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</p:sldIdLst>
  <p:sldSz cy="7559675" cx="100806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48" roundtripDataSignature="AMtx7mgYpxZrhBKPRHAzZTmN4W5aGZ5e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44" Type="http://schemas.openxmlformats.org/officeDocument/2006/relationships/slide" Target="slides/slide38.xml"/><Relationship Id="rId21" Type="http://schemas.openxmlformats.org/officeDocument/2006/relationships/slide" Target="slides/slide15.xml"/><Relationship Id="rId43" Type="http://schemas.openxmlformats.org/officeDocument/2006/relationships/slide" Target="slides/slide37.xml"/><Relationship Id="rId24" Type="http://schemas.openxmlformats.org/officeDocument/2006/relationships/slide" Target="slides/slide18.xml"/><Relationship Id="rId46" Type="http://schemas.openxmlformats.org/officeDocument/2006/relationships/slide" Target="slides/slide40.xml"/><Relationship Id="rId23" Type="http://schemas.openxmlformats.org/officeDocument/2006/relationships/slide" Target="slides/slide17.xml"/><Relationship Id="rId45" Type="http://schemas.openxmlformats.org/officeDocument/2006/relationships/slide" Target="slides/slide39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48" Type="http://customschemas.google.com/relationships/presentationmetadata" Target="metadata"/><Relationship Id="rId25" Type="http://schemas.openxmlformats.org/officeDocument/2006/relationships/slide" Target="slides/slide19.xml"/><Relationship Id="rId47" Type="http://schemas.openxmlformats.org/officeDocument/2006/relationships/slide" Target="slides/slide41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5;n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/>
        </p:nvSpPr>
        <p:spPr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n"/>
          <p:cNvSpPr txBox="1"/>
          <p:nvPr/>
        </p:nvSpPr>
        <p:spPr>
          <a:xfrm>
            <a:off x="4278312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n"/>
          <p:cNvSpPr txBox="1"/>
          <p:nvPr/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n"/>
          <p:cNvSpPr txBox="1"/>
          <p:nvPr>
            <p:ph idx="12" type="sldNum"/>
          </p:nvPr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95" name="Google Shape;95;p1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96" name="Google Shape;96;p1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63" name="Google Shape;163;p10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64" name="Google Shape;164;p10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65" name="Google Shape;165;p10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71" name="Google Shape;171;p11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72" name="Google Shape;172;p11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73" name="Google Shape;173;p11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2:notes"/>
          <p:cNvSpPr txBox="1"/>
          <p:nvPr>
            <p:ph idx="1" type="body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2:notes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84" name="Google Shape;184;p13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85" name="Google Shape;185;p13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86" name="Google Shape;186;p13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4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92" name="Google Shape;192;p14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93" name="Google Shape;193;p14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94" name="Google Shape;194;p14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5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00" name="Google Shape;200;p15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01" name="Google Shape;201;p15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02" name="Google Shape;202;p15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6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08" name="Google Shape;208;p16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09" name="Google Shape;209;p16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10" name="Google Shape;210;p16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7:notes"/>
          <p:cNvSpPr txBox="1"/>
          <p:nvPr>
            <p:ph idx="1" type="body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7:notes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8:notes"/>
          <p:cNvSpPr txBox="1"/>
          <p:nvPr>
            <p:ph idx="1" type="body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8:notes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9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27" name="Google Shape;227;p19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28" name="Google Shape;228;p19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29" name="Google Shape;229;p19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03" name="Google Shape;103;p2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0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35" name="Google Shape;235;p20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36" name="Google Shape;236;p20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37" name="Google Shape;237;p20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1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43" name="Google Shape;243;p21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44" name="Google Shape;244;p21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45" name="Google Shape;245;p21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2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51" name="Google Shape;251;p22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52" name="Google Shape;252;p22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53" name="Google Shape;253;p22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3:notes"/>
          <p:cNvSpPr txBox="1"/>
          <p:nvPr>
            <p:ph idx="1" type="body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3:notes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4:notes"/>
          <p:cNvSpPr txBox="1"/>
          <p:nvPr>
            <p:ph idx="1" type="body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4:notes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5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70" name="Google Shape;270;p25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71" name="Google Shape;271;p25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72" name="Google Shape;272;p25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6:notes"/>
          <p:cNvSpPr txBox="1"/>
          <p:nvPr>
            <p:ph idx="1" type="body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6:notes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7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83" name="Google Shape;283;p27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84" name="Google Shape;284;p27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85" name="Google Shape;285;p27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8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91" name="Google Shape;291;p28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92" name="Google Shape;292;p28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93" name="Google Shape;293;p28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9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99" name="Google Shape;299;p29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00" name="Google Shape;300;p29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01" name="Google Shape;301;p29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11" name="Google Shape;111;p3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0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07" name="Google Shape;307;p30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08" name="Google Shape;308;p30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09" name="Google Shape;309;p30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1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15" name="Google Shape;315;p31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16" name="Google Shape;316;p31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17" name="Google Shape;317;p31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2:notes"/>
          <p:cNvSpPr txBox="1"/>
          <p:nvPr>
            <p:ph idx="1" type="body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32:notes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3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28" name="Google Shape;328;p33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29" name="Google Shape;329;p33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30" name="Google Shape;330;p33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4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36" name="Google Shape;336;p34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37" name="Google Shape;337;p34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38" name="Google Shape;338;p34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5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44" name="Google Shape;344;p35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45" name="Google Shape;345;p35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46" name="Google Shape;346;p35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6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52" name="Google Shape;352;p36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53" name="Google Shape;353;p36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54" name="Google Shape;354;p36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7:notes"/>
          <p:cNvSpPr txBox="1"/>
          <p:nvPr>
            <p:ph idx="1" type="body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37:notes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8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65" name="Google Shape;365;p38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66" name="Google Shape;366;p38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67" name="Google Shape;367;p38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9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73" name="Google Shape;373;p39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74" name="Google Shape;374;p39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75" name="Google Shape;375;p39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19" name="Google Shape;119;p4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20" name="Google Shape;120;p4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21" name="Google Shape;121;p4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40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81" name="Google Shape;381;p40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82" name="Google Shape;382;p40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83" name="Google Shape;383;p40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41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89" name="Google Shape;389;p41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90" name="Google Shape;390;p41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91" name="Google Shape;391;p41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27" name="Google Shape;127;p5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28" name="Google Shape;128;p5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35" name="Google Shape;135;p6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36" name="Google Shape;136;p6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43" name="Google Shape;143;p7:notes"/>
          <p:cNvSpPr/>
          <p:nvPr>
            <p:ph idx="2" type="sldImg"/>
          </p:nvPr>
        </p:nvSpPr>
        <p:spPr>
          <a:xfrm>
            <a:off x="1106487" y="812800"/>
            <a:ext cx="5341937" cy="4005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44" name="Google Shape;144;p7:notes"/>
          <p:cNvSpPr txBox="1"/>
          <p:nvPr>
            <p:ph idx="1" type="body"/>
          </p:nvPr>
        </p:nvSpPr>
        <p:spPr>
          <a:xfrm>
            <a:off x="755650" y="5078412"/>
            <a:ext cx="6045200" cy="4808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/>
          <p:nvPr>
            <p:ph idx="1" type="body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:notes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14311" lvl="0" marL="21590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55" name="Google Shape;155;p9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56" name="Google Shape;156;p9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57" name="Google Shape;157;p9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3"/>
          <p:cNvSpPr txBox="1"/>
          <p:nvPr>
            <p:ph type="ctrTitle"/>
          </p:nvPr>
        </p:nvSpPr>
        <p:spPr>
          <a:xfrm>
            <a:off x="756047" y="1237197"/>
            <a:ext cx="856853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3"/>
          <p:cNvSpPr txBox="1"/>
          <p:nvPr>
            <p:ph idx="1" type="subTitle"/>
          </p:nvPr>
        </p:nvSpPr>
        <p:spPr>
          <a:xfrm>
            <a:off x="1260078" y="3970580"/>
            <a:ext cx="7560469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20" name="Google Shape;20;p43"/>
          <p:cNvSpPr txBox="1"/>
          <p:nvPr>
            <p:ph idx="10" type="dt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3"/>
          <p:cNvSpPr txBox="1"/>
          <p:nvPr>
            <p:ph idx="11" type="ftr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3"/>
          <p:cNvSpPr txBox="1"/>
          <p:nvPr>
            <p:ph idx="12" type="sldNum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4"/>
          <p:cNvSpPr txBox="1"/>
          <p:nvPr>
            <p:ph type="title"/>
          </p:nvPr>
        </p:nvSpPr>
        <p:spPr>
          <a:xfrm>
            <a:off x="693737" y="403225"/>
            <a:ext cx="8693150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54"/>
          <p:cNvSpPr txBox="1"/>
          <p:nvPr>
            <p:ph idx="1" type="body"/>
          </p:nvPr>
        </p:nvSpPr>
        <p:spPr>
          <a:xfrm>
            <a:off x="693043" y="2012414"/>
            <a:ext cx="4284266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54"/>
          <p:cNvSpPr txBox="1"/>
          <p:nvPr>
            <p:ph idx="2" type="body"/>
          </p:nvPr>
        </p:nvSpPr>
        <p:spPr>
          <a:xfrm>
            <a:off x="5103316" y="2012414"/>
            <a:ext cx="4284266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54"/>
          <p:cNvSpPr txBox="1"/>
          <p:nvPr>
            <p:ph idx="10" type="dt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4"/>
          <p:cNvSpPr txBox="1"/>
          <p:nvPr>
            <p:ph idx="11" type="ftr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54"/>
          <p:cNvSpPr txBox="1"/>
          <p:nvPr>
            <p:ph idx="12" type="sldNum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5"/>
          <p:cNvSpPr txBox="1"/>
          <p:nvPr>
            <p:ph type="title"/>
          </p:nvPr>
        </p:nvSpPr>
        <p:spPr>
          <a:xfrm>
            <a:off x="687793" y="1884671"/>
            <a:ext cx="869453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55"/>
          <p:cNvSpPr txBox="1"/>
          <p:nvPr>
            <p:ph idx="1" type="body"/>
          </p:nvPr>
        </p:nvSpPr>
        <p:spPr>
          <a:xfrm>
            <a:off x="687793" y="5059035"/>
            <a:ext cx="869453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3" name="Google Shape;83;p55"/>
          <p:cNvSpPr txBox="1"/>
          <p:nvPr>
            <p:ph idx="10" type="dt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55"/>
          <p:cNvSpPr txBox="1"/>
          <p:nvPr>
            <p:ph idx="11" type="ftr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5"/>
          <p:cNvSpPr txBox="1"/>
          <p:nvPr>
            <p:ph idx="12" type="sldNum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kład niestandardowy">
  <p:cSld name="Układ niestandardow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6"/>
          <p:cNvSpPr txBox="1"/>
          <p:nvPr>
            <p:ph type="title"/>
          </p:nvPr>
        </p:nvSpPr>
        <p:spPr>
          <a:xfrm>
            <a:off x="671513" y="252413"/>
            <a:ext cx="8985250" cy="1089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46"/>
          <p:cNvSpPr txBox="1"/>
          <p:nvPr>
            <p:ph idx="12" type="sldNum"/>
          </p:nvPr>
        </p:nvSpPr>
        <p:spPr>
          <a:xfrm>
            <a:off x="0" y="1401762"/>
            <a:ext cx="584200" cy="26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4"/>
          <p:cNvSpPr txBox="1"/>
          <p:nvPr>
            <p:ph idx="10" type="dt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4"/>
          <p:cNvSpPr txBox="1"/>
          <p:nvPr>
            <p:ph idx="11" type="ftr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4"/>
          <p:cNvSpPr txBox="1"/>
          <p:nvPr>
            <p:ph idx="12" type="sldNum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7"/>
          <p:cNvSpPr txBox="1"/>
          <p:nvPr>
            <p:ph type="title"/>
          </p:nvPr>
        </p:nvSpPr>
        <p:spPr>
          <a:xfrm>
            <a:off x="693737" y="403225"/>
            <a:ext cx="8693150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7"/>
          <p:cNvSpPr txBox="1"/>
          <p:nvPr>
            <p:ph idx="1" type="body"/>
          </p:nvPr>
        </p:nvSpPr>
        <p:spPr>
          <a:xfrm>
            <a:off x="693737" y="2012950"/>
            <a:ext cx="8693150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47"/>
          <p:cNvSpPr txBox="1"/>
          <p:nvPr>
            <p:ph idx="10" type="dt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7"/>
          <p:cNvSpPr txBox="1"/>
          <p:nvPr>
            <p:ph idx="11" type="ftr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7"/>
          <p:cNvSpPr txBox="1"/>
          <p:nvPr>
            <p:ph idx="12" type="sldNum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8"/>
          <p:cNvSpPr txBox="1"/>
          <p:nvPr>
            <p:ph type="title"/>
          </p:nvPr>
        </p:nvSpPr>
        <p:spPr>
          <a:xfrm rot="5400000">
            <a:off x="5097528" y="2518903"/>
            <a:ext cx="6406475" cy="21736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8"/>
          <p:cNvSpPr txBox="1"/>
          <p:nvPr>
            <p:ph idx="1" type="body"/>
          </p:nvPr>
        </p:nvSpPr>
        <p:spPr>
          <a:xfrm rot="5400000">
            <a:off x="687254" y="408273"/>
            <a:ext cx="6406475" cy="63948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8"/>
          <p:cNvSpPr txBox="1"/>
          <p:nvPr>
            <p:ph idx="10" type="dt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8"/>
          <p:cNvSpPr txBox="1"/>
          <p:nvPr>
            <p:ph idx="11" type="ftr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8"/>
          <p:cNvSpPr txBox="1"/>
          <p:nvPr>
            <p:ph idx="12" type="sldNum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9"/>
          <p:cNvSpPr txBox="1"/>
          <p:nvPr>
            <p:ph type="title"/>
          </p:nvPr>
        </p:nvSpPr>
        <p:spPr>
          <a:xfrm>
            <a:off x="693737" y="403225"/>
            <a:ext cx="8693150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9"/>
          <p:cNvSpPr txBox="1"/>
          <p:nvPr>
            <p:ph idx="1" type="body"/>
          </p:nvPr>
        </p:nvSpPr>
        <p:spPr>
          <a:xfrm rot="5400000">
            <a:off x="2642393" y="64293"/>
            <a:ext cx="4795837" cy="8693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49"/>
          <p:cNvSpPr txBox="1"/>
          <p:nvPr>
            <p:ph idx="10" type="dt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9"/>
          <p:cNvSpPr txBox="1"/>
          <p:nvPr>
            <p:ph idx="11" type="ftr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9"/>
          <p:cNvSpPr txBox="1"/>
          <p:nvPr>
            <p:ph idx="12" type="sldNum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0"/>
          <p:cNvSpPr txBox="1"/>
          <p:nvPr>
            <p:ph type="title"/>
          </p:nvPr>
        </p:nvSpPr>
        <p:spPr>
          <a:xfrm>
            <a:off x="694356" y="503978"/>
            <a:ext cx="3251264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0"/>
          <p:cNvSpPr/>
          <p:nvPr>
            <p:ph idx="2" type="pic"/>
          </p:nvPr>
        </p:nvSpPr>
        <p:spPr>
          <a:xfrm>
            <a:off x="4285579" y="1088455"/>
            <a:ext cx="5103316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50"/>
          <p:cNvSpPr txBox="1"/>
          <p:nvPr>
            <p:ph idx="1" type="body"/>
          </p:nvPr>
        </p:nvSpPr>
        <p:spPr>
          <a:xfrm>
            <a:off x="694356" y="2267902"/>
            <a:ext cx="3251264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49" name="Google Shape;49;p50"/>
          <p:cNvSpPr txBox="1"/>
          <p:nvPr>
            <p:ph idx="10" type="dt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50"/>
          <p:cNvSpPr txBox="1"/>
          <p:nvPr>
            <p:ph idx="11" type="ftr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50"/>
          <p:cNvSpPr txBox="1"/>
          <p:nvPr>
            <p:ph idx="12" type="sldNum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1"/>
          <p:cNvSpPr txBox="1"/>
          <p:nvPr>
            <p:ph type="title"/>
          </p:nvPr>
        </p:nvSpPr>
        <p:spPr>
          <a:xfrm>
            <a:off x="694356" y="503978"/>
            <a:ext cx="3251264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1"/>
          <p:cNvSpPr txBox="1"/>
          <p:nvPr>
            <p:ph idx="1" type="body"/>
          </p:nvPr>
        </p:nvSpPr>
        <p:spPr>
          <a:xfrm>
            <a:off x="4285579" y="1088455"/>
            <a:ext cx="5103316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2564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55" name="Google Shape;55;p51"/>
          <p:cNvSpPr txBox="1"/>
          <p:nvPr>
            <p:ph idx="2" type="body"/>
          </p:nvPr>
        </p:nvSpPr>
        <p:spPr>
          <a:xfrm>
            <a:off x="694356" y="2267902"/>
            <a:ext cx="3251264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56" name="Google Shape;56;p51"/>
          <p:cNvSpPr txBox="1"/>
          <p:nvPr>
            <p:ph idx="10" type="dt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1"/>
          <p:cNvSpPr txBox="1"/>
          <p:nvPr>
            <p:ph idx="11" type="ftr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51"/>
          <p:cNvSpPr txBox="1"/>
          <p:nvPr>
            <p:ph idx="12" type="sldNum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2"/>
          <p:cNvSpPr txBox="1"/>
          <p:nvPr>
            <p:ph type="title"/>
          </p:nvPr>
        </p:nvSpPr>
        <p:spPr>
          <a:xfrm>
            <a:off x="693737" y="403225"/>
            <a:ext cx="8693150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52"/>
          <p:cNvSpPr txBox="1"/>
          <p:nvPr>
            <p:ph idx="10" type="dt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52"/>
          <p:cNvSpPr txBox="1"/>
          <p:nvPr>
            <p:ph idx="11" type="ftr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52"/>
          <p:cNvSpPr txBox="1"/>
          <p:nvPr>
            <p:ph idx="12" type="sldNum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3"/>
          <p:cNvSpPr txBox="1"/>
          <p:nvPr>
            <p:ph type="title"/>
          </p:nvPr>
        </p:nvSpPr>
        <p:spPr>
          <a:xfrm>
            <a:off x="694356" y="402484"/>
            <a:ext cx="869453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53"/>
          <p:cNvSpPr txBox="1"/>
          <p:nvPr>
            <p:ph idx="1" type="body"/>
          </p:nvPr>
        </p:nvSpPr>
        <p:spPr>
          <a:xfrm>
            <a:off x="694357" y="1853171"/>
            <a:ext cx="4264576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67" name="Google Shape;67;p53"/>
          <p:cNvSpPr txBox="1"/>
          <p:nvPr>
            <p:ph idx="2" type="body"/>
          </p:nvPr>
        </p:nvSpPr>
        <p:spPr>
          <a:xfrm>
            <a:off x="694357" y="2761381"/>
            <a:ext cx="4264576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53"/>
          <p:cNvSpPr txBox="1"/>
          <p:nvPr>
            <p:ph idx="3" type="body"/>
          </p:nvPr>
        </p:nvSpPr>
        <p:spPr>
          <a:xfrm>
            <a:off x="5103317" y="1853171"/>
            <a:ext cx="4285579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69" name="Google Shape;69;p53"/>
          <p:cNvSpPr txBox="1"/>
          <p:nvPr>
            <p:ph idx="4" type="body"/>
          </p:nvPr>
        </p:nvSpPr>
        <p:spPr>
          <a:xfrm>
            <a:off x="5103317" y="2761381"/>
            <a:ext cx="4285579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53"/>
          <p:cNvSpPr txBox="1"/>
          <p:nvPr>
            <p:ph idx="10" type="dt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3"/>
          <p:cNvSpPr txBox="1"/>
          <p:nvPr>
            <p:ph idx="11" type="ftr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53"/>
          <p:cNvSpPr txBox="1"/>
          <p:nvPr>
            <p:ph idx="12" type="sldNum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2"/>
          <p:cNvSpPr txBox="1"/>
          <p:nvPr>
            <p:ph type="title"/>
          </p:nvPr>
        </p:nvSpPr>
        <p:spPr>
          <a:xfrm>
            <a:off x="693737" y="403225"/>
            <a:ext cx="8693150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2"/>
          <p:cNvSpPr txBox="1"/>
          <p:nvPr>
            <p:ph idx="1" type="body"/>
          </p:nvPr>
        </p:nvSpPr>
        <p:spPr>
          <a:xfrm>
            <a:off x="693737" y="2012950"/>
            <a:ext cx="8693150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925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2"/>
          <p:cNvSpPr txBox="1"/>
          <p:nvPr>
            <p:ph idx="10" type="dt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42"/>
          <p:cNvSpPr txBox="1"/>
          <p:nvPr>
            <p:ph idx="11" type="ftr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42"/>
          <p:cNvSpPr txBox="1"/>
          <p:nvPr>
            <p:ph idx="12" type="sldNum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5"/>
          <p:cNvSpPr txBox="1"/>
          <p:nvPr>
            <p:ph type="title"/>
          </p:nvPr>
        </p:nvSpPr>
        <p:spPr>
          <a:xfrm>
            <a:off x="693737" y="403225"/>
            <a:ext cx="8693150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45"/>
          <p:cNvSpPr txBox="1"/>
          <p:nvPr>
            <p:ph idx="1" type="body"/>
          </p:nvPr>
        </p:nvSpPr>
        <p:spPr>
          <a:xfrm>
            <a:off x="693737" y="2012950"/>
            <a:ext cx="8693150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925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45"/>
          <p:cNvSpPr txBox="1"/>
          <p:nvPr>
            <p:ph idx="12" type="sldNum"/>
          </p:nvPr>
        </p:nvSpPr>
        <p:spPr>
          <a:xfrm>
            <a:off x="0" y="1401762"/>
            <a:ext cx="584200" cy="26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C7E7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"/>
          <p:cNvSpPr txBox="1"/>
          <p:nvPr/>
        </p:nvSpPr>
        <p:spPr>
          <a:xfrm>
            <a:off x="360362" y="506412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7200"/>
              <a:buFont typeface="Calibri"/>
              <a:buNone/>
            </a:pPr>
            <a:r>
              <a:rPr b="0" i="0" lang="en-US" sz="72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Czynności procesowe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solidFill>
            <a:srgbClr val="B4C7E7"/>
          </a:solidFill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20675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0675" lvl="0" marL="431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0675" lvl="0" marL="431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0675" lvl="0" marL="431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Dorota Czerwińska</a:t>
            </a:r>
            <a:endParaRPr/>
          </a:p>
          <a:p>
            <a:pPr indent="-320675" lvl="0" marL="431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Katedra Postępowania Karnego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"/>
          <p:cNvSpPr txBox="1"/>
          <p:nvPr/>
        </p:nvSpPr>
        <p:spPr>
          <a:xfrm>
            <a:off x="503237" y="-182562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b="0" i="0" lang="en-US" sz="49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Skutki wadliwości</a:t>
            </a:r>
            <a:endParaRPr/>
          </a:p>
        </p:txBody>
      </p:sp>
      <p:sp>
        <p:nvSpPr>
          <p:cNvPr id="168" name="Google Shape;168;p10"/>
          <p:cNvSpPr txBox="1"/>
          <p:nvPr/>
        </p:nvSpPr>
        <p:spPr>
          <a:xfrm>
            <a:off x="287337" y="1692275"/>
            <a:ext cx="9577387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44275">
            <a:noAutofit/>
          </a:bodyPr>
          <a:lstStyle/>
          <a:p>
            <a:pPr indent="-323850" lvl="0" marL="428625" marR="0" rtl="0" algn="just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b="0" i="0" lang="en-US" sz="26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nieważność</a:t>
            </a:r>
            <a:r>
              <a:rPr b="0" i="0" lang="en-US" sz="2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nie występuje w kpk, a jedynie w ustawie z 23.02.1991 r. o uznaniu za nieważne orzeczeń wydanych wobec osób represjonowanych za działalność na rzecz niepodległego bytu Państwa Polskiego</a:t>
            </a:r>
            <a:endParaRPr/>
          </a:p>
          <a:p>
            <a:pPr indent="-323850" lvl="0" marL="428625" marR="0" rtl="0" algn="just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b="0" i="0" lang="en-US" sz="26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bezskuteczność</a:t>
            </a:r>
            <a:r>
              <a:rPr b="0" i="0" lang="en-US" sz="2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sankcja procesowa za niedopełnienie obowiązków procesowych lub przesłanek czynności procesowej (np. niedopełnienie warunków formalnych pisma procesowego, wniesienie środka zaskarżenia po terminie)</a:t>
            </a:r>
            <a:endParaRPr/>
          </a:p>
          <a:p>
            <a:pPr indent="-323850" lvl="0" marL="428625" marR="0" rtl="0" algn="just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b="0" i="0" lang="en-US" sz="26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niedopuszczalność</a:t>
            </a:r>
            <a:r>
              <a:rPr b="0" i="0" lang="en-US" sz="2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czynność została przeprowadzona wbrew ustawowemu zakazowi → nie wywołuje skutków prawnych</a:t>
            </a:r>
            <a:endParaRPr/>
          </a:p>
          <a:p>
            <a:pPr indent="-323850" lvl="0" marL="428625" marR="0" rtl="0" algn="just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b="0" i="0" lang="en-US" sz="26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wadliwość</a:t>
            </a:r>
            <a:r>
              <a:rPr b="0" i="0" lang="en-US" sz="2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w toku postępowania popełniono uchybienie, które mogło mieć wpływ na jej treść lub gdy tylko sama decyzja jest obarczona uchybieniem. Może być względna (art. 438) lub bezwzględna (art. 439)</a:t>
            </a:r>
            <a:endParaRPr/>
          </a:p>
          <a:p>
            <a:pPr indent="-323850" lvl="0" marL="428625" marR="0" rtl="0" algn="just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b="0" i="0" lang="en-US" sz="26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bezzasadność</a:t>
            </a:r>
            <a:r>
              <a:rPr b="0" i="0" lang="en-US" sz="2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ocena merytoryczna czynności procesowej 🡪 skutki procesowe w zależności od rodzaju czynności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"/>
          <p:cNvSpPr txBox="1"/>
          <p:nvPr/>
        </p:nvSpPr>
        <p:spPr>
          <a:xfrm>
            <a:off x="503237" y="-182562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b="0" i="0" lang="en-US" sz="49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Konwalidacja i konwersja</a:t>
            </a:r>
            <a:endParaRPr/>
          </a:p>
        </p:txBody>
      </p:sp>
      <p:sp>
        <p:nvSpPr>
          <p:cNvPr id="176" name="Google Shape;176;p11"/>
          <p:cNvSpPr txBox="1"/>
          <p:nvPr/>
        </p:nvSpPr>
        <p:spPr>
          <a:xfrm>
            <a:off x="249237" y="971550"/>
            <a:ext cx="9577387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44275">
            <a:noAutofit/>
          </a:bodyPr>
          <a:lstStyle/>
          <a:p>
            <a:pPr indent="-323850" lvl="0" marL="428625" marR="0" rtl="0" algn="just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</a:pPr>
            <a:r>
              <a:t/>
            </a:r>
            <a:endParaRPr b="0" i="0" sz="2600" u="none">
              <a:solidFill>
                <a:srgbClr val="558BB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28625" marR="0" rtl="0" algn="just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None/>
            </a:pPr>
            <a:r>
              <a:rPr b="0" i="0" lang="en-US" sz="2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Wadliwa czynność procesowa może być niekiedy konwalidowana (uzdrowiona):</a:t>
            </a:r>
            <a:endParaRPr/>
          </a:p>
          <a:p>
            <a:pPr indent="-284162" lvl="2" marL="1292225" marR="0" rtl="0" algn="just">
              <a:lnSpc>
                <a:spcPct val="84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1950"/>
              <a:buFont typeface="Noto Sans Symbols"/>
              <a:buChar char="−"/>
            </a:pPr>
            <a:r>
              <a:rPr b="1" i="0" lang="en-US" sz="26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z mocy prawa </a:t>
            </a:r>
            <a:r>
              <a:rPr b="0" i="0" lang="en-US" sz="26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(np. zmiana ustawy procesowej)</a:t>
            </a:r>
            <a:endParaRPr/>
          </a:p>
          <a:p>
            <a:pPr indent="-284162" lvl="2" marL="1292225" marR="0" rtl="0" algn="just">
              <a:lnSpc>
                <a:spcPct val="84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1950"/>
              <a:buFont typeface="Noto Sans Symbols"/>
              <a:buChar char="−"/>
            </a:pPr>
            <a:r>
              <a:rPr b="1" i="0" lang="en-US" sz="26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z inicjatywy organów procesowych </a:t>
            </a:r>
            <a:r>
              <a:rPr b="0" i="0" lang="en-US" sz="26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b="1" i="0" lang="en-US" sz="26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stron </a:t>
            </a:r>
            <a:r>
              <a:rPr b="0" i="0" lang="en-US" sz="26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– powtórzenie wadliwej czynności lub jej korektura (uzupełnienie; por. art. 420, 120)</a:t>
            </a:r>
            <a:endParaRPr/>
          </a:p>
          <a:p>
            <a:pPr indent="-323850" lvl="0" marL="428625" marR="0" rtl="0" algn="just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None/>
            </a:pPr>
            <a:r>
              <a:rPr b="0" i="0" lang="en-US" sz="2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Konwalidacja jest niedopuszczalna, gdy powstał stan nieodwracalny lub gdy upłynął termin do dokonania czynności, a także w przypadku czynności przeprowadzonych wbrew zakazom dowodowym oraz w przypadku bezwzględnych przyczyn odwoławczych.</a:t>
            </a:r>
            <a:endParaRPr/>
          </a:p>
          <a:p>
            <a:pPr indent="-323850" lvl="0" marL="428625" marR="0" rtl="0" algn="just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None/>
            </a:pPr>
            <a:r>
              <a:rPr b="0" i="0" lang="en-US" sz="2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Pojęcie konwersji dotyczy sytuacji, w której czynność prawna niespełniająca swoich warunków wywołuje z mocy prawa skutki przypisane do innego rodzaju czynności (</a:t>
            </a:r>
            <a:r>
              <a:rPr b="0" i="1" lang="en-US" sz="2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przekształca się w nią) – np.</a:t>
            </a:r>
            <a:r>
              <a:rPr b="0" i="0" lang="en-US" sz="2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apelacja ślepa.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Tm="1024" spd="slow"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C7E7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2"/>
          <p:cNvSpPr txBox="1"/>
          <p:nvPr>
            <p:ph type="ctrTitle"/>
          </p:nvPr>
        </p:nvSpPr>
        <p:spPr>
          <a:xfrm>
            <a:off x="755650" y="1236662"/>
            <a:ext cx="8569325" cy="263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b="0" i="0" lang="en-US" sz="6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Terminy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3"/>
          <p:cNvSpPr txBox="1"/>
          <p:nvPr/>
        </p:nvSpPr>
        <p:spPr>
          <a:xfrm>
            <a:off x="431800" y="177800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b="0" i="0" lang="en-US" sz="49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Terminy</a:t>
            </a:r>
            <a:endParaRPr/>
          </a:p>
        </p:txBody>
      </p:sp>
      <p:sp>
        <p:nvSpPr>
          <p:cNvPr id="189" name="Google Shape;189;p13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23850" lvl="0" marL="4286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służą realizacji szybkości postępowania</a:t>
            </a:r>
            <a:endParaRPr/>
          </a:p>
          <a:p>
            <a:pPr indent="-323850" lvl="0" marL="428625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k.p.k. określa je stanem zaawansowania procesu („przed rozpoczęciem przewodu sądowego”), kalendarzowo (np. w dniach) lub ogólnie („bezzwłocznie”)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Tm="1024" spd="slow">
    <p:blinds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4"/>
          <p:cNvSpPr txBox="1"/>
          <p:nvPr/>
        </p:nvSpPr>
        <p:spPr>
          <a:xfrm>
            <a:off x="503237" y="-390525"/>
            <a:ext cx="9070975" cy="156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Twentieth Century"/>
              <a:buNone/>
            </a:pPr>
            <a:r>
              <a:rPr b="0" i="0" lang="en-US" sz="4900" u="none">
                <a:solidFill>
                  <a:srgbClr val="775F55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Terminy</a:t>
            </a:r>
            <a:endParaRPr/>
          </a:p>
        </p:txBody>
      </p:sp>
      <p:pic>
        <p:nvPicPr>
          <p:cNvPr id="197" name="Google Shape;19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4012" y="1262062"/>
            <a:ext cx="9588500" cy="6046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1024" spd="slow"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5"/>
          <p:cNvSpPr txBox="1"/>
          <p:nvPr/>
        </p:nvSpPr>
        <p:spPr>
          <a:xfrm>
            <a:off x="503237" y="301625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b="0" i="0" lang="en-US" sz="49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Zawieszenie biegu terminu</a:t>
            </a:r>
            <a:endParaRPr/>
          </a:p>
        </p:txBody>
      </p:sp>
      <p:sp>
        <p:nvSpPr>
          <p:cNvPr id="205" name="Google Shape;205;p15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23850" lvl="0" marL="42862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od 1 lipca 2015 r. obowiązuje istotne </a:t>
            </a:r>
            <a:r>
              <a:rPr b="0" i="1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novum – </a:t>
            </a: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zawieszenie biegu terminów zawitych i prekluzyjnych na czas rozpoznawania wniosku o ustanowienie obrońcy lub pełnomocnika z urzędu do dokonania danej czynności – art. 127a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Proszę także zwrócić uwagę na odrębne zasady liczenia terminu środków przymusu – art. 127b i 127c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"/>
          <p:cNvSpPr txBox="1"/>
          <p:nvPr/>
        </p:nvSpPr>
        <p:spPr>
          <a:xfrm>
            <a:off x="503237" y="-38100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b="0" i="0" lang="en-US" sz="49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Przywrócenie terminu</a:t>
            </a:r>
            <a:endParaRPr/>
          </a:p>
        </p:txBody>
      </p:sp>
      <p:pic>
        <p:nvPicPr>
          <p:cNvPr id="213" name="Google Shape;21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7825" y="1689100"/>
            <a:ext cx="9144000" cy="6132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1024" spd="slow">
    <p:blinds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C7E7"/>
        </a:soli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7"/>
          <p:cNvSpPr txBox="1"/>
          <p:nvPr/>
        </p:nvSpPr>
        <p:spPr>
          <a:xfrm>
            <a:off x="1079500" y="2339975"/>
            <a:ext cx="7921625" cy="3138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b="0" i="0" lang="en-US" sz="6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Orzeczenia, zarządzenia,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b="0" i="0" lang="en-US" sz="6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polecenia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8"/>
          <p:cNvSpPr txBox="1"/>
          <p:nvPr>
            <p:ph type="title"/>
          </p:nvPr>
        </p:nvSpPr>
        <p:spPr>
          <a:xfrm>
            <a:off x="693737" y="403225"/>
            <a:ext cx="8693150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Orzeczenia, zarządzenia, polecenia</a:t>
            </a:r>
            <a:endParaRPr/>
          </a:p>
        </p:txBody>
      </p:sp>
      <p:sp>
        <p:nvSpPr>
          <p:cNvPr id="224" name="Google Shape;224;p18"/>
          <p:cNvSpPr txBox="1"/>
          <p:nvPr>
            <p:ph idx="1" type="body"/>
          </p:nvPr>
        </p:nvSpPr>
        <p:spPr>
          <a:xfrm>
            <a:off x="693737" y="1979612"/>
            <a:ext cx="8693150" cy="5040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0825" lvl="0" marL="2508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Są to rodzaje imperatywnych oświadczeń woli organów procesowych różniące się osobą adresata (polecenia = od organu do innego organu), ?</a:t>
            </a:r>
            <a:endParaRPr/>
          </a:p>
          <a:p>
            <a:pPr indent="-250825" lvl="0" marL="250825" marR="0" rtl="0" algn="l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Domyślna forma orzeczenia = postanowienie</a:t>
            </a:r>
            <a:endParaRPr/>
          </a:p>
          <a:p>
            <a:pPr indent="-250825" lvl="0" marL="250825" marR="0" rtl="0" algn="l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Domyślne forum orzekania = posiedzenie</a:t>
            </a:r>
            <a:endParaRPr/>
          </a:p>
          <a:p>
            <a:pPr indent="-250825" lvl="0" marL="250825" marR="0" rtl="0" algn="l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 pytaniu egzaminacyjnym należy uwzględnić: </a:t>
            </a:r>
            <a:endParaRPr/>
          </a:p>
          <a:p>
            <a:pPr indent="-250825" lvl="1" marL="75565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 to są orzeczenia, zarządzenia, polecenia, z czego się składają</a:t>
            </a:r>
            <a:endParaRPr/>
          </a:p>
          <a:p>
            <a:pPr indent="-250825" lvl="1" marL="75565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kto je wydaje i na jakim forum</a:t>
            </a:r>
            <a:endParaRPr/>
          </a:p>
          <a:p>
            <a:pPr indent="-250825" lvl="1" marL="75565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kto w tym forum może uczestniczyć</a:t>
            </a:r>
            <a:endParaRPr/>
          </a:p>
          <a:p>
            <a:pPr indent="-250825" lvl="1" marL="75565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jakie są warunki ogłaszania i doręczania orzeczeń i zarządzeń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9"/>
          <p:cNvSpPr txBox="1"/>
          <p:nvPr/>
        </p:nvSpPr>
        <p:spPr>
          <a:xfrm>
            <a:off x="576262" y="80962"/>
            <a:ext cx="9070975" cy="1250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Udział stron i innych podmiotów w posiedzeniach sądu</a:t>
            </a:r>
            <a:endParaRPr/>
          </a:p>
        </p:txBody>
      </p:sp>
      <p:sp>
        <p:nvSpPr>
          <p:cNvPr id="232" name="Google Shape;232;p19"/>
          <p:cNvSpPr txBox="1"/>
          <p:nvPr/>
        </p:nvSpPr>
        <p:spPr>
          <a:xfrm>
            <a:off x="503237" y="2519362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23850" lvl="0" marL="42862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zasadą jest orzekanie na posiedzeniu, a na rozprawie – tylko gdy ustawa tego wymaga (art. 95 k.p.k.)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merytoryczne orzekanie o odpowiedzialności karnej najczęściej następuje na rozprawie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Tm="1024"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/>
        </p:nvSpPr>
        <p:spPr>
          <a:xfrm>
            <a:off x="0" y="192087"/>
            <a:ext cx="9936162" cy="148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b="0" i="0" lang="en-US" sz="49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Pojęcie czynności procesowych</a:t>
            </a:r>
            <a:endParaRPr/>
          </a:p>
        </p:txBody>
      </p:sp>
      <p:sp>
        <p:nvSpPr>
          <p:cNvPr id="108" name="Google Shape;108;p2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23850" lvl="0" marL="42862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czynnością procesową </a:t>
            </a: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jest prawem przewidziane zachowanie uczestnika procesu, zmierzające do wywołania określonych skutków prawnych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stanowi wykonanie uprawnienia lub obowiązku procesowego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≠ zdarzenie procesowe, tj. fakt niezależny od uczestników procesu, np. śmierć strony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Tm="1024" spd="slow">
    <p:blinds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0"/>
          <p:cNvSpPr txBox="1"/>
          <p:nvPr/>
        </p:nvSpPr>
        <p:spPr>
          <a:xfrm>
            <a:off x="503237" y="80962"/>
            <a:ext cx="9070975" cy="1360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000"/>
              <a:buFont typeface="Calibri"/>
              <a:buNone/>
            </a:pPr>
            <a:r>
              <a:rPr b="0" i="0" lang="en-US" sz="40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Udział stron i innych podmiotów w posiedzeniach sądu</a:t>
            </a:r>
            <a:endParaRPr/>
          </a:p>
        </p:txBody>
      </p:sp>
      <p:sp>
        <p:nvSpPr>
          <p:cNvPr id="240" name="Google Shape;240;p20"/>
          <p:cNvSpPr txBox="1"/>
          <p:nvPr/>
        </p:nvSpPr>
        <p:spPr>
          <a:xfrm>
            <a:off x="466725" y="1584325"/>
            <a:ext cx="9070975" cy="5888037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24825">
            <a:noAutofit/>
          </a:bodyPr>
          <a:lstStyle/>
          <a:p>
            <a:pPr indent="-323850" lvl="0" marL="428625" marR="0" rtl="0" algn="just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zasadą jest jawność zewnętrzna (dla publiczności) i wewnętrzna (dla stron) </a:t>
            </a:r>
            <a:r>
              <a:rPr b="0" i="0" lang="en-US" sz="28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rozprawy</a:t>
            </a:r>
            <a:endParaRPr/>
          </a:p>
          <a:p>
            <a:pPr indent="-323850" lvl="0" marL="428625" marR="0" rtl="0" algn="just">
              <a:lnSpc>
                <a:spcPct val="83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natomiast w </a:t>
            </a:r>
            <a:r>
              <a:rPr b="0" i="0" lang="en-US" sz="28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posiedzeniach</a:t>
            </a: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322262" lvl="1" marL="781050" marR="0" rtl="0" algn="just">
              <a:lnSpc>
                <a:spcPct val="83000"/>
              </a:lnSpc>
              <a:spcBef>
                <a:spcPts val="700"/>
              </a:spcBef>
              <a:spcAft>
                <a:spcPts val="0"/>
              </a:spcAft>
              <a:buClr>
                <a:srgbClr val="94B6D2"/>
              </a:buClr>
              <a:buSzPts val="1125"/>
              <a:buFont typeface="Noto Sans Symbols"/>
              <a:buChar char="●"/>
            </a:pPr>
            <a:r>
              <a:rPr b="0" i="0" lang="en-US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strony </a:t>
            </a:r>
            <a:endParaRPr/>
          </a:p>
          <a:p>
            <a:pPr indent="-322262" lvl="1" marL="781050" marR="0" rtl="0" algn="just">
              <a:lnSpc>
                <a:spcPct val="83000"/>
              </a:lnSpc>
              <a:spcBef>
                <a:spcPts val="700"/>
              </a:spcBef>
              <a:spcAft>
                <a:spcPts val="0"/>
              </a:spcAft>
              <a:buClr>
                <a:srgbClr val="94B6D2"/>
              </a:buClr>
              <a:buSzPts val="1125"/>
              <a:buFont typeface="Noto Sans Symbols"/>
              <a:buChar char="●"/>
            </a:pPr>
            <a:r>
              <a:rPr b="0" i="0" lang="en-US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osoby niebędące stronami, jeżeli wykażą interes prawny w rozstrzygnięciu</a:t>
            </a:r>
            <a:endParaRPr/>
          </a:p>
          <a:p>
            <a:pPr indent="-322262" lvl="1" marL="781050" marR="0" rtl="0" algn="just">
              <a:lnSpc>
                <a:spcPct val="83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</a:pPr>
            <a:r>
              <a:rPr b="0" i="0" lang="en-US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mogą wziąć udział wówczas, gdy ustawa tak stanowi (por. art. 339!), chyba że ich udział jest obowiązkowy. W pozostałych przypadkach mogą wziąć udział, jeżeli się stawią, chyba że ust. stanowi inaczej – art. 96 k.p.k.</a:t>
            </a:r>
            <a:endParaRPr/>
          </a:p>
          <a:p>
            <a:pPr indent="-323850" lvl="0" marL="428625" marR="0" rtl="0" algn="just">
              <a:lnSpc>
                <a:spcPct val="83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Niektóre posiedzenia są jawne zewnętrznie (tak jak rozprawa) – art. 95b § 2 – wynika to z art. 45 Konstytucji RP – jawne rozpatrzenie sprawy – są to przede wszystkim posiedzenia, na których sąd merytorycznie orzeka o odpowiedzialności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1"/>
          <p:cNvSpPr txBox="1"/>
          <p:nvPr/>
        </p:nvSpPr>
        <p:spPr>
          <a:xfrm>
            <a:off x="503237" y="252412"/>
            <a:ext cx="9070975" cy="1360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000"/>
              <a:buFont typeface="Calibri"/>
              <a:buNone/>
            </a:pPr>
            <a:r>
              <a:rPr b="0" i="0" lang="en-US" sz="40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Udział stron i innych podmiotów w posiedzeniach sądu</a:t>
            </a:r>
            <a:endParaRPr/>
          </a:p>
        </p:txBody>
      </p:sp>
      <p:sp>
        <p:nvSpPr>
          <p:cNvPr id="248" name="Google Shape;248;p21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23850" lvl="0" marL="42862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dodatkowo art. 339 wylicza posiedzenia sądu, w których mają prawo wziąć udział strony, obrońcy i pełnomocnicy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osoby uprawnione do wzięcia udziału sąd zawiadamia, a zobowiązane (np. obrońcę w wypadku obrony obligatoryjnej) – wzywa. Osób, które mogą wziąć udział, jeżeli się stawią, </a:t>
            </a:r>
            <a:r>
              <a:rPr b="1" i="0" lang="en-US" sz="32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nie zawiadamia się</a:t>
            </a: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2"/>
          <p:cNvSpPr txBox="1"/>
          <p:nvPr/>
        </p:nvSpPr>
        <p:spPr>
          <a:xfrm>
            <a:off x="144462" y="85725"/>
            <a:ext cx="9936162" cy="1211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Ogłaszanie i doręczanie orzeczeń i zarządzeń</a:t>
            </a:r>
            <a:endParaRPr/>
          </a:p>
        </p:txBody>
      </p:sp>
      <p:sp>
        <p:nvSpPr>
          <p:cNvPr id="256" name="Google Shape;256;p22"/>
          <p:cNvSpPr txBox="1"/>
          <p:nvPr/>
        </p:nvSpPr>
        <p:spPr>
          <a:xfrm>
            <a:off x="73025" y="1763712"/>
            <a:ext cx="9791700" cy="6804025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64425">
            <a:noAutofit/>
          </a:bodyPr>
          <a:lstStyle/>
          <a:p>
            <a:pPr indent="-323850" lvl="0" marL="428625" marR="0" rtl="0" algn="just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b="0" i="0" lang="en-US" sz="2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promulgacja decyzji procesowej – umożliwienie w odpowiedniej formie zapoznania się z decyzją przez inne osoby – art. 100 k.p.k.</a:t>
            </a:r>
            <a:endParaRPr/>
          </a:p>
          <a:p>
            <a:pPr indent="-323850" lvl="0" marL="428625" marR="0" rtl="0" algn="just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b="0" i="0" lang="en-US" sz="2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ustnie ogłasza się orzeczenia wydane na rozprawie, a na posiedzeniu – jeżeli stawiła się strona (w pewnym uproszczeniu)</a:t>
            </a:r>
            <a:endParaRPr/>
          </a:p>
          <a:p>
            <a:pPr indent="-323850" lvl="0" marL="428625" marR="0" rtl="0" algn="just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b="0" i="0" lang="en-US" sz="2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wyrok doręcza się z urzędu tylko oskarżonemu pozbawionemu wolności i obrońcy, który nie został na ogłoszenie doprowadzony mimo złożenia wniosku</a:t>
            </a:r>
            <a:endParaRPr/>
          </a:p>
          <a:p>
            <a:pPr indent="-323850" lvl="0" marL="428625" marR="0" rtl="0" algn="just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b="0" i="0" lang="en-US" sz="2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postanowienia i zarządzenia wydane poza rozprawą doręcza się stronom lub innym podmiotom uprawnionym, jeżeli kończą postępowanie lub są zaskarżalne (chyba że byli obecni przy ogłoszeniu) albo gdy odraczano sporządzenie ich uzasadnienia,</a:t>
            </a:r>
            <a:endParaRPr/>
          </a:p>
          <a:p>
            <a:pPr indent="-323850" lvl="0" marL="428625" marR="0" rtl="0" algn="just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b="0" i="0" lang="en-US" sz="2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strony zawiadamia się o postanowieniach i zarządzeniach wydanych poza rozprawą i posiedzeniem albo na posiedzeniu, o którym strona nie była zawiadomiona</a:t>
            </a:r>
            <a:endParaRPr/>
          </a:p>
          <a:p>
            <a:pPr indent="-323850" lvl="0" marL="428625" marR="0" rtl="0" algn="just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</a:pPr>
            <a:r>
              <a:t/>
            </a:r>
            <a:endParaRPr b="0" i="0" sz="26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Tm="1024" spd="slow">
    <p:blinds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C7E7"/>
        </a:solidFill>
      </p:bgPr>
    </p:bg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3"/>
          <p:cNvSpPr txBox="1"/>
          <p:nvPr/>
        </p:nvSpPr>
        <p:spPr>
          <a:xfrm>
            <a:off x="1008062" y="2124075"/>
            <a:ext cx="7920037" cy="2122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b="0" i="0" lang="en-US" sz="6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Porządek czynności procesowych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4"/>
          <p:cNvSpPr txBox="1"/>
          <p:nvPr>
            <p:ph type="title"/>
          </p:nvPr>
        </p:nvSpPr>
        <p:spPr>
          <a:xfrm>
            <a:off x="693737" y="395287"/>
            <a:ext cx="8693150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Reguły prowadzenia czynności procesowych w zależności od obecności uczestników</a:t>
            </a:r>
            <a:endParaRPr/>
          </a:p>
        </p:txBody>
      </p:sp>
      <p:sp>
        <p:nvSpPr>
          <p:cNvPr id="267" name="Google Shape;267;p24"/>
          <p:cNvSpPr txBox="1"/>
          <p:nvPr>
            <p:ph idx="1" type="body"/>
          </p:nvPr>
        </p:nvSpPr>
        <p:spPr>
          <a:xfrm>
            <a:off x="693737" y="2266950"/>
            <a:ext cx="8693150" cy="4541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0825" lvl="0" marL="250825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117 k.p.k.</a:t>
            </a:r>
            <a:endParaRPr/>
          </a:p>
          <a:p>
            <a:pPr indent="-250825" lvl="0" marL="250825" marR="0" rtl="0" algn="just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Uwaga na art. 91 ustawy z dnia 16 kwietnia 2020 r. o szczególnych instrumentach wsparcia w związku z rozprzestrzenianiem się wirusa SARS-CoV-2 – w stanie epidemii i zagrożenia epidemicznego zaświadczenie od lekarza sądowego jednak nie jest obowiązkowe!</a:t>
            </a:r>
            <a:endParaRPr/>
          </a:p>
          <a:p>
            <a:pPr indent="-250825" lvl="0" marL="250825" marR="0" rtl="0" algn="just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Uwaga na art. 117 § 3a k.p.k.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5"/>
          <p:cNvSpPr txBox="1"/>
          <p:nvPr/>
        </p:nvSpPr>
        <p:spPr>
          <a:xfrm>
            <a:off x="503237" y="192087"/>
            <a:ext cx="9070975" cy="1211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Skutki niedopełnienia wymogów formalnych pisma</a:t>
            </a:r>
            <a:endParaRPr/>
          </a:p>
        </p:txBody>
      </p:sp>
      <p:sp>
        <p:nvSpPr>
          <p:cNvPr id="275" name="Google Shape;275;p25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23850" lvl="0" marL="42862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120 – jeżeli pismo nie spełnia wymogów formalnych, </a:t>
            </a:r>
            <a:r>
              <a:rPr b="1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brak jest tego rodzaju, że nie może otrzymać biegu</a:t>
            </a: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albo polega na nieuiszczeniu opłat lub niedołączeniu upoważnienia → wezwanie do usunięcia braków w terminie 7 dni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 razie nieusunięcia → bezskuteczność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 razie usunnięcia → skutki od dnia pierwotnego wniesienia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C7E7"/>
        </a:solidFill>
      </p:bgPr>
    </p:bg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6"/>
          <p:cNvSpPr txBox="1"/>
          <p:nvPr/>
        </p:nvSpPr>
        <p:spPr>
          <a:xfrm flipH="1">
            <a:off x="2519362" y="3230562"/>
            <a:ext cx="6121400" cy="1108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b="0" i="0" lang="en-US" sz="6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Doręczenia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7"/>
          <p:cNvSpPr txBox="1"/>
          <p:nvPr/>
        </p:nvSpPr>
        <p:spPr>
          <a:xfrm>
            <a:off x="1009650" y="0"/>
            <a:ext cx="8207375" cy="165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000"/>
              <a:buFont typeface="Calibri"/>
              <a:buNone/>
            </a:pPr>
            <a:r>
              <a:rPr b="0" i="0" lang="en-US" sz="40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Zasady doręczania pism procesowych oraz wezwań i zawiadomień</a:t>
            </a:r>
            <a:endParaRPr/>
          </a:p>
        </p:txBody>
      </p:sp>
      <p:sp>
        <p:nvSpPr>
          <p:cNvPr id="288" name="Google Shape;288;p27"/>
          <p:cNvSpPr txBox="1"/>
          <p:nvPr/>
        </p:nvSpPr>
        <p:spPr>
          <a:xfrm>
            <a:off x="503237" y="1654175"/>
            <a:ext cx="9070975" cy="5783262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44275">
            <a:noAutofit/>
          </a:bodyPr>
          <a:lstStyle/>
          <a:p>
            <a:pPr indent="-323850" lvl="0" marL="428625" marR="0" rtl="0" algn="just">
              <a:lnSpc>
                <a:spcPct val="74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większość terminów biegnie od chwili ogłoszenia lub doręczenia stronie decyzji procesowej, ustalenie tego momentu jest zatem bardzo istotne</a:t>
            </a:r>
            <a:endParaRPr/>
          </a:p>
          <a:p>
            <a:pPr indent="-323850" lvl="0" marL="428625" marR="0" rtl="0" algn="just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doręczeniu podlegają orzeczenia, zarządzenia, wezwania i zawiadomienia </a:t>
            </a:r>
            <a:endParaRPr/>
          </a:p>
          <a:p>
            <a:pPr indent="-323850" lvl="0" marL="428625" marR="0" rtl="0" algn="just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131 – doręcza się je przez operatora pocztowego (Poczta Polska), pracownika organu wysyłającego, organ procesowy w czasie czynności, a w razie niezbędnej konieczności przez Policję. Pisma doręcza się </a:t>
            </a:r>
            <a:r>
              <a:rPr b="1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 pokwitowaniem odbioru</a:t>
            </a: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323850" lvl="0" marL="428625" marR="0" rtl="0" algn="just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Pisma organ procesowy doręcza na adres znany lub podany przez stronę. Strona lub inna osoba uczestnicząca w postępowaniu ma obowiązek informować o każdej zmianie miejsca zamieszkania  pod rygorem uznania pisma za doręczone (por. art. 139). Strona, która nie ma miejsca zamieszkania w UE, ma obowiązek wskazać pełnomocnika do doręczeń (osobę uprawnioną do odbioru pism) w UE. W przeciwnym razie pisma pozostawia się w aktach sprawy ze skutkiem doręczenia. 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8"/>
          <p:cNvSpPr txBox="1"/>
          <p:nvPr/>
        </p:nvSpPr>
        <p:spPr>
          <a:xfrm>
            <a:off x="431800" y="-215900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b="0" i="0" lang="en-US" sz="49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Doręczenie bezpośrednie</a:t>
            </a:r>
            <a:endParaRPr/>
          </a:p>
        </p:txBody>
      </p:sp>
      <p:sp>
        <p:nvSpPr>
          <p:cNvPr id="296" name="Google Shape;296;p28"/>
          <p:cNvSpPr txBox="1"/>
          <p:nvPr/>
        </p:nvSpPr>
        <p:spPr>
          <a:xfrm>
            <a:off x="144462" y="1187450"/>
            <a:ext cx="9286875" cy="6372225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23850" lvl="0" marL="42862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132 § 1 – pisma doręcza się adresatowi osobiście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132 § 3 – doręczenie pisma za pomocą telefaksu lub poczty elektronicznej 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134 § 3 – doręczenie pisma poprzez przekazanie go osobie zatrudnionej w biurze 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135 – zawiadamianie prokuratora przez doręczenie mu tzw. wokandy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137 – w wypadkach niecierpiących zwłoki można wezwać lub zawiadomić osoby telefonicznie albo w inny sposób stosownie do okoliczności, pozostawiając w aktach odpis nadanego komunikatu 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9"/>
          <p:cNvSpPr txBox="1"/>
          <p:nvPr/>
        </p:nvSpPr>
        <p:spPr>
          <a:xfrm>
            <a:off x="433387" y="-215900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Doręczenie „do rąk własnych”</a:t>
            </a:r>
            <a:endParaRPr/>
          </a:p>
        </p:txBody>
      </p:sp>
      <p:sp>
        <p:nvSpPr>
          <p:cNvPr id="304" name="Google Shape;304;p29"/>
          <p:cNvSpPr txBox="1"/>
          <p:nvPr/>
        </p:nvSpPr>
        <p:spPr>
          <a:xfrm>
            <a:off x="433387" y="1331912"/>
            <a:ext cx="9213850" cy="6227762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6500">
            <a:noAutofit/>
          </a:bodyPr>
          <a:lstStyle/>
          <a:p>
            <a:pPr indent="-323850" lvl="0" marL="428625" marR="0" rtl="0" algn="just">
              <a:lnSpc>
                <a:spcPct val="74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jest to szczególny tryb doręczenia stosowany wobec oskarżonego</a:t>
            </a:r>
            <a:endParaRPr/>
          </a:p>
          <a:p>
            <a:pPr indent="-323850" lvl="0" marL="428625" marR="0" rtl="0" algn="just">
              <a:lnSpc>
                <a:spcPct val="74000"/>
              </a:lnSpc>
              <a:spcBef>
                <a:spcPts val="21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Oskarżonemu należy doręczyć osobiście</a:t>
            </a:r>
            <a:r>
              <a:rPr b="1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lub </a:t>
            </a:r>
            <a:r>
              <a:rPr b="0" i="1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 aviso, </a:t>
            </a: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ale nie pośrednio:</a:t>
            </a:r>
            <a:endParaRPr/>
          </a:p>
          <a:p>
            <a:pPr indent="-320675" lvl="1" marL="860425" marR="0" rtl="0" algn="just">
              <a:lnSpc>
                <a:spcPct val="74000"/>
              </a:lnSpc>
              <a:spcBef>
                <a:spcPts val="2000"/>
              </a:spcBef>
              <a:spcAft>
                <a:spcPts val="0"/>
              </a:spcAft>
              <a:buClr>
                <a:srgbClr val="94B6D2"/>
              </a:buClr>
              <a:buSzPts val="126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zawiadomienie o terminie pierwszej rozprawy głównej </a:t>
            </a:r>
            <a:endParaRPr/>
          </a:p>
          <a:p>
            <a:pPr indent="-320675" lvl="1" marL="860425" marR="0" rtl="0" algn="just">
              <a:lnSpc>
                <a:spcPct val="74000"/>
              </a:lnSpc>
              <a:spcBef>
                <a:spcPts val="1700"/>
              </a:spcBef>
              <a:spcAft>
                <a:spcPts val="0"/>
              </a:spcAft>
              <a:buClr>
                <a:srgbClr val="94B6D2"/>
              </a:buClr>
              <a:buSzPts val="126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zawiadomienie o terminie posiedzenia, na którym rozpoznawany będzie wniosek o warunkowe umorzenie postępowania, wniosek o skazanie bez rozprawy (art. 335 § 1 i 2), wniosek z 338a, posiedzeniu na którym sąd będzie rozstrzygał w przedmiocie uzupełnienia wyroku (art. 420 § 1)</a:t>
            </a:r>
            <a:endParaRPr/>
          </a:p>
          <a:p>
            <a:pPr indent="-320675" lvl="1" marL="860425" marR="0" rtl="0" algn="just">
              <a:lnSpc>
                <a:spcPct val="74000"/>
              </a:lnSpc>
              <a:spcBef>
                <a:spcPts val="1700"/>
              </a:spcBef>
              <a:spcAft>
                <a:spcPts val="0"/>
              </a:spcAft>
              <a:buClr>
                <a:srgbClr val="94B6D2"/>
              </a:buClr>
              <a:buSzPts val="126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wyrok wydany na posiedzeniu (warunkowo umarzający postępowanie lub skazujący wydany w trybach konsensualnych) oraz wyrok nakazowy 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/>
          <p:nvPr/>
        </p:nvSpPr>
        <p:spPr>
          <a:xfrm>
            <a:off x="0" y="192087"/>
            <a:ext cx="9574212" cy="148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Rodzaje czynności procesowych</a:t>
            </a:r>
            <a:endParaRPr/>
          </a:p>
        </p:txBody>
      </p:sp>
      <p:sp>
        <p:nvSpPr>
          <p:cNvPr id="116" name="Google Shape;116;p3"/>
          <p:cNvSpPr txBox="1"/>
          <p:nvPr/>
        </p:nvSpPr>
        <p:spPr>
          <a:xfrm>
            <a:off x="503237" y="1768475"/>
            <a:ext cx="9070975" cy="5429250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23850" lvl="0" marL="42862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pozytywne i negatywne</a:t>
            </a: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(działania i zaniechania)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indywidualne i zbiorowe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proste i złożone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ustne i pisemne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wyraźne i konkludentne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0"/>
          <p:cNvSpPr txBox="1"/>
          <p:nvPr/>
        </p:nvSpPr>
        <p:spPr>
          <a:xfrm>
            <a:off x="431800" y="-144462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b="0" i="0" lang="en-US" sz="49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Doręczenie pośrednie </a:t>
            </a:r>
            <a:endParaRPr/>
          </a:p>
        </p:txBody>
      </p:sp>
      <p:sp>
        <p:nvSpPr>
          <p:cNvPr id="312" name="Google Shape;312;p30"/>
          <p:cNvSpPr txBox="1"/>
          <p:nvPr/>
        </p:nvSpPr>
        <p:spPr>
          <a:xfrm>
            <a:off x="576262" y="1671637"/>
            <a:ext cx="9070975" cy="5888037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24825">
            <a:noAutofit/>
          </a:bodyPr>
          <a:lstStyle/>
          <a:p>
            <a:pPr indent="-323850" lvl="0" marL="428625" marR="0" rtl="0" algn="just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jest to wydanie pisma osobie trzeciej, która, z uwagi na relacje jakie wiążą ją z adresatem, przekaże mu pismo</a:t>
            </a:r>
            <a:endParaRPr/>
          </a:p>
          <a:p>
            <a:pPr indent="-323850" lvl="0" marL="428625" marR="0" rtl="0" algn="just">
              <a:lnSpc>
                <a:spcPct val="83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132 § 2 – w razie chwilowej nieobecności adresata w jego mieszkaniu pismo doręcza się dorosłemu domownikowi, a gdyby go nie było – administracji domu, dozorcy domu lub sołtysowi, jeże podejmą się oddać pismo adresatowi </a:t>
            </a:r>
            <a:endParaRPr/>
          </a:p>
          <a:p>
            <a:pPr indent="-323850" lvl="0" marL="428625" marR="0" rtl="0" algn="just">
              <a:lnSpc>
                <a:spcPct val="83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134 § 1 – pisma dla żołnierzy, funkcjonariuszy Policji, ABW, AW, SKW, SWW, CBA, SG, S.C., SW można doręczyć za pośrednictwem ich przełożonych </a:t>
            </a:r>
            <a:endParaRPr/>
          </a:p>
          <a:p>
            <a:pPr indent="-323850" lvl="0" marL="428625" marR="0" rtl="0" algn="just">
              <a:lnSpc>
                <a:spcPct val="83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134 § 2 – pisma dla osób pozbawionych wolności doręcza się za pośrednictwem administracji odpowiedniego zakładu 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1"/>
          <p:cNvSpPr txBox="1"/>
          <p:nvPr/>
        </p:nvSpPr>
        <p:spPr>
          <a:xfrm>
            <a:off x="503237" y="301625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b="0" i="0" lang="en-US" sz="49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Doręczenie zastępcze </a:t>
            </a:r>
            <a:endParaRPr/>
          </a:p>
        </p:txBody>
      </p:sp>
      <p:sp>
        <p:nvSpPr>
          <p:cNvPr id="320" name="Google Shape;320;p31"/>
          <p:cNvSpPr txBox="1"/>
          <p:nvPr/>
        </p:nvSpPr>
        <p:spPr>
          <a:xfrm>
            <a:off x="503237" y="1768475"/>
            <a:ext cx="9070975" cy="56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23850" lvl="0" marL="42862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pisma nie doręcza się do rąk adresata ani osoby trzeciej, ale adresat może zapoznać się z treścią pisma. 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133 § 1 – pismo można pozostawić w najbliższej placówce pocztowej albo jednostce Policji lub urzędzie gminy z jednoczesnym przeprowadzeniem tzw. procedury podwójnej awizacji – art. 133 § 2. W razie dokonania tych czynności pismo uznaje się za doręczone z upływem 2 kolejnych 7-dniowych terminów.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C7E7"/>
        </a:solidFill>
      </p:bgPr>
    </p:bg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2"/>
          <p:cNvSpPr txBox="1"/>
          <p:nvPr/>
        </p:nvSpPr>
        <p:spPr>
          <a:xfrm>
            <a:off x="749300" y="1908175"/>
            <a:ext cx="7343775" cy="3138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b="0" i="0" lang="en-US" sz="6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Sposoby utrwalania czynności procesowych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3"/>
          <p:cNvSpPr txBox="1"/>
          <p:nvPr/>
        </p:nvSpPr>
        <p:spPr>
          <a:xfrm>
            <a:off x="576262" y="0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3600"/>
              <a:buFont typeface="Calibri"/>
              <a:buNone/>
            </a:pPr>
            <a:r>
              <a:rPr b="0" i="0" lang="en-US" sz="36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Protokół i inne sposoby utrwalania czynności procesowych</a:t>
            </a:r>
            <a:endParaRPr/>
          </a:p>
        </p:txBody>
      </p:sp>
      <p:pic>
        <p:nvPicPr>
          <p:cNvPr id="333" name="Google Shape;333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6350" y="1828800"/>
            <a:ext cx="9083675" cy="5005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1024" spd="slow">
    <p:blinds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4"/>
          <p:cNvSpPr txBox="1"/>
          <p:nvPr/>
        </p:nvSpPr>
        <p:spPr>
          <a:xfrm>
            <a:off x="503237" y="301625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b="0" i="0" lang="en-US" sz="49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Protokół</a:t>
            </a:r>
            <a:endParaRPr/>
          </a:p>
        </p:txBody>
      </p:sp>
      <p:sp>
        <p:nvSpPr>
          <p:cNvPr id="341" name="Google Shape;341;p34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23850" lvl="0" marL="428625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350"/>
              <a:buFont typeface="Noto Sans Symbols"/>
              <a:buChar char="●"/>
            </a:pPr>
            <a:r>
              <a:rPr b="0" i="0" lang="en-US" sz="3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najbardziej sformalizowana forma utrwalania czynności procesowych; obowiązkowa w przypadkach wskazanych w art. 143 § 1 i przepisach szczególnych, a nadto jest sporządzany, gdy prowadzący czynność uzna to za potrzebne</a:t>
            </a:r>
            <a:endParaRPr/>
          </a:p>
          <a:p>
            <a:pPr indent="-323850" lvl="0" marL="428625" marR="0" rtl="0" algn="just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350"/>
              <a:buFont typeface="Noto Sans Symbols"/>
              <a:buChar char="●"/>
            </a:pPr>
            <a:r>
              <a:rPr b="0" i="0" lang="en-US" sz="3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protokół zasadniczo sporządza protokolant lub osoba prowadząca czynność</a:t>
            </a:r>
            <a:endParaRPr/>
          </a:p>
          <a:p>
            <a:pPr indent="-323850" lvl="0" marL="428625" marR="0" rtl="0" algn="just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350"/>
              <a:buFont typeface="Noto Sans Symbols"/>
              <a:buChar char="●"/>
            </a:pPr>
            <a:r>
              <a:rPr b="0" i="0" lang="en-US" sz="3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zwrócić uwagę na elementy protokołu, a w szczególności na to, kto i kiedy go podpisuje</a:t>
            </a:r>
            <a:endParaRPr/>
          </a:p>
          <a:p>
            <a:pPr indent="-323850" lvl="0" marL="428625" marR="0" rtl="0" algn="just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350"/>
              <a:buFont typeface="Noto Sans Symbols"/>
              <a:buChar char="●"/>
            </a:pPr>
            <a:r>
              <a:rPr b="0" i="0" lang="en-US" sz="3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sprostowanie protokołu – art. 152 k.p.k.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0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Tm="1024" spd="slow">
    <p:blinds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5"/>
          <p:cNvSpPr txBox="1"/>
          <p:nvPr/>
        </p:nvSpPr>
        <p:spPr>
          <a:xfrm>
            <a:off x="215900" y="215900"/>
            <a:ext cx="9574212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Protokół ograniczony (skrócony)</a:t>
            </a:r>
            <a:endParaRPr/>
          </a:p>
        </p:txBody>
      </p:sp>
      <p:sp>
        <p:nvSpPr>
          <p:cNvPr id="349" name="Google Shape;349;p35"/>
          <p:cNvSpPr txBox="1"/>
          <p:nvPr/>
        </p:nvSpPr>
        <p:spPr>
          <a:xfrm>
            <a:off x="863600" y="1979612"/>
            <a:ext cx="8713787" cy="46259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Nie dotyczy go wymóg zamieszczenia z możliwą dokładnością zeznań, wyjaśnień i innych okoliczności.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Protokół skrócony ma zastosowanie:</a:t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gdy sporządzany jest zapis dźwięku lub obrazu</a:t>
            </a:r>
            <a:endParaRPr/>
          </a:p>
          <a:p>
            <a:pPr indent="-9144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gdy sporządzany jest stenogram</a:t>
            </a:r>
            <a:endParaRPr/>
          </a:p>
          <a:p>
            <a:pPr indent="-9144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 dochodzeniu – art. 325h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Tm="1024" spd="slow">
    <p:blinds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6"/>
          <p:cNvSpPr txBox="1"/>
          <p:nvPr/>
        </p:nvSpPr>
        <p:spPr>
          <a:xfrm>
            <a:off x="503237" y="144462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3600"/>
              <a:buFont typeface="Calibri"/>
              <a:buNone/>
            </a:pPr>
            <a:r>
              <a:rPr b="0" i="0" lang="en-US" sz="36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Protokół i inne sposoby utrwalania czynności procesowych</a:t>
            </a:r>
            <a:endParaRPr/>
          </a:p>
        </p:txBody>
      </p:sp>
      <p:sp>
        <p:nvSpPr>
          <p:cNvPr id="357" name="Google Shape;357;p36"/>
          <p:cNvSpPr txBox="1"/>
          <p:nvPr/>
        </p:nvSpPr>
        <p:spPr>
          <a:xfrm>
            <a:off x="144462" y="1692275"/>
            <a:ext cx="9720262" cy="6064250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23850" lvl="0" marL="42862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350"/>
              <a:buFont typeface="Noto Sans Symbols"/>
              <a:buChar char="●"/>
            </a:pPr>
            <a:r>
              <a:rPr b="0" i="0" lang="en-US" sz="3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oprócz tego funkcjonują: stenogram i zapis dźwięku lub obrazu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350"/>
              <a:buFont typeface="Noto Sans Symbols"/>
              <a:buChar char="●"/>
            </a:pPr>
            <a:r>
              <a:rPr b="0" i="0" lang="en-US" sz="3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stenogram to szczegółowy, szybki zapis czynności określonym systemem znaków, dokonywany przez stenografa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350"/>
              <a:buFont typeface="Noto Sans Symbols"/>
              <a:buChar char="●"/>
            </a:pPr>
            <a:r>
              <a:rPr b="0" i="0" lang="en-US" sz="3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zapis dźwięku lub obrazu – może być zarządzony co do każdej czynności po uprzedzeniu jej uczestników, a jest obligatoryjny w wypadkach wskazanych w art. 147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350"/>
              <a:buFont typeface="Noto Sans Symbols"/>
              <a:buChar char="●"/>
            </a:pPr>
            <a:r>
              <a:rPr b="0" i="0" lang="en-US" sz="3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wówczas protokół może być skrócony, a stenogram lub zapis jest do niego załącznikiem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C7E7"/>
        </a:solidFill>
      </p:bgPr>
    </p:bg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7"/>
          <p:cNvSpPr txBox="1"/>
          <p:nvPr/>
        </p:nvSpPr>
        <p:spPr>
          <a:xfrm>
            <a:off x="1295400" y="2124075"/>
            <a:ext cx="6337300" cy="1108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b="0" i="0" lang="en-US" sz="6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Dostęp do akt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8"/>
          <p:cNvSpPr txBox="1"/>
          <p:nvPr/>
        </p:nvSpPr>
        <p:spPr>
          <a:xfrm>
            <a:off x="503237" y="301625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b="0" i="0" lang="en-US" sz="49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Dostęp do akt sprawy</a:t>
            </a:r>
            <a:endParaRPr/>
          </a:p>
        </p:txBody>
      </p:sp>
      <p:sp>
        <p:nvSpPr>
          <p:cNvPr id="370" name="Google Shape;370;p38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23850" lvl="0" marL="42862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realizuje zasadę jawności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należy odróżnić dostęp do akt postępowania sądowego i przygotowawczego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jeżeli w toku postępowania przygotowawczego jego akta trafiają do sądu w związku z wnioskiem o TA, </a:t>
            </a:r>
            <a:r>
              <a:rPr b="1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nie stają </a:t>
            </a: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się przez to aktami postępowania sądowego (post. SN z 11.03.2008 r., WZ 9/08)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9"/>
          <p:cNvSpPr txBox="1"/>
          <p:nvPr/>
        </p:nvSpPr>
        <p:spPr>
          <a:xfrm>
            <a:off x="576262" y="0"/>
            <a:ext cx="9070975" cy="148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Dostęp do akt postępowania sądowego</a:t>
            </a:r>
            <a:endParaRPr/>
          </a:p>
        </p:txBody>
      </p:sp>
      <p:sp>
        <p:nvSpPr>
          <p:cNvPr id="378" name="Google Shape;378;p39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49250" lvl="0" marL="3492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920"/>
              <a:buFont typeface="Noto Sans Symbols"/>
              <a:buChar char="◻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dla stron i ich przedstawicieli procesowych jest w zasadzie nieograniczony, z wyjątkiem sytuacji, gdy akta zawierają informacje niejawne – </a:t>
            </a:r>
            <a:r>
              <a:rPr b="0" i="0" lang="en-US" sz="32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jawność wewnętrzna</a:t>
            </a:r>
            <a:endParaRPr/>
          </a:p>
          <a:p>
            <a:pPr indent="-349250" lvl="0" marL="349250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920"/>
              <a:buFont typeface="Noto Sans Symbols"/>
              <a:buChar char="◻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dla innych podmiotów konieczna jest zgoda prezesa sądu – </a:t>
            </a:r>
            <a:r>
              <a:rPr b="0" i="0" lang="en-US" sz="32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jawność zewnętrzna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558B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Tm="1024" spd="slow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"/>
          <p:cNvSpPr txBox="1"/>
          <p:nvPr/>
        </p:nvSpPr>
        <p:spPr>
          <a:xfrm>
            <a:off x="0" y="192087"/>
            <a:ext cx="9574212" cy="148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Rodzaje czynności procesowych</a:t>
            </a:r>
            <a:endParaRPr/>
          </a:p>
        </p:txBody>
      </p:sp>
      <p:sp>
        <p:nvSpPr>
          <p:cNvPr id="124" name="Google Shape;124;p4"/>
          <p:cNvSpPr txBox="1"/>
          <p:nvPr/>
        </p:nvSpPr>
        <p:spPr>
          <a:xfrm>
            <a:off x="503237" y="1768475"/>
            <a:ext cx="9070975" cy="5429250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23850" lvl="0" marL="42862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rozpoznawcze</a:t>
            </a: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(w celu zbadania i rozstrzygnięcia określonej kwestii) i </a:t>
            </a:r>
            <a:r>
              <a:rPr b="0" i="0" lang="en-US" sz="28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wykonawcze</a:t>
            </a: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(w celu wykonania decyzji procesowej)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czynności organów procesowych, stron procesowych, innych uczestników procesu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oświadczenia procesowe (treść intelektualna), spostrzeżenia procesowe (treść zmysłowa: oględziny), czynności realne (zmiany w sytuacji zewnętrznej: przeszukanie)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0"/>
          <p:cNvSpPr txBox="1"/>
          <p:nvPr/>
        </p:nvSpPr>
        <p:spPr>
          <a:xfrm>
            <a:off x="503237" y="0"/>
            <a:ext cx="9070975" cy="148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Dostęp do akt postępowania przygotowawczego</a:t>
            </a:r>
            <a:endParaRPr/>
          </a:p>
        </p:txBody>
      </p:sp>
      <p:sp>
        <p:nvSpPr>
          <p:cNvPr id="386" name="Google Shape;386;p40"/>
          <p:cNvSpPr txBox="1"/>
          <p:nvPr/>
        </p:nvSpPr>
        <p:spPr>
          <a:xfrm>
            <a:off x="287337" y="1768475"/>
            <a:ext cx="9286875" cy="5467350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49250" lvl="0" marL="34925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◻"/>
            </a:pPr>
            <a:r>
              <a:rPr b="0" i="0" lang="en-US" sz="24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zasada:</a:t>
            </a: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jawność wewnętrzna!</a:t>
            </a:r>
            <a:endParaRPr/>
          </a:p>
          <a:p>
            <a:pPr indent="-349250" lvl="0" marL="349250" marR="0" rtl="0" algn="just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◻"/>
            </a:pPr>
            <a:r>
              <a:rPr b="0" i="0" lang="en-US" sz="24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wyjątek: </a:t>
            </a: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potrzeba zabezpieczenia prawidłowego toku postępowania lub ochrony ważnego interesu państwa; konieczne zarządzenie prowadzącego postępowanie</a:t>
            </a:r>
            <a:endParaRPr/>
          </a:p>
          <a:p>
            <a:pPr indent="-349250" lvl="0" marL="349250" marR="0" rtl="0" algn="just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◻"/>
            </a:pPr>
            <a:r>
              <a:rPr b="0" i="0" lang="en-US" sz="24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wyjątek od wyjątku: </a:t>
            </a: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jeżeli złożono wniosek o TA, podejrzanemu i obrońcy udostępnia się </a:t>
            </a:r>
            <a:r>
              <a:rPr b="0" i="0" lang="en-US" sz="2400" u="sng">
                <a:solidFill>
                  <a:srgbClr val="B95B22"/>
                </a:solidFill>
                <a:latin typeface="Calibri"/>
                <a:ea typeface="Calibri"/>
                <a:cs typeface="Calibri"/>
                <a:sym typeface="Calibri"/>
              </a:rPr>
              <a:t>niezwłocznie</a:t>
            </a: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4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(bez potrzeby składania wniosku) </a:t>
            </a: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akta w części zawierającej dowody wskazane we wniosku, </a:t>
            </a:r>
            <a:r>
              <a:rPr b="1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 wyłączeniem utajnionych zeznań świadków, co do których istnieje uzasadniona obawa dla życia, zdrowia, wolności ich lub osób im najbliższych</a:t>
            </a:r>
            <a:endParaRPr/>
          </a:p>
          <a:p>
            <a:pPr indent="-349250" lvl="0" marL="349250" marR="0" rtl="0" algn="just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◻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prokurator może wyjątkowo wyrazić zgodę na udostępnienie akt innym osobom – </a:t>
            </a:r>
            <a:r>
              <a:rPr b="0" i="0" lang="en-US" sz="240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jawność zewnętrzna</a:t>
            </a:r>
            <a:endParaRPr/>
          </a:p>
          <a:p>
            <a:pPr indent="-349250" lvl="0" marL="349250" marR="0" rtl="0" algn="just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◻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 odmowę udostępnienia akt przez Policję zażalenie służy do prokuratora, a na odmowę przez prokuratora - </a:t>
            </a:r>
            <a:r>
              <a:rPr b="0" i="0" lang="en-US" sz="2400" u="sng">
                <a:solidFill>
                  <a:srgbClr val="B95B22"/>
                </a:solidFill>
                <a:latin typeface="Calibri"/>
                <a:ea typeface="Calibri"/>
                <a:cs typeface="Calibri"/>
                <a:sym typeface="Calibri"/>
              </a:rPr>
              <a:t>do sądu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rgbClr val="B95B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Tm="1024" spd="slow">
    <p:blinds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41"/>
          <p:cNvSpPr txBox="1"/>
          <p:nvPr/>
        </p:nvSpPr>
        <p:spPr>
          <a:xfrm>
            <a:off x="503237" y="239712"/>
            <a:ext cx="9070975" cy="13636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p41"/>
          <p:cNvSpPr txBox="1"/>
          <p:nvPr/>
        </p:nvSpPr>
        <p:spPr>
          <a:xfrm>
            <a:off x="360362" y="1608137"/>
            <a:ext cx="9070975" cy="5700712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20675" lvl="0" marL="431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Dziękuję za uwagę.</a:t>
            </a:r>
            <a:endParaRPr/>
          </a:p>
          <a:p>
            <a:pPr indent="-320675" lvl="0" marL="43180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0675" lvl="0" marL="43180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0675" lvl="0" marL="43180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Tm="1024" spd="slow"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/>
          <p:nvPr/>
        </p:nvSpPr>
        <p:spPr>
          <a:xfrm>
            <a:off x="0" y="192087"/>
            <a:ext cx="10080625" cy="148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Rodzaje oświadczeń procesowych</a:t>
            </a:r>
            <a:endParaRPr/>
          </a:p>
        </p:txBody>
      </p:sp>
      <p:sp>
        <p:nvSpPr>
          <p:cNvPr id="132" name="Google Shape;132;p5"/>
          <p:cNvSpPr txBox="1"/>
          <p:nvPr/>
        </p:nvSpPr>
        <p:spPr>
          <a:xfrm>
            <a:off x="503237" y="1768475"/>
            <a:ext cx="9070975" cy="5599112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23850" lvl="0" marL="4286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oświadczenia wiedzy</a:t>
            </a:r>
            <a:endParaRPr/>
          </a:p>
          <a:p>
            <a:pPr indent="-323850" lvl="0" marL="428625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oświadczenia woli</a:t>
            </a:r>
            <a:endParaRPr/>
          </a:p>
          <a:p>
            <a:pPr indent="-320675" lvl="1" marL="8604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305"/>
              <a:buFont typeface="Noto Sans Symbols"/>
              <a:buChar char="●"/>
            </a:pPr>
            <a:r>
              <a:rPr b="0" i="0" lang="en-US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postulujące (stron)</a:t>
            </a:r>
            <a:endParaRPr/>
          </a:p>
          <a:p>
            <a:pPr indent="-284162" lvl="2" marL="12922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skargi</a:t>
            </a:r>
            <a:endParaRPr/>
          </a:p>
          <a:p>
            <a:pPr indent="-284162" lvl="2" marL="12922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wnioski</a:t>
            </a:r>
            <a:endParaRPr/>
          </a:p>
          <a:p>
            <a:pPr indent="-284162" lvl="2" marL="12922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prośby</a:t>
            </a:r>
            <a:endParaRPr/>
          </a:p>
          <a:p>
            <a:pPr indent="-284162" lvl="2" marL="12922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oświadczenia</a:t>
            </a:r>
            <a:endParaRPr/>
          </a:p>
          <a:p>
            <a:pPr indent="-320675" lvl="1" marL="8604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305"/>
              <a:buFont typeface="Noto Sans Symbols"/>
              <a:buChar char="●"/>
            </a:pPr>
            <a:r>
              <a:rPr b="0" i="0" lang="en-US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władcze, imperatywne (organów)</a:t>
            </a:r>
            <a:endParaRPr/>
          </a:p>
          <a:p>
            <a:pPr indent="-284162" lvl="2" marL="12922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125"/>
              <a:buFont typeface="Noto Sans Symbols"/>
              <a:buChar char="●"/>
            </a:pPr>
            <a:r>
              <a:rPr b="0" i="0" lang="en-US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polecenia</a:t>
            </a:r>
            <a:endParaRPr/>
          </a:p>
          <a:p>
            <a:pPr indent="-284162" lvl="2" marL="12922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125"/>
              <a:buFont typeface="Noto Sans Symbols"/>
              <a:buChar char="●"/>
            </a:pPr>
            <a:r>
              <a:rPr b="0" i="0" lang="en-US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decyzje procesowe (rozstrzygnięcia)</a:t>
            </a:r>
            <a:endParaRPr/>
          </a:p>
          <a:p>
            <a:pPr indent="-212725" lvl="3" marL="17240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ts val="99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zarządzenia</a:t>
            </a:r>
            <a:endParaRPr/>
          </a:p>
          <a:p>
            <a:pPr indent="-212725" lvl="3" marL="17240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ts val="99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orzeczenia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 txBox="1"/>
          <p:nvPr/>
        </p:nvSpPr>
        <p:spPr>
          <a:xfrm>
            <a:off x="503237" y="301625"/>
            <a:ext cx="9070975" cy="706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b="0" i="0" lang="en-US" sz="49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Rodzaje orzeczeń</a:t>
            </a:r>
            <a:endParaRPr/>
          </a:p>
        </p:txBody>
      </p:sp>
      <p:sp>
        <p:nvSpPr>
          <p:cNvPr id="140" name="Google Shape;140;p6"/>
          <p:cNvSpPr txBox="1"/>
          <p:nvPr/>
        </p:nvSpPr>
        <p:spPr>
          <a:xfrm>
            <a:off x="142875" y="1011237"/>
            <a:ext cx="9791700" cy="6246812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50400">
            <a:noAutofit/>
          </a:bodyPr>
          <a:lstStyle/>
          <a:p>
            <a:pPr indent="-323850" lvl="0" marL="42862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wyroki – rozstrzygają o odpowiedzialności karnej oskarżonego</a:t>
            </a:r>
            <a:endParaRPr/>
          </a:p>
          <a:p>
            <a:pPr indent="-320675" lvl="1" marL="8604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305"/>
              <a:buFont typeface="Noto Sans Symbols"/>
              <a:buChar char="●"/>
            </a:pPr>
            <a:r>
              <a:rPr b="0" i="0" lang="en-US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zwyczajne i szczególne (nakazowy, łączny, w sprawie o odszkodowanie)</a:t>
            </a:r>
            <a:endParaRPr/>
          </a:p>
          <a:p>
            <a:pPr indent="-320675" lvl="1" marL="8604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305"/>
              <a:buFont typeface="Noto Sans Symbols"/>
              <a:buChar char="●"/>
            </a:pPr>
            <a:r>
              <a:rPr b="0" i="0" lang="en-US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sądu I i II instancji</a:t>
            </a:r>
            <a:endParaRPr/>
          </a:p>
          <a:p>
            <a:pPr indent="-320675" lvl="1" marL="8604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305"/>
              <a:buFont typeface="Noto Sans Symbols"/>
              <a:buChar char="●"/>
            </a:pPr>
            <a:r>
              <a:rPr b="0" i="0" lang="en-US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materialne (merytoryczne) i formalne</a:t>
            </a:r>
            <a:endParaRPr/>
          </a:p>
          <a:p>
            <a:pPr indent="-320675" lvl="1" marL="8604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305"/>
              <a:buFont typeface="Noto Sans Symbols"/>
              <a:buChar char="●"/>
            </a:pPr>
            <a:r>
              <a:rPr b="0" i="0" lang="en-US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skazujące, warunkowo umarzające, umarzające, uniewinniające</a:t>
            </a:r>
            <a:endParaRPr/>
          </a:p>
          <a:p>
            <a:pPr indent="-320675" lvl="1" marL="8604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305"/>
              <a:buFont typeface="Noto Sans Symbols"/>
              <a:buChar char="●"/>
            </a:pPr>
            <a:r>
              <a:rPr b="0" i="0" lang="en-US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utrzymujące w mocy, zmieniające, uchylające i przekazujące do ponownego rozpoznania, uchylające i umarzające</a:t>
            </a:r>
            <a:endParaRPr/>
          </a:p>
          <a:p>
            <a:pPr indent="-323850" lvl="0" marL="428625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postanowienia</a:t>
            </a:r>
            <a:endParaRPr/>
          </a:p>
          <a:p>
            <a:pPr indent="-323850" lvl="0" marL="428625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uchwały SN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"/>
          <p:cNvSpPr txBox="1"/>
          <p:nvPr>
            <p:ph type="title"/>
          </p:nvPr>
        </p:nvSpPr>
        <p:spPr>
          <a:xfrm>
            <a:off x="644525" y="466725"/>
            <a:ext cx="8986837" cy="1593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800"/>
              <a:buFont typeface="Calibri"/>
              <a:buNone/>
            </a:pPr>
            <a:r>
              <a:rPr b="0" i="0" lang="en-US" sz="48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Odwołalność czynności procesowych</a:t>
            </a:r>
            <a:endParaRPr/>
          </a:p>
        </p:txBody>
      </p:sp>
      <p:sp>
        <p:nvSpPr>
          <p:cNvPr id="147" name="Google Shape;147;p7"/>
          <p:cNvSpPr txBox="1"/>
          <p:nvPr>
            <p:ph idx="4294967295" type="subTitle"/>
          </p:nvPr>
        </p:nvSpPr>
        <p:spPr>
          <a:xfrm>
            <a:off x="647700" y="1763712"/>
            <a:ext cx="9432925" cy="5656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-557212" lvl="0" marL="5588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oświadczenia wiedzy (np. zeznania) mogą być zmieniane i odwoływane, z tym że przyczyny tego podlegają swobodnej ocenie przez sąd</a:t>
            </a:r>
            <a:endParaRPr/>
          </a:p>
          <a:p>
            <a:pPr indent="-557212" lvl="0" marL="558800" marR="0" rtl="0" algn="just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niekiedy ustawa zezwala na cofnięcie oświadczenia woli, np. aktu oskarżenia lub apelacji</a:t>
            </a:r>
            <a:endParaRPr/>
          </a:p>
          <a:p>
            <a:pPr indent="-557212" lvl="0" marL="558800" marR="0" rtl="0" algn="just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polecenia są odwołalne</a:t>
            </a:r>
            <a:endParaRPr/>
          </a:p>
          <a:p>
            <a:pPr indent="-557212" lvl="0" marL="558800" marR="0" rtl="0" algn="just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nie są odwołalne decyzje procesowe, chyba że ustawa stanowi inaczej, np. postanowienie dowodowe lub w przedmiocie środków zapobiegawczych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C7E7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 txBox="1"/>
          <p:nvPr>
            <p:ph type="title"/>
          </p:nvPr>
        </p:nvSpPr>
        <p:spPr>
          <a:xfrm>
            <a:off x="863600" y="2339975"/>
            <a:ext cx="8985250" cy="1089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b="0" i="0" lang="en-US" sz="6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Prawidłowość i wadliwość czynności procesowych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/>
          <p:nvPr/>
        </p:nvSpPr>
        <p:spPr>
          <a:xfrm>
            <a:off x="504825" y="296862"/>
            <a:ext cx="9070975" cy="148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50400" lIns="100800" spcFirstLastPara="1" rIns="100800" wrap="square" tIns="50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Prawidłowość i wadliwość czynności procesowych</a:t>
            </a:r>
            <a:endParaRPr/>
          </a:p>
        </p:txBody>
      </p:sp>
      <p:sp>
        <p:nvSpPr>
          <p:cNvPr id="160" name="Google Shape;160;p9"/>
          <p:cNvSpPr txBox="1"/>
          <p:nvPr/>
        </p:nvSpPr>
        <p:spPr>
          <a:xfrm>
            <a:off x="431800" y="1779587"/>
            <a:ext cx="9070975" cy="5780087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0800" spcFirstLastPara="1" rIns="100800" wrap="square" tIns="24825">
            <a:noAutofit/>
          </a:bodyPr>
          <a:lstStyle/>
          <a:p>
            <a:pPr indent="-323850" lvl="0" marL="42862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Wadliwa jest czynność procesowa, która nie została podjęta zgodnie ze wszystkim warunkami określonymi w k.p.k.</a:t>
            </a:r>
            <a:endParaRPr/>
          </a:p>
          <a:p>
            <a:pPr indent="-323850" lvl="0" marL="428625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Warunki niewadliwości czynności procesowych: </a:t>
            </a:r>
            <a:endParaRPr/>
          </a:p>
          <a:p>
            <a:pPr indent="-320675" lvl="1" marL="860425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26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uprawniony </a:t>
            </a:r>
            <a:r>
              <a:rPr b="1" i="0" lang="en-US" sz="28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podmiot</a:t>
            </a:r>
            <a:r>
              <a:rPr b="0" i="0" lang="en-US" sz="28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 zachowuje się w </a:t>
            </a:r>
            <a:r>
              <a:rPr b="1" i="0" lang="en-US" sz="28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sposób</a:t>
            </a:r>
            <a:r>
              <a:rPr b="0" i="0" lang="en-US" sz="28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 zgodny z prawem procesowym na podstawie określonych tam </a:t>
            </a:r>
            <a:r>
              <a:rPr b="1" i="0" lang="en-US" sz="28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przesłanek</a:t>
            </a:r>
            <a:r>
              <a:rPr b="0" i="0" lang="en-US" sz="28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 i zmierzając do nim określonych </a:t>
            </a:r>
            <a:r>
              <a:rPr b="1" i="0" lang="en-US" sz="28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skutków</a:t>
            </a:r>
            <a:r>
              <a:rPr b="0" i="0" lang="en-US" sz="28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, czasem również w należytej </a:t>
            </a:r>
            <a:r>
              <a:rPr b="1" i="0" lang="en-US" sz="28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formie</a:t>
            </a:r>
            <a:r>
              <a:rPr b="0" i="0" lang="en-US" sz="28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i="0" lang="en-US" sz="28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terminie</a:t>
            </a:r>
            <a:r>
              <a:rPr b="0" i="0" lang="en-US" sz="28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b="1" i="0" lang="en-US" sz="28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miejscu</a:t>
            </a:r>
            <a:r>
              <a:rPr b="0" i="0" lang="en-US" sz="28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 oraz w ustawowo określonym </a:t>
            </a:r>
            <a:r>
              <a:rPr b="1" i="0" lang="en-US" sz="2800" u="none" cap="none" strike="noStrik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celu</a:t>
            </a:r>
            <a:endParaRPr/>
          </a:p>
        </p:txBody>
      </p:sp>
    </p:spTree>
  </p:cSld>
  <p:clrMapOvr>
    <a:masterClrMapping/>
  </p:clrMapOvr>
  <p:transition advTm="1024" spd="slow">
    <p:blinds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Motyw pakietu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Motyw pakietu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2015-10-20T21:19:05Z</dcterms:created>
  <dc:creator>Dorota Czerwińska</dc:creator>
</cp:coreProperties>
</file>