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8" r:id="rId1"/>
  </p:sldMasterIdLst>
  <p:notesMasterIdLst>
    <p:notesMasterId r:id="rId51"/>
  </p:notesMasterIdLst>
  <p:sldIdLst>
    <p:sldId id="256" r:id="rId2"/>
    <p:sldId id="326" r:id="rId3"/>
    <p:sldId id="322" r:id="rId4"/>
    <p:sldId id="258" r:id="rId5"/>
    <p:sldId id="28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89" r:id="rId14"/>
    <p:sldId id="266" r:id="rId15"/>
    <p:sldId id="267" r:id="rId16"/>
    <p:sldId id="321" r:id="rId17"/>
    <p:sldId id="268" r:id="rId18"/>
    <p:sldId id="269" r:id="rId19"/>
    <p:sldId id="270" r:id="rId20"/>
    <p:sldId id="271" r:id="rId21"/>
    <p:sldId id="290" r:id="rId22"/>
    <p:sldId id="291" r:id="rId23"/>
    <p:sldId id="320" r:id="rId24"/>
    <p:sldId id="293" r:id="rId25"/>
    <p:sldId id="294" r:id="rId26"/>
    <p:sldId id="295" r:id="rId27"/>
    <p:sldId id="296" r:id="rId28"/>
    <p:sldId id="297" r:id="rId29"/>
    <p:sldId id="325" r:id="rId30"/>
    <p:sldId id="324" r:id="rId31"/>
    <p:sldId id="328" r:id="rId32"/>
    <p:sldId id="329" r:id="rId33"/>
    <p:sldId id="330" r:id="rId34"/>
    <p:sldId id="331" r:id="rId35"/>
    <p:sldId id="333" r:id="rId36"/>
    <p:sldId id="334" r:id="rId37"/>
    <p:sldId id="335" r:id="rId38"/>
    <p:sldId id="338" r:id="rId39"/>
    <p:sldId id="336" r:id="rId40"/>
    <p:sldId id="337" r:id="rId41"/>
    <p:sldId id="339" r:id="rId42"/>
    <p:sldId id="340" r:id="rId43"/>
    <p:sldId id="341" r:id="rId44"/>
    <p:sldId id="342" r:id="rId45"/>
    <p:sldId id="343" r:id="rId46"/>
    <p:sldId id="344" r:id="rId47"/>
    <p:sldId id="345" r:id="rId48"/>
    <p:sldId id="346" r:id="rId49"/>
    <p:sldId id="347" r:id="rId5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 autoAdjust="0"/>
    <p:restoredTop sz="78824" autoAdjust="0"/>
  </p:normalViewPr>
  <p:slideViewPr>
    <p:cSldViewPr>
      <p:cViewPr>
        <p:scale>
          <a:sx n="78" d="100"/>
          <a:sy n="78" d="100"/>
        </p:scale>
        <p:origin x="-27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48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5DDF3B-BFF9-4998-887B-67FC9877101C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47143BD-EADC-4469-9E3E-11313A26FCA7}">
      <dgm:prSet phldrT="[Tekst]"/>
      <dgm:spPr/>
      <dgm:t>
        <a:bodyPr/>
        <a:lstStyle/>
        <a:p>
          <a:r>
            <a:rPr lang="pl-PL" dirty="0" smtClean="0"/>
            <a:t>Odpowiedzialność osób zobowiązanych do nadzoru</a:t>
          </a:r>
          <a:endParaRPr lang="pl-PL" dirty="0"/>
        </a:p>
      </dgm:t>
    </dgm:pt>
    <dgm:pt modelId="{529CD62D-88A1-4FDC-849D-1095CFB76FA0}" type="parTrans" cxnId="{1ED49EF9-5ECD-422E-B8E8-FC38B67D1DFB}">
      <dgm:prSet/>
      <dgm:spPr/>
      <dgm:t>
        <a:bodyPr/>
        <a:lstStyle/>
        <a:p>
          <a:endParaRPr lang="pl-PL"/>
        </a:p>
      </dgm:t>
    </dgm:pt>
    <dgm:pt modelId="{5356DA5F-8895-45AD-8FA8-D86F3AFFB65B}" type="sibTrans" cxnId="{1ED49EF9-5ECD-422E-B8E8-FC38B67D1DFB}">
      <dgm:prSet/>
      <dgm:spPr/>
      <dgm:t>
        <a:bodyPr/>
        <a:lstStyle/>
        <a:p>
          <a:endParaRPr lang="pl-PL"/>
        </a:p>
      </dgm:t>
    </dgm:pt>
    <dgm:pt modelId="{0958E464-9708-49BD-97E2-81E43E9CDDA2}">
      <dgm:prSet phldrT="[Tekst]"/>
      <dgm:spPr/>
      <dgm:t>
        <a:bodyPr/>
        <a:lstStyle/>
        <a:p>
          <a:r>
            <a:rPr lang="pl-PL" dirty="0" smtClean="0"/>
            <a:t>odpowiedzialność osób powierzających wykonanie czynności innej osobie</a:t>
          </a:r>
          <a:endParaRPr lang="pl-PL" dirty="0"/>
        </a:p>
      </dgm:t>
    </dgm:pt>
    <dgm:pt modelId="{6912F6FF-1517-4381-BE12-9F12E785B22E}" type="parTrans" cxnId="{B5CDE624-5904-47C1-87FD-5E9733A30DA4}">
      <dgm:prSet/>
      <dgm:spPr/>
      <dgm:t>
        <a:bodyPr/>
        <a:lstStyle/>
        <a:p>
          <a:endParaRPr lang="pl-PL"/>
        </a:p>
      </dgm:t>
    </dgm:pt>
    <dgm:pt modelId="{A4268165-3D63-41F7-95EE-550864F74ED5}" type="sibTrans" cxnId="{B5CDE624-5904-47C1-87FD-5E9733A30DA4}">
      <dgm:prSet/>
      <dgm:spPr/>
      <dgm:t>
        <a:bodyPr/>
        <a:lstStyle/>
        <a:p>
          <a:endParaRPr lang="pl-PL"/>
        </a:p>
      </dgm:t>
    </dgm:pt>
    <dgm:pt modelId="{8CCB885A-1F86-49A6-921A-463E2EC1BC19}" type="pres">
      <dgm:prSet presAssocID="{F95DDF3B-BFF9-4998-887B-67FC9877101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FE405FF-F8C3-4C3F-9506-403EF521AA5C}" type="pres">
      <dgm:prSet presAssocID="{F95DDF3B-BFF9-4998-887B-67FC9877101C}" presName="ribbon" presStyleLbl="node1" presStyleIdx="0" presStyleCnt="1"/>
      <dgm:spPr/>
    </dgm:pt>
    <dgm:pt modelId="{39EF4839-18FD-4F8D-A4DB-C61476A36980}" type="pres">
      <dgm:prSet presAssocID="{F95DDF3B-BFF9-4998-887B-67FC9877101C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9B49842-3157-4B83-871F-8734F57B84A3}" type="pres">
      <dgm:prSet presAssocID="{F95DDF3B-BFF9-4998-887B-67FC9877101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5CDE624-5904-47C1-87FD-5E9733A30DA4}" srcId="{F95DDF3B-BFF9-4998-887B-67FC9877101C}" destId="{0958E464-9708-49BD-97E2-81E43E9CDDA2}" srcOrd="1" destOrd="0" parTransId="{6912F6FF-1517-4381-BE12-9F12E785B22E}" sibTransId="{A4268165-3D63-41F7-95EE-550864F74ED5}"/>
    <dgm:cxn modelId="{BA30FA1D-5C6E-4F0B-A9A6-463BFF56B5FA}" type="presOf" srcId="{0958E464-9708-49BD-97E2-81E43E9CDDA2}" destId="{69B49842-3157-4B83-871F-8734F57B84A3}" srcOrd="0" destOrd="0" presId="urn:microsoft.com/office/officeart/2005/8/layout/arrow6"/>
    <dgm:cxn modelId="{A2D5A3DC-9109-44AB-9449-A03397042A9C}" type="presOf" srcId="{D47143BD-EADC-4469-9E3E-11313A26FCA7}" destId="{39EF4839-18FD-4F8D-A4DB-C61476A36980}" srcOrd="0" destOrd="0" presId="urn:microsoft.com/office/officeart/2005/8/layout/arrow6"/>
    <dgm:cxn modelId="{1ED49EF9-5ECD-422E-B8E8-FC38B67D1DFB}" srcId="{F95DDF3B-BFF9-4998-887B-67FC9877101C}" destId="{D47143BD-EADC-4469-9E3E-11313A26FCA7}" srcOrd="0" destOrd="0" parTransId="{529CD62D-88A1-4FDC-849D-1095CFB76FA0}" sibTransId="{5356DA5F-8895-45AD-8FA8-D86F3AFFB65B}"/>
    <dgm:cxn modelId="{4348236D-BF90-4DC0-B5C4-B765055985D7}" type="presOf" srcId="{F95DDF3B-BFF9-4998-887B-67FC9877101C}" destId="{8CCB885A-1F86-49A6-921A-463E2EC1BC19}" srcOrd="0" destOrd="0" presId="urn:microsoft.com/office/officeart/2005/8/layout/arrow6"/>
    <dgm:cxn modelId="{156A8EC9-485A-4FEE-8E5F-08B735D39D6D}" type="presParOf" srcId="{8CCB885A-1F86-49A6-921A-463E2EC1BC19}" destId="{BFE405FF-F8C3-4C3F-9506-403EF521AA5C}" srcOrd="0" destOrd="0" presId="urn:microsoft.com/office/officeart/2005/8/layout/arrow6"/>
    <dgm:cxn modelId="{875CB5CD-4F95-49B3-B98F-41A3234A193F}" type="presParOf" srcId="{8CCB885A-1F86-49A6-921A-463E2EC1BC19}" destId="{39EF4839-18FD-4F8D-A4DB-C61476A36980}" srcOrd="1" destOrd="0" presId="urn:microsoft.com/office/officeart/2005/8/layout/arrow6"/>
    <dgm:cxn modelId="{5D1BEC15-F0A9-4356-847A-82234CCB84AD}" type="presParOf" srcId="{8CCB885A-1F86-49A6-921A-463E2EC1BC19}" destId="{69B49842-3157-4B83-871F-8734F57B84A3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E405FF-F8C3-4C3F-9506-403EF521AA5C}">
      <dsp:nvSpPr>
        <dsp:cNvPr id="0" name=""/>
        <dsp:cNvSpPr/>
      </dsp:nvSpPr>
      <dsp:spPr>
        <a:xfrm>
          <a:off x="0" y="617061"/>
          <a:ext cx="8229600" cy="329184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F4839-18FD-4F8D-A4DB-C61476A36980}">
      <dsp:nvSpPr>
        <dsp:cNvPr id="0" name=""/>
        <dsp:cNvSpPr/>
      </dsp:nvSpPr>
      <dsp:spPr>
        <a:xfrm>
          <a:off x="987552" y="1193133"/>
          <a:ext cx="2715768" cy="161300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0" rIns="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Odpowiedzialność osób zobowiązanych do nadzoru</a:t>
          </a:r>
          <a:endParaRPr lang="pl-PL" sz="2500" kern="1200" dirty="0"/>
        </a:p>
      </dsp:txBody>
      <dsp:txXfrm>
        <a:off x="987552" y="1193133"/>
        <a:ext cx="2715768" cy="1613001"/>
      </dsp:txXfrm>
    </dsp:sp>
    <dsp:sp modelId="{69B49842-3157-4B83-871F-8734F57B84A3}">
      <dsp:nvSpPr>
        <dsp:cNvPr id="0" name=""/>
        <dsp:cNvSpPr/>
      </dsp:nvSpPr>
      <dsp:spPr>
        <a:xfrm>
          <a:off x="4114800" y="1719827"/>
          <a:ext cx="3209544" cy="161300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0" rIns="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odpowiedzialność osób powierzających wykonanie czynności innej osobie</a:t>
          </a:r>
          <a:endParaRPr lang="pl-PL" sz="2500" kern="1200" dirty="0"/>
        </a:p>
      </dsp:txBody>
      <dsp:txXfrm>
        <a:off x="4114800" y="1719827"/>
        <a:ext cx="3209544" cy="1613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95205-0EF5-4D46-803A-659D441E8A40}" type="datetimeFigureOut">
              <a:rPr lang="pl-PL" smtClean="0"/>
              <a:pPr/>
              <a:t>2016-12-02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E6104-1E67-4FD9-9FAD-7ABA4DA3FB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8272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6E2AD-FA1D-4570-816D-55B0EE842267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B94D1-8AE6-4B90-A38D-848BD18A1494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4604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55CECE-D7DD-470E-9B6B-89FFF1A8EF59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CCBF7-FAE3-4CE0-A78E-A72FFF570CC1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8174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854A16-93F2-4DC6-BC99-78D12220498D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604CD-6C0A-4A2B-B73B-66D8B4387FC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6041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EDC5C3-E8D1-42DF-81A0-38DB8CCFD495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29DE4C-BE28-4A55-9217-BAE196B8A9B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8135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8CEDAD-8561-486B-93A6-A91B4D6CF574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75167-EC06-432B-B1F9-E8976ECD7752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0503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A21C42-CA4A-4D95-807F-F4EA5F1EA690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F59ED-87BC-40C2-8E72-BFAC5E0FE2CD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424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A29159-34D2-4FAE-A1E1-B07205625F0C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F5CD4-A9DD-486D-8BA3-506E55D5728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243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18EE30-B5C5-4CDB-BCCC-7B86A12D9222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981A9-BAC8-4147-B11F-B98FE723B3E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8135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DB82D-8C09-4B25-9188-23206ECF24E9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31CC2-83E0-43B8-8EA8-1AEE39F5F3F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93854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D943FD-49CD-4F62-86F8-0E2C0E2985E0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87538-91FE-4DCF-9006-6677716A2B7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0928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14ABFF-0B4C-4195-A9E7-17DDE384689F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DE73F-4A4A-4193-92F5-DAA9AE9FF06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0802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596D3A-0F5D-4042-8AF0-D3FD9CA5A02B}" type="datetimeFigureOut">
              <a:rPr lang="pl-PL" smtClean="0"/>
              <a:pPr>
                <a:defRPr/>
              </a:pPr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3679E3-9340-467E-9464-2A1BDCCC22E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366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20769" y="1268760"/>
            <a:ext cx="8604448" cy="403225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5400" b="1" dirty="0" smtClean="0">
                <a:effectLst/>
              </a:rPr>
              <a:t>CZYNY NIEDOZWOLONE</a:t>
            </a:r>
            <a:br>
              <a:rPr lang="pl-PL" sz="5400" b="1" dirty="0" smtClean="0">
                <a:effectLst/>
              </a:rPr>
            </a:br>
            <a:r>
              <a:rPr lang="pl-PL" sz="5400" b="1" dirty="0">
                <a:effectLst/>
              </a:rPr>
              <a:t/>
            </a:r>
            <a:br>
              <a:rPr lang="pl-PL" sz="5400" b="1" dirty="0">
                <a:effectLst/>
              </a:rPr>
            </a:br>
            <a:r>
              <a:rPr lang="pl-PL" sz="5400" b="1" dirty="0">
                <a:effectLst/>
              </a:rPr>
              <a:t>ODPOWIEDZIALNOŚĆ ZA </a:t>
            </a:r>
            <a:r>
              <a:rPr lang="pl-PL" sz="5400" b="1" dirty="0" smtClean="0">
                <a:effectLst/>
              </a:rPr>
              <a:t>CUDZE CZYNY, SZKODĘ WYRZĄDZONĄ PRZEZ RZECZY I ZWIERZĘTA</a:t>
            </a:r>
            <a:br>
              <a:rPr lang="pl-PL" sz="5400" b="1" dirty="0" smtClean="0">
                <a:effectLst/>
              </a:rPr>
            </a:br>
            <a:r>
              <a:rPr lang="pl-PL" sz="5400" b="1" dirty="0"/>
              <a:t/>
            </a:r>
            <a:br>
              <a:rPr lang="pl-PL" sz="5400" b="1" dirty="0"/>
            </a:br>
            <a:r>
              <a:rPr lang="pl-PL" sz="2400" b="1" dirty="0" smtClean="0"/>
              <a:t>Mgr Agnieszka Kwiecień-Madej</a:t>
            </a:r>
            <a:r>
              <a:rPr lang="pl-PL" sz="5400" b="1" dirty="0" smtClean="0">
                <a:effectLst/>
              </a:rPr>
              <a:t/>
            </a:r>
            <a:br>
              <a:rPr lang="pl-PL" sz="5400" b="1" dirty="0" smtClean="0">
                <a:effectLst/>
              </a:rPr>
            </a:br>
            <a:r>
              <a:rPr lang="pl-PL" sz="5400" b="1" dirty="0" smtClean="0">
                <a:effectLst/>
              </a:rPr>
              <a:t/>
            </a:r>
            <a:br>
              <a:rPr lang="pl-PL" sz="5400" b="1" dirty="0" smtClean="0">
                <a:effectLst/>
              </a:rPr>
            </a:br>
            <a:endParaRPr lang="pl-PL" sz="2200" b="1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32648"/>
          </a:xfrm>
        </p:spPr>
        <p:txBody>
          <a:bodyPr>
            <a:normAutofit fontScale="92500" lnSpcReduction="20000"/>
          </a:bodyPr>
          <a:lstStyle/>
          <a:p>
            <a:pPr marL="82550" indent="0" algn="ctr">
              <a:buNone/>
            </a:pPr>
            <a:r>
              <a:rPr lang="pl-PL" b="1" dirty="0"/>
              <a:t>Sposób rozumienia pojęcia „nadzoru” nad małoletnim:</a:t>
            </a:r>
            <a:endParaRPr lang="pl-PL" dirty="0"/>
          </a:p>
          <a:p>
            <a:pPr marL="82550" indent="0" algn="just">
              <a:buNone/>
            </a:pPr>
            <a:r>
              <a:rPr lang="pl-PL" b="1" dirty="0" smtClean="0"/>
              <a:t>1)</a:t>
            </a:r>
            <a:r>
              <a:rPr lang="pl-PL" dirty="0" smtClean="0"/>
              <a:t> wąskie </a:t>
            </a:r>
            <a:r>
              <a:rPr lang="pl-PL" dirty="0"/>
              <a:t>rozumienie nadzoru, który nie polega na dokonywaniu czynności </a:t>
            </a:r>
            <a:r>
              <a:rPr lang="pl-PL" dirty="0" smtClean="0"/>
              <a:t>wychowawczych</a:t>
            </a:r>
          </a:p>
          <a:p>
            <a:pPr marL="82550" indent="0" algn="just">
              <a:buNone/>
            </a:pPr>
            <a:r>
              <a:rPr lang="pl-PL" dirty="0"/>
              <a:t> </a:t>
            </a:r>
            <a:r>
              <a:rPr lang="pl-PL" dirty="0" smtClean="0"/>
              <a:t>  (A</a:t>
            </a:r>
            <a:r>
              <a:rPr lang="pl-PL" dirty="0"/>
              <a:t>. Szpunar, M. Safjan) </a:t>
            </a:r>
          </a:p>
          <a:p>
            <a:pPr marL="82550" indent="0" algn="just">
              <a:buNone/>
            </a:pPr>
            <a:r>
              <a:rPr lang="pl-PL" b="1" dirty="0" smtClean="0"/>
              <a:t>2)</a:t>
            </a:r>
            <a:r>
              <a:rPr lang="pl-PL" dirty="0"/>
              <a:t> </a:t>
            </a:r>
            <a:r>
              <a:rPr lang="pl-PL" dirty="0" smtClean="0"/>
              <a:t>czynności </a:t>
            </a:r>
            <a:r>
              <a:rPr lang="pl-PL" dirty="0"/>
              <a:t>nadzorcze sensu stricto, jak i </a:t>
            </a:r>
            <a:r>
              <a:rPr lang="pl-PL" dirty="0" smtClean="0"/>
              <a:t>  wychowawcze </a:t>
            </a:r>
            <a:r>
              <a:rPr lang="pl-PL" dirty="0"/>
              <a:t>(J. Winiarz)</a:t>
            </a:r>
          </a:p>
          <a:p>
            <a:pPr marL="82550" indent="0" algn="just">
              <a:buNone/>
            </a:pPr>
            <a:r>
              <a:rPr lang="pl-PL" dirty="0" smtClean="0"/>
              <a:t>bezpośredni </a:t>
            </a:r>
            <a:r>
              <a:rPr lang="pl-PL" dirty="0"/>
              <a:t>nadzór wobec małych </a:t>
            </a:r>
            <a:r>
              <a:rPr lang="pl-PL" dirty="0" smtClean="0"/>
              <a:t>dzieci</a:t>
            </a:r>
            <a:endParaRPr lang="pl-PL" dirty="0"/>
          </a:p>
          <a:p>
            <a:pPr marL="82550" indent="0" algn="just">
              <a:buNone/>
            </a:pPr>
            <a:r>
              <a:rPr lang="pl-PL" dirty="0"/>
              <a:t> </a:t>
            </a:r>
            <a:r>
              <a:rPr lang="pl-PL" dirty="0" smtClean="0"/>
              <a:t>  (M</a:t>
            </a:r>
            <a:r>
              <a:rPr lang="pl-PL" dirty="0"/>
              <a:t>. Rafacz-Krzyżanowska</a:t>
            </a:r>
            <a:r>
              <a:rPr lang="pl-PL" dirty="0" smtClean="0"/>
              <a:t>)</a:t>
            </a:r>
            <a:endParaRPr lang="pl-PL" dirty="0"/>
          </a:p>
          <a:p>
            <a:pPr marL="82550" indent="0" algn="just">
              <a:buNone/>
            </a:pPr>
            <a:r>
              <a:rPr lang="pl-PL" b="1" dirty="0" smtClean="0"/>
              <a:t>3)</a:t>
            </a:r>
            <a:r>
              <a:rPr lang="pl-PL" dirty="0"/>
              <a:t> </a:t>
            </a:r>
            <a:r>
              <a:rPr lang="pl-PL" dirty="0" smtClean="0"/>
              <a:t>stanowisko </a:t>
            </a:r>
            <a:r>
              <a:rPr lang="pl-PL" dirty="0"/>
              <a:t>pośrednie (A. Śmieja); nadzór nad małoletnim obejmuje czynności </a:t>
            </a:r>
            <a:r>
              <a:rPr lang="pl-PL" dirty="0" smtClean="0"/>
              <a:t>stricte </a:t>
            </a:r>
            <a:r>
              <a:rPr lang="pl-PL" dirty="0"/>
              <a:t>nadzorcze, jak i wychowawcze; nadzór nad osobami cierpiącymi na choroby psychiczne lub niedorozwój umysłowy - nadzór sensu stricto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741368"/>
          </a:xfrm>
        </p:spPr>
        <p:txBody>
          <a:bodyPr/>
          <a:lstStyle/>
          <a:p>
            <a:r>
              <a:rPr lang="pl-PL" sz="2500" b="1" dirty="0" smtClean="0"/>
              <a:t>ustawowy </a:t>
            </a:r>
            <a:r>
              <a:rPr lang="pl-PL" sz="2500" b="1" dirty="0"/>
              <a:t>obowiązek pieczy</a:t>
            </a:r>
            <a:r>
              <a:rPr lang="pl-PL" sz="2500" dirty="0"/>
              <a:t> – np. rodzice (art. 95 § 1, 121, 123 kro), opiekunowie (art. 94 § 3, 154 kro), przysposabiający, kurator, nauczyciele, lekarze, personel pomocniczy w zakładach dla chorych </a:t>
            </a:r>
            <a:r>
              <a:rPr lang="pl-PL" sz="2500" dirty="0" smtClean="0"/>
              <a:t>psychicznie, </a:t>
            </a:r>
            <a:r>
              <a:rPr lang="pl-PL" sz="2500" dirty="0"/>
              <a:t>pracownicy domów wychowawczych, poprawczych, itp.</a:t>
            </a:r>
          </a:p>
          <a:p>
            <a:r>
              <a:rPr lang="pl-PL" sz="2500" dirty="0" smtClean="0"/>
              <a:t>rodzic </a:t>
            </a:r>
            <a:r>
              <a:rPr lang="pl-PL" sz="2500" dirty="0"/>
              <a:t>– </a:t>
            </a:r>
            <a:r>
              <a:rPr lang="pl-PL" sz="2500" u="sng" dirty="0"/>
              <a:t>nie odpowiada</a:t>
            </a:r>
            <a:r>
              <a:rPr lang="pl-PL" sz="2500" dirty="0"/>
              <a:t>, jeśli został pozbawiony władzy rodzicielskiej albo została ona </a:t>
            </a:r>
            <a:r>
              <a:rPr lang="pl-PL" sz="2500" dirty="0" smtClean="0"/>
              <a:t>ograniczona</a:t>
            </a:r>
            <a:r>
              <a:rPr lang="pl-PL" sz="2500" dirty="0"/>
              <a:t>, a dziecko umieszczono w rodzinie zastępczej, ani rodzic, którego władza rodzicielska została na mocy wyroku rozwodowego ograniczona do określonych czynności, a dziecko w chwili wyrządzenia szkody nie pozostawało pod jego opieką</a:t>
            </a:r>
          </a:p>
          <a:p>
            <a:r>
              <a:rPr lang="pl-PL" sz="2500" dirty="0" smtClean="0"/>
              <a:t>zawarcie </a:t>
            </a:r>
            <a:r>
              <a:rPr lang="pl-PL" sz="2500" dirty="0"/>
              <a:t>przez osobę zobowiązaną do nadzoru z mocy ustawy umowy o opiekę nad małoletnim (niepoczytalnym) nie zwalnia jej z odpowiedzialności; może ułatwić wykazane braku winy w nadzorze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176464"/>
          </a:xfrm>
        </p:spPr>
        <p:txBody>
          <a:bodyPr>
            <a:noAutofit/>
          </a:bodyPr>
          <a:lstStyle/>
          <a:p>
            <a:pPr algn="just"/>
            <a:r>
              <a:rPr lang="pl-PL" sz="2800" b="1" dirty="0" smtClean="0"/>
              <a:t>umowny </a:t>
            </a:r>
            <a:r>
              <a:rPr lang="pl-PL" sz="2800" b="1" dirty="0"/>
              <a:t>obowiązek pieczy</a:t>
            </a:r>
            <a:r>
              <a:rPr lang="pl-PL" sz="2800" dirty="0"/>
              <a:t> – np. opiekunka zatrudniona przez rodziców, wysłanie małoletniego na kolonie, pielęgniarka zatrudniona do opieki nad osobą chorą</a:t>
            </a:r>
          </a:p>
          <a:p>
            <a:pPr algn="just"/>
            <a:r>
              <a:rPr lang="pl-PL" sz="2800" dirty="0" smtClean="0"/>
              <a:t>sąsiadka </a:t>
            </a:r>
            <a:r>
              <a:rPr lang="pl-PL" sz="2800" dirty="0"/>
              <a:t>zajmująca się dzieckiem grzecznościowo – sporne </a:t>
            </a:r>
          </a:p>
          <a:p>
            <a:pPr algn="just"/>
            <a:r>
              <a:rPr lang="pl-PL" sz="2800" dirty="0" smtClean="0"/>
              <a:t>jakakolwiek </a:t>
            </a:r>
            <a:r>
              <a:rPr lang="pl-PL" sz="2800" dirty="0"/>
              <a:t>umowa: odpłatna lub nie, nawet jednorazowa, krótkotrwła</a:t>
            </a:r>
            <a:endParaRPr lang="pl-PL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3528392"/>
          </a:xfrm>
        </p:spPr>
        <p:txBody>
          <a:bodyPr/>
          <a:lstStyle/>
          <a:p>
            <a:pPr algn="just"/>
            <a:r>
              <a:rPr lang="pl-PL" sz="2800" b="1" dirty="0" smtClean="0"/>
              <a:t>faktyczna </a:t>
            </a:r>
            <a:r>
              <a:rPr lang="pl-PL" sz="2800" b="1" dirty="0"/>
              <a:t>piecza</a:t>
            </a:r>
            <a:r>
              <a:rPr lang="pl-PL" sz="2800" dirty="0"/>
              <a:t> – np. bliski krewny lub osoba obca, która nie adoptowała dziecka ani nie jest jego opiekunem prawnym; opieka nad małoletnimi, chorymi psychicznie, ułomnymi</a:t>
            </a:r>
          </a:p>
          <a:p>
            <a:pPr algn="just"/>
            <a:r>
              <a:rPr lang="pl-PL" sz="2800" dirty="0" smtClean="0"/>
              <a:t>piecza </a:t>
            </a:r>
            <a:r>
              <a:rPr lang="pl-PL" sz="2800" dirty="0"/>
              <a:t>musi mieć charakter stały </a:t>
            </a:r>
          </a:p>
          <a:p>
            <a:pPr algn="just"/>
            <a:r>
              <a:rPr lang="pl-PL" sz="2800" dirty="0" smtClean="0"/>
              <a:t>geneza</a:t>
            </a:r>
            <a:r>
              <a:rPr lang="pl-PL" sz="2800" dirty="0"/>
              <a:t>:  problem tzw. wiejskich wychowańców</a:t>
            </a:r>
          </a:p>
        </p:txBody>
      </p:sp>
    </p:spTree>
    <p:extLst>
      <p:ext uri="{BB962C8B-B14F-4D97-AF65-F5344CB8AC3E}">
        <p14:creationId xmlns:p14="http://schemas.microsoft.com/office/powerpoint/2010/main" xmlns="" val="1764944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2"/>
            <a:ext cx="8435975" cy="5256584"/>
          </a:xfrm>
        </p:spPr>
        <p:txBody>
          <a:bodyPr>
            <a:normAutofit/>
          </a:bodyPr>
          <a:lstStyle/>
          <a:p>
            <a:pPr marL="82550" indent="0" algn="ctr">
              <a:buNone/>
            </a:pPr>
            <a:r>
              <a:rPr lang="pl-PL" b="1" dirty="0"/>
              <a:t>U</a:t>
            </a:r>
            <a:r>
              <a:rPr lang="pl-PL" b="1" dirty="0" smtClean="0"/>
              <a:t>łatwienia </a:t>
            </a:r>
            <a:r>
              <a:rPr lang="pl-PL" b="1" dirty="0"/>
              <a:t>dowodowe – domniemania prawne:</a:t>
            </a:r>
            <a:endParaRPr lang="pl-PL" dirty="0"/>
          </a:p>
          <a:p>
            <a:pPr marL="82550" indent="0">
              <a:buNone/>
            </a:pPr>
            <a:r>
              <a:rPr lang="pl-PL" b="1" dirty="0" smtClean="0"/>
              <a:t>1)</a:t>
            </a:r>
            <a:r>
              <a:rPr lang="pl-PL" dirty="0"/>
              <a:t> </a:t>
            </a:r>
            <a:r>
              <a:rPr lang="pl-PL" dirty="0" smtClean="0"/>
              <a:t>winy </a:t>
            </a:r>
            <a:r>
              <a:rPr lang="pl-PL" dirty="0"/>
              <a:t>w nadzorze – </a:t>
            </a:r>
            <a:r>
              <a:rPr lang="pl-PL" i="1" dirty="0"/>
              <a:t>culpa in custodiendo</a:t>
            </a:r>
          </a:p>
          <a:p>
            <a:pPr marL="82550" indent="0">
              <a:buNone/>
            </a:pPr>
            <a:r>
              <a:rPr lang="pl-PL" b="1" dirty="0" smtClean="0"/>
              <a:t>2)</a:t>
            </a:r>
            <a:r>
              <a:rPr lang="pl-PL" dirty="0"/>
              <a:t> </a:t>
            </a:r>
            <a:r>
              <a:rPr lang="pl-PL" dirty="0" smtClean="0"/>
              <a:t>związku </a:t>
            </a:r>
            <a:r>
              <a:rPr lang="pl-PL" dirty="0"/>
              <a:t>przyczynowego między zawinionym zachowaniem się osoby zobowiązanej do nadzoru </a:t>
            </a:r>
            <a:r>
              <a:rPr lang="pl-PL" dirty="0" smtClean="0"/>
              <a:t>(sprawującej stałą pieczę) a </a:t>
            </a:r>
            <a:r>
              <a:rPr lang="pl-PL" dirty="0"/>
              <a:t>szkodą wyrządzoną przez podopiecznego osobie trzeciej</a:t>
            </a:r>
          </a:p>
          <a:p>
            <a:r>
              <a:rPr lang="pl-PL" dirty="0" smtClean="0"/>
              <a:t>praesumptionis </a:t>
            </a:r>
            <a:r>
              <a:rPr lang="pl-PL" dirty="0"/>
              <a:t>iuris tantum - mogą być obalone dowodem przeciwnym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904656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600" b="1" dirty="0"/>
              <a:t>Odpowiedzialność sprawcy</a:t>
            </a:r>
          </a:p>
          <a:p>
            <a:pPr algn="just"/>
            <a:r>
              <a:rPr lang="pl-PL" sz="2600" b="1" dirty="0" smtClean="0"/>
              <a:t>Art</a:t>
            </a:r>
            <a:r>
              <a:rPr lang="pl-PL" sz="2600" b="1" dirty="0"/>
              <a:t>. 428 </a:t>
            </a:r>
            <a:r>
              <a:rPr lang="pl-PL" sz="2600" b="1" dirty="0" smtClean="0"/>
              <a:t>k.c.: </a:t>
            </a:r>
            <a:r>
              <a:rPr lang="pl-PL" sz="2600" dirty="0" smtClean="0"/>
              <a:t>„Gdy </a:t>
            </a:r>
            <a:r>
              <a:rPr lang="pl-PL" sz="2600" dirty="0"/>
              <a:t>sprawca z powodu wieku albo stanu </a:t>
            </a:r>
            <a:r>
              <a:rPr lang="pl-PL" sz="2600" dirty="0" smtClean="0"/>
              <a:t>psychicznego lub </a:t>
            </a:r>
            <a:r>
              <a:rPr lang="pl-PL" sz="2600" dirty="0"/>
              <a:t>cielesnego nie jest </a:t>
            </a:r>
            <a:r>
              <a:rPr lang="pl-PL" sz="2600" dirty="0" smtClean="0"/>
              <a:t>odpowiedzialny za </a:t>
            </a:r>
            <a:r>
              <a:rPr lang="pl-PL" sz="2600" dirty="0"/>
              <a:t>szkodę, a brak jest osób </a:t>
            </a:r>
            <a:r>
              <a:rPr lang="pl-PL" sz="2600" dirty="0" smtClean="0"/>
              <a:t>zobowiązanych do </a:t>
            </a:r>
            <a:r>
              <a:rPr lang="pl-PL" sz="2600" dirty="0"/>
              <a:t>nadzoru albo gdy nie można od nich uzyskać naprawienia szkody, poszkodowany może żądać </a:t>
            </a:r>
            <a:r>
              <a:rPr lang="pl-PL" sz="2600" b="1" dirty="0"/>
              <a:t>całkowitego lub częściowego naprawienia szkody od samego sprawcy</a:t>
            </a:r>
            <a:r>
              <a:rPr lang="pl-PL" sz="2600" dirty="0"/>
              <a:t>, jeżeli z okoliczności, a zwłaszcza z porównania stanu majątkowego poszkodowanego i sprawcy, wynika, że wymagają tego </a:t>
            </a:r>
            <a:r>
              <a:rPr lang="pl-PL" sz="2600" dirty="0" smtClean="0"/>
              <a:t>zasady współżycia społecznego”</a:t>
            </a:r>
          </a:p>
          <a:p>
            <a:pPr algn="just"/>
            <a:endParaRPr lang="pl-PL" sz="2600" dirty="0" smtClean="0"/>
          </a:p>
          <a:p>
            <a:r>
              <a:rPr lang="pl-PL" sz="2600" b="1" dirty="0" smtClean="0"/>
              <a:t>uwagi </a:t>
            </a:r>
            <a:r>
              <a:rPr lang="pl-PL" sz="2600" b="1" dirty="0"/>
              <a:t>de lege ferenda:</a:t>
            </a:r>
            <a:r>
              <a:rPr lang="pl-PL" sz="2600" dirty="0"/>
              <a:t> A. Śmieja opowiada się za odejściem od odpowiedzialności rodziców na zasadzie winy i oparciem jej na zasadzie ryzyka</a:t>
            </a:r>
          </a:p>
          <a:p>
            <a:endParaRPr lang="pl-PL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588072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 smtClean="0"/>
              <a:t>ODPOWIEDZIALNOŚĆ </a:t>
            </a:r>
            <a:r>
              <a:rPr lang="pl-PL" sz="2400" b="1" dirty="0"/>
              <a:t>OSÓB POWIERZAJĄCYCH WYKONANIE CZYNNOŚCI INNEJ OSOBIE</a:t>
            </a:r>
          </a:p>
          <a:p>
            <a:pPr marL="82550" indent="0">
              <a:buNone/>
            </a:pPr>
            <a:r>
              <a:rPr lang="pl-PL" sz="2400" dirty="0"/>
              <a:t> </a:t>
            </a:r>
          </a:p>
          <a:p>
            <a:pPr marL="82550" indent="0">
              <a:buNone/>
            </a:pPr>
            <a:r>
              <a:rPr lang="pl-PL" sz="2400" b="1" dirty="0" smtClean="0"/>
              <a:t>1)</a:t>
            </a:r>
            <a:r>
              <a:rPr lang="pl-PL" sz="2400" dirty="0"/>
              <a:t> </a:t>
            </a:r>
            <a:r>
              <a:rPr lang="pl-PL" sz="2400" dirty="0" smtClean="0"/>
              <a:t>odpowiedzialność </a:t>
            </a:r>
            <a:r>
              <a:rPr lang="pl-PL" sz="2400" dirty="0"/>
              <a:t>za szkodę wyrządzoną przez samodzielnego wykonawcę (art. 429 k.c.)</a:t>
            </a:r>
          </a:p>
          <a:p>
            <a:pPr marL="82550" indent="0">
              <a:buNone/>
            </a:pPr>
            <a:r>
              <a:rPr lang="pl-PL" sz="2400" b="1" dirty="0" smtClean="0"/>
              <a:t>2)</a:t>
            </a:r>
            <a:r>
              <a:rPr lang="pl-PL" sz="2400" dirty="0"/>
              <a:t> </a:t>
            </a:r>
            <a:r>
              <a:rPr lang="pl-PL" sz="2400" dirty="0" smtClean="0"/>
              <a:t>odpowiedzialność </a:t>
            </a:r>
            <a:r>
              <a:rPr lang="pl-PL" sz="2400" dirty="0"/>
              <a:t>za szkodę wyrządzoną przez podwładnego (art. 430 k.c.)</a:t>
            </a:r>
          </a:p>
          <a:p>
            <a:pPr marL="82550" indent="0">
              <a:buNone/>
            </a:pPr>
            <a:r>
              <a:rPr lang="pl-PL" sz="2400" dirty="0"/>
              <a:t> </a:t>
            </a:r>
          </a:p>
          <a:p>
            <a:r>
              <a:rPr lang="pl-PL" sz="2400" dirty="0" smtClean="0"/>
              <a:t>art</a:t>
            </a:r>
            <a:r>
              <a:rPr lang="pl-PL" sz="2400" dirty="0"/>
              <a:t>. 429 k.c. jest przepisem </a:t>
            </a:r>
            <a:r>
              <a:rPr lang="pl-PL" sz="2400" dirty="0" smtClean="0"/>
              <a:t>szczególnym wobec </a:t>
            </a:r>
            <a:r>
              <a:rPr lang="pl-PL" sz="2400" dirty="0"/>
              <a:t>art. 430 k.c.</a:t>
            </a:r>
          </a:p>
          <a:p>
            <a:r>
              <a:rPr lang="pl-PL" sz="2400" dirty="0" smtClean="0"/>
              <a:t>wspólny </a:t>
            </a:r>
            <a:r>
              <a:rPr lang="pl-PL" sz="2400" dirty="0"/>
              <a:t>dla obu przepisów jest </a:t>
            </a:r>
            <a:r>
              <a:rPr lang="pl-PL" sz="2400" u="sng" dirty="0"/>
              <a:t>motyw gwarancyjny </a:t>
            </a:r>
          </a:p>
        </p:txBody>
      </p:sp>
    </p:spTree>
    <p:extLst>
      <p:ext uri="{BB962C8B-B14F-4D97-AF65-F5344CB8AC3E}">
        <p14:creationId xmlns:p14="http://schemas.microsoft.com/office/powerpoint/2010/main" xmlns="" val="2495300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268760"/>
            <a:ext cx="7499350" cy="4032448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 smtClean="0"/>
              <a:t>ODPOWIEDZIALNOŚĆ ZA SZKODĘ WYRZĄDZONĄ PRZEZ SAMODZIELNEGO WYKONAWCĘ</a:t>
            </a:r>
            <a:r>
              <a:rPr lang="pl-PL" sz="2400" dirty="0" smtClean="0"/>
              <a:t> </a:t>
            </a:r>
            <a:endParaRPr lang="pl-PL" sz="2400" dirty="0"/>
          </a:p>
          <a:p>
            <a:pPr algn="just"/>
            <a:r>
              <a:rPr lang="pl-PL" sz="2400" dirty="0" smtClean="0"/>
              <a:t>wykonawca </a:t>
            </a:r>
            <a:r>
              <a:rPr lang="pl-PL" sz="2400" dirty="0"/>
              <a:t>musi działać samodzielnie, nie podlega kierownictwu powierzającego</a:t>
            </a:r>
          </a:p>
          <a:p>
            <a:pPr algn="just"/>
            <a:r>
              <a:rPr lang="pl-PL" sz="2400" dirty="0" smtClean="0"/>
              <a:t>nie </a:t>
            </a:r>
            <a:r>
              <a:rPr lang="pl-PL" sz="2400" dirty="0"/>
              <a:t>ma znaczenia, o jaką czynność chodzi ani na podstawie jakiego stosunku prawnego wykonawca podejmuje się </a:t>
            </a:r>
            <a:r>
              <a:rPr lang="pl-PL" sz="2400" dirty="0" smtClean="0"/>
              <a:t>wykonania</a:t>
            </a:r>
          </a:p>
          <a:p>
            <a:pPr algn="just"/>
            <a:r>
              <a:rPr lang="pl-PL" sz="2400" dirty="0" smtClean="0"/>
              <a:t>powierzenie </a:t>
            </a:r>
            <a:r>
              <a:rPr lang="pl-PL" sz="2400" dirty="0"/>
              <a:t>może być </a:t>
            </a:r>
            <a:r>
              <a:rPr lang="pl-PL" sz="2400" dirty="0" smtClean="0"/>
              <a:t>jednorazowe</a:t>
            </a:r>
          </a:p>
          <a:p>
            <a:pPr algn="just"/>
            <a:r>
              <a:rPr lang="pl-PL" sz="2400" dirty="0" smtClean="0"/>
              <a:t>Powierzenie może być odpłatne </a:t>
            </a:r>
            <a:r>
              <a:rPr lang="pl-PL" sz="2400" dirty="0"/>
              <a:t>lub nieodpłatne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408712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200" b="1" dirty="0" smtClean="0"/>
              <a:t>Rozumienie winy na gruncie art. 429 k.c. i jej istota</a:t>
            </a:r>
          </a:p>
          <a:p>
            <a:pPr marL="82550" indent="0">
              <a:buNone/>
            </a:pPr>
            <a:r>
              <a:rPr lang="pl-PL" sz="2200" b="1" dirty="0" smtClean="0"/>
              <a:t>1)</a:t>
            </a:r>
            <a:r>
              <a:rPr lang="pl-PL" sz="2200" dirty="0" smtClean="0"/>
              <a:t> tradycyjnie przyjmuje się, że jedną z przesłanek odpowiedzialności jest wina powierzającego -  odpowiedzialność na zasadzie winy w wyborze</a:t>
            </a:r>
          </a:p>
          <a:p>
            <a:pPr marL="82550" indent="0">
              <a:buNone/>
            </a:pPr>
            <a:r>
              <a:rPr lang="pl-PL" sz="2200" dirty="0" smtClean="0"/>
              <a:t>     (np. G. Bieniek, M. Safjan, W. Dubis, Z. Radwański,  A. Olejniczak)</a:t>
            </a:r>
          </a:p>
          <a:p>
            <a:pPr marL="82550" indent="0">
              <a:buNone/>
            </a:pPr>
            <a:r>
              <a:rPr lang="pl-PL" sz="2200" b="1" dirty="0" smtClean="0"/>
              <a:t>2)</a:t>
            </a:r>
            <a:r>
              <a:rPr lang="pl-PL" sz="2200" dirty="0" smtClean="0"/>
              <a:t> za przesłankę odpowiedzialności należałoby uznać nie tyle winę powierzającego, co </a:t>
            </a:r>
            <a:r>
              <a:rPr lang="pl-PL" sz="2200" b="1" dirty="0" smtClean="0"/>
              <a:t>brak okoliczności wyłączających </a:t>
            </a:r>
            <a:r>
              <a:rPr lang="pl-PL" sz="2200" dirty="0" smtClean="0"/>
              <a:t>jego odpowiedzialność, które obok winy w wyborze stanowi powierzenie czynności do wykonania przedsiębiorstwu lub zakładowi zajmującemu się zawodowo wykonywaniem czynności danego rodzaju (P. Machnikowski)</a:t>
            </a:r>
          </a:p>
          <a:p>
            <a:r>
              <a:rPr lang="pl-PL" sz="2200" dirty="0" smtClean="0"/>
              <a:t>o zasygnalizowanej trudności świadczą także propozycje innych autorów: M. Safjan przyjmuje, że wykazanie faktu powierzenia czynności do wykonania profesjonaliście nie prowadzi do zwolnienia się z odpowiedzialności, a jedynie do przeniesienia ciężaru dowodu winy w wyborze na poszkodowanego </a:t>
            </a:r>
          </a:p>
          <a:p>
            <a:r>
              <a:rPr lang="pl-PL" sz="2200" dirty="0" smtClean="0"/>
              <a:t>W. Dubis traktuje wykazanie powierzenia czynności profesjonaliście jako udowodnienie nieistnienia związku przyczynowego pomiędzy niestarannie dokonanym wyborem a szkodą</a:t>
            </a:r>
            <a:endParaRPr lang="pl-PL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836712"/>
            <a:ext cx="8568952" cy="4392488"/>
          </a:xfrm>
        </p:spPr>
        <p:txBody>
          <a:bodyPr/>
          <a:lstStyle/>
          <a:p>
            <a:r>
              <a:rPr lang="pl-PL" sz="2400" dirty="0" smtClean="0"/>
              <a:t>wina </a:t>
            </a:r>
            <a:r>
              <a:rPr lang="pl-PL" sz="2400" dirty="0"/>
              <a:t>w rozumieniu art. 429 k.c. znacznie różni się od winy w ujęciu art. 415 k.c.;  za bezprawny trudno jest uznać wybór określonego wykonawcy</a:t>
            </a:r>
          </a:p>
          <a:p>
            <a:r>
              <a:rPr lang="pl-PL" sz="2400" dirty="0" smtClean="0"/>
              <a:t>wina </a:t>
            </a:r>
            <a:r>
              <a:rPr lang="pl-PL" sz="2400" dirty="0"/>
              <a:t>w wyborze polega na </a:t>
            </a:r>
            <a:r>
              <a:rPr lang="pl-PL" sz="2400" b="1" dirty="0"/>
              <a:t>niewłaściwie dokonanym wyborze</a:t>
            </a:r>
          </a:p>
          <a:p>
            <a:r>
              <a:rPr lang="pl-PL" sz="2400" dirty="0" smtClean="0"/>
              <a:t>możliwe </a:t>
            </a:r>
            <a:r>
              <a:rPr lang="pl-PL" sz="2400" dirty="0"/>
              <a:t>musi być postawienie powierzającemu zarzutu dokonania niewłaściwego wyboru wykonawcy </a:t>
            </a:r>
          </a:p>
          <a:p>
            <a:r>
              <a:rPr lang="pl-PL" sz="2400" dirty="0" smtClean="0"/>
              <a:t>terminologia </a:t>
            </a:r>
            <a:r>
              <a:rPr lang="pl-PL" sz="2400" dirty="0"/>
              <a:t>użyta w art. 429 k.c. jest niespójna z innymi przepisami kodeksowymi; określenia „przedsiębiorstwo” i „zakład” użyto w znaczeniu podmiotowym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Odpowiedzialność za czyny cudze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13119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908720"/>
            <a:ext cx="8280920" cy="4104456"/>
          </a:xfrm>
        </p:spPr>
        <p:txBody>
          <a:bodyPr/>
          <a:lstStyle/>
          <a:p>
            <a:r>
              <a:rPr lang="pl-PL" sz="2400" dirty="0" smtClean="0"/>
              <a:t>przesłanką </a:t>
            </a:r>
            <a:r>
              <a:rPr lang="pl-PL" sz="2400" dirty="0"/>
              <a:t>odpowiedzialności powierzającego czynność do wykonania samodzielnemu wykonawcy opartej na art. 429 k.c. nie jest wina tego ostatniego</a:t>
            </a:r>
          </a:p>
          <a:p>
            <a:r>
              <a:rPr lang="pl-PL" sz="2400" dirty="0" smtClean="0"/>
              <a:t>zachowanie </a:t>
            </a:r>
            <a:r>
              <a:rPr lang="pl-PL" sz="2400" dirty="0"/>
              <a:t>wykonawcy musi być bezprawne</a:t>
            </a:r>
          </a:p>
          <a:p>
            <a:r>
              <a:rPr lang="pl-PL" sz="2400" dirty="0" smtClean="0"/>
              <a:t>jeżeli </a:t>
            </a:r>
            <a:r>
              <a:rPr lang="pl-PL" sz="2400" dirty="0"/>
              <a:t>bezpośredni sprawca ponosi winę, to odpowiada łącznie z powierzającym, a ich odpowiedzialność jest solidarna</a:t>
            </a:r>
          </a:p>
          <a:p>
            <a:r>
              <a:rPr lang="pl-PL" sz="2400" dirty="0" smtClean="0"/>
              <a:t>brak </a:t>
            </a:r>
            <a:r>
              <a:rPr lang="pl-PL" sz="2400" dirty="0"/>
              <a:t>odpowiedzialności powierzającego, gdy wykonawca wyrządził szkodę jedynie przy okazji wykonywania powierzonej czynności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404664"/>
            <a:ext cx="8280920" cy="5688632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 smtClean="0"/>
              <a:t>Odpowiedzialność </a:t>
            </a:r>
            <a:r>
              <a:rPr lang="pl-PL" sz="2400" b="1" dirty="0"/>
              <a:t>za szkodę wyrządzoną przez podwładnego </a:t>
            </a:r>
            <a:r>
              <a:rPr lang="pl-PL" sz="2400" dirty="0"/>
              <a:t>– art. 430 k.c.</a:t>
            </a:r>
          </a:p>
          <a:p>
            <a:r>
              <a:rPr lang="pl-PL" sz="2400" dirty="0" smtClean="0"/>
              <a:t>odpowiedzialność </a:t>
            </a:r>
            <a:r>
              <a:rPr lang="pl-PL" sz="2400" dirty="0"/>
              <a:t>na zasadzie</a:t>
            </a:r>
            <a:r>
              <a:rPr lang="pl-PL" sz="2400" b="1" u="sng" dirty="0"/>
              <a:t> ryzyka</a:t>
            </a:r>
            <a:endParaRPr lang="pl-PL" sz="2400" b="1" i="1" u="sng" dirty="0"/>
          </a:p>
          <a:p>
            <a:pPr marL="82550" indent="0">
              <a:buNone/>
            </a:pPr>
            <a:r>
              <a:rPr lang="pl-PL" sz="2400" dirty="0"/>
              <a:t> </a:t>
            </a:r>
          </a:p>
          <a:p>
            <a:pPr marL="82550" indent="0">
              <a:buNone/>
            </a:pPr>
            <a:r>
              <a:rPr lang="pl-PL" sz="2400" b="1" dirty="0"/>
              <a:t>P</a:t>
            </a:r>
            <a:r>
              <a:rPr lang="pl-PL" sz="2400" b="1" dirty="0" smtClean="0"/>
              <a:t>rzesłanki</a:t>
            </a:r>
            <a:r>
              <a:rPr lang="pl-PL" sz="2400" b="1" dirty="0"/>
              <a:t>:</a:t>
            </a:r>
            <a:endParaRPr lang="pl-PL" sz="2400" dirty="0"/>
          </a:p>
          <a:p>
            <a:pPr marL="82550" indent="0">
              <a:buNone/>
            </a:pPr>
            <a:r>
              <a:rPr lang="pl-PL" sz="2400" b="1" dirty="0"/>
              <a:t>1)</a:t>
            </a:r>
            <a:r>
              <a:rPr lang="pl-PL" sz="2400" dirty="0"/>
              <a:t> powierzenie przez jeden podmiot drugiemu czynności do wykonania</a:t>
            </a:r>
          </a:p>
          <a:p>
            <a:pPr marL="82550" indent="0">
              <a:buNone/>
            </a:pPr>
            <a:r>
              <a:rPr lang="pl-PL" sz="2400" b="1" dirty="0"/>
              <a:t>2) </a:t>
            </a:r>
            <a:r>
              <a:rPr lang="pl-PL" sz="2400" dirty="0"/>
              <a:t>wyrządzenie przez wykonawcę szkody przy wykonywaniu powierzonej mu czynności</a:t>
            </a:r>
          </a:p>
          <a:p>
            <a:pPr marL="82550" indent="0">
              <a:buNone/>
            </a:pPr>
            <a:r>
              <a:rPr lang="pl-PL" sz="2400" b="1" dirty="0"/>
              <a:t>3) </a:t>
            </a:r>
            <a:r>
              <a:rPr lang="pl-PL" sz="2400" dirty="0"/>
              <a:t>istnienie pomiędzy powierzającym a wykonawcą stosunku zwierzchnictwa i podporządkowania</a:t>
            </a:r>
          </a:p>
          <a:p>
            <a:pPr marL="82550" indent="0">
              <a:buNone/>
            </a:pPr>
            <a:r>
              <a:rPr lang="pl-PL" sz="2400" b="1" dirty="0"/>
              <a:t>4) </a:t>
            </a:r>
            <a:r>
              <a:rPr lang="pl-PL" sz="2400" dirty="0"/>
              <a:t>wina wykonawcy w wyrządzeniu szkody przy wykonywaniu powierzonej mu czynności</a:t>
            </a:r>
          </a:p>
        </p:txBody>
      </p:sp>
    </p:spTree>
    <p:extLst>
      <p:ext uri="{BB962C8B-B14F-4D97-AF65-F5344CB8AC3E}">
        <p14:creationId xmlns:p14="http://schemas.microsoft.com/office/powerpoint/2010/main" xmlns="" val="3866083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196752"/>
            <a:ext cx="7499350" cy="3600400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/>
              <a:t>Ad 1)</a:t>
            </a:r>
            <a:r>
              <a:rPr lang="pl-PL" sz="24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powierzenie </a:t>
            </a:r>
            <a:r>
              <a:rPr lang="pl-PL" sz="2400" dirty="0"/>
              <a:t>czynności do wykonania na mocy umowy, polecenia, czy też prośby</a:t>
            </a:r>
          </a:p>
          <a:p>
            <a:r>
              <a:rPr lang="pl-PL" sz="2400" dirty="0" smtClean="0"/>
              <a:t>wykonywana </a:t>
            </a:r>
            <a:r>
              <a:rPr lang="pl-PL" sz="2400" dirty="0"/>
              <a:t>czynność może mieć charakter jednorazowy, jak i należeć do zespołu czynności</a:t>
            </a:r>
          </a:p>
          <a:p>
            <a:r>
              <a:rPr lang="pl-PL" sz="2400" dirty="0" smtClean="0"/>
              <a:t>dokonywanie </a:t>
            </a:r>
            <a:r>
              <a:rPr lang="pl-PL" sz="2400" dirty="0"/>
              <a:t>czynności faktycznych, jak i prawnych, polegających na działaniu bądź zaniechaniu, odpłatnych jak i nieodpłatnych</a:t>
            </a:r>
          </a:p>
        </p:txBody>
      </p:sp>
    </p:spTree>
    <p:extLst>
      <p:ext uri="{BB962C8B-B14F-4D97-AF65-F5344CB8AC3E}">
        <p14:creationId xmlns:p14="http://schemas.microsoft.com/office/powerpoint/2010/main" xmlns="" val="2452198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04664"/>
            <a:ext cx="7499350" cy="6192688"/>
          </a:xfrm>
        </p:spPr>
        <p:txBody>
          <a:bodyPr>
            <a:normAutofit lnSpcReduction="10000"/>
          </a:bodyPr>
          <a:lstStyle/>
          <a:p>
            <a:pPr marL="82550" indent="0">
              <a:buNone/>
            </a:pPr>
            <a:r>
              <a:rPr lang="pl-PL" sz="2600" b="1" dirty="0"/>
              <a:t>Ad 2)</a:t>
            </a:r>
            <a:r>
              <a:rPr lang="pl-PL" sz="26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2600" dirty="0" smtClean="0"/>
              <a:t>wyrządzenie </a:t>
            </a:r>
            <a:r>
              <a:rPr lang="pl-PL" sz="2600" dirty="0"/>
              <a:t>przez wykonawcę szkody osobie trzeciej musi nastąpić </a:t>
            </a:r>
            <a:r>
              <a:rPr lang="pl-PL" sz="2600" b="1" dirty="0"/>
              <a:t>przy wykonywaniu </a:t>
            </a:r>
            <a:r>
              <a:rPr lang="pl-PL" sz="2600" dirty="0"/>
              <a:t>powierzonej mu czynności, a nie jedynie przy okazji jej wykonywania (G. Bieniek, W. Dubis)</a:t>
            </a:r>
          </a:p>
          <a:p>
            <a:r>
              <a:rPr lang="pl-PL" sz="2600" dirty="0" smtClean="0"/>
              <a:t>część </a:t>
            </a:r>
            <a:r>
              <a:rPr lang="pl-PL" sz="2600" dirty="0"/>
              <a:t>autorów dla opisania wskazanej zależności posługuje się kryterium </a:t>
            </a:r>
            <a:r>
              <a:rPr lang="pl-PL" sz="2600" b="1" dirty="0"/>
              <a:t>związku funkcjonalnego</a:t>
            </a:r>
            <a:r>
              <a:rPr lang="pl-PL" sz="2600" dirty="0"/>
              <a:t>, który musi zachodzi pomiędzy szkodą, a sposobem wykonywania powierzonej czynności (M. Safjan)</a:t>
            </a:r>
          </a:p>
          <a:p>
            <a:r>
              <a:rPr lang="pl-PL" sz="2600" dirty="0" smtClean="0"/>
              <a:t>inni </a:t>
            </a:r>
            <a:r>
              <a:rPr lang="pl-PL" sz="2600" dirty="0"/>
              <a:t>autorzy opowiadają się za koniecznością istnienia </a:t>
            </a:r>
            <a:r>
              <a:rPr lang="pl-PL" sz="2600" b="1" dirty="0"/>
              <a:t>normalnego związku przyczynowego </a:t>
            </a:r>
            <a:r>
              <a:rPr lang="pl-PL" sz="2600" dirty="0"/>
              <a:t>pomiędzy zachowaniem się wykonującego czynność a szkodą, przy jednoczesnym wymogu, by owo zachowanie się było podjęte w celu wykonania powierzonej mu czynności (P. Machnikowski)</a:t>
            </a:r>
          </a:p>
        </p:txBody>
      </p:sp>
    </p:spTree>
    <p:extLst>
      <p:ext uri="{BB962C8B-B14F-4D97-AF65-F5344CB8AC3E}">
        <p14:creationId xmlns:p14="http://schemas.microsoft.com/office/powerpoint/2010/main" xmlns="" val="3300749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836712"/>
            <a:ext cx="8424936" cy="5616624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/>
              <a:t>Ad 3)</a:t>
            </a:r>
            <a:r>
              <a:rPr lang="pl-PL" sz="24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ratio </a:t>
            </a:r>
            <a:r>
              <a:rPr lang="pl-PL" sz="2400" dirty="0"/>
              <a:t>legis odpowiedzialności zwierzchnika: może decydować o sposobie wykonania czynności przez podwładnego i czerpie z niego korzyści </a:t>
            </a:r>
          </a:p>
          <a:p>
            <a:r>
              <a:rPr lang="pl-PL" sz="2400" dirty="0" smtClean="0"/>
              <a:t>szerokie </a:t>
            </a:r>
            <a:r>
              <a:rPr lang="pl-PL" sz="2400" dirty="0"/>
              <a:t>rozumienie pojęcia zwierzchnictwa: </a:t>
            </a:r>
          </a:p>
          <a:p>
            <a:pPr marL="82550" indent="0">
              <a:buNone/>
            </a:pPr>
            <a:r>
              <a:rPr lang="pl-PL" sz="2400" dirty="0"/>
              <a:t>dotyczy także podmiotów podejmujących względnie samodzielnie decyzje dotyczące sposobu realizacji powierzonych </a:t>
            </a:r>
            <a:r>
              <a:rPr lang="pl-PL" sz="2400" dirty="0" smtClean="0"/>
              <a:t>zadań,</a:t>
            </a:r>
          </a:p>
          <a:p>
            <a:pPr marL="82550" indent="0">
              <a:buNone/>
            </a:pPr>
            <a:r>
              <a:rPr lang="pl-PL" sz="2400" dirty="0" smtClean="0"/>
              <a:t>np</a:t>
            </a:r>
            <a:r>
              <a:rPr lang="pl-PL" sz="2400" dirty="0"/>
              <a:t>. lekarzy, osób wykonujących prace umysłowe, badawcze, twórcze, jak również polegające na kierowaniu zespołami ludzkimi, procesami technologicznymi i </a:t>
            </a:r>
            <a:r>
              <a:rPr lang="pl-PL" sz="2400" dirty="0" smtClean="0"/>
              <a:t>organizacyjnymi</a:t>
            </a:r>
            <a:endParaRPr lang="pl-PL" sz="2400" dirty="0"/>
          </a:p>
          <a:p>
            <a:r>
              <a:rPr lang="pl-PL" sz="2400" dirty="0" smtClean="0"/>
              <a:t>relacja </a:t>
            </a:r>
            <a:r>
              <a:rPr lang="pl-PL" sz="2400" dirty="0"/>
              <a:t>zwierzchnictwa może wynikać ze stosunków prawnych i faktycznych</a:t>
            </a:r>
          </a:p>
          <a:p>
            <a:r>
              <a:rPr lang="pl-PL" sz="2400" dirty="0" smtClean="0"/>
              <a:t>zwierzchnictwo </a:t>
            </a:r>
            <a:r>
              <a:rPr lang="pl-PL" sz="2400" dirty="0"/>
              <a:t>ogólnoorganizacyjne</a:t>
            </a:r>
          </a:p>
        </p:txBody>
      </p:sp>
    </p:spTree>
    <p:extLst>
      <p:ext uri="{BB962C8B-B14F-4D97-AF65-F5344CB8AC3E}">
        <p14:creationId xmlns:p14="http://schemas.microsoft.com/office/powerpoint/2010/main" xmlns="" val="1201702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404664"/>
            <a:ext cx="8280920" cy="5256584"/>
          </a:xfrm>
        </p:spPr>
        <p:txBody>
          <a:bodyPr/>
          <a:lstStyle/>
          <a:p>
            <a:r>
              <a:rPr lang="pl-PL" sz="2400" dirty="0" smtClean="0"/>
              <a:t>w </a:t>
            </a:r>
            <a:r>
              <a:rPr lang="pl-PL" sz="2400" dirty="0"/>
              <a:t>razie oddelegowania podwładnego do czasowego wykonywania usług na rzecz innego podmiotu zwierzchnikiem jest ten, komu podwładny podlegał w chwili wyrządzenia szkody (G. Bieniek</a:t>
            </a:r>
            <a:r>
              <a:rPr lang="pl-PL" sz="2400" dirty="0" smtClean="0"/>
              <a:t>)</a:t>
            </a:r>
          </a:p>
          <a:p>
            <a:pPr marL="82550" indent="0">
              <a:buNone/>
            </a:pPr>
            <a:endParaRPr lang="pl-PL" sz="2400" dirty="0"/>
          </a:p>
          <a:p>
            <a:r>
              <a:rPr lang="pl-PL" sz="2400" b="1" dirty="0" smtClean="0"/>
              <a:t>rozbieżność </a:t>
            </a:r>
            <a:r>
              <a:rPr lang="pl-PL" sz="2400" b="1" dirty="0"/>
              <a:t>stanowisk dotyczy pracownika tymczasowego, skierowanego do wykonywania pracy przez agencję pracy tymczasowej</a:t>
            </a:r>
            <a:r>
              <a:rPr lang="pl-PL" sz="2400" dirty="0"/>
              <a:t>:</a:t>
            </a:r>
          </a:p>
          <a:p>
            <a:pPr marL="82550" indent="0">
              <a:buNone/>
            </a:pPr>
            <a:r>
              <a:rPr lang="pl-PL" sz="2400" b="1" dirty="0"/>
              <a:t>a)</a:t>
            </a:r>
            <a:r>
              <a:rPr lang="pl-PL" sz="2400" dirty="0"/>
              <a:t> zwierzchnikiem jest agencja pracy tymczasowej (P. Zbroja)</a:t>
            </a:r>
          </a:p>
          <a:p>
            <a:pPr marL="82550" indent="0">
              <a:buNone/>
            </a:pPr>
            <a:r>
              <a:rPr lang="pl-PL" sz="2400" b="1" dirty="0"/>
              <a:t>b) </a:t>
            </a:r>
            <a:r>
              <a:rPr lang="pl-PL" sz="2400" dirty="0"/>
              <a:t>zwierzchnikiem jest pracodawca użytkownik, bo on jest wyłącznie uprawniony do powierzenia pracownikowi tymczasowemu pracy do wykonania i udzielania mu wskazówek, a także odnosi korzyści z jego działań (P. Machnikowski)</a:t>
            </a:r>
          </a:p>
        </p:txBody>
      </p:sp>
    </p:spTree>
    <p:extLst>
      <p:ext uri="{BB962C8B-B14F-4D97-AF65-F5344CB8AC3E}">
        <p14:creationId xmlns:p14="http://schemas.microsoft.com/office/powerpoint/2010/main" xmlns="" val="1924838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124744"/>
            <a:ext cx="8280920" cy="3240360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/>
              <a:t>Ad 4)</a:t>
            </a:r>
            <a:r>
              <a:rPr lang="pl-PL" sz="24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wyrządzenie </a:t>
            </a:r>
            <a:r>
              <a:rPr lang="pl-PL" sz="2400" dirty="0"/>
              <a:t>szkody przez podwładnego przy wykonywaniu powierzonej czynności z winy umyślnej lub nieumyślnej </a:t>
            </a:r>
          </a:p>
          <a:p>
            <a:r>
              <a:rPr lang="pl-PL" sz="2400" dirty="0" smtClean="0"/>
              <a:t>koncepcja </a:t>
            </a:r>
            <a:r>
              <a:rPr lang="pl-PL" sz="2400" dirty="0"/>
              <a:t>tzw. winy anonimowej</a:t>
            </a:r>
          </a:p>
          <a:p>
            <a:r>
              <a:rPr lang="pl-PL" sz="2400" dirty="0" smtClean="0"/>
              <a:t>domniemania </a:t>
            </a:r>
            <a:r>
              <a:rPr lang="pl-PL" sz="2400" dirty="0"/>
              <a:t>faktyczne: istnienie winy podwładnego, jeżeli zostanie wykazana bezprawność</a:t>
            </a:r>
          </a:p>
        </p:txBody>
      </p:sp>
    </p:spTree>
    <p:extLst>
      <p:ext uri="{BB962C8B-B14F-4D97-AF65-F5344CB8AC3E}">
        <p14:creationId xmlns:p14="http://schemas.microsoft.com/office/powerpoint/2010/main" xmlns="" val="255230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692696"/>
            <a:ext cx="8136904" cy="4968552"/>
          </a:xfrm>
        </p:spPr>
        <p:txBody>
          <a:bodyPr/>
          <a:lstStyle/>
          <a:p>
            <a:r>
              <a:rPr lang="pl-PL" sz="2800" dirty="0" smtClean="0"/>
              <a:t>jeżeli </a:t>
            </a:r>
            <a:r>
              <a:rPr lang="pl-PL" sz="2800" dirty="0"/>
              <a:t>podwładnemu, który wyrządził szkodę, winy przypisać nie można, poszkodowany może żądać odszkodowania od powierzającego czynność na zasadzie winy w wyborze (art. 429 k.c.)</a:t>
            </a:r>
          </a:p>
          <a:p>
            <a:r>
              <a:rPr lang="pl-PL" sz="2800" dirty="0" smtClean="0"/>
              <a:t>przy </a:t>
            </a:r>
            <a:r>
              <a:rPr lang="pl-PL" sz="2800" dirty="0"/>
              <a:t>spełnieniu w/w przesłanek zwierzchnik nie ma możliwości zwolnienia się z odpowiedzialności za szkodę wyrządzoną przez podwładnego – wniosek, że odpowiedzialność z art. 430 k.c. to  odpowiedzialność absolutna (np. J. Kuźmicka-Sulikowska), a nie </a:t>
            </a:r>
            <a:r>
              <a:rPr lang="pl-PL" sz="2800" dirty="0" smtClean="0"/>
              <a:t>odpowiedzialność na </a:t>
            </a:r>
            <a:r>
              <a:rPr lang="pl-PL" sz="2800" dirty="0"/>
              <a:t>zasadzie ryzyka</a:t>
            </a:r>
          </a:p>
        </p:txBody>
      </p:sp>
    </p:spTree>
    <p:extLst>
      <p:ext uri="{BB962C8B-B14F-4D97-AF65-F5344CB8AC3E}">
        <p14:creationId xmlns:p14="http://schemas.microsoft.com/office/powerpoint/2010/main" xmlns="" val="2903011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88640"/>
            <a:ext cx="8280920" cy="6264696"/>
          </a:xfrm>
        </p:spPr>
        <p:txBody>
          <a:bodyPr/>
          <a:lstStyle/>
          <a:p>
            <a:r>
              <a:rPr lang="pl-PL" sz="2800" dirty="0" smtClean="0"/>
              <a:t>w </a:t>
            </a:r>
            <a:r>
              <a:rPr lang="pl-PL" sz="2800" dirty="0"/>
              <a:t>razie wyrządzenia przez pracownika przy wykonywaniu przez niego obowiązków pracowniczych szkody osobie trzeciej, zobowiązany do jej naprawienia jest wyłącznie </a:t>
            </a:r>
            <a:r>
              <a:rPr lang="pl-PL" sz="2800" dirty="0" smtClean="0"/>
              <a:t>pracodawca</a:t>
            </a:r>
          </a:p>
          <a:p>
            <a:pPr marL="82550" indent="0">
              <a:buNone/>
            </a:pPr>
            <a:r>
              <a:rPr lang="pl-PL" sz="2800" dirty="0"/>
              <a:t> </a:t>
            </a:r>
            <a:r>
              <a:rPr lang="pl-PL" sz="2800" dirty="0" smtClean="0"/>
              <a:t> (art</a:t>
            </a:r>
            <a:r>
              <a:rPr lang="pl-PL" sz="2800" dirty="0"/>
              <a:t>. 120 § 1 k.p.)</a:t>
            </a:r>
          </a:p>
          <a:p>
            <a:r>
              <a:rPr lang="pl-PL" sz="2800" dirty="0" smtClean="0"/>
              <a:t>w </a:t>
            </a:r>
            <a:r>
              <a:rPr lang="pl-PL" sz="2800" dirty="0"/>
              <a:t>literaturze przyjmuje się, że reguła ta dotyczy </a:t>
            </a:r>
            <a:r>
              <a:rPr lang="pl-PL" sz="2800" b="1" dirty="0"/>
              <a:t>wyłącznie nieumyślnego </a:t>
            </a:r>
            <a:r>
              <a:rPr lang="pl-PL" sz="2800" dirty="0"/>
              <a:t>wyrządzenia szkody przez pracownika </a:t>
            </a:r>
          </a:p>
          <a:p>
            <a:endParaRPr lang="pl-PL" sz="2800" dirty="0"/>
          </a:p>
          <a:p>
            <a:r>
              <a:rPr lang="pl-PL" sz="2800" dirty="0" smtClean="0"/>
              <a:t>wobec </a:t>
            </a:r>
            <a:r>
              <a:rPr lang="pl-PL" sz="2800" dirty="0"/>
              <a:t>pracodawcy pracownik może odpowiadać tylko do wysokości </a:t>
            </a:r>
            <a:r>
              <a:rPr lang="pl-PL" sz="2800" b="1" dirty="0"/>
              <a:t>trzymiesięcznego wynagrodzenia</a:t>
            </a:r>
            <a:r>
              <a:rPr lang="pl-PL" sz="2800" dirty="0"/>
              <a:t>, przysługującego pracownikowi w dniu wyrządzenia szkody (art. 119 k.p.)</a:t>
            </a:r>
          </a:p>
        </p:txBody>
      </p:sp>
    </p:spTree>
    <p:extLst>
      <p:ext uri="{BB962C8B-B14F-4D97-AF65-F5344CB8AC3E}">
        <p14:creationId xmlns:p14="http://schemas.microsoft.com/office/powerpoint/2010/main" xmlns="" val="3465160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Odpowiedzialność za szkody wyrządzone przez zwierzęta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1574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ZA CZYNY CUDZE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48929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722692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ART. 431 KC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Podstawa odpowiedzialności: </a:t>
            </a:r>
          </a:p>
          <a:p>
            <a:pPr marL="82550" indent="0">
              <a:buNone/>
            </a:pPr>
            <a:r>
              <a:rPr lang="pl-PL" b="1" dirty="0" smtClean="0"/>
              <a:t>1) </a:t>
            </a:r>
            <a:r>
              <a:rPr lang="pl-PL" dirty="0" smtClean="0"/>
              <a:t>zdaniem większości autorów jest to odpowiedzialność za własny czyn oparta na zasadzie winy w nadzorze (culpa in </a:t>
            </a:r>
            <a:r>
              <a:rPr lang="pl-PL" dirty="0" err="1" smtClean="0"/>
              <a:t>custodiendo</a:t>
            </a:r>
            <a:r>
              <a:rPr lang="pl-PL" dirty="0" smtClean="0"/>
              <a:t>)</a:t>
            </a:r>
          </a:p>
          <a:p>
            <a:pPr marL="82550" indent="0">
              <a:buNone/>
            </a:pPr>
            <a:r>
              <a:rPr lang="pl-PL" b="1" dirty="0" smtClean="0"/>
              <a:t>2) </a:t>
            </a:r>
            <a:r>
              <a:rPr lang="pl-PL" dirty="0" smtClean="0"/>
              <a:t>P. Machnikowski i A. </a:t>
            </a:r>
            <a:r>
              <a:rPr lang="pl-PL" dirty="0" err="1" smtClean="0"/>
              <a:t>Śmieja</a:t>
            </a:r>
            <a:r>
              <a:rPr lang="pl-PL" dirty="0" smtClean="0"/>
              <a:t>: nie jest możliwe abstrakcyjne wskazanie, ani czy jest to odpowiedzialność za czyn własny, czy również za czyn innego podmiotu, ani na jakiej zasadzie jest oparta</a:t>
            </a:r>
          </a:p>
          <a:p>
            <a:endParaRPr lang="pl-PL" dirty="0" smtClean="0"/>
          </a:p>
          <a:p>
            <a:pPr marL="82550" indent="0">
              <a:buNone/>
            </a:pPr>
            <a:endParaRPr lang="pl-PL" sz="36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098509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260648"/>
            <a:ext cx="8136904" cy="6264696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Zachowania zwierzęcia objęte odpowiedzialnością z art. 431 k.c.:</a:t>
            </a:r>
          </a:p>
          <a:p>
            <a:pPr marL="82550" indent="0" algn="just">
              <a:buNone/>
            </a:pPr>
            <a:r>
              <a:rPr lang="pl-PL" sz="2400" b="1" dirty="0" smtClean="0"/>
              <a:t>1) </a:t>
            </a:r>
            <a:r>
              <a:rPr lang="pl-PL" sz="2400" dirty="0" smtClean="0"/>
              <a:t>tradycyjny </a:t>
            </a:r>
            <a:r>
              <a:rPr lang="pl-PL" sz="2400" dirty="0"/>
              <a:t>pogląd: wyłącznie szkody wyrządzone przez zwierzę spontanicznie, z jego własnego </a:t>
            </a:r>
            <a:r>
              <a:rPr lang="pl-PL" sz="2400" dirty="0" smtClean="0"/>
              <a:t>popędu</a:t>
            </a:r>
          </a:p>
          <a:p>
            <a:pPr algn="just"/>
            <a:r>
              <a:rPr lang="pl-PL" sz="2400" dirty="0" smtClean="0"/>
              <a:t>art</a:t>
            </a:r>
            <a:r>
              <a:rPr lang="pl-PL" sz="2400" dirty="0"/>
              <a:t>. 431 k.c. nie dotyczy przypadków, w których zachowaniem się zwierzęcia kierował człowiek</a:t>
            </a:r>
          </a:p>
          <a:p>
            <a:pPr algn="just"/>
            <a:r>
              <a:rPr lang="pl-PL" sz="2400" dirty="0"/>
              <a:t>art. 431 k.c. jest podstawą odpowiedzialności wtedy, gdy kierowane przez człowieka zwierzę wyrządza szkodę reagując pod wpływem strachu lub innego bodźca, a człowiek nie zdołał go powstrzymać</a:t>
            </a:r>
          </a:p>
          <a:p>
            <a:pPr marL="82550" indent="0" algn="just">
              <a:buNone/>
            </a:pPr>
            <a:r>
              <a:rPr lang="pl-PL" sz="2400" b="1" dirty="0"/>
              <a:t>2) </a:t>
            </a:r>
            <a:r>
              <a:rPr lang="pl-PL" sz="2400" dirty="0"/>
              <a:t>P. Machnikowski i A. Śmieja:</a:t>
            </a:r>
          </a:p>
          <a:p>
            <a:pPr algn="just"/>
            <a:r>
              <a:rPr lang="pl-PL" sz="2400" dirty="0"/>
              <a:t>art. 431 k.c. nie odnosi się wyłącznie do zachowań zwierzęcia sterowanych przez jego układ nerwowy</a:t>
            </a:r>
          </a:p>
          <a:p>
            <a:pPr algn="just"/>
            <a:r>
              <a:rPr lang="pl-PL" sz="2400" dirty="0"/>
              <a:t>art. 431 k.c. odnosi się zarówno do aktywnych, jak i pasywnych zachowań zwierząt</a:t>
            </a:r>
          </a:p>
          <a:p>
            <a:pPr algn="just"/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xmlns="" val="31166991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przepisu art. 431 KC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zwierzęta domowe, gospodarskie, hodowlane i dzikie w zoo, zwierzyńcach, cyrkach, fermach hodowlanych, w placówkach naukowych dla celów badawczych czy dydaktycznych</a:t>
            </a:r>
          </a:p>
          <a:p>
            <a:r>
              <a:rPr lang="pl-PL" dirty="0" smtClean="0"/>
              <a:t>zwierzę chowa ten, kto przez dłuższy czas sprawuje nad nim pieczę dla własnych celów, niekoniecznie majątkowych, dostarczając mu schronienia i utrzymania</a:t>
            </a:r>
          </a:p>
          <a:p>
            <a:r>
              <a:rPr lang="pl-PL" dirty="0" smtClean="0"/>
              <a:t>władztwo poparte tytułem prawnym albo nie</a:t>
            </a:r>
          </a:p>
          <a:p>
            <a:r>
              <a:rPr lang="pl-PL" dirty="0" smtClean="0"/>
              <a:t>pojęcie „posługiwania się zwierzęciem”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568149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na zasadzie ryzyka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Art. 431 par 2 KC – możliwość dochodzenia całkowitego lub częściowego naprawienia szkody – jeśli osoba chowająca lub posługująca się zwierzęciem nie odpowiada na zasadzie winy. </a:t>
            </a:r>
          </a:p>
          <a:p>
            <a:r>
              <a:rPr lang="pl-PL" dirty="0" smtClean="0"/>
              <a:t>Jeżeli okoliczności, a zwłaszcza porównanie stanu majątkowego poszkodowanego i tej osoby na to wskazuje, albo wymagają tego zasady współżycia społecznego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92460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Dozwolona samopomoc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 432 KC – prawo posiadacza gruntu do zajęcia cudzego zwierzęcia, które wyrządziło szkodę na gruncie, a zajęcie jest potrzebne do zabezpieczenia roszczenia o naprawienie szkody. </a:t>
            </a:r>
          </a:p>
          <a:p>
            <a:r>
              <a:rPr lang="pl-PL" dirty="0" smtClean="0"/>
              <a:t>Ustawowe prawo zastawu na zwierzęciu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807454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Odpowiedzialność za szkodę WYRZĄDZONĄ PRZEZ RZECZY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445137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b="1" dirty="0" smtClean="0"/>
              <a:t>ODPOWIEDZIALNOŚĆ ZA SZKODĘ SPOWODOWANĄ WRZUCENIEM, WYLANIEM SPADNIĘCIEM PRZEDMIOTU Z POMIESZCZENIA</a:t>
            </a:r>
            <a:endParaRPr lang="pl-PL" sz="27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art. 433 k.c.</a:t>
            </a:r>
          </a:p>
          <a:p>
            <a:r>
              <a:rPr lang="pl-PL" dirty="0" smtClean="0"/>
              <a:t>odpowiedzialność na zasadzie</a:t>
            </a:r>
            <a:r>
              <a:rPr lang="pl-PL" b="1" dirty="0" smtClean="0"/>
              <a:t> ryzyka</a:t>
            </a:r>
          </a:p>
          <a:p>
            <a:r>
              <a:rPr lang="pl-PL" dirty="0" smtClean="0"/>
              <a:t>TEN KTO POMIESZCZENIE ZAJMUJE</a:t>
            </a:r>
          </a:p>
          <a:p>
            <a:r>
              <a:rPr lang="pl-PL" dirty="0" smtClean="0"/>
              <a:t>Okoliczności wyłączające odpowiedzialność: siła wyższa, wyłączna wina poszkodowanego albo osoby trzeciej</a:t>
            </a:r>
          </a:p>
          <a:p>
            <a:r>
              <a:rPr lang="pl-PL" dirty="0" smtClean="0"/>
              <a:t>problem części budynku objętych wspólnym korzystaniem przez wszystkich jego mieszkańców</a:t>
            </a:r>
          </a:p>
          <a:p>
            <a:pPr algn="just"/>
            <a:r>
              <a:rPr lang="pl-PL" dirty="0" smtClean="0"/>
              <a:t>kwestia, czy art. 433 k.c. znajduje zastosowanie w przypadku zalania innego pomieszczenia zlokalizowanego w tym samym budynku</a:t>
            </a:r>
          </a:p>
          <a:p>
            <a:pPr algn="just"/>
            <a:r>
              <a:rPr lang="pl-PL" dirty="0" smtClean="0"/>
              <a:t>zagadnienie, czy art. 433 k.c. znajduje zastosowanie w razie umyślnego wyrzucenia przedmiotu / wylania cieczy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329677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b="1" dirty="0" smtClean="0"/>
              <a:t>ODPOWIEDZIALNOŚĆ ZA ZAWALENIE SIĘ BUDYNKU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art. 435 k.c.</a:t>
            </a:r>
          </a:p>
          <a:p>
            <a:pPr algn="just"/>
            <a:r>
              <a:rPr lang="pl-PL" dirty="0" smtClean="0"/>
              <a:t>odpowiedzialność na zasadzie </a:t>
            </a:r>
            <a:r>
              <a:rPr lang="pl-PL" b="1" dirty="0" smtClean="0"/>
              <a:t>ryzyka</a:t>
            </a:r>
          </a:p>
          <a:p>
            <a:pPr algn="just"/>
            <a:r>
              <a:rPr lang="pl-PL" dirty="0" smtClean="0"/>
              <a:t>SAMOISTNY POSIADACZ BUDOWLI </a:t>
            </a:r>
          </a:p>
          <a:p>
            <a:pPr algn="just"/>
            <a:r>
              <a:rPr lang="pl-PL" dirty="0" smtClean="0"/>
              <a:t>zagadnienie związku przyczynowego</a:t>
            </a:r>
          </a:p>
          <a:p>
            <a:pPr algn="just"/>
            <a:r>
              <a:rPr lang="pl-PL" dirty="0" smtClean="0"/>
              <a:t>okoliczności </a:t>
            </a:r>
            <a:r>
              <a:rPr lang="pl-PL" dirty="0" err="1" smtClean="0"/>
              <a:t>egzoneracyjne</a:t>
            </a:r>
            <a:r>
              <a:rPr lang="pl-PL" dirty="0" smtClean="0"/>
              <a:t>: zawalenie się budowli lub oderwanie jej części nie wynikało z braku utrzymania budowli w należytym stanie, ani z wady w budowie</a:t>
            </a:r>
          </a:p>
          <a:p>
            <a:pPr algn="just"/>
            <a:r>
              <a:rPr lang="pl-PL" dirty="0" smtClean="0"/>
              <a:t>art. 437 k.c. – zakaz wyłączania lub ograniczania odpowiedzialności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571325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b="1" dirty="0" smtClean="0"/>
              <a:t>ODPOWIEDZIALNOŚĆ ZA SZKODY WYRZĄDZONE PRZEZ RUCH PRZEDSIĘBIORSTWA LUB ZAKŁADU WPRAWIANEGO W RUCH ZA POMOCĄ SIŁ PRZYRODY</a:t>
            </a:r>
            <a:br>
              <a:rPr lang="pl-PL" sz="2700" b="1" dirty="0" smtClean="0"/>
            </a:b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art. 435 k.c.</a:t>
            </a:r>
          </a:p>
          <a:p>
            <a:pPr algn="just"/>
            <a:r>
              <a:rPr lang="pl-PL" dirty="0" smtClean="0"/>
              <a:t>PROWADZĄCY NA WŁASNY RACHUNEK PRZEDSĘBIORSTWO</a:t>
            </a:r>
          </a:p>
          <a:p>
            <a:pPr algn="just"/>
            <a:r>
              <a:rPr lang="pl-PL" dirty="0" smtClean="0"/>
              <a:t>odpowiedzialność na zasadzie </a:t>
            </a:r>
            <a:r>
              <a:rPr lang="pl-PL" b="1" dirty="0" smtClean="0"/>
              <a:t>ryzyka</a:t>
            </a:r>
            <a:r>
              <a:rPr lang="pl-PL" dirty="0" smtClean="0"/>
              <a:t> </a:t>
            </a:r>
          </a:p>
          <a:p>
            <a:pPr algn="just"/>
            <a:r>
              <a:rPr lang="pl-PL" dirty="0" smtClean="0"/>
              <a:t>zagadnienie związku przyczynowego</a:t>
            </a:r>
          </a:p>
          <a:p>
            <a:pPr algn="just"/>
            <a:r>
              <a:rPr lang="pl-PL" dirty="0" smtClean="0"/>
              <a:t>okoliczności </a:t>
            </a:r>
            <a:r>
              <a:rPr lang="pl-PL" dirty="0" err="1" smtClean="0"/>
              <a:t>egzoneracyjne</a:t>
            </a:r>
            <a:endParaRPr lang="pl-PL" dirty="0" smtClean="0"/>
          </a:p>
          <a:p>
            <a:pPr algn="just"/>
            <a:r>
              <a:rPr lang="pl-PL" dirty="0" smtClean="0"/>
              <a:t>art. 437 k.c. – zakaz wyłączania lub ograniczania odpowiedzialności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374578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b="1" dirty="0" smtClean="0"/>
              <a:t>ODPOWIEDZIALNOŚĆ ZA SZKODY WYRZĄDZONE PRZEZ RUCH MECHANICZNEGO ŚRODKA KOMUNIKACJI PORUSZANEGO ZA POMOCĄ SIŁ PRZYRODY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art. 436 k.c.</a:t>
            </a:r>
          </a:p>
          <a:p>
            <a:pPr algn="just"/>
            <a:r>
              <a:rPr lang="pl-PL" dirty="0" smtClean="0"/>
              <a:t>Samoistny posiadacz mechanicznego środka komunikacji</a:t>
            </a:r>
          </a:p>
          <a:p>
            <a:pPr algn="just"/>
            <a:r>
              <a:rPr lang="pl-PL" dirty="0" smtClean="0"/>
              <a:t>pojęcie mechanicznego środka komunikacji poruszanego za pomocą sił przyrody</a:t>
            </a:r>
          </a:p>
          <a:p>
            <a:pPr algn="just"/>
            <a:r>
              <a:rPr lang="pl-PL" dirty="0" smtClean="0"/>
              <a:t>pojęcie ruchu w rozumieniu art. 436 k.c.</a:t>
            </a:r>
          </a:p>
          <a:p>
            <a:pPr algn="just"/>
            <a:r>
              <a:rPr lang="pl-PL" dirty="0" smtClean="0"/>
              <a:t>art. 436 § 1 k.c. – zasada ryzyka</a:t>
            </a:r>
          </a:p>
          <a:p>
            <a:pPr algn="just"/>
            <a:r>
              <a:rPr lang="pl-PL" dirty="0" smtClean="0"/>
              <a:t>art. 436 § 2 k.c. – zasada winy „zderzenie się”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9071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60648"/>
            <a:ext cx="8496175" cy="5256584"/>
          </a:xfrm>
        </p:spPr>
        <p:txBody>
          <a:bodyPr>
            <a:noAutofit/>
          </a:bodyPr>
          <a:lstStyle/>
          <a:p>
            <a:pPr marL="82550" indent="0">
              <a:buNone/>
            </a:pPr>
            <a:endParaRPr lang="pl-PL" sz="2800" b="1" dirty="0" smtClean="0"/>
          </a:p>
          <a:p>
            <a:pPr marL="82550" indent="0">
              <a:buNone/>
            </a:pPr>
            <a:endParaRPr lang="pl-PL" sz="2800" b="1" dirty="0"/>
          </a:p>
          <a:p>
            <a:pPr marL="82550" indent="0" algn="ctr">
              <a:buNone/>
            </a:pPr>
            <a:r>
              <a:rPr lang="pl-PL" sz="2800" b="1" dirty="0" smtClean="0"/>
              <a:t>ODPOWIEDZIALNOŚĆ </a:t>
            </a:r>
            <a:r>
              <a:rPr lang="pl-PL" sz="2800" b="1" dirty="0"/>
              <a:t>OSÓB ZOBOWIĄZANYCH DO </a:t>
            </a:r>
            <a:r>
              <a:rPr lang="pl-PL" sz="2800" b="1" dirty="0" smtClean="0"/>
              <a:t>NADZORU - </a:t>
            </a:r>
            <a:r>
              <a:rPr lang="pl-PL" sz="2800" b="1" dirty="0" smtClean="0"/>
              <a:t>pojęcie</a:t>
            </a:r>
            <a:endParaRPr lang="pl-PL" sz="2800" b="1" dirty="0" smtClean="0"/>
          </a:p>
          <a:p>
            <a:pPr marL="82550" indent="0">
              <a:buNone/>
            </a:pPr>
            <a:endParaRPr lang="pl-PL" sz="2800" b="1" dirty="0"/>
          </a:p>
          <a:p>
            <a:pPr algn="just"/>
            <a:r>
              <a:rPr lang="pl-PL" sz="2800" dirty="0" smtClean="0"/>
              <a:t>nazywa </a:t>
            </a:r>
            <a:r>
              <a:rPr lang="pl-PL" sz="2800" dirty="0"/>
              <a:t>„odpowiedzialność osób zobowiązanych do nadzoru” ma charakter skrótu myślowego</a:t>
            </a:r>
          </a:p>
          <a:p>
            <a:pPr algn="just"/>
            <a:r>
              <a:rPr lang="pl-PL" sz="2800" dirty="0" smtClean="0"/>
              <a:t>inna </a:t>
            </a:r>
            <a:r>
              <a:rPr lang="pl-PL" sz="2800" dirty="0"/>
              <a:t>proponowana nazwa: </a:t>
            </a:r>
            <a:r>
              <a:rPr lang="pl-PL" sz="2800" dirty="0" smtClean="0"/>
              <a:t>odpowiedzialność </a:t>
            </a:r>
            <a:r>
              <a:rPr lang="pl-PL" sz="2800" dirty="0"/>
              <a:t>za szkodę wyrządzoną przez małoletniego lub niepoczytalnego (A. Śmieja)</a:t>
            </a:r>
          </a:p>
          <a:p>
            <a:pPr algn="just"/>
            <a:r>
              <a:rPr lang="pl-PL" sz="2800" dirty="0" smtClean="0"/>
              <a:t>art</a:t>
            </a:r>
            <a:r>
              <a:rPr lang="pl-PL" sz="2800" dirty="0"/>
              <a:t>. 427 k.c.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ZAPOBIEGANIE SZKODZIE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942699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Funkcja PREWENCYJNA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ART. 438	 KC – poniesienie szkody majątkowej w celu odwrócenia grożącej drugiemu szkody, albo wspólnego niebezpieczeństwa,</a:t>
            </a:r>
          </a:p>
          <a:p>
            <a:r>
              <a:rPr lang="pl-PL" dirty="0" smtClean="0"/>
              <a:t>Przymusowo lub dobrowolnie,</a:t>
            </a:r>
          </a:p>
          <a:p>
            <a:r>
              <a:rPr lang="pl-PL" dirty="0" smtClean="0"/>
              <a:t>Możliwość żądania naprawienia poniesionych strat w stosunku odpowiednim </a:t>
            </a:r>
            <a:r>
              <a:rPr lang="pl-PL" u="sng" dirty="0" smtClean="0"/>
              <a:t>od osób, które odniosły z tego korzyść, </a:t>
            </a:r>
          </a:p>
          <a:p>
            <a:r>
              <a:rPr lang="pl-PL" dirty="0" smtClean="0"/>
              <a:t>ART. 439 KC – zagrożenie bezpośrednie szkodą w warunkach określonych w przepisie – możliwość żądania przedsięwzięcia środków niezbędnych do odwrócenia niebezpieczeństwa, odpowiedniego zabezpieczenia,</a:t>
            </a:r>
          </a:p>
        </p:txBody>
      </p:sp>
    </p:spTree>
    <p:extLst>
      <p:ext uri="{BB962C8B-B14F-4D97-AF65-F5344CB8AC3E}">
        <p14:creationId xmlns:p14="http://schemas.microsoft.com/office/powerpoint/2010/main" xmlns="" val="147375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550" indent="0" algn="ctr">
              <a:buNone/>
            </a:pPr>
            <a:r>
              <a:rPr lang="pl-PL" b="1" dirty="0" smtClean="0"/>
              <a:t>NAPRAWIENIE SZKODY WYRZĄDZONEJ CZYNEM NIEDOZWOLONYM</a:t>
            </a:r>
          </a:p>
          <a:p>
            <a:pPr marL="82550" indent="0" algn="ctr">
              <a:buNone/>
            </a:pPr>
            <a:endParaRPr lang="pl-PL" b="1" dirty="0" smtClean="0"/>
          </a:p>
          <a:p>
            <a:pPr algn="just"/>
            <a:r>
              <a:rPr lang="pl-PL" dirty="0" smtClean="0"/>
              <a:t>zasady ogólne – art. 361-362 k.c.</a:t>
            </a:r>
          </a:p>
          <a:p>
            <a:pPr algn="just"/>
            <a:r>
              <a:rPr lang="pl-PL" dirty="0" smtClean="0"/>
              <a:t>art. 440 k.c. – między osobami fizycznymi – ograniczenie obowiązk</a:t>
            </a:r>
            <a:r>
              <a:rPr lang="pl-PL" dirty="0"/>
              <a:t>u</a:t>
            </a:r>
            <a:endParaRPr lang="pl-PL" dirty="0" smtClean="0"/>
          </a:p>
          <a:p>
            <a:pPr marL="82550" indent="0" algn="just">
              <a:buNone/>
            </a:pPr>
            <a:endParaRPr lang="pl-PL" dirty="0" smtClean="0"/>
          </a:p>
          <a:p>
            <a:pPr marL="82296" indent="0" algn="ctr">
              <a:buNone/>
            </a:pPr>
            <a:r>
              <a:rPr lang="pl-PL" b="1" dirty="0" smtClean="0"/>
              <a:t>Współodpowiedzialność kilku osób odpowiadających deliktowo:</a:t>
            </a:r>
          </a:p>
          <a:p>
            <a:r>
              <a:rPr lang="pl-PL" dirty="0" smtClean="0"/>
              <a:t>„Jeżeli kilka osób ponosi odpowiedzialność za szkodę wyrządzoną czynem niedozwolonym, ich odpowiedzialność jest solidarna” (art. 441 § 1 k.c.)</a:t>
            </a:r>
          </a:p>
          <a:p>
            <a:r>
              <a:rPr lang="pl-PL" dirty="0" smtClean="0"/>
              <a:t>solidarność bierna wynikająca z ustawy</a:t>
            </a:r>
          </a:p>
          <a:p>
            <a:r>
              <a:rPr lang="pl-PL" dirty="0" smtClean="0"/>
              <a:t>art. 441 § 2 i 3 k.c.</a:t>
            </a:r>
            <a:endParaRPr lang="pl-PL" b="1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816815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Szkoda na osobie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„Roszczenia przewidziane w art. 444-448 nie mogą być zbyte, chyba że są już wymagalne i że zostały uznane na piśmie albo przyznane prawomocnym orzeczeniem” (art. 449 k.c.)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722706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Roszczenia bezpośrednio poszkodowanego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pl-PL" b="1" dirty="0" smtClean="0"/>
              <a:t>Szkoda majątkowa na osobie:</a:t>
            </a:r>
          </a:p>
          <a:p>
            <a:pPr marL="82296" indent="0" algn="just">
              <a:buNone/>
            </a:pPr>
            <a:r>
              <a:rPr lang="pl-PL" b="1" dirty="0" smtClean="0"/>
              <a:t>uszkodzenie ciała lub wywołanie rozstroju zdrowia</a:t>
            </a:r>
          </a:p>
          <a:p>
            <a:pPr marL="82296" indent="0" algn="just">
              <a:buNone/>
            </a:pPr>
            <a:r>
              <a:rPr lang="pl-PL" dirty="0" smtClean="0"/>
              <a:t>(art. 444 k.c.)</a:t>
            </a:r>
          </a:p>
          <a:p>
            <a:pPr marL="82296" indent="0" algn="just">
              <a:buNone/>
            </a:pPr>
            <a:r>
              <a:rPr lang="pl-PL" b="1" dirty="0" smtClean="0"/>
              <a:t>a) </a:t>
            </a:r>
            <a:r>
              <a:rPr lang="pl-PL" dirty="0" smtClean="0"/>
              <a:t>odszkodowanie na pokrycie wszelkich kosztów, w szczególności kosztów leczenia</a:t>
            </a:r>
          </a:p>
          <a:p>
            <a:pPr marL="82296" indent="0" algn="just">
              <a:buNone/>
            </a:pPr>
            <a:r>
              <a:rPr lang="pl-PL" b="1" dirty="0" smtClean="0"/>
              <a:t>b) </a:t>
            </a:r>
            <a:r>
              <a:rPr lang="pl-PL" dirty="0" smtClean="0"/>
              <a:t>renta w razie całkowitej lub częściowej niezdolności do pracy, zwiększenia się potrzeb lub zmniejszenia widoków powodzenia na przyszłość</a:t>
            </a:r>
          </a:p>
          <a:p>
            <a:pPr marL="82296" indent="0" algn="just">
              <a:buNone/>
            </a:pPr>
            <a:r>
              <a:rPr lang="pl-PL" b="1" dirty="0" smtClean="0"/>
              <a:t>Krzywda:</a:t>
            </a:r>
          </a:p>
          <a:p>
            <a:pPr marL="82296" indent="0" algn="just">
              <a:buNone/>
            </a:pPr>
            <a:r>
              <a:rPr lang="pl-PL" b="1" dirty="0" smtClean="0"/>
              <a:t>a) </a:t>
            </a:r>
            <a:r>
              <a:rPr lang="pl-PL" dirty="0" smtClean="0"/>
              <a:t>art. 445 k.c.</a:t>
            </a:r>
          </a:p>
          <a:p>
            <a:pPr marL="82296" indent="0" algn="just">
              <a:buNone/>
            </a:pPr>
            <a:r>
              <a:rPr lang="pl-PL" b="1" dirty="0" smtClean="0"/>
              <a:t>b) </a:t>
            </a:r>
            <a:r>
              <a:rPr lang="pl-PL" dirty="0" smtClean="0"/>
              <a:t>art. 448 k.c.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19728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550" indent="0"/>
            <a:r>
              <a:rPr lang="pl-PL" sz="2700" b="1" dirty="0" smtClean="0"/>
              <a:t>Szkody prenatalne</a:t>
            </a:r>
            <a:br>
              <a:rPr lang="pl-PL" sz="2700" b="1" dirty="0" smtClean="0"/>
            </a:br>
            <a:r>
              <a:rPr lang="pl-PL" sz="2700" b="1" dirty="0" smtClean="0"/>
              <a:t>oraz szkody związane z poczęciem i urodzeniem dziecka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„Z chwilą urodzenia dziecko może żądać naprawienia szkód doznanych przed urodzeniem” (art. 446¹ k.c.)</a:t>
            </a:r>
          </a:p>
          <a:p>
            <a:pPr algn="just"/>
            <a:r>
              <a:rPr lang="pl-PL" dirty="0" err="1" smtClean="0"/>
              <a:t>wrongful</a:t>
            </a:r>
            <a:r>
              <a:rPr lang="pl-PL" dirty="0" smtClean="0"/>
              <a:t> </a:t>
            </a:r>
            <a:r>
              <a:rPr lang="pl-PL" dirty="0" err="1" smtClean="0"/>
              <a:t>conception</a:t>
            </a:r>
            <a:endParaRPr lang="pl-PL" dirty="0" smtClean="0"/>
          </a:p>
          <a:p>
            <a:pPr algn="just"/>
            <a:r>
              <a:rPr lang="pl-PL" dirty="0" err="1" smtClean="0"/>
              <a:t>wrongful</a:t>
            </a:r>
            <a:r>
              <a:rPr lang="pl-PL" dirty="0" smtClean="0"/>
              <a:t> </a:t>
            </a:r>
            <a:r>
              <a:rPr lang="pl-PL" dirty="0" err="1" smtClean="0"/>
              <a:t>birth</a:t>
            </a:r>
            <a:endParaRPr lang="pl-PL" dirty="0" smtClean="0"/>
          </a:p>
          <a:p>
            <a:pPr algn="just"/>
            <a:r>
              <a:rPr lang="pl-PL" dirty="0" err="1" smtClean="0"/>
              <a:t>wrongful</a:t>
            </a:r>
            <a:r>
              <a:rPr lang="pl-PL" dirty="0" smtClean="0"/>
              <a:t> life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241160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Roszczenia pośrednio poszkodowanych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pl-PL" b="1" dirty="0" smtClean="0"/>
              <a:t>śmierć człowieka </a:t>
            </a:r>
            <a:r>
              <a:rPr lang="pl-PL" dirty="0" smtClean="0"/>
              <a:t>(art. 446 k.c.)</a:t>
            </a:r>
            <a:endParaRPr lang="pl-PL" b="1" dirty="0" smtClean="0"/>
          </a:p>
          <a:p>
            <a:pPr marL="82296" indent="0" algn="just">
              <a:buNone/>
            </a:pPr>
            <a:r>
              <a:rPr lang="pl-PL" b="1" dirty="0" smtClean="0"/>
              <a:t>a) </a:t>
            </a:r>
            <a:r>
              <a:rPr lang="pl-PL" dirty="0" smtClean="0"/>
              <a:t>zwrot kosztów leczenia i pogrzebu temu, kto je poniósł</a:t>
            </a:r>
          </a:p>
          <a:p>
            <a:pPr marL="82296" indent="0" algn="just">
              <a:buNone/>
            </a:pPr>
            <a:r>
              <a:rPr lang="pl-PL" b="1" dirty="0" smtClean="0"/>
              <a:t>b)</a:t>
            </a:r>
            <a:r>
              <a:rPr lang="pl-PL" dirty="0" smtClean="0"/>
              <a:t> renta – obligatoryjna i fakultatywna</a:t>
            </a:r>
          </a:p>
          <a:p>
            <a:pPr marL="82296" indent="0" algn="just">
              <a:buNone/>
            </a:pPr>
            <a:r>
              <a:rPr lang="pl-PL" b="1" dirty="0" smtClean="0"/>
              <a:t>c)</a:t>
            </a:r>
            <a:r>
              <a:rPr lang="pl-PL" dirty="0" smtClean="0"/>
              <a:t> stosowne odszkodowanie dla najbliższych członków rodziny zmarłego</a:t>
            </a:r>
          </a:p>
          <a:p>
            <a:pPr marL="82296" indent="0" algn="just">
              <a:buNone/>
            </a:pPr>
            <a:r>
              <a:rPr lang="pl-PL" b="1" dirty="0" smtClean="0"/>
              <a:t>d) </a:t>
            </a:r>
            <a:r>
              <a:rPr lang="pl-PL" dirty="0" smtClean="0"/>
              <a:t>zadośćuczynienie pieniężne za doznaną krzywdę dla najbliższych członków rodziny zmarłego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26030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Przedawnienie roszczeń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Art.442(1)KC</a:t>
            </a:r>
          </a:p>
          <a:p>
            <a:r>
              <a:rPr lang="pl-PL" dirty="0" smtClean="0"/>
              <a:t>3 lata od dowiedzenia się o szkodzie i osobie obowiązanej do jej naprawienia,</a:t>
            </a:r>
          </a:p>
          <a:p>
            <a:r>
              <a:rPr lang="pl-PL" dirty="0" smtClean="0"/>
              <a:t>Nie dłużej niż 10 lat od dnia wystąpienia zdarzenia wywołującego szkodę, </a:t>
            </a:r>
          </a:p>
          <a:p>
            <a:r>
              <a:rPr lang="pl-PL" dirty="0" smtClean="0"/>
              <a:t>Zbrodnia, występek – 20 lat – bez względu na to kiedy dowiedział się o szkodzie i osobie obowiązanej do jej naprawienia </a:t>
            </a:r>
          </a:p>
          <a:p>
            <a:r>
              <a:rPr lang="pl-PL" dirty="0" smtClean="0"/>
              <a:t>Szkoda na osobie -&gt; nie wcześniej niż 3 lata od dowiedzenia się o szkodzie i osobie obowiązanej</a:t>
            </a:r>
          </a:p>
          <a:p>
            <a:r>
              <a:rPr lang="pl-PL" dirty="0" smtClean="0"/>
              <a:t>Małoletni -&gt; szkoda na osobie -&gt; nie wcześniej niż 2 lata od uzyskania pełnoletności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295682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Kazus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Adam jechał swoim własnym samochodem. Mimo zachowania należytej ostrożności, przestrzegania ograniczeń prędkości, nie udało mu się wyhamować i rozbił ogrodzenie domu Grzegorza. Okazało się, że przyczyną tego zdarzenia była awaria hamulców. Auto Adama było nowe i regularnie serwisowane. Grzegorz domaga się od Adama naprawienia szkody czy słusznie?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0322166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620688"/>
            <a:ext cx="8496944" cy="5295630"/>
          </a:xfrm>
        </p:spPr>
      </p:pic>
    </p:spTree>
    <p:extLst>
      <p:ext uri="{BB962C8B-B14F-4D97-AF65-F5344CB8AC3E}">
        <p14:creationId xmlns:p14="http://schemas.microsoft.com/office/powerpoint/2010/main" xmlns="" val="375886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0648"/>
            <a:ext cx="8352928" cy="626469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sz="2800" b="1" dirty="0" smtClean="0"/>
              <a:t>Przesłanki </a:t>
            </a:r>
            <a:r>
              <a:rPr lang="pl-PL" sz="2800" b="1" dirty="0"/>
              <a:t>odpowiedzialności:</a:t>
            </a:r>
          </a:p>
          <a:p>
            <a:pPr lvl="0"/>
            <a:r>
              <a:rPr lang="pl-PL" sz="2800" dirty="0"/>
              <a:t>szkoda wyrządzona przez osobę, której z powodu wieku, stanu psychicznego lub cielesnego winy poczytać nie można</a:t>
            </a:r>
          </a:p>
          <a:p>
            <a:pPr lvl="0"/>
            <a:r>
              <a:rPr lang="pl-PL" sz="2800" dirty="0"/>
              <a:t>szkoda została wyrządzona przez bezprawne zachowanie</a:t>
            </a:r>
          </a:p>
          <a:p>
            <a:pPr lvl="0"/>
            <a:r>
              <a:rPr lang="pl-PL" sz="2800" dirty="0"/>
              <a:t>istniał ustawowy lub umowny obowiązek sprawowania nadzoru nad sprawcą szkody lub faktycznie była sprawowana nad nim stała piecza</a:t>
            </a:r>
          </a:p>
          <a:p>
            <a:pPr lvl="0"/>
            <a:r>
              <a:rPr lang="pl-PL" sz="2800" dirty="0"/>
              <a:t>osobie zobowiązanej do nadzoru można postawić zarzut winy</a:t>
            </a:r>
          </a:p>
          <a:p>
            <a:pPr lvl="0"/>
            <a:r>
              <a:rPr lang="pl-PL" sz="2800" dirty="0"/>
              <a:t>zachodzi związek przyczynowy między nienależytym sprawowaniem nadzoru a wyrządzeniem szkody</a:t>
            </a:r>
          </a:p>
        </p:txBody>
      </p:sp>
    </p:spTree>
    <p:extLst>
      <p:ext uri="{BB962C8B-B14F-4D97-AF65-F5344CB8AC3E}">
        <p14:creationId xmlns:p14="http://schemas.microsoft.com/office/powerpoint/2010/main" xmlns="" val="4248331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3024336"/>
          </a:xfrm>
        </p:spPr>
        <p:txBody>
          <a:bodyPr>
            <a:noAutofit/>
          </a:bodyPr>
          <a:lstStyle/>
          <a:p>
            <a:pPr algn="just"/>
            <a:r>
              <a:rPr lang="pl-PL" sz="2400" b="1" dirty="0" smtClean="0"/>
              <a:t>sprawca </a:t>
            </a:r>
            <a:r>
              <a:rPr lang="pl-PL" sz="2400" b="1" dirty="0"/>
              <a:t>szkody - </a:t>
            </a:r>
            <a:r>
              <a:rPr lang="pl-PL" sz="2400" dirty="0"/>
              <a:t> art. 426 i 425 k.c. </a:t>
            </a:r>
          </a:p>
          <a:p>
            <a:pPr algn="just"/>
            <a:r>
              <a:rPr lang="pl-PL" sz="2400" dirty="0" smtClean="0"/>
              <a:t>niekiedy </a:t>
            </a:r>
            <a:r>
              <a:rPr lang="pl-PL" sz="2400" dirty="0"/>
              <a:t>w literaturze przyjmuje się wymóg, by sprawca był osobą, której </a:t>
            </a:r>
            <a:r>
              <a:rPr lang="pl-PL" sz="2400" b="1" dirty="0"/>
              <a:t>w ogóle </a:t>
            </a:r>
            <a:r>
              <a:rPr lang="pl-PL" sz="2400" dirty="0"/>
              <a:t>nie można przypisać winy, a nie której w danych okolicznościach nie można będzie uznać za winną (W. Dubis, M. Safjan</a:t>
            </a:r>
            <a:r>
              <a:rPr lang="pl-PL" sz="2400" dirty="0" smtClean="0"/>
              <a:t>);</a:t>
            </a:r>
          </a:p>
          <a:p>
            <a:pPr marL="82550" indent="0" algn="just">
              <a:buNone/>
            </a:pPr>
            <a:r>
              <a:rPr lang="pl-PL" sz="2400" dirty="0"/>
              <a:t> </a:t>
            </a:r>
            <a:r>
              <a:rPr lang="pl-PL" sz="2400" dirty="0" smtClean="0"/>
              <a:t>  stanowisko </a:t>
            </a:r>
            <a:r>
              <a:rPr lang="pl-PL" sz="2400" dirty="0"/>
              <a:t>to nie zasługuje na aprobatę (A. Śmieja)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8313" y="260350"/>
            <a:ext cx="8229600" cy="6297613"/>
          </a:xfrm>
        </p:spPr>
        <p:txBody>
          <a:bodyPr>
            <a:noAutofit/>
          </a:bodyPr>
          <a:lstStyle/>
          <a:p>
            <a:r>
              <a:rPr lang="pl-PL" sz="2800" dirty="0" smtClean="0"/>
              <a:t>art</a:t>
            </a:r>
            <a:r>
              <a:rPr lang="pl-PL" sz="2800" dirty="0"/>
              <a:t>. 427 k.c. nie znajduje zastosowania do przypadków wyrządzenia szkody przez podopiecznego </a:t>
            </a:r>
            <a:r>
              <a:rPr lang="pl-PL" sz="2800" b="1" dirty="0"/>
              <a:t>sobie samemu </a:t>
            </a:r>
          </a:p>
          <a:p>
            <a:r>
              <a:rPr lang="pl-PL" sz="2800" dirty="0" smtClean="0"/>
              <a:t>art</a:t>
            </a:r>
            <a:r>
              <a:rPr lang="pl-PL" sz="2800" dirty="0"/>
              <a:t>. 427 k.c.</a:t>
            </a:r>
            <a:r>
              <a:rPr lang="pl-PL" sz="2800" b="1" dirty="0"/>
              <a:t> </a:t>
            </a:r>
            <a:r>
              <a:rPr lang="pl-PL" sz="2800" u="sng" dirty="0"/>
              <a:t>może</a:t>
            </a:r>
            <a:r>
              <a:rPr lang="pl-PL" sz="2800" dirty="0"/>
              <a:t> być stosowany, gdy jeden z podopiecznych pozostających pod nadzorem bądź faktyczną stałą pieczą określonego podmiotu wyrządzi szkodę </a:t>
            </a:r>
            <a:r>
              <a:rPr lang="pl-PL" sz="2800" b="1" dirty="0"/>
              <a:t>drugiemu </a:t>
            </a:r>
            <a:r>
              <a:rPr lang="pl-PL" sz="2800" b="1" dirty="0" smtClean="0"/>
              <a:t>podopiecznemu</a:t>
            </a:r>
          </a:p>
          <a:p>
            <a:r>
              <a:rPr lang="pl-PL" sz="2800" dirty="0" smtClean="0"/>
              <a:t>art</a:t>
            </a:r>
            <a:r>
              <a:rPr lang="pl-PL" sz="2800" dirty="0"/>
              <a:t>. 427 k.c. nie może być stosowany w odniesieniu </a:t>
            </a:r>
            <a:r>
              <a:rPr lang="pl-PL" sz="2800" b="1" dirty="0"/>
              <a:t>do osób prawnych bądź ułomnych osób prawnych, </a:t>
            </a:r>
            <a:r>
              <a:rPr lang="pl-PL" sz="2800" dirty="0"/>
              <a:t>których pracownicy czy osoby zatrudniane przez te podmioty na innej podstawie prawnej są obciążeni obowiązkiem nadzoru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>
          <a:xfrm>
            <a:off x="468313" y="260350"/>
            <a:ext cx="8229600" cy="6226175"/>
          </a:xfrm>
        </p:spPr>
        <p:txBody>
          <a:bodyPr/>
          <a:lstStyle/>
          <a:p>
            <a:r>
              <a:rPr lang="pl-PL" sz="2500" b="1" dirty="0"/>
              <a:t>Z</a:t>
            </a:r>
            <a:r>
              <a:rPr lang="pl-PL" sz="2500" b="1" dirty="0" smtClean="0"/>
              <a:t>akres </a:t>
            </a:r>
            <a:r>
              <a:rPr lang="pl-PL" sz="2500" b="1" dirty="0"/>
              <a:t>i treść obowiązku nadzoru jest różny w zależności od tego, kto sprawuje </a:t>
            </a:r>
            <a:r>
              <a:rPr lang="pl-PL" sz="2500" b="1" dirty="0" smtClean="0"/>
              <a:t>nadzór</a:t>
            </a:r>
            <a:endParaRPr lang="pl-PL" sz="2500" dirty="0"/>
          </a:p>
          <a:p>
            <a:r>
              <a:rPr lang="pl-PL" sz="2500" b="1" dirty="0" smtClean="0"/>
              <a:t>nadzór </a:t>
            </a:r>
            <a:r>
              <a:rPr lang="pl-PL" sz="2500" b="1" dirty="0"/>
              <a:t>przez rodziców -</a:t>
            </a:r>
            <a:r>
              <a:rPr lang="pl-PL" sz="2500" dirty="0"/>
              <a:t> wymogi można podzielić na 2 grupy (A. Śmieja):</a:t>
            </a:r>
          </a:p>
          <a:p>
            <a:pPr marL="82550" indent="0">
              <a:buNone/>
            </a:pPr>
            <a:r>
              <a:rPr lang="pl-PL" sz="2500" b="1" dirty="0" smtClean="0"/>
              <a:t>1) </a:t>
            </a:r>
            <a:r>
              <a:rPr lang="pl-PL" sz="2500" dirty="0" smtClean="0"/>
              <a:t>należy </a:t>
            </a:r>
            <a:r>
              <a:rPr lang="pl-PL" sz="2500" dirty="0"/>
              <a:t>uwzględnić wiek dziecka, stopień jego rozwoju psychofizycznego, cechy charakteru, temperament; przy niepoczytalnym sensu stricto - stopień jego upośledzenia, rodzaj choroby, ewentualne złe skłonności</a:t>
            </a:r>
          </a:p>
          <a:p>
            <a:pPr marL="82550" indent="0">
              <a:buNone/>
            </a:pPr>
            <a:r>
              <a:rPr lang="pl-PL" sz="2500" b="1" dirty="0" smtClean="0"/>
              <a:t>2)</a:t>
            </a:r>
            <a:r>
              <a:rPr lang="pl-PL" sz="2500" dirty="0"/>
              <a:t> </a:t>
            </a:r>
            <a:r>
              <a:rPr lang="pl-PL" sz="2500" dirty="0" smtClean="0"/>
              <a:t>okoliczności </a:t>
            </a:r>
            <a:r>
              <a:rPr lang="pl-PL" sz="2500" dirty="0"/>
              <a:t>„zewnętrzne” w stosunku do sprawcy szkody – sytuacja rodzinna w jakiej znajdują się nadzorujący i małoletni, to czy oboje rodzice pracują zawodowo (zwłaszcza, czy wykonują pracę o tej samej porze dnia), czy mogą liczyć na pomoc krewnych, </a:t>
            </a:r>
            <a:r>
              <a:rPr lang="pl-PL" sz="2500" dirty="0" smtClean="0"/>
              <a:t>czy sytuacja </a:t>
            </a:r>
            <a:r>
              <a:rPr lang="pl-PL" sz="2500" dirty="0"/>
              <a:t>majątkowa nadzorujących </a:t>
            </a:r>
            <a:r>
              <a:rPr lang="pl-PL" sz="2500" dirty="0" smtClean="0"/>
              <a:t>pozwala </a:t>
            </a:r>
            <a:r>
              <a:rPr lang="pl-PL" sz="2500" dirty="0"/>
              <a:t>lub nie na zaangażowanie osób trzecich do sprawowania pieczy nad dzieckiem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3168352"/>
          </a:xfrm>
        </p:spPr>
        <p:txBody>
          <a:bodyPr/>
          <a:lstStyle/>
          <a:p>
            <a:endParaRPr lang="pl-PL" sz="2800" dirty="0"/>
          </a:p>
          <a:p>
            <a:endParaRPr lang="pl-PL" sz="2800" dirty="0"/>
          </a:p>
          <a:p>
            <a:r>
              <a:rPr lang="pl-PL" sz="2800" dirty="0" smtClean="0"/>
              <a:t>w </a:t>
            </a:r>
            <a:r>
              <a:rPr lang="pl-PL" sz="2800" dirty="0"/>
              <a:t>odniesieniu do </a:t>
            </a:r>
            <a:r>
              <a:rPr lang="pl-PL" sz="2800" b="1" dirty="0"/>
              <a:t>osób chorych psychicznie czy ułomnych </a:t>
            </a:r>
            <a:r>
              <a:rPr lang="pl-PL" sz="2800" dirty="0"/>
              <a:t>przyjmuje się, że obowiązki nadzorcze polegają na kontroli ich poczynań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1070</TotalTime>
  <Words>2718</Words>
  <Application>Microsoft Office PowerPoint</Application>
  <PresentationFormat>Pokaz na ekranie (4:3)</PresentationFormat>
  <Paragraphs>220</Paragraphs>
  <Slides>49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49</vt:i4>
      </vt:variant>
    </vt:vector>
  </HeadingPairs>
  <TitlesOfParts>
    <vt:vector size="50" baseType="lpstr">
      <vt:lpstr>Motyw pakietu Office</vt:lpstr>
      <vt:lpstr>CZYNY NIEDOZWOLONE  ODPOWIEDZIALNOŚĆ ZA CUDZE CZYNY, SZKODĘ WYRZĄDZONĄ PRZEZ RZECZY I ZWIERZĘTA  Mgr Agnieszka Kwiecień-Madej  </vt:lpstr>
      <vt:lpstr>Odpowiedzialność za czyny cudze</vt:lpstr>
      <vt:lpstr>ODPOWIEDZIALNOŚĆ ZA CZYNY CUDZE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Odpowiedzialność za szkody wyrządzone przez zwierzęta</vt:lpstr>
      <vt:lpstr>ART. 431 KC</vt:lpstr>
      <vt:lpstr>Slajd 31</vt:lpstr>
      <vt:lpstr>Zakres przepisu art. 431 KC</vt:lpstr>
      <vt:lpstr>Odpowiedzialność na zasadzie ryzyka</vt:lpstr>
      <vt:lpstr>Dozwolona samopomoc</vt:lpstr>
      <vt:lpstr>Odpowiedzialność za szkodę WYRZĄDZONĄ PRZEZ RZECZY</vt:lpstr>
      <vt:lpstr>ODPOWIEDZIALNOŚĆ ZA SZKODĘ SPOWODOWANĄ WRZUCENIEM, WYLANIEM SPADNIĘCIEM PRZEDMIOTU Z POMIESZCZENIA</vt:lpstr>
      <vt:lpstr>ODPOWIEDZIALNOŚĆ ZA ZAWALENIE SIĘ BUDYNKU</vt:lpstr>
      <vt:lpstr>ODPOWIEDZIALNOŚĆ ZA SZKODY WYRZĄDZONE PRZEZ RUCH PRZEDSIĘBIORSTWA LUB ZAKŁADU WPRAWIANEGO W RUCH ZA POMOCĄ SIŁ PRZYRODY </vt:lpstr>
      <vt:lpstr>ODPOWIEDZIALNOŚĆ ZA SZKODY WYRZĄDZONE PRZEZ RUCH MECHANICZNEGO ŚRODKA KOMUNIKACJI PORUSZANEGO ZA POMOCĄ SIŁ PRZYRODY </vt:lpstr>
      <vt:lpstr>ZAPOBIEGANIE SZKODZIE</vt:lpstr>
      <vt:lpstr>Funkcja PREWENCYJNA</vt:lpstr>
      <vt:lpstr>Slajd 42</vt:lpstr>
      <vt:lpstr>Szkoda na osobie</vt:lpstr>
      <vt:lpstr>Roszczenia bezpośrednio poszkodowanego</vt:lpstr>
      <vt:lpstr>Szkody prenatalne oraz szkody związane z poczęciem i urodzeniem dziecka </vt:lpstr>
      <vt:lpstr>Roszczenia pośrednio poszkodowanych</vt:lpstr>
      <vt:lpstr>Przedawnienie roszczeń </vt:lpstr>
      <vt:lpstr>Kazus</vt:lpstr>
      <vt:lpstr>Slajd 49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agnieszka.kwiecien</cp:lastModifiedBy>
  <cp:revision>140</cp:revision>
  <dcterms:created xsi:type="dcterms:W3CDTF">2013-10-05T07:34:23Z</dcterms:created>
  <dcterms:modified xsi:type="dcterms:W3CDTF">2016-12-02T14:06:19Z</dcterms:modified>
</cp:coreProperties>
</file>