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65BC4-DE5E-4D77-979B-728F48D1ABF0}" type="datetimeFigureOut">
              <a:rPr lang="pl-PL" smtClean="0"/>
              <a:t>05.12.2018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841D-1AB4-4F38-920D-46768BD66B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73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65BC4-DE5E-4D77-979B-728F48D1ABF0}" type="datetimeFigureOut">
              <a:rPr lang="pl-PL" smtClean="0"/>
              <a:t>05.12.2018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841D-1AB4-4F38-920D-46768BD66B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8797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65BC4-DE5E-4D77-979B-728F48D1ABF0}" type="datetimeFigureOut">
              <a:rPr lang="pl-PL" smtClean="0"/>
              <a:t>05.12.2018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841D-1AB4-4F38-920D-46768BD66B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9941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65BC4-DE5E-4D77-979B-728F48D1ABF0}" type="datetimeFigureOut">
              <a:rPr lang="pl-PL" smtClean="0"/>
              <a:t>05.12.2018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841D-1AB4-4F38-920D-46768BD66B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59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65BC4-DE5E-4D77-979B-728F48D1ABF0}" type="datetimeFigureOut">
              <a:rPr lang="pl-PL" smtClean="0"/>
              <a:t>05.12.2018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841D-1AB4-4F38-920D-46768BD66B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7863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65BC4-DE5E-4D77-979B-728F48D1ABF0}" type="datetimeFigureOut">
              <a:rPr lang="pl-PL" smtClean="0"/>
              <a:t>05.12.2018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841D-1AB4-4F38-920D-46768BD66B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8574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65BC4-DE5E-4D77-979B-728F48D1ABF0}" type="datetimeFigureOut">
              <a:rPr lang="pl-PL" smtClean="0"/>
              <a:t>05.12.2018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841D-1AB4-4F38-920D-46768BD66B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4260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65BC4-DE5E-4D77-979B-728F48D1ABF0}" type="datetimeFigureOut">
              <a:rPr lang="pl-PL" smtClean="0"/>
              <a:t>05.12.2018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841D-1AB4-4F38-920D-46768BD66B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724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65BC4-DE5E-4D77-979B-728F48D1ABF0}" type="datetimeFigureOut">
              <a:rPr lang="pl-PL" smtClean="0"/>
              <a:t>05.12.2018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841D-1AB4-4F38-920D-46768BD66B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9053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65BC4-DE5E-4D77-979B-728F48D1ABF0}" type="datetimeFigureOut">
              <a:rPr lang="pl-PL" smtClean="0"/>
              <a:t>05.12.2018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841D-1AB4-4F38-920D-46768BD66B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9338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65BC4-DE5E-4D77-979B-728F48D1ABF0}" type="datetimeFigureOut">
              <a:rPr lang="pl-PL" smtClean="0"/>
              <a:t>05.12.2018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841D-1AB4-4F38-920D-46768BD66B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038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65BC4-DE5E-4D77-979B-728F48D1ABF0}" type="datetimeFigureOut">
              <a:rPr lang="pl-PL" smtClean="0"/>
              <a:t>05.12.2018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F841D-1AB4-4F38-920D-46768BD66B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114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Dług publiczny i deficyt budżetowy państwa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7342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Procedury Sanacyjne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Procedura sanacyjna jest uzupełnieniem dla reguły stabilizującej. </a:t>
            </a:r>
            <a:endParaRPr lang="pl-PL" dirty="0"/>
          </a:p>
          <a:p>
            <a:pPr algn="just"/>
            <a:r>
              <a:rPr lang="pl-PL" dirty="0" smtClean="0"/>
              <a:t>Są określone w art. 86 </a:t>
            </a:r>
            <a:r>
              <a:rPr lang="pl-PL" dirty="0" err="1" smtClean="0"/>
              <a:t>u.f.p</a:t>
            </a:r>
            <a:r>
              <a:rPr lang="pl-PL" dirty="0" smtClean="0"/>
              <a:t>., które stanowią zbiór zasad wdrażanych w sytuacji, gdy wielkość państwowego długu publicznego zaczyna zbliżać się do granicy 60% PKB, ostatecznie przekraczając ten poziom.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6989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Wprowadzone ograniczenia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64776"/>
            <a:ext cx="10830636" cy="5363570"/>
          </a:xfrm>
        </p:spPr>
        <p:txBody>
          <a:bodyPr/>
          <a:lstStyle/>
          <a:p>
            <a:r>
              <a:rPr lang="pl-PL" dirty="0" smtClean="0"/>
              <a:t>Dla progu ostrożnościowego 50-60%</a:t>
            </a:r>
          </a:p>
          <a:p>
            <a:pPr lvl="1"/>
            <a:r>
              <a:rPr lang="pl-PL" dirty="0" smtClean="0"/>
              <a:t>Brak deficytu budżetu państwa lub zapewnienie, aby relacja długu publicznego Skarbu Państwa do PKB na koniec przyszłego roku budżetowego była niższa niż bieżąca;</a:t>
            </a:r>
          </a:p>
          <a:p>
            <a:pPr lvl="1"/>
            <a:r>
              <a:rPr lang="pl-PL" dirty="0" smtClean="0"/>
              <a:t>Brak wzrostu wynagrodzeń w sferze budżetowej;</a:t>
            </a:r>
          </a:p>
          <a:p>
            <a:pPr lvl="1"/>
            <a:r>
              <a:rPr lang="pl-PL" dirty="0" smtClean="0"/>
              <a:t>Brak waloryzacji rent i emerytur powyżej wielkości inflacji;</a:t>
            </a:r>
          </a:p>
          <a:p>
            <a:pPr lvl="1"/>
            <a:r>
              <a:rPr lang="pl-PL" dirty="0" smtClean="0"/>
              <a:t>Zakaz udzielania nowych pożyczek i kredytów z budżetu państwa;</a:t>
            </a:r>
          </a:p>
          <a:p>
            <a:pPr lvl="1"/>
            <a:r>
              <a:rPr lang="pl-PL" dirty="0" smtClean="0"/>
              <a:t>Przegląd wydatków finansowanych kredytami zagranicznymi oraz przegląd WPF;</a:t>
            </a:r>
          </a:p>
          <a:p>
            <a:pPr lvl="1"/>
            <a:r>
              <a:rPr lang="pl-PL" dirty="0" smtClean="0"/>
              <a:t>RM przedstawia sejmowi plan sanacyjny;</a:t>
            </a:r>
          </a:p>
          <a:p>
            <a:pPr lvl="1"/>
            <a:r>
              <a:rPr lang="pl-PL" dirty="0" smtClean="0"/>
              <a:t>Ograniczenia wydatków j.s.t.</a:t>
            </a:r>
          </a:p>
          <a:p>
            <a:pPr lvl="1"/>
            <a:endParaRPr lang="pl-PL" dirty="0"/>
          </a:p>
          <a:p>
            <a:pPr lvl="1"/>
            <a:endParaRPr lang="pl-PL" dirty="0" smtClean="0"/>
          </a:p>
          <a:p>
            <a:pPr lvl="1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984831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9710" y="228837"/>
            <a:ext cx="10515600" cy="4351338"/>
          </a:xfrm>
        </p:spPr>
        <p:txBody>
          <a:bodyPr/>
          <a:lstStyle/>
          <a:p>
            <a:r>
              <a:rPr lang="pl-PL" dirty="0" smtClean="0"/>
              <a:t>Dla progu powyżej 60% PKB</a:t>
            </a:r>
          </a:p>
          <a:p>
            <a:pPr lvl="1"/>
            <a:r>
              <a:rPr lang="pl-PL" dirty="0" smtClean="0"/>
              <a:t>Dotychczasowe ograniczenia;</a:t>
            </a:r>
          </a:p>
          <a:p>
            <a:pPr lvl="1"/>
            <a:r>
              <a:rPr lang="pl-PL" dirty="0" smtClean="0"/>
              <a:t>Program sanacyjny (RM);</a:t>
            </a:r>
          </a:p>
          <a:p>
            <a:pPr lvl="1"/>
            <a:r>
              <a:rPr lang="pl-PL" dirty="0" smtClean="0"/>
              <a:t>Zakaz deficytu w budżetach j.s.t.;</a:t>
            </a:r>
          </a:p>
          <a:p>
            <a:pPr lvl="1"/>
            <a:r>
              <a:rPr lang="pl-PL" dirty="0" smtClean="0"/>
              <a:t>Brak możliwości udzielania nowych poręczeń i gwarancji.</a:t>
            </a:r>
          </a:p>
        </p:txBody>
      </p:sp>
    </p:spTree>
    <p:extLst>
      <p:ext uri="{BB962C8B-B14F-4D97-AF65-F5344CB8AC3E}">
        <p14:creationId xmlns:p14="http://schemas.microsoft.com/office/powerpoint/2010/main" val="3423953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Ograniczenia w zaciąganiu zobowiązań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61601"/>
            <a:ext cx="10515600" cy="5298505"/>
          </a:xfrm>
        </p:spPr>
        <p:txBody>
          <a:bodyPr/>
          <a:lstStyle/>
          <a:p>
            <a:pPr algn="just"/>
            <a:r>
              <a:rPr lang="pl-PL" dirty="0" smtClean="0"/>
              <a:t>Ustawodawca przewidział ograniczenia dotyczące zaciągania zobowiązań finansowych przez jednostki SFP. Wyróżnić można cztery podstawowe kategorie:</a:t>
            </a:r>
          </a:p>
          <a:p>
            <a:pPr marL="914400" lvl="1" indent="-457200" algn="just">
              <a:buAutoNum type="arabicPeriod"/>
            </a:pPr>
            <a:r>
              <a:rPr lang="pl-PL" dirty="0" smtClean="0"/>
              <a:t>Ograniczenia obowiązujące wszystkie podmioty (tzw. stabilizująca reguła wydatkowa);</a:t>
            </a:r>
          </a:p>
          <a:p>
            <a:pPr marL="914400" lvl="1" indent="-457200" algn="just">
              <a:buAutoNum type="arabicPeriod"/>
            </a:pPr>
            <a:r>
              <a:rPr lang="pl-PL" dirty="0" smtClean="0"/>
              <a:t>Ograniczenia obowiązujące dodatkowo organy państwowe (np. kwota zaciąganych kredytów i pożyczek nie może przekroczyć limitów określonych w ustawie budżetowej – art. 82 </a:t>
            </a:r>
            <a:r>
              <a:rPr lang="pl-PL" dirty="0" err="1" smtClean="0"/>
              <a:t>u.f.p</a:t>
            </a:r>
            <a:r>
              <a:rPr lang="pl-PL" dirty="0" smtClean="0"/>
              <a:t>.);</a:t>
            </a:r>
          </a:p>
          <a:p>
            <a:pPr marL="914400" lvl="1" indent="-457200" algn="just">
              <a:buAutoNum type="arabicPeriod"/>
            </a:pPr>
            <a:r>
              <a:rPr lang="pl-PL" dirty="0" smtClean="0"/>
              <a:t>Ograniczenia obowiązujące ponadto j.s.t. (obowiązek uzyskania przez zarząd (prezydenta, burmistrza, wójta) opinii RIO w przypadku ubiegania się o kredyt lub pożyczkę;</a:t>
            </a:r>
          </a:p>
          <a:p>
            <a:pPr marL="914400" lvl="1" indent="-457200" algn="just">
              <a:buAutoNum type="arabicPeriod"/>
            </a:pPr>
            <a:r>
              <a:rPr lang="pl-PL" dirty="0" smtClean="0"/>
              <a:t>Ograniczenia obowiązujące ponadto j.s.t. i inne jednostki SFP (maksymalna wartość nominalna zobowiązania musi być wyrażona w polskiej walucie i być ustalona w dniu zawierania transakcji – art. 93 </a:t>
            </a:r>
            <a:r>
              <a:rPr lang="pl-PL" dirty="0" err="1" smtClean="0"/>
              <a:t>u.f.p</a:t>
            </a:r>
            <a:r>
              <a:rPr lang="pl-PL" dirty="0" smtClean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5968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Zarządzenie długiem publicznym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939818" cy="4351338"/>
          </a:xfrm>
        </p:spPr>
        <p:txBody>
          <a:bodyPr/>
          <a:lstStyle/>
          <a:p>
            <a:pPr algn="just"/>
            <a:r>
              <a:rPr lang="pl-PL" dirty="0" smtClean="0"/>
              <a:t>Osobą odpowiedzialna za zarządzanie długiem publicznym jest Minister Finansów;</a:t>
            </a:r>
          </a:p>
          <a:p>
            <a:pPr algn="just"/>
            <a:r>
              <a:rPr lang="pl-PL" dirty="0" smtClean="0"/>
              <a:t>MF opracowuje czteroletnią strategię zarządzania długiem Skarbu Państwa oraz odziaływania na państwowy dług publiczny (art. 75 </a:t>
            </a:r>
            <a:r>
              <a:rPr lang="pl-PL" dirty="0" err="1" smtClean="0"/>
              <a:t>u.f.p</a:t>
            </a:r>
            <a:r>
              <a:rPr lang="pl-PL" dirty="0" smtClean="0"/>
              <a:t>.);</a:t>
            </a:r>
          </a:p>
          <a:p>
            <a:pPr algn="just"/>
            <a:r>
              <a:rPr lang="pl-PL" dirty="0" smtClean="0"/>
              <a:t>Strategia jest przygotowywana co roku przez MF, przedkładana RM do zatwierdzenia  i przekazywana do Sejmu wraz z uzasadnieniem do ustawy budżetowej.</a:t>
            </a: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524910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327546"/>
            <a:ext cx="10515600" cy="5849417"/>
          </a:xfrm>
        </p:spPr>
        <p:txBody>
          <a:bodyPr/>
          <a:lstStyle/>
          <a:p>
            <a:pPr algn="just"/>
            <a:r>
              <a:rPr lang="pl-PL" dirty="0" smtClean="0"/>
              <a:t>Zarządzenie długiem publicznym odbywa się na dwóch płaszczyznach:</a:t>
            </a:r>
          </a:p>
          <a:p>
            <a:pPr lvl="1" algn="just"/>
            <a:r>
              <a:rPr lang="pl-PL" dirty="0" smtClean="0"/>
              <a:t>W znaczeniu szerszym znaczeniu stanowi element polityki fiskalnej i obejmuje decyzje w sprawie tego, jaka część wydatków państwa ma być finansowania poprzez zaciągnięcie długu, a zatem, jaka będzie wielkość długu publicznego;</a:t>
            </a:r>
          </a:p>
          <a:p>
            <a:pPr marL="457200" lvl="1" indent="0" algn="just">
              <a:buNone/>
            </a:pPr>
            <a:endParaRPr lang="pl-PL" dirty="0" smtClean="0"/>
          </a:p>
          <a:p>
            <a:pPr lvl="1" algn="just"/>
            <a:r>
              <a:rPr lang="pl-PL" dirty="0" smtClean="0"/>
              <a:t>W znaczeniu węższym oznacza sposób finansowania potrzeb pożyczkowych państwa oraz kształtowanie struktury długu, a więc wybór rynków, instrumentów i terminów emisji.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4441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Źródła finansowania długu publicznego i deficytu budżetowego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Skarbowe Papiery wartościowe – są podstawowym instrumentem zaciągania długu publicznego. SPW jest papierem wartościowym, w którym Skarb Państwa stwierdza, iż jest dłużnikiem właściciela takiego papieru, i zobowiązuje się wobec niego do spełnienia określonego świadczenia, które może mieć charakter pieniężny lub niepieniężny. Mają charakter krótkoterminowy (np. bon skarbowy z terminem wykupu do roku) lub długoterminowy (np. obligacje skarbowe z terminem wykupu powyżej roku).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4278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300251"/>
            <a:ext cx="10515600" cy="58767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Bon Skarbowy – jest krótkoterminowym papierem wartościowym oferowanym do sprzedaży w kraju na rynku pierwotnym z dyskontem i wykupywanym według wartości nominalnej po upływie okresu, na jaki został wyemitowany. </a:t>
            </a:r>
          </a:p>
          <a:p>
            <a:pPr algn="just"/>
            <a:r>
              <a:rPr lang="pl-PL" dirty="0" smtClean="0"/>
              <a:t>Obligacje skarbowe – jest papierem o okresie wykupu dłuższym niż rok, oferowanym do sprzedaży w kraju lub za granicą, </a:t>
            </a:r>
            <a:r>
              <a:rPr lang="pl-PL" dirty="0" err="1" smtClean="0"/>
              <a:t>oprecentowanym</a:t>
            </a:r>
            <a:r>
              <a:rPr lang="pl-PL" dirty="0" smtClean="0"/>
              <a:t> w postaci dyskonta lub odsetek. Oprocentowanie obligacji skarbowych może mieć charakter stały albo zmienny. </a:t>
            </a:r>
          </a:p>
          <a:p>
            <a:pPr algn="just"/>
            <a:r>
              <a:rPr lang="pl-PL" dirty="0" smtClean="0"/>
              <a:t>Skarbowe papiery oszczędnościowe –  Skarbowy </a:t>
            </a:r>
            <a:r>
              <a:rPr lang="pl-PL" dirty="0"/>
              <a:t>papier oszczędnościowy jest skarbowym papierem wartościowym oferowanym do sprzedaży: osobom fizycznym; stowarzyszeniom, innym organizacjom społecznym i zawodowym oraz fundacjom wpisanym do rejestru sądowego, a w przypadku nierezydentów — również wpisanym do innego rejestru urzędowego, o ile warunki emitowania tak stanowią. Skarbowy papier oszczędnościowy może być wyłączony z obrotu na rynku wtórnym albo może być przedmiotem obrotu tylko między powyższymi podmiotami o ile warunki emitowania tak stanowią</a:t>
            </a:r>
            <a:r>
              <a:rPr lang="pl-PL" dirty="0" smtClean="0"/>
              <a:t>. Ma formę zdematerializowaną. Na rynku wtórnym najczęściej jest obracany na rynku międzybankowym.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37211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59307"/>
            <a:ext cx="10515600" cy="5917656"/>
          </a:xfrm>
        </p:spPr>
        <p:txBody>
          <a:bodyPr/>
          <a:lstStyle/>
          <a:p>
            <a:pPr algn="just"/>
            <a:r>
              <a:rPr lang="pl-PL" dirty="0" smtClean="0"/>
              <a:t>Kredyty i pożyczki – mogą być zaciągane przez Skarb Państwa wyłącznie na finansowanie potrzeb pożyczkowych budżetu państwa. W imieniu skarbu Państwa pożyczki zaciągane są przez MF. </a:t>
            </a:r>
          </a:p>
          <a:p>
            <a:pPr algn="just"/>
            <a:r>
              <a:rPr lang="pl-PL" dirty="0" smtClean="0"/>
              <a:t>Prywatyzacja – stanowiąca jedno z możliwych źródeł pokrycia państwowego długu publicznego. Jest realizowana na podstawie ustawy z dnia 30 sierpnia 1996 r. o komercjalizacji i niektórych uprawnieniach pracowników. RM przyjmuje plany prywatyzacji na kolejne lata, w tym planowane kwoty oraz przeznaczenie </a:t>
            </a:r>
            <a:r>
              <a:rPr lang="pl-PL" dirty="0" smtClean="0"/>
              <a:t>przychodów.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6373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Definicja długu publicznego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W doktrynie finansów publicznych występuje wiele definicji długu publicznego (długu sektora publicznego), który tradycyjnie jest rozumiany m. in. jako </a:t>
            </a:r>
            <a:r>
              <a:rPr lang="pl-PL" i="1" dirty="0" smtClean="0"/>
              <a:t>finansowe zobowiązania władz publicznych z tytułu zaciągniętych pożyczek (wg. S. Owsiak, deficyt budżetowy i dług publiczny) </a:t>
            </a:r>
            <a:r>
              <a:rPr lang="pl-PL" dirty="0" smtClean="0"/>
              <a:t>[</a:t>
            </a:r>
            <a:r>
              <a:rPr lang="pl-PL" dirty="0" err="1" smtClean="0"/>
              <a:t>S.Owsiak</a:t>
            </a:r>
            <a:r>
              <a:rPr lang="pl-PL" dirty="0" smtClean="0"/>
              <a:t>, </a:t>
            </a:r>
            <a:r>
              <a:rPr lang="pl-PL" dirty="0" err="1" smtClean="0"/>
              <a:t>M.Kosek</a:t>
            </a:r>
            <a:r>
              <a:rPr lang="pl-PL" dirty="0" smtClean="0"/>
              <a:t>-Wojnar, K. Surówka, Równowaga budżetowa: deficyt budżetowy, dług publiczny, Warszawa 1993, s. 164]</a:t>
            </a:r>
          </a:p>
        </p:txBody>
      </p:sp>
    </p:spTree>
    <p:extLst>
      <p:ext uri="{BB962C8B-B14F-4D97-AF65-F5344CB8AC3E}">
        <p14:creationId xmlns:p14="http://schemas.microsoft.com/office/powerpoint/2010/main" val="2576385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72955"/>
            <a:ext cx="10515600" cy="5904008"/>
          </a:xfrm>
        </p:spPr>
        <p:txBody>
          <a:bodyPr/>
          <a:lstStyle/>
          <a:p>
            <a:pPr algn="just"/>
            <a:r>
              <a:rPr lang="pl-PL" dirty="0" smtClean="0"/>
              <a:t>Wyróżniamy </a:t>
            </a:r>
            <a:r>
              <a:rPr lang="pl-PL" dirty="0" smtClean="0"/>
              <a:t>aspekt: </a:t>
            </a:r>
          </a:p>
          <a:p>
            <a:pPr lvl="1" algn="just"/>
            <a:r>
              <a:rPr lang="pl-PL" dirty="0" smtClean="0"/>
              <a:t>podmiotowy </a:t>
            </a:r>
            <a:r>
              <a:rPr lang="pl-PL" dirty="0" smtClean="0"/>
              <a:t>długu publicznego: dotyczący określenia, jakie podmioty lub podmiot zaciągają zobowiązania publiczne kreujące dług publiczny;</a:t>
            </a:r>
          </a:p>
          <a:p>
            <a:pPr lvl="1" algn="just"/>
            <a:r>
              <a:rPr lang="pl-PL" dirty="0" smtClean="0"/>
              <a:t>o</a:t>
            </a:r>
            <a:r>
              <a:rPr lang="pl-PL" dirty="0" smtClean="0"/>
              <a:t>raz </a:t>
            </a:r>
            <a:r>
              <a:rPr lang="pl-PL" dirty="0" smtClean="0"/>
              <a:t>aspekt przedmiotowy: odnoszący się do prawnych następstw zaciągania zobowiązań. </a:t>
            </a:r>
          </a:p>
          <a:p>
            <a:pPr algn="just"/>
            <a:r>
              <a:rPr lang="pl-PL" dirty="0" smtClean="0"/>
              <a:t>Powstawanie długu publicznego może wynikać z :</a:t>
            </a:r>
          </a:p>
          <a:p>
            <a:pPr lvl="1" algn="just"/>
            <a:r>
              <a:rPr lang="pl-PL" dirty="0" smtClean="0"/>
              <a:t>Wzmożonych wydatków publicznych  (w okresach kryzysów gospodarczych, wojen);</a:t>
            </a:r>
          </a:p>
          <a:p>
            <a:pPr lvl="1" algn="just"/>
            <a:r>
              <a:rPr lang="pl-PL" dirty="0" smtClean="0"/>
              <a:t>Świadomej polityki utrzymywania deficytu budżetowego (narzędzie interwencjonizmu państwowego) ;</a:t>
            </a:r>
          </a:p>
          <a:p>
            <a:pPr lvl="1" algn="just"/>
            <a:r>
              <a:rPr lang="pl-PL" dirty="0" smtClean="0"/>
              <a:t>Niepodnoszenie podatków, przy jednoczesnym wzroście kosztów utrzymania państwa;</a:t>
            </a:r>
          </a:p>
          <a:p>
            <a:pPr lvl="1" algn="just"/>
            <a:r>
              <a:rPr lang="pl-PL" dirty="0" smtClean="0"/>
              <a:t>Uporczywie utrzymujący się deficyt budżetowy.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0206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Skutki istnienia długu publicznego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Wzrost inflacji;</a:t>
            </a:r>
          </a:p>
          <a:p>
            <a:pPr algn="just"/>
            <a:r>
              <a:rPr lang="pl-PL" dirty="0" smtClean="0"/>
              <a:t>Wzrost stóp procentowych w następstwie zgłaszania przez państwo popytu na pieniądz niezbędny do sfinansowania deficytu i obsługi długu publicznego;</a:t>
            </a:r>
          </a:p>
          <a:p>
            <a:pPr algn="just"/>
            <a:r>
              <a:rPr lang="pl-PL" dirty="0" smtClean="0"/>
              <a:t>Konieczność ponoszenia rosnących kosztów obsługi długu;</a:t>
            </a:r>
          </a:p>
          <a:p>
            <a:pPr algn="just"/>
            <a:r>
              <a:rPr lang="pl-PL" dirty="0" smtClean="0"/>
              <a:t>Pojawienie się refinansowania, czyli wykup starego długu poprzez zaciągnięcie nowego zobowiązania na spłatę poprzedniego zobowiązania.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7174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Regulacje prawne w zakresie długu publicznego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Konstytucja (art. 216) – nie wolno zaciągać pożyczek lub udzielać gwarancji i poręczeń finansowych w następstwie których państwowy dług publiczny przekroczy 3/5 wartości rocznego PKB;</a:t>
            </a:r>
          </a:p>
          <a:p>
            <a:pPr algn="just"/>
            <a:r>
              <a:rPr lang="pl-PL" dirty="0" smtClean="0"/>
              <a:t>Ustawa o finansach </a:t>
            </a:r>
            <a:r>
              <a:rPr lang="pl-PL" dirty="0" smtClean="0"/>
              <a:t>publicznych: </a:t>
            </a:r>
            <a:r>
              <a:rPr lang="pl-PL" dirty="0" smtClean="0"/>
              <a:t>definicje, podstawowe zasady zaciągania długu publicznego, zarządzenia długiem, procedury sanacyjne.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8018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Dług publiczny a deficyt budżetowy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Źródła deficytu budżetowego</a:t>
            </a:r>
          </a:p>
          <a:p>
            <a:pPr lvl="1"/>
            <a:r>
              <a:rPr lang="pl-PL" dirty="0" smtClean="0"/>
              <a:t>Zbyt niskie, niewystarczające dochody publiczne (co może być związane z m.in. spadkiem tempa rozwoju gospodarczego, zmniejszeniem dochodów ludności czy stanu zatrudnienia);</a:t>
            </a:r>
          </a:p>
          <a:p>
            <a:pPr lvl="1"/>
            <a:r>
              <a:rPr lang="pl-PL" dirty="0" smtClean="0"/>
              <a:t>Nadmierne wydatki budżetowe (m. in. kosztowne reformy);</a:t>
            </a:r>
          </a:p>
          <a:p>
            <a:pPr lvl="1"/>
            <a:r>
              <a:rPr lang="pl-PL" dirty="0" smtClean="0"/>
              <a:t>Błędy popełniane podczas planowani budżetowego (np. niedoszacowanie dochodów);</a:t>
            </a:r>
          </a:p>
          <a:p>
            <a:pPr lvl="1"/>
            <a:r>
              <a:rPr lang="pl-PL" dirty="0" smtClean="0"/>
              <a:t>Nieprzewidziane wydatki pojawiające się w trakcie roku budżetowego (np. spowodowane klęskami żywiołowymi)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2474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32012"/>
            <a:ext cx="10515600" cy="5944951"/>
          </a:xfrm>
        </p:spPr>
        <p:txBody>
          <a:bodyPr/>
          <a:lstStyle/>
          <a:p>
            <a:r>
              <a:rPr lang="pl-PL" dirty="0" smtClean="0"/>
              <a:t>Pojęcie deficytu budżetowego:</a:t>
            </a:r>
          </a:p>
          <a:p>
            <a:pPr lvl="1"/>
            <a:r>
              <a:rPr lang="pl-PL" dirty="0" smtClean="0"/>
              <a:t>Deficyt jest rozumiany jako różnica między sumą dochodów budżetowych a sumą wydatków w budżecie na dany rok budżetowy. </a:t>
            </a:r>
          </a:p>
        </p:txBody>
      </p:sp>
    </p:spTree>
    <p:extLst>
      <p:ext uri="{BB962C8B-B14F-4D97-AF65-F5344CB8AC3E}">
        <p14:creationId xmlns:p14="http://schemas.microsoft.com/office/powerpoint/2010/main" val="2388070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Procedury sanacyjne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Ustawodawca przewidział zastaw ograniczeń w zakresie sposobu zaciągania zobowiązań przez podmioty sektora finansów publicznych w przypadku, gdy relacje państwowego długu publicznego do PKB:</a:t>
            </a:r>
          </a:p>
          <a:p>
            <a:pPr lvl="1" algn="just"/>
            <a:r>
              <a:rPr lang="pl-PL" dirty="0" smtClean="0"/>
              <a:t>Zbliżają się do 43% i 48% (tzw. stabilizująca reguła wydatkowa)</a:t>
            </a:r>
          </a:p>
          <a:p>
            <a:pPr lvl="1" algn="just"/>
            <a:r>
              <a:rPr lang="pl-PL" dirty="0" smtClean="0"/>
              <a:t>Przekraczają 55% i 60% (tzw. procedury sanacyjne).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436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Stabilizująca reguła wydatkowa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Stabilizująca reguła wydatkowa została zawarta w ustawie o finansach publicznych i określa mechanizm korygujący tempo wzrostu wydatków sektora instytucji rządowych i samorządowych, działający w sytuacji zbliżania się do limitów zadłużenia. </a:t>
            </a:r>
          </a:p>
          <a:p>
            <a:pPr algn="just"/>
            <a:r>
              <a:rPr lang="pl-PL" dirty="0" smtClean="0"/>
              <a:t>Progi ostrożnościowe wynoszą 43% i 48%. </a:t>
            </a:r>
          </a:p>
        </p:txBody>
      </p:sp>
    </p:spTree>
    <p:extLst>
      <p:ext uri="{BB962C8B-B14F-4D97-AF65-F5344CB8AC3E}">
        <p14:creationId xmlns:p14="http://schemas.microsoft.com/office/powerpoint/2010/main" val="380067602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2268</TotalTime>
  <Words>1163</Words>
  <Application>Microsoft Office PowerPoint</Application>
  <PresentationFormat>Panoramiczny</PresentationFormat>
  <Paragraphs>73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Motyw pakietu Office</vt:lpstr>
      <vt:lpstr>Dług publiczny i deficyt budżetowy państwa</vt:lpstr>
      <vt:lpstr>Definicja długu publicznego</vt:lpstr>
      <vt:lpstr>Prezentacja programu PowerPoint</vt:lpstr>
      <vt:lpstr>Skutki istnienia długu publicznego</vt:lpstr>
      <vt:lpstr>Regulacje prawne w zakresie długu publicznego</vt:lpstr>
      <vt:lpstr>Dług publiczny a deficyt budżetowy</vt:lpstr>
      <vt:lpstr>Prezentacja programu PowerPoint</vt:lpstr>
      <vt:lpstr>Procedury sanacyjne</vt:lpstr>
      <vt:lpstr>Stabilizująca reguła wydatkowa</vt:lpstr>
      <vt:lpstr>Procedury Sanacyjne</vt:lpstr>
      <vt:lpstr>Wprowadzone ograniczenia</vt:lpstr>
      <vt:lpstr>Prezentacja programu PowerPoint</vt:lpstr>
      <vt:lpstr>Ograniczenia w zaciąganiu zobowiązań</vt:lpstr>
      <vt:lpstr>Zarządzenie długiem publicznym</vt:lpstr>
      <vt:lpstr>Prezentacja programu PowerPoint</vt:lpstr>
      <vt:lpstr>Źródła finansowania długu publicznego i deficytu budżetowego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Dług publiczny i deficyt budżetowy państwa</dc:title>
  <dc:creator>Mateusz Adamczyk</dc:creator>
  <cp:lastModifiedBy>Prawnik</cp:lastModifiedBy>
  <cp:revision>22</cp:revision>
  <dcterms:created xsi:type="dcterms:W3CDTF">2018-12-03T21:45:22Z</dcterms:created>
  <dcterms:modified xsi:type="dcterms:W3CDTF">2018-12-05T16:18:20Z</dcterms:modified>
</cp:coreProperties>
</file>