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sldIdLst>
    <p:sldId id="256" r:id="rId2"/>
    <p:sldId id="257" r:id="rId3"/>
    <p:sldId id="276" r:id="rId4"/>
    <p:sldId id="277" r:id="rId5"/>
    <p:sldId id="278" r:id="rId6"/>
    <p:sldId id="291" r:id="rId7"/>
    <p:sldId id="279" r:id="rId8"/>
    <p:sldId id="258" r:id="rId9"/>
    <p:sldId id="264" r:id="rId10"/>
    <p:sldId id="265" r:id="rId11"/>
    <p:sldId id="274" r:id="rId12"/>
    <p:sldId id="281" r:id="rId13"/>
    <p:sldId id="282" r:id="rId14"/>
    <p:sldId id="283" r:id="rId15"/>
    <p:sldId id="267" r:id="rId16"/>
    <p:sldId id="284" r:id="rId17"/>
    <p:sldId id="285" r:id="rId18"/>
    <p:sldId id="259" r:id="rId19"/>
    <p:sldId id="286" r:id="rId20"/>
    <p:sldId id="263" r:id="rId21"/>
    <p:sldId id="287" r:id="rId22"/>
    <p:sldId id="288" r:id="rId23"/>
    <p:sldId id="289" r:id="rId24"/>
    <p:sldId id="290" r:id="rId25"/>
    <p:sldId id="271" r:id="rId26"/>
    <p:sldId id="292" r:id="rId27"/>
    <p:sldId id="275" r:id="rId28"/>
    <p:sldId id="293" r:id="rId29"/>
    <p:sldId id="272" r:id="rId30"/>
    <p:sldId id="262" r:id="rId31"/>
    <p:sldId id="261" r:id="rId32"/>
    <p:sldId id="260" r:id="rId33"/>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0634EB5-1C8F-4FAE-9D98-CCC54E1D7E12}" type="datetimeFigureOut">
              <a:rPr lang="pl-PL"/>
              <a:pPr>
                <a:defRPr/>
              </a:pPr>
              <a:t>2015-03-19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4729EB3-2F92-4168-A6E3-C63BD5D7F6B8}"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ymbol zastępczy obrazu slajdu 1"/>
          <p:cNvSpPr>
            <a:spLocks noGrp="1" noRot="1" noChangeAspect="1"/>
          </p:cNvSpPr>
          <p:nvPr>
            <p:ph type="sldImg"/>
          </p:nvPr>
        </p:nvSpPr>
        <p:spPr bwMode="auto">
          <a:noFill/>
          <a:ln>
            <a:solidFill>
              <a:srgbClr val="000000"/>
            </a:solidFill>
            <a:miter lim="800000"/>
            <a:headEnd/>
            <a:tailEnd/>
          </a:ln>
        </p:spPr>
      </p:sp>
      <p:sp>
        <p:nvSpPr>
          <p:cNvPr id="22530"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22531"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CAD691-9A7E-497C-9044-72E5F1D40DD7}" type="slidenum">
              <a:rPr lang="pl-PL"/>
              <a:pPr fontAlgn="base">
                <a:spcBef>
                  <a:spcPct val="0"/>
                </a:spcBef>
                <a:spcAft>
                  <a:spcPct val="0"/>
                </a:spcAft>
              </a:pPr>
              <a:t>8</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E0FC068A-E5C9-4F2F-950A-0F998A00DEC1}" type="datetimeFigureOut">
              <a:rPr lang="pl-PL"/>
              <a:pPr>
                <a:defRPr/>
              </a:pPr>
              <a:t>2015-03-19</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1BBFC234-1162-436D-A9E1-E7635BFB384F}"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74BE501B-8091-45D4-9F67-802345477770}" type="datetimeFigureOut">
              <a:rPr lang="pl-PL"/>
              <a:pPr>
                <a:defRPr/>
              </a:pPr>
              <a:t>2015-03-19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1DF7EBC8-D821-4399-A824-E57BBC01450D}"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81CFD299-F402-48A5-9D1B-C2756B3C275E}" type="datetimeFigureOut">
              <a:rPr lang="pl-PL"/>
              <a:pPr>
                <a:defRPr/>
              </a:pPr>
              <a:t>2015-03-19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77DA6633-72C7-4ECA-B042-8DE2E2BC119F}"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75FA8B87-9054-45FC-853C-AAA6A4EAF513}" type="datetimeFigureOut">
              <a:rPr lang="pl-PL"/>
              <a:pPr>
                <a:defRPr/>
              </a:pPr>
              <a:t>2015-03-19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1D369832-ADE0-4E1A-9764-4676C92D0129}"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434D9C93-101F-4A9E-98F2-A6E4C857656A}" type="datetimeFigureOut">
              <a:rPr lang="pl-PL"/>
              <a:pPr>
                <a:defRPr/>
              </a:pPr>
              <a:t>2015-03-19</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36E2BAC9-38E5-4A56-8649-4A51ED356315}"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C3F96E3E-7F42-4E97-8FC7-CFBFD1E6B10B}" type="datetimeFigureOut">
              <a:rPr lang="pl-PL"/>
              <a:pPr>
                <a:defRPr/>
              </a:pPr>
              <a:t>2015-03-19</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26970717-61BE-4DC7-9051-43D71F7008AE}"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E4E250AD-0251-4D00-8A01-82C40DC9E025}" type="datetimeFigureOut">
              <a:rPr lang="pl-PL"/>
              <a:pPr>
                <a:defRPr/>
              </a:pPr>
              <a:t>2015-03-19</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4EA3FEDC-6E2E-454A-98F3-ABDAB68A6DD9}"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B0252F11-0147-4E71-A623-5C7E4A7919D9}" type="datetimeFigureOut">
              <a:rPr lang="pl-PL"/>
              <a:pPr>
                <a:defRPr/>
              </a:pPr>
              <a:t>2015-03-19</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4E587B13-8AD5-43C5-BC4E-278C82F6FFD0}"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EFC2687D-DE38-43AC-B5C3-7CD678BD3815}" type="datetimeFigureOut">
              <a:rPr lang="pl-PL"/>
              <a:pPr>
                <a:defRPr/>
              </a:pPr>
              <a:t>2015-03-19</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BF45DAE4-C073-43ED-8107-E83A3146DE01}"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65DABE0-0A49-409A-8B87-8292F7F146E4}" type="datetimeFigureOut">
              <a:rPr lang="pl-PL"/>
              <a:pPr>
                <a:defRPr/>
              </a:pPr>
              <a:t>2015-03-19</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C241B714-284E-4686-8B7B-F77151330AA1}"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5EA53C44-4595-4EB9-A00D-DFC40585C38C}" type="datetimeFigureOut">
              <a:rPr lang="pl-PL"/>
              <a:pPr>
                <a:defRPr/>
              </a:pPr>
              <a:t>2015-03-19</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1E8A2443-A772-43EF-879E-5A01BD6D6EE5}"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1033"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424AA514-EA33-4367-A197-4F9E14AC9F61}" type="datetimeFigureOut">
              <a:rPr lang="pl-PL"/>
              <a:pPr>
                <a:defRPr/>
              </a:pPr>
              <a:t>2015-03-19</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78140C20-03E9-4EFF-B82D-A1DFF11DE863}"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34" r:id="rId5"/>
    <p:sldLayoutId id="2147483729" r:id="rId6"/>
    <p:sldLayoutId id="2147483735" r:id="rId7"/>
    <p:sldLayoutId id="2147483736" r:id="rId8"/>
    <p:sldLayoutId id="2147483737" r:id="rId9"/>
    <p:sldLayoutId id="2147483728" r:id="rId10"/>
    <p:sldLayoutId id="2147483727" r:id="rId11"/>
  </p:sldLayoutIdLst>
  <p:txStyles>
    <p:titleStyle>
      <a:lvl1pPr algn="l" rtl="0" fontAlgn="base">
        <a:spcBef>
          <a:spcPct val="0"/>
        </a:spcBef>
        <a:spcAft>
          <a:spcPct val="0"/>
        </a:spcAft>
        <a:defRPr sz="4300" kern="1200">
          <a:solidFill>
            <a:srgbClr val="6A6363"/>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6A6363"/>
          </a:solidFill>
          <a:latin typeface="Gill Sans MT"/>
        </a:defRPr>
      </a:lvl2pPr>
      <a:lvl3pPr algn="l" rtl="0" fontAlgn="base">
        <a:spcBef>
          <a:spcPct val="0"/>
        </a:spcBef>
        <a:spcAft>
          <a:spcPct val="0"/>
        </a:spcAft>
        <a:defRPr sz="4300">
          <a:solidFill>
            <a:srgbClr val="6A6363"/>
          </a:solidFill>
          <a:latin typeface="Gill Sans MT"/>
        </a:defRPr>
      </a:lvl3pPr>
      <a:lvl4pPr algn="l" rtl="0" fontAlgn="base">
        <a:spcBef>
          <a:spcPct val="0"/>
        </a:spcBef>
        <a:spcAft>
          <a:spcPct val="0"/>
        </a:spcAft>
        <a:defRPr sz="4300">
          <a:solidFill>
            <a:srgbClr val="6A6363"/>
          </a:solidFill>
          <a:latin typeface="Gill Sans MT"/>
        </a:defRPr>
      </a:lvl4pPr>
      <a:lvl5pPr algn="l" rtl="0" fontAlgn="base">
        <a:spcBef>
          <a:spcPct val="0"/>
        </a:spcBef>
        <a:spcAft>
          <a:spcPct val="0"/>
        </a:spcAft>
        <a:defRPr sz="4300">
          <a:solidFill>
            <a:srgbClr val="6A6363"/>
          </a:solidFill>
          <a:latin typeface="Gill Sans MT"/>
        </a:defRPr>
      </a:lvl5pPr>
      <a:lvl6pPr marL="457200" algn="l" rtl="0" fontAlgn="base">
        <a:spcBef>
          <a:spcPct val="0"/>
        </a:spcBef>
        <a:spcAft>
          <a:spcPct val="0"/>
        </a:spcAft>
        <a:defRPr sz="4300">
          <a:solidFill>
            <a:srgbClr val="6A6363"/>
          </a:solidFill>
          <a:latin typeface="Gill Sans MT"/>
        </a:defRPr>
      </a:lvl6pPr>
      <a:lvl7pPr marL="914400" algn="l" rtl="0" fontAlgn="base">
        <a:spcBef>
          <a:spcPct val="0"/>
        </a:spcBef>
        <a:spcAft>
          <a:spcPct val="0"/>
        </a:spcAft>
        <a:defRPr sz="4300">
          <a:solidFill>
            <a:srgbClr val="6A6363"/>
          </a:solidFill>
          <a:latin typeface="Gill Sans MT"/>
        </a:defRPr>
      </a:lvl7pPr>
      <a:lvl8pPr marL="1371600" algn="l" rtl="0" fontAlgn="base">
        <a:spcBef>
          <a:spcPct val="0"/>
        </a:spcBef>
        <a:spcAft>
          <a:spcPct val="0"/>
        </a:spcAft>
        <a:defRPr sz="4300">
          <a:solidFill>
            <a:srgbClr val="6A6363"/>
          </a:solidFill>
          <a:latin typeface="Gill Sans MT"/>
        </a:defRPr>
      </a:lvl8pPr>
      <a:lvl9pPr marL="1828800" algn="l" rtl="0" fontAlgn="base">
        <a:spcBef>
          <a:spcPct val="0"/>
        </a:spcBef>
        <a:spcAft>
          <a:spcPct val="0"/>
        </a:spcAft>
        <a:defRPr sz="4300">
          <a:solidFill>
            <a:srgbClr val="6A6363"/>
          </a:solidFill>
          <a:latin typeface="Gill Sans MT"/>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A28E6A"/>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956251"/>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76375" y="1341438"/>
            <a:ext cx="7405688" cy="1471612"/>
          </a:xfrm>
        </p:spPr>
        <p:txBody>
          <a:bodyPr/>
          <a:lstStyle/>
          <a:p>
            <a:pPr algn="just" fontAlgn="auto">
              <a:spcAft>
                <a:spcPts val="0"/>
              </a:spcAft>
              <a:defRPr/>
            </a:pPr>
            <a:r>
              <a:rPr lang="pl-PL" sz="3600" dirty="0" smtClean="0">
                <a:solidFill>
                  <a:schemeClr val="tx2">
                    <a:satMod val="130000"/>
                  </a:schemeClr>
                </a:solidFill>
              </a:rPr>
              <a:t>Działalność gospodarcza jednostek samorządu terytorialnego</a:t>
            </a:r>
            <a:endParaRPr lang="pl-PL" sz="3600" dirty="0">
              <a:solidFill>
                <a:schemeClr val="tx2">
                  <a:satMod val="130000"/>
                </a:schemeClr>
              </a:solidFill>
            </a:endParaRPr>
          </a:p>
        </p:txBody>
      </p:sp>
      <p:sp>
        <p:nvSpPr>
          <p:cNvPr id="3" name="Podtytuł 2"/>
          <p:cNvSpPr>
            <a:spLocks noGrp="1"/>
          </p:cNvSpPr>
          <p:nvPr>
            <p:ph type="subTitle" idx="1"/>
          </p:nvPr>
        </p:nvSpPr>
        <p:spPr>
          <a:xfrm>
            <a:off x="1331913" y="3284538"/>
            <a:ext cx="7405687" cy="1752600"/>
          </a:xfrm>
        </p:spPr>
        <p:txBody>
          <a:bodyPr>
            <a:normAutofit/>
          </a:bodyPr>
          <a:lstStyle/>
          <a:p>
            <a:pPr fontAlgn="auto">
              <a:spcAft>
                <a:spcPts val="0"/>
              </a:spcAft>
              <a:buFont typeface="Wingdings 2"/>
              <a:buNone/>
              <a:defRPr/>
            </a:pPr>
            <a:r>
              <a:rPr lang="pl-PL" dirty="0" smtClean="0"/>
              <a:t>Prawo Gospodarcze Publiczne, SSA III</a:t>
            </a:r>
          </a:p>
          <a:p>
            <a:pPr fontAlgn="auto">
              <a:spcAft>
                <a:spcPts val="0"/>
              </a:spcAft>
              <a:buFont typeface="Wingdings 2"/>
              <a:buNone/>
              <a:defRPr/>
            </a:pP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zawartości 2"/>
          <p:cNvSpPr>
            <a:spLocks noGrp="1"/>
          </p:cNvSpPr>
          <p:nvPr>
            <p:ph idx="1"/>
          </p:nvPr>
        </p:nvSpPr>
        <p:spPr>
          <a:xfrm>
            <a:off x="1116013" y="549275"/>
            <a:ext cx="7497762" cy="5903913"/>
          </a:xfrm>
        </p:spPr>
        <p:txBody>
          <a:bodyPr/>
          <a:lstStyle/>
          <a:p>
            <a:pPr algn="just"/>
            <a:r>
              <a:rPr lang="pl-PL" sz="2200" smtClean="0"/>
              <a:t>2/ Fundamentalnym i niepodważalnym założeniem jest, że </a:t>
            </a:r>
            <a:r>
              <a:rPr lang="pl-PL" sz="2200" b="1" smtClean="0"/>
              <a:t>działalność gospodarcza jest faktem i kategorią obiektywną </a:t>
            </a:r>
            <a:r>
              <a:rPr lang="pl-PL" sz="2200" smtClean="0"/>
              <a:t>– jest to prawnie określona sytuacja, którą trzeba oceniać na podstawie zbadania konkretnych okoliczności faktycznych, wypełniających znamiona tejże działalności lub niewypełniających ich. </a:t>
            </a:r>
          </a:p>
          <a:p>
            <a:pPr algn="just">
              <a:buFont typeface="Wingdings 2" pitchFamily="18" charset="2"/>
              <a:buNone/>
            </a:pPr>
            <a:r>
              <a:rPr lang="pl-PL" sz="2200" smtClean="0"/>
              <a:t>   W konsekwencji aktywność jednostek samorządu terytorialnego może stanowić działalność gospodarczą i powinna być interpretowana w ten sposób w sytuacjach, w których spełnia przesłanki oznaczone w definicji z art. 2 ustawy z dnia 2 lipca 2004 r. o swobodzie działalności gospodarczej25. Istotnym jest przy tym, że zasada ta dotyczy każdego rodzaju aktywności tj. zarówno działalności wykonywanej w sferze użyteczności publicznej jak i wykraczającej poza tę sferę</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100" y="620713"/>
            <a:ext cx="7499350" cy="5627687"/>
          </a:xfrm>
        </p:spPr>
        <p:txBody>
          <a:bodyPr>
            <a:normAutofit fontScale="85000" lnSpcReduction="10000"/>
          </a:bodyPr>
          <a:lstStyle/>
          <a:p>
            <a:pPr marL="365760" indent="-283464" fontAlgn="auto">
              <a:spcAft>
                <a:spcPts val="0"/>
              </a:spcAft>
              <a:buFont typeface="Wingdings 2"/>
              <a:buNone/>
              <a:defRPr/>
            </a:pPr>
            <a:r>
              <a:rPr lang="pl-PL" b="1" i="1" u="sng" dirty="0" smtClean="0"/>
              <a:t>Powiat</a:t>
            </a:r>
          </a:p>
          <a:p>
            <a:pPr marL="365760" indent="-283464" fontAlgn="auto">
              <a:spcAft>
                <a:spcPts val="0"/>
              </a:spcAft>
              <a:buFont typeface="Wingdings 2"/>
              <a:buChar char=""/>
              <a:defRPr/>
            </a:pPr>
            <a:r>
              <a:rPr lang="pl-PL" b="1" dirty="0" smtClean="0"/>
              <a:t>Generalną zasadę formułuje art. 6 ustawy z dnia 5 czerwca 1998 r. o</a:t>
            </a:r>
            <a:endParaRPr lang="pl-PL" dirty="0" smtClean="0"/>
          </a:p>
          <a:p>
            <a:pPr marL="365760" indent="-283464" fontAlgn="auto">
              <a:spcAft>
                <a:spcPts val="0"/>
              </a:spcAft>
              <a:buFont typeface="Wingdings 2"/>
              <a:buChar char=""/>
              <a:defRPr/>
            </a:pPr>
            <a:r>
              <a:rPr lang="pl-PL" b="1" i="1" dirty="0" smtClean="0"/>
              <a:t>Art. 6.1. </a:t>
            </a:r>
            <a:r>
              <a:rPr lang="pl-PL" i="1" dirty="0" smtClean="0"/>
              <a:t>W celu wykonywania zadań powiat może tworzyć jednostki organizacyjne i zawierać umowy z innymi podmiotami.</a:t>
            </a:r>
            <a:endParaRPr lang="pl-PL" dirty="0" smtClean="0"/>
          </a:p>
          <a:p>
            <a:pPr marL="365760" indent="-283464" fontAlgn="auto">
              <a:spcAft>
                <a:spcPts val="0"/>
              </a:spcAft>
              <a:buFont typeface="Wingdings 2"/>
              <a:buChar char=""/>
              <a:defRPr/>
            </a:pPr>
            <a:r>
              <a:rPr lang="pl-PL" b="1" i="1" u="sng" dirty="0" smtClean="0"/>
              <a:t>2. </a:t>
            </a:r>
            <a:r>
              <a:rPr lang="pl-PL" i="1" u="sng" dirty="0" smtClean="0"/>
              <a:t>Powiat nie może prowadzić działalności gospodarczej wykraczającej poza zadania o charakterze użyteczności publicznej</a:t>
            </a:r>
            <a:r>
              <a:rPr lang="pl-PL" i="1" dirty="0" smtClean="0"/>
              <a:t>.</a:t>
            </a:r>
            <a:endParaRPr lang="pl-PL" dirty="0" smtClean="0"/>
          </a:p>
          <a:p>
            <a:pPr marL="365760" indent="-283464" fontAlgn="auto">
              <a:spcAft>
                <a:spcPts val="0"/>
              </a:spcAft>
              <a:buFont typeface="Wingdings 2"/>
              <a:buChar char=""/>
              <a:defRPr/>
            </a:pPr>
            <a:r>
              <a:rPr lang="pl-PL" dirty="0" smtClean="0"/>
              <a:t>Zgodnie ze wskazanym przepisem </a:t>
            </a:r>
            <a:r>
              <a:rPr lang="pl-PL" b="1" dirty="0" smtClean="0"/>
              <a:t>powiat może prowadzić działalność gospodarczą, jednak działalność ta jest ograniczona wyłącznie do sfery</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31913" y="620713"/>
            <a:ext cx="7497762" cy="5699125"/>
          </a:xfrm>
        </p:spPr>
        <p:txBody>
          <a:bodyPr>
            <a:normAutofit fontScale="55000" lnSpcReduction="20000"/>
          </a:bodyPr>
          <a:lstStyle/>
          <a:p>
            <a:pPr marL="365760" indent="-283464" fontAlgn="auto">
              <a:spcAft>
                <a:spcPts val="0"/>
              </a:spcAft>
              <a:buFont typeface="Wingdings 2"/>
              <a:buNone/>
              <a:defRPr/>
            </a:pPr>
            <a:r>
              <a:rPr lang="pl-PL" dirty="0" smtClean="0"/>
              <a:t>     </a:t>
            </a:r>
            <a:r>
              <a:rPr lang="pl-PL" b="1" dirty="0" smtClean="0"/>
              <a:t>Powiat nie może prowadzić </a:t>
            </a:r>
            <a:r>
              <a:rPr lang="pl-PL" dirty="0" smtClean="0"/>
              <a:t>działalności gospodarczej wykraczającej poza zadania o charakterze użyteczności publicznej, czyli </a:t>
            </a:r>
            <a:r>
              <a:rPr lang="pl-PL" b="1" dirty="0" smtClean="0"/>
              <a:t>działalności o charakterze </a:t>
            </a:r>
            <a:r>
              <a:rPr lang="pl-PL" b="1" i="1" dirty="0" smtClean="0"/>
              <a:t>stricte </a:t>
            </a:r>
            <a:r>
              <a:rPr lang="pl-PL" b="1" dirty="0" smtClean="0"/>
              <a:t>komercyjnym.</a:t>
            </a:r>
            <a:endParaRPr lang="pl-PL" dirty="0" smtClean="0"/>
          </a:p>
          <a:p>
            <a:pPr marL="365760" indent="-283464" fontAlgn="auto">
              <a:spcAft>
                <a:spcPts val="0"/>
              </a:spcAft>
              <a:buFont typeface="Wingdings 2"/>
              <a:buNone/>
              <a:defRPr/>
            </a:pPr>
            <a:r>
              <a:rPr lang="pl-PL" dirty="0" smtClean="0"/>
              <a:t>    Tym samym aktywność powiatu sprowadza się do realizacji zadań publicznych o charakterze </a:t>
            </a:r>
            <a:r>
              <a:rPr lang="pl-PL" dirty="0" err="1" smtClean="0"/>
              <a:t>ponadgminnym</a:t>
            </a:r>
            <a:r>
              <a:rPr lang="pl-PL" dirty="0" smtClean="0"/>
              <a:t> w zakresie wymienionym w art. 4 </a:t>
            </a:r>
            <a:r>
              <a:rPr lang="pl-PL" dirty="0" err="1" smtClean="0"/>
              <a:t>u.s.p</a:t>
            </a:r>
            <a:r>
              <a:rPr lang="pl-PL" dirty="0" smtClean="0"/>
              <a:t>., czyli m.in..:</a:t>
            </a:r>
          </a:p>
          <a:p>
            <a:pPr marL="365760" indent="-283464" fontAlgn="auto">
              <a:spcAft>
                <a:spcPts val="0"/>
              </a:spcAft>
              <a:buFont typeface="Wingdings 2"/>
              <a:buChar char=""/>
              <a:defRPr/>
            </a:pPr>
            <a:r>
              <a:rPr lang="pl-PL" dirty="0" smtClean="0"/>
              <a:t>edukacji publicznej,</a:t>
            </a:r>
          </a:p>
          <a:p>
            <a:pPr marL="365760" indent="-283464" fontAlgn="auto">
              <a:spcAft>
                <a:spcPts val="0"/>
              </a:spcAft>
              <a:buFont typeface="Wingdings 2"/>
              <a:buChar char=""/>
              <a:defRPr/>
            </a:pPr>
            <a:r>
              <a:rPr lang="pl-PL" dirty="0" smtClean="0"/>
              <a:t>promocji i ochrony zdrowia,</a:t>
            </a:r>
          </a:p>
          <a:p>
            <a:pPr marL="365760" indent="-283464" fontAlgn="auto">
              <a:spcAft>
                <a:spcPts val="0"/>
              </a:spcAft>
              <a:buFont typeface="Wingdings 2"/>
              <a:buChar char=""/>
              <a:defRPr/>
            </a:pPr>
            <a:r>
              <a:rPr lang="pl-PL" dirty="0" smtClean="0"/>
              <a:t>pomocy społecznej,</a:t>
            </a:r>
          </a:p>
          <a:p>
            <a:pPr marL="365760" indent="-283464" fontAlgn="auto">
              <a:spcAft>
                <a:spcPts val="0"/>
              </a:spcAft>
              <a:buFont typeface="Wingdings 2"/>
              <a:buChar char=""/>
              <a:defRPr/>
            </a:pPr>
            <a:r>
              <a:rPr lang="pl-PL" dirty="0" smtClean="0"/>
              <a:t>polityki prorodzinnej,</a:t>
            </a:r>
          </a:p>
          <a:p>
            <a:pPr marL="365760" indent="-283464" fontAlgn="auto">
              <a:spcAft>
                <a:spcPts val="0"/>
              </a:spcAft>
              <a:buFont typeface="Wingdings 2"/>
              <a:buChar char=""/>
              <a:defRPr/>
            </a:pPr>
            <a:r>
              <a:rPr lang="pl-PL" dirty="0" smtClean="0"/>
              <a:t>transportu zbiorowego i dróg publicznych,</a:t>
            </a:r>
          </a:p>
          <a:p>
            <a:pPr marL="365760" indent="-283464" fontAlgn="auto">
              <a:spcAft>
                <a:spcPts val="0"/>
              </a:spcAft>
              <a:buFont typeface="Wingdings 2"/>
              <a:buChar char=""/>
              <a:defRPr/>
            </a:pPr>
            <a:r>
              <a:rPr lang="pl-PL" dirty="0" smtClean="0"/>
              <a:t>kultury oraz ochrony zabytków i opieki nad zabytkami,</a:t>
            </a:r>
          </a:p>
          <a:p>
            <a:pPr marL="365760" indent="-283464" fontAlgn="auto">
              <a:spcAft>
                <a:spcPts val="0"/>
              </a:spcAft>
              <a:buFont typeface="Wingdings 2"/>
              <a:buChar char=""/>
              <a:defRPr/>
            </a:pPr>
            <a:r>
              <a:rPr lang="pl-PL" dirty="0" smtClean="0"/>
              <a:t>kultury fizycznej i turystyki,</a:t>
            </a:r>
          </a:p>
          <a:p>
            <a:pPr marL="365760" indent="-283464" fontAlgn="auto">
              <a:spcAft>
                <a:spcPts val="0"/>
              </a:spcAft>
              <a:buFont typeface="Wingdings 2"/>
              <a:buChar char=""/>
              <a:defRPr/>
            </a:pPr>
            <a:r>
              <a:rPr lang="pl-PL" dirty="0" smtClean="0"/>
              <a:t>gospodarki nieruchomościami,</a:t>
            </a:r>
          </a:p>
          <a:p>
            <a:pPr marL="365760" indent="-283464" fontAlgn="auto">
              <a:spcAft>
                <a:spcPts val="0"/>
              </a:spcAft>
              <a:buFont typeface="Wingdings 2"/>
              <a:buChar char=""/>
              <a:defRPr/>
            </a:pPr>
            <a:r>
              <a:rPr lang="pl-PL" dirty="0" smtClean="0"/>
              <a:t>ochrony przeciwpowodziowej, w tym wyposażenia i utrzymania powiatowego magazynu przeciwpowodziowego, przeciwpożarowej i zapobiegania innym nadzwyczajnym zagrożeniom życia i zdrowia ludzi oraz środowiska,</a:t>
            </a:r>
          </a:p>
          <a:p>
            <a:pPr marL="365760" indent="-283464" fontAlgn="auto">
              <a:spcAft>
                <a:spcPts val="0"/>
              </a:spcAft>
              <a:buFont typeface="Wingdings 2"/>
              <a:buChar char=""/>
              <a:defRPr/>
            </a:pPr>
            <a:r>
              <a:rPr lang="pl-PL" dirty="0" smtClean="0"/>
              <a:t>przeciwdziałania bezrobociu oraz aktywizacji lokalnego rynku pracy, ochrony praw konsumenta,</a:t>
            </a:r>
          </a:p>
          <a:p>
            <a:pPr marL="365760" indent="-283464" fontAlgn="auto">
              <a:spcAft>
                <a:spcPts val="0"/>
              </a:spcAft>
              <a:buFont typeface="Wingdings 2"/>
              <a:buChar char=""/>
              <a:defRPr/>
            </a:pPr>
            <a:r>
              <a:rPr lang="pl-PL" dirty="0" smtClean="0"/>
              <a:t>obronności itp.</a:t>
            </a:r>
          </a:p>
          <a:p>
            <a:pPr marL="365760" indent="-283464"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3350" y="549275"/>
            <a:ext cx="7497763" cy="5400675"/>
          </a:xfrm>
        </p:spPr>
        <p:txBody>
          <a:bodyPr>
            <a:normAutofit fontScale="62500" lnSpcReduction="20000"/>
          </a:bodyPr>
          <a:lstStyle/>
          <a:p>
            <a:pPr marL="365760" indent="-283464" fontAlgn="auto">
              <a:spcAft>
                <a:spcPts val="0"/>
              </a:spcAft>
              <a:buFont typeface="Wingdings 2"/>
              <a:buNone/>
              <a:defRPr/>
            </a:pPr>
            <a:r>
              <a:rPr lang="pl-PL" b="1" i="1" u="sng" dirty="0" smtClean="0"/>
              <a:t>Województwo</a:t>
            </a:r>
          </a:p>
          <a:p>
            <a:pPr marL="365760" indent="-283464" fontAlgn="auto">
              <a:spcAft>
                <a:spcPts val="0"/>
              </a:spcAft>
              <a:buFont typeface="Wingdings 2"/>
              <a:buChar char=""/>
              <a:defRPr/>
            </a:pPr>
            <a:endParaRPr lang="pl-PL" b="1" i="1" u="sng" dirty="0" smtClean="0"/>
          </a:p>
          <a:p>
            <a:pPr marL="365760" indent="-283464" fontAlgn="auto">
              <a:spcAft>
                <a:spcPts val="0"/>
              </a:spcAft>
              <a:buFont typeface="Wingdings 2"/>
              <a:buChar char=""/>
              <a:defRPr/>
            </a:pPr>
            <a:r>
              <a:rPr lang="pl-PL" dirty="0" smtClean="0"/>
              <a:t>art. 11 </a:t>
            </a:r>
            <a:r>
              <a:rPr lang="pl-PL" dirty="0" err="1" smtClean="0"/>
              <a:t>u.s.w</a:t>
            </a:r>
            <a:r>
              <a:rPr lang="pl-PL" dirty="0" smtClean="0"/>
              <a:t>. </a:t>
            </a:r>
            <a:r>
              <a:rPr lang="pl-PL" b="1" dirty="0" smtClean="0"/>
              <a:t>określa podstawowe zadania województwa, strategię rozwoju województwa uwzględniającą m.in. zadania w sferze gospodarki, tj.:</a:t>
            </a:r>
            <a:endParaRPr lang="pl-PL" dirty="0" smtClean="0"/>
          </a:p>
          <a:p>
            <a:pPr marL="365760" indent="-283464" fontAlgn="auto">
              <a:spcAft>
                <a:spcPts val="0"/>
              </a:spcAft>
              <a:buFont typeface="Wingdings 2"/>
              <a:buChar char=""/>
              <a:defRPr/>
            </a:pPr>
            <a:r>
              <a:rPr lang="pl-PL" dirty="0" smtClean="0"/>
              <a:t>pobudzanie aktywności gospodarczej,</a:t>
            </a:r>
          </a:p>
          <a:p>
            <a:pPr marL="365760" indent="-283464" fontAlgn="auto">
              <a:spcAft>
                <a:spcPts val="0"/>
              </a:spcAft>
              <a:buFont typeface="Wingdings 2"/>
              <a:buChar char=""/>
              <a:defRPr/>
            </a:pPr>
            <a:r>
              <a:rPr lang="pl-PL" dirty="0" smtClean="0"/>
              <a:t>podnoszenie poziomu konkurencyjności i innowacyjności gospodarki województwa,</a:t>
            </a:r>
          </a:p>
          <a:p>
            <a:pPr marL="365760" indent="-283464" fontAlgn="auto">
              <a:spcAft>
                <a:spcPts val="0"/>
              </a:spcAft>
              <a:buFont typeface="Wingdings 2"/>
              <a:buChar char=""/>
              <a:defRPr/>
            </a:pPr>
            <a:r>
              <a:rPr lang="pl-PL" dirty="0" smtClean="0"/>
              <a:t>tworzenie warunków rozwoju gospodarczego, w tym kreowanie rynku pracy,</a:t>
            </a:r>
          </a:p>
          <a:p>
            <a:pPr marL="365760" indent="-283464" fontAlgn="auto">
              <a:spcAft>
                <a:spcPts val="0"/>
              </a:spcAft>
              <a:buFont typeface="Wingdings 2"/>
              <a:buChar char=""/>
              <a:defRPr/>
            </a:pPr>
            <a:r>
              <a:rPr lang="pl-PL" dirty="0" smtClean="0"/>
              <a:t>pozyskiwanie i łączenie środków finansowych: publicznych i prywatnych, w celu realizacji zadań z zakresu użyteczności publicznej</a:t>
            </a:r>
          </a:p>
          <a:p>
            <a:pPr marL="365760" indent="-283464" fontAlgn="auto">
              <a:spcAft>
                <a:spcPts val="0"/>
              </a:spcAft>
              <a:buFont typeface="Wingdings 2"/>
              <a:buChar char=""/>
              <a:defRPr/>
            </a:pPr>
            <a:r>
              <a:rPr lang="pl-PL" dirty="0" smtClean="0"/>
              <a:t>wspieranie rozwoju nauki i współpracy między sferą nauki i gospodarki, popieranie postępu technologicznego oraz innowacji, promocja walorów i możliwości rozwojowych województwa,</a:t>
            </a:r>
          </a:p>
          <a:p>
            <a:pPr marL="365760" indent="-283464" fontAlgn="auto">
              <a:spcAft>
                <a:spcPts val="0"/>
              </a:spcAft>
              <a:buFont typeface="Wingdings 2"/>
              <a:buChar char=""/>
              <a:defRPr/>
            </a:pPr>
            <a:endParaRPr lang="pl-PL" b="1" i="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100" y="620713"/>
            <a:ext cx="7499350" cy="5627687"/>
          </a:xfrm>
        </p:spPr>
        <p:txBody>
          <a:bodyPr>
            <a:normAutofit fontScale="77500" lnSpcReduction="20000"/>
          </a:bodyPr>
          <a:lstStyle/>
          <a:p>
            <a:pPr marL="365760" indent="-283464" fontAlgn="auto">
              <a:spcAft>
                <a:spcPts val="0"/>
              </a:spcAft>
              <a:buFont typeface="Wingdings 2"/>
              <a:buNone/>
              <a:defRPr/>
            </a:pPr>
            <a:r>
              <a:rPr lang="pl-PL" sz="3100" b="1" i="1" u="sng" dirty="0" smtClean="0"/>
              <a:t>Województwo</a:t>
            </a:r>
          </a:p>
          <a:p>
            <a:pPr marL="365760" indent="-283464" fontAlgn="auto">
              <a:spcAft>
                <a:spcPts val="0"/>
              </a:spcAft>
              <a:buFont typeface="Wingdings 2"/>
              <a:buNone/>
              <a:defRPr/>
            </a:pPr>
            <a:endParaRPr lang="pl-PL" sz="3100" b="1" i="1" u="sng" dirty="0" smtClean="0"/>
          </a:p>
          <a:p>
            <a:pPr marL="365760" indent="-283464" fontAlgn="auto">
              <a:spcAft>
                <a:spcPts val="0"/>
              </a:spcAft>
              <a:buFont typeface="Wingdings 2"/>
              <a:buChar char=""/>
              <a:defRPr/>
            </a:pPr>
            <a:r>
              <a:rPr lang="pl-PL" sz="3100" dirty="0" smtClean="0"/>
              <a:t>art. 13 </a:t>
            </a:r>
            <a:r>
              <a:rPr lang="pl-PL" sz="3100" dirty="0" err="1" smtClean="0"/>
              <a:t>u.s.w</a:t>
            </a:r>
            <a:r>
              <a:rPr lang="pl-PL" sz="3100" dirty="0" smtClean="0"/>
              <a:t>. </a:t>
            </a:r>
            <a:r>
              <a:rPr lang="pl-PL" sz="3100" b="1" dirty="0" smtClean="0"/>
              <a:t>dopuszcza również faktyczny udział województwa w działalności gospodarczej poprzez tworzenie czy przystępowanie do spółek kapitałowych </a:t>
            </a:r>
            <a:r>
              <a:rPr lang="pl-PL" sz="3100" dirty="0" smtClean="0"/>
              <a:t>prowadzenie działalności gospodarczej przez województwo dopuszczane jest zarówno w sferze, jak i poza sferą użyteczności publicznej; </a:t>
            </a:r>
          </a:p>
          <a:p>
            <a:pPr marL="365760" indent="-283464" fontAlgn="auto">
              <a:spcAft>
                <a:spcPts val="0"/>
              </a:spcAft>
              <a:buFont typeface="Wingdings 2"/>
              <a:buChar char=""/>
              <a:defRPr/>
            </a:pPr>
            <a:r>
              <a:rPr lang="pl-PL" sz="3100" dirty="0" smtClean="0"/>
              <a:t>ustawa określa jednak istotne ograniczenie, zgodnie z którym prowadzenie działalności gospodarczej przez województwo poza sferą użyteczności publicznej, dopuszczalne jest </a:t>
            </a:r>
            <a:r>
              <a:rPr lang="pl-PL" sz="3100" u="sng" dirty="0" smtClean="0"/>
              <a:t>jedynie w zakresie działalności polegającej na czynnościach promocyjnych, edukacyjnych i wydawniczych służących rozwojowi województwa</a:t>
            </a:r>
            <a:r>
              <a:rPr lang="pl-PL" sz="3100" dirty="0" smtClean="0"/>
              <a:t>.</a:t>
            </a:r>
          </a:p>
          <a:p>
            <a:pPr marL="365760" indent="-283464"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3350" y="981075"/>
            <a:ext cx="7497763" cy="4800600"/>
          </a:xfrm>
        </p:spPr>
        <p:txBody>
          <a:bodyPr>
            <a:normAutofit fontScale="70000" lnSpcReduction="20000"/>
          </a:bodyPr>
          <a:lstStyle/>
          <a:p>
            <a:pPr marL="365760" indent="-283464" fontAlgn="auto">
              <a:spcAft>
                <a:spcPts val="0"/>
              </a:spcAft>
              <a:buFont typeface="Wingdings 2"/>
              <a:buChar char=""/>
              <a:defRPr/>
            </a:pPr>
            <a:r>
              <a:rPr lang="pl-PL" b="1" dirty="0" smtClean="0"/>
              <a:t>Art. 13 </a:t>
            </a:r>
            <a:r>
              <a:rPr lang="pl-PL" b="1" dirty="0" err="1" smtClean="0"/>
              <a:t>u.s.w</a:t>
            </a:r>
            <a:r>
              <a:rPr lang="pl-PL" b="1" dirty="0" smtClean="0"/>
              <a:t>.</a:t>
            </a:r>
          </a:p>
          <a:p>
            <a:pPr marL="365760" indent="-283464" fontAlgn="auto">
              <a:spcAft>
                <a:spcPts val="0"/>
              </a:spcAft>
              <a:buFont typeface="Wingdings 2"/>
              <a:buNone/>
              <a:defRPr/>
            </a:pPr>
            <a:endParaRPr lang="pl-PL" dirty="0" smtClean="0"/>
          </a:p>
          <a:p>
            <a:pPr marL="365760" indent="-283464" fontAlgn="auto">
              <a:spcAft>
                <a:spcPts val="0"/>
              </a:spcAft>
              <a:buFont typeface="Wingdings 2"/>
              <a:buChar char=""/>
              <a:defRPr/>
            </a:pPr>
            <a:r>
              <a:rPr lang="pl-PL" i="1" dirty="0" smtClean="0"/>
              <a:t>1. W sferze użyteczności publicznej województwo może tworzyć spółki z ograniczoną odpowiedzialnością, spółki akcyjne lub spółdzielnie, a także może przystępować do takich spółek lub spółdzielni.</a:t>
            </a:r>
          </a:p>
          <a:p>
            <a:pPr marL="365760" indent="-283464" fontAlgn="auto">
              <a:spcAft>
                <a:spcPts val="0"/>
              </a:spcAft>
              <a:buFont typeface="Wingdings 2"/>
              <a:buChar char=""/>
              <a:defRPr/>
            </a:pPr>
            <a:endParaRPr lang="pl-PL" i="1" dirty="0" smtClean="0"/>
          </a:p>
          <a:p>
            <a:pPr marL="365760" indent="-283464" fontAlgn="auto">
              <a:spcAft>
                <a:spcPts val="0"/>
              </a:spcAft>
              <a:buFont typeface="Wingdings 2"/>
              <a:buChar char=""/>
              <a:defRPr/>
            </a:pPr>
            <a:r>
              <a:rPr lang="pl-PL" i="1" dirty="0" smtClean="0"/>
              <a:t>2. Poza sferą użyteczności publicznej województwo może tworzyć spółki z ograniczoną odpowiedzialnością i spółki akcyjne oraz przystępować do nich, jeżeli działalność spółek polega na wykonywaniu czynności promocyjnych, edukacyjnych, wydawniczych oraz na wykonywaniu działalności w zakresie telekomunikacji służących rozwojowi województwa.</a:t>
            </a:r>
            <a:endParaRPr lang="pl-PL"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100" y="549275"/>
            <a:ext cx="7499350" cy="5699125"/>
          </a:xfrm>
        </p:spPr>
        <p:txBody>
          <a:bodyPr>
            <a:normAutofit/>
          </a:bodyPr>
          <a:lstStyle/>
          <a:p>
            <a:pPr marL="365760" indent="-283464" fontAlgn="auto">
              <a:spcAft>
                <a:spcPts val="0"/>
              </a:spcAft>
              <a:buFont typeface="Wingdings 2"/>
              <a:buNone/>
              <a:defRPr/>
            </a:pPr>
            <a:r>
              <a:rPr lang="pl-PL" sz="2800" b="1" i="1" u="sng" dirty="0" smtClean="0"/>
              <a:t>Gmina</a:t>
            </a:r>
          </a:p>
          <a:p>
            <a:pPr marL="0" indent="0" fontAlgn="auto">
              <a:spcAft>
                <a:spcPts val="0"/>
              </a:spcAft>
              <a:buFont typeface="Wingdings 2"/>
              <a:buNone/>
              <a:defRPr/>
            </a:pPr>
            <a:endParaRPr lang="pl-PL" sz="2000" b="1" dirty="0" smtClean="0"/>
          </a:p>
          <a:p>
            <a:pPr marL="0" indent="0" fontAlgn="auto">
              <a:spcAft>
                <a:spcPts val="0"/>
              </a:spcAft>
              <a:buFont typeface="Wingdings 2"/>
              <a:buNone/>
              <a:defRPr/>
            </a:pPr>
            <a:r>
              <a:rPr lang="pl-PL" sz="2000" b="1" dirty="0" smtClean="0"/>
              <a:t>Ustawa z dnia 8 marca 1990 r. o samorządzie gminnym (</a:t>
            </a:r>
            <a:r>
              <a:rPr lang="pl-PL" sz="2000" b="1" dirty="0" err="1" smtClean="0"/>
              <a:t>u.s.g</a:t>
            </a:r>
            <a:r>
              <a:rPr lang="pl-PL" sz="2000" b="1" dirty="0" smtClean="0"/>
              <a:t>.) stanowi, że gmina może prowadzić:</a:t>
            </a:r>
          </a:p>
          <a:p>
            <a:pPr marL="0" indent="0" fontAlgn="auto">
              <a:spcAft>
                <a:spcPts val="0"/>
              </a:spcAft>
              <a:buFont typeface="Wingdings 2"/>
              <a:buNone/>
              <a:defRPr/>
            </a:pPr>
            <a:endParaRPr lang="pl-PL" sz="2000" dirty="0" smtClean="0"/>
          </a:p>
          <a:p>
            <a:pPr marL="0" indent="0" fontAlgn="auto">
              <a:spcAft>
                <a:spcPts val="0"/>
              </a:spcAft>
              <a:buFont typeface="Wingdings 2"/>
              <a:buNone/>
              <a:defRPr/>
            </a:pPr>
            <a:r>
              <a:rPr lang="pl-PL" sz="2000" b="1" dirty="0" smtClean="0"/>
              <a:t> 1/ działalność gospodarczą w sferze użyteczności publicznej </a:t>
            </a:r>
            <a:r>
              <a:rPr lang="pl-PL" sz="2000" dirty="0" smtClean="0"/>
              <a:t>– prowadzenie działalności gospodarczej w celu realizacji zadań własnych gminy;</a:t>
            </a:r>
          </a:p>
          <a:p>
            <a:pPr marL="0" indent="0" fontAlgn="auto">
              <a:spcAft>
                <a:spcPts val="0"/>
              </a:spcAft>
              <a:buFont typeface="Wingdings 2"/>
              <a:buNone/>
              <a:defRPr/>
            </a:pPr>
            <a:endParaRPr lang="pl-PL" sz="2000" dirty="0" smtClean="0"/>
          </a:p>
          <a:p>
            <a:pPr marL="0" indent="0" algn="just" fontAlgn="auto">
              <a:spcAft>
                <a:spcPts val="0"/>
              </a:spcAft>
              <a:buFont typeface="Wingdings 2"/>
              <a:buNone/>
              <a:defRPr/>
            </a:pPr>
            <a:r>
              <a:rPr lang="pl-PL" sz="2000" b="1" dirty="0" smtClean="0"/>
              <a:t>2/ działalność gospodarczą poza sferą użyteczności publicznej </a:t>
            </a:r>
            <a:r>
              <a:rPr lang="pl-PL" sz="2000" dirty="0" smtClean="0"/>
              <a:t>- prowadzenie działalności gospodarczej o charakterze komercyjnym.</a:t>
            </a:r>
          </a:p>
          <a:p>
            <a:pPr marL="365760" indent="-283464" fontAlgn="auto">
              <a:spcAft>
                <a:spcPts val="0"/>
              </a:spcAft>
              <a:buFont typeface="Wingdings 2"/>
              <a:buChar char=""/>
              <a:defRPr/>
            </a:pPr>
            <a:endParaRPr lang="pl-PL"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ymbol zastępczy zawartości 2"/>
          <p:cNvSpPr>
            <a:spLocks noGrp="1"/>
          </p:cNvSpPr>
          <p:nvPr>
            <p:ph idx="1"/>
          </p:nvPr>
        </p:nvSpPr>
        <p:spPr>
          <a:xfrm>
            <a:off x="1435100" y="333375"/>
            <a:ext cx="7499350" cy="5915025"/>
          </a:xfrm>
        </p:spPr>
        <p:txBody>
          <a:bodyPr/>
          <a:lstStyle/>
          <a:p>
            <a:pPr>
              <a:lnSpc>
                <a:spcPct val="120000"/>
              </a:lnSpc>
            </a:pPr>
            <a:r>
              <a:rPr lang="pl-PL" sz="2400" smtClean="0"/>
              <a:t>Ustawa o samorządzie gminnym </a:t>
            </a:r>
            <a:r>
              <a:rPr lang="pl-PL" sz="2400" b="1" smtClean="0"/>
              <a:t>użyteczność publiczną utożsamia z realizacją zadań własnych gminy, których istotą jest zaspokajanie zbiorowych potrzeb wspólnoty samorządowej. </a:t>
            </a:r>
          </a:p>
          <a:p>
            <a:pPr>
              <a:lnSpc>
                <a:spcPct val="120000"/>
              </a:lnSpc>
            </a:pPr>
            <a:r>
              <a:rPr lang="pl-PL" sz="2400" smtClean="0"/>
              <a:t>Art. 7 u.s.g. określa katalog zadań własnych gminy.</a:t>
            </a:r>
          </a:p>
          <a:p>
            <a:endParaRPr lang="pl-PL"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3350" y="765175"/>
            <a:ext cx="7497763" cy="4800600"/>
          </a:xfrm>
        </p:spPr>
        <p:txBody>
          <a:bodyPr>
            <a:normAutofit fontScale="70000" lnSpcReduction="20000"/>
          </a:bodyPr>
          <a:lstStyle/>
          <a:p>
            <a:pPr marL="365760" indent="-283464" fontAlgn="auto">
              <a:spcAft>
                <a:spcPts val="0"/>
              </a:spcAft>
              <a:buFont typeface="Wingdings 2"/>
              <a:buChar char=""/>
              <a:defRPr/>
            </a:pPr>
            <a:r>
              <a:rPr lang="pl-PL" dirty="0" smtClean="0"/>
              <a:t>Art. 9 </a:t>
            </a:r>
            <a:r>
              <a:rPr lang="pl-PL" dirty="0" err="1" smtClean="0"/>
              <a:t>u.s.g</a:t>
            </a:r>
            <a:r>
              <a:rPr lang="pl-PL" dirty="0" smtClean="0"/>
              <a:t>.</a:t>
            </a:r>
          </a:p>
          <a:p>
            <a:pPr marL="365760" indent="-283464" fontAlgn="auto">
              <a:spcAft>
                <a:spcPts val="0"/>
              </a:spcAft>
              <a:buFont typeface="Wingdings 2"/>
              <a:buNone/>
              <a:defRPr/>
            </a:pPr>
            <a:r>
              <a:rPr lang="pl-PL" dirty="0" smtClean="0"/>
              <a:t>1. (…)</a:t>
            </a:r>
          </a:p>
          <a:p>
            <a:pPr marL="365760" indent="-283464" fontAlgn="auto">
              <a:spcAft>
                <a:spcPts val="0"/>
              </a:spcAft>
              <a:buFont typeface="Wingdings 2"/>
              <a:buNone/>
              <a:defRPr/>
            </a:pPr>
            <a:r>
              <a:rPr lang="pl-PL" dirty="0" smtClean="0"/>
              <a:t>2. Gmina oraz inna gminna osoba prawna może prowadzić działalność gospodarczą wykraczającą poza zadania o charakterze użyteczności publicznej wyłącznie w przypadkach określonych w odrębnej ustawie.</a:t>
            </a:r>
          </a:p>
          <a:p>
            <a:pPr marL="365760" indent="-283464" fontAlgn="auto">
              <a:spcAft>
                <a:spcPts val="0"/>
              </a:spcAft>
              <a:buFont typeface="Wingdings 2"/>
              <a:buNone/>
              <a:defRPr/>
            </a:pPr>
            <a:r>
              <a:rPr lang="pl-PL" dirty="0" smtClean="0"/>
              <a:t>3. Formy prowadzenia gospodarki gminnej, w tym wykonywania przez gminę zadań o charakterze użyteczności publicznej, określa odrębna ustawa.</a:t>
            </a:r>
          </a:p>
          <a:p>
            <a:pPr marL="365760" indent="-283464" fontAlgn="auto">
              <a:spcAft>
                <a:spcPts val="0"/>
              </a:spcAft>
              <a:buFont typeface="Wingdings 2"/>
              <a:buNone/>
              <a:defRPr/>
            </a:pPr>
            <a:r>
              <a:rPr lang="pl-PL" dirty="0" smtClean="0"/>
              <a:t>4. Zadaniami użyteczności publicznej, w rozumieniu ustawy, są zadania własne gminy, określone w art. 7 ust. 1, których celem jest bieżące i nieprzerwane zaspokajanie zbiorowych potrzeb ludności w drodze świadczenia usług powszechnie dostępnych.</a:t>
            </a:r>
          </a:p>
          <a:p>
            <a:pPr marL="365760" indent="-283464"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ymbol zastępczy zawartości 2"/>
          <p:cNvSpPr>
            <a:spLocks noGrp="1"/>
          </p:cNvSpPr>
          <p:nvPr>
            <p:ph idx="1"/>
          </p:nvPr>
        </p:nvSpPr>
        <p:spPr>
          <a:xfrm>
            <a:off x="1331913" y="692150"/>
            <a:ext cx="7497762" cy="5329238"/>
          </a:xfrm>
        </p:spPr>
        <p:txBody>
          <a:bodyPr/>
          <a:lstStyle/>
          <a:p>
            <a:r>
              <a:rPr lang="pl-PL" sz="2800" smtClean="0"/>
              <a:t>u.s.g. dopuszcza działalność wykraczającą poza sferę użyteczności publicznej (</a:t>
            </a:r>
            <a:r>
              <a:rPr lang="pl-PL" sz="2800" b="1" smtClean="0"/>
              <a:t>działalność komercyjną</a:t>
            </a:r>
            <a:r>
              <a:rPr lang="pl-PL" sz="2800" smtClean="0"/>
              <a:t>) gminy, ale wyłącznie w przypadkach określonych w odrębnej ustawie.</a:t>
            </a:r>
          </a:p>
          <a:p>
            <a:endParaRPr lang="pl-PL" sz="2800" smtClean="0"/>
          </a:p>
          <a:p>
            <a:r>
              <a:rPr lang="pl-PL" sz="2800" smtClean="0"/>
              <a:t>Odrębną ustawą wskazaną w art. 9 u.s.g. jest ustawa z dnia 20 grudnia 1996 r. o gospodarce komunalnej (u.g.k.)</a:t>
            </a:r>
          </a:p>
          <a:p>
            <a:endParaRPr lang="pl-PL"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fontAlgn="auto">
              <a:spcAft>
                <a:spcPts val="0"/>
              </a:spcAft>
              <a:defRPr/>
            </a:pPr>
            <a:r>
              <a:rPr lang="pl-PL" dirty="0" smtClean="0">
                <a:solidFill>
                  <a:schemeClr val="tx2">
                    <a:satMod val="130000"/>
                  </a:schemeClr>
                </a:solidFill>
              </a:rPr>
              <a:t>Źródła prawa</a:t>
            </a:r>
            <a:endParaRPr lang="pl-PL" dirty="0">
              <a:solidFill>
                <a:schemeClr val="tx2">
                  <a:satMod val="130000"/>
                </a:schemeClr>
              </a:solidFill>
            </a:endParaRPr>
          </a:p>
        </p:txBody>
      </p:sp>
      <p:sp>
        <p:nvSpPr>
          <p:cNvPr id="15362" name="Symbol zastępczy zawartości 2"/>
          <p:cNvSpPr>
            <a:spLocks noGrp="1"/>
          </p:cNvSpPr>
          <p:nvPr>
            <p:ph idx="1"/>
          </p:nvPr>
        </p:nvSpPr>
        <p:spPr/>
        <p:txBody>
          <a:bodyPr/>
          <a:lstStyle/>
          <a:p>
            <a:pPr marL="0" indent="0">
              <a:buFont typeface="Wingdings 2" pitchFamily="18" charset="2"/>
              <a:buNone/>
            </a:pPr>
            <a:r>
              <a:rPr lang="pl-PL" sz="2000" smtClean="0"/>
              <a:t>Wykonywanie działalności gospodarczej przez jednostki samorządu terytorialnego opiera się na wielu aktach prawa.</a:t>
            </a:r>
          </a:p>
          <a:p>
            <a:pPr marL="0" indent="0">
              <a:buFont typeface="Wingdings 2" pitchFamily="18" charset="2"/>
              <a:buNone/>
            </a:pPr>
            <a:r>
              <a:rPr lang="pl-PL" sz="2000" smtClean="0"/>
              <a:t>Są to przede wszystkim: </a:t>
            </a:r>
          </a:p>
          <a:p>
            <a:pPr marL="0" indent="0">
              <a:buFont typeface="Wingdings 2" pitchFamily="18" charset="2"/>
              <a:buNone/>
            </a:pPr>
            <a:r>
              <a:rPr lang="pl-PL" sz="2000" smtClean="0"/>
              <a:t>1) ustawy samorządowe, czyli ustawa z dnia 8 marca 1990 r. o samorządzie gminnym , ustawa z dnia 5 czerwca 1998 r. o samorządzie powiatowym , ustawa z dnia 5 czerwca 1998 r. o samorządzie województwa , </a:t>
            </a:r>
          </a:p>
          <a:p>
            <a:pPr marL="0" indent="0">
              <a:buFont typeface="Wingdings 2" pitchFamily="18" charset="2"/>
              <a:buNone/>
            </a:pPr>
            <a:r>
              <a:rPr lang="pl-PL" sz="2000" smtClean="0"/>
              <a:t>2) ustawa z dnia 20 grudnia 1996 r. o gospodarce komunalnej </a:t>
            </a:r>
          </a:p>
          <a:p>
            <a:pPr marL="0" indent="0">
              <a:buFont typeface="Wingdings 2" pitchFamily="18" charset="2"/>
              <a:buNone/>
            </a:pPr>
            <a:r>
              <a:rPr lang="pl-PL" sz="2000" smtClean="0"/>
              <a:t>3) ustawa z dnia 27 sierpnia 2009 r. o finansach publicznych, </a:t>
            </a:r>
          </a:p>
          <a:p>
            <a:pPr marL="0" indent="0">
              <a:buFont typeface="Wingdings 2" pitchFamily="18" charset="2"/>
              <a:buNone/>
            </a:pPr>
            <a:r>
              <a:rPr lang="pl-PL" sz="2000" smtClean="0"/>
              <a:t>4) ustawa z dnia 15 września 2000 r. Kodeks spółek handlowych</a:t>
            </a:r>
          </a:p>
          <a:p>
            <a:pPr marL="0" indent="0">
              <a:buFont typeface="Wingdings 2" pitchFamily="18" charset="2"/>
              <a:buNone/>
            </a:pPr>
            <a:r>
              <a:rPr lang="pl-PL" sz="2000" smtClean="0"/>
              <a:t>5) ustawa z dnia 2 lipca 2004 r. o swobodzie działalności gospodarczej.</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fontAlgn="auto">
              <a:spcAft>
                <a:spcPts val="0"/>
              </a:spcAft>
              <a:defRPr/>
            </a:pPr>
            <a:r>
              <a:rPr lang="pl-PL" sz="2400" dirty="0" smtClean="0">
                <a:solidFill>
                  <a:schemeClr val="tx2">
                    <a:satMod val="130000"/>
                  </a:schemeClr>
                </a:solidFill>
              </a:rPr>
              <a:t>DZIAŁALNOŚĆ GOSPODARCZA JEDNOSTEK SAMORZĄDU TERYTORIALNEGO W ŚWIETLE USTAWY O GOSPODARCE KOMUNALNEJ </a:t>
            </a:r>
            <a:endParaRPr lang="pl-PL" sz="2400" dirty="0">
              <a:solidFill>
                <a:schemeClr val="tx2">
                  <a:satMod val="130000"/>
                </a:schemeClr>
              </a:solidFill>
            </a:endParaRPr>
          </a:p>
        </p:txBody>
      </p:sp>
      <p:sp>
        <p:nvSpPr>
          <p:cNvPr id="3" name="Symbol zastępczy zawartości 2"/>
          <p:cNvSpPr>
            <a:spLocks noGrp="1"/>
          </p:cNvSpPr>
          <p:nvPr>
            <p:ph idx="1"/>
          </p:nvPr>
        </p:nvSpPr>
        <p:spPr/>
        <p:txBody>
          <a:bodyPr>
            <a:normAutofit lnSpcReduction="10000"/>
          </a:bodyPr>
          <a:lstStyle/>
          <a:p>
            <a:pPr marL="365760" indent="-283464" fontAlgn="auto">
              <a:spcAft>
                <a:spcPts val="0"/>
              </a:spcAft>
              <a:buFont typeface="Wingdings 2"/>
              <a:buChar char=""/>
              <a:defRPr/>
            </a:pPr>
            <a:endParaRPr lang="pl-PL" sz="2000" dirty="0" smtClean="0"/>
          </a:p>
          <a:p>
            <a:pPr marL="365760" indent="-283464" fontAlgn="auto">
              <a:spcAft>
                <a:spcPts val="0"/>
              </a:spcAft>
              <a:buFont typeface="Wingdings 2"/>
              <a:buChar char=""/>
              <a:defRPr/>
            </a:pPr>
            <a:r>
              <a:rPr lang="pl-PL" sz="2400" dirty="0" smtClean="0"/>
              <a:t>wykorzystanie w art. 1 </a:t>
            </a:r>
            <a:r>
              <a:rPr lang="pl-PL" sz="2400" dirty="0" err="1" smtClean="0"/>
              <a:t>u.g.k</a:t>
            </a:r>
            <a:r>
              <a:rPr lang="pl-PL" sz="2400" dirty="0" smtClean="0"/>
              <a:t>. wyrażenia „w szczególności”, z którego wynika, że gospodarka komunalna obejmuje przede wszystkim wykonywanie zadań użyteczności publicznej jednostek samorządu terytorialnego, ale ponadto dotyczyć może (również) aktywności wykraczającej poza realizację zadań własnych,</a:t>
            </a:r>
          </a:p>
          <a:p>
            <a:pPr marL="365760" indent="-283464" fontAlgn="auto">
              <a:spcAft>
                <a:spcPts val="0"/>
              </a:spcAft>
              <a:buFont typeface="Wingdings 2"/>
              <a:buChar char=""/>
              <a:defRPr/>
            </a:pPr>
            <a:r>
              <a:rPr lang="pl-PL" sz="2400" dirty="0" smtClean="0"/>
              <a:t>wykorzystanie w treści </a:t>
            </a:r>
            <a:r>
              <a:rPr lang="pl-PL" sz="2400" dirty="0" err="1" smtClean="0"/>
              <a:t>u.g.k</a:t>
            </a:r>
            <a:r>
              <a:rPr lang="pl-PL" sz="2400" dirty="0" smtClean="0"/>
              <a:t>. sformułowania gospodarka komunalna w żaden sposób nie przesądza ex </a:t>
            </a:r>
            <a:r>
              <a:rPr lang="pl-PL" sz="2400" dirty="0" err="1" smtClean="0"/>
              <a:t>lege</a:t>
            </a:r>
            <a:r>
              <a:rPr lang="pl-PL" sz="2400" dirty="0" smtClean="0"/>
              <a:t> o kwalifikacji aktywności jednostek samorządu terytorialnego jako działalności gospodarczej.</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100" y="765175"/>
            <a:ext cx="7499350" cy="5483225"/>
          </a:xfrm>
        </p:spPr>
        <p:txBody>
          <a:bodyPr>
            <a:normAutofit fontScale="85000" lnSpcReduction="20000"/>
          </a:bodyPr>
          <a:lstStyle/>
          <a:p>
            <a:pPr marL="365760" indent="-283464" fontAlgn="auto">
              <a:spcAft>
                <a:spcPts val="0"/>
              </a:spcAft>
              <a:buFont typeface="Wingdings 2"/>
              <a:buChar char=""/>
              <a:defRPr/>
            </a:pPr>
            <a:r>
              <a:rPr lang="pl-PL" i="1" dirty="0" smtClean="0"/>
              <a:t>„Gospodarka komunalna obejmuje </a:t>
            </a:r>
            <a:r>
              <a:rPr lang="pl-PL" b="1" i="1" u="sng" dirty="0" smtClean="0"/>
              <a:t>w szczególnośc</a:t>
            </a:r>
            <a:r>
              <a:rPr lang="pl-PL" b="1" i="1" dirty="0" smtClean="0"/>
              <a:t>i </a:t>
            </a:r>
            <a:r>
              <a:rPr lang="pl-PL" i="1" dirty="0" smtClean="0"/>
              <a:t>zadania o charakterze użyteczności publicznej, których celem jest bieżące i nieprzerwane zaspokajanie zbiorowych potrzeb ludności w drodze świadczenia usług powszechnie dostępnych”.</a:t>
            </a:r>
            <a:endParaRPr lang="pl-PL" dirty="0" smtClean="0"/>
          </a:p>
          <a:p>
            <a:pPr marL="365760" indent="-283464" fontAlgn="auto">
              <a:spcAft>
                <a:spcPts val="0"/>
              </a:spcAft>
              <a:buFont typeface="Wingdings 2"/>
              <a:buChar char=""/>
              <a:defRPr/>
            </a:pPr>
            <a:r>
              <a:rPr lang="pl-PL" dirty="0" smtClean="0"/>
              <a:t>Co powala przyjąć, że </a:t>
            </a:r>
            <a:r>
              <a:rPr lang="pl-PL" b="1" dirty="0" smtClean="0"/>
              <a:t>wykonując określone przepisami ustaw zadania w sferze użyteczności publicznej - JST nie zmierza do wypracowania zysku, którego osiągnięcie zresztą często jest niemożliwe. Uzyskanie dodatniego wyniku ekonomicznego nie jest wykluczone, ale nie jest to warunek konieczny zaspokajania potrzeb wspólnoty samorządowej</a:t>
            </a:r>
          </a:p>
          <a:p>
            <a:pPr marL="365760" indent="-283464" fontAlgn="auto">
              <a:spcAft>
                <a:spcPts val="0"/>
              </a:spcAft>
              <a:buFont typeface="Wingdings 2"/>
              <a:buChar char=""/>
              <a:defRPr/>
            </a:pPr>
            <a:endParaRPr lang="pl-PL" dirty="0" smtClean="0"/>
          </a:p>
          <a:p>
            <a:pPr marL="365760" indent="-283464"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100" y="260350"/>
            <a:ext cx="7499350" cy="6408738"/>
          </a:xfrm>
        </p:spPr>
        <p:txBody>
          <a:bodyPr>
            <a:normAutofit fontScale="77500" lnSpcReduction="20000"/>
          </a:bodyPr>
          <a:lstStyle/>
          <a:p>
            <a:pPr marL="365760" indent="-283464" fontAlgn="auto">
              <a:spcAft>
                <a:spcPts val="0"/>
              </a:spcAft>
              <a:buFont typeface="Wingdings 2"/>
              <a:buChar char=""/>
              <a:defRPr/>
            </a:pPr>
            <a:r>
              <a:rPr lang="pl-PL" sz="2800" b="1" i="1" u="sng" dirty="0" err="1" smtClean="0"/>
              <a:t>U.g.k</a:t>
            </a:r>
            <a:r>
              <a:rPr lang="pl-PL" sz="2800" b="1" i="1" u="sng" dirty="0" smtClean="0"/>
              <a:t>. określa w art. 10 sytuacje, w których dopuszcza się aktywność gminy w wymiarze komercyjnym</a:t>
            </a:r>
          </a:p>
          <a:p>
            <a:pPr marL="365760" indent="-283464" fontAlgn="auto">
              <a:spcAft>
                <a:spcPts val="0"/>
              </a:spcAft>
              <a:buFont typeface="Wingdings 2"/>
              <a:buNone/>
              <a:defRPr/>
            </a:pPr>
            <a:endParaRPr lang="pl-PL" sz="2800" dirty="0" smtClean="0"/>
          </a:p>
          <a:p>
            <a:pPr marL="365760" indent="-283464" fontAlgn="auto">
              <a:spcAft>
                <a:spcPts val="0"/>
              </a:spcAft>
              <a:buFont typeface="Wingdings 2"/>
              <a:buNone/>
              <a:defRPr/>
            </a:pPr>
            <a:r>
              <a:rPr lang="pl-PL" sz="2800" dirty="0" smtClean="0"/>
              <a:t>Sytuacja I</a:t>
            </a:r>
          </a:p>
          <a:p>
            <a:pPr marL="365760" indent="-283464" fontAlgn="auto">
              <a:spcAft>
                <a:spcPts val="0"/>
              </a:spcAft>
              <a:buFont typeface="Wingdings 2"/>
              <a:buChar char=""/>
              <a:defRPr/>
            </a:pPr>
            <a:r>
              <a:rPr lang="pl-PL" sz="2800" b="1" i="1" dirty="0" smtClean="0"/>
              <a:t>Art. 10.1. </a:t>
            </a:r>
            <a:r>
              <a:rPr lang="pl-PL" sz="2800" i="1" dirty="0" smtClean="0"/>
              <a:t>Poza sferą użyteczności publicznej gmina może tworzyć spółki prawa handlowego i przystępować do nich, jeżeli łącznie zostaną spełnione następujące warunki:</a:t>
            </a:r>
            <a:endParaRPr lang="pl-PL" sz="2800" dirty="0" smtClean="0"/>
          </a:p>
          <a:p>
            <a:pPr marL="365760" indent="-283464" fontAlgn="auto">
              <a:spcAft>
                <a:spcPts val="0"/>
              </a:spcAft>
              <a:buFont typeface="Wingdings 2"/>
              <a:buChar char=""/>
              <a:defRPr/>
            </a:pPr>
            <a:r>
              <a:rPr lang="pl-PL" sz="2800" i="1" dirty="0" smtClean="0"/>
              <a:t>istnieją nie zaspokojone potrzeby wspólnoty samorządowej na rynku lokalnym,</a:t>
            </a:r>
            <a:endParaRPr lang="pl-PL" sz="2800" dirty="0" smtClean="0"/>
          </a:p>
          <a:p>
            <a:pPr marL="365760" indent="-283464" fontAlgn="auto">
              <a:spcAft>
                <a:spcPts val="0"/>
              </a:spcAft>
              <a:buFont typeface="Wingdings 2"/>
              <a:buChar char=""/>
              <a:defRPr/>
            </a:pPr>
            <a:r>
              <a:rPr lang="pl-PL" sz="2800" i="1" dirty="0" smtClean="0"/>
              <a:t>występujące w gminie bezrobocie w znacznym stopniu wpływa ujemnie na poziom życia wspólnoty samorządowej, a zastosowanie innych działań i wynikających z obowiązujących przepisów środków prawnych nie doprowadziło do aktywizacji gospodarczej, a w szczególności do znacznego ożywienia rynku lokalnego lub trwałego ograniczenia bezrobocia.</a:t>
            </a:r>
          </a:p>
          <a:p>
            <a:pPr marL="365760" indent="-283464" fontAlgn="auto">
              <a:spcAft>
                <a:spcPts val="0"/>
              </a:spcAft>
              <a:buFont typeface="Wingdings 2"/>
              <a:buChar char=""/>
              <a:defRPr/>
            </a:pPr>
            <a:endParaRPr lang="pl-PL" sz="2800" dirty="0" smtClean="0"/>
          </a:p>
          <a:p>
            <a:pPr marL="365760" indent="-283464" fontAlgn="auto">
              <a:spcAft>
                <a:spcPts val="0"/>
              </a:spcAft>
              <a:buFont typeface="Wingdings 2"/>
              <a:buChar char=""/>
              <a:defRPr/>
            </a:pPr>
            <a:r>
              <a:rPr lang="pl-PL" sz="2800" b="1" dirty="0" smtClean="0"/>
              <a:t>Obie przesłanki muszą zachodzić łącznie</a:t>
            </a:r>
            <a:endParaRPr lang="pl-PL" sz="2800" dirty="0" smtClean="0"/>
          </a:p>
          <a:p>
            <a:pPr marL="365760" indent="-283464" fontAlgn="auto">
              <a:spcAft>
                <a:spcPts val="0"/>
              </a:spcAft>
              <a:buFont typeface="Wingdings 2"/>
              <a:buChar char=""/>
              <a:defRPr/>
            </a:pPr>
            <a:endParaRPr lang="pl-PL" sz="2800" i="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ymbol zastępczy zawartości 2"/>
          <p:cNvSpPr>
            <a:spLocks noGrp="1"/>
          </p:cNvSpPr>
          <p:nvPr>
            <p:ph idx="1"/>
          </p:nvPr>
        </p:nvSpPr>
        <p:spPr>
          <a:xfrm>
            <a:off x="1435100" y="476250"/>
            <a:ext cx="7499350" cy="5772150"/>
          </a:xfrm>
        </p:spPr>
        <p:txBody>
          <a:bodyPr/>
          <a:lstStyle/>
          <a:p>
            <a:pPr>
              <a:buFont typeface="Wingdings 2" pitchFamily="18" charset="2"/>
              <a:buNone/>
            </a:pPr>
            <a:r>
              <a:rPr lang="pl-PL" sz="2400" smtClean="0"/>
              <a:t>Sytuacja II</a:t>
            </a:r>
          </a:p>
          <a:p>
            <a:pPr>
              <a:buFont typeface="Wingdings 2" pitchFamily="18" charset="2"/>
              <a:buNone/>
            </a:pPr>
            <a:endParaRPr lang="pl-PL" sz="2400" smtClean="0"/>
          </a:p>
          <a:p>
            <a:r>
              <a:rPr lang="pl-PL" sz="2400" b="1" i="1" smtClean="0"/>
              <a:t>Art. 10. 2. </a:t>
            </a:r>
            <a:r>
              <a:rPr lang="pl-PL" sz="2400" i="1" smtClean="0"/>
              <a:t>Poza sferą użyteczności publicznej gmina może tworzyć spółki prawa handlowego i przystępować do nich równie </a:t>
            </a:r>
            <a:r>
              <a:rPr lang="pl-PL" sz="2400" b="1" i="1" smtClean="0"/>
              <a:t>ż </a:t>
            </a:r>
            <a:r>
              <a:rPr lang="pl-PL" sz="2400" i="1" smtClean="0"/>
              <a:t>wówczas, </a:t>
            </a:r>
            <a:r>
              <a:rPr lang="pl-PL" sz="2400" b="1" i="1" smtClean="0"/>
              <a:t>jeżeli zbycie składnika mienia komunalnego mogącego stanowić wkład niepieniężny gminy do spółki albo też rozporządzenie nim w inny sposób spowoduje dla gminy poważną stratę majątkową.</a:t>
            </a:r>
            <a:endParaRPr lang="pl-PL" sz="2400" smtClean="0"/>
          </a:p>
          <a:p>
            <a:r>
              <a:rPr lang="pl-PL" sz="2400" b="1" smtClean="0"/>
              <a:t>Przepis tworzy podstawę do racjonalnego gospodarowania majątkiem gminny</a:t>
            </a:r>
            <a:endParaRPr lang="pl-PL"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ymbol zastępczy zawartości 2"/>
          <p:cNvSpPr>
            <a:spLocks noGrp="1"/>
          </p:cNvSpPr>
          <p:nvPr>
            <p:ph idx="1"/>
          </p:nvPr>
        </p:nvSpPr>
        <p:spPr>
          <a:xfrm>
            <a:off x="1435100" y="333375"/>
            <a:ext cx="7499350" cy="5915025"/>
          </a:xfrm>
        </p:spPr>
        <p:txBody>
          <a:bodyPr/>
          <a:lstStyle/>
          <a:p>
            <a:pPr>
              <a:buFont typeface="Wingdings 2" pitchFamily="18" charset="2"/>
              <a:buNone/>
            </a:pPr>
            <a:r>
              <a:rPr lang="pl-PL" sz="2400" smtClean="0"/>
              <a:t>Sytuacja III</a:t>
            </a:r>
          </a:p>
          <a:p>
            <a:pPr>
              <a:buFont typeface="Wingdings 2" pitchFamily="18" charset="2"/>
              <a:buNone/>
            </a:pPr>
            <a:endParaRPr lang="pl-PL" sz="2400" smtClean="0"/>
          </a:p>
          <a:p>
            <a:r>
              <a:rPr lang="pl-PL" sz="2400" b="1" i="1" smtClean="0"/>
              <a:t>Art. 10. 3. Ograniczenia </a:t>
            </a:r>
            <a:r>
              <a:rPr lang="pl-PL" sz="2400" i="1" smtClean="0"/>
              <a:t>dotyczące tworzenia spółek prawa handlowego i przystępowania przez gminę do nich, o których mowa w ust. 1 i 2, </a:t>
            </a:r>
            <a:r>
              <a:rPr lang="pl-PL" sz="2400" b="1" i="1" smtClean="0"/>
              <a:t>nie mają zastosowania do posiadania przez gminę akcji lub udziałów spółek zajmujących się czynnościami bankowymi, ubezpieczeniowymi oraz działalnością doradczą, promocyjną, edukacyjną i wydawniczą na rzecz samorządu terytorialnego</a:t>
            </a:r>
            <a:r>
              <a:rPr lang="pl-PL" sz="2400" i="1" smtClean="0"/>
              <a:t>, a także innych spółek ważnych dla rozwoju gminy, w tym klubów sportowych działających w formie spółki kapitałowej.</a:t>
            </a:r>
          </a:p>
          <a:p>
            <a:endParaRPr lang="pl-PL" sz="2400" smtClean="0"/>
          </a:p>
          <a:p>
            <a:r>
              <a:rPr lang="pl-PL" sz="2400" b="1" smtClean="0"/>
              <a:t>nie jest uzależniona od żadnych warunków</a:t>
            </a:r>
            <a:endParaRPr lang="pl-PL"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fontAlgn="auto">
              <a:spcAft>
                <a:spcPts val="0"/>
              </a:spcAft>
              <a:defRPr/>
            </a:pPr>
            <a:r>
              <a:rPr lang="pl-PL" sz="2400" dirty="0" smtClean="0">
                <a:solidFill>
                  <a:schemeClr val="tx2">
                    <a:satMod val="130000"/>
                  </a:schemeClr>
                </a:solidFill>
              </a:rPr>
              <a:t>FORMY ORGANIZACYJNO-PRAWNE DZIAŁALNOŚCI GOSPODARCZEJ JEDNOSTEK SAMORZĄDU TERYTORIALNEGO W ŚWIETLE USTAWY O GOSPODARCE KOMUNALNEJ </a:t>
            </a:r>
            <a:endParaRPr lang="pl-PL" sz="2400" dirty="0">
              <a:solidFill>
                <a:schemeClr val="tx2">
                  <a:satMod val="130000"/>
                </a:schemeClr>
              </a:solidFill>
            </a:endParaRPr>
          </a:p>
        </p:txBody>
      </p:sp>
      <p:sp>
        <p:nvSpPr>
          <p:cNvPr id="39938" name="Symbol zastępczy zawartości 2"/>
          <p:cNvSpPr>
            <a:spLocks noGrp="1"/>
          </p:cNvSpPr>
          <p:nvPr>
            <p:ph idx="1"/>
          </p:nvPr>
        </p:nvSpPr>
        <p:spPr>
          <a:xfrm>
            <a:off x="1435100" y="2060575"/>
            <a:ext cx="7499350" cy="4187825"/>
          </a:xfrm>
        </p:spPr>
        <p:txBody>
          <a:bodyPr/>
          <a:lstStyle/>
          <a:p>
            <a:r>
              <a:rPr lang="pl-PL" sz="2400" b="1" u="sng" smtClean="0"/>
              <a:t>Art. 2 u.g.k.</a:t>
            </a:r>
          </a:p>
          <a:p>
            <a:r>
              <a:rPr lang="pl-PL" sz="2400" smtClean="0"/>
              <a:t>Gospodarka komunalna może być prowadzona przez jednostki samorządu terytorialnego </a:t>
            </a:r>
            <a:r>
              <a:rPr lang="pl-PL" sz="2400" u="sng" smtClean="0"/>
              <a:t>w szczególności </a:t>
            </a:r>
            <a:r>
              <a:rPr lang="pl-PL" sz="2400" smtClean="0"/>
              <a:t>w formach samorządowego zakładu budżetowego lub spółek prawa handlowego.</a:t>
            </a:r>
          </a:p>
          <a:p>
            <a:r>
              <a:rPr lang="pl-PL" sz="2400" smtClean="0"/>
              <a:t>Przepis ten daje jednostkom samorządowym możliwość wyboru form organizacyjnoprawnych działalności gospodarczej spośród wszystkich, których tworzenie dopuszcza prawo.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ymbol zastępczy zawartości 2"/>
          <p:cNvSpPr>
            <a:spLocks noGrp="1"/>
          </p:cNvSpPr>
          <p:nvPr>
            <p:ph idx="1"/>
          </p:nvPr>
        </p:nvSpPr>
        <p:spPr>
          <a:xfrm>
            <a:off x="1435100" y="260350"/>
            <a:ext cx="7499350" cy="5988050"/>
          </a:xfrm>
        </p:spPr>
        <p:txBody>
          <a:bodyPr/>
          <a:lstStyle/>
          <a:p>
            <a:pPr algn="just"/>
            <a:r>
              <a:rPr lang="pl-PL" sz="2400" b="1" smtClean="0"/>
              <a:t>Formy publicznoprawne </a:t>
            </a:r>
            <a:r>
              <a:rPr lang="pl-PL" sz="2400" smtClean="0"/>
              <a:t>działalności gospodarczej obejmują przede wszystkim instytucje przewidziane w ustawie o finansach publicznych, a mianowicie: </a:t>
            </a:r>
          </a:p>
          <a:p>
            <a:r>
              <a:rPr lang="pl-PL" sz="2400" smtClean="0"/>
              <a:t>zakład budżetowy, </a:t>
            </a:r>
          </a:p>
          <a:p>
            <a:r>
              <a:rPr lang="pl-PL" sz="2400" smtClean="0"/>
              <a:t>jednostka budżetowa, </a:t>
            </a:r>
          </a:p>
          <a:p>
            <a:r>
              <a:rPr lang="pl-PL" sz="2400" smtClean="0"/>
              <a:t>gospodarstwo pomocnicze, </a:t>
            </a:r>
          </a:p>
          <a:p>
            <a:r>
              <a:rPr lang="pl-PL" sz="2400" smtClean="0"/>
              <a:t>środki specjalne.</a:t>
            </a:r>
          </a:p>
          <a:p>
            <a:endParaRPr lang="pl-PL" sz="2400" smtClean="0"/>
          </a:p>
          <a:p>
            <a:pPr algn="just"/>
            <a:r>
              <a:rPr lang="pl-PL" sz="2400" b="1" smtClean="0"/>
              <a:t>Formy prywatnoprawne </a:t>
            </a:r>
            <a:r>
              <a:rPr lang="pl-PL" sz="2400" smtClean="0"/>
              <a:t>działalności gospodarczej to przede wszystkim: </a:t>
            </a:r>
          </a:p>
          <a:p>
            <a:r>
              <a:rPr lang="pl-PL" sz="2400" smtClean="0"/>
              <a:t>spółki prawa handlowego, </a:t>
            </a:r>
          </a:p>
          <a:p>
            <a:r>
              <a:rPr lang="pl-PL" sz="2400" smtClean="0"/>
              <a:t>fundacje, </a:t>
            </a:r>
          </a:p>
          <a:p>
            <a:r>
              <a:rPr lang="pl-PL" sz="2400" smtClean="0"/>
              <a:t>spółdzielnie i stowarzyszenia.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ymbol zastępczy zawartości 2"/>
          <p:cNvSpPr>
            <a:spLocks noGrp="1"/>
          </p:cNvSpPr>
          <p:nvPr>
            <p:ph idx="1"/>
          </p:nvPr>
        </p:nvSpPr>
        <p:spPr>
          <a:xfrm>
            <a:off x="1258888" y="404813"/>
            <a:ext cx="7499350" cy="5688012"/>
          </a:xfrm>
        </p:spPr>
        <p:txBody>
          <a:bodyPr/>
          <a:lstStyle/>
          <a:p>
            <a:pPr algn="just"/>
            <a:r>
              <a:rPr lang="pl-PL" sz="2400" smtClean="0"/>
              <a:t>podstawową formą wykonywania gospodarki komunalnej jest samorządowy zakład budżetowy, forma właściwa wyłącznie realizacji zadań własnych (aktywności w sferze użyteczności publicznej) gmin, powiatów i województw (co wynika z art. 7 u.g.k. in fine).</a:t>
            </a:r>
          </a:p>
          <a:p>
            <a:pPr algn="just"/>
            <a:endParaRPr lang="pl-PL" sz="2400" smtClean="0"/>
          </a:p>
          <a:p>
            <a:pPr algn="just"/>
            <a:endParaRPr lang="pl-PL" sz="2400" smtClean="0"/>
          </a:p>
          <a:p>
            <a:pPr algn="just"/>
            <a:r>
              <a:rPr lang="pl-PL" sz="2400" smtClean="0"/>
              <a:t>Zgodnie z art. 7 u.g.k. w formie samorządowego zakładu budżetowego nie może być prowadzona działalność wykraczająca poza zadania o charakterze użyteczności publicznej.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ymbol zastępczy zawartości 2"/>
          <p:cNvSpPr>
            <a:spLocks noGrp="1"/>
          </p:cNvSpPr>
          <p:nvPr>
            <p:ph idx="1"/>
          </p:nvPr>
        </p:nvSpPr>
        <p:spPr>
          <a:xfrm>
            <a:off x="1435100" y="549275"/>
            <a:ext cx="7499350" cy="5699125"/>
          </a:xfrm>
        </p:spPr>
        <p:txBody>
          <a:bodyPr/>
          <a:lstStyle/>
          <a:p>
            <a:pPr algn="just"/>
            <a:r>
              <a:rPr lang="pl-PL" sz="2400" b="1" smtClean="0"/>
              <a:t>W zakresie użyteczności publicznej </a:t>
            </a:r>
            <a:r>
              <a:rPr lang="pl-PL" sz="2400" smtClean="0"/>
              <a:t>wszystkie j.s.t. mogą tworzyć jednostki przewidziane ustawą o finansach publicznych oraz spółki kapitałowe.</a:t>
            </a:r>
          </a:p>
          <a:p>
            <a:pPr algn="just"/>
            <a:endParaRPr lang="pl-PL" sz="2400" smtClean="0"/>
          </a:p>
          <a:p>
            <a:pPr algn="just"/>
            <a:r>
              <a:rPr lang="pl-PL" sz="2400" b="1" smtClean="0"/>
              <a:t>Poza sferą użyteczności publicznej </a:t>
            </a:r>
            <a:r>
              <a:rPr lang="pl-PL" sz="2400" smtClean="0"/>
              <a:t>wyłącznie formy organizacyjnoprawne przewidziane prawem handlowym. Przesądza o tym art. 7 u.g.k., zgodnie z którym działalność wykraczająca poza zadania o charakterze użytecznoci publicznej nie może być prowadzona w formie zakładu budżetowego, co oznacza także, że nie jest dopuszczalne prowadzenie takiej działalnoci przez jednostkę budżetową, gospodarstwo pomocnicze lub z wykorzystaniem ośrodka specjalnego.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fontAlgn="auto">
              <a:spcAft>
                <a:spcPts val="0"/>
              </a:spcAft>
              <a:defRPr/>
            </a:pPr>
            <a:r>
              <a:rPr lang="pl-PL" sz="2000" dirty="0" smtClean="0">
                <a:solidFill>
                  <a:schemeClr val="tx2">
                    <a:satMod val="130000"/>
                  </a:schemeClr>
                </a:solidFill>
              </a:rPr>
              <a:t>FORMY ORGANIZACYJNO-PRAWNE DZIAŁALNOŚCI GOSPODARCZEJ JEDNOSTEK SAMORZĄDU TERYTORIALNEGO W ŚWIETLE USTAWY O GOSPODARCE KOMUNALNEJ </a:t>
            </a:r>
            <a:endParaRPr lang="pl-PL" sz="2000" dirty="0">
              <a:solidFill>
                <a:schemeClr val="tx2">
                  <a:satMod val="130000"/>
                </a:schemeClr>
              </a:solidFill>
            </a:endParaRPr>
          </a:p>
        </p:txBody>
      </p:sp>
      <p:sp>
        <p:nvSpPr>
          <p:cNvPr id="44034" name="Symbol zastępczy zawartości 2"/>
          <p:cNvSpPr>
            <a:spLocks noGrp="1"/>
          </p:cNvSpPr>
          <p:nvPr>
            <p:ph idx="1"/>
          </p:nvPr>
        </p:nvSpPr>
        <p:spPr>
          <a:xfrm>
            <a:off x="1187450" y="1700213"/>
            <a:ext cx="7497763" cy="4800600"/>
          </a:xfrm>
        </p:spPr>
        <p:txBody>
          <a:bodyPr/>
          <a:lstStyle/>
          <a:p>
            <a:r>
              <a:rPr lang="pl-PL" sz="2400" smtClean="0"/>
              <a:t>poza samorządowym zakładem budżetowym na mocy art. 9 ust 1 u.g.k. jednostki samorządu terytorialnego mogą tworzyć spółki z ograniczoną odpowiedzialnością oraz spółki akcyjne, w tym także przystępować do takich spółek;</a:t>
            </a:r>
          </a:p>
          <a:p>
            <a:r>
              <a:rPr lang="pl-PL" sz="2400" smtClean="0"/>
              <a:t>U.g.k. dopuszcza (z ograniczeniami) </a:t>
            </a:r>
            <a:r>
              <a:rPr lang="pl-PL" sz="2400" b="1" smtClean="0"/>
              <a:t>wyłącznie samorządowe zakłady budżetowe oraz określone spółki prawa handlowego tj. spółkę z ograniczoną odpowiedzialnością, spółkę akcyjną oraz spółkę komandytową i komandytowo-akcyjną.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fontAlgn="auto">
              <a:spcAft>
                <a:spcPts val="0"/>
              </a:spcAft>
              <a:defRPr/>
            </a:pPr>
            <a:r>
              <a:rPr lang="pl-PL" b="1" dirty="0" smtClean="0">
                <a:solidFill>
                  <a:schemeClr val="tx2">
                    <a:satMod val="130000"/>
                  </a:schemeClr>
                </a:solidFill>
              </a:rPr>
              <a:t>Działalność komunalna a działalność gospodarcza</a:t>
            </a:r>
            <a:endParaRPr lang="pl-PL" dirty="0">
              <a:solidFill>
                <a:schemeClr val="tx2">
                  <a:satMod val="130000"/>
                </a:schemeClr>
              </a:solidFill>
            </a:endParaRPr>
          </a:p>
        </p:txBody>
      </p:sp>
      <p:sp>
        <p:nvSpPr>
          <p:cNvPr id="3" name="Symbol zastępczy zawartości 2"/>
          <p:cNvSpPr>
            <a:spLocks noGrp="1"/>
          </p:cNvSpPr>
          <p:nvPr>
            <p:ph idx="1"/>
          </p:nvPr>
        </p:nvSpPr>
        <p:spPr>
          <a:xfrm>
            <a:off x="1042988" y="1557338"/>
            <a:ext cx="7499350" cy="4800600"/>
          </a:xfrm>
        </p:spPr>
        <p:txBody>
          <a:bodyPr>
            <a:normAutofit fontScale="85000" lnSpcReduction="20000"/>
          </a:bodyPr>
          <a:lstStyle/>
          <a:p>
            <a:pPr marL="365760" indent="-283464" fontAlgn="auto">
              <a:spcAft>
                <a:spcPts val="0"/>
              </a:spcAft>
              <a:buFont typeface="Wingdings 2"/>
              <a:buChar char=""/>
              <a:defRPr/>
            </a:pPr>
            <a:r>
              <a:rPr lang="pl-PL" b="1" dirty="0" smtClean="0"/>
              <a:t>Działalność komunalna stanowi sformułowanie wykraczające poza ramy definicji działalności gospodarczej </a:t>
            </a:r>
            <a:r>
              <a:rPr lang="pl-PL" dirty="0" smtClean="0"/>
              <a:t>określonej w </a:t>
            </a:r>
            <a:r>
              <a:rPr lang="pl-PL" dirty="0" err="1" smtClean="0"/>
              <a:t>u.s.d.g</a:t>
            </a:r>
            <a:r>
              <a:rPr lang="pl-PL" dirty="0" smtClean="0"/>
              <a:t>.. Wynika to z idei i istoty jednostki samorządu terytorialnego, gdzie zysk nie jest podstawowym celem wykonywanej działalności, a jednak dochód i tzw. odpłatność w wielu sytuacjach występują.</a:t>
            </a:r>
          </a:p>
          <a:p>
            <a:pPr marL="365760" indent="-283464" fontAlgn="auto">
              <a:spcAft>
                <a:spcPts val="0"/>
              </a:spcAft>
              <a:buFont typeface="Wingdings 2"/>
              <a:buChar char=""/>
              <a:defRPr/>
            </a:pPr>
            <a:r>
              <a:rPr lang="pl-PL" b="1" dirty="0" smtClean="0"/>
              <a:t>Z tego względu działalność komunalna stanowi szczególną kategorię działalności gospodarczej właściwą działalności jednostek samorządu</a:t>
            </a:r>
            <a:endParaRPr lang="pl-PL" dirty="0" smtClean="0"/>
          </a:p>
          <a:p>
            <a:pPr marL="365760" indent="-283464"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fontAlgn="auto">
              <a:spcAft>
                <a:spcPts val="0"/>
              </a:spcAft>
              <a:defRPr/>
            </a:pPr>
            <a:r>
              <a:rPr lang="pl-PL" sz="2700" b="1" dirty="0" smtClean="0">
                <a:solidFill>
                  <a:schemeClr val="tx2">
                    <a:satMod val="130000"/>
                  </a:schemeClr>
                </a:solidFill>
              </a:rPr>
              <a:t>Spółka akcyjna a komunalna osoba prawna</a:t>
            </a:r>
            <a:r>
              <a:rPr lang="pl-PL" b="1" dirty="0" smtClean="0">
                <a:solidFill>
                  <a:schemeClr val="tx2">
                    <a:satMod val="130000"/>
                  </a:schemeClr>
                </a:solidFill>
              </a:rPr>
              <a:t/>
            </a:r>
            <a:br>
              <a:rPr lang="pl-PL" b="1" dirty="0" smtClean="0">
                <a:solidFill>
                  <a:schemeClr val="tx2">
                    <a:satMod val="130000"/>
                  </a:schemeClr>
                </a:solidFill>
              </a:rPr>
            </a:br>
            <a:endParaRPr lang="pl-PL" dirty="0">
              <a:solidFill>
                <a:schemeClr val="tx2">
                  <a:satMod val="130000"/>
                </a:schemeClr>
              </a:solidFill>
            </a:endParaRPr>
          </a:p>
        </p:txBody>
      </p:sp>
      <p:sp>
        <p:nvSpPr>
          <p:cNvPr id="3" name="Symbol zastępczy zawartości 2"/>
          <p:cNvSpPr>
            <a:spLocks noGrp="1"/>
          </p:cNvSpPr>
          <p:nvPr>
            <p:ph idx="1"/>
          </p:nvPr>
        </p:nvSpPr>
        <p:spPr/>
        <p:txBody>
          <a:bodyPr>
            <a:normAutofit fontScale="55000" lnSpcReduction="20000"/>
          </a:bodyPr>
          <a:lstStyle/>
          <a:p>
            <a:pPr marL="0" indent="0" fontAlgn="auto">
              <a:spcAft>
                <a:spcPts val="0"/>
              </a:spcAft>
              <a:buFont typeface="Wingdings 2"/>
              <a:buNone/>
              <a:defRPr/>
            </a:pPr>
            <a:r>
              <a:rPr lang="pl-PL" sz="2900" dirty="0" smtClean="0"/>
              <a:t>Wyrok Naczelnego Sądu Administracyjnego z dnia 11 października 1994 r. SA/Po 1387/94</a:t>
            </a:r>
            <a:endParaRPr lang="pl-PL" dirty="0" smtClean="0"/>
          </a:p>
          <a:p>
            <a:pPr marL="0" indent="0" fontAlgn="auto">
              <a:spcAft>
                <a:spcPts val="0"/>
              </a:spcAft>
              <a:buFont typeface="Wingdings 2"/>
              <a:buNone/>
              <a:defRPr/>
            </a:pPr>
            <a:r>
              <a:rPr lang="pl-PL" b="1" dirty="0" smtClean="0"/>
              <a:t>Teza</a:t>
            </a:r>
          </a:p>
          <a:p>
            <a:pPr marL="0" indent="0" fontAlgn="auto">
              <a:lnSpc>
                <a:spcPct val="120000"/>
              </a:lnSpc>
              <a:spcAft>
                <a:spcPts val="0"/>
              </a:spcAft>
              <a:buFont typeface="Wingdings 2"/>
              <a:buNone/>
              <a:defRPr/>
            </a:pPr>
            <a:r>
              <a:rPr lang="pl-PL" dirty="0" smtClean="0"/>
              <a:t> </a:t>
            </a:r>
            <a:r>
              <a:rPr lang="pl-PL" i="1" dirty="0" smtClean="0"/>
              <a:t>Spółka akcyjna jest osobą prawną inną niż gminy i prowadzenie przez nią działalności gospodarczej na własny rachunek i we własnym imieniu nie jest równoznaczne z prowadzeniem takiej działalności przez osobę prawną, będącą akcjonariuszem spółki. </a:t>
            </a:r>
            <a:r>
              <a:rPr lang="pl-PL" b="1" i="1" dirty="0" smtClean="0"/>
              <a:t>Nie jest komunalną osobą prawną spółka akcyjna, w której kapitał akcyjny gminy wynosi mniej niż 50 procent.</a:t>
            </a:r>
          </a:p>
          <a:p>
            <a:pPr marL="0" indent="0" fontAlgn="auto">
              <a:lnSpc>
                <a:spcPct val="120000"/>
              </a:lnSpc>
              <a:spcAft>
                <a:spcPts val="0"/>
              </a:spcAft>
              <a:buFont typeface="Wingdings 2"/>
              <a:buNone/>
              <a:defRPr/>
            </a:pPr>
            <a:endParaRPr lang="pl-PL" i="1" dirty="0" smtClean="0"/>
          </a:p>
          <a:p>
            <a:pPr marL="0" indent="0" fontAlgn="auto">
              <a:lnSpc>
                <a:spcPct val="120000"/>
              </a:lnSpc>
              <a:spcAft>
                <a:spcPts val="0"/>
              </a:spcAft>
              <a:buFont typeface="Wingdings 2"/>
              <a:buNone/>
              <a:defRPr/>
            </a:pPr>
            <a:r>
              <a:rPr lang="pl-PL" i="1" dirty="0" smtClean="0"/>
              <a:t>Spółka akcyjna utworzona na podstawie uchwały Rady Miejskiej, nie będąc gminą ani komunalną osobą prawną, może prowadzić działalność gospodarczą poza zadania o charakterze użyteczności publicznej i nie dotyczy jej zakaz ustanowiony w art. 9 ust. 2 ustawy z dnia 8 marca 1990 r. o samorządzie terytorialnym (</a:t>
            </a:r>
            <a:r>
              <a:rPr lang="pl-PL" i="1" dirty="0" err="1" smtClean="0"/>
              <a:t>Dz.U</a:t>
            </a:r>
            <a:r>
              <a:rPr lang="pl-PL" i="1" dirty="0" smtClean="0"/>
              <a:t>. Nr 16 poz. 95).</a:t>
            </a:r>
          </a:p>
          <a:p>
            <a:pPr marL="0" indent="0"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fontAlgn="auto">
              <a:spcAft>
                <a:spcPts val="0"/>
              </a:spcAft>
              <a:defRPr/>
            </a:pPr>
            <a:r>
              <a:rPr lang="pl-PL" sz="2400" b="1" dirty="0" smtClean="0">
                <a:solidFill>
                  <a:schemeClr val="tx2">
                    <a:satMod val="130000"/>
                  </a:schemeClr>
                </a:solidFill>
              </a:rPr>
              <a:t>Udział kapitałowy gminy w banku a prowadzenie działalności gospodarczej</a:t>
            </a:r>
            <a:br>
              <a:rPr lang="pl-PL" sz="2400" b="1" dirty="0" smtClean="0">
                <a:solidFill>
                  <a:schemeClr val="tx2">
                    <a:satMod val="130000"/>
                  </a:schemeClr>
                </a:solidFill>
              </a:rPr>
            </a:br>
            <a:endParaRPr lang="pl-PL" sz="2400" dirty="0">
              <a:solidFill>
                <a:schemeClr val="tx2">
                  <a:satMod val="130000"/>
                </a:schemeClr>
              </a:solidFill>
            </a:endParaRPr>
          </a:p>
        </p:txBody>
      </p:sp>
      <p:sp>
        <p:nvSpPr>
          <p:cNvPr id="3" name="Symbol zastępczy zawartości 2"/>
          <p:cNvSpPr>
            <a:spLocks noGrp="1"/>
          </p:cNvSpPr>
          <p:nvPr>
            <p:ph idx="1"/>
          </p:nvPr>
        </p:nvSpPr>
        <p:spPr>
          <a:xfrm>
            <a:off x="1187450" y="1484313"/>
            <a:ext cx="7497763" cy="4800600"/>
          </a:xfrm>
        </p:spPr>
        <p:txBody>
          <a:bodyPr>
            <a:normAutofit fontScale="92500"/>
          </a:bodyPr>
          <a:lstStyle/>
          <a:p>
            <a:pPr marL="365760" indent="-283464" fontAlgn="auto">
              <a:spcAft>
                <a:spcPts val="0"/>
              </a:spcAft>
              <a:buFont typeface="Wingdings 2"/>
              <a:buNone/>
              <a:defRPr/>
            </a:pPr>
            <a:r>
              <a:rPr lang="pl-PL" dirty="0" smtClean="0"/>
              <a:t>   </a:t>
            </a:r>
            <a:r>
              <a:rPr lang="pl-PL" sz="1900" dirty="0" smtClean="0"/>
              <a:t>Uchwała Składu Siedmiu Sędziów Sądu Najwyższego - Izba Cywilna z dnia 14 marca 1995 r. sygn. akt III CZP 6/95</a:t>
            </a:r>
            <a:endParaRPr lang="pl-PL" sz="2600" dirty="0" smtClean="0"/>
          </a:p>
          <a:p>
            <a:pPr marL="365760" indent="-283464" fontAlgn="auto">
              <a:spcAft>
                <a:spcPts val="0"/>
              </a:spcAft>
              <a:buFont typeface="Wingdings 2"/>
              <a:buNone/>
              <a:defRPr/>
            </a:pPr>
            <a:endParaRPr lang="pl-PL" sz="2600" b="1" dirty="0" smtClean="0"/>
          </a:p>
          <a:p>
            <a:pPr marL="365760" indent="-283464" fontAlgn="auto">
              <a:spcAft>
                <a:spcPts val="0"/>
              </a:spcAft>
              <a:buFont typeface="Wingdings 2"/>
              <a:buNone/>
              <a:defRPr/>
            </a:pPr>
            <a:r>
              <a:rPr lang="pl-PL" sz="2600" b="1" dirty="0" smtClean="0"/>
              <a:t>Teza</a:t>
            </a:r>
          </a:p>
          <a:p>
            <a:pPr marL="365760" indent="-283464" algn="just" fontAlgn="auto">
              <a:lnSpc>
                <a:spcPct val="150000"/>
              </a:lnSpc>
              <a:spcAft>
                <a:spcPts val="0"/>
              </a:spcAft>
              <a:buFont typeface="Wingdings 2"/>
              <a:buNone/>
              <a:defRPr/>
            </a:pPr>
            <a:r>
              <a:rPr lang="pl-PL" sz="2600" dirty="0" smtClean="0"/>
              <a:t>   </a:t>
            </a:r>
            <a:r>
              <a:rPr lang="pl-PL" sz="2600" i="1" dirty="0" smtClean="0"/>
              <a:t>Udział kapitałowy gminy w banku działającym w formie spółki akcyjnej nie jest prowadzeniem działalności gospodarczej w rozumieniu art. 9 ust. 2 ustawy z dnia 8 marca 1990 r. o samorządzie terytorialnym (</a:t>
            </a:r>
            <a:r>
              <a:rPr lang="pl-PL" sz="2600" i="1" dirty="0" err="1" smtClean="0"/>
              <a:t>Dz.U</a:t>
            </a:r>
            <a:r>
              <a:rPr lang="pl-PL" sz="2600" i="1" dirty="0" smtClean="0"/>
              <a:t>. Nr 16 poz. 95).</a:t>
            </a:r>
          </a:p>
          <a:p>
            <a:pPr marL="365760" indent="-283464" fontAlgn="auto">
              <a:spcAft>
                <a:spcPts val="0"/>
              </a:spcAft>
              <a:buFont typeface="Wingdings 2"/>
              <a:buChar char=""/>
              <a:defRPr/>
            </a:pP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fontAlgn="auto">
              <a:spcAft>
                <a:spcPts val="0"/>
              </a:spcAft>
              <a:defRPr/>
            </a:pPr>
            <a:r>
              <a:rPr lang="pl-PL" sz="2000" b="1" dirty="0" smtClean="0">
                <a:solidFill>
                  <a:schemeClr val="tx2">
                    <a:satMod val="130000"/>
                  </a:schemeClr>
                </a:solidFill>
              </a:rPr>
              <a:t>Działalność gospodarcza prowadzona przez gminę</a:t>
            </a:r>
            <a:r>
              <a:rPr lang="pl-PL" sz="1800" dirty="0" smtClean="0">
                <a:solidFill>
                  <a:schemeClr val="tx2">
                    <a:satMod val="130000"/>
                  </a:schemeClr>
                </a:solidFill>
              </a:rPr>
              <a:t/>
            </a:r>
            <a:br>
              <a:rPr lang="pl-PL" sz="1800" dirty="0" smtClean="0">
                <a:solidFill>
                  <a:schemeClr val="tx2">
                    <a:satMod val="130000"/>
                  </a:schemeClr>
                </a:solidFill>
              </a:rPr>
            </a:br>
            <a:r>
              <a:rPr lang="pl-PL" sz="1800" dirty="0" smtClean="0">
                <a:solidFill>
                  <a:schemeClr val="tx2">
                    <a:satMod val="130000"/>
                  </a:schemeClr>
                </a:solidFill>
              </a:rPr>
              <a:t/>
            </a:r>
            <a:br>
              <a:rPr lang="pl-PL" sz="1800" dirty="0" smtClean="0">
                <a:solidFill>
                  <a:schemeClr val="tx2">
                    <a:satMod val="130000"/>
                  </a:schemeClr>
                </a:solidFill>
              </a:rPr>
            </a:br>
            <a:r>
              <a:rPr lang="pl-PL" sz="1800" dirty="0" smtClean="0">
                <a:solidFill>
                  <a:schemeClr val="tx2">
                    <a:satMod val="130000"/>
                  </a:schemeClr>
                </a:solidFill>
              </a:rPr>
              <a:t>Wyrok Sądu Apelacyjnego w Poznaniu z dnia 4 lipca 2006 r. </a:t>
            </a:r>
            <a:br>
              <a:rPr lang="pl-PL" sz="1800" dirty="0" smtClean="0">
                <a:solidFill>
                  <a:schemeClr val="tx2">
                    <a:satMod val="130000"/>
                  </a:schemeClr>
                </a:solidFill>
              </a:rPr>
            </a:br>
            <a:r>
              <a:rPr lang="pl-PL" sz="1800" dirty="0" smtClean="0">
                <a:solidFill>
                  <a:schemeClr val="tx2">
                    <a:satMod val="130000"/>
                  </a:schemeClr>
                </a:solidFill>
              </a:rPr>
              <a:t> sygn. akt I </a:t>
            </a:r>
            <a:r>
              <a:rPr lang="pl-PL" sz="1800" dirty="0" err="1" smtClean="0">
                <a:solidFill>
                  <a:schemeClr val="tx2">
                    <a:satMod val="130000"/>
                  </a:schemeClr>
                </a:solidFill>
              </a:rPr>
              <a:t>ACa</a:t>
            </a:r>
            <a:r>
              <a:rPr lang="pl-PL" sz="1800" dirty="0" smtClean="0">
                <a:solidFill>
                  <a:schemeClr val="tx2">
                    <a:satMod val="130000"/>
                  </a:schemeClr>
                </a:solidFill>
              </a:rPr>
              <a:t> 232/06</a:t>
            </a:r>
            <a:br>
              <a:rPr lang="pl-PL" sz="1800" dirty="0" smtClean="0">
                <a:solidFill>
                  <a:schemeClr val="tx2">
                    <a:satMod val="130000"/>
                  </a:schemeClr>
                </a:solidFill>
              </a:rPr>
            </a:br>
            <a:endParaRPr lang="pl-PL" sz="1800" dirty="0">
              <a:solidFill>
                <a:schemeClr val="tx2">
                  <a:satMod val="130000"/>
                </a:schemeClr>
              </a:solidFill>
            </a:endParaRPr>
          </a:p>
        </p:txBody>
      </p:sp>
      <p:sp>
        <p:nvSpPr>
          <p:cNvPr id="3" name="Symbol zastępczy zawartości 2"/>
          <p:cNvSpPr>
            <a:spLocks noGrp="1"/>
          </p:cNvSpPr>
          <p:nvPr>
            <p:ph idx="1"/>
          </p:nvPr>
        </p:nvSpPr>
        <p:spPr/>
        <p:txBody>
          <a:bodyPr>
            <a:normAutofit fontScale="62500" lnSpcReduction="20000"/>
          </a:bodyPr>
          <a:lstStyle/>
          <a:p>
            <a:pPr marL="365760" indent="-283464" fontAlgn="auto">
              <a:spcAft>
                <a:spcPts val="0"/>
              </a:spcAft>
              <a:buFont typeface="Wingdings 2"/>
              <a:buNone/>
              <a:defRPr/>
            </a:pPr>
            <a:r>
              <a:rPr lang="pl-PL" b="1" dirty="0" smtClean="0"/>
              <a:t>Teza</a:t>
            </a:r>
          </a:p>
          <a:p>
            <a:pPr marL="0" indent="0" algn="just" fontAlgn="auto">
              <a:lnSpc>
                <a:spcPct val="170000"/>
              </a:lnSpc>
              <a:spcAft>
                <a:spcPts val="0"/>
              </a:spcAft>
              <a:buFont typeface="Wingdings 2"/>
              <a:buNone/>
              <a:defRPr/>
            </a:pPr>
            <a:r>
              <a:rPr lang="pl-PL" i="1" dirty="0" smtClean="0"/>
              <a:t>Wykonywanie przez gminę zadań własnych, nie stanowi przeszkody do przyjęcia gospodarczego charakteru prowadzonej w tym zakresie działalności.</a:t>
            </a:r>
          </a:p>
          <a:p>
            <a:pPr marL="0" indent="0" algn="just" fontAlgn="auto">
              <a:lnSpc>
                <a:spcPct val="170000"/>
              </a:lnSpc>
              <a:spcAft>
                <a:spcPts val="0"/>
              </a:spcAft>
              <a:buFont typeface="Wingdings 2"/>
              <a:buNone/>
              <a:defRPr/>
            </a:pPr>
            <a:r>
              <a:rPr lang="pl-PL" i="1" dirty="0" smtClean="0"/>
              <a:t>Musi ona jednak odpowiadać kryteriom takiego rodzaju aktywności, tzn. musi mieć charakter zorganizowany i ciągły oraz podlegać regułom racjonalnego gospodarowania i stanowić formę udziału w obrocie gospodarczym. Nie jest natomiast niezbędne, aby działalność taka przynosiła określony dochód (zysk).</a:t>
            </a:r>
          </a:p>
          <a:p>
            <a:pPr marL="0" indent="0" algn="just" fontAlgn="auto">
              <a:lnSpc>
                <a:spcPct val="170000"/>
              </a:lnSpc>
              <a:spcAft>
                <a:spcPts val="0"/>
              </a:spcAft>
              <a:buFont typeface="Wingdings 2"/>
              <a:buChar char=""/>
              <a:defRPr/>
            </a:pPr>
            <a:endParaRPr lang="pl-PL"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ymbol zastępczy zawartości 2"/>
          <p:cNvSpPr>
            <a:spLocks noGrp="1"/>
          </p:cNvSpPr>
          <p:nvPr>
            <p:ph idx="1"/>
          </p:nvPr>
        </p:nvSpPr>
        <p:spPr>
          <a:xfrm>
            <a:off x="1435100" y="549275"/>
            <a:ext cx="7499350" cy="5699125"/>
          </a:xfrm>
        </p:spPr>
        <p:txBody>
          <a:bodyPr/>
          <a:lstStyle/>
          <a:p>
            <a:r>
              <a:rPr lang="pl-PL" sz="2800" b="1" smtClean="0"/>
              <a:t>Zasadnym jest określenie mianem działalności komunalnej wszelkiej (z wyłączeniem władczej) aktywności JST mającej na celu realizację zadań publicznych</a:t>
            </a:r>
            <a:r>
              <a:rPr lang="pl-PL" sz="2800" smtClean="0"/>
              <a:t>, która nie stanowi jednak jednolitej kategorii, lecz obejmuje:</a:t>
            </a:r>
          </a:p>
          <a:p>
            <a:endParaRPr lang="pl-PL" sz="2800" smtClean="0"/>
          </a:p>
          <a:p>
            <a:r>
              <a:rPr lang="pl-PL" sz="2800" b="1" smtClean="0"/>
              <a:t>działalność gospodarczą w sferze użyteczności publicznej </a:t>
            </a:r>
          </a:p>
          <a:p>
            <a:endParaRPr lang="pl-PL" sz="2800" b="1" smtClean="0"/>
          </a:p>
          <a:p>
            <a:r>
              <a:rPr lang="pl-PL" sz="2800" b="1" smtClean="0"/>
              <a:t>działalność gospodarczą wykraczającą poza sferę użyteczności publicznej </a:t>
            </a:r>
            <a:endParaRPr lang="pl-PL"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fontAlgn="auto">
              <a:spcAft>
                <a:spcPts val="0"/>
              </a:spcAft>
              <a:defRPr/>
            </a:pPr>
            <a:r>
              <a:rPr lang="pl-PL" b="1" dirty="0" smtClean="0">
                <a:solidFill>
                  <a:schemeClr val="tx2">
                    <a:satMod val="130000"/>
                  </a:schemeClr>
                </a:solidFill>
              </a:rPr>
              <a:t>Działalność gospodarczą w sferze użyteczności publicznej</a:t>
            </a:r>
            <a:endParaRPr lang="pl-PL" dirty="0">
              <a:solidFill>
                <a:schemeClr val="tx2">
                  <a:satMod val="130000"/>
                </a:schemeClr>
              </a:solidFill>
            </a:endParaRPr>
          </a:p>
        </p:txBody>
      </p:sp>
      <p:sp>
        <p:nvSpPr>
          <p:cNvPr id="3" name="Symbol zastępczy zawartości 2"/>
          <p:cNvSpPr>
            <a:spLocks noGrp="1"/>
          </p:cNvSpPr>
          <p:nvPr>
            <p:ph idx="1"/>
          </p:nvPr>
        </p:nvSpPr>
        <p:spPr/>
        <p:txBody>
          <a:bodyPr>
            <a:normAutofit fontScale="70000" lnSpcReduction="20000"/>
          </a:bodyPr>
          <a:lstStyle/>
          <a:p>
            <a:pPr marL="365760" indent="-283464" fontAlgn="auto">
              <a:spcAft>
                <a:spcPts val="0"/>
              </a:spcAft>
              <a:buFont typeface="Wingdings 2"/>
              <a:buNone/>
              <a:defRPr/>
            </a:pPr>
            <a:endParaRPr lang="pl-PL" dirty="0" smtClean="0"/>
          </a:p>
          <a:p>
            <a:pPr marL="0" indent="0" fontAlgn="auto">
              <a:spcAft>
                <a:spcPts val="0"/>
              </a:spcAft>
              <a:buFont typeface="Wingdings 2"/>
              <a:buNone/>
              <a:defRPr/>
            </a:pPr>
            <a:r>
              <a:rPr lang="pl-PL" sz="2800" b="1" u="sng" dirty="0" err="1" smtClean="0"/>
              <a:t>okre</a:t>
            </a:r>
            <a:r>
              <a:rPr lang="pl-PL" sz="2800" b="1" u="sng" dirty="0" smtClean="0"/>
              <a:t></a:t>
            </a:r>
            <a:r>
              <a:rPr lang="pl-PL" sz="2800" b="1" u="sng" dirty="0" err="1" smtClean="0"/>
              <a:t>ślenie</a:t>
            </a:r>
            <a:r>
              <a:rPr lang="pl-PL" sz="2800" b="1" u="sng" dirty="0" smtClean="0"/>
              <a:t> działalnoci w zakresie </a:t>
            </a:r>
            <a:r>
              <a:rPr lang="pl-PL" sz="2800" b="1" u="sng" dirty="0" err="1" smtClean="0"/>
              <a:t>użytecznoś</a:t>
            </a:r>
            <a:r>
              <a:rPr lang="pl-PL" sz="2800" b="1" u="sng" dirty="0" smtClean="0"/>
              <a:t>ci publicznej należy wiązać z następującymi kryteriami: </a:t>
            </a:r>
          </a:p>
          <a:p>
            <a:pPr marL="365760" indent="-283464" fontAlgn="auto">
              <a:spcAft>
                <a:spcPts val="0"/>
              </a:spcAft>
              <a:buFont typeface="Wingdings 2"/>
              <a:buChar char=""/>
              <a:defRPr/>
            </a:pPr>
            <a:r>
              <a:rPr lang="pl-PL" sz="2800" dirty="0" smtClean="0"/>
              <a:t>wykonywaniem zadań publicznych </a:t>
            </a:r>
            <a:r>
              <a:rPr lang="pl-PL" sz="2800" dirty="0" err="1" smtClean="0"/>
              <a:t>j.s.t</a:t>
            </a:r>
            <a:r>
              <a:rPr lang="pl-PL" sz="2800" dirty="0" smtClean="0"/>
              <a:t>. (przymiotu użytecznoci publicznej nie posiada działalność wykraczająca poza sferę zadań publicznych danej jednostki samorządu),</a:t>
            </a:r>
          </a:p>
          <a:p>
            <a:pPr marL="365760" indent="-283464" fontAlgn="auto">
              <a:spcAft>
                <a:spcPts val="0"/>
              </a:spcAft>
              <a:buFont typeface="Wingdings 2"/>
              <a:buChar char=""/>
              <a:defRPr/>
            </a:pPr>
            <a:r>
              <a:rPr lang="pl-PL" sz="2800" dirty="0" smtClean="0"/>
              <a:t> zaspokajaniem potrzeb o charakterze zbiorowym, co wyłącza potrzeby o charakterze indywidualnym, ale </a:t>
            </a:r>
            <a:r>
              <a:rPr lang="pl-PL" sz="2800" dirty="0" err="1" smtClean="0"/>
              <a:t>jednocześ</a:t>
            </a:r>
            <a:r>
              <a:rPr lang="pl-PL" sz="2800" dirty="0" smtClean="0"/>
              <a:t>nie nie wyklucza zaspokajania potrzeb </a:t>
            </a:r>
            <a:r>
              <a:rPr lang="pl-PL" sz="2800" dirty="0" err="1" smtClean="0"/>
              <a:t>właś</a:t>
            </a:r>
            <a:r>
              <a:rPr lang="pl-PL" sz="2800" dirty="0" smtClean="0"/>
              <a:t></a:t>
            </a:r>
            <a:r>
              <a:rPr lang="pl-PL" sz="2800" dirty="0" err="1" smtClean="0"/>
              <a:t>ciwym</a:t>
            </a:r>
            <a:r>
              <a:rPr lang="pl-PL" sz="2800" dirty="0" smtClean="0"/>
              <a:t> tylko pewnej grupie członków wspólnoty samorządowej,</a:t>
            </a:r>
          </a:p>
          <a:p>
            <a:pPr marL="365760" indent="-283464" fontAlgn="auto">
              <a:spcAft>
                <a:spcPts val="0"/>
              </a:spcAft>
              <a:buFont typeface="Wingdings 2"/>
              <a:buChar char=""/>
              <a:defRPr/>
            </a:pPr>
            <a:r>
              <a:rPr lang="pl-PL" sz="2800" dirty="0" smtClean="0"/>
              <a:t>zaspokajaniem potrzeb na bieżąco i w sposób nieprzerwany,</a:t>
            </a:r>
          </a:p>
          <a:p>
            <a:pPr marL="365760" indent="-283464" fontAlgn="auto">
              <a:spcAft>
                <a:spcPts val="0"/>
              </a:spcAft>
              <a:buFont typeface="Wingdings 2"/>
              <a:buChar char=""/>
              <a:defRPr/>
            </a:pPr>
            <a:r>
              <a:rPr lang="pl-PL" sz="2800" dirty="0" smtClean="0"/>
              <a:t>niedostatecznym zaspokojeniem ww. potrzeb przez podmioty prywatne, </a:t>
            </a:r>
          </a:p>
          <a:p>
            <a:pPr marL="365760" indent="-283464" fontAlgn="auto">
              <a:spcAft>
                <a:spcPts val="0"/>
              </a:spcAft>
              <a:buFont typeface="Wingdings 2"/>
              <a:buChar char=""/>
              <a:defRPr/>
            </a:pPr>
            <a:r>
              <a:rPr lang="pl-PL" sz="2800" dirty="0" smtClean="0"/>
              <a:t>niezarobkowym charakterem tej działalnoci, przy jednoczesnym podporządkowaniu jej regułom racjonalnej gospodarki. 2.2</a:t>
            </a:r>
            <a:endParaRPr lang="pl-PL" sz="3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31913" y="476250"/>
            <a:ext cx="7497762" cy="5616575"/>
          </a:xfrm>
        </p:spPr>
        <p:txBody>
          <a:bodyPr>
            <a:normAutofit/>
          </a:bodyPr>
          <a:lstStyle/>
          <a:p>
            <a:pPr marL="0" indent="0" fontAlgn="auto">
              <a:spcAft>
                <a:spcPts val="0"/>
              </a:spcAft>
              <a:buFont typeface="Wingdings 2"/>
              <a:buNone/>
              <a:defRPr/>
            </a:pPr>
            <a:r>
              <a:rPr lang="pl-PL" dirty="0" smtClean="0"/>
              <a:t>Działalność gospodarczą w sferze użytecznoci publicznej wyróżniają pewne szczególne cechy ekonomiczne, do których powszechnie zalicza się: </a:t>
            </a:r>
          </a:p>
          <a:p>
            <a:pPr marL="0" indent="0" fontAlgn="auto">
              <a:spcAft>
                <a:spcPts val="0"/>
              </a:spcAft>
              <a:buFont typeface="Wingdings 2"/>
              <a:buNone/>
              <a:defRPr/>
            </a:pPr>
            <a:endParaRPr lang="pl-PL" dirty="0" smtClean="0"/>
          </a:p>
          <a:p>
            <a:pPr marL="365760" indent="-283464" fontAlgn="auto">
              <a:spcAft>
                <a:spcPts val="0"/>
              </a:spcAft>
              <a:buFont typeface="Wingdings 2"/>
              <a:buChar char=""/>
              <a:defRPr/>
            </a:pPr>
            <a:r>
              <a:rPr lang="pl-PL" dirty="0" smtClean="0"/>
              <a:t>stosunkowo niska elastyczność popytu, </a:t>
            </a:r>
          </a:p>
          <a:p>
            <a:pPr marL="365760" indent="-283464" fontAlgn="auto">
              <a:spcAft>
                <a:spcPts val="0"/>
              </a:spcAft>
              <a:buFont typeface="Wingdings 2"/>
              <a:buChar char=""/>
              <a:defRPr/>
            </a:pPr>
            <a:r>
              <a:rPr lang="pl-PL" dirty="0" smtClean="0"/>
              <a:t>wysokie koszty stałe działalno</a:t>
            </a:r>
            <a:r>
              <a:rPr lang="pl-PL" dirty="0" err="1" smtClean="0"/>
              <a:t>ści</a:t>
            </a:r>
            <a:r>
              <a:rPr lang="pl-PL" dirty="0" smtClean="0"/>
              <a:t>,</a:t>
            </a:r>
          </a:p>
          <a:p>
            <a:pPr marL="365760" indent="-283464" fontAlgn="auto">
              <a:spcAft>
                <a:spcPts val="0"/>
              </a:spcAft>
              <a:buFont typeface="Wingdings 2"/>
              <a:buChar char=""/>
              <a:defRPr/>
            </a:pPr>
            <a:r>
              <a:rPr lang="pl-PL" dirty="0" smtClean="0"/>
              <a:t>znaczną kapitałochłonność inwestycji,</a:t>
            </a:r>
          </a:p>
          <a:p>
            <a:pPr marL="365760" indent="-283464" fontAlgn="auto">
              <a:spcAft>
                <a:spcPts val="0"/>
              </a:spcAft>
              <a:buFont typeface="Wingdings 2"/>
              <a:buChar char=""/>
              <a:defRPr/>
            </a:pPr>
            <a:r>
              <a:rPr lang="pl-PL" dirty="0" err="1" smtClean="0"/>
              <a:t>nieekliwalentność</a:t>
            </a:r>
            <a:r>
              <a:rPr lang="pl-PL" dirty="0" smtClean="0"/>
              <a:t>.</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fontAlgn="auto">
              <a:spcAft>
                <a:spcPts val="0"/>
              </a:spcAft>
              <a:defRPr/>
            </a:pPr>
            <a:r>
              <a:rPr lang="pl-PL" sz="2800" b="1" dirty="0" smtClean="0">
                <a:solidFill>
                  <a:schemeClr val="tx2">
                    <a:satMod val="130000"/>
                  </a:schemeClr>
                </a:solidFill>
              </a:rPr>
              <a:t>Działalność gospodarczą wykraczającą poza sferę użyteczności publicznej</a:t>
            </a:r>
            <a:endParaRPr lang="pl-PL" sz="2800" dirty="0">
              <a:solidFill>
                <a:schemeClr val="tx2">
                  <a:satMod val="130000"/>
                </a:schemeClr>
              </a:solidFill>
            </a:endParaRPr>
          </a:p>
        </p:txBody>
      </p:sp>
      <p:sp>
        <p:nvSpPr>
          <p:cNvPr id="20482" name="Symbol zastępczy zawartości 2"/>
          <p:cNvSpPr>
            <a:spLocks noGrp="1"/>
          </p:cNvSpPr>
          <p:nvPr>
            <p:ph idx="1"/>
          </p:nvPr>
        </p:nvSpPr>
        <p:spPr/>
        <p:txBody>
          <a:bodyPr/>
          <a:lstStyle/>
          <a:p>
            <a:pPr>
              <a:buFont typeface="Wingdings 2" pitchFamily="18" charset="2"/>
              <a:buNone/>
            </a:pPr>
            <a:endParaRPr lang="pl-PL" smtClean="0"/>
          </a:p>
          <a:p>
            <a:r>
              <a:rPr lang="pl-PL" smtClean="0"/>
              <a:t>utożsamiana z działalnością komercyjną, nastawiona na zysk (i/lub odpłatną), odmienną od regularnej/standardowej realizacji zadań własnych JST - którą można utożsamiać z klasyczną działalnością gospodarczą wg u.s.d.g.</a:t>
            </a:r>
          </a:p>
          <a:p>
            <a:endParaRPr lang="pl-PL"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913" y="908050"/>
            <a:ext cx="7497762" cy="654050"/>
          </a:xfrm>
        </p:spPr>
        <p:txBody>
          <a:bodyPr>
            <a:noAutofit/>
          </a:bodyPr>
          <a:lstStyle/>
          <a:p>
            <a:pPr fontAlgn="auto">
              <a:spcAft>
                <a:spcPts val="0"/>
              </a:spcAft>
              <a:defRPr/>
            </a:pPr>
            <a:r>
              <a:rPr lang="pl-PL" sz="2400" dirty="0" smtClean="0">
                <a:solidFill>
                  <a:schemeClr val="tx2">
                    <a:satMod val="130000"/>
                  </a:schemeClr>
                </a:solidFill>
              </a:rPr>
              <a:t>DZIAŁALNOŚĆ GOSPODARCZA JEDNOSTEK SAMORZĄDU TERYTORIALNEGO W ŚWIETLE USTAW SAMORZĄDOWYCH </a:t>
            </a:r>
            <a:br>
              <a:rPr lang="pl-PL" sz="2400" dirty="0" smtClean="0">
                <a:solidFill>
                  <a:schemeClr val="tx2">
                    <a:satMod val="130000"/>
                  </a:schemeClr>
                </a:solidFill>
              </a:rPr>
            </a:br>
            <a:endParaRPr lang="pl-PL" sz="2400" dirty="0">
              <a:solidFill>
                <a:schemeClr val="tx2">
                  <a:satMod val="130000"/>
                </a:schemeClr>
              </a:solidFill>
            </a:endParaRPr>
          </a:p>
        </p:txBody>
      </p:sp>
      <p:sp>
        <p:nvSpPr>
          <p:cNvPr id="3" name="Symbol zastępczy zawartości 2"/>
          <p:cNvSpPr>
            <a:spLocks noGrp="1"/>
          </p:cNvSpPr>
          <p:nvPr>
            <p:ph idx="1"/>
          </p:nvPr>
        </p:nvSpPr>
        <p:spPr>
          <a:xfrm>
            <a:off x="1187450" y="1844675"/>
            <a:ext cx="7497763" cy="4800600"/>
          </a:xfrm>
        </p:spPr>
        <p:txBody>
          <a:bodyPr>
            <a:normAutofit fontScale="77500" lnSpcReduction="20000"/>
          </a:bodyPr>
          <a:lstStyle/>
          <a:p>
            <a:pPr marL="0" indent="0" fontAlgn="auto">
              <a:spcAft>
                <a:spcPts val="0"/>
              </a:spcAft>
              <a:buFont typeface="Wingdings 2"/>
              <a:buNone/>
              <a:defRPr/>
            </a:pPr>
            <a:r>
              <a:rPr lang="pl-PL" dirty="0" smtClean="0"/>
              <a:t>ustawy samorządowe </a:t>
            </a:r>
            <a:r>
              <a:rPr lang="pl-PL" dirty="0" err="1" smtClean="0"/>
              <a:t>dywersyfikują</a:t>
            </a:r>
            <a:r>
              <a:rPr lang="pl-PL" dirty="0" smtClean="0"/>
              <a:t> dwie płaszczyzny aktywności gmin, powiatów i województw: </a:t>
            </a:r>
          </a:p>
          <a:p>
            <a:pPr marL="0" indent="0" fontAlgn="auto">
              <a:spcAft>
                <a:spcPts val="0"/>
              </a:spcAft>
              <a:buFont typeface="Wingdings 2"/>
              <a:buNone/>
              <a:defRPr/>
            </a:pPr>
            <a:r>
              <a:rPr lang="pl-PL" b="1" dirty="0" smtClean="0"/>
              <a:t>1) realizowaną w sferze użyteczności publicznej oraz </a:t>
            </a:r>
          </a:p>
          <a:p>
            <a:pPr marL="0" indent="0" fontAlgn="auto">
              <a:spcAft>
                <a:spcPts val="0"/>
              </a:spcAft>
              <a:buFont typeface="Wingdings 2"/>
              <a:buNone/>
              <a:defRPr/>
            </a:pPr>
            <a:r>
              <a:rPr lang="pl-PL" b="1" dirty="0" smtClean="0"/>
              <a:t>2) wykraczającą poza sferę użyteczności publicznej</a:t>
            </a:r>
            <a:r>
              <a:rPr lang="pl-PL" dirty="0" smtClean="0"/>
              <a:t>.</a:t>
            </a:r>
          </a:p>
          <a:p>
            <a:pPr marL="0" indent="0" fontAlgn="auto">
              <a:spcAft>
                <a:spcPts val="0"/>
              </a:spcAft>
              <a:buFont typeface="Wingdings 2"/>
              <a:buNone/>
              <a:defRPr/>
            </a:pPr>
            <a:endParaRPr lang="pl-PL" dirty="0" smtClean="0"/>
          </a:p>
          <a:p>
            <a:pPr marL="0" indent="0" fontAlgn="auto">
              <a:spcAft>
                <a:spcPts val="0"/>
              </a:spcAft>
              <a:buFont typeface="Wingdings 2"/>
              <a:buNone/>
              <a:defRPr/>
            </a:pPr>
            <a:r>
              <a:rPr lang="pl-PL" sz="3100" i="1" dirty="0" smtClean="0"/>
              <a:t>możliwość podejmowania i prowadzenia działalności wykraczającej poza sferę użyteczności publicznej jest w przypadku jednostek samorządu terytorialnego reglamentowana poprzez oznaczenie dopuszczalnego zakresu oraz form jej wykonywania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ymbol zastępczy zawartości 2"/>
          <p:cNvSpPr>
            <a:spLocks noGrp="1"/>
          </p:cNvSpPr>
          <p:nvPr>
            <p:ph idx="1"/>
          </p:nvPr>
        </p:nvSpPr>
        <p:spPr>
          <a:xfrm>
            <a:off x="1403350" y="620713"/>
            <a:ext cx="7497763" cy="5340350"/>
          </a:xfrm>
        </p:spPr>
        <p:txBody>
          <a:bodyPr/>
          <a:lstStyle/>
          <a:p>
            <a:r>
              <a:rPr lang="pl-PL" sz="2200" smtClean="0"/>
              <a:t>ustawy samorządowe dywersyfikując płaszczyzny aktywności jednostek samorządu terytorialnego nie przesądzają o ich identyfikacji jako działalności gospodarczej (albo braku takiej możliwości). </a:t>
            </a:r>
          </a:p>
          <a:p>
            <a:r>
              <a:rPr lang="pl-PL" sz="2200" smtClean="0"/>
              <a:t>Dwa poglądy:</a:t>
            </a:r>
          </a:p>
          <a:p>
            <a:r>
              <a:rPr lang="pl-PL" sz="2200" smtClean="0"/>
              <a:t>1/ aktywność wykonywana w sferze użyteczności publicznej pozbawiona jest charakteru gospodarczego, gdyż jej celem nie jest zysk, lecz realizacja zadań własnych samorządów – w konsekwencji ex lege nie jest to działalność gospodarcza. Odpowiednio, jako działalność gospodarczą, traktowano aktywność wykonywaną poza sferą użyteczności publicznej przyjmując, że skoro nie jest to działalność zorientowana na wykonywanie zadań własnych to jest wykonywana w celu komercyjnym (w celu osiągnięcia zysku)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951</TotalTime>
  <Words>2090</Words>
  <Application>Microsoft Office PowerPoint</Application>
  <PresentationFormat>Pokaz na ekranie (4:3)</PresentationFormat>
  <Paragraphs>161</Paragraphs>
  <Slides>32</Slides>
  <Notes>1</Notes>
  <HiddenSlides>0</HiddenSlides>
  <MMClips>0</MMClips>
  <ScaleCrop>false</ScaleCrop>
  <HeadingPairs>
    <vt:vector size="6" baseType="variant">
      <vt:variant>
        <vt:lpstr>Używane czcionki</vt:lpstr>
      </vt:variant>
      <vt:variant>
        <vt:i4>5</vt:i4>
      </vt:variant>
      <vt:variant>
        <vt:lpstr>Szablon projektu</vt:lpstr>
      </vt:variant>
      <vt:variant>
        <vt:i4>7</vt:i4>
      </vt:variant>
      <vt:variant>
        <vt:lpstr>Tytuły slajdów</vt:lpstr>
      </vt:variant>
      <vt:variant>
        <vt:i4>32</vt:i4>
      </vt:variant>
    </vt:vector>
  </HeadingPairs>
  <TitlesOfParts>
    <vt:vector size="44" baseType="lpstr">
      <vt:lpstr>Gill Sans MT</vt:lpstr>
      <vt:lpstr>Arial</vt:lpstr>
      <vt:lpstr>Wingdings 2</vt:lpstr>
      <vt:lpstr>Verdana</vt:lpstr>
      <vt:lpstr>Calibri</vt:lpstr>
      <vt:lpstr>Przesilenie</vt:lpstr>
      <vt:lpstr>Przesilenie</vt:lpstr>
      <vt:lpstr>Przesilenie</vt:lpstr>
      <vt:lpstr>Przesilenie</vt:lpstr>
      <vt:lpstr>Przesilenie</vt:lpstr>
      <vt:lpstr>Przesilenie</vt:lpstr>
      <vt:lpstr>Przesilenie</vt:lpstr>
      <vt:lpstr>Działalność gospodarcza jednostek samorządu terytorialnego</vt:lpstr>
      <vt:lpstr>Źródła prawa</vt:lpstr>
      <vt:lpstr>Działalność komunalna a działalność gospodarcza</vt:lpstr>
      <vt:lpstr>Slajd 4</vt:lpstr>
      <vt:lpstr>Działalność gospodarczą w sferze użyteczności publicznej</vt:lpstr>
      <vt:lpstr>Slajd 6</vt:lpstr>
      <vt:lpstr>Działalność gospodarczą wykraczającą poza sferę użyteczności publicznej</vt:lpstr>
      <vt:lpstr>DZIAŁALNOŚĆ GOSPODARCZA JEDNOSTEK SAMORZĄDU TERYTORIALNEGO W ŚWIETLE USTAW SAMORZĄDOWYCH  </vt:lpstr>
      <vt:lpstr>Slajd 9</vt:lpstr>
      <vt:lpstr>Slajd 10</vt:lpstr>
      <vt:lpstr>Slajd 11</vt:lpstr>
      <vt:lpstr>Slajd 12</vt:lpstr>
      <vt:lpstr>Slajd 13</vt:lpstr>
      <vt:lpstr>Slajd 14</vt:lpstr>
      <vt:lpstr>Slajd 15</vt:lpstr>
      <vt:lpstr>Slajd 16</vt:lpstr>
      <vt:lpstr>Slajd 17</vt:lpstr>
      <vt:lpstr>Slajd 18</vt:lpstr>
      <vt:lpstr>Slajd 19</vt:lpstr>
      <vt:lpstr>DZIAŁALNOŚĆ GOSPODARCZA JEDNOSTEK SAMORZĄDU TERYTORIALNEGO W ŚWIETLE USTAWY O GOSPODARCE KOMUNALNEJ </vt:lpstr>
      <vt:lpstr>Slajd 21</vt:lpstr>
      <vt:lpstr>Slajd 22</vt:lpstr>
      <vt:lpstr>Slajd 23</vt:lpstr>
      <vt:lpstr>Slajd 24</vt:lpstr>
      <vt:lpstr>FORMY ORGANIZACYJNO-PRAWNE DZIAŁALNOŚCI GOSPODARCZEJ JEDNOSTEK SAMORZĄDU TERYTORIALNEGO W ŚWIETLE USTAWY O GOSPODARCE KOMUNALNEJ </vt:lpstr>
      <vt:lpstr>Slajd 26</vt:lpstr>
      <vt:lpstr>Slajd 27</vt:lpstr>
      <vt:lpstr>Slajd 28</vt:lpstr>
      <vt:lpstr>FORMY ORGANIZACYJNO-PRAWNE DZIAŁALNOŚCI GOSPODARCZEJ JEDNOSTEK SAMORZĄDU TERYTORIALNEGO W ŚWIETLE USTAWY O GOSPODARCE KOMUNALNEJ </vt:lpstr>
      <vt:lpstr>Spółka akcyjna a komunalna osoba prawna </vt:lpstr>
      <vt:lpstr>Udział kapitałowy gminy w banku a prowadzenie działalności gospodarczej </vt:lpstr>
      <vt:lpstr>Działalność gospodarcza prowadzona przez gminę  Wyrok Sądu Apelacyjnego w Poznaniu z dnia 4 lipca 2006 r.   sygn. akt I ACa 232/06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Działalność gospodarcza jednostek samorządu terytorialnego</dc:title>
  <dc:creator>user</dc:creator>
  <cp:lastModifiedBy>justyna.balcerzak</cp:lastModifiedBy>
  <cp:revision>58</cp:revision>
  <dcterms:created xsi:type="dcterms:W3CDTF">2015-03-08T08:58:17Z</dcterms:created>
  <dcterms:modified xsi:type="dcterms:W3CDTF">2015-03-19T06:33:37Z</dcterms:modified>
</cp:coreProperties>
</file>