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72" r:id="rId4"/>
    <p:sldId id="261" r:id="rId5"/>
    <p:sldId id="266" r:id="rId6"/>
    <p:sldId id="262" r:id="rId7"/>
    <p:sldId id="268" r:id="rId8"/>
    <p:sldId id="273" r:id="rId9"/>
    <p:sldId id="258" r:id="rId10"/>
    <p:sldId id="257" r:id="rId11"/>
    <p:sldId id="267" r:id="rId12"/>
    <p:sldId id="265" r:id="rId13"/>
    <p:sldId id="264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C793-3E4A-449A-BAA8-549A1A2A95D4}" type="datetimeFigureOut">
              <a:rPr lang="en-GB" smtClean="0"/>
              <a:t>21/04/2013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0910-2B47-4FD5-94EA-22704EA72B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C793-3E4A-449A-BAA8-549A1A2A95D4}" type="datetimeFigureOut">
              <a:rPr lang="en-GB" smtClean="0"/>
              <a:t>21/04/2013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0910-2B47-4FD5-94EA-22704EA72B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C793-3E4A-449A-BAA8-549A1A2A95D4}" type="datetimeFigureOut">
              <a:rPr lang="en-GB" smtClean="0"/>
              <a:t>21/04/2013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0910-2B47-4FD5-94EA-22704EA72B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C793-3E4A-449A-BAA8-549A1A2A95D4}" type="datetimeFigureOut">
              <a:rPr lang="en-GB" smtClean="0"/>
              <a:t>21/04/2013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0910-2B47-4FD5-94EA-22704EA72B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C793-3E4A-449A-BAA8-549A1A2A95D4}" type="datetimeFigureOut">
              <a:rPr lang="en-GB" smtClean="0"/>
              <a:t>21/04/2013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0910-2B47-4FD5-94EA-22704EA72B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C793-3E4A-449A-BAA8-549A1A2A95D4}" type="datetimeFigureOut">
              <a:rPr lang="en-GB" smtClean="0"/>
              <a:t>21/04/2013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0910-2B47-4FD5-94EA-22704EA72B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C793-3E4A-449A-BAA8-549A1A2A95D4}" type="datetimeFigureOut">
              <a:rPr lang="en-GB" smtClean="0"/>
              <a:t>21/04/2013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0910-2B47-4FD5-94EA-22704EA72B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C793-3E4A-449A-BAA8-549A1A2A95D4}" type="datetimeFigureOut">
              <a:rPr lang="en-GB" smtClean="0"/>
              <a:t>21/04/2013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0910-2B47-4FD5-94EA-22704EA72B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C793-3E4A-449A-BAA8-549A1A2A95D4}" type="datetimeFigureOut">
              <a:rPr lang="en-GB" smtClean="0"/>
              <a:t>21/04/2013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0910-2B47-4FD5-94EA-22704EA72B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C793-3E4A-449A-BAA8-549A1A2A95D4}" type="datetimeFigureOut">
              <a:rPr lang="en-GB" smtClean="0"/>
              <a:t>21/04/2013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0910-2B47-4FD5-94EA-22704EA72B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C793-3E4A-449A-BAA8-549A1A2A95D4}" type="datetimeFigureOut">
              <a:rPr lang="en-GB" smtClean="0"/>
              <a:t>21/04/2013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0910-2B47-4FD5-94EA-22704EA72BA7}" type="slidenum">
              <a:rPr lang="en-GB" smtClean="0"/>
              <a:t>‹#›</a:t>
            </a:fld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pl-PL" smtClean="0"/>
              <a:t>Kliknij ikonę, aby dodać obraz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EC793-3E4A-449A-BAA8-549A1A2A95D4}" type="datetimeFigureOut">
              <a:rPr lang="en-GB" smtClean="0"/>
              <a:t>21/04/2013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70910-2B47-4FD5-94EA-22704EA72BA7}" type="slidenum">
              <a:rPr lang="en-GB" smtClean="0"/>
              <a:t>‹#›</a:t>
            </a:fld>
            <a:endParaRPr lang="en-GB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lex.online.wolterskluwer.pl/WKPLOnline/index.rpc#hiperlinkText.rpc?hiperlink=type=tresc:nro=Powszechny.366013:part=a126u1&amp;full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Decyzja o czasowym zajęciu zabytku	</a:t>
            </a:r>
            <a:endParaRPr lang="en-GB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Dr Monika Drela</a:t>
            </a:r>
          </a:p>
          <a:p>
            <a:r>
              <a:rPr lang="pl-PL" dirty="0" smtClean="0"/>
              <a:t>Uniwersytet Wrocławski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037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865904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386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125113" cy="924475"/>
          </a:xfrm>
        </p:spPr>
        <p:txBody>
          <a:bodyPr/>
          <a:lstStyle/>
          <a:p>
            <a:r>
              <a:rPr lang="pl-PL" dirty="0" smtClean="0"/>
              <a:t>Adresat decyzji o czasowym zajęciu zabytku nieruchomego.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844824"/>
            <a:ext cx="8460432" cy="4536504"/>
          </a:xfrm>
        </p:spPr>
        <p:txBody>
          <a:bodyPr>
            <a:noAutofit/>
          </a:bodyPr>
          <a:lstStyle/>
          <a:p>
            <a:r>
              <a:rPr lang="pl-PL" sz="2400" b="1" dirty="0" smtClean="0"/>
              <a:t>Starosta jako organ wykonawczy powiatu</a:t>
            </a:r>
          </a:p>
          <a:p>
            <a:r>
              <a:rPr lang="pl-PL" sz="2400" b="1" dirty="0" smtClean="0"/>
              <a:t>Podmiot prowadzący działalność w zakresie prac budowlanych przy zabytkach – zabezpieczenie przed degradacją</a:t>
            </a:r>
          </a:p>
          <a:p>
            <a:r>
              <a:rPr lang="pl-PL" sz="2400" b="1" dirty="0" smtClean="0"/>
              <a:t>Służby ratownicze (straż pożarna, straż miejska) – zabezpieczenie przed wstępem na nieruchomość</a:t>
            </a:r>
          </a:p>
          <a:p>
            <a:r>
              <a:rPr lang="pl-PL" sz="2400" b="1" dirty="0" smtClean="0"/>
              <a:t>Wnioskodawca (WKZ) ?</a:t>
            </a:r>
          </a:p>
          <a:p>
            <a:r>
              <a:rPr lang="pl-PL" sz="2400" b="1" dirty="0" smtClean="0"/>
              <a:t>Organ gminy – zadanie własne z zakresu bezpieczeństwa, ochrony zabytków i opieki nad zabytkami.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87032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Art. 50 Zadanie własne powiatu 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628801"/>
            <a:ext cx="8208912" cy="2808312"/>
          </a:xfrm>
        </p:spPr>
        <p:txBody>
          <a:bodyPr/>
          <a:lstStyle/>
          <a:p>
            <a:pPr marL="0" indent="0">
              <a:buNone/>
            </a:pPr>
            <a:r>
              <a:rPr lang="pl-PL" sz="2400" b="1" dirty="0" smtClean="0"/>
              <a:t>Art. 93 ust. 4</a:t>
            </a:r>
            <a:r>
              <a:rPr lang="pl-PL" sz="2400" b="1" dirty="0"/>
              <a:t>. </a:t>
            </a:r>
            <a:endParaRPr lang="pl-PL" sz="2400" b="1" dirty="0" smtClean="0"/>
          </a:p>
          <a:p>
            <a:pPr marL="0" indent="0">
              <a:buNone/>
            </a:pPr>
            <a:r>
              <a:rPr lang="pl-PL" sz="2400" b="1" dirty="0" smtClean="0"/>
              <a:t>Zadania </a:t>
            </a:r>
            <a:r>
              <a:rPr lang="pl-PL" sz="2400" b="1" dirty="0"/>
              <a:t>określone w art. 12 ust. 1, art. 16 ust. 1 i 3-5, art. 22 ust. 4, art. 32 ust. 2, art. 33 ust. 2, </a:t>
            </a:r>
            <a:r>
              <a:rPr lang="pl-PL" sz="2400" b="1" dirty="0">
                <a:solidFill>
                  <a:schemeClr val="accent3"/>
                </a:solidFill>
              </a:rPr>
              <a:t>art. 50 ust. 3 i 4 pkt 2</a:t>
            </a:r>
            <a:r>
              <a:rPr lang="pl-PL" sz="2400" b="1" dirty="0"/>
              <a:t>, art. 87 ust. 1 oraz art. 103 i 105 są zadaniami własnymi organów i jednostek samorządu terytorialnego wskazanych w tych przepisach</a:t>
            </a:r>
            <a:r>
              <a:rPr lang="pl-PL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03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125113" cy="924475"/>
          </a:xfrm>
        </p:spPr>
        <p:txBody>
          <a:bodyPr/>
          <a:lstStyle/>
          <a:p>
            <a:r>
              <a:rPr lang="pl-PL" dirty="0" smtClean="0"/>
              <a:t>Odwołanie od decyzji starosty o czasowym zajęciu zabytku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400" dirty="0" smtClean="0"/>
              <a:t>Odwołanie od decyzji 126 UGN – </a:t>
            </a:r>
            <a:r>
              <a:rPr lang="pl-PL" sz="2400" dirty="0" smtClean="0"/>
              <a:t>Wojewoda organ drugiego stopnia, starosta </a:t>
            </a:r>
            <a:r>
              <a:rPr lang="pl-PL" sz="2400" dirty="0" smtClean="0"/>
              <a:t>wykonuje </a:t>
            </a:r>
            <a:r>
              <a:rPr lang="pl-PL" sz="2400" dirty="0" smtClean="0"/>
              <a:t>tu zadanie </a:t>
            </a:r>
            <a:r>
              <a:rPr lang="pl-PL" sz="2400" dirty="0" smtClean="0"/>
              <a:t>z zakresu administracji rządowej – art. 9a UGN</a:t>
            </a:r>
          </a:p>
          <a:p>
            <a:pPr marL="0" indent="0">
              <a:buNone/>
            </a:pPr>
            <a:r>
              <a:rPr lang="pl-PL" sz="1600" b="1" dirty="0"/>
              <a:t>Art. 9a.</a:t>
            </a:r>
            <a:r>
              <a:rPr lang="pl-PL" sz="1600" dirty="0"/>
              <a:t> Organem wyższego stopnia w sprawach określonych w ustawie, rozstrzyganych w drodze decyzji przez starostę wykonującego zadania z zakresu administracji rządowej, jest wojewoda.</a:t>
            </a:r>
          </a:p>
          <a:p>
            <a:pPr marL="0" indent="0">
              <a:buNone/>
            </a:pPr>
            <a:endParaRPr lang="pl-PL" sz="1600" dirty="0" smtClean="0"/>
          </a:p>
          <a:p>
            <a:r>
              <a:rPr lang="pl-PL" sz="2400" dirty="0" smtClean="0"/>
              <a:t>Odwołanie od decyzji </a:t>
            </a:r>
            <a:r>
              <a:rPr lang="pl-PL" sz="2400" dirty="0" smtClean="0"/>
              <a:t>50ust. 3 </a:t>
            </a:r>
            <a:r>
              <a:rPr lang="pl-PL" sz="2400" dirty="0" smtClean="0"/>
              <a:t>UOZ – Samorządowe Kolegium Odwoławcze, starosta wykonuje zadanie własne powiatu – art. 93 UOZ.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3523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125113" cy="924475"/>
          </a:xfrm>
        </p:spPr>
        <p:txBody>
          <a:bodyPr/>
          <a:lstStyle/>
          <a:p>
            <a:r>
              <a:rPr lang="pl-PL" dirty="0" smtClean="0"/>
              <a:t>Koszty tymczasowego zajęcia</a:t>
            </a:r>
            <a:br>
              <a:rPr lang="pl-PL" dirty="0" smtClean="0"/>
            </a:br>
            <a:r>
              <a:rPr lang="pl-PL" dirty="0" smtClean="0"/>
              <a:t>uwagi </a:t>
            </a:r>
            <a:r>
              <a:rPr lang="pl-PL" i="1" dirty="0" smtClean="0"/>
              <a:t>de lege </a:t>
            </a:r>
            <a:r>
              <a:rPr lang="pl-PL" i="1" dirty="0" err="1" smtClean="0"/>
              <a:t>ferenda</a:t>
            </a:r>
            <a:endParaRPr lang="en-GB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8892479" cy="5616624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Podobnie jak art. 49 należy dodać do art. 50 przepis o kosztach.</a:t>
            </a:r>
          </a:p>
          <a:p>
            <a:endParaRPr lang="pl-PL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W przypadku wykonania </a:t>
            </a:r>
            <a:r>
              <a:rPr lang="pl-PL" b="1" dirty="0" smtClean="0"/>
              <a:t>prac </a:t>
            </a:r>
            <a:r>
              <a:rPr lang="pl-PL" b="1" dirty="0"/>
              <a:t>konserwatorskich lub robót budowlanych przy zabytku nieruchomym </a:t>
            </a:r>
            <a:r>
              <a:rPr lang="pl-PL" b="1" dirty="0" smtClean="0"/>
              <a:t> odpowiedni organ (starosta) wydaje </a:t>
            </a:r>
            <a:r>
              <a:rPr lang="pl-PL" b="1" dirty="0"/>
              <a:t>decyzję określającą wysokość wierzytelności </a:t>
            </a:r>
            <a:r>
              <a:rPr lang="pl-PL" b="1" dirty="0" smtClean="0"/>
              <a:t>Powiatu z </a:t>
            </a:r>
            <a:r>
              <a:rPr lang="pl-PL" b="1" dirty="0"/>
              <a:t>tytułu wykonania </a:t>
            </a:r>
            <a:r>
              <a:rPr lang="pl-PL" b="1" dirty="0" smtClean="0"/>
              <a:t>tych </a:t>
            </a:r>
            <a:r>
              <a:rPr lang="pl-PL" b="1" dirty="0"/>
              <a:t>prac lub robót, ich zakres oraz termin wymagalności tej wierzytelności</a:t>
            </a:r>
            <a:r>
              <a:rPr lang="pl-PL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 smtClean="0"/>
              <a:t>Hipoteka przymusowa – na rzecz Powiatu.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 smtClean="0"/>
              <a:t>WADY: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 smtClean="0"/>
              <a:t>Rozdzielenie kompetencji pomiędzy WKZ  - 49 </a:t>
            </a:r>
            <a:r>
              <a:rPr lang="pl-PL" dirty="0" err="1" smtClean="0"/>
              <a:t>uoz</a:t>
            </a:r>
            <a:r>
              <a:rPr lang="pl-PL" dirty="0" smtClean="0"/>
              <a:t> i POWIAT 50 </a:t>
            </a:r>
            <a:r>
              <a:rPr lang="pl-PL" dirty="0" err="1" smtClean="0"/>
              <a:t>uoz</a:t>
            </a:r>
            <a:endParaRPr lang="pl-PL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pl-PL" dirty="0" smtClean="0"/>
              <a:t>Spory o właściwość w przypadku dewastacji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 smtClean="0"/>
              <a:t>Zaniedbywanie opieki nad dewastowanymi zabytkami z uwagi na potrzeby budżetu.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387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-315416"/>
            <a:ext cx="7125113" cy="924475"/>
          </a:xfrm>
        </p:spPr>
        <p:txBody>
          <a:bodyPr/>
          <a:lstStyle/>
          <a:p>
            <a:r>
              <a:rPr lang="pl-PL" dirty="0" smtClean="0"/>
              <a:t>Optymalnie: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620688"/>
            <a:ext cx="8064896" cy="5976665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l-PL" b="1" dirty="0" smtClean="0"/>
              <a:t>Organ (na wniosek lub z urzędu) wydaje decyzję o czasowym zajęciu oraz o niezbędności zabezpieczenia zabytku przed dewastacją wskazując  konieczne działania/ roboty. </a:t>
            </a:r>
          </a:p>
          <a:p>
            <a:pPr marL="0" indent="0">
              <a:lnSpc>
                <a:spcPct val="150000"/>
              </a:lnSpc>
              <a:buNone/>
            </a:pPr>
            <a:endParaRPr lang="pl-PL" b="1" dirty="0" smtClean="0"/>
          </a:p>
          <a:p>
            <a:pPr>
              <a:lnSpc>
                <a:spcPct val="150000"/>
              </a:lnSpc>
            </a:pPr>
            <a:r>
              <a:rPr lang="pl-PL" b="1" dirty="0" smtClean="0"/>
              <a:t>Organ wykonujący tę decyzję sumuje koszty i wydaje decyzję o wysokości wierzytelności i jej zabezpieczeniu na prawie własności nieruchomości – akt administracyjny </a:t>
            </a:r>
            <a:r>
              <a:rPr lang="pl-PL" b="1" i="1" dirty="0" smtClean="0"/>
              <a:t>ad rem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m</a:t>
            </a:r>
            <a:r>
              <a:rPr lang="pl-PL" b="1" dirty="0" smtClean="0"/>
              <a:t>ożliwy problem – gdy nie znamy właściciela</a:t>
            </a:r>
          </a:p>
          <a:p>
            <a:pPr>
              <a:lnSpc>
                <a:spcPct val="150000"/>
              </a:lnSpc>
            </a:pPr>
            <a:endParaRPr lang="pl-PL" b="1" dirty="0"/>
          </a:p>
          <a:p>
            <a:pPr>
              <a:lnSpc>
                <a:spcPct val="150000"/>
              </a:lnSpc>
            </a:pPr>
            <a:r>
              <a:rPr lang="pl-PL" b="1" dirty="0" smtClean="0"/>
              <a:t>Problem: zamówienia publiczne – poszerzyć katalog </a:t>
            </a:r>
            <a:r>
              <a:rPr lang="pl-PL" b="1" dirty="0" err="1" smtClean="0"/>
              <a:t>wyłączeń</a:t>
            </a:r>
            <a:r>
              <a:rPr lang="pl-PL" b="1" dirty="0" smtClean="0"/>
              <a:t> w art. 4 ustawy z dnia 29 stycznia 2004 r. Prawo zamówień publicznych.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740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Art. 50 ustawy o ochronie zabytków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807361"/>
            <a:ext cx="8136904" cy="48619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3. W przypadku wystąpienia </a:t>
            </a:r>
            <a:r>
              <a:rPr lang="pl-PL" b="1" dirty="0"/>
              <a:t>zagrożenia dla zabytku nieruchomego </a:t>
            </a:r>
            <a:r>
              <a:rPr lang="pl-PL" dirty="0"/>
              <a:t>wpisanego do rejestru, polegającego na możliwości jego zniszczenia lub uszkodzenia, starosta, na wniosek wojewódzkiego konserwatora zabytków, może wydać decyzję o zabezpieczeniu tego zabytku w formie ustanowienia czasowego zajęcia do czasu usunięcia zagrożenia. Przepisy o gospodarce nieruchomościami stosuje się odpowiednio.</a:t>
            </a:r>
          </a:p>
          <a:p>
            <a:pPr marL="0" indent="0">
              <a:buNone/>
            </a:pPr>
            <a:r>
              <a:rPr lang="pl-PL" dirty="0"/>
              <a:t>4. Jeżeli nie jest możliwe usunięcie zagrożenia, o którym mowa w ust. 1 lub 3:</a:t>
            </a:r>
          </a:p>
          <a:p>
            <a:r>
              <a:rPr lang="pl-PL" dirty="0"/>
              <a:t>  1)   zabytek ruchomy może być przejęty przez wojewódzkiego konserwatora zabytków, w drodze decyzji, na własność Skarbu Państwa, z przeznaczeniem na cele kultury, oświaty lub turystyki, za odszkodowaniem odpowiadającym wartości rynkowej tego zabytku;</a:t>
            </a:r>
          </a:p>
          <a:p>
            <a:r>
              <a:rPr lang="pl-PL" dirty="0"/>
              <a:t>  2)  </a:t>
            </a:r>
            <a:r>
              <a:rPr lang="pl-PL" b="1" dirty="0"/>
              <a:t> zabytek nieruchomy </a:t>
            </a:r>
            <a:r>
              <a:rPr lang="pl-PL" dirty="0"/>
              <a:t>może być na wniosek wojewódzkiego konserwatora zabytków wywłaszczony przez starostę na rzecz Skarbu Państwa lub gminy właściwej ze względu na miejsce położenia tego zabytku, w trybie i na zasadach przewidzianych w przepisach o gospodarce nieruchomościami.</a:t>
            </a:r>
          </a:p>
        </p:txBody>
      </p:sp>
    </p:spTree>
    <p:extLst>
      <p:ext uri="{BB962C8B-B14F-4D97-AF65-F5344CB8AC3E}">
        <p14:creationId xmlns:p14="http://schemas.microsoft.com/office/powerpoint/2010/main" val="385822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125113" cy="924475"/>
          </a:xfrm>
        </p:spPr>
        <p:txBody>
          <a:bodyPr/>
          <a:lstStyle/>
          <a:p>
            <a:r>
              <a:rPr lang="pl-PL" dirty="0" smtClean="0"/>
              <a:t>Nadzór nad nieruchomością zabytkową wpisaną do rejestru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400" dirty="0" smtClean="0"/>
              <a:t>Decyzje nakładające obowiązek na właściciela lub na osobę posiadającą tytuł prawny do nieruchomości.</a:t>
            </a:r>
          </a:p>
          <a:p>
            <a:pPr marL="0" indent="0">
              <a:buNone/>
            </a:pPr>
            <a:r>
              <a:rPr lang="pl-PL" sz="2400" dirty="0" smtClean="0"/>
              <a:t>Gdy nie ma posiadania popartego tytułem prawnym, albo gdy decyzja nie zostaje wykonana lub jej wydanie jest bezcelowe:</a:t>
            </a:r>
          </a:p>
          <a:p>
            <a:r>
              <a:rPr lang="pl-PL" sz="2400" dirty="0" smtClean="0"/>
              <a:t>Decyzje uprawniające organy administracji publicznej do zajęcia nieruchomości i przeprowadzenia z urzędu koniecznych robót/ działań na tej nieruchomości.</a:t>
            </a:r>
          </a:p>
          <a:p>
            <a:r>
              <a:rPr lang="pl-PL" sz="2400" dirty="0" smtClean="0"/>
              <a:t>Decyzja o wywłaszczeniu nieruchomości  </a:t>
            </a:r>
            <a:r>
              <a:rPr lang="pl-PL" sz="2400" i="1" dirty="0" smtClean="0"/>
              <a:t>ultima ratio</a:t>
            </a:r>
          </a:p>
        </p:txBody>
      </p:sp>
    </p:spTree>
    <p:extLst>
      <p:ext uri="{BB962C8B-B14F-4D97-AF65-F5344CB8AC3E}">
        <p14:creationId xmlns:p14="http://schemas.microsoft.com/office/powerpoint/2010/main" val="180605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125113" cy="924475"/>
          </a:xfrm>
        </p:spPr>
        <p:txBody>
          <a:bodyPr/>
          <a:lstStyle/>
          <a:p>
            <a:r>
              <a:rPr lang="pl-PL" dirty="0" smtClean="0"/>
              <a:t>UGN – potrzeba wejścia na cudzą nieruchomość – art. 126 </a:t>
            </a:r>
            <a:r>
              <a:rPr lang="pl-PL" dirty="0" err="1" smtClean="0"/>
              <a:t>u.g.n</a:t>
            </a:r>
            <a:r>
              <a:rPr lang="pl-PL" dirty="0" smtClean="0"/>
              <a:t>.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807361"/>
            <a:ext cx="8064896" cy="4861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możliwość skorzystania przez właściwy organ administracji z trybu postępowania określonego w </a:t>
            </a:r>
            <a:r>
              <a:rPr lang="pl-PL" sz="2400" dirty="0">
                <a:hlinkClick r:id="rId2"/>
              </a:rPr>
              <a:t>art. 126 ust. 1</a:t>
            </a:r>
            <a:r>
              <a:rPr lang="pl-PL" sz="2400" dirty="0"/>
              <a:t> </a:t>
            </a:r>
            <a:r>
              <a:rPr lang="pl-PL" sz="2400" dirty="0" smtClean="0"/>
              <a:t>UGN, </a:t>
            </a:r>
            <a:r>
              <a:rPr lang="pl-PL" sz="2400" dirty="0"/>
              <a:t>zależy od zaistnienia siły wyższej lub </a:t>
            </a:r>
            <a:r>
              <a:rPr lang="pl-PL" sz="2400" b="1" dirty="0"/>
              <a:t>nagłej potrzeby </a:t>
            </a:r>
            <a:r>
              <a:rPr lang="pl-PL" sz="2400" dirty="0"/>
              <a:t>zapobieżenia powstaniu </a:t>
            </a:r>
            <a:r>
              <a:rPr lang="pl-PL" sz="2400" b="1" dirty="0"/>
              <a:t>znacznej szkody</a:t>
            </a:r>
            <a:r>
              <a:rPr lang="pl-PL" sz="2400" dirty="0"/>
              <a:t>.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W </a:t>
            </a:r>
            <a:r>
              <a:rPr lang="pl-PL" sz="2400" dirty="0"/>
              <a:t>obu wypadkach ustawodawca zakłada zaistnienie takich stanów, które nakazują natychmiastowe działanie w celu niedopuszczenia do powstania szkody. Tak więc podstawą wydania decyzji w takich sprawach muszą być takie informacje, które wskazują na potrzebę wyjątkowo szybkiego działania </a:t>
            </a:r>
          </a:p>
          <a:p>
            <a:pPr marL="0" indent="0">
              <a:buNone/>
            </a:pPr>
            <a:r>
              <a:rPr lang="pl-PL" sz="2400" dirty="0" smtClean="0"/>
              <a:t>(</a:t>
            </a:r>
            <a:r>
              <a:rPr lang="pl-PL" sz="2400" dirty="0"/>
              <a:t>wyrok NSA z dnia 5 lutego 2009 r</a:t>
            </a:r>
            <a:r>
              <a:rPr lang="pl-PL" sz="2400" dirty="0" smtClean="0"/>
              <a:t>., I OSK 301/08)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5437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Wejście na nieruchomość bez decyzji – art. 126 ust. 5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268760"/>
            <a:ext cx="8892479" cy="590465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000" dirty="0" smtClean="0"/>
              <a:t>W </a:t>
            </a:r>
            <a:r>
              <a:rPr lang="pl-PL" sz="2000" dirty="0"/>
              <a:t>przypadku, gdy nagła potrzeba zapobieżenia okolicznościom, o których mowa w ust. 1, uniemożliwia złożenie wniosku o wydanie decyzji na czasowe zajęcie nieruchomości, właściciel lub użytkownik wieczysty nieruchomości ma obowiązek udostępnienia jej w celu zapobieżenia tym okolicznościom. Obowiązek udostępnienia nieruchomości podlega egzekucji administracyjnej. Podmiot, który zajął nieruchomość składa wniosek o wydanie tej decyzji w terminie 3 dni od dnia zajęcia nieruchomości. Decyzja może być wydana nie później niż po upływie 6 miesięcy licząc od dnia zajęcia nieruchomości.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5734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955046" cy="924475"/>
          </a:xfrm>
        </p:spPr>
        <p:txBody>
          <a:bodyPr/>
          <a:lstStyle/>
          <a:p>
            <a:r>
              <a:rPr lang="pl-PL" dirty="0" smtClean="0"/>
              <a:t>Adresat decyzji o czasowym zajęciu nieruchomości art. 126 </a:t>
            </a:r>
            <a:r>
              <a:rPr lang="pl-PL" dirty="0" err="1" smtClean="0"/>
              <a:t>u.g.n</a:t>
            </a:r>
            <a:r>
              <a:rPr lang="pl-PL" dirty="0" smtClean="0"/>
              <a:t>.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07361"/>
            <a:ext cx="8280919" cy="40514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dirty="0" smtClean="0"/>
              <a:t>Decyzja </a:t>
            </a:r>
            <a:r>
              <a:rPr lang="pl-PL" sz="2400" dirty="0"/>
              <a:t>ta może zostać </a:t>
            </a:r>
            <a:r>
              <a:rPr lang="pl-PL" sz="2400" dirty="0" smtClean="0"/>
              <a:t>wydana z urzędu lub na wniosek, </a:t>
            </a:r>
            <a:r>
              <a:rPr lang="pl-PL" sz="2400" b="1" dirty="0"/>
              <a:t>również</a:t>
            </a:r>
            <a:r>
              <a:rPr lang="pl-PL" sz="2400" dirty="0"/>
              <a:t> </a:t>
            </a:r>
            <a:r>
              <a:rPr lang="pl-PL" sz="2400" dirty="0" smtClean="0"/>
              <a:t>na rzecz </a:t>
            </a:r>
            <a:r>
              <a:rPr lang="pl-PL" sz="2400" dirty="0"/>
              <a:t>podmiotu, którego zadaniem jest usuwanie skutków wystąpienia </a:t>
            </a:r>
            <a:r>
              <a:rPr lang="pl-PL" sz="2400" dirty="0" smtClean="0"/>
              <a:t>siły wyższej </a:t>
            </a:r>
            <a:r>
              <a:rPr lang="pl-PL" sz="2400" dirty="0"/>
              <a:t>lub zapobieganie powstawaniu szkód z tym związanych (np. </a:t>
            </a:r>
            <a:r>
              <a:rPr lang="pl-PL" sz="2400" dirty="0" smtClean="0"/>
              <a:t>różnych formacji </a:t>
            </a:r>
            <a:r>
              <a:rPr lang="pl-PL" sz="2400" dirty="0"/>
              <a:t>ratowniczych bądź straży pożarnej).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Po uzyskaniu decyzji podmiot (np. Gmina), </a:t>
            </a:r>
            <a:r>
              <a:rPr lang="pl-PL" sz="2400" dirty="0" smtClean="0"/>
              <a:t>na którego </a:t>
            </a:r>
            <a:r>
              <a:rPr lang="pl-PL" sz="2400" dirty="0"/>
              <a:t>rzecz ma zostać wydana decyzja, nie musi się zwracać o </a:t>
            </a:r>
            <a:r>
              <a:rPr lang="pl-PL" sz="2400" dirty="0" smtClean="0"/>
              <a:t>zgodę właściciela nieruchomości na wejście na teren nieruchomości oraz na wykonanie </a:t>
            </a:r>
            <a:r>
              <a:rPr lang="pl-PL" sz="2400" dirty="0" smtClean="0"/>
              <a:t> niezbędnych prac</a:t>
            </a:r>
            <a:r>
              <a:rPr lang="pl-PL" sz="2400" dirty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1854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125113" cy="924475"/>
          </a:xfrm>
        </p:spPr>
        <p:txBody>
          <a:bodyPr/>
          <a:lstStyle/>
          <a:p>
            <a:r>
              <a:rPr lang="pl-PL" dirty="0" smtClean="0"/>
              <a:t>Przesłanki czasowego zajęcia zabytku nieruchomego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24744"/>
            <a:ext cx="8208911" cy="4536504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pl-PL" sz="2800" dirty="0" smtClean="0"/>
              <a:t>Możliwość zniszczenia </a:t>
            </a:r>
            <a:r>
              <a:rPr lang="pl-PL" sz="2800" dirty="0" smtClean="0"/>
              <a:t>zabytku </a:t>
            </a:r>
            <a:endParaRPr lang="pl-PL" sz="2800" dirty="0" smtClean="0"/>
          </a:p>
          <a:p>
            <a:pPr>
              <a:buAutoNum type="arabicPeriod"/>
            </a:pPr>
            <a:r>
              <a:rPr lang="pl-PL" sz="2800" dirty="0" smtClean="0"/>
              <a:t>Możliwość uszkodzenia </a:t>
            </a:r>
            <a:r>
              <a:rPr lang="pl-PL" sz="2800" dirty="0" smtClean="0"/>
              <a:t>zabytku</a:t>
            </a:r>
          </a:p>
          <a:p>
            <a:pPr>
              <a:buAutoNum type="arabicPeriod"/>
            </a:pPr>
            <a:r>
              <a:rPr lang="pl-PL" sz="2800" dirty="0" smtClean="0"/>
              <a:t>Rygor natychmiastowej wykonalności art. 126 ust. 2</a:t>
            </a:r>
          </a:p>
          <a:p>
            <a:pPr>
              <a:buAutoNum type="arabicPeriod"/>
            </a:pPr>
            <a:r>
              <a:rPr lang="pl-PL" sz="2800" dirty="0" smtClean="0"/>
              <a:t>Cel – usunięcie zagrożenia bytu fizycznego zabytku (50 ust. 4 UOZ)</a:t>
            </a:r>
            <a:endParaRPr lang="pl-PL" sz="2800" dirty="0"/>
          </a:p>
          <a:p>
            <a:pPr>
              <a:buFontTx/>
              <a:buChar char="-"/>
            </a:pPr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368446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605" y="404664"/>
            <a:ext cx="8892480" cy="924475"/>
          </a:xfrm>
        </p:spPr>
        <p:txBody>
          <a:bodyPr/>
          <a:lstStyle/>
          <a:p>
            <a:r>
              <a:rPr lang="pl-PL" dirty="0" smtClean="0"/>
              <a:t>Czasowe zajęcie zabytku nieruchomego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268761"/>
            <a:ext cx="7776863" cy="525658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sz="2400" dirty="0"/>
              <a:t>gdy właściciel zaniedbuje wykonywania prawidłowej opieki nad zabytkiem i niezwłocznie wymagane są działania budowlane;</a:t>
            </a:r>
          </a:p>
          <a:p>
            <a:pPr>
              <a:buFontTx/>
              <a:buChar char="-"/>
            </a:pPr>
            <a:r>
              <a:rPr lang="pl-PL" sz="2400" dirty="0"/>
              <a:t>gdy osoby trzecie zajmują zabytek nieruchomy albo go niszczą (decyzja ta wówczas pośrednio dotyczy też ochrony własności);</a:t>
            </a:r>
          </a:p>
          <a:p>
            <a:pPr>
              <a:buFontTx/>
              <a:buChar char="-"/>
            </a:pPr>
            <a:r>
              <a:rPr lang="pl-PL" sz="2400" dirty="0"/>
              <a:t>Założenie monitoringu</a:t>
            </a:r>
          </a:p>
          <a:p>
            <a:pPr marL="0" indent="0">
              <a:buNone/>
            </a:pPr>
            <a:r>
              <a:rPr lang="pl-PL" sz="2400" dirty="0" smtClean="0"/>
              <a:t>Jednak, gdy </a:t>
            </a:r>
            <a:r>
              <a:rPr lang="pl-PL" sz="2400" dirty="0"/>
              <a:t>istnieje konieczność remontu ale nie jest on natychmiastowo wymagany  –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art</a:t>
            </a:r>
            <a:r>
              <a:rPr lang="pl-PL" sz="2400" dirty="0"/>
              <a:t>. 49 </a:t>
            </a:r>
            <a:r>
              <a:rPr lang="pl-PL" sz="2400" dirty="0" err="1"/>
              <a:t>uoz</a:t>
            </a:r>
            <a:r>
              <a:rPr lang="pl-PL" sz="2400" dirty="0"/>
              <a:t> decyzja o nakazie przeprowadzenia prac konserwatorskich lub robót budowlanych.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3164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904" y="404664"/>
            <a:ext cx="9229904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303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Lato</Template>
  <TotalTime>181</TotalTime>
  <Words>758</Words>
  <Application>Microsoft Office PowerPoint</Application>
  <PresentationFormat>Pokaz na ekranie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Summer</vt:lpstr>
      <vt:lpstr>Decyzja o czasowym zajęciu zabytku </vt:lpstr>
      <vt:lpstr>Art. 50 ustawy o ochronie zabytków</vt:lpstr>
      <vt:lpstr>Nadzór nad nieruchomością zabytkową wpisaną do rejestru</vt:lpstr>
      <vt:lpstr>UGN – potrzeba wejścia na cudzą nieruchomość – art. 126 u.g.n.</vt:lpstr>
      <vt:lpstr>Wejście na nieruchomość bez decyzji – art. 126 ust. 5</vt:lpstr>
      <vt:lpstr>Adresat decyzji o czasowym zajęciu nieruchomości art. 126 u.g.n.</vt:lpstr>
      <vt:lpstr>Przesłanki czasowego zajęcia zabytku nieruchomego</vt:lpstr>
      <vt:lpstr>Czasowe zajęcie zabytku nieruchomego</vt:lpstr>
      <vt:lpstr>Prezentacja programu PowerPoint</vt:lpstr>
      <vt:lpstr>Prezentacja programu PowerPoint</vt:lpstr>
      <vt:lpstr>Adresat decyzji o czasowym zajęciu zabytku nieruchomego.</vt:lpstr>
      <vt:lpstr>Art. 50 Zadanie własne powiatu </vt:lpstr>
      <vt:lpstr>Odwołanie od decyzji starosty o czasowym zajęciu zabytku</vt:lpstr>
      <vt:lpstr>Koszty tymczasowego zajęcia uwagi de lege ferenda</vt:lpstr>
      <vt:lpstr>Optymalnie: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Decyzja o czasowym zajęciu zabytku</dc:title>
  <dc:creator>aa</dc:creator>
  <cp:lastModifiedBy>aa</cp:lastModifiedBy>
  <cp:revision>56</cp:revision>
  <dcterms:created xsi:type="dcterms:W3CDTF">2013-04-20T19:52:19Z</dcterms:created>
  <dcterms:modified xsi:type="dcterms:W3CDTF">2013-04-21T12:56:27Z</dcterms:modified>
</cp:coreProperties>
</file>