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Definicje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Definicje w prawie – definicje legalne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Definicje te mają charakter projektujący, nominalny.</a:t>
            </a:r>
          </a:p>
          <a:p>
            <a:pPr>
              <a:buFontTx/>
              <a:buChar char="-"/>
            </a:pPr>
            <a:r>
              <a:rPr lang="pl-PL" dirty="0" smtClean="0"/>
              <a:t>Nakaz przestrzegania d. legalnych to podstawowa dyrektywa językowej wykładni tekstu prawnego.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par. 146 ZTP – powody wprowadzenia d. legalnych:</a:t>
            </a:r>
          </a:p>
          <a:p>
            <a:pPr marL="514350" indent="-514350">
              <a:buAutoNum type="alphaLcParenR"/>
            </a:pPr>
            <a:r>
              <a:rPr lang="pl-PL" dirty="0" smtClean="0"/>
              <a:t>dane określenie jest wieloznaczne</a:t>
            </a:r>
          </a:p>
          <a:p>
            <a:pPr marL="514350" indent="-514350">
              <a:buAutoNum type="alphaLcParenR"/>
            </a:pPr>
            <a:r>
              <a:rPr lang="pl-PL" dirty="0" smtClean="0"/>
              <a:t>dane określenie jest nieostre, a pożądane jest ograniczenie jego nieostrości</a:t>
            </a:r>
          </a:p>
          <a:p>
            <a:pPr marL="514350" indent="-514350">
              <a:buAutoNum type="alphaLcParenR"/>
            </a:pPr>
            <a:r>
              <a:rPr lang="pl-PL" dirty="0" smtClean="0"/>
              <a:t>znaczenie danego określenia nie jest powszechnie zrozumiałe</a:t>
            </a:r>
          </a:p>
          <a:p>
            <a:pPr marL="514350" indent="-514350">
              <a:buAutoNum type="alphaLcParenR"/>
            </a:pPr>
            <a:r>
              <a:rPr lang="pl-PL" dirty="0" smtClean="0"/>
              <a:t>ze względu na dziedzinę regulowanych spraw istnieje potrzeba ustalenia nowego znaczenia danego określenia</a:t>
            </a:r>
          </a:p>
          <a:p>
            <a:pPr marL="514350" indent="-514350">
              <a:buAutoNum type="alphaLcParenR"/>
            </a:pPr>
            <a:endParaRPr lang="pl-PL" dirty="0" smtClean="0"/>
          </a:p>
          <a:p>
            <a:pPr marL="514350" indent="-514350">
              <a:buAutoNum type="alphaLcParenR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388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Definicje legalne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d. równościowe treściowe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d. równościowe zakresowe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d. nierównościowe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92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Sposoby umieszczania definicji w tekście prawnym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Wg M. Zielińskiego</a:t>
            </a:r>
          </a:p>
          <a:p>
            <a:pPr marL="514350" indent="-514350">
              <a:buAutoNum type="arabicPeriod"/>
            </a:pPr>
            <a:r>
              <a:rPr lang="pl-PL" dirty="0" smtClean="0"/>
              <a:t>w specjalnie wydzielonym do tego fragmencie tekstu (tzw. słowniczek)</a:t>
            </a:r>
          </a:p>
          <a:p>
            <a:pPr marL="514350" indent="-514350">
              <a:buAutoNum type="arabicPeriod"/>
            </a:pPr>
            <a:r>
              <a:rPr lang="pl-PL" dirty="0" smtClean="0"/>
              <a:t>w tekście merytorycznym – w oddzielnych przepisach</a:t>
            </a:r>
          </a:p>
          <a:p>
            <a:pPr marL="514350" indent="-514350">
              <a:buAutoNum type="arabicPeriod"/>
            </a:pPr>
            <a:r>
              <a:rPr lang="pl-PL" dirty="0" smtClean="0"/>
              <a:t>w przepisach merytorycznych poprzez wtrącenie w postaci tzw. d. nawiasowych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855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definicji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Podział ze względu na to , do czego się odnoszą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realne </a:t>
            </a:r>
          </a:p>
          <a:p>
            <a:pPr>
              <a:buFontTx/>
              <a:buChar char="-"/>
            </a:pPr>
            <a:r>
              <a:rPr lang="pl-PL" dirty="0" smtClean="0"/>
              <a:t>nominalne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99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2. Podział ze względu na budowę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trójelementowy schemat (definiendum, zwrot łączący, definiens) -&gt; definicja równościowa</a:t>
            </a:r>
          </a:p>
          <a:p>
            <a:pPr>
              <a:buFontTx/>
              <a:buChar char="-"/>
            </a:pPr>
            <a:r>
              <a:rPr lang="pl-PL" dirty="0" smtClean="0"/>
              <a:t>Inna budowa -&gt; definicja nierównościowa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014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równościowa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Trzy stylizacje: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a) słownikowa</a:t>
            </a:r>
          </a:p>
          <a:p>
            <a:pPr marL="0" indent="0">
              <a:buNone/>
            </a:pPr>
            <a:r>
              <a:rPr lang="pl-PL" dirty="0" smtClean="0"/>
              <a:t>b) semantyczna	</a:t>
            </a:r>
          </a:p>
          <a:p>
            <a:pPr marL="0" indent="0">
              <a:buNone/>
            </a:pPr>
            <a:r>
              <a:rPr lang="pl-PL" dirty="0" smtClean="0"/>
              <a:t>c) przedmiotowa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57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nierównościowa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Np. :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definicja operacyjna</a:t>
            </a:r>
          </a:p>
          <a:p>
            <a:pPr marL="514350" indent="-514350">
              <a:buAutoNum type="alphaLcParenR"/>
            </a:pPr>
            <a:r>
              <a:rPr lang="pl-PL" dirty="0" smtClean="0"/>
              <a:t>definicja nawiasowa</a:t>
            </a:r>
          </a:p>
          <a:p>
            <a:pPr marL="514350" indent="-514350">
              <a:buAutoNum type="alphaLcParenR"/>
            </a:pPr>
            <a:r>
              <a:rPr lang="pl-PL" dirty="0" smtClean="0"/>
              <a:t>definicja kontekstowa</a:t>
            </a:r>
          </a:p>
          <a:p>
            <a:pPr marL="514350" indent="-514350">
              <a:buAutoNum type="alphaLcParenR"/>
            </a:pPr>
            <a:r>
              <a:rPr lang="pl-PL" dirty="0" smtClean="0"/>
              <a:t>definicja w uwikłaniu</a:t>
            </a:r>
          </a:p>
          <a:p>
            <a:pPr marL="514350" indent="-514350">
              <a:buAutoNum type="alphaLcParenR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25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3. Podział ze względu na zadania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lphaLcParenR"/>
            </a:pPr>
            <a:r>
              <a:rPr lang="pl-PL" dirty="0" smtClean="0"/>
              <a:t>d. sprawozdawcza</a:t>
            </a:r>
          </a:p>
          <a:p>
            <a:pPr marL="514350" indent="-514350">
              <a:buAutoNum type="alphaLcParenR"/>
            </a:pPr>
            <a:r>
              <a:rPr lang="pl-PL" dirty="0" smtClean="0"/>
              <a:t>d. projektująca – d. konstrukcyjna, d. regulująca</a:t>
            </a:r>
          </a:p>
        </p:txBody>
      </p:sp>
    </p:spTree>
    <p:extLst>
      <p:ext uri="{BB962C8B-B14F-4D97-AF65-F5344CB8AC3E}">
        <p14:creationId xmlns:p14="http://schemas.microsoft.com/office/powerpoint/2010/main" val="214908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Błędy w definicjach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Kryterium poprawności definicji oceniamy ze względu na jej cel: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d. sprawozdawcze ze względu na prawdziwość</a:t>
            </a:r>
          </a:p>
          <a:p>
            <a:pPr marL="0" indent="0">
              <a:buNone/>
            </a:pPr>
            <a:r>
              <a:rPr lang="pl-PL" dirty="0" smtClean="0"/>
              <a:t>d. projektujące ze względu na użyteczność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490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błędów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1. Błąd pragmatyczny – brak spełnienia wymogów dot. użyteczności</a:t>
            </a:r>
          </a:p>
          <a:p>
            <a:pPr marL="0" indent="0">
              <a:buNone/>
            </a:pPr>
            <a:r>
              <a:rPr lang="pl-PL" dirty="0" smtClean="0"/>
              <a:t>2. Błąd </a:t>
            </a:r>
            <a:r>
              <a:rPr lang="pl-PL" dirty="0" err="1" smtClean="0"/>
              <a:t>ignotum</a:t>
            </a:r>
            <a:r>
              <a:rPr lang="pl-PL" dirty="0" smtClean="0"/>
              <a:t> per </a:t>
            </a:r>
            <a:r>
              <a:rPr lang="pl-PL" dirty="0" err="1" smtClean="0"/>
              <a:t>ignotum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3. Błąd </a:t>
            </a:r>
            <a:r>
              <a:rPr lang="pl-PL" dirty="0" err="1" smtClean="0"/>
              <a:t>idem</a:t>
            </a:r>
            <a:r>
              <a:rPr lang="pl-PL" dirty="0" smtClean="0"/>
              <a:t> per </a:t>
            </a:r>
            <a:r>
              <a:rPr lang="pl-PL" dirty="0" err="1" smtClean="0"/>
              <a:t>idem</a:t>
            </a:r>
            <a:r>
              <a:rPr lang="pl-PL" dirty="0" smtClean="0"/>
              <a:t> (bezpośrednie i pośrednie błędne koło)</a:t>
            </a:r>
          </a:p>
          <a:p>
            <a:pPr marL="0" indent="0">
              <a:buNone/>
            </a:pPr>
            <a:r>
              <a:rPr lang="pl-PL" dirty="0" smtClean="0"/>
              <a:t>4. Błąd nieadekwatności</a:t>
            </a:r>
          </a:p>
          <a:p>
            <a:pPr marL="0" indent="0">
              <a:buNone/>
            </a:pPr>
            <a:r>
              <a:rPr lang="pl-PL" dirty="0" smtClean="0"/>
              <a:t>5. Błąd wykluczania się zakresów -&gt; błąd przesunięcia kategorialnego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77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Pseudodefinicje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kiedy? Gdy pod pewnym względem definicję coś przypomina, ale definicją jednak nie jest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Np. :</a:t>
            </a:r>
          </a:p>
          <a:p>
            <a:pPr>
              <a:buFontTx/>
              <a:buChar char="-"/>
            </a:pPr>
            <a:r>
              <a:rPr lang="pl-PL" dirty="0" smtClean="0"/>
              <a:t>d. perswazyjna</a:t>
            </a:r>
          </a:p>
          <a:p>
            <a:pPr>
              <a:buFontTx/>
              <a:buChar char="-"/>
            </a:pPr>
            <a:r>
              <a:rPr lang="pl-PL" dirty="0" smtClean="0"/>
              <a:t>d. </a:t>
            </a:r>
            <a:r>
              <a:rPr lang="pl-PL" dirty="0" err="1" smtClean="0"/>
              <a:t>ostensywna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wyjaśnienie poprzez podanie przykładu</a:t>
            </a:r>
          </a:p>
          <a:p>
            <a:pPr>
              <a:buFontTx/>
              <a:buChar char="-"/>
            </a:pPr>
            <a:r>
              <a:rPr lang="pl-PL" dirty="0" smtClean="0"/>
              <a:t>wyjaśnienie poprzez odróżnienie</a:t>
            </a:r>
          </a:p>
          <a:p>
            <a:pPr>
              <a:buFontTx/>
              <a:buChar char="-"/>
            </a:pPr>
            <a:r>
              <a:rPr lang="pl-PL" dirty="0" smtClean="0"/>
              <a:t>wyjaśnienie poprzez porównanie</a:t>
            </a:r>
          </a:p>
          <a:p>
            <a:pPr>
              <a:buFontTx/>
              <a:buChar char="-"/>
            </a:pPr>
            <a:r>
              <a:rPr lang="pl-PL" dirty="0" smtClean="0"/>
              <a:t>definicja metaforyczna</a:t>
            </a:r>
          </a:p>
          <a:p>
            <a:pPr>
              <a:buFontTx/>
              <a:buChar char="-"/>
            </a:pPr>
            <a:r>
              <a:rPr lang="pl-PL" dirty="0" smtClean="0"/>
              <a:t>definicja retoryczna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9452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</TotalTime>
  <Words>325</Words>
  <Application>Microsoft Office PowerPoint</Application>
  <PresentationFormat>Pokaz na ekranie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Blank</vt:lpstr>
      <vt:lpstr>Definicje</vt:lpstr>
      <vt:lpstr>Rodzaje definicji</vt:lpstr>
      <vt:lpstr>Prezentacja programu PowerPoint</vt:lpstr>
      <vt:lpstr>Definicja równościowa</vt:lpstr>
      <vt:lpstr>Definicja nierównościowa</vt:lpstr>
      <vt:lpstr>Prezentacja programu PowerPoint</vt:lpstr>
      <vt:lpstr>Błędy w definicjach</vt:lpstr>
      <vt:lpstr>Rodzaje błędów</vt:lpstr>
      <vt:lpstr>Pseudodefinicje</vt:lpstr>
      <vt:lpstr>Definicje w prawie – definicje legalne</vt:lpstr>
      <vt:lpstr>Definicje legalne</vt:lpstr>
      <vt:lpstr>Sposoby umieszczania definicji w tekście prawnym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Definicje</dc:title>
  <dc:creator>Marta Marynowska</dc:creator>
  <cp:lastModifiedBy>Marta Marynowska</cp:lastModifiedBy>
  <cp:revision>4</cp:revision>
  <dcterms:created xsi:type="dcterms:W3CDTF">2017-03-04T04:26:04Z</dcterms:created>
  <dcterms:modified xsi:type="dcterms:W3CDTF">2017-03-04T04:57:50Z</dcterms:modified>
</cp:coreProperties>
</file>