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299D5B-7E81-4AE1-BD49-A835B7CFDDE8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2016-02-25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dr R. Strugała WPAiE UNI.WROC.</a:t>
            </a: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0C56B4-9608-4E09-B853-205D6444D222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314E073-01C2-4396-A8EC-66001E8D6542}" type="datetime1">
              <a:rPr lang="pl-PL"/>
              <a:pPr lvl="0"/>
              <a:t>2016-02-25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dr R. Strugała WPAiE UNI.WROC.</a:t>
            </a:r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BAD77B4-B1C4-4D1E-8062-DEFD96CB3471}" type="slidenum">
              <a:rPr/>
              <a:pPr lvl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E2449E-C8C1-4D24-8254-EBDE52F2DFCE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588D2E-8062-4B5B-B21D-84990E364CF8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E845B-D1EC-4B6D-95A2-BC650545D701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1AB4C2-FE7E-477A-BF08-C23D23149D85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C723E9-61ED-4139-B418-97FD186B8314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C13DAC-B3DD-4D4E-8C27-1392C99EEBD4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CB1B66-CCE5-488C-87A6-62DFFAA1B25F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95C2EB-99DD-4FF8-A8C3-D2C7BB6FE0D2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9C6918-0289-480D-9C0B-9F53C21DFB0F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9EFF69-81C6-461F-B5BF-11B84AF0717C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DA7446-5F37-4EFB-ABA6-E1F4149364AA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DA64D5-7A82-432B-9175-F45820DF4E6F}" type="slidenum">
              <a:rPr/>
              <a:pPr lvl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100000">
              <a:srgbClr val="C2D1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pl-PL"/>
              <a:t>2014-10-06</a:t>
            </a:r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0DCD11A-1129-4EAA-96BE-B7E131B0463E}" type="slidenum">
              <a:rPr/>
              <a:pPr lvl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116631"/>
            <a:ext cx="9144000" cy="576062"/>
          </a:xfrm>
        </p:spPr>
        <p:txBody>
          <a:bodyPr/>
          <a:lstStyle/>
          <a:p>
            <a:pPr lvl="0"/>
            <a:r>
              <a:rPr lang="pl-PL" sz="3200" b="1"/>
              <a:t>Czyny niedozwolone (delikty)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692694"/>
            <a:ext cx="9144000" cy="5663656"/>
          </a:xfrm>
        </p:spPr>
        <p:txBody>
          <a:bodyPr/>
          <a:lstStyle/>
          <a:p>
            <a:pPr lvl="0"/>
            <a:endParaRPr lang="pl-PL" sz="2800"/>
          </a:p>
          <a:p>
            <a:pPr lvl="0"/>
            <a:endParaRPr lang="pl-PL" sz="2800"/>
          </a:p>
          <a:p>
            <a:pPr lvl="0"/>
            <a:r>
              <a:rPr lang="pl-PL" sz="2800"/>
              <a:t>Obciążenie szkodą innej osoby niż sam poszkodowany</a:t>
            </a:r>
          </a:p>
          <a:p>
            <a:pPr lvl="0"/>
            <a:endParaRPr lang="pl-PL" sz="2800"/>
          </a:p>
          <a:p>
            <a:pPr lvl="0"/>
            <a:r>
              <a:rPr lang="pl-PL" sz="2800"/>
              <a:t>Pojęcie deliktu – czynu niedozwolonego</a:t>
            </a:r>
          </a:p>
          <a:p>
            <a:pPr lvl="0"/>
            <a:endParaRPr lang="pl-PL" sz="2800"/>
          </a:p>
          <a:p>
            <a:pPr lvl="0"/>
            <a:r>
              <a:rPr lang="pl-PL" sz="2800"/>
              <a:t>Rodzaje czynów niedozwolonych  </a:t>
            </a:r>
          </a:p>
          <a:p>
            <a:pPr lvl="0">
              <a:buNone/>
            </a:pPr>
            <a:endParaRPr lang="pl-PL" sz="280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20685"/>
          </a:xfrm>
        </p:spPr>
        <p:txBody>
          <a:bodyPr/>
          <a:lstStyle/>
          <a:p>
            <a:pPr lvl="0" algn="just"/>
            <a:r>
              <a:rPr lang="pl-PL" sz="3200" b="1"/>
              <a:t>Odpowiedzialność za własne czyny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0" y="548676"/>
            <a:ext cx="9144000" cy="5807674"/>
          </a:xfrm>
        </p:spPr>
        <p:txBody>
          <a:bodyPr anchorCtr="0"/>
          <a:lstStyle/>
          <a:p>
            <a:pPr lvl="0"/>
            <a:endParaRPr lang="pl-PL" sz="2600" b="1" dirty="0">
              <a:solidFill>
                <a:srgbClr val="000000"/>
              </a:solidFill>
            </a:endParaRPr>
          </a:p>
          <a:p>
            <a:pPr lvl="0"/>
            <a:r>
              <a:rPr lang="pl-PL" sz="2600" b="1" dirty="0">
                <a:solidFill>
                  <a:srgbClr val="000000"/>
                </a:solidFill>
              </a:rPr>
              <a:t>Art. 415.</a:t>
            </a:r>
          </a:p>
          <a:p>
            <a:pPr lvl="0"/>
            <a:r>
              <a:rPr lang="pl-PL" sz="2600" b="1" dirty="0">
                <a:solidFill>
                  <a:srgbClr val="000000"/>
                </a:solidFill>
              </a:rPr>
              <a:t>Kto z winy swej wyrządził drugiemu szkodę, obowiązany jest do jej naprawienia</a:t>
            </a:r>
          </a:p>
          <a:p>
            <a:pPr lvl="0" algn="just">
              <a:spcBef>
                <a:spcPts val="200"/>
              </a:spcBef>
            </a:pPr>
            <a:endParaRPr lang="pl-PL" sz="2600" dirty="0">
              <a:solidFill>
                <a:srgbClr val="000000"/>
              </a:solidFill>
            </a:endParaRPr>
          </a:p>
          <a:p>
            <a:pPr lvl="0" algn="just">
              <a:spcBef>
                <a:spcPts val="200"/>
              </a:spcBef>
              <a:buChar char="•"/>
            </a:pPr>
            <a:r>
              <a:rPr lang="pl-PL" sz="2600" dirty="0" smtClean="0">
                <a:solidFill>
                  <a:srgbClr val="000000"/>
                </a:solidFill>
              </a:rPr>
              <a:t> Kto</a:t>
            </a:r>
            <a:r>
              <a:rPr lang="pl-PL" sz="2600" dirty="0">
                <a:solidFill>
                  <a:srgbClr val="000000"/>
                </a:solidFill>
              </a:rPr>
              <a:t>? (por. art. 416 k.c.; teoria organu, działania i zaniechania osób innych niż piastun organu; zagadnienie tzw. winy anonimowej)</a:t>
            </a:r>
          </a:p>
          <a:p>
            <a:pPr lvl="0" algn="just">
              <a:spcBef>
                <a:spcPts val="200"/>
              </a:spcBef>
              <a:buChar char="•"/>
            </a:pPr>
            <a:endParaRPr lang="pl-PL" sz="2600" dirty="0">
              <a:solidFill>
                <a:srgbClr val="000000"/>
              </a:solidFill>
            </a:endParaRPr>
          </a:p>
          <a:p>
            <a:pPr lvl="0" algn="just">
              <a:spcBef>
                <a:spcPts val="200"/>
              </a:spcBef>
              <a:buChar char="•"/>
            </a:pPr>
            <a:r>
              <a:rPr lang="pl-PL" sz="2600" dirty="0">
                <a:solidFill>
                  <a:srgbClr val="000000"/>
                </a:solidFill>
              </a:rPr>
              <a:t>  Kto wyrządził szkodę swoim czynem; bezprawnym i </a:t>
            </a:r>
            <a:r>
              <a:rPr lang="pl-PL" sz="2600" dirty="0" smtClean="0">
                <a:solidFill>
                  <a:srgbClr val="000000"/>
                </a:solidFill>
              </a:rPr>
              <a:t>zawinionym </a:t>
            </a:r>
            <a:r>
              <a:rPr lang="pl-PL" sz="2600" dirty="0">
                <a:solidFill>
                  <a:srgbClr val="000000"/>
                </a:solidFill>
              </a:rPr>
              <a:t>czynem (</a:t>
            </a:r>
            <a:r>
              <a:rPr lang="pl-PL" sz="2600" u="sng" dirty="0">
                <a:solidFill>
                  <a:srgbClr val="000000"/>
                </a:solidFill>
              </a:rPr>
              <a:t>pojęcie czynu człowieka</a:t>
            </a:r>
            <a:r>
              <a:rPr lang="pl-PL" sz="2600" dirty="0">
                <a:solidFill>
                  <a:srgbClr val="000000"/>
                </a:solidFill>
              </a:rPr>
              <a:t>)</a:t>
            </a:r>
          </a:p>
          <a:p>
            <a:pPr lvl="0" algn="just">
              <a:spcBef>
                <a:spcPts val="200"/>
              </a:spcBef>
              <a:buChar char="•"/>
            </a:pPr>
            <a:endParaRPr lang="pl-PL" sz="2600" dirty="0">
              <a:solidFill>
                <a:srgbClr val="000000"/>
              </a:solidFill>
            </a:endParaRPr>
          </a:p>
          <a:p>
            <a:pPr lvl="0" algn="just">
              <a:spcBef>
                <a:spcPts val="200"/>
              </a:spcBef>
              <a:buChar char="•"/>
            </a:pPr>
            <a:r>
              <a:rPr lang="pl-PL" sz="2600" dirty="0" smtClean="0">
                <a:solidFill>
                  <a:srgbClr val="000000"/>
                </a:solidFill>
              </a:rPr>
              <a:t> Ciężar </a:t>
            </a:r>
            <a:r>
              <a:rPr lang="pl-PL" sz="2600" dirty="0">
                <a:solidFill>
                  <a:srgbClr val="000000"/>
                </a:solidFill>
              </a:rPr>
              <a:t>dowodu (art. 6 k.c.); por. 471 k.c.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p:oleObj spid="_x0000_s1026" r:id="rId3" imgW="0" imgH="0" progId="">
              <p:embed/>
            </p:oleObj>
          </a:graphicData>
        </a:graphic>
      </p:graphicFrame>
      <p:sp>
        <p:nvSpPr>
          <p:cNvPr id="5" name="Symbol zastępczy stopki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116631"/>
            <a:ext cx="9144000" cy="576062"/>
          </a:xfrm>
        </p:spPr>
        <p:txBody>
          <a:bodyPr/>
          <a:lstStyle/>
          <a:p>
            <a:pPr lvl="0"/>
            <a:r>
              <a:rPr lang="pl-PL" sz="3200" b="1"/>
              <a:t>Bezprawność czynu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764703"/>
            <a:ext cx="8748467" cy="9937104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2600" dirty="0" smtClean="0"/>
              <a:t> </a:t>
            </a:r>
          </a:p>
          <a:p>
            <a:pPr marL="0" lvl="0" indent="0" algn="just"/>
            <a:r>
              <a:rPr lang="pl-PL" sz="2600" dirty="0" smtClean="0"/>
              <a:t> Szerokie </a:t>
            </a:r>
            <a:r>
              <a:rPr lang="pl-PL" sz="2600" dirty="0"/>
              <a:t>ujęcie bezprawności, obiektywny charakter bezprawności (</a:t>
            </a:r>
            <a:r>
              <a:rPr lang="pl-PL" sz="2600" b="1" dirty="0"/>
              <a:t>normy powszechne</a:t>
            </a:r>
            <a:r>
              <a:rPr lang="pl-PL" sz="2600" dirty="0"/>
              <a:t>)</a:t>
            </a:r>
          </a:p>
          <a:p>
            <a:pPr marL="0" lvl="0" indent="0" algn="just"/>
            <a:endParaRPr lang="pl-PL" sz="2600" dirty="0"/>
          </a:p>
          <a:p>
            <a:pPr marL="0" lvl="0" indent="0" algn="just">
              <a:buNone/>
            </a:pPr>
            <a:endParaRPr lang="pl-PL" sz="2600" dirty="0"/>
          </a:p>
          <a:p>
            <a:pPr marL="0" lvl="0" indent="0" algn="just"/>
            <a:r>
              <a:rPr lang="pl-PL" sz="2600" dirty="0" smtClean="0"/>
              <a:t> Okoliczności </a:t>
            </a:r>
            <a:r>
              <a:rPr lang="pl-PL" sz="2600" dirty="0"/>
              <a:t>wyłączające bezprawność:</a:t>
            </a:r>
          </a:p>
          <a:p>
            <a:pPr marL="514350" lvl="0" indent="-514350" algn="just">
              <a:buAutoNum type="arabicPeriod"/>
            </a:pPr>
            <a:r>
              <a:rPr lang="pl-PL" sz="2600" dirty="0"/>
              <a:t>Obrona konieczna (art. 423 k.c.); problem tzw. „ekscesów”</a:t>
            </a:r>
          </a:p>
          <a:p>
            <a:pPr marL="514350" lvl="0" indent="-514350" algn="just">
              <a:buAutoNum type="arabicPeriod"/>
            </a:pPr>
            <a:r>
              <a:rPr lang="pl-PL" sz="2600" dirty="0"/>
              <a:t>Stan wyższej konieczności (art. 424, 142 k.c.)</a:t>
            </a:r>
          </a:p>
          <a:p>
            <a:pPr marL="514350" lvl="0" indent="-514350" algn="just">
              <a:buAutoNum type="arabicPeriod"/>
            </a:pPr>
            <a:r>
              <a:rPr lang="pl-PL" sz="2600" dirty="0"/>
              <a:t>Zgoda poszkodowanego – charakter prawny i cechy zgody</a:t>
            </a:r>
          </a:p>
          <a:p>
            <a:pPr marL="514350" lvl="0" indent="-514350" algn="just">
              <a:buAutoNum type="arabicPeriod"/>
            </a:pPr>
            <a:r>
              <a:rPr lang="pl-PL" sz="2600" dirty="0"/>
              <a:t>Dozwolona samopomoc (art. 343, 432 k.c.)</a:t>
            </a:r>
          </a:p>
          <a:p>
            <a:pPr marL="514350" lvl="0" indent="-514350" algn="just">
              <a:buAutoNum type="arabicPeriod"/>
            </a:pPr>
            <a:r>
              <a:rPr lang="pl-PL" sz="2600" dirty="0"/>
              <a:t>Wykonywanie własnych praw podmiotowych  </a:t>
            </a:r>
          </a:p>
          <a:p>
            <a:pPr marL="514350" lvl="0" indent="-514350" algn="just">
              <a:buNone/>
            </a:pPr>
            <a:endParaRPr lang="pl-PL" sz="2600" dirty="0"/>
          </a:p>
          <a:p>
            <a:pPr marL="514350" lvl="0" indent="-514350" algn="just">
              <a:buAutoNum type="arabicPeriod"/>
            </a:pPr>
            <a:endParaRPr lang="pl-PL" sz="2600" dirty="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92694"/>
          </a:xfrm>
        </p:spPr>
        <p:txBody>
          <a:bodyPr/>
          <a:lstStyle/>
          <a:p>
            <a:pPr lvl="0"/>
            <a:r>
              <a:rPr lang="pl-PL" sz="3200" b="1"/>
              <a:t>Wina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620685"/>
            <a:ext cx="9144000" cy="5760646"/>
          </a:xfrm>
        </p:spPr>
        <p:txBody>
          <a:bodyPr/>
          <a:lstStyle/>
          <a:p>
            <a:pPr marL="0" lvl="0" indent="0" algn="just">
              <a:spcBef>
                <a:spcPts val="200"/>
              </a:spcBef>
            </a:pPr>
            <a:r>
              <a:rPr lang="pl-PL" sz="2600" dirty="0"/>
              <a:t> </a:t>
            </a:r>
            <a:r>
              <a:rPr lang="pl-PL" sz="2400" dirty="0"/>
              <a:t>Pojęcie winy – teorie winy</a:t>
            </a:r>
          </a:p>
          <a:p>
            <a:pPr marL="0" lvl="0" indent="0" algn="just">
              <a:spcBef>
                <a:spcPts val="200"/>
              </a:spcBef>
              <a:buNone/>
            </a:pPr>
            <a:endParaRPr lang="pl-PL" sz="2400" dirty="0"/>
          </a:p>
          <a:p>
            <a:pPr marL="0" lvl="0" indent="0" algn="just">
              <a:spcBef>
                <a:spcPts val="200"/>
              </a:spcBef>
            </a:pPr>
            <a:r>
              <a:rPr lang="pl-PL" sz="2400" dirty="0" smtClean="0"/>
              <a:t> Współczesne </a:t>
            </a:r>
            <a:r>
              <a:rPr lang="pl-PL" sz="2400" dirty="0"/>
              <a:t>rozumienie pojęcia winy w cywilistyce: tzw.  teoria normatywna</a:t>
            </a:r>
          </a:p>
          <a:p>
            <a:pPr marL="0" lvl="0" indent="0" algn="just">
              <a:spcBef>
                <a:spcPts val="200"/>
              </a:spcBef>
              <a:buNone/>
            </a:pPr>
            <a:endParaRPr lang="pl-PL" sz="2400" dirty="0"/>
          </a:p>
          <a:p>
            <a:pPr marL="0" lvl="0" indent="0" algn="just">
              <a:spcBef>
                <a:spcPts val="200"/>
              </a:spcBef>
            </a:pPr>
            <a:r>
              <a:rPr lang="pl-PL" sz="2400" dirty="0" smtClean="0"/>
              <a:t> Okoliczności </a:t>
            </a:r>
            <a:r>
              <a:rPr lang="pl-PL" sz="2400" dirty="0"/>
              <a:t>wyłączające zawinienie (wyłączające ocenę):</a:t>
            </a:r>
          </a:p>
          <a:p>
            <a:pPr marL="0" lvl="0" indent="0" algn="just">
              <a:spcBef>
                <a:spcPts val="200"/>
              </a:spcBef>
              <a:buNone/>
            </a:pPr>
            <a:endParaRPr lang="pl-PL" sz="2400" dirty="0"/>
          </a:p>
          <a:p>
            <a:pPr marL="514350" lvl="0" indent="-514350" algn="just">
              <a:spcBef>
                <a:spcPts val="200"/>
              </a:spcBef>
              <a:buAutoNum type="arabicPeriod"/>
            </a:pPr>
            <a:r>
              <a:rPr lang="pl-PL" sz="2400" dirty="0"/>
              <a:t>Niepoczytalność (art. 425 k.c.)</a:t>
            </a:r>
          </a:p>
          <a:p>
            <a:pPr marL="514350" lvl="0" indent="-514350" algn="just">
              <a:spcBef>
                <a:spcPts val="200"/>
              </a:spcBef>
              <a:buNone/>
            </a:pPr>
            <a:r>
              <a:rPr lang="pl-PL" sz="2400" dirty="0"/>
              <a:t>	Osoba niepoczytalna „</a:t>
            </a:r>
            <a:r>
              <a:rPr lang="pl-PL" sz="2400" u="sng" dirty="0"/>
              <a:t>nie jest odpowiedzialna za szkodę w tym stanie wyrządzoną.”</a:t>
            </a:r>
          </a:p>
          <a:p>
            <a:pPr marL="514350" lvl="0" indent="-514350" algn="just">
              <a:spcBef>
                <a:spcPts val="200"/>
              </a:spcBef>
              <a:buNone/>
            </a:pPr>
            <a:endParaRPr lang="pl-PL" sz="2400" dirty="0"/>
          </a:p>
          <a:p>
            <a:pPr lvl="0">
              <a:buNone/>
            </a:pPr>
            <a:r>
              <a:rPr lang="pl-PL" sz="2400" dirty="0"/>
              <a:t>2. Wiek (art. 426 k.c.); problem &gt;13; problem „ </a:t>
            </a:r>
            <a:r>
              <a:rPr lang="pl-PL" sz="2400" dirty="0" smtClean="0"/>
              <a:t>podeszłego</a:t>
            </a:r>
            <a:r>
              <a:rPr lang="pl-PL" sz="2400" dirty="0" smtClean="0"/>
              <a:t> </a:t>
            </a:r>
            <a:r>
              <a:rPr lang="pl-PL" sz="2400" dirty="0"/>
              <a:t>wieku”</a:t>
            </a:r>
          </a:p>
          <a:p>
            <a:pPr lvl="0">
              <a:buNone/>
            </a:pPr>
            <a:r>
              <a:rPr lang="pl-PL" sz="2400" dirty="0"/>
              <a:t>	</a:t>
            </a:r>
            <a:r>
              <a:rPr lang="pl-PL" sz="2400" dirty="0" smtClean="0"/>
              <a:t>uwaga!! </a:t>
            </a:r>
            <a:endParaRPr lang="pl-PL" sz="2400" dirty="0"/>
          </a:p>
          <a:p>
            <a:pPr lvl="0">
              <a:buNone/>
            </a:pPr>
            <a:r>
              <a:rPr lang="pl-PL" sz="2400" dirty="0"/>
              <a:t>	</a:t>
            </a:r>
            <a:r>
              <a:rPr lang="pl-PL" sz="2400" i="1" dirty="0"/>
              <a:t>Małoletni „nie ponosi odpowiedzialności za wyrządzoną szkodę”</a:t>
            </a:r>
          </a:p>
          <a:p>
            <a:pPr marL="514350" lvl="0" indent="-514350" algn="just">
              <a:spcBef>
                <a:spcPts val="200"/>
              </a:spcBef>
              <a:buNone/>
            </a:pPr>
            <a:endParaRPr lang="pl-PL" sz="2400" dirty="0"/>
          </a:p>
          <a:p>
            <a:pPr marL="0" lvl="0" indent="0" algn="just">
              <a:spcBef>
                <a:spcPts val="200"/>
              </a:spcBef>
            </a:pPr>
            <a:endParaRPr lang="pl-PL" sz="2400" dirty="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lvl="0"/>
            <a:r>
              <a:rPr lang="pl-PL" sz="3200" b="1" dirty="0"/>
              <a:t>Ocena zawinienia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(</a:t>
            </a:r>
            <a:r>
              <a:rPr lang="pl-PL" sz="3200" b="1" dirty="0"/>
              <a:t>tzw. mierniki winy)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052736"/>
            <a:ext cx="9144000" cy="5256586"/>
          </a:xfrm>
        </p:spPr>
        <p:txBody>
          <a:bodyPr/>
          <a:lstStyle/>
          <a:p>
            <a:pPr marL="0" lvl="0" indent="0" algn="just">
              <a:buNone/>
            </a:pPr>
            <a:endParaRPr lang="pl-PL" sz="2800" dirty="0"/>
          </a:p>
          <a:p>
            <a:pPr marL="0" lvl="0" indent="0" algn="just">
              <a:buNone/>
            </a:pPr>
            <a:r>
              <a:rPr lang="pl-PL" sz="2800" dirty="0"/>
              <a:t>Przyczyny postawienia zarzutu zawinienia:</a:t>
            </a:r>
          </a:p>
          <a:p>
            <a:pPr marL="0" lvl="0" indent="0" algn="just">
              <a:buNone/>
            </a:pPr>
            <a:endParaRPr lang="pl-PL" sz="2800" dirty="0"/>
          </a:p>
          <a:p>
            <a:pPr marL="0" lvl="0" indent="0" algn="just"/>
            <a:r>
              <a:rPr lang="pl-PL" sz="2800" dirty="0" smtClean="0"/>
              <a:t> Umyślność </a:t>
            </a:r>
            <a:r>
              <a:rPr lang="pl-PL" sz="2800" dirty="0"/>
              <a:t>i nieumyślność</a:t>
            </a:r>
          </a:p>
          <a:p>
            <a:pPr marL="0" lvl="0" indent="0" algn="just"/>
            <a:endParaRPr lang="pl-PL" sz="2800" dirty="0"/>
          </a:p>
          <a:p>
            <a:pPr marL="0" lvl="0" indent="0" algn="just"/>
            <a:r>
              <a:rPr lang="pl-PL" sz="2800" dirty="0"/>
              <a:t> </a:t>
            </a:r>
            <a:r>
              <a:rPr lang="pl-PL" sz="2800" i="1" dirty="0" err="1"/>
              <a:t>Dolus</a:t>
            </a:r>
            <a:r>
              <a:rPr lang="pl-PL" sz="2800" dirty="0"/>
              <a:t> i jego rodzaje (zamiar bezpośredni i ewentualny)</a:t>
            </a:r>
          </a:p>
          <a:p>
            <a:pPr marL="0" lvl="0" indent="0" algn="just">
              <a:buNone/>
            </a:pPr>
            <a:endParaRPr lang="pl-PL" sz="2800" dirty="0"/>
          </a:p>
          <a:p>
            <a:pPr marL="0" lvl="0" indent="0" algn="just"/>
            <a:r>
              <a:rPr lang="pl-PL" sz="2800" dirty="0" smtClean="0"/>
              <a:t> Postaci </a:t>
            </a:r>
            <a:r>
              <a:rPr lang="pl-PL" sz="2800" dirty="0"/>
              <a:t>nieumyślności (niedbalstwo): art. 355 k.c.</a:t>
            </a:r>
          </a:p>
          <a:p>
            <a:pPr marL="0" lvl="0" indent="0" algn="just"/>
            <a:endParaRPr lang="pl-PL" sz="2800" dirty="0"/>
          </a:p>
          <a:p>
            <a:pPr marL="0" lvl="0" indent="0" algn="just"/>
            <a:r>
              <a:rPr lang="pl-PL" sz="2800" dirty="0" smtClean="0"/>
              <a:t> Wina </a:t>
            </a:r>
            <a:r>
              <a:rPr lang="pl-PL" sz="2800" dirty="0"/>
              <a:t>w art. 415 k.c. a wina np. w art. 422</a:t>
            </a:r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188640"/>
            <a:ext cx="9144000" cy="792089"/>
          </a:xfrm>
        </p:spPr>
        <p:txBody>
          <a:bodyPr/>
          <a:lstStyle/>
          <a:p>
            <a:pPr lvl="0"/>
            <a:r>
              <a:rPr lang="pl-PL" sz="3200" b="1"/>
              <a:t>Współsprawstwo i współodpowiedzialność</a:t>
            </a:r>
            <a:endParaRPr lang="pl-PL" sz="3200"/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196748"/>
            <a:ext cx="9144000" cy="4929402"/>
          </a:xfrm>
        </p:spPr>
        <p:txBody>
          <a:bodyPr/>
          <a:lstStyle/>
          <a:p>
            <a:pPr lvl="0" algn="just"/>
            <a:endParaRPr lang="pl-PL" sz="2800" dirty="0"/>
          </a:p>
          <a:p>
            <a:pPr lvl="0" algn="just"/>
            <a:r>
              <a:rPr lang="pl-PL" sz="2800" dirty="0"/>
              <a:t>Kilku sprawców: odpowiedzialność solidarna (art. 441) i </a:t>
            </a:r>
            <a:r>
              <a:rPr lang="pl-PL" sz="2800" i="1" dirty="0" err="1"/>
              <a:t>in</a:t>
            </a:r>
            <a:r>
              <a:rPr lang="pl-PL" sz="2800" i="1" dirty="0"/>
              <a:t> </a:t>
            </a:r>
            <a:r>
              <a:rPr lang="pl-PL" sz="2800" i="1" dirty="0" err="1"/>
              <a:t>solidum</a:t>
            </a:r>
            <a:endParaRPr lang="pl-PL" sz="2800" i="1" dirty="0"/>
          </a:p>
          <a:p>
            <a:pPr lvl="0" algn="just">
              <a:buNone/>
            </a:pPr>
            <a:endParaRPr lang="pl-PL" sz="2800" i="1" u="sng" dirty="0"/>
          </a:p>
          <a:p>
            <a:pPr lvl="0" algn="just"/>
            <a:r>
              <a:rPr lang="pl-PL" sz="2800" dirty="0"/>
              <a:t>Podżeganie i pomocnictwo: 422</a:t>
            </a:r>
          </a:p>
          <a:p>
            <a:pPr lvl="0" algn="just"/>
            <a:endParaRPr lang="pl-PL" sz="2800" dirty="0"/>
          </a:p>
          <a:p>
            <a:pPr lvl="0" algn="just"/>
            <a:r>
              <a:rPr lang="pl-PL" sz="2800" dirty="0"/>
              <a:t>„Paserstwo” (jako czyn własny): 422</a:t>
            </a:r>
          </a:p>
          <a:p>
            <a:pPr marL="0" lvl="0" indent="0" algn="just">
              <a:buNone/>
            </a:pPr>
            <a:endParaRPr lang="pl-PL" sz="2800" dirty="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764703"/>
          </a:xfrm>
        </p:spPr>
        <p:txBody>
          <a:bodyPr/>
          <a:lstStyle/>
          <a:p>
            <a:pPr lvl="0"/>
            <a:r>
              <a:rPr lang="pl-PL" sz="3200" b="1"/>
              <a:t>Odpowiedzialność za cudze czyny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0" y="692694"/>
            <a:ext cx="9144000" cy="6028785"/>
          </a:xfrm>
        </p:spPr>
        <p:txBody>
          <a:bodyPr/>
          <a:lstStyle/>
          <a:p>
            <a:pPr marL="457200" lvl="0" indent="-457200" algn="just">
              <a:buChar char="•"/>
            </a:pPr>
            <a:endParaRPr lang="pl-PL" sz="2800" dirty="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 dirty="0">
                <a:solidFill>
                  <a:srgbClr val="000000"/>
                </a:solidFill>
              </a:rPr>
              <a:t>Odpowiedzialność za podopiecznego – 427 k.c.</a:t>
            </a:r>
          </a:p>
          <a:p>
            <a:pPr marL="457200" lvl="0" indent="-457200" algn="just">
              <a:buChar char="•"/>
            </a:pPr>
            <a:endParaRPr lang="pl-PL" sz="2800" dirty="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 dirty="0">
                <a:solidFill>
                  <a:srgbClr val="000000"/>
                </a:solidFill>
              </a:rPr>
              <a:t>Odpowiedzialność „zwierzchnika” za „podwładnego”: art. 430 k.c.</a:t>
            </a:r>
          </a:p>
          <a:p>
            <a:pPr marL="457200" lvl="0" indent="-457200" algn="just"/>
            <a:endParaRPr lang="pl-PL" sz="2800" dirty="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 dirty="0">
                <a:solidFill>
                  <a:srgbClr val="000000"/>
                </a:solidFill>
              </a:rPr>
              <a:t>Odpowiedzialność osoby powierzającej wykonanie czynności samodzielnemu wykonawcy: art. 429 k.c.</a:t>
            </a:r>
          </a:p>
          <a:p>
            <a:pPr marL="457200" lvl="0" indent="-457200" algn="just"/>
            <a:endParaRPr lang="pl-PL" sz="2800" dirty="0">
              <a:solidFill>
                <a:srgbClr val="000000"/>
              </a:solidFill>
            </a:endParaRPr>
          </a:p>
          <a:p>
            <a:pPr marL="457200" lvl="0" indent="-457200" algn="just">
              <a:buChar char="•"/>
            </a:pPr>
            <a:r>
              <a:rPr lang="pl-PL" sz="2800" dirty="0">
                <a:solidFill>
                  <a:srgbClr val="000000"/>
                </a:solidFill>
              </a:rPr>
              <a:t>Relacja: art. 430 jako </a:t>
            </a:r>
            <a:r>
              <a:rPr lang="pl-PL" sz="2800" i="1" dirty="0" err="1">
                <a:solidFill>
                  <a:srgbClr val="000000"/>
                </a:solidFill>
              </a:rPr>
              <a:t>lex</a:t>
            </a:r>
            <a:r>
              <a:rPr lang="pl-PL" sz="2800" i="1" dirty="0">
                <a:solidFill>
                  <a:srgbClr val="000000"/>
                </a:solidFill>
              </a:rPr>
              <a:t> </a:t>
            </a:r>
            <a:r>
              <a:rPr lang="pl-PL" sz="2800" i="1" dirty="0" err="1">
                <a:solidFill>
                  <a:srgbClr val="000000"/>
                </a:solidFill>
              </a:rPr>
              <a:t>specialis</a:t>
            </a:r>
            <a:r>
              <a:rPr lang="pl-PL" sz="2800" dirty="0">
                <a:solidFill>
                  <a:srgbClr val="000000"/>
                </a:solidFill>
              </a:rPr>
              <a:t> wobec art. 429?</a:t>
            </a:r>
          </a:p>
          <a:p>
            <a:pPr marL="457200" lvl="0" indent="-457200" algn="just">
              <a:buChar char="•"/>
            </a:pPr>
            <a:endParaRPr lang="pl-PL" sz="2400" b="1" dirty="0">
              <a:solidFill>
                <a:srgbClr val="000000"/>
              </a:solidFill>
            </a:endParaRPr>
          </a:p>
          <a:p>
            <a:pPr marL="457200" lvl="0" indent="-457200" algn="just"/>
            <a:endParaRPr lang="pl-PL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p:oleObj spid="_x0000_s2050" r:id="rId3" imgW="0" imgH="0" progId="">
              <p:embed/>
            </p:oleObj>
          </a:graphicData>
        </a:graphic>
      </p:graphicFrame>
      <p:sp>
        <p:nvSpPr>
          <p:cNvPr id="5" name="Symbol zastępczy stopki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721"/>
          </a:xfrm>
        </p:spPr>
        <p:txBody>
          <a:bodyPr/>
          <a:lstStyle/>
          <a:p>
            <a:pPr lvl="0"/>
            <a:r>
              <a:rPr lang="pl-PL" sz="3200" b="1"/>
              <a:t>Odpowiedzialność zobowiązanych do nadzoru </a:t>
            </a:r>
            <a:br>
              <a:rPr lang="pl-PL" sz="3200" b="1"/>
            </a:br>
            <a:r>
              <a:rPr lang="pl-PL" sz="3200" b="1"/>
              <a:t>(art. 427 k.c.)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052739"/>
            <a:ext cx="9144000" cy="5256583"/>
          </a:xfrm>
        </p:spPr>
        <p:txBody>
          <a:bodyPr/>
          <a:lstStyle/>
          <a:p>
            <a:pPr lvl="0" algn="just"/>
            <a:r>
              <a:rPr lang="pl-PL" sz="2600" dirty="0"/>
              <a:t>Wina w nadzorze a odpowiedzialność bezpośredniego sprawcy: art. 415 jako podstawa odpowiedzialności (441 k.c.)</a:t>
            </a:r>
          </a:p>
          <a:p>
            <a:pPr lvl="0" algn="just"/>
            <a:endParaRPr lang="pl-PL" sz="2600" dirty="0"/>
          </a:p>
          <a:p>
            <a:pPr lvl="0" algn="just"/>
            <a:r>
              <a:rPr lang="pl-PL" sz="2600" dirty="0"/>
              <a:t>Szczególna reguła odpowiedzialności z art. 427 k.c. (tylko względem osób trzecich!):</a:t>
            </a:r>
          </a:p>
          <a:p>
            <a:pPr lvl="0" algn="just"/>
            <a:endParaRPr lang="pl-PL" sz="2600" dirty="0"/>
          </a:p>
          <a:p>
            <a:pPr marL="0" lvl="0" indent="0" algn="just">
              <a:buNone/>
            </a:pPr>
            <a:r>
              <a:rPr lang="pl-PL" sz="2600" dirty="0"/>
              <a:t>1. Źródło zobowiązania do nadzoru/nadzór faktyczny</a:t>
            </a:r>
          </a:p>
          <a:p>
            <a:pPr marL="0" lvl="0" indent="0" algn="just">
              <a:buNone/>
            </a:pPr>
            <a:r>
              <a:rPr lang="pl-PL" sz="2600" dirty="0"/>
              <a:t>2. Status podopiecznego</a:t>
            </a:r>
          </a:p>
          <a:p>
            <a:pPr marL="0" lvl="0" indent="0" algn="just">
              <a:buNone/>
            </a:pPr>
            <a:r>
              <a:rPr lang="pl-PL" sz="2600" dirty="0"/>
              <a:t>3. Dalsze przesłanki – zakres i charakter domniemań dotyczących tych przesłanek; nieprawidłowość zachowania podopiecznego</a:t>
            </a:r>
          </a:p>
          <a:p>
            <a:pPr marL="0" lvl="0" indent="0" algn="just">
              <a:buNone/>
            </a:pPr>
            <a:r>
              <a:rPr lang="pl-PL" sz="2600" dirty="0"/>
              <a:t>4. Wyjątek: odpowiedzialność samego sprawcy  </a:t>
            </a:r>
          </a:p>
          <a:p>
            <a:pPr marL="0" lvl="0" indent="0" algn="just">
              <a:buNone/>
            </a:pPr>
            <a:endParaRPr lang="pl-PL" sz="2600" dirty="0"/>
          </a:p>
          <a:p>
            <a:pPr marL="0" lvl="0" indent="0" algn="just">
              <a:buNone/>
            </a:pPr>
            <a:endParaRPr lang="pl-PL" sz="2800" dirty="0"/>
          </a:p>
          <a:p>
            <a:pPr marL="0" lvl="0" indent="0" algn="just">
              <a:buNone/>
            </a:pPr>
            <a:endParaRPr lang="pl-PL" dirty="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lvl="0"/>
            <a:r>
              <a:rPr lang="pl-PL" sz="3200" b="1" dirty="0"/>
              <a:t>Jaki przepis stosuję/co muszę udowodnić?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(</a:t>
            </a:r>
            <a:r>
              <a:rPr lang="pl-PL" sz="3200" b="1" dirty="0"/>
              <a:t>różnice pomiędzy 429 i 430 k.c.)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0" y="1124743"/>
            <a:ext cx="9144000" cy="5328587"/>
          </a:xfrm>
        </p:spPr>
        <p:txBody>
          <a:bodyPr/>
          <a:lstStyle/>
          <a:p>
            <a:pPr lvl="0"/>
            <a:endParaRPr lang="pl-PL" sz="2800" dirty="0"/>
          </a:p>
          <a:p>
            <a:pPr lvl="0"/>
            <a:r>
              <a:rPr lang="pl-PL" sz="2800" dirty="0"/>
              <a:t>Wina ponoszącego </a:t>
            </a:r>
            <a:r>
              <a:rPr lang="pl-PL" sz="2800" dirty="0" smtClean="0"/>
              <a:t>odpowiedzialność: zasada </a:t>
            </a:r>
            <a:r>
              <a:rPr lang="pl-PL" sz="2800" dirty="0"/>
              <a:t>ryzyka („ryzyko cudzej winy”)/zasada </a:t>
            </a:r>
            <a:r>
              <a:rPr lang="pl-PL" sz="2800" dirty="0" smtClean="0"/>
              <a:t>(domniemanej) </a:t>
            </a:r>
            <a:r>
              <a:rPr lang="pl-PL" sz="2800" dirty="0"/>
              <a:t>winy w </a:t>
            </a:r>
            <a:r>
              <a:rPr lang="pl-PL" sz="2800" dirty="0" smtClean="0"/>
              <a:t>wyborze</a:t>
            </a:r>
            <a:endParaRPr lang="pl-PL" sz="2800" dirty="0"/>
          </a:p>
          <a:p>
            <a:pPr lvl="0"/>
            <a:r>
              <a:rPr lang="pl-PL" sz="2800" dirty="0"/>
              <a:t>Wina bezpośredniego sprawcy jako przesłanka odpowiedzialności</a:t>
            </a:r>
          </a:p>
          <a:p>
            <a:pPr lvl="0"/>
            <a:r>
              <a:rPr lang="pl-PL" sz="2800" dirty="0"/>
              <a:t>Bezprawność zachowania bezpośredniego sprawcy</a:t>
            </a:r>
          </a:p>
          <a:p>
            <a:pPr lvl="0"/>
            <a:r>
              <a:rPr lang="pl-PL" sz="2800" dirty="0"/>
              <a:t>Wyrządzenie szkody „przy wykonywaniu czynności”</a:t>
            </a:r>
          </a:p>
          <a:p>
            <a:pPr lvl="0"/>
            <a:r>
              <a:rPr lang="pl-PL" sz="2800" dirty="0"/>
              <a:t>Odpowiedzialność solidarna</a:t>
            </a:r>
          </a:p>
          <a:p>
            <a:pPr lvl="0"/>
            <a:r>
              <a:rPr lang="pl-PL" sz="2800" dirty="0"/>
              <a:t>Problem art. 119 i 120 KP</a:t>
            </a:r>
          </a:p>
          <a:p>
            <a:pPr lvl="0"/>
            <a:endParaRPr lang="pl-PL" sz="2800" dirty="0"/>
          </a:p>
        </p:txBody>
      </p:sp>
      <p:sp>
        <p:nvSpPr>
          <p:cNvPr id="4" name="Symbol zastępczy stopki 3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rPr>
              <a:t>dr R. Strugała WPAiE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497</Words>
  <Application>Microsoft Office PowerPoint</Application>
  <PresentationFormat>Pokaz na ekranie (4:3)</PresentationFormat>
  <Paragraphs>97</Paragraphs>
  <Slides>9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Czyny niedozwolone (delikty)</vt:lpstr>
      <vt:lpstr>Odpowiedzialność za własne czyny</vt:lpstr>
      <vt:lpstr>Bezprawność czynu</vt:lpstr>
      <vt:lpstr>Wina</vt:lpstr>
      <vt:lpstr>Ocena zawinienia  (tzw. mierniki winy)</vt:lpstr>
      <vt:lpstr>Współsprawstwo i współodpowiedzialność</vt:lpstr>
      <vt:lpstr>Odpowiedzialność za cudze czyny</vt:lpstr>
      <vt:lpstr>Odpowiedzialność zobowiązanych do nadzoru  (art. 427 k.c.)</vt:lpstr>
      <vt:lpstr>Jaki przepis stosuję/co muszę udowodnić?  (różnice pomiędzy 429 i 430 k.c.)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Tryb ofertowy (I)</dc:title>
  <dc:creator>Radek</dc:creator>
  <cp:lastModifiedBy>r.strugala</cp:lastModifiedBy>
  <cp:revision>64</cp:revision>
  <dcterms:created xsi:type="dcterms:W3CDTF">2014-07-28T10:46:19Z</dcterms:created>
  <dcterms:modified xsi:type="dcterms:W3CDTF">2016-02-25T12:37:32Z</dcterms:modified>
</cp:coreProperties>
</file>