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handoutMasterIdLst>
    <p:handoutMasterId r:id="rId27"/>
  </p:handoutMasterIdLst>
  <p:sldIdLst>
    <p:sldId id="259" r:id="rId2"/>
    <p:sldId id="260" r:id="rId3"/>
    <p:sldId id="261" r:id="rId4"/>
    <p:sldId id="262" r:id="rId5"/>
    <p:sldId id="263" r:id="rId6"/>
    <p:sldId id="264" r:id="rId7"/>
    <p:sldId id="265" r:id="rId8"/>
    <p:sldId id="266" r:id="rId9"/>
    <p:sldId id="268" r:id="rId10"/>
    <p:sldId id="269" r:id="rId11"/>
    <p:sldId id="270" r:id="rId12"/>
    <p:sldId id="271" r:id="rId13"/>
    <p:sldId id="272" r:id="rId14"/>
    <p:sldId id="273" r:id="rId15"/>
    <p:sldId id="274" r:id="rId16"/>
    <p:sldId id="275" r:id="rId17"/>
    <p:sldId id="276" r:id="rId18"/>
    <p:sldId id="277" r:id="rId19"/>
    <p:sldId id="279" r:id="rId20"/>
    <p:sldId id="280" r:id="rId21"/>
    <p:sldId id="281" r:id="rId22"/>
    <p:sldId id="283" r:id="rId23"/>
    <p:sldId id="282" r:id="rId24"/>
    <p:sldId id="284" r:id="rId25"/>
  </p:sldIdLst>
  <p:sldSz cx="9144000" cy="6858000" type="screen4x3"/>
  <p:notesSz cx="6858000" cy="9144000"/>
  <p:defaultTextStyle>
    <a:defPPr>
      <a:defRPr lang="pl-PL"/>
    </a:defPPr>
    <a:lvl1pPr marL="0" algn="l" defTabSz="914400" rtl="0" eaLnBrk="1" latinLnBrk="0" hangingPunct="1">
      <a:defRPr lang="pl-PL" sz="1800" kern="1200">
        <a:solidFill>
          <a:schemeClr val="tx1"/>
        </a:solidFill>
        <a:latin typeface="+mn-lt"/>
        <a:ea typeface="+mn-ea"/>
        <a:cs typeface="+mn-cs"/>
      </a:defRPr>
    </a:lvl1pPr>
    <a:lvl2pPr marL="457200" algn="l" defTabSz="914400" rtl="0" eaLnBrk="1" latinLnBrk="0" hangingPunct="1">
      <a:defRPr lang="pl-PL" sz="1800" kern="1200">
        <a:solidFill>
          <a:schemeClr val="tx1"/>
        </a:solidFill>
        <a:latin typeface="+mn-lt"/>
        <a:ea typeface="+mn-ea"/>
        <a:cs typeface="+mn-cs"/>
      </a:defRPr>
    </a:lvl2pPr>
    <a:lvl3pPr marL="914400" algn="l" defTabSz="914400" rtl="0" eaLnBrk="1" latinLnBrk="0" hangingPunct="1">
      <a:defRPr lang="pl-PL" sz="1800" kern="1200">
        <a:solidFill>
          <a:schemeClr val="tx1"/>
        </a:solidFill>
        <a:latin typeface="+mn-lt"/>
        <a:ea typeface="+mn-ea"/>
        <a:cs typeface="+mn-cs"/>
      </a:defRPr>
    </a:lvl3pPr>
    <a:lvl4pPr marL="1371600" algn="l" defTabSz="914400" rtl="0" eaLnBrk="1" latinLnBrk="0" hangingPunct="1">
      <a:defRPr lang="pl-PL" sz="1800" kern="1200">
        <a:solidFill>
          <a:schemeClr val="tx1"/>
        </a:solidFill>
        <a:latin typeface="+mn-lt"/>
        <a:ea typeface="+mn-ea"/>
        <a:cs typeface="+mn-cs"/>
      </a:defRPr>
    </a:lvl4pPr>
    <a:lvl5pPr marL="1828800" algn="l" defTabSz="914400" rtl="0" eaLnBrk="1" latinLnBrk="0" hangingPunct="1">
      <a:defRPr lang="pl-PL" sz="1800" kern="1200">
        <a:solidFill>
          <a:schemeClr val="tx1"/>
        </a:solidFill>
        <a:latin typeface="+mn-lt"/>
        <a:ea typeface="+mn-ea"/>
        <a:cs typeface="+mn-cs"/>
      </a:defRPr>
    </a:lvl5pPr>
    <a:lvl6pPr marL="2286000" algn="l" defTabSz="914400" rtl="0" eaLnBrk="1" latinLnBrk="0" hangingPunct="1">
      <a:defRPr lang="pl-PL" sz="1800" kern="1200">
        <a:solidFill>
          <a:schemeClr val="tx1"/>
        </a:solidFill>
        <a:latin typeface="+mn-lt"/>
        <a:ea typeface="+mn-ea"/>
        <a:cs typeface="+mn-cs"/>
      </a:defRPr>
    </a:lvl6pPr>
    <a:lvl7pPr marL="2743200" algn="l" defTabSz="914400" rtl="0" eaLnBrk="1" latinLnBrk="0" hangingPunct="1">
      <a:defRPr lang="pl-PL" sz="1800" kern="1200">
        <a:solidFill>
          <a:schemeClr val="tx1"/>
        </a:solidFill>
        <a:latin typeface="+mn-lt"/>
        <a:ea typeface="+mn-ea"/>
        <a:cs typeface="+mn-cs"/>
      </a:defRPr>
    </a:lvl7pPr>
    <a:lvl8pPr marL="3200400" algn="l" defTabSz="914400" rtl="0" eaLnBrk="1" latinLnBrk="0" hangingPunct="1">
      <a:defRPr lang="pl-PL" sz="1800" kern="1200">
        <a:solidFill>
          <a:schemeClr val="tx1"/>
        </a:solidFill>
        <a:latin typeface="+mn-lt"/>
        <a:ea typeface="+mn-ea"/>
        <a:cs typeface="+mn-cs"/>
      </a:defRPr>
    </a:lvl8pPr>
    <a:lvl9pPr marL="3657600" algn="l" defTabSz="914400" rtl="0" eaLnBrk="1" latinLnBrk="0" hangingPunct="1">
      <a:defRPr lang="pl-PL"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Sekcja domyślna" id="{779CC93D-E52E-4D84-901B-11D7331DD495}">
          <p14:sldIdLst/>
        </p14:section>
        <p14:section name="Zarys i cele" id="{ABA716BF-3A5C-4ADB-94C9-CFEF84EBA240}">
          <p14:sldIdLst>
            <p14:sldId id="259"/>
          </p14:sldIdLst>
        </p14:section>
        <p14:section name="Temat 1" id="{6D9936A3-3945-4757-BC8B-B5C252D8E036}">
          <p14:sldIdLst>
            <p14:sldId id="260"/>
            <p14:sldId id="261"/>
            <p14:sldId id="262"/>
            <p14:sldId id="263"/>
            <p14:sldId id="264"/>
            <p14:sldId id="265"/>
            <p14:sldId id="266"/>
            <p14:sldId id="268"/>
            <p14:sldId id="269"/>
            <p14:sldId id="270"/>
            <p14:sldId id="271"/>
            <p14:sldId id="272"/>
            <p14:sldId id="273"/>
            <p14:sldId id="274"/>
            <p14:sldId id="275"/>
            <p14:sldId id="276"/>
            <p14:sldId id="277"/>
            <p14:sldId id="279"/>
            <p14:sldId id="280"/>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9ED6"/>
    <a:srgbClr val="FF7C80"/>
    <a:srgbClr val="003300"/>
  </p:clrMru>
  <p:extLst>
    <p:ext uri="{E76CE94A-603C-4142-B9EB-6D1370010A27}">
      <p14:discardImageEditData xmlns="" xmlns:p14="http://schemas.microsoft.com/office/powerpoint/2010/main" val="1"/>
    </p:ext>
    <p:ext uri="{D31A062A-798A-4329-ABDD-BBA856620510}">
      <p14:defaultImageDpi xmlns=""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235" autoAdjust="0"/>
    <p:restoredTop sz="98046" autoAdjust="0"/>
  </p:normalViewPr>
  <p:slideViewPr>
    <p:cSldViewPr>
      <p:cViewPr>
        <p:scale>
          <a:sx n="80" d="100"/>
          <a:sy n="80" d="100"/>
        </p:scale>
        <p:origin x="-179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pl-PL" sz="1200"/>
            </a:lvl1pPr>
          </a:lstStyle>
          <a:p>
            <a:endParaRPr lang="pl-PL"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pl-PL" sz="1200"/>
            </a:lvl1pPr>
          </a:lstStyle>
          <a:p>
            <a:fld id="{D83FDC75-7F73-4A4A-A77C-09AADF00E0EA}" type="datetimeFigureOut">
              <a:rPr lang="pl-PL" smtClean="0"/>
              <a:pPr/>
              <a:t>2017-02-27</a:t>
            </a:fld>
            <a:endParaRPr lang="pl-PL"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pl-PL" sz="1200"/>
            </a:lvl1pPr>
          </a:lstStyle>
          <a:p>
            <a:endParaRPr lang="pl-PL"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pl-PL" sz="1200"/>
            </a:lvl1pPr>
          </a:lstStyle>
          <a:p>
            <a:fld id="{459226BF-1F13-42D3-80DC-373E7ADD1EBC}" type="slidenum">
              <a:rPr lang="pl-PL" smtClean="0"/>
              <a:pPr/>
              <a:t>‹#›</a:t>
            </a:fld>
            <a:endParaRPr lang="pl-PL" dirty="0"/>
          </a:p>
        </p:txBody>
      </p:sp>
    </p:spTree>
    <p:extLst>
      <p:ext uri="{BB962C8B-B14F-4D97-AF65-F5344CB8AC3E}">
        <p14:creationId xmlns="" xmlns:p14="http://schemas.microsoft.com/office/powerpoint/2010/main" val="4148190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pl-PL" sz="1200"/>
            </a:lvl1pPr>
          </a:lstStyle>
          <a:p>
            <a:endParaRPr lang="pl-P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pl-PL" sz="1200"/>
            </a:lvl1pPr>
          </a:lstStyle>
          <a:p>
            <a:fld id="{48AEF76B-3757-4A0B-AF93-28494465C1DD}" type="datetimeFigureOut">
              <a:rPr/>
              <a:pPr/>
              <a:t>12/17/2009</a:t>
            </a:fld>
            <a:endParaRPr lang="pl-P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pl-PL" sz="1200"/>
            </a:lvl1pPr>
          </a:lstStyle>
          <a:p>
            <a:endParaRPr lang="pl-P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pl-PL" sz="1200"/>
            </a:lvl1pPr>
          </a:lstStyle>
          <a:p>
            <a:fld id="{75693FD4-8F83-4EF7-AC3F-0DC0388986B0}" type="slidenum">
              <a:rPr/>
              <a:pPr/>
              <a:t>‹#›</a:t>
            </a:fld>
            <a:endParaRPr lang="pl-PL"/>
          </a:p>
        </p:txBody>
      </p:sp>
    </p:spTree>
    <p:extLst>
      <p:ext uri="{BB962C8B-B14F-4D97-AF65-F5344CB8AC3E}">
        <p14:creationId xmlns="" xmlns:p14="http://schemas.microsoft.com/office/powerpoint/2010/main" val="2468762984"/>
      </p:ext>
    </p:extLst>
  </p:cSld>
  <p:clrMap bg1="lt1" tx1="dk1" bg2="lt2" tx2="dk2" accent1="accent1" accent2="accent2" accent3="accent3" accent4="accent4" accent5="accent5" accent6="accent6" hlink="hlink" folHlink="folHlink"/>
  <p:notesStyle>
    <a:lvl1pPr marL="0" algn="l" defTabSz="914400" rtl="0" eaLnBrk="1" latinLnBrk="0" hangingPunct="1">
      <a:defRPr lang="pl-PL" sz="1200" kern="1200">
        <a:solidFill>
          <a:schemeClr val="tx1"/>
        </a:solidFill>
        <a:latin typeface="+mn-lt"/>
        <a:ea typeface="+mn-ea"/>
        <a:cs typeface="+mn-cs"/>
      </a:defRPr>
    </a:lvl1pPr>
    <a:lvl2pPr marL="457200" algn="l" defTabSz="914400" rtl="0" eaLnBrk="1" latinLnBrk="0" hangingPunct="1">
      <a:defRPr lang="pl-PL" sz="1200" kern="1200">
        <a:solidFill>
          <a:schemeClr val="tx1"/>
        </a:solidFill>
        <a:latin typeface="+mn-lt"/>
        <a:ea typeface="+mn-ea"/>
        <a:cs typeface="+mn-cs"/>
      </a:defRPr>
    </a:lvl2pPr>
    <a:lvl3pPr marL="914400" algn="l" defTabSz="914400" rtl="0" eaLnBrk="1" latinLnBrk="0" hangingPunct="1">
      <a:defRPr lang="pl-PL" sz="1200" kern="1200">
        <a:solidFill>
          <a:schemeClr val="tx1"/>
        </a:solidFill>
        <a:latin typeface="+mn-lt"/>
        <a:ea typeface="+mn-ea"/>
        <a:cs typeface="+mn-cs"/>
      </a:defRPr>
    </a:lvl3pPr>
    <a:lvl4pPr marL="1371600" algn="l" defTabSz="914400" rtl="0" eaLnBrk="1" latinLnBrk="0" hangingPunct="1">
      <a:defRPr lang="pl-PL" sz="1200" kern="1200">
        <a:solidFill>
          <a:schemeClr val="tx1"/>
        </a:solidFill>
        <a:latin typeface="+mn-lt"/>
        <a:ea typeface="+mn-ea"/>
        <a:cs typeface="+mn-cs"/>
      </a:defRPr>
    </a:lvl4pPr>
    <a:lvl5pPr marL="1828800" algn="l" defTabSz="914400" rtl="0" eaLnBrk="1" latinLnBrk="0" hangingPunct="1">
      <a:defRPr lang="pl-PL" sz="1200" kern="1200">
        <a:solidFill>
          <a:schemeClr val="tx1"/>
        </a:solidFill>
        <a:latin typeface="+mn-lt"/>
        <a:ea typeface="+mn-ea"/>
        <a:cs typeface="+mn-cs"/>
      </a:defRPr>
    </a:lvl5pPr>
    <a:lvl6pPr marL="2286000" algn="l" defTabSz="914400" rtl="0" eaLnBrk="1" latinLnBrk="0" hangingPunct="1">
      <a:defRPr lang="pl-PL" sz="1200" kern="1200">
        <a:solidFill>
          <a:schemeClr val="tx1"/>
        </a:solidFill>
        <a:latin typeface="+mn-lt"/>
        <a:ea typeface="+mn-ea"/>
        <a:cs typeface="+mn-cs"/>
      </a:defRPr>
    </a:lvl6pPr>
    <a:lvl7pPr marL="2743200" algn="l" defTabSz="914400" rtl="0" eaLnBrk="1" latinLnBrk="0" hangingPunct="1">
      <a:defRPr lang="pl-PL" sz="1200" kern="1200">
        <a:solidFill>
          <a:schemeClr val="tx1"/>
        </a:solidFill>
        <a:latin typeface="+mn-lt"/>
        <a:ea typeface="+mn-ea"/>
        <a:cs typeface="+mn-cs"/>
      </a:defRPr>
    </a:lvl7pPr>
    <a:lvl8pPr marL="3200400" algn="l" defTabSz="914400" rtl="0" eaLnBrk="1" latinLnBrk="0" hangingPunct="1">
      <a:defRPr lang="pl-PL" sz="1200" kern="1200">
        <a:solidFill>
          <a:schemeClr val="tx1"/>
        </a:solidFill>
        <a:latin typeface="+mn-lt"/>
        <a:ea typeface="+mn-ea"/>
        <a:cs typeface="+mn-cs"/>
      </a:defRPr>
    </a:lvl8pPr>
    <a:lvl9pPr marL="3657600" algn="l" defTabSz="914400" rtl="0" eaLnBrk="1" latinLnBrk="0" hangingPunct="1">
      <a:defRPr lang="pl-P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pl-PL"/>
            </a:pPr>
            <a:r>
              <a:rPr lang="pl-PL" dirty="0" smtClean="0"/>
              <a:t>Ten szablon może być używany jako plik startowy do prezentowania materiałów szkoleniowych w ustawieniu grupy.</a:t>
            </a:r>
          </a:p>
          <a:p>
            <a:endParaRPr lang="pl-PL" dirty="0" smtClean="0"/>
          </a:p>
          <a:p>
            <a:pPr lvl="0"/>
            <a:r>
              <a:rPr lang="pl-PL" sz="1200" b="1" dirty="0" smtClean="0"/>
              <a:t>Sekcje</a:t>
            </a:r>
            <a:endParaRPr lang="pl-PL" sz="1200" b="0" dirty="0" smtClean="0"/>
          </a:p>
          <a:p>
            <a:pPr lvl="0"/>
            <a:r>
              <a:rPr lang="pl-PL" sz="1200" b="0" dirty="0" smtClean="0"/>
              <a:t>Kliknij prawym przyciskiem myszy slajd, aby dodać sekcje.</a:t>
            </a:r>
            <a:r>
              <a:rPr lang="pl-PL" sz="1200" b="0" baseline="0" dirty="0" smtClean="0"/>
              <a:t> Sekcje ułatwiają organizowanie slajdów i usprawniają współpracę nad dokumentem.</a:t>
            </a:r>
            <a:endParaRPr lang="pl-PL" sz="1200" b="0" dirty="0" smtClean="0"/>
          </a:p>
          <a:p>
            <a:pPr lvl="0"/>
            <a:endParaRPr lang="pl-PL" sz="1200" b="1" dirty="0" smtClean="0"/>
          </a:p>
          <a:p>
            <a:pPr lvl="0"/>
            <a:r>
              <a:rPr lang="pl-PL" sz="1200" b="1" dirty="0" smtClean="0"/>
              <a:t>Notatki</a:t>
            </a:r>
          </a:p>
          <a:p>
            <a:pPr lvl="0"/>
            <a:r>
              <a:rPr lang="pl-PL" sz="1200" dirty="0" smtClean="0"/>
              <a:t>Użyj sekcji Notatki do wstawiania notatek lub dodatkowych informacji dla odbiorców.</a:t>
            </a:r>
            <a:r>
              <a:rPr lang="pl-PL" sz="1200" baseline="0" dirty="0" smtClean="0"/>
              <a:t> Podczas przedstawiania prezentacji notatki są widoczne w widoku prezentacji. </a:t>
            </a:r>
          </a:p>
          <a:p>
            <a:pPr lvl="0">
              <a:buFontTx/>
              <a:buNone/>
            </a:pPr>
            <a:r>
              <a:rPr lang="pl-PL" sz="1200" dirty="0" smtClean="0"/>
              <a:t>Pamiętaj o odpowiednim rozmiarze czcionki (w celu ułatwienia dostępu, widoczności, nagrywania i pracy online).</a:t>
            </a:r>
          </a:p>
          <a:p>
            <a:pPr lvl="0"/>
            <a:endParaRPr lang="pl-PL" sz="1200" dirty="0" smtClean="0"/>
          </a:p>
          <a:p>
            <a:pPr lvl="0">
              <a:buFontTx/>
              <a:buNone/>
            </a:pPr>
            <a:r>
              <a:rPr lang="pl-PL" sz="1200" b="1" dirty="0" smtClean="0"/>
              <a:t>Odpowiednio dobrane kolory </a:t>
            </a:r>
          </a:p>
          <a:p>
            <a:pPr lvl="0">
              <a:buFontTx/>
              <a:buNone/>
            </a:pPr>
            <a:r>
              <a:rPr lang="pl-PL" sz="1200" dirty="0" smtClean="0"/>
              <a:t>Zwróć szczególną uwagę na wykresy, schematy i pola tekstowe.</a:t>
            </a:r>
            <a:r>
              <a:rPr lang="pl-PL" sz="1200" baseline="0" dirty="0" smtClean="0"/>
              <a:t> </a:t>
            </a:r>
            <a:endParaRPr lang="pl-PL" sz="1200" dirty="0" smtClean="0"/>
          </a:p>
          <a:p>
            <a:pPr lvl="0"/>
            <a:r>
              <a:rPr lang="pl-PL" sz="1200" dirty="0" smtClean="0"/>
              <a:t>Uwzględnij to, że uczestnicy mogą drukować w trybie czarno-białym lub w skali </a:t>
            </a:r>
            <a:r>
              <a:rPr lang="pl-PL" sz="1200" dirty="0" err="1" smtClean="0"/>
              <a:t>odcieni szarości</a:t>
            </a:r>
            <a:r>
              <a:rPr lang="pl-PL" sz="1200" dirty="0" smtClean="0"/>
              <a:t>. Wykonaj wydruki testowe, aby sprawdzić, czy wszystko jest widoczne po wydrukowaniu w trybie czarno-białym i w skali </a:t>
            </a:r>
            <a:r>
              <a:rPr lang="pl-PL" sz="1200" dirty="0" err="1" smtClean="0"/>
              <a:t>odcieni szarości</a:t>
            </a:r>
            <a:r>
              <a:rPr lang="pl-PL" sz="1200" dirty="0" smtClean="0"/>
              <a:t>.</a:t>
            </a:r>
          </a:p>
          <a:p>
            <a:pPr lvl="0">
              <a:buFontTx/>
              <a:buNone/>
            </a:pPr>
            <a:endParaRPr lang="pl-PL" sz="1200" dirty="0" smtClean="0"/>
          </a:p>
          <a:p>
            <a:pPr lvl="0">
              <a:buFontTx/>
              <a:buNone/>
            </a:pPr>
            <a:r>
              <a:rPr lang="pl-PL" sz="1200" b="1" dirty="0" smtClean="0"/>
              <a:t>Elementy graficzne, tabele i wykresy</a:t>
            </a:r>
          </a:p>
          <a:p>
            <a:pPr lvl="0"/>
            <a:r>
              <a:rPr lang="pl-PL" sz="1200" dirty="0" smtClean="0"/>
              <a:t>Staraj się zachować prostotę — używaj spójnych stylów i kolorów, które nie odwracają uwagi od zawartości.</a:t>
            </a:r>
          </a:p>
          <a:p>
            <a:pPr lvl="0"/>
            <a:r>
              <a:rPr lang="pl-PL" sz="1200" dirty="0" smtClean="0"/>
              <a:t>Oznacz etykietą każdy wykres i tabelę.</a:t>
            </a:r>
          </a:p>
          <a:p>
            <a:endParaRPr lang="pl-PL" dirty="0" smtClean="0"/>
          </a:p>
          <a:p>
            <a:endParaRPr lang="pl-PL" dirty="0" smtClean="0"/>
          </a:p>
          <a:p>
            <a:endParaRPr lang="pl-PL" dirty="0"/>
          </a:p>
        </p:txBody>
      </p:sp>
      <p:sp>
        <p:nvSpPr>
          <p:cNvPr id="4" name="Slide Number Placeholder 3"/>
          <p:cNvSpPr>
            <a:spLocks noGrp="1"/>
          </p:cNvSpPr>
          <p:nvPr>
            <p:ph type="sldNum" sz="quarter" idx="10"/>
          </p:nvPr>
        </p:nvSpPr>
        <p:spPr/>
        <p:txBody>
          <a:bodyPr/>
          <a:lstStyle/>
          <a:p>
            <a:fld id="{EC6EAC7D-5A89-47C2-8ABA-56C9C2DEF7A4}" type="slidenum">
              <a:rPr lang="pl-PL" smtClean="0"/>
              <a:pPr/>
              <a:t>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pl-PL" b="1" cap="small" baseline="0">
                <a:solidFill>
                  <a:srgbClr val="003300"/>
                </a:solidFill>
              </a:defRPr>
            </a:lvl1pPr>
          </a:lstStyle>
          <a:p>
            <a:r>
              <a:rPr kumimoji="0" lang="pl-PL"/>
              <a:t>Kliknij, aby edytować styl wzorca tytułów</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pl-PL" sz="2000" b="0">
                <a:solidFill>
                  <a:schemeClr val="tx1"/>
                </a:solidFill>
                <a:latin typeface="Georgia" pitchFamily="18" charset="0"/>
              </a:defRPr>
            </a:lvl1pPr>
            <a:lvl2pPr marL="457200" indent="0" algn="ctr" eaLnBrk="1" latinLnBrk="0" hangingPunct="1">
              <a:buNone/>
              <a:defRPr kumimoji="0" lang="pl-PL">
                <a:solidFill>
                  <a:schemeClr val="tx1">
                    <a:tint val="75000"/>
                  </a:schemeClr>
                </a:solidFill>
              </a:defRPr>
            </a:lvl2pPr>
            <a:lvl3pPr marL="914400" indent="0" algn="ctr" eaLnBrk="1" latinLnBrk="0" hangingPunct="1">
              <a:buNone/>
              <a:defRPr kumimoji="0" lang="pl-PL">
                <a:solidFill>
                  <a:schemeClr val="tx1">
                    <a:tint val="75000"/>
                  </a:schemeClr>
                </a:solidFill>
              </a:defRPr>
            </a:lvl3pPr>
            <a:lvl4pPr marL="1371600" indent="0" algn="ctr" eaLnBrk="1" latinLnBrk="0" hangingPunct="1">
              <a:buNone/>
              <a:defRPr kumimoji="0" lang="pl-PL">
                <a:solidFill>
                  <a:schemeClr val="tx1">
                    <a:tint val="75000"/>
                  </a:schemeClr>
                </a:solidFill>
              </a:defRPr>
            </a:lvl4pPr>
            <a:lvl5pPr marL="1828800" indent="0" algn="ctr" eaLnBrk="1" latinLnBrk="0" hangingPunct="1">
              <a:buNone/>
              <a:defRPr kumimoji="0" lang="pl-PL">
                <a:solidFill>
                  <a:schemeClr val="tx1">
                    <a:tint val="75000"/>
                  </a:schemeClr>
                </a:solidFill>
              </a:defRPr>
            </a:lvl5pPr>
            <a:lvl6pPr marL="2286000" indent="0" algn="ctr" eaLnBrk="1" latinLnBrk="0" hangingPunct="1">
              <a:buNone/>
              <a:defRPr kumimoji="0" lang="pl-PL">
                <a:solidFill>
                  <a:schemeClr val="tx1">
                    <a:tint val="75000"/>
                  </a:schemeClr>
                </a:solidFill>
              </a:defRPr>
            </a:lvl6pPr>
            <a:lvl7pPr marL="2743200" indent="0" algn="ctr" eaLnBrk="1" latinLnBrk="0" hangingPunct="1">
              <a:buNone/>
              <a:defRPr kumimoji="0" lang="pl-PL">
                <a:solidFill>
                  <a:schemeClr val="tx1">
                    <a:tint val="75000"/>
                  </a:schemeClr>
                </a:solidFill>
              </a:defRPr>
            </a:lvl7pPr>
            <a:lvl8pPr marL="3200400" indent="0" algn="ctr" eaLnBrk="1" latinLnBrk="0" hangingPunct="1">
              <a:buNone/>
              <a:defRPr kumimoji="0" lang="pl-PL">
                <a:solidFill>
                  <a:schemeClr val="tx1">
                    <a:tint val="75000"/>
                  </a:schemeClr>
                </a:solidFill>
              </a:defRPr>
            </a:lvl8pPr>
            <a:lvl9pPr marL="3657600" indent="0" algn="ctr" eaLnBrk="1" latinLnBrk="0" hangingPunct="1">
              <a:buNone/>
              <a:defRPr kumimoji="0" lang="pl-PL">
                <a:solidFill>
                  <a:schemeClr val="tx1">
                    <a:tint val="75000"/>
                  </a:schemeClr>
                </a:solidFill>
              </a:defRPr>
            </a:lvl9pPr>
          </a:lstStyle>
          <a:p>
            <a:pPr eaLnBrk="1" latinLnBrk="0" hangingPunct="1"/>
            <a:r>
              <a:rPr lang="pl-PL" smtClean="0"/>
              <a:t>Kliknij, aby edytować styl wzorca podtytułu</a:t>
            </a:r>
            <a:endParaRPr/>
          </a:p>
        </p:txBody>
      </p:sp>
      <p:pic>
        <p:nvPicPr>
          <p:cNvPr id="7" name="Picture 6"/>
          <p:cNvPicPr>
            <a:picLocks noChangeAspect="1"/>
          </p:cNvPicPr>
          <p:nvPr userDrawn="1"/>
        </p:nvPicPr>
        <p:blipFill rotWithShape="1">
          <a:blip r:embed="rId3" cstate="email">
            <a:extLst>
              <a:ext uri="{28A0092B-C50C-407E-A947-70E740481C1C}">
                <a14:useLocalDpi xmlns=""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pl-PL" sz="2000" baseline="0"/>
            </a:lvl1pPr>
          </a:lstStyle>
          <a:p>
            <a:r>
              <a:rPr kumimoji="0" lang="pl-PL"/>
              <a:t>Logo firmy</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pl-PL" smtClean="0"/>
              <a:t>Kliknij, aby edytować styl</a:t>
            </a:r>
            <a:endParaRPr/>
          </a:p>
        </p:txBody>
      </p:sp>
      <p:sp>
        <p:nvSpPr>
          <p:cNvPr id="3" name="Date Placeholder 2"/>
          <p:cNvSpPr>
            <a:spLocks noGrp="1"/>
          </p:cNvSpPr>
          <p:nvPr>
            <p:ph type="dt" sz="half" idx="10"/>
          </p:nvPr>
        </p:nvSpPr>
        <p:spPr/>
        <p:txBody>
          <a:bodyPr/>
          <a:lstStyle/>
          <a:p>
            <a:fld id="{757B281C-5159-4971-8228-52B9A72E9ED2}" type="datetimeFigureOut">
              <a:rPr/>
              <a:pPr/>
              <a:t>12/17/2009</a:t>
            </a:fld>
            <a:endParaRPr kumimoji="0" lang="pl-PL"/>
          </a:p>
        </p:txBody>
      </p:sp>
      <p:sp>
        <p:nvSpPr>
          <p:cNvPr id="4" name="Footer Placeholder 3"/>
          <p:cNvSpPr>
            <a:spLocks noGrp="1"/>
          </p:cNvSpPr>
          <p:nvPr>
            <p:ph type="ftr" sz="quarter" idx="11"/>
          </p:nvPr>
        </p:nvSpPr>
        <p:spPr/>
        <p:txBody>
          <a:bodyPr/>
          <a:lstStyle/>
          <a:p>
            <a:endParaRPr kumimoji="0" lang="pl-PL"/>
          </a:p>
        </p:txBody>
      </p:sp>
      <p:sp>
        <p:nvSpPr>
          <p:cNvPr id="5" name="Slide Number Placeholder 4"/>
          <p:cNvSpPr>
            <a:spLocks noGrp="1"/>
          </p:cNvSpPr>
          <p:nvPr>
            <p:ph type="sldNum" sz="quarter" idx="12"/>
          </p:nvPr>
        </p:nvSpPr>
        <p:spPr/>
        <p:txBody>
          <a:bodyPr/>
          <a:lstStyle/>
          <a:p>
            <a:fld id="{33D6E5A2-EC83-451F-A719-9AC1370DD5CF}" type="slidenum">
              <a:rPr/>
              <a:pPr/>
              <a:t>‹#›</a:t>
            </a:fld>
            <a:endParaRPr kumimoji="0" lang="pl-PL"/>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a:pPr/>
              <a:t>12/17/2009</a:t>
            </a:fld>
            <a:endParaRPr kumimoji="0" lang="pl-PL"/>
          </a:p>
        </p:txBody>
      </p:sp>
      <p:sp>
        <p:nvSpPr>
          <p:cNvPr id="3" name="Footer Placeholder 2"/>
          <p:cNvSpPr>
            <a:spLocks noGrp="1"/>
          </p:cNvSpPr>
          <p:nvPr>
            <p:ph type="ftr" sz="quarter" idx="11"/>
          </p:nvPr>
        </p:nvSpPr>
        <p:spPr/>
        <p:txBody>
          <a:bodyPr/>
          <a:lstStyle/>
          <a:p>
            <a:endParaRPr kumimoji="0" lang="pl-PL"/>
          </a:p>
        </p:txBody>
      </p:sp>
      <p:sp>
        <p:nvSpPr>
          <p:cNvPr id="4" name="Slide Number Placeholder 3"/>
          <p:cNvSpPr>
            <a:spLocks noGrp="1"/>
          </p:cNvSpPr>
          <p:nvPr>
            <p:ph type="sldNum" sz="quarter" idx="12"/>
          </p:nvPr>
        </p:nvSpPr>
        <p:spPr/>
        <p:txBody>
          <a:bodyPr/>
          <a:lstStyle/>
          <a:p>
            <a:fld id="{33D6E5A2-EC83-451F-A719-9AC1370DD5CF}" type="slidenum">
              <a:rPr/>
              <a:pPr/>
              <a:t>‹#›</a:t>
            </a:fld>
            <a:endParaRPr kumimoji="0" lang="pl-PL"/>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ylko tł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a:pPr/>
              <a:t>12/17/2009</a:t>
            </a:fld>
            <a:endParaRPr kumimoji="0" lang="pl-PL"/>
          </a:p>
        </p:txBody>
      </p:sp>
      <p:sp>
        <p:nvSpPr>
          <p:cNvPr id="4" name="Footer Placeholder 4"/>
          <p:cNvSpPr>
            <a:spLocks noGrp="1"/>
          </p:cNvSpPr>
          <p:nvPr>
            <p:ph type="ftr" sz="quarter" idx="11"/>
          </p:nvPr>
        </p:nvSpPr>
        <p:spPr>
          <a:xfrm>
            <a:off x="3352800" y="6356350"/>
            <a:ext cx="2895600" cy="365125"/>
          </a:xfrm>
        </p:spPr>
        <p:txBody>
          <a:bodyPr/>
          <a:lstStyle/>
          <a:p>
            <a:endParaRPr kumimoji="0" lang="pl-PL"/>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a:t>
            </a:fld>
            <a:endParaRPr kumimoji="0" lang="pl-PL"/>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agłówek sekcji">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pl-PL" sz="4000" b="1" cap="small" baseline="0">
                <a:solidFill>
                  <a:srgbClr val="003300"/>
                </a:solidFill>
              </a:defRPr>
            </a:lvl1pPr>
          </a:lstStyle>
          <a:p>
            <a:r>
              <a:rPr kumimoji="0" lang="pl-PL"/>
              <a:t>Kliknij, aby edytować styl wzorca tytułów</a:t>
            </a:r>
          </a:p>
        </p:txBody>
      </p:sp>
      <p:sp>
        <p:nvSpPr>
          <p:cNvPr id="4" name="Date Placeholder 3"/>
          <p:cNvSpPr>
            <a:spLocks noGrp="1"/>
          </p:cNvSpPr>
          <p:nvPr>
            <p:ph type="dt" sz="half" idx="10"/>
          </p:nvPr>
        </p:nvSpPr>
        <p:spPr/>
        <p:txBody>
          <a:bodyPr/>
          <a:lstStyle/>
          <a:p>
            <a:fld id="{757B281C-5159-4971-8228-52B9A72E9ED2}" type="datetimeFigureOut">
              <a:rPr/>
              <a:pPr/>
              <a:t>12/17/2009</a:t>
            </a:fld>
            <a:endParaRPr kumimoji="0" lang="pl-PL"/>
          </a:p>
        </p:txBody>
      </p:sp>
      <p:sp>
        <p:nvSpPr>
          <p:cNvPr id="5" name="Footer Placeholder 4"/>
          <p:cNvSpPr>
            <a:spLocks noGrp="1"/>
          </p:cNvSpPr>
          <p:nvPr>
            <p:ph type="ftr" sz="quarter" idx="11"/>
          </p:nvPr>
        </p:nvSpPr>
        <p:spPr/>
        <p:txBody>
          <a:bodyPr/>
          <a:lstStyle/>
          <a:p>
            <a:endParaRPr kumimoji="0" lang="pl-PL"/>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pl-PL"/>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pl-PL" sz="1800"/>
            </a:lvl1pPr>
          </a:lstStyle>
          <a:p>
            <a:r>
              <a:rPr kumimoji="0" lang="pl-PL"/>
              <a:t>Logo firmy</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ytuł i zawartość">
    <p:bg>
      <p:bgPr>
        <a:blipFill dpi="0" rotWithShape="1">
          <a:blip r:embed="rId2" cstate="email">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pl-PL"/>
            </a:lvl1pPr>
          </a:lstStyle>
          <a:p>
            <a:r>
              <a:rPr kumimoji="0" lang="pl-PL"/>
              <a:t>Kliknij, aby edytować styl wzorca tytułów</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pl-PL" sz="3200">
                <a:latin typeface="+mn-lt"/>
              </a:defRPr>
            </a:lvl1pPr>
            <a:lvl2pPr eaLnBrk="1" latinLnBrk="0" hangingPunct="1">
              <a:defRPr kumimoji="0" lang="pl-PL" sz="2800">
                <a:latin typeface="+mn-lt"/>
              </a:defRPr>
            </a:lvl2pPr>
            <a:lvl3pPr eaLnBrk="1" latinLnBrk="0" hangingPunct="1">
              <a:defRPr kumimoji="0" lang="pl-PL" sz="2400">
                <a:latin typeface="+mn-lt"/>
              </a:defRPr>
            </a:lvl3pPr>
            <a:lvl4pPr eaLnBrk="1" latinLnBrk="0" hangingPunct="1">
              <a:defRPr kumimoji="0" lang="pl-PL" sz="2400">
                <a:latin typeface="+mn-lt"/>
              </a:defRPr>
            </a:lvl4pPr>
            <a:lvl5pPr eaLnBrk="1" latinLnBrk="0" hangingPunct="1">
              <a:defRPr kumimoji="0" lang="pl-PL" sz="2400">
                <a:latin typeface="+mn-lt"/>
              </a:defRPr>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4" name="Date Placeholder 3"/>
          <p:cNvSpPr>
            <a:spLocks noGrp="1"/>
          </p:cNvSpPr>
          <p:nvPr>
            <p:ph type="dt" sz="half" idx="10"/>
          </p:nvPr>
        </p:nvSpPr>
        <p:spPr/>
        <p:txBody>
          <a:bodyPr/>
          <a:lstStyle/>
          <a:p>
            <a:fld id="{757B281C-5159-4971-8228-52B9A72E9ED2}" type="datetimeFigureOut">
              <a:rPr/>
              <a:pPr/>
              <a:t>12/17/2009</a:t>
            </a:fld>
            <a:endParaRPr kumimoji="0" lang="pl-PL"/>
          </a:p>
        </p:txBody>
      </p:sp>
      <p:sp>
        <p:nvSpPr>
          <p:cNvPr id="5" name="Footer Placeholder 4"/>
          <p:cNvSpPr>
            <a:spLocks noGrp="1"/>
          </p:cNvSpPr>
          <p:nvPr>
            <p:ph type="ftr" sz="quarter" idx="11"/>
          </p:nvPr>
        </p:nvSpPr>
        <p:spPr/>
        <p:txBody>
          <a:bodyPr/>
          <a:lstStyle/>
          <a:p>
            <a:endParaRPr kumimoji="0" lang="pl-PL"/>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a:t>
            </a:fld>
            <a:endParaRPr kumimoji="0" lang="pl-PL"/>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pl-PL" smtClean="0"/>
              <a:t>Kliknij, aby edytować styl</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pl-PL" sz="2800"/>
            </a:lvl1pPr>
            <a:lvl2pPr eaLnBrk="1" latinLnBrk="0" hangingPunct="1">
              <a:defRPr kumimoji="0" lang="pl-PL" sz="2400"/>
            </a:lvl2pPr>
            <a:lvl3pPr eaLnBrk="1" latinLnBrk="0" hangingPunct="1">
              <a:defRPr kumimoji="0" lang="pl-PL" sz="2000"/>
            </a:lvl3pPr>
            <a:lvl4pPr eaLnBrk="1" latinLnBrk="0" hangingPunct="1">
              <a:defRPr kumimoji="0" lang="pl-PL" sz="1800"/>
            </a:lvl4pPr>
            <a:lvl5pPr eaLnBrk="1" latinLnBrk="0" hangingPunct="1">
              <a:defRPr kumimoji="0" lang="pl-PL" sz="1800"/>
            </a:lvl5pPr>
            <a:lvl6pPr eaLnBrk="1" latinLnBrk="0" hangingPunct="1">
              <a:defRPr kumimoji="0" lang="pl-PL" sz="1800"/>
            </a:lvl6pPr>
            <a:lvl7pPr eaLnBrk="1" latinLnBrk="0" hangingPunct="1">
              <a:defRPr kumimoji="0" lang="pl-PL" sz="1800"/>
            </a:lvl7pPr>
            <a:lvl8pPr eaLnBrk="1" latinLnBrk="0" hangingPunct="1">
              <a:defRPr kumimoji="0" lang="pl-PL" sz="1800"/>
            </a:lvl8pPr>
            <a:lvl9pPr eaLnBrk="1" latinLnBrk="0" hangingPunct="1">
              <a:defRPr kumimoji="0" lang="pl-PL" sz="1800"/>
            </a:lvl9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pl-PL" sz="2800"/>
            </a:lvl1pPr>
            <a:lvl2pPr eaLnBrk="1" latinLnBrk="0" hangingPunct="1">
              <a:defRPr kumimoji="0" lang="pl-PL" sz="2400"/>
            </a:lvl2pPr>
            <a:lvl3pPr eaLnBrk="1" latinLnBrk="0" hangingPunct="1">
              <a:defRPr kumimoji="0" lang="pl-PL" sz="2000"/>
            </a:lvl3pPr>
            <a:lvl4pPr eaLnBrk="1" latinLnBrk="0" hangingPunct="1">
              <a:defRPr kumimoji="0" lang="pl-PL" sz="1800"/>
            </a:lvl4pPr>
            <a:lvl5pPr eaLnBrk="1" latinLnBrk="0" hangingPunct="1">
              <a:defRPr kumimoji="0" lang="pl-PL" sz="1800"/>
            </a:lvl5pPr>
            <a:lvl6pPr eaLnBrk="1" latinLnBrk="0" hangingPunct="1">
              <a:defRPr kumimoji="0" lang="pl-PL" sz="1800"/>
            </a:lvl6pPr>
            <a:lvl7pPr eaLnBrk="1" latinLnBrk="0" hangingPunct="1">
              <a:defRPr kumimoji="0" lang="pl-PL" sz="1800"/>
            </a:lvl7pPr>
            <a:lvl8pPr eaLnBrk="1" latinLnBrk="0" hangingPunct="1">
              <a:defRPr kumimoji="0" lang="pl-PL" sz="1800"/>
            </a:lvl8pPr>
            <a:lvl9pPr eaLnBrk="1" latinLnBrk="0" hangingPunct="1">
              <a:defRPr kumimoji="0" lang="pl-PL" sz="1800"/>
            </a:lvl9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5" name="Date Placeholder 4"/>
          <p:cNvSpPr>
            <a:spLocks noGrp="1"/>
          </p:cNvSpPr>
          <p:nvPr>
            <p:ph type="dt" sz="half" idx="10"/>
          </p:nvPr>
        </p:nvSpPr>
        <p:spPr/>
        <p:txBody>
          <a:bodyPr/>
          <a:lstStyle/>
          <a:p>
            <a:fld id="{757B281C-5159-4971-8228-52B9A72E9ED2}" type="datetimeFigureOut">
              <a:rPr/>
              <a:pPr/>
              <a:t>12/17/2009</a:t>
            </a:fld>
            <a:endParaRPr kumimoji="0" lang="pl-PL"/>
          </a:p>
        </p:txBody>
      </p:sp>
      <p:sp>
        <p:nvSpPr>
          <p:cNvPr id="6" name="Footer Placeholder 5"/>
          <p:cNvSpPr>
            <a:spLocks noGrp="1"/>
          </p:cNvSpPr>
          <p:nvPr>
            <p:ph type="ftr" sz="quarter" idx="11"/>
          </p:nvPr>
        </p:nvSpPr>
        <p:spPr/>
        <p:txBody>
          <a:bodyPr/>
          <a:lstStyle/>
          <a:p>
            <a:endParaRPr kumimoji="0" lang="pl-PL"/>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pl-PL"/>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pl-PL"/>
            </a:lvl1pPr>
          </a:lstStyle>
          <a:p>
            <a:pPr eaLnBrk="1" latinLnBrk="0" hangingPunct="1"/>
            <a:r>
              <a:rPr lang="pl-PL" smtClean="0"/>
              <a:t>Kliknij, aby edytować styl</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pl-PL" sz="2400" b="1"/>
            </a:lvl1pPr>
            <a:lvl2pPr marL="457200" indent="0" eaLnBrk="1" latinLnBrk="0" hangingPunct="1">
              <a:buNone/>
              <a:defRPr kumimoji="0" lang="pl-PL" sz="2000" b="1"/>
            </a:lvl2pPr>
            <a:lvl3pPr marL="914400" indent="0" eaLnBrk="1" latinLnBrk="0" hangingPunct="1">
              <a:buNone/>
              <a:defRPr kumimoji="0" lang="pl-PL" sz="1800" b="1"/>
            </a:lvl3pPr>
            <a:lvl4pPr marL="1371600" indent="0" eaLnBrk="1" latinLnBrk="0" hangingPunct="1">
              <a:buNone/>
              <a:defRPr kumimoji="0" lang="pl-PL" sz="1600" b="1"/>
            </a:lvl4pPr>
            <a:lvl5pPr marL="1828800" indent="0" eaLnBrk="1" latinLnBrk="0" hangingPunct="1">
              <a:buNone/>
              <a:defRPr kumimoji="0" lang="pl-PL" sz="1600" b="1"/>
            </a:lvl5pPr>
            <a:lvl6pPr marL="2286000" indent="0" eaLnBrk="1" latinLnBrk="0" hangingPunct="1">
              <a:buNone/>
              <a:defRPr kumimoji="0" lang="pl-PL" sz="1600" b="1"/>
            </a:lvl6pPr>
            <a:lvl7pPr marL="2743200" indent="0" eaLnBrk="1" latinLnBrk="0" hangingPunct="1">
              <a:buNone/>
              <a:defRPr kumimoji="0" lang="pl-PL" sz="1600" b="1"/>
            </a:lvl7pPr>
            <a:lvl8pPr marL="3200400" indent="0" eaLnBrk="1" latinLnBrk="0" hangingPunct="1">
              <a:buNone/>
              <a:defRPr kumimoji="0" lang="pl-PL" sz="1600" b="1"/>
            </a:lvl8pPr>
            <a:lvl9pPr marL="3657600" indent="0" eaLnBrk="1" latinLnBrk="0" hangingPunct="1">
              <a:buNone/>
              <a:defRPr kumimoji="0" lang="pl-PL" sz="1600" b="1"/>
            </a:lvl9pPr>
          </a:lstStyle>
          <a:p>
            <a:pPr lvl="0" eaLnBrk="1" latinLnBrk="0" hangingPunct="1"/>
            <a:r>
              <a:rPr lang="pl-PL" smtClean="0"/>
              <a:t>Kliknij, aby edytować style wzorca tekstu</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pl-PL" sz="2400"/>
            </a:lvl1pPr>
            <a:lvl2pPr eaLnBrk="1" latinLnBrk="0" hangingPunct="1">
              <a:defRPr kumimoji="0" lang="pl-PL" sz="2000"/>
            </a:lvl2pPr>
            <a:lvl3pPr eaLnBrk="1" latinLnBrk="0" hangingPunct="1">
              <a:defRPr kumimoji="0" lang="pl-PL" sz="1800"/>
            </a:lvl3pPr>
            <a:lvl4pPr eaLnBrk="1" latinLnBrk="0" hangingPunct="1">
              <a:defRPr kumimoji="0" lang="pl-PL" sz="1600"/>
            </a:lvl4pPr>
            <a:lvl5pPr eaLnBrk="1" latinLnBrk="0" hangingPunct="1">
              <a:defRPr kumimoji="0" lang="pl-PL" sz="1600"/>
            </a:lvl5pPr>
            <a:lvl6pPr eaLnBrk="1" latinLnBrk="0" hangingPunct="1">
              <a:defRPr kumimoji="0" lang="pl-PL" sz="1600"/>
            </a:lvl6pPr>
            <a:lvl7pPr eaLnBrk="1" latinLnBrk="0" hangingPunct="1">
              <a:defRPr kumimoji="0" lang="pl-PL" sz="1600"/>
            </a:lvl7pPr>
            <a:lvl8pPr eaLnBrk="1" latinLnBrk="0" hangingPunct="1">
              <a:defRPr kumimoji="0" lang="pl-PL" sz="1600"/>
            </a:lvl8pPr>
            <a:lvl9pPr eaLnBrk="1" latinLnBrk="0" hangingPunct="1">
              <a:defRPr kumimoji="0" lang="pl-PL" sz="1600"/>
            </a:lvl9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pl-PL" sz="2400" b="1"/>
            </a:lvl1pPr>
            <a:lvl2pPr marL="457200" indent="0" eaLnBrk="1" latinLnBrk="0" hangingPunct="1">
              <a:buNone/>
              <a:defRPr kumimoji="0" lang="pl-PL" sz="2000" b="1"/>
            </a:lvl2pPr>
            <a:lvl3pPr marL="914400" indent="0" eaLnBrk="1" latinLnBrk="0" hangingPunct="1">
              <a:buNone/>
              <a:defRPr kumimoji="0" lang="pl-PL" sz="1800" b="1"/>
            </a:lvl3pPr>
            <a:lvl4pPr marL="1371600" indent="0" eaLnBrk="1" latinLnBrk="0" hangingPunct="1">
              <a:buNone/>
              <a:defRPr kumimoji="0" lang="pl-PL" sz="1600" b="1"/>
            </a:lvl4pPr>
            <a:lvl5pPr marL="1828800" indent="0" eaLnBrk="1" latinLnBrk="0" hangingPunct="1">
              <a:buNone/>
              <a:defRPr kumimoji="0" lang="pl-PL" sz="1600" b="1"/>
            </a:lvl5pPr>
            <a:lvl6pPr marL="2286000" indent="0" eaLnBrk="1" latinLnBrk="0" hangingPunct="1">
              <a:buNone/>
              <a:defRPr kumimoji="0" lang="pl-PL" sz="1600" b="1"/>
            </a:lvl6pPr>
            <a:lvl7pPr marL="2743200" indent="0" eaLnBrk="1" latinLnBrk="0" hangingPunct="1">
              <a:buNone/>
              <a:defRPr kumimoji="0" lang="pl-PL" sz="1600" b="1"/>
            </a:lvl7pPr>
            <a:lvl8pPr marL="3200400" indent="0" eaLnBrk="1" latinLnBrk="0" hangingPunct="1">
              <a:buNone/>
              <a:defRPr kumimoji="0" lang="pl-PL" sz="1600" b="1"/>
            </a:lvl8pPr>
            <a:lvl9pPr marL="3657600" indent="0" eaLnBrk="1" latinLnBrk="0" hangingPunct="1">
              <a:buNone/>
              <a:defRPr kumimoji="0" lang="pl-PL" sz="1600" b="1"/>
            </a:lvl9pPr>
          </a:lstStyle>
          <a:p>
            <a:pPr lvl="0" eaLnBrk="1" latinLnBrk="0" hangingPunct="1"/>
            <a:r>
              <a:rPr lang="pl-PL" smtClean="0"/>
              <a:t>Kliknij, aby edytować style wzorca tekstu</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pl-PL" sz="2400"/>
            </a:lvl1pPr>
            <a:lvl2pPr eaLnBrk="1" latinLnBrk="0" hangingPunct="1">
              <a:defRPr kumimoji="0" lang="pl-PL" sz="2000"/>
            </a:lvl2pPr>
            <a:lvl3pPr eaLnBrk="1" latinLnBrk="0" hangingPunct="1">
              <a:defRPr kumimoji="0" lang="pl-PL" sz="1800"/>
            </a:lvl3pPr>
            <a:lvl4pPr eaLnBrk="1" latinLnBrk="0" hangingPunct="1">
              <a:defRPr kumimoji="0" lang="pl-PL" sz="1600"/>
            </a:lvl4pPr>
            <a:lvl5pPr eaLnBrk="1" latinLnBrk="0" hangingPunct="1">
              <a:defRPr kumimoji="0" lang="pl-PL" sz="1600"/>
            </a:lvl5pPr>
            <a:lvl6pPr eaLnBrk="1" latinLnBrk="0" hangingPunct="1">
              <a:defRPr kumimoji="0" lang="pl-PL" sz="1600"/>
            </a:lvl6pPr>
            <a:lvl7pPr eaLnBrk="1" latinLnBrk="0" hangingPunct="1">
              <a:defRPr kumimoji="0" lang="pl-PL" sz="1600"/>
            </a:lvl7pPr>
            <a:lvl8pPr eaLnBrk="1" latinLnBrk="0" hangingPunct="1">
              <a:defRPr kumimoji="0" lang="pl-PL" sz="1600"/>
            </a:lvl8pPr>
            <a:lvl9pPr eaLnBrk="1" latinLnBrk="0" hangingPunct="1">
              <a:defRPr kumimoji="0" lang="pl-PL" sz="1600"/>
            </a:lvl9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7" name="Date Placeholder 6"/>
          <p:cNvSpPr>
            <a:spLocks noGrp="1"/>
          </p:cNvSpPr>
          <p:nvPr>
            <p:ph type="dt" sz="half" idx="10"/>
          </p:nvPr>
        </p:nvSpPr>
        <p:spPr/>
        <p:txBody>
          <a:bodyPr/>
          <a:lstStyle/>
          <a:p>
            <a:fld id="{757B281C-5159-4971-8228-52B9A72E9ED2}" type="datetimeFigureOut">
              <a:rPr/>
              <a:pPr/>
              <a:t>12/17/2009</a:t>
            </a:fld>
            <a:endParaRPr kumimoji="0" lang="pl-PL"/>
          </a:p>
        </p:txBody>
      </p:sp>
      <p:sp>
        <p:nvSpPr>
          <p:cNvPr id="8" name="Footer Placeholder 7"/>
          <p:cNvSpPr>
            <a:spLocks noGrp="1"/>
          </p:cNvSpPr>
          <p:nvPr>
            <p:ph type="ftr" sz="quarter" idx="11"/>
          </p:nvPr>
        </p:nvSpPr>
        <p:spPr/>
        <p:txBody>
          <a:bodyPr/>
          <a:lstStyle/>
          <a:p>
            <a:endParaRPr kumimoji="0" lang="pl-PL"/>
          </a:p>
        </p:txBody>
      </p:sp>
      <p:sp>
        <p:nvSpPr>
          <p:cNvPr id="9" name="Slide Number Placeholder 8"/>
          <p:cNvSpPr>
            <a:spLocks noGrp="1"/>
          </p:cNvSpPr>
          <p:nvPr>
            <p:ph type="sldNum" sz="quarter" idx="12"/>
          </p:nvPr>
        </p:nvSpPr>
        <p:spPr/>
        <p:txBody>
          <a:bodyPr/>
          <a:lstStyle/>
          <a:p>
            <a:fld id="{33D6E5A2-EC83-451F-A719-9AC1370DD5CF}" type="slidenum">
              <a:rPr/>
              <a:pPr/>
              <a:t>‹#›</a:t>
            </a:fld>
            <a:endParaRPr kumimoji="0" lang="pl-PL"/>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pl-PL" sz="2000" b="1"/>
            </a:lvl1pPr>
          </a:lstStyle>
          <a:p>
            <a:pPr eaLnBrk="1" latinLnBrk="0" hangingPunct="1"/>
            <a:r>
              <a:rPr lang="pl-PL" smtClean="0"/>
              <a:t>Kliknij, aby edytować styl</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pl-PL" sz="3200"/>
            </a:lvl1pPr>
            <a:lvl2pPr eaLnBrk="1" latinLnBrk="0" hangingPunct="1">
              <a:defRPr kumimoji="0" lang="pl-PL" sz="2800"/>
            </a:lvl2pPr>
            <a:lvl3pPr eaLnBrk="1" latinLnBrk="0" hangingPunct="1">
              <a:defRPr kumimoji="0" lang="pl-PL" sz="2400"/>
            </a:lvl3pPr>
            <a:lvl4pPr eaLnBrk="1" latinLnBrk="0" hangingPunct="1">
              <a:defRPr kumimoji="0" lang="pl-PL" sz="2000"/>
            </a:lvl4pPr>
            <a:lvl5pPr eaLnBrk="1" latinLnBrk="0" hangingPunct="1">
              <a:defRPr kumimoji="0" lang="pl-PL" sz="2000"/>
            </a:lvl5pPr>
            <a:lvl6pPr eaLnBrk="1" latinLnBrk="0" hangingPunct="1">
              <a:defRPr kumimoji="0" lang="pl-PL" sz="2000"/>
            </a:lvl6pPr>
            <a:lvl7pPr eaLnBrk="1" latinLnBrk="0" hangingPunct="1">
              <a:defRPr kumimoji="0" lang="pl-PL" sz="2000"/>
            </a:lvl7pPr>
            <a:lvl8pPr eaLnBrk="1" latinLnBrk="0" hangingPunct="1">
              <a:defRPr kumimoji="0" lang="pl-PL" sz="2000"/>
            </a:lvl8pPr>
            <a:lvl9pPr eaLnBrk="1" latinLnBrk="0" hangingPunct="1">
              <a:defRPr kumimoji="0" lang="pl-PL" sz="2000"/>
            </a:lvl9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pl-PL" sz="1400"/>
            </a:lvl1pPr>
            <a:lvl2pPr marL="457200" indent="0" eaLnBrk="1" latinLnBrk="0" hangingPunct="1">
              <a:buNone/>
              <a:defRPr kumimoji="0" lang="pl-PL" sz="1200"/>
            </a:lvl2pPr>
            <a:lvl3pPr marL="914400" indent="0" eaLnBrk="1" latinLnBrk="0" hangingPunct="1">
              <a:buNone/>
              <a:defRPr kumimoji="0" lang="pl-PL" sz="1000"/>
            </a:lvl3pPr>
            <a:lvl4pPr marL="1371600" indent="0" eaLnBrk="1" latinLnBrk="0" hangingPunct="1">
              <a:buNone/>
              <a:defRPr kumimoji="0" lang="pl-PL" sz="900"/>
            </a:lvl4pPr>
            <a:lvl5pPr marL="1828800" indent="0" eaLnBrk="1" latinLnBrk="0" hangingPunct="1">
              <a:buNone/>
              <a:defRPr kumimoji="0" lang="pl-PL" sz="900"/>
            </a:lvl5pPr>
            <a:lvl6pPr marL="2286000" indent="0" eaLnBrk="1" latinLnBrk="0" hangingPunct="1">
              <a:buNone/>
              <a:defRPr kumimoji="0" lang="pl-PL" sz="900"/>
            </a:lvl6pPr>
            <a:lvl7pPr marL="2743200" indent="0" eaLnBrk="1" latinLnBrk="0" hangingPunct="1">
              <a:buNone/>
              <a:defRPr kumimoji="0" lang="pl-PL" sz="900"/>
            </a:lvl7pPr>
            <a:lvl8pPr marL="3200400" indent="0" eaLnBrk="1" latinLnBrk="0" hangingPunct="1">
              <a:buNone/>
              <a:defRPr kumimoji="0" lang="pl-PL" sz="900"/>
            </a:lvl8pPr>
            <a:lvl9pPr marL="3657600" indent="0" eaLnBrk="1" latinLnBrk="0" hangingPunct="1">
              <a:buNone/>
              <a:defRPr kumimoji="0" lang="pl-PL" sz="900"/>
            </a:lvl9pPr>
          </a:lstStyle>
          <a:p>
            <a:pPr lvl="0" eaLnBrk="1" latinLnBrk="0" hangingPunct="1"/>
            <a:r>
              <a:rPr lang="pl-PL" smtClean="0"/>
              <a:t>Kliknij, aby edytować style wzorca tekstu</a:t>
            </a:r>
          </a:p>
        </p:txBody>
      </p:sp>
      <p:sp>
        <p:nvSpPr>
          <p:cNvPr id="5" name="Date Placeholder 4"/>
          <p:cNvSpPr>
            <a:spLocks noGrp="1"/>
          </p:cNvSpPr>
          <p:nvPr>
            <p:ph type="dt" sz="half" idx="10"/>
          </p:nvPr>
        </p:nvSpPr>
        <p:spPr/>
        <p:txBody>
          <a:bodyPr/>
          <a:lstStyle/>
          <a:p>
            <a:fld id="{757B281C-5159-4971-8228-52B9A72E9ED2}" type="datetimeFigureOut">
              <a:rPr/>
              <a:pPr/>
              <a:t>12/17/2009</a:t>
            </a:fld>
            <a:endParaRPr kumimoji="0" lang="pl-PL"/>
          </a:p>
        </p:txBody>
      </p:sp>
      <p:sp>
        <p:nvSpPr>
          <p:cNvPr id="6" name="Footer Placeholder 5"/>
          <p:cNvSpPr>
            <a:spLocks noGrp="1"/>
          </p:cNvSpPr>
          <p:nvPr>
            <p:ph type="ftr" sz="quarter" idx="11"/>
          </p:nvPr>
        </p:nvSpPr>
        <p:spPr/>
        <p:txBody>
          <a:bodyPr/>
          <a:lstStyle/>
          <a:p>
            <a:endParaRPr kumimoji="0" lang="pl-PL"/>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pl-PL"/>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pl-PL" sz="2000" b="1"/>
            </a:lvl1pPr>
          </a:lstStyle>
          <a:p>
            <a:pPr eaLnBrk="1" latinLnBrk="0" hangingPunct="1"/>
            <a:r>
              <a:rPr lang="pl-PL" smtClean="0"/>
              <a:t>Kliknij, aby edytować styl</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pl-PL" sz="3200"/>
            </a:lvl1pPr>
            <a:lvl2pPr marL="457200" indent="0" eaLnBrk="1" latinLnBrk="0" hangingPunct="1">
              <a:buNone/>
              <a:defRPr kumimoji="0" lang="pl-PL" sz="2800"/>
            </a:lvl2pPr>
            <a:lvl3pPr marL="914400" indent="0" eaLnBrk="1" latinLnBrk="0" hangingPunct="1">
              <a:buNone/>
              <a:defRPr kumimoji="0" lang="pl-PL" sz="2400"/>
            </a:lvl3pPr>
            <a:lvl4pPr marL="1371600" indent="0" eaLnBrk="1" latinLnBrk="0" hangingPunct="1">
              <a:buNone/>
              <a:defRPr kumimoji="0" lang="pl-PL" sz="2000"/>
            </a:lvl4pPr>
            <a:lvl5pPr marL="1828800" indent="0" eaLnBrk="1" latinLnBrk="0" hangingPunct="1">
              <a:buNone/>
              <a:defRPr kumimoji="0" lang="pl-PL" sz="2000"/>
            </a:lvl5pPr>
            <a:lvl6pPr marL="2286000" indent="0" eaLnBrk="1" latinLnBrk="0" hangingPunct="1">
              <a:buNone/>
              <a:defRPr kumimoji="0" lang="pl-PL" sz="2000"/>
            </a:lvl6pPr>
            <a:lvl7pPr marL="2743200" indent="0" eaLnBrk="1" latinLnBrk="0" hangingPunct="1">
              <a:buNone/>
              <a:defRPr kumimoji="0" lang="pl-PL" sz="2000"/>
            </a:lvl7pPr>
            <a:lvl8pPr marL="3200400" indent="0" eaLnBrk="1" latinLnBrk="0" hangingPunct="1">
              <a:buNone/>
              <a:defRPr kumimoji="0" lang="pl-PL" sz="2000"/>
            </a:lvl8pPr>
            <a:lvl9pPr marL="3657600" indent="0" eaLnBrk="1" latinLnBrk="0" hangingPunct="1">
              <a:buNone/>
              <a:defRPr kumimoji="0" lang="pl-PL" sz="2000"/>
            </a:lvl9pPr>
          </a:lstStyle>
          <a:p>
            <a:pPr eaLnBrk="1" latinLnBrk="0" hangingPunct="1"/>
            <a:r>
              <a:rPr lang="pl-PL" smtClean="0"/>
              <a:t>Kliknij ikonę, aby dodać obraz</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pl-PL" sz="1400"/>
            </a:lvl1pPr>
            <a:lvl2pPr marL="457200" indent="0" eaLnBrk="1" latinLnBrk="0" hangingPunct="1">
              <a:buNone/>
              <a:defRPr kumimoji="0" lang="pl-PL" sz="1200"/>
            </a:lvl2pPr>
            <a:lvl3pPr marL="914400" indent="0" eaLnBrk="1" latinLnBrk="0" hangingPunct="1">
              <a:buNone/>
              <a:defRPr kumimoji="0" lang="pl-PL" sz="1000"/>
            </a:lvl3pPr>
            <a:lvl4pPr marL="1371600" indent="0" eaLnBrk="1" latinLnBrk="0" hangingPunct="1">
              <a:buNone/>
              <a:defRPr kumimoji="0" lang="pl-PL" sz="900"/>
            </a:lvl4pPr>
            <a:lvl5pPr marL="1828800" indent="0" eaLnBrk="1" latinLnBrk="0" hangingPunct="1">
              <a:buNone/>
              <a:defRPr kumimoji="0" lang="pl-PL" sz="900"/>
            </a:lvl5pPr>
            <a:lvl6pPr marL="2286000" indent="0" eaLnBrk="1" latinLnBrk="0" hangingPunct="1">
              <a:buNone/>
              <a:defRPr kumimoji="0" lang="pl-PL" sz="900"/>
            </a:lvl6pPr>
            <a:lvl7pPr marL="2743200" indent="0" eaLnBrk="1" latinLnBrk="0" hangingPunct="1">
              <a:buNone/>
              <a:defRPr kumimoji="0" lang="pl-PL" sz="900"/>
            </a:lvl7pPr>
            <a:lvl8pPr marL="3200400" indent="0" eaLnBrk="1" latinLnBrk="0" hangingPunct="1">
              <a:buNone/>
              <a:defRPr kumimoji="0" lang="pl-PL" sz="900"/>
            </a:lvl8pPr>
            <a:lvl9pPr marL="3657600" indent="0" eaLnBrk="1" latinLnBrk="0" hangingPunct="1">
              <a:buNone/>
              <a:defRPr kumimoji="0" lang="pl-PL" sz="900"/>
            </a:lvl9pPr>
          </a:lstStyle>
          <a:p>
            <a:pPr lvl="0" eaLnBrk="1" latinLnBrk="0" hangingPunct="1"/>
            <a:r>
              <a:rPr lang="pl-PL" smtClean="0"/>
              <a:t>Kliknij, aby edytować style wzorca tekstu</a:t>
            </a:r>
          </a:p>
        </p:txBody>
      </p:sp>
      <p:sp>
        <p:nvSpPr>
          <p:cNvPr id="5" name="Date Placeholder 4"/>
          <p:cNvSpPr>
            <a:spLocks noGrp="1"/>
          </p:cNvSpPr>
          <p:nvPr>
            <p:ph type="dt" sz="half" idx="10"/>
          </p:nvPr>
        </p:nvSpPr>
        <p:spPr/>
        <p:txBody>
          <a:bodyPr/>
          <a:lstStyle/>
          <a:p>
            <a:fld id="{757B281C-5159-4971-8228-52B9A72E9ED2}" type="datetimeFigureOut">
              <a:rPr/>
              <a:pPr/>
              <a:t>12/17/2009</a:t>
            </a:fld>
            <a:endParaRPr kumimoji="0" lang="pl-PL"/>
          </a:p>
        </p:txBody>
      </p:sp>
      <p:sp>
        <p:nvSpPr>
          <p:cNvPr id="6" name="Footer Placeholder 5"/>
          <p:cNvSpPr>
            <a:spLocks noGrp="1"/>
          </p:cNvSpPr>
          <p:nvPr>
            <p:ph type="ftr" sz="quarter" idx="11"/>
          </p:nvPr>
        </p:nvSpPr>
        <p:spPr/>
        <p:txBody>
          <a:bodyPr/>
          <a:lstStyle/>
          <a:p>
            <a:endParaRPr kumimoji="0" lang="pl-PL"/>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pl-PL"/>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pl-PL" smtClean="0"/>
              <a:t>Kliknij, aby edytować styl</a:t>
            </a:r>
            <a:endParaRPr/>
          </a:p>
        </p:txBody>
      </p:sp>
      <p:sp>
        <p:nvSpPr>
          <p:cNvPr id="3" name="Vertical Text Placeholder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4" name="Date Placeholder 3"/>
          <p:cNvSpPr>
            <a:spLocks noGrp="1"/>
          </p:cNvSpPr>
          <p:nvPr>
            <p:ph type="dt" sz="half" idx="10"/>
          </p:nvPr>
        </p:nvSpPr>
        <p:spPr/>
        <p:txBody>
          <a:bodyPr/>
          <a:lstStyle/>
          <a:p>
            <a:fld id="{757B281C-5159-4971-8228-52B9A72E9ED2}" type="datetimeFigureOut">
              <a:rPr/>
              <a:pPr/>
              <a:t>12/17/2009</a:t>
            </a:fld>
            <a:endParaRPr kumimoji="0" lang="pl-PL"/>
          </a:p>
        </p:txBody>
      </p:sp>
      <p:sp>
        <p:nvSpPr>
          <p:cNvPr id="5" name="Footer Placeholder 4"/>
          <p:cNvSpPr>
            <a:spLocks noGrp="1"/>
          </p:cNvSpPr>
          <p:nvPr>
            <p:ph type="ftr" sz="quarter" idx="11"/>
          </p:nvPr>
        </p:nvSpPr>
        <p:spPr/>
        <p:txBody>
          <a:bodyPr/>
          <a:lstStyle/>
          <a:p>
            <a:endParaRPr kumimoji="0" lang="pl-PL"/>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pl-PL"/>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pl-PL" smtClean="0"/>
              <a:t>Kliknij, aby edytować styl</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4" name="Date Placeholder 3"/>
          <p:cNvSpPr>
            <a:spLocks noGrp="1"/>
          </p:cNvSpPr>
          <p:nvPr>
            <p:ph type="dt" sz="half" idx="10"/>
          </p:nvPr>
        </p:nvSpPr>
        <p:spPr/>
        <p:txBody>
          <a:bodyPr/>
          <a:lstStyle/>
          <a:p>
            <a:fld id="{757B281C-5159-4971-8228-52B9A72E9ED2}" type="datetimeFigureOut">
              <a:rPr/>
              <a:pPr/>
              <a:t>12/17/2009</a:t>
            </a:fld>
            <a:endParaRPr kumimoji="0" lang="pl-PL"/>
          </a:p>
        </p:txBody>
      </p:sp>
      <p:sp>
        <p:nvSpPr>
          <p:cNvPr id="5" name="Footer Placeholder 4"/>
          <p:cNvSpPr>
            <a:spLocks noGrp="1"/>
          </p:cNvSpPr>
          <p:nvPr>
            <p:ph type="ftr" sz="quarter" idx="11"/>
          </p:nvPr>
        </p:nvSpPr>
        <p:spPr/>
        <p:txBody>
          <a:bodyPr/>
          <a:lstStyle/>
          <a:p>
            <a:endParaRPr kumimoji="0" lang="pl-PL"/>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pl-PL"/>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pl-PL" smtClean="0"/>
              <a:t>Kliknij, aby edytować styl</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pl-PL" sz="1200">
                <a:solidFill>
                  <a:schemeClr val="tx1">
                    <a:tint val="75000"/>
                  </a:schemeClr>
                </a:solidFill>
              </a:defRPr>
            </a:lvl1pPr>
          </a:lstStyle>
          <a:p>
            <a:fld id="{757B281C-5159-4971-8228-52B9A72E9ED2}" type="datetimeFigureOut">
              <a:rPr/>
              <a:pPr/>
              <a:t>12/17/2009</a:t>
            </a:fld>
            <a:endParaRPr kumimoji="0" lang="pl-PL"/>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pl-PL" sz="1200">
                <a:solidFill>
                  <a:schemeClr val="tx1">
                    <a:tint val="75000"/>
                  </a:schemeClr>
                </a:solidFill>
              </a:defRPr>
            </a:lvl1pPr>
          </a:lstStyle>
          <a:p>
            <a:endParaRPr kumimoji="0" lang="pl-PL"/>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pl-PL" sz="1200">
                <a:solidFill>
                  <a:schemeClr val="tx1">
                    <a:tint val="75000"/>
                  </a:schemeClr>
                </a:solidFill>
              </a:defRPr>
            </a:lvl1pPr>
          </a:lstStyle>
          <a:p>
            <a:fld id="{33D6E5A2-EC83-451F-A719-9AC1370DD5CF}" type="slidenum">
              <a:rPr/>
              <a:pPr/>
              <a:t>‹#›</a:t>
            </a:fld>
            <a:endParaRPr kumimoji="0" lang="pl-PL"/>
          </a:p>
        </p:txBody>
      </p:sp>
      <p:pic>
        <p:nvPicPr>
          <p:cNvPr id="8" name="Picture 7"/>
          <p:cNvPicPr>
            <a:picLocks noChangeAspect="1"/>
          </p:cNvPicPr>
          <p:nvPr/>
        </p:nvPicPr>
        <p:blipFill rotWithShape="1">
          <a:blip r:embed="rId15" cstate="email">
            <a:extLst>
              <a:ext uri="{28A0092B-C50C-407E-A947-70E740481C1C}">
                <a14:useLocalDpi xmlns=""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0" lang="pl-PL"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pl-PL"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pl-PL"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pl-PL"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pl-PL"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pl-PL"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pl-PL"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pl-PL"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pl-PL"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pl-PL" sz="2000" kern="1200">
          <a:solidFill>
            <a:schemeClr val="tx1"/>
          </a:solidFill>
          <a:latin typeface="+mn-lt"/>
          <a:ea typeface="+mn-ea"/>
          <a:cs typeface="+mn-cs"/>
        </a:defRPr>
      </a:lvl9pPr>
    </p:bodyStyle>
    <p:otherStyle>
      <a:defPPr>
        <a:defRPr kumimoji="0" lang="pl-PL"/>
      </a:defPPr>
      <a:lvl1pPr marL="0" algn="l" defTabSz="914400" rtl="0" eaLnBrk="1" latinLnBrk="0" hangingPunct="1">
        <a:defRPr kumimoji="0" lang="pl-PL" sz="1800" kern="1200">
          <a:solidFill>
            <a:schemeClr val="tx1"/>
          </a:solidFill>
          <a:latin typeface="+mn-lt"/>
          <a:ea typeface="+mn-ea"/>
          <a:cs typeface="+mn-cs"/>
        </a:defRPr>
      </a:lvl1pPr>
      <a:lvl2pPr marL="457200" algn="l" defTabSz="914400" rtl="0" eaLnBrk="1" latinLnBrk="0" hangingPunct="1">
        <a:defRPr kumimoji="0" lang="pl-PL" sz="1800" kern="1200">
          <a:solidFill>
            <a:schemeClr val="tx1"/>
          </a:solidFill>
          <a:latin typeface="+mn-lt"/>
          <a:ea typeface="+mn-ea"/>
          <a:cs typeface="+mn-cs"/>
        </a:defRPr>
      </a:lvl2pPr>
      <a:lvl3pPr marL="914400" algn="l" defTabSz="914400" rtl="0" eaLnBrk="1" latinLnBrk="0" hangingPunct="1">
        <a:defRPr kumimoji="0" lang="pl-PL" sz="1800" kern="1200">
          <a:solidFill>
            <a:schemeClr val="tx1"/>
          </a:solidFill>
          <a:latin typeface="+mn-lt"/>
          <a:ea typeface="+mn-ea"/>
          <a:cs typeface="+mn-cs"/>
        </a:defRPr>
      </a:lvl3pPr>
      <a:lvl4pPr marL="1371600" algn="l" defTabSz="914400" rtl="0" eaLnBrk="1" latinLnBrk="0" hangingPunct="1">
        <a:defRPr kumimoji="0" lang="pl-PL" sz="1800" kern="1200">
          <a:solidFill>
            <a:schemeClr val="tx1"/>
          </a:solidFill>
          <a:latin typeface="+mn-lt"/>
          <a:ea typeface="+mn-ea"/>
          <a:cs typeface="+mn-cs"/>
        </a:defRPr>
      </a:lvl4pPr>
      <a:lvl5pPr marL="1828800" algn="l" defTabSz="914400" rtl="0" eaLnBrk="1" latinLnBrk="0" hangingPunct="1">
        <a:defRPr kumimoji="0" lang="pl-PL" sz="1800" kern="1200">
          <a:solidFill>
            <a:schemeClr val="tx1"/>
          </a:solidFill>
          <a:latin typeface="+mn-lt"/>
          <a:ea typeface="+mn-ea"/>
          <a:cs typeface="+mn-cs"/>
        </a:defRPr>
      </a:lvl5pPr>
      <a:lvl6pPr marL="2286000" algn="l" defTabSz="914400" rtl="0" eaLnBrk="1" latinLnBrk="0" hangingPunct="1">
        <a:defRPr kumimoji="0" lang="pl-PL" sz="1800" kern="1200">
          <a:solidFill>
            <a:schemeClr val="tx1"/>
          </a:solidFill>
          <a:latin typeface="+mn-lt"/>
          <a:ea typeface="+mn-ea"/>
          <a:cs typeface="+mn-cs"/>
        </a:defRPr>
      </a:lvl6pPr>
      <a:lvl7pPr marL="2743200" algn="l" defTabSz="914400" rtl="0" eaLnBrk="1" latinLnBrk="0" hangingPunct="1">
        <a:defRPr kumimoji="0" lang="pl-PL" sz="1800" kern="1200">
          <a:solidFill>
            <a:schemeClr val="tx1"/>
          </a:solidFill>
          <a:latin typeface="+mn-lt"/>
          <a:ea typeface="+mn-ea"/>
          <a:cs typeface="+mn-cs"/>
        </a:defRPr>
      </a:lvl7pPr>
      <a:lvl8pPr marL="3200400" algn="l" defTabSz="914400" rtl="0" eaLnBrk="1" latinLnBrk="0" hangingPunct="1">
        <a:defRPr kumimoji="0" lang="pl-PL" sz="1800" kern="1200">
          <a:solidFill>
            <a:schemeClr val="tx1"/>
          </a:solidFill>
          <a:latin typeface="+mn-lt"/>
          <a:ea typeface="+mn-ea"/>
          <a:cs typeface="+mn-cs"/>
        </a:defRPr>
      </a:lvl8pPr>
      <a:lvl9pPr marL="3657600" algn="l" defTabSz="914400" rtl="0" eaLnBrk="1" latinLnBrk="0" hangingPunct="1">
        <a:defRPr kumimoji="0" lang="pl-PL"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sejm.gov.pl/prawo/kodeks/kodeks.htm"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0.xml"/><Relationship Id="rId4" Type="http://schemas.openxmlformats.org/officeDocument/2006/relationships/hyperlink" Target="http://www.marszalek.com.pl/przegladprawakonstytucyjnego/ppk7s/02.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267744" y="908720"/>
            <a:ext cx="6180224" cy="1470025"/>
          </a:xfrm>
        </p:spPr>
        <p:txBody>
          <a:bodyPr>
            <a:normAutofit fontScale="90000"/>
          </a:bodyPr>
          <a:lstStyle/>
          <a:p>
            <a:r>
              <a:rPr lang="pl-PL" dirty="0" smtClean="0"/>
              <a:t/>
            </a:r>
            <a:br>
              <a:rPr lang="pl-PL" dirty="0" smtClean="0"/>
            </a:br>
            <a:r>
              <a:rPr lang="pl-PL" dirty="0" smtClean="0"/>
              <a:t/>
            </a:r>
            <a:br>
              <a:rPr lang="pl-PL" dirty="0" smtClean="0"/>
            </a:br>
            <a:r>
              <a:rPr lang="pl-PL" dirty="0" smtClean="0"/>
              <a:t/>
            </a:r>
            <a:br>
              <a:rPr lang="pl-PL" dirty="0" smtClean="0"/>
            </a:br>
            <a:endParaRPr lang="pl-PL" dirty="0"/>
          </a:p>
        </p:txBody>
      </p:sp>
      <p:pic>
        <p:nvPicPr>
          <p:cNvPr id="5" name="Picture 2" descr="bl"/>
          <p:cNvPicPr>
            <a:picLocks noChangeAspect="1" noChangeArrowheads="1"/>
          </p:cNvPicPr>
          <p:nvPr/>
        </p:nvPicPr>
        <p:blipFill>
          <a:blip r:embed="rId5" cstate="email">
            <a:extLst>
              <a:ext uri="{28A0092B-C50C-407E-A947-70E740481C1C}">
                <a14:useLocalDpi xmlns="" xmlns:a14="http://schemas.microsoft.com/office/drawing/2010/main" val="0"/>
              </a:ext>
            </a:extLst>
          </a:blip>
          <a:srcRect/>
          <a:stretch>
            <a:fillRect/>
          </a:stretch>
        </p:blipFill>
        <p:spPr bwMode="auto">
          <a:xfrm>
            <a:off x="4464619" y="5823163"/>
            <a:ext cx="4679381" cy="1034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Box 2"/>
          <p:cNvSpPr txBox="1"/>
          <p:nvPr/>
        </p:nvSpPr>
        <p:spPr>
          <a:xfrm>
            <a:off x="2331016" y="2820924"/>
            <a:ext cx="6863546" cy="1323439"/>
          </a:xfrm>
          <a:prstGeom prst="rect">
            <a:avLst/>
          </a:prstGeom>
          <a:noFill/>
        </p:spPr>
        <p:txBody>
          <a:bodyPr wrap="none" rtlCol="0">
            <a:spAutoFit/>
          </a:bodyPr>
          <a:lstStyle/>
          <a:p>
            <a:r>
              <a:rPr lang="pl-PL" sz="4000" b="1" dirty="0" smtClean="0"/>
              <a:t>Demokracja przedstawicielska</a:t>
            </a:r>
          </a:p>
          <a:p>
            <a:r>
              <a:rPr lang="pl-PL" sz="4000" b="1" dirty="0" smtClean="0"/>
              <a:t>        Wybory i prawo wyborcze  </a:t>
            </a:r>
          </a:p>
        </p:txBody>
      </p:sp>
      <p:pic>
        <p:nvPicPr>
          <p:cNvPr id="6" name="Obraz 5"/>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3885499" y="332656"/>
            <a:ext cx="3017919" cy="2448272"/>
          </a:xfrm>
          <a:prstGeom prst="ellipse">
            <a:avLst/>
          </a:prstGeom>
          <a:ln>
            <a:noFill/>
          </a:ln>
          <a:effectLst>
            <a:softEdge rad="112500"/>
          </a:effectLst>
        </p:spPr>
      </p:pic>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683568" y="132748"/>
            <a:ext cx="2301207" cy="461665"/>
          </a:xfrm>
          <a:prstGeom prst="rect">
            <a:avLst/>
          </a:prstGeom>
          <a:noFill/>
        </p:spPr>
        <p:txBody>
          <a:bodyPr wrap="none" rtlCol="0">
            <a:spAutoFit/>
          </a:bodyPr>
          <a:lstStyle/>
          <a:p>
            <a:r>
              <a:rPr lang="pl-PL" sz="2400" b="1" dirty="0" smtClean="0">
                <a:effectLst>
                  <a:outerShdw blurRad="38100" dist="38100" dir="2700000" algn="tl">
                    <a:srgbClr val="000000">
                      <a:alpha val="43137"/>
                    </a:srgbClr>
                  </a:outerShdw>
                </a:effectLst>
              </a:rPr>
              <a:t>Zasada równości</a:t>
            </a:r>
            <a:endParaRPr lang="en-US" sz="2400" b="1" dirty="0">
              <a:effectLst>
                <a:outerShdw blurRad="38100" dist="38100" dir="2700000" algn="tl">
                  <a:srgbClr val="000000">
                    <a:alpha val="43137"/>
                  </a:srgbClr>
                </a:outerShdw>
              </a:effectLst>
            </a:endParaRPr>
          </a:p>
        </p:txBody>
      </p:sp>
      <p:sp>
        <p:nvSpPr>
          <p:cNvPr id="4" name="pole tekstowe 3"/>
          <p:cNvSpPr txBox="1"/>
          <p:nvPr/>
        </p:nvSpPr>
        <p:spPr>
          <a:xfrm>
            <a:off x="642910" y="642918"/>
            <a:ext cx="8358246" cy="923330"/>
          </a:xfrm>
          <a:prstGeom prst="rect">
            <a:avLst/>
          </a:prstGeom>
          <a:noFill/>
        </p:spPr>
        <p:txBody>
          <a:bodyPr wrap="square" rtlCol="0">
            <a:spAutoFit/>
          </a:bodyPr>
          <a:lstStyle/>
          <a:p>
            <a:r>
              <a:rPr smtClean="0"/>
              <a:t>"Jeden człowiek </a:t>
            </a:r>
            <a:r>
              <a:rPr lang="pl-PL" dirty="0" smtClean="0"/>
              <a:t>–</a:t>
            </a:r>
            <a:r>
              <a:rPr smtClean="0"/>
              <a:t> jeden głos". Oznacza to, że nie </a:t>
            </a:r>
            <a:r>
              <a:rPr smtClean="0"/>
              <a:t>może być </a:t>
            </a:r>
            <a:r>
              <a:rPr smtClean="0"/>
              <a:t>sytuacji,w której jednemu wyborcy przypadałaby większa liczba głosów niż innym.</a:t>
            </a:r>
          </a:p>
          <a:p>
            <a:endParaRPr lang="pl-PL" dirty="0"/>
          </a:p>
        </p:txBody>
      </p:sp>
      <p:sp>
        <p:nvSpPr>
          <p:cNvPr id="5" name="pole tekstowe 4"/>
          <p:cNvSpPr txBox="1"/>
          <p:nvPr/>
        </p:nvSpPr>
        <p:spPr>
          <a:xfrm>
            <a:off x="642910" y="1428736"/>
            <a:ext cx="8215369" cy="646331"/>
          </a:xfrm>
          <a:prstGeom prst="rect">
            <a:avLst/>
          </a:prstGeom>
          <a:noFill/>
        </p:spPr>
        <p:txBody>
          <a:bodyPr wrap="square" rtlCol="0">
            <a:spAutoFit/>
          </a:bodyPr>
          <a:lstStyle/>
          <a:p>
            <a:r>
              <a:rPr smtClean="0"/>
              <a:t>W znaczeniu materialnym zasada równości wymaga,by głos każdego wyborcy miał tę samą siłę, a więc by wpływał na wynik wyborów w tym samym mniej więcej stopniu</a:t>
            </a:r>
            <a:endParaRPr lang="pl-PL" dirty="0"/>
          </a:p>
        </p:txBody>
      </p:sp>
      <p:sp>
        <p:nvSpPr>
          <p:cNvPr id="6" name="pole tekstowe 5"/>
          <p:cNvSpPr txBox="1"/>
          <p:nvPr/>
        </p:nvSpPr>
        <p:spPr>
          <a:xfrm>
            <a:off x="1785918" y="2214554"/>
            <a:ext cx="6091732" cy="64633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b="1" smtClean="0"/>
              <a:t>Metody zapewnienia materialnej równości prawa wyborczego</a:t>
            </a:r>
          </a:p>
          <a:p>
            <a:pPr algn="ctr"/>
            <a:r>
              <a:rPr lang="pl-PL" b="1" dirty="0" smtClean="0"/>
              <a:t>W</a:t>
            </a:r>
            <a:r>
              <a:rPr b="1" smtClean="0"/>
              <a:t>ymaga tego artykuł 96 ust. 2 Konstytucji</a:t>
            </a:r>
            <a:endParaRPr lang="pl-PL" b="1" dirty="0"/>
          </a:p>
        </p:txBody>
      </p:sp>
      <p:sp>
        <p:nvSpPr>
          <p:cNvPr id="7" name="pole tekstowe 6"/>
          <p:cNvSpPr txBox="1"/>
          <p:nvPr/>
        </p:nvSpPr>
        <p:spPr>
          <a:xfrm>
            <a:off x="857224" y="3857628"/>
            <a:ext cx="2786081"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smtClean="0"/>
              <a:t>Wprowadzenie tzw</a:t>
            </a:r>
            <a:r>
              <a:rPr b="1" smtClean="0"/>
              <a:t>. </a:t>
            </a:r>
            <a:r>
              <a:rPr b="1" dirty="0" smtClean="0"/>
              <a:t>s</a:t>
            </a:r>
            <a:r>
              <a:rPr b="1" smtClean="0"/>
              <a:t>tałej normy przedstawicielskiej;</a:t>
            </a:r>
          </a:p>
          <a:p>
            <a:pPr algn="ctr"/>
            <a:r>
              <a:rPr sz="1600" smtClean="0"/>
              <a:t>(jeden mandat przypadał wówczas na 60 000 mieszkańców).</a:t>
            </a:r>
            <a:endParaRPr lang="pl-PL" sz="1600" dirty="0"/>
          </a:p>
        </p:txBody>
      </p:sp>
      <p:sp>
        <p:nvSpPr>
          <p:cNvPr id="8" name="pole tekstowe 7"/>
          <p:cNvSpPr txBox="1"/>
          <p:nvPr/>
        </p:nvSpPr>
        <p:spPr>
          <a:xfrm>
            <a:off x="5715008" y="3786190"/>
            <a:ext cx="2786081"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smtClean="0"/>
              <a:t>Ustalenie</a:t>
            </a:r>
            <a:r>
              <a:rPr b="1" smtClean="0"/>
              <a:t> stałej liczebności parlamentu;</a:t>
            </a:r>
          </a:p>
          <a:p>
            <a:pPr algn="ctr"/>
            <a:r>
              <a:rPr sz="1600" smtClean="0"/>
              <a:t>(skład Sejmu w liczbie 460 posłów).</a:t>
            </a:r>
          </a:p>
          <a:p>
            <a:pPr algn="ctr"/>
            <a:endParaRPr lang="pl-PL" sz="1600" dirty="0"/>
          </a:p>
        </p:txBody>
      </p:sp>
      <p:cxnSp>
        <p:nvCxnSpPr>
          <p:cNvPr id="10" name="Łącznik prosty ze strzałką 9"/>
          <p:cNvCxnSpPr>
            <a:stCxn id="6" idx="2"/>
            <a:endCxn id="7" idx="0"/>
          </p:cNvCxnSpPr>
          <p:nvPr/>
        </p:nvCxnSpPr>
        <p:spPr>
          <a:xfrm rot="5400000">
            <a:off x="3042654" y="2068497"/>
            <a:ext cx="996743" cy="25815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a:stCxn id="6" idx="2"/>
            <a:endCxn id="8" idx="0"/>
          </p:cNvCxnSpPr>
          <p:nvPr/>
        </p:nvCxnSpPr>
        <p:spPr>
          <a:xfrm rot="16200000" flipH="1">
            <a:off x="5507264" y="2185404"/>
            <a:ext cx="925305" cy="22762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785786" y="5715016"/>
            <a:ext cx="8143932" cy="707886"/>
          </a:xfrm>
          <a:prstGeom prst="rect">
            <a:avLst/>
          </a:prstGeom>
          <a:noFill/>
        </p:spPr>
        <p:txBody>
          <a:bodyPr wrap="square" rtlCol="0">
            <a:spAutoFit/>
          </a:bodyPr>
          <a:lstStyle/>
          <a:p>
            <a:pPr algn="ctr"/>
            <a:r>
              <a:rPr lang="pl-PL" sz="2000" b="1" dirty="0" smtClean="0"/>
              <a:t>M</a:t>
            </a:r>
            <a:r>
              <a:rPr sz="2000" b="1" smtClean="0"/>
              <a:t>aterialny aspekt zasady równości </a:t>
            </a:r>
            <a:r>
              <a:rPr sz="2000" b="1" u="sng" smtClean="0"/>
              <a:t>nie musi znajdować zastosowania w wyborach do Senatu</a:t>
            </a:r>
            <a:r>
              <a:rPr sz="2000" b="1" smtClean="0"/>
              <a:t>, bo art.</a:t>
            </a:r>
            <a:r>
              <a:rPr lang="pl-PL" sz="2000" b="1" dirty="0" smtClean="0"/>
              <a:t> 97 ust 2 Konstytucji pomija tę zasadę.</a:t>
            </a:r>
            <a:endParaRPr lang="pl-PL" sz="2000" b="1" dirty="0"/>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83568" y="132748"/>
            <a:ext cx="3196773" cy="461665"/>
          </a:xfrm>
          <a:prstGeom prst="rect">
            <a:avLst/>
          </a:prstGeom>
          <a:noFill/>
        </p:spPr>
        <p:txBody>
          <a:bodyPr wrap="none" rtlCol="0">
            <a:spAutoFit/>
          </a:bodyPr>
          <a:lstStyle/>
          <a:p>
            <a:r>
              <a:rPr lang="pl-PL" sz="2400" b="1" dirty="0" smtClean="0">
                <a:effectLst>
                  <a:outerShdw blurRad="38100" dist="38100" dir="2700000" algn="tl">
                    <a:srgbClr val="000000">
                      <a:alpha val="43137"/>
                    </a:srgbClr>
                  </a:outerShdw>
                </a:effectLst>
              </a:rPr>
              <a:t>Zasada </a:t>
            </a:r>
            <a:r>
              <a:rPr sz="2400" b="1" smtClean="0">
                <a:effectLst>
                  <a:outerShdw blurRad="38100" dist="38100" dir="2700000" algn="tl">
                    <a:srgbClr val="000000">
                      <a:alpha val="43137"/>
                    </a:srgbClr>
                  </a:outerShdw>
                </a:effectLst>
              </a:rPr>
              <a:t>bezpośredniości</a:t>
            </a:r>
            <a:endParaRPr lang="en-US" sz="2400" b="1" dirty="0">
              <a:effectLst>
                <a:outerShdw blurRad="38100" dist="38100" dir="2700000" algn="tl">
                  <a:srgbClr val="000000">
                    <a:alpha val="43137"/>
                  </a:srgbClr>
                </a:outerShdw>
              </a:effectLst>
            </a:endParaRPr>
          </a:p>
        </p:txBody>
      </p:sp>
      <p:sp>
        <p:nvSpPr>
          <p:cNvPr id="3" name="pole tekstowe 2"/>
          <p:cNvSpPr txBox="1"/>
          <p:nvPr/>
        </p:nvSpPr>
        <p:spPr>
          <a:xfrm>
            <a:off x="714348" y="857232"/>
            <a:ext cx="8286807" cy="646331"/>
          </a:xfrm>
          <a:prstGeom prst="rect">
            <a:avLst/>
          </a:prstGeom>
          <a:noFill/>
        </p:spPr>
        <p:txBody>
          <a:bodyPr wrap="square" rtlCol="0">
            <a:spAutoFit/>
          </a:bodyPr>
          <a:lstStyle/>
          <a:p>
            <a:r>
              <a:rPr smtClean="0"/>
              <a:t>Zasada ta oznacza, że wyborca oddaje swój głos na osobę lub osoby, które mają zostać wybrane, a więc objąć mandat obsadzony nadrodze danego głosowania. </a:t>
            </a:r>
            <a:endParaRPr lang="pl-PL" dirty="0"/>
          </a:p>
        </p:txBody>
      </p:sp>
      <p:sp>
        <p:nvSpPr>
          <p:cNvPr id="4" name="pole tekstowe 3"/>
          <p:cNvSpPr txBox="1"/>
          <p:nvPr/>
        </p:nvSpPr>
        <p:spPr>
          <a:xfrm>
            <a:off x="714348" y="1711099"/>
            <a:ext cx="8286807"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b="1" smtClean="0"/>
              <a:t>Konstytucja z dnia 2 kwietnia 1997 roku wymaga dochowania zasady bezpośredniości we WSZYSTKICH POSTĘPOWANIACH WYBORCZYCH.</a:t>
            </a:r>
            <a:endParaRPr lang="pl-PL" b="1" dirty="0"/>
          </a:p>
        </p:txBody>
      </p:sp>
      <p:sp>
        <p:nvSpPr>
          <p:cNvPr id="5" name="pole tekstowe 4"/>
          <p:cNvSpPr txBox="1"/>
          <p:nvPr/>
        </p:nvSpPr>
        <p:spPr>
          <a:xfrm>
            <a:off x="642910" y="2571744"/>
            <a:ext cx="8501090" cy="923330"/>
          </a:xfrm>
          <a:prstGeom prst="rect">
            <a:avLst/>
          </a:prstGeom>
          <a:noFill/>
        </p:spPr>
        <p:txBody>
          <a:bodyPr wrap="square" rtlCol="0">
            <a:spAutoFit/>
          </a:bodyPr>
          <a:lstStyle/>
          <a:p>
            <a:pPr algn="ctr"/>
            <a:r>
              <a:rPr smtClean="0"/>
              <a:t>Głosowanie jest w zasadzie aktem osobistym, ale obecnie dopuszczasię głosowanie przez pełnomocnika dla osób niepełnosprawnych (art.</a:t>
            </a:r>
            <a:r>
              <a:rPr lang="pl-PL" dirty="0" smtClean="0"/>
              <a:t> 54-61 </a:t>
            </a:r>
            <a:r>
              <a:rPr lang="pl-PL" dirty="0" err="1" smtClean="0"/>
              <a:t>k.w</a:t>
            </a:r>
            <a:r>
              <a:rPr lang="pl-PL" dirty="0" smtClean="0"/>
              <a:t>.) </a:t>
            </a:r>
            <a:r>
              <a:rPr lang="pl-PL" dirty="0" smtClean="0">
                <a:hlinkClick r:id="rId2"/>
              </a:rPr>
              <a:t>http://www.sejm.gov.pl/prawo/kodeks/kodeks.htm</a:t>
            </a:r>
            <a:endParaRPr lang="pl-PL" dirty="0"/>
          </a:p>
        </p:txBody>
      </p:sp>
      <p:sp>
        <p:nvSpPr>
          <p:cNvPr id="6" name="pole tekstowe 5"/>
          <p:cNvSpPr txBox="1"/>
          <p:nvPr/>
        </p:nvSpPr>
        <p:spPr>
          <a:xfrm>
            <a:off x="571472" y="4023374"/>
            <a:ext cx="8501090" cy="1754326"/>
          </a:xfrm>
          <a:prstGeom prst="rect">
            <a:avLst/>
          </a:prstGeom>
          <a:noFill/>
        </p:spPr>
        <p:txBody>
          <a:bodyPr wrap="square" rtlCol="0">
            <a:spAutoFit/>
          </a:bodyPr>
          <a:lstStyle/>
          <a:p>
            <a:pPr algn="ctr"/>
            <a:r>
              <a:rPr b="1" smtClean="0"/>
              <a:t>Głosowanie za pośrednictwem poczty, poczty elektronicznej czy innych podobnych technik był wykluczony do 2011 r., w którym dopuszczono dłosowanie za pośrednictwem poczty, ale tylko dla osób niepełnosprawnych (art.</a:t>
            </a:r>
            <a:r>
              <a:rPr lang="pl-PL" b="1" dirty="0" smtClean="0"/>
              <a:t>61a-61i </a:t>
            </a:r>
            <a:r>
              <a:rPr lang="pl-PL" b="1" dirty="0" err="1" smtClean="0"/>
              <a:t>k.w</a:t>
            </a:r>
            <a:r>
              <a:rPr lang="pl-PL" b="1" dirty="0" smtClean="0"/>
              <a:t>.) oraz dla osób głosujących w obwodach głosowania utworzonych za granicą, które zgłosiły zamiar głosowania korespondencyjnego nie później niż 15. dnia przed dniem wyborów (art. 62-68 </a:t>
            </a:r>
            <a:r>
              <a:rPr lang="pl-PL" b="1" dirty="0" err="1" smtClean="0"/>
              <a:t>k.w</a:t>
            </a:r>
            <a:r>
              <a:rPr lang="pl-PL" b="1" dirty="0" smtClean="0"/>
              <a:t>.)</a:t>
            </a:r>
            <a:endParaRPr lang="pl-PL" b="1" dirty="0"/>
          </a:p>
        </p:txBody>
      </p:sp>
      <p:pic>
        <p:nvPicPr>
          <p:cNvPr id="7" name="Picture 2" descr="bl"/>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5868655" y="6168897"/>
            <a:ext cx="3239849" cy="716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42910" y="132748"/>
            <a:ext cx="3657989" cy="461665"/>
          </a:xfrm>
          <a:prstGeom prst="rect">
            <a:avLst/>
          </a:prstGeom>
          <a:noFill/>
        </p:spPr>
        <p:txBody>
          <a:bodyPr wrap="none" rtlCol="0">
            <a:spAutoFit/>
          </a:bodyPr>
          <a:lstStyle/>
          <a:p>
            <a:r>
              <a:rPr lang="pl-PL" sz="2400" b="1" dirty="0" smtClean="0">
                <a:effectLst>
                  <a:outerShdw blurRad="38100" dist="38100" dir="2700000" algn="tl">
                    <a:srgbClr val="000000">
                      <a:alpha val="43137"/>
                    </a:srgbClr>
                  </a:outerShdw>
                </a:effectLst>
              </a:rPr>
              <a:t>Zasada </a:t>
            </a:r>
            <a:r>
              <a:rPr sz="2400" b="1" smtClean="0">
                <a:effectLst>
                  <a:outerShdw blurRad="38100" dist="38100" dir="2700000" algn="tl">
                    <a:srgbClr val="000000">
                      <a:alpha val="43137"/>
                    </a:srgbClr>
                  </a:outerShdw>
                </a:effectLst>
              </a:rPr>
              <a:t>tajności głosowania</a:t>
            </a:r>
            <a:endParaRPr lang="en-US" sz="2400" b="1" dirty="0">
              <a:effectLst>
                <a:outerShdw blurRad="38100" dist="38100" dir="2700000" algn="tl">
                  <a:srgbClr val="000000">
                    <a:alpha val="43137"/>
                  </a:srgbClr>
                </a:outerShdw>
              </a:effectLst>
            </a:endParaRPr>
          </a:p>
        </p:txBody>
      </p:sp>
      <p:sp>
        <p:nvSpPr>
          <p:cNvPr id="3" name="pole tekstowe 2"/>
          <p:cNvSpPr txBox="1"/>
          <p:nvPr/>
        </p:nvSpPr>
        <p:spPr>
          <a:xfrm>
            <a:off x="642910" y="642918"/>
            <a:ext cx="8358246" cy="646331"/>
          </a:xfrm>
          <a:prstGeom prst="rect">
            <a:avLst/>
          </a:prstGeom>
          <a:noFill/>
        </p:spPr>
        <p:txBody>
          <a:bodyPr wrap="square" rtlCol="0">
            <a:spAutoFit/>
          </a:bodyPr>
          <a:lstStyle/>
          <a:p>
            <a:pPr algn="ctr"/>
            <a:r>
              <a:rPr smtClean="0"/>
              <a:t>Zasada ta oznacza zagwarantowanie każdemu wyborcy, że treść jego decyzji nie będzie mogła być ustalona i ujawniona.</a:t>
            </a:r>
            <a:endParaRPr lang="pl-PL" dirty="0"/>
          </a:p>
        </p:txBody>
      </p:sp>
      <p:sp>
        <p:nvSpPr>
          <p:cNvPr id="4" name="pole tekstowe 3"/>
          <p:cNvSpPr txBox="1"/>
          <p:nvPr/>
        </p:nvSpPr>
        <p:spPr>
          <a:xfrm>
            <a:off x="642910" y="1285860"/>
            <a:ext cx="8286808" cy="646331"/>
          </a:xfrm>
          <a:prstGeom prst="rect">
            <a:avLst/>
          </a:prstGeom>
          <a:noFill/>
        </p:spPr>
        <p:txBody>
          <a:bodyPr wrap="square" rtlCol="0">
            <a:spAutoFit/>
          </a:bodyPr>
          <a:lstStyle/>
          <a:p>
            <a:pPr algn="ctr"/>
            <a:r>
              <a:rPr smtClean="0"/>
              <a:t>Zasadzie tajności głosowania przypisujemy charakter bezwzględny, tzn. należy ją traktować jako obowiązek a nie tylko jako uprawnienie wyborcy.</a:t>
            </a:r>
            <a:endParaRPr lang="pl-PL" dirty="0"/>
          </a:p>
        </p:txBody>
      </p:sp>
      <p:sp>
        <p:nvSpPr>
          <p:cNvPr id="5" name="pole tekstowe 4"/>
          <p:cNvSpPr txBox="1"/>
          <p:nvPr/>
        </p:nvSpPr>
        <p:spPr>
          <a:xfrm>
            <a:off x="642910" y="2143116"/>
            <a:ext cx="8358246" cy="2031325"/>
          </a:xfrm>
          <a:prstGeom prst="rect">
            <a:avLst/>
          </a:prstGeom>
          <a:noFill/>
        </p:spPr>
        <p:txBody>
          <a:bodyPr wrap="square" rtlCol="0">
            <a:spAutoFit/>
          </a:bodyPr>
          <a:lstStyle/>
          <a:p>
            <a:r>
              <a:rPr b="1" u="sng" smtClean="0"/>
              <a:t>Gwarancje zachowania tajności głosowania:</a:t>
            </a:r>
          </a:p>
          <a:p>
            <a:pPr>
              <a:buFontTx/>
              <a:buChar char="-"/>
            </a:pPr>
            <a:r>
              <a:rPr dirty="0" smtClean="0"/>
              <a:t>w</a:t>
            </a:r>
            <a:r>
              <a:rPr smtClean="0"/>
              <a:t>szystkie karty do głosowania muszą być jednakowe;</a:t>
            </a:r>
          </a:p>
          <a:p>
            <a:pPr>
              <a:buFontTx/>
              <a:buChar char="-"/>
            </a:pPr>
            <a:r>
              <a:rPr dirty="0" smtClean="0"/>
              <a:t>w</a:t>
            </a:r>
            <a:r>
              <a:rPr smtClean="0"/>
              <a:t> każdym lokalu wyborczym muszą zostać urządzone </a:t>
            </a:r>
            <a:r>
              <a:rPr lang="pl-PL" dirty="0" smtClean="0"/>
              <a:t>–</a:t>
            </a:r>
            <a:r>
              <a:rPr smtClean="0"/>
              <a:t> w odpowiedniej ilości </a:t>
            </a:r>
            <a:r>
              <a:rPr lang="pl-PL" dirty="0" smtClean="0"/>
              <a:t>–</a:t>
            </a:r>
            <a:r>
              <a:rPr smtClean="0"/>
              <a:t> kabiny   </a:t>
            </a:r>
          </a:p>
          <a:p>
            <a:r>
              <a:rPr smtClean="0"/>
              <a:t>  do głosowania;</a:t>
            </a:r>
          </a:p>
          <a:p>
            <a:pPr>
              <a:buFontTx/>
              <a:buChar char="-"/>
            </a:pPr>
            <a:r>
              <a:rPr dirty="0" smtClean="0"/>
              <a:t>w</a:t>
            </a:r>
            <a:r>
              <a:rPr smtClean="0"/>
              <a:t> kabinach do głosowania muszą znajdować się przybory do głosowania;</a:t>
            </a:r>
          </a:p>
          <a:p>
            <a:pPr>
              <a:buFontTx/>
              <a:buChar char="-"/>
            </a:pPr>
            <a:r>
              <a:rPr dirty="0" smtClean="0"/>
              <a:t>w</a:t>
            </a:r>
            <a:r>
              <a:rPr smtClean="0"/>
              <a:t>yborca do kabiny wchodzi sam, wypełniając ją i wrzucając osobiście;</a:t>
            </a:r>
          </a:p>
          <a:p>
            <a:pPr>
              <a:buFontTx/>
              <a:buChar char="-"/>
            </a:pPr>
            <a:r>
              <a:rPr dirty="0" smtClean="0"/>
              <a:t>u</a:t>
            </a:r>
            <a:r>
              <a:rPr smtClean="0"/>
              <a:t>rna powinna być przezroczysta (zgodnie z nowelą z 2015 r.)</a:t>
            </a:r>
          </a:p>
        </p:txBody>
      </p:sp>
      <p:sp>
        <p:nvSpPr>
          <p:cNvPr id="7" name="pole tekstowe 6"/>
          <p:cNvSpPr txBox="1"/>
          <p:nvPr/>
        </p:nvSpPr>
        <p:spPr>
          <a:xfrm>
            <a:off x="714348" y="5309258"/>
            <a:ext cx="8286808" cy="1477328"/>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b="1" smtClean="0"/>
              <a:t>Kodeks Karny </a:t>
            </a:r>
            <a:r>
              <a:rPr smtClean="0"/>
              <a:t>Rozdział XXXI Przestępstwa przeciwko wyborom i referendum</a:t>
            </a:r>
          </a:p>
          <a:p>
            <a:endParaRPr smtClean="0"/>
          </a:p>
          <a:p>
            <a:r>
              <a:rPr b="1" smtClean="0"/>
              <a:t>Art. 251.</a:t>
            </a:r>
            <a:r>
              <a:rPr smtClean="0"/>
              <a:t> Kto, naruszając przepisy o tajności głosowania, wbrew woli głosującego zapoznaje się z treścią jego głosu, podlega grzywnie, karze ograniczenia wolności albo pozbawienia wolności do lat 2. </a:t>
            </a:r>
            <a:endParaRPr lang="pl-PL" dirty="0"/>
          </a:p>
        </p:txBody>
      </p:sp>
      <p:sp>
        <p:nvSpPr>
          <p:cNvPr id="8" name="pole tekstowe 7"/>
          <p:cNvSpPr txBox="1"/>
          <p:nvPr/>
        </p:nvSpPr>
        <p:spPr>
          <a:xfrm>
            <a:off x="714348" y="4357694"/>
            <a:ext cx="8215370" cy="646331"/>
          </a:xfrm>
          <a:prstGeom prst="rect">
            <a:avLst/>
          </a:prstGeom>
          <a:noFill/>
        </p:spPr>
        <p:txBody>
          <a:bodyPr wrap="square" rtlCol="0">
            <a:spAutoFit/>
          </a:bodyPr>
          <a:lstStyle/>
          <a:p>
            <a:pPr algn="ctr"/>
            <a:r>
              <a:rPr b="1" smtClean="0">
                <a:effectLst>
                  <a:outerShdw blurRad="38100" dist="38100" dir="2700000" algn="tl">
                    <a:srgbClr val="000000">
                      <a:alpha val="43137"/>
                    </a:srgbClr>
                  </a:outerShdw>
                </a:effectLst>
              </a:rPr>
              <a:t>Naruszenie powyższych gwarancji może być podstawą protestu wyborczego, może więc doprowadzić do unieważnienia wyborów.</a:t>
            </a:r>
            <a:endParaRPr lang="pl-PL" b="1" dirty="0">
              <a:effectLst>
                <a:outerShdw blurRad="38100" dist="38100" dir="2700000" algn="tl">
                  <a:srgbClr val="000000">
                    <a:alpha val="43137"/>
                  </a:srgbClr>
                </a:outerShdw>
              </a:effectLst>
            </a:endParaRPr>
          </a:p>
        </p:txBody>
      </p:sp>
    </p:spTree>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14348" y="4746508"/>
            <a:ext cx="8215370" cy="1754326"/>
          </a:xfrm>
          <a:prstGeom prst="rect">
            <a:avLst/>
          </a:prstGeom>
          <a:noFill/>
        </p:spPr>
        <p:txBody>
          <a:bodyPr wrap="square" rtlCol="0">
            <a:spAutoFit/>
          </a:bodyPr>
          <a:lstStyle/>
          <a:p>
            <a:pPr algn="just"/>
            <a:r>
              <a:rPr smtClean="0"/>
              <a:t>[</a:t>
            </a:r>
            <a:r>
              <a:rPr lang="pl-PL" dirty="0" smtClean="0"/>
              <a:t>…]</a:t>
            </a:r>
            <a:r>
              <a:rPr smtClean="0"/>
              <a:t>W istocie pewne elementy zasady proporcjonalności są bezsporne. Wprowadza się ją po to, aby partie polityczne biorące udział w wyborach reprezentowane były w parlamencie proporcjonalnie do uzyskanego przez nie poparcia. Z drugiej strony zasada ta wiąże się ściśle z zapewnieniem demokratycznej reprezentacji różnym grupom wyborców odzwierciedlających różnice poglądów, postaw itp. w łonie suwerena – narodu.</a:t>
            </a:r>
            <a:endParaRPr lang="pl-PL" dirty="0"/>
          </a:p>
        </p:txBody>
      </p:sp>
      <p:sp>
        <p:nvSpPr>
          <p:cNvPr id="6" name="pole tekstowe 5"/>
          <p:cNvSpPr txBox="1"/>
          <p:nvPr/>
        </p:nvSpPr>
        <p:spPr>
          <a:xfrm>
            <a:off x="642910" y="132748"/>
            <a:ext cx="3437159" cy="461665"/>
          </a:xfrm>
          <a:prstGeom prst="rect">
            <a:avLst/>
          </a:prstGeom>
          <a:noFill/>
        </p:spPr>
        <p:txBody>
          <a:bodyPr wrap="none" rtlCol="0">
            <a:spAutoFit/>
          </a:bodyPr>
          <a:lstStyle/>
          <a:p>
            <a:r>
              <a:rPr lang="pl-PL" sz="2400" b="1" dirty="0" smtClean="0">
                <a:effectLst>
                  <a:outerShdw blurRad="38100" dist="38100" dir="2700000" algn="tl">
                    <a:srgbClr val="000000">
                      <a:alpha val="43137"/>
                    </a:srgbClr>
                  </a:outerShdw>
                </a:effectLst>
              </a:rPr>
              <a:t>Zasada </a:t>
            </a:r>
            <a:r>
              <a:rPr sz="2400" b="1" dirty="0" smtClean="0">
                <a:effectLst>
                  <a:outerShdw blurRad="38100" dist="38100" dir="2700000" algn="tl">
                    <a:srgbClr val="000000">
                      <a:alpha val="43137"/>
                    </a:srgbClr>
                  </a:outerShdw>
                </a:effectLst>
              </a:rPr>
              <a:t>proporcjonalności</a:t>
            </a:r>
            <a:endParaRPr lang="en-US" sz="2400" b="1" dirty="0">
              <a:effectLst>
                <a:outerShdw blurRad="38100" dist="38100" dir="2700000" algn="tl">
                  <a:srgbClr val="000000">
                    <a:alpha val="43137"/>
                  </a:srgbClr>
                </a:outerShdw>
              </a:effectLst>
            </a:endParaRPr>
          </a:p>
        </p:txBody>
      </p:sp>
      <p:sp>
        <p:nvSpPr>
          <p:cNvPr id="7" name="pole tekstowe 6"/>
          <p:cNvSpPr txBox="1"/>
          <p:nvPr/>
        </p:nvSpPr>
        <p:spPr>
          <a:xfrm>
            <a:off x="785787" y="714356"/>
            <a:ext cx="8143932" cy="646331"/>
          </a:xfrm>
          <a:prstGeom prst="rect">
            <a:avLst/>
          </a:prstGeom>
          <a:noFill/>
        </p:spPr>
        <p:txBody>
          <a:bodyPr wrap="square" rtlCol="0">
            <a:spAutoFit/>
          </a:bodyPr>
          <a:lstStyle/>
          <a:p>
            <a:pPr algn="ctr"/>
            <a:r>
              <a:rPr b="1" smtClean="0"/>
              <a:t>Zasada ta odnosi się do sposobu ustalania wyników głosowania i występuje alternatywnie do zasady większości.</a:t>
            </a:r>
            <a:endParaRPr lang="pl-PL" b="1" dirty="0"/>
          </a:p>
        </p:txBody>
      </p:sp>
      <p:sp>
        <p:nvSpPr>
          <p:cNvPr id="8" name="pole tekstowe 7"/>
          <p:cNvSpPr txBox="1"/>
          <p:nvPr/>
        </p:nvSpPr>
        <p:spPr>
          <a:xfrm>
            <a:off x="785787" y="1428736"/>
            <a:ext cx="8143932" cy="3139321"/>
          </a:xfrm>
          <a:prstGeom prst="rect">
            <a:avLst/>
          </a:prstGeom>
          <a:noFill/>
        </p:spPr>
        <p:txBody>
          <a:bodyPr wrap="square" rtlCol="0">
            <a:spAutoFit/>
          </a:bodyPr>
          <a:lstStyle/>
          <a:p>
            <a:pPr algn="just"/>
            <a:r>
              <a:rPr b="1" u="sng" smtClean="0"/>
              <a:t>Zasada większości względnej: </a:t>
            </a:r>
            <a:r>
              <a:rPr smtClean="0"/>
              <a:t>aby zostać wybranym, należy uzyskać więcej głosów niż inni kandydaci. Jest to system najprostszy, bo wtedy głosowanie zawsze musi przynieść rozstrzygnięcie.</a:t>
            </a:r>
          </a:p>
          <a:p>
            <a:pPr algn="just"/>
            <a:endParaRPr smtClean="0"/>
          </a:p>
          <a:p>
            <a:pPr algn="just"/>
            <a:r>
              <a:rPr b="1" smtClean="0"/>
              <a:t>Zasada większości bezwzględnej: </a:t>
            </a:r>
            <a:r>
              <a:rPr smtClean="0"/>
              <a:t>narzuca wymóg uzyskania nie tylko największej liczby głosów, ale określa również, że aby zostać wybranym, konieczne jest uzyskanie ponad połowy oddanych głosów. Jeżeli żaden z kazdydatów nie uzyska więcej niż 50 % głosów, to przeprowadzona jest druga tura głosowania. Pozostają w niej dwaj kandydaci, którzy uzyskali największą liczbę głosów i nie zrzekli się kandydowania, jeden z nich musi więc uzyskać więcej niż 50 % głosów. </a:t>
            </a:r>
          </a:p>
          <a:p>
            <a:endParaRPr lang="pl-PL" dirty="0"/>
          </a:p>
        </p:txBody>
      </p:sp>
    </p:spTree>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14348" y="47693"/>
            <a:ext cx="8286808" cy="4524315"/>
          </a:xfrm>
          <a:prstGeom prst="rect">
            <a:avLst/>
          </a:prstGeom>
          <a:noFill/>
        </p:spPr>
        <p:txBody>
          <a:bodyPr wrap="square" rtlCol="0">
            <a:spAutoFit/>
          </a:bodyPr>
          <a:lstStyle/>
          <a:p>
            <a:pPr algn="just"/>
            <a:r>
              <a:rPr smtClean="0"/>
              <a:t>Trzeba też do tego dodać i to, że ogólnikowe postanowienie Konstytucji nie rozstrzyga wielu ważnych elementów prawa wyborczego związanych immanentnie z zasadą proporcjonalności i wpływających na jej kształt. Tytułem przykładu można wskazać, że w Konstytucji nie znajdziemy żadnej regulacji dotyczącej progów wyborczych, wielkości okręgów czy też systemu liczenia głosów, który należy zastosować. Dobrze zaś wiadomo, że elementy te mogą choćby decydować o tym, czy cały system wyborczy sprzyjać będzie partiom małym, czy dużym.</a:t>
            </a:r>
          </a:p>
          <a:p>
            <a:pPr algn="just"/>
            <a:endParaRPr smtClean="0"/>
          </a:p>
          <a:p>
            <a:pPr algn="just"/>
            <a:r>
              <a:rPr smtClean="0"/>
              <a:t>W braku szczegółowej regulacji konstytucyjnej, a z sytuacją taką mamy do czynienia w Polsce, ustawodawca może decydować w ordynacjach wyborczych o następujących elementach:</a:t>
            </a:r>
          </a:p>
          <a:p>
            <a:pPr algn="just"/>
            <a:r>
              <a:rPr b="1" smtClean="0"/>
              <a:t>1) przyjęciu tzw. klauzuli zaporowej;</a:t>
            </a:r>
          </a:p>
          <a:p>
            <a:pPr algn="just"/>
            <a:r>
              <a:rPr b="1" smtClean="0"/>
              <a:t>2) przyjęciu oprócz okręgów wielomandatowych także i okręgów jednomandatowych;</a:t>
            </a:r>
          </a:p>
          <a:p>
            <a:pPr algn="just"/>
            <a:r>
              <a:rPr b="1" smtClean="0"/>
              <a:t>3) wielkości okręgów wyborczych i liczby pochodzących z nich mandatów;</a:t>
            </a:r>
          </a:p>
          <a:p>
            <a:pPr algn="just"/>
            <a:r>
              <a:rPr b="1" smtClean="0"/>
              <a:t>4) wyborze systemu wyborczego decydującego o podziale mandatów[</a:t>
            </a:r>
            <a:r>
              <a:rPr lang="pl-PL" b="1" dirty="0" smtClean="0"/>
              <a:t>…].</a:t>
            </a:r>
            <a:endParaRPr b="1" smtClean="0"/>
          </a:p>
          <a:p>
            <a:pPr algn="just"/>
            <a:endParaRPr lang="pl-PL" dirty="0"/>
          </a:p>
        </p:txBody>
      </p:sp>
      <p:sp>
        <p:nvSpPr>
          <p:cNvPr id="4" name="pole tekstowe 3"/>
          <p:cNvSpPr txBox="1"/>
          <p:nvPr/>
        </p:nvSpPr>
        <p:spPr>
          <a:xfrm>
            <a:off x="642911" y="4666316"/>
            <a:ext cx="8501089" cy="1477328"/>
          </a:xfrm>
          <a:prstGeom prst="rect">
            <a:avLst/>
          </a:prstGeom>
          <a:noFill/>
        </p:spPr>
        <p:txBody>
          <a:bodyPr wrap="square" rtlCol="0">
            <a:spAutoFit/>
          </a:bodyPr>
          <a:lstStyle/>
          <a:p>
            <a:pPr algn="ctr"/>
            <a:r>
              <a:rPr smtClean="0"/>
              <a:t>Progi wyborcze (inaczej klauzule zaporowe) </a:t>
            </a:r>
            <a:r>
              <a:rPr lang="pl-PL" dirty="0" smtClean="0"/>
              <a:t>–</a:t>
            </a:r>
            <a:r>
              <a:rPr smtClean="0"/>
              <a:t> wprowadzają wymóg uzyskania pewnego minimalnego odsetka głosów w skali całego kraju. </a:t>
            </a:r>
          </a:p>
          <a:p>
            <a:pPr algn="ctr"/>
            <a:r>
              <a:rPr smtClean="0"/>
              <a:t>Progi wyborcze służą wyeliminowaniu z parlamentu partii najmniejszych, a preferują partie "duże" </a:t>
            </a:r>
            <a:r>
              <a:rPr lang="pl-PL" dirty="0" smtClean="0"/>
              <a:t>–</a:t>
            </a:r>
            <a:r>
              <a:rPr smtClean="0"/>
              <a:t> są więc ułatwieniem przy budowaniu stabilnej koalicji politycznej w parlamencie i przeciwdziałają nadmiernemu rozdrobniebniu izby.</a:t>
            </a:r>
            <a:endParaRPr lang="pl-PL" dirty="0"/>
          </a:p>
        </p:txBody>
      </p:sp>
    </p:spTree>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14348" y="603104"/>
            <a:ext cx="8286808" cy="1754326"/>
          </a:xfrm>
          <a:prstGeom prst="rect">
            <a:avLst/>
          </a:prstGeom>
          <a:noFill/>
        </p:spPr>
        <p:txBody>
          <a:bodyPr wrap="square" rtlCol="0">
            <a:spAutoFit/>
          </a:bodyPr>
          <a:lstStyle/>
          <a:p>
            <a:pPr algn="just"/>
            <a:r>
              <a:rPr b="1" dirty="0" smtClean="0"/>
              <a:t>W obecnym stanie prawnym progi wyborcze dotyczą wyborów do Sejmu i oznaczają konieczność uzyskania w skali kraju:</a:t>
            </a:r>
          </a:p>
          <a:p>
            <a:pPr algn="just"/>
            <a:endParaRPr dirty="0" smtClean="0"/>
          </a:p>
          <a:p>
            <a:pPr marL="342900" indent="-342900" algn="just">
              <a:buAutoNum type="arabicParenR"/>
            </a:pPr>
            <a:r>
              <a:rPr b="1" dirty="0" smtClean="0">
                <a:solidFill>
                  <a:srgbClr val="FF0000"/>
                </a:solidFill>
              </a:rPr>
              <a:t>5 %</a:t>
            </a:r>
            <a:r>
              <a:rPr dirty="0" smtClean="0"/>
              <a:t> ogólnej liczby ważnie oddanych głosów dla uzyskania mandatów z list zgłoszonych przez pojedyncze partie, ugrupowania czy grupy wyborców;</a:t>
            </a:r>
          </a:p>
          <a:p>
            <a:pPr marL="342900" indent="-342900" algn="just">
              <a:buAutoNum type="arabicParenR"/>
            </a:pPr>
            <a:r>
              <a:rPr b="1" dirty="0" smtClean="0">
                <a:solidFill>
                  <a:srgbClr val="FF0000"/>
                </a:solidFill>
              </a:rPr>
              <a:t>8  % </a:t>
            </a:r>
            <a:r>
              <a:rPr dirty="0" smtClean="0"/>
              <a:t>dla uzyskania mandatów z list zgłoszonych przez koalicyjne komitety wyborcze</a:t>
            </a:r>
            <a:endParaRPr lang="pl-PL" dirty="0"/>
          </a:p>
        </p:txBody>
      </p:sp>
      <p:sp>
        <p:nvSpPr>
          <p:cNvPr id="3" name="pole tekstowe 2"/>
          <p:cNvSpPr txBox="1"/>
          <p:nvPr/>
        </p:nvSpPr>
        <p:spPr>
          <a:xfrm>
            <a:off x="714348" y="2857496"/>
            <a:ext cx="8286807" cy="3693319"/>
          </a:xfrm>
          <a:prstGeom prst="rect">
            <a:avLst/>
          </a:prstGeom>
          <a:noFill/>
        </p:spPr>
        <p:txBody>
          <a:bodyPr wrap="square" rtlCol="0">
            <a:spAutoFit/>
          </a:bodyPr>
          <a:lstStyle/>
          <a:p>
            <a:pPr algn="just"/>
            <a:r>
              <a:rPr dirty="0" smtClean="0"/>
              <a:t>Próg 5 % (liczony w skali kraju) znajduje też zastosowanie w wyborach do Parlamentu Europejskiego.</a:t>
            </a:r>
          </a:p>
          <a:p>
            <a:pPr algn="just"/>
            <a:endParaRPr dirty="0" smtClean="0"/>
          </a:p>
          <a:p>
            <a:pPr algn="just"/>
            <a:r>
              <a:rPr dirty="0" smtClean="0"/>
              <a:t>Gdy chodzi o wybory lokalne, to wszędzie tam, gdzie </a:t>
            </a:r>
            <a:r>
              <a:rPr smtClean="0"/>
              <a:t>stosowany </a:t>
            </a:r>
            <a:r>
              <a:rPr smtClean="0"/>
              <a:t>jest proporcjonalny </a:t>
            </a:r>
            <a:r>
              <a:rPr dirty="0" smtClean="0"/>
              <a:t>system rozdziału mandatów.</a:t>
            </a:r>
          </a:p>
          <a:p>
            <a:pPr algn="just"/>
            <a:endParaRPr dirty="0" smtClean="0"/>
          </a:p>
          <a:p>
            <a:pPr algn="just"/>
            <a:r>
              <a:rPr dirty="0" smtClean="0"/>
              <a:t>W wyborach sejmowych istnieje szczególny wyjątek od zasady progów wyborczych. Komitety wyborcze zarejestrowanych organizacji mniejszości narodowych mogą korzystać ze zwolnienia od jednego z tych wymagań. Jeżeli więc dana mniejszość jest skoncentrowana na terenie jednego lub kilku województw, to </a:t>
            </a:r>
            <a:r>
              <a:rPr smtClean="0"/>
              <a:t>zwolnienie </a:t>
            </a:r>
            <a:r>
              <a:rPr smtClean="0"/>
              <a:t>z wymogu </a:t>
            </a:r>
            <a:r>
              <a:rPr dirty="0" smtClean="0"/>
              <a:t>uzyskania 5 % głosów w skali kraju jest dla niej korzystne, bo jeżeli uzyska wystarczająco dużo głosów w jednym lub kilku okręgach, może tam zdobyć mandaty, nawet jeśli nie zdobędzie 5 % głosów w skali całego kraju.</a:t>
            </a:r>
            <a:endParaRPr lang="pl-PL" dirty="0"/>
          </a:p>
        </p:txBody>
      </p:sp>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1.jpg"/>
          <p:cNvPicPr>
            <a:picLocks noChangeAspect="1"/>
          </p:cNvPicPr>
          <p:nvPr/>
        </p:nvPicPr>
        <p:blipFill>
          <a:blip r:embed="rId2"/>
          <a:stretch>
            <a:fillRect/>
          </a:stretch>
        </p:blipFill>
        <p:spPr>
          <a:xfrm>
            <a:off x="928662" y="785794"/>
            <a:ext cx="8006224" cy="4997433"/>
          </a:xfrm>
          <a:prstGeom prst="rect">
            <a:avLst/>
          </a:prstGeom>
        </p:spPr>
      </p:pic>
    </p:spTree>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55576" y="188640"/>
            <a:ext cx="3854966" cy="584775"/>
          </a:xfrm>
          <a:prstGeom prst="rect">
            <a:avLst/>
          </a:prstGeom>
          <a:noFill/>
        </p:spPr>
        <p:txBody>
          <a:bodyPr wrap="none" rtlCol="0">
            <a:spAutoFit/>
          </a:bodyPr>
          <a:lstStyle/>
          <a:p>
            <a:r>
              <a:rPr lang="pl-PL" sz="3200" b="1" dirty="0" smtClean="0"/>
              <a:t>Organizacja wyborów</a:t>
            </a:r>
            <a:endParaRPr lang="en-US" sz="3200" b="1" dirty="0"/>
          </a:p>
        </p:txBody>
      </p:sp>
      <p:sp>
        <p:nvSpPr>
          <p:cNvPr id="5" name="pole tekstowe 4"/>
          <p:cNvSpPr txBox="1"/>
          <p:nvPr/>
        </p:nvSpPr>
        <p:spPr>
          <a:xfrm>
            <a:off x="827584" y="908720"/>
            <a:ext cx="8064896" cy="2339102"/>
          </a:xfrm>
          <a:prstGeom prst="rect">
            <a:avLst/>
          </a:prstGeom>
          <a:noFill/>
        </p:spPr>
        <p:txBody>
          <a:bodyPr wrap="square" rtlCol="0">
            <a:spAutoFit/>
          </a:bodyPr>
          <a:lstStyle/>
          <a:p>
            <a:pPr algn="ctr"/>
            <a:r>
              <a:rPr lang="pl-PL" dirty="0" smtClean="0"/>
              <a:t>Zarządzenie wyborów – jest to punkt wyjścia dla wszystkich dalszych czynności wyborczych. Konstytucja precyzyjnie określa terminy zarządzenia wyborów.</a:t>
            </a:r>
            <a:endParaRPr lang="pl-PL" dirty="0"/>
          </a:p>
          <a:p>
            <a:pPr algn="ctr"/>
            <a:r>
              <a:rPr lang="pl-PL" sz="2000" b="1" dirty="0" smtClean="0"/>
              <a:t>Wybory do SEJMU i SENATU zawsze odbywają się łącznie</a:t>
            </a:r>
          </a:p>
          <a:p>
            <a:endParaRPr lang="pl-PL" dirty="0"/>
          </a:p>
          <a:p>
            <a:pPr algn="just"/>
            <a:r>
              <a:rPr lang="pl-PL" dirty="0" smtClean="0"/>
              <a:t>Zarządza je Prezydent </a:t>
            </a:r>
            <a:r>
              <a:rPr lang="pl-PL" b="1" dirty="0" smtClean="0"/>
              <a:t>nie później niż na 90 dni przed upływem czterech lat</a:t>
            </a:r>
            <a:r>
              <a:rPr lang="pl-PL" dirty="0" smtClean="0"/>
              <a:t> od rozpoczęcia kadencji izb. Wyznacza wybory na dzień wolny od pracy, </a:t>
            </a:r>
            <a:r>
              <a:rPr lang="pl-PL" b="1" dirty="0" smtClean="0"/>
              <a:t>przypadający w ciągu 30 dni przed upływem czterech lat</a:t>
            </a:r>
            <a:r>
              <a:rPr lang="pl-PL" dirty="0" smtClean="0"/>
              <a:t> od rozpoczęcia kadencji izb (art.98 ust. 2 Konstytucji).</a:t>
            </a:r>
            <a:endParaRPr lang="en-US" dirty="0"/>
          </a:p>
        </p:txBody>
      </p:sp>
      <p:sp>
        <p:nvSpPr>
          <p:cNvPr id="6" name="pole tekstowe 5"/>
          <p:cNvSpPr txBox="1"/>
          <p:nvPr/>
        </p:nvSpPr>
        <p:spPr>
          <a:xfrm>
            <a:off x="790980" y="5589240"/>
            <a:ext cx="8064897" cy="92333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pl-PL" b="1" dirty="0"/>
              <a:t>Kompetencja Prezydenta RP do zarządzenia wyborów nie wymaga do swojej ważności podpisu Prezesa Rady Ministrów (zob. art. 144 ust. 2 w zw. z ust. 3 pkt 1 Konstytucji RP</a:t>
            </a:r>
            <a:r>
              <a:rPr lang="pl-PL" b="1" dirty="0" smtClean="0"/>
              <a:t>) </a:t>
            </a:r>
            <a:r>
              <a:rPr lang="pl-PL" b="1" u="sng" dirty="0" smtClean="0"/>
              <a:t>PREROGATYWA PREZYDENTA RP.</a:t>
            </a:r>
            <a:endParaRPr lang="en-US" b="1" u="sng" dirty="0"/>
          </a:p>
        </p:txBody>
      </p:sp>
      <p:sp>
        <p:nvSpPr>
          <p:cNvPr id="9" name="pole tekstowe 8"/>
          <p:cNvSpPr txBox="1"/>
          <p:nvPr/>
        </p:nvSpPr>
        <p:spPr>
          <a:xfrm>
            <a:off x="827584" y="3812847"/>
            <a:ext cx="8064896"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l-PL" b="1" dirty="0" smtClean="0"/>
              <a:t>Kontrowersje </a:t>
            </a:r>
            <a:r>
              <a:rPr lang="pl-PL" b="1" dirty="0"/>
              <a:t>związane z dopuszczalnością przeprowadzenia wyborów parlamentarnych w dwa dni (z których jeden byłby dniem wolnym od pracy) rozstrzygnął na niekorzyść TK (zob. wyr. z 20.7.2011 r., K 9/11, OTK-A 2011, Nr 6, poz. 61).</a:t>
            </a:r>
            <a:endParaRPr lang="en-US" b="1" dirty="0"/>
          </a:p>
        </p:txBody>
      </p:sp>
    </p:spTree>
    <p:extLst>
      <p:ext uri="{BB962C8B-B14F-4D97-AF65-F5344CB8AC3E}">
        <p14:creationId xmlns="" xmlns:p14="http://schemas.microsoft.com/office/powerpoint/2010/main" val="3896035228"/>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5" y="1038215"/>
            <a:ext cx="8064896" cy="1754326"/>
          </a:xfrm>
          <a:prstGeom prst="rect">
            <a:avLst/>
          </a:prstGeom>
          <a:noFill/>
        </p:spPr>
        <p:txBody>
          <a:bodyPr wrap="square" rtlCol="0">
            <a:spAutoFit/>
          </a:bodyPr>
          <a:lstStyle/>
          <a:p>
            <a:pPr algn="ctr"/>
            <a:r>
              <a:rPr lang="pl-PL" b="1" dirty="0"/>
              <a:t>Z uwagi na zarówno nadzwyczajne okoliczności towarzyszące skróceniu kadencji, jak i potrzebę rychłego podjęcia działań zmierzających do ustabilizowania sytuacji parlamentu </a:t>
            </a:r>
            <a:r>
              <a:rPr lang="pl-PL" b="1" dirty="0" err="1"/>
              <a:t>ustrojodawca</a:t>
            </a:r>
            <a:r>
              <a:rPr lang="pl-PL" b="1" dirty="0"/>
              <a:t> bardziej rygorystycznie określił granice czasowe wyznaczenia daty wyborów. Zgodnie z komentowanym przepisem Prezydent RP ma obowiązek wyznaczenia jej na dzień przypadający nie później niż w ciągu 45 dni od dnia zarządzenia skrócenia kadencji Sejmu.</a:t>
            </a:r>
            <a:endParaRPr lang="en-US" b="1" dirty="0"/>
          </a:p>
        </p:txBody>
      </p:sp>
      <p:sp>
        <p:nvSpPr>
          <p:cNvPr id="3" name="pole tekstowe 2"/>
          <p:cNvSpPr txBox="1"/>
          <p:nvPr/>
        </p:nvSpPr>
        <p:spPr>
          <a:xfrm>
            <a:off x="1091983" y="184544"/>
            <a:ext cx="7536101" cy="1015663"/>
          </a:xfrm>
          <a:prstGeom prst="rect">
            <a:avLst/>
          </a:prstGeom>
          <a:noFill/>
        </p:spPr>
        <p:txBody>
          <a:bodyPr wrap="none" rtlCol="0">
            <a:spAutoFit/>
          </a:bodyPr>
          <a:lstStyle/>
          <a:p>
            <a:pPr algn="ctr"/>
            <a:r>
              <a:rPr lang="pl-PL" sz="2000" b="1" dirty="0" smtClean="0"/>
              <a:t>Skrócenie kadencji </a:t>
            </a:r>
          </a:p>
          <a:p>
            <a:pPr algn="ctr"/>
            <a:r>
              <a:rPr lang="pl-PL" sz="2000" b="1" dirty="0" smtClean="0"/>
              <a:t>(tzw. samorozwiązanie Sejmu bądź rozwiązanie go przez Prezydenta).</a:t>
            </a:r>
            <a:endParaRPr lang="pl-PL" sz="2000" b="1" dirty="0"/>
          </a:p>
          <a:p>
            <a:pPr algn="ctr"/>
            <a:endParaRPr lang="en-US" sz="2000" dirty="0"/>
          </a:p>
        </p:txBody>
      </p:sp>
      <p:sp>
        <p:nvSpPr>
          <p:cNvPr id="4" name="pole tekstowe 3"/>
          <p:cNvSpPr txBox="1"/>
          <p:nvPr/>
        </p:nvSpPr>
        <p:spPr>
          <a:xfrm>
            <a:off x="827585" y="3140968"/>
            <a:ext cx="8064896" cy="1508105"/>
          </a:xfrm>
          <a:prstGeom prst="rect">
            <a:avLst/>
          </a:prstGeom>
          <a:noFill/>
        </p:spPr>
        <p:txBody>
          <a:bodyPr wrap="square" rtlCol="0">
            <a:spAutoFit/>
          </a:bodyPr>
          <a:lstStyle/>
          <a:p>
            <a:pPr algn="ctr"/>
            <a:r>
              <a:rPr lang="pl-PL" sz="2000" b="1" dirty="0" smtClean="0"/>
              <a:t>Wybory prezydenckie </a:t>
            </a:r>
            <a:r>
              <a:rPr lang="pl-PL" dirty="0" smtClean="0"/>
              <a:t>zarządza Marszałek Sejmu. Muszą się </a:t>
            </a:r>
            <a:r>
              <a:rPr lang="pl-PL" b="1" dirty="0" smtClean="0"/>
              <a:t>odbyć między 100 a 75 dniem przed upływem kadencji urzędującego Prezydenta </a:t>
            </a:r>
            <a:r>
              <a:rPr lang="pl-PL" dirty="0" smtClean="0"/>
              <a:t>, a w razie opróżnienia urzędu Prezydenta muszą być </a:t>
            </a:r>
            <a:r>
              <a:rPr lang="pl-PL" b="1" dirty="0" smtClean="0"/>
              <a:t>zarządzone w ciągu 14 dni i muszą się odbyć nie później niż w dniu wolnym od pracy przypadającym w ciągu 60 dni od dnia zarządzenia wyborów</a:t>
            </a:r>
            <a:r>
              <a:rPr lang="pl-PL" dirty="0" smtClean="0"/>
              <a:t> (art.128 ust. 2).</a:t>
            </a:r>
            <a:endParaRPr lang="en-US" dirty="0"/>
          </a:p>
        </p:txBody>
      </p:sp>
      <p:pic>
        <p:nvPicPr>
          <p:cNvPr id="5" name="Obraz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843808" y="4646549"/>
            <a:ext cx="4176464" cy="20948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564166564"/>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83568" y="332656"/>
            <a:ext cx="8280920" cy="2923877"/>
          </a:xfrm>
          <a:prstGeom prst="rect">
            <a:avLst/>
          </a:prstGeom>
          <a:noFill/>
        </p:spPr>
        <p:txBody>
          <a:bodyPr wrap="square" rtlCol="0">
            <a:spAutoFit/>
          </a:bodyPr>
          <a:lstStyle/>
          <a:p>
            <a:r>
              <a:rPr lang="pl-PL" sz="2000" b="1" u="sng" dirty="0" smtClean="0"/>
              <a:t>Okręgi wyborcze  </a:t>
            </a:r>
            <a:r>
              <a:rPr lang="pl-PL" dirty="0" smtClean="0"/>
              <a:t>to jednostka terytorialna, w ramach której dokonywanie jest obsadzenie określonej liczby mandatów, a więc wybór określonej liczby posłów czy senatorów.</a:t>
            </a:r>
          </a:p>
          <a:p>
            <a:endParaRPr lang="pl-PL" dirty="0"/>
          </a:p>
          <a:p>
            <a:r>
              <a:rPr lang="pl-PL" sz="2000" b="1" u="sng" dirty="0" smtClean="0"/>
              <a:t>Obwód głosowania </a:t>
            </a:r>
            <a:r>
              <a:rPr lang="pl-PL" dirty="0" smtClean="0"/>
              <a:t>to jednostka terytorialna, w ramach której oddaje głosy określona grupa wyborców.</a:t>
            </a:r>
          </a:p>
          <a:p>
            <a:endParaRPr lang="pl-PL" dirty="0" smtClean="0"/>
          </a:p>
          <a:p>
            <a:pPr algn="ctr"/>
            <a:r>
              <a:rPr lang="pl-PL" b="1" dirty="0" smtClean="0"/>
              <a:t>W skład każdego okręgu wchodzi więc pewna liczna obwodów – w obwodach tych jest jednakowa lista kandydatów, ale każdy obwód obejmuje inną grupę wyborców uprawnionych do głosowania.</a:t>
            </a:r>
            <a:endParaRPr lang="en-US" b="1" dirty="0"/>
          </a:p>
        </p:txBody>
      </p:sp>
      <p:sp>
        <p:nvSpPr>
          <p:cNvPr id="4" name="pole tekstowe 3"/>
          <p:cNvSpPr txBox="1"/>
          <p:nvPr/>
        </p:nvSpPr>
        <p:spPr>
          <a:xfrm>
            <a:off x="683568" y="5733256"/>
            <a:ext cx="8280921" cy="646331"/>
          </a:xfrm>
          <a:prstGeom prst="rect">
            <a:avLst/>
          </a:prstGeom>
          <a:noFill/>
        </p:spPr>
        <p:txBody>
          <a:bodyPr wrap="square" rtlCol="0">
            <a:spAutoFit/>
          </a:bodyPr>
          <a:lstStyle/>
          <a:p>
            <a:pPr algn="ctr"/>
            <a:r>
              <a:rPr lang="pl-PL" b="1" dirty="0" smtClean="0"/>
              <a:t>W wyborach prezydenckich – skoro jest tylko jeden mandat do obsadzenia – istnieje jeden okręg wyborczy obejmujący całe terytorium kraju.</a:t>
            </a:r>
            <a:endParaRPr lang="en-US" b="1" dirty="0"/>
          </a:p>
        </p:txBody>
      </p:sp>
      <p:pic>
        <p:nvPicPr>
          <p:cNvPr id="6" name="Obraz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563888" y="3256533"/>
            <a:ext cx="2286000" cy="2286000"/>
          </a:xfrm>
          <a:prstGeom prst="rect">
            <a:avLst/>
          </a:prstGeom>
        </p:spPr>
      </p:pic>
    </p:spTree>
    <p:extLst>
      <p:ext uri="{BB962C8B-B14F-4D97-AF65-F5344CB8AC3E}">
        <p14:creationId xmlns="" xmlns:p14="http://schemas.microsoft.com/office/powerpoint/2010/main" val="3283017913"/>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171400"/>
            <a:ext cx="8077200" cy="1143000"/>
          </a:xfrm>
        </p:spPr>
        <p:txBody>
          <a:bodyPr>
            <a:normAutofit/>
          </a:bodyPr>
          <a:lstStyle/>
          <a:p>
            <a:pPr algn="ctr"/>
            <a:r>
              <a:rPr lang="pl-PL" b="1" dirty="0" smtClean="0"/>
              <a:t>Pojęcie ogólne</a:t>
            </a:r>
            <a:endParaRPr lang="en-US" b="1" dirty="0"/>
          </a:p>
        </p:txBody>
      </p:sp>
      <p:sp>
        <p:nvSpPr>
          <p:cNvPr id="5" name="pole tekstowe 4"/>
          <p:cNvSpPr txBox="1"/>
          <p:nvPr/>
        </p:nvSpPr>
        <p:spPr>
          <a:xfrm>
            <a:off x="755576" y="1228690"/>
            <a:ext cx="3725187" cy="400110"/>
          </a:xfrm>
          <a:prstGeom prst="rect">
            <a:avLst/>
          </a:prstGeom>
          <a:noFill/>
        </p:spPr>
        <p:txBody>
          <a:bodyPr wrap="none" rtlCol="0">
            <a:spAutoFit/>
          </a:bodyPr>
          <a:lstStyle/>
          <a:p>
            <a:r>
              <a:rPr lang="pl-PL" sz="2000" b="1" dirty="0" smtClean="0"/>
              <a:t>Czym są wybory parlamentarne ?</a:t>
            </a:r>
            <a:endParaRPr lang="en-US" sz="2000" b="1" dirty="0"/>
          </a:p>
        </p:txBody>
      </p:sp>
      <p:sp>
        <p:nvSpPr>
          <p:cNvPr id="6" name="pole tekstowe 5"/>
          <p:cNvSpPr txBox="1"/>
          <p:nvPr/>
        </p:nvSpPr>
        <p:spPr>
          <a:xfrm>
            <a:off x="755576" y="2060848"/>
            <a:ext cx="7992889" cy="1015663"/>
          </a:xfrm>
          <a:prstGeom prst="rect">
            <a:avLst/>
          </a:prstGeom>
          <a:noFill/>
        </p:spPr>
        <p:txBody>
          <a:bodyPr wrap="square" rtlCol="0">
            <a:spAutoFit/>
          </a:bodyPr>
          <a:lstStyle/>
          <a:p>
            <a:pPr algn="just"/>
            <a:r>
              <a:rPr lang="pl-PL" sz="2000" b="1" dirty="0" smtClean="0"/>
              <a:t>Wybory parlamentarne – rozumiane jako regularne odnawianie składu parlamentu w wyniku decyzji podejmowanych w szczególnej procedurze przez ogół obywateli posiadających pełnię praw politycznych;</a:t>
            </a:r>
            <a:endParaRPr lang="en-US" sz="2000" b="1" dirty="0"/>
          </a:p>
        </p:txBody>
      </p:sp>
      <p:sp>
        <p:nvSpPr>
          <p:cNvPr id="8" name="pole tekstowe 7"/>
          <p:cNvSpPr txBox="1"/>
          <p:nvPr/>
        </p:nvSpPr>
        <p:spPr>
          <a:xfrm>
            <a:off x="755576" y="6093296"/>
            <a:ext cx="8227317" cy="369332"/>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pl-PL" b="1" dirty="0" smtClean="0"/>
              <a:t>Z wyborów zawsze musi pochodzić tzw. Pierwsza izba parlamentu ( w Polsce – SEJM)</a:t>
            </a:r>
            <a:endParaRPr lang="en-US" b="1" dirty="0"/>
          </a:p>
        </p:txBody>
      </p:sp>
      <p:sp>
        <p:nvSpPr>
          <p:cNvPr id="9" name="pole tekstowe 8"/>
          <p:cNvSpPr txBox="1"/>
          <p:nvPr/>
        </p:nvSpPr>
        <p:spPr>
          <a:xfrm>
            <a:off x="928662" y="3643314"/>
            <a:ext cx="7848873" cy="144655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pl-PL" sz="2000" b="1" dirty="0" smtClean="0"/>
              <a:t>Zasada pluralizmu – a więc w oparciu o swobodną konkurencję partii politycznych i ich programów.</a:t>
            </a:r>
          </a:p>
          <a:p>
            <a:pPr algn="ctr"/>
            <a:endParaRPr lang="pl-PL" sz="2000" b="1" dirty="0"/>
          </a:p>
          <a:p>
            <a:pPr algn="ctr"/>
            <a:r>
              <a:rPr lang="pl-PL" sz="2800" b="1" dirty="0" smtClean="0">
                <a:solidFill>
                  <a:srgbClr val="009ED6"/>
                </a:solidFill>
                <a:effectLst>
                  <a:outerShdw blurRad="38100" dist="38100" dir="2700000" algn="tl">
                    <a:srgbClr val="000000">
                      <a:alpha val="43137"/>
                    </a:srgbClr>
                  </a:outerShdw>
                </a:effectLst>
              </a:rPr>
              <a:t>Ograniczenie pluralizmu : art. 13 Konstytucji RP</a:t>
            </a:r>
            <a:endParaRPr lang="en-US" sz="2800" b="1" dirty="0">
              <a:solidFill>
                <a:srgbClr val="009ED6"/>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524900371"/>
      </p:ext>
    </p:extLst>
  </p:cSld>
  <p:clrMapOvr>
    <a:masterClrMapping/>
  </p:clrMapOvr>
  <mc:AlternateContent xmlns:mc="http://schemas.openxmlformats.org/markup-compatibility/2006">
    <mc:Choice xmlns=""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521666" y="91202"/>
            <a:ext cx="3494788" cy="2617717"/>
          </a:xfrm>
          <a:prstGeom prst="rect">
            <a:avLst/>
          </a:prstGeom>
          <a:ln>
            <a:noFill/>
          </a:ln>
          <a:effectLst>
            <a:softEdge rad="112500"/>
          </a:effectLst>
        </p:spPr>
      </p:pic>
      <p:sp>
        <p:nvSpPr>
          <p:cNvPr id="3" name="pole tekstowe 2"/>
          <p:cNvSpPr txBox="1"/>
          <p:nvPr/>
        </p:nvSpPr>
        <p:spPr>
          <a:xfrm>
            <a:off x="755576" y="332656"/>
            <a:ext cx="2861232" cy="523220"/>
          </a:xfrm>
          <a:prstGeom prst="rect">
            <a:avLst/>
          </a:prstGeom>
          <a:noFill/>
        </p:spPr>
        <p:txBody>
          <a:bodyPr wrap="none" rtlCol="0">
            <a:spAutoFit/>
          </a:bodyPr>
          <a:lstStyle/>
          <a:p>
            <a:r>
              <a:rPr lang="pl-PL" sz="2800" b="1" dirty="0" smtClean="0"/>
              <a:t>Komisje wyborcze</a:t>
            </a:r>
            <a:endParaRPr lang="en-US" sz="2800" b="1" dirty="0"/>
          </a:p>
        </p:txBody>
      </p:sp>
      <p:sp>
        <p:nvSpPr>
          <p:cNvPr id="4" name="pole tekstowe 3"/>
          <p:cNvSpPr txBox="1"/>
          <p:nvPr/>
        </p:nvSpPr>
        <p:spPr>
          <a:xfrm>
            <a:off x="683568" y="908720"/>
            <a:ext cx="4968551" cy="923330"/>
          </a:xfrm>
          <a:prstGeom prst="rect">
            <a:avLst/>
          </a:prstGeom>
          <a:noFill/>
        </p:spPr>
        <p:txBody>
          <a:bodyPr wrap="square" rtlCol="0">
            <a:spAutoFit/>
          </a:bodyPr>
          <a:lstStyle/>
          <a:p>
            <a:pPr algn="just"/>
            <a:r>
              <a:rPr lang="pl-PL" dirty="0" smtClean="0"/>
              <a:t>Są to szczególne organy państwowe, tworzone dla zorganizowania i przeprowadzenia wyborów.</a:t>
            </a:r>
          </a:p>
          <a:p>
            <a:pPr algn="just"/>
            <a:r>
              <a:rPr lang="pl-PL" dirty="0" smtClean="0"/>
              <a:t>Istnieją </a:t>
            </a:r>
            <a:r>
              <a:rPr lang="pl-PL" b="1" dirty="0" smtClean="0"/>
              <a:t>trzy szczeble komisji wyborczych:</a:t>
            </a:r>
            <a:endParaRPr lang="en-US" b="1" dirty="0"/>
          </a:p>
        </p:txBody>
      </p:sp>
      <p:sp>
        <p:nvSpPr>
          <p:cNvPr id="5" name="pole tekstowe 4"/>
          <p:cNvSpPr txBox="1"/>
          <p:nvPr/>
        </p:nvSpPr>
        <p:spPr>
          <a:xfrm>
            <a:off x="683569" y="2348880"/>
            <a:ext cx="8332886" cy="3970318"/>
          </a:xfrm>
          <a:prstGeom prst="rect">
            <a:avLst/>
          </a:prstGeom>
          <a:noFill/>
        </p:spPr>
        <p:txBody>
          <a:bodyPr wrap="square" rtlCol="0">
            <a:spAutoFit/>
          </a:bodyPr>
          <a:lstStyle/>
          <a:p>
            <a:pPr marL="342900" indent="-342900" algn="just">
              <a:buAutoNum type="arabicPeriod"/>
            </a:pPr>
            <a:r>
              <a:rPr lang="pl-PL" dirty="0" smtClean="0"/>
              <a:t>W skali centralnej istnieje </a:t>
            </a:r>
            <a:r>
              <a:rPr lang="pl-PL" b="1" dirty="0" smtClean="0"/>
              <a:t>Państwowa Komisja </a:t>
            </a:r>
          </a:p>
          <a:p>
            <a:pPr algn="just"/>
            <a:r>
              <a:rPr lang="pl-PL" b="1" dirty="0" smtClean="0"/>
              <a:t>Wyborcza</a:t>
            </a:r>
            <a:r>
              <a:rPr lang="pl-PL" dirty="0" smtClean="0"/>
              <a:t>, właściwa do wszystkich procedur wyborczych i referendalnych. Jest to organ stały, działający także w okresie między kolejnymi wyborami i referendami. PKW składa się z 9 członków: trzech sędziów TK, trzech sędziów SN i trzech sędziów NSA. Wskazują ich prezesi odpowiednich sądów, a powołuje Prezydent RP na dziewięcioletnią kadencję (ALE nie dłużej niż do osiągnięcia 70. roku życia).</a:t>
            </a:r>
          </a:p>
          <a:p>
            <a:pPr algn="just"/>
            <a:endParaRPr lang="pl-PL" dirty="0" smtClean="0"/>
          </a:p>
          <a:p>
            <a:pPr algn="just"/>
            <a:r>
              <a:rPr lang="pl-PL" dirty="0" smtClean="0"/>
              <a:t>2. Kolejny szczebel tworzą </a:t>
            </a:r>
            <a:r>
              <a:rPr lang="pl-PL" b="1" dirty="0" smtClean="0"/>
              <a:t>komisje okręgowe </a:t>
            </a:r>
            <a:r>
              <a:rPr lang="pl-PL" dirty="0" smtClean="0"/>
              <a:t>– nie mają charakteru stałego i tworzone są odrębnie dla poszczególnych wyborów. Podobnie jak PKW składa się z sędziów, ale na czele stoi komisarz wyborczy. Sędziowie pochodzą z sądów apelacyjnych, okręgowych i rejonowych z danego terenu, zgłaszani są przez Ministra Sprawiedliwości, a ostatecznie powołuje ich PKW. Podstawowym zadaniem jest dokonywanie rejestracji kandydatów (Senat) lub okręgowych list kandydatów (Sejm) oraz ustalanie wyników głosowania i przekazanie danych do PKW.</a:t>
            </a:r>
            <a:endParaRPr lang="en-US" dirty="0"/>
          </a:p>
        </p:txBody>
      </p:sp>
    </p:spTree>
    <p:extLst>
      <p:ext uri="{BB962C8B-B14F-4D97-AF65-F5344CB8AC3E}">
        <p14:creationId xmlns="" xmlns:p14="http://schemas.microsoft.com/office/powerpoint/2010/main" val="3896992525"/>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83569" y="-99392"/>
            <a:ext cx="8332886" cy="2031325"/>
          </a:xfrm>
          <a:prstGeom prst="rect">
            <a:avLst/>
          </a:prstGeom>
          <a:noFill/>
        </p:spPr>
        <p:txBody>
          <a:bodyPr wrap="square" rtlCol="0">
            <a:spAutoFit/>
          </a:bodyPr>
          <a:lstStyle/>
          <a:p>
            <a:pPr algn="just"/>
            <a:endParaRPr lang="pl-PL" dirty="0" smtClean="0"/>
          </a:p>
          <a:p>
            <a:pPr algn="just"/>
            <a:r>
              <a:rPr lang="pl-PL" dirty="0"/>
              <a:t>3</a:t>
            </a:r>
            <a:r>
              <a:rPr lang="pl-PL" dirty="0" smtClean="0"/>
              <a:t>. Szczebel najniższy tworzą </a:t>
            </a:r>
            <a:r>
              <a:rPr lang="pl-PL" b="1" dirty="0" smtClean="0"/>
              <a:t>obwodowe komisje wyborcze</a:t>
            </a:r>
            <a:r>
              <a:rPr lang="pl-PL" dirty="0" smtClean="0"/>
              <a:t>, także powoływane odrębnie dla każdych wyborów czy referendum. Powołane są one spośród wyborców (nie muszą mieć składu sędziowskiego) przez wójtów (burmistrzów, prezydentów miast).</a:t>
            </a:r>
          </a:p>
          <a:p>
            <a:pPr algn="just"/>
            <a:r>
              <a:rPr lang="pl-PL" dirty="0" smtClean="0"/>
              <a:t>Podstawowe zadanie komisji obwodowej to przeprowadzenie głosowania w obwodzie, ustalenie jego wyników, przekazanie ich do wyższej komisji wyborczej oraz podanie ich do publicznej wiadomości.</a:t>
            </a:r>
            <a:endParaRPr lang="en-US" dirty="0"/>
          </a:p>
        </p:txBody>
      </p:sp>
      <p:sp>
        <p:nvSpPr>
          <p:cNvPr id="3" name="pole tekstowe 2"/>
          <p:cNvSpPr txBox="1"/>
          <p:nvPr/>
        </p:nvSpPr>
        <p:spPr>
          <a:xfrm>
            <a:off x="1857356" y="2071678"/>
            <a:ext cx="3701141" cy="461665"/>
          </a:xfrm>
          <a:prstGeom prst="rect">
            <a:avLst/>
          </a:prstGeom>
          <a:noFill/>
        </p:spPr>
        <p:txBody>
          <a:bodyPr wrap="none" rtlCol="0">
            <a:spAutoFit/>
          </a:bodyPr>
          <a:lstStyle/>
          <a:p>
            <a:pPr algn="ctr"/>
            <a:r>
              <a:rPr sz="2400" b="1" smtClean="0"/>
              <a:t>ZGŁASZANIE KANDYDATÓW</a:t>
            </a:r>
            <a:endParaRPr lang="pl-PL" sz="2400" b="1" dirty="0"/>
          </a:p>
        </p:txBody>
      </p:sp>
      <p:sp>
        <p:nvSpPr>
          <p:cNvPr id="4" name="pole tekstowe 3"/>
          <p:cNvSpPr txBox="1"/>
          <p:nvPr/>
        </p:nvSpPr>
        <p:spPr>
          <a:xfrm>
            <a:off x="857224" y="2643182"/>
            <a:ext cx="8001056" cy="4247317"/>
          </a:xfrm>
          <a:prstGeom prst="rect">
            <a:avLst/>
          </a:prstGeom>
          <a:noFill/>
        </p:spPr>
        <p:txBody>
          <a:bodyPr wrap="square" rtlCol="0">
            <a:spAutoFit/>
          </a:bodyPr>
          <a:lstStyle/>
          <a:p>
            <a:r>
              <a:rPr b="1" smtClean="0"/>
              <a:t>W wyborach prezydenckich procedura zgłaszania </a:t>
            </a:r>
          </a:p>
          <a:p>
            <a:r>
              <a:rPr b="1" smtClean="0"/>
              <a:t>kandydatów obejmuje trzy etapy:</a:t>
            </a:r>
          </a:p>
          <a:p>
            <a:endParaRPr smtClean="0"/>
          </a:p>
          <a:p>
            <a:pPr marL="342900" indent="-342900" algn="just">
              <a:buAutoNum type="arabicPeriod"/>
            </a:pPr>
            <a:r>
              <a:rPr lang="pl-PL" dirty="0" smtClean="0"/>
              <a:t>W pierwszym etapie - z</a:t>
            </a:r>
            <a:r>
              <a:rPr smtClean="0"/>
              <a:t>awiązany zostaje komitet wyborczy popierający </a:t>
            </a:r>
            <a:r>
              <a:rPr lang="pl-PL" dirty="0" smtClean="0"/>
              <a:t>–</a:t>
            </a:r>
            <a:r>
              <a:rPr smtClean="0"/>
              <a:t> na zasadzie wyłączności </a:t>
            </a:r>
            <a:r>
              <a:rPr lang="pl-PL" dirty="0" smtClean="0"/>
              <a:t>–</a:t>
            </a:r>
            <a:r>
              <a:rPr smtClean="0"/>
              <a:t> określonego kandydata. Może to uczynić wyłącznie grupa 15  obywateli (art.</a:t>
            </a:r>
            <a:r>
              <a:rPr lang="pl-PL" dirty="0" smtClean="0"/>
              <a:t> 90 par. 1 </a:t>
            </a:r>
            <a:r>
              <a:rPr lang="pl-PL" dirty="0" err="1" smtClean="0"/>
              <a:t>k.w</a:t>
            </a:r>
            <a:r>
              <a:rPr lang="pl-PL" dirty="0" smtClean="0"/>
              <a:t>.) pod warunkiem zgromadzenia 1000 podpisów wyborców popierających daną kandydaturę.</a:t>
            </a:r>
            <a:r>
              <a:rPr smtClean="0"/>
              <a:t> </a:t>
            </a:r>
          </a:p>
          <a:p>
            <a:pPr marL="342900" indent="-342900" algn="just"/>
            <a:r>
              <a:rPr smtClean="0"/>
              <a:t>	Kandydat musi złożyć pisemne oświadczenie o wyrażeniu zgody na kandydowanie, a na mocy ustawy lustracyjnej musi złożyć oświadczenie, informujące o tym, czy w latach 1944-1990 był pracownikiem lub współpracownikiem organów państwa.</a:t>
            </a:r>
          </a:p>
          <a:p>
            <a:pPr marL="342900" indent="-342900" algn="just"/>
            <a:r>
              <a:rPr smtClean="0"/>
              <a:t>	Na tej podstawie PKW rejestruje komitet wyborczy.</a:t>
            </a:r>
          </a:p>
          <a:p>
            <a:pPr marL="342900" indent="-342900"/>
            <a:endParaRPr smtClean="0"/>
          </a:p>
          <a:p>
            <a:pPr marL="342900" indent="-342900"/>
            <a:r>
              <a:rPr smtClean="0"/>
              <a:t>2.   Drugi etap </a:t>
            </a:r>
            <a:r>
              <a:rPr lang="pl-PL" dirty="0" smtClean="0"/>
              <a:t>–</a:t>
            </a:r>
            <a:r>
              <a:rPr smtClean="0"/>
              <a:t> to obowiązek zebrania przez komitet 100 000 podpisów osób popierających danego kandydata. </a:t>
            </a:r>
            <a:endParaRPr lang="pl-PL" dirty="0" smtClean="0"/>
          </a:p>
        </p:txBody>
      </p:sp>
      <p:pic>
        <p:nvPicPr>
          <p:cNvPr id="6" name="Obraz 5" descr="indeks.jpg"/>
          <p:cNvPicPr>
            <a:picLocks noChangeAspect="1"/>
          </p:cNvPicPr>
          <p:nvPr/>
        </p:nvPicPr>
        <p:blipFill>
          <a:blip r:embed="rId2"/>
          <a:stretch>
            <a:fillRect/>
          </a:stretch>
        </p:blipFill>
        <p:spPr>
          <a:xfrm>
            <a:off x="6215074" y="1643050"/>
            <a:ext cx="2581275" cy="1771650"/>
          </a:xfrm>
          <a:prstGeom prst="rect">
            <a:avLst/>
          </a:prstGeom>
          <a:ln>
            <a:noFill/>
          </a:ln>
          <a:effectLst>
            <a:softEdge rad="112500"/>
          </a:effectLst>
        </p:spPr>
      </p:pic>
    </p:spTree>
    <p:extLst>
      <p:ext uri="{BB962C8B-B14F-4D97-AF65-F5344CB8AC3E}">
        <p14:creationId xmlns="" xmlns:p14="http://schemas.microsoft.com/office/powerpoint/2010/main" val="268187961"/>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14348" y="71414"/>
            <a:ext cx="8143932" cy="2031325"/>
          </a:xfrm>
          <a:prstGeom prst="rect">
            <a:avLst/>
          </a:prstGeom>
          <a:noFill/>
        </p:spPr>
        <p:txBody>
          <a:bodyPr wrap="square" rtlCol="0">
            <a:spAutoFit/>
          </a:bodyPr>
          <a:lstStyle/>
          <a:p>
            <a:pPr algn="ctr"/>
            <a:r>
              <a:rPr b="1" smtClean="0"/>
              <a:t>W wyborach prezydenckich procedura zgłaszania kandydatów</a:t>
            </a:r>
          </a:p>
          <a:p>
            <a:pPr algn="ctr"/>
            <a:r>
              <a:rPr b="1" smtClean="0"/>
              <a:t> obejmuje trzy etapy: (c.d.)</a:t>
            </a:r>
          </a:p>
          <a:p>
            <a:pPr algn="just"/>
            <a:r>
              <a:rPr smtClean="0"/>
              <a:t>3. Trzeci etap : po zgromadzeniu wymaganej liczby podpisów pełnomocnik komitetu wyborczego formalnie zgłasza kandydata na Prezydenta a PKW dokonuje rejestracji kandydata, o ile zgłoszenia dokonano zgodnie z przepisami prawa </a:t>
            </a:r>
            <a:r>
              <a:rPr lang="pl-PL" dirty="0" smtClean="0"/>
              <a:t>–</a:t>
            </a:r>
            <a:r>
              <a:rPr smtClean="0"/>
              <a:t> ewentualne spory rozstrzyga Sąd Najwyższy. </a:t>
            </a:r>
          </a:p>
          <a:p>
            <a:pPr algn="ctr"/>
            <a:endParaRPr b="1" smtClean="0"/>
          </a:p>
        </p:txBody>
      </p:sp>
      <p:sp>
        <p:nvSpPr>
          <p:cNvPr id="3" name="pole tekstowe 2"/>
          <p:cNvSpPr txBox="1"/>
          <p:nvPr/>
        </p:nvSpPr>
        <p:spPr>
          <a:xfrm>
            <a:off x="785786" y="3714752"/>
            <a:ext cx="8143931" cy="3139321"/>
          </a:xfrm>
          <a:prstGeom prst="rect">
            <a:avLst/>
          </a:prstGeom>
          <a:noFill/>
        </p:spPr>
        <p:txBody>
          <a:bodyPr wrap="square" rtlCol="0">
            <a:spAutoFit/>
          </a:bodyPr>
          <a:lstStyle/>
          <a:p>
            <a:pPr algn="ctr"/>
            <a:r>
              <a:rPr b="1" smtClean="0"/>
              <a:t>ZGŁASZANIE KANDYDATÓW DO SENATU:</a:t>
            </a:r>
            <a:endParaRPr smtClean="0"/>
          </a:p>
          <a:p>
            <a:pPr algn="just"/>
            <a:r>
              <a:rPr smtClean="0"/>
              <a:t>Prawo zgłaszania przysługuje pratiom politycznym, koalicjom tych partii i wyborcom </a:t>
            </a:r>
            <a:r>
              <a:rPr lang="pl-PL" dirty="0" smtClean="0"/>
              <a:t>–</a:t>
            </a:r>
            <a:r>
              <a:rPr smtClean="0"/>
              <a:t> jedni i drudzy tworzą w tym celu komitety wyborcze. Do Senatu kandydować można tylko w jednym okręgu wyborczym, nie można równocześnie kandydować do Sejmu. Kandydat musi wyrazić zgodę na kandydowanie oraz musi złożyć wspomniane już oświadczenie lustracyjne, które jest podawane do publicznej wiadomości.</a:t>
            </a:r>
          </a:p>
          <a:p>
            <a:pPr algn="just"/>
            <a:endParaRPr smtClean="0"/>
          </a:p>
          <a:p>
            <a:pPr algn="just"/>
            <a:r>
              <a:rPr smtClean="0"/>
              <a:t>Każde zgłoszenie kandydatury na senatora musi być poparte podpisami co namniej 2000 wyborców stale zamieszkałych w danym okręgu wyborczym (art.</a:t>
            </a:r>
            <a:r>
              <a:rPr lang="pl-PL" dirty="0" smtClean="0"/>
              <a:t>265 </a:t>
            </a:r>
            <a:r>
              <a:rPr lang="pl-PL" dirty="0" err="1" smtClean="0"/>
              <a:t>k.w</a:t>
            </a:r>
            <a:r>
              <a:rPr lang="pl-PL" dirty="0" smtClean="0"/>
              <a:t>.). Kandydata rejestruje okręgowa komisja wyborcza, a w razie odmowy rejestracji ostateczne rozstrzygnięcie należy do PKW.</a:t>
            </a:r>
            <a:endParaRPr smtClean="0"/>
          </a:p>
        </p:txBody>
      </p:sp>
      <p:pic>
        <p:nvPicPr>
          <p:cNvPr id="4" name="Obraz 3" descr="senatRP.jpg"/>
          <p:cNvPicPr>
            <a:picLocks noChangeAspect="1"/>
          </p:cNvPicPr>
          <p:nvPr/>
        </p:nvPicPr>
        <p:blipFill>
          <a:blip r:embed="rId2"/>
          <a:stretch>
            <a:fillRect/>
          </a:stretch>
        </p:blipFill>
        <p:spPr>
          <a:xfrm>
            <a:off x="3000364" y="1857196"/>
            <a:ext cx="3571900" cy="1857556"/>
          </a:xfrm>
          <a:prstGeom prst="rect">
            <a:avLst/>
          </a:prstGeom>
          <a:ln>
            <a:noFill/>
          </a:ln>
          <a:effectLst>
            <a:outerShdw blurRad="190500" algn="tl" rotWithShape="0">
              <a:srgbClr val="000000">
                <a:alpha val="70000"/>
              </a:srgbClr>
            </a:outerShdw>
          </a:effectLst>
        </p:spPr>
      </p:pic>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42910" y="142853"/>
            <a:ext cx="8358246" cy="3139321"/>
          </a:xfrm>
          <a:prstGeom prst="rect">
            <a:avLst/>
          </a:prstGeom>
          <a:noFill/>
        </p:spPr>
        <p:txBody>
          <a:bodyPr wrap="square" rtlCol="0">
            <a:spAutoFit/>
          </a:bodyPr>
          <a:lstStyle/>
          <a:p>
            <a:r>
              <a:rPr b="1" smtClean="0"/>
              <a:t>ZGŁASZANIE KANDYDATÓW DO SENATU:</a:t>
            </a:r>
          </a:p>
          <a:p>
            <a:endParaRPr b="1" smtClean="0"/>
          </a:p>
          <a:p>
            <a:pPr algn="just"/>
            <a:r>
              <a:rPr smtClean="0"/>
              <a:t>W wyborach do sejmu procedura ta jest bardzo skomplikowana, bo zawsze konieczne jest zgłoszenie listy kandydatów.</a:t>
            </a:r>
          </a:p>
          <a:p>
            <a:pPr algn="just"/>
            <a:r>
              <a:rPr smtClean="0"/>
              <a:t>Prawo zgłaszania list przysługuje komitetom wyborczy, które mogą być tworzone przez partie polityczne (wówczas funkcję komitetu wyborczego pełni odpowiedni organ partii), koalicje tych partii (wtedy jednak próg wyborczy ulegnie podniesieniu do 8 procent), oraz przez wyborców (art.</a:t>
            </a:r>
            <a:r>
              <a:rPr lang="pl-PL" dirty="0" smtClean="0"/>
              <a:t> 84 par. 2 </a:t>
            </a:r>
            <a:r>
              <a:rPr lang="pl-PL" dirty="0" err="1" smtClean="0"/>
              <a:t>k.w</a:t>
            </a:r>
            <a:r>
              <a:rPr lang="pl-PL" dirty="0" smtClean="0"/>
              <a:t>.). Wyborcy (w liczbie przynajmniej 15) muszą najpierw utworzyć komitet wyborczy, a następnie zebrać 1000 podpisów wyborców, popierających utworzenie komitetu (art. 204 par. 6 </a:t>
            </a:r>
            <a:r>
              <a:rPr lang="pl-PL" dirty="0" err="1" smtClean="0"/>
              <a:t>k.w</a:t>
            </a:r>
            <a:r>
              <a:rPr lang="pl-PL" dirty="0" smtClean="0"/>
              <a:t>.).</a:t>
            </a:r>
            <a:endParaRPr smtClean="0"/>
          </a:p>
          <a:p>
            <a:endParaRPr lang="pl-PL" dirty="0"/>
          </a:p>
        </p:txBody>
      </p:sp>
      <p:sp>
        <p:nvSpPr>
          <p:cNvPr id="3" name="pole tekstowe 2"/>
          <p:cNvSpPr txBox="1"/>
          <p:nvPr/>
        </p:nvSpPr>
        <p:spPr>
          <a:xfrm>
            <a:off x="785786" y="3357562"/>
            <a:ext cx="8143932"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l-PL" b="1" dirty="0" smtClean="0"/>
              <a:t>W</a:t>
            </a:r>
            <a:r>
              <a:rPr b="1" smtClean="0"/>
              <a:t> wyborach do Sejmu stosuje się system progów wyborczych </a:t>
            </a:r>
            <a:r>
              <a:rPr lang="pl-PL" b="1" dirty="0" smtClean="0"/>
              <a:t>–</a:t>
            </a:r>
            <a:r>
              <a:rPr b="1" smtClean="0"/>
              <a:t> każda partia, koalicja czy komitet wyborców musi uzuskać więc odpowiedni odsetek głosów w skali kraju.</a:t>
            </a:r>
            <a:endParaRPr lang="pl-PL" b="1" dirty="0"/>
          </a:p>
        </p:txBody>
      </p:sp>
      <p:sp>
        <p:nvSpPr>
          <p:cNvPr id="4" name="pole tekstowe 3"/>
          <p:cNvSpPr txBox="1"/>
          <p:nvPr/>
        </p:nvSpPr>
        <p:spPr>
          <a:xfrm>
            <a:off x="785785" y="4714884"/>
            <a:ext cx="8143933"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b="1" u="sng" smtClean="0"/>
              <a:t>Zasada parytetu </a:t>
            </a:r>
            <a:r>
              <a:rPr lang="pl-PL" dirty="0" smtClean="0"/>
              <a:t>–</a:t>
            </a:r>
            <a:r>
              <a:rPr smtClean="0"/>
              <a:t> na każdej liście kandydatów musi znajdować się minumum po 35 procent kandydatów każdej z płci (art</a:t>
            </a:r>
            <a:r>
              <a:rPr lang="pl-PL" dirty="0" smtClean="0"/>
              <a:t>.</a:t>
            </a:r>
            <a:r>
              <a:rPr smtClean="0"/>
              <a:t> 211 par. 3), a uchybienie temu wymaganiu powoduje odmowę zarejestrowania listy. Dotyczy to również wyborów do PE oraz wyborów samorządowych.</a:t>
            </a:r>
            <a:endParaRPr lang="pl-PL" dirty="0"/>
          </a:p>
        </p:txBody>
      </p:sp>
    </p:spTree>
    <p:extLst>
      <p:ext uri="{BB962C8B-B14F-4D97-AF65-F5344CB8AC3E}">
        <p14:creationId xmlns="" xmlns:p14="http://schemas.microsoft.com/office/powerpoint/2010/main" val="3334342890"/>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214282" y="285728"/>
            <a:ext cx="8786873" cy="1631216"/>
          </a:xfrm>
          <a:prstGeom prst="rect">
            <a:avLst/>
          </a:prstGeom>
          <a:noFill/>
        </p:spPr>
        <p:txBody>
          <a:bodyPr wrap="square">
            <a:spAutoFit/>
          </a:bodyPr>
          <a:lstStyle/>
          <a:p>
            <a:pPr eaLnBrk="1" hangingPunct="1">
              <a:defRPr/>
            </a:pPr>
            <a:r>
              <a:rPr lang="pl-PL" sz="2000" dirty="0"/>
              <a:t>Literatura:</a:t>
            </a:r>
          </a:p>
          <a:p>
            <a:pPr marL="342900" indent="-342900" eaLnBrk="1" hangingPunct="1">
              <a:buFontTx/>
              <a:buAutoNum type="arabicPeriod"/>
              <a:defRPr/>
            </a:pPr>
            <a:r>
              <a:rPr lang="pl-PL" sz="2000" dirty="0"/>
              <a:t>Konstytucja RP z dnia 2 kwietnia 1997r. </a:t>
            </a:r>
          </a:p>
          <a:p>
            <a:pPr marL="342900" indent="-342900" eaLnBrk="1" hangingPunct="1">
              <a:buFontTx/>
              <a:buAutoNum type="arabicPeriod"/>
              <a:defRPr/>
            </a:pPr>
            <a:r>
              <a:rPr lang="pl-PL" sz="2000" dirty="0" smtClean="0"/>
              <a:t>B</a:t>
            </a:r>
            <a:r>
              <a:rPr lang="pl-PL" sz="2000" dirty="0"/>
              <a:t>. Banaszak, Prawo konstytucyjne, wyd. C.H. Beck, Warszawa 2012</a:t>
            </a:r>
          </a:p>
          <a:p>
            <a:pPr marL="342900" indent="-342900" eaLnBrk="1" hangingPunct="1">
              <a:buFontTx/>
              <a:buAutoNum type="arabicPeriod"/>
              <a:defRPr/>
            </a:pPr>
            <a:r>
              <a:rPr lang="pl-PL" sz="2000" dirty="0"/>
              <a:t>L. Garlicki, Polskie prawo konstytucyjne. Zarys wykładu, wyd. 1, Warszawa 2014LexisNexis 2014</a:t>
            </a:r>
          </a:p>
        </p:txBody>
      </p:sp>
    </p:spTree>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a:xfrm>
            <a:off x="611560" y="44624"/>
            <a:ext cx="8077200" cy="1143000"/>
          </a:xfrm>
          <a:prstGeom prst="rect">
            <a:avLst/>
          </a:prstGeom>
        </p:spPr>
        <p:txBody>
          <a:bodyPr>
            <a:normAutofit/>
          </a:bodyPr>
          <a:lstStyle>
            <a:lvl1pPr algn="l" defTabSz="914400" rtl="0" eaLnBrk="1" latinLnBrk="0" hangingPunct="1">
              <a:spcBef>
                <a:spcPct val="0"/>
              </a:spcBef>
              <a:buNone/>
              <a:defRPr kumimoji="0" lang="pl-PL" sz="4400" kern="1200">
                <a:solidFill>
                  <a:schemeClr val="tx1"/>
                </a:solidFill>
                <a:latin typeface="+mj-lt"/>
                <a:ea typeface="+mj-ea"/>
                <a:cs typeface="+mj-cs"/>
              </a:defRPr>
            </a:lvl1pPr>
          </a:lstStyle>
          <a:p>
            <a:pPr algn="ctr"/>
            <a:r>
              <a:rPr lang="en-US" b="1" dirty="0" smtClean="0"/>
              <a:t>P</a:t>
            </a:r>
            <a:r>
              <a:rPr lang="pl-PL" b="1" dirty="0" err="1" smtClean="0"/>
              <a:t>ojęcie</a:t>
            </a:r>
            <a:r>
              <a:rPr lang="pl-PL" b="1" dirty="0" smtClean="0"/>
              <a:t> „prawo wyborcze”</a:t>
            </a:r>
            <a:endParaRPr lang="en-US" b="1" dirty="0"/>
          </a:p>
        </p:txBody>
      </p:sp>
      <p:sp>
        <p:nvSpPr>
          <p:cNvPr id="5" name="pole tekstowe 4"/>
          <p:cNvSpPr txBox="1"/>
          <p:nvPr/>
        </p:nvSpPr>
        <p:spPr>
          <a:xfrm>
            <a:off x="3092586" y="818292"/>
            <a:ext cx="3115148" cy="369332"/>
          </a:xfrm>
          <a:prstGeom prst="rect">
            <a:avLst/>
          </a:prstGeom>
          <a:noFill/>
        </p:spPr>
        <p:txBody>
          <a:bodyPr wrap="none" rtlCol="0">
            <a:spAutoFit/>
          </a:bodyPr>
          <a:lstStyle/>
          <a:p>
            <a:r>
              <a:rPr lang="pl-PL" dirty="0" smtClean="0"/>
              <a:t>Używane w dwóch znaczeniach</a:t>
            </a:r>
            <a:endParaRPr lang="en-US" dirty="0"/>
          </a:p>
        </p:txBody>
      </p:sp>
      <p:sp>
        <p:nvSpPr>
          <p:cNvPr id="6" name="pole tekstowe 5"/>
          <p:cNvSpPr txBox="1"/>
          <p:nvPr/>
        </p:nvSpPr>
        <p:spPr>
          <a:xfrm>
            <a:off x="640694" y="2164214"/>
            <a:ext cx="3499257" cy="4524315"/>
          </a:xfrm>
          <a:prstGeom prst="rect">
            <a:avLst/>
          </a:prstGeom>
          <a:noFill/>
        </p:spPr>
        <p:txBody>
          <a:bodyPr wrap="square" rtlCol="0">
            <a:spAutoFit/>
          </a:bodyPr>
          <a:lstStyle/>
          <a:p>
            <a:pPr algn="ctr"/>
            <a:r>
              <a:rPr lang="pl-PL" b="1" u="sng" dirty="0" smtClean="0"/>
              <a:t>PODMIOTOWYM</a:t>
            </a:r>
          </a:p>
          <a:p>
            <a:pPr algn="ctr"/>
            <a:endParaRPr lang="pl-PL" b="1" u="sng" dirty="0" smtClean="0"/>
          </a:p>
          <a:p>
            <a:pPr algn="ctr"/>
            <a:r>
              <a:rPr lang="pl-PL" dirty="0" smtClean="0"/>
              <a:t>Oznacza jedno z praw obywatelskich;</a:t>
            </a:r>
          </a:p>
          <a:p>
            <a:pPr algn="ctr"/>
            <a:endParaRPr lang="pl-PL" dirty="0" smtClean="0"/>
          </a:p>
          <a:p>
            <a:pPr algn="ctr"/>
            <a:r>
              <a:rPr lang="pl-PL" dirty="0" smtClean="0"/>
              <a:t>W natury rzeczy przysługuje tylko obywatelom;</a:t>
            </a:r>
          </a:p>
          <a:p>
            <a:pPr algn="ctr"/>
            <a:endParaRPr lang="pl-PL" dirty="0"/>
          </a:p>
          <a:p>
            <a:pPr algn="just"/>
            <a:r>
              <a:rPr lang="pl-PL" dirty="0" smtClean="0"/>
              <a:t>Rozróżnia się </a:t>
            </a:r>
            <a:r>
              <a:rPr lang="pl-PL" b="1" dirty="0" smtClean="0"/>
              <a:t>prawo wyborcze czynne</a:t>
            </a:r>
            <a:r>
              <a:rPr lang="pl-PL" dirty="0" smtClean="0"/>
              <a:t> (prawo do głosowania w wyborach, czyli prawo do wybierania) i </a:t>
            </a:r>
            <a:r>
              <a:rPr lang="pl-PL" b="1" dirty="0" smtClean="0"/>
              <a:t>prawo wyborcze bierne</a:t>
            </a:r>
            <a:r>
              <a:rPr lang="pl-PL" dirty="0" smtClean="0"/>
              <a:t> (prawo do kandydowania, do uzyskania mandatu w wynikach wyborów).</a:t>
            </a:r>
          </a:p>
          <a:p>
            <a:endParaRPr lang="pl-PL" dirty="0" smtClean="0"/>
          </a:p>
        </p:txBody>
      </p:sp>
      <p:sp>
        <p:nvSpPr>
          <p:cNvPr id="7" name="pole tekstowe 6"/>
          <p:cNvSpPr txBox="1"/>
          <p:nvPr/>
        </p:nvSpPr>
        <p:spPr>
          <a:xfrm>
            <a:off x="5436096" y="2164214"/>
            <a:ext cx="3499257" cy="2031325"/>
          </a:xfrm>
          <a:prstGeom prst="rect">
            <a:avLst/>
          </a:prstGeom>
          <a:noFill/>
        </p:spPr>
        <p:txBody>
          <a:bodyPr wrap="square" rtlCol="0">
            <a:spAutoFit/>
          </a:bodyPr>
          <a:lstStyle/>
          <a:p>
            <a:pPr algn="ctr"/>
            <a:r>
              <a:rPr lang="pl-PL" b="1" u="sng" dirty="0" smtClean="0"/>
              <a:t>PRZEDMIOTOWYM</a:t>
            </a:r>
          </a:p>
          <a:p>
            <a:endParaRPr lang="pl-PL" b="1" u="sng" dirty="0" smtClean="0"/>
          </a:p>
          <a:p>
            <a:pPr algn="just"/>
            <a:r>
              <a:rPr lang="pl-PL" dirty="0" smtClean="0"/>
              <a:t>Prawo regulujące kwestie przygotowania, przeprowadzania i ustalenia wyników wyborów, jest to zarazem jedna z dziedzin prawa konstytucyjnego.</a:t>
            </a:r>
            <a:endParaRPr lang="en-US" dirty="0"/>
          </a:p>
        </p:txBody>
      </p:sp>
      <p:cxnSp>
        <p:nvCxnSpPr>
          <p:cNvPr id="9" name="Łącznik prosty ze strzałką 8"/>
          <p:cNvCxnSpPr>
            <a:stCxn id="5" idx="2"/>
          </p:cNvCxnSpPr>
          <p:nvPr/>
        </p:nvCxnSpPr>
        <p:spPr>
          <a:xfrm flipH="1">
            <a:off x="2267744" y="1187624"/>
            <a:ext cx="2382416" cy="9249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a:stCxn id="3" idx="2"/>
            <a:endCxn id="7" idx="0"/>
          </p:cNvCxnSpPr>
          <p:nvPr/>
        </p:nvCxnSpPr>
        <p:spPr>
          <a:xfrm>
            <a:off x="4650160" y="1187624"/>
            <a:ext cx="2535565" cy="976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4" name="Picture 2" descr="bl"/>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5868655" y="6168897"/>
            <a:ext cx="3239849" cy="716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16559791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55576" y="332656"/>
            <a:ext cx="5608330" cy="2031325"/>
          </a:xfrm>
          <a:prstGeom prst="rect">
            <a:avLst/>
          </a:prstGeom>
          <a:noFill/>
        </p:spPr>
        <p:txBody>
          <a:bodyPr wrap="none" rtlCol="0">
            <a:spAutoFit/>
          </a:bodyPr>
          <a:lstStyle/>
          <a:p>
            <a:r>
              <a:rPr lang="pl-PL" b="1" dirty="0" smtClean="0"/>
              <a:t>Postanowienia Konstytucji dotyczące prawa wyborczego:</a:t>
            </a:r>
          </a:p>
          <a:p>
            <a:r>
              <a:rPr lang="pl-PL" dirty="0" smtClean="0"/>
              <a:t>Art. 62;</a:t>
            </a:r>
          </a:p>
          <a:p>
            <a:r>
              <a:rPr lang="pl-PL" dirty="0" smtClean="0"/>
              <a:t>Art. 96 ust. 2;</a:t>
            </a:r>
          </a:p>
          <a:p>
            <a:r>
              <a:rPr lang="pl-PL" dirty="0" smtClean="0"/>
              <a:t>Art. 97 ust. 2;</a:t>
            </a:r>
          </a:p>
          <a:p>
            <a:r>
              <a:rPr lang="pl-PL" dirty="0" smtClean="0"/>
              <a:t>Art. 98-101;</a:t>
            </a:r>
          </a:p>
          <a:p>
            <a:r>
              <a:rPr lang="pl-PL" dirty="0" smtClean="0"/>
              <a:t>Art. 127-129;</a:t>
            </a:r>
          </a:p>
          <a:p>
            <a:r>
              <a:rPr lang="pl-PL" dirty="0" smtClean="0"/>
              <a:t>Art. 169 ust. 2 i 3.</a:t>
            </a:r>
            <a:endParaRPr lang="en-US" dirty="0"/>
          </a:p>
        </p:txBody>
      </p:sp>
      <p:sp>
        <p:nvSpPr>
          <p:cNvPr id="4" name="pole tekstowe 3"/>
          <p:cNvSpPr txBox="1"/>
          <p:nvPr/>
        </p:nvSpPr>
        <p:spPr>
          <a:xfrm>
            <a:off x="2555776" y="2420888"/>
            <a:ext cx="4392488" cy="92333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pl-PL" b="1" dirty="0" smtClean="0"/>
              <a:t>Konstytucja nie zawiera natomiast żadnych regulacji zasad wyboru polskich deputowanych do PE.</a:t>
            </a:r>
            <a:endParaRPr lang="en-US" b="1" dirty="0"/>
          </a:p>
        </p:txBody>
      </p:sp>
      <p:pic>
        <p:nvPicPr>
          <p:cNvPr id="5" name="Obraz 4"/>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7339833" y="692696"/>
            <a:ext cx="1192607" cy="1400017"/>
          </a:xfrm>
          <a:prstGeom prst="rect">
            <a:avLst/>
          </a:prstGeom>
          <a:ln>
            <a:noFill/>
          </a:ln>
          <a:effectLst>
            <a:softEdge rad="112500"/>
          </a:effectLst>
        </p:spPr>
      </p:pic>
      <p:sp>
        <p:nvSpPr>
          <p:cNvPr id="6" name="pole tekstowe 5"/>
          <p:cNvSpPr txBox="1"/>
          <p:nvPr/>
        </p:nvSpPr>
        <p:spPr>
          <a:xfrm>
            <a:off x="827585" y="3501008"/>
            <a:ext cx="7992888" cy="923330"/>
          </a:xfrm>
          <a:prstGeom prst="rect">
            <a:avLst/>
          </a:prstGeom>
          <a:noFill/>
        </p:spPr>
        <p:txBody>
          <a:bodyPr wrap="square" rtlCol="0">
            <a:spAutoFit/>
          </a:bodyPr>
          <a:lstStyle/>
          <a:p>
            <a:pPr algn="ctr"/>
            <a:r>
              <a:rPr lang="pl-PL" dirty="0" smtClean="0"/>
              <a:t>Tradycyjnie w Polsce zawierano regulacje wyborcze w ustawach zwanych „ordynacja wyborcza” i też tradycyjnie normowano procedurę wyborczą do każdego typu organów wybieralnych w odrębnej „ordynacji”.</a:t>
            </a:r>
          </a:p>
        </p:txBody>
      </p:sp>
      <p:sp>
        <p:nvSpPr>
          <p:cNvPr id="7" name="pole tekstowe 6"/>
          <p:cNvSpPr txBox="1"/>
          <p:nvPr/>
        </p:nvSpPr>
        <p:spPr>
          <a:xfrm>
            <a:off x="1979712" y="5085184"/>
            <a:ext cx="5544616"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pl-PL" b="1" dirty="0" smtClean="0"/>
              <a:t>Scalenie wszystkich procedur wyborczych w </a:t>
            </a:r>
          </a:p>
          <a:p>
            <a:pPr algn="ctr"/>
            <a:r>
              <a:rPr lang="pl-PL" b="1" u="sng" dirty="0" smtClean="0"/>
              <a:t>ustawie z dnia 5 stycznia 2011 r. KODEKS WYBORCZY</a:t>
            </a:r>
            <a:endParaRPr lang="en-US" b="1" u="sng" dirty="0"/>
          </a:p>
        </p:txBody>
      </p:sp>
      <p:pic>
        <p:nvPicPr>
          <p:cNvPr id="8" name="Obraz 7"/>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7596336" y="4636284"/>
            <a:ext cx="1224136" cy="1745045"/>
          </a:xfrm>
          <a:prstGeom prst="rect">
            <a:avLst/>
          </a:prstGeom>
        </p:spPr>
      </p:pic>
      <p:sp>
        <p:nvSpPr>
          <p:cNvPr id="9" name="pole tekstowe 8"/>
          <p:cNvSpPr txBox="1"/>
          <p:nvPr/>
        </p:nvSpPr>
        <p:spPr>
          <a:xfrm>
            <a:off x="1979712" y="6011996"/>
            <a:ext cx="5544616" cy="646331"/>
          </a:xfrm>
          <a:prstGeom prst="rect">
            <a:avLst/>
          </a:prstGeom>
          <a:noFill/>
        </p:spPr>
        <p:txBody>
          <a:bodyPr wrap="square" rtlCol="0">
            <a:spAutoFit/>
          </a:bodyPr>
          <a:lstStyle/>
          <a:p>
            <a:r>
              <a:rPr lang="en-US" dirty="0">
                <a:hlinkClick r:id="rId4"/>
              </a:rPr>
              <a:t>http://www.marszalek.com.pl/przegladprawakonstytucyjnego/ppk7s/02.pdf</a:t>
            </a:r>
            <a:endParaRPr lang="en-US" dirty="0"/>
          </a:p>
        </p:txBody>
      </p:sp>
    </p:spTree>
    <p:extLst>
      <p:ext uri="{BB962C8B-B14F-4D97-AF65-F5344CB8AC3E}">
        <p14:creationId xmlns="" xmlns:p14="http://schemas.microsoft.com/office/powerpoint/2010/main" val="2425301642"/>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55576" y="260648"/>
            <a:ext cx="7992888" cy="923330"/>
          </a:xfrm>
          <a:prstGeom prst="rect">
            <a:avLst/>
          </a:prstGeom>
          <a:noFill/>
        </p:spPr>
        <p:txBody>
          <a:bodyPr wrap="square" rtlCol="0">
            <a:spAutoFit/>
          </a:bodyPr>
          <a:lstStyle/>
          <a:p>
            <a:pPr algn="just"/>
            <a:r>
              <a:rPr lang="pl-PL" b="1" u="sng" dirty="0" smtClean="0"/>
              <a:t>System wyborczy </a:t>
            </a:r>
            <a:r>
              <a:rPr lang="pl-PL" dirty="0" smtClean="0"/>
              <a:t>– to całokształt prawnych i pozaprawnych reguł określających sposób przygotowania, przeprowadzenia i ustalenia wyników wyborów.</a:t>
            </a:r>
          </a:p>
          <a:p>
            <a:pPr algn="just"/>
            <a:r>
              <a:rPr lang="pl-PL" dirty="0" smtClean="0"/>
              <a:t>Prawo wyborcze jest zawsze elementem (i to podstawowym) systemu wyborczego.</a:t>
            </a:r>
            <a:endParaRPr lang="en-US" dirty="0"/>
          </a:p>
        </p:txBody>
      </p:sp>
      <p:sp>
        <p:nvSpPr>
          <p:cNvPr id="5" name="pole tekstowe 4"/>
          <p:cNvSpPr txBox="1"/>
          <p:nvPr/>
        </p:nvSpPr>
        <p:spPr>
          <a:xfrm>
            <a:off x="1475656" y="1372706"/>
            <a:ext cx="6364627" cy="400110"/>
          </a:xfrm>
          <a:prstGeom prst="rect">
            <a:avLst/>
          </a:prstGeom>
          <a:noFill/>
        </p:spPr>
        <p:txBody>
          <a:bodyPr wrap="none" rtlCol="0">
            <a:spAutoFit/>
          </a:bodyPr>
          <a:lstStyle/>
          <a:p>
            <a:pPr algn="just"/>
            <a:r>
              <a:rPr lang="pl-PL" sz="2000" b="1" dirty="0" smtClean="0"/>
              <a:t>Zasady prawa wyborczego ( tzw. „Przymiotniki wyborcze”)</a:t>
            </a:r>
            <a:endParaRPr lang="en-US" sz="2000" b="1" dirty="0"/>
          </a:p>
        </p:txBody>
      </p:sp>
      <p:sp>
        <p:nvSpPr>
          <p:cNvPr id="6" name="pole tekstowe 5"/>
          <p:cNvSpPr txBox="1"/>
          <p:nvPr/>
        </p:nvSpPr>
        <p:spPr>
          <a:xfrm>
            <a:off x="755576" y="1988840"/>
            <a:ext cx="799288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b="1" dirty="0" smtClean="0"/>
              <a:t>Art</a:t>
            </a:r>
            <a:r>
              <a:rPr lang="pl-PL" b="1" dirty="0"/>
              <a:t>. </a:t>
            </a:r>
            <a:r>
              <a:rPr lang="pl-PL" b="1" dirty="0" smtClean="0"/>
              <a:t>96 Konstytucji </a:t>
            </a:r>
            <a:endParaRPr lang="pl-PL" b="1" dirty="0"/>
          </a:p>
          <a:p>
            <a:pPr algn="just"/>
            <a:r>
              <a:rPr lang="pl-PL" dirty="0" smtClean="0"/>
              <a:t>(…)</a:t>
            </a:r>
          </a:p>
          <a:p>
            <a:pPr algn="just"/>
            <a:r>
              <a:rPr lang="pl-PL" dirty="0" smtClean="0"/>
              <a:t>Ust 2. Wybory </a:t>
            </a:r>
            <a:r>
              <a:rPr lang="pl-PL" dirty="0"/>
              <a:t>do Sejmu </a:t>
            </a:r>
            <a:r>
              <a:rPr lang="pl-PL" dirty="0" smtClean="0"/>
              <a:t>są </a:t>
            </a:r>
            <a:r>
              <a:rPr lang="pl-PL" b="1" dirty="0" smtClean="0"/>
              <a:t>powszechne</a:t>
            </a:r>
            <a:r>
              <a:rPr lang="pl-PL" b="1" dirty="0"/>
              <a:t>, </a:t>
            </a:r>
            <a:r>
              <a:rPr lang="pl-PL" b="1" dirty="0" smtClean="0"/>
              <a:t>równe</a:t>
            </a:r>
            <a:r>
              <a:rPr lang="pl-PL" b="1" dirty="0"/>
              <a:t>, </a:t>
            </a:r>
            <a:r>
              <a:rPr lang="pl-PL" b="1" dirty="0" smtClean="0"/>
              <a:t>bezpośrednie i proporcjonalne</a:t>
            </a:r>
            <a:r>
              <a:rPr lang="pl-PL" dirty="0" smtClean="0"/>
              <a:t> oraz odbywają się </a:t>
            </a:r>
            <a:r>
              <a:rPr lang="pl-PL" b="1" dirty="0" smtClean="0"/>
              <a:t>w głosowaniu tajnym</a:t>
            </a:r>
            <a:r>
              <a:rPr lang="pl-PL" dirty="0" smtClean="0"/>
              <a:t>.</a:t>
            </a:r>
          </a:p>
        </p:txBody>
      </p:sp>
      <p:sp>
        <p:nvSpPr>
          <p:cNvPr id="7" name="pole tekstowe 6"/>
          <p:cNvSpPr txBox="1"/>
          <p:nvPr/>
        </p:nvSpPr>
        <p:spPr>
          <a:xfrm>
            <a:off x="755576" y="3356992"/>
            <a:ext cx="8130046" cy="923330"/>
          </a:xfrm>
          <a:prstGeom prst="rect">
            <a:avLst/>
          </a:prstGeom>
          <a:noFill/>
        </p:spPr>
        <p:txBody>
          <a:bodyPr wrap="square" rtlCol="0">
            <a:spAutoFit/>
          </a:bodyPr>
          <a:lstStyle/>
          <a:p>
            <a:pPr algn="just"/>
            <a:r>
              <a:rPr lang="pl-PL" b="1" dirty="0" smtClean="0"/>
              <a:t>Proporcjonalność – odnosi się do sposobu ustalania wyników wyborów. Jeżeli wybory nie są oparte na zasadzie proporcjonalności, to odbywają się według zasady większości.</a:t>
            </a:r>
            <a:endParaRPr lang="en-US" b="1" dirty="0"/>
          </a:p>
        </p:txBody>
      </p:sp>
      <p:sp>
        <p:nvSpPr>
          <p:cNvPr id="8" name="pole tekstowe 7"/>
          <p:cNvSpPr txBox="1"/>
          <p:nvPr/>
        </p:nvSpPr>
        <p:spPr>
          <a:xfrm>
            <a:off x="755576" y="4437112"/>
            <a:ext cx="799288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b="1" dirty="0"/>
              <a:t>A</a:t>
            </a:r>
            <a:r>
              <a:rPr lang="pl-PL" b="1" dirty="0" smtClean="0"/>
              <a:t>rt</a:t>
            </a:r>
            <a:r>
              <a:rPr lang="pl-PL" b="1" dirty="0"/>
              <a:t>. </a:t>
            </a:r>
            <a:r>
              <a:rPr lang="pl-PL" b="1" dirty="0" smtClean="0"/>
              <a:t>97 Konstytucji</a:t>
            </a:r>
            <a:endParaRPr lang="pl-PL" b="1" dirty="0"/>
          </a:p>
          <a:p>
            <a:pPr algn="just"/>
            <a:r>
              <a:rPr lang="pl-PL" dirty="0" smtClean="0"/>
              <a:t>Ust. 2 Wybory </a:t>
            </a:r>
            <a:r>
              <a:rPr lang="pl-PL" dirty="0"/>
              <a:t>do Senatu </a:t>
            </a:r>
            <a:r>
              <a:rPr lang="pl-PL" b="1" dirty="0"/>
              <a:t>są powszechne, bezpośrednie</a:t>
            </a:r>
            <a:r>
              <a:rPr lang="pl-PL" dirty="0"/>
              <a:t> i odbywają się </a:t>
            </a:r>
            <a:r>
              <a:rPr lang="pl-PL" b="1" dirty="0"/>
              <a:t>w głosowaniu tajnym.</a:t>
            </a:r>
          </a:p>
        </p:txBody>
      </p:sp>
      <p:sp>
        <p:nvSpPr>
          <p:cNvPr id="10" name="pole tekstowe 9"/>
          <p:cNvSpPr txBox="1"/>
          <p:nvPr/>
        </p:nvSpPr>
        <p:spPr>
          <a:xfrm>
            <a:off x="755576" y="5746030"/>
            <a:ext cx="799288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b="1" dirty="0"/>
              <a:t>Art. </a:t>
            </a:r>
            <a:r>
              <a:rPr lang="pl-PL" b="1" dirty="0" smtClean="0"/>
              <a:t>127 Konstytucji</a:t>
            </a:r>
            <a:endParaRPr lang="pl-PL" b="1" dirty="0"/>
          </a:p>
          <a:p>
            <a:pPr algn="just"/>
            <a:r>
              <a:rPr lang="pl-PL" dirty="0"/>
              <a:t>Prezydent Rzeczypospolitej jest wybierany przez Naród w wyborach </a:t>
            </a:r>
            <a:r>
              <a:rPr lang="pl-PL" b="1" dirty="0"/>
              <a:t>powszechnych</a:t>
            </a:r>
            <a:r>
              <a:rPr lang="pl-PL" dirty="0"/>
              <a:t>, </a:t>
            </a:r>
            <a:r>
              <a:rPr lang="pl-PL" b="1" dirty="0"/>
              <a:t>równych, bezpośrednich i w głosowaniu </a:t>
            </a:r>
            <a:r>
              <a:rPr lang="pl-PL" b="1" dirty="0" smtClean="0"/>
              <a:t>tajnym</a:t>
            </a:r>
            <a:r>
              <a:rPr lang="pl-PL" dirty="0" smtClean="0"/>
              <a:t>.[…]</a:t>
            </a:r>
            <a:endParaRPr lang="pl-PL" dirty="0"/>
          </a:p>
        </p:txBody>
      </p:sp>
    </p:spTree>
    <p:extLst>
      <p:ext uri="{BB962C8B-B14F-4D97-AF65-F5344CB8AC3E}">
        <p14:creationId xmlns="" xmlns:p14="http://schemas.microsoft.com/office/powerpoint/2010/main" val="3241561384"/>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83568" y="132748"/>
            <a:ext cx="3114250" cy="461665"/>
          </a:xfrm>
          <a:prstGeom prst="rect">
            <a:avLst/>
          </a:prstGeom>
          <a:noFill/>
        </p:spPr>
        <p:txBody>
          <a:bodyPr wrap="none" rtlCol="0">
            <a:spAutoFit/>
          </a:bodyPr>
          <a:lstStyle/>
          <a:p>
            <a:r>
              <a:rPr lang="pl-PL" sz="2400" b="1" dirty="0" smtClean="0">
                <a:effectLst>
                  <a:outerShdw blurRad="38100" dist="38100" dir="2700000" algn="tl">
                    <a:srgbClr val="000000">
                      <a:alpha val="43137"/>
                    </a:srgbClr>
                  </a:outerShdw>
                </a:effectLst>
              </a:rPr>
              <a:t>Zasada powszechności </a:t>
            </a:r>
            <a:endParaRPr lang="en-US" sz="2400" b="1" dirty="0">
              <a:effectLst>
                <a:outerShdw blurRad="38100" dist="38100" dir="2700000" algn="tl">
                  <a:srgbClr val="000000">
                    <a:alpha val="43137"/>
                  </a:srgbClr>
                </a:outerShdw>
              </a:effectLst>
            </a:endParaRPr>
          </a:p>
        </p:txBody>
      </p:sp>
      <p:sp>
        <p:nvSpPr>
          <p:cNvPr id="3" name="pole tekstowe 2"/>
          <p:cNvSpPr txBox="1"/>
          <p:nvPr/>
        </p:nvSpPr>
        <p:spPr>
          <a:xfrm>
            <a:off x="682903" y="692696"/>
            <a:ext cx="8064896" cy="923330"/>
          </a:xfrm>
          <a:prstGeom prst="rect">
            <a:avLst/>
          </a:prstGeom>
          <a:noFill/>
        </p:spPr>
        <p:txBody>
          <a:bodyPr wrap="square" rtlCol="0">
            <a:spAutoFit/>
          </a:bodyPr>
          <a:lstStyle/>
          <a:p>
            <a:pPr algn="just"/>
            <a:r>
              <a:rPr lang="pl-PL" b="1" dirty="0" smtClean="0"/>
              <a:t>Zasada ta określa krąg podmiotów, którym przysługują prawa wyborcze, i wymaga, by wszystkim, w zasadzie, dorosłym obywatelom państwa przysługiwało co najmniej czynne prawo wyborcze.</a:t>
            </a:r>
            <a:endParaRPr lang="en-US" b="1" dirty="0"/>
          </a:p>
        </p:txBody>
      </p:sp>
      <p:sp>
        <p:nvSpPr>
          <p:cNvPr id="4" name="pole tekstowe 3"/>
          <p:cNvSpPr txBox="1"/>
          <p:nvPr/>
        </p:nvSpPr>
        <p:spPr>
          <a:xfrm>
            <a:off x="682903" y="2267580"/>
            <a:ext cx="3864456" cy="369332"/>
          </a:xfrm>
          <a:prstGeom prst="rect">
            <a:avLst/>
          </a:prstGeom>
          <a:noFill/>
        </p:spPr>
        <p:txBody>
          <a:bodyPr wrap="none" rtlCol="0">
            <a:spAutoFit/>
          </a:bodyPr>
          <a:lstStyle/>
          <a:p>
            <a:r>
              <a:rPr lang="pl-PL" b="1" u="sng" dirty="0" smtClean="0">
                <a:solidFill>
                  <a:schemeClr val="tx2"/>
                </a:solidFill>
              </a:rPr>
              <a:t>1. Posiadanie obywatelstwa polskiego</a:t>
            </a:r>
            <a:r>
              <a:rPr lang="pl-PL" dirty="0" smtClean="0"/>
              <a:t>;</a:t>
            </a:r>
            <a:endParaRPr lang="en-US" dirty="0"/>
          </a:p>
        </p:txBody>
      </p:sp>
      <p:sp>
        <p:nvSpPr>
          <p:cNvPr id="5" name="pole tekstowe 4"/>
          <p:cNvSpPr txBox="1"/>
          <p:nvPr/>
        </p:nvSpPr>
        <p:spPr>
          <a:xfrm>
            <a:off x="682904" y="3014950"/>
            <a:ext cx="8064896" cy="2862322"/>
          </a:xfrm>
          <a:prstGeom prst="rect">
            <a:avLst/>
          </a:prstGeom>
          <a:noFill/>
        </p:spPr>
        <p:txBody>
          <a:bodyPr wrap="square" rtlCol="0">
            <a:spAutoFit/>
          </a:bodyPr>
          <a:lstStyle/>
          <a:p>
            <a:r>
              <a:rPr lang="pl-PL" b="1" u="sng" dirty="0" smtClean="0">
                <a:solidFill>
                  <a:schemeClr val="tx2"/>
                </a:solidFill>
              </a:rPr>
              <a:t>2. Ukończenie 18 roku życia;</a:t>
            </a:r>
          </a:p>
          <a:p>
            <a:endParaRPr lang="pl-PL" dirty="0" smtClean="0"/>
          </a:p>
          <a:p>
            <a:pPr algn="just"/>
            <a:r>
              <a:rPr lang="pl-PL" b="1" dirty="0"/>
              <a:t>Zgodnie z art. 10 § 1  Kodeksu cywilnego (KC) pełnoletni jest ten, kto ukończył lat osiemnaście. Zasadą jest, że dla uzyskania pełnoletności konieczne jest ukończenie osiemnastu lat. Wyjątek stanowi brzmienie art. 10 § 2 KC, który umożliwia uzyskanie pełnoletności przez małoletniego, poprzez zawarcie małżeństwa. Zdanie drugie § 2 stanowi, że pełnoletności nie traci się  w przypadku unieważnienia małżeństwa. Na utratę pełnoletności nie ma również wpływu rozwiązanie małżeństwa przez rozwód ani separacja. Zatem uzyskanie pełnoletności czy to przez ukończenie osiemnastu lat czy przez małżeństwo jest ostateczne i bezwarunkowe.</a:t>
            </a:r>
            <a:endParaRPr lang="en-US" b="1" dirty="0"/>
          </a:p>
        </p:txBody>
      </p:sp>
      <p:sp>
        <p:nvSpPr>
          <p:cNvPr id="7" name="pole tekstowe 6"/>
          <p:cNvSpPr txBox="1"/>
          <p:nvPr/>
        </p:nvSpPr>
        <p:spPr>
          <a:xfrm>
            <a:off x="682903" y="6156012"/>
            <a:ext cx="6067943" cy="369332"/>
          </a:xfrm>
          <a:prstGeom prst="rect">
            <a:avLst/>
          </a:prstGeom>
          <a:noFill/>
        </p:spPr>
        <p:txBody>
          <a:bodyPr wrap="none" rtlCol="0">
            <a:spAutoFit/>
          </a:bodyPr>
          <a:lstStyle/>
          <a:p>
            <a:r>
              <a:rPr lang="pl-PL" b="1" u="sng" dirty="0" smtClean="0">
                <a:solidFill>
                  <a:schemeClr val="tx2"/>
                </a:solidFill>
              </a:rPr>
              <a:t>3. Posiadanie pełni praw publicznych art. 62 ust. 2 Konstytucji</a:t>
            </a:r>
            <a:r>
              <a:rPr lang="pl-PL" dirty="0" smtClean="0"/>
              <a:t>;</a:t>
            </a:r>
            <a:endParaRPr lang="en-US" dirty="0"/>
          </a:p>
        </p:txBody>
      </p:sp>
      <p:sp>
        <p:nvSpPr>
          <p:cNvPr id="9" name="pole tekstowe 8"/>
          <p:cNvSpPr txBox="1"/>
          <p:nvPr/>
        </p:nvSpPr>
        <p:spPr>
          <a:xfrm>
            <a:off x="1979712" y="1700808"/>
            <a:ext cx="5704126"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pl-PL" sz="2000" b="1" dirty="0" smtClean="0"/>
              <a:t>Przesłanki posiadania czynnego prawa wyborczego :</a:t>
            </a:r>
            <a:endParaRPr lang="en-US" sz="2000" b="1" dirty="0"/>
          </a:p>
        </p:txBody>
      </p:sp>
    </p:spTree>
    <p:extLst>
      <p:ext uri="{BB962C8B-B14F-4D97-AF65-F5344CB8AC3E}">
        <p14:creationId xmlns="" xmlns:p14="http://schemas.microsoft.com/office/powerpoint/2010/main" val="1451620010"/>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4" y="188640"/>
            <a:ext cx="7992222" cy="4524315"/>
          </a:xfrm>
          <a:prstGeom prst="rect">
            <a:avLst/>
          </a:prstGeom>
          <a:noFill/>
        </p:spPr>
        <p:txBody>
          <a:bodyPr wrap="square" rtlCol="0">
            <a:spAutoFit/>
          </a:bodyPr>
          <a:lstStyle/>
          <a:p>
            <a:r>
              <a:rPr lang="pl-PL" b="1" dirty="0" smtClean="0">
                <a:solidFill>
                  <a:schemeClr val="tx2"/>
                </a:solidFill>
              </a:rPr>
              <a:t>4. Posiadanie pełnej zdolności do czynności prawnych  art. 62 ust. 2 Konstytucji;</a:t>
            </a:r>
          </a:p>
          <a:p>
            <a:endParaRPr lang="pl-PL" dirty="0"/>
          </a:p>
          <a:p>
            <a:pPr algn="just"/>
            <a:r>
              <a:rPr lang="pl-PL" dirty="0" smtClean="0"/>
              <a:t>Odnieść się należy do instytucji prawa cywilnego:</a:t>
            </a:r>
          </a:p>
          <a:p>
            <a:pPr algn="just"/>
            <a:r>
              <a:rPr lang="pl-PL" dirty="0" smtClean="0"/>
              <a:t>„</a:t>
            </a:r>
            <a:r>
              <a:rPr lang="pl-PL" b="1" dirty="0" smtClean="0"/>
              <a:t>Art</a:t>
            </a:r>
            <a:r>
              <a:rPr lang="pl-PL" b="1" dirty="0"/>
              <a:t>. 13. § 1.</a:t>
            </a:r>
            <a:r>
              <a:rPr lang="pl-PL" dirty="0"/>
              <a:t> Osoba, która ukończyła lat trzynaście, może być ubezwłasnowolniona całkowicie, jeżeli wskutek choroby psychicznej, niedorozwoju umysłowego albo innego rodzaju zaburzeń psychicznych, w szczególności pijaństwa lub narkomanii, nie jest w stanie kierować swym postępowaniem. </a:t>
            </a:r>
          </a:p>
          <a:p>
            <a:pPr algn="just"/>
            <a:r>
              <a:rPr lang="pl-PL" b="1" dirty="0"/>
              <a:t>§ 2.</a:t>
            </a:r>
            <a:r>
              <a:rPr lang="pl-PL" dirty="0"/>
              <a:t> Dla ubezwłasnowolnionego całkowicie ustanawia się opiekę, chyba że pozostaje on jeszcze pod władzą </a:t>
            </a:r>
            <a:r>
              <a:rPr lang="pl-PL" dirty="0" smtClean="0"/>
              <a:t>rodzicielską;    </a:t>
            </a:r>
            <a:r>
              <a:rPr lang="pl-PL" b="1" u="sng" dirty="0" smtClean="0"/>
              <a:t>oraz</a:t>
            </a:r>
            <a:endParaRPr lang="pl-PL" b="1" u="sng" dirty="0"/>
          </a:p>
          <a:p>
            <a:pPr algn="just"/>
            <a:r>
              <a:rPr lang="pl-PL" b="1" dirty="0"/>
              <a:t>Art. 16. § 1.</a:t>
            </a:r>
            <a:r>
              <a:rPr lang="pl-PL" dirty="0"/>
              <a:t> Osoba pełnoletnia może być ubezwłasnowolniona częściowo z powodu choroby psychicznej, niedorozwoju umysłowego albo innego rodzaju zaburzeń psychicznych, w szczególności pijaństwa lub narkomanii, jeżeli stan tej osoby nie uzasadnia ubezwłasnowolnienia całkowitego, lecz potrzebna jest pomoc do prowadzenia jej spraw. </a:t>
            </a:r>
          </a:p>
          <a:p>
            <a:pPr algn="just"/>
            <a:r>
              <a:rPr lang="pl-PL" b="1" dirty="0"/>
              <a:t>§ 2.</a:t>
            </a:r>
            <a:r>
              <a:rPr lang="pl-PL" dirty="0"/>
              <a:t> Dla osoby ubezwłasnowolnionej częściowo ustanawia się kuratelę. </a:t>
            </a:r>
          </a:p>
          <a:p>
            <a:endParaRPr lang="en-US" dirty="0"/>
          </a:p>
        </p:txBody>
      </p:sp>
      <p:sp>
        <p:nvSpPr>
          <p:cNvPr id="3" name="pole tekstowe 2"/>
          <p:cNvSpPr txBox="1"/>
          <p:nvPr/>
        </p:nvSpPr>
        <p:spPr>
          <a:xfrm>
            <a:off x="3781198" y="4581128"/>
            <a:ext cx="208499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pl-PL" dirty="0" smtClean="0">
                <a:solidFill>
                  <a:schemeClr val="bg1">
                    <a:lumMod val="95000"/>
                  </a:schemeClr>
                </a:solidFill>
              </a:rPr>
              <a:t>CENZUS DOMICYLU </a:t>
            </a:r>
            <a:endParaRPr lang="en-US" dirty="0">
              <a:solidFill>
                <a:schemeClr val="bg1">
                  <a:lumMod val="95000"/>
                </a:schemeClr>
              </a:solidFill>
            </a:endParaRPr>
          </a:p>
        </p:txBody>
      </p:sp>
      <p:sp>
        <p:nvSpPr>
          <p:cNvPr id="6" name="pole tekstowe 5"/>
          <p:cNvSpPr txBox="1"/>
          <p:nvPr/>
        </p:nvSpPr>
        <p:spPr>
          <a:xfrm>
            <a:off x="827584" y="5180999"/>
            <a:ext cx="7992222" cy="1200329"/>
          </a:xfrm>
          <a:prstGeom prst="rect">
            <a:avLst/>
          </a:prstGeom>
          <a:noFill/>
        </p:spPr>
        <p:txBody>
          <a:bodyPr wrap="square" rtlCol="0">
            <a:spAutoFit/>
          </a:bodyPr>
          <a:lstStyle/>
          <a:p>
            <a:pPr algn="just"/>
            <a:r>
              <a:rPr lang="pl-PL" b="1" dirty="0" smtClean="0"/>
              <a:t>„Art</a:t>
            </a:r>
            <a:r>
              <a:rPr lang="pl-PL" b="1" dirty="0"/>
              <a:t>. 10.</a:t>
            </a:r>
            <a:r>
              <a:rPr lang="pl-PL" dirty="0"/>
              <a:t> § </a:t>
            </a:r>
            <a:r>
              <a:rPr lang="pl-PL" dirty="0" smtClean="0"/>
              <a:t>1 </a:t>
            </a:r>
            <a:r>
              <a:rPr lang="pl-PL" dirty="0" err="1" smtClean="0"/>
              <a:t>k.w</a:t>
            </a:r>
            <a:r>
              <a:rPr lang="pl-PL" dirty="0" smtClean="0"/>
              <a:t>. </a:t>
            </a:r>
            <a:r>
              <a:rPr lang="pl-PL" dirty="0"/>
              <a:t> Prawo wybierania (czynne prawo wyborcze) ma:</a:t>
            </a:r>
          </a:p>
          <a:p>
            <a:pPr algn="just"/>
            <a:r>
              <a:rPr lang="pl-PL" dirty="0"/>
              <a:t>1)   w wyborach do Sejmu i do Senatu oraz w wyborach Prezydenta Rzeczypospolitej - obywatel polski, który najpóźniej w dniu głosowania kończy 18 lat</a:t>
            </a:r>
            <a:r>
              <a:rPr lang="pl-PL" dirty="0" smtClean="0"/>
              <a:t>;[…]”.</a:t>
            </a:r>
            <a:endParaRPr lang="pl-PL" dirty="0"/>
          </a:p>
          <a:p>
            <a:endParaRPr lang="en-US" dirty="0"/>
          </a:p>
        </p:txBody>
      </p:sp>
      <p:pic>
        <p:nvPicPr>
          <p:cNvPr id="7" name="Picture 2" descr="bl"/>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5868655" y="6168897"/>
            <a:ext cx="3239849" cy="716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851846342"/>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4" y="516736"/>
            <a:ext cx="7992888" cy="2308324"/>
          </a:xfrm>
          <a:prstGeom prst="rect">
            <a:avLst/>
          </a:prstGeom>
          <a:noFill/>
        </p:spPr>
        <p:txBody>
          <a:bodyPr wrap="square" rtlCol="0">
            <a:spAutoFit/>
          </a:bodyPr>
          <a:lstStyle/>
          <a:p>
            <a:pPr algn="just"/>
            <a:endParaRPr lang="pl-PL" b="1" dirty="0" smtClean="0"/>
          </a:p>
          <a:p>
            <a:pPr algn="just"/>
            <a:r>
              <a:rPr lang="pl-PL" b="1" dirty="0" smtClean="0"/>
              <a:t>Bierne </a:t>
            </a:r>
            <a:r>
              <a:rPr lang="pl-PL" b="1" dirty="0"/>
              <a:t>prawo wyborcze</a:t>
            </a:r>
            <a:r>
              <a:rPr lang="pl-PL" dirty="0"/>
              <a:t> (</a:t>
            </a:r>
            <a:r>
              <a:rPr lang="pl-PL" b="1" dirty="0"/>
              <a:t>prawo wybieralności</a:t>
            </a:r>
            <a:r>
              <a:rPr lang="pl-PL" dirty="0"/>
              <a:t>) – prawo do kandydowania. Przykładowo w Polsce bierne prawo wyborcze do Sejmu, czyli prawo bycia wybranym na posła, ma każdy obywatel polski mający prawo wybierania (czyli mający czynne prawo wyborcze), który najpóźniej w dniu wyborów kończy 21 lat. W przypadku senatorów granica wieku jest wyższa i wynosi 30 lat. Wynika to z faktu, iż Senat z założenia ma być "izbą </a:t>
            </a:r>
            <a:r>
              <a:rPr lang="pl-PL" dirty="0" smtClean="0"/>
              <a:t>rozsądku„ , „izbą myślicieli”, </a:t>
            </a:r>
            <a:r>
              <a:rPr lang="pl-PL" dirty="0"/>
              <a:t>powinien zatem składać się z osób mających określone doświadczenie i wiedzę oraz obycie polityczne</a:t>
            </a:r>
            <a:r>
              <a:rPr lang="pl-PL" dirty="0" smtClean="0"/>
              <a:t>.</a:t>
            </a:r>
          </a:p>
        </p:txBody>
      </p:sp>
      <p:sp>
        <p:nvSpPr>
          <p:cNvPr id="3" name="pole tekstowe 2"/>
          <p:cNvSpPr txBox="1"/>
          <p:nvPr/>
        </p:nvSpPr>
        <p:spPr>
          <a:xfrm>
            <a:off x="827584" y="3037016"/>
            <a:ext cx="7992888"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pl-PL" b="1" dirty="0">
                <a:solidFill>
                  <a:schemeClr val="tx1"/>
                </a:solidFill>
              </a:rPr>
              <a:t>Cenzusy wiekowe obowiązujące w </a:t>
            </a:r>
            <a:r>
              <a:rPr lang="pl-PL" b="1" dirty="0" smtClean="0">
                <a:solidFill>
                  <a:schemeClr val="tx1"/>
                </a:solidFill>
              </a:rPr>
              <a:t>Polsce:</a:t>
            </a:r>
          </a:p>
          <a:p>
            <a:endParaRPr lang="pl-PL" dirty="0">
              <a:solidFill>
                <a:schemeClr val="tx1"/>
              </a:solidFill>
            </a:endParaRPr>
          </a:p>
          <a:p>
            <a:r>
              <a:rPr lang="pl-PL" dirty="0" smtClean="0">
                <a:solidFill>
                  <a:schemeClr val="tx1"/>
                </a:solidFill>
              </a:rPr>
              <a:t>-do </a:t>
            </a:r>
            <a:r>
              <a:rPr lang="pl-PL" dirty="0">
                <a:solidFill>
                  <a:schemeClr val="tx1"/>
                </a:solidFill>
              </a:rPr>
              <a:t>rad gmin, rad powiatów i sejmików województw – </a:t>
            </a:r>
            <a:r>
              <a:rPr lang="pl-PL" b="1" i="1" dirty="0">
                <a:solidFill>
                  <a:schemeClr val="tx1"/>
                </a:solidFill>
              </a:rPr>
              <a:t>18 lat ukończone w dniu </a:t>
            </a:r>
            <a:r>
              <a:rPr lang="pl-PL" b="1" i="1" dirty="0" smtClean="0">
                <a:solidFill>
                  <a:schemeClr val="tx1"/>
                </a:solidFill>
              </a:rPr>
              <a:t> wyborów</a:t>
            </a:r>
            <a:endParaRPr lang="pl-PL" dirty="0">
              <a:solidFill>
                <a:schemeClr val="tx1"/>
              </a:solidFill>
            </a:endParaRPr>
          </a:p>
          <a:p>
            <a:r>
              <a:rPr lang="pl-PL" dirty="0" smtClean="0">
                <a:solidFill>
                  <a:schemeClr val="tx1"/>
                </a:solidFill>
              </a:rPr>
              <a:t>-do </a:t>
            </a:r>
            <a:r>
              <a:rPr lang="pl-PL" dirty="0">
                <a:solidFill>
                  <a:schemeClr val="tx1"/>
                </a:solidFill>
              </a:rPr>
              <a:t>Sejmu – </a:t>
            </a:r>
            <a:r>
              <a:rPr lang="pl-PL" b="1" i="1" dirty="0">
                <a:solidFill>
                  <a:schemeClr val="tx1"/>
                </a:solidFill>
              </a:rPr>
              <a:t>21 lat</a:t>
            </a:r>
            <a:endParaRPr lang="pl-PL" dirty="0">
              <a:solidFill>
                <a:schemeClr val="tx1"/>
              </a:solidFill>
            </a:endParaRPr>
          </a:p>
          <a:p>
            <a:r>
              <a:rPr lang="pl-PL" dirty="0" smtClean="0">
                <a:solidFill>
                  <a:schemeClr val="tx1"/>
                </a:solidFill>
              </a:rPr>
              <a:t>-do </a:t>
            </a:r>
            <a:r>
              <a:rPr lang="pl-PL" dirty="0">
                <a:solidFill>
                  <a:schemeClr val="tx1"/>
                </a:solidFill>
              </a:rPr>
              <a:t>Parlamentu Europejskiego – </a:t>
            </a:r>
            <a:r>
              <a:rPr lang="pl-PL" b="1" i="1" dirty="0">
                <a:solidFill>
                  <a:schemeClr val="tx1"/>
                </a:solidFill>
              </a:rPr>
              <a:t>21 lat</a:t>
            </a:r>
            <a:endParaRPr lang="pl-PL" dirty="0">
              <a:solidFill>
                <a:schemeClr val="tx1"/>
              </a:solidFill>
            </a:endParaRPr>
          </a:p>
          <a:p>
            <a:r>
              <a:rPr lang="pl-PL" dirty="0" smtClean="0">
                <a:solidFill>
                  <a:schemeClr val="tx1"/>
                </a:solidFill>
              </a:rPr>
              <a:t>-na </a:t>
            </a:r>
            <a:r>
              <a:rPr lang="pl-PL" dirty="0">
                <a:solidFill>
                  <a:schemeClr val="tx1"/>
                </a:solidFill>
              </a:rPr>
              <a:t>urząd wójta, burmistrza i prezydenta miasta – </a:t>
            </a:r>
            <a:r>
              <a:rPr lang="pl-PL" b="1" i="1" dirty="0">
                <a:solidFill>
                  <a:schemeClr val="tx1"/>
                </a:solidFill>
              </a:rPr>
              <a:t>25 lat</a:t>
            </a:r>
            <a:endParaRPr lang="pl-PL" dirty="0">
              <a:solidFill>
                <a:schemeClr val="tx1"/>
              </a:solidFill>
            </a:endParaRPr>
          </a:p>
          <a:p>
            <a:r>
              <a:rPr lang="pl-PL" dirty="0" smtClean="0">
                <a:solidFill>
                  <a:schemeClr val="tx1"/>
                </a:solidFill>
              </a:rPr>
              <a:t>-do </a:t>
            </a:r>
            <a:r>
              <a:rPr lang="pl-PL" dirty="0">
                <a:solidFill>
                  <a:schemeClr val="tx1"/>
                </a:solidFill>
              </a:rPr>
              <a:t>Senatu – </a:t>
            </a:r>
            <a:r>
              <a:rPr lang="pl-PL" b="1" i="1" dirty="0">
                <a:solidFill>
                  <a:schemeClr val="tx1"/>
                </a:solidFill>
              </a:rPr>
              <a:t>30 lat</a:t>
            </a:r>
            <a:endParaRPr lang="pl-PL" dirty="0">
              <a:solidFill>
                <a:schemeClr val="tx1"/>
              </a:solidFill>
            </a:endParaRPr>
          </a:p>
          <a:p>
            <a:r>
              <a:rPr lang="pl-PL" dirty="0" smtClean="0">
                <a:solidFill>
                  <a:schemeClr val="tx1"/>
                </a:solidFill>
              </a:rPr>
              <a:t>-na </a:t>
            </a:r>
            <a:r>
              <a:rPr lang="pl-PL" dirty="0">
                <a:solidFill>
                  <a:schemeClr val="tx1"/>
                </a:solidFill>
              </a:rPr>
              <a:t>urząd prezydenta Rzeczypospolitej – </a:t>
            </a:r>
            <a:r>
              <a:rPr lang="pl-PL" b="1" i="1" dirty="0">
                <a:solidFill>
                  <a:schemeClr val="tx1"/>
                </a:solidFill>
              </a:rPr>
              <a:t>35 </a:t>
            </a:r>
            <a:r>
              <a:rPr lang="pl-PL" b="1" i="1" dirty="0" smtClean="0">
                <a:solidFill>
                  <a:schemeClr val="tx1"/>
                </a:solidFill>
              </a:rPr>
              <a:t>lat</a:t>
            </a:r>
          </a:p>
          <a:p>
            <a:endParaRPr lang="pl-PL" dirty="0">
              <a:solidFill>
                <a:schemeClr val="tx1"/>
              </a:solidFill>
            </a:endParaRPr>
          </a:p>
          <a:p>
            <a:pPr algn="ctr"/>
            <a:r>
              <a:rPr lang="pl-PL" b="1" u="sng" dirty="0">
                <a:solidFill>
                  <a:schemeClr val="tx1"/>
                </a:solidFill>
              </a:rPr>
              <a:t>W przypadku kandydata na radnego obowiązuje ponadto wymóg stałego zamieszkiwania na obszarze działania danej rady</a:t>
            </a:r>
            <a:r>
              <a:rPr lang="pl-PL" b="1" u="sng" dirty="0" smtClean="0">
                <a:solidFill>
                  <a:schemeClr val="tx1"/>
                </a:solidFill>
              </a:rPr>
              <a:t>.</a:t>
            </a:r>
            <a:endParaRPr lang="pl-PL" b="1" u="sng" dirty="0">
              <a:solidFill>
                <a:schemeClr val="tx1"/>
              </a:solidFill>
            </a:endParaRPr>
          </a:p>
        </p:txBody>
      </p:sp>
      <p:sp>
        <p:nvSpPr>
          <p:cNvPr id="5" name="pole tekstowe 4"/>
          <p:cNvSpPr txBox="1"/>
          <p:nvPr/>
        </p:nvSpPr>
        <p:spPr>
          <a:xfrm>
            <a:off x="1979712" y="132601"/>
            <a:ext cx="5657896"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pl-PL" sz="2000" b="1" dirty="0" smtClean="0"/>
              <a:t>Przesłanki posiadania biernego prawa wyborczego :</a:t>
            </a:r>
            <a:endParaRPr lang="en-US" sz="2000" b="1" dirty="0"/>
          </a:p>
        </p:txBody>
      </p:sp>
    </p:spTree>
    <p:extLst>
      <p:ext uri="{BB962C8B-B14F-4D97-AF65-F5344CB8AC3E}">
        <p14:creationId xmlns="" xmlns:p14="http://schemas.microsoft.com/office/powerpoint/2010/main" val="2791244604"/>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5" y="404664"/>
            <a:ext cx="8064896"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b="1" u="sng" dirty="0" smtClean="0"/>
              <a:t>System gwarancji zasady powszechności:</a:t>
            </a:r>
          </a:p>
          <a:p>
            <a:endParaRPr lang="pl-PL" b="1" u="sng" dirty="0" smtClean="0"/>
          </a:p>
          <a:p>
            <a:pPr marL="342900" indent="-342900">
              <a:buAutoNum type="arabicPeriod"/>
            </a:pPr>
            <a:r>
              <a:rPr lang="pl-PL" b="1" dirty="0" smtClean="0"/>
              <a:t>Nakaz wyznaczania wyborów na dzień wolny od pracy </a:t>
            </a:r>
          </a:p>
          <a:p>
            <a:r>
              <a:rPr lang="pl-PL" b="1" dirty="0" smtClean="0"/>
              <a:t>      (art. 98 ust 2 i art. 128 ust 2 Konstytucji);</a:t>
            </a:r>
          </a:p>
          <a:p>
            <a:r>
              <a:rPr lang="pl-PL" b="1" dirty="0" smtClean="0"/>
              <a:t>2.   Zasady tworzenia obwodów głosowania;</a:t>
            </a:r>
          </a:p>
          <a:p>
            <a:pPr marL="342900" indent="-342900">
              <a:buAutoNum type="arabicPeriod" startAt="3"/>
            </a:pPr>
            <a:r>
              <a:rPr lang="pl-PL" b="1" dirty="0" smtClean="0"/>
              <a:t>Instytucja rejestrów i spisów wyborców (art. 18 </a:t>
            </a:r>
            <a:r>
              <a:rPr lang="pl-PL" b="1" dirty="0" err="1" smtClean="0"/>
              <a:t>k.w</a:t>
            </a:r>
            <a:r>
              <a:rPr lang="pl-PL" b="1" dirty="0" smtClean="0"/>
              <a:t>.);</a:t>
            </a:r>
          </a:p>
          <a:p>
            <a:pPr marL="342900" indent="-342900">
              <a:buAutoNum type="arabicPeriod" startAt="3"/>
            </a:pPr>
            <a:r>
              <a:rPr lang="pl-PL" b="1" dirty="0" smtClean="0"/>
              <a:t>Instytucja zaświadczeń o prawie do głosowania (art. 31 </a:t>
            </a:r>
            <a:r>
              <a:rPr lang="pl-PL" b="1" dirty="0" err="1" smtClean="0"/>
              <a:t>k.w</a:t>
            </a:r>
            <a:r>
              <a:rPr lang="pl-PL" b="1" dirty="0" smtClean="0"/>
              <a:t>.);</a:t>
            </a:r>
            <a:endParaRPr lang="en-US" b="1" dirty="0"/>
          </a:p>
        </p:txBody>
      </p:sp>
      <p:pic>
        <p:nvPicPr>
          <p:cNvPr id="3" name="Picture 2" descr="bl"/>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5868655" y="6168897"/>
            <a:ext cx="3239849" cy="716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709493883"/>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theme1.xml><?xml version="1.0" encoding="utf-8"?>
<a:theme xmlns:a="http://schemas.openxmlformats.org/drawingml/2006/main" name="Szkoleni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2961</Words>
  <Application>Microsoft Office PowerPoint</Application>
  <PresentationFormat>Pokaz na ekranie (4:3)</PresentationFormat>
  <Paragraphs>207</Paragraphs>
  <Slides>24</Slides>
  <Notes>1</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Szkolenie</vt:lpstr>
      <vt:lpstr>   </vt:lpstr>
      <vt:lpstr>Pojęcie ogólne</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2016-03-10T07:15:30Z</dcterms:created>
  <dcterms:modified xsi:type="dcterms:W3CDTF">2017-02-27T18:50:27Z</dcterms:modified>
</cp:coreProperties>
</file>