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handoutMasterIdLst>
    <p:handoutMasterId r:id="rId16"/>
  </p:handoutMasterIdLst>
  <p:sldIdLst>
    <p:sldId id="257" r:id="rId5"/>
    <p:sldId id="389" r:id="rId6"/>
    <p:sldId id="384" r:id="rId7"/>
    <p:sldId id="317" r:id="rId8"/>
    <p:sldId id="277" r:id="rId9"/>
    <p:sldId id="278" r:id="rId10"/>
    <p:sldId id="279" r:id="rId11"/>
    <p:sldId id="270" r:id="rId12"/>
    <p:sldId id="321" r:id="rId13"/>
    <p:sldId id="391" r:id="rId14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725" autoAdjust="0"/>
  </p:normalViewPr>
  <p:slideViewPr>
    <p:cSldViewPr snapToGrid="0">
      <p:cViewPr>
        <p:scale>
          <a:sx n="75" d="100"/>
          <a:sy n="75" d="100"/>
        </p:scale>
        <p:origin x="284" y="-2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4C38CF-67C2-4088-A2AD-522FD06E4E9F}" type="datetime1">
              <a:rPr lang="pl-PL" smtClean="0"/>
              <a:t>13.03.2023</a:t>
            </a:fld>
            <a:endParaRPr lang="pl-PL"/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FB94E0-1F98-4426-9482-6C6FD17970C3}" type="datetime1">
              <a:rPr lang="pl-PL" smtClean="0"/>
              <a:t>13.03.2023</a:t>
            </a:fld>
            <a:endParaRPr lang="pl-PL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l-PL" smtClean="0"/>
              <a:t>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B1513CE-31DD-419A-8771-730D4114704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68DDCB5A-8DF3-4145-9175-339BBE145B1B}" type="datetime1">
              <a:rPr lang="pl-PL" smtClean="0"/>
              <a:t>13.03.2023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l-PL" smtClean="0"/>
              <a:t>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290639-4E92-4ED8-8D96-471111637F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725DCC78-8463-444F-A0CF-2EABB296C18C}" type="datetime1">
              <a:rPr lang="pl-PL" smtClean="0"/>
              <a:t>13.03.2023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l-PL" smtClean="0"/>
              <a:t>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E8B9C0-D202-4F09-BF77-9FA608F42D5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65CB970-E35C-4CF5-95DE-0955C0BD62D9}" type="datetime1">
              <a:rPr lang="pl-PL" smtClean="0"/>
              <a:t>13.03.2023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BFB94E0-1F98-4426-9482-6C6FD17970C3}" type="datetime1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7CCE34D-CFF1-4FFE-815B-D050E7ED2DFD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1238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l-PL" smtClean="0"/>
              <a:t>8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6F04566-63C4-4E04-95F6-F236912A2F8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349161C6-02E6-4A51-9612-82E8932FCFC9}" type="datetime1">
              <a:rPr lang="pl-PL" smtClean="0"/>
              <a:t>13.03.2023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304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l-PL" smtClean="0"/>
              <a:t>9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C575042-9803-4365-98E6-7B269EDD9F1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9509B6E6-3E65-49C0-94CE-1A750F0F84E8}" type="datetime1">
              <a:rPr lang="pl-PL" smtClean="0"/>
              <a:t>13.03.2023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89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l-PL" sz="4800"/>
              <a:t>3DFloat</a:t>
            </a:r>
          </a:p>
        </p:txBody>
      </p:sp>
      <p:sp>
        <p:nvSpPr>
          <p:cNvPr id="14" name="Obraz — symbol zastępczy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Dowolny kształt: Kształt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1" name="Ow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olumna zawartośc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a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Dowolny kształt: Kształt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/>
            </a:p>
          </p:txBody>
        </p:sp>
        <p:sp>
          <p:nvSpPr>
            <p:cNvPr id="36" name="Dowolny kształt: Kształt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  <p:sp>
          <p:nvSpPr>
            <p:cNvPr id="37" name="Ow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38" name="Ow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19" name="Dowolny kształt: Kształt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0" name="Ow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5" name="Ow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l-PL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l-PL"/>
              <a:t>Kliknij, aby edytować styl</a:t>
            </a:r>
          </a:p>
        </p:txBody>
      </p:sp>
      <p:sp>
        <p:nvSpPr>
          <p:cNvPr id="16" name="Tekst — symbol zastępczy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17" name="Zawartość — symbol zastępczy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22" name="Tekst — symbol zastępczy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l-PL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l-PL"/>
              <a:t>Kliknij, aby edytować style wzorca tekstu</a:t>
            </a:r>
          </a:p>
        </p:txBody>
      </p:sp>
      <p:sp>
        <p:nvSpPr>
          <p:cNvPr id="23" name="Zawartość — symbol zastępczy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18" name="Tekst — symbol zastępczy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l-PL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l-PL"/>
              <a:t>Kliknij, aby EDYTOWAĆ</a:t>
            </a:r>
          </a:p>
        </p:txBody>
      </p:sp>
      <p:sp>
        <p:nvSpPr>
          <p:cNvPr id="21" name="Zawartość — symbol zastępczy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odsum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l-PL"/>
              <a:t>Kliknij, aby edytować styl</a:t>
            </a:r>
          </a:p>
        </p:txBody>
      </p:sp>
      <p:sp>
        <p:nvSpPr>
          <p:cNvPr id="10" name="Obraz — symbol zastępczy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7" name="Zawartość — symbol zastępczy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Zamkni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ytuł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1" name="Podtytuł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l-PL">
                <a:solidFill>
                  <a:schemeClr val="tx1">
                    <a:alpha val="60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Obraz — symbol zastępczy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42" name="Obraz — symbol zastępczy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grpSp>
        <p:nvGrpSpPr>
          <p:cNvPr id="43" name="Grupa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Dowolny kształt: Kształt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45" name="Ow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46" name="Dowolny kształt: Kształt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a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21" name="Ow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Ow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 lang="pl-PL" dirty="0"/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9" name="Dowolny kształt: Kształt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0" name="Ow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5" name="Ow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34" name="Grupa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Dowolny kształt: Kształt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/>
            </a:p>
          </p:txBody>
        </p:sp>
        <p:sp>
          <p:nvSpPr>
            <p:cNvPr id="36" name="Dowolny kształt: Kształt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  <p:sp>
          <p:nvSpPr>
            <p:cNvPr id="37" name="Ow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38" name="Ow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w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13" name="Grupa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Dowolny kształt: Kształt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21" name="Ow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2" name="Ow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pl-PL"/>
              <a:t>Kliknij, aby dodać tytuł</a:t>
            </a:r>
          </a:p>
        </p:txBody>
      </p:sp>
      <p:sp>
        <p:nvSpPr>
          <p:cNvPr id="7" name="Zawartość — symbol zastępczy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pl-PL" sz="1600"/>
              <a:t>Kliknij, aby dodać tekst</a:t>
            </a:r>
          </a:p>
        </p:txBody>
      </p:sp>
      <p:sp>
        <p:nvSpPr>
          <p:cNvPr id="17" name="Obraz — symbol zastępczy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2" name="Obraz — symbol zastępczy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5" name="Obraz — symbol zastępczy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2" name="Ow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Wstę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2" name="Obraz — symbol zastępczy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8" name="Obraz — symbol zastępczy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9" name="Obraz — symbol zastępczy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0" name="Obraz — symbol zastępczy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Zawartość — symbol zastępczy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dział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raz — symbol zastępczy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6" name="Podtytuł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l-PL">
                <a:solidFill>
                  <a:schemeClr val="tx1">
                    <a:alpha val="60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dział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raz — symbol zastępczy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6" name="Podtytuł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pl-PL">
                <a:solidFill>
                  <a:schemeClr val="tx1">
                    <a:alpha val="60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Oś czasu tabeli wykresó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  <p:sp>
          <p:nvSpPr>
            <p:cNvPr id="14" name="Ow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5" name="Ow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l-PL" dirty="0"/>
            </a:lvl1pPr>
          </a:lstStyle>
          <a:p>
            <a:pPr lvl="0" rtl="0">
              <a:lnSpc>
                <a:spcPct val="100000"/>
              </a:lnSpc>
            </a:pPr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Dowolny kształt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0" name="Dowolny kształt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1" name="Dowolny kształt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12" name="Ow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17" name="Zawartość — symbol zastępczy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15" name="Obraz — symbol zastępczy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Zespó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l-PL"/>
          </a:p>
        </p:txBody>
      </p:sp>
      <p:sp>
        <p:nvSpPr>
          <p:cNvPr id="34" name="Ow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40" name="Tytuł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pl-PL"/>
              <a:t>Zespół</a:t>
            </a:r>
          </a:p>
        </p:txBody>
      </p:sp>
      <p:grpSp>
        <p:nvGrpSpPr>
          <p:cNvPr id="51" name="Grupa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Dowolny kształt: Kształt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53" name="Dowolny kształt: Kształt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54" name="Ow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55" name="Ow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56" name="Obraz — symbol zastępczy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57" name="Obraz — symbol zastępczy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58" name="Obraz — symbol zastępczy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9" name="Obraz — symbol zastępczy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63" name="Tekst — symbol zastępczy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61" name="Tekst — symbol zastępczy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65" name="Tekst — symbol zastępczy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64" name="Tekst — symbol zastępczy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67" name="Tekst — symbol zastępczy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66" name="Tekst — symbol zastępczy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69" name="Tekst — symbol zastępczy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68" name="Tekst — symbol zastępczy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Kolumna zawartości 2 (slajd porównan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w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l-PL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l-PL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7" name="Data — symbol zastępczy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8" name="Stopka — symbol zastępczy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9" name="Numer slajdu — symbol zastępczy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pl-PL" dirty="0"/>
              <a:t>Kliknij, aby edytować styl wzorca tytułu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pl-PL"/>
              <a:t>Przykładowy tekst stopki</a:t>
            </a:r>
            <a:endParaRPr lang="pl-PL" dirty="0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pl-PL" sz="4800" kern="1200" dirty="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ossjustice.e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rmAutofit fontScale="90000"/>
          </a:bodyPr>
          <a:lstStyle/>
          <a:p>
            <a:pPr rtl="0"/>
            <a:r>
              <a:rPr lang="pl-PL" dirty="0">
                <a:latin typeface="+mj-lt"/>
              </a:rPr>
              <a:t>Directive 2012/13/EU</a:t>
            </a:r>
            <a:br>
              <a:rPr lang="pl-PL" dirty="0">
                <a:latin typeface="+mj-lt"/>
              </a:rPr>
            </a:br>
            <a:r>
              <a:rPr lang="pl-PL" dirty="0">
                <a:latin typeface="+mj-lt"/>
              </a:rPr>
              <a:t>Right to </a:t>
            </a:r>
            <a:r>
              <a:rPr lang="pl-PL" dirty="0" err="1">
                <a:latin typeface="+mj-lt"/>
              </a:rPr>
              <a:t>information</a:t>
            </a:r>
            <a:r>
              <a:rPr lang="pl-PL" dirty="0">
                <a:latin typeface="+mj-lt"/>
              </a:rPr>
              <a:t> </a:t>
            </a:r>
          </a:p>
        </p:txBody>
      </p:sp>
      <p:pic>
        <p:nvPicPr>
          <p:cNvPr id="14" name="Obraz — symbol zastępczy 13" descr="Cyfrowe tło punktów danych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rmAutofit/>
          </a:bodyPr>
          <a:lstStyle/>
          <a:p>
            <a:pPr rtl="0"/>
            <a:r>
              <a:rPr lang="pl-PL" dirty="0"/>
              <a:t>Dorota Czerwińska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/>
          <a:lstStyle/>
          <a:p>
            <a:pPr rtl="0"/>
            <a:r>
              <a:rPr lang="pl-PL" dirty="0" err="1"/>
              <a:t>Thank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for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attention</a:t>
            </a:r>
            <a:endParaRPr lang="pl-PL" dirty="0"/>
          </a:p>
        </p:txBody>
      </p:sp>
      <p:sp>
        <p:nvSpPr>
          <p:cNvPr id="23" name="Podtytuł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/>
          <a:lstStyle/>
          <a:p>
            <a:pPr rtl="0"/>
            <a:r>
              <a:rPr lang="pl-PL" dirty="0"/>
              <a:t>Read the Directive 2016/343/EU</a:t>
            </a:r>
          </a:p>
        </p:txBody>
      </p:sp>
      <p:pic>
        <p:nvPicPr>
          <p:cNvPr id="27" name="Obraz — symbol zastępczy 26" descr="Cyfrowe tło punktów danych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Obraz — symbol zastępczy 32" descr="Cyfrowe tło punktów danych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5524" cy="1997855"/>
          </a:xfrm>
        </p:spPr>
        <p:txBody>
          <a:bodyPr rtlCol="0"/>
          <a:lstStyle/>
          <a:p>
            <a:pPr rtl="0"/>
            <a:r>
              <a:rPr lang="pl-PL" dirty="0" err="1">
                <a:latin typeface="+mj-lt"/>
              </a:rPr>
              <a:t>Temporal</a:t>
            </a:r>
            <a:r>
              <a:rPr lang="pl-PL" dirty="0">
                <a:latin typeface="+mj-lt"/>
              </a:rPr>
              <a:t> </a:t>
            </a:r>
            <a:r>
              <a:rPr lang="pl-PL" dirty="0" err="1">
                <a:latin typeface="+mj-lt"/>
              </a:rPr>
              <a:t>scope</a:t>
            </a:r>
            <a:r>
              <a:rPr lang="pl-PL" dirty="0">
                <a:latin typeface="+mj-lt"/>
              </a:rPr>
              <a:t> of </a:t>
            </a:r>
            <a:r>
              <a:rPr lang="pl-PL" dirty="0" err="1">
                <a:latin typeface="+mj-lt"/>
              </a:rPr>
              <a:t>application</a:t>
            </a:r>
            <a:endParaRPr lang="pl-PL" dirty="0">
              <a:latin typeface="+mj-lt"/>
            </a:endParaRP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644268"/>
            <a:ext cx="4658065" cy="3448557"/>
          </a:xfrm>
        </p:spPr>
        <p:txBody>
          <a:bodyPr rtlCol="0"/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</a:rPr>
              <a:t>Same as in </a:t>
            </a:r>
            <a:r>
              <a:rPr lang="pl-PL" dirty="0" err="1">
                <a:solidFill>
                  <a:schemeClr val="tx2"/>
                </a:solidFill>
              </a:rPr>
              <a:t>case</a:t>
            </a:r>
            <a:r>
              <a:rPr lang="pl-PL" dirty="0">
                <a:solidFill>
                  <a:schemeClr val="tx2"/>
                </a:solidFill>
              </a:rPr>
              <a:t> of </a:t>
            </a:r>
            <a:r>
              <a:rPr lang="pl-PL" dirty="0" err="1">
                <a:solidFill>
                  <a:schemeClr val="tx2"/>
                </a:solidFill>
              </a:rPr>
              <a:t>right</a:t>
            </a:r>
            <a:r>
              <a:rPr lang="pl-PL" dirty="0">
                <a:solidFill>
                  <a:schemeClr val="tx2"/>
                </a:solidFill>
              </a:rPr>
              <a:t> to </a:t>
            </a:r>
            <a:r>
              <a:rPr lang="pl-PL" dirty="0" err="1">
                <a:solidFill>
                  <a:schemeClr val="tx2"/>
                </a:solidFill>
              </a:rPr>
              <a:t>translation</a:t>
            </a:r>
            <a:endParaRPr lang="pl-PL" dirty="0">
              <a:solidFill>
                <a:schemeClr val="tx2"/>
              </a:solidFill>
            </a:endParaRP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2"/>
                </a:solidFill>
                <a:effectLst/>
              </a:rPr>
              <a:t>from the time persons are made aware by the competent authorities that they are suspected or accused of having committed a criminal offence </a:t>
            </a:r>
            <a:endParaRPr lang="pl-PL" b="0" i="0" dirty="0">
              <a:solidFill>
                <a:schemeClr val="tx2"/>
              </a:solidFill>
              <a:effectLst/>
            </a:endParaRP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2"/>
                </a:solidFill>
                <a:effectLst/>
              </a:rPr>
              <a:t>until the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final</a:t>
            </a:r>
            <a:r>
              <a:rPr lang="pl-PL" b="0" i="0" dirty="0">
                <a:solidFill>
                  <a:schemeClr val="tx2"/>
                </a:solidFill>
                <a:effectLst/>
              </a:rPr>
              <a:t>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determination</a:t>
            </a:r>
            <a:r>
              <a:rPr lang="pl-PL" b="0" i="0" dirty="0">
                <a:solidFill>
                  <a:schemeClr val="tx2"/>
                </a:solidFill>
                <a:effectLst/>
              </a:rPr>
              <a:t> of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guilt</a:t>
            </a:r>
            <a:r>
              <a:rPr lang="pl-PL" b="0" i="0" dirty="0">
                <a:solidFill>
                  <a:schemeClr val="tx2"/>
                </a:solidFill>
                <a:effectLst/>
              </a:rPr>
              <a:t>,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including</a:t>
            </a:r>
            <a:r>
              <a:rPr lang="pl-PL" b="0" i="0" dirty="0">
                <a:solidFill>
                  <a:schemeClr val="tx2"/>
                </a:solidFill>
                <a:effectLst/>
              </a:rPr>
              <a:t> </a:t>
            </a:r>
            <a:r>
              <a:rPr lang="pl-PL" dirty="0">
                <a:solidFill>
                  <a:schemeClr val="tx2"/>
                </a:solidFill>
              </a:rPr>
              <a:t>s</a:t>
            </a:r>
            <a:r>
              <a:rPr lang="en-US" b="0" i="0" dirty="0" err="1">
                <a:solidFill>
                  <a:schemeClr val="tx2"/>
                </a:solidFill>
                <a:effectLst/>
              </a:rPr>
              <a:t>entencing</a:t>
            </a:r>
            <a:r>
              <a:rPr lang="en-US" b="0" i="0" dirty="0">
                <a:solidFill>
                  <a:schemeClr val="tx2"/>
                </a:solidFill>
                <a:effectLst/>
              </a:rPr>
              <a:t> and the resolution of any appeal.</a:t>
            </a:r>
            <a:endParaRPr lang="pl-PL" dirty="0">
              <a:solidFill>
                <a:schemeClr val="tx2"/>
              </a:solidFill>
            </a:endParaRPr>
          </a:p>
          <a:p>
            <a:pPr rtl="0"/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8" name="Obraz — symbol zastępczy 7" descr="Dane cyfrowe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Obraz — symbol zastępczy 9" descr="Punkty danych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Obraz — symbol zastępczy 11" descr="Tło danych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3" name="Data — symbol zastępczy 12">
            <a:extLst>
              <a:ext uri="{FF2B5EF4-FFF2-40B4-BE49-F238E27FC236}">
                <a16:creationId xmlns:a16="http://schemas.microsoft.com/office/drawing/2014/main" id="{915FE2C5-E66A-4405-B19E-2C5C546C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14" name="Stopka — symbol zastępczy 13">
            <a:extLst>
              <a:ext uri="{FF2B5EF4-FFF2-40B4-BE49-F238E27FC236}">
                <a16:creationId xmlns:a16="http://schemas.microsoft.com/office/drawing/2014/main" id="{B01DF4D0-78BC-4C8C-9570-26F0B225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15" name="Numer slajdu — symbol zastępczy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23418ADF-358F-4647-A511-FCFFEDA83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rtlCol="0"/>
          <a:lstStyle/>
          <a:p>
            <a:pPr rtl="0"/>
            <a:r>
              <a:rPr lang="pl-PL" dirty="0">
                <a:latin typeface="+mj-lt"/>
              </a:rPr>
              <a:t>Right to </a:t>
            </a:r>
            <a:r>
              <a:rPr lang="pl-PL" dirty="0" err="1">
                <a:latin typeface="+mj-lt"/>
              </a:rPr>
              <a:t>information</a:t>
            </a:r>
            <a:r>
              <a:rPr lang="pl-PL" dirty="0">
                <a:latin typeface="+mj-lt"/>
              </a:rPr>
              <a:t> </a:t>
            </a:r>
            <a:r>
              <a:rPr lang="pl-PL" dirty="0" err="1">
                <a:latin typeface="+mj-lt"/>
              </a:rPr>
              <a:t>about</a:t>
            </a:r>
            <a:r>
              <a:rPr lang="pl-PL" dirty="0">
                <a:latin typeface="+mj-lt"/>
              </a:rPr>
              <a:t> </a:t>
            </a:r>
            <a:r>
              <a:rPr lang="pl-PL" dirty="0" err="1">
                <a:latin typeface="+mj-lt"/>
              </a:rPr>
              <a:t>rights</a:t>
            </a:r>
            <a:endParaRPr lang="pl-PL" dirty="0">
              <a:latin typeface="+mj-lt"/>
            </a:endParaRPr>
          </a:p>
        </p:txBody>
      </p:sp>
      <p:pic>
        <p:nvPicPr>
          <p:cNvPr id="18" name="Obraz — symbol zastępczy 17" descr="Grupa osób siedzących przy stole">
            <a:extLst>
              <a:ext uri="{FF2B5EF4-FFF2-40B4-BE49-F238E27FC236}">
                <a16:creationId xmlns:a16="http://schemas.microsoft.com/office/drawing/2014/main" id="{E2536017-F539-430C-A901-70AB81CA612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0"/>
            <a:ext cx="3054096" cy="3776472"/>
          </a:xfrm>
        </p:spPr>
      </p:pic>
      <p:pic>
        <p:nvPicPr>
          <p:cNvPr id="20" name="Obraz — symbol zastępczy 19" descr="Cyfrowe tło punktów danych">
            <a:extLst>
              <a:ext uri="{FF2B5EF4-FFF2-40B4-BE49-F238E27FC236}">
                <a16:creationId xmlns:a16="http://schemas.microsoft.com/office/drawing/2014/main" id="{528A7D8D-1AB5-46C4-93FA-D92C2FD5169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3054096" y="0"/>
            <a:ext cx="3054096" cy="3776472"/>
          </a:xfrm>
        </p:spPr>
      </p:pic>
      <p:pic>
        <p:nvPicPr>
          <p:cNvPr id="25" name="Obraz — symbol zastępczy 24" descr="Ekran wykresu cyfrowego">
            <a:extLst>
              <a:ext uri="{FF2B5EF4-FFF2-40B4-BE49-F238E27FC236}">
                <a16:creationId xmlns:a16="http://schemas.microsoft.com/office/drawing/2014/main" id="{B7353C46-ACC1-4078-85C2-26B57B0E58B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9137904" y="0"/>
            <a:ext cx="3054096" cy="3776472"/>
          </a:xfrm>
        </p:spPr>
      </p:pic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/>
              <a:t>3</a:t>
            </a:fld>
            <a:endParaRPr lang="pl-PL"/>
          </a:p>
        </p:txBody>
      </p:sp>
      <p:pic>
        <p:nvPicPr>
          <p:cNvPr id="23" name="Obraz — symbol zastępczy 22" descr="Osoba rysująca na białej tablicy">
            <a:extLst>
              <a:ext uri="{FF2B5EF4-FFF2-40B4-BE49-F238E27FC236}">
                <a16:creationId xmlns:a16="http://schemas.microsoft.com/office/drawing/2014/main" id="{2B3C4F95-A0FA-45D9-BF43-1C398F65B89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6083808" y="0"/>
            <a:ext cx="3054096" cy="3776472"/>
          </a:xfrm>
        </p:spPr>
      </p:pic>
      <p:sp>
        <p:nvSpPr>
          <p:cNvPr id="12" name="Zawartość — symbol zastępczy 11">
            <a:extLst>
              <a:ext uri="{FF2B5EF4-FFF2-40B4-BE49-F238E27FC236}">
                <a16:creationId xmlns:a16="http://schemas.microsoft.com/office/drawing/2014/main" id="{E5127060-CDBF-435F-9009-A5451CCE305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164783" y="4080662"/>
            <a:ext cx="6319192" cy="2469562"/>
          </a:xfrm>
          <a:noFill/>
        </p:spPr>
        <p:txBody>
          <a:bodyPr rtlCol="0">
            <a:noAutofit/>
          </a:bodyPr>
          <a:lstStyle/>
          <a:p>
            <a:pPr rtl="0"/>
            <a:r>
              <a:rPr lang="pl-PL" sz="1700" dirty="0"/>
              <a:t>Component of the </a:t>
            </a:r>
            <a:r>
              <a:rPr lang="pl-PL" sz="1700" dirty="0" err="1"/>
              <a:t>right</a:t>
            </a:r>
            <a:r>
              <a:rPr lang="pl-PL" sz="1700" dirty="0"/>
              <a:t> to fair </a:t>
            </a:r>
            <a:r>
              <a:rPr lang="pl-PL" sz="1700" dirty="0" err="1"/>
              <a:t>trial</a:t>
            </a:r>
            <a:r>
              <a:rPr lang="pl-PL" sz="1700" dirty="0"/>
              <a:t> </a:t>
            </a:r>
          </a:p>
          <a:p>
            <a:pPr rtl="0"/>
            <a:r>
              <a:rPr lang="pl-PL" sz="1700" dirty="0" err="1"/>
              <a:t>Regarding</a:t>
            </a:r>
            <a:r>
              <a:rPr lang="pl-PL" sz="1700" dirty="0"/>
              <a:t> </a:t>
            </a:r>
            <a:r>
              <a:rPr lang="pl-PL" sz="1700" dirty="0" err="1"/>
              <a:t>basic</a:t>
            </a:r>
            <a:r>
              <a:rPr lang="pl-PL" sz="1700" dirty="0"/>
              <a:t> </a:t>
            </a:r>
            <a:r>
              <a:rPr lang="pl-PL" sz="1700" dirty="0" err="1"/>
              <a:t>procedural</a:t>
            </a:r>
            <a:r>
              <a:rPr lang="pl-PL" sz="1700" dirty="0"/>
              <a:t> </a:t>
            </a:r>
            <a:r>
              <a:rPr lang="pl-PL" sz="1700" dirty="0" err="1"/>
              <a:t>rights</a:t>
            </a:r>
            <a:endParaRPr lang="pl-PL" sz="1700" dirty="0"/>
          </a:p>
          <a:p>
            <a:pPr rtl="0"/>
            <a:r>
              <a:rPr lang="pl-PL" sz="1700" dirty="0" err="1"/>
              <a:t>Orally</a:t>
            </a:r>
            <a:r>
              <a:rPr lang="pl-PL" sz="1700" dirty="0"/>
              <a:t> </a:t>
            </a:r>
            <a:r>
              <a:rPr lang="pl-PL" sz="1700" dirty="0" err="1"/>
              <a:t>or</a:t>
            </a:r>
            <a:r>
              <a:rPr lang="pl-PL" sz="1700" dirty="0"/>
              <a:t> in </a:t>
            </a:r>
            <a:r>
              <a:rPr lang="pl-PL" sz="1700" dirty="0" err="1"/>
              <a:t>writing</a:t>
            </a:r>
            <a:endParaRPr lang="pl-PL" sz="1700" dirty="0"/>
          </a:p>
          <a:p>
            <a:pPr rtl="0"/>
            <a:r>
              <a:rPr lang="pl-PL" sz="1700" dirty="0"/>
              <a:t>Simple and </a:t>
            </a:r>
            <a:r>
              <a:rPr lang="pl-PL" sz="1700" dirty="0" err="1"/>
              <a:t>accessible</a:t>
            </a:r>
            <a:r>
              <a:rPr lang="pl-PL" sz="1700" dirty="0"/>
              <a:t> </a:t>
            </a:r>
            <a:r>
              <a:rPr lang="pl-PL" sz="1700" dirty="0" err="1"/>
              <a:t>language</a:t>
            </a:r>
            <a:endParaRPr lang="pl-PL" sz="1700" dirty="0"/>
          </a:p>
          <a:p>
            <a:pPr rtl="0"/>
            <a:r>
              <a:rPr lang="pl-PL" sz="1700" dirty="0" err="1"/>
              <a:t>Taking</a:t>
            </a:r>
            <a:r>
              <a:rPr lang="pl-PL" sz="1700" dirty="0"/>
              <a:t> </a:t>
            </a:r>
            <a:r>
              <a:rPr lang="pl-PL" sz="1700" dirty="0" err="1"/>
              <a:t>into</a:t>
            </a:r>
            <a:r>
              <a:rPr lang="pl-PL" sz="1700" dirty="0"/>
              <a:t> </a:t>
            </a:r>
            <a:r>
              <a:rPr lang="pl-PL" sz="1700" dirty="0" err="1"/>
              <a:t>account</a:t>
            </a:r>
            <a:r>
              <a:rPr lang="pl-PL" sz="1700" dirty="0"/>
              <a:t> </a:t>
            </a:r>
            <a:r>
              <a:rPr lang="pl-PL" sz="1700" dirty="0" err="1"/>
              <a:t>needs</a:t>
            </a:r>
            <a:r>
              <a:rPr lang="pl-PL" sz="1700" dirty="0"/>
              <a:t> of </a:t>
            </a:r>
            <a:r>
              <a:rPr lang="pl-PL" sz="1700" dirty="0" err="1"/>
              <a:t>vulnerable</a:t>
            </a:r>
            <a:r>
              <a:rPr lang="pl-PL" sz="1700" dirty="0"/>
              <a:t> </a:t>
            </a:r>
            <a:r>
              <a:rPr lang="pl-PL" sz="1700" dirty="0" err="1"/>
              <a:t>persons</a:t>
            </a:r>
            <a:r>
              <a:rPr lang="pl-PL" sz="1700" dirty="0"/>
              <a:t>!</a:t>
            </a:r>
          </a:p>
          <a:p>
            <a:pPr rtl="0"/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owolny kształt: Kształt 3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36" name="Owal 3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38" name="Owal 3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40" name="Grupa 3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Dowolny kształt: Kształt 4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/>
            </a:p>
          </p:txBody>
        </p:sp>
        <p:sp>
          <p:nvSpPr>
            <p:cNvPr id="42" name="Dowolny kształt: Kształt 4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43" name="Owal 4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44" name="Owal 4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 useBgFill="1">
        <p:nvSpPr>
          <p:cNvPr id="46" name="Prostokąt 45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pic>
        <p:nvPicPr>
          <p:cNvPr id="8" name="Obraz — symbol zastępczy 7" descr="Cyfrowe tło punktów danych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8" name="Prostokąt 47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sp>
        <p:nvSpPr>
          <p:cNvPr id="50" name="Prostokąt 49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sp>
        <p:nvSpPr>
          <p:cNvPr id="15" name="Tytuł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703869"/>
            <a:ext cx="5437187" cy="709074"/>
          </a:xfrm>
        </p:spPr>
        <p:txBody>
          <a:bodyPr vert="horz" wrap="square" lIns="0" tIns="0" rIns="0" bIns="0" rtlCol="0" anchor="b" anchorCtr="0">
            <a:noAutofit/>
          </a:bodyPr>
          <a:lstStyle/>
          <a:p>
            <a:pPr rtl="0">
              <a:lnSpc>
                <a:spcPct val="100000"/>
              </a:lnSpc>
            </a:pPr>
            <a:r>
              <a:rPr lang="pl-PL" sz="4400" dirty="0" err="1">
                <a:latin typeface="+mj-lt"/>
              </a:rPr>
              <a:t>Letter</a:t>
            </a:r>
            <a:r>
              <a:rPr lang="pl-PL" sz="4400" dirty="0">
                <a:latin typeface="+mj-lt"/>
              </a:rPr>
              <a:t> of </a:t>
            </a:r>
            <a:r>
              <a:rPr lang="pl-PL" sz="4400" dirty="0" err="1">
                <a:latin typeface="+mj-lt"/>
              </a:rPr>
              <a:t>Rights</a:t>
            </a:r>
            <a:r>
              <a:rPr lang="pl-PL" sz="4400" dirty="0">
                <a:latin typeface="+mj-lt"/>
              </a:rPr>
              <a:t> for the </a:t>
            </a:r>
            <a:r>
              <a:rPr lang="pl-PL" sz="4400" dirty="0" err="1">
                <a:latin typeface="+mj-lt"/>
              </a:rPr>
              <a:t>arrestees</a:t>
            </a:r>
            <a:endParaRPr lang="pl-PL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Podtytuł 15">
            <a:extLst>
              <a:ext uri="{FF2B5EF4-FFF2-40B4-BE49-F238E27FC236}">
                <a16:creationId xmlns:a16="http://schemas.microsoft.com/office/drawing/2014/main" id="{4BDCF583-1D5D-4235-97C2-39272B80A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751" y="1802083"/>
            <a:ext cx="5437187" cy="2265216"/>
          </a:xfrm>
        </p:spPr>
        <p:txBody>
          <a:bodyPr vert="horz" wrap="square" lIns="0" tIns="0" rIns="0" bIns="0" rtlCol="0">
            <a:normAutofit/>
          </a:bodyPr>
          <a:lstStyle/>
          <a:p>
            <a:pPr marL="342900" indent="-342900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kern="1200" dirty="0" err="1">
                <a:latin typeface="+mn-lt"/>
                <a:ea typeface="+mn-ea"/>
                <a:cs typeface="+mn-cs"/>
              </a:rPr>
              <a:t>Differences</a:t>
            </a:r>
            <a:r>
              <a:rPr lang="pl-PL" kern="1200" dirty="0">
                <a:latin typeface="+mn-lt"/>
                <a:ea typeface="+mn-ea"/>
                <a:cs typeface="+mn-cs"/>
              </a:rPr>
              <a:t> in the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scope</a:t>
            </a:r>
            <a:r>
              <a:rPr lang="pl-PL" kern="1200" dirty="0">
                <a:latin typeface="+mn-lt"/>
                <a:ea typeface="+mn-ea"/>
                <a:cs typeface="+mn-cs"/>
              </a:rPr>
              <a:t> of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right</a:t>
            </a:r>
            <a:r>
              <a:rPr lang="pl-PL" kern="1200" dirty="0">
                <a:latin typeface="+mn-lt"/>
                <a:ea typeface="+mn-ea"/>
                <a:cs typeface="+mn-cs"/>
              </a:rPr>
              <a:t> in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comparison</a:t>
            </a:r>
            <a:r>
              <a:rPr lang="pl-PL" kern="1200" dirty="0">
                <a:latin typeface="+mn-lt"/>
                <a:ea typeface="+mn-ea"/>
                <a:cs typeface="+mn-cs"/>
              </a:rPr>
              <a:t> to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Article</a:t>
            </a:r>
            <a:r>
              <a:rPr lang="pl-PL" kern="1200" dirty="0">
                <a:latin typeface="+mn-lt"/>
                <a:ea typeface="+mn-ea"/>
                <a:cs typeface="+mn-cs"/>
              </a:rPr>
              <a:t> 3:</a:t>
            </a:r>
          </a:p>
          <a:p>
            <a:pPr marL="800100" lvl="1" indent="-342900">
              <a:lnSpc>
                <a:spcPct val="100000"/>
              </a:lnSpc>
            </a:pPr>
            <a:r>
              <a:rPr lang="pl-PL" dirty="0" err="1"/>
              <a:t>Handed</a:t>
            </a:r>
            <a:r>
              <a:rPr lang="pl-PL" dirty="0"/>
              <a:t> in </a:t>
            </a:r>
            <a:r>
              <a:rPr lang="pl-PL" dirty="0" err="1"/>
              <a:t>writing</a:t>
            </a:r>
            <a:r>
              <a:rPr lang="pl-PL" dirty="0"/>
              <a:t> </a:t>
            </a:r>
          </a:p>
          <a:p>
            <a:pPr marL="800100" lvl="1" indent="-342900">
              <a:lnSpc>
                <a:spcPct val="100000"/>
              </a:lnSpc>
            </a:pPr>
            <a:r>
              <a:rPr lang="pl-PL" kern="1200" dirty="0" err="1">
                <a:latin typeface="+mn-lt"/>
                <a:ea typeface="+mn-ea"/>
                <a:cs typeface="+mn-cs"/>
              </a:rPr>
              <a:t>Broader</a:t>
            </a:r>
            <a:r>
              <a:rPr lang="pl-PL" kern="1200" dirty="0">
                <a:latin typeface="+mn-lt"/>
                <a:ea typeface="+mn-ea"/>
                <a:cs typeface="+mn-cs"/>
              </a:rPr>
              <a:t>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scope</a:t>
            </a:r>
            <a:r>
              <a:rPr lang="pl-PL" kern="1200" dirty="0">
                <a:latin typeface="+mn-lt"/>
                <a:ea typeface="+mn-ea"/>
                <a:cs typeface="+mn-cs"/>
              </a:rPr>
              <a:t> of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rights</a:t>
            </a:r>
            <a:r>
              <a:rPr lang="pl-PL" kern="1200" dirty="0">
                <a:latin typeface="+mn-lt"/>
                <a:ea typeface="+mn-ea"/>
                <a:cs typeface="+mn-cs"/>
              </a:rPr>
              <a:t>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which</a:t>
            </a:r>
            <a:r>
              <a:rPr lang="pl-PL" kern="1200" dirty="0">
                <a:latin typeface="+mn-lt"/>
                <a:ea typeface="+mn-ea"/>
                <a:cs typeface="+mn-cs"/>
              </a:rPr>
              <a:t>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have</a:t>
            </a:r>
            <a:r>
              <a:rPr lang="pl-PL" kern="1200" dirty="0">
                <a:latin typeface="+mn-lt"/>
                <a:ea typeface="+mn-ea"/>
                <a:cs typeface="+mn-cs"/>
              </a:rPr>
              <a:t> to be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mentioned</a:t>
            </a:r>
            <a:endParaRPr lang="pl-PL" kern="1200" dirty="0">
              <a:latin typeface="+mn-lt"/>
              <a:ea typeface="+mn-ea"/>
              <a:cs typeface="+mn-cs"/>
            </a:endParaRPr>
          </a:p>
          <a:p>
            <a:pPr marL="800100" lvl="1" indent="-342900">
              <a:lnSpc>
                <a:spcPct val="100000"/>
              </a:lnSpc>
            </a:pPr>
            <a:r>
              <a:rPr lang="pl-PL" kern="1200" dirty="0">
                <a:latin typeface="+mn-lt"/>
                <a:ea typeface="+mn-ea"/>
                <a:cs typeface="+mn-cs"/>
              </a:rPr>
              <a:t>In a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language</a:t>
            </a:r>
            <a:r>
              <a:rPr lang="pl-PL" kern="1200" dirty="0">
                <a:latin typeface="+mn-lt"/>
                <a:ea typeface="+mn-ea"/>
                <a:cs typeface="+mn-cs"/>
              </a:rPr>
              <a:t> the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arrestee</a:t>
            </a:r>
            <a:r>
              <a:rPr lang="pl-PL" kern="1200" dirty="0">
                <a:latin typeface="+mn-lt"/>
                <a:ea typeface="+mn-ea"/>
                <a:cs typeface="+mn-cs"/>
              </a:rPr>
              <a:t>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understands</a:t>
            </a:r>
            <a:r>
              <a:rPr lang="pl-PL" kern="1200" dirty="0">
                <a:latin typeface="+mn-lt"/>
                <a:ea typeface="+mn-ea"/>
                <a:cs typeface="+mn-cs"/>
              </a:rPr>
              <a:t> –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if</a:t>
            </a:r>
            <a:r>
              <a:rPr lang="pl-PL" kern="1200" dirty="0">
                <a:latin typeface="+mn-lt"/>
                <a:ea typeface="+mn-ea"/>
                <a:cs typeface="+mn-cs"/>
              </a:rPr>
              <a:t> not,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oral</a:t>
            </a:r>
            <a:r>
              <a:rPr lang="pl-PL" kern="1200" dirty="0">
                <a:latin typeface="+mn-lt"/>
                <a:ea typeface="+mn-ea"/>
                <a:cs typeface="+mn-cs"/>
              </a:rPr>
              <a:t>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interpretation</a:t>
            </a:r>
            <a:r>
              <a:rPr lang="pl-PL" kern="1200" dirty="0">
                <a:latin typeface="+mn-lt"/>
                <a:ea typeface="+mn-ea"/>
                <a:cs typeface="+mn-cs"/>
              </a:rPr>
              <a:t> +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written</a:t>
            </a:r>
            <a:r>
              <a:rPr lang="pl-PL" kern="1200" dirty="0">
                <a:latin typeface="+mn-lt"/>
                <a:ea typeface="+mn-ea"/>
                <a:cs typeface="+mn-cs"/>
              </a:rPr>
              <a:t> version as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soon</a:t>
            </a:r>
            <a:r>
              <a:rPr lang="pl-PL" kern="1200" dirty="0">
                <a:latin typeface="+mn-lt"/>
                <a:ea typeface="+mn-ea"/>
                <a:cs typeface="+mn-cs"/>
              </a:rPr>
              <a:t> as </a:t>
            </a:r>
            <a:r>
              <a:rPr lang="pl-PL" kern="1200" dirty="0" err="1">
                <a:latin typeface="+mn-lt"/>
                <a:ea typeface="+mn-ea"/>
                <a:cs typeface="+mn-cs"/>
              </a:rPr>
              <a:t>possible</a:t>
            </a:r>
            <a:endParaRPr lang="pl-PL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pl-PL" smtClean="0"/>
              <a:t>4</a:t>
            </a:fld>
            <a:endParaRPr lang="pl-PL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8C3C33F9-74AB-4A58-A1FF-34534A7A032E}"/>
              </a:ext>
            </a:extLst>
          </p:cNvPr>
          <p:cNvSpPr txBox="1"/>
          <p:nvPr/>
        </p:nvSpPr>
        <p:spPr>
          <a:xfrm>
            <a:off x="635467" y="4299803"/>
            <a:ext cx="61533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0" i="0" dirty="0" err="1">
                <a:solidFill>
                  <a:schemeClr val="tx2"/>
                </a:solidFill>
                <a:effectLst/>
              </a:rPr>
              <a:t>European</a:t>
            </a:r>
            <a:r>
              <a:rPr lang="pl-PL" b="0" i="0" dirty="0">
                <a:solidFill>
                  <a:schemeClr val="tx2"/>
                </a:solidFill>
                <a:effectLst/>
              </a:rPr>
              <a:t>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Arrest</a:t>
            </a:r>
            <a:r>
              <a:rPr lang="pl-PL" b="0" i="0" dirty="0">
                <a:solidFill>
                  <a:schemeClr val="tx2"/>
                </a:solidFill>
                <a:effectLst/>
              </a:rPr>
              <a:t> Warrant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arrestees</a:t>
            </a:r>
            <a:r>
              <a:rPr lang="pl-PL" b="0" i="0" dirty="0">
                <a:solidFill>
                  <a:schemeClr val="tx2"/>
                </a:solidFill>
                <a:effectLst/>
              </a:rPr>
              <a:t>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included</a:t>
            </a:r>
            <a:r>
              <a:rPr lang="pl-PL" b="0" i="0" dirty="0">
                <a:solidFill>
                  <a:schemeClr val="tx2"/>
                </a:solidFill>
                <a:effectLst/>
              </a:rPr>
              <a:t> –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Article</a:t>
            </a:r>
            <a:r>
              <a:rPr lang="pl-PL" b="0" i="0" dirty="0">
                <a:solidFill>
                  <a:schemeClr val="tx2"/>
                </a:solidFill>
                <a:effectLst/>
              </a:rPr>
              <a:t> 5</a:t>
            </a:r>
            <a:endParaRPr lang="pl-PL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0" i="0" dirty="0" err="1">
                <a:solidFill>
                  <a:schemeClr val="tx2"/>
                </a:solidFill>
                <a:effectLst/>
              </a:rPr>
              <a:t>Two</a:t>
            </a:r>
            <a:r>
              <a:rPr lang="pl-PL" b="0" i="0" dirty="0">
                <a:solidFill>
                  <a:schemeClr val="tx2"/>
                </a:solidFill>
                <a:effectLst/>
              </a:rPr>
              <a:t>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separate</a:t>
            </a:r>
            <a:r>
              <a:rPr lang="pl-PL" b="0" i="0" dirty="0">
                <a:solidFill>
                  <a:schemeClr val="tx2"/>
                </a:solidFill>
                <a:effectLst/>
              </a:rPr>
              <a:t>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examples</a:t>
            </a:r>
            <a:r>
              <a:rPr lang="pl-PL" b="0" i="0" dirty="0">
                <a:solidFill>
                  <a:schemeClr val="tx2"/>
                </a:solidFill>
                <a:effectLst/>
              </a:rPr>
              <a:t> in </a:t>
            </a:r>
            <a:r>
              <a:rPr lang="pl-PL" b="0" i="0" dirty="0" err="1">
                <a:solidFill>
                  <a:schemeClr val="tx2"/>
                </a:solidFill>
                <a:effectLst/>
              </a:rPr>
              <a:t>Annexes</a:t>
            </a:r>
            <a:r>
              <a:rPr lang="pl-PL" b="0" i="0" dirty="0">
                <a:solidFill>
                  <a:schemeClr val="tx2"/>
                </a:solidFill>
                <a:effectLst/>
              </a:rPr>
              <a:t> I and II to the Directive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>
                <a:solidFill>
                  <a:schemeClr val="tx2"/>
                </a:solidFill>
              </a:rPr>
              <a:t>Task</a:t>
            </a:r>
            <a:r>
              <a:rPr lang="pl-PL" dirty="0">
                <a:solidFill>
                  <a:schemeClr val="tx2"/>
                </a:solidFill>
              </a:rPr>
              <a:t>: </a:t>
            </a:r>
            <a:r>
              <a:rPr lang="pl-PL" dirty="0" err="1">
                <a:solidFill>
                  <a:schemeClr val="tx2"/>
                </a:solidFill>
              </a:rPr>
              <a:t>compare</a:t>
            </a:r>
            <a:r>
              <a:rPr lang="pl-PL" dirty="0">
                <a:solidFill>
                  <a:schemeClr val="tx2"/>
                </a:solidFill>
              </a:rPr>
              <a:t> </a:t>
            </a:r>
            <a:r>
              <a:rPr lang="pl-PL" dirty="0" err="1">
                <a:solidFill>
                  <a:schemeClr val="tx2"/>
                </a:solidFill>
              </a:rPr>
              <a:t>them</a:t>
            </a:r>
            <a:r>
              <a:rPr lang="pl-PL" dirty="0">
                <a:solidFill>
                  <a:schemeClr val="tx2"/>
                </a:solidFill>
              </a:rPr>
              <a:t> with </a:t>
            </a:r>
            <a:r>
              <a:rPr lang="pl-PL" dirty="0" err="1">
                <a:solidFill>
                  <a:schemeClr val="tx2"/>
                </a:solidFill>
              </a:rPr>
              <a:t>Polish</a:t>
            </a:r>
            <a:r>
              <a:rPr lang="pl-PL" dirty="0">
                <a:solidFill>
                  <a:schemeClr val="tx2"/>
                </a:solidFill>
              </a:rPr>
              <a:t> </a:t>
            </a:r>
            <a:r>
              <a:rPr lang="pl-PL" dirty="0" err="1">
                <a:solidFill>
                  <a:schemeClr val="tx2"/>
                </a:solidFill>
              </a:rPr>
              <a:t>Letters</a:t>
            </a:r>
            <a:r>
              <a:rPr lang="pl-PL" dirty="0">
                <a:solidFill>
                  <a:schemeClr val="tx2"/>
                </a:solidFill>
              </a:rPr>
              <a:t> of </a:t>
            </a:r>
            <a:r>
              <a:rPr lang="pl-PL" dirty="0" err="1">
                <a:solidFill>
                  <a:schemeClr val="tx2"/>
                </a:solidFill>
              </a:rPr>
              <a:t>Rights</a:t>
            </a:r>
            <a:endParaRPr lang="pl-PL" b="0" i="0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3E174092-82D3-44E0-8948-4096232ED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rtlCol="0"/>
          <a:lstStyle/>
          <a:p>
            <a:pPr rtl="0"/>
            <a:r>
              <a:rPr lang="pl-PL" dirty="0">
                <a:latin typeface="+mj-lt"/>
              </a:rPr>
              <a:t>Right to </a:t>
            </a:r>
            <a:r>
              <a:rPr lang="pl-PL" dirty="0" err="1">
                <a:latin typeface="+mj-lt"/>
              </a:rPr>
              <a:t>information</a:t>
            </a:r>
            <a:r>
              <a:rPr lang="pl-PL" dirty="0">
                <a:latin typeface="+mj-lt"/>
              </a:rPr>
              <a:t> </a:t>
            </a:r>
            <a:r>
              <a:rPr lang="pl-PL" dirty="0" err="1">
                <a:latin typeface="+mj-lt"/>
              </a:rPr>
              <a:t>about</a:t>
            </a:r>
            <a:r>
              <a:rPr lang="pl-PL" dirty="0">
                <a:latin typeface="+mj-lt"/>
              </a:rPr>
              <a:t> the </a:t>
            </a:r>
            <a:r>
              <a:rPr lang="pl-PL" dirty="0" err="1">
                <a:latin typeface="+mj-lt"/>
              </a:rPr>
              <a:t>accusation</a:t>
            </a:r>
            <a:r>
              <a:rPr lang="pl-PL" dirty="0">
                <a:latin typeface="+mj-lt"/>
              </a:rPr>
              <a:t> – </a:t>
            </a:r>
            <a:r>
              <a:rPr lang="pl-PL" dirty="0" err="1">
                <a:latin typeface="+mj-lt"/>
              </a:rPr>
              <a:t>Article</a:t>
            </a:r>
            <a:r>
              <a:rPr lang="pl-PL" dirty="0">
                <a:latin typeface="+mj-lt"/>
              </a:rPr>
              <a:t> 6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705C33DF-36C9-49E9-B48D-A320B179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98F55C-EAB6-4CCC-BD55-0F540314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Right of </a:t>
            </a:r>
            <a:r>
              <a:rPr lang="pl-PL" dirty="0" err="1"/>
              <a:t>information</a:t>
            </a:r>
            <a:r>
              <a:rPr lang="pl-PL" dirty="0"/>
              <a:t> on the </a:t>
            </a:r>
            <a:r>
              <a:rPr lang="pl-PL" dirty="0" err="1"/>
              <a:t>charge</a:t>
            </a:r>
            <a:r>
              <a:rPr lang="pl-PL" dirty="0"/>
              <a:t> – </a:t>
            </a:r>
            <a:r>
              <a:rPr lang="pl-PL" dirty="0" err="1"/>
              <a:t>promptly</a:t>
            </a:r>
            <a:r>
              <a:rPr lang="pl-PL" dirty="0"/>
              <a:t> and in </a:t>
            </a:r>
            <a:r>
              <a:rPr lang="pl-PL" dirty="0" err="1"/>
              <a:t>sufficient</a:t>
            </a:r>
            <a:r>
              <a:rPr lang="pl-PL" dirty="0"/>
              <a:t> </a:t>
            </a:r>
            <a:r>
              <a:rPr lang="pl-PL" dirty="0" err="1"/>
              <a:t>detail</a:t>
            </a:r>
            <a:endParaRPr lang="pl-PL" dirty="0"/>
          </a:p>
          <a:p>
            <a:r>
              <a:rPr lang="pl-PL" dirty="0"/>
              <a:t>Right of </a:t>
            </a:r>
            <a:r>
              <a:rPr lang="pl-PL" dirty="0" err="1"/>
              <a:t>information</a:t>
            </a:r>
            <a:r>
              <a:rPr lang="pl-PL" dirty="0"/>
              <a:t> on the </a:t>
            </a:r>
            <a:r>
              <a:rPr lang="pl-PL" dirty="0" err="1"/>
              <a:t>reason</a:t>
            </a:r>
            <a:r>
              <a:rPr lang="pl-PL" dirty="0"/>
              <a:t> for </a:t>
            </a:r>
            <a:r>
              <a:rPr lang="pl-PL" dirty="0" err="1"/>
              <a:t>arrest</a:t>
            </a:r>
            <a:r>
              <a:rPr lang="pl-PL" dirty="0"/>
              <a:t> – </a:t>
            </a:r>
          </a:p>
          <a:p>
            <a:r>
              <a:rPr lang="pl-PL" dirty="0"/>
              <a:t>Right of </a:t>
            </a:r>
            <a:r>
              <a:rPr lang="pl-PL" dirty="0" err="1"/>
              <a:t>information</a:t>
            </a:r>
            <a:r>
              <a:rPr lang="pl-PL" dirty="0"/>
              <a:t> on the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classification</a:t>
            </a:r>
            <a:r>
              <a:rPr lang="pl-PL" dirty="0"/>
              <a:t> and the </a:t>
            </a:r>
            <a:r>
              <a:rPr lang="pl-PL" dirty="0" err="1"/>
              <a:t>detailed</a:t>
            </a:r>
            <a:r>
              <a:rPr lang="pl-PL" dirty="0"/>
              <a:t> role – no </a:t>
            </a:r>
            <a:r>
              <a:rPr lang="pl-PL" dirty="0" err="1"/>
              <a:t>later</a:t>
            </a:r>
            <a:r>
              <a:rPr lang="pl-PL" dirty="0"/>
              <a:t> </a:t>
            </a:r>
            <a:r>
              <a:rPr lang="pl-PL" dirty="0" err="1"/>
              <a:t>than</a:t>
            </a:r>
            <a:r>
              <a:rPr lang="pl-PL" dirty="0"/>
              <a:t> </a:t>
            </a:r>
            <a:r>
              <a:rPr lang="pl-PL" dirty="0" err="1"/>
              <a:t>act</a:t>
            </a:r>
            <a:r>
              <a:rPr lang="pl-PL" dirty="0"/>
              <a:t> of </a:t>
            </a:r>
            <a:r>
              <a:rPr lang="pl-PL" dirty="0" err="1"/>
              <a:t>indictment</a:t>
            </a:r>
            <a:endParaRPr lang="pl-PL" dirty="0"/>
          </a:p>
          <a:p>
            <a:r>
              <a:rPr lang="pl-PL" dirty="0"/>
              <a:t>Most </a:t>
            </a:r>
            <a:r>
              <a:rPr lang="pl-PL" dirty="0" err="1"/>
              <a:t>important</a:t>
            </a:r>
            <a:r>
              <a:rPr lang="pl-PL" dirty="0"/>
              <a:t>! Right to be </a:t>
            </a:r>
            <a:r>
              <a:rPr lang="pl-PL" dirty="0" err="1"/>
              <a:t>notified</a:t>
            </a:r>
            <a:r>
              <a:rPr lang="pl-PL" dirty="0"/>
              <a:t> of </a:t>
            </a:r>
            <a:r>
              <a:rPr lang="pl-PL" dirty="0" err="1"/>
              <a:t>any</a:t>
            </a:r>
            <a:r>
              <a:rPr lang="pl-PL" dirty="0"/>
              <a:t> </a:t>
            </a:r>
            <a:r>
              <a:rPr lang="pl-PL" dirty="0" err="1"/>
              <a:t>relevant</a:t>
            </a:r>
            <a:r>
              <a:rPr lang="pl-PL" dirty="0"/>
              <a:t> </a:t>
            </a:r>
            <a:r>
              <a:rPr lang="pl-PL" dirty="0" err="1"/>
              <a:t>changes</a:t>
            </a:r>
            <a:r>
              <a:rPr lang="pl-PL" dirty="0"/>
              <a:t>!</a:t>
            </a:r>
          </a:p>
          <a:p>
            <a:pPr lvl="1"/>
            <a:r>
              <a:rPr lang="pl-PL" dirty="0" err="1"/>
              <a:t>Does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to be </a:t>
            </a:r>
            <a:r>
              <a:rPr lang="pl-PL" dirty="0" err="1"/>
              <a:t>provided</a:t>
            </a:r>
            <a:r>
              <a:rPr lang="pl-PL" dirty="0"/>
              <a:t> by the </a:t>
            </a:r>
            <a:r>
              <a:rPr lang="pl-PL" dirty="0" err="1"/>
              <a:t>court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the </a:t>
            </a:r>
            <a:r>
              <a:rPr lang="pl-PL" dirty="0" err="1"/>
              <a:t>prosecutor</a:t>
            </a:r>
            <a:r>
              <a:rPr lang="pl-PL" dirty="0"/>
              <a:t>?</a:t>
            </a:r>
          </a:p>
          <a:p>
            <a:pPr lvl="1"/>
            <a:r>
              <a:rPr lang="pl-PL" dirty="0" err="1"/>
              <a:t>Until</a:t>
            </a:r>
            <a:r>
              <a:rPr lang="pl-PL" dirty="0"/>
              <a:t> </a:t>
            </a: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can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be </a:t>
            </a:r>
            <a:r>
              <a:rPr lang="pl-PL" dirty="0" err="1"/>
              <a:t>provided</a:t>
            </a:r>
            <a:r>
              <a:rPr lang="pl-PL" dirty="0"/>
              <a:t>?</a:t>
            </a:r>
          </a:p>
          <a:p>
            <a:pPr lvl="1"/>
            <a:r>
              <a:rPr lang="pl-PL" dirty="0"/>
              <a:t>CJEU </a:t>
            </a:r>
            <a:r>
              <a:rPr lang="pl-PL" dirty="0" err="1"/>
              <a:t>judgment</a:t>
            </a:r>
            <a:r>
              <a:rPr lang="pl-PL" dirty="0"/>
              <a:t>: </a:t>
            </a:r>
            <a:r>
              <a:rPr lang="pl-PL" dirty="0" err="1"/>
              <a:t>Spetsializirana</a:t>
            </a:r>
            <a:r>
              <a:rPr lang="pl-PL" dirty="0"/>
              <a:t> prokuratura v. Z.X., C-282/20, 21st </a:t>
            </a:r>
            <a:r>
              <a:rPr lang="pl-PL" dirty="0" err="1"/>
              <a:t>October</a:t>
            </a:r>
            <a:r>
              <a:rPr lang="pl-PL" dirty="0"/>
              <a:t> 2021</a:t>
            </a:r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028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rtlCol="0"/>
          <a:lstStyle/>
          <a:p>
            <a:pPr rtl="0"/>
            <a:r>
              <a:rPr lang="pl-PL" dirty="0">
                <a:latin typeface="+mj-lt"/>
              </a:rPr>
              <a:t>Right of </a:t>
            </a:r>
            <a:r>
              <a:rPr lang="pl-PL" dirty="0" err="1">
                <a:latin typeface="+mj-lt"/>
              </a:rPr>
              <a:t>access</a:t>
            </a:r>
            <a:r>
              <a:rPr lang="pl-PL" dirty="0">
                <a:latin typeface="+mj-lt"/>
              </a:rPr>
              <a:t> to the </a:t>
            </a:r>
            <a:r>
              <a:rPr lang="pl-PL" dirty="0" err="1">
                <a:latin typeface="+mj-lt"/>
              </a:rPr>
              <a:t>case</a:t>
            </a:r>
            <a:r>
              <a:rPr lang="pl-PL" dirty="0">
                <a:latin typeface="+mj-lt"/>
              </a:rPr>
              <a:t> file – </a:t>
            </a:r>
            <a:r>
              <a:rPr lang="pl-PL" dirty="0" err="1">
                <a:latin typeface="+mj-lt"/>
              </a:rPr>
              <a:t>Article</a:t>
            </a:r>
            <a:r>
              <a:rPr lang="pl-PL" dirty="0">
                <a:latin typeface="+mj-lt"/>
              </a:rPr>
              <a:t> 7</a:t>
            </a:r>
          </a:p>
        </p:txBody>
      </p:sp>
      <p:sp>
        <p:nvSpPr>
          <p:cNvPr id="16" name="Numer slajdu — symbol zastępczy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838BA4-F39C-40B7-A528-9F6CEFC2A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38" y="1439187"/>
            <a:ext cx="11090274" cy="3979625"/>
          </a:xfrm>
        </p:spPr>
        <p:txBody>
          <a:bodyPr/>
          <a:lstStyle/>
          <a:p>
            <a:r>
              <a:rPr lang="pl-PL" dirty="0"/>
              <a:t>Right of </a:t>
            </a:r>
            <a:r>
              <a:rPr lang="pl-PL" dirty="0" err="1"/>
              <a:t>access</a:t>
            </a:r>
            <a:r>
              <a:rPr lang="pl-PL" dirty="0"/>
              <a:t> to </a:t>
            </a:r>
            <a:r>
              <a:rPr lang="pl-PL" dirty="0" err="1"/>
              <a:t>any</a:t>
            </a:r>
            <a:r>
              <a:rPr lang="pl-PL" dirty="0"/>
              <a:t> </a:t>
            </a:r>
            <a:r>
              <a:rPr lang="pl-PL" dirty="0" err="1"/>
              <a:t>document</a:t>
            </a:r>
            <a:r>
              <a:rPr lang="pl-PL" dirty="0"/>
              <a:t> </a:t>
            </a:r>
            <a:r>
              <a:rPr lang="pl-PL" dirty="0" err="1"/>
              <a:t>essential</a:t>
            </a:r>
            <a:r>
              <a:rPr lang="pl-PL" dirty="0"/>
              <a:t> to </a:t>
            </a:r>
            <a:r>
              <a:rPr lang="pl-PL" dirty="0" err="1"/>
              <a:t>question</a:t>
            </a:r>
            <a:r>
              <a:rPr lang="pl-PL" dirty="0"/>
              <a:t> the </a:t>
            </a:r>
            <a:r>
              <a:rPr lang="pl-PL" dirty="0" err="1"/>
              <a:t>issue</a:t>
            </a:r>
            <a:r>
              <a:rPr lang="pl-PL" dirty="0"/>
              <a:t> of </a:t>
            </a:r>
            <a:r>
              <a:rPr lang="pl-PL" dirty="0" err="1"/>
              <a:t>arrest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detention</a:t>
            </a:r>
            <a:endParaRPr lang="pl-PL" dirty="0"/>
          </a:p>
          <a:p>
            <a:r>
              <a:rPr lang="pl-PL" dirty="0"/>
              <a:t>Right of </a:t>
            </a:r>
            <a:r>
              <a:rPr lang="pl-PL" dirty="0" err="1"/>
              <a:t>access</a:t>
            </a:r>
            <a:r>
              <a:rPr lang="pl-PL" dirty="0"/>
              <a:t> to </a:t>
            </a:r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material</a:t>
            </a:r>
            <a:r>
              <a:rPr lang="pl-PL" dirty="0"/>
              <a:t> </a:t>
            </a:r>
            <a:r>
              <a:rPr lang="pl-PL" dirty="0" err="1"/>
              <a:t>evidence</a:t>
            </a:r>
            <a:r>
              <a:rPr lang="pl-PL" dirty="0"/>
              <a:t> in </a:t>
            </a:r>
            <a:r>
              <a:rPr lang="pl-PL" dirty="0" err="1"/>
              <a:t>possession</a:t>
            </a:r>
            <a:r>
              <a:rPr lang="pl-PL" dirty="0"/>
              <a:t> of the </a:t>
            </a:r>
            <a:r>
              <a:rPr lang="pl-PL" dirty="0" err="1"/>
              <a:t>authorities</a:t>
            </a:r>
            <a:r>
              <a:rPr lang="pl-PL" dirty="0"/>
              <a:t> in order to </a:t>
            </a:r>
            <a:r>
              <a:rPr lang="pl-PL" dirty="0" err="1"/>
              <a:t>safeguard</a:t>
            </a:r>
            <a:r>
              <a:rPr lang="pl-PL" dirty="0"/>
              <a:t> fair </a:t>
            </a:r>
            <a:r>
              <a:rPr lang="pl-PL" dirty="0" err="1"/>
              <a:t>trial</a:t>
            </a:r>
            <a:r>
              <a:rPr lang="pl-PL" dirty="0"/>
              <a:t> and </a:t>
            </a:r>
            <a:r>
              <a:rPr lang="pl-PL" dirty="0" err="1"/>
              <a:t>rights</a:t>
            </a:r>
            <a:r>
              <a:rPr lang="pl-PL" dirty="0"/>
              <a:t> of </a:t>
            </a:r>
            <a:r>
              <a:rPr lang="pl-PL" dirty="0" err="1"/>
              <a:t>defence</a:t>
            </a:r>
            <a:endParaRPr lang="pl-PL" dirty="0"/>
          </a:p>
          <a:p>
            <a:pPr lvl="1"/>
            <a:r>
              <a:rPr lang="pl-PL" dirty="0" err="1"/>
              <a:t>When</a:t>
            </a:r>
            <a:r>
              <a:rPr lang="pl-PL" dirty="0"/>
              <a:t>? Not </a:t>
            </a:r>
            <a:r>
              <a:rPr lang="pl-PL" dirty="0" err="1"/>
              <a:t>later</a:t>
            </a:r>
            <a:r>
              <a:rPr lang="pl-PL" dirty="0"/>
              <a:t> </a:t>
            </a:r>
            <a:r>
              <a:rPr lang="pl-PL" dirty="0" err="1"/>
              <a:t>than</a:t>
            </a:r>
            <a:r>
              <a:rPr lang="pl-PL" dirty="0"/>
              <a:t> </a:t>
            </a:r>
            <a:r>
              <a:rPr lang="pl-PL" dirty="0" err="1"/>
              <a:t>when</a:t>
            </a:r>
            <a:r>
              <a:rPr lang="pl-PL" dirty="0"/>
              <a:t> the </a:t>
            </a:r>
            <a:r>
              <a:rPr lang="pl-PL" dirty="0" err="1"/>
              <a:t>case</a:t>
            </a:r>
            <a:r>
              <a:rPr lang="pl-PL" dirty="0"/>
              <a:t> </a:t>
            </a:r>
            <a:r>
              <a:rPr lang="pl-PL" dirty="0" err="1"/>
              <a:t>goes</a:t>
            </a:r>
            <a:r>
              <a:rPr lang="pl-PL" dirty="0"/>
              <a:t> to </a:t>
            </a:r>
            <a:r>
              <a:rPr lang="pl-PL" dirty="0" err="1"/>
              <a:t>court</a:t>
            </a:r>
            <a:r>
              <a:rPr lang="pl-PL" dirty="0"/>
              <a:t> </a:t>
            </a:r>
          </a:p>
          <a:p>
            <a:r>
              <a:rPr lang="pl-PL" dirty="0" err="1"/>
              <a:t>Exception</a:t>
            </a:r>
            <a:r>
              <a:rPr lang="pl-PL" dirty="0"/>
              <a:t>: a </a:t>
            </a:r>
            <a:r>
              <a:rPr lang="pl-PL" dirty="0" err="1"/>
              <a:t>possible</a:t>
            </a:r>
            <a:r>
              <a:rPr lang="pl-PL" dirty="0"/>
              <a:t> </a:t>
            </a:r>
            <a:r>
              <a:rPr lang="pl-PL" dirty="0" err="1"/>
              <a:t>refusal</a:t>
            </a:r>
            <a:r>
              <a:rPr lang="pl-PL" dirty="0"/>
              <a:t> by the </a:t>
            </a:r>
            <a:r>
              <a:rPr lang="pl-PL" dirty="0" err="1"/>
              <a:t>court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subject</a:t>
            </a:r>
            <a:r>
              <a:rPr lang="pl-PL" dirty="0"/>
              <a:t> to </a:t>
            </a:r>
            <a:r>
              <a:rPr lang="pl-PL" dirty="0" err="1"/>
              <a:t>judicial</a:t>
            </a:r>
            <a:r>
              <a:rPr lang="pl-PL" dirty="0"/>
              <a:t> </a:t>
            </a:r>
            <a:r>
              <a:rPr lang="pl-PL" dirty="0" err="1"/>
              <a:t>review</a:t>
            </a:r>
            <a:r>
              <a:rPr lang="pl-PL" dirty="0"/>
              <a:t> in </a:t>
            </a:r>
            <a:r>
              <a:rPr lang="pl-PL" dirty="0" err="1"/>
              <a:t>case</a:t>
            </a:r>
            <a:r>
              <a:rPr lang="pl-PL" dirty="0"/>
              <a:t> of a </a:t>
            </a:r>
            <a:r>
              <a:rPr lang="pl-PL" dirty="0" err="1"/>
              <a:t>serious</a:t>
            </a:r>
            <a:r>
              <a:rPr lang="pl-PL" dirty="0"/>
              <a:t> </a:t>
            </a:r>
            <a:r>
              <a:rPr lang="pl-PL" dirty="0" err="1"/>
              <a:t>threat</a:t>
            </a:r>
            <a:r>
              <a:rPr lang="pl-PL" dirty="0"/>
              <a:t> to </a:t>
            </a:r>
            <a:r>
              <a:rPr lang="pl-PL" dirty="0" err="1"/>
              <a:t>another</a:t>
            </a:r>
            <a:r>
              <a:rPr lang="pl-PL" dirty="0"/>
              <a:t> </a:t>
            </a:r>
            <a:r>
              <a:rPr lang="pl-PL" dirty="0" err="1"/>
              <a:t>individual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necessary</a:t>
            </a:r>
            <a:r>
              <a:rPr lang="pl-PL" dirty="0"/>
              <a:t> to </a:t>
            </a:r>
            <a:r>
              <a:rPr lang="pl-PL" dirty="0" err="1"/>
              <a:t>protect</a:t>
            </a:r>
            <a:r>
              <a:rPr lang="pl-PL" dirty="0"/>
              <a:t> </a:t>
            </a:r>
            <a:r>
              <a:rPr lang="pl-PL" dirty="0" err="1"/>
              <a:t>important</a:t>
            </a:r>
            <a:r>
              <a:rPr lang="pl-PL" dirty="0"/>
              <a:t> public </a:t>
            </a:r>
            <a:r>
              <a:rPr lang="pl-PL" dirty="0" err="1"/>
              <a:t>interest</a:t>
            </a:r>
            <a:r>
              <a:rPr lang="pl-PL" dirty="0"/>
              <a:t>;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cannot</a:t>
            </a:r>
            <a:r>
              <a:rPr lang="pl-PL" dirty="0"/>
              <a:t> </a:t>
            </a:r>
            <a:r>
              <a:rPr lang="pl-PL" dirty="0" err="1"/>
              <a:t>violate</a:t>
            </a:r>
            <a:r>
              <a:rPr lang="pl-PL" dirty="0"/>
              <a:t> the </a:t>
            </a:r>
            <a:r>
              <a:rPr lang="pl-PL" dirty="0" err="1"/>
              <a:t>right</a:t>
            </a:r>
            <a:r>
              <a:rPr lang="pl-PL" dirty="0"/>
              <a:t> to fair </a:t>
            </a:r>
            <a:r>
              <a:rPr lang="pl-PL" dirty="0" err="1"/>
              <a:t>trial</a:t>
            </a:r>
            <a:endParaRPr lang="pl-PL" dirty="0"/>
          </a:p>
          <a:p>
            <a:pPr lvl="1"/>
            <a:r>
              <a:rPr lang="pl-PL" dirty="0"/>
              <a:t>To </a:t>
            </a:r>
            <a:r>
              <a:rPr lang="pl-PL" dirty="0" err="1"/>
              <a:t>both</a:t>
            </a:r>
            <a:r>
              <a:rPr lang="pl-PL" dirty="0"/>
              <a:t> of the </a:t>
            </a:r>
            <a:r>
              <a:rPr lang="pl-PL" dirty="0" err="1"/>
              <a:t>enlisted</a:t>
            </a:r>
            <a:r>
              <a:rPr lang="pl-PL" dirty="0"/>
              <a:t> </a:t>
            </a:r>
            <a:r>
              <a:rPr lang="pl-PL" dirty="0" err="1"/>
              <a:t>rights</a:t>
            </a:r>
            <a:r>
              <a:rPr lang="pl-PL" dirty="0"/>
              <a:t>? NO!</a:t>
            </a:r>
          </a:p>
          <a:p>
            <a:pPr lvl="1"/>
            <a:r>
              <a:rPr lang="pl-PL" dirty="0" err="1"/>
              <a:t>Task</a:t>
            </a:r>
            <a:r>
              <a:rPr lang="pl-PL" dirty="0"/>
              <a:t>: </a:t>
            </a:r>
            <a:r>
              <a:rPr lang="pl-PL" dirty="0" err="1"/>
              <a:t>assess</a:t>
            </a:r>
            <a:r>
              <a:rPr lang="pl-PL" dirty="0"/>
              <a:t> the </a:t>
            </a:r>
            <a:r>
              <a:rPr lang="pl-PL" dirty="0" err="1"/>
              <a:t>conformity</a:t>
            </a:r>
            <a:r>
              <a:rPr lang="pl-PL" dirty="0"/>
              <a:t> of the </a:t>
            </a:r>
            <a:r>
              <a:rPr lang="pl-PL" dirty="0" err="1"/>
              <a:t>Polish</a:t>
            </a:r>
            <a:r>
              <a:rPr lang="pl-PL" dirty="0"/>
              <a:t> law to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exception</a:t>
            </a:r>
            <a:r>
              <a:rPr lang="pl-PL" dirty="0"/>
              <a:t> </a:t>
            </a:r>
            <a:r>
              <a:rPr lang="pl-PL" dirty="0" err="1"/>
              <a:t>using</a:t>
            </a:r>
            <a:r>
              <a:rPr lang="pl-PL" dirty="0"/>
              <a:t> </a:t>
            </a:r>
            <a:r>
              <a:rPr lang="pl-PL" dirty="0" err="1"/>
              <a:t>CrossJustice</a:t>
            </a:r>
            <a:r>
              <a:rPr lang="pl-PL" dirty="0"/>
              <a:t> platform: </a:t>
            </a:r>
            <a:r>
              <a:rPr lang="pl-PL" dirty="0">
                <a:hlinkClick r:id="rId3"/>
              </a:rPr>
              <a:t>https://www.crossjustice.eu</a:t>
            </a:r>
            <a:r>
              <a:rPr lang="pl-PL" dirty="0"/>
              <a:t> </a:t>
            </a:r>
          </a:p>
          <a:p>
            <a:r>
              <a:rPr lang="pl-PL" dirty="0"/>
              <a:t>The </a:t>
            </a:r>
            <a:r>
              <a:rPr lang="pl-PL" dirty="0" err="1"/>
              <a:t>access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to be </a:t>
            </a:r>
            <a:r>
              <a:rPr lang="pl-PL" dirty="0" err="1"/>
              <a:t>free</a:t>
            </a:r>
            <a:r>
              <a:rPr lang="pl-PL" dirty="0"/>
              <a:t> of </a:t>
            </a:r>
            <a:r>
              <a:rPr lang="pl-PL" dirty="0" err="1"/>
              <a:t>charge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694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rtlCol="0">
            <a:noAutofit/>
          </a:bodyPr>
          <a:lstStyle/>
          <a:p>
            <a:pPr rtl="0"/>
            <a:r>
              <a:rPr lang="pl-PL" sz="3600" dirty="0" err="1">
                <a:latin typeface="+mj-lt"/>
              </a:rPr>
              <a:t>Article</a:t>
            </a:r>
            <a:r>
              <a:rPr lang="pl-PL" sz="3600" dirty="0">
                <a:latin typeface="+mj-lt"/>
              </a:rPr>
              <a:t> 8</a:t>
            </a:r>
            <a:br>
              <a:rPr lang="pl-PL" sz="3600" dirty="0">
                <a:latin typeface="+mj-lt"/>
              </a:rPr>
            </a:br>
            <a:br>
              <a:rPr lang="pl-PL" sz="3600" dirty="0">
                <a:latin typeface="+mj-lt"/>
              </a:rPr>
            </a:br>
            <a:br>
              <a:rPr lang="pl-PL" sz="3600" dirty="0">
                <a:latin typeface="+mj-lt"/>
              </a:rPr>
            </a:br>
            <a:br>
              <a:rPr lang="pl-PL" sz="3600" dirty="0">
                <a:latin typeface="+mj-lt"/>
              </a:rPr>
            </a:br>
            <a:br>
              <a:rPr lang="pl-PL" sz="3600" dirty="0">
                <a:latin typeface="+mj-lt"/>
              </a:rPr>
            </a:br>
            <a:br>
              <a:rPr lang="pl-PL" sz="3600" dirty="0">
                <a:latin typeface="+mj-lt"/>
              </a:rPr>
            </a:br>
            <a:endParaRPr lang="pl-PL" sz="3600" dirty="0">
              <a:latin typeface="+mj-lt"/>
            </a:endParaRPr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1500" y="1582738"/>
            <a:ext cx="3565524" cy="2351087"/>
          </a:xfrm>
        </p:spPr>
        <p:txBody>
          <a:bodyPr rtlCol="0"/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pl-PL" dirty="0"/>
              <a:t>Register the </a:t>
            </a:r>
            <a:r>
              <a:rPr lang="pl-PL" dirty="0" err="1"/>
              <a:t>fact</a:t>
            </a:r>
            <a:r>
              <a:rPr lang="pl-PL" dirty="0"/>
              <a:t> of </a:t>
            </a:r>
            <a:r>
              <a:rPr lang="pl-PL" dirty="0" err="1"/>
              <a:t>giving</a:t>
            </a:r>
            <a:r>
              <a:rPr lang="pl-PL" dirty="0"/>
              <a:t> </a:t>
            </a:r>
            <a:r>
              <a:rPr lang="pl-PL" dirty="0" err="1"/>
              <a:t>information</a:t>
            </a:r>
            <a:endParaRPr lang="pl-PL" dirty="0"/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pl-PL" dirty="0" err="1"/>
              <a:t>Provide</a:t>
            </a:r>
            <a:r>
              <a:rPr lang="pl-PL" dirty="0"/>
              <a:t> with a </a:t>
            </a:r>
            <a:r>
              <a:rPr lang="pl-PL" dirty="0" err="1"/>
              <a:t>right</a:t>
            </a:r>
            <a:r>
              <a:rPr lang="pl-PL" dirty="0"/>
              <a:t> to challenge </a:t>
            </a:r>
            <a:r>
              <a:rPr lang="pl-PL" dirty="0" err="1"/>
              <a:t>lack</a:t>
            </a:r>
            <a:r>
              <a:rPr lang="pl-PL" dirty="0"/>
              <a:t> of </a:t>
            </a:r>
            <a:r>
              <a:rPr lang="pl-PL" dirty="0" err="1"/>
              <a:t>information</a:t>
            </a:r>
            <a:endParaRPr lang="pl-PL" dirty="0"/>
          </a:p>
          <a:p>
            <a:pPr marL="800100" lvl="1" indent="-342900"/>
            <a:r>
              <a:rPr lang="pl-PL" dirty="0" err="1"/>
              <a:t>Does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to be a </a:t>
            </a:r>
            <a:r>
              <a:rPr lang="pl-PL" dirty="0" err="1"/>
              <a:t>separate</a:t>
            </a:r>
            <a:r>
              <a:rPr lang="pl-PL" dirty="0"/>
              <a:t> </a:t>
            </a:r>
            <a:r>
              <a:rPr lang="pl-PL" dirty="0" err="1"/>
              <a:t>remedy</a:t>
            </a:r>
            <a:r>
              <a:rPr lang="pl-PL" dirty="0"/>
              <a:t>?</a:t>
            </a:r>
          </a:p>
          <a:p>
            <a:pPr rtl="0"/>
            <a:endParaRPr lang="pl-PL" dirty="0"/>
          </a:p>
        </p:txBody>
      </p:sp>
      <p:pic>
        <p:nvPicPr>
          <p:cNvPr id="18" name="Obraz — symbol zastępczy 17" descr="Osoba rysująca na białej tablicy">
            <a:extLst>
              <a:ext uri="{FF2B5EF4-FFF2-40B4-BE49-F238E27FC236}">
                <a16:creationId xmlns:a16="http://schemas.microsoft.com/office/drawing/2014/main" id="{301557C2-9072-409B-88EC-E8577CEFCA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35809" y="656633"/>
            <a:ext cx="5132388" cy="5132388"/>
          </a:xfrm>
        </p:spPr>
      </p:pic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51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a 24">
            <a:extLst>
              <a:ext uri="{FF2B5EF4-FFF2-40B4-BE49-F238E27FC236}">
                <a16:creationId xmlns:a16="http://schemas.microsoft.com/office/drawing/2014/main" id="{D10F3D66-0109-4903-90B9-66D0E288F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79261" y="2030035"/>
            <a:ext cx="1335600" cy="1262947"/>
            <a:chOff x="10145015" y="2343978"/>
            <a:chExt cx="1335600" cy="1262947"/>
          </a:xfrm>
        </p:grpSpPr>
        <p:sp>
          <p:nvSpPr>
            <p:cNvPr id="26" name="Dowolny kształt: Kształt 25">
              <a:extLst>
                <a:ext uri="{FF2B5EF4-FFF2-40B4-BE49-F238E27FC236}">
                  <a16:creationId xmlns:a16="http://schemas.microsoft.com/office/drawing/2014/main" id="{57DAB968-9B52-4EFF-AD39-7657DFEA6E48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27" name="Owal 26">
              <a:extLst>
                <a:ext uri="{FF2B5EF4-FFF2-40B4-BE49-F238E27FC236}">
                  <a16:creationId xmlns:a16="http://schemas.microsoft.com/office/drawing/2014/main" id="{962BE440-9634-4380-B142-5DB692420C52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7" name="Tytuł 6">
            <a:extLst>
              <a:ext uri="{FF2B5EF4-FFF2-40B4-BE49-F238E27FC236}">
                <a16:creationId xmlns:a16="http://schemas.microsoft.com/office/drawing/2014/main" id="{4B18D636-CC10-4B1E-AA38-419DCCF2D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rtlCol="0">
            <a:normAutofit/>
          </a:bodyPr>
          <a:lstStyle/>
          <a:p>
            <a:pPr rtl="0"/>
            <a:r>
              <a:rPr lang="pl-PL" dirty="0" err="1">
                <a:latin typeface="+mj-lt"/>
              </a:rPr>
              <a:t>Important</a:t>
            </a:r>
            <a:r>
              <a:rPr lang="pl-PL" dirty="0">
                <a:latin typeface="+mj-lt"/>
              </a:rPr>
              <a:t> </a:t>
            </a:r>
            <a:r>
              <a:rPr lang="pl-PL" dirty="0" err="1">
                <a:latin typeface="+mj-lt"/>
              </a:rPr>
              <a:t>Article</a:t>
            </a:r>
            <a:r>
              <a:rPr lang="pl-PL" dirty="0">
                <a:latin typeface="+mj-lt"/>
              </a:rPr>
              <a:t> 10 – Non-</a:t>
            </a:r>
            <a:r>
              <a:rPr lang="pl-PL" dirty="0" err="1">
                <a:latin typeface="+mj-lt"/>
              </a:rPr>
              <a:t>Regression</a:t>
            </a:r>
            <a:r>
              <a:rPr lang="pl-PL" dirty="0">
                <a:latin typeface="+mj-lt"/>
              </a:rPr>
              <a:t>!</a:t>
            </a:r>
          </a:p>
        </p:txBody>
      </p:sp>
      <p:sp>
        <p:nvSpPr>
          <p:cNvPr id="10" name="Zawartość — symbol zastępczy 9">
            <a:extLst>
              <a:ext uri="{FF2B5EF4-FFF2-40B4-BE49-F238E27FC236}">
                <a16:creationId xmlns:a16="http://schemas.microsoft.com/office/drawing/2014/main" id="{1DB251F7-EBE7-46AC-A920-FFE2C5AF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2" y="3635385"/>
            <a:ext cx="11009166" cy="3515555"/>
          </a:xfrm>
        </p:spPr>
        <p:txBody>
          <a:bodyPr rtlCol="0"/>
          <a:lstStyle/>
          <a:p>
            <a:pPr rtl="0"/>
            <a:r>
              <a:rPr lang="pl-PL" dirty="0"/>
              <a:t>The </a:t>
            </a:r>
            <a:r>
              <a:rPr lang="pl-PL" dirty="0" err="1"/>
              <a:t>aim</a:t>
            </a:r>
            <a:r>
              <a:rPr lang="pl-PL" dirty="0"/>
              <a:t> of the EU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always</a:t>
            </a:r>
            <a:r>
              <a:rPr lang="pl-PL" dirty="0"/>
              <a:t> to </a:t>
            </a:r>
            <a:r>
              <a:rPr lang="pl-PL" dirty="0" err="1"/>
              <a:t>raise</a:t>
            </a:r>
            <a:r>
              <a:rPr lang="pl-PL" dirty="0"/>
              <a:t> the standard of </a:t>
            </a:r>
            <a:r>
              <a:rPr lang="pl-PL" dirty="0" err="1"/>
              <a:t>protection</a:t>
            </a:r>
            <a:r>
              <a:rPr lang="pl-PL" dirty="0"/>
              <a:t>, not to </a:t>
            </a:r>
            <a:r>
              <a:rPr lang="pl-PL" dirty="0" err="1"/>
              <a:t>lower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!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8</a:t>
            </a:fld>
            <a:endParaRPr lang="pl-PL"/>
          </a:p>
        </p:txBody>
      </p:sp>
      <p:sp>
        <p:nvSpPr>
          <p:cNvPr id="22" name="Dowolny kształt: Kształt 21">
            <a:extLst>
              <a:ext uri="{FF2B5EF4-FFF2-40B4-BE49-F238E27FC236}">
                <a16:creationId xmlns:a16="http://schemas.microsoft.com/office/drawing/2014/main" id="{C6F3814E-455F-456B-B1AF-7B993965A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295775" y="0"/>
            <a:ext cx="360000" cy="274638"/>
          </a:xfrm>
          <a:custGeom>
            <a:avLst/>
            <a:gdLst>
              <a:gd name="connsiteX0" fmla="*/ 30714 w 360000"/>
              <a:gd name="connsiteY0" fmla="*/ 0 h 274638"/>
              <a:gd name="connsiteX1" fmla="*/ 329286 w 360000"/>
              <a:gd name="connsiteY1" fmla="*/ 0 h 274638"/>
              <a:gd name="connsiteX2" fmla="*/ 345855 w 360000"/>
              <a:gd name="connsiteY2" fmla="*/ 24574 h 274638"/>
              <a:gd name="connsiteX3" fmla="*/ 360000 w 360000"/>
              <a:gd name="connsiteY3" fmla="*/ 94638 h 274638"/>
              <a:gd name="connsiteX4" fmla="*/ 180000 w 360000"/>
              <a:gd name="connsiteY4" fmla="*/ 274638 h 274638"/>
              <a:gd name="connsiteX5" fmla="*/ 0 w 360000"/>
              <a:gd name="connsiteY5" fmla="*/ 94638 h 274638"/>
              <a:gd name="connsiteX6" fmla="*/ 14145 w 360000"/>
              <a:gd name="connsiteY6" fmla="*/ 24574 h 2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0" h="274638">
                <a:moveTo>
                  <a:pt x="30714" y="0"/>
                </a:moveTo>
                <a:lnTo>
                  <a:pt x="329286" y="0"/>
                </a:lnTo>
                <a:lnTo>
                  <a:pt x="345855" y="24574"/>
                </a:lnTo>
                <a:cubicBezTo>
                  <a:pt x="354963" y="46109"/>
                  <a:pt x="360000" y="69785"/>
                  <a:pt x="360000" y="94638"/>
                </a:cubicBezTo>
                <a:cubicBezTo>
                  <a:pt x="360000" y="194049"/>
                  <a:pt x="279411" y="274638"/>
                  <a:pt x="180000" y="274638"/>
                </a:cubicBezTo>
                <a:cubicBezTo>
                  <a:pt x="80589" y="274638"/>
                  <a:pt x="0" y="194049"/>
                  <a:pt x="0" y="94638"/>
                </a:cubicBezTo>
                <a:cubicBezTo>
                  <a:pt x="0" y="69785"/>
                  <a:pt x="5037" y="46109"/>
                  <a:pt x="14145" y="24574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34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581E8936-2270-47FE-94A4-398CB123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rtlCol="0"/>
          <a:lstStyle/>
          <a:p>
            <a:pPr rtl="0"/>
            <a:r>
              <a:rPr lang="pl-PL" dirty="0" err="1"/>
              <a:t>Summary</a:t>
            </a:r>
            <a:endParaRPr lang="pl-PL" dirty="0"/>
          </a:p>
        </p:txBody>
      </p:sp>
      <p:pic>
        <p:nvPicPr>
          <p:cNvPr id="16" name="Obraz — symbol zastępczy 15" descr="Cyfrowe tło punktów danych">
            <a:extLst>
              <a:ext uri="{FF2B5EF4-FFF2-40B4-BE49-F238E27FC236}">
                <a16:creationId xmlns:a16="http://schemas.microsoft.com/office/drawing/2014/main" id="{361E9ADB-7377-4CF1-9AE4-AEFBDEBEEE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776472"/>
          </a:xfrm>
        </p:spPr>
      </p:pic>
      <p:sp>
        <p:nvSpPr>
          <p:cNvPr id="13" name="Zawartość — symbol zastępczy 12">
            <a:extLst>
              <a:ext uri="{FF2B5EF4-FFF2-40B4-BE49-F238E27FC236}">
                <a16:creationId xmlns:a16="http://schemas.microsoft.com/office/drawing/2014/main" id="{C0287FEC-3826-4868-8D93-52429C6156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l-PL" sz="1800" dirty="0"/>
              <a:t>Information:</a:t>
            </a:r>
          </a:p>
          <a:p>
            <a:pPr marL="28575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On the law (</a:t>
            </a:r>
            <a:r>
              <a:rPr lang="pl-PL" sz="1800" dirty="0" err="1"/>
              <a:t>rights</a:t>
            </a:r>
            <a:r>
              <a:rPr lang="pl-PL" sz="1800" dirty="0"/>
              <a:t>)</a:t>
            </a:r>
          </a:p>
          <a:p>
            <a:pPr marL="28575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On the </a:t>
            </a:r>
            <a:r>
              <a:rPr lang="pl-PL" sz="1800" dirty="0" err="1"/>
              <a:t>facts</a:t>
            </a:r>
            <a:r>
              <a:rPr lang="pl-PL" sz="1800" dirty="0"/>
              <a:t> (</a:t>
            </a:r>
            <a:r>
              <a:rPr lang="pl-PL" sz="1800" dirty="0" err="1"/>
              <a:t>evidence</a:t>
            </a:r>
            <a:r>
              <a:rPr lang="pl-PL" sz="1800" dirty="0"/>
              <a:t>)</a:t>
            </a:r>
          </a:p>
          <a:p>
            <a:pPr marL="28575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On the </a:t>
            </a:r>
            <a:r>
              <a:rPr lang="pl-PL" sz="1800" dirty="0" err="1"/>
              <a:t>subject</a:t>
            </a:r>
            <a:r>
              <a:rPr lang="pl-PL" sz="1800" dirty="0"/>
              <a:t> of </a:t>
            </a:r>
            <a:r>
              <a:rPr lang="pl-PL" sz="1800" dirty="0" err="1"/>
              <a:t>proceedings</a:t>
            </a:r>
            <a:endParaRPr lang="pl-PL" sz="1800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l-PL" sz="1800" dirty="0" err="1"/>
              <a:t>is</a:t>
            </a:r>
            <a:r>
              <a:rPr lang="pl-PL" sz="1800" dirty="0"/>
              <a:t> </a:t>
            </a:r>
            <a:r>
              <a:rPr lang="pl-PL" sz="1800" dirty="0" err="1"/>
              <a:t>essential</a:t>
            </a:r>
            <a:r>
              <a:rPr lang="pl-PL" sz="1800" dirty="0"/>
              <a:t> to the </a:t>
            </a:r>
            <a:r>
              <a:rPr lang="pl-PL" sz="1800" dirty="0" err="1"/>
              <a:t>defence</a:t>
            </a:r>
            <a:r>
              <a:rPr lang="pl-PL" sz="1800" dirty="0"/>
              <a:t>!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561301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4441.tgt.Office_50301113_TF33713516_Win32_OJ112196127" id="{13F340DD-E820-4A45-AE8D-F68A3FDA2EBD}" vid="{E10BDB70-DE34-4756-8F2F-575C338F3077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{32349CFE-7BFA-4B64-9910-5E5AF7A5B38F}tf33713516_win32</Template>
  <TotalTime>2</TotalTime>
  <Words>527</Words>
  <Application>Microsoft Office PowerPoint</Application>
  <PresentationFormat>Panoramiczny</PresentationFormat>
  <Paragraphs>73</Paragraphs>
  <Slides>10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Walbaum Display</vt:lpstr>
      <vt:lpstr>3DFloatVTI</vt:lpstr>
      <vt:lpstr>Directive 2012/13/EU Right to information </vt:lpstr>
      <vt:lpstr>Temporal scope of application</vt:lpstr>
      <vt:lpstr>Right to information about rights</vt:lpstr>
      <vt:lpstr>Letter of Rights for the arrestees</vt:lpstr>
      <vt:lpstr>Right to information about the accusation – Article 6</vt:lpstr>
      <vt:lpstr>Right of access to the case file – Article 7</vt:lpstr>
      <vt:lpstr>Article 8      </vt:lpstr>
      <vt:lpstr>Important Article 10 – Non-Regression!</vt:lpstr>
      <vt:lpstr>Summary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Directive 2012/13/EU Right to information </dc:title>
  <dc:creator>Dorota Czerwińska</dc:creator>
  <cp:lastModifiedBy> Dorota Czerwińska</cp:lastModifiedBy>
  <cp:revision>6</cp:revision>
  <dcterms:created xsi:type="dcterms:W3CDTF">2022-03-11T11:21:22Z</dcterms:created>
  <dcterms:modified xsi:type="dcterms:W3CDTF">2023-03-13T19:30:28Z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