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330" r:id="rId7"/>
    <p:sldId id="305" r:id="rId8"/>
    <p:sldId id="338" r:id="rId9"/>
    <p:sldId id="339" r:id="rId10"/>
    <p:sldId id="335" r:id="rId11"/>
    <p:sldId id="343" r:id="rId12"/>
    <p:sldId id="345" r:id="rId13"/>
    <p:sldId id="341" r:id="rId14"/>
    <p:sldId id="342" r:id="rId15"/>
    <p:sldId id="344" r:id="rId16"/>
    <p:sldId id="336" r:id="rId17"/>
    <p:sldId id="332" r:id="rId18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25" autoAdjust="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3B3BD5F-85CF-4C9D-A9E1-803E06D8BA69}" type="datetime1">
              <a:rPr lang="pl-PL" smtClean="0"/>
              <a:t>03.04.2023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55657-0A12-495F-9FFA-D8F7554E7C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01431-D856-45D6-9214-18CF0E66B99D}" type="datetime1">
              <a:rPr lang="pl-PL" smtClean="0"/>
              <a:pPr/>
              <a:t>03.04.2023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2780FBB-F712-42E7-8C2F-226D98798B3F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29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119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1640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870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7057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5116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14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92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2758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6375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099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115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5210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877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Prostokąt 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pic>
        <p:nvPicPr>
          <p:cNvPr id="17" name="Obraz 16" descr="Tag=CustomerPhoto&#10;Crop=1&#10;Align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Sabon Next LT" panose="020B0502040204020203" pitchFamily="2" charset="0"/>
              </a:rPr>
              <a:t>Kliknij, aby edytować styl</a:t>
            </a:r>
          </a:p>
        </p:txBody>
      </p:sp>
      <p:sp>
        <p:nvSpPr>
          <p:cNvPr id="20" name="Tekst — symbol zastępczy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050" y="3600450"/>
            <a:ext cx="9144000" cy="2451100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11555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20XX-03-01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PRZYKŁADOWY TEKST STOPKI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673294AE-7408-47DB-898D-41F8C06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rtlCol="0" anchor="b">
            <a:normAutofit/>
          </a:bodyPr>
          <a:lstStyle/>
          <a:p>
            <a:pPr rtl="0"/>
            <a:r>
              <a:rPr lang="pl-PL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Kliknij, aby edytować styl</a:t>
            </a:r>
          </a:p>
        </p:txBody>
      </p:sp>
      <p:sp>
        <p:nvSpPr>
          <p:cNvPr id="7" name="Zawartość — symbol zastępczy 2">
            <a:extLst>
              <a:ext uri="{FF2B5EF4-FFF2-40B4-BE49-F238E27FC236}">
                <a16:creationId xmlns:a16="http://schemas.microsoft.com/office/drawing/2014/main" id="{E973052A-4118-4E04-81F8-A44EC17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</a:lstStyle>
          <a:p>
            <a:pPr marL="228600" lvl="0" indent="-228600" rtl="0"/>
            <a:r>
              <a:rPr lang="pl-PL" sz="2000" noProof="0">
                <a:solidFill>
                  <a:schemeClr val="tx2">
                    <a:alpha val="60000"/>
                  </a:schemeClr>
                </a:solidFill>
              </a:rPr>
              <a:t>Kliknij, aby edytować style wzorca tekstu</a:t>
            </a:r>
          </a:p>
        </p:txBody>
      </p:sp>
      <p:sp>
        <p:nvSpPr>
          <p:cNvPr id="10" name="Data — symbol zastępczy 3">
            <a:extLst>
              <a:ext uri="{FF2B5EF4-FFF2-40B4-BE49-F238E27FC236}">
                <a16:creationId xmlns:a16="http://schemas.microsoft.com/office/drawing/2014/main" id="{8988D1E1-6064-4D6A-9EB1-578E20A2A0ED}"/>
              </a:ext>
            </a:extLst>
          </p:cNvPr>
          <p:cNvSpPr txBox="1">
            <a:spLocks/>
          </p:cNvSpPr>
          <p:nvPr userDrawn="1"/>
        </p:nvSpPr>
        <p:spPr>
          <a:xfrm>
            <a:off x="841248" y="6429375"/>
            <a:ext cx="26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l-PL" noProof="0">
                <a:solidFill>
                  <a:schemeClr val="tx2">
                    <a:alpha val="60000"/>
                  </a:schemeClr>
                </a:solidFill>
                <a:latin typeface="Calibri" panose="020F0502020204030204" pitchFamily="34" charset="0"/>
              </a:rPr>
              <a:t>20XX-03-01</a:t>
            </a:r>
          </a:p>
        </p:txBody>
      </p:sp>
      <p:sp>
        <p:nvSpPr>
          <p:cNvPr id="11" name="Stopka — symbol zastępczy 4">
            <a:extLst>
              <a:ext uri="{FF2B5EF4-FFF2-40B4-BE49-F238E27FC236}">
                <a16:creationId xmlns:a16="http://schemas.microsoft.com/office/drawing/2014/main" id="{BD47C5CB-0317-4DC6-A76F-38A5BB1FD1C2}"/>
              </a:ext>
            </a:extLst>
          </p:cNvPr>
          <p:cNvSpPr txBox="1">
            <a:spLocks/>
          </p:cNvSpPr>
          <p:nvPr userDrawn="1"/>
        </p:nvSpPr>
        <p:spPr>
          <a:xfrm>
            <a:off x="4044696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l-PL" noProof="0">
                <a:solidFill>
                  <a:schemeClr val="tx2">
                    <a:alpha val="60000"/>
                  </a:schemeClr>
                </a:solidFill>
                <a:latin typeface="Calibri" panose="020F0502020204030204" pitchFamily="34" charset="0"/>
              </a:rPr>
              <a:t>Przykładowy tekst stopki</a:t>
            </a:r>
          </a:p>
        </p:txBody>
      </p:sp>
      <p:sp>
        <p:nvSpPr>
          <p:cNvPr id="12" name="Numer slajdu — symbol zastępczy 5">
            <a:extLst>
              <a:ext uri="{FF2B5EF4-FFF2-40B4-BE49-F238E27FC236}">
                <a16:creationId xmlns:a16="http://schemas.microsoft.com/office/drawing/2014/main" id="{8CCF6E15-0BE7-453B-BBD4-B379C390AD22}"/>
              </a:ext>
            </a:extLst>
          </p:cNvPr>
          <p:cNvSpPr txBox="1">
            <a:spLocks/>
          </p:cNvSpPr>
          <p:nvPr userDrawn="1"/>
        </p:nvSpPr>
        <p:spPr>
          <a:xfrm>
            <a:off x="8613648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8844951-7827-47D4-8276-7DDE1FA7D85A}" type="slidenum">
              <a:rPr lang="pl-PL" noProof="0" smtClean="0">
                <a:solidFill>
                  <a:schemeClr val="tx2">
                    <a:alpha val="60000"/>
                  </a:schemeClr>
                </a:solidFill>
                <a:latin typeface="Calibri" panose="020F0502020204030204" pitchFamily="34" charset="0"/>
              </a:rPr>
              <a:pPr/>
              <a:t>‹#›</a:t>
            </a:fld>
            <a:endParaRPr lang="pl-PL" noProof="0">
              <a:solidFill>
                <a:schemeClr val="tx2">
                  <a:alpha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Obraz — symbol zastępczy 13">
            <a:extLst>
              <a:ext uri="{FF2B5EF4-FFF2-40B4-BE49-F238E27FC236}">
                <a16:creationId xmlns:a16="http://schemas.microsoft.com/office/drawing/2014/main" id="{0E092228-4487-4E3A-AEE3-12DC34A06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4928" y="484632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5" name="Obraz — symbol zastępczy 13">
            <a:extLst>
              <a:ext uri="{FF2B5EF4-FFF2-40B4-BE49-F238E27FC236}">
                <a16:creationId xmlns:a16="http://schemas.microsoft.com/office/drawing/2014/main" id="{6AB20921-6E7F-4BD8-9399-D18CABB64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928" y="3511296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423043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oń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rtlCol="0" anchor="t">
            <a:normAutofit/>
          </a:bodyPr>
          <a:lstStyle/>
          <a:p>
            <a:pPr rtl="0"/>
            <a:r>
              <a:rPr lang="pl-PL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Kliknij, aby edytować styl</a:t>
            </a:r>
          </a:p>
        </p:txBody>
      </p:sp>
      <p:sp>
        <p:nvSpPr>
          <p:cNvPr id="14" name="Obraz — symbol zastępczy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9" name="Zawartość — symbol zastępczy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 rtl="0"/>
            <a:r>
              <a:rPr lang="pl-PL" sz="1800" noProof="0">
                <a:solidFill>
                  <a:schemeClr val="tx2">
                    <a:alpha val="60000"/>
                  </a:schemeClr>
                </a:solidFill>
              </a:rPr>
              <a:t>Kliknij, aby edytować style wzorca tekstu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 rtlCol="0"/>
          <a:lstStyle/>
          <a:p>
            <a:pPr rtl="0"/>
            <a:r>
              <a:rPr lang="pl-PL" noProof="0"/>
              <a:t>20XX-03-01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PRZYKŁADOWY TEKST STOPKI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7613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20XX-03-01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PRZYKŁADOWY TEKST STOPKI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35209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54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20XX-03-01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PRZYKŁADOWY TEKST STOPKI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20XX-03-01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PRZYKŁADOWY TEKST STOPKI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48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20XX-03-01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PRZYKŁADOWY TEKST STOPKI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20XX-03-01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PRZYKŁADOWY TEKST STOPKI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20XX-03-01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PRZYKŁADOWY TEKST STOPKI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20XX-03-01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PRZYKŁADOWY TEKST STOPKI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potk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Prostokąt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2" name="Ramka 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rtlCol="0" anchor="t">
            <a:normAutofit/>
          </a:bodyPr>
          <a:lstStyle/>
          <a:p>
            <a:pPr rtl="0"/>
            <a:r>
              <a:rPr lang="pl-PL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Kliknij, aby edytować styl</a:t>
            </a:r>
          </a:p>
        </p:txBody>
      </p:sp>
      <p:sp>
        <p:nvSpPr>
          <p:cNvPr id="7" name="Zawartość — symbol zastępczy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 rtl="0"/>
            <a:r>
              <a:rPr lang="pl-PL" sz="1800" noProof="0">
                <a:solidFill>
                  <a:schemeClr val="tx2">
                    <a:alpha val="60000"/>
                  </a:schemeClr>
                </a:solidFill>
              </a:rPr>
              <a:t>Kliknij, aby edytować style wzorca tekstu</a:t>
            </a:r>
          </a:p>
        </p:txBody>
      </p:sp>
      <p:sp>
        <p:nvSpPr>
          <p:cNvPr id="14" name="Obraz — symbol zastępczy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5" name="Obraz — symbol zastępczy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6" name="Obraz — symbol zastępczy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7" name="Obraz — symbol zastępczy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20XX-03-01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PRZYKŁADOWY TEKST STOPKI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099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stę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rtlCol="0" anchor="b">
            <a:normAutofit/>
          </a:bodyPr>
          <a:lstStyle/>
          <a:p>
            <a:pPr rtl="0"/>
            <a:r>
              <a:rPr lang="pl-PL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Kliknij, aby edytować styl</a:t>
            </a:r>
          </a:p>
        </p:txBody>
      </p:sp>
      <p:sp>
        <p:nvSpPr>
          <p:cNvPr id="17" name="Zawartość — symbol zastępczy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lvl="0" indent="-228600" rtl="0"/>
            <a:r>
              <a:rPr lang="pl-PL" sz="1800" noProof="0">
                <a:solidFill>
                  <a:schemeClr val="tx2">
                    <a:alpha val="60000"/>
                  </a:schemeClr>
                </a:solidFill>
              </a:rPr>
              <a:t>Kliknij, aby edytować style wzorca tekstu</a:t>
            </a:r>
          </a:p>
        </p:txBody>
      </p:sp>
      <p:sp>
        <p:nvSpPr>
          <p:cNvPr id="29" name="Data — symbol zastępczy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r>
              <a:rPr lang="pl-PL" noProof="0"/>
              <a:t>20XX-03-01</a:t>
            </a:r>
          </a:p>
        </p:txBody>
      </p:sp>
      <p:sp>
        <p:nvSpPr>
          <p:cNvPr id="24" name="Obraz — symbol zastępczy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5" name="Obraz — symbol zastępczy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6" name="Obraz — symbol zastępczy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0" name="Stopka — symbol zastępczy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r>
              <a:rPr lang="pl-PL" noProof="0"/>
              <a:t>PRZYKŁADOWY TEKST STOPKI</a:t>
            </a:r>
          </a:p>
        </p:txBody>
      </p:sp>
      <p:sp>
        <p:nvSpPr>
          <p:cNvPr id="31" name="Numer slajdu — symbol zastępczy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9179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Prostokąt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 useBgFill="1">
        <p:nvSpPr>
          <p:cNvPr id="8" name="Dowolny kształt: Kształt 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9" name="Ramka 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pl-PL" noProof="0">
                <a:solidFill>
                  <a:srgbClr val="FFFFFF"/>
                </a:solidFill>
                <a:ea typeface="Cambria" panose="02040503050406030204" pitchFamily="18" charset="0"/>
                <a:cs typeface="Sabon Next LT" panose="020B0502040204020203" pitchFamily="2" charset="0"/>
              </a:rPr>
              <a:t>Kliknij, aby edytować styl</a:t>
            </a:r>
          </a:p>
        </p:txBody>
      </p:sp>
      <p:sp>
        <p:nvSpPr>
          <p:cNvPr id="18" name="Obraz — symbol zastępczy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0" name="Obraz — symbol zastępczy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600450"/>
            <a:ext cx="5322888" cy="2451100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23509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ś czasu wykresu tabe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20XX-03-01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PRZYKŁADOWY TEKST STOPKI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Prostokąt 11">
            <a:extLst>
              <a:ext uri="{FF2B5EF4-FFF2-40B4-BE49-F238E27FC236}">
                <a16:creationId xmlns:a16="http://schemas.microsoft.com/office/drawing/2014/main" id="{F03B5BF0-238D-481F-A15B-206D1E2FE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 useBgFill="1">
        <p:nvSpPr>
          <p:cNvPr id="13" name="Prostokąt 12">
            <a:extLst>
              <a:ext uri="{FF2B5EF4-FFF2-40B4-BE49-F238E27FC236}">
                <a16:creationId xmlns:a16="http://schemas.microsoft.com/office/drawing/2014/main" id="{7578E43B-8F1B-4CBD-B09E-5AD9A247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4" name="Ramka 13">
            <a:extLst>
              <a:ext uri="{FF2B5EF4-FFF2-40B4-BE49-F238E27FC236}">
                <a16:creationId xmlns:a16="http://schemas.microsoft.com/office/drawing/2014/main" id="{737C17C2-E2A6-4219-AE02-C8EAF943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0" name="Obraz — symbol zastępczy 19">
            <a:extLst>
              <a:ext uri="{FF2B5EF4-FFF2-40B4-BE49-F238E27FC236}">
                <a16:creationId xmlns:a16="http://schemas.microsoft.com/office/drawing/2014/main" id="{AE7BC3CE-3806-41F3-B4F6-EBB2C3E9E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" y="484632"/>
            <a:ext cx="12179808" cy="590702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FDC036CF-E92D-4E80-8E6B-1B06EDDFD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71016"/>
            <a:ext cx="4800600" cy="3749040"/>
          </a:xfrm>
        </p:spPr>
        <p:txBody>
          <a:bodyPr rtlCol="0" anchor="b" anchorCtr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26" name="Tekst — symbol zastępczy 25">
            <a:extLst>
              <a:ext uri="{FF2B5EF4-FFF2-40B4-BE49-F238E27FC236}">
                <a16:creationId xmlns:a16="http://schemas.microsoft.com/office/drawing/2014/main" id="{BADCFE1B-ABA2-4B11-B7DE-02CE383D6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5779"/>
            <a:ext cx="4800600" cy="1066800"/>
          </a:xfrm>
        </p:spPr>
        <p:txBody>
          <a:bodyPr rtlCol="0">
            <a:normAutofit/>
          </a:bodyPr>
          <a:lstStyle>
            <a:lvl1pPr marL="228600" indent="0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20XX-03-01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PRZYKŁADOWY TEKST STOPKI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829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5" name="Obraz — symbol zastępczy 14">
            <a:extLst>
              <a:ext uri="{FF2B5EF4-FFF2-40B4-BE49-F238E27FC236}">
                <a16:creationId xmlns:a16="http://schemas.microsoft.com/office/drawing/2014/main" id="{1B84B862-7F1F-4B98-B437-936D8A73A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664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6" name="Obraz — symbol zastępczy 14">
            <a:extLst>
              <a:ext uri="{FF2B5EF4-FFF2-40B4-BE49-F238E27FC236}">
                <a16:creationId xmlns:a16="http://schemas.microsoft.com/office/drawing/2014/main" id="{C76B23B2-3605-4292-9F96-F34651B68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7" name="Obraz — symbol zastępczy 14">
            <a:extLst>
              <a:ext uri="{FF2B5EF4-FFF2-40B4-BE49-F238E27FC236}">
                <a16:creationId xmlns:a16="http://schemas.microsoft.com/office/drawing/2014/main" id="{AB1E9EC3-2FB6-4E1C-8211-306450FDE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5936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8" name="Obraz — symbol zastępczy 14">
            <a:extLst>
              <a:ext uri="{FF2B5EF4-FFF2-40B4-BE49-F238E27FC236}">
                <a16:creationId xmlns:a16="http://schemas.microsoft.com/office/drawing/2014/main" id="{F3628146-045F-4FBC-A365-3D1D4B3DA6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3144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0" name="Tekst — symbol zastępczy 19">
            <a:extLst>
              <a:ext uri="{FF2B5EF4-FFF2-40B4-BE49-F238E27FC236}">
                <a16:creationId xmlns:a16="http://schemas.microsoft.com/office/drawing/2014/main" id="{CB50972B-CA23-4B92-987F-EE48ECCFF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63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23" name="Tekst — symbol zastępczy 19">
            <a:extLst>
              <a:ext uri="{FF2B5EF4-FFF2-40B4-BE49-F238E27FC236}">
                <a16:creationId xmlns:a16="http://schemas.microsoft.com/office/drawing/2014/main" id="{8DE19225-DA72-4A39-8CFD-695BFBB9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664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24" name="Tekst — symbol zastępczy 19">
            <a:extLst>
              <a:ext uri="{FF2B5EF4-FFF2-40B4-BE49-F238E27FC236}">
                <a16:creationId xmlns:a16="http://schemas.microsoft.com/office/drawing/2014/main" id="{E66A7C97-DBB6-4333-B12F-E26C38E69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8728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25" name="Tekst — symbol zastępczy 19">
            <a:extLst>
              <a:ext uri="{FF2B5EF4-FFF2-40B4-BE49-F238E27FC236}">
                <a16:creationId xmlns:a16="http://schemas.microsoft.com/office/drawing/2014/main" id="{041FA0B5-660E-478A-AF8A-196DBD6AE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029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26" name="Tekst — symbol zastępczy 19">
            <a:extLst>
              <a:ext uri="{FF2B5EF4-FFF2-40B4-BE49-F238E27FC236}">
                <a16:creationId xmlns:a16="http://schemas.microsoft.com/office/drawing/2014/main" id="{77C92085-3D01-44E4-BA12-E39F1EA0A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973" y="47335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27" name="Tekst — symbol zastępczy 19">
            <a:extLst>
              <a:ext uri="{FF2B5EF4-FFF2-40B4-BE49-F238E27FC236}">
                <a16:creationId xmlns:a16="http://schemas.microsoft.com/office/drawing/2014/main" id="{35DA97BC-7224-440A-A227-8F4A10180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274" y="5342763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28" name="Tekst — symbol zastępczy 19">
            <a:extLst>
              <a:ext uri="{FF2B5EF4-FFF2-40B4-BE49-F238E27FC236}">
                <a16:creationId xmlns:a16="http://schemas.microsoft.com/office/drawing/2014/main" id="{C236524B-4724-42FA-A2B2-33566478FD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4639" y="4737100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29" name="Tekst — symbol zastępczy 19">
            <a:extLst>
              <a:ext uri="{FF2B5EF4-FFF2-40B4-BE49-F238E27FC236}">
                <a16:creationId xmlns:a16="http://schemas.microsoft.com/office/drawing/2014/main" id="{5F7DE4ED-8F4D-465C-86B4-2372AE291F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3940" y="5346319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20XX-03-01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PRZYKŁADOWY TEKST STOPKI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804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2 (slajd porównan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0320"/>
            <a:ext cx="5183188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20XX-03-01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PRZYKŁADOWY TEKST STOPKI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0" name="Tytuł 9">
            <a:extLst>
              <a:ext uri="{FF2B5EF4-FFF2-40B4-BE49-F238E27FC236}">
                <a16:creationId xmlns:a16="http://schemas.microsoft.com/office/drawing/2014/main" id="{351C83D0-CBAB-4E41-89AB-89FF36D38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1" name="Tekst — symbol zastępczy 2">
            <a:extLst>
              <a:ext uri="{FF2B5EF4-FFF2-40B4-BE49-F238E27FC236}">
                <a16:creationId xmlns:a16="http://schemas.microsoft.com/office/drawing/2014/main" id="{9C302BB0-D231-4195-8083-264C01DF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1577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3" name="Tekst — symbol zastępczy 4">
            <a:extLst>
              <a:ext uri="{FF2B5EF4-FFF2-40B4-BE49-F238E27FC236}">
                <a16:creationId xmlns:a16="http://schemas.microsoft.com/office/drawing/2014/main" id="{5B2A70FA-99E0-466C-AC57-33C48353B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7" y="2011680"/>
            <a:ext cx="51831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85800"/>
            <a:ext cx="10515600" cy="1325880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04360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0" name="Tekst — symbol zastępczy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1" name="Zawartość — symbol zastępczy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20XX-03-01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PRZYKŁADOWY TEKST STOPKI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588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mka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noProof="0"/>
              <a:t>20XX-03-01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noProof="0"/>
              <a:t>PRZYKŁADOWY TEKST STOPKI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28844951-7827-47D4-8276-7DDE1FA7D85A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9" r:id="rId3"/>
    <p:sldLayoutId id="2147483698" r:id="rId4"/>
    <p:sldLayoutId id="2147483686" r:id="rId5"/>
    <p:sldLayoutId id="2147483700" r:id="rId6"/>
    <p:sldLayoutId id="2147483705" r:id="rId7"/>
    <p:sldLayoutId id="2147483689" r:id="rId8"/>
    <p:sldLayoutId id="2147483704" r:id="rId9"/>
    <p:sldLayoutId id="2147483702" r:id="rId10"/>
    <p:sldLayoutId id="2147483701" r:id="rId11"/>
    <p:sldLayoutId id="2147483703" r:id="rId12"/>
    <p:sldLayoutId id="2147483685" r:id="rId13"/>
    <p:sldLayoutId id="2147483687" r:id="rId14"/>
    <p:sldLayoutId id="2147483688" r:id="rId15"/>
    <p:sldLayoutId id="2147483690" r:id="rId16"/>
    <p:sldLayoutId id="2147483692" r:id="rId17"/>
    <p:sldLayoutId id="2147483693" r:id="rId18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2">
              <a:alpha val="70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E9A7C78-91FD-4B88-953D-5A4363761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rtlCol="0" anchor="b" anchorCtr="0"/>
          <a:lstStyle/>
          <a:p>
            <a:pPr rtl="0"/>
            <a:r>
              <a:rPr lang="pl-PL" dirty="0"/>
              <a:t>Directive 2016/800/EU (</a:t>
            </a:r>
            <a:r>
              <a:rPr lang="pl-PL" dirty="0" err="1"/>
              <a:t>children</a:t>
            </a:r>
            <a:r>
              <a:rPr lang="pl-PL" dirty="0"/>
              <a:t> in </a:t>
            </a:r>
            <a:r>
              <a:rPr lang="pl-PL" dirty="0" err="1"/>
              <a:t>criminal</a:t>
            </a:r>
            <a:r>
              <a:rPr lang="pl-PL" dirty="0"/>
              <a:t> </a:t>
            </a:r>
            <a:r>
              <a:rPr lang="pl-PL"/>
              <a:t>proceedings)</a:t>
            </a: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AD04BED3-CF2E-4CAD-8CE8-ED3ED12AE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175" y="3600450"/>
            <a:ext cx="9144000" cy="2451100"/>
          </a:xfrm>
        </p:spPr>
        <p:txBody>
          <a:bodyPr rtlCol="0"/>
          <a:lstStyle/>
          <a:p>
            <a:pPr rtl="0"/>
            <a:r>
              <a:rPr lang="pl-PL" dirty="0"/>
              <a:t>Dorota Czerwińska</a:t>
            </a:r>
          </a:p>
        </p:txBody>
      </p:sp>
    </p:spTree>
    <p:extLst>
      <p:ext uri="{BB962C8B-B14F-4D97-AF65-F5344CB8AC3E}">
        <p14:creationId xmlns:p14="http://schemas.microsoft.com/office/powerpoint/2010/main" val="70358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8518F4-D13C-40F3-9843-13BBC3B8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dirty="0"/>
              <a:t>Right to be </a:t>
            </a:r>
            <a:r>
              <a:rPr lang="pl-PL" dirty="0" err="1"/>
              <a:t>accompanied</a:t>
            </a:r>
            <a:r>
              <a:rPr lang="pl-PL" dirty="0"/>
              <a:t> by the HPR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FE33E194-371F-4D5A-8C83-2CCE5A3D6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41424"/>
            <a:ext cx="9586361" cy="530352"/>
          </a:xfrm>
        </p:spPr>
        <p:txBody>
          <a:bodyPr rtlCol="0" anchor="t" anchorCtr="0">
            <a:normAutofit/>
          </a:bodyPr>
          <a:lstStyle/>
          <a:p>
            <a:pPr rtl="0"/>
            <a:r>
              <a:rPr lang="pl-PL" dirty="0"/>
              <a:t>Or </a:t>
            </a:r>
            <a:r>
              <a:rPr lang="pl-PL" dirty="0" err="1"/>
              <a:t>another</a:t>
            </a:r>
            <a:r>
              <a:rPr lang="pl-PL" dirty="0"/>
              <a:t> </a:t>
            </a:r>
            <a:r>
              <a:rPr lang="pl-PL" dirty="0" err="1"/>
              <a:t>appropriate</a:t>
            </a:r>
            <a:r>
              <a:rPr lang="pl-PL" dirty="0"/>
              <a:t> </a:t>
            </a:r>
            <a:r>
              <a:rPr lang="pl-PL" dirty="0" err="1"/>
              <a:t>adult</a:t>
            </a:r>
            <a:r>
              <a:rPr lang="pl-PL" dirty="0"/>
              <a:t> (same as in </a:t>
            </a:r>
            <a:r>
              <a:rPr lang="pl-PL" dirty="0" err="1"/>
              <a:t>case</a:t>
            </a:r>
            <a:r>
              <a:rPr lang="pl-PL" dirty="0"/>
              <a:t> of the </a:t>
            </a:r>
            <a:r>
              <a:rPr lang="pl-PL" dirty="0" err="1"/>
              <a:t>right</a:t>
            </a:r>
            <a:r>
              <a:rPr lang="pl-PL" dirty="0"/>
              <a:t> to </a:t>
            </a:r>
            <a:r>
              <a:rPr lang="pl-PL" dirty="0" err="1"/>
              <a:t>information</a:t>
            </a:r>
            <a:r>
              <a:rPr lang="pl-PL" dirty="0"/>
              <a:t>)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FABA94CC-2803-437F-B79F-A5067E280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578087"/>
            <a:ext cx="9268308" cy="2428696"/>
          </a:xfrm>
        </p:spPr>
        <p:txBody>
          <a:bodyPr rtlCol="0">
            <a:normAutofit/>
          </a:bodyPr>
          <a:lstStyle/>
          <a:p>
            <a:pPr rtl="0"/>
            <a:r>
              <a:rPr lang="pl-PL" sz="2400" dirty="0" err="1"/>
              <a:t>Covers</a:t>
            </a:r>
            <a:r>
              <a:rPr lang="pl-PL" sz="2400" dirty="0"/>
              <a:t> </a:t>
            </a:r>
            <a:r>
              <a:rPr lang="pl-PL" sz="2400" dirty="0" err="1"/>
              <a:t>only</a:t>
            </a:r>
            <a:r>
              <a:rPr lang="pl-PL" sz="2400" dirty="0"/>
              <a:t> </a:t>
            </a:r>
            <a:r>
              <a:rPr lang="pl-PL" sz="2400" dirty="0" err="1"/>
              <a:t>court</a:t>
            </a:r>
            <a:r>
              <a:rPr lang="pl-PL" sz="2400" dirty="0"/>
              <a:t> </a:t>
            </a:r>
            <a:r>
              <a:rPr lang="pl-PL" sz="2400" dirty="0" err="1"/>
              <a:t>hearings</a:t>
            </a:r>
            <a:r>
              <a:rPr lang="pl-PL" sz="2400" dirty="0"/>
              <a:t> in </a:t>
            </a:r>
            <a:r>
              <a:rPr lang="pl-PL" sz="2400" dirty="0" err="1"/>
              <a:t>which</a:t>
            </a:r>
            <a:r>
              <a:rPr lang="pl-PL" sz="2400" dirty="0"/>
              <a:t> a </a:t>
            </a:r>
            <a:r>
              <a:rPr lang="pl-PL" sz="2400" dirty="0" err="1"/>
              <a:t>child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involved</a:t>
            </a:r>
            <a:endParaRPr lang="pl-PL" sz="2400" dirty="0"/>
          </a:p>
          <a:p>
            <a:pPr rtl="0"/>
            <a:r>
              <a:rPr lang="pl-PL" sz="2400" dirty="0" err="1"/>
              <a:t>Other</a:t>
            </a:r>
            <a:r>
              <a:rPr lang="pl-PL" sz="2400" dirty="0"/>
              <a:t> </a:t>
            </a:r>
            <a:r>
              <a:rPr lang="pl-PL" sz="2400" dirty="0" err="1"/>
              <a:t>stages</a:t>
            </a:r>
            <a:r>
              <a:rPr lang="pl-PL" sz="2400" dirty="0"/>
              <a:t> of </a:t>
            </a:r>
            <a:r>
              <a:rPr lang="pl-PL" sz="2400" dirty="0" err="1"/>
              <a:t>proceedings</a:t>
            </a:r>
            <a:r>
              <a:rPr lang="pl-PL" sz="2400" dirty="0"/>
              <a:t> – </a:t>
            </a:r>
            <a:r>
              <a:rPr lang="pl-PL" sz="2400" dirty="0" err="1"/>
              <a:t>only</a:t>
            </a:r>
            <a:r>
              <a:rPr lang="pl-PL" sz="2400" dirty="0"/>
              <a:t> </a:t>
            </a:r>
            <a:r>
              <a:rPr lang="pl-PL" sz="2400" dirty="0" err="1"/>
              <a:t>if</a:t>
            </a:r>
            <a:r>
              <a:rPr lang="pl-PL" sz="2400" dirty="0"/>
              <a:t> the </a:t>
            </a:r>
            <a:r>
              <a:rPr lang="pl-PL" sz="2400" dirty="0" err="1"/>
              <a:t>authorities</a:t>
            </a:r>
            <a:r>
              <a:rPr lang="pl-PL" sz="2400" dirty="0"/>
              <a:t> </a:t>
            </a:r>
            <a:r>
              <a:rPr lang="pl-PL" sz="2400"/>
              <a:t>think </a:t>
            </a:r>
            <a:r>
              <a:rPr lang="pl-PL" sz="2400" dirty="0" err="1"/>
              <a:t>that</a:t>
            </a:r>
            <a:r>
              <a:rPr lang="pl-PL" sz="2400" dirty="0"/>
              <a:t> </a:t>
            </a:r>
            <a:r>
              <a:rPr lang="pl-PL" sz="2400" dirty="0" err="1"/>
              <a:t>it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in the </a:t>
            </a:r>
            <a:r>
              <a:rPr lang="pl-PL" sz="2400" dirty="0" err="1"/>
              <a:t>child’s</a:t>
            </a:r>
            <a:r>
              <a:rPr lang="pl-PL" sz="2400" dirty="0"/>
              <a:t> </a:t>
            </a:r>
            <a:r>
              <a:rPr lang="pl-PL" sz="2400" dirty="0" err="1"/>
              <a:t>best</a:t>
            </a:r>
            <a:r>
              <a:rPr lang="pl-PL" sz="2400" dirty="0"/>
              <a:t> </a:t>
            </a:r>
            <a:r>
              <a:rPr lang="pl-PL" sz="2400" dirty="0" err="1"/>
              <a:t>interest</a:t>
            </a:r>
            <a:r>
              <a:rPr lang="pl-PL" sz="2400" dirty="0"/>
              <a:t> and </a:t>
            </a:r>
            <a:r>
              <a:rPr lang="pl-PL" sz="2400" dirty="0" err="1"/>
              <a:t>will</a:t>
            </a:r>
            <a:r>
              <a:rPr lang="pl-PL" sz="2400" dirty="0"/>
              <a:t> not </a:t>
            </a:r>
            <a:r>
              <a:rPr lang="pl-PL" sz="2400" dirty="0" err="1"/>
              <a:t>prejudice</a:t>
            </a:r>
            <a:r>
              <a:rPr lang="pl-PL" sz="2400" dirty="0"/>
              <a:t> </a:t>
            </a:r>
            <a:r>
              <a:rPr lang="pl-PL" sz="2400" dirty="0" err="1"/>
              <a:t>criminal</a:t>
            </a:r>
            <a:r>
              <a:rPr lang="pl-PL" sz="2400" dirty="0"/>
              <a:t> </a:t>
            </a:r>
            <a:r>
              <a:rPr lang="pl-PL" sz="2400" dirty="0" err="1"/>
              <a:t>proceedings</a:t>
            </a:r>
            <a:endParaRPr lang="pl-PL" sz="2400" dirty="0"/>
          </a:p>
          <a:p>
            <a:pPr rtl="0"/>
            <a:endParaRPr lang="pl-PL" sz="2400" dirty="0"/>
          </a:p>
          <a:p>
            <a:pPr rtl="0"/>
            <a:endParaRPr lang="pl-PL" sz="2400" dirty="0"/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7BD57D52-635E-45A8-AB12-6DAF7831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pl-PL" smtClean="0"/>
              <a:pPr rtl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847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360FCC-0BF5-45B2-9CDD-17A4BA18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dirty="0" err="1"/>
              <a:t>Rights</a:t>
            </a:r>
            <a:r>
              <a:rPr lang="pl-PL" dirty="0"/>
              <a:t> of the </a:t>
            </a:r>
            <a:r>
              <a:rPr lang="pl-PL" dirty="0" err="1"/>
              <a:t>requested</a:t>
            </a:r>
            <a:r>
              <a:rPr lang="pl-PL" dirty="0"/>
              <a:t> person (EAW)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020BAF9D-516C-4AC0-B83C-33BFA6E28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 rtlCol="0">
            <a:noAutofit/>
          </a:bodyPr>
          <a:lstStyle/>
          <a:p>
            <a:pPr rtl="0"/>
            <a:r>
              <a:rPr lang="pl-PL" sz="2600" dirty="0"/>
              <a:t>In </a:t>
            </a:r>
            <a:r>
              <a:rPr lang="pl-PL" sz="2600" dirty="0" err="1"/>
              <a:t>general</a:t>
            </a:r>
            <a:r>
              <a:rPr lang="pl-PL" sz="2600" dirty="0"/>
              <a:t>, the Directive </a:t>
            </a:r>
            <a:r>
              <a:rPr lang="pl-PL" sz="2600" dirty="0" err="1"/>
              <a:t>applies</a:t>
            </a:r>
            <a:r>
              <a:rPr lang="pl-PL" sz="2600" dirty="0"/>
              <a:t> to the </a:t>
            </a:r>
            <a:r>
              <a:rPr lang="pl-PL" sz="2600" dirty="0" err="1"/>
              <a:t>requested</a:t>
            </a:r>
            <a:r>
              <a:rPr lang="pl-PL" sz="2600" dirty="0"/>
              <a:t> person – </a:t>
            </a:r>
            <a:r>
              <a:rPr lang="pl-PL" sz="2600" dirty="0" err="1"/>
              <a:t>Article</a:t>
            </a:r>
            <a:r>
              <a:rPr lang="pl-PL" sz="2600" dirty="0"/>
              <a:t> 2 (2), </a:t>
            </a:r>
            <a:r>
              <a:rPr lang="pl-PL" sz="2600" dirty="0" err="1"/>
              <a:t>Article</a:t>
            </a:r>
            <a:r>
              <a:rPr lang="pl-PL" sz="2600" dirty="0"/>
              <a:t> 17 </a:t>
            </a:r>
          </a:p>
          <a:p>
            <a:pPr rtl="0"/>
            <a:endParaRPr lang="pl-PL" sz="2600" dirty="0"/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4E022558-08EA-41A8-88BE-1F82971F0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2592788" cy="3446463"/>
          </a:xfrm>
        </p:spPr>
        <p:txBody>
          <a:bodyPr rtlCol="0">
            <a:noAutofit/>
          </a:bodyPr>
          <a:lstStyle/>
          <a:p>
            <a:pPr rtl="0"/>
            <a:r>
              <a:rPr lang="pl-PL" sz="2600" dirty="0" err="1"/>
              <a:t>However</a:t>
            </a:r>
            <a:r>
              <a:rPr lang="pl-PL" sz="2600" dirty="0"/>
              <a:t>, </a:t>
            </a:r>
            <a:r>
              <a:rPr lang="pl-PL" sz="2600" dirty="0" err="1"/>
              <a:t>it</a:t>
            </a:r>
            <a:r>
              <a:rPr lang="pl-PL" sz="2600" dirty="0"/>
              <a:t> </a:t>
            </a:r>
            <a:r>
              <a:rPr lang="pl-PL" sz="2600" dirty="0" err="1"/>
              <a:t>applies</a:t>
            </a:r>
            <a:r>
              <a:rPr lang="pl-PL" sz="2600" dirty="0"/>
              <a:t> </a:t>
            </a:r>
            <a:r>
              <a:rPr lang="pl-PL" sz="2600" i="1" dirty="0"/>
              <a:t>mutatis mutandis </a:t>
            </a:r>
            <a:r>
              <a:rPr lang="pl-PL" sz="2600" dirty="0"/>
              <a:t>– </a:t>
            </a:r>
            <a:r>
              <a:rPr lang="pl-PL" sz="2600" dirty="0" err="1"/>
              <a:t>what</a:t>
            </a:r>
            <a:r>
              <a:rPr lang="pl-PL" sz="2600" dirty="0"/>
              <a:t> </a:t>
            </a:r>
            <a:r>
              <a:rPr lang="pl-PL" sz="2600" dirty="0" err="1"/>
              <a:t>does</a:t>
            </a:r>
            <a:r>
              <a:rPr lang="pl-PL" sz="2600" dirty="0"/>
              <a:t> </a:t>
            </a:r>
            <a:r>
              <a:rPr lang="pl-PL" sz="2600" dirty="0" err="1"/>
              <a:t>it</a:t>
            </a:r>
            <a:r>
              <a:rPr lang="pl-PL" sz="2600" dirty="0"/>
              <a:t> </a:t>
            </a:r>
            <a:r>
              <a:rPr lang="pl-PL" sz="2600" dirty="0" err="1"/>
              <a:t>mean</a:t>
            </a:r>
            <a:r>
              <a:rPr lang="pl-PL" sz="2600" dirty="0"/>
              <a:t>?</a:t>
            </a:r>
          </a:p>
          <a:p>
            <a:pPr rtl="0"/>
            <a:endParaRPr lang="pl-PL" sz="2600" dirty="0"/>
          </a:p>
        </p:txBody>
      </p:sp>
      <p:sp>
        <p:nvSpPr>
          <p:cNvPr id="8" name="Zawartość — symbol zastępczy 7">
            <a:extLst>
              <a:ext uri="{FF2B5EF4-FFF2-40B4-BE49-F238E27FC236}">
                <a16:creationId xmlns:a16="http://schemas.microsoft.com/office/drawing/2014/main" id="{C6AEC234-75AE-4C73-8E75-A426AAC544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78440" y="2560320"/>
            <a:ext cx="4460282" cy="3446463"/>
          </a:xfrm>
        </p:spPr>
        <p:txBody>
          <a:bodyPr rtlCol="0">
            <a:noAutofit/>
          </a:bodyPr>
          <a:lstStyle/>
          <a:p>
            <a:pPr rtl="0"/>
            <a:r>
              <a:rPr lang="pl-PL" sz="2400" dirty="0"/>
              <a:t>Under </a:t>
            </a:r>
            <a:r>
              <a:rPr lang="pl-PL" sz="2400" dirty="0" err="1"/>
              <a:t>Article</a:t>
            </a:r>
            <a:r>
              <a:rPr lang="pl-PL" sz="2400" dirty="0"/>
              <a:t> 17, the </a:t>
            </a:r>
            <a:r>
              <a:rPr lang="pl-PL" sz="2400" dirty="0" err="1"/>
              <a:t>requested</a:t>
            </a:r>
            <a:r>
              <a:rPr lang="pl-PL" sz="2400" dirty="0"/>
              <a:t> </a:t>
            </a:r>
            <a:r>
              <a:rPr lang="pl-PL" sz="2400" dirty="0" err="1"/>
              <a:t>child</a:t>
            </a:r>
            <a:r>
              <a:rPr lang="pl-PL" sz="2400" dirty="0"/>
              <a:t> </a:t>
            </a:r>
            <a:r>
              <a:rPr lang="pl-PL" sz="2400" dirty="0" err="1"/>
              <a:t>does</a:t>
            </a:r>
            <a:r>
              <a:rPr lang="pl-PL" sz="2400" dirty="0"/>
              <a:t> not </a:t>
            </a:r>
            <a:r>
              <a:rPr lang="pl-PL" sz="2400" dirty="0" err="1"/>
              <a:t>enjoy</a:t>
            </a:r>
            <a:r>
              <a:rPr lang="pl-PL" sz="2400" dirty="0"/>
              <a:t> the </a:t>
            </a:r>
            <a:r>
              <a:rPr lang="pl-PL" sz="2400" dirty="0" err="1"/>
              <a:t>right</a:t>
            </a:r>
            <a:r>
              <a:rPr lang="pl-PL" sz="2400" dirty="0"/>
              <a:t> to </a:t>
            </a:r>
            <a:r>
              <a:rPr lang="pl-PL" sz="2400" dirty="0" err="1"/>
              <a:t>an</a:t>
            </a:r>
            <a:r>
              <a:rPr lang="pl-PL" sz="2400" dirty="0"/>
              <a:t> </a:t>
            </a:r>
            <a:r>
              <a:rPr lang="pl-PL" sz="2400" dirty="0" err="1"/>
              <a:t>individual</a:t>
            </a:r>
            <a:r>
              <a:rPr lang="pl-PL" sz="2400" dirty="0"/>
              <a:t> </a:t>
            </a:r>
            <a:r>
              <a:rPr lang="pl-PL" sz="2400" dirty="0" err="1"/>
              <a:t>assessment</a:t>
            </a:r>
            <a:r>
              <a:rPr lang="pl-PL" sz="2400" dirty="0"/>
              <a:t> in the </a:t>
            </a:r>
            <a:r>
              <a:rPr lang="pl-PL" sz="2400" dirty="0" err="1"/>
              <a:t>executing</a:t>
            </a:r>
            <a:r>
              <a:rPr lang="pl-PL" sz="2400" dirty="0"/>
              <a:t> </a:t>
            </a:r>
            <a:r>
              <a:rPr lang="pl-PL" sz="2400" dirty="0" err="1"/>
              <a:t>Member</a:t>
            </a:r>
            <a:r>
              <a:rPr lang="pl-PL" sz="2400" dirty="0"/>
              <a:t> </a:t>
            </a:r>
            <a:r>
              <a:rPr lang="pl-PL" sz="2400" dirty="0" err="1"/>
              <a:t>State</a:t>
            </a:r>
            <a:r>
              <a:rPr lang="pl-PL" sz="2400" dirty="0"/>
              <a:t>; </a:t>
            </a:r>
            <a:r>
              <a:rPr lang="pl-PL" sz="2400" dirty="0" err="1"/>
              <a:t>also</a:t>
            </a:r>
            <a:r>
              <a:rPr lang="pl-PL" sz="2400" dirty="0"/>
              <a:t> the </a:t>
            </a:r>
            <a:r>
              <a:rPr lang="pl-PL" sz="2400" dirty="0" err="1"/>
              <a:t>right</a:t>
            </a:r>
            <a:r>
              <a:rPr lang="pl-PL" sz="2400" dirty="0"/>
              <a:t> to video-</a:t>
            </a:r>
            <a:r>
              <a:rPr lang="pl-PL" sz="2400" dirty="0" err="1"/>
              <a:t>recording</a:t>
            </a:r>
            <a:r>
              <a:rPr lang="pl-PL" sz="2400" dirty="0"/>
              <a:t> of </a:t>
            </a:r>
            <a:r>
              <a:rPr lang="pl-PL" sz="2400" dirty="0" err="1"/>
              <a:t>interrogation</a:t>
            </a:r>
            <a:r>
              <a:rPr lang="pl-PL" sz="2400" dirty="0"/>
              <a:t> and the </a:t>
            </a:r>
            <a:r>
              <a:rPr lang="pl-PL" sz="2400" dirty="0" err="1"/>
              <a:t>right</a:t>
            </a:r>
            <a:r>
              <a:rPr lang="pl-PL" sz="2400" dirty="0"/>
              <a:t> to be </a:t>
            </a:r>
            <a:r>
              <a:rPr lang="pl-PL" sz="2400" dirty="0" err="1"/>
              <a:t>present</a:t>
            </a:r>
            <a:r>
              <a:rPr lang="pl-PL" sz="2400" dirty="0"/>
              <a:t> </a:t>
            </a:r>
            <a:r>
              <a:rPr lang="pl-PL" sz="2400" dirty="0" err="1"/>
              <a:t>at</a:t>
            </a:r>
            <a:r>
              <a:rPr lang="pl-PL" sz="2400" dirty="0"/>
              <a:t> </a:t>
            </a:r>
            <a:r>
              <a:rPr lang="pl-PL" sz="2400" dirty="0" err="1"/>
              <a:t>trial</a:t>
            </a:r>
            <a:r>
              <a:rPr lang="pl-PL" sz="2400" dirty="0"/>
              <a:t> </a:t>
            </a:r>
            <a:r>
              <a:rPr lang="pl-PL" sz="2400" dirty="0" err="1"/>
              <a:t>does</a:t>
            </a:r>
            <a:r>
              <a:rPr lang="pl-PL" sz="2400" dirty="0"/>
              <a:t> not </a:t>
            </a:r>
            <a:r>
              <a:rPr lang="pl-PL" sz="2400" dirty="0" err="1"/>
              <a:t>refer</a:t>
            </a:r>
            <a:r>
              <a:rPr lang="pl-PL" sz="2400" dirty="0"/>
              <a:t> to </a:t>
            </a:r>
            <a:r>
              <a:rPr lang="pl-PL" sz="2400" dirty="0" err="1"/>
              <a:t>this</a:t>
            </a:r>
            <a:r>
              <a:rPr lang="pl-PL" sz="2400" dirty="0"/>
              <a:t> person</a:t>
            </a:r>
          </a:p>
        </p:txBody>
      </p:sp>
      <p:sp>
        <p:nvSpPr>
          <p:cNvPr id="11" name="Numer slajdu — symbol zastępczy 10">
            <a:extLst>
              <a:ext uri="{FF2B5EF4-FFF2-40B4-BE49-F238E27FC236}">
                <a16:creationId xmlns:a16="http://schemas.microsoft.com/office/drawing/2014/main" id="{5F67B498-D587-4BC1-B0F3-4316C41A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pl-PL" smtClean="0"/>
              <a:pPr rtl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26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5D5648-EC4F-4D61-9453-4E038C033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 rtlCol="0"/>
          <a:lstStyle/>
          <a:p>
            <a:pPr rtl="0"/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rights</a:t>
            </a:r>
            <a:endParaRPr lang="pl-PL" dirty="0"/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E7BA18D9-DF9D-45C8-A71D-661F2BD2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pl-PL" smtClean="0"/>
              <a:pPr rtl="0"/>
              <a:t>12</a:t>
            </a:fld>
            <a:endParaRPr lang="pl-PL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2206802-4CD8-4EC6-AC7C-F5F79C410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170363"/>
          </a:xfrm>
        </p:spPr>
        <p:txBody>
          <a:bodyPr>
            <a:normAutofit fontScale="92500" lnSpcReduction="20000"/>
          </a:bodyPr>
          <a:lstStyle/>
          <a:p>
            <a:r>
              <a:rPr lang="pl-PL" dirty="0" err="1"/>
              <a:t>Audiovisual</a:t>
            </a:r>
            <a:r>
              <a:rPr lang="pl-PL" dirty="0"/>
              <a:t> </a:t>
            </a:r>
            <a:r>
              <a:rPr lang="pl-PL" dirty="0" err="1"/>
              <a:t>recording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other</a:t>
            </a:r>
            <a:r>
              <a:rPr lang="pl-PL" dirty="0"/>
              <a:t> form of </a:t>
            </a:r>
            <a:r>
              <a:rPr lang="pl-PL" dirty="0" err="1"/>
              <a:t>documentation</a:t>
            </a:r>
            <a:r>
              <a:rPr lang="pl-PL" dirty="0"/>
              <a:t> of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interrogation</a:t>
            </a:r>
            <a:r>
              <a:rPr lang="pl-PL" dirty="0"/>
              <a:t> (</a:t>
            </a:r>
            <a:r>
              <a:rPr lang="pl-PL" dirty="0" err="1"/>
              <a:t>Article</a:t>
            </a:r>
            <a:r>
              <a:rPr lang="pl-PL" dirty="0"/>
              <a:t> 9)</a:t>
            </a:r>
          </a:p>
          <a:p>
            <a:r>
              <a:rPr lang="pl-PL" dirty="0" err="1"/>
              <a:t>Child’s</a:t>
            </a:r>
            <a:r>
              <a:rPr lang="pl-PL" dirty="0"/>
              <a:t> </a:t>
            </a:r>
            <a:r>
              <a:rPr lang="pl-PL" dirty="0" err="1"/>
              <a:t>case</a:t>
            </a:r>
            <a:r>
              <a:rPr lang="pl-PL" dirty="0"/>
              <a:t> </a:t>
            </a:r>
            <a:r>
              <a:rPr lang="pl-PL" dirty="0" err="1"/>
              <a:t>shall</a:t>
            </a:r>
            <a:r>
              <a:rPr lang="pl-PL" dirty="0"/>
              <a:t> be </a:t>
            </a:r>
            <a:r>
              <a:rPr lang="pl-PL" dirty="0" err="1"/>
              <a:t>treated</a:t>
            </a:r>
            <a:r>
              <a:rPr lang="pl-PL" dirty="0"/>
              <a:t> as </a:t>
            </a:r>
            <a:r>
              <a:rPr lang="pl-PL" dirty="0" err="1"/>
              <a:t>urgent</a:t>
            </a:r>
            <a:r>
              <a:rPr lang="pl-PL" dirty="0"/>
              <a:t> (</a:t>
            </a:r>
            <a:r>
              <a:rPr lang="pl-PL" dirty="0" err="1"/>
              <a:t>Article</a:t>
            </a:r>
            <a:r>
              <a:rPr lang="pl-PL" dirty="0"/>
              <a:t> 13)</a:t>
            </a:r>
          </a:p>
          <a:p>
            <a:r>
              <a:rPr lang="pl-PL" dirty="0" err="1"/>
              <a:t>Protection</a:t>
            </a:r>
            <a:r>
              <a:rPr lang="pl-PL" dirty="0"/>
              <a:t> of </a:t>
            </a:r>
            <a:r>
              <a:rPr lang="pl-PL" dirty="0" err="1"/>
              <a:t>dignity</a:t>
            </a:r>
            <a:r>
              <a:rPr lang="pl-PL" dirty="0"/>
              <a:t> and </a:t>
            </a:r>
            <a:r>
              <a:rPr lang="pl-PL" dirty="0" err="1"/>
              <a:t>privacy</a:t>
            </a:r>
            <a:r>
              <a:rPr lang="pl-PL" dirty="0"/>
              <a:t> (</a:t>
            </a:r>
            <a:r>
              <a:rPr lang="pl-PL" dirty="0" err="1"/>
              <a:t>Articles</a:t>
            </a:r>
            <a:r>
              <a:rPr lang="pl-PL" dirty="0"/>
              <a:t> 13 and 14) </a:t>
            </a:r>
            <a:r>
              <a:rPr lang="pl-PL" dirty="0">
                <a:sym typeface="Wingdings" panose="05000000000000000000" pitchFamily="2" charset="2"/>
              </a:rPr>
              <a:t> </a:t>
            </a:r>
            <a:r>
              <a:rPr lang="pl-PL" dirty="0" err="1">
                <a:sym typeface="Wingdings" panose="05000000000000000000" pitchFamily="2" charset="2"/>
              </a:rPr>
              <a:t>hearings</a:t>
            </a:r>
            <a:r>
              <a:rPr lang="pl-PL" dirty="0">
                <a:sym typeface="Wingdings" panose="05000000000000000000" pitchFamily="2" charset="2"/>
              </a:rPr>
              <a:t> in </a:t>
            </a:r>
            <a:r>
              <a:rPr lang="pl-PL" dirty="0" err="1">
                <a:sym typeface="Wingdings" panose="05000000000000000000" pitchFamily="2" charset="2"/>
              </a:rPr>
              <a:t>camera</a:t>
            </a:r>
            <a:r>
              <a:rPr lang="pl-PL" dirty="0">
                <a:sym typeface="Wingdings" panose="05000000000000000000" pitchFamily="2" charset="2"/>
              </a:rPr>
              <a:t> as a </a:t>
            </a:r>
            <a:r>
              <a:rPr lang="pl-PL" dirty="0" err="1">
                <a:sym typeface="Wingdings" panose="05000000000000000000" pitchFamily="2" charset="2"/>
              </a:rPr>
              <a:t>rule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or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at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least</a:t>
            </a:r>
            <a:r>
              <a:rPr lang="pl-PL" dirty="0">
                <a:sym typeface="Wingdings" panose="05000000000000000000" pitchFamily="2" charset="2"/>
              </a:rPr>
              <a:t> </a:t>
            </a:r>
            <a:r>
              <a:rPr lang="pl-PL" dirty="0" err="1">
                <a:sym typeface="Wingdings" panose="05000000000000000000" pitchFamily="2" charset="2"/>
              </a:rPr>
              <a:t>possible</a:t>
            </a:r>
            <a:endParaRPr lang="pl-PL" dirty="0">
              <a:sym typeface="Wingdings" panose="05000000000000000000" pitchFamily="2" charset="2"/>
            </a:endParaRPr>
          </a:p>
          <a:p>
            <a:r>
              <a:rPr lang="pl-PL" dirty="0"/>
              <a:t>Right to </a:t>
            </a: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aid</a:t>
            </a:r>
            <a:endParaRPr lang="pl-PL" dirty="0"/>
          </a:p>
          <a:p>
            <a:r>
              <a:rPr lang="pl-PL" dirty="0"/>
              <a:t>Right to be </a:t>
            </a:r>
            <a:r>
              <a:rPr lang="pl-PL" dirty="0" err="1"/>
              <a:t>present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trial</a:t>
            </a:r>
            <a:endParaRPr lang="pl-PL" dirty="0"/>
          </a:p>
          <a:p>
            <a:r>
              <a:rPr lang="pl-PL" dirty="0"/>
              <a:t>Right to a </a:t>
            </a:r>
            <a:r>
              <a:rPr lang="pl-PL" dirty="0" err="1"/>
              <a:t>remedy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5890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C58CC6-FF60-4FC8-BA35-52A8BDDC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901975"/>
          </a:xfrm>
        </p:spPr>
        <p:txBody>
          <a:bodyPr rtlCol="0"/>
          <a:lstStyle/>
          <a:p>
            <a:pPr rtl="0"/>
            <a:r>
              <a:rPr lang="pl-PL" dirty="0" err="1"/>
              <a:t>Summary</a:t>
            </a:r>
            <a:endParaRPr lang="pl-PL" dirty="0"/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F0E0066-50A4-4BA2-9D04-DA968D2A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603489"/>
            <a:ext cx="6156052" cy="1651022"/>
          </a:xfrm>
        </p:spPr>
        <p:txBody>
          <a:bodyPr rtlCol="0">
            <a:no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l-PL" dirty="0"/>
              <a:t>Special </a:t>
            </a:r>
            <a:r>
              <a:rPr lang="pl-PL" dirty="0" err="1"/>
              <a:t>protection</a:t>
            </a:r>
            <a:r>
              <a:rPr lang="pl-PL" dirty="0"/>
              <a:t>, </a:t>
            </a:r>
            <a:r>
              <a:rPr lang="pl-PL" dirty="0" err="1"/>
              <a:t>individual</a:t>
            </a:r>
            <a:r>
              <a:rPr lang="pl-PL" dirty="0"/>
              <a:t> </a:t>
            </a:r>
            <a:r>
              <a:rPr lang="pl-PL" dirty="0" err="1"/>
              <a:t>assessment</a:t>
            </a:r>
            <a:r>
              <a:rPr lang="pl-PL" dirty="0"/>
              <a:t>, HPR – </a:t>
            </a:r>
            <a:r>
              <a:rPr lang="pl-PL" dirty="0" err="1"/>
              <a:t>three</a:t>
            </a:r>
            <a:r>
              <a:rPr lang="pl-PL" dirty="0"/>
              <a:t> </a:t>
            </a:r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factors</a:t>
            </a:r>
            <a:r>
              <a:rPr lang="pl-PL" dirty="0"/>
              <a:t> for the </a:t>
            </a:r>
            <a:r>
              <a:rPr lang="pl-PL" dirty="0" err="1"/>
              <a:t>interpretation</a:t>
            </a:r>
            <a:r>
              <a:rPr lang="pl-PL" dirty="0"/>
              <a:t> of the Directive</a:t>
            </a:r>
          </a:p>
        </p:txBody>
      </p:sp>
      <p:pic>
        <p:nvPicPr>
          <p:cNvPr id="7" name="Obraz — symbol zastępczy 6" descr="Zdjęcie artysty z pędzlem malującym pomarańczową farbą na palecie">
            <a:extLst>
              <a:ext uri="{FF2B5EF4-FFF2-40B4-BE49-F238E27FC236}">
                <a16:creationId xmlns:a16="http://schemas.microsoft.com/office/drawing/2014/main" id="{7D1EAA44-4F3D-44D6-B1B6-5140800EC0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4928" y="484632"/>
            <a:ext cx="4279392" cy="2862072"/>
          </a:xfrm>
        </p:spPr>
      </p:pic>
      <p:pic>
        <p:nvPicPr>
          <p:cNvPr id="9" name="Obraz — symbol zastępczy 8" descr="Zdjęcie artysty otwierającego tubkę farby">
            <a:extLst>
              <a:ext uri="{FF2B5EF4-FFF2-40B4-BE49-F238E27FC236}">
                <a16:creationId xmlns:a16="http://schemas.microsoft.com/office/drawing/2014/main" id="{78CF4775-4C31-488E-AB32-6C7A887A12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4928" y="3511296"/>
            <a:ext cx="4279392" cy="2862072"/>
          </a:xfrm>
        </p:spPr>
      </p:pic>
      <p:sp>
        <p:nvSpPr>
          <p:cNvPr id="10" name="Data — symbol zastępczy 9">
            <a:extLst>
              <a:ext uri="{FF2B5EF4-FFF2-40B4-BE49-F238E27FC236}">
                <a16:creationId xmlns:a16="http://schemas.microsoft.com/office/drawing/2014/main" id="{FB067F41-22A4-40B6-A3DA-26D8E0FC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/>
          <a:p>
            <a:pPr rtl="0"/>
            <a:r>
              <a:rPr lang="pl-PL"/>
              <a:t>20XX-03-01</a:t>
            </a:r>
          </a:p>
        </p:txBody>
      </p:sp>
      <p:sp>
        <p:nvSpPr>
          <p:cNvPr id="11" name="Stopka — symbol zastępczy 10">
            <a:extLst>
              <a:ext uri="{FF2B5EF4-FFF2-40B4-BE49-F238E27FC236}">
                <a16:creationId xmlns:a16="http://schemas.microsoft.com/office/drawing/2014/main" id="{ECB2F7A7-6A7C-429F-A261-494305D5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pl-PL"/>
              <a:t>PRZYKŁADOWY TEKST STOPKI</a:t>
            </a:r>
          </a:p>
        </p:txBody>
      </p:sp>
      <p:sp>
        <p:nvSpPr>
          <p:cNvPr id="12" name="Numer slajdu — symbol zastępczy 11">
            <a:extLst>
              <a:ext uri="{FF2B5EF4-FFF2-40B4-BE49-F238E27FC236}">
                <a16:creationId xmlns:a16="http://schemas.microsoft.com/office/drawing/2014/main" id="{7F068389-EB02-493E-9416-4F35FEE4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pl-PL" smtClean="0"/>
              <a:pPr rtl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3091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83DBD4-E398-4AA3-AEC1-4BF03FC5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rtlCol="0"/>
          <a:lstStyle/>
          <a:p>
            <a:pPr rtl="0"/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endParaRPr lang="pl-PL" dirty="0"/>
          </a:p>
        </p:txBody>
      </p:sp>
      <p:pic>
        <p:nvPicPr>
          <p:cNvPr id="6" name="Obraz — symbol zastępczy 5" descr="Zdjęcie kilku czystych pędzli artystycznych">
            <a:extLst>
              <a:ext uri="{FF2B5EF4-FFF2-40B4-BE49-F238E27FC236}">
                <a16:creationId xmlns:a16="http://schemas.microsoft.com/office/drawing/2014/main" id="{D7D1C07D-75DD-4A12-9C4C-A9C3E052A3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76" y="484632"/>
            <a:ext cx="11210544" cy="3191256"/>
          </a:xfrm>
        </p:spPr>
      </p:pic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02F80182-DF99-445E-8055-837D597C3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pl-PL" dirty="0" err="1"/>
              <a:t>Next</a:t>
            </a:r>
            <a:r>
              <a:rPr lang="pl-PL" dirty="0"/>
              <a:t> </a:t>
            </a:r>
            <a:r>
              <a:rPr lang="pl-PL" dirty="0" err="1"/>
              <a:t>time</a:t>
            </a:r>
            <a:r>
              <a:rPr lang="pl-PL" dirty="0"/>
              <a:t>: </a:t>
            </a:r>
            <a:r>
              <a:rPr lang="pl-PL" b="1" dirty="0"/>
              <a:t>AML </a:t>
            </a:r>
            <a:r>
              <a:rPr lang="pl-PL" b="1" dirty="0" err="1"/>
              <a:t>legal</a:t>
            </a:r>
            <a:r>
              <a:rPr lang="pl-PL" b="1" dirty="0"/>
              <a:t> </a:t>
            </a:r>
            <a:r>
              <a:rPr lang="pl-PL" b="1" dirty="0" err="1"/>
              <a:t>framework</a:t>
            </a:r>
            <a:endParaRPr lang="pl-PL" b="1" dirty="0"/>
          </a:p>
          <a:p>
            <a:pPr rtl="0"/>
            <a:r>
              <a:rPr lang="pl-PL" dirty="0" err="1"/>
              <a:t>Instead</a:t>
            </a:r>
            <a:r>
              <a:rPr lang="pl-PL" dirty="0"/>
              <a:t> of the Directive, </a:t>
            </a:r>
            <a:r>
              <a:rPr lang="pl-PL" dirty="0" err="1"/>
              <a:t>read</a:t>
            </a:r>
            <a:r>
              <a:rPr lang="pl-PL" dirty="0"/>
              <a:t> </a:t>
            </a:r>
            <a:r>
              <a:rPr lang="pl-PL" dirty="0" err="1"/>
              <a:t>this</a:t>
            </a:r>
            <a:r>
              <a:rPr lang="pl-PL" dirty="0"/>
              <a:t>:</a:t>
            </a:r>
          </a:p>
          <a:p>
            <a:pPr rtl="0"/>
            <a:r>
              <a:rPr lang="pl-PL" dirty="0"/>
              <a:t>https://ec.europa.eu/info/sites/default/files/business_economy_euro/banking_and_finance/documents/aml-ctf-lawyers-training-users-manual_en.pdf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88A55AA7-3B73-477B-A886-58F8E994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pl-PL" smtClean="0"/>
              <a:pPr rtl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014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957686-487A-4245-814E-58B1C25C6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rtlCol="0"/>
          <a:lstStyle/>
          <a:p>
            <a:pPr rtl="0"/>
            <a:r>
              <a:rPr lang="pl-PL" dirty="0" err="1"/>
              <a:t>Overview</a:t>
            </a:r>
            <a:endParaRPr lang="pl-PL" dirty="0"/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DB6566BB-9632-4FD7-9FFC-FD3C43D3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8542" y="914399"/>
            <a:ext cx="4377714" cy="2827422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pl-PL" dirty="0" err="1"/>
              <a:t>Scope</a:t>
            </a:r>
            <a:r>
              <a:rPr lang="pl-PL" dirty="0"/>
              <a:t> of </a:t>
            </a:r>
            <a:r>
              <a:rPr lang="pl-PL" dirty="0" err="1"/>
              <a:t>application</a:t>
            </a:r>
            <a:endParaRPr lang="pl-PL" dirty="0"/>
          </a:p>
          <a:p>
            <a:pPr rtl="0"/>
            <a:r>
              <a:rPr lang="pl-PL" dirty="0"/>
              <a:t>Right to </a:t>
            </a:r>
            <a:r>
              <a:rPr lang="pl-PL" dirty="0" err="1"/>
              <a:t>information</a:t>
            </a:r>
            <a:endParaRPr lang="pl-PL" dirty="0"/>
          </a:p>
          <a:p>
            <a:pPr rtl="0"/>
            <a:r>
              <a:rPr lang="pl-PL" dirty="0" err="1"/>
              <a:t>Mandatory</a:t>
            </a:r>
            <a:r>
              <a:rPr lang="pl-PL" dirty="0"/>
              <a:t> </a:t>
            </a:r>
            <a:r>
              <a:rPr lang="pl-PL" dirty="0" err="1"/>
              <a:t>assistance</a:t>
            </a:r>
            <a:r>
              <a:rPr lang="pl-PL" dirty="0"/>
              <a:t> by a </a:t>
            </a:r>
            <a:r>
              <a:rPr lang="pl-PL" dirty="0" err="1"/>
              <a:t>lawyer</a:t>
            </a:r>
            <a:endParaRPr lang="pl-PL" dirty="0"/>
          </a:p>
          <a:p>
            <a:pPr rtl="0"/>
            <a:r>
              <a:rPr lang="pl-PL" dirty="0"/>
              <a:t>Right to </a:t>
            </a:r>
            <a:r>
              <a:rPr lang="pl-PL" dirty="0" err="1"/>
              <a:t>individual</a:t>
            </a:r>
            <a:r>
              <a:rPr lang="pl-PL" dirty="0"/>
              <a:t> </a:t>
            </a:r>
            <a:r>
              <a:rPr lang="pl-PL" dirty="0" err="1"/>
              <a:t>assessment</a:t>
            </a:r>
            <a:endParaRPr lang="pl-PL" dirty="0"/>
          </a:p>
          <a:p>
            <a:pPr rtl="0"/>
            <a:r>
              <a:rPr lang="pl-PL" dirty="0" err="1"/>
              <a:t>Specific</a:t>
            </a:r>
            <a:r>
              <a:rPr lang="pl-PL" dirty="0"/>
              <a:t> </a:t>
            </a:r>
            <a:r>
              <a:rPr lang="pl-PL" dirty="0" err="1"/>
              <a:t>rules</a:t>
            </a:r>
            <a:r>
              <a:rPr lang="pl-PL" dirty="0"/>
              <a:t> </a:t>
            </a:r>
            <a:r>
              <a:rPr lang="pl-PL" dirty="0" err="1"/>
              <a:t>concerning</a:t>
            </a:r>
            <a:r>
              <a:rPr lang="pl-PL" dirty="0"/>
              <a:t> </a:t>
            </a:r>
            <a:r>
              <a:rPr lang="pl-PL" dirty="0" err="1"/>
              <a:t>deprivation</a:t>
            </a:r>
            <a:r>
              <a:rPr lang="pl-PL" dirty="0"/>
              <a:t> of </a:t>
            </a:r>
            <a:r>
              <a:rPr lang="pl-PL" dirty="0" err="1"/>
              <a:t>liberty</a:t>
            </a:r>
            <a:endParaRPr lang="pl-PL" dirty="0"/>
          </a:p>
        </p:txBody>
      </p:sp>
      <p:pic>
        <p:nvPicPr>
          <p:cNvPr id="9" name="Obraz — symbol zastępczy 8" descr="Zdjęcie artysty maczającego pędzel na palecie farb">
            <a:extLst>
              <a:ext uri="{FF2B5EF4-FFF2-40B4-BE49-F238E27FC236}">
                <a16:creationId xmlns:a16="http://schemas.microsoft.com/office/drawing/2014/main" id="{39953FF0-412E-4D4D-91B1-A91C65C466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38" y="4059936"/>
            <a:ext cx="2807208" cy="2322576"/>
          </a:xfrm>
        </p:spPr>
      </p:pic>
      <p:pic>
        <p:nvPicPr>
          <p:cNvPr id="11" name="Obraz — symbol zastępczy 10" descr="Zdjęcie artysty otwierającego tubkę farby">
            <a:extLst>
              <a:ext uri="{FF2B5EF4-FFF2-40B4-BE49-F238E27FC236}">
                <a16:creationId xmlns:a16="http://schemas.microsoft.com/office/drawing/2014/main" id="{0CF184A7-72F0-4298-BD0F-B461E6A4355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1840" y="4059936"/>
            <a:ext cx="2807208" cy="2322576"/>
          </a:xfrm>
        </p:spPr>
      </p:pic>
      <p:pic>
        <p:nvPicPr>
          <p:cNvPr id="13" name="Obraz — symbol zastępczy 12" descr="Zdjęcie artysty z pędzlem malującym pomarańczową farbą na palecie">
            <a:extLst>
              <a:ext uri="{FF2B5EF4-FFF2-40B4-BE49-F238E27FC236}">
                <a16:creationId xmlns:a16="http://schemas.microsoft.com/office/drawing/2014/main" id="{DB4636A3-BAA9-469C-8F28-2B0A9530D27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9048" y="4059936"/>
            <a:ext cx="2807208" cy="2322576"/>
          </a:xfrm>
        </p:spPr>
      </p:pic>
      <p:pic>
        <p:nvPicPr>
          <p:cNvPr id="15" name="Obraz — symbol zastępczy 14" descr="Zdjęcie pędzla z niebieską i białą farbą">
            <a:extLst>
              <a:ext uri="{FF2B5EF4-FFF2-40B4-BE49-F238E27FC236}">
                <a16:creationId xmlns:a16="http://schemas.microsoft.com/office/drawing/2014/main" id="{AECBB048-D3B9-4FE4-A34B-876DE7D50C8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256" y="4059936"/>
            <a:ext cx="2807208" cy="2322576"/>
          </a:xfrm>
        </p:spPr>
      </p:pic>
      <p:sp>
        <p:nvSpPr>
          <p:cNvPr id="18" name="Numer slajdu — symbol zastępczy 17">
            <a:extLst>
              <a:ext uri="{FF2B5EF4-FFF2-40B4-BE49-F238E27FC236}">
                <a16:creationId xmlns:a16="http://schemas.microsoft.com/office/drawing/2014/main" id="{41898C30-E58E-4EC9-8A27-DF1822A9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12" name="Zawartość — symbol zastępczy 2">
            <a:extLst>
              <a:ext uri="{FF2B5EF4-FFF2-40B4-BE49-F238E27FC236}">
                <a16:creationId xmlns:a16="http://schemas.microsoft.com/office/drawing/2014/main" id="{92BC6297-05EF-4059-AF75-C77BF5EFB7D5}"/>
              </a:ext>
            </a:extLst>
          </p:cNvPr>
          <p:cNvSpPr txBox="1">
            <a:spLocks/>
          </p:cNvSpPr>
          <p:nvPr/>
        </p:nvSpPr>
        <p:spPr>
          <a:xfrm>
            <a:off x="8712575" y="937831"/>
            <a:ext cx="3194569" cy="28274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800" kern="1200">
                <a:solidFill>
                  <a:schemeClr val="tx2">
                    <a:alpha val="7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001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573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Right to </a:t>
            </a:r>
            <a:r>
              <a:rPr lang="pl-PL" dirty="0" err="1"/>
              <a:t>privacy</a:t>
            </a:r>
            <a:endParaRPr lang="pl-PL" dirty="0"/>
          </a:p>
          <a:p>
            <a:r>
              <a:rPr lang="pl-PL" dirty="0"/>
              <a:t>Right ot be </a:t>
            </a:r>
            <a:r>
              <a:rPr lang="pl-PL" dirty="0" err="1"/>
              <a:t>accompanied</a:t>
            </a:r>
            <a:r>
              <a:rPr lang="pl-PL" dirty="0"/>
              <a:t> by the HPR</a:t>
            </a:r>
          </a:p>
          <a:p>
            <a:r>
              <a:rPr lang="pl-PL" dirty="0"/>
              <a:t>Right to be </a:t>
            </a:r>
            <a:r>
              <a:rPr lang="pl-PL" dirty="0" err="1"/>
              <a:t>present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trial</a:t>
            </a:r>
            <a:r>
              <a:rPr lang="pl-PL" dirty="0"/>
              <a:t> </a:t>
            </a:r>
          </a:p>
          <a:p>
            <a:r>
              <a:rPr lang="pl-PL" dirty="0" err="1"/>
              <a:t>Ending</a:t>
            </a:r>
            <a:r>
              <a:rPr lang="pl-PL" dirty="0"/>
              <a:t> </a:t>
            </a:r>
            <a:r>
              <a:rPr lang="pl-PL" dirty="0" err="1"/>
              <a:t>provisions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234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B49352-2AB0-4ADD-96B9-AB0FAECB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75810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dirty="0" err="1"/>
              <a:t>Scope</a:t>
            </a:r>
            <a:r>
              <a:rPr lang="pl-PL" dirty="0"/>
              <a:t> of </a:t>
            </a:r>
            <a:r>
              <a:rPr lang="pl-PL" dirty="0" err="1"/>
              <a:t>application</a:t>
            </a:r>
            <a:endParaRPr lang="pl-PL" dirty="0"/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2F49AA98-AED4-4FAD-999C-98B64BB9D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467" y="1371600"/>
            <a:ext cx="5914938" cy="2986087"/>
          </a:xfrm>
        </p:spPr>
        <p:txBody>
          <a:bodyPr rtlCol="0">
            <a:normAutofit lnSpcReduction="10000"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l-PL" dirty="0" err="1"/>
              <a:t>Suspect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accused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a </a:t>
            </a:r>
            <a:r>
              <a:rPr lang="pl-PL" dirty="0" err="1"/>
              <a:t>requested</a:t>
            </a:r>
            <a:r>
              <a:rPr lang="pl-PL" dirty="0"/>
              <a:t> person (EAW)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l-PL" dirty="0" err="1"/>
              <a:t>Until</a:t>
            </a:r>
            <a:r>
              <a:rPr lang="pl-PL" dirty="0"/>
              <a:t> the </a:t>
            </a:r>
            <a:r>
              <a:rPr lang="pl-PL" dirty="0" err="1"/>
              <a:t>final</a:t>
            </a:r>
            <a:r>
              <a:rPr lang="pl-PL" dirty="0"/>
              <a:t> </a:t>
            </a:r>
            <a:r>
              <a:rPr lang="pl-PL" dirty="0" err="1"/>
              <a:t>determination</a:t>
            </a:r>
            <a:r>
              <a:rPr lang="pl-PL" dirty="0"/>
              <a:t> of </a:t>
            </a:r>
            <a:r>
              <a:rPr lang="pl-PL" dirty="0" err="1"/>
              <a:t>guilt</a:t>
            </a:r>
            <a:endParaRPr lang="pl-PL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l-PL" dirty="0"/>
              <a:t>Child = a person </a:t>
            </a:r>
            <a:r>
              <a:rPr lang="pl-PL" dirty="0" err="1"/>
              <a:t>below</a:t>
            </a:r>
            <a:r>
              <a:rPr lang="pl-PL" dirty="0"/>
              <a:t> the </a:t>
            </a:r>
            <a:r>
              <a:rPr lang="pl-PL" dirty="0" err="1"/>
              <a:t>age</a:t>
            </a:r>
            <a:r>
              <a:rPr lang="pl-PL" dirty="0"/>
              <a:t> of 18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uncertain</a:t>
            </a:r>
            <a:r>
              <a:rPr lang="pl-PL" dirty="0"/>
              <a:t> = </a:t>
            </a:r>
            <a:r>
              <a:rPr lang="pl-PL" dirty="0" err="1"/>
              <a:t>presumption</a:t>
            </a:r>
            <a:r>
              <a:rPr lang="pl-PL" dirty="0"/>
              <a:t> of </a:t>
            </a:r>
            <a:r>
              <a:rPr lang="pl-PL" dirty="0" err="1"/>
              <a:t>being</a:t>
            </a:r>
            <a:r>
              <a:rPr lang="pl-PL" dirty="0"/>
              <a:t> a </a:t>
            </a:r>
            <a:r>
              <a:rPr lang="pl-PL" dirty="0" err="1"/>
              <a:t>child</a:t>
            </a:r>
            <a:endParaRPr lang="pl-PL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l-PL" dirty="0" err="1"/>
              <a:t>Article</a:t>
            </a:r>
            <a:r>
              <a:rPr lang="pl-PL" dirty="0"/>
              <a:t> 2 (3) – </a:t>
            </a:r>
            <a:r>
              <a:rPr lang="pl-PL" dirty="0" err="1"/>
              <a:t>when</a:t>
            </a:r>
            <a:r>
              <a:rPr lang="pl-PL" dirty="0"/>
              <a:t> a person </a:t>
            </a:r>
            <a:r>
              <a:rPr lang="pl-PL" dirty="0" err="1"/>
              <a:t>reaches</a:t>
            </a:r>
            <a:r>
              <a:rPr lang="pl-PL" dirty="0"/>
              <a:t> 18 </a:t>
            </a:r>
            <a:r>
              <a:rPr lang="pl-PL" dirty="0" err="1"/>
              <a:t>during</a:t>
            </a:r>
            <a:r>
              <a:rPr lang="pl-PL" dirty="0"/>
              <a:t> the </a:t>
            </a:r>
            <a:r>
              <a:rPr lang="pl-PL" dirty="0" err="1"/>
              <a:t>proceedings</a:t>
            </a:r>
            <a:r>
              <a:rPr lang="pl-PL" dirty="0"/>
              <a:t>, most of the Directive </a:t>
            </a:r>
            <a:r>
              <a:rPr lang="pl-PL" dirty="0" err="1"/>
              <a:t>shall</a:t>
            </a:r>
            <a:r>
              <a:rPr lang="pl-PL" dirty="0"/>
              <a:t> </a:t>
            </a:r>
            <a:r>
              <a:rPr lang="pl-PL" dirty="0" err="1"/>
              <a:t>still</a:t>
            </a:r>
            <a:r>
              <a:rPr lang="pl-PL" dirty="0"/>
              <a:t> be applied </a:t>
            </a: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appropriate</a:t>
            </a:r>
            <a:r>
              <a:rPr lang="pl-PL" dirty="0"/>
              <a:t> in </a:t>
            </a:r>
            <a:r>
              <a:rPr lang="pl-PL" dirty="0" err="1"/>
              <a:t>light</a:t>
            </a:r>
            <a:r>
              <a:rPr lang="pl-PL" dirty="0"/>
              <a:t> of the </a:t>
            </a:r>
            <a:r>
              <a:rPr lang="pl-PL" dirty="0" err="1"/>
              <a:t>circumstances</a:t>
            </a:r>
            <a:r>
              <a:rPr lang="pl-PL" dirty="0"/>
              <a:t> of the </a:t>
            </a:r>
            <a:r>
              <a:rPr lang="pl-PL" dirty="0" err="1"/>
              <a:t>case</a:t>
            </a:r>
            <a:r>
              <a:rPr lang="pl-PL" dirty="0"/>
              <a:t>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8" name="Obraz — symbol zastępczy 7" descr="Zdjęcie pędzla z niebieską i białą farbą">
            <a:extLst>
              <a:ext uri="{FF2B5EF4-FFF2-40B4-BE49-F238E27FC236}">
                <a16:creationId xmlns:a16="http://schemas.microsoft.com/office/drawing/2014/main" id="{2088C71B-3F8B-4679-8801-8C4C86D45C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0" y="0"/>
            <a:ext cx="4599432" cy="2286000"/>
          </a:xfrm>
        </p:spPr>
      </p:pic>
      <p:pic>
        <p:nvPicPr>
          <p:cNvPr id="10" name="Obraz — symbol zastępczy 9" descr="Obraz trzech trójkątnych kształtów">
            <a:extLst>
              <a:ext uri="{FF2B5EF4-FFF2-40B4-BE49-F238E27FC236}">
                <a16:creationId xmlns:a16="http://schemas.microsoft.com/office/drawing/2014/main" id="{96812000-377B-4B9A-A2C2-AFDD83B7A3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0" y="2286000"/>
            <a:ext cx="4599432" cy="2286000"/>
          </a:xfrm>
        </p:spPr>
      </p:pic>
      <p:pic>
        <p:nvPicPr>
          <p:cNvPr id="12" name="Obraz — symbol zastępczy 11" descr="Zdjęcie dłoni, na których odbijają się kolorowe światła">
            <a:extLst>
              <a:ext uri="{FF2B5EF4-FFF2-40B4-BE49-F238E27FC236}">
                <a16:creationId xmlns:a16="http://schemas.microsoft.com/office/drawing/2014/main" id="{4F42B7E8-FEA7-4E82-B22D-FA992604095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0" y="4572000"/>
            <a:ext cx="4599432" cy="2286000"/>
          </a:xfrm>
        </p:spPr>
      </p:pic>
      <p:sp>
        <p:nvSpPr>
          <p:cNvPr id="18" name="Numer slajdu — symbol zastępczy 17">
            <a:extLst>
              <a:ext uri="{FF2B5EF4-FFF2-40B4-BE49-F238E27FC236}">
                <a16:creationId xmlns:a16="http://schemas.microsoft.com/office/drawing/2014/main" id="{7CCCE07D-3B17-42EC-AE9C-222D1314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0645D00-D2C8-4B45-9842-A5DFA9CB6A08}"/>
              </a:ext>
            </a:extLst>
          </p:cNvPr>
          <p:cNvSpPr txBox="1"/>
          <p:nvPr/>
        </p:nvSpPr>
        <p:spPr>
          <a:xfrm>
            <a:off x="788467" y="4149950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3600" b="0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7162FE"/>
                    </a:gs>
                    <a:gs pos="100000">
                      <a:srgbClr val="F900A0">
                        <a:alpha val="70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Sabon Next LT"/>
                <a:ea typeface="+mn-ea"/>
                <a:cs typeface="Angsana New" panose="02020603050405020304" pitchFamily="18" charset="-34"/>
              </a:rPr>
              <a:t>Important</a:t>
            </a: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7162FE"/>
                    </a:gs>
                    <a:gs pos="100000">
                      <a:srgbClr val="F900A0">
                        <a:alpha val="70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Sabon Next LT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pl-PL" sz="3600" b="0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7162FE"/>
                    </a:gs>
                    <a:gs pos="100000">
                      <a:srgbClr val="F900A0">
                        <a:alpha val="70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Sabon Next LT"/>
                <a:ea typeface="+mn-ea"/>
                <a:cs typeface="Angsana New" panose="02020603050405020304" pitchFamily="18" charset="-34"/>
              </a:rPr>
              <a:t>notion</a:t>
            </a: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7162FE"/>
                    </a:gs>
                    <a:gs pos="100000">
                      <a:srgbClr val="F900A0">
                        <a:alpha val="70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Sabon Next LT"/>
                <a:ea typeface="+mn-ea"/>
                <a:cs typeface="Angsana New" panose="02020603050405020304" pitchFamily="18" charset="-34"/>
              </a:rPr>
              <a:t> - </a:t>
            </a:r>
            <a:r>
              <a:rPr kumimoji="0" lang="pl-PL" sz="3600" b="0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7162FE"/>
                    </a:gs>
                    <a:gs pos="100000">
                      <a:srgbClr val="F900A0">
                        <a:alpha val="70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Sabon Next LT"/>
                <a:ea typeface="+mn-ea"/>
                <a:cs typeface="Angsana New" panose="02020603050405020304" pitchFamily="18" charset="-34"/>
              </a:rPr>
              <a:t>holder</a:t>
            </a: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7162FE"/>
                    </a:gs>
                    <a:gs pos="100000">
                      <a:srgbClr val="F900A0">
                        <a:alpha val="70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Sabon Next LT"/>
                <a:ea typeface="+mn-ea"/>
                <a:cs typeface="Angsana New" panose="02020603050405020304" pitchFamily="18" charset="-34"/>
              </a:rPr>
              <a:t> of </a:t>
            </a:r>
            <a:r>
              <a:rPr kumimoji="0" lang="pl-PL" sz="3600" b="0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7162FE"/>
                    </a:gs>
                    <a:gs pos="100000">
                      <a:srgbClr val="F900A0">
                        <a:alpha val="70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Sabon Next LT"/>
                <a:ea typeface="+mn-ea"/>
                <a:cs typeface="Angsana New" panose="02020603050405020304" pitchFamily="18" charset="-34"/>
              </a:rPr>
              <a:t>parental</a:t>
            </a: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7162FE"/>
                    </a:gs>
                    <a:gs pos="100000">
                      <a:srgbClr val="F900A0">
                        <a:alpha val="70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Sabon Next LT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pl-PL" sz="3600" b="0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7162FE"/>
                    </a:gs>
                    <a:gs pos="100000">
                      <a:srgbClr val="F900A0">
                        <a:alpha val="70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Sabon Next LT"/>
                <a:ea typeface="+mn-ea"/>
                <a:cs typeface="Angsana New" panose="02020603050405020304" pitchFamily="18" charset="-34"/>
              </a:rPr>
              <a:t>responsibility</a:t>
            </a: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7162FE"/>
                    </a:gs>
                    <a:gs pos="100000">
                      <a:srgbClr val="F900A0">
                        <a:alpha val="70000"/>
                      </a:srgb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Sabon Next LT"/>
                <a:ea typeface="+mn-ea"/>
                <a:cs typeface="Angsana New" panose="02020603050405020304" pitchFamily="18" charset="-34"/>
              </a:rPr>
              <a:t> (HPR)</a:t>
            </a:r>
            <a:endParaRPr lang="pl-PL" sz="36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D30B42A-64A5-4950-B70B-FC0167B89594}"/>
              </a:ext>
            </a:extLst>
          </p:cNvPr>
          <p:cNvSpPr txBox="1"/>
          <p:nvPr/>
        </p:nvSpPr>
        <p:spPr>
          <a:xfrm>
            <a:off x="841249" y="5506045"/>
            <a:ext cx="5862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chemeClr val="tx2"/>
                </a:solidFill>
              </a:rPr>
              <a:t>Any</a:t>
            </a:r>
            <a:r>
              <a:rPr lang="pl-PL" dirty="0">
                <a:solidFill>
                  <a:schemeClr val="tx2"/>
                </a:solidFill>
              </a:rPr>
              <a:t> person </a:t>
            </a:r>
            <a:r>
              <a:rPr lang="pl-PL" dirty="0" err="1">
                <a:solidFill>
                  <a:schemeClr val="tx2"/>
                </a:solidFill>
              </a:rPr>
              <a:t>who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has</a:t>
            </a:r>
            <a:r>
              <a:rPr lang="pl-PL" dirty="0">
                <a:solidFill>
                  <a:schemeClr val="tx2"/>
                </a:solidFill>
              </a:rPr>
              <a:t> the </a:t>
            </a:r>
            <a:r>
              <a:rPr lang="pl-PL" dirty="0" err="1">
                <a:solidFill>
                  <a:schemeClr val="tx2"/>
                </a:solidFill>
              </a:rPr>
              <a:t>parental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responsibility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over</a:t>
            </a:r>
            <a:r>
              <a:rPr lang="pl-PL" dirty="0">
                <a:solidFill>
                  <a:schemeClr val="tx2"/>
                </a:solidFill>
              </a:rPr>
              <a:t> a </a:t>
            </a:r>
            <a:r>
              <a:rPr lang="pl-PL" dirty="0" err="1">
                <a:solidFill>
                  <a:schemeClr val="tx2"/>
                </a:solidFill>
              </a:rPr>
              <a:t>child</a:t>
            </a:r>
            <a:r>
              <a:rPr lang="pl-PL" dirty="0">
                <a:solidFill>
                  <a:schemeClr val="tx2"/>
                </a:solidFill>
              </a:rPr>
              <a:t>, </a:t>
            </a:r>
            <a:r>
              <a:rPr lang="pl-PL" dirty="0" err="1">
                <a:solidFill>
                  <a:schemeClr val="tx2"/>
                </a:solidFill>
              </a:rPr>
              <a:t>that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is</a:t>
            </a:r>
            <a:r>
              <a:rPr lang="pl-PL" dirty="0">
                <a:solidFill>
                  <a:schemeClr val="tx2"/>
                </a:solidFill>
              </a:rPr>
              <a:t>, </a:t>
            </a:r>
            <a:r>
              <a:rPr lang="pl-PL" dirty="0" err="1">
                <a:solidFill>
                  <a:schemeClr val="tx2"/>
                </a:solidFill>
              </a:rPr>
              <a:t>who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has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all</a:t>
            </a:r>
            <a:r>
              <a:rPr lang="pl-PL" dirty="0">
                <a:solidFill>
                  <a:schemeClr val="tx2"/>
                </a:solidFill>
              </a:rPr>
              <a:t> the </a:t>
            </a:r>
            <a:r>
              <a:rPr lang="pl-PL" dirty="0" err="1">
                <a:solidFill>
                  <a:schemeClr val="tx2"/>
                </a:solidFill>
              </a:rPr>
              <a:t>rights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or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duties</a:t>
            </a:r>
            <a:r>
              <a:rPr lang="pl-PL" dirty="0">
                <a:solidFill>
                  <a:schemeClr val="tx2"/>
                </a:solidFill>
              </a:rPr>
              <a:t> by law, by a </a:t>
            </a:r>
            <a:r>
              <a:rPr lang="pl-PL" dirty="0" err="1">
                <a:solidFill>
                  <a:schemeClr val="tx2"/>
                </a:solidFill>
              </a:rPr>
              <a:t>judgment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err="1">
                <a:solidFill>
                  <a:schemeClr val="tx2"/>
                </a:solidFill>
              </a:rPr>
              <a:t>or</a:t>
            </a:r>
            <a:r>
              <a:rPr lang="pl-PL" dirty="0">
                <a:solidFill>
                  <a:schemeClr val="tx2"/>
                </a:solidFill>
              </a:rPr>
              <a:t> a </a:t>
            </a:r>
            <a:r>
              <a:rPr lang="pl-PL" dirty="0" err="1">
                <a:solidFill>
                  <a:schemeClr val="tx2"/>
                </a:solidFill>
              </a:rPr>
              <a:t>settlement</a:t>
            </a:r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4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F8E50F-247A-4628-90BB-62A60E39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 rtlCol="0"/>
          <a:lstStyle/>
          <a:p>
            <a:pPr rtl="0"/>
            <a:r>
              <a:rPr lang="pl-PL" dirty="0"/>
              <a:t>Right to </a:t>
            </a:r>
            <a:r>
              <a:rPr lang="pl-PL" dirty="0" err="1"/>
              <a:t>information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D2A8BE8-DC21-47DE-B6F3-7DC95B43C5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00450"/>
            <a:ext cx="5322888" cy="2451100"/>
          </a:xfrm>
        </p:spPr>
        <p:txBody>
          <a:bodyPr rtlCol="0"/>
          <a:lstStyle/>
          <a:p>
            <a:pPr rtl="0"/>
            <a:r>
              <a:rPr lang="pl-PL" dirty="0"/>
              <a:t>of the </a:t>
            </a:r>
            <a:r>
              <a:rPr lang="pl-PL" dirty="0" err="1"/>
              <a:t>child</a:t>
            </a:r>
            <a:r>
              <a:rPr lang="pl-PL" dirty="0"/>
              <a:t> and the HPR</a:t>
            </a:r>
          </a:p>
        </p:txBody>
      </p:sp>
      <p:pic>
        <p:nvPicPr>
          <p:cNvPr id="7" name="Obraz — symbol zastępczy 6" descr="Zdjęcie czubków kolorowych ołówków">
            <a:extLst>
              <a:ext uri="{FF2B5EF4-FFF2-40B4-BE49-F238E27FC236}">
                <a16:creationId xmlns:a16="http://schemas.microsoft.com/office/drawing/2014/main" id="{4C238EB8-09B7-4151-B562-13B050D4A3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4848" y="905256"/>
            <a:ext cx="4581144" cy="2450592"/>
          </a:xfrm>
        </p:spPr>
      </p:pic>
      <p:pic>
        <p:nvPicPr>
          <p:cNvPr id="9" name="Obraz — symbol zastępczy 8" descr="Zdjęcie kredek &#10;">
            <a:extLst>
              <a:ext uri="{FF2B5EF4-FFF2-40B4-BE49-F238E27FC236}">
                <a16:creationId xmlns:a16="http://schemas.microsoft.com/office/drawing/2014/main" id="{8C7F1323-5935-4F21-BFEA-E642AAB30A7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4848" y="3520440"/>
            <a:ext cx="4581144" cy="2450592"/>
          </a:xfrm>
        </p:spPr>
      </p:pic>
    </p:spTree>
    <p:extLst>
      <p:ext uri="{BB962C8B-B14F-4D97-AF65-F5344CB8AC3E}">
        <p14:creationId xmlns:p14="http://schemas.microsoft.com/office/powerpoint/2010/main" val="269319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A43182-22EB-43CF-838B-D3595509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 rtlCol="0"/>
          <a:lstStyle/>
          <a:p>
            <a:pPr rtl="0"/>
            <a:r>
              <a:rPr lang="pl-PL" dirty="0"/>
              <a:t>Right to </a:t>
            </a:r>
            <a:r>
              <a:rPr lang="pl-PL" dirty="0" err="1"/>
              <a:t>information</a:t>
            </a:r>
            <a:endParaRPr lang="pl-PL" dirty="0"/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ECDBD4D7-D985-4FC0-B4DA-EFF28F39E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896D459-0EBE-45AB-A62C-8913D94A1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The </a:t>
            </a:r>
            <a:r>
              <a:rPr lang="pl-PL" dirty="0" err="1"/>
              <a:t>child</a:t>
            </a:r>
            <a:r>
              <a:rPr lang="pl-PL" dirty="0"/>
              <a:t> </a:t>
            </a:r>
            <a:r>
              <a:rPr lang="pl-PL" dirty="0" err="1"/>
              <a:t>enjoys</a:t>
            </a:r>
            <a:r>
              <a:rPr lang="pl-PL" dirty="0"/>
              <a:t>:</a:t>
            </a:r>
          </a:p>
          <a:p>
            <a:pPr lvl="1"/>
            <a:r>
              <a:rPr lang="pl-PL" dirty="0"/>
              <a:t>The </a:t>
            </a:r>
            <a:r>
              <a:rPr lang="pl-PL" dirty="0" err="1"/>
              <a:t>regular</a:t>
            </a:r>
            <a:r>
              <a:rPr lang="pl-PL" dirty="0"/>
              <a:t> </a:t>
            </a:r>
            <a:r>
              <a:rPr lang="pl-PL" dirty="0" err="1"/>
              <a:t>right</a:t>
            </a:r>
            <a:r>
              <a:rPr lang="pl-PL" dirty="0"/>
              <a:t> of </a:t>
            </a:r>
            <a:r>
              <a:rPr lang="pl-PL" dirty="0" err="1"/>
              <a:t>information</a:t>
            </a:r>
            <a:r>
              <a:rPr lang="pl-PL" dirty="0"/>
              <a:t> </a:t>
            </a:r>
            <a:r>
              <a:rPr lang="pl-PL" dirty="0" err="1"/>
              <a:t>described</a:t>
            </a:r>
            <a:r>
              <a:rPr lang="pl-PL" dirty="0"/>
              <a:t> in Directive 2012/13 (EU)</a:t>
            </a:r>
          </a:p>
          <a:p>
            <a:pPr lvl="1"/>
            <a:r>
              <a:rPr lang="pl-PL" dirty="0"/>
              <a:t>The </a:t>
            </a:r>
            <a:r>
              <a:rPr lang="pl-PL" dirty="0" err="1"/>
              <a:t>right</a:t>
            </a:r>
            <a:r>
              <a:rPr lang="pl-PL" dirty="0"/>
              <a:t> to </a:t>
            </a:r>
            <a:r>
              <a:rPr lang="pl-PL" dirty="0" err="1"/>
              <a:t>information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the </a:t>
            </a:r>
            <a:r>
              <a:rPr lang="pl-PL" dirty="0" err="1"/>
              <a:t>rights</a:t>
            </a:r>
            <a:r>
              <a:rPr lang="pl-PL" dirty="0"/>
              <a:t> </a:t>
            </a:r>
            <a:r>
              <a:rPr lang="pl-PL" dirty="0" err="1"/>
              <a:t>described</a:t>
            </a:r>
            <a:r>
              <a:rPr lang="pl-PL" dirty="0"/>
              <a:t> in the Directive</a:t>
            </a:r>
          </a:p>
          <a:p>
            <a:r>
              <a:rPr lang="pl-PL" dirty="0"/>
              <a:t>The same </a:t>
            </a:r>
            <a:r>
              <a:rPr lang="pl-PL" dirty="0" err="1"/>
              <a:t>information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to be </a:t>
            </a:r>
            <a:r>
              <a:rPr lang="pl-PL" dirty="0" err="1"/>
              <a:t>given</a:t>
            </a:r>
            <a:r>
              <a:rPr lang="pl-PL" dirty="0"/>
              <a:t> to the HPR as </a:t>
            </a:r>
            <a:r>
              <a:rPr lang="pl-PL" dirty="0" err="1"/>
              <a:t>well</a:t>
            </a:r>
            <a:endParaRPr lang="pl-PL" dirty="0"/>
          </a:p>
          <a:p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no HPR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would</a:t>
            </a:r>
            <a:r>
              <a:rPr lang="pl-PL" dirty="0"/>
              <a:t> </a:t>
            </a:r>
            <a:r>
              <a:rPr lang="pl-PL" dirty="0" err="1"/>
              <a:t>jeopardise</a:t>
            </a:r>
            <a:r>
              <a:rPr lang="pl-PL" dirty="0"/>
              <a:t> the </a:t>
            </a:r>
            <a:r>
              <a:rPr lang="pl-PL" dirty="0" err="1"/>
              <a:t>proceedings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the </a:t>
            </a:r>
            <a:r>
              <a:rPr lang="pl-PL" dirty="0" err="1"/>
              <a:t>child’s</a:t>
            </a:r>
            <a:r>
              <a:rPr lang="pl-PL" dirty="0"/>
              <a:t> </a:t>
            </a:r>
            <a:r>
              <a:rPr lang="pl-PL" dirty="0" err="1"/>
              <a:t>interest</a:t>
            </a:r>
            <a:r>
              <a:rPr lang="pl-PL" dirty="0"/>
              <a:t>, the </a:t>
            </a:r>
            <a:r>
              <a:rPr lang="pl-PL" dirty="0" err="1"/>
              <a:t>child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supposed</a:t>
            </a:r>
            <a:r>
              <a:rPr lang="pl-PL" dirty="0"/>
              <a:t> to </a:t>
            </a:r>
            <a:r>
              <a:rPr lang="pl-PL" dirty="0" err="1"/>
              <a:t>nominate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appropriate</a:t>
            </a:r>
            <a:r>
              <a:rPr lang="pl-PL" dirty="0"/>
              <a:t> </a:t>
            </a:r>
            <a:r>
              <a:rPr lang="pl-PL" dirty="0" err="1"/>
              <a:t>adult</a:t>
            </a:r>
            <a:r>
              <a:rPr lang="pl-PL" dirty="0"/>
              <a:t> (</a:t>
            </a:r>
            <a:r>
              <a:rPr lang="pl-PL" dirty="0" err="1"/>
              <a:t>if</a:t>
            </a:r>
            <a:r>
              <a:rPr lang="pl-PL" dirty="0"/>
              <a:t> not, </a:t>
            </a: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be </a:t>
            </a:r>
            <a:r>
              <a:rPr lang="pl-PL" dirty="0" err="1"/>
              <a:t>appointed</a:t>
            </a:r>
            <a:r>
              <a:rPr lang="pl-PL" dirty="0"/>
              <a:t> by the </a:t>
            </a:r>
            <a:r>
              <a:rPr lang="pl-PL" dirty="0" err="1"/>
              <a:t>authorities</a:t>
            </a:r>
            <a:r>
              <a:rPr lang="pl-PL" dirty="0"/>
              <a:t>) and </a:t>
            </a:r>
            <a:r>
              <a:rPr lang="pl-PL" dirty="0" err="1"/>
              <a:t>this</a:t>
            </a:r>
            <a:r>
              <a:rPr lang="pl-PL" dirty="0"/>
              <a:t> person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get</a:t>
            </a:r>
            <a:r>
              <a:rPr lang="pl-PL" dirty="0"/>
              <a:t> the </a:t>
            </a:r>
            <a:r>
              <a:rPr lang="pl-PL" dirty="0" err="1"/>
              <a:t>information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2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5D5648-EC4F-4D61-9453-4E038C033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 rtlCol="0"/>
          <a:lstStyle/>
          <a:p>
            <a:pPr rtl="0"/>
            <a:r>
              <a:rPr lang="pl-PL" dirty="0"/>
              <a:t>Assistance by a </a:t>
            </a:r>
            <a:r>
              <a:rPr lang="pl-PL" dirty="0" err="1"/>
              <a:t>lawyer</a:t>
            </a:r>
            <a:endParaRPr lang="pl-PL" dirty="0"/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E7BA18D9-DF9D-45C8-A71D-661F2BD2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2206802-4CD8-4EC6-AC7C-F5F79C410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170363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In </a:t>
            </a:r>
            <a:r>
              <a:rPr lang="pl-PL" dirty="0" err="1"/>
              <a:t>general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mandatory</a:t>
            </a:r>
            <a:endParaRPr lang="pl-PL" dirty="0"/>
          </a:p>
          <a:p>
            <a:r>
              <a:rPr lang="pl-PL" dirty="0" err="1"/>
              <a:t>However</a:t>
            </a:r>
            <a:r>
              <a:rPr lang="pl-PL" dirty="0"/>
              <a:t>, the </a:t>
            </a:r>
            <a:r>
              <a:rPr lang="pl-PL" dirty="0" err="1"/>
              <a:t>state</a:t>
            </a:r>
            <a:r>
              <a:rPr lang="pl-PL" dirty="0"/>
              <a:t> </a:t>
            </a:r>
            <a:r>
              <a:rPr lang="pl-PL" dirty="0" err="1"/>
              <a:t>may</a:t>
            </a:r>
            <a:r>
              <a:rPr lang="pl-PL" dirty="0"/>
              <a:t> </a:t>
            </a:r>
            <a:r>
              <a:rPr lang="pl-PL" dirty="0" err="1"/>
              <a:t>derogate</a:t>
            </a:r>
            <a:r>
              <a:rPr lang="pl-PL" dirty="0"/>
              <a:t> – </a:t>
            </a:r>
            <a:r>
              <a:rPr lang="pl-PL" dirty="0" err="1"/>
              <a:t>Article</a:t>
            </a:r>
            <a:r>
              <a:rPr lang="pl-PL" dirty="0"/>
              <a:t> 6 (6) – </a:t>
            </a:r>
            <a:r>
              <a:rPr lang="pl-PL" dirty="0" err="1"/>
              <a:t>provided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:</a:t>
            </a:r>
          </a:p>
          <a:p>
            <a:pPr lvl="1"/>
            <a:r>
              <a:rPr lang="pl-PL" dirty="0" err="1"/>
              <a:t>right</a:t>
            </a:r>
            <a:r>
              <a:rPr lang="pl-PL" dirty="0"/>
              <a:t> to a fair </a:t>
            </a:r>
            <a:r>
              <a:rPr lang="pl-PL" dirty="0" err="1"/>
              <a:t>trial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provided</a:t>
            </a:r>
            <a:endParaRPr lang="pl-PL" dirty="0"/>
          </a:p>
          <a:p>
            <a:pPr lvl="1"/>
            <a:r>
              <a:rPr lang="en-US" dirty="0"/>
              <a:t>assistance by a lawyer is not proportionate in the light of the circumstances of the case</a:t>
            </a:r>
            <a:r>
              <a:rPr lang="pl-PL" dirty="0"/>
              <a:t> (=</a:t>
            </a:r>
            <a:r>
              <a:rPr lang="en-US" dirty="0"/>
              <a:t>seriousness of the</a:t>
            </a:r>
            <a:r>
              <a:rPr lang="pl-PL" dirty="0"/>
              <a:t> </a:t>
            </a:r>
            <a:r>
              <a:rPr lang="en-US" dirty="0"/>
              <a:t>offence, complexity of the case</a:t>
            </a:r>
            <a:r>
              <a:rPr lang="pl-PL" dirty="0"/>
              <a:t>,</a:t>
            </a:r>
            <a:r>
              <a:rPr lang="en-US" dirty="0"/>
              <a:t> measures that could be taken</a:t>
            </a:r>
            <a:r>
              <a:rPr lang="pl-PL" dirty="0"/>
              <a:t>)</a:t>
            </a:r>
          </a:p>
          <a:p>
            <a:pPr lvl="1"/>
            <a:r>
              <a:rPr lang="en-US" dirty="0"/>
              <a:t>child's best interests </a:t>
            </a:r>
            <a:r>
              <a:rPr lang="pl-PL" dirty="0" err="1"/>
              <a:t>constitute</a:t>
            </a:r>
            <a:r>
              <a:rPr lang="pl-PL" dirty="0"/>
              <a:t> </a:t>
            </a:r>
            <a:r>
              <a:rPr lang="en-US" dirty="0"/>
              <a:t>a primary consideration</a:t>
            </a:r>
            <a:endParaRPr lang="pl-PL" dirty="0"/>
          </a:p>
          <a:p>
            <a:pPr lvl="1"/>
            <a:r>
              <a:rPr lang="pl-PL" dirty="0" err="1"/>
              <a:t>deprivation</a:t>
            </a:r>
            <a:r>
              <a:rPr lang="pl-PL" dirty="0"/>
              <a:t> of </a:t>
            </a:r>
            <a:r>
              <a:rPr lang="pl-PL" dirty="0" err="1"/>
              <a:t>liberty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not </a:t>
            </a:r>
            <a:r>
              <a:rPr lang="pl-PL" dirty="0" err="1"/>
              <a:t>imposed</a:t>
            </a:r>
            <a:r>
              <a:rPr lang="pl-PL" dirty="0"/>
              <a:t> </a:t>
            </a:r>
            <a:r>
              <a:rPr lang="pl-PL" dirty="0" err="1"/>
              <a:t>unless</a:t>
            </a:r>
            <a:r>
              <a:rPr lang="pl-PL" dirty="0"/>
              <a:t> </a:t>
            </a:r>
            <a:r>
              <a:rPr lang="pl-PL" dirty="0" err="1"/>
              <a:t>effective</a:t>
            </a:r>
            <a:r>
              <a:rPr lang="pl-PL" dirty="0"/>
              <a:t> </a:t>
            </a:r>
            <a:r>
              <a:rPr lang="pl-PL" dirty="0" err="1"/>
              <a:t>assistance</a:t>
            </a:r>
            <a:r>
              <a:rPr lang="pl-PL" dirty="0"/>
              <a:t> of the </a:t>
            </a:r>
            <a:r>
              <a:rPr lang="pl-PL" dirty="0" err="1"/>
              <a:t>lawyer</a:t>
            </a:r>
            <a:r>
              <a:rPr lang="pl-PL" dirty="0"/>
              <a:t> was </a:t>
            </a:r>
            <a:r>
              <a:rPr lang="pl-PL" dirty="0" err="1"/>
              <a:t>provided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least</a:t>
            </a:r>
            <a:r>
              <a:rPr lang="pl-PL" dirty="0"/>
              <a:t> </a:t>
            </a:r>
            <a:r>
              <a:rPr lang="pl-PL" dirty="0" err="1"/>
              <a:t>during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the </a:t>
            </a:r>
            <a:r>
              <a:rPr lang="pl-PL" dirty="0" err="1"/>
              <a:t>court</a:t>
            </a:r>
            <a:r>
              <a:rPr lang="pl-PL" dirty="0"/>
              <a:t> </a:t>
            </a:r>
            <a:r>
              <a:rPr lang="pl-PL" dirty="0" err="1"/>
              <a:t>hearings</a:t>
            </a:r>
            <a:endParaRPr lang="pl-PL" dirty="0"/>
          </a:p>
          <a:p>
            <a:r>
              <a:rPr lang="pl-PL" dirty="0" err="1"/>
              <a:t>Exception</a:t>
            </a:r>
            <a:r>
              <a:rPr lang="pl-PL" dirty="0"/>
              <a:t>! The </a:t>
            </a:r>
            <a:r>
              <a:rPr lang="pl-PL" dirty="0" err="1"/>
              <a:t>state</a:t>
            </a:r>
            <a:r>
              <a:rPr lang="pl-PL" dirty="0"/>
              <a:t> </a:t>
            </a:r>
            <a:r>
              <a:rPr lang="pl-PL" dirty="0" err="1"/>
              <a:t>may</a:t>
            </a:r>
            <a:r>
              <a:rPr lang="pl-PL" dirty="0"/>
              <a:t> not </a:t>
            </a:r>
            <a:r>
              <a:rPr lang="pl-PL" dirty="0" err="1"/>
              <a:t>derogate</a:t>
            </a:r>
            <a:r>
              <a:rPr lang="pl-PL" dirty="0"/>
              <a:t> – </a:t>
            </a:r>
            <a:r>
              <a:rPr lang="pl-PL" dirty="0" err="1"/>
              <a:t>Article</a:t>
            </a:r>
            <a:r>
              <a:rPr lang="pl-PL" dirty="0"/>
              <a:t> 6 (6) </a:t>
            </a:r>
            <a:r>
              <a:rPr lang="pl-PL" dirty="0" err="1"/>
              <a:t>during</a:t>
            </a:r>
            <a:r>
              <a:rPr lang="pl-PL" dirty="0"/>
              <a:t> </a:t>
            </a:r>
            <a:r>
              <a:rPr lang="pl-PL" dirty="0" err="1"/>
              <a:t>detention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detention</a:t>
            </a:r>
            <a:r>
              <a:rPr lang="pl-PL" dirty="0"/>
              <a:t> </a:t>
            </a:r>
            <a:r>
              <a:rPr lang="pl-PL" dirty="0" err="1"/>
              <a:t>hearings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219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— symbol zastępczy 5" descr="Zdjęcie pędzla mieszającego kolory na palecie&#10;">
            <a:extLst>
              <a:ext uri="{FF2B5EF4-FFF2-40B4-BE49-F238E27FC236}">
                <a16:creationId xmlns:a16="http://schemas.microsoft.com/office/drawing/2014/main" id="{1BBA7D00-FBC1-4E10-8B44-A05F4AD3FA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" y="484632"/>
            <a:ext cx="12179808" cy="5907024"/>
          </a:xfrm>
        </p:spPr>
      </p:pic>
      <p:sp>
        <p:nvSpPr>
          <p:cNvPr id="20" name="Tytuł 19">
            <a:extLst>
              <a:ext uri="{FF2B5EF4-FFF2-40B4-BE49-F238E27FC236}">
                <a16:creationId xmlns:a16="http://schemas.microsoft.com/office/drawing/2014/main" id="{2DB3B99A-1BFE-45FD-89BB-94C4EC58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769"/>
            <a:ext cx="5715002" cy="4385574"/>
          </a:xfrm>
        </p:spPr>
        <p:txBody>
          <a:bodyPr rtlCol="0">
            <a:noAutofit/>
          </a:bodyPr>
          <a:lstStyle/>
          <a:p>
            <a:pPr rtl="0"/>
            <a:r>
              <a:rPr lang="pl-PL" sz="4400" dirty="0"/>
              <a:t>Right to </a:t>
            </a:r>
            <a:r>
              <a:rPr lang="pl-PL" sz="4400" dirty="0" err="1"/>
              <a:t>an</a:t>
            </a:r>
            <a:r>
              <a:rPr lang="pl-PL" sz="4400" dirty="0"/>
              <a:t> </a:t>
            </a:r>
            <a:r>
              <a:rPr lang="pl-PL" sz="4400" dirty="0" err="1"/>
              <a:t>individual</a:t>
            </a:r>
            <a:r>
              <a:rPr lang="pl-PL" sz="4400" dirty="0"/>
              <a:t> </a:t>
            </a:r>
            <a:r>
              <a:rPr lang="pl-PL" sz="4400" dirty="0" err="1"/>
              <a:t>assessment</a:t>
            </a:r>
            <a:br>
              <a:rPr lang="pl-PL" sz="4400" dirty="0"/>
            </a:br>
            <a:endParaRPr lang="pl-PL" sz="4400" dirty="0"/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A36E7A03-635E-4F0D-9A7F-96B13283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006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5D5648-EC4F-4D61-9453-4E038C033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 rtlCol="0"/>
          <a:lstStyle/>
          <a:p>
            <a:pPr rtl="0"/>
            <a:r>
              <a:rPr lang="pl-PL" dirty="0" err="1"/>
              <a:t>Individual</a:t>
            </a:r>
            <a:r>
              <a:rPr lang="pl-PL" dirty="0"/>
              <a:t> </a:t>
            </a:r>
            <a:r>
              <a:rPr lang="pl-PL" dirty="0" err="1"/>
              <a:t>assessment</a:t>
            </a:r>
            <a:endParaRPr lang="pl-PL" dirty="0"/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E7BA18D9-DF9D-45C8-A71D-661F2BD2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pl-PL" smtClean="0"/>
              <a:pPr rtl="0"/>
              <a:t>8</a:t>
            </a:fld>
            <a:endParaRPr lang="pl-PL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2206802-4CD8-4EC6-AC7C-F5F79C410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170363"/>
          </a:xfrm>
        </p:spPr>
        <p:txBody>
          <a:bodyPr>
            <a:normAutofit fontScale="70000" lnSpcReduction="20000"/>
          </a:bodyPr>
          <a:lstStyle/>
          <a:p>
            <a:r>
              <a:rPr lang="pl-PL" dirty="0" err="1"/>
              <a:t>Shall</a:t>
            </a:r>
            <a:r>
              <a:rPr lang="pl-PL" dirty="0"/>
              <a:t> t</a:t>
            </a:r>
            <a:r>
              <a:rPr lang="en-US" dirty="0" err="1"/>
              <a:t>ake</a:t>
            </a:r>
            <a:r>
              <a:rPr lang="en-US" dirty="0"/>
              <a:t> into account the child's personality and maturity, the child's economic, social and family background, and any specific vulnerabilities that the child may have</a:t>
            </a:r>
            <a:endParaRPr lang="pl-PL" dirty="0"/>
          </a:p>
          <a:p>
            <a:r>
              <a:rPr lang="pl-PL" dirty="0" err="1"/>
              <a:t>Shall</a:t>
            </a:r>
            <a:r>
              <a:rPr lang="pl-PL" dirty="0"/>
              <a:t> </a:t>
            </a:r>
            <a:r>
              <a:rPr lang="pl-PL" dirty="0" err="1"/>
              <a:t>identify</a:t>
            </a:r>
            <a:r>
              <a:rPr lang="pl-PL" dirty="0"/>
              <a:t> </a:t>
            </a:r>
            <a:r>
              <a:rPr lang="pl-PL" dirty="0" err="1"/>
              <a:t>specific</a:t>
            </a:r>
            <a:r>
              <a:rPr lang="pl-PL" dirty="0"/>
              <a:t> </a:t>
            </a:r>
            <a:r>
              <a:rPr lang="pl-PL" dirty="0" err="1"/>
              <a:t>needs</a:t>
            </a:r>
            <a:r>
              <a:rPr lang="pl-PL" dirty="0"/>
              <a:t> for the </a:t>
            </a:r>
            <a:r>
              <a:rPr lang="pl-PL" dirty="0" err="1"/>
              <a:t>purpose</a:t>
            </a:r>
            <a:r>
              <a:rPr lang="pl-PL" dirty="0"/>
              <a:t> of </a:t>
            </a:r>
            <a:r>
              <a:rPr lang="pl-PL" dirty="0" err="1"/>
              <a:t>specific</a:t>
            </a:r>
            <a:r>
              <a:rPr lang="pl-PL" dirty="0"/>
              <a:t> </a:t>
            </a:r>
            <a:r>
              <a:rPr lang="pl-PL" dirty="0" err="1"/>
              <a:t>measures</a:t>
            </a:r>
            <a:r>
              <a:rPr lang="pl-PL" dirty="0"/>
              <a:t> to the benefit of the </a:t>
            </a:r>
            <a:r>
              <a:rPr lang="pl-PL" dirty="0" err="1"/>
              <a:t>child</a:t>
            </a:r>
            <a:r>
              <a:rPr lang="pl-PL" dirty="0"/>
              <a:t>, </a:t>
            </a:r>
            <a:r>
              <a:rPr lang="pl-PL" dirty="0" err="1"/>
              <a:t>precauationary</a:t>
            </a:r>
            <a:r>
              <a:rPr lang="pl-PL" dirty="0"/>
              <a:t> </a:t>
            </a:r>
            <a:r>
              <a:rPr lang="pl-PL" dirty="0" err="1"/>
              <a:t>measures</a:t>
            </a:r>
            <a:r>
              <a:rPr lang="pl-PL" dirty="0"/>
              <a:t>, </a:t>
            </a:r>
            <a:r>
              <a:rPr lang="pl-PL" dirty="0" err="1"/>
              <a:t>deciding</a:t>
            </a:r>
            <a:r>
              <a:rPr lang="pl-PL" dirty="0"/>
              <a:t> on the </a:t>
            </a:r>
            <a:r>
              <a:rPr lang="pl-PL" dirty="0" err="1"/>
              <a:t>course</a:t>
            </a:r>
            <a:r>
              <a:rPr lang="pl-PL" dirty="0"/>
              <a:t> of </a:t>
            </a:r>
            <a:r>
              <a:rPr lang="pl-PL" dirty="0" err="1"/>
              <a:t>proceedings</a:t>
            </a:r>
            <a:r>
              <a:rPr lang="pl-PL" dirty="0"/>
              <a:t> and </a:t>
            </a:r>
            <a:r>
              <a:rPr lang="pl-PL" dirty="0" err="1"/>
              <a:t>sentencing</a:t>
            </a:r>
            <a:endParaRPr lang="pl-PL" dirty="0"/>
          </a:p>
          <a:p>
            <a:r>
              <a:rPr lang="pl-PL" dirty="0" err="1"/>
              <a:t>Shall</a:t>
            </a:r>
            <a:r>
              <a:rPr lang="pl-PL" dirty="0"/>
              <a:t> be </a:t>
            </a:r>
            <a:r>
              <a:rPr lang="pl-PL" dirty="0" err="1"/>
              <a:t>taken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the </a:t>
            </a:r>
            <a:r>
              <a:rPr lang="pl-PL" dirty="0" err="1"/>
              <a:t>earliest</a:t>
            </a:r>
            <a:r>
              <a:rPr lang="pl-PL" dirty="0"/>
              <a:t> </a:t>
            </a:r>
            <a:r>
              <a:rPr lang="pl-PL" dirty="0" err="1"/>
              <a:t>possible</a:t>
            </a:r>
            <a:r>
              <a:rPr lang="pl-PL" dirty="0"/>
              <a:t> </a:t>
            </a:r>
            <a:r>
              <a:rPr lang="pl-PL" dirty="0" err="1"/>
              <a:t>stage</a:t>
            </a:r>
            <a:r>
              <a:rPr lang="pl-PL" dirty="0"/>
              <a:t> of </a:t>
            </a:r>
            <a:r>
              <a:rPr lang="pl-PL" dirty="0" err="1"/>
              <a:t>proceedings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least</a:t>
            </a:r>
            <a:r>
              <a:rPr lang="pl-PL" dirty="0"/>
              <a:t> </a:t>
            </a:r>
            <a:r>
              <a:rPr lang="pl-PL" dirty="0" err="1"/>
              <a:t>before</a:t>
            </a:r>
            <a:r>
              <a:rPr lang="pl-PL" dirty="0"/>
              <a:t> </a:t>
            </a:r>
            <a:r>
              <a:rPr lang="pl-PL" dirty="0" err="1"/>
              <a:t>indictment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the </a:t>
            </a:r>
            <a:r>
              <a:rPr lang="pl-PL" dirty="0" err="1"/>
              <a:t>beginning</a:t>
            </a:r>
            <a:r>
              <a:rPr lang="pl-PL" dirty="0"/>
              <a:t> of </a:t>
            </a:r>
            <a:r>
              <a:rPr lang="pl-PL" dirty="0" err="1"/>
              <a:t>trial</a:t>
            </a:r>
            <a:endParaRPr lang="pl-PL" dirty="0"/>
          </a:p>
          <a:p>
            <a:r>
              <a:rPr lang="pl-PL" dirty="0" err="1"/>
              <a:t>Shall</a:t>
            </a:r>
            <a:r>
              <a:rPr lang="pl-PL" dirty="0"/>
              <a:t> be </a:t>
            </a:r>
            <a:r>
              <a:rPr lang="pl-PL" dirty="0" err="1"/>
              <a:t>conducted</a:t>
            </a:r>
            <a:r>
              <a:rPr lang="pl-PL" dirty="0"/>
              <a:t> by </a:t>
            </a:r>
            <a:r>
              <a:rPr lang="pl-PL" dirty="0" err="1"/>
              <a:t>qualified</a:t>
            </a:r>
            <a:r>
              <a:rPr lang="pl-PL" dirty="0"/>
              <a:t> personel with a </a:t>
            </a:r>
            <a:r>
              <a:rPr lang="pl-PL" dirty="0" err="1"/>
              <a:t>close</a:t>
            </a:r>
            <a:r>
              <a:rPr lang="pl-PL" dirty="0"/>
              <a:t> </a:t>
            </a:r>
            <a:r>
              <a:rPr lang="pl-PL" dirty="0" err="1"/>
              <a:t>involvement</a:t>
            </a:r>
            <a:r>
              <a:rPr lang="pl-PL" dirty="0"/>
              <a:t> of the </a:t>
            </a:r>
            <a:r>
              <a:rPr lang="pl-PL" dirty="0" err="1"/>
              <a:t>child</a:t>
            </a:r>
            <a:endParaRPr lang="pl-PL" dirty="0"/>
          </a:p>
          <a:p>
            <a:r>
              <a:rPr lang="pl-PL" dirty="0" err="1"/>
              <a:t>Shall</a:t>
            </a:r>
            <a:r>
              <a:rPr lang="pl-PL" dirty="0"/>
              <a:t> be </a:t>
            </a:r>
            <a:r>
              <a:rPr lang="pl-PL" dirty="0" err="1"/>
              <a:t>updated</a:t>
            </a:r>
            <a:endParaRPr lang="pl-PL" dirty="0"/>
          </a:p>
          <a:p>
            <a:r>
              <a:rPr lang="pl-PL" dirty="0"/>
              <a:t>May be </a:t>
            </a:r>
            <a:r>
              <a:rPr lang="pl-PL" dirty="0" err="1"/>
              <a:t>derogated</a:t>
            </a:r>
            <a:r>
              <a:rPr lang="pl-PL" dirty="0"/>
              <a:t> from </a:t>
            </a:r>
            <a:r>
              <a:rPr lang="en-US" dirty="0"/>
              <a:t>where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en-US" dirty="0"/>
              <a:t>is warranted in the circumstances of the case</a:t>
            </a:r>
            <a:r>
              <a:rPr lang="pl-PL" dirty="0"/>
              <a:t> and </a:t>
            </a:r>
            <a:r>
              <a:rPr lang="en-US" dirty="0"/>
              <a:t>compatible with the child's best interests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877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5D5648-EC4F-4D61-9453-4E038C033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dirty="0"/>
              <a:t>Special </a:t>
            </a:r>
            <a:r>
              <a:rPr lang="pl-PL" dirty="0" err="1"/>
              <a:t>rules</a:t>
            </a:r>
            <a:r>
              <a:rPr lang="pl-PL" dirty="0"/>
              <a:t> </a:t>
            </a:r>
            <a:r>
              <a:rPr lang="pl-PL" dirty="0" err="1"/>
              <a:t>concerning</a:t>
            </a:r>
            <a:r>
              <a:rPr lang="pl-PL" dirty="0"/>
              <a:t> the </a:t>
            </a:r>
            <a:r>
              <a:rPr lang="pl-PL" dirty="0" err="1"/>
              <a:t>deprivation</a:t>
            </a:r>
            <a:r>
              <a:rPr lang="pl-PL" dirty="0"/>
              <a:t> of </a:t>
            </a:r>
            <a:r>
              <a:rPr lang="pl-PL" dirty="0" err="1"/>
              <a:t>liberty</a:t>
            </a:r>
            <a:r>
              <a:rPr lang="pl-PL" dirty="0"/>
              <a:t> (</a:t>
            </a:r>
            <a:r>
              <a:rPr lang="pl-PL" dirty="0" err="1"/>
              <a:t>DoL</a:t>
            </a:r>
            <a:r>
              <a:rPr lang="pl-PL" dirty="0"/>
              <a:t>)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E7BA18D9-DF9D-45C8-A71D-661F2BD2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pl-PL" smtClean="0"/>
              <a:pPr rtl="0"/>
              <a:t>9</a:t>
            </a:fld>
            <a:endParaRPr lang="pl-PL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2206802-4CD8-4EC6-AC7C-F5F79C410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170363"/>
          </a:xfrm>
        </p:spPr>
        <p:txBody>
          <a:bodyPr>
            <a:normAutofit fontScale="92500" lnSpcReduction="10000"/>
          </a:bodyPr>
          <a:lstStyle/>
          <a:p>
            <a:r>
              <a:rPr lang="pl-PL" dirty="0" err="1"/>
              <a:t>Article</a:t>
            </a:r>
            <a:r>
              <a:rPr lang="pl-PL" dirty="0"/>
              <a:t> 10 – </a:t>
            </a:r>
            <a:r>
              <a:rPr lang="pl-PL" dirty="0" err="1"/>
              <a:t>DoL</a:t>
            </a:r>
            <a:r>
              <a:rPr lang="pl-PL" dirty="0"/>
              <a:t> </a:t>
            </a:r>
            <a:r>
              <a:rPr lang="pl-PL" dirty="0" err="1"/>
              <a:t>shall</a:t>
            </a:r>
            <a:r>
              <a:rPr lang="pl-PL" dirty="0"/>
              <a:t> be </a:t>
            </a:r>
            <a:r>
              <a:rPr lang="pl-PL" dirty="0" err="1"/>
              <a:t>limited</a:t>
            </a:r>
            <a:r>
              <a:rPr lang="pl-PL" dirty="0"/>
              <a:t> „to the </a:t>
            </a:r>
            <a:r>
              <a:rPr lang="pl-PL" dirty="0" err="1"/>
              <a:t>shortest</a:t>
            </a:r>
            <a:r>
              <a:rPr lang="pl-PL" dirty="0"/>
              <a:t> </a:t>
            </a:r>
            <a:r>
              <a:rPr lang="pl-PL" dirty="0" err="1"/>
              <a:t>appropriate</a:t>
            </a:r>
            <a:r>
              <a:rPr lang="pl-PL" dirty="0"/>
              <a:t> period of </a:t>
            </a:r>
            <a:r>
              <a:rPr lang="pl-PL" dirty="0" err="1"/>
              <a:t>time</a:t>
            </a:r>
            <a:r>
              <a:rPr lang="pl-PL" dirty="0"/>
              <a:t>”, </a:t>
            </a:r>
            <a:r>
              <a:rPr lang="pl-PL" dirty="0" err="1"/>
              <a:t>imposed</a:t>
            </a:r>
            <a:r>
              <a:rPr lang="pl-PL" dirty="0"/>
              <a:t> </a:t>
            </a:r>
            <a:r>
              <a:rPr lang="pl-PL" dirty="0" err="1"/>
              <a:t>only</a:t>
            </a:r>
            <a:r>
              <a:rPr lang="pl-PL" dirty="0"/>
              <a:t> as a </a:t>
            </a:r>
            <a:r>
              <a:rPr lang="pl-PL" dirty="0" err="1"/>
              <a:t>measure</a:t>
            </a:r>
            <a:r>
              <a:rPr lang="pl-PL" dirty="0"/>
              <a:t> of </a:t>
            </a:r>
            <a:r>
              <a:rPr lang="pl-PL" dirty="0" err="1"/>
              <a:t>last</a:t>
            </a:r>
            <a:r>
              <a:rPr lang="pl-PL" dirty="0"/>
              <a:t> resort and </a:t>
            </a:r>
            <a:r>
              <a:rPr lang="pl-PL" dirty="0" err="1"/>
              <a:t>frequently</a:t>
            </a:r>
            <a:r>
              <a:rPr lang="pl-PL" dirty="0"/>
              <a:t> </a:t>
            </a:r>
            <a:r>
              <a:rPr lang="pl-PL" dirty="0" err="1"/>
              <a:t>reviewed</a:t>
            </a:r>
            <a:endParaRPr lang="pl-PL" dirty="0"/>
          </a:p>
          <a:p>
            <a:r>
              <a:rPr lang="pl-PL" dirty="0" err="1"/>
              <a:t>Article</a:t>
            </a:r>
            <a:r>
              <a:rPr lang="pl-PL" dirty="0"/>
              <a:t> 11 – </a:t>
            </a:r>
            <a:r>
              <a:rPr lang="pl-PL" dirty="0" err="1"/>
              <a:t>alternative</a:t>
            </a:r>
            <a:r>
              <a:rPr lang="pl-PL" dirty="0"/>
              <a:t> </a:t>
            </a:r>
            <a:r>
              <a:rPr lang="pl-PL" dirty="0" err="1"/>
              <a:t>measure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to be </a:t>
            </a:r>
            <a:r>
              <a:rPr lang="pl-PL" dirty="0" err="1"/>
              <a:t>available</a:t>
            </a:r>
            <a:endParaRPr lang="pl-PL" dirty="0"/>
          </a:p>
          <a:p>
            <a:r>
              <a:rPr lang="pl-PL" dirty="0" err="1"/>
              <a:t>Article</a:t>
            </a:r>
            <a:r>
              <a:rPr lang="pl-PL" dirty="0"/>
              <a:t> 8 – </a:t>
            </a:r>
            <a:r>
              <a:rPr lang="pl-PL" dirty="0" err="1"/>
              <a:t>right</a:t>
            </a:r>
            <a:r>
              <a:rPr lang="pl-PL" dirty="0"/>
              <a:t> to a </a:t>
            </a:r>
            <a:r>
              <a:rPr lang="pl-PL" dirty="0" err="1"/>
              <a:t>medical</a:t>
            </a:r>
            <a:r>
              <a:rPr lang="pl-PL" dirty="0"/>
              <a:t> </a:t>
            </a:r>
            <a:r>
              <a:rPr lang="pl-PL" dirty="0" err="1"/>
              <a:t>examination</a:t>
            </a:r>
            <a:endParaRPr lang="pl-PL" dirty="0"/>
          </a:p>
          <a:p>
            <a:r>
              <a:rPr lang="pl-PL" dirty="0" err="1"/>
              <a:t>Article</a:t>
            </a:r>
            <a:r>
              <a:rPr lang="pl-PL" dirty="0"/>
              <a:t> 12 – </a:t>
            </a:r>
            <a:r>
              <a:rPr lang="pl-PL" dirty="0" err="1"/>
              <a:t>specific</a:t>
            </a:r>
            <a:r>
              <a:rPr lang="pl-PL" dirty="0"/>
              <a:t> </a:t>
            </a:r>
            <a:r>
              <a:rPr lang="pl-PL" dirty="0" err="1"/>
              <a:t>treatment</a:t>
            </a:r>
            <a:r>
              <a:rPr lang="pl-PL" dirty="0"/>
              <a:t> </a:t>
            </a:r>
            <a:r>
              <a:rPr lang="pl-PL" dirty="0" err="1"/>
              <a:t>during</a:t>
            </a:r>
            <a:r>
              <a:rPr lang="pl-PL" dirty="0"/>
              <a:t> </a:t>
            </a:r>
            <a:r>
              <a:rPr lang="pl-PL" dirty="0" err="1"/>
              <a:t>DoL</a:t>
            </a:r>
            <a:r>
              <a:rPr lang="pl-PL" dirty="0"/>
              <a:t>:</a:t>
            </a:r>
          </a:p>
          <a:p>
            <a:pPr lvl="1"/>
            <a:r>
              <a:rPr lang="pl-PL" dirty="0" err="1"/>
              <a:t>separated</a:t>
            </a:r>
            <a:r>
              <a:rPr lang="pl-PL" dirty="0"/>
              <a:t> from </a:t>
            </a:r>
            <a:r>
              <a:rPr lang="pl-PL" dirty="0" err="1"/>
              <a:t>adults</a:t>
            </a:r>
            <a:r>
              <a:rPr lang="pl-PL" dirty="0"/>
              <a:t> (with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limitations</a:t>
            </a:r>
            <a:r>
              <a:rPr lang="pl-PL" dirty="0"/>
              <a:t> and </a:t>
            </a:r>
            <a:r>
              <a:rPr lang="pl-PL" dirty="0" err="1"/>
              <a:t>exceptions</a:t>
            </a:r>
            <a:r>
              <a:rPr lang="pl-PL" dirty="0"/>
              <a:t>)</a:t>
            </a:r>
          </a:p>
          <a:p>
            <a:pPr lvl="1"/>
            <a:r>
              <a:rPr lang="pl-PL" dirty="0"/>
              <a:t>Right to </a:t>
            </a:r>
            <a:r>
              <a:rPr lang="pl-PL" dirty="0" err="1"/>
              <a:t>education</a:t>
            </a:r>
            <a:r>
              <a:rPr lang="pl-PL" dirty="0"/>
              <a:t>, family life, </a:t>
            </a:r>
            <a:r>
              <a:rPr lang="pl-PL" dirty="0" err="1"/>
              <a:t>meeting</a:t>
            </a:r>
            <a:r>
              <a:rPr lang="pl-PL" dirty="0"/>
              <a:t> with the HPR etc.</a:t>
            </a:r>
          </a:p>
        </p:txBody>
      </p:sp>
    </p:spTree>
    <p:extLst>
      <p:ext uri="{BB962C8B-B14F-4D97-AF65-F5344CB8AC3E}">
        <p14:creationId xmlns:p14="http://schemas.microsoft.com/office/powerpoint/2010/main" val="778418677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1757077_TF00537603_Win32.potx" id="{A4E561CF-7807-4E7A-B6FF-26E55F8942B6}" vid="{6456FC3E-64EE-4C57-B60D-5105227F7300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AFE2A1-77F8-441E-9B9F-DD61C354F4F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6052644-F409-493B-8E91-969D43897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F4B188-9E41-4609-81DC-EA2587D009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{33DDCF24-B223-4AF2-BDA2-3E1DFEE277AA}tf00537603_win32</Template>
  <TotalTime>2</TotalTime>
  <Words>879</Words>
  <Application>Microsoft Office PowerPoint</Application>
  <PresentationFormat>Panoramiczny</PresentationFormat>
  <Paragraphs>100</Paragraphs>
  <Slides>14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Avenir Next LT Pro</vt:lpstr>
      <vt:lpstr>Calibri</vt:lpstr>
      <vt:lpstr>Sabon Next LT</vt:lpstr>
      <vt:lpstr>Wingdings</vt:lpstr>
      <vt:lpstr>LuminousVTI</vt:lpstr>
      <vt:lpstr>Directive 2016/800/EU (children in criminal proceedings)</vt:lpstr>
      <vt:lpstr>Overview</vt:lpstr>
      <vt:lpstr>Scope of application</vt:lpstr>
      <vt:lpstr>Right to information</vt:lpstr>
      <vt:lpstr>Right to information</vt:lpstr>
      <vt:lpstr>Assistance by a lawyer</vt:lpstr>
      <vt:lpstr>Right to an individual assessment </vt:lpstr>
      <vt:lpstr>Individual assessment</vt:lpstr>
      <vt:lpstr>Special rules concerning the deprivation of liberty (DoL)</vt:lpstr>
      <vt:lpstr>Right to be accompanied by the HPR</vt:lpstr>
      <vt:lpstr>Rights of the requested person (EAW)</vt:lpstr>
      <vt:lpstr>Other rights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Directive 2016/800/EU (children)</dc:title>
  <dc:creator> Dorota Czerwińska</dc:creator>
  <cp:lastModifiedBy> Dorota Czerwińska</cp:lastModifiedBy>
  <cp:revision>9</cp:revision>
  <dcterms:created xsi:type="dcterms:W3CDTF">2022-04-01T05:06:37Z</dcterms:created>
  <dcterms:modified xsi:type="dcterms:W3CDTF">2023-04-03T20:50:23Z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