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6" autoAdjust="0"/>
    <p:restoredTop sz="94660"/>
  </p:normalViewPr>
  <p:slideViewPr>
    <p:cSldViewPr snapToGrid="0">
      <p:cViewPr varScale="1">
        <p:scale>
          <a:sx n="95" d="100"/>
          <a:sy n="95" d="100"/>
        </p:scale>
        <p:origin x="7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ccwbo.org/products-and-services/arbitration-and-adr/arbitration/icc-rules-of-arbitration/#article_3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ccinstitute.com/media/169838/arbitration_rules_eng_17_web.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ccinstitute.com/dispute-resolution/calculator/" TargetMode="External"/><Relationship Id="rId2" Type="http://schemas.openxmlformats.org/officeDocument/2006/relationships/hyperlink" Target="http://www.sccinstitute.com/media/169838/arbitration_rules_eng_17_web.pdf" TargetMode="External"/><Relationship Id="rId1" Type="http://schemas.openxmlformats.org/officeDocument/2006/relationships/slideLayout" Target="../slideLayouts/slideLayout2.xml"/><Relationship Id="rId4" Type="http://schemas.openxmlformats.org/officeDocument/2006/relationships/hyperlink" Target="http://eur-lex.europa.eu/legal-content/PL/TXT/?qid=1485116074314&amp;uri=CELEX:52014IE5356"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ur-lex.europa.eu/legal-content/PL/TXT/?qid=1485116961643&amp;uri=CELEX:32015D147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ur-lex.europa.eu/legal-content/PL/TXT/?qid=1485116074314&amp;uri=CELEX:52014IE5356" TargetMode="External"/><Relationship Id="rId2" Type="http://schemas.openxmlformats.org/officeDocument/2006/relationships/hyperlink" Target="http://data.consilium.europa.eu/doc/document/ST-10973-2016-INIT/pl/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89212" y="954157"/>
            <a:ext cx="8915399" cy="3823222"/>
          </a:xfrm>
        </p:spPr>
        <p:txBody>
          <a:bodyPr>
            <a:noAutofit/>
          </a:bodyPr>
          <a:lstStyle/>
          <a:p>
            <a:r>
              <a:rPr lang="pl-PL" sz="4000" b="1" dirty="0" smtClean="0"/>
              <a:t>Dochodzenie roszczeń w </a:t>
            </a:r>
            <a:r>
              <a:rPr lang="pl-PL" sz="4000" b="1" dirty="0"/>
              <a:t>m</a:t>
            </a:r>
            <a:r>
              <a:rPr lang="pl-PL" sz="4000" b="1" dirty="0" smtClean="0"/>
              <a:t>iędzynarodowym </a:t>
            </a:r>
            <a:r>
              <a:rPr lang="pl-PL" sz="4000" b="1" dirty="0"/>
              <a:t>p</a:t>
            </a:r>
            <a:r>
              <a:rPr lang="pl-PL" sz="4000" b="1" dirty="0" smtClean="0"/>
              <a:t>rawie inwestycyjnym</a:t>
            </a:r>
            <a:br>
              <a:rPr lang="pl-PL" sz="4000" b="1" dirty="0" smtClean="0"/>
            </a:br>
            <a:endParaRPr lang="en-GB" sz="4000" b="1" dirty="0"/>
          </a:p>
        </p:txBody>
      </p:sp>
      <p:sp>
        <p:nvSpPr>
          <p:cNvPr id="3" name="Podtytuł 2"/>
          <p:cNvSpPr>
            <a:spLocks noGrp="1"/>
          </p:cNvSpPr>
          <p:nvPr>
            <p:ph type="subTitle" idx="1"/>
          </p:nvPr>
        </p:nvSpPr>
        <p:spPr>
          <a:xfrm>
            <a:off x="2589211" y="5403544"/>
            <a:ext cx="8915399" cy="1126283"/>
          </a:xfrm>
        </p:spPr>
        <p:txBody>
          <a:bodyPr/>
          <a:lstStyle/>
          <a:p>
            <a:r>
              <a:rPr lang="pl-PL" dirty="0" smtClean="0"/>
              <a:t>© Łukasz </a:t>
            </a:r>
            <a:r>
              <a:rPr lang="pl-PL" dirty="0" smtClean="0"/>
              <a:t>Stępkowski</a:t>
            </a:r>
          </a:p>
          <a:p>
            <a:r>
              <a:rPr lang="pl-PL" dirty="0" smtClean="0"/>
              <a:t>d</a:t>
            </a:r>
            <a:r>
              <a:rPr lang="pl-PL" dirty="0" smtClean="0"/>
              <a:t>oktorant </a:t>
            </a:r>
            <a:r>
              <a:rPr lang="pl-PL" dirty="0" err="1" smtClean="0"/>
              <a:t>KPMiE</a:t>
            </a:r>
            <a:r>
              <a:rPr lang="pl-PL" dirty="0" smtClean="0"/>
              <a:t>, adwokat </a:t>
            </a:r>
            <a:endParaRPr lang="en-GB" dirty="0"/>
          </a:p>
        </p:txBody>
      </p:sp>
    </p:spTree>
    <p:extLst>
      <p:ext uri="{BB962C8B-B14F-4D97-AF65-F5344CB8AC3E}">
        <p14:creationId xmlns:p14="http://schemas.microsoft.com/office/powerpoint/2010/main" val="1427092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lstStyle/>
          <a:p>
            <a:r>
              <a:rPr lang="pl-PL" dirty="0" smtClean="0"/>
              <a:t>Dochodzenie roszczeń w MPI</a:t>
            </a:r>
            <a:endParaRPr lang="en-GB" dirty="0"/>
          </a:p>
        </p:txBody>
      </p:sp>
      <p:sp>
        <p:nvSpPr>
          <p:cNvPr id="3" name="Symbol zastępczy zawartości 2"/>
          <p:cNvSpPr>
            <a:spLocks noGrp="1"/>
          </p:cNvSpPr>
          <p:nvPr>
            <p:ph idx="1"/>
          </p:nvPr>
        </p:nvSpPr>
        <p:spPr>
          <a:xfrm>
            <a:off x="2057400" y="1311965"/>
            <a:ext cx="9447212" cy="5019261"/>
          </a:xfrm>
        </p:spPr>
        <p:txBody>
          <a:bodyPr>
            <a:normAutofit fontScale="92500" lnSpcReduction="10000"/>
          </a:bodyPr>
          <a:lstStyle/>
          <a:p>
            <a:r>
              <a:rPr lang="pl-PL" dirty="0" smtClean="0"/>
              <a:t>Klauzula jednoinstancyjności postępowania arbitrażowego i ostateczności orzeczenia arbitrażowego</a:t>
            </a:r>
          </a:p>
          <a:p>
            <a:r>
              <a:rPr lang="pl-PL" dirty="0" smtClean="0"/>
              <a:t>Z zasady postępowanie arbitrażowe jest prowadzone w jednej instancji – nie istnieje „trybunał arbitrażowy przełożony”, który orzeka jako sąd odwoławczy albo kasacyjny, albo jako inny skład rozpoznający roszczenie ponownie (wyjątek – ICSID/art. 52, ale RP dalej nie jest członkiem…)</a:t>
            </a:r>
          </a:p>
          <a:p>
            <a:r>
              <a:rPr lang="pl-PL" dirty="0" smtClean="0"/>
              <a:t>Co więcej, takie orzeczenie jest ostateczne, a więc nie podlega środkom zaskarżenia, typu </a:t>
            </a:r>
            <a:r>
              <a:rPr lang="pl-PL" dirty="0"/>
              <a:t>apelacja, rewizja, skarga kasacyjna, odwołanie, zażalenie etc</a:t>
            </a:r>
            <a:r>
              <a:rPr lang="pl-PL" dirty="0" smtClean="0"/>
              <a:t>.</a:t>
            </a:r>
          </a:p>
          <a:p>
            <a:r>
              <a:rPr lang="pl-PL" dirty="0" smtClean="0"/>
              <a:t>Mogą być dopuszczalne wniosek o poprawienie pomyłek pisarskich, uzupełnienie orzeczenia albo o wykładnię</a:t>
            </a:r>
          </a:p>
          <a:p>
            <a:r>
              <a:rPr lang="pl-PL" dirty="0" smtClean="0"/>
              <a:t>Niekiedy dany trybunał arbitrażowy posiada w swoim regulaminie proceduralnym szczególne postanowienia w przedmiocie uchylenia jego orzeczenia przez sąd krajowy, gdy działa on jako sąd polubowny jakiegoś określonego prawa krajowego</a:t>
            </a:r>
          </a:p>
          <a:p>
            <a:pPr lvl="1"/>
            <a:r>
              <a:rPr lang="pl-PL" dirty="0" smtClean="0"/>
              <a:t>Np. art. 35 pkt 4 regulaminu trybunału arbitrażowego przy </a:t>
            </a:r>
            <a:r>
              <a:rPr lang="pl-PL" dirty="0"/>
              <a:t>Międzynarodowej Izbie Handlowej w Paryżu </a:t>
            </a:r>
            <a:endParaRPr lang="pl-PL" dirty="0" smtClean="0"/>
          </a:p>
          <a:p>
            <a:pPr lvl="1"/>
            <a:r>
              <a:rPr lang="en-GB" dirty="0">
                <a:hlinkClick r:id="rId2"/>
              </a:rPr>
              <a:t>http://www.iccwbo.org/products-and-services/arbitration-and-adr/arbitration/icc-rules-of-arbitration/#</a:t>
            </a:r>
            <a:r>
              <a:rPr lang="en-GB" dirty="0" smtClean="0">
                <a:hlinkClick r:id="rId2"/>
              </a:rPr>
              <a:t>article_</a:t>
            </a:r>
            <a:r>
              <a:rPr lang="pl-PL" dirty="0" smtClean="0">
                <a:hlinkClick r:id="rId2"/>
              </a:rPr>
              <a:t>35</a:t>
            </a:r>
            <a:r>
              <a:rPr lang="pl-PL" dirty="0" smtClean="0"/>
              <a:t> </a:t>
            </a:r>
            <a:endParaRPr lang="en-GB" dirty="0"/>
          </a:p>
        </p:txBody>
      </p:sp>
    </p:spTree>
    <p:extLst>
      <p:ext uri="{BB962C8B-B14F-4D97-AF65-F5344CB8AC3E}">
        <p14:creationId xmlns:p14="http://schemas.microsoft.com/office/powerpoint/2010/main" val="3254701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lstStyle/>
          <a:p>
            <a:r>
              <a:rPr lang="pl-PL" dirty="0" smtClean="0"/>
              <a:t>Dochodzenie roszczeń w MPI</a:t>
            </a:r>
            <a:endParaRPr lang="en-GB" dirty="0"/>
          </a:p>
        </p:txBody>
      </p:sp>
      <p:sp>
        <p:nvSpPr>
          <p:cNvPr id="3" name="Symbol zastępczy zawartości 2"/>
          <p:cNvSpPr>
            <a:spLocks noGrp="1"/>
          </p:cNvSpPr>
          <p:nvPr>
            <p:ph idx="1"/>
          </p:nvPr>
        </p:nvSpPr>
        <p:spPr>
          <a:xfrm>
            <a:off x="2057400" y="1311965"/>
            <a:ext cx="9447212" cy="5019261"/>
          </a:xfrm>
        </p:spPr>
        <p:txBody>
          <a:bodyPr/>
          <a:lstStyle/>
          <a:p>
            <a:r>
              <a:rPr lang="pl-PL" dirty="0" smtClean="0"/>
              <a:t>Klauzula stosującego się prawa materialnego</a:t>
            </a:r>
          </a:p>
          <a:p>
            <a:r>
              <a:rPr lang="pl-PL" dirty="0" smtClean="0"/>
              <a:t>Dotyczy prawa, które jest stosowane co do istoty przez trybunał arbitrażowy</a:t>
            </a:r>
          </a:p>
          <a:p>
            <a:r>
              <a:rPr lang="pl-PL" dirty="0" smtClean="0"/>
              <a:t>Prawo to może obejmować samą umowę inwestycyjną, a także m.in.  prawo krajowe (w tym reguły kolizyjne, a więc prawo prywatne międzynarodowe) oraz międzynarodowe prawo zwyczajowe</a:t>
            </a:r>
          </a:p>
          <a:p>
            <a:r>
              <a:rPr lang="pl-PL" dirty="0" smtClean="0"/>
              <a:t>Co więcej, arbitrzy mogą być upoważnieni przez strony, aby orzekać </a:t>
            </a:r>
            <a:r>
              <a:rPr lang="pl-PL" i="1" dirty="0" smtClean="0"/>
              <a:t>ex aequo et bono</a:t>
            </a:r>
            <a:r>
              <a:rPr lang="pl-PL" dirty="0"/>
              <a:t> </a:t>
            </a:r>
            <a:r>
              <a:rPr lang="pl-PL" dirty="0" smtClean="0"/>
              <a:t>(„według </a:t>
            </a:r>
            <a:r>
              <a:rPr lang="pl-PL" dirty="0"/>
              <a:t>tego co słuszne i </a:t>
            </a:r>
            <a:r>
              <a:rPr lang="pl-PL" dirty="0" smtClean="0"/>
              <a:t>dobre”) </a:t>
            </a:r>
            <a:r>
              <a:rPr lang="pl-PL" dirty="0"/>
              <a:t>lub jako </a:t>
            </a:r>
            <a:r>
              <a:rPr lang="pl-PL" i="1" dirty="0" err="1"/>
              <a:t>amiable</a:t>
            </a:r>
            <a:r>
              <a:rPr lang="pl-PL" i="1" dirty="0"/>
              <a:t> </a:t>
            </a:r>
            <a:r>
              <a:rPr lang="pl-PL" i="1" dirty="0" err="1" smtClean="0"/>
              <a:t>compositeur</a:t>
            </a:r>
            <a:r>
              <a:rPr lang="pl-PL" i="1" dirty="0" smtClean="0"/>
              <a:t> </a:t>
            </a:r>
            <a:r>
              <a:rPr lang="pl-PL" dirty="0" smtClean="0"/>
              <a:t>(„przyjazny </a:t>
            </a:r>
            <a:r>
              <a:rPr lang="pl-PL" dirty="0" err="1" smtClean="0"/>
              <a:t>koncyliator</a:t>
            </a:r>
            <a:r>
              <a:rPr lang="pl-PL" dirty="0" smtClean="0"/>
              <a:t>”), nie będąc związanymi ścisłym brzmieniem stosującego się prawa, przy czym takie upoważnienie zazwyczaj powinno być wyraźne</a:t>
            </a:r>
          </a:p>
          <a:p>
            <a:r>
              <a:rPr lang="pl-PL" dirty="0" smtClean="0"/>
              <a:t>Por. np. Art. 27 pkt 3 regulaminu trybunału arbitrażowego przy Instytucie </a:t>
            </a:r>
            <a:r>
              <a:rPr lang="pl-PL" dirty="0"/>
              <a:t>Arbitrażu Izby Handlowej w </a:t>
            </a:r>
            <a:r>
              <a:rPr lang="pl-PL" dirty="0" smtClean="0"/>
              <a:t>Sztokholmie</a:t>
            </a:r>
          </a:p>
          <a:p>
            <a:pPr lvl="1"/>
            <a:r>
              <a:rPr lang="en-US" dirty="0"/>
              <a:t>The Arbitral Tribunal shall decide the dispute  ex </a:t>
            </a:r>
            <a:r>
              <a:rPr lang="en-US" dirty="0" err="1"/>
              <a:t>aequo</a:t>
            </a:r>
            <a:r>
              <a:rPr lang="en-US" dirty="0"/>
              <a:t> et  bono   or  as   amiable  </a:t>
            </a:r>
            <a:r>
              <a:rPr lang="en-US" dirty="0" err="1"/>
              <a:t>compositeur</a:t>
            </a:r>
            <a:r>
              <a:rPr lang="en-US" dirty="0"/>
              <a:t>   only  if  the  parties  have   expressly </a:t>
            </a:r>
            <a:r>
              <a:rPr lang="en-US" dirty="0" err="1"/>
              <a:t>authorised</a:t>
            </a:r>
            <a:r>
              <a:rPr lang="en-US" dirty="0"/>
              <a:t> it to do so</a:t>
            </a:r>
            <a:r>
              <a:rPr lang="en-US" dirty="0" smtClean="0"/>
              <a:t>.</a:t>
            </a:r>
            <a:endParaRPr lang="pl-PL" dirty="0" smtClean="0"/>
          </a:p>
          <a:p>
            <a:pPr lvl="1"/>
            <a:r>
              <a:rPr lang="pl-PL" dirty="0">
                <a:hlinkClick r:id="rId2"/>
              </a:rPr>
              <a:t>http://</a:t>
            </a:r>
            <a:r>
              <a:rPr lang="pl-PL" dirty="0" smtClean="0">
                <a:hlinkClick r:id="rId2"/>
              </a:rPr>
              <a:t>www.sccinstitute.com/media/169838/arbitration_rules_eng_17_web.pdf</a:t>
            </a:r>
            <a:r>
              <a:rPr lang="pl-PL" dirty="0" smtClean="0"/>
              <a:t> </a:t>
            </a:r>
          </a:p>
        </p:txBody>
      </p:sp>
    </p:spTree>
    <p:extLst>
      <p:ext uri="{BB962C8B-B14F-4D97-AF65-F5344CB8AC3E}">
        <p14:creationId xmlns:p14="http://schemas.microsoft.com/office/powerpoint/2010/main" val="1935756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lstStyle/>
          <a:p>
            <a:r>
              <a:rPr lang="pl-PL" dirty="0" smtClean="0"/>
              <a:t>Dochodzenie roszczeń w MPI</a:t>
            </a:r>
            <a:endParaRPr lang="en-GB" dirty="0"/>
          </a:p>
        </p:txBody>
      </p:sp>
      <p:sp>
        <p:nvSpPr>
          <p:cNvPr id="3" name="Symbol zastępczy zawartości 2"/>
          <p:cNvSpPr>
            <a:spLocks noGrp="1"/>
          </p:cNvSpPr>
          <p:nvPr>
            <p:ph idx="1"/>
          </p:nvPr>
        </p:nvSpPr>
        <p:spPr>
          <a:xfrm>
            <a:off x="2057400" y="1311965"/>
            <a:ext cx="9447212" cy="5019261"/>
          </a:xfrm>
        </p:spPr>
        <p:txBody>
          <a:bodyPr>
            <a:normAutofit fontScale="85000" lnSpcReduction="20000"/>
          </a:bodyPr>
          <a:lstStyle/>
          <a:p>
            <a:r>
              <a:rPr lang="pl-PL" dirty="0" smtClean="0"/>
              <a:t>Klauzula braku możliwości powołania się na fakt otrzymania sumy ubezpieczenia</a:t>
            </a:r>
          </a:p>
          <a:p>
            <a:r>
              <a:rPr lang="pl-PL" dirty="0" smtClean="0"/>
              <a:t>Działa przeciwko państwu, które nie może twierdzić, że inwestor nie jest już dotknięty uszczerbkiem, skoro otrzymał już środki od ubezpieczyciela</a:t>
            </a:r>
          </a:p>
          <a:p>
            <a:r>
              <a:rPr lang="pl-PL" dirty="0" smtClean="0"/>
              <a:t>Przykład: umowa między Rządem </a:t>
            </a:r>
            <a:r>
              <a:rPr lang="pl-PL" i="1" dirty="0" smtClean="0"/>
              <a:t>Rzeczypospolitej Polskiej</a:t>
            </a:r>
            <a:r>
              <a:rPr lang="pl-PL" dirty="0" smtClean="0"/>
              <a:t> a Rządem Republiki Azerbejdżańskiej o wzajemnym popieraniu i ochronie </a:t>
            </a:r>
            <a:r>
              <a:rPr lang="pl-PL" i="1" dirty="0" smtClean="0"/>
              <a:t>inwestycji</a:t>
            </a:r>
            <a:r>
              <a:rPr lang="pl-PL" dirty="0"/>
              <a:t>, sporządzona w Warszawie dnia 26 sierpnia 1997 r. (Dz.U.1999.61.656 z dnia </a:t>
            </a:r>
            <a:r>
              <a:rPr lang="pl-PL" dirty="0" smtClean="0"/>
              <a:t>1999.07.15)</a:t>
            </a:r>
          </a:p>
          <a:p>
            <a:r>
              <a:rPr lang="pl-PL" dirty="0" smtClean="0"/>
              <a:t>Art. 10 ust. 7 Umawiająca </a:t>
            </a:r>
            <a:r>
              <a:rPr lang="pl-PL" dirty="0"/>
              <a:t>się Strona będąca stroną sporu nie może w żadnym stadium postępowania ugodowego lub wykonania orzeczenia powoływać się na fakt, iż inwestor otrzymał, w wyniku umowy ubezpieczenia, odszkodowanie obejmujące całość lub część doznanej szkody</a:t>
            </a:r>
            <a:r>
              <a:rPr lang="pl-PL" dirty="0" smtClean="0"/>
              <a:t>.</a:t>
            </a:r>
          </a:p>
          <a:p>
            <a:r>
              <a:rPr lang="pl-PL" dirty="0" smtClean="0"/>
              <a:t>Jednakże : klauzule </a:t>
            </a:r>
            <a:r>
              <a:rPr lang="pl-PL" dirty="0" err="1" smtClean="0"/>
              <a:t>subrogacyjne</a:t>
            </a:r>
            <a:endParaRPr lang="pl-PL" dirty="0" smtClean="0"/>
          </a:p>
          <a:p>
            <a:r>
              <a:rPr lang="pl-PL" dirty="0" smtClean="0"/>
              <a:t>Art. 8 tego BIT: 1</a:t>
            </a:r>
            <a:r>
              <a:rPr lang="pl-PL" dirty="0"/>
              <a:t>. Jeżeli Umawiająca się Strona lub jakakolwiek jej agencja dokona płatności któremukolwiek z jej inwestorów w ramach gwarancji lub ubezpieczenia zawartego w związku z </a:t>
            </a:r>
            <a:r>
              <a:rPr lang="pl-PL" i="1" dirty="0"/>
              <a:t>inwestycją</a:t>
            </a:r>
            <a:r>
              <a:rPr lang="pl-PL" dirty="0"/>
              <a:t>, druga Umawiająca się Strona uzna przejęcie przez pierwszą Umawiającą się Stronę lub jej agencję wszelkich praw lub roszczeń przysługujących inwestorowi. Umawiająca się Strona lub jakakolwiek jej agencja, która przejęła prawa inwestora, jest uprawniona do tych samych praw, jakie posiada inwestor, i do dochodzenia takich praw w tym samym zakresie z zastrzeżeniem zobowiązań inwestora związanych z ubezpieczoną w ten sposób </a:t>
            </a:r>
            <a:r>
              <a:rPr lang="pl-PL" i="1" dirty="0"/>
              <a:t>inwestycją</a:t>
            </a:r>
            <a:r>
              <a:rPr lang="pl-PL" dirty="0"/>
              <a:t>.</a:t>
            </a:r>
          </a:p>
          <a:p>
            <a:r>
              <a:rPr lang="pl-PL" dirty="0"/>
              <a:t>2. W przypadku subrogacji, określonej w ustępie 1 niniejszego artykułu, inwestor nie będzie wysuwał roszczeń, jeżeli nie będzie do tego upoważniony przez Umawiającą się Stronę lub jakąkolwiek jej agencję.</a:t>
            </a:r>
          </a:p>
          <a:p>
            <a:endParaRPr lang="en-GB" dirty="0"/>
          </a:p>
        </p:txBody>
      </p:sp>
    </p:spTree>
    <p:extLst>
      <p:ext uri="{BB962C8B-B14F-4D97-AF65-F5344CB8AC3E}">
        <p14:creationId xmlns:p14="http://schemas.microsoft.com/office/powerpoint/2010/main" val="1991489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lstStyle/>
          <a:p>
            <a:r>
              <a:rPr lang="pl-PL" dirty="0" smtClean="0"/>
              <a:t>Dochodzenie roszczeń w MPI</a:t>
            </a:r>
            <a:endParaRPr lang="en-GB" dirty="0"/>
          </a:p>
        </p:txBody>
      </p:sp>
      <p:sp>
        <p:nvSpPr>
          <p:cNvPr id="3" name="Symbol zastępczy zawartości 2"/>
          <p:cNvSpPr>
            <a:spLocks noGrp="1"/>
          </p:cNvSpPr>
          <p:nvPr>
            <p:ph idx="1"/>
          </p:nvPr>
        </p:nvSpPr>
        <p:spPr>
          <a:xfrm>
            <a:off x="2057400" y="1311965"/>
            <a:ext cx="9447212" cy="5019261"/>
          </a:xfrm>
        </p:spPr>
        <p:txBody>
          <a:bodyPr/>
          <a:lstStyle/>
          <a:p>
            <a:r>
              <a:rPr lang="pl-PL" dirty="0"/>
              <a:t>Klauzula braku możliwości powołania się na immunitet państwa</a:t>
            </a:r>
          </a:p>
          <a:p>
            <a:r>
              <a:rPr lang="pl-PL" dirty="0" smtClean="0"/>
              <a:t>W ogólnym prawie międzynarodowym publicznym państwa – jako podmioty pierwotne – mają to do siebie, że na zasadzie suwerennej równości państw uważa się, że owe posiadają immunitet jurysdykcyjny i egzekucyjny</a:t>
            </a:r>
          </a:p>
          <a:p>
            <a:r>
              <a:rPr lang="pl-PL" dirty="0" smtClean="0"/>
              <a:t>Tymczasem, w MPI – z racji wyrażenia zgody przez dane państwo na poddanie sporu arbitrażowi, przede wszystkim w danym traktacie inwestycyjnym – uznaje się, że państwo nie może powołać się na immunitet jurysdykcyjny, skoro uczestniczy w działalności gospodarczej (por. M. </a:t>
            </a:r>
            <a:r>
              <a:rPr lang="pl-PL" dirty="0" err="1" smtClean="0"/>
              <a:t>Sornarajah</a:t>
            </a:r>
            <a:r>
              <a:rPr lang="pl-PL" dirty="0" smtClean="0"/>
              <a:t>, The International Law on </a:t>
            </a:r>
            <a:r>
              <a:rPr lang="pl-PL" dirty="0" err="1" smtClean="0"/>
              <a:t>Foreign</a:t>
            </a:r>
            <a:r>
              <a:rPr lang="pl-PL" dirty="0" smtClean="0"/>
              <a:t> Investment, Cambridge 2004, s. 70)</a:t>
            </a:r>
          </a:p>
          <a:p>
            <a:r>
              <a:rPr lang="pl-PL" dirty="0" smtClean="0"/>
              <a:t>Jednakże, immunitet egzekucyjny zazwyczaj nie jest wyłączany w danym traktacie inwestycyjnym</a:t>
            </a:r>
            <a:endParaRPr lang="en-GB" dirty="0"/>
          </a:p>
        </p:txBody>
      </p:sp>
    </p:spTree>
    <p:extLst>
      <p:ext uri="{BB962C8B-B14F-4D97-AF65-F5344CB8AC3E}">
        <p14:creationId xmlns:p14="http://schemas.microsoft.com/office/powerpoint/2010/main" val="134113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lstStyle/>
          <a:p>
            <a:r>
              <a:rPr lang="pl-PL" dirty="0" smtClean="0"/>
              <a:t>Dochodzenie roszczeń w MPI</a:t>
            </a:r>
            <a:endParaRPr lang="en-GB" dirty="0"/>
          </a:p>
        </p:txBody>
      </p:sp>
      <p:sp>
        <p:nvSpPr>
          <p:cNvPr id="3" name="Symbol zastępczy zawartości 2"/>
          <p:cNvSpPr>
            <a:spLocks noGrp="1"/>
          </p:cNvSpPr>
          <p:nvPr>
            <p:ph idx="1"/>
          </p:nvPr>
        </p:nvSpPr>
        <p:spPr>
          <a:xfrm>
            <a:off x="2057400" y="1311965"/>
            <a:ext cx="9447212" cy="5019261"/>
          </a:xfrm>
        </p:spPr>
        <p:txBody>
          <a:bodyPr/>
          <a:lstStyle/>
          <a:p>
            <a:r>
              <a:rPr lang="pl-PL" dirty="0"/>
              <a:t>Klauzule dotyczące wykonania orzeczenia arbitrażowego, w tym klauzule odnoszące się do prawa </a:t>
            </a:r>
            <a:r>
              <a:rPr lang="pl-PL" dirty="0" smtClean="0"/>
              <a:t>krajowego – rzecz o egzekucji</a:t>
            </a:r>
          </a:p>
          <a:p>
            <a:r>
              <a:rPr lang="pl-PL" dirty="0" smtClean="0"/>
              <a:t>Orzeczenie arbitrażowe zazwyczaj jest wykonywane dobrowolnie przez dane państwo, bowiem próby uchylania się od egzekucji nie wpływają dobrze na chęć inwestorów w przedmiocie czynienia kolejnych inwestycji w tym państwie</a:t>
            </a:r>
          </a:p>
          <a:p>
            <a:r>
              <a:rPr lang="pl-PL" dirty="0" smtClean="0"/>
              <a:t>W umowie może znaleźć się klauzula o wykonywaniu orzeczenia arbitrażowego w zgodzie z prawem krajowym</a:t>
            </a:r>
          </a:p>
          <a:p>
            <a:r>
              <a:rPr lang="pl-PL" dirty="0" smtClean="0"/>
              <a:t>Przykład: umowa między </a:t>
            </a:r>
            <a:r>
              <a:rPr lang="pl-PL" i="1" dirty="0" smtClean="0"/>
              <a:t>Rzecząpospolitą Polską</a:t>
            </a:r>
            <a:r>
              <a:rPr lang="pl-PL" dirty="0" smtClean="0"/>
              <a:t> a Ludową Republiką Bangladeszu w sprawie wzajemnego popierania i ochrony </a:t>
            </a:r>
            <a:r>
              <a:rPr lang="pl-PL" i="1" dirty="0" smtClean="0"/>
              <a:t>inwestycji</a:t>
            </a:r>
            <a:r>
              <a:rPr lang="pl-PL" dirty="0"/>
              <a:t>, sporządzona w Warszawie dnia 8 lipca 1997 r. (Dz.U.2000.43.492 z dnia </a:t>
            </a:r>
            <a:r>
              <a:rPr lang="pl-PL" dirty="0" smtClean="0"/>
              <a:t>2000.05.25)</a:t>
            </a:r>
          </a:p>
          <a:p>
            <a:r>
              <a:rPr lang="pl-PL" dirty="0" smtClean="0"/>
              <a:t>art. </a:t>
            </a:r>
            <a:r>
              <a:rPr lang="pl-PL" dirty="0"/>
              <a:t>7 pkt </a:t>
            </a:r>
            <a:r>
              <a:rPr lang="pl-PL" dirty="0" smtClean="0"/>
              <a:t>4 Orzeczenia </a:t>
            </a:r>
            <a:r>
              <a:rPr lang="pl-PL" dirty="0"/>
              <a:t>arbitrażowe będą ostateczne i wiążące dla obu stron sporu. </a:t>
            </a:r>
            <a:r>
              <a:rPr lang="pl-PL" b="1" dirty="0"/>
              <a:t>Każda Umawiająca się Strona zobowiązuje się do wykonania orzeczenia zgodnie z jej prawem krajowym.</a:t>
            </a:r>
          </a:p>
          <a:p>
            <a:endParaRPr lang="en-GB" dirty="0"/>
          </a:p>
          <a:p>
            <a:endParaRPr lang="en-GB" dirty="0"/>
          </a:p>
        </p:txBody>
      </p:sp>
    </p:spTree>
    <p:extLst>
      <p:ext uri="{BB962C8B-B14F-4D97-AF65-F5344CB8AC3E}">
        <p14:creationId xmlns:p14="http://schemas.microsoft.com/office/powerpoint/2010/main" val="902342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normAutofit/>
          </a:bodyPr>
          <a:lstStyle/>
          <a:p>
            <a:r>
              <a:rPr lang="pl-PL" dirty="0"/>
              <a:t>K</a:t>
            </a:r>
            <a:r>
              <a:rPr lang="pl-PL" dirty="0" smtClean="0"/>
              <a:t>oszty postępowania arbitrażowego</a:t>
            </a:r>
            <a:endParaRPr lang="en-GB" dirty="0"/>
          </a:p>
        </p:txBody>
      </p:sp>
      <p:sp>
        <p:nvSpPr>
          <p:cNvPr id="3" name="Symbol zastępczy zawartości 2"/>
          <p:cNvSpPr>
            <a:spLocks noGrp="1"/>
          </p:cNvSpPr>
          <p:nvPr>
            <p:ph idx="1"/>
          </p:nvPr>
        </p:nvSpPr>
        <p:spPr>
          <a:xfrm>
            <a:off x="2057400" y="1311965"/>
            <a:ext cx="9447212" cy="5019261"/>
          </a:xfrm>
        </p:spPr>
        <p:txBody>
          <a:bodyPr>
            <a:normAutofit fontScale="92500" lnSpcReduction="10000"/>
          </a:bodyPr>
          <a:lstStyle/>
          <a:p>
            <a:r>
              <a:rPr lang="pl-PL" dirty="0" smtClean="0"/>
              <a:t>Nie ma jednej ustalonej taryfy lub opłaty za postępowanie arbitrażowe (np. 5% od wartości przedmiotu sporu)</a:t>
            </a:r>
          </a:p>
          <a:p>
            <a:r>
              <a:rPr lang="pl-PL" dirty="0" smtClean="0"/>
              <a:t>Zamiast tego, zinstytucjonalizowane fora arbitrażowe (np. Instytut </a:t>
            </a:r>
            <a:r>
              <a:rPr lang="pl-PL" dirty="0"/>
              <a:t>Arbitrażu Izby Handlowej w </a:t>
            </a:r>
            <a:r>
              <a:rPr lang="pl-PL" dirty="0" smtClean="0"/>
              <a:t>Sztokholmie) ustalają własne opłaty, które obciążają strony, a jeśli regulamin proceduralny danego forum na to pozwala, mogą być włożone na stronę przegrywającą (podobnie jak w k.p.c. co do kosztów procesu)</a:t>
            </a:r>
          </a:p>
          <a:p>
            <a:r>
              <a:rPr lang="pl-PL" dirty="0" smtClean="0"/>
              <a:t>Por. s. </a:t>
            </a:r>
            <a:r>
              <a:rPr lang="pl-PL" dirty="0"/>
              <a:t>42 [w:] </a:t>
            </a:r>
            <a:r>
              <a:rPr lang="pl-PL" dirty="0">
                <a:hlinkClick r:id="rId2"/>
              </a:rPr>
              <a:t>http://</a:t>
            </a:r>
            <a:r>
              <a:rPr lang="pl-PL" dirty="0" smtClean="0">
                <a:hlinkClick r:id="rId2"/>
              </a:rPr>
              <a:t>www.sccinstitute.com/media/169838/arbitration_rules_eng_17_web.pdf</a:t>
            </a:r>
            <a:r>
              <a:rPr lang="pl-PL" dirty="0" smtClean="0"/>
              <a:t> </a:t>
            </a:r>
          </a:p>
          <a:p>
            <a:r>
              <a:rPr lang="pl-PL" dirty="0" smtClean="0"/>
              <a:t>Niekiedy dane forum zamieszcza również na swojej stronie internetowej kalkulator kosztów, służący orientacyjnemu wyliczeniu kosztów postępowania</a:t>
            </a:r>
          </a:p>
          <a:p>
            <a:r>
              <a:rPr lang="pl-PL" dirty="0">
                <a:hlinkClick r:id="rId3"/>
              </a:rPr>
              <a:t>http://www.sccinstitute.com/dispute-resolution/calculator</a:t>
            </a:r>
            <a:r>
              <a:rPr lang="pl-PL" dirty="0" smtClean="0">
                <a:hlinkClick r:id="rId3"/>
              </a:rPr>
              <a:t>/</a:t>
            </a:r>
            <a:endParaRPr lang="pl-PL" dirty="0" smtClean="0"/>
          </a:p>
          <a:p>
            <a:r>
              <a:rPr lang="pl-PL" dirty="0" smtClean="0"/>
              <a:t>Dużo pieniążków za sprawiedliwość arbitrażową – </a:t>
            </a:r>
            <a:r>
              <a:rPr lang="pl-PL" dirty="0" smtClean="0"/>
              <a:t>mikroprzedsiębiorstwo albo małe przedsiębiorstwo</a:t>
            </a:r>
            <a:r>
              <a:rPr lang="pl-PL" dirty="0" smtClean="0"/>
              <a:t> </a:t>
            </a:r>
            <a:r>
              <a:rPr lang="pl-PL" dirty="0" smtClean="0"/>
              <a:t>nie ma co </a:t>
            </a:r>
            <a:r>
              <a:rPr lang="pl-PL" dirty="0" smtClean="0"/>
              <a:t>próbować</a:t>
            </a:r>
          </a:p>
          <a:p>
            <a:r>
              <a:rPr lang="pl-PL" dirty="0"/>
              <a:t>Średni koszt postępowania arbitrażowego to 4 mln USD dla każdej strony, z czego około 82 % to koszty usług </a:t>
            </a:r>
            <a:r>
              <a:rPr lang="pl-PL" dirty="0" smtClean="0"/>
              <a:t>prawnych (pkt 3.4.1, raport EKES)</a:t>
            </a:r>
          </a:p>
          <a:p>
            <a:pPr lvl="1"/>
            <a:r>
              <a:rPr lang="pl-PL" dirty="0">
                <a:hlinkClick r:id="rId4"/>
              </a:rPr>
              <a:t>http://eur-lex.europa.eu/legal-content/PL/TXT/?</a:t>
            </a:r>
            <a:r>
              <a:rPr lang="pl-PL" dirty="0" smtClean="0">
                <a:hlinkClick r:id="rId4"/>
              </a:rPr>
              <a:t>qid=1485116074314&amp;uri=CELEX:52014IE5356</a:t>
            </a:r>
            <a:endParaRPr lang="pl-PL" dirty="0" smtClean="0"/>
          </a:p>
        </p:txBody>
      </p:sp>
    </p:spTree>
    <p:extLst>
      <p:ext uri="{BB962C8B-B14F-4D97-AF65-F5344CB8AC3E}">
        <p14:creationId xmlns:p14="http://schemas.microsoft.com/office/powerpoint/2010/main" val="2669986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normAutofit/>
          </a:bodyPr>
          <a:lstStyle/>
          <a:p>
            <a:r>
              <a:rPr lang="pl-PL" dirty="0" smtClean="0"/>
              <a:t>Arbitraż a pisma procesowe</a:t>
            </a:r>
            <a:endParaRPr lang="en-GB" dirty="0"/>
          </a:p>
        </p:txBody>
      </p:sp>
      <p:sp>
        <p:nvSpPr>
          <p:cNvPr id="3" name="Symbol zastępczy zawartości 2"/>
          <p:cNvSpPr>
            <a:spLocks noGrp="1"/>
          </p:cNvSpPr>
          <p:nvPr>
            <p:ph idx="1"/>
          </p:nvPr>
        </p:nvSpPr>
        <p:spPr>
          <a:xfrm>
            <a:off x="2057400" y="1311965"/>
            <a:ext cx="9447212" cy="5019261"/>
          </a:xfrm>
        </p:spPr>
        <p:txBody>
          <a:bodyPr/>
          <a:lstStyle/>
          <a:p>
            <a:r>
              <a:rPr lang="pl-PL" dirty="0" smtClean="0"/>
              <a:t>Zinstytucjonalizowany trybunał arbitrażowy posiada w swoim regulaminie proceduralnym oznaczony porządek składania pism procesowych oraz ich typologię, a trybunał ad hoc ustala ten porządek samodzielnie</a:t>
            </a:r>
          </a:p>
          <a:p>
            <a:r>
              <a:rPr lang="pl-PL" dirty="0" smtClean="0"/>
              <a:t>Arbitraż zazwyczaj jest wszczynany pisemnym wezwaniem na arbitraż, po którym następuje odpowiedź na wezwanie</a:t>
            </a:r>
          </a:p>
          <a:p>
            <a:r>
              <a:rPr lang="pl-PL" dirty="0" smtClean="0"/>
              <a:t>Tytułem przykładu </a:t>
            </a:r>
            <a:r>
              <a:rPr lang="pl-PL" dirty="0"/>
              <a:t>: </a:t>
            </a:r>
            <a:r>
              <a:rPr lang="pl-PL" dirty="0" smtClean="0"/>
              <a:t>trybunały arbitrażowe Instytutu </a:t>
            </a:r>
            <a:r>
              <a:rPr lang="pl-PL" dirty="0"/>
              <a:t>Arbitrażu Izby Handlowej w </a:t>
            </a:r>
            <a:r>
              <a:rPr lang="pl-PL" dirty="0" smtClean="0"/>
              <a:t>Sztokholmie stosują wezwanie na arbitraż (</a:t>
            </a:r>
            <a:r>
              <a:rPr lang="pl-PL" dirty="0" err="1" smtClean="0"/>
              <a:t>Request</a:t>
            </a:r>
            <a:r>
              <a:rPr lang="pl-PL" dirty="0" smtClean="0"/>
              <a:t> for </a:t>
            </a:r>
            <a:r>
              <a:rPr lang="pl-PL" dirty="0" err="1" smtClean="0"/>
              <a:t>Arbitration</a:t>
            </a:r>
            <a:r>
              <a:rPr lang="pl-PL" dirty="0" smtClean="0"/>
              <a:t>), odpowiedź na wezwanie (</a:t>
            </a:r>
            <a:r>
              <a:rPr lang="pl-PL" dirty="0" err="1" smtClean="0"/>
              <a:t>Answer</a:t>
            </a:r>
            <a:r>
              <a:rPr lang="pl-PL" dirty="0" smtClean="0"/>
              <a:t>), a po ukonstytuowaniu się trybunału, pozew (Statement of </a:t>
            </a:r>
            <a:r>
              <a:rPr lang="pl-PL" dirty="0" err="1" smtClean="0"/>
              <a:t>Claim</a:t>
            </a:r>
            <a:r>
              <a:rPr lang="pl-PL" dirty="0" smtClean="0"/>
              <a:t>) oraz odpowiedź na pozew (Statement of </a:t>
            </a:r>
            <a:r>
              <a:rPr lang="pl-PL" dirty="0" err="1" smtClean="0"/>
              <a:t>Defence</a:t>
            </a:r>
            <a:r>
              <a:rPr lang="pl-PL" dirty="0" smtClean="0"/>
              <a:t>), a także ewentualnie dalsze pisma procesowe, jeśli trybunał tak zarządzi (art. 29 pkt 3 regulaminu)</a:t>
            </a:r>
          </a:p>
          <a:p>
            <a:pPr marL="0" indent="0">
              <a:buNone/>
            </a:pPr>
            <a:endParaRPr lang="en-GB" dirty="0"/>
          </a:p>
        </p:txBody>
      </p:sp>
    </p:spTree>
    <p:extLst>
      <p:ext uri="{BB962C8B-B14F-4D97-AF65-F5344CB8AC3E}">
        <p14:creationId xmlns:p14="http://schemas.microsoft.com/office/powerpoint/2010/main" val="1820498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lstStyle/>
          <a:p>
            <a:r>
              <a:rPr lang="pl-PL" dirty="0" smtClean="0"/>
              <a:t>Arbitraż a roszczenia procesowe</a:t>
            </a:r>
            <a:endParaRPr lang="en-GB" dirty="0"/>
          </a:p>
        </p:txBody>
      </p:sp>
      <p:sp>
        <p:nvSpPr>
          <p:cNvPr id="3" name="Symbol zastępczy zawartości 2"/>
          <p:cNvSpPr>
            <a:spLocks noGrp="1"/>
          </p:cNvSpPr>
          <p:nvPr>
            <p:ph idx="1"/>
          </p:nvPr>
        </p:nvSpPr>
        <p:spPr>
          <a:xfrm>
            <a:off x="2057400" y="1311965"/>
            <a:ext cx="9447212" cy="5019261"/>
          </a:xfrm>
        </p:spPr>
        <p:txBody>
          <a:bodyPr/>
          <a:lstStyle/>
          <a:p>
            <a:r>
              <a:rPr lang="pl-PL" dirty="0" smtClean="0"/>
              <a:t>Najczęściej spotykanym roszczeniem procesowym, o uwzględnienie którego ubiega się inwestor, będzie roszczenie o zapłatę -  tytułem odszkodowania za bezprawnie wywłaszczoną inwestycję</a:t>
            </a:r>
          </a:p>
          <a:p>
            <a:r>
              <a:rPr lang="pl-PL" dirty="0" smtClean="0"/>
              <a:t>Dopuszczalne są również wnioski o zabezpieczenie roszczenia (interim relief, środki tymczasowe)</a:t>
            </a:r>
          </a:p>
          <a:p>
            <a:r>
              <a:rPr lang="pl-PL" dirty="0" smtClean="0"/>
              <a:t>Ściśle rzecz biorąc jednak, np. regulamin sztokholmski nie ogranicza dopuszczalnych roszczeń procesowych (relief </a:t>
            </a:r>
            <a:r>
              <a:rPr lang="pl-PL" dirty="0" err="1" smtClean="0"/>
              <a:t>sought</a:t>
            </a:r>
            <a:r>
              <a:rPr lang="pl-PL" dirty="0" smtClean="0"/>
              <a:t>) do roszczenia o </a:t>
            </a:r>
            <a:r>
              <a:rPr lang="pl-PL" dirty="0" smtClean="0"/>
              <a:t>zapłatę</a:t>
            </a:r>
          </a:p>
          <a:p>
            <a:r>
              <a:rPr lang="pl-PL" dirty="0" err="1" smtClean="0"/>
              <a:t>Dolzer</a:t>
            </a:r>
            <a:r>
              <a:rPr lang="pl-PL" dirty="0" smtClean="0"/>
              <a:t>/</a:t>
            </a:r>
            <a:r>
              <a:rPr lang="pl-PL" dirty="0" err="1" smtClean="0"/>
              <a:t>Schreuer</a:t>
            </a:r>
            <a:r>
              <a:rPr lang="pl-PL" dirty="0" smtClean="0"/>
              <a:t>, op. cit., s. 294: nawiązka, przywrócenie do stanu poprzedniego, nakazanie </a:t>
            </a:r>
            <a:r>
              <a:rPr lang="pl-PL" dirty="0"/>
              <a:t>o</a:t>
            </a:r>
            <a:r>
              <a:rPr lang="pl-PL" dirty="0" smtClean="0"/>
              <a:t>kreślone świadczenia/zachowania </a:t>
            </a:r>
            <a:r>
              <a:rPr lang="pl-PL" dirty="0" smtClean="0"/>
              <a:t>(</a:t>
            </a:r>
            <a:r>
              <a:rPr lang="pl-PL" dirty="0" err="1" smtClean="0"/>
              <a:t>specific</a:t>
            </a:r>
            <a:r>
              <a:rPr lang="pl-PL" dirty="0" smtClean="0"/>
              <a:t> performance</a:t>
            </a:r>
            <a:r>
              <a:rPr lang="pl-PL" dirty="0" smtClean="0"/>
              <a:t>), roszczenie o ustalenie (</a:t>
            </a:r>
            <a:r>
              <a:rPr lang="pl-PL" dirty="0" err="1" smtClean="0"/>
              <a:t>declaratory</a:t>
            </a:r>
            <a:r>
              <a:rPr lang="pl-PL" dirty="0" smtClean="0"/>
              <a:t> relief), zakaz, w tym stały zakaz, podejmowania określonych czynności (</a:t>
            </a:r>
            <a:r>
              <a:rPr lang="pl-PL" dirty="0" err="1" smtClean="0"/>
              <a:t>injunction</a:t>
            </a:r>
            <a:r>
              <a:rPr lang="pl-PL" dirty="0" smtClean="0"/>
              <a:t>)</a:t>
            </a:r>
            <a:endParaRPr lang="pl-PL" dirty="0" smtClean="0"/>
          </a:p>
        </p:txBody>
      </p:sp>
    </p:spTree>
    <p:extLst>
      <p:ext uri="{BB962C8B-B14F-4D97-AF65-F5344CB8AC3E}">
        <p14:creationId xmlns:p14="http://schemas.microsoft.com/office/powerpoint/2010/main" val="229457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398348">
            <a:off x="10904800" y="527969"/>
            <a:ext cx="958466" cy="638977"/>
          </a:xfrm>
        </p:spPr>
      </p:pic>
      <p:sp>
        <p:nvSpPr>
          <p:cNvPr id="2" name="Tytuł 1"/>
          <p:cNvSpPr>
            <a:spLocks noGrp="1"/>
          </p:cNvSpPr>
          <p:nvPr>
            <p:ph type="title"/>
          </p:nvPr>
        </p:nvSpPr>
        <p:spPr>
          <a:xfrm>
            <a:off x="1695661" y="234306"/>
            <a:ext cx="9447212" cy="687855"/>
          </a:xfrm>
        </p:spPr>
        <p:txBody>
          <a:bodyPr>
            <a:normAutofit fontScale="90000"/>
          </a:bodyPr>
          <a:lstStyle/>
          <a:p>
            <a:r>
              <a:rPr lang="pl-PL" dirty="0" smtClean="0"/>
              <a:t>Rozwiązywanie konfliktów proceduralnych</a:t>
            </a:r>
            <a:endParaRPr lang="en-GB" dirty="0">
              <a:solidFill>
                <a:schemeClr val="tx1"/>
              </a:solidFill>
            </a:endParaRPr>
          </a:p>
        </p:txBody>
      </p:sp>
      <p:sp>
        <p:nvSpPr>
          <p:cNvPr id="7" name="pole tekstowe 6"/>
          <p:cNvSpPr txBox="1"/>
          <p:nvPr/>
        </p:nvSpPr>
        <p:spPr>
          <a:xfrm>
            <a:off x="1695661" y="922161"/>
            <a:ext cx="9465547" cy="5909310"/>
          </a:xfrm>
          <a:prstGeom prst="rect">
            <a:avLst/>
          </a:prstGeom>
          <a:noFill/>
        </p:spPr>
        <p:txBody>
          <a:bodyPr wrap="square" rtlCol="0">
            <a:spAutoFit/>
          </a:bodyPr>
          <a:lstStyle/>
          <a:p>
            <a:pPr marL="285750" indent="-285750">
              <a:buFont typeface="Arial" panose="020B0604020202020204" pitchFamily="34" charset="0"/>
              <a:buChar char="•"/>
            </a:pPr>
            <a:r>
              <a:rPr lang="pl-PL" dirty="0" smtClean="0"/>
              <a:t>Na styku zbiorów norm MPI – prawa Unii oraz norm prawnomiędzynarodowych – mogą pojawiać się konflikty; może zdarzyć się na przykład, że dany traktat inwestycyjny nie jest zgodny z prawem pierwotnym Unii Europejskiej albo nie odpowiada zobowiązaniom, które wynikają z aktu prawa wtórnego UE</a:t>
            </a:r>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r>
              <a:rPr lang="pl-PL" dirty="0"/>
              <a:t>jeżeli umowy międzynarodowe są zawarte przez Unię, takie umowy są wiążące dla instytucji Unii i w konsekwencji mają one pierwszeństwo przed aktami </a:t>
            </a:r>
            <a:r>
              <a:rPr lang="pl-PL" dirty="0" smtClean="0"/>
              <a:t>Unii</a:t>
            </a:r>
          </a:p>
          <a:p>
            <a:pPr marL="285750" indent="-285750">
              <a:buFont typeface="Arial" panose="020B0604020202020204" pitchFamily="34" charset="0"/>
              <a:buChar char="•"/>
            </a:pPr>
            <a:r>
              <a:rPr lang="pl-PL" dirty="0" smtClean="0"/>
              <a:t>w </a:t>
            </a:r>
            <a:r>
              <a:rPr lang="pl-PL" dirty="0"/>
              <a:t>przypadku gdy zasada międzynarodowego prawa zwyczajowego nie ma takiego samego stopnia precyzji co postanowienie umowy międzynarodowej, kontrola sądowa musi się bezwzględnie ograniczać do rozstrzygnięcia kwestii, czy instytucje Unii, wydając sporny akt, popełniły oczywiste błędy w ocenie przesłanek zastosowania tych </a:t>
            </a:r>
            <a:r>
              <a:rPr lang="pl-PL" dirty="0" smtClean="0"/>
              <a:t>zasad (wyrok TS z dnia 21 grudnia 2011 r</a:t>
            </a:r>
            <a:r>
              <a:rPr lang="pl-PL" dirty="0"/>
              <a:t>., sprawa </a:t>
            </a:r>
            <a:r>
              <a:rPr lang="pl-PL" dirty="0" smtClean="0"/>
              <a:t>C-366/10 </a:t>
            </a:r>
            <a:r>
              <a:rPr lang="pl-PL" i="1" dirty="0" smtClean="0"/>
              <a:t>ATA</a:t>
            </a:r>
            <a:r>
              <a:rPr lang="pl-PL" dirty="0"/>
              <a:t>, </a:t>
            </a:r>
            <a:r>
              <a:rPr lang="pl-PL" dirty="0" smtClean="0"/>
              <a:t>EU:C:2011:864, pkt 50 i 110)</a:t>
            </a:r>
            <a:endParaRPr lang="pl-PL" dirty="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r>
              <a:rPr lang="pl-PL" dirty="0" smtClean="0"/>
              <a:t>W szczególności co do BIT między Państwem Członkowskim i państwem trzecim : wyrok </a:t>
            </a:r>
            <a:r>
              <a:rPr lang="pl-PL" dirty="0"/>
              <a:t>Trybunału </a:t>
            </a:r>
            <a:r>
              <a:rPr lang="pl-PL" dirty="0" smtClean="0"/>
              <a:t>z </a:t>
            </a:r>
            <a:r>
              <a:rPr lang="pl-PL" dirty="0"/>
              <a:t>dnia 15 września 2011 </a:t>
            </a:r>
            <a:r>
              <a:rPr lang="pl-PL" dirty="0" smtClean="0"/>
              <a:t>r., sprawa C-264/09 </a:t>
            </a:r>
            <a:r>
              <a:rPr lang="pl-PL" i="1" dirty="0" smtClean="0"/>
              <a:t>Komisja </a:t>
            </a:r>
            <a:r>
              <a:rPr lang="pl-PL" i="1" dirty="0"/>
              <a:t>Europejska przeciwko Republice </a:t>
            </a:r>
            <a:r>
              <a:rPr lang="pl-PL" i="1" dirty="0" smtClean="0"/>
              <a:t>Słowackiej, </a:t>
            </a:r>
            <a:r>
              <a:rPr lang="pl-PL" dirty="0" smtClean="0"/>
              <a:t>EU:C:2011:580</a:t>
            </a:r>
          </a:p>
          <a:p>
            <a:pPr marL="285750" indent="-285750">
              <a:buFont typeface="Arial" panose="020B0604020202020204" pitchFamily="34" charset="0"/>
              <a:buChar char="•"/>
            </a:pPr>
            <a:r>
              <a:rPr lang="pl-PL" i="1" dirty="0" smtClean="0"/>
              <a:t>Trybunał zauważa, że BIT zawarty między Słowacją a Szwajcarią przed akcesją do Unii Europejskiej korzysta z pierwszeństwa przed prawem wtórnym (w sprawie : dyrektywą) na zasadzie obecnego art. 351 TFUE [dawniej art. 307 TWE]</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483643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normAutofit fontScale="90000"/>
          </a:bodyPr>
          <a:lstStyle/>
          <a:p>
            <a:r>
              <a:rPr lang="pl-PL" dirty="0" smtClean="0"/>
              <a:t>Rozwiązywanie konfliktów proceduralnych</a:t>
            </a:r>
            <a:endParaRPr lang="en-GB" dirty="0"/>
          </a:p>
        </p:txBody>
      </p:sp>
      <p:sp>
        <p:nvSpPr>
          <p:cNvPr id="3" name="Symbol zastępczy zawartości 2"/>
          <p:cNvSpPr>
            <a:spLocks noGrp="1"/>
          </p:cNvSpPr>
          <p:nvPr>
            <p:ph idx="1"/>
          </p:nvPr>
        </p:nvSpPr>
        <p:spPr>
          <a:xfrm>
            <a:off x="2057400" y="1311965"/>
            <a:ext cx="9447212" cy="5019261"/>
          </a:xfrm>
        </p:spPr>
        <p:txBody>
          <a:bodyPr>
            <a:normAutofit fontScale="92500"/>
          </a:bodyPr>
          <a:lstStyle/>
          <a:p>
            <a:r>
              <a:rPr lang="pl-PL" dirty="0" smtClean="0"/>
              <a:t>W niedawnej praktyce decyzyjnej KE powstało zagadnienie bycia przez wykonanie orzeczeń arbitrażowych niedozwoloną pomocą państwa (art. 107 ust. 1 TFUE)</a:t>
            </a:r>
          </a:p>
          <a:p>
            <a:r>
              <a:rPr lang="pl-PL" dirty="0"/>
              <a:t>Decyzja Komisji (UE) 2015/1470 z dnia 30 marca 2015 r. w sprawie pomocy państwa SA.38517 (2014/C) (ex 2014/NN) wdrożonej przez Rumunię – Orzeczenie arbitrażowe w sprawie </a:t>
            </a:r>
            <a:r>
              <a:rPr lang="pl-PL" dirty="0" err="1"/>
              <a:t>Micula</a:t>
            </a:r>
            <a:r>
              <a:rPr lang="pl-PL" dirty="0"/>
              <a:t> przeciwko Rumunii z dnia 11 grudnia 2013 r. (notyfikowana jako dokument nr C(2015) 2112), Dz.U. L 232 z 4.9.2015, str. </a:t>
            </a:r>
            <a:r>
              <a:rPr lang="pl-PL" dirty="0" smtClean="0"/>
              <a:t>43—70</a:t>
            </a:r>
          </a:p>
          <a:p>
            <a:pPr lvl="1"/>
            <a:r>
              <a:rPr lang="pl-PL" dirty="0">
                <a:hlinkClick r:id="rId2"/>
              </a:rPr>
              <a:t>http://eur-lex.europa.eu/legal-content/PL/TXT/?</a:t>
            </a:r>
            <a:r>
              <a:rPr lang="pl-PL" dirty="0" smtClean="0">
                <a:hlinkClick r:id="rId2"/>
              </a:rPr>
              <a:t>qid=1485116961643&amp;uri=CELEX:32015D1470</a:t>
            </a:r>
            <a:r>
              <a:rPr lang="pl-PL" dirty="0" smtClean="0"/>
              <a:t> </a:t>
            </a:r>
          </a:p>
          <a:p>
            <a:r>
              <a:rPr lang="pl-PL" dirty="0" smtClean="0"/>
              <a:t>Kwota odszkodowania przyznanego na podstawie ICSID i mająceg</a:t>
            </a:r>
            <a:r>
              <a:rPr lang="pl-PL" dirty="0" smtClean="0"/>
              <a:t>o być wypłaconym przez Państwo Członkowskie </a:t>
            </a:r>
            <a:r>
              <a:rPr lang="pl-PL" dirty="0" smtClean="0"/>
              <a:t>jako niedozwolona pomoc</a:t>
            </a:r>
          </a:p>
          <a:p>
            <a:r>
              <a:rPr lang="pl-PL" dirty="0"/>
              <a:t>Pkt 102: </a:t>
            </a:r>
            <a:r>
              <a:rPr lang="pl-PL" dirty="0" smtClean="0"/>
              <a:t>„W </a:t>
            </a:r>
            <a:r>
              <a:rPr lang="pl-PL" dirty="0"/>
              <a:t>analizowanym przypadku odszkodowanie przyznano powodom na podstawie dwustronnych umów inwestycyjnych między państwami członkowskimi UE, które Komisja uznaje za nieważne od daty wstąpienia Rumunii do Unii Europejskiej. Komisja wielokrotnie była zdania, że dwustronne umowy inwestycyjne między państwami członkowskimi UE, takie jak dwustronna umowa inwestycyjna, na której powodowie opierają swój </a:t>
            </a:r>
            <a:r>
              <a:rPr lang="pl-PL" dirty="0" smtClean="0"/>
              <a:t>wniosek, </a:t>
            </a:r>
            <a:r>
              <a:rPr lang="pl-PL" dirty="0"/>
              <a:t>są sprzeczne z prawem Unii, ponieważ są niezgodne z przepisami Traktatów unijnych, i w związku z tym należy je uznać za </a:t>
            </a:r>
            <a:r>
              <a:rPr lang="pl-PL" dirty="0" smtClean="0"/>
              <a:t>nieważne”</a:t>
            </a:r>
            <a:endParaRPr lang="en-GB" dirty="0"/>
          </a:p>
        </p:txBody>
      </p:sp>
      <p:pic>
        <p:nvPicPr>
          <p:cNvPr id="4" name="Obraz 3"/>
          <p:cNvPicPr>
            <a:picLocks noChangeAspect="1"/>
          </p:cNvPicPr>
          <p:nvPr/>
        </p:nvPicPr>
        <p:blipFill>
          <a:blip r:embed="rId3"/>
          <a:stretch>
            <a:fillRect/>
          </a:stretch>
        </p:blipFill>
        <p:spPr>
          <a:xfrm>
            <a:off x="10989455" y="368105"/>
            <a:ext cx="1030313" cy="755970"/>
          </a:xfrm>
          <a:prstGeom prst="rect">
            <a:avLst/>
          </a:prstGeom>
        </p:spPr>
      </p:pic>
    </p:spTree>
    <p:extLst>
      <p:ext uri="{BB962C8B-B14F-4D97-AF65-F5344CB8AC3E}">
        <p14:creationId xmlns:p14="http://schemas.microsoft.com/office/powerpoint/2010/main" val="2111495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lstStyle/>
          <a:p>
            <a:r>
              <a:rPr lang="pl-PL" dirty="0" smtClean="0"/>
              <a:t>Dochodzenie roszczeń w MPI</a:t>
            </a:r>
            <a:endParaRPr lang="en-GB" dirty="0"/>
          </a:p>
        </p:txBody>
      </p:sp>
      <p:sp>
        <p:nvSpPr>
          <p:cNvPr id="3" name="Symbol zastępczy zawartości 2"/>
          <p:cNvSpPr>
            <a:spLocks noGrp="1"/>
          </p:cNvSpPr>
          <p:nvPr>
            <p:ph idx="1"/>
          </p:nvPr>
        </p:nvSpPr>
        <p:spPr>
          <a:xfrm>
            <a:off x="2057400" y="1311965"/>
            <a:ext cx="9447212" cy="5019261"/>
          </a:xfrm>
        </p:spPr>
        <p:txBody>
          <a:bodyPr/>
          <a:lstStyle/>
          <a:p>
            <a:r>
              <a:rPr lang="pl-PL" dirty="0" smtClean="0"/>
              <a:t>Jak w praktycznie każdym systemie prawnym, również MPI zawiera normy proceduralne (drugiego rzędu, „</a:t>
            </a:r>
            <a:r>
              <a:rPr lang="pl-PL" i="1" dirty="0" err="1" smtClean="0"/>
              <a:t>second</a:t>
            </a:r>
            <a:r>
              <a:rPr lang="pl-PL" i="1" dirty="0" smtClean="0"/>
              <a:t>-order”</a:t>
            </a:r>
            <a:r>
              <a:rPr lang="pl-PL" dirty="0" smtClean="0"/>
              <a:t>), które służą zapewnieniu skuteczności prawa materialnego</a:t>
            </a:r>
          </a:p>
          <a:p>
            <a:r>
              <a:rPr lang="pl-PL" dirty="0" smtClean="0"/>
              <a:t>Jak również wiemy z tytułu znajomości prawa międzynarodowego publicznego, ten właśnie zbiór norm prawnych składający się na MPI nie posiada zunifikowanej struktury organów sądowych, które mogłyby zapewnić inwestorowi skuteczną ochronę sądową (por. S. Benson, J. </a:t>
            </a:r>
            <a:r>
              <a:rPr lang="pl-PL" dirty="0" err="1" smtClean="0"/>
              <a:t>Tasioulas</a:t>
            </a:r>
            <a:r>
              <a:rPr lang="pl-PL" dirty="0" smtClean="0"/>
              <a:t>, </a:t>
            </a:r>
            <a:r>
              <a:rPr lang="pl-PL" i="1" dirty="0" err="1" smtClean="0"/>
              <a:t>Philosophy</a:t>
            </a:r>
            <a:r>
              <a:rPr lang="pl-PL" i="1" dirty="0" smtClean="0"/>
              <a:t> of International Law</a:t>
            </a:r>
            <a:r>
              <a:rPr lang="pl-PL" dirty="0" smtClean="0"/>
              <a:t>, Oxford 2010, s. 207)</a:t>
            </a:r>
          </a:p>
          <a:p>
            <a:r>
              <a:rPr lang="pl-PL" dirty="0" smtClean="0"/>
              <a:t>Co więcej, inne zbiory norm składające się na MPI – prawo Unii oraz EKPC - posiadają odmienne od </a:t>
            </a:r>
            <a:r>
              <a:rPr lang="pl-PL" dirty="0" err="1" smtClean="0"/>
              <a:t>p.m.p</a:t>
            </a:r>
            <a:r>
              <a:rPr lang="pl-PL" dirty="0" smtClean="0"/>
              <a:t>. normy proceduralne, a także swoiste organy ochrony prawa</a:t>
            </a:r>
          </a:p>
          <a:p>
            <a:r>
              <a:rPr lang="pl-PL" dirty="0" smtClean="0"/>
              <a:t>Powyższe prowadzi – podobnie jak w przypadku prawa materialnego w MPI – do nakładających się hipotez norm proceduralnych i konieczności przeprowadzania wykładni</a:t>
            </a:r>
            <a:endParaRPr lang="en-GB" dirty="0"/>
          </a:p>
        </p:txBody>
      </p:sp>
    </p:spTree>
    <p:extLst>
      <p:ext uri="{BB962C8B-B14F-4D97-AF65-F5344CB8AC3E}">
        <p14:creationId xmlns:p14="http://schemas.microsoft.com/office/powerpoint/2010/main" val="2888023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8220" y="624110"/>
            <a:ext cx="9796393" cy="687855"/>
          </a:xfrm>
        </p:spPr>
        <p:txBody>
          <a:bodyPr>
            <a:normAutofit fontScale="90000"/>
          </a:bodyPr>
          <a:lstStyle/>
          <a:p>
            <a:r>
              <a:rPr lang="pl-PL" dirty="0" smtClean="0"/>
              <a:t>Dochodzenie roszczeń w </a:t>
            </a:r>
            <a:r>
              <a:rPr lang="pl-PL" dirty="0" smtClean="0"/>
              <a:t>MPI – prawo UE </a:t>
            </a:r>
            <a:r>
              <a:rPr lang="pl-PL" i="1" dirty="0" smtClean="0"/>
              <a:t>in </a:t>
            </a:r>
            <a:r>
              <a:rPr lang="pl-PL" i="1" dirty="0" err="1" smtClean="0"/>
              <a:t>spe</a:t>
            </a:r>
            <a:endParaRPr lang="en-GB" i="1" dirty="0"/>
          </a:p>
        </p:txBody>
      </p:sp>
      <p:sp>
        <p:nvSpPr>
          <p:cNvPr id="3" name="Symbol zastępczy zawartości 2"/>
          <p:cNvSpPr>
            <a:spLocks noGrp="1"/>
          </p:cNvSpPr>
          <p:nvPr>
            <p:ph idx="1"/>
          </p:nvPr>
        </p:nvSpPr>
        <p:spPr>
          <a:xfrm>
            <a:off x="2057400" y="1311965"/>
            <a:ext cx="9447212" cy="5019261"/>
          </a:xfrm>
        </p:spPr>
        <p:txBody>
          <a:bodyPr>
            <a:normAutofit fontScale="92500" lnSpcReduction="20000"/>
          </a:bodyPr>
          <a:lstStyle/>
          <a:p>
            <a:r>
              <a:rPr lang="pl-PL" dirty="0" smtClean="0"/>
              <a:t>Mając na uwadze art. 207 TFUE w zw. z art. 3 ust. 1 lit. e TFUE (kompetencja wyłączna m. in. co do inwestycji bezpośrednich), Unia rękami Komisji negocjuje umowy międzynarodowe zawierające kwestie MPI</a:t>
            </a:r>
          </a:p>
          <a:p>
            <a:r>
              <a:rPr lang="en-US" dirty="0" smtClean="0"/>
              <a:t>Comprehensive </a:t>
            </a:r>
            <a:r>
              <a:rPr lang="en-US" dirty="0"/>
              <a:t>Economic Trade Agreement </a:t>
            </a:r>
            <a:r>
              <a:rPr lang="en-US" dirty="0" smtClean="0"/>
              <a:t>(</a:t>
            </a:r>
            <a:r>
              <a:rPr lang="pl-PL" dirty="0" smtClean="0"/>
              <a:t>kompleksowa </a:t>
            </a:r>
            <a:r>
              <a:rPr lang="pl-PL" dirty="0"/>
              <a:t>umowa </a:t>
            </a:r>
            <a:r>
              <a:rPr lang="pl-PL" dirty="0" smtClean="0"/>
              <a:t>gospodarczo-handlowa, </a:t>
            </a:r>
            <a:r>
              <a:rPr lang="en-US" dirty="0" smtClean="0"/>
              <a:t>CETA)</a:t>
            </a:r>
            <a:r>
              <a:rPr lang="pl-PL" dirty="0" smtClean="0"/>
              <a:t> między Unią Europejską a Kanadą</a:t>
            </a:r>
          </a:p>
          <a:p>
            <a:r>
              <a:rPr lang="pl-PL" dirty="0">
                <a:hlinkClick r:id="rId2"/>
              </a:rPr>
              <a:t>http://</a:t>
            </a:r>
            <a:r>
              <a:rPr lang="pl-PL" dirty="0" smtClean="0">
                <a:hlinkClick r:id="rId2"/>
              </a:rPr>
              <a:t>data.consilium.europa.eu/doc/document/ST-10973-2016-INIT/pl/pdf</a:t>
            </a:r>
            <a:r>
              <a:rPr lang="pl-PL" dirty="0" smtClean="0"/>
              <a:t> </a:t>
            </a:r>
          </a:p>
          <a:p>
            <a:r>
              <a:rPr lang="pl-PL" dirty="0"/>
              <a:t>Opinia Europejskiego Komitetu Ekonomiczno-Społecznego w sprawie ochrony inwestorów i rozstrzygania sporów między inwestorem a państwem w umowach handlowych i inwestycyjnych między UE a państwami trzecimi (Dz.U. C 332 z 8.10.2015, str. </a:t>
            </a:r>
            <a:r>
              <a:rPr lang="pl-PL" dirty="0" smtClean="0"/>
              <a:t>45—63)</a:t>
            </a:r>
          </a:p>
          <a:p>
            <a:r>
              <a:rPr lang="pl-PL" dirty="0" smtClean="0"/>
              <a:t>Pkt 9.5 „Nie </a:t>
            </a:r>
            <a:r>
              <a:rPr lang="pl-PL" dirty="0"/>
              <a:t>można pominąć tego, istnieje sprzeczność między prawem UE i prawem międzynarodowym, w szczególności jeśli chodzi o monopol jurysdykcyjny ETS (art. 19 TUE oraz art. 263 i kolejne TFUE). Dowodzą tego opinia ETS w sprawie przystąpienia UE do europejskiej konwencji praw człowieka (30) oraz podejście KE apelujące o nadrzędność prawa UE w sprawie </a:t>
            </a:r>
            <a:r>
              <a:rPr lang="pl-PL" dirty="0" err="1"/>
              <a:t>Micula</a:t>
            </a:r>
            <a:r>
              <a:rPr lang="pl-PL" dirty="0"/>
              <a:t> przeciwko Rumunii. W art. 14.16 projektu CETA wyklucza się bezpośrednie stosowanie CETA i wymaga wprowadzenia postanowień tej umowy do prawa UE lub prawa państw członkowskich, by inwestorzy mogli się na nie powoływać. To dodatkowo komplikuje relację między systemem prawnym UE a sprawami ISDS rozstrzyganymi przez trybunały </a:t>
            </a:r>
            <a:r>
              <a:rPr lang="pl-PL" dirty="0" smtClean="0"/>
              <a:t>arbitrażowe”</a:t>
            </a:r>
          </a:p>
          <a:p>
            <a:pPr lvl="1"/>
            <a:r>
              <a:rPr lang="en-GB" dirty="0">
                <a:hlinkClick r:id="rId3"/>
              </a:rPr>
              <a:t>http://eur-lex.europa.eu/legal-content/PL/TXT/?</a:t>
            </a:r>
            <a:r>
              <a:rPr lang="en-GB" dirty="0" smtClean="0">
                <a:hlinkClick r:id="rId3"/>
              </a:rPr>
              <a:t>qid=1485116074314&amp;uri=CELEX:52014IE5356</a:t>
            </a:r>
            <a:r>
              <a:rPr lang="pl-PL" dirty="0" smtClean="0"/>
              <a:t> </a:t>
            </a:r>
            <a:endParaRPr lang="en-GB" dirty="0"/>
          </a:p>
        </p:txBody>
      </p:sp>
      <p:pic>
        <p:nvPicPr>
          <p:cNvPr id="4" name="Obraz 3"/>
          <p:cNvPicPr>
            <a:picLocks noChangeAspect="1"/>
          </p:cNvPicPr>
          <p:nvPr/>
        </p:nvPicPr>
        <p:blipFill>
          <a:blip r:embed="rId4"/>
          <a:stretch>
            <a:fillRect/>
          </a:stretch>
        </p:blipFill>
        <p:spPr>
          <a:xfrm rot="1229026">
            <a:off x="10919116" y="246125"/>
            <a:ext cx="1030313" cy="755970"/>
          </a:xfrm>
          <a:prstGeom prst="rect">
            <a:avLst/>
          </a:prstGeom>
        </p:spPr>
      </p:pic>
    </p:spTree>
    <p:extLst>
      <p:ext uri="{BB962C8B-B14F-4D97-AF65-F5344CB8AC3E}">
        <p14:creationId xmlns:p14="http://schemas.microsoft.com/office/powerpoint/2010/main" val="381513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29401" y="4987388"/>
            <a:ext cx="4621695" cy="687855"/>
          </a:xfrm>
        </p:spPr>
        <p:txBody>
          <a:bodyPr/>
          <a:lstStyle/>
          <a:p>
            <a:r>
              <a:rPr lang="pl-PL" b="1" dirty="0" smtClean="0"/>
              <a:t>Dziękuję za uwagę</a:t>
            </a:r>
            <a:endParaRPr lang="en-GB" b="1" dirty="0"/>
          </a:p>
        </p:txBody>
      </p:sp>
    </p:spTree>
    <p:extLst>
      <p:ext uri="{BB962C8B-B14F-4D97-AF65-F5344CB8AC3E}">
        <p14:creationId xmlns:p14="http://schemas.microsoft.com/office/powerpoint/2010/main" val="238850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lstStyle/>
          <a:p>
            <a:r>
              <a:rPr lang="pl-PL" dirty="0" smtClean="0"/>
              <a:t>Dochodzenie roszczeń w MPI a PMP</a:t>
            </a:r>
            <a:endParaRPr lang="en-GB" dirty="0"/>
          </a:p>
        </p:txBody>
      </p:sp>
      <p:sp>
        <p:nvSpPr>
          <p:cNvPr id="3" name="Symbol zastępczy zawartości 2"/>
          <p:cNvSpPr>
            <a:spLocks noGrp="1"/>
          </p:cNvSpPr>
          <p:nvPr>
            <p:ph idx="1"/>
          </p:nvPr>
        </p:nvSpPr>
        <p:spPr>
          <a:xfrm>
            <a:off x="2057400" y="1311965"/>
            <a:ext cx="9447212" cy="5019261"/>
          </a:xfrm>
        </p:spPr>
        <p:txBody>
          <a:bodyPr/>
          <a:lstStyle/>
          <a:p>
            <a:r>
              <a:rPr lang="pl-PL" dirty="0" smtClean="0"/>
              <a:t>Jak wiemy z treści prawa międzynarodowego publicznego, jednostka w jego podstawowym zakresie normowania jest uznawana za przedmiot regulacji, a nie za jego podmiot (tym bardziej nie za jego podmiot pierwotny)</a:t>
            </a:r>
          </a:p>
          <a:p>
            <a:r>
              <a:rPr lang="pl-PL" dirty="0" smtClean="0"/>
              <a:t>Tym samym, w podstawowym zakresie normowania </a:t>
            </a:r>
            <a:r>
              <a:rPr lang="pl-PL" dirty="0" err="1" smtClean="0"/>
              <a:t>p.m.p</a:t>
            </a:r>
            <a:r>
              <a:rPr lang="pl-PL" dirty="0" smtClean="0"/>
              <a:t>. jednostka nie posiada samodzielnej proceduralnej możliwości wystąpienia z roszczeniem przeciwko państwu</a:t>
            </a:r>
          </a:p>
          <a:p>
            <a:r>
              <a:rPr lang="pl-PL" dirty="0" smtClean="0"/>
              <a:t>Jednostka pośrednio może otrzymać korzyść poprzez ochronę dyplomatyczną, ale podmiotem dyskrecjonalnie występującym z roszczeniem jest wtedy państwo </a:t>
            </a:r>
          </a:p>
          <a:p>
            <a:r>
              <a:rPr lang="pl-PL" dirty="0" smtClean="0"/>
              <a:t>Tymczasem, MPI jako zbiór norm obejmujący normy prawa międzynarodowego ma to do siebie, że umożliwia inwestorowi </a:t>
            </a:r>
            <a:r>
              <a:rPr lang="pl-PL" dirty="0" smtClean="0"/>
              <a:t>bezpośrednie wystąpienie </a:t>
            </a:r>
            <a:r>
              <a:rPr lang="pl-PL" dirty="0" smtClean="0"/>
              <a:t>przeciwko państwu z roszczeniem</a:t>
            </a:r>
          </a:p>
          <a:p>
            <a:r>
              <a:rPr lang="pl-PL" dirty="0" smtClean="0"/>
              <a:t>Jednakże, z racji tego, że system MPI nie posiada zunifikowanej struktury sądownictwa, istnieje problem wyboru ścieżki dochodzenia roszczenia, a także treści procesowej takiego roszczenia</a:t>
            </a:r>
            <a:endParaRPr lang="en-GB" dirty="0"/>
          </a:p>
        </p:txBody>
      </p:sp>
    </p:spTree>
    <p:extLst>
      <p:ext uri="{BB962C8B-B14F-4D97-AF65-F5344CB8AC3E}">
        <p14:creationId xmlns:p14="http://schemas.microsoft.com/office/powerpoint/2010/main" val="57413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normAutofit fontScale="90000"/>
          </a:bodyPr>
          <a:lstStyle/>
          <a:p>
            <a:r>
              <a:rPr lang="pl-PL" dirty="0"/>
              <a:t>Ś</a:t>
            </a:r>
            <a:r>
              <a:rPr lang="pl-PL" dirty="0" smtClean="0"/>
              <a:t>cieżki dochodzenia roszczeń w MPI a PMP</a:t>
            </a:r>
            <a:endParaRPr lang="en-GB" dirty="0"/>
          </a:p>
        </p:txBody>
      </p:sp>
      <p:sp>
        <p:nvSpPr>
          <p:cNvPr id="3" name="Symbol zastępczy zawartości 2"/>
          <p:cNvSpPr>
            <a:spLocks noGrp="1"/>
          </p:cNvSpPr>
          <p:nvPr>
            <p:ph idx="1"/>
          </p:nvPr>
        </p:nvSpPr>
        <p:spPr>
          <a:xfrm>
            <a:off x="2057400" y="1311965"/>
            <a:ext cx="9447212" cy="5019261"/>
          </a:xfrm>
        </p:spPr>
        <p:txBody>
          <a:bodyPr/>
          <a:lstStyle/>
          <a:p>
            <a:r>
              <a:rPr lang="pl-PL" dirty="0" smtClean="0"/>
              <a:t>MPI – z racji braku „</a:t>
            </a:r>
            <a:r>
              <a:rPr lang="pl-PL" dirty="0" err="1" smtClean="0"/>
              <a:t>ukonstytucjonalizowanej</a:t>
            </a:r>
            <a:r>
              <a:rPr lang="pl-PL" dirty="0" smtClean="0"/>
              <a:t>” skutecznej ochrony sądowej – przewiduje różniące się od siebie możliwości uzyskania ochrony</a:t>
            </a:r>
            <a:r>
              <a:rPr lang="pl-PL" i="1" dirty="0" smtClean="0"/>
              <a:t>, </a:t>
            </a:r>
            <a:r>
              <a:rPr lang="pl-PL" dirty="0" smtClean="0"/>
              <a:t>takie jak:</a:t>
            </a:r>
          </a:p>
          <a:p>
            <a:r>
              <a:rPr lang="pl-PL" dirty="0" smtClean="0"/>
              <a:t>Możliwość skorzystania z sądów krajowych (Państwa przyjmującego albo sądów wskazanych w traktacie inwestycyjnym bądź umowie z inwestorem),</a:t>
            </a:r>
          </a:p>
          <a:p>
            <a:r>
              <a:rPr lang="pl-PL" dirty="0" smtClean="0"/>
              <a:t>Możliwość polubownego rozwiązania sporu,</a:t>
            </a:r>
          </a:p>
          <a:p>
            <a:r>
              <a:rPr lang="pl-PL" dirty="0" smtClean="0"/>
              <a:t>Arbitraż międzynarodowy.</a:t>
            </a:r>
          </a:p>
          <a:p>
            <a:pPr lvl="1"/>
            <a:r>
              <a:rPr lang="pl-PL" dirty="0" smtClean="0"/>
              <a:t>Różnorakie możliwości arbitrażu – np. </a:t>
            </a:r>
            <a:r>
              <a:rPr lang="pl-PL" i="1" dirty="0" smtClean="0"/>
              <a:t>ad hoc</a:t>
            </a:r>
            <a:r>
              <a:rPr lang="pl-PL" dirty="0" smtClean="0"/>
              <a:t>, arbitraż MCRSI (ICSID), arbitraż oparty na UNCITRAL</a:t>
            </a:r>
            <a:r>
              <a:rPr lang="pl-PL" dirty="0"/>
              <a:t>, </a:t>
            </a:r>
            <a:r>
              <a:rPr lang="pl-PL" dirty="0" smtClean="0"/>
              <a:t>w Instytucie </a:t>
            </a:r>
            <a:r>
              <a:rPr lang="pl-PL" dirty="0"/>
              <a:t>Arbitrażu Izby Handlowej w Sztokholmie, </a:t>
            </a:r>
            <a:r>
              <a:rPr lang="pl-PL" dirty="0" smtClean="0"/>
              <a:t>pod auspicjami Międzynarodowej </a:t>
            </a:r>
            <a:r>
              <a:rPr lang="pl-PL" dirty="0"/>
              <a:t>Izby Handlowej w Paryżu </a:t>
            </a:r>
            <a:r>
              <a:rPr lang="pl-PL" dirty="0" smtClean="0"/>
              <a:t>itp. </a:t>
            </a:r>
          </a:p>
          <a:p>
            <a:r>
              <a:rPr lang="pl-PL" dirty="0" smtClean="0"/>
              <a:t>Jednakże, konkretna możliwość skorzystania z tych ścieżek zależy od konkretnego zbioru norm proceduralnych w danym traktacie inwestycyjnym; traktaty inwestycyjne (BIT lub wielostronne) różnią się między sobą co do zakresu dopuszczalnych ścieżek dochodzenia roszczeń</a:t>
            </a:r>
            <a:endParaRPr lang="en-GB" dirty="0"/>
          </a:p>
        </p:txBody>
      </p:sp>
    </p:spTree>
    <p:extLst>
      <p:ext uri="{BB962C8B-B14F-4D97-AF65-F5344CB8AC3E}">
        <p14:creationId xmlns:p14="http://schemas.microsoft.com/office/powerpoint/2010/main" val="3908706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0" y="0"/>
            <a:ext cx="9447212" cy="687855"/>
          </a:xfrm>
        </p:spPr>
        <p:txBody>
          <a:bodyPr/>
          <a:lstStyle/>
          <a:p>
            <a:r>
              <a:rPr lang="pl-PL" dirty="0" smtClean="0"/>
              <a:t>Dochodzenie roszczeń w MPI</a:t>
            </a:r>
            <a:endParaRPr lang="en-GB" dirty="0"/>
          </a:p>
        </p:txBody>
      </p:sp>
      <p:sp>
        <p:nvSpPr>
          <p:cNvPr id="3" name="Symbol zastępczy zawartości 2"/>
          <p:cNvSpPr>
            <a:spLocks noGrp="1"/>
          </p:cNvSpPr>
          <p:nvPr>
            <p:ph idx="1"/>
          </p:nvPr>
        </p:nvSpPr>
        <p:spPr>
          <a:xfrm>
            <a:off x="1212575" y="687855"/>
            <a:ext cx="10979426" cy="5971362"/>
          </a:xfrm>
        </p:spPr>
        <p:txBody>
          <a:bodyPr>
            <a:noAutofit/>
          </a:bodyPr>
          <a:lstStyle/>
          <a:p>
            <a:r>
              <a:rPr lang="pl-PL" sz="1200" dirty="0" smtClean="0"/>
              <a:t>Dany BIT albo traktat inwestycyjny wielostronny posiadają zazwyczaj klauzulę arbitrażową, która określa dopuszczalne ścieżki (fora) dochodzenia roszczeń. Przykład</a:t>
            </a:r>
            <a:r>
              <a:rPr lang="pl-PL" sz="1200" dirty="0"/>
              <a:t>: Umowa między Rzecząpospolitą Polską a Jordańskim Królestwem Haszymidzkim w sprawie wzajemnego popierania i ochrony inwestycji, sporządzona w Ammanie dnia 4 października 1997 r. (Dz.U.2001.143.1603 z dnia </a:t>
            </a:r>
            <a:r>
              <a:rPr lang="pl-PL" sz="1200" dirty="0" smtClean="0"/>
              <a:t>2001.12.14) : Artykuł</a:t>
            </a:r>
            <a:r>
              <a:rPr lang="pl-PL" sz="1200" dirty="0"/>
              <a:t>  7 </a:t>
            </a:r>
            <a:r>
              <a:rPr lang="pl-PL" sz="1200" b="1" dirty="0"/>
              <a:t>Spory między Umawiającą się Stroną a inwestorem drugiej Umawiającej się Strony</a:t>
            </a:r>
            <a:endParaRPr lang="pl-PL" sz="1200" dirty="0"/>
          </a:p>
          <a:p>
            <a:r>
              <a:rPr lang="pl-PL" sz="1200" dirty="0"/>
              <a:t>1. Spory między jedną z Umawiających się Stron a inwestorem drugiej Umawiającej się Strony będą notyfikowane pisemnie przez inwestora Umawiającej się Stronie przyjmującej inwestycje, z podaniem szczegółowej informacji. W miarę możliwości Umawiające się Strony powinny załatwiać takie spory w drodze polubownej.</a:t>
            </a:r>
          </a:p>
          <a:p>
            <a:r>
              <a:rPr lang="pl-PL" sz="1200" dirty="0"/>
              <a:t>2. Jeżeli spory nie mogą być rozstrzygnięte polubownie w ciągu sześciu miesięcy od daty pisemnej notyfikacji, o której mowa w ustępie 1, to taki spór będzie przedłożony według wyboru inwestora:- trybunałowi arbitrażowemu, zgodnie z Regulaminem Postępowania Arbitrażowego Instytutu Arbitrażowego Izby Handlowej w Sztokholmie;</a:t>
            </a:r>
          </a:p>
          <a:p>
            <a:r>
              <a:rPr lang="pl-PL" sz="1200" dirty="0"/>
              <a:t>- trybunałowi arbitrażowemu Międzynarodowej Izby Handlowej w Paryżu;</a:t>
            </a:r>
          </a:p>
          <a:p>
            <a:r>
              <a:rPr lang="pl-PL" sz="1200" dirty="0"/>
              <a:t>- trybunałowi arbitrażowemu ad hoc utworzonemu zgodnie z Regulaminem Procedury Arbitrażowej Komisji Narodów Zjednoczonych do spraw Międzynarodowego Prawa Handlowego;</a:t>
            </a:r>
          </a:p>
          <a:p>
            <a:r>
              <a:rPr lang="pl-PL" sz="1200" dirty="0"/>
              <a:t>- Międzynarodowemu Centrum Rozstrzygania Sporów </a:t>
            </a:r>
            <a:r>
              <a:rPr lang="pl-PL" sz="1200" i="1" dirty="0"/>
              <a:t>Inwestycyjnych</a:t>
            </a:r>
            <a:r>
              <a:rPr lang="pl-PL" sz="1200" dirty="0"/>
              <a:t> (ICSID) utworzonemu na mocy "Konwencji w sprawie rozstrzygania sporów </a:t>
            </a:r>
            <a:r>
              <a:rPr lang="pl-PL" sz="1200" i="1" dirty="0"/>
              <a:t>inwestycyjnych</a:t>
            </a:r>
            <a:r>
              <a:rPr lang="pl-PL" sz="1200" dirty="0"/>
              <a:t> między państwami a obywatelami drugich państw", w przypadku gdy obie Umawiające się Strony będą sygnatariuszami tej konwencji.</a:t>
            </a:r>
          </a:p>
          <a:p>
            <a:r>
              <a:rPr lang="pl-PL" sz="1200" dirty="0"/>
              <a:t>3. Wyrok arbitrażowy będzie się opierał na:- postanowieniach niniejszej umowy,</a:t>
            </a:r>
          </a:p>
          <a:p>
            <a:r>
              <a:rPr lang="pl-PL" sz="1200" dirty="0"/>
              <a:t>- prawie krajowym Umawiającej się Strony, na której terytorium inwestycja została dokonana, włącznie z normami prawa kolizyjnego,</a:t>
            </a:r>
          </a:p>
          <a:p>
            <a:r>
              <a:rPr lang="pl-PL" sz="1200" dirty="0"/>
              <a:t>- normach i powszechnie przyjętych zasadach prawa międzynarodowego.</a:t>
            </a:r>
          </a:p>
          <a:p>
            <a:r>
              <a:rPr lang="pl-PL" sz="1200" dirty="0"/>
              <a:t>4. Orzeczenia arbitrażowe będą ostateczne i wiążące dla obu stron sporu. Każda Umawiająca się Strona zobowiązuje się do wykonania orzeczeń zgodnie z jej prawem krajowym.</a:t>
            </a:r>
          </a:p>
          <a:p>
            <a:r>
              <a:rPr lang="pl-PL" sz="1200" dirty="0"/>
              <a:t>5. Umawiająca się Strona, która jest stroną w sporze, na żadnym etapie toczącego się postępowania nie podniesie zarzutu w swojej obronie, powołując się na własny immunitet lub fakt, że inwestor otrzymał na mocy umowy ubezpieczeniowej w całości lub części odszkodowanie za poniesioną szkodę lub stratę</a:t>
            </a:r>
            <a:r>
              <a:rPr lang="pl-PL" sz="1200" dirty="0" smtClean="0"/>
              <a:t>.</a:t>
            </a:r>
            <a:endParaRPr lang="pl-PL" sz="1200" dirty="0"/>
          </a:p>
        </p:txBody>
      </p:sp>
    </p:spTree>
    <p:extLst>
      <p:ext uri="{BB962C8B-B14F-4D97-AF65-F5344CB8AC3E}">
        <p14:creationId xmlns:p14="http://schemas.microsoft.com/office/powerpoint/2010/main" val="4028550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0" y="137092"/>
            <a:ext cx="9447212" cy="687855"/>
          </a:xfrm>
        </p:spPr>
        <p:txBody>
          <a:bodyPr/>
          <a:lstStyle/>
          <a:p>
            <a:r>
              <a:rPr lang="pl-PL" dirty="0" smtClean="0"/>
              <a:t>Dochodzenie roszczeń w MPI</a:t>
            </a:r>
            <a:endParaRPr lang="en-GB" dirty="0"/>
          </a:p>
        </p:txBody>
      </p:sp>
      <p:sp>
        <p:nvSpPr>
          <p:cNvPr id="3" name="Symbol zastępczy zawartości 2"/>
          <p:cNvSpPr>
            <a:spLocks noGrp="1"/>
          </p:cNvSpPr>
          <p:nvPr>
            <p:ph idx="1"/>
          </p:nvPr>
        </p:nvSpPr>
        <p:spPr>
          <a:xfrm>
            <a:off x="1222513" y="824947"/>
            <a:ext cx="10783957" cy="5754757"/>
          </a:xfrm>
        </p:spPr>
        <p:txBody>
          <a:bodyPr>
            <a:normAutofit fontScale="70000" lnSpcReduction="20000"/>
          </a:bodyPr>
          <a:lstStyle/>
          <a:p>
            <a:r>
              <a:rPr lang="pl-PL" dirty="0"/>
              <a:t>Kolejny przykład: umowa między Rządem Rzeczypospolitej Polskiej a Rządem Republiki Azerbejdżańskiej o wzajemnym popieraniu i ochronie inwestycji, sporządzona w Warszawie dnia 26 sierpnia 1997 r. (Dz.U.1999.61.656 z dnia </a:t>
            </a:r>
            <a:r>
              <a:rPr lang="pl-PL" dirty="0" smtClean="0"/>
              <a:t>1999.07.15)</a:t>
            </a:r>
          </a:p>
          <a:p>
            <a:r>
              <a:rPr lang="pl-PL" dirty="0"/>
              <a:t>Artykuł  10 </a:t>
            </a:r>
            <a:r>
              <a:rPr lang="pl-PL" b="1" dirty="0"/>
              <a:t>Spory między Umawiającą się Stroną a inwestorem Państwa drugiej Umawiającej się Strony</a:t>
            </a:r>
            <a:endParaRPr lang="pl-PL" dirty="0"/>
          </a:p>
          <a:p>
            <a:r>
              <a:rPr lang="pl-PL" dirty="0"/>
              <a:t>1. W celu rozwiązania sporu między Umawiającą się Stroną a inwestorem Państwa drugiej Umawiającej się Strony w odniesieniu do inwestycji, z zastrzeżeniem postanowień artykułu 9 niniejszej umowy, między zainteresowanymi stronami odbędą się konsultacje.</a:t>
            </a:r>
          </a:p>
          <a:p>
            <a:r>
              <a:rPr lang="pl-PL" dirty="0"/>
              <a:t>2. Jeżeli konsultacje nie zakończą się rozstrzygnięciem w ciągu sześciu miesięcy od daty pisemnego wniosku o wszczęcie konsultacji, każda z Umawiających się Stron może zwrócić się do sądu arbitrażowego w celu rozstrzygnięcia sporu.</a:t>
            </a:r>
          </a:p>
          <a:p>
            <a:r>
              <a:rPr lang="pl-PL" dirty="0"/>
              <a:t>3. Sąd arbitrażowy będzie utworzony dla każdej indywidualnej sprawy. Jeżeli strony biorące udział w sporze nie uzgodnią inaczej, każda z nich wyznaczy jednego arbitra. Wyznaczeni arbitrzy wybiorą przewodniczącego, który będzie obywatelem państwa trzeciego. Arbitrzy powinni zostać wyznaczeni w ciągu dwóch miesięcy od daty otrzymania żądania przekazania sporu do rozstrzygnięcia sądowi arbitrażowemu, a przewodniczący w ciągu następnych dwóch miesięcy.</a:t>
            </a:r>
          </a:p>
          <a:p>
            <a:r>
              <a:rPr lang="pl-PL" dirty="0"/>
              <a:t>4. Jeżeli terminy wymienione w ustępie 3 tego artykułu nie zostały zachowane, którakolwiek ze stron sporu może, z braku innych ustaleń, zwrócić się do Przewodniczącego Sądu Arbitrażowego przy Międzynarodowej Izbie Handlowej w Paryżu o dokonanie koniecznych nominacji. Jeżeli Przewodniczący nie może wykonać wymienionej funkcji lub jest obywatelem Państwa Umawiającej się Strony, mają zastosowanie mutatis mutandis postanowienia artykułu 9 ustęp 5 niniejszej umowy.</a:t>
            </a:r>
          </a:p>
          <a:p>
            <a:r>
              <a:rPr lang="pl-PL" dirty="0"/>
              <a:t>5. Jeżeli strony sporu nie uzgodniły inaczej, sąd arbitrażowy ustala swój tryb postępowania. Orzeczenia są ostateczne i wiążące. Każda z Umawiających się Stron zapewni uznanie i wykonanie orzeczeń arbitrażowych.</a:t>
            </a:r>
          </a:p>
          <a:p>
            <a:r>
              <a:rPr lang="pl-PL" dirty="0"/>
              <a:t>6. Każda ze stron sporu poniesie koszty swojego członka sądu arbitrażowego i własnego udziału w postępowaniu arbitrażowym; koszty przewodniczącego i pozostałe koszty zostaną poniesione w równych częściach przez strony sporu.</a:t>
            </a:r>
          </a:p>
          <a:p>
            <a:r>
              <a:rPr lang="pl-PL" dirty="0"/>
              <a:t>7. Umawiająca się Strona będąca stroną sporu nie może w żadnym stadium postępowania ugodowego lub wykonania orzeczenia powoływać się na fakt, iż inwestor otrzymał, w wyniku umowy ubezpieczenia, odszkodowanie obejmujące całość lub część doznanej szkody.</a:t>
            </a:r>
          </a:p>
          <a:p>
            <a:r>
              <a:rPr lang="pl-PL" dirty="0"/>
              <a:t>8. W przypadku gdy obie Umawiające się Strony staną się stronami Konwencji z dnia 18 marca 1965 r. o rozstrzyganiu sporów </a:t>
            </a:r>
            <a:r>
              <a:rPr lang="pl-PL" i="1" dirty="0"/>
              <a:t>inwestycyjnych</a:t>
            </a:r>
            <a:r>
              <a:rPr lang="pl-PL" dirty="0"/>
              <a:t> między państwami a obywatelami drugich państw, spory będą przedkładane Międzynarodowemu Centrum Rozstrzygania Sporów </a:t>
            </a:r>
            <a:r>
              <a:rPr lang="pl-PL" i="1" dirty="0"/>
              <a:t>Inwestycyjnych</a:t>
            </a:r>
            <a:r>
              <a:rPr lang="pl-PL" dirty="0" smtClean="0"/>
              <a:t>.</a:t>
            </a:r>
            <a:endParaRPr lang="pl-PL" dirty="0"/>
          </a:p>
        </p:txBody>
      </p:sp>
    </p:spTree>
    <p:extLst>
      <p:ext uri="{BB962C8B-B14F-4D97-AF65-F5344CB8AC3E}">
        <p14:creationId xmlns:p14="http://schemas.microsoft.com/office/powerpoint/2010/main" val="98493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70383" y="176849"/>
            <a:ext cx="9447212" cy="687855"/>
          </a:xfrm>
        </p:spPr>
        <p:txBody>
          <a:bodyPr>
            <a:normAutofit/>
          </a:bodyPr>
          <a:lstStyle/>
          <a:p>
            <a:r>
              <a:rPr lang="pl-PL" dirty="0" smtClean="0"/>
              <a:t>Elementy klauzul arbitrażowych</a:t>
            </a:r>
            <a:endParaRPr lang="en-GB" dirty="0"/>
          </a:p>
        </p:txBody>
      </p:sp>
      <p:sp>
        <p:nvSpPr>
          <p:cNvPr id="3" name="Symbol zastępczy zawartości 2"/>
          <p:cNvSpPr>
            <a:spLocks noGrp="1"/>
          </p:cNvSpPr>
          <p:nvPr>
            <p:ph idx="1"/>
          </p:nvPr>
        </p:nvSpPr>
        <p:spPr>
          <a:xfrm>
            <a:off x="1570383" y="924339"/>
            <a:ext cx="10376452" cy="5724939"/>
          </a:xfrm>
        </p:spPr>
        <p:txBody>
          <a:bodyPr/>
          <a:lstStyle/>
          <a:p>
            <a:r>
              <a:rPr lang="pl-PL" dirty="0" smtClean="0"/>
              <a:t>Klauzula „</a:t>
            </a:r>
            <a:r>
              <a:rPr lang="pl-PL" i="1" dirty="0" err="1" smtClean="0"/>
              <a:t>cooling</a:t>
            </a:r>
            <a:r>
              <a:rPr lang="pl-PL" i="1" dirty="0" smtClean="0"/>
              <a:t> off”</a:t>
            </a:r>
          </a:p>
          <a:p>
            <a:r>
              <a:rPr lang="pl-PL" dirty="0" smtClean="0"/>
              <a:t>Klauzula „</a:t>
            </a:r>
            <a:r>
              <a:rPr lang="pl-PL" i="1" dirty="0" err="1" smtClean="0"/>
              <a:t>fork</a:t>
            </a:r>
            <a:r>
              <a:rPr lang="pl-PL" i="1" dirty="0" smtClean="0"/>
              <a:t> in the </a:t>
            </a:r>
            <a:r>
              <a:rPr lang="pl-PL" i="1" dirty="0" err="1" smtClean="0"/>
              <a:t>road</a:t>
            </a:r>
            <a:r>
              <a:rPr lang="pl-PL" dirty="0" smtClean="0"/>
              <a:t>”</a:t>
            </a:r>
          </a:p>
          <a:p>
            <a:r>
              <a:rPr lang="pl-PL" dirty="0" smtClean="0"/>
              <a:t>Klauzula jednoinstancyjności postępowania i ostateczności rozstrzygnięcia arbitrażowego</a:t>
            </a:r>
          </a:p>
          <a:p>
            <a:r>
              <a:rPr lang="pl-PL" dirty="0" smtClean="0"/>
              <a:t>Klauzula stosującego się prawa materialnego </a:t>
            </a:r>
          </a:p>
          <a:p>
            <a:r>
              <a:rPr lang="pl-PL" dirty="0" smtClean="0"/>
              <a:t>Klauzula braku możliwości powołania się na otrzymane ubezpieczenie i klauzule </a:t>
            </a:r>
            <a:r>
              <a:rPr lang="pl-PL" dirty="0" err="1" smtClean="0"/>
              <a:t>subrogacyjne</a:t>
            </a:r>
            <a:endParaRPr lang="pl-PL" dirty="0" smtClean="0"/>
          </a:p>
          <a:p>
            <a:r>
              <a:rPr lang="pl-PL" dirty="0" smtClean="0"/>
              <a:t>Klauzula braku możliwości powołania się na immunitet państwa</a:t>
            </a:r>
          </a:p>
          <a:p>
            <a:r>
              <a:rPr lang="pl-PL" dirty="0" smtClean="0"/>
              <a:t>Klauzule dotyczące wykonania orzeczenia arbitrażowego, w tym klauzule odnoszące się do prawa krajowego</a:t>
            </a:r>
            <a:endParaRPr lang="en-GB" dirty="0"/>
          </a:p>
        </p:txBody>
      </p:sp>
    </p:spTree>
    <p:extLst>
      <p:ext uri="{BB962C8B-B14F-4D97-AF65-F5344CB8AC3E}">
        <p14:creationId xmlns:p14="http://schemas.microsoft.com/office/powerpoint/2010/main" val="232147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lstStyle/>
          <a:p>
            <a:r>
              <a:rPr lang="pl-PL" dirty="0" smtClean="0"/>
              <a:t>Elementy klauzul arbitrażowych</a:t>
            </a:r>
            <a:endParaRPr lang="en-GB" dirty="0"/>
          </a:p>
        </p:txBody>
      </p:sp>
      <p:sp>
        <p:nvSpPr>
          <p:cNvPr id="3" name="Symbol zastępczy zawartości 2"/>
          <p:cNvSpPr>
            <a:spLocks noGrp="1"/>
          </p:cNvSpPr>
          <p:nvPr>
            <p:ph idx="1"/>
          </p:nvPr>
        </p:nvSpPr>
        <p:spPr>
          <a:xfrm>
            <a:off x="2057400" y="1311965"/>
            <a:ext cx="9447212" cy="5019261"/>
          </a:xfrm>
        </p:spPr>
        <p:txBody>
          <a:bodyPr/>
          <a:lstStyle/>
          <a:p>
            <a:r>
              <a:rPr lang="pl-PL" dirty="0" smtClean="0"/>
              <a:t>„</a:t>
            </a:r>
            <a:r>
              <a:rPr lang="pl-PL" dirty="0" err="1" smtClean="0"/>
              <a:t>Cooling</a:t>
            </a:r>
            <a:r>
              <a:rPr lang="pl-PL" dirty="0" smtClean="0"/>
              <a:t> off”, również „</a:t>
            </a:r>
            <a:r>
              <a:rPr lang="pl-PL" dirty="0" err="1" smtClean="0"/>
              <a:t>waiting</a:t>
            </a:r>
            <a:r>
              <a:rPr lang="pl-PL" dirty="0" smtClean="0"/>
              <a:t> period”</a:t>
            </a:r>
          </a:p>
          <a:p>
            <a:r>
              <a:rPr lang="pl-PL" dirty="0" smtClean="0"/>
              <a:t>Klauzula polegająca na uprzednim podjęciu próby polubownego rozwiązania sporu, zawierająca termin, przez który ma trwać spór, aby można było rozpocząć postępowanie arbitrażowe</a:t>
            </a:r>
          </a:p>
          <a:p>
            <a:r>
              <a:rPr lang="pl-PL" dirty="0" smtClean="0"/>
              <a:t>Standardowo termin ten liczy od 3 do 12 miesięcy, najczęściej zaś 6 miesięcy (</a:t>
            </a:r>
            <a:r>
              <a:rPr lang="pl-PL" dirty="0" err="1" smtClean="0"/>
              <a:t>Dolzer</a:t>
            </a:r>
            <a:r>
              <a:rPr lang="pl-PL" dirty="0" smtClean="0"/>
              <a:t>/</a:t>
            </a:r>
            <a:r>
              <a:rPr lang="pl-PL" dirty="0" err="1" smtClean="0"/>
              <a:t>Schreuer</a:t>
            </a:r>
            <a:r>
              <a:rPr lang="pl-PL" dirty="0" smtClean="0"/>
              <a:t>, </a:t>
            </a:r>
            <a:r>
              <a:rPr lang="pl-PL" dirty="0" err="1" smtClean="0"/>
              <a:t>Principles</a:t>
            </a:r>
            <a:r>
              <a:rPr lang="pl-PL" dirty="0" smtClean="0"/>
              <a:t> of International Investment Law 2e, Cambridge 2011, s. 268)</a:t>
            </a:r>
          </a:p>
          <a:p>
            <a:r>
              <a:rPr lang="pl-PL" dirty="0" smtClean="0"/>
              <a:t>Co więcej, termin ten bywa traktowany jako instrukcyjny, a więc nie jak przeszkoda procesowa</a:t>
            </a:r>
          </a:p>
          <a:p>
            <a:pPr lvl="1"/>
            <a:r>
              <a:rPr lang="pl-PL" dirty="0" smtClean="0"/>
              <a:t>Orzeczenie arbitrażowe </a:t>
            </a:r>
            <a:r>
              <a:rPr lang="pl-PL" i="1" dirty="0" err="1" smtClean="0"/>
              <a:t>Biwater</a:t>
            </a:r>
            <a:r>
              <a:rPr lang="pl-PL" i="1" dirty="0" smtClean="0"/>
              <a:t> </a:t>
            </a:r>
            <a:r>
              <a:rPr lang="pl-PL" i="1" dirty="0" err="1" smtClean="0"/>
              <a:t>Gauff</a:t>
            </a:r>
            <a:r>
              <a:rPr lang="pl-PL" i="1" dirty="0" smtClean="0"/>
              <a:t> </a:t>
            </a:r>
            <a:r>
              <a:rPr lang="pl-PL" i="1" dirty="0" err="1" smtClean="0"/>
              <a:t>pko</a:t>
            </a:r>
            <a:r>
              <a:rPr lang="pl-PL" i="1" dirty="0" smtClean="0"/>
              <a:t> Tanzanii</a:t>
            </a:r>
            <a:r>
              <a:rPr lang="pl-PL" dirty="0"/>
              <a:t>, ICSID, </a:t>
            </a:r>
            <a:r>
              <a:rPr lang="pl-PL" dirty="0" smtClean="0"/>
              <a:t>pkt 338-350 http</a:t>
            </a:r>
            <a:r>
              <a:rPr lang="pl-PL" dirty="0"/>
              <a:t>://www.italaw.com/sites/default/files/case-documents/ita0095.pdf</a:t>
            </a:r>
            <a:endParaRPr lang="en-GB" dirty="0"/>
          </a:p>
        </p:txBody>
      </p:sp>
    </p:spTree>
    <p:extLst>
      <p:ext uri="{BB962C8B-B14F-4D97-AF65-F5344CB8AC3E}">
        <p14:creationId xmlns:p14="http://schemas.microsoft.com/office/powerpoint/2010/main" val="4290440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7401" y="624110"/>
            <a:ext cx="9447212" cy="687855"/>
          </a:xfrm>
        </p:spPr>
        <p:txBody>
          <a:bodyPr/>
          <a:lstStyle/>
          <a:p>
            <a:r>
              <a:rPr lang="pl-PL" dirty="0" smtClean="0"/>
              <a:t>Dochodzenie roszczeń w MPI</a:t>
            </a:r>
            <a:endParaRPr lang="en-GB" dirty="0"/>
          </a:p>
        </p:txBody>
      </p:sp>
      <p:sp>
        <p:nvSpPr>
          <p:cNvPr id="3" name="Symbol zastępczy zawartości 2"/>
          <p:cNvSpPr>
            <a:spLocks noGrp="1"/>
          </p:cNvSpPr>
          <p:nvPr>
            <p:ph idx="1"/>
          </p:nvPr>
        </p:nvSpPr>
        <p:spPr>
          <a:xfrm>
            <a:off x="2057400" y="1311965"/>
            <a:ext cx="9447212" cy="5019261"/>
          </a:xfrm>
        </p:spPr>
        <p:txBody>
          <a:bodyPr>
            <a:normAutofit fontScale="92500" lnSpcReduction="20000"/>
          </a:bodyPr>
          <a:lstStyle/>
          <a:p>
            <a:r>
              <a:rPr lang="pl-PL" dirty="0" smtClean="0"/>
              <a:t>Klauzula „</a:t>
            </a:r>
            <a:r>
              <a:rPr lang="pl-PL" i="1" dirty="0" err="1" smtClean="0"/>
              <a:t>fork</a:t>
            </a:r>
            <a:r>
              <a:rPr lang="pl-PL" i="1" dirty="0" smtClean="0"/>
              <a:t> in the </a:t>
            </a:r>
            <a:r>
              <a:rPr lang="pl-PL" i="1" dirty="0" err="1" smtClean="0"/>
              <a:t>road</a:t>
            </a:r>
            <a:r>
              <a:rPr lang="pl-PL" dirty="0" smtClean="0"/>
              <a:t>” – rozłączny wybór forum</a:t>
            </a:r>
          </a:p>
          <a:p>
            <a:r>
              <a:rPr lang="pl-PL" dirty="0" smtClean="0"/>
              <a:t>Oznacza konieczność wyboru jednej ze ścieżek procesowych, co wyłącza możliwość zmiany wybranej ścieżki na inną, wcześniej dostępną</a:t>
            </a:r>
          </a:p>
          <a:p>
            <a:r>
              <a:rPr lang="pl-PL" dirty="0" smtClean="0"/>
              <a:t>Dotyczy również możliwości wyboru między sądem krajowym a arbitrażem międzynarodowym, przy czym wymaga to tożsamości roszczenia, tożsamości stron sporu i tożsamości przedmiotu sporu (por. M. Jeżewski, Międzynarodowe Prawo Inwestycyjne, Warszawa 2011, s. 435)</a:t>
            </a:r>
          </a:p>
          <a:p>
            <a:r>
              <a:rPr lang="pl-PL" dirty="0" smtClean="0"/>
              <a:t>Przykład „</a:t>
            </a:r>
            <a:r>
              <a:rPr lang="pl-PL" dirty="0" err="1" smtClean="0"/>
              <a:t>fork</a:t>
            </a:r>
            <a:r>
              <a:rPr lang="pl-PL" dirty="0" smtClean="0"/>
              <a:t> in the </a:t>
            </a:r>
            <a:r>
              <a:rPr lang="pl-PL" dirty="0" err="1" smtClean="0"/>
              <a:t>road</a:t>
            </a:r>
            <a:r>
              <a:rPr lang="pl-PL" dirty="0" smtClean="0"/>
              <a:t>” : umowa o wzajemnym popieraniu i ochronie inwestycji między Rządem Rzeczypospolitej Polskiej a Rządem Islamskiej Republiki Iranu, sporządzona w Teheranie dnia 2 października 1998 r.</a:t>
            </a:r>
            <a:r>
              <a:rPr lang="pl-PL" dirty="0"/>
              <a:t> (</a:t>
            </a:r>
            <a:r>
              <a:rPr lang="pl-PL" dirty="0" smtClean="0"/>
              <a:t>Dz.U.2002.22.217)</a:t>
            </a:r>
          </a:p>
          <a:p>
            <a:r>
              <a:rPr lang="pl-PL" dirty="0" smtClean="0"/>
              <a:t>Art. 11 ust. 4: Spór </a:t>
            </a:r>
            <a:r>
              <a:rPr lang="pl-PL" dirty="0"/>
              <a:t>przekazany w pierwszej kolejności właściwym sądom Umawiającej się Strony, na której terytorium </a:t>
            </a:r>
            <a:r>
              <a:rPr lang="pl-PL" i="1" dirty="0"/>
              <a:t>inwestycja</a:t>
            </a:r>
            <a:r>
              <a:rPr lang="pl-PL" dirty="0"/>
              <a:t> została dokonana, nie może być przekazany do arbitrażu tak długo, jak sprawa jest rozpatrywana, chyba że zgodzą się na to jego strony; w przypadku wydania ostatecznego orzeczenia nie może ono być przedłożone do arbitrażu</a:t>
            </a:r>
            <a:r>
              <a:rPr lang="pl-PL" dirty="0" smtClean="0"/>
              <a:t>.</a:t>
            </a:r>
          </a:p>
          <a:p>
            <a:r>
              <a:rPr lang="pl-PL" dirty="0"/>
              <a:t>Umowa w sprawie popierania i wzajemnej ochrony inwestycji. Skopje.1996.11.28. (Dz.U.1997.63.393 z dnia </a:t>
            </a:r>
            <a:r>
              <a:rPr lang="pl-PL" dirty="0" smtClean="0"/>
              <a:t>1997.06.20)</a:t>
            </a:r>
          </a:p>
          <a:p>
            <a:r>
              <a:rPr lang="pl-PL" dirty="0" smtClean="0"/>
              <a:t>Art. </a:t>
            </a:r>
            <a:r>
              <a:rPr lang="pl-PL" dirty="0"/>
              <a:t>7 </a:t>
            </a:r>
            <a:r>
              <a:rPr lang="pl-PL" dirty="0" smtClean="0"/>
              <a:t>ust. 3</a:t>
            </a:r>
            <a:r>
              <a:rPr lang="pl-PL" dirty="0"/>
              <a:t>. Jeżeli spór zostanie przedłożony właściwemu sądowi Umawiającej się Strony lub trybunałowi arbitrażowemu, to wybór jednej lub drugiej drogi postępowania będzie ostateczny.</a:t>
            </a:r>
            <a:endParaRPr lang="en-GB" dirty="0"/>
          </a:p>
        </p:txBody>
      </p:sp>
    </p:spTree>
    <p:extLst>
      <p:ext uri="{BB962C8B-B14F-4D97-AF65-F5344CB8AC3E}">
        <p14:creationId xmlns:p14="http://schemas.microsoft.com/office/powerpoint/2010/main" val="2191016641"/>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822</TotalTime>
  <Words>2374</Words>
  <Application>Microsoft Office PowerPoint</Application>
  <PresentationFormat>Panoramiczny</PresentationFormat>
  <Paragraphs>141</Paragraphs>
  <Slides>21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21</vt:i4>
      </vt:variant>
    </vt:vector>
  </HeadingPairs>
  <TitlesOfParts>
    <vt:vector size="25" baseType="lpstr">
      <vt:lpstr>Arial</vt:lpstr>
      <vt:lpstr>Century Gothic</vt:lpstr>
      <vt:lpstr>Wingdings 3</vt:lpstr>
      <vt:lpstr>Smuga</vt:lpstr>
      <vt:lpstr>Dochodzenie roszczeń w międzynarodowym prawie inwestycyjnym </vt:lpstr>
      <vt:lpstr>Dochodzenie roszczeń w MPI</vt:lpstr>
      <vt:lpstr>Dochodzenie roszczeń w MPI a PMP</vt:lpstr>
      <vt:lpstr>Ścieżki dochodzenia roszczeń w MPI a PMP</vt:lpstr>
      <vt:lpstr>Dochodzenie roszczeń w MPI</vt:lpstr>
      <vt:lpstr>Dochodzenie roszczeń w MPI</vt:lpstr>
      <vt:lpstr>Elementy klauzul arbitrażowych</vt:lpstr>
      <vt:lpstr>Elementy klauzul arbitrażowych</vt:lpstr>
      <vt:lpstr>Dochodzenie roszczeń w MPI</vt:lpstr>
      <vt:lpstr>Dochodzenie roszczeń w MPI</vt:lpstr>
      <vt:lpstr>Dochodzenie roszczeń w MPI</vt:lpstr>
      <vt:lpstr>Dochodzenie roszczeń w MPI</vt:lpstr>
      <vt:lpstr>Dochodzenie roszczeń w MPI</vt:lpstr>
      <vt:lpstr>Dochodzenie roszczeń w MPI</vt:lpstr>
      <vt:lpstr>Koszty postępowania arbitrażowego</vt:lpstr>
      <vt:lpstr>Arbitraż a pisma procesowe</vt:lpstr>
      <vt:lpstr>Arbitraż a roszczenia procesowe</vt:lpstr>
      <vt:lpstr>Rozwiązywanie konfliktów proceduralnych</vt:lpstr>
      <vt:lpstr>Rozwiązywanie konfliktów proceduralnych</vt:lpstr>
      <vt:lpstr>Dochodzenie roszczeń w MPI – prawo UE in spe</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Dochodzenie roszczeń w międzynarodowym prawie inwestycyjnym oraz wybrane zagadnienia prawa UE dotyczącego inwestycji</dc:title>
  <dc:creator>Łukasz Stępkowski</dc:creator>
  <cp:lastModifiedBy>Łukasz Stępkowski</cp:lastModifiedBy>
  <cp:revision>72</cp:revision>
  <dcterms:created xsi:type="dcterms:W3CDTF">2017-01-21T21:08:59Z</dcterms:created>
  <dcterms:modified xsi:type="dcterms:W3CDTF">2017-01-22T23:23:28Z</dcterms:modified>
</cp:coreProperties>
</file>