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73" r:id="rId3"/>
    <p:sldId id="257" r:id="rId4"/>
    <p:sldId id="282" r:id="rId5"/>
    <p:sldId id="258" r:id="rId6"/>
    <p:sldId id="260" r:id="rId7"/>
    <p:sldId id="262"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3"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589B7C76-EFF2-4CD8-A475-4750F11B4BC6}" type="slidenum">
              <a:rPr lang="pl-PL" smtClean="0"/>
              <a:pPr/>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589B7C76-EFF2-4CD8-A475-4750F11B4BC6}" type="slidenum">
              <a:rPr lang="pl-PL" smtClean="0"/>
              <a:pPr/>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smtClean="0"/>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6221E02-25CB-4963-84BC-0813985E7D90}" type="datetimeFigureOut">
              <a:rPr lang="pl-PL" smtClean="0"/>
              <a:pPr/>
              <a:t>27.03.2017</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t>Opracowała Dominika </a:t>
            </a:r>
            <a:r>
              <a:rPr lang="pl-PL" dirty="0" smtClean="0"/>
              <a:t>Dyrka</a:t>
            </a:r>
          </a:p>
          <a:p>
            <a:endParaRPr lang="pl-PL" dirty="0" smtClean="0"/>
          </a:p>
        </p:txBody>
      </p:sp>
      <p:sp>
        <p:nvSpPr>
          <p:cNvPr id="2" name="Tytuł 1"/>
          <p:cNvSpPr>
            <a:spLocks noGrp="1"/>
          </p:cNvSpPr>
          <p:nvPr>
            <p:ph type="ctrTitle"/>
          </p:nvPr>
        </p:nvSpPr>
        <p:spPr/>
        <p:txBody>
          <a:bodyPr>
            <a:normAutofit/>
          </a:bodyPr>
          <a:lstStyle/>
          <a:p>
            <a:r>
              <a:rPr lang="pl-PL" dirty="0" smtClean="0"/>
              <a:t>Doręczenia i terminy w postępowaniu cywilnym</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139 </a:t>
            </a:r>
            <a:r>
              <a:rPr lang="pl-PL" dirty="0" err="1" smtClean="0"/>
              <a:t>kpc</a:t>
            </a:r>
            <a:endParaRPr lang="pl-PL" dirty="0"/>
          </a:p>
        </p:txBody>
      </p:sp>
      <p:sp>
        <p:nvSpPr>
          <p:cNvPr id="3" name="Symbol zastępczy zawartości 2"/>
          <p:cNvSpPr>
            <a:spLocks noGrp="1"/>
          </p:cNvSpPr>
          <p:nvPr>
            <p:ph sz="quarter" idx="1"/>
          </p:nvPr>
        </p:nvSpPr>
        <p:spPr/>
        <p:txBody>
          <a:bodyPr>
            <a:normAutofit/>
          </a:bodyPr>
          <a:lstStyle/>
          <a:p>
            <a:r>
              <a:rPr lang="pl-PL" dirty="0" smtClean="0"/>
              <a:t>Reguluje przypadki:</a:t>
            </a:r>
          </a:p>
          <a:p>
            <a:pPr marL="514350" indent="-514350">
              <a:buAutoNum type="arabicParenR"/>
            </a:pPr>
            <a:r>
              <a:rPr lang="pl-PL" dirty="0" smtClean="0"/>
              <a:t>Niemożności dokonania doręczenia właściwego lub zastępczego;</a:t>
            </a:r>
          </a:p>
          <a:p>
            <a:pPr marL="514350" indent="-514350">
              <a:buAutoNum type="arabicParenR"/>
            </a:pPr>
            <a:r>
              <a:rPr lang="pl-PL" dirty="0" smtClean="0"/>
              <a:t>Odmowy przyjęcia pisma przez adresata. </a:t>
            </a:r>
          </a:p>
          <a:p>
            <a:pPr marL="514350" indent="-514350"/>
            <a:r>
              <a:rPr lang="pl-PL" dirty="0" smtClean="0"/>
              <a:t>Możliwość uzyskania zaświadczenia, w którym stwierdza się, że wyrok zaoczny lub nakaz zapłaty został uznany za doręczony na oznaczony adres dotyczy wyłącznie osób fizycznych. </a:t>
            </a:r>
          </a:p>
          <a:p>
            <a:pPr marL="514350" indent="-514350">
              <a:buNone/>
            </a:pP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140 </a:t>
            </a:r>
            <a:r>
              <a:rPr lang="pl-PL" dirty="0" err="1" smtClean="0"/>
              <a:t>kpc</a:t>
            </a:r>
            <a:endParaRPr lang="pl-PL" dirty="0"/>
          </a:p>
        </p:txBody>
      </p:sp>
      <p:sp>
        <p:nvSpPr>
          <p:cNvPr id="3" name="Symbol zastępczy zawartości 2"/>
          <p:cNvSpPr>
            <a:spLocks noGrp="1"/>
          </p:cNvSpPr>
          <p:nvPr>
            <p:ph sz="quarter" idx="1"/>
          </p:nvPr>
        </p:nvSpPr>
        <p:spPr/>
        <p:txBody>
          <a:bodyPr>
            <a:normAutofit/>
          </a:bodyPr>
          <a:lstStyle/>
          <a:p>
            <a:r>
              <a:rPr lang="pl-PL" dirty="0" smtClean="0"/>
              <a:t>Przewiduje obowiązek doręczania pism procesowych i orzeczeń w odpisach oraz odstępstwa od tej zasady. </a:t>
            </a:r>
          </a:p>
          <a:p>
            <a:r>
              <a:rPr lang="pl-PL" dirty="0" smtClean="0"/>
              <a:t>Odpis  orzeczenia w rozumieniu art. 140 </a:t>
            </a:r>
            <a:r>
              <a:rPr lang="pl-PL" dirty="0" err="1" smtClean="0"/>
              <a:t>kpc</a:t>
            </a:r>
            <a:r>
              <a:rPr lang="pl-PL" dirty="0" smtClean="0"/>
              <a:t> to dokument wiernie odzwierciedlający treść oryginału orzeczenia albo jego kopia. </a:t>
            </a:r>
          </a:p>
          <a:p>
            <a:r>
              <a:rPr lang="pl-PL" dirty="0" smtClean="0"/>
              <a:t>Dokument elektroniczny (dokument zawierający dane z sytemu teleinformatycznego ) nie jest uznawany za odpis. </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141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Określa sposób dokonywania doręczeń w przypadku wielości podmiotów działających przez jednego pełnomocnika lub współuczestnika oraz wielości pełnomocników jednej strony.  </a:t>
            </a:r>
          </a:p>
          <a:p>
            <a:r>
              <a:rPr lang="pl-PL" dirty="0" smtClean="0"/>
              <a:t>Stanowi odstępstwo od zasady wyrażonej w art. 128 </a:t>
            </a:r>
            <a:r>
              <a:rPr lang="pl-PL" dirty="0" err="1" smtClean="0"/>
              <a:t>kpc</a:t>
            </a:r>
            <a:r>
              <a:rPr lang="pl-PL" dirty="0" smtClean="0"/>
              <a:t>.</a:t>
            </a:r>
          </a:p>
          <a:p>
            <a:endParaRPr lang="pl-PL" dirty="0" smtClean="0"/>
          </a:p>
          <a:p>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142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Określa sposób potwierdzenia faktu odbioru doręczonego pisma.</a:t>
            </a:r>
          </a:p>
          <a:p>
            <a:r>
              <a:rPr lang="pl-PL" dirty="0" smtClean="0"/>
              <a:t>Doręczenie pisma może być potwierdzone przez odbiorcę pisemnie lub za pośrednictwem systemu teleinformatycznego operatora pocztowego lub dokumentem uzyskanym z tego systemu. </a:t>
            </a:r>
          </a:p>
          <a:p>
            <a:r>
              <a:rPr lang="pl-PL" dirty="0" smtClean="0"/>
              <a:t>Pocztowy dowód doręczenia adresatowi przesyłki sądowej jest dokumentem urzędowym potwierdzającym fakt i datę doręczenia.</a:t>
            </a:r>
          </a:p>
          <a:p>
            <a:pPr>
              <a:buNone/>
            </a:pPr>
            <a:endParaRPr lang="pl-PL"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143 </a:t>
            </a:r>
            <a:r>
              <a:rPr lang="pl-PL" dirty="0" err="1" smtClean="0"/>
              <a:t>kpc</a:t>
            </a:r>
            <a:r>
              <a:rPr lang="pl-PL" dirty="0" smtClean="0"/>
              <a:t>			Art. 144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Określa przesłanki ustanowienia kuratora dla strony, której miejsce pobytu nie jest znane.</a:t>
            </a:r>
          </a:p>
          <a:p>
            <a:r>
              <a:rPr lang="pl-PL" dirty="0" smtClean="0"/>
              <a:t>Miejsce pobytu to miejsce, w którym strona przebywa i w którym mogą być jej skutecznie dokonywane doręczenia.</a:t>
            </a:r>
          </a:p>
          <a:p>
            <a:endParaRPr lang="pl-PL" dirty="0"/>
          </a:p>
        </p:txBody>
      </p:sp>
      <p:sp>
        <p:nvSpPr>
          <p:cNvPr id="4" name="Symbol zastępczy zawartości 3"/>
          <p:cNvSpPr>
            <a:spLocks noGrp="1"/>
          </p:cNvSpPr>
          <p:nvPr>
            <p:ph sz="quarter" idx="2"/>
          </p:nvPr>
        </p:nvSpPr>
        <p:spPr/>
        <p:txBody>
          <a:bodyPr/>
          <a:lstStyle/>
          <a:p>
            <a:r>
              <a:rPr lang="pl-PL" dirty="0" smtClean="0"/>
              <a:t>Przewiduje postępowanie w przedmiocie ustanowienia kuratora dla strony, której miejsce pobytu nie jest znane. </a:t>
            </a:r>
          </a:p>
          <a:p>
            <a:r>
              <a:rPr lang="pl-PL" dirty="0" smtClean="0"/>
              <a:t>Kurator ustanawiany jest przez sąd orzekający w formie postanowienia. </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145 </a:t>
            </a:r>
            <a:r>
              <a:rPr lang="pl-PL" dirty="0" err="1" smtClean="0"/>
              <a:t>kpc</a:t>
            </a:r>
            <a:r>
              <a:rPr lang="pl-PL" dirty="0" smtClean="0"/>
              <a:t>			Art. 146 </a:t>
            </a:r>
            <a:r>
              <a:rPr lang="pl-PL" dirty="0" err="1" smtClean="0"/>
              <a:t>kpc</a:t>
            </a:r>
            <a:endParaRPr lang="pl-PL" dirty="0"/>
          </a:p>
        </p:txBody>
      </p:sp>
      <p:sp>
        <p:nvSpPr>
          <p:cNvPr id="4" name="Symbol zastępczy zawartości 3"/>
          <p:cNvSpPr>
            <a:spLocks noGrp="1"/>
          </p:cNvSpPr>
          <p:nvPr>
            <p:ph sz="quarter" idx="1"/>
          </p:nvPr>
        </p:nvSpPr>
        <p:spPr/>
        <p:txBody>
          <a:bodyPr/>
          <a:lstStyle/>
          <a:p>
            <a:r>
              <a:rPr lang="pl-PL" dirty="0" smtClean="0"/>
              <a:t>Reguluje sposób doręczania pism stronie, której miejsce pobytu nie jest znane, a dla której nie został ustanowiony kurator procesowy.</a:t>
            </a:r>
            <a:endParaRPr lang="pl-PL" dirty="0"/>
          </a:p>
        </p:txBody>
      </p:sp>
      <p:sp>
        <p:nvSpPr>
          <p:cNvPr id="5" name="Symbol zastępczy zawartości 4"/>
          <p:cNvSpPr>
            <a:spLocks noGrp="1"/>
          </p:cNvSpPr>
          <p:nvPr>
            <p:ph sz="quarter" idx="2"/>
          </p:nvPr>
        </p:nvSpPr>
        <p:spPr/>
        <p:txBody>
          <a:bodyPr/>
          <a:lstStyle/>
          <a:p>
            <a:r>
              <a:rPr lang="pl-PL" dirty="0" smtClean="0"/>
              <a:t>Odsyła do stosowania przepisów art. 143 – 144 </a:t>
            </a:r>
            <a:r>
              <a:rPr lang="pl-PL" dirty="0" err="1" smtClean="0"/>
              <a:t>kpc</a:t>
            </a:r>
            <a:r>
              <a:rPr lang="pl-PL" dirty="0" smtClean="0"/>
              <a:t> do organizacji, które nie maja organów albo których organy są nieznane z miejsca pobytu. </a:t>
            </a: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a:xfrm>
            <a:off x="755576" y="2708920"/>
            <a:ext cx="7772400" cy="1143000"/>
          </a:xfrm>
        </p:spPr>
        <p:txBody>
          <a:bodyPr/>
          <a:lstStyle/>
          <a:p>
            <a:r>
              <a:rPr lang="pl-PL" dirty="0" smtClean="0"/>
              <a:t>Terminy w postępowaniu cywilnym</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art. 164 </a:t>
            </a:r>
            <a:r>
              <a:rPr lang="pl-PL" dirty="0" err="1" smtClean="0"/>
              <a:t>kpc</a:t>
            </a:r>
            <a:endParaRPr lang="pl-PL" dirty="0"/>
          </a:p>
        </p:txBody>
      </p:sp>
      <p:sp>
        <p:nvSpPr>
          <p:cNvPr id="4" name="Symbol zastępczy zawartości 3"/>
          <p:cNvSpPr>
            <a:spLocks noGrp="1"/>
          </p:cNvSpPr>
          <p:nvPr>
            <p:ph sz="quarter" idx="1"/>
          </p:nvPr>
        </p:nvSpPr>
        <p:spPr/>
        <p:txBody>
          <a:bodyPr>
            <a:normAutofit fontScale="92500" lnSpcReduction="10000"/>
          </a:bodyPr>
          <a:lstStyle/>
          <a:p>
            <a:pPr algn="just"/>
            <a:r>
              <a:rPr lang="pl-PL" dirty="0" smtClean="0"/>
              <a:t>Określa pojęcie i sposób obliczania terminów sądowych.</a:t>
            </a:r>
          </a:p>
          <a:p>
            <a:pPr algn="just"/>
            <a:r>
              <a:rPr lang="pl-PL" dirty="0" smtClean="0"/>
              <a:t>W zależności od sposobu ustanowienia i regulacji wyróżnia się terminy:</a:t>
            </a:r>
          </a:p>
          <a:p>
            <a:pPr algn="just">
              <a:buNone/>
            </a:pPr>
            <a:r>
              <a:rPr lang="pl-PL" dirty="0" smtClean="0"/>
              <a:t>		1)  </a:t>
            </a:r>
            <a:r>
              <a:rPr lang="pl-PL" b="1" dirty="0" smtClean="0"/>
              <a:t>ustawowe</a:t>
            </a:r>
            <a:r>
              <a:rPr lang="pl-PL" dirty="0" smtClean="0"/>
              <a:t> (określone w ustawie procesowej, nie 		podlegają przesłużeni, ani skróceniu, na zasadach 	określonych w ustawie mogą być przywracane), </a:t>
            </a:r>
          </a:p>
          <a:p>
            <a:pPr algn="just">
              <a:buNone/>
            </a:pPr>
            <a:r>
              <a:rPr lang="pl-PL" dirty="0" smtClean="0"/>
              <a:t>		2)</a:t>
            </a:r>
            <a:r>
              <a:rPr lang="pl-PL" b="1" dirty="0" smtClean="0"/>
              <a:t> umowne </a:t>
            </a:r>
            <a:r>
              <a:rPr lang="pl-PL" dirty="0" smtClean="0"/>
              <a:t>(wyznaczone prze strony postępowania),</a:t>
            </a:r>
          </a:p>
          <a:p>
            <a:pPr algn="just">
              <a:buNone/>
            </a:pPr>
            <a:r>
              <a:rPr lang="pl-PL" dirty="0" smtClean="0"/>
              <a:t>		3) </a:t>
            </a:r>
            <a:r>
              <a:rPr lang="pl-PL" b="1" dirty="0" smtClean="0"/>
              <a:t>sądowe</a:t>
            </a:r>
            <a:r>
              <a:rPr lang="pl-PL" dirty="0" smtClean="0"/>
              <a:t> (wyznaczone przez sąd lub 	przewodniczącego, 	mogą być przedłużane, skracane, przywracane),</a:t>
            </a:r>
          </a:p>
          <a:p>
            <a:pPr algn="just">
              <a:buNone/>
            </a:pPr>
            <a:r>
              <a:rPr lang="pl-PL" dirty="0" smtClean="0"/>
              <a:t>		4) </a:t>
            </a:r>
            <a:r>
              <a:rPr lang="pl-PL" b="1" dirty="0" smtClean="0"/>
              <a:t>instrukcyjne</a:t>
            </a:r>
            <a:r>
              <a:rPr lang="pl-PL" dirty="0" smtClean="0"/>
              <a:t> (dla czynności organów sądowych i 		egzekucyjnych, ich niezachowanie nie pociąga za sobą 	bezskuteczności dokonywanej czynności procesowej)</a:t>
            </a:r>
          </a:p>
          <a:p>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smtClean="0"/>
              <a:t>Art. 165 </a:t>
            </a:r>
            <a:r>
              <a:rPr lang="pl-PL" dirty="0" err="1" smtClean="0"/>
              <a:t>kpc</a:t>
            </a:r>
            <a:r>
              <a:rPr lang="pl-PL" dirty="0" smtClean="0"/>
              <a:t> </a:t>
            </a:r>
            <a:endParaRPr lang="pl-PL" dirty="0"/>
          </a:p>
        </p:txBody>
      </p:sp>
      <p:sp>
        <p:nvSpPr>
          <p:cNvPr id="5" name="Symbol zastępczy zawartości 4"/>
          <p:cNvSpPr>
            <a:spLocks noGrp="1"/>
          </p:cNvSpPr>
          <p:nvPr>
            <p:ph sz="quarter" idx="1"/>
          </p:nvPr>
        </p:nvSpPr>
        <p:spPr/>
        <p:txBody>
          <a:bodyPr/>
          <a:lstStyle/>
          <a:p>
            <a:r>
              <a:rPr lang="pl-PL" dirty="0" smtClean="0"/>
              <a:t>Odsyła do regulacji przepisów prawa cywilnego w zakresie obliczania terminów procesowych. </a:t>
            </a:r>
          </a:p>
          <a:p>
            <a:r>
              <a:rPr lang="pl-PL" dirty="0" smtClean="0"/>
              <a:t>Określa kiedy termin zostaje zachowany mimo dokonania czynności procesowej poza budynkiem sądu oraz w przypadku dokonania jej w piśmie wprowadzonym do systemu teleinformatycznego. </a:t>
            </a:r>
          </a:p>
          <a:p>
            <a:r>
              <a:rPr lang="pl-PL" dirty="0" smtClean="0"/>
              <a:t>Wprowadzenie pisma do systemu teleinformatycznego jest równoznaczne z wniesieniem pisma do sądu.</a:t>
            </a: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166 </a:t>
            </a:r>
            <a:r>
              <a:rPr lang="pl-PL" dirty="0" err="1" smtClean="0"/>
              <a:t>kpc</a:t>
            </a:r>
            <a:r>
              <a:rPr lang="pl-PL" dirty="0" smtClean="0"/>
              <a:t> </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smtClean="0"/>
              <a:t>Reguluje przedłużanie i skracanie terminów sądowych.</a:t>
            </a:r>
          </a:p>
          <a:p>
            <a:r>
              <a:rPr lang="pl-PL" dirty="0" smtClean="0"/>
              <a:t>Do przedłużenia lub skracania terminu sądowego ustawodawca upoważnił jedynie przewodniczącego. </a:t>
            </a:r>
          </a:p>
          <a:p>
            <a:r>
              <a:rPr lang="pl-PL" dirty="0" smtClean="0"/>
              <a:t>Przedłużenie lub skrócenie terminu możliwe jest wyłącznie na wniosek. </a:t>
            </a:r>
          </a:p>
          <a:p>
            <a:r>
              <a:rPr lang="pl-PL" dirty="0" smtClean="0"/>
              <a:t>Wniosek powinien zostać złożony przed upływem terminu. </a:t>
            </a:r>
          </a:p>
          <a:p>
            <a:r>
              <a:rPr lang="pl-PL" dirty="0" smtClean="0"/>
              <a:t>Przed rozpoznaniem wniosku przewodniczący powinien wysłuchać przeciwnika wnioskodawcy co do zasadności przedłużenia lub skrócenia terminu. Wysłuchanie nie jest konieczne gdyby wpłynęłoby to na przedłużenie postępowania albo byłoby utrudnione lub </a:t>
            </a:r>
            <a:r>
              <a:rPr lang="pl-PL" dirty="0" err="1" smtClean="0"/>
              <a:t>nieceleowe</a:t>
            </a:r>
            <a:r>
              <a:rPr lang="pl-PL" dirty="0" smtClean="0"/>
              <a:t>. </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755576" y="2492896"/>
            <a:ext cx="7772400" cy="1143000"/>
          </a:xfrm>
        </p:spPr>
        <p:txBody>
          <a:bodyPr>
            <a:normAutofit fontScale="90000"/>
          </a:bodyPr>
          <a:lstStyle/>
          <a:p>
            <a:r>
              <a:rPr lang="pl-PL" dirty="0" smtClean="0"/>
              <a:t>Doręczenia w postępowaniu cywilnym</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167 </a:t>
            </a:r>
            <a:r>
              <a:rPr lang="pl-PL" dirty="0" err="1" smtClean="0"/>
              <a:t>kpc</a:t>
            </a:r>
            <a:r>
              <a:rPr lang="pl-PL" dirty="0" smtClean="0"/>
              <a:t> </a:t>
            </a:r>
            <a:endParaRPr lang="pl-PL" dirty="0"/>
          </a:p>
        </p:txBody>
      </p:sp>
      <p:sp>
        <p:nvSpPr>
          <p:cNvPr id="3" name="Symbol zastępczy zawartości 2"/>
          <p:cNvSpPr>
            <a:spLocks noGrp="1"/>
          </p:cNvSpPr>
          <p:nvPr>
            <p:ph sz="quarter" idx="1"/>
          </p:nvPr>
        </p:nvSpPr>
        <p:spPr/>
        <p:txBody>
          <a:bodyPr/>
          <a:lstStyle/>
          <a:p>
            <a:r>
              <a:rPr lang="pl-PL" dirty="0" smtClean="0"/>
              <a:t>Przewiduje sankcję BEZSKUTECZNOŚCI czynności procesowej dokonanej po upływnie terminu.</a:t>
            </a:r>
          </a:p>
          <a:p>
            <a:r>
              <a:rPr lang="pl-PL" dirty="0" smtClean="0"/>
              <a:t>Sankcja bezskuteczności dotyczy terminów ustawowych i sądowych. </a:t>
            </a:r>
          </a:p>
          <a:p>
            <a:endParaRPr lang="pl-PL"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168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Instytucja przywrócenia terminu pozwala na odwrócenie ujemnych skutków, jakie ustawa wiąże z </a:t>
            </a:r>
            <a:r>
              <a:rPr lang="pl-PL" dirty="0" err="1" smtClean="0"/>
              <a:t>uchbieniem</a:t>
            </a:r>
            <a:r>
              <a:rPr lang="pl-PL" dirty="0" smtClean="0"/>
              <a:t> terminu do dokonania czynności procesowej.</a:t>
            </a:r>
          </a:p>
          <a:p>
            <a:r>
              <a:rPr lang="pl-PL" dirty="0" smtClean="0"/>
              <a:t>Termin przywrócony rozpoczyna swój bieg na nowo.</a:t>
            </a:r>
          </a:p>
          <a:p>
            <a:r>
              <a:rPr lang="pl-PL" dirty="0" smtClean="0"/>
              <a:t>Przesłanki przywrócenia terminu:</a:t>
            </a:r>
          </a:p>
          <a:p>
            <a:pPr>
              <a:buNone/>
            </a:pPr>
            <a:r>
              <a:rPr lang="pl-PL" dirty="0" smtClean="0"/>
              <a:t>	1) strona pomimo całej swej staranności nie mogła dokonać czynności w terminie, </a:t>
            </a:r>
          </a:p>
          <a:p>
            <a:pPr>
              <a:buNone/>
            </a:pPr>
            <a:r>
              <a:rPr lang="pl-PL" dirty="0" smtClean="0"/>
              <a:t>	2)  uchybienie terminu pociąga za sobą ujemne dla strony skutki procesowe.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169 </a:t>
            </a:r>
            <a:r>
              <a:rPr lang="pl-PL" dirty="0" err="1" smtClean="0"/>
              <a:t>kpc</a:t>
            </a:r>
            <a:endParaRPr lang="pl-PL" dirty="0"/>
          </a:p>
        </p:txBody>
      </p:sp>
      <p:sp>
        <p:nvSpPr>
          <p:cNvPr id="3" name="Symbol zastępczy zawartości 2"/>
          <p:cNvSpPr>
            <a:spLocks noGrp="1"/>
          </p:cNvSpPr>
          <p:nvPr>
            <p:ph sz="quarter" idx="1"/>
          </p:nvPr>
        </p:nvSpPr>
        <p:spPr/>
        <p:txBody>
          <a:bodyPr>
            <a:normAutofit fontScale="85000" lnSpcReduction="10000"/>
          </a:bodyPr>
          <a:lstStyle/>
          <a:p>
            <a:r>
              <a:rPr lang="pl-PL" dirty="0" smtClean="0"/>
              <a:t>Określa procedurę zmierzającą do przywrócenia terminu procesowego.</a:t>
            </a:r>
          </a:p>
          <a:p>
            <a:pPr marL="777240" lvl="1" indent="-457200">
              <a:buAutoNum type="arabicParenR"/>
            </a:pPr>
            <a:r>
              <a:rPr lang="pl-PL" dirty="0" smtClean="0"/>
              <a:t>Wniosek o przywrócenie terminu do dokonania czynności procesowej wymaga dla swej skuteczności formy pisemnej.</a:t>
            </a:r>
          </a:p>
          <a:p>
            <a:pPr marL="777240" lvl="1" indent="-457200">
              <a:buAutoNum type="arabicParenR"/>
            </a:pPr>
            <a:r>
              <a:rPr lang="pl-PL" dirty="0" smtClean="0"/>
              <a:t>Sądem właściwym do rozpoznania wniosku jest sąd, w którym czynność procesowa miała być dokonana.</a:t>
            </a:r>
          </a:p>
          <a:p>
            <a:pPr marL="777240" lvl="1" indent="-457200">
              <a:buAutoNum type="arabicParenR"/>
            </a:pPr>
            <a:r>
              <a:rPr lang="pl-PL" dirty="0" smtClean="0"/>
              <a:t>Wniosek o przywrócenie terminu składa się w terminie tygodniowym od czasu ustania przyczyny uchybienia terminu. </a:t>
            </a:r>
          </a:p>
          <a:p>
            <a:pPr marL="777240" lvl="1" indent="-457200">
              <a:buAutoNum type="arabicParenR"/>
            </a:pPr>
            <a:r>
              <a:rPr lang="pl-PL" dirty="0" smtClean="0"/>
              <a:t>Osnowa wniosku o przywrócenie terminu powinna zawierać: żądanie o przywrócenie terminu, wskazanie i uprawdopodobnienie okoliczności faktycznych uzasadniających wniosek. </a:t>
            </a:r>
          </a:p>
          <a:p>
            <a:pPr marL="777240" lvl="1" indent="-457200">
              <a:buAutoNum type="arabicParenR"/>
            </a:pPr>
            <a:r>
              <a:rPr lang="pl-PL" dirty="0" smtClean="0"/>
              <a:t>Równocześnie z wnioskiem strona powinna dokonać czynności procesowej, której terminowi uchybiła. </a:t>
            </a:r>
          </a:p>
          <a:p>
            <a:pPr marL="777240" lvl="1" indent="-457200"/>
            <a:r>
              <a:rPr lang="pl-PL" dirty="0" smtClean="0"/>
              <a:t>Nawet niezawinione uchybienie terminu nie uzasadnia jego przywrócenia, jeżeli minął rok od upływu uchybionego terminu, a rozpoznawany wniosek nie ma charakteru wyjątkowego. </a:t>
            </a:r>
          </a:p>
          <a:p>
            <a:pPr marL="777240" lvl="1" indent="-457200"/>
            <a:endParaRPr lang="pl-PL"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Art. 170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Wyłącza możliwość przywrócenia terminu do złożenia środka odwoławczego od wyroku orzekającego unieważnienie małżeństwa lub rozwodu albo ustalającego nieistnienie małżeństwa, jeżeli choćby jedna ze stron zawarła po uprawomocnieniu się wyroku nowy związek małżeński. </a:t>
            </a:r>
            <a:endParaRPr lang="pl-P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smtClean="0"/>
              <a:t>Art. 171 </a:t>
            </a:r>
            <a:r>
              <a:rPr lang="pl-PL" dirty="0" err="1" smtClean="0"/>
              <a:t>kpc</a:t>
            </a:r>
            <a:r>
              <a:rPr lang="pl-PL" dirty="0" smtClean="0"/>
              <a:t> 			Art. 172 </a:t>
            </a:r>
            <a:r>
              <a:rPr lang="pl-PL" dirty="0" err="1" smtClean="0"/>
              <a:t>kpc</a:t>
            </a:r>
            <a:endParaRPr lang="pl-PL" dirty="0"/>
          </a:p>
        </p:txBody>
      </p:sp>
      <p:sp>
        <p:nvSpPr>
          <p:cNvPr id="5" name="Symbol zastępczy zawartości 4"/>
          <p:cNvSpPr>
            <a:spLocks noGrp="1"/>
          </p:cNvSpPr>
          <p:nvPr>
            <p:ph sz="quarter" idx="1"/>
          </p:nvPr>
        </p:nvSpPr>
        <p:spPr/>
        <p:txBody>
          <a:bodyPr/>
          <a:lstStyle/>
          <a:p>
            <a:r>
              <a:rPr lang="pl-PL" dirty="0" smtClean="0"/>
              <a:t>Określa przyczyny odrzucenia wniosku, jeśli jest niedopuszczalny lub spóźniony. </a:t>
            </a:r>
          </a:p>
          <a:p>
            <a:r>
              <a:rPr lang="pl-PL" dirty="0" smtClean="0"/>
              <a:t>Odrzucenie wniosku o przywrócenie terminu następuje w formie postanowienia sądu, na które zażalenie nie przysługuje. </a:t>
            </a:r>
          </a:p>
        </p:txBody>
      </p:sp>
      <p:sp>
        <p:nvSpPr>
          <p:cNvPr id="6" name="Symbol zastępczy zawartości 5"/>
          <p:cNvSpPr>
            <a:spLocks noGrp="1"/>
          </p:cNvSpPr>
          <p:nvPr>
            <p:ph sz="quarter" idx="2"/>
          </p:nvPr>
        </p:nvSpPr>
        <p:spPr/>
        <p:txBody>
          <a:bodyPr/>
          <a:lstStyle/>
          <a:p>
            <a:r>
              <a:rPr lang="pl-PL" dirty="0" smtClean="0"/>
              <a:t>Określa skutki wniesienia wniosku o przywrócenie terminu dla biegu postępowania, w którym wniosek ten został wniesiony.</a:t>
            </a: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tekstu 5"/>
          <p:cNvSpPr>
            <a:spLocks noGrp="1"/>
          </p:cNvSpPr>
          <p:nvPr>
            <p:ph type="body" idx="1"/>
          </p:nvPr>
        </p:nvSpPr>
        <p:spPr/>
        <p:txBody>
          <a:bodyPr/>
          <a:lstStyle/>
          <a:p>
            <a:r>
              <a:rPr lang="pl-PL" dirty="0" smtClean="0"/>
              <a:t>Bibliografia: </a:t>
            </a:r>
          </a:p>
          <a:p>
            <a:r>
              <a:rPr lang="pl-PL" dirty="0" smtClean="0"/>
              <a:t>Marszałkowska-Krześ E. (red.), </a:t>
            </a:r>
            <a:r>
              <a:rPr lang="pl-PL" i="1" dirty="0" smtClean="0"/>
              <a:t>Kodeks Postępowania Cywilnego. Komentarz</a:t>
            </a:r>
            <a:r>
              <a:rPr lang="pl-PL" dirty="0" smtClean="0"/>
              <a:t>, Warszawa </a:t>
            </a:r>
            <a:r>
              <a:rPr lang="pl-PL" dirty="0" smtClean="0"/>
              <a:t>2017, </a:t>
            </a:r>
            <a:r>
              <a:rPr lang="pl-PL" dirty="0" err="1" smtClean="0"/>
              <a:t>Legalis</a:t>
            </a:r>
            <a:r>
              <a:rPr lang="pl-PL" dirty="0" smtClean="0"/>
              <a:t> </a:t>
            </a:r>
            <a:r>
              <a:rPr lang="pl-PL" dirty="0" err="1" smtClean="0"/>
              <a:t>BeckOnline</a:t>
            </a:r>
            <a:r>
              <a:rPr lang="pl-PL" dirty="0" smtClean="0"/>
              <a:t>. </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131 </a:t>
            </a:r>
            <a:r>
              <a:rPr lang="pl-PL" dirty="0" err="1" smtClean="0"/>
              <a:t>kpc</a:t>
            </a:r>
            <a:r>
              <a:rPr lang="pl-PL" dirty="0" smtClean="0"/>
              <a:t> </a:t>
            </a:r>
            <a:endParaRPr lang="pl-PL" dirty="0"/>
          </a:p>
        </p:txBody>
      </p:sp>
      <p:sp>
        <p:nvSpPr>
          <p:cNvPr id="3" name="Symbol zastępczy zawartości 2"/>
          <p:cNvSpPr>
            <a:spLocks noGrp="1"/>
          </p:cNvSpPr>
          <p:nvPr>
            <p:ph sz="quarter" idx="1"/>
          </p:nvPr>
        </p:nvSpPr>
        <p:spPr/>
        <p:txBody>
          <a:bodyPr/>
          <a:lstStyle/>
          <a:p>
            <a:r>
              <a:rPr lang="pl-PL" dirty="0" smtClean="0"/>
              <a:t>Zasada oficjalności doręczeń. </a:t>
            </a:r>
          </a:p>
          <a:p>
            <a:r>
              <a:rPr lang="pl-PL" i="1" dirty="0" smtClean="0"/>
              <a:t>Przepisy KPC o doręczeniu mają charakter obligatoryjny, a co za tym idzie wyłączają swobodną dyspozycję stron w zakresie sposobu doręczania pism sądowych.</a:t>
            </a:r>
          </a:p>
          <a:p>
            <a:pPr algn="r">
              <a:buNone/>
            </a:pPr>
            <a:r>
              <a:rPr lang="pl-PL" sz="2000" dirty="0" smtClean="0"/>
              <a:t>(Post. SN z 8.9.1993 r., sygn. akt: III CRN 30/93) </a:t>
            </a:r>
          </a:p>
          <a:p>
            <a:r>
              <a:rPr lang="pl-PL" dirty="0" smtClean="0"/>
              <a:t>Zastosowanie art. 131 </a:t>
            </a:r>
            <a:r>
              <a:rPr lang="pl-PL" dirty="0" err="1" smtClean="0"/>
              <a:t>kpc</a:t>
            </a:r>
            <a:r>
              <a:rPr lang="pl-PL" dirty="0" smtClean="0"/>
              <a:t> i nast. warunkuje skuteczność doręczeń.  </a:t>
            </a:r>
          </a:p>
          <a:p>
            <a:r>
              <a:rPr lang="pl-PL" dirty="0" smtClean="0"/>
              <a:t>W przypadkach przewidzianych w ustawie doręczeń dokonuje się drogą elektroniczną.</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131</a:t>
            </a:r>
            <a:r>
              <a:rPr lang="pl-PL" baseline="30000" dirty="0" smtClean="0"/>
              <a:t>1</a:t>
            </a:r>
            <a:r>
              <a:rPr lang="pl-PL" dirty="0" smtClean="0"/>
              <a:t> </a:t>
            </a:r>
            <a:r>
              <a:rPr lang="pl-PL" dirty="0" err="1" smtClean="0"/>
              <a:t>kpc</a:t>
            </a:r>
            <a:r>
              <a:rPr lang="pl-PL" dirty="0" smtClean="0"/>
              <a:t>		Art. 132 </a:t>
            </a:r>
            <a:r>
              <a:rPr lang="pl-PL" dirty="0" err="1" smtClean="0"/>
              <a:t>kpc</a:t>
            </a:r>
            <a:endParaRPr lang="pl-PL" dirty="0"/>
          </a:p>
        </p:txBody>
      </p:sp>
      <p:sp>
        <p:nvSpPr>
          <p:cNvPr id="3" name="Symbol zastępczy zawartości 2"/>
          <p:cNvSpPr>
            <a:spLocks noGrp="1"/>
          </p:cNvSpPr>
          <p:nvPr>
            <p:ph sz="quarter" idx="1"/>
          </p:nvPr>
        </p:nvSpPr>
        <p:spPr/>
        <p:txBody>
          <a:bodyPr>
            <a:normAutofit fontScale="92500" lnSpcReduction="10000"/>
          </a:bodyPr>
          <a:lstStyle/>
          <a:p>
            <a:r>
              <a:rPr lang="pl-PL" dirty="0" smtClean="0"/>
              <a:t>Zasada dokonywania elektronicznych doręczeń. </a:t>
            </a:r>
            <a:endParaRPr lang="pl-PL" dirty="0"/>
          </a:p>
        </p:txBody>
      </p:sp>
      <p:sp>
        <p:nvSpPr>
          <p:cNvPr id="4" name="Symbol zastępczy zawartości 3"/>
          <p:cNvSpPr>
            <a:spLocks noGrp="1"/>
          </p:cNvSpPr>
          <p:nvPr>
            <p:ph sz="quarter" idx="2"/>
          </p:nvPr>
        </p:nvSpPr>
        <p:spPr/>
        <p:txBody>
          <a:bodyPr>
            <a:normAutofit fontScale="92500" lnSpcReduction="10000"/>
          </a:bodyPr>
          <a:lstStyle/>
          <a:p>
            <a:r>
              <a:rPr lang="pl-PL" dirty="0" smtClean="0"/>
              <a:t>Przewiduje obowiązek doręczania sobie nawzajem bezpośrednio pism procesowych przez zawodowych pełnomocników. </a:t>
            </a:r>
          </a:p>
          <a:p>
            <a:r>
              <a:rPr lang="pl-PL" dirty="0" smtClean="0"/>
              <a:t>Stanowi odstępstwo od zasady oficjalności doręczeń. </a:t>
            </a:r>
          </a:p>
          <a:p>
            <a:r>
              <a:rPr lang="pl-PL" dirty="0" smtClean="0"/>
              <a:t>Zgodnie z art. 130 § 2 </a:t>
            </a:r>
            <a:r>
              <a:rPr lang="pl-PL" dirty="0" err="1" smtClean="0"/>
              <a:t>zd</a:t>
            </a:r>
            <a:r>
              <a:rPr lang="pl-PL" dirty="0" smtClean="0"/>
              <a:t>. 2 </a:t>
            </a:r>
            <a:r>
              <a:rPr lang="pl-PL" dirty="0" err="1" smtClean="0"/>
              <a:t>kpc</a:t>
            </a:r>
            <a:r>
              <a:rPr lang="pl-PL" dirty="0" smtClean="0"/>
              <a:t> pismo zwrócone nie wywołuje skutków prawnych, jakie ustawa wiąże z wniesieniem pisma procesowego do sądu. </a:t>
            </a:r>
          </a:p>
          <a:p>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133 </a:t>
            </a:r>
            <a:r>
              <a:rPr lang="pl-PL" dirty="0" err="1" smtClean="0"/>
              <a:t>kpc</a:t>
            </a:r>
            <a:r>
              <a:rPr lang="pl-PL" dirty="0" smtClean="0"/>
              <a:t>			Art. 134 </a:t>
            </a:r>
            <a:r>
              <a:rPr lang="pl-PL" dirty="0" err="1" smtClean="0"/>
              <a:t>kpc</a:t>
            </a:r>
            <a:r>
              <a:rPr lang="pl-PL" dirty="0" smtClean="0"/>
              <a:t> </a:t>
            </a:r>
            <a:endParaRPr lang="pl-PL" dirty="0"/>
          </a:p>
        </p:txBody>
      </p:sp>
      <p:sp>
        <p:nvSpPr>
          <p:cNvPr id="3" name="Symbol zastępczy zawartości 2"/>
          <p:cNvSpPr>
            <a:spLocks noGrp="1"/>
          </p:cNvSpPr>
          <p:nvPr>
            <p:ph sz="quarter" idx="1"/>
          </p:nvPr>
        </p:nvSpPr>
        <p:spPr/>
        <p:txBody>
          <a:bodyPr/>
          <a:lstStyle/>
          <a:p>
            <a:r>
              <a:rPr lang="pl-PL" dirty="0" smtClean="0"/>
              <a:t>Reguluje doręczenia właściwe dokonywane osobom fizycznym, osobom prawnym, organizacjom, które nie mają osobowości prawnej, w tym także przedsiębiorcom. </a:t>
            </a:r>
          </a:p>
          <a:p>
            <a:pPr>
              <a:buNone/>
            </a:pPr>
            <a:endParaRPr lang="pl-PL" dirty="0"/>
          </a:p>
        </p:txBody>
      </p:sp>
      <p:sp>
        <p:nvSpPr>
          <p:cNvPr id="4" name="Symbol zastępczy zawartości 3"/>
          <p:cNvSpPr>
            <a:spLocks noGrp="1"/>
          </p:cNvSpPr>
          <p:nvPr>
            <p:ph sz="quarter" idx="2"/>
          </p:nvPr>
        </p:nvSpPr>
        <p:spPr/>
        <p:txBody>
          <a:bodyPr/>
          <a:lstStyle/>
          <a:p>
            <a:r>
              <a:rPr lang="pl-PL" dirty="0" smtClean="0"/>
              <a:t>Ogranicza możliwość dokonywania doręczeń w dniu ustawowo uznane za wolne od pracy i w porze nocnej. </a:t>
            </a:r>
          </a:p>
          <a:p>
            <a:pPr>
              <a:buNone/>
            </a:pP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135 </a:t>
            </a:r>
            <a:r>
              <a:rPr lang="pl-PL" dirty="0" err="1" smtClean="0"/>
              <a:t>kpc</a:t>
            </a:r>
            <a:r>
              <a:rPr lang="pl-PL" dirty="0" smtClean="0"/>
              <a:t>				Art. 136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Określa miejsce, w jakim można dokonywać skutecznych doręczeń. </a:t>
            </a:r>
          </a:p>
          <a:p>
            <a:r>
              <a:rPr lang="pl-PL" dirty="0" smtClean="0"/>
              <a:t>Dotyczy tzw. Właściwego sposobu doręczania, czyli do rąk własnych adresata. </a:t>
            </a:r>
            <a:endParaRPr lang="pl-PL" dirty="0"/>
          </a:p>
        </p:txBody>
      </p:sp>
      <p:sp>
        <p:nvSpPr>
          <p:cNvPr id="4" name="Symbol zastępczy zawartości 3"/>
          <p:cNvSpPr>
            <a:spLocks noGrp="1"/>
          </p:cNvSpPr>
          <p:nvPr>
            <p:ph sz="quarter" idx="2"/>
          </p:nvPr>
        </p:nvSpPr>
        <p:spPr/>
        <p:txBody>
          <a:bodyPr/>
          <a:lstStyle/>
          <a:p>
            <a:r>
              <a:rPr lang="pl-PL" dirty="0" smtClean="0"/>
              <a:t>Przewiduje obowiązek zawiadamiania sądu przez strony o zamianie ich miejsca zamieszkania oraz skutki zaniechania obowiązku. </a:t>
            </a:r>
          </a:p>
          <a:p>
            <a:pPr>
              <a:buNone/>
            </a:pP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137 </a:t>
            </a:r>
            <a:r>
              <a:rPr lang="pl-PL" dirty="0" err="1" smtClean="0"/>
              <a:t>kpc</a:t>
            </a:r>
            <a:endParaRPr lang="pl-PL" dirty="0"/>
          </a:p>
        </p:txBody>
      </p:sp>
      <p:sp>
        <p:nvSpPr>
          <p:cNvPr id="3" name="Symbol zastępczy zawartości 2"/>
          <p:cNvSpPr>
            <a:spLocks noGrp="1"/>
          </p:cNvSpPr>
          <p:nvPr>
            <p:ph sz="quarter" idx="1"/>
          </p:nvPr>
        </p:nvSpPr>
        <p:spPr/>
        <p:txBody>
          <a:bodyPr/>
          <a:lstStyle/>
          <a:p>
            <a:r>
              <a:rPr lang="pl-PL" dirty="0" smtClean="0"/>
              <a:t>Określa sposób dokonywania doręczeń żołnierzom oraz funkcjonariuszom Policji i Służby Więziennej, jak również osobom pozbawionym wolności.</a:t>
            </a:r>
          </a:p>
          <a:p>
            <a:r>
              <a:rPr lang="pl-PL" dirty="0" smtClean="0"/>
              <a:t>Stanowi odstąpienie od dokonywania doręczeń do rąk adresata. </a:t>
            </a:r>
          </a:p>
          <a:p>
            <a:pPr>
              <a:buNone/>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138 </a:t>
            </a:r>
            <a:r>
              <a:rPr lang="pl-PL" dirty="0" err="1" smtClean="0"/>
              <a:t>kpc</a:t>
            </a:r>
            <a:endParaRPr lang="pl-PL" dirty="0"/>
          </a:p>
        </p:txBody>
      </p:sp>
      <p:sp>
        <p:nvSpPr>
          <p:cNvPr id="3" name="Symbol zastępczy zawartości 2"/>
          <p:cNvSpPr>
            <a:spLocks noGrp="1"/>
          </p:cNvSpPr>
          <p:nvPr>
            <p:ph sz="quarter" idx="1"/>
          </p:nvPr>
        </p:nvSpPr>
        <p:spPr/>
        <p:txBody>
          <a:bodyPr>
            <a:normAutofit/>
          </a:bodyPr>
          <a:lstStyle/>
          <a:p>
            <a:r>
              <a:rPr lang="pl-PL" dirty="0" smtClean="0"/>
              <a:t>Przewiduje warunki skuteczności doręczenia zastępczego, dokonywanego do rąk innych osób niż adresaci. </a:t>
            </a:r>
          </a:p>
          <a:p>
            <a:r>
              <a:rPr lang="pl-PL" dirty="0" smtClean="0"/>
              <a:t>Doręczenie zastępcze przewidziane jest wyłącznie w przypadku pism kierowanych do osób fizycznych. </a:t>
            </a:r>
          </a:p>
          <a:p>
            <a:r>
              <a:rPr lang="pl-PL" dirty="0" smtClean="0"/>
              <a:t>W art. 138 </a:t>
            </a:r>
            <a:r>
              <a:rPr lang="pl-PL" dirty="0" err="1" smtClean="0"/>
              <a:t>kpc</a:t>
            </a:r>
            <a:r>
              <a:rPr lang="pl-PL" dirty="0" smtClean="0"/>
              <a:t> ustawodawca wprowadził wzruszalne domniemanie prawidłowości doręczenia.</a:t>
            </a:r>
          </a:p>
          <a:p>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827</TotalTime>
  <Words>1035</Words>
  <Application>Microsoft Office PowerPoint</Application>
  <PresentationFormat>Pokaz na ekranie (4:3)</PresentationFormat>
  <Paragraphs>95</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Kapitał</vt:lpstr>
      <vt:lpstr>Doręczenia i terminy w postępowaniu cywilnym</vt:lpstr>
      <vt:lpstr>Doręczenia w postępowaniu cywilnym</vt:lpstr>
      <vt:lpstr>Art. 131 kpc </vt:lpstr>
      <vt:lpstr>Slajd 4</vt:lpstr>
      <vt:lpstr>Art. 1311 kpc  Art. 132 kpc</vt:lpstr>
      <vt:lpstr>Art. 133 kpc   Art. 134 kpc </vt:lpstr>
      <vt:lpstr>135 kpc    Art. 136 kpc</vt:lpstr>
      <vt:lpstr>Art. 137 kpc</vt:lpstr>
      <vt:lpstr>Art. 138 kpc</vt:lpstr>
      <vt:lpstr>Art. 139 kpc</vt:lpstr>
      <vt:lpstr>Art. 140 kpc</vt:lpstr>
      <vt:lpstr>Art. 141 kpc</vt:lpstr>
      <vt:lpstr>Art. 142 kpc</vt:lpstr>
      <vt:lpstr>Art. 143 kpc   Art. 144 kpc</vt:lpstr>
      <vt:lpstr>Art. 145 kpc   Art. 146 kpc</vt:lpstr>
      <vt:lpstr>Terminy w postępowaniu cywilnym</vt:lpstr>
      <vt:lpstr>art. 164 kpc</vt:lpstr>
      <vt:lpstr>Art. 165 kpc </vt:lpstr>
      <vt:lpstr>Art. 166 kpc </vt:lpstr>
      <vt:lpstr>Art. 167 kpc </vt:lpstr>
      <vt:lpstr>Art. 168 kpc</vt:lpstr>
      <vt:lpstr>Art. 169 kpc</vt:lpstr>
      <vt:lpstr>Art. 170 kpc</vt:lpstr>
      <vt:lpstr>Art. 171 kpc    Art. 172 kpc</vt:lpstr>
      <vt:lpstr>Slajd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Doręczenia i terminy w postępowaniu cywilnym</dc:title>
  <dc:creator>domin</dc:creator>
  <cp:lastModifiedBy>Windows User</cp:lastModifiedBy>
  <cp:revision>55</cp:revision>
  <dcterms:created xsi:type="dcterms:W3CDTF">2017-02-24T20:23:13Z</dcterms:created>
  <dcterms:modified xsi:type="dcterms:W3CDTF">2017-03-27T18:03:17Z</dcterms:modified>
</cp:coreProperties>
</file>