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408" r:id="rId2"/>
    <p:sldId id="411" r:id="rId3"/>
    <p:sldId id="394" r:id="rId4"/>
    <p:sldId id="414" r:id="rId5"/>
    <p:sldId id="395" r:id="rId6"/>
    <p:sldId id="416" r:id="rId7"/>
    <p:sldId id="417" r:id="rId8"/>
    <p:sldId id="419" r:id="rId9"/>
    <p:sldId id="422" r:id="rId10"/>
    <p:sldId id="424" r:id="rId11"/>
    <p:sldId id="425" r:id="rId12"/>
    <p:sldId id="406" r:id="rId1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94497-BCD9-419D-B64F-8EA00BD3ED8F}" type="datetimeFigureOut">
              <a:rPr lang="pl-PL" smtClean="0"/>
              <a:pPr/>
              <a:t>2023-11-21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0EE6-D794-49D6-865A-026E40B17C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22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2D85D8-BD79-4B6A-AF38-51CD001DEDC7}" type="datetime1">
              <a:rPr lang="pl-PL" smtClean="0"/>
              <a:pPr/>
              <a:t>2023-11-21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PytaniE</a:t>
            </a:r>
            <a:r>
              <a:rPr lang="pl-PL" dirty="0" smtClean="0"/>
              <a:t> </a:t>
            </a:r>
            <a:r>
              <a:rPr lang="pl-PL" dirty="0" err="1" smtClean="0"/>
              <a:t>sprawDzające</a:t>
            </a:r>
            <a:r>
              <a:rPr lang="pl-PL" dirty="0" smtClean="0"/>
              <a:t> </a:t>
            </a:r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Czy stanowią </a:t>
            </a:r>
            <a:r>
              <a:rPr lang="pl-PL" dirty="0" smtClean="0"/>
              <a:t>informację publiczną: </a:t>
            </a:r>
            <a:r>
              <a:rPr lang="pl-PL" dirty="0"/>
              <a:t>nazwa oprogramowania </a:t>
            </a:r>
            <a:r>
              <a:rPr lang="pl-PL" dirty="0" smtClean="0"/>
              <a:t>antywirusowego posiadanego przez urząd gminy C., </a:t>
            </a:r>
            <a:r>
              <a:rPr lang="pl-PL" dirty="0"/>
              <a:t>liczba licencji, okres </a:t>
            </a:r>
            <a:r>
              <a:rPr lang="pl-PL" dirty="0" smtClean="0"/>
              <a:t>licencjonowania, data zakupu, czy cena oprogramowania?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96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sprawdzające </a:t>
            </a:r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 Urząd gminy B. otrzymał wniosek  o udostępnienie informacji  publicznej, której przedmiotem  jest numer księgi wieczystej Domu Pomocy Społecznej położonego na terenie danej Gminy? Czy wniosek dotyczy informacji publicznej i czy organ gminy B ma obowiązek jej udostępnienia?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709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</a:t>
            </a:r>
            <a:r>
              <a:rPr lang="pl-PL" dirty="0" err="1" smtClean="0"/>
              <a:t>sprawdzajĄce</a:t>
            </a:r>
            <a:r>
              <a:rPr lang="pl-PL" dirty="0" smtClean="0"/>
              <a:t> </a:t>
            </a:r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Należy rozważyć czy wniosek dotyczy informacji publicznej?</a:t>
            </a:r>
          </a:p>
          <a:p>
            <a:pPr algn="just"/>
            <a:r>
              <a:rPr lang="pl-PL" dirty="0" smtClean="0"/>
              <a:t>Należy rozważyć czy Urząd gminy B. znajduje się w posiadaniu  tego rodzaju informacji i czy z uwagi na realizowane zadania publiczne powinien znajdować się w posiadaniu tego rodzaju informacji?</a:t>
            </a:r>
          </a:p>
          <a:p>
            <a:pPr algn="just"/>
            <a:r>
              <a:rPr lang="pl-PL" dirty="0" smtClean="0"/>
              <a:t>Należy rozważyć co powinno nastąpić w sytuacji gdy urząd gminy B. nie znajduje się w posiadaniu tego rodzaju informacji?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902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Literatura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1.	P. </a:t>
            </a:r>
            <a:r>
              <a:rPr lang="pl-PL" dirty="0" err="1"/>
              <a:t>Sitniewski</a:t>
            </a:r>
            <a:r>
              <a:rPr lang="pl-PL" dirty="0"/>
              <a:t>, Ustawa o dostępie do informacji publicznej. Komentarz, Wrocław, 2011</a:t>
            </a:r>
          </a:p>
          <a:p>
            <a:r>
              <a:rPr lang="pl-PL" dirty="0"/>
              <a:t>2.	I. Kamińska, M. </a:t>
            </a:r>
            <a:r>
              <a:rPr lang="pl-PL" dirty="0" err="1"/>
              <a:t>Rozbicka-Ostrowska</a:t>
            </a:r>
            <a:r>
              <a:rPr lang="pl-PL" dirty="0"/>
              <a:t>, Ustawa o dostępie do informacji publicznej. Komentarz, Warszawa 2012</a:t>
            </a:r>
          </a:p>
          <a:p>
            <a:r>
              <a:rPr lang="pl-PL" dirty="0"/>
              <a:t>3.	T. R. Aleksandrowicz, Komentarz do ustawy o dostępie do informacji publicznej, Warszawa 2008</a:t>
            </a:r>
          </a:p>
          <a:p>
            <a:r>
              <a:rPr lang="pl-PL" dirty="0"/>
              <a:t>4.	M. Jabłoński, K. Wygoda, Ustawa o dostępie do informacji publicznej. Komentarz Wrocław 2002 </a:t>
            </a:r>
          </a:p>
          <a:p>
            <a:r>
              <a:rPr lang="pl-PL" dirty="0"/>
              <a:t>5.	M. Bernaczyk, K. Wygoda, M. Jabłoński, Biuletyn Informacji Publicznej. Informatyzacja administracji, Wrocław 2005</a:t>
            </a:r>
          </a:p>
          <a:p>
            <a:r>
              <a:rPr lang="pl-PL" dirty="0"/>
              <a:t>6.	M. Jabłoński, K. Wygoda, Dostęp do informacji publicznej i jego granice; Wrocław 2002</a:t>
            </a:r>
          </a:p>
          <a:p>
            <a:r>
              <a:rPr lang="pl-PL" dirty="0"/>
              <a:t>7.	M. Bernaczyk, Obowiązek bezwnioskowego udostępniania informacji publicznej; Warszawa 2008</a:t>
            </a:r>
          </a:p>
          <a:p>
            <a:r>
              <a:rPr lang="pl-PL" dirty="0"/>
              <a:t>8.	M. Zaremba, Prawo dostępu do informacji publicznej. Zagadnienia praktyczne, Warszawa 2009</a:t>
            </a:r>
          </a:p>
          <a:p>
            <a:r>
              <a:rPr lang="pl-PL" dirty="0"/>
              <a:t>9.	M. Bidziński, M. </a:t>
            </a:r>
            <a:r>
              <a:rPr lang="pl-PL" dirty="0" err="1"/>
              <a:t>Chmaj</a:t>
            </a:r>
            <a:r>
              <a:rPr lang="pl-PL" dirty="0"/>
              <a:t>, P. Szustakiewicz, Ustawa o dostępie do informacji publicznej, Komentarz, Warszawa 2010</a:t>
            </a:r>
          </a:p>
          <a:p>
            <a:r>
              <a:rPr lang="pl-PL" dirty="0"/>
              <a:t>10. P. Szustakiewicz (red.), Dostęp do informacji publicznej, Warszawa 2016</a:t>
            </a:r>
          </a:p>
          <a:p>
            <a:r>
              <a:rPr lang="pl-PL" dirty="0"/>
              <a:t>11.A. </a:t>
            </a:r>
            <a:r>
              <a:rPr lang="pl-PL" dirty="0" err="1"/>
              <a:t>Gałąch</a:t>
            </a:r>
            <a:r>
              <a:rPr lang="pl-PL" dirty="0"/>
              <a:t>, K. Kędzierska, A. Lipiński, B. Opaliński, B. Pietrzak, P. Szustakiewicz, A. </a:t>
            </a:r>
            <a:r>
              <a:rPr lang="pl-PL" dirty="0" err="1"/>
              <a:t>Zolotar</a:t>
            </a:r>
            <a:r>
              <a:rPr lang="pl-PL" dirty="0"/>
              <a:t>- Wiśniewska, Dostęp do informacji publicznej a prawo do prywatności, Warszawa 2015,</a:t>
            </a:r>
          </a:p>
          <a:p>
            <a:r>
              <a:rPr lang="pl-PL" dirty="0"/>
              <a:t>12. P. </a:t>
            </a:r>
            <a:r>
              <a:rPr lang="pl-PL" dirty="0" err="1"/>
              <a:t>Sitniewski</a:t>
            </a:r>
            <a:r>
              <a:rPr lang="pl-PL" dirty="0"/>
              <a:t>, Dostęp do informacji publicznej. Pytanie i odpowiedz. Wzory pism, Warszawa 2016,</a:t>
            </a:r>
          </a:p>
          <a:p>
            <a:r>
              <a:rPr lang="pl-PL" dirty="0"/>
              <a:t>13. P. </a:t>
            </a:r>
            <a:r>
              <a:rPr lang="pl-PL" dirty="0" err="1"/>
              <a:t>Sitniewski</a:t>
            </a:r>
            <a:r>
              <a:rPr lang="pl-PL" dirty="0"/>
              <a:t>, Ustawa o ponownym wykorzystywaniu informacji sektora publicznego. Komentarz, Warszawa 2017,</a:t>
            </a:r>
          </a:p>
        </p:txBody>
      </p:sp>
    </p:spTree>
    <p:extLst>
      <p:ext uri="{BB962C8B-B14F-4D97-AF65-F5344CB8AC3E}">
        <p14:creationId xmlns:p14="http://schemas.microsoft.com/office/powerpoint/2010/main" val="963516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</a:t>
            </a:r>
            <a:r>
              <a:rPr lang="pl-PL" dirty="0" err="1" smtClean="0"/>
              <a:t>sprawdzajĄce</a:t>
            </a:r>
            <a:r>
              <a:rPr lang="pl-PL" dirty="0" smtClean="0"/>
              <a:t> </a:t>
            </a:r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Należy rozważyć czy w tym wypadku mamy do czynienia z informacją publiczną w każdym przypadku?</a:t>
            </a:r>
          </a:p>
          <a:p>
            <a:pPr algn="just"/>
            <a:r>
              <a:rPr lang="pl-PL" dirty="0" smtClean="0"/>
              <a:t>Czy jest to podmiot zobowiązany informacyjnie – pytanie trafiło do urzędu obsługującego organ władzy publicznej ?</a:t>
            </a:r>
          </a:p>
          <a:p>
            <a:pPr algn="just"/>
            <a:r>
              <a:rPr lang="pl-PL" dirty="0" smtClean="0"/>
              <a:t>Czy w tym wypadku mogłyby w grę wchodzić jakieś ograniczenia z art. 5 </a:t>
            </a:r>
            <a:r>
              <a:rPr lang="pl-PL" dirty="0" err="1" smtClean="0"/>
              <a:t>udip</a:t>
            </a:r>
            <a:r>
              <a:rPr lang="pl-PL" dirty="0" smtClean="0"/>
              <a:t>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18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PytaniE</a:t>
            </a:r>
            <a:r>
              <a:rPr lang="pl-PL" b="1" dirty="0" smtClean="0"/>
              <a:t> sprawdzające </a:t>
            </a:r>
            <a:r>
              <a:rPr lang="pl-PL" b="1" dirty="0" smtClean="0"/>
              <a:t>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Czy informacja dotycząca spotkań wójta Gminy M. z podmiotami zewnętrznymi - prywatnymi z okresu 1.01.2016-23.03.2016  (wg. terminarza spotkań) jest informacją publiczną? Czy taką informacją jest informacja o datach spotkań oraz o nazwach podmiotów (firmy),  o danych osób prywatnych z którą odbył spotkanie i w jakiej sprawie?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6231214"/>
      </p:ext>
    </p:extLst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sprawdzające </a:t>
            </a:r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Należy rozważyć czy wójt gminy M  w tym wypadku jest podmiotem zobowiązanym informacyjnie?</a:t>
            </a:r>
          </a:p>
          <a:p>
            <a:pPr algn="just"/>
            <a:r>
              <a:rPr lang="pl-PL" dirty="0" smtClean="0"/>
              <a:t>Należy rozważyć, czy informacje o które ubiega się zainteresowany są informacjami publicznymi?</a:t>
            </a:r>
          </a:p>
          <a:p>
            <a:pPr algn="just"/>
            <a:r>
              <a:rPr lang="pl-PL" dirty="0" smtClean="0"/>
              <a:t>Czy można udostępnić cały terminarz lub jego jakąś część (kserokopia), czy tylko informacje z jego zawartości podlegają udostępnieniu?</a:t>
            </a:r>
          </a:p>
          <a:p>
            <a:pPr algn="just"/>
            <a:r>
              <a:rPr lang="pl-PL" dirty="0" smtClean="0"/>
              <a:t>Czy w tym zakresie można powołać się na jakieś ograniczenie z art. 5 </a:t>
            </a:r>
            <a:r>
              <a:rPr lang="pl-PL" dirty="0" err="1" smtClean="0"/>
              <a:t>udip</a:t>
            </a:r>
            <a:r>
              <a:rPr lang="pl-PL" dirty="0" smtClean="0"/>
              <a:t>?</a:t>
            </a:r>
          </a:p>
          <a:p>
            <a:pPr algn="just"/>
            <a:r>
              <a:rPr lang="pl-PL" dirty="0" smtClean="0"/>
              <a:t>Czy w inny sposób organ może próbować uchylić się od realizacji zobowiązania, bądź znacznie utrudnić pozyskanie informacji publicznej zainteresowanemu?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134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PytaniE</a:t>
            </a:r>
            <a:r>
              <a:rPr lang="pl-PL" b="1" dirty="0" smtClean="0"/>
              <a:t> sprawdzające </a:t>
            </a:r>
            <a:r>
              <a:rPr lang="pl-PL" b="1" dirty="0" smtClean="0"/>
              <a:t>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Czy dodatki specjalne przyznane pracownikom Urzędu Gminy M. </a:t>
            </a:r>
            <a:r>
              <a:rPr lang="pl-PL" dirty="0" smtClean="0"/>
              <a:t>w 2020 r. wraz </a:t>
            </a:r>
            <a:r>
              <a:rPr lang="pl-PL" dirty="0" smtClean="0"/>
              <a:t>z decyzjami przyznania podlegają udostępnieniu jako informacja publiczna? Czy podlegają udostępnieniu w trybie wnioskowym?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513316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</a:t>
            </a:r>
            <a:r>
              <a:rPr lang="pl-PL" dirty="0" err="1" smtClean="0"/>
              <a:t>SprawdzajĄce</a:t>
            </a:r>
            <a:r>
              <a:rPr lang="pl-PL" dirty="0" smtClean="0"/>
              <a:t> </a:t>
            </a:r>
            <a:r>
              <a:rPr lang="pl-PL" dirty="0" smtClean="0"/>
              <a:t>3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Należy rozważyć czy konkretne pytania o dodatki dla poszczególnych osób wraz z decyzjami stanowią informację publiczną?</a:t>
            </a:r>
          </a:p>
          <a:p>
            <a:pPr algn="just"/>
            <a:r>
              <a:rPr lang="pl-PL" dirty="0" smtClean="0"/>
              <a:t>Należy rozważyć czy rodzaj zatrudnienia może mieć wpływ na „bycie” lub też „niebycie” danej informacji informacją publiczną? </a:t>
            </a:r>
          </a:p>
          <a:p>
            <a:pPr algn="just"/>
            <a:r>
              <a:rPr lang="pl-PL" dirty="0" smtClean="0"/>
              <a:t>Należy rozważać, czy w grę wchodzą w tym wypadku ograniczenia z art. 5 </a:t>
            </a:r>
            <a:r>
              <a:rPr lang="pl-PL" dirty="0" err="1" smtClean="0"/>
              <a:t>udip</a:t>
            </a:r>
            <a:r>
              <a:rPr lang="pl-PL" dirty="0" smtClean="0"/>
              <a:t> ?</a:t>
            </a:r>
          </a:p>
          <a:p>
            <a:pPr algn="just"/>
            <a:r>
              <a:rPr lang="pl-PL" dirty="0" smtClean="0"/>
              <a:t>Czy zasada względnej dostępności będzie  w tym wypadku posiadała zastosowanie?</a:t>
            </a:r>
          </a:p>
          <a:p>
            <a:pPr algn="just"/>
            <a:r>
              <a:rPr lang="pl-PL" dirty="0" smtClean="0"/>
              <a:t>W jakiej „formie” </a:t>
            </a:r>
            <a:r>
              <a:rPr lang="pl-PL" dirty="0" smtClean="0"/>
              <a:t>lub w jakich okolicznościach tego </a:t>
            </a:r>
            <a:r>
              <a:rPr lang="pl-PL" dirty="0" smtClean="0"/>
              <a:t>rodzaju informacje mogłyby podlegać udostępnieniu?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414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sprawdzające </a:t>
            </a:r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 </a:t>
            </a:r>
            <a:r>
              <a:rPr lang="pl-PL" dirty="0"/>
              <a:t>jakich terminach i jakim tytułem wypłacane były przez Urząd Gminy M. nagrody dla </a:t>
            </a:r>
            <a:r>
              <a:rPr lang="pl-PL" dirty="0" smtClean="0"/>
              <a:t>pracowników?. </a:t>
            </a:r>
            <a:r>
              <a:rPr lang="pl-PL" dirty="0"/>
              <a:t>Proszę podać termin wypłat w 2015 i 2016 r. ? Kto typował do nagród, kto ustalał kwoty nagród dla poszczególnych pracowników? Ilu pracowników otrzymało nagrody w poszczególnych terminach? Ilu pracowników </a:t>
            </a:r>
            <a:r>
              <a:rPr lang="pl-PL" dirty="0" smtClean="0"/>
              <a:t>nie </a:t>
            </a:r>
            <a:r>
              <a:rPr lang="pl-PL" dirty="0"/>
              <a:t>otrzymało żadnej </a:t>
            </a:r>
            <a:r>
              <a:rPr lang="pl-PL" dirty="0" smtClean="0"/>
              <a:t>nagrody (wraz  z prośbą o kopie wniosków o nagrodę i odmowę przyznania)? </a:t>
            </a:r>
            <a:r>
              <a:rPr lang="pl-PL" dirty="0"/>
              <a:t>Jakie kwoty nagród i jakim tytułem otrzymali skarbnik i sekretarz? Jakie kwoty ogólne były zadysponowane </a:t>
            </a:r>
            <a:r>
              <a:rPr lang="pl-PL" dirty="0" smtClean="0"/>
              <a:t>w </a:t>
            </a:r>
            <a:r>
              <a:rPr lang="pl-PL" dirty="0"/>
              <a:t>poszczególnych datach  dla pracowników szeregowych i dla kadry </a:t>
            </a:r>
            <a:r>
              <a:rPr lang="pl-PL" dirty="0" smtClean="0"/>
              <a:t>kierowniczej?. </a:t>
            </a:r>
            <a:endParaRPr lang="pl-PL" dirty="0"/>
          </a:p>
          <a:p>
            <a:pPr algn="just"/>
            <a:r>
              <a:rPr lang="pl-PL" dirty="0"/>
              <a:t>Czy te pytania </a:t>
            </a:r>
            <a:r>
              <a:rPr lang="pl-PL" dirty="0" smtClean="0"/>
              <a:t>dotyczą informacji publicznej?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365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sprawdzające </a:t>
            </a:r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Ilu pracowników liczy Urząd Gminy M.? </a:t>
            </a:r>
            <a:r>
              <a:rPr lang="pl-PL" dirty="0" smtClean="0"/>
              <a:t>( w tym informacja o podstawach </a:t>
            </a:r>
            <a:r>
              <a:rPr lang="pl-PL" dirty="0"/>
              <a:t>zatrudnienia oraz o </a:t>
            </a:r>
            <a:r>
              <a:rPr lang="pl-PL" dirty="0" smtClean="0"/>
              <a:t>liczbie </a:t>
            </a:r>
            <a:r>
              <a:rPr lang="pl-PL" dirty="0"/>
              <a:t>osób przebywających na zwolnieniu </a:t>
            </a:r>
            <a:r>
              <a:rPr lang="pl-PL" dirty="0" smtClean="0"/>
              <a:t>lekarskim od 1.06.2015 do 30.12.2017)? Czy te pytania dotyczą informacji publicznych?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342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sprawdzające </a:t>
            </a:r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Do urzędu  miasta wpływa obszerna i szczegółowa ankieta będąca elementem badań naukowych prowadzonych przez naukowców i uczelnię wyższą w ramach unijnego projektu. Ankieta wnioskodawcy zawiera szereg pytań dotyczących m.in. działalności organu, jego funkcjonowania, struktury. Czy tego rodzaju pytania dotyczą informacji publicznej i czy wnioskodawca może liczyć na pozytywne załatwienie jego sprawy (na otrzymanie wypełnionej ankiety)?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3094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20879</TotalTime>
  <Words>664</Words>
  <Application>Microsoft Office PowerPoint</Application>
  <PresentationFormat>Pokaz na ekranie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Calibri</vt:lpstr>
      <vt:lpstr>Trebuchet MS</vt:lpstr>
      <vt:lpstr>Wingdings</vt:lpstr>
      <vt:lpstr>Wingdings 2</vt:lpstr>
      <vt:lpstr>Opulent</vt:lpstr>
      <vt:lpstr>PytaniE sprawDzające 1</vt:lpstr>
      <vt:lpstr>Pytanie sprawdzajĄce 1</vt:lpstr>
      <vt:lpstr>PytaniE sprawdzające 2</vt:lpstr>
      <vt:lpstr>Pytanie sprawdzające 2</vt:lpstr>
      <vt:lpstr>PytaniE sprawdzające 3</vt:lpstr>
      <vt:lpstr>Pytanie SprawdzajĄce 3 </vt:lpstr>
      <vt:lpstr>Pytanie sprawdzające 4</vt:lpstr>
      <vt:lpstr>Pytanie sprawdzające 5</vt:lpstr>
      <vt:lpstr>Pytanie sprawdzające 6</vt:lpstr>
      <vt:lpstr>Pytanie sprawdzające 7</vt:lpstr>
      <vt:lpstr>Pytanie sprawdzajĄce 7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499</cp:revision>
  <cp:lastPrinted>2023-11-15T13:06:55Z</cp:lastPrinted>
  <dcterms:created xsi:type="dcterms:W3CDTF">2012-03-01T14:48:30Z</dcterms:created>
  <dcterms:modified xsi:type="dcterms:W3CDTF">2023-11-21T11:05:40Z</dcterms:modified>
</cp:coreProperties>
</file>