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 id="2147484190" r:id="rId2"/>
  </p:sldMasterIdLst>
  <p:notesMasterIdLst>
    <p:notesMasterId r:id="rId249"/>
  </p:notesMasterIdLst>
  <p:sldIdLst>
    <p:sldId id="256" r:id="rId3"/>
    <p:sldId id="257" r:id="rId4"/>
    <p:sldId id="264" r:id="rId5"/>
    <p:sldId id="507" r:id="rId6"/>
    <p:sldId id="265" r:id="rId7"/>
    <p:sldId id="508" r:id="rId8"/>
    <p:sldId id="509" r:id="rId9"/>
    <p:sldId id="285" r:id="rId10"/>
    <p:sldId id="266" r:id="rId11"/>
    <p:sldId id="510" r:id="rId12"/>
    <p:sldId id="267" r:id="rId13"/>
    <p:sldId id="268" r:id="rId14"/>
    <p:sldId id="269" r:id="rId15"/>
    <p:sldId id="270" r:id="rId16"/>
    <p:sldId id="511" r:id="rId17"/>
    <p:sldId id="283" r:id="rId18"/>
    <p:sldId id="281" r:id="rId19"/>
    <p:sldId id="282" r:id="rId20"/>
    <p:sldId id="284" r:id="rId21"/>
    <p:sldId id="512" r:id="rId22"/>
    <p:sldId id="286" r:id="rId23"/>
    <p:sldId id="287" r:id="rId24"/>
    <p:sldId id="288" r:id="rId25"/>
    <p:sldId id="289" r:id="rId26"/>
    <p:sldId id="307" r:id="rId27"/>
    <p:sldId id="513" r:id="rId28"/>
    <p:sldId id="290" r:id="rId29"/>
    <p:sldId id="291" r:id="rId30"/>
    <p:sldId id="272" r:id="rId31"/>
    <p:sldId id="273" r:id="rId32"/>
    <p:sldId id="279" r:id="rId33"/>
    <p:sldId id="280"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525" r:id="rId49"/>
    <p:sldId id="526" r:id="rId50"/>
    <p:sldId id="308" r:id="rId51"/>
    <p:sldId id="309" r:id="rId52"/>
    <p:sldId id="258" r:id="rId53"/>
    <p:sldId id="371" r:id="rId54"/>
    <p:sldId id="259" r:id="rId55"/>
    <p:sldId id="260" r:id="rId56"/>
    <p:sldId id="372" r:id="rId57"/>
    <p:sldId id="364" r:id="rId58"/>
    <p:sldId id="373" r:id="rId59"/>
    <p:sldId id="374" r:id="rId60"/>
    <p:sldId id="375" r:id="rId61"/>
    <p:sldId id="502" r:id="rId62"/>
    <p:sldId id="376" r:id="rId63"/>
    <p:sldId id="520" r:id="rId64"/>
    <p:sldId id="377" r:id="rId65"/>
    <p:sldId id="521" r:id="rId66"/>
    <p:sldId id="271" r:id="rId67"/>
    <p:sldId id="522" r:id="rId68"/>
    <p:sldId id="523" r:id="rId69"/>
    <p:sldId id="310" r:id="rId70"/>
    <p:sldId id="378" r:id="rId71"/>
    <p:sldId id="379" r:id="rId72"/>
    <p:sldId id="313" r:id="rId73"/>
    <p:sldId id="314" r:id="rId74"/>
    <p:sldId id="315" r:id="rId75"/>
    <p:sldId id="274" r:id="rId76"/>
    <p:sldId id="335" r:id="rId77"/>
    <p:sldId id="365" r:id="rId78"/>
    <p:sldId id="275" r:id="rId79"/>
    <p:sldId id="316" r:id="rId80"/>
    <p:sldId id="317" r:id="rId81"/>
    <p:sldId id="277" r:id="rId82"/>
    <p:sldId id="278" r:id="rId83"/>
    <p:sldId id="311" r:id="rId84"/>
    <p:sldId id="312" r:id="rId85"/>
    <p:sldId id="370" r:id="rId86"/>
    <p:sldId id="262" r:id="rId87"/>
    <p:sldId id="263" r:id="rId88"/>
    <p:sldId id="380" r:id="rId89"/>
    <p:sldId id="359" r:id="rId90"/>
    <p:sldId id="360" r:id="rId91"/>
    <p:sldId id="514" r:id="rId92"/>
    <p:sldId id="361" r:id="rId93"/>
    <p:sldId id="362" r:id="rId94"/>
    <p:sldId id="363" r:id="rId95"/>
    <p:sldId id="381" r:id="rId96"/>
    <p:sldId id="382" r:id="rId97"/>
    <p:sldId id="366" r:id="rId98"/>
    <p:sldId id="367" r:id="rId99"/>
    <p:sldId id="368" r:id="rId100"/>
    <p:sldId id="383" r:id="rId101"/>
    <p:sldId id="318" r:id="rId102"/>
    <p:sldId id="384" r:id="rId103"/>
    <p:sldId id="319" r:id="rId104"/>
    <p:sldId id="320" r:id="rId105"/>
    <p:sldId id="327" r:id="rId106"/>
    <p:sldId id="385" r:id="rId107"/>
    <p:sldId id="386" r:id="rId108"/>
    <p:sldId id="387" r:id="rId109"/>
    <p:sldId id="388" r:id="rId110"/>
    <p:sldId id="329" r:id="rId111"/>
    <p:sldId id="330" r:id="rId112"/>
    <p:sldId id="389" r:id="rId113"/>
    <p:sldId id="390" r:id="rId114"/>
    <p:sldId id="323" r:id="rId115"/>
    <p:sldId id="369" r:id="rId116"/>
    <p:sldId id="391" r:id="rId117"/>
    <p:sldId id="392" r:id="rId118"/>
    <p:sldId id="393" r:id="rId119"/>
    <p:sldId id="515" r:id="rId120"/>
    <p:sldId id="328" r:id="rId121"/>
    <p:sldId id="516" r:id="rId122"/>
    <p:sldId id="394" r:id="rId123"/>
    <p:sldId id="395" r:id="rId124"/>
    <p:sldId id="396" r:id="rId125"/>
    <p:sldId id="397" r:id="rId126"/>
    <p:sldId id="517" r:id="rId127"/>
    <p:sldId id="292" r:id="rId128"/>
    <p:sldId id="398" r:id="rId129"/>
    <p:sldId id="399" r:id="rId130"/>
    <p:sldId id="400" r:id="rId131"/>
    <p:sldId id="401" r:id="rId132"/>
    <p:sldId id="402" r:id="rId133"/>
    <p:sldId id="334" r:id="rId134"/>
    <p:sldId id="403" r:id="rId135"/>
    <p:sldId id="404" r:id="rId136"/>
    <p:sldId id="524" r:id="rId137"/>
    <p:sldId id="405" r:id="rId138"/>
    <p:sldId id="406" r:id="rId139"/>
    <p:sldId id="407" r:id="rId140"/>
    <p:sldId id="408" r:id="rId141"/>
    <p:sldId id="518" r:id="rId142"/>
    <p:sldId id="409" r:id="rId143"/>
    <p:sldId id="410" r:id="rId144"/>
    <p:sldId id="411" r:id="rId145"/>
    <p:sldId id="519" r:id="rId146"/>
    <p:sldId id="324" r:id="rId147"/>
    <p:sldId id="331" r:id="rId148"/>
    <p:sldId id="333" r:id="rId149"/>
    <p:sldId id="325" r:id="rId150"/>
    <p:sldId id="332" r:id="rId151"/>
    <p:sldId id="412" r:id="rId152"/>
    <p:sldId id="413" r:id="rId153"/>
    <p:sldId id="414" r:id="rId154"/>
    <p:sldId id="415" r:id="rId155"/>
    <p:sldId id="416" r:id="rId156"/>
    <p:sldId id="417" r:id="rId157"/>
    <p:sldId id="418" r:id="rId158"/>
    <p:sldId id="419" r:id="rId159"/>
    <p:sldId id="420" r:id="rId160"/>
    <p:sldId id="421" r:id="rId161"/>
    <p:sldId id="422" r:id="rId162"/>
    <p:sldId id="423" r:id="rId163"/>
    <p:sldId id="424" r:id="rId164"/>
    <p:sldId id="425" r:id="rId165"/>
    <p:sldId id="426" r:id="rId166"/>
    <p:sldId id="427" r:id="rId167"/>
    <p:sldId id="428" r:id="rId168"/>
    <p:sldId id="429" r:id="rId169"/>
    <p:sldId id="430" r:id="rId170"/>
    <p:sldId id="431" r:id="rId171"/>
    <p:sldId id="432" r:id="rId172"/>
    <p:sldId id="433" r:id="rId173"/>
    <p:sldId id="434" r:id="rId174"/>
    <p:sldId id="435" r:id="rId175"/>
    <p:sldId id="436" r:id="rId176"/>
    <p:sldId id="437" r:id="rId177"/>
    <p:sldId id="438" r:id="rId178"/>
    <p:sldId id="439" r:id="rId179"/>
    <p:sldId id="440" r:id="rId180"/>
    <p:sldId id="441" r:id="rId181"/>
    <p:sldId id="442" r:id="rId182"/>
    <p:sldId id="443" r:id="rId183"/>
    <p:sldId id="444" r:id="rId184"/>
    <p:sldId id="445" r:id="rId185"/>
    <p:sldId id="446" r:id="rId186"/>
    <p:sldId id="447" r:id="rId187"/>
    <p:sldId id="448" r:id="rId188"/>
    <p:sldId id="449" r:id="rId189"/>
    <p:sldId id="450" r:id="rId190"/>
    <p:sldId id="451" r:id="rId191"/>
    <p:sldId id="452" r:id="rId192"/>
    <p:sldId id="453" r:id="rId193"/>
    <p:sldId id="454" r:id="rId194"/>
    <p:sldId id="455" r:id="rId195"/>
    <p:sldId id="456" r:id="rId196"/>
    <p:sldId id="457" r:id="rId197"/>
    <p:sldId id="458" r:id="rId198"/>
    <p:sldId id="459" r:id="rId199"/>
    <p:sldId id="460" r:id="rId200"/>
    <p:sldId id="322" r:id="rId201"/>
    <p:sldId id="461" r:id="rId202"/>
    <p:sldId id="462" r:id="rId203"/>
    <p:sldId id="463" r:id="rId204"/>
    <p:sldId id="464" r:id="rId205"/>
    <p:sldId id="465" r:id="rId206"/>
    <p:sldId id="466" r:id="rId207"/>
    <p:sldId id="467" r:id="rId208"/>
    <p:sldId id="468" r:id="rId209"/>
    <p:sldId id="469" r:id="rId210"/>
    <p:sldId id="470" r:id="rId211"/>
    <p:sldId id="471" r:id="rId212"/>
    <p:sldId id="472" r:id="rId213"/>
    <p:sldId id="473" r:id="rId214"/>
    <p:sldId id="474" r:id="rId215"/>
    <p:sldId id="475" r:id="rId216"/>
    <p:sldId id="476" r:id="rId217"/>
    <p:sldId id="477" r:id="rId218"/>
    <p:sldId id="478" r:id="rId219"/>
    <p:sldId id="479" r:id="rId220"/>
    <p:sldId id="480" r:id="rId221"/>
    <p:sldId id="481" r:id="rId222"/>
    <p:sldId id="482" r:id="rId223"/>
    <p:sldId id="276" r:id="rId224"/>
    <p:sldId id="483" r:id="rId225"/>
    <p:sldId id="484" r:id="rId226"/>
    <p:sldId id="485" r:id="rId227"/>
    <p:sldId id="486" r:id="rId228"/>
    <p:sldId id="487" r:id="rId229"/>
    <p:sldId id="488" r:id="rId230"/>
    <p:sldId id="489" r:id="rId231"/>
    <p:sldId id="490" r:id="rId232"/>
    <p:sldId id="491" r:id="rId233"/>
    <p:sldId id="492" r:id="rId234"/>
    <p:sldId id="493" r:id="rId235"/>
    <p:sldId id="321" r:id="rId236"/>
    <p:sldId id="494" r:id="rId237"/>
    <p:sldId id="495" r:id="rId238"/>
    <p:sldId id="496" r:id="rId239"/>
    <p:sldId id="497" r:id="rId240"/>
    <p:sldId id="498" r:id="rId241"/>
    <p:sldId id="499" r:id="rId242"/>
    <p:sldId id="500" r:id="rId243"/>
    <p:sldId id="501" r:id="rId244"/>
    <p:sldId id="503" r:id="rId245"/>
    <p:sldId id="504" r:id="rId246"/>
    <p:sldId id="505" r:id="rId247"/>
    <p:sldId id="506" r:id="rId2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1224"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247" Type="http://schemas.openxmlformats.org/officeDocument/2006/relationships/slide" Target="slides/slide245.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slide" Target="slides/slide246.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notesMaster" Target="notesMasters/notesMaster1.xml"/><Relationship Id="rId13" Type="http://schemas.openxmlformats.org/officeDocument/2006/relationships/slide" Target="slides/slide11.xml"/><Relationship Id="rId109" Type="http://schemas.openxmlformats.org/officeDocument/2006/relationships/slide" Target="slides/slide107.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250" Type="http://schemas.openxmlformats.org/officeDocument/2006/relationships/presProps" Target="presProps.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240" Type="http://schemas.openxmlformats.org/officeDocument/2006/relationships/slide" Target="slides/slide238.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230" Type="http://schemas.openxmlformats.org/officeDocument/2006/relationships/slide" Target="slides/slide228.xml"/><Relationship Id="rId251" Type="http://schemas.openxmlformats.org/officeDocument/2006/relationships/viewProps" Target="viewProps.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220" Type="http://schemas.openxmlformats.org/officeDocument/2006/relationships/slide" Target="slides/slide218.xml"/><Relationship Id="rId241" Type="http://schemas.openxmlformats.org/officeDocument/2006/relationships/slide" Target="slides/slide23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78" Type="http://schemas.openxmlformats.org/officeDocument/2006/relationships/slide" Target="slides/slide76.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64" Type="http://schemas.openxmlformats.org/officeDocument/2006/relationships/slide" Target="slides/slide162.xml"/><Relationship Id="rId185" Type="http://schemas.openxmlformats.org/officeDocument/2006/relationships/slide" Target="slides/slide183.xml"/><Relationship Id="rId9" Type="http://schemas.openxmlformats.org/officeDocument/2006/relationships/slide" Target="slides/slide7.xml"/><Relationship Id="rId210" Type="http://schemas.openxmlformats.org/officeDocument/2006/relationships/slide" Target="slides/slide208.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theme" Target="theme/theme1.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tableStyles" Target="tableStyles.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10.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ata11.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6.png"/><Relationship Id="rId7" Type="http://schemas.openxmlformats.org/officeDocument/2006/relationships/image" Target="../media/image58.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7.svg"/></Relationships>
</file>

<file path=ppt/diagrams/_rels/data18.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78.sv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11" Type="http://schemas.openxmlformats.org/officeDocument/2006/relationships/image" Target="../media/image77.png"/><Relationship Id="rId5" Type="http://schemas.openxmlformats.org/officeDocument/2006/relationships/image" Target="../media/image73.png"/><Relationship Id="rId10" Type="http://schemas.openxmlformats.org/officeDocument/2006/relationships/image" Target="../media/image59.svg"/><Relationship Id="rId4" Type="http://schemas.openxmlformats.org/officeDocument/2006/relationships/image" Target="../media/image72.svg"/><Relationship Id="rId9" Type="http://schemas.openxmlformats.org/officeDocument/2006/relationships/image" Target="../media/image58.png"/></Relationships>
</file>

<file path=ppt/diagrams/_rels/data23.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image" Target="../media/image85.svg"/><Relationship Id="rId1" Type="http://schemas.openxmlformats.org/officeDocument/2006/relationships/image" Target="../media/image84.png"/><Relationship Id="rId6" Type="http://schemas.openxmlformats.org/officeDocument/2006/relationships/image" Target="../media/image89.svg"/><Relationship Id="rId5" Type="http://schemas.openxmlformats.org/officeDocument/2006/relationships/image" Target="../media/image88.png"/><Relationship Id="rId4" Type="http://schemas.openxmlformats.org/officeDocument/2006/relationships/image" Target="../media/image87.svg"/></Relationships>
</file>

<file path=ppt/diagrams/_rels/data2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svg"/><Relationship Id="rId1" Type="http://schemas.openxmlformats.org/officeDocument/2006/relationships/image" Target="../media/image22.png"/><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diagrams/_rels/data25.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101.png"/><Relationship Id="rId7" Type="http://schemas.openxmlformats.org/officeDocument/2006/relationships/image" Target="../media/image69.png"/><Relationship Id="rId2" Type="http://schemas.openxmlformats.org/officeDocument/2006/relationships/image" Target="../media/image72.svg"/><Relationship Id="rId1" Type="http://schemas.openxmlformats.org/officeDocument/2006/relationships/image" Target="../media/image71.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102.svg"/></Relationships>
</file>

<file path=ppt/diagrams/_rels/data2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svg"/><Relationship Id="rId1" Type="http://schemas.openxmlformats.org/officeDocument/2006/relationships/image" Target="../media/image103.png"/><Relationship Id="rId6" Type="http://schemas.openxmlformats.org/officeDocument/2006/relationships/image" Target="../media/image108.svg"/><Relationship Id="rId5" Type="http://schemas.openxmlformats.org/officeDocument/2006/relationships/image" Target="../media/image107.png"/><Relationship Id="rId4" Type="http://schemas.openxmlformats.org/officeDocument/2006/relationships/image" Target="../media/image106.svg"/></Relationships>
</file>

<file path=ppt/diagrams/_rels/data29.xml.rels><?xml version="1.0" encoding="UTF-8" standalone="yes"?>
<Relationships xmlns="http://schemas.openxmlformats.org/package/2006/relationships"><Relationship Id="rId3" Type="http://schemas.openxmlformats.org/officeDocument/2006/relationships/hyperlink" Target="http://wiadomosci.onet.pl/kraj/jasnowidz-krzysztof-jackowski-powolany-na-bieglego-przez-prokurature/jkcn1" TargetMode="External"/><Relationship Id="rId7" Type="http://schemas.openxmlformats.org/officeDocument/2006/relationships/image" Target="../media/image115.svg"/><Relationship Id="rId2" Type="http://schemas.openxmlformats.org/officeDocument/2006/relationships/hyperlink" Target="http://wiadomosci.gazeta.pl/wiadomosci/1,114871,19723560,iluzjonista-zagral-w-sadzie-z-hazardzista-w-trzy-kubki-i-przegral.html" TargetMode="External"/><Relationship Id="rId1" Type="http://schemas.openxmlformats.org/officeDocument/2006/relationships/hyperlink" Target="http://plus.pomorska.pl/magazyn/a/magik-jako-biegly-ma-zdemaskowac-oszustwo,9385411" TargetMode="External"/><Relationship Id="rId6" Type="http://schemas.openxmlformats.org/officeDocument/2006/relationships/image" Target="../media/image114.png"/><Relationship Id="rId5" Type="http://schemas.openxmlformats.org/officeDocument/2006/relationships/image" Target="../media/image96.svg"/><Relationship Id="rId4" Type="http://schemas.openxmlformats.org/officeDocument/2006/relationships/image" Target="../media/image22.png"/></Relationships>
</file>

<file path=ppt/diagrams/_rels/data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30.xml.rels><?xml version="1.0" encoding="UTF-8" standalone="yes"?>
<Relationships xmlns="http://schemas.openxmlformats.org/package/2006/relationships"><Relationship Id="rId8" Type="http://schemas.openxmlformats.org/officeDocument/2006/relationships/image" Target="../media/image119.svg"/><Relationship Id="rId3" Type="http://schemas.openxmlformats.org/officeDocument/2006/relationships/image" Target="../media/image71.png"/><Relationship Id="rId7" Type="http://schemas.openxmlformats.org/officeDocument/2006/relationships/image" Target="../media/image118.png"/><Relationship Id="rId2" Type="http://schemas.openxmlformats.org/officeDocument/2006/relationships/image" Target="../media/image102.svg"/><Relationship Id="rId1" Type="http://schemas.openxmlformats.org/officeDocument/2006/relationships/image" Target="../media/image101.png"/><Relationship Id="rId6" Type="http://schemas.openxmlformats.org/officeDocument/2006/relationships/image" Target="../media/image117.svg"/><Relationship Id="rId5" Type="http://schemas.openxmlformats.org/officeDocument/2006/relationships/image" Target="../media/image116.png"/><Relationship Id="rId4" Type="http://schemas.openxmlformats.org/officeDocument/2006/relationships/image" Target="../media/image72.svg"/></Relationships>
</file>

<file path=ppt/diagrams/_rels/data32.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72.svg"/><Relationship Id="rId1" Type="http://schemas.openxmlformats.org/officeDocument/2006/relationships/image" Target="../media/image71.png"/><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122.svg"/></Relationships>
</file>

<file path=ppt/diagrams/_rels/data34.xml.rels><?xml version="1.0" encoding="UTF-8" standalone="yes"?>
<Relationships xmlns="http://schemas.openxmlformats.org/package/2006/relationships"><Relationship Id="rId2" Type="http://schemas.openxmlformats.org/officeDocument/2006/relationships/hyperlink" Target="http://www.focolare.org/usa/en/professional-life/law-ethics/" TargetMode="External"/><Relationship Id="rId1" Type="http://schemas.openxmlformats.org/officeDocument/2006/relationships/image" Target="../media/image125.jpg"/></Relationships>
</file>

<file path=ppt/diagrams/_rels/data37.xml.rels><?xml version="1.0" encoding="UTF-8" standalone="yes"?>
<Relationships xmlns="http://schemas.openxmlformats.org/package/2006/relationships"><Relationship Id="rId8" Type="http://schemas.openxmlformats.org/officeDocument/2006/relationships/image" Target="../media/image155.svg"/><Relationship Id="rId3" Type="http://schemas.openxmlformats.org/officeDocument/2006/relationships/image" Target="../media/image150.png"/><Relationship Id="rId7" Type="http://schemas.openxmlformats.org/officeDocument/2006/relationships/image" Target="../media/image154.png"/><Relationship Id="rId12" Type="http://schemas.openxmlformats.org/officeDocument/2006/relationships/image" Target="../media/image158.svg"/><Relationship Id="rId2" Type="http://schemas.openxmlformats.org/officeDocument/2006/relationships/image" Target="../media/image149.svg"/><Relationship Id="rId1" Type="http://schemas.openxmlformats.org/officeDocument/2006/relationships/image" Target="../media/image148.png"/><Relationship Id="rId6" Type="http://schemas.openxmlformats.org/officeDocument/2006/relationships/image" Target="../media/image153.svg"/><Relationship Id="rId11" Type="http://schemas.openxmlformats.org/officeDocument/2006/relationships/image" Target="../media/image6.png"/><Relationship Id="rId5" Type="http://schemas.openxmlformats.org/officeDocument/2006/relationships/image" Target="../media/image152.png"/><Relationship Id="rId10" Type="http://schemas.openxmlformats.org/officeDocument/2006/relationships/image" Target="../media/image157.svg"/><Relationship Id="rId4" Type="http://schemas.openxmlformats.org/officeDocument/2006/relationships/image" Target="../media/image151.svg"/><Relationship Id="rId9" Type="http://schemas.openxmlformats.org/officeDocument/2006/relationships/image" Target="../media/image156.png"/></Relationships>
</file>

<file path=ppt/diagrams/_rels/data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6.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0.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6.png"/><Relationship Id="rId7" Type="http://schemas.openxmlformats.org/officeDocument/2006/relationships/image" Target="../media/image58.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7.svg"/></Relationships>
</file>

<file path=ppt/diagrams/_rels/drawing18.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78.sv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11" Type="http://schemas.openxmlformats.org/officeDocument/2006/relationships/image" Target="../media/image77.png"/><Relationship Id="rId5" Type="http://schemas.openxmlformats.org/officeDocument/2006/relationships/image" Target="../media/image73.png"/><Relationship Id="rId10" Type="http://schemas.openxmlformats.org/officeDocument/2006/relationships/image" Target="../media/image59.svg"/><Relationship Id="rId4" Type="http://schemas.openxmlformats.org/officeDocument/2006/relationships/image" Target="../media/image72.svg"/><Relationship Id="rId9" Type="http://schemas.openxmlformats.org/officeDocument/2006/relationships/image" Target="../media/image58.png"/></Relationships>
</file>

<file path=ppt/diagrams/_rels/drawing23.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image" Target="../media/image85.svg"/><Relationship Id="rId1" Type="http://schemas.openxmlformats.org/officeDocument/2006/relationships/image" Target="../media/image84.png"/><Relationship Id="rId6" Type="http://schemas.openxmlformats.org/officeDocument/2006/relationships/image" Target="../media/image89.svg"/><Relationship Id="rId5" Type="http://schemas.openxmlformats.org/officeDocument/2006/relationships/image" Target="../media/image88.png"/><Relationship Id="rId4" Type="http://schemas.openxmlformats.org/officeDocument/2006/relationships/image" Target="../media/image87.svg"/></Relationships>
</file>

<file path=ppt/diagrams/_rels/drawing2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svg"/><Relationship Id="rId1" Type="http://schemas.openxmlformats.org/officeDocument/2006/relationships/image" Target="../media/image22.png"/><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diagrams/_rels/drawing25.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101.png"/><Relationship Id="rId7" Type="http://schemas.openxmlformats.org/officeDocument/2006/relationships/image" Target="../media/image69.png"/><Relationship Id="rId2" Type="http://schemas.openxmlformats.org/officeDocument/2006/relationships/image" Target="../media/image72.svg"/><Relationship Id="rId1" Type="http://schemas.openxmlformats.org/officeDocument/2006/relationships/image" Target="../media/image71.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102.svg"/></Relationships>
</file>

<file path=ppt/diagrams/_rels/drawing2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svg"/><Relationship Id="rId1" Type="http://schemas.openxmlformats.org/officeDocument/2006/relationships/image" Target="../media/image103.png"/><Relationship Id="rId6" Type="http://schemas.openxmlformats.org/officeDocument/2006/relationships/image" Target="../media/image108.svg"/><Relationship Id="rId5" Type="http://schemas.openxmlformats.org/officeDocument/2006/relationships/image" Target="../media/image107.png"/><Relationship Id="rId4" Type="http://schemas.openxmlformats.org/officeDocument/2006/relationships/image" Target="../media/image106.svg"/></Relationships>
</file>

<file path=ppt/diagrams/_rels/drawing29.xml.rels><?xml version="1.0" encoding="UTF-8" standalone="yes"?>
<Relationships xmlns="http://schemas.openxmlformats.org/package/2006/relationships"><Relationship Id="rId3" Type="http://schemas.openxmlformats.org/officeDocument/2006/relationships/hyperlink" Target="http://plus.pomorska.pl/magazyn/a/magik-jako-biegly-ma-zdemaskowac-oszustwo,9385411" TargetMode="External"/><Relationship Id="rId7" Type="http://schemas.openxmlformats.org/officeDocument/2006/relationships/hyperlink" Target="http://wiadomosci.onet.pl/kraj/jasnowidz-krzysztof-jackowski-powolany-na-bieglego-przez-prokurature/jkcn1" TargetMode="External"/><Relationship Id="rId2" Type="http://schemas.openxmlformats.org/officeDocument/2006/relationships/image" Target="../media/image96.svg"/><Relationship Id="rId1" Type="http://schemas.openxmlformats.org/officeDocument/2006/relationships/image" Target="../media/image22.png"/><Relationship Id="rId6" Type="http://schemas.openxmlformats.org/officeDocument/2006/relationships/image" Target="../media/image115.svg"/><Relationship Id="rId5" Type="http://schemas.openxmlformats.org/officeDocument/2006/relationships/image" Target="../media/image114.png"/><Relationship Id="rId4" Type="http://schemas.openxmlformats.org/officeDocument/2006/relationships/hyperlink" Target="http://wiadomosci.gazeta.pl/wiadomosci/1,114871,19723560,iluzjonista-zagral-w-sadzie-z-hazardzista-w-trzy-kubki-i-przegral.html"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30.xml.rels><?xml version="1.0" encoding="UTF-8" standalone="yes"?>
<Relationships xmlns="http://schemas.openxmlformats.org/package/2006/relationships"><Relationship Id="rId8" Type="http://schemas.openxmlformats.org/officeDocument/2006/relationships/image" Target="../media/image119.svg"/><Relationship Id="rId3" Type="http://schemas.openxmlformats.org/officeDocument/2006/relationships/image" Target="../media/image71.png"/><Relationship Id="rId7" Type="http://schemas.openxmlformats.org/officeDocument/2006/relationships/image" Target="../media/image118.png"/><Relationship Id="rId2" Type="http://schemas.openxmlformats.org/officeDocument/2006/relationships/image" Target="../media/image102.svg"/><Relationship Id="rId1" Type="http://schemas.openxmlformats.org/officeDocument/2006/relationships/image" Target="../media/image101.png"/><Relationship Id="rId6" Type="http://schemas.openxmlformats.org/officeDocument/2006/relationships/image" Target="../media/image117.svg"/><Relationship Id="rId5" Type="http://schemas.openxmlformats.org/officeDocument/2006/relationships/image" Target="../media/image116.png"/><Relationship Id="rId4" Type="http://schemas.openxmlformats.org/officeDocument/2006/relationships/image" Target="../media/image72.svg"/></Relationships>
</file>

<file path=ppt/diagrams/_rels/drawing32.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72.svg"/><Relationship Id="rId1" Type="http://schemas.openxmlformats.org/officeDocument/2006/relationships/image" Target="../media/image71.png"/><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122.svg"/></Relationships>
</file>

<file path=ppt/diagrams/_rels/drawing34.xml.rels><?xml version="1.0" encoding="UTF-8" standalone="yes"?>
<Relationships xmlns="http://schemas.openxmlformats.org/package/2006/relationships"><Relationship Id="rId2" Type="http://schemas.openxmlformats.org/officeDocument/2006/relationships/hyperlink" Target="http://www.focolare.org/usa/en/professional-life/law-ethics/" TargetMode="External"/><Relationship Id="rId1" Type="http://schemas.openxmlformats.org/officeDocument/2006/relationships/image" Target="../media/image125.jpg"/></Relationships>
</file>

<file path=ppt/diagrams/_rels/drawing37.xml.rels><?xml version="1.0" encoding="UTF-8" standalone="yes"?>
<Relationships xmlns="http://schemas.openxmlformats.org/package/2006/relationships"><Relationship Id="rId8" Type="http://schemas.openxmlformats.org/officeDocument/2006/relationships/image" Target="../media/image155.svg"/><Relationship Id="rId3" Type="http://schemas.openxmlformats.org/officeDocument/2006/relationships/image" Target="../media/image150.png"/><Relationship Id="rId7" Type="http://schemas.openxmlformats.org/officeDocument/2006/relationships/image" Target="../media/image154.png"/><Relationship Id="rId12" Type="http://schemas.openxmlformats.org/officeDocument/2006/relationships/image" Target="../media/image158.svg"/><Relationship Id="rId2" Type="http://schemas.openxmlformats.org/officeDocument/2006/relationships/image" Target="../media/image149.svg"/><Relationship Id="rId1" Type="http://schemas.openxmlformats.org/officeDocument/2006/relationships/image" Target="../media/image148.png"/><Relationship Id="rId6" Type="http://schemas.openxmlformats.org/officeDocument/2006/relationships/image" Target="../media/image153.svg"/><Relationship Id="rId11" Type="http://schemas.openxmlformats.org/officeDocument/2006/relationships/image" Target="../media/image6.png"/><Relationship Id="rId5" Type="http://schemas.openxmlformats.org/officeDocument/2006/relationships/image" Target="../media/image152.png"/><Relationship Id="rId10" Type="http://schemas.openxmlformats.org/officeDocument/2006/relationships/image" Target="../media/image157.svg"/><Relationship Id="rId4" Type="http://schemas.openxmlformats.org/officeDocument/2006/relationships/image" Target="../media/image151.svg"/><Relationship Id="rId9" Type="http://schemas.openxmlformats.org/officeDocument/2006/relationships/image" Target="../media/image15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6.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CBC5D4-F6EE-4CA2-AE87-47031B0ACCD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0D08A41-B4FF-46F2-B9D9-6CB50E8C185E}">
      <dgm:prSet/>
      <dgm:spPr/>
      <dgm:t>
        <a:bodyPr/>
        <a:lstStyle/>
        <a:p>
          <a:pPr>
            <a:lnSpc>
              <a:spcPct val="100000"/>
            </a:lnSpc>
            <a:defRPr cap="all"/>
          </a:pPr>
          <a:r>
            <a:rPr lang="pl-PL"/>
            <a:t>Zasada prawdy materialnej </a:t>
          </a:r>
          <a:endParaRPr lang="en-US"/>
        </a:p>
      </dgm:t>
    </dgm:pt>
    <dgm:pt modelId="{1C440866-B109-457F-9BD8-5C2CDF2ACFA5}" type="parTrans" cxnId="{8DF1A284-F133-41BA-B431-17F2684A522A}">
      <dgm:prSet/>
      <dgm:spPr/>
      <dgm:t>
        <a:bodyPr/>
        <a:lstStyle/>
        <a:p>
          <a:endParaRPr lang="en-US"/>
        </a:p>
      </dgm:t>
    </dgm:pt>
    <dgm:pt modelId="{EB1E77C9-55D8-4C82-A3C8-261504A7FEEF}" type="sibTrans" cxnId="{8DF1A284-F133-41BA-B431-17F2684A522A}">
      <dgm:prSet/>
      <dgm:spPr/>
      <dgm:t>
        <a:bodyPr/>
        <a:lstStyle/>
        <a:p>
          <a:endParaRPr lang="en-US"/>
        </a:p>
      </dgm:t>
    </dgm:pt>
    <dgm:pt modelId="{09AA0360-1D73-4DC1-B471-E7D95DB3BC45}">
      <dgm:prSet/>
      <dgm:spPr/>
      <dgm:t>
        <a:bodyPr/>
        <a:lstStyle/>
        <a:p>
          <a:pPr>
            <a:lnSpc>
              <a:spcPct val="100000"/>
            </a:lnSpc>
            <a:defRPr cap="all"/>
          </a:pPr>
          <a:r>
            <a:rPr lang="pl-PL"/>
            <a:t>Zasada swobodnej oceny dowodów </a:t>
          </a:r>
          <a:endParaRPr lang="en-US"/>
        </a:p>
      </dgm:t>
    </dgm:pt>
    <dgm:pt modelId="{FF63FEBD-BDF3-4802-8215-54086C897054}" type="parTrans" cxnId="{7CF11D28-E0CD-4B99-B0D2-F62F80E5C986}">
      <dgm:prSet/>
      <dgm:spPr/>
      <dgm:t>
        <a:bodyPr/>
        <a:lstStyle/>
        <a:p>
          <a:endParaRPr lang="en-US"/>
        </a:p>
      </dgm:t>
    </dgm:pt>
    <dgm:pt modelId="{359F4FB0-D193-4F75-AC53-85C14848E30C}" type="sibTrans" cxnId="{7CF11D28-E0CD-4B99-B0D2-F62F80E5C986}">
      <dgm:prSet/>
      <dgm:spPr/>
      <dgm:t>
        <a:bodyPr/>
        <a:lstStyle/>
        <a:p>
          <a:endParaRPr lang="en-US"/>
        </a:p>
      </dgm:t>
    </dgm:pt>
    <dgm:pt modelId="{5DEE8A52-8C3B-4830-A3C6-64089877E433}">
      <dgm:prSet/>
      <dgm:spPr/>
      <dgm:t>
        <a:bodyPr/>
        <a:lstStyle/>
        <a:p>
          <a:pPr>
            <a:lnSpc>
              <a:spcPct val="100000"/>
            </a:lnSpc>
            <a:defRPr cap="all"/>
          </a:pPr>
          <a:r>
            <a:rPr lang="pl-PL"/>
            <a:t>Zasada bezpośredniości </a:t>
          </a:r>
          <a:endParaRPr lang="en-US"/>
        </a:p>
      </dgm:t>
    </dgm:pt>
    <dgm:pt modelId="{B0A60E82-74AD-4A86-9829-85819CCB1323}" type="parTrans" cxnId="{DF29D05C-31F9-4627-911D-FE780CD2B286}">
      <dgm:prSet/>
      <dgm:spPr/>
      <dgm:t>
        <a:bodyPr/>
        <a:lstStyle/>
        <a:p>
          <a:endParaRPr lang="en-US"/>
        </a:p>
      </dgm:t>
    </dgm:pt>
    <dgm:pt modelId="{0D50B27A-67C2-4D83-87D4-9CBCE89E36B8}" type="sibTrans" cxnId="{DF29D05C-31F9-4627-911D-FE780CD2B286}">
      <dgm:prSet/>
      <dgm:spPr/>
      <dgm:t>
        <a:bodyPr/>
        <a:lstStyle/>
        <a:p>
          <a:endParaRPr lang="en-US"/>
        </a:p>
      </dgm:t>
    </dgm:pt>
    <dgm:pt modelId="{F875D567-2D01-4E8E-AF3E-3F227E8BDAF7}">
      <dgm:prSet/>
      <dgm:spPr/>
      <dgm:t>
        <a:bodyPr/>
        <a:lstStyle/>
        <a:p>
          <a:pPr>
            <a:lnSpc>
              <a:spcPct val="100000"/>
            </a:lnSpc>
            <a:defRPr cap="all"/>
          </a:pPr>
          <a:r>
            <a:rPr lang="pl-PL"/>
            <a:t>Zasada swobody dowodzenia </a:t>
          </a:r>
          <a:endParaRPr lang="en-US"/>
        </a:p>
      </dgm:t>
    </dgm:pt>
    <dgm:pt modelId="{B77556E6-CE85-4B37-A9C7-C5E4E22F2E3E}" type="parTrans" cxnId="{17FE641E-940B-4064-A8F7-ADBD3D29B677}">
      <dgm:prSet/>
      <dgm:spPr/>
      <dgm:t>
        <a:bodyPr/>
        <a:lstStyle/>
        <a:p>
          <a:endParaRPr lang="en-US"/>
        </a:p>
      </dgm:t>
    </dgm:pt>
    <dgm:pt modelId="{F36F05A9-427C-4AFB-9794-240B86D0ADF7}" type="sibTrans" cxnId="{17FE641E-940B-4064-A8F7-ADBD3D29B677}">
      <dgm:prSet/>
      <dgm:spPr/>
      <dgm:t>
        <a:bodyPr/>
        <a:lstStyle/>
        <a:p>
          <a:endParaRPr lang="en-US"/>
        </a:p>
      </dgm:t>
    </dgm:pt>
    <dgm:pt modelId="{FA0F3F4E-0745-4B11-8C38-C6E8232832C2}">
      <dgm:prSet/>
      <dgm:spPr/>
      <dgm:t>
        <a:bodyPr/>
        <a:lstStyle/>
        <a:p>
          <a:pPr>
            <a:lnSpc>
              <a:spcPct val="100000"/>
            </a:lnSpc>
            <a:defRPr cap="all"/>
          </a:pPr>
          <a:r>
            <a:rPr lang="pl-PL"/>
            <a:t>In dubio pro reo</a:t>
          </a:r>
          <a:endParaRPr lang="en-US"/>
        </a:p>
      </dgm:t>
    </dgm:pt>
    <dgm:pt modelId="{CE3A3830-7291-4630-A7C8-127AE63CE4F0}" type="parTrans" cxnId="{BACDD489-907C-44B0-B375-16698E8B7077}">
      <dgm:prSet/>
      <dgm:spPr/>
      <dgm:t>
        <a:bodyPr/>
        <a:lstStyle/>
        <a:p>
          <a:endParaRPr lang="pl-PL"/>
        </a:p>
      </dgm:t>
    </dgm:pt>
    <dgm:pt modelId="{2CC60839-1696-4EE6-B5DE-6EBFA2ABF81D}" type="sibTrans" cxnId="{BACDD489-907C-44B0-B375-16698E8B7077}">
      <dgm:prSet/>
      <dgm:spPr/>
      <dgm:t>
        <a:bodyPr/>
        <a:lstStyle/>
        <a:p>
          <a:endParaRPr lang="pl-PL"/>
        </a:p>
      </dgm:t>
    </dgm:pt>
    <dgm:pt modelId="{A94021FB-7176-4E21-9719-10138814FA07}">
      <dgm:prSet/>
      <dgm:spPr/>
      <dgm:t>
        <a:bodyPr/>
        <a:lstStyle/>
        <a:p>
          <a:pPr>
            <a:lnSpc>
              <a:spcPct val="100000"/>
            </a:lnSpc>
            <a:defRPr cap="all"/>
          </a:pPr>
          <a:r>
            <a:rPr lang="pl-PL"/>
            <a:t>Zasada koncentracji procesu</a:t>
          </a:r>
          <a:endParaRPr lang="en-US"/>
        </a:p>
      </dgm:t>
    </dgm:pt>
    <dgm:pt modelId="{1BF5B563-5741-4259-B0A0-2B3EE29F564B}" type="parTrans" cxnId="{1C5B5204-586A-493F-9262-B700323297A0}">
      <dgm:prSet/>
      <dgm:spPr/>
      <dgm:t>
        <a:bodyPr/>
        <a:lstStyle/>
        <a:p>
          <a:endParaRPr lang="pl-PL"/>
        </a:p>
      </dgm:t>
    </dgm:pt>
    <dgm:pt modelId="{92868A3A-6134-458F-84AC-F7B00CC5FA78}" type="sibTrans" cxnId="{1C5B5204-586A-493F-9262-B700323297A0}">
      <dgm:prSet/>
      <dgm:spPr/>
      <dgm:t>
        <a:bodyPr/>
        <a:lstStyle/>
        <a:p>
          <a:endParaRPr lang="pl-PL"/>
        </a:p>
      </dgm:t>
    </dgm:pt>
    <dgm:pt modelId="{504A64D8-9BB7-452E-ABE8-AC8F8501153F}" type="pres">
      <dgm:prSet presAssocID="{B2CBC5D4-F6EE-4CA2-AE87-47031B0ACCD7}" presName="root" presStyleCnt="0">
        <dgm:presLayoutVars>
          <dgm:dir/>
          <dgm:resizeHandles val="exact"/>
        </dgm:presLayoutVars>
      </dgm:prSet>
      <dgm:spPr/>
    </dgm:pt>
    <dgm:pt modelId="{D5BE1D8B-D768-4CED-A3BC-7B5188B7E951}" type="pres">
      <dgm:prSet presAssocID="{10D08A41-B4FF-46F2-B9D9-6CB50E8C185E}" presName="compNode" presStyleCnt="0"/>
      <dgm:spPr/>
    </dgm:pt>
    <dgm:pt modelId="{DF93960B-3C2D-417D-A182-ABF5DD1C508D}" type="pres">
      <dgm:prSet presAssocID="{10D08A41-B4FF-46F2-B9D9-6CB50E8C185E}" presName="iconBgRect" presStyleLbl="bgShp" presStyleIdx="0" presStyleCnt="6"/>
      <dgm:spPr/>
    </dgm:pt>
    <dgm:pt modelId="{3EE24CA3-F740-4022-926A-4BCFD5311D4D}" type="pres">
      <dgm:prSet presAssocID="{10D08A41-B4FF-46F2-B9D9-6CB50E8C185E}"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0DA7454A-6464-487B-A834-F3F51D72182E}" type="pres">
      <dgm:prSet presAssocID="{10D08A41-B4FF-46F2-B9D9-6CB50E8C185E}" presName="spaceRect" presStyleCnt="0"/>
      <dgm:spPr/>
    </dgm:pt>
    <dgm:pt modelId="{42046850-A866-4B85-91D1-F5679DD5FA4A}" type="pres">
      <dgm:prSet presAssocID="{10D08A41-B4FF-46F2-B9D9-6CB50E8C185E}" presName="textRect" presStyleLbl="revTx" presStyleIdx="0" presStyleCnt="6">
        <dgm:presLayoutVars>
          <dgm:chMax val="1"/>
          <dgm:chPref val="1"/>
        </dgm:presLayoutVars>
      </dgm:prSet>
      <dgm:spPr/>
    </dgm:pt>
    <dgm:pt modelId="{093BD3EA-2D79-4A95-BDD6-BE65266213E1}" type="pres">
      <dgm:prSet presAssocID="{EB1E77C9-55D8-4C82-A3C8-261504A7FEEF}" presName="sibTrans" presStyleCnt="0"/>
      <dgm:spPr/>
    </dgm:pt>
    <dgm:pt modelId="{BD59F27B-A594-4F12-AC1B-036405299BB5}" type="pres">
      <dgm:prSet presAssocID="{09AA0360-1D73-4DC1-B471-E7D95DB3BC45}" presName="compNode" presStyleCnt="0"/>
      <dgm:spPr/>
    </dgm:pt>
    <dgm:pt modelId="{9F14EE06-0166-4639-B6FC-8E13248633F4}" type="pres">
      <dgm:prSet presAssocID="{09AA0360-1D73-4DC1-B471-E7D95DB3BC45}" presName="iconBgRect" presStyleLbl="bgShp" presStyleIdx="1" presStyleCnt="6"/>
      <dgm:spPr/>
    </dgm:pt>
    <dgm:pt modelId="{C57098E3-BF13-45A4-8D86-C50FB830921E}" type="pres">
      <dgm:prSet presAssocID="{09AA0360-1D73-4DC1-B471-E7D95DB3BC4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15ECAD54-66DA-4874-9730-C45D779F2731}" type="pres">
      <dgm:prSet presAssocID="{09AA0360-1D73-4DC1-B471-E7D95DB3BC45}" presName="spaceRect" presStyleCnt="0"/>
      <dgm:spPr/>
    </dgm:pt>
    <dgm:pt modelId="{952D73C6-687B-4C99-A4B8-1F963E6BA9DD}" type="pres">
      <dgm:prSet presAssocID="{09AA0360-1D73-4DC1-B471-E7D95DB3BC45}" presName="textRect" presStyleLbl="revTx" presStyleIdx="1" presStyleCnt="6">
        <dgm:presLayoutVars>
          <dgm:chMax val="1"/>
          <dgm:chPref val="1"/>
        </dgm:presLayoutVars>
      </dgm:prSet>
      <dgm:spPr/>
    </dgm:pt>
    <dgm:pt modelId="{B2631CC9-A8DE-4616-8A3F-040DD5BD010B}" type="pres">
      <dgm:prSet presAssocID="{359F4FB0-D193-4F75-AC53-85C14848E30C}" presName="sibTrans" presStyleCnt="0"/>
      <dgm:spPr/>
    </dgm:pt>
    <dgm:pt modelId="{8549CDDF-D5CE-49B0-9FA7-965DD0D991FA}" type="pres">
      <dgm:prSet presAssocID="{5DEE8A52-8C3B-4830-A3C6-64089877E433}" presName="compNode" presStyleCnt="0"/>
      <dgm:spPr/>
    </dgm:pt>
    <dgm:pt modelId="{1F04F3ED-FECE-4136-9B03-B633749AD43F}" type="pres">
      <dgm:prSet presAssocID="{5DEE8A52-8C3B-4830-A3C6-64089877E433}" presName="iconBgRect" presStyleLbl="bgShp" presStyleIdx="2" presStyleCnt="6"/>
      <dgm:spPr/>
    </dgm:pt>
    <dgm:pt modelId="{199153A7-E7A9-4869-AC77-CDA8633B8C4E}" type="pres">
      <dgm:prSet presAssocID="{5DEE8A52-8C3B-4830-A3C6-64089877E43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5C495D08-9FA6-434D-A846-2251383D4823}" type="pres">
      <dgm:prSet presAssocID="{5DEE8A52-8C3B-4830-A3C6-64089877E433}" presName="spaceRect" presStyleCnt="0"/>
      <dgm:spPr/>
    </dgm:pt>
    <dgm:pt modelId="{FDBD1CDC-A9A1-4558-A695-F722C9B84422}" type="pres">
      <dgm:prSet presAssocID="{5DEE8A52-8C3B-4830-A3C6-64089877E433}" presName="textRect" presStyleLbl="revTx" presStyleIdx="2" presStyleCnt="6">
        <dgm:presLayoutVars>
          <dgm:chMax val="1"/>
          <dgm:chPref val="1"/>
        </dgm:presLayoutVars>
      </dgm:prSet>
      <dgm:spPr/>
    </dgm:pt>
    <dgm:pt modelId="{358B6811-8617-4163-865D-1F7F6BDF037F}" type="pres">
      <dgm:prSet presAssocID="{0D50B27A-67C2-4D83-87D4-9CBCE89E36B8}" presName="sibTrans" presStyleCnt="0"/>
      <dgm:spPr/>
    </dgm:pt>
    <dgm:pt modelId="{66464017-3073-4406-A60F-30D63EBA78BF}" type="pres">
      <dgm:prSet presAssocID="{F875D567-2D01-4E8E-AF3E-3F227E8BDAF7}" presName="compNode" presStyleCnt="0"/>
      <dgm:spPr/>
    </dgm:pt>
    <dgm:pt modelId="{3EA02B89-7A5B-475E-BE55-4A62D8CD77BC}" type="pres">
      <dgm:prSet presAssocID="{F875D567-2D01-4E8E-AF3E-3F227E8BDAF7}" presName="iconBgRect" presStyleLbl="bgShp" presStyleIdx="3" presStyleCnt="6"/>
      <dgm:spPr/>
    </dgm:pt>
    <dgm:pt modelId="{6861F9CD-B7BF-4F6D-8FB9-29C43DA1E88D}" type="pres">
      <dgm:prSet presAssocID="{F875D567-2D01-4E8E-AF3E-3F227E8BDAF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avel"/>
        </a:ext>
      </dgm:extLst>
    </dgm:pt>
    <dgm:pt modelId="{1FBB1BA6-AC2C-48C8-9706-348C4A4A8B26}" type="pres">
      <dgm:prSet presAssocID="{F875D567-2D01-4E8E-AF3E-3F227E8BDAF7}" presName="spaceRect" presStyleCnt="0"/>
      <dgm:spPr/>
    </dgm:pt>
    <dgm:pt modelId="{83BFBF4F-33D6-41C5-8629-D3B5D19DFDDA}" type="pres">
      <dgm:prSet presAssocID="{F875D567-2D01-4E8E-AF3E-3F227E8BDAF7}" presName="textRect" presStyleLbl="revTx" presStyleIdx="3" presStyleCnt="6">
        <dgm:presLayoutVars>
          <dgm:chMax val="1"/>
          <dgm:chPref val="1"/>
        </dgm:presLayoutVars>
      </dgm:prSet>
      <dgm:spPr/>
    </dgm:pt>
    <dgm:pt modelId="{DEA09AAD-41B1-435E-A30D-053063E1CFD9}" type="pres">
      <dgm:prSet presAssocID="{F36F05A9-427C-4AFB-9794-240B86D0ADF7}" presName="sibTrans" presStyleCnt="0"/>
      <dgm:spPr/>
    </dgm:pt>
    <dgm:pt modelId="{A3E58076-E2C4-4707-A604-1F492D9ADC05}" type="pres">
      <dgm:prSet presAssocID="{A94021FB-7176-4E21-9719-10138814FA07}" presName="compNode" presStyleCnt="0"/>
      <dgm:spPr/>
    </dgm:pt>
    <dgm:pt modelId="{487347AE-00DB-40B3-939B-6315FA074084}" type="pres">
      <dgm:prSet presAssocID="{A94021FB-7176-4E21-9719-10138814FA07}" presName="iconBgRect" presStyleLbl="bgShp" presStyleIdx="4" presStyleCnt="6"/>
      <dgm:spPr/>
    </dgm:pt>
    <dgm:pt modelId="{15787BFF-C1F3-4FDE-AC62-CACC1E92D529}" type="pres">
      <dgm:prSet presAssocID="{A94021FB-7176-4E21-9719-10138814FA07}"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dvertising"/>
        </a:ext>
      </dgm:extLst>
    </dgm:pt>
    <dgm:pt modelId="{1CAB1CA2-1065-42C5-BCAF-1228A4A3FBE1}" type="pres">
      <dgm:prSet presAssocID="{A94021FB-7176-4E21-9719-10138814FA07}" presName="spaceRect" presStyleCnt="0"/>
      <dgm:spPr/>
    </dgm:pt>
    <dgm:pt modelId="{EB2F8B5C-E85F-4A97-B1C2-8FB666E90266}" type="pres">
      <dgm:prSet presAssocID="{A94021FB-7176-4E21-9719-10138814FA07}" presName="textRect" presStyleLbl="revTx" presStyleIdx="4" presStyleCnt="6">
        <dgm:presLayoutVars>
          <dgm:chMax val="1"/>
          <dgm:chPref val="1"/>
        </dgm:presLayoutVars>
      </dgm:prSet>
      <dgm:spPr/>
    </dgm:pt>
    <dgm:pt modelId="{8022F5B5-8668-417F-8776-0D8417F9F1EB}" type="pres">
      <dgm:prSet presAssocID="{92868A3A-6134-458F-84AC-F7B00CC5FA78}" presName="sibTrans" presStyleCnt="0"/>
      <dgm:spPr/>
    </dgm:pt>
    <dgm:pt modelId="{A699D1F0-4C9D-4B70-842D-21DDFD7274CB}" type="pres">
      <dgm:prSet presAssocID="{FA0F3F4E-0745-4B11-8C38-C6E8232832C2}" presName="compNode" presStyleCnt="0"/>
      <dgm:spPr/>
    </dgm:pt>
    <dgm:pt modelId="{13838F8E-0D3D-447C-AE32-7A9AECC1B4DA}" type="pres">
      <dgm:prSet presAssocID="{FA0F3F4E-0745-4B11-8C38-C6E8232832C2}" presName="iconBgRect" presStyleLbl="bgShp" presStyleIdx="5" presStyleCnt="6"/>
      <dgm:spPr/>
    </dgm:pt>
    <dgm:pt modelId="{8FDB0414-A5C0-46DD-9448-CD86D963FE66}" type="pres">
      <dgm:prSet presAssocID="{FA0F3F4E-0745-4B11-8C38-C6E8232832C2}"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Eject"/>
        </a:ext>
      </dgm:extLst>
    </dgm:pt>
    <dgm:pt modelId="{7122C861-1945-4F8F-9687-8D520CFBC77F}" type="pres">
      <dgm:prSet presAssocID="{FA0F3F4E-0745-4B11-8C38-C6E8232832C2}" presName="spaceRect" presStyleCnt="0"/>
      <dgm:spPr/>
    </dgm:pt>
    <dgm:pt modelId="{A3E9B364-6B52-4CDD-ACB1-C76010FC7899}" type="pres">
      <dgm:prSet presAssocID="{FA0F3F4E-0745-4B11-8C38-C6E8232832C2}" presName="textRect" presStyleLbl="revTx" presStyleIdx="5" presStyleCnt="6">
        <dgm:presLayoutVars>
          <dgm:chMax val="1"/>
          <dgm:chPref val="1"/>
        </dgm:presLayoutVars>
      </dgm:prSet>
      <dgm:spPr/>
    </dgm:pt>
  </dgm:ptLst>
  <dgm:cxnLst>
    <dgm:cxn modelId="{1C5B5204-586A-493F-9262-B700323297A0}" srcId="{B2CBC5D4-F6EE-4CA2-AE87-47031B0ACCD7}" destId="{A94021FB-7176-4E21-9719-10138814FA07}" srcOrd="4" destOrd="0" parTransId="{1BF5B563-5741-4259-B0A0-2B3EE29F564B}" sibTransId="{92868A3A-6134-458F-84AC-F7B00CC5FA78}"/>
    <dgm:cxn modelId="{EE1A4A19-2BC6-45D0-B418-43628AB53E17}" type="presOf" srcId="{B2CBC5D4-F6EE-4CA2-AE87-47031B0ACCD7}" destId="{504A64D8-9BB7-452E-ABE8-AC8F8501153F}" srcOrd="0" destOrd="0" presId="urn:microsoft.com/office/officeart/2018/5/layout/IconCircleLabelList"/>
    <dgm:cxn modelId="{A5FB5A1B-E856-44C6-A21F-79FCB72074D8}" type="presOf" srcId="{5DEE8A52-8C3B-4830-A3C6-64089877E433}" destId="{FDBD1CDC-A9A1-4558-A695-F722C9B84422}" srcOrd="0" destOrd="0" presId="urn:microsoft.com/office/officeart/2018/5/layout/IconCircleLabelList"/>
    <dgm:cxn modelId="{17FE641E-940B-4064-A8F7-ADBD3D29B677}" srcId="{B2CBC5D4-F6EE-4CA2-AE87-47031B0ACCD7}" destId="{F875D567-2D01-4E8E-AF3E-3F227E8BDAF7}" srcOrd="3" destOrd="0" parTransId="{B77556E6-CE85-4B37-A9C7-C5E4E22F2E3E}" sibTransId="{F36F05A9-427C-4AFB-9794-240B86D0ADF7}"/>
    <dgm:cxn modelId="{7CF11D28-E0CD-4B99-B0D2-F62F80E5C986}" srcId="{B2CBC5D4-F6EE-4CA2-AE87-47031B0ACCD7}" destId="{09AA0360-1D73-4DC1-B471-E7D95DB3BC45}" srcOrd="1" destOrd="0" parTransId="{FF63FEBD-BDF3-4802-8215-54086C897054}" sibTransId="{359F4FB0-D193-4F75-AC53-85C14848E30C}"/>
    <dgm:cxn modelId="{3163CA3E-1CF2-4DF5-BE26-CABD8C317575}" type="presOf" srcId="{10D08A41-B4FF-46F2-B9D9-6CB50E8C185E}" destId="{42046850-A866-4B85-91D1-F5679DD5FA4A}" srcOrd="0" destOrd="0" presId="urn:microsoft.com/office/officeart/2018/5/layout/IconCircleLabelList"/>
    <dgm:cxn modelId="{DF29D05C-31F9-4627-911D-FE780CD2B286}" srcId="{B2CBC5D4-F6EE-4CA2-AE87-47031B0ACCD7}" destId="{5DEE8A52-8C3B-4830-A3C6-64089877E433}" srcOrd="2" destOrd="0" parTransId="{B0A60E82-74AD-4A86-9829-85819CCB1323}" sibTransId="{0D50B27A-67C2-4D83-87D4-9CBCE89E36B8}"/>
    <dgm:cxn modelId="{CA430546-EB60-4879-BD50-3798308E4E7C}" type="presOf" srcId="{F875D567-2D01-4E8E-AF3E-3F227E8BDAF7}" destId="{83BFBF4F-33D6-41C5-8629-D3B5D19DFDDA}" srcOrd="0" destOrd="0" presId="urn:microsoft.com/office/officeart/2018/5/layout/IconCircleLabelList"/>
    <dgm:cxn modelId="{6D9C1977-B788-4B17-8430-645AD5FD1EA4}" type="presOf" srcId="{A94021FB-7176-4E21-9719-10138814FA07}" destId="{EB2F8B5C-E85F-4A97-B1C2-8FB666E90266}" srcOrd="0" destOrd="0" presId="urn:microsoft.com/office/officeart/2018/5/layout/IconCircleLabelList"/>
    <dgm:cxn modelId="{8DF1A284-F133-41BA-B431-17F2684A522A}" srcId="{B2CBC5D4-F6EE-4CA2-AE87-47031B0ACCD7}" destId="{10D08A41-B4FF-46F2-B9D9-6CB50E8C185E}" srcOrd="0" destOrd="0" parTransId="{1C440866-B109-457F-9BD8-5C2CDF2ACFA5}" sibTransId="{EB1E77C9-55D8-4C82-A3C8-261504A7FEEF}"/>
    <dgm:cxn modelId="{BACDD489-907C-44B0-B375-16698E8B7077}" srcId="{B2CBC5D4-F6EE-4CA2-AE87-47031B0ACCD7}" destId="{FA0F3F4E-0745-4B11-8C38-C6E8232832C2}" srcOrd="5" destOrd="0" parTransId="{CE3A3830-7291-4630-A7C8-127AE63CE4F0}" sibTransId="{2CC60839-1696-4EE6-B5DE-6EBFA2ABF81D}"/>
    <dgm:cxn modelId="{0F51959E-F9CF-4619-99E0-4AC6FAFB9760}" type="presOf" srcId="{09AA0360-1D73-4DC1-B471-E7D95DB3BC45}" destId="{952D73C6-687B-4C99-A4B8-1F963E6BA9DD}" srcOrd="0" destOrd="0" presId="urn:microsoft.com/office/officeart/2018/5/layout/IconCircleLabelList"/>
    <dgm:cxn modelId="{B1D87EE7-1A3D-4A57-841C-8B44722D3ADC}" type="presOf" srcId="{FA0F3F4E-0745-4B11-8C38-C6E8232832C2}" destId="{A3E9B364-6B52-4CDD-ACB1-C76010FC7899}" srcOrd="0" destOrd="0" presId="urn:microsoft.com/office/officeart/2018/5/layout/IconCircleLabelList"/>
    <dgm:cxn modelId="{1E9E8B8E-D12F-49EE-9A54-1E94D5CA13EC}" type="presParOf" srcId="{504A64D8-9BB7-452E-ABE8-AC8F8501153F}" destId="{D5BE1D8B-D768-4CED-A3BC-7B5188B7E951}" srcOrd="0" destOrd="0" presId="urn:microsoft.com/office/officeart/2018/5/layout/IconCircleLabelList"/>
    <dgm:cxn modelId="{5DF46168-53B1-4FDC-BA02-DF7757163286}" type="presParOf" srcId="{D5BE1D8B-D768-4CED-A3BC-7B5188B7E951}" destId="{DF93960B-3C2D-417D-A182-ABF5DD1C508D}" srcOrd="0" destOrd="0" presId="urn:microsoft.com/office/officeart/2018/5/layout/IconCircleLabelList"/>
    <dgm:cxn modelId="{8E7FB56D-C096-487A-99FD-63C267BE53B8}" type="presParOf" srcId="{D5BE1D8B-D768-4CED-A3BC-7B5188B7E951}" destId="{3EE24CA3-F740-4022-926A-4BCFD5311D4D}" srcOrd="1" destOrd="0" presId="urn:microsoft.com/office/officeart/2018/5/layout/IconCircleLabelList"/>
    <dgm:cxn modelId="{375FEA92-466C-42BC-BB23-9B48A5710FE3}" type="presParOf" srcId="{D5BE1D8B-D768-4CED-A3BC-7B5188B7E951}" destId="{0DA7454A-6464-487B-A834-F3F51D72182E}" srcOrd="2" destOrd="0" presId="urn:microsoft.com/office/officeart/2018/5/layout/IconCircleLabelList"/>
    <dgm:cxn modelId="{6A96B48C-45D0-4768-BC32-9038D665F128}" type="presParOf" srcId="{D5BE1D8B-D768-4CED-A3BC-7B5188B7E951}" destId="{42046850-A866-4B85-91D1-F5679DD5FA4A}" srcOrd="3" destOrd="0" presId="urn:microsoft.com/office/officeart/2018/5/layout/IconCircleLabelList"/>
    <dgm:cxn modelId="{2A28B1C7-6902-45C6-8BF8-731EFDC5C8A6}" type="presParOf" srcId="{504A64D8-9BB7-452E-ABE8-AC8F8501153F}" destId="{093BD3EA-2D79-4A95-BDD6-BE65266213E1}" srcOrd="1" destOrd="0" presId="urn:microsoft.com/office/officeart/2018/5/layout/IconCircleLabelList"/>
    <dgm:cxn modelId="{B972446A-5EFA-4538-8458-7BA83C145344}" type="presParOf" srcId="{504A64D8-9BB7-452E-ABE8-AC8F8501153F}" destId="{BD59F27B-A594-4F12-AC1B-036405299BB5}" srcOrd="2" destOrd="0" presId="urn:microsoft.com/office/officeart/2018/5/layout/IconCircleLabelList"/>
    <dgm:cxn modelId="{308D6EF5-2E2A-4B6F-AD23-007D6B04330D}" type="presParOf" srcId="{BD59F27B-A594-4F12-AC1B-036405299BB5}" destId="{9F14EE06-0166-4639-B6FC-8E13248633F4}" srcOrd="0" destOrd="0" presId="urn:microsoft.com/office/officeart/2018/5/layout/IconCircleLabelList"/>
    <dgm:cxn modelId="{7CD5B34E-F00C-41C4-8E84-145D2459BF46}" type="presParOf" srcId="{BD59F27B-A594-4F12-AC1B-036405299BB5}" destId="{C57098E3-BF13-45A4-8D86-C50FB830921E}" srcOrd="1" destOrd="0" presId="urn:microsoft.com/office/officeart/2018/5/layout/IconCircleLabelList"/>
    <dgm:cxn modelId="{91A997D6-D681-4150-92E4-82B5140DE204}" type="presParOf" srcId="{BD59F27B-A594-4F12-AC1B-036405299BB5}" destId="{15ECAD54-66DA-4874-9730-C45D779F2731}" srcOrd="2" destOrd="0" presId="urn:microsoft.com/office/officeart/2018/5/layout/IconCircleLabelList"/>
    <dgm:cxn modelId="{A4648C51-E454-4BC9-B2F3-BEDCE7267D56}" type="presParOf" srcId="{BD59F27B-A594-4F12-AC1B-036405299BB5}" destId="{952D73C6-687B-4C99-A4B8-1F963E6BA9DD}" srcOrd="3" destOrd="0" presId="urn:microsoft.com/office/officeart/2018/5/layout/IconCircleLabelList"/>
    <dgm:cxn modelId="{B2270242-8E8A-4631-ABB2-2983980940F8}" type="presParOf" srcId="{504A64D8-9BB7-452E-ABE8-AC8F8501153F}" destId="{B2631CC9-A8DE-4616-8A3F-040DD5BD010B}" srcOrd="3" destOrd="0" presId="urn:microsoft.com/office/officeart/2018/5/layout/IconCircleLabelList"/>
    <dgm:cxn modelId="{C6E3A6D9-3268-4ECA-88CC-3CA625A5C15F}" type="presParOf" srcId="{504A64D8-9BB7-452E-ABE8-AC8F8501153F}" destId="{8549CDDF-D5CE-49B0-9FA7-965DD0D991FA}" srcOrd="4" destOrd="0" presId="urn:microsoft.com/office/officeart/2018/5/layout/IconCircleLabelList"/>
    <dgm:cxn modelId="{858EEAED-AEFA-46C9-97DB-24A5E95851AA}" type="presParOf" srcId="{8549CDDF-D5CE-49B0-9FA7-965DD0D991FA}" destId="{1F04F3ED-FECE-4136-9B03-B633749AD43F}" srcOrd="0" destOrd="0" presId="urn:microsoft.com/office/officeart/2018/5/layout/IconCircleLabelList"/>
    <dgm:cxn modelId="{0AEA92E9-5A6D-4044-8C67-2140F6473C4E}" type="presParOf" srcId="{8549CDDF-D5CE-49B0-9FA7-965DD0D991FA}" destId="{199153A7-E7A9-4869-AC77-CDA8633B8C4E}" srcOrd="1" destOrd="0" presId="urn:microsoft.com/office/officeart/2018/5/layout/IconCircleLabelList"/>
    <dgm:cxn modelId="{C139D64A-AA78-4E8B-BFEB-5C87B4CA1CCE}" type="presParOf" srcId="{8549CDDF-D5CE-49B0-9FA7-965DD0D991FA}" destId="{5C495D08-9FA6-434D-A846-2251383D4823}" srcOrd="2" destOrd="0" presId="urn:microsoft.com/office/officeart/2018/5/layout/IconCircleLabelList"/>
    <dgm:cxn modelId="{A8429470-F541-4C65-A231-B448580F680D}" type="presParOf" srcId="{8549CDDF-D5CE-49B0-9FA7-965DD0D991FA}" destId="{FDBD1CDC-A9A1-4558-A695-F722C9B84422}" srcOrd="3" destOrd="0" presId="urn:microsoft.com/office/officeart/2018/5/layout/IconCircleLabelList"/>
    <dgm:cxn modelId="{C7839CEF-3EF5-4BE4-8188-D88FCC602638}" type="presParOf" srcId="{504A64D8-9BB7-452E-ABE8-AC8F8501153F}" destId="{358B6811-8617-4163-865D-1F7F6BDF037F}" srcOrd="5" destOrd="0" presId="urn:microsoft.com/office/officeart/2018/5/layout/IconCircleLabelList"/>
    <dgm:cxn modelId="{D0A9CAE5-A9A9-49CB-9373-61CEBE6C808B}" type="presParOf" srcId="{504A64D8-9BB7-452E-ABE8-AC8F8501153F}" destId="{66464017-3073-4406-A60F-30D63EBA78BF}" srcOrd="6" destOrd="0" presId="urn:microsoft.com/office/officeart/2018/5/layout/IconCircleLabelList"/>
    <dgm:cxn modelId="{26A70489-D867-4A06-B191-D7BB872AED77}" type="presParOf" srcId="{66464017-3073-4406-A60F-30D63EBA78BF}" destId="{3EA02B89-7A5B-475E-BE55-4A62D8CD77BC}" srcOrd="0" destOrd="0" presId="urn:microsoft.com/office/officeart/2018/5/layout/IconCircleLabelList"/>
    <dgm:cxn modelId="{376BADEA-EE1B-4931-A8A1-53F0B231D096}" type="presParOf" srcId="{66464017-3073-4406-A60F-30D63EBA78BF}" destId="{6861F9CD-B7BF-4F6D-8FB9-29C43DA1E88D}" srcOrd="1" destOrd="0" presId="urn:microsoft.com/office/officeart/2018/5/layout/IconCircleLabelList"/>
    <dgm:cxn modelId="{F02B5E15-7E86-4347-A142-7CC35F92EBD8}" type="presParOf" srcId="{66464017-3073-4406-A60F-30D63EBA78BF}" destId="{1FBB1BA6-AC2C-48C8-9706-348C4A4A8B26}" srcOrd="2" destOrd="0" presId="urn:microsoft.com/office/officeart/2018/5/layout/IconCircleLabelList"/>
    <dgm:cxn modelId="{1C695C8D-BF08-4A8C-9B72-8380DCA26015}" type="presParOf" srcId="{66464017-3073-4406-A60F-30D63EBA78BF}" destId="{83BFBF4F-33D6-41C5-8629-D3B5D19DFDDA}" srcOrd="3" destOrd="0" presId="urn:microsoft.com/office/officeart/2018/5/layout/IconCircleLabelList"/>
    <dgm:cxn modelId="{B0F12BCB-30BF-4ABF-A935-21AF6B6114E6}" type="presParOf" srcId="{504A64D8-9BB7-452E-ABE8-AC8F8501153F}" destId="{DEA09AAD-41B1-435E-A30D-053063E1CFD9}" srcOrd="7" destOrd="0" presId="urn:microsoft.com/office/officeart/2018/5/layout/IconCircleLabelList"/>
    <dgm:cxn modelId="{9D13F60C-B643-4A77-B3B1-53317F47A120}" type="presParOf" srcId="{504A64D8-9BB7-452E-ABE8-AC8F8501153F}" destId="{A3E58076-E2C4-4707-A604-1F492D9ADC05}" srcOrd="8" destOrd="0" presId="urn:microsoft.com/office/officeart/2018/5/layout/IconCircleLabelList"/>
    <dgm:cxn modelId="{4D068359-3D49-4380-8E8C-99BCD5545FA2}" type="presParOf" srcId="{A3E58076-E2C4-4707-A604-1F492D9ADC05}" destId="{487347AE-00DB-40B3-939B-6315FA074084}" srcOrd="0" destOrd="0" presId="urn:microsoft.com/office/officeart/2018/5/layout/IconCircleLabelList"/>
    <dgm:cxn modelId="{F65530B9-8D7B-40B1-AFD7-C4A94EDC5309}" type="presParOf" srcId="{A3E58076-E2C4-4707-A604-1F492D9ADC05}" destId="{15787BFF-C1F3-4FDE-AC62-CACC1E92D529}" srcOrd="1" destOrd="0" presId="urn:microsoft.com/office/officeart/2018/5/layout/IconCircleLabelList"/>
    <dgm:cxn modelId="{F604D648-1C78-4EA0-8F74-6485B913349F}" type="presParOf" srcId="{A3E58076-E2C4-4707-A604-1F492D9ADC05}" destId="{1CAB1CA2-1065-42C5-BCAF-1228A4A3FBE1}" srcOrd="2" destOrd="0" presId="urn:microsoft.com/office/officeart/2018/5/layout/IconCircleLabelList"/>
    <dgm:cxn modelId="{A5E7B8E8-FA41-4388-9F7D-4750B249EAA9}" type="presParOf" srcId="{A3E58076-E2C4-4707-A604-1F492D9ADC05}" destId="{EB2F8B5C-E85F-4A97-B1C2-8FB666E90266}" srcOrd="3" destOrd="0" presId="urn:microsoft.com/office/officeart/2018/5/layout/IconCircleLabelList"/>
    <dgm:cxn modelId="{602E2844-F021-4633-B2BD-F280042587B9}" type="presParOf" srcId="{504A64D8-9BB7-452E-ABE8-AC8F8501153F}" destId="{8022F5B5-8668-417F-8776-0D8417F9F1EB}" srcOrd="9" destOrd="0" presId="urn:microsoft.com/office/officeart/2018/5/layout/IconCircleLabelList"/>
    <dgm:cxn modelId="{E4258E54-9F1E-4EC3-9FE4-BEF519B0A471}" type="presParOf" srcId="{504A64D8-9BB7-452E-ABE8-AC8F8501153F}" destId="{A699D1F0-4C9D-4B70-842D-21DDFD7274CB}" srcOrd="10" destOrd="0" presId="urn:microsoft.com/office/officeart/2018/5/layout/IconCircleLabelList"/>
    <dgm:cxn modelId="{84D37881-83EF-4388-A326-45550865F726}" type="presParOf" srcId="{A699D1F0-4C9D-4B70-842D-21DDFD7274CB}" destId="{13838F8E-0D3D-447C-AE32-7A9AECC1B4DA}" srcOrd="0" destOrd="0" presId="urn:microsoft.com/office/officeart/2018/5/layout/IconCircleLabelList"/>
    <dgm:cxn modelId="{3304EE51-6629-45C8-98B8-50072BDFA8AB}" type="presParOf" srcId="{A699D1F0-4C9D-4B70-842D-21DDFD7274CB}" destId="{8FDB0414-A5C0-46DD-9448-CD86D963FE66}" srcOrd="1" destOrd="0" presId="urn:microsoft.com/office/officeart/2018/5/layout/IconCircleLabelList"/>
    <dgm:cxn modelId="{A8A51FA9-861D-477F-93BA-D9197781D70D}" type="presParOf" srcId="{A699D1F0-4C9D-4B70-842D-21DDFD7274CB}" destId="{7122C861-1945-4F8F-9687-8D520CFBC77F}" srcOrd="2" destOrd="0" presId="urn:microsoft.com/office/officeart/2018/5/layout/IconCircleLabelList"/>
    <dgm:cxn modelId="{9BC998DD-7A3E-4B6E-9B0F-6AA2C7F2DF4E}" type="presParOf" srcId="{A699D1F0-4C9D-4B70-842D-21DDFD7274CB}" destId="{A3E9B364-6B52-4CDD-ACB1-C76010FC7899}"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856BCC8-6C7A-4C2C-899B-982630D4531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8F2364B-A43E-4DC9-B99F-B19769A3DAF6}">
      <dgm:prSet/>
      <dgm:spPr/>
      <dgm:t>
        <a:bodyPr/>
        <a:lstStyle/>
        <a:p>
          <a:r>
            <a:rPr lang="pl-PL"/>
            <a:t>Poszukiwanie i wstępne zabezpieczenie dowodów </a:t>
          </a:r>
          <a:endParaRPr lang="en-US"/>
        </a:p>
      </dgm:t>
    </dgm:pt>
    <dgm:pt modelId="{BB655EBE-308A-47E6-9C7A-E886349FF2C1}" type="parTrans" cxnId="{67129772-D8FE-4FD9-AFD0-7AA10AB21FB2}">
      <dgm:prSet/>
      <dgm:spPr/>
      <dgm:t>
        <a:bodyPr/>
        <a:lstStyle/>
        <a:p>
          <a:endParaRPr lang="en-US"/>
        </a:p>
      </dgm:t>
    </dgm:pt>
    <dgm:pt modelId="{5E719EFE-1F17-4248-8540-0EFD3ACF808A}" type="sibTrans" cxnId="{67129772-D8FE-4FD9-AFD0-7AA10AB21FB2}">
      <dgm:prSet/>
      <dgm:spPr/>
      <dgm:t>
        <a:bodyPr/>
        <a:lstStyle/>
        <a:p>
          <a:endParaRPr lang="en-US"/>
        </a:p>
      </dgm:t>
    </dgm:pt>
    <dgm:pt modelId="{8E9E91CA-F2CF-4F20-9FF8-BCD9E8D726C3}">
      <dgm:prSet/>
      <dgm:spPr/>
      <dgm:t>
        <a:bodyPr/>
        <a:lstStyle/>
        <a:p>
          <a:r>
            <a:rPr lang="pl-PL"/>
            <a:t>Wprowadzenie dowodów do procesu </a:t>
          </a:r>
          <a:endParaRPr lang="en-US"/>
        </a:p>
      </dgm:t>
    </dgm:pt>
    <dgm:pt modelId="{0A99E44C-18B7-49A4-AF44-ABC3727D3F63}" type="parTrans" cxnId="{EF01DF6E-3CBD-41ED-83BD-25B593967960}">
      <dgm:prSet/>
      <dgm:spPr/>
      <dgm:t>
        <a:bodyPr/>
        <a:lstStyle/>
        <a:p>
          <a:endParaRPr lang="en-US"/>
        </a:p>
      </dgm:t>
    </dgm:pt>
    <dgm:pt modelId="{5C4B7150-6A3D-44EF-B875-C0EB1CBCB994}" type="sibTrans" cxnId="{EF01DF6E-3CBD-41ED-83BD-25B593967960}">
      <dgm:prSet/>
      <dgm:spPr/>
      <dgm:t>
        <a:bodyPr/>
        <a:lstStyle/>
        <a:p>
          <a:endParaRPr lang="en-US"/>
        </a:p>
      </dgm:t>
    </dgm:pt>
    <dgm:pt modelId="{1B698080-2625-497D-99AC-C7717E0370A7}">
      <dgm:prSet/>
      <dgm:spPr/>
      <dgm:t>
        <a:bodyPr/>
        <a:lstStyle/>
        <a:p>
          <a:r>
            <a:rPr lang="pl-PL"/>
            <a:t>Przeprowadzenie dowodów </a:t>
          </a:r>
          <a:endParaRPr lang="en-US"/>
        </a:p>
      </dgm:t>
    </dgm:pt>
    <dgm:pt modelId="{FD797736-7BBA-49FF-A3D8-A6AD4A6F427E}" type="parTrans" cxnId="{FB62F9AD-1593-45A1-A7E0-B50F55DCA9D8}">
      <dgm:prSet/>
      <dgm:spPr/>
      <dgm:t>
        <a:bodyPr/>
        <a:lstStyle/>
        <a:p>
          <a:endParaRPr lang="en-US"/>
        </a:p>
      </dgm:t>
    </dgm:pt>
    <dgm:pt modelId="{4E228CB1-ADA5-4433-B4B9-FC86DDA3FE54}" type="sibTrans" cxnId="{FB62F9AD-1593-45A1-A7E0-B50F55DCA9D8}">
      <dgm:prSet/>
      <dgm:spPr/>
      <dgm:t>
        <a:bodyPr/>
        <a:lstStyle/>
        <a:p>
          <a:endParaRPr lang="en-US"/>
        </a:p>
      </dgm:t>
    </dgm:pt>
    <dgm:pt modelId="{7DE763B9-F0E7-4C23-8FF4-F8AA9E644A87}">
      <dgm:prSet/>
      <dgm:spPr/>
      <dgm:t>
        <a:bodyPr/>
        <a:lstStyle/>
        <a:p>
          <a:r>
            <a:rPr lang="pl-PL"/>
            <a:t>Ocena dowodów i dokonanie ustaleń faktycznych </a:t>
          </a:r>
          <a:endParaRPr lang="en-US"/>
        </a:p>
      </dgm:t>
    </dgm:pt>
    <dgm:pt modelId="{2D12AA55-177B-44EC-95AF-922B175537EB}" type="parTrans" cxnId="{6544652B-89C7-4269-8F35-5B4D8D9D6FB2}">
      <dgm:prSet/>
      <dgm:spPr/>
      <dgm:t>
        <a:bodyPr/>
        <a:lstStyle/>
        <a:p>
          <a:endParaRPr lang="en-US"/>
        </a:p>
      </dgm:t>
    </dgm:pt>
    <dgm:pt modelId="{B93ADABE-7FEC-41CF-88DC-D1B27A9D6FCC}" type="sibTrans" cxnId="{6544652B-89C7-4269-8F35-5B4D8D9D6FB2}">
      <dgm:prSet/>
      <dgm:spPr/>
      <dgm:t>
        <a:bodyPr/>
        <a:lstStyle/>
        <a:p>
          <a:endParaRPr lang="en-US"/>
        </a:p>
      </dgm:t>
    </dgm:pt>
    <dgm:pt modelId="{D9FBDE4B-D38D-42C5-8AD6-FB9EFB110E31}" type="pres">
      <dgm:prSet presAssocID="{F856BCC8-6C7A-4C2C-899B-982630D45316}" presName="root" presStyleCnt="0">
        <dgm:presLayoutVars>
          <dgm:dir/>
          <dgm:resizeHandles val="exact"/>
        </dgm:presLayoutVars>
      </dgm:prSet>
      <dgm:spPr/>
    </dgm:pt>
    <dgm:pt modelId="{549E8A1C-5987-4BB2-940C-1B8DE4D81253}" type="pres">
      <dgm:prSet presAssocID="{88F2364B-A43E-4DC9-B99F-B19769A3DAF6}" presName="compNode" presStyleCnt="0"/>
      <dgm:spPr/>
    </dgm:pt>
    <dgm:pt modelId="{CC9FED62-18CD-4803-ACE9-D18C36F1383B}" type="pres">
      <dgm:prSet presAssocID="{88F2364B-A43E-4DC9-B99F-B19769A3DAF6}" presName="bgRect" presStyleLbl="bgShp" presStyleIdx="0" presStyleCnt="4"/>
      <dgm:spPr/>
    </dgm:pt>
    <dgm:pt modelId="{FB6B5B14-988F-497A-B99D-26C914A1694F}" type="pres">
      <dgm:prSet presAssocID="{88F2364B-A43E-4DC9-B99F-B19769A3DAF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F388BE7C-8346-4F36-B028-CD528407BDE4}" type="pres">
      <dgm:prSet presAssocID="{88F2364B-A43E-4DC9-B99F-B19769A3DAF6}" presName="spaceRect" presStyleCnt="0"/>
      <dgm:spPr/>
    </dgm:pt>
    <dgm:pt modelId="{C1B318F7-C9EA-4738-AC27-88872F63B2B3}" type="pres">
      <dgm:prSet presAssocID="{88F2364B-A43E-4DC9-B99F-B19769A3DAF6}" presName="parTx" presStyleLbl="revTx" presStyleIdx="0" presStyleCnt="4">
        <dgm:presLayoutVars>
          <dgm:chMax val="0"/>
          <dgm:chPref val="0"/>
        </dgm:presLayoutVars>
      </dgm:prSet>
      <dgm:spPr/>
    </dgm:pt>
    <dgm:pt modelId="{F7D742FE-705C-4F48-951B-9CBBB15F7635}" type="pres">
      <dgm:prSet presAssocID="{5E719EFE-1F17-4248-8540-0EFD3ACF808A}" presName="sibTrans" presStyleCnt="0"/>
      <dgm:spPr/>
    </dgm:pt>
    <dgm:pt modelId="{3D2CB2DE-C0BF-4415-891A-92258FEBDD2E}" type="pres">
      <dgm:prSet presAssocID="{8E9E91CA-F2CF-4F20-9FF8-BCD9E8D726C3}" presName="compNode" presStyleCnt="0"/>
      <dgm:spPr/>
    </dgm:pt>
    <dgm:pt modelId="{1E75F3C6-FD9C-45F1-83BC-7866AEB753B0}" type="pres">
      <dgm:prSet presAssocID="{8E9E91CA-F2CF-4F20-9FF8-BCD9E8D726C3}" presName="bgRect" presStyleLbl="bgShp" presStyleIdx="1" presStyleCnt="4"/>
      <dgm:spPr/>
    </dgm:pt>
    <dgm:pt modelId="{7DC06D01-3158-426C-8A81-546C767A1BBE}" type="pres">
      <dgm:prSet presAssocID="{8E9E91CA-F2CF-4F20-9FF8-BCD9E8D726C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1CB706A8-D51D-48C1-A843-F70AA5DD426B}" type="pres">
      <dgm:prSet presAssocID="{8E9E91CA-F2CF-4F20-9FF8-BCD9E8D726C3}" presName="spaceRect" presStyleCnt="0"/>
      <dgm:spPr/>
    </dgm:pt>
    <dgm:pt modelId="{C2662FAD-81E3-4EB1-800D-910A39FC6120}" type="pres">
      <dgm:prSet presAssocID="{8E9E91CA-F2CF-4F20-9FF8-BCD9E8D726C3}" presName="parTx" presStyleLbl="revTx" presStyleIdx="1" presStyleCnt="4">
        <dgm:presLayoutVars>
          <dgm:chMax val="0"/>
          <dgm:chPref val="0"/>
        </dgm:presLayoutVars>
      </dgm:prSet>
      <dgm:spPr/>
    </dgm:pt>
    <dgm:pt modelId="{EB4A5180-AE5B-4BAE-AF54-62F7C98ADFBD}" type="pres">
      <dgm:prSet presAssocID="{5C4B7150-6A3D-44EF-B875-C0EB1CBCB994}" presName="sibTrans" presStyleCnt="0"/>
      <dgm:spPr/>
    </dgm:pt>
    <dgm:pt modelId="{40B8061E-EB14-41CB-80A1-8426C7FE0F6C}" type="pres">
      <dgm:prSet presAssocID="{1B698080-2625-497D-99AC-C7717E0370A7}" presName="compNode" presStyleCnt="0"/>
      <dgm:spPr/>
    </dgm:pt>
    <dgm:pt modelId="{49686422-E2B0-43AC-84A8-B2A9F6A9817B}" type="pres">
      <dgm:prSet presAssocID="{1B698080-2625-497D-99AC-C7717E0370A7}" presName="bgRect" presStyleLbl="bgShp" presStyleIdx="2" presStyleCnt="4"/>
      <dgm:spPr/>
    </dgm:pt>
    <dgm:pt modelId="{BFDF1372-F30D-4EFA-99DA-557A81A5FC53}" type="pres">
      <dgm:prSet presAssocID="{1B698080-2625-497D-99AC-C7717E0370A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lue"/>
        </a:ext>
      </dgm:extLst>
    </dgm:pt>
    <dgm:pt modelId="{7E0709E6-9095-484B-84A8-84415E093B17}" type="pres">
      <dgm:prSet presAssocID="{1B698080-2625-497D-99AC-C7717E0370A7}" presName="spaceRect" presStyleCnt="0"/>
      <dgm:spPr/>
    </dgm:pt>
    <dgm:pt modelId="{A88B7AC8-6C71-4EC6-B5BE-D11B4869E77E}" type="pres">
      <dgm:prSet presAssocID="{1B698080-2625-497D-99AC-C7717E0370A7}" presName="parTx" presStyleLbl="revTx" presStyleIdx="2" presStyleCnt="4">
        <dgm:presLayoutVars>
          <dgm:chMax val="0"/>
          <dgm:chPref val="0"/>
        </dgm:presLayoutVars>
      </dgm:prSet>
      <dgm:spPr/>
    </dgm:pt>
    <dgm:pt modelId="{06E8D8CA-DD75-4F4A-BA7C-37BE81744211}" type="pres">
      <dgm:prSet presAssocID="{4E228CB1-ADA5-4433-B4B9-FC86DDA3FE54}" presName="sibTrans" presStyleCnt="0"/>
      <dgm:spPr/>
    </dgm:pt>
    <dgm:pt modelId="{9A384D1F-0D1B-4426-82E7-3ABE7ACA34E6}" type="pres">
      <dgm:prSet presAssocID="{7DE763B9-F0E7-4C23-8FF4-F8AA9E644A87}" presName="compNode" presStyleCnt="0"/>
      <dgm:spPr/>
    </dgm:pt>
    <dgm:pt modelId="{E43884D5-8C1F-44E8-98BF-5D4B7429CD39}" type="pres">
      <dgm:prSet presAssocID="{7DE763B9-F0E7-4C23-8FF4-F8AA9E644A87}" presName="bgRect" presStyleLbl="bgShp" presStyleIdx="3" presStyleCnt="4"/>
      <dgm:spPr/>
    </dgm:pt>
    <dgm:pt modelId="{D7A4CD6E-3729-439F-AD54-75F9AEA0B0D2}" type="pres">
      <dgm:prSet presAssocID="{7DE763B9-F0E7-4C23-8FF4-F8AA9E644A8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8D8C8383-6CB4-4FA8-B912-96A608F3F4C9}" type="pres">
      <dgm:prSet presAssocID="{7DE763B9-F0E7-4C23-8FF4-F8AA9E644A87}" presName="spaceRect" presStyleCnt="0"/>
      <dgm:spPr/>
    </dgm:pt>
    <dgm:pt modelId="{21006948-759A-4884-B94E-E122D4700D8A}" type="pres">
      <dgm:prSet presAssocID="{7DE763B9-F0E7-4C23-8FF4-F8AA9E644A87}" presName="parTx" presStyleLbl="revTx" presStyleIdx="3" presStyleCnt="4">
        <dgm:presLayoutVars>
          <dgm:chMax val="0"/>
          <dgm:chPref val="0"/>
        </dgm:presLayoutVars>
      </dgm:prSet>
      <dgm:spPr/>
    </dgm:pt>
  </dgm:ptLst>
  <dgm:cxnLst>
    <dgm:cxn modelId="{6544652B-89C7-4269-8F35-5B4D8D9D6FB2}" srcId="{F856BCC8-6C7A-4C2C-899B-982630D45316}" destId="{7DE763B9-F0E7-4C23-8FF4-F8AA9E644A87}" srcOrd="3" destOrd="0" parTransId="{2D12AA55-177B-44EC-95AF-922B175537EB}" sibTransId="{B93ADABE-7FEC-41CF-88DC-D1B27A9D6FCC}"/>
    <dgm:cxn modelId="{65C24B2E-5689-4E75-83F6-041A1425F57C}" type="presOf" srcId="{88F2364B-A43E-4DC9-B99F-B19769A3DAF6}" destId="{C1B318F7-C9EA-4738-AC27-88872F63B2B3}" srcOrd="0" destOrd="0" presId="urn:microsoft.com/office/officeart/2018/2/layout/IconVerticalSolidList"/>
    <dgm:cxn modelId="{8F85263B-4B31-41A1-ACED-02AFC8D027A9}" type="presOf" srcId="{F856BCC8-6C7A-4C2C-899B-982630D45316}" destId="{D9FBDE4B-D38D-42C5-8AD6-FB9EFB110E31}" srcOrd="0" destOrd="0" presId="urn:microsoft.com/office/officeart/2018/2/layout/IconVerticalSolidList"/>
    <dgm:cxn modelId="{EF01DF6E-3CBD-41ED-83BD-25B593967960}" srcId="{F856BCC8-6C7A-4C2C-899B-982630D45316}" destId="{8E9E91CA-F2CF-4F20-9FF8-BCD9E8D726C3}" srcOrd="1" destOrd="0" parTransId="{0A99E44C-18B7-49A4-AF44-ABC3727D3F63}" sibTransId="{5C4B7150-6A3D-44EF-B875-C0EB1CBCB994}"/>
    <dgm:cxn modelId="{D58A8170-5487-440B-BE86-803C644BE7A1}" type="presOf" srcId="{8E9E91CA-F2CF-4F20-9FF8-BCD9E8D726C3}" destId="{C2662FAD-81E3-4EB1-800D-910A39FC6120}" srcOrd="0" destOrd="0" presId="urn:microsoft.com/office/officeart/2018/2/layout/IconVerticalSolidList"/>
    <dgm:cxn modelId="{67129772-D8FE-4FD9-AFD0-7AA10AB21FB2}" srcId="{F856BCC8-6C7A-4C2C-899B-982630D45316}" destId="{88F2364B-A43E-4DC9-B99F-B19769A3DAF6}" srcOrd="0" destOrd="0" parTransId="{BB655EBE-308A-47E6-9C7A-E886349FF2C1}" sibTransId="{5E719EFE-1F17-4248-8540-0EFD3ACF808A}"/>
    <dgm:cxn modelId="{F77ADF58-21C1-4589-BA4B-C64CF3535A72}" type="presOf" srcId="{1B698080-2625-497D-99AC-C7717E0370A7}" destId="{A88B7AC8-6C71-4EC6-B5BE-D11B4869E77E}" srcOrd="0" destOrd="0" presId="urn:microsoft.com/office/officeart/2018/2/layout/IconVerticalSolidList"/>
    <dgm:cxn modelId="{FB62F9AD-1593-45A1-A7E0-B50F55DCA9D8}" srcId="{F856BCC8-6C7A-4C2C-899B-982630D45316}" destId="{1B698080-2625-497D-99AC-C7717E0370A7}" srcOrd="2" destOrd="0" parTransId="{FD797736-7BBA-49FF-A3D8-A6AD4A6F427E}" sibTransId="{4E228CB1-ADA5-4433-B4B9-FC86DDA3FE54}"/>
    <dgm:cxn modelId="{E6BC85D9-92B0-4E0F-9E25-BC46146C1D20}" type="presOf" srcId="{7DE763B9-F0E7-4C23-8FF4-F8AA9E644A87}" destId="{21006948-759A-4884-B94E-E122D4700D8A}" srcOrd="0" destOrd="0" presId="urn:microsoft.com/office/officeart/2018/2/layout/IconVerticalSolidList"/>
    <dgm:cxn modelId="{3EB4DCC9-C207-4D00-87E8-33DBA09A6D90}" type="presParOf" srcId="{D9FBDE4B-D38D-42C5-8AD6-FB9EFB110E31}" destId="{549E8A1C-5987-4BB2-940C-1B8DE4D81253}" srcOrd="0" destOrd="0" presId="urn:microsoft.com/office/officeart/2018/2/layout/IconVerticalSolidList"/>
    <dgm:cxn modelId="{DE943730-78A6-46AF-A424-A7B6517AA93E}" type="presParOf" srcId="{549E8A1C-5987-4BB2-940C-1B8DE4D81253}" destId="{CC9FED62-18CD-4803-ACE9-D18C36F1383B}" srcOrd="0" destOrd="0" presId="urn:microsoft.com/office/officeart/2018/2/layout/IconVerticalSolidList"/>
    <dgm:cxn modelId="{CF2C5F1E-66FE-4D86-B27C-B2456FC01991}" type="presParOf" srcId="{549E8A1C-5987-4BB2-940C-1B8DE4D81253}" destId="{FB6B5B14-988F-497A-B99D-26C914A1694F}" srcOrd="1" destOrd="0" presId="urn:microsoft.com/office/officeart/2018/2/layout/IconVerticalSolidList"/>
    <dgm:cxn modelId="{8C2253CB-31F1-47FD-8B46-EACE85F73193}" type="presParOf" srcId="{549E8A1C-5987-4BB2-940C-1B8DE4D81253}" destId="{F388BE7C-8346-4F36-B028-CD528407BDE4}" srcOrd="2" destOrd="0" presId="urn:microsoft.com/office/officeart/2018/2/layout/IconVerticalSolidList"/>
    <dgm:cxn modelId="{BF85A96D-1DFA-4FDA-85EE-AEB388EC9BC7}" type="presParOf" srcId="{549E8A1C-5987-4BB2-940C-1B8DE4D81253}" destId="{C1B318F7-C9EA-4738-AC27-88872F63B2B3}" srcOrd="3" destOrd="0" presId="urn:microsoft.com/office/officeart/2018/2/layout/IconVerticalSolidList"/>
    <dgm:cxn modelId="{C25D1627-D415-427A-8D24-D486D57DDD3F}" type="presParOf" srcId="{D9FBDE4B-D38D-42C5-8AD6-FB9EFB110E31}" destId="{F7D742FE-705C-4F48-951B-9CBBB15F7635}" srcOrd="1" destOrd="0" presId="urn:microsoft.com/office/officeart/2018/2/layout/IconVerticalSolidList"/>
    <dgm:cxn modelId="{B42509E5-5D01-4B4D-A448-3D019965C244}" type="presParOf" srcId="{D9FBDE4B-D38D-42C5-8AD6-FB9EFB110E31}" destId="{3D2CB2DE-C0BF-4415-891A-92258FEBDD2E}" srcOrd="2" destOrd="0" presId="urn:microsoft.com/office/officeart/2018/2/layout/IconVerticalSolidList"/>
    <dgm:cxn modelId="{E7C9C861-4EF7-4E81-9298-E2CA86EBB920}" type="presParOf" srcId="{3D2CB2DE-C0BF-4415-891A-92258FEBDD2E}" destId="{1E75F3C6-FD9C-45F1-83BC-7866AEB753B0}" srcOrd="0" destOrd="0" presId="urn:microsoft.com/office/officeart/2018/2/layout/IconVerticalSolidList"/>
    <dgm:cxn modelId="{2F4CBC9B-4822-4662-B960-8A771FCD24EE}" type="presParOf" srcId="{3D2CB2DE-C0BF-4415-891A-92258FEBDD2E}" destId="{7DC06D01-3158-426C-8A81-546C767A1BBE}" srcOrd="1" destOrd="0" presId="urn:microsoft.com/office/officeart/2018/2/layout/IconVerticalSolidList"/>
    <dgm:cxn modelId="{E6BEB8DB-3084-4A9C-860A-DAF8BB80EE4C}" type="presParOf" srcId="{3D2CB2DE-C0BF-4415-891A-92258FEBDD2E}" destId="{1CB706A8-D51D-48C1-A843-F70AA5DD426B}" srcOrd="2" destOrd="0" presId="urn:microsoft.com/office/officeart/2018/2/layout/IconVerticalSolidList"/>
    <dgm:cxn modelId="{A884E901-1CF7-4069-B7D9-C37A7908D504}" type="presParOf" srcId="{3D2CB2DE-C0BF-4415-891A-92258FEBDD2E}" destId="{C2662FAD-81E3-4EB1-800D-910A39FC6120}" srcOrd="3" destOrd="0" presId="urn:microsoft.com/office/officeart/2018/2/layout/IconVerticalSolidList"/>
    <dgm:cxn modelId="{B9B58F48-1C75-4B23-93AE-2041FFDB66F0}" type="presParOf" srcId="{D9FBDE4B-D38D-42C5-8AD6-FB9EFB110E31}" destId="{EB4A5180-AE5B-4BAE-AF54-62F7C98ADFBD}" srcOrd="3" destOrd="0" presId="urn:microsoft.com/office/officeart/2018/2/layout/IconVerticalSolidList"/>
    <dgm:cxn modelId="{2A625735-A78A-45BF-A4BF-EDA03768B50C}" type="presParOf" srcId="{D9FBDE4B-D38D-42C5-8AD6-FB9EFB110E31}" destId="{40B8061E-EB14-41CB-80A1-8426C7FE0F6C}" srcOrd="4" destOrd="0" presId="urn:microsoft.com/office/officeart/2018/2/layout/IconVerticalSolidList"/>
    <dgm:cxn modelId="{FEA98232-6437-4D9B-B9B0-BB458EAE0074}" type="presParOf" srcId="{40B8061E-EB14-41CB-80A1-8426C7FE0F6C}" destId="{49686422-E2B0-43AC-84A8-B2A9F6A9817B}" srcOrd="0" destOrd="0" presId="urn:microsoft.com/office/officeart/2018/2/layout/IconVerticalSolidList"/>
    <dgm:cxn modelId="{C47B3039-FF9E-48C2-BBE8-39DD6037472F}" type="presParOf" srcId="{40B8061E-EB14-41CB-80A1-8426C7FE0F6C}" destId="{BFDF1372-F30D-4EFA-99DA-557A81A5FC53}" srcOrd="1" destOrd="0" presId="urn:microsoft.com/office/officeart/2018/2/layout/IconVerticalSolidList"/>
    <dgm:cxn modelId="{5B4DF458-804C-4095-97C2-DBC731992F48}" type="presParOf" srcId="{40B8061E-EB14-41CB-80A1-8426C7FE0F6C}" destId="{7E0709E6-9095-484B-84A8-84415E093B17}" srcOrd="2" destOrd="0" presId="urn:microsoft.com/office/officeart/2018/2/layout/IconVerticalSolidList"/>
    <dgm:cxn modelId="{F10575DB-9B59-460F-8F2F-7D5984FE90AB}" type="presParOf" srcId="{40B8061E-EB14-41CB-80A1-8426C7FE0F6C}" destId="{A88B7AC8-6C71-4EC6-B5BE-D11B4869E77E}" srcOrd="3" destOrd="0" presId="urn:microsoft.com/office/officeart/2018/2/layout/IconVerticalSolidList"/>
    <dgm:cxn modelId="{59EA7E7B-0305-4B98-874E-4FBA2251893C}" type="presParOf" srcId="{D9FBDE4B-D38D-42C5-8AD6-FB9EFB110E31}" destId="{06E8D8CA-DD75-4F4A-BA7C-37BE81744211}" srcOrd="5" destOrd="0" presId="urn:microsoft.com/office/officeart/2018/2/layout/IconVerticalSolidList"/>
    <dgm:cxn modelId="{D47A2271-A5BD-4B93-9B5B-93B3CB208F31}" type="presParOf" srcId="{D9FBDE4B-D38D-42C5-8AD6-FB9EFB110E31}" destId="{9A384D1F-0D1B-4426-82E7-3ABE7ACA34E6}" srcOrd="6" destOrd="0" presId="urn:microsoft.com/office/officeart/2018/2/layout/IconVerticalSolidList"/>
    <dgm:cxn modelId="{5D81F03E-36D8-49F2-A573-B42BBE53052F}" type="presParOf" srcId="{9A384D1F-0D1B-4426-82E7-3ABE7ACA34E6}" destId="{E43884D5-8C1F-44E8-98BF-5D4B7429CD39}" srcOrd="0" destOrd="0" presId="urn:microsoft.com/office/officeart/2018/2/layout/IconVerticalSolidList"/>
    <dgm:cxn modelId="{13C7D694-B21C-4E46-9756-376D309E9062}" type="presParOf" srcId="{9A384D1F-0D1B-4426-82E7-3ABE7ACA34E6}" destId="{D7A4CD6E-3729-439F-AD54-75F9AEA0B0D2}" srcOrd="1" destOrd="0" presId="urn:microsoft.com/office/officeart/2018/2/layout/IconVerticalSolidList"/>
    <dgm:cxn modelId="{261C7E4A-8632-4638-8077-447ED20C0550}" type="presParOf" srcId="{9A384D1F-0D1B-4426-82E7-3ABE7ACA34E6}" destId="{8D8C8383-6CB4-4FA8-B912-96A608F3F4C9}" srcOrd="2" destOrd="0" presId="urn:microsoft.com/office/officeart/2018/2/layout/IconVerticalSolidList"/>
    <dgm:cxn modelId="{52E0411E-BA79-45D6-AC8A-97CAA0F7C18A}" type="presParOf" srcId="{9A384D1F-0D1B-4426-82E7-3ABE7ACA34E6}" destId="{21006948-759A-4884-B94E-E122D4700D8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79DE20C-9CCB-4F6F-96FF-73B4E56DF4C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6213040-D0E3-412A-8EEA-21F70B91B8DC}">
      <dgm:prSet/>
      <dgm:spPr/>
      <dgm:t>
        <a:bodyPr/>
        <a:lstStyle/>
        <a:p>
          <a:r>
            <a:rPr lang="pl-PL"/>
            <a:t>Dowody rzeczowe </a:t>
          </a:r>
          <a:endParaRPr lang="en-US"/>
        </a:p>
      </dgm:t>
    </dgm:pt>
    <dgm:pt modelId="{1FB7323C-193E-423A-AD25-F53DAC619A55}" type="parTrans" cxnId="{A5D792C1-8FE0-449F-9207-DBB0E8CF0361}">
      <dgm:prSet/>
      <dgm:spPr/>
      <dgm:t>
        <a:bodyPr/>
        <a:lstStyle/>
        <a:p>
          <a:endParaRPr lang="en-US"/>
        </a:p>
      </dgm:t>
    </dgm:pt>
    <dgm:pt modelId="{E7E44451-E550-4AFB-816F-05C2B16D71A0}" type="sibTrans" cxnId="{A5D792C1-8FE0-449F-9207-DBB0E8CF0361}">
      <dgm:prSet/>
      <dgm:spPr/>
      <dgm:t>
        <a:bodyPr/>
        <a:lstStyle/>
        <a:p>
          <a:endParaRPr lang="en-US"/>
        </a:p>
      </dgm:t>
    </dgm:pt>
    <dgm:pt modelId="{BF80AEB3-A73A-449B-9DED-2FD1392D19CB}">
      <dgm:prSet/>
      <dgm:spPr/>
      <dgm:t>
        <a:bodyPr/>
        <a:lstStyle/>
        <a:p>
          <a:r>
            <a:rPr lang="pl-PL"/>
            <a:t>Dowody z dokumentów </a:t>
          </a:r>
          <a:endParaRPr lang="en-US"/>
        </a:p>
      </dgm:t>
    </dgm:pt>
    <dgm:pt modelId="{F9ACE02C-015B-4B54-B066-33B2CE4B4C73}" type="parTrans" cxnId="{D564EF54-CD76-4ADA-8EB9-9F7D9D9DA16E}">
      <dgm:prSet/>
      <dgm:spPr/>
      <dgm:t>
        <a:bodyPr/>
        <a:lstStyle/>
        <a:p>
          <a:endParaRPr lang="en-US"/>
        </a:p>
      </dgm:t>
    </dgm:pt>
    <dgm:pt modelId="{0041D950-B4A4-43A0-94A5-7607985138AB}" type="sibTrans" cxnId="{D564EF54-CD76-4ADA-8EB9-9F7D9D9DA16E}">
      <dgm:prSet/>
      <dgm:spPr/>
      <dgm:t>
        <a:bodyPr/>
        <a:lstStyle/>
        <a:p>
          <a:endParaRPr lang="en-US"/>
        </a:p>
      </dgm:t>
    </dgm:pt>
    <dgm:pt modelId="{362DB631-69B8-428A-819F-0E4893DC524A}">
      <dgm:prSet/>
      <dgm:spPr/>
      <dgm:t>
        <a:bodyPr/>
        <a:lstStyle/>
        <a:p>
          <a:r>
            <a:rPr lang="pl-PL"/>
            <a:t>Nagrania/płyty CD/dowody elektroniczne </a:t>
          </a:r>
          <a:endParaRPr lang="en-US"/>
        </a:p>
      </dgm:t>
    </dgm:pt>
    <dgm:pt modelId="{A604320D-DF55-42B3-AD6D-19D2C39A521C}" type="parTrans" cxnId="{1EED0DAF-B1EC-4E75-B5A9-D4D4BFBDF5AA}">
      <dgm:prSet/>
      <dgm:spPr/>
      <dgm:t>
        <a:bodyPr/>
        <a:lstStyle/>
        <a:p>
          <a:endParaRPr lang="en-US"/>
        </a:p>
      </dgm:t>
    </dgm:pt>
    <dgm:pt modelId="{4C912389-DC94-40E8-A27E-C4CFCE702D97}" type="sibTrans" cxnId="{1EED0DAF-B1EC-4E75-B5A9-D4D4BFBDF5AA}">
      <dgm:prSet/>
      <dgm:spPr/>
      <dgm:t>
        <a:bodyPr/>
        <a:lstStyle/>
        <a:p>
          <a:endParaRPr lang="en-US"/>
        </a:p>
      </dgm:t>
    </dgm:pt>
    <dgm:pt modelId="{CF916BB0-E346-49A1-9A64-82F19B796FD5}">
      <dgm:prSet/>
      <dgm:spPr/>
      <dgm:t>
        <a:bodyPr/>
        <a:lstStyle/>
        <a:p>
          <a:r>
            <a:rPr lang="pl-PL"/>
            <a:t>Dowody osobowe (można szukać np. świadków)</a:t>
          </a:r>
          <a:endParaRPr lang="en-US"/>
        </a:p>
      </dgm:t>
    </dgm:pt>
    <dgm:pt modelId="{62F5AD68-7DFF-4B34-A57F-DAF99F4CA47E}" type="parTrans" cxnId="{FBEA7477-0216-4790-9639-EE16F44694E1}">
      <dgm:prSet/>
      <dgm:spPr/>
      <dgm:t>
        <a:bodyPr/>
        <a:lstStyle/>
        <a:p>
          <a:endParaRPr lang="en-US"/>
        </a:p>
      </dgm:t>
    </dgm:pt>
    <dgm:pt modelId="{92227E29-84A1-4876-8BEF-970F55C22B2F}" type="sibTrans" cxnId="{FBEA7477-0216-4790-9639-EE16F44694E1}">
      <dgm:prSet/>
      <dgm:spPr/>
      <dgm:t>
        <a:bodyPr/>
        <a:lstStyle/>
        <a:p>
          <a:endParaRPr lang="en-US"/>
        </a:p>
      </dgm:t>
    </dgm:pt>
    <dgm:pt modelId="{64CE2A6B-059C-452D-9D49-D820EA0AF5A9}" type="pres">
      <dgm:prSet presAssocID="{C79DE20C-9CCB-4F6F-96FF-73B4E56DF4C0}" presName="root" presStyleCnt="0">
        <dgm:presLayoutVars>
          <dgm:dir/>
          <dgm:resizeHandles val="exact"/>
        </dgm:presLayoutVars>
      </dgm:prSet>
      <dgm:spPr/>
    </dgm:pt>
    <dgm:pt modelId="{336855FD-E455-433E-B61C-266CE938482D}" type="pres">
      <dgm:prSet presAssocID="{B6213040-D0E3-412A-8EEA-21F70B91B8DC}" presName="compNode" presStyleCnt="0"/>
      <dgm:spPr/>
    </dgm:pt>
    <dgm:pt modelId="{17AB3A1E-1893-4E2E-BF58-946A2B615CB5}" type="pres">
      <dgm:prSet presAssocID="{B6213040-D0E3-412A-8EEA-21F70B91B8DC}" presName="bgRect" presStyleLbl="bgShp" presStyleIdx="0" presStyleCnt="4"/>
      <dgm:spPr/>
    </dgm:pt>
    <dgm:pt modelId="{1C5F2522-0780-4203-BFD6-BC13403DDB9B}" type="pres">
      <dgm:prSet presAssocID="{B6213040-D0E3-412A-8EEA-21F70B91B8D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F08526ED-36A3-4CF2-92C8-78CBBCFC4004}" type="pres">
      <dgm:prSet presAssocID="{B6213040-D0E3-412A-8EEA-21F70B91B8DC}" presName="spaceRect" presStyleCnt="0"/>
      <dgm:spPr/>
    </dgm:pt>
    <dgm:pt modelId="{19933938-3D6C-45B2-BFD7-7326735A23A6}" type="pres">
      <dgm:prSet presAssocID="{B6213040-D0E3-412A-8EEA-21F70B91B8DC}" presName="parTx" presStyleLbl="revTx" presStyleIdx="0" presStyleCnt="4">
        <dgm:presLayoutVars>
          <dgm:chMax val="0"/>
          <dgm:chPref val="0"/>
        </dgm:presLayoutVars>
      </dgm:prSet>
      <dgm:spPr/>
    </dgm:pt>
    <dgm:pt modelId="{57651F8E-7CE0-4330-8D93-F36F1265D29E}" type="pres">
      <dgm:prSet presAssocID="{E7E44451-E550-4AFB-816F-05C2B16D71A0}" presName="sibTrans" presStyleCnt="0"/>
      <dgm:spPr/>
    </dgm:pt>
    <dgm:pt modelId="{73E585AD-D6F5-4B57-A429-3C4EFDA60863}" type="pres">
      <dgm:prSet presAssocID="{BF80AEB3-A73A-449B-9DED-2FD1392D19CB}" presName="compNode" presStyleCnt="0"/>
      <dgm:spPr/>
    </dgm:pt>
    <dgm:pt modelId="{94523B31-A3F0-4525-BCEA-3291BC84DE05}" type="pres">
      <dgm:prSet presAssocID="{BF80AEB3-A73A-449B-9DED-2FD1392D19CB}" presName="bgRect" presStyleLbl="bgShp" presStyleIdx="1" presStyleCnt="4"/>
      <dgm:spPr/>
    </dgm:pt>
    <dgm:pt modelId="{E7BE5633-3DDE-4CDC-A7F2-F85ABF38DB99}" type="pres">
      <dgm:prSet presAssocID="{BF80AEB3-A73A-449B-9DED-2FD1392D19C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C87F2F4D-55DB-4068-8D51-25B31A660DB0}" type="pres">
      <dgm:prSet presAssocID="{BF80AEB3-A73A-449B-9DED-2FD1392D19CB}" presName="spaceRect" presStyleCnt="0"/>
      <dgm:spPr/>
    </dgm:pt>
    <dgm:pt modelId="{A5FEBD88-A30E-4376-A850-E8DBA33E3104}" type="pres">
      <dgm:prSet presAssocID="{BF80AEB3-A73A-449B-9DED-2FD1392D19CB}" presName="parTx" presStyleLbl="revTx" presStyleIdx="1" presStyleCnt="4">
        <dgm:presLayoutVars>
          <dgm:chMax val="0"/>
          <dgm:chPref val="0"/>
        </dgm:presLayoutVars>
      </dgm:prSet>
      <dgm:spPr/>
    </dgm:pt>
    <dgm:pt modelId="{C5EF0ABA-DEA0-47D3-B3B1-BE64BDA31B0C}" type="pres">
      <dgm:prSet presAssocID="{0041D950-B4A4-43A0-94A5-7607985138AB}" presName="sibTrans" presStyleCnt="0"/>
      <dgm:spPr/>
    </dgm:pt>
    <dgm:pt modelId="{47EF5144-8F7F-4446-A868-7C4334FDD296}" type="pres">
      <dgm:prSet presAssocID="{362DB631-69B8-428A-819F-0E4893DC524A}" presName="compNode" presStyleCnt="0"/>
      <dgm:spPr/>
    </dgm:pt>
    <dgm:pt modelId="{78CABA33-E2A0-4F8E-9093-F9481A6B129F}" type="pres">
      <dgm:prSet presAssocID="{362DB631-69B8-428A-819F-0E4893DC524A}" presName="bgRect" presStyleLbl="bgShp" presStyleIdx="2" presStyleCnt="4"/>
      <dgm:spPr/>
    </dgm:pt>
    <dgm:pt modelId="{669C4BDD-6C71-4F4A-955E-05BA3340F5F9}" type="pres">
      <dgm:prSet presAssocID="{362DB631-69B8-428A-819F-0E4893DC524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cord"/>
        </a:ext>
      </dgm:extLst>
    </dgm:pt>
    <dgm:pt modelId="{77107B92-AEAF-4C37-AC65-763C260063F6}" type="pres">
      <dgm:prSet presAssocID="{362DB631-69B8-428A-819F-0E4893DC524A}" presName="spaceRect" presStyleCnt="0"/>
      <dgm:spPr/>
    </dgm:pt>
    <dgm:pt modelId="{C08FCB4B-219F-4C93-B406-29D394DF4FE1}" type="pres">
      <dgm:prSet presAssocID="{362DB631-69B8-428A-819F-0E4893DC524A}" presName="parTx" presStyleLbl="revTx" presStyleIdx="2" presStyleCnt="4">
        <dgm:presLayoutVars>
          <dgm:chMax val="0"/>
          <dgm:chPref val="0"/>
        </dgm:presLayoutVars>
      </dgm:prSet>
      <dgm:spPr/>
    </dgm:pt>
    <dgm:pt modelId="{F56B33B5-D8DB-4507-9FAA-D6FE8DBD96D0}" type="pres">
      <dgm:prSet presAssocID="{4C912389-DC94-40E8-A27E-C4CFCE702D97}" presName="sibTrans" presStyleCnt="0"/>
      <dgm:spPr/>
    </dgm:pt>
    <dgm:pt modelId="{F0355793-9094-4EFA-A602-5FA43BA97CA2}" type="pres">
      <dgm:prSet presAssocID="{CF916BB0-E346-49A1-9A64-82F19B796FD5}" presName="compNode" presStyleCnt="0"/>
      <dgm:spPr/>
    </dgm:pt>
    <dgm:pt modelId="{AFF59D11-0130-4D51-BC2B-1933F80027BE}" type="pres">
      <dgm:prSet presAssocID="{CF916BB0-E346-49A1-9A64-82F19B796FD5}" presName="bgRect" presStyleLbl="bgShp" presStyleIdx="3" presStyleCnt="4"/>
      <dgm:spPr/>
    </dgm:pt>
    <dgm:pt modelId="{3511C186-F906-4E50-AF12-B2C6BC2D14D8}" type="pres">
      <dgm:prSet presAssocID="{CF916BB0-E346-49A1-9A64-82F19B796FD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96A1DF07-0491-4DD1-A695-0D3263EDABA3}" type="pres">
      <dgm:prSet presAssocID="{CF916BB0-E346-49A1-9A64-82F19B796FD5}" presName="spaceRect" presStyleCnt="0"/>
      <dgm:spPr/>
    </dgm:pt>
    <dgm:pt modelId="{23954DFB-FE33-425A-8F77-B59EF8B38421}" type="pres">
      <dgm:prSet presAssocID="{CF916BB0-E346-49A1-9A64-82F19B796FD5}" presName="parTx" presStyleLbl="revTx" presStyleIdx="3" presStyleCnt="4">
        <dgm:presLayoutVars>
          <dgm:chMax val="0"/>
          <dgm:chPref val="0"/>
        </dgm:presLayoutVars>
      </dgm:prSet>
      <dgm:spPr/>
    </dgm:pt>
  </dgm:ptLst>
  <dgm:cxnLst>
    <dgm:cxn modelId="{C8489526-0639-45B1-BF2E-C8453BA2A920}" type="presOf" srcId="{362DB631-69B8-428A-819F-0E4893DC524A}" destId="{C08FCB4B-219F-4C93-B406-29D394DF4FE1}" srcOrd="0" destOrd="0" presId="urn:microsoft.com/office/officeart/2018/2/layout/IconVerticalSolidList"/>
    <dgm:cxn modelId="{B6B1EB28-7277-4C38-AE33-19A51BDF53C6}" type="presOf" srcId="{CF916BB0-E346-49A1-9A64-82F19B796FD5}" destId="{23954DFB-FE33-425A-8F77-B59EF8B38421}" srcOrd="0" destOrd="0" presId="urn:microsoft.com/office/officeart/2018/2/layout/IconVerticalSolidList"/>
    <dgm:cxn modelId="{F04A025F-D51B-4D79-82EB-0AC0FA23DF77}" type="presOf" srcId="{BF80AEB3-A73A-449B-9DED-2FD1392D19CB}" destId="{A5FEBD88-A30E-4376-A850-E8DBA33E3104}" srcOrd="0" destOrd="0" presId="urn:microsoft.com/office/officeart/2018/2/layout/IconVerticalSolidList"/>
    <dgm:cxn modelId="{D564EF54-CD76-4ADA-8EB9-9F7D9D9DA16E}" srcId="{C79DE20C-9CCB-4F6F-96FF-73B4E56DF4C0}" destId="{BF80AEB3-A73A-449B-9DED-2FD1392D19CB}" srcOrd="1" destOrd="0" parTransId="{F9ACE02C-015B-4B54-B066-33B2CE4B4C73}" sibTransId="{0041D950-B4A4-43A0-94A5-7607985138AB}"/>
    <dgm:cxn modelId="{FBEA7477-0216-4790-9639-EE16F44694E1}" srcId="{C79DE20C-9CCB-4F6F-96FF-73B4E56DF4C0}" destId="{CF916BB0-E346-49A1-9A64-82F19B796FD5}" srcOrd="3" destOrd="0" parTransId="{62F5AD68-7DFF-4B34-A57F-DAF99F4CA47E}" sibTransId="{92227E29-84A1-4876-8BEF-970F55C22B2F}"/>
    <dgm:cxn modelId="{1EED0DAF-B1EC-4E75-B5A9-D4D4BFBDF5AA}" srcId="{C79DE20C-9CCB-4F6F-96FF-73B4E56DF4C0}" destId="{362DB631-69B8-428A-819F-0E4893DC524A}" srcOrd="2" destOrd="0" parTransId="{A604320D-DF55-42B3-AD6D-19D2C39A521C}" sibTransId="{4C912389-DC94-40E8-A27E-C4CFCE702D97}"/>
    <dgm:cxn modelId="{A5D792C1-8FE0-449F-9207-DBB0E8CF0361}" srcId="{C79DE20C-9CCB-4F6F-96FF-73B4E56DF4C0}" destId="{B6213040-D0E3-412A-8EEA-21F70B91B8DC}" srcOrd="0" destOrd="0" parTransId="{1FB7323C-193E-423A-AD25-F53DAC619A55}" sibTransId="{E7E44451-E550-4AFB-816F-05C2B16D71A0}"/>
    <dgm:cxn modelId="{EB5E0CC5-A321-41D8-8D12-4E0B36CE44E3}" type="presOf" srcId="{B6213040-D0E3-412A-8EEA-21F70B91B8DC}" destId="{19933938-3D6C-45B2-BFD7-7326735A23A6}" srcOrd="0" destOrd="0" presId="urn:microsoft.com/office/officeart/2018/2/layout/IconVerticalSolidList"/>
    <dgm:cxn modelId="{7820E4C7-B5C5-4C5F-ABBC-B8A67C39B946}" type="presOf" srcId="{C79DE20C-9CCB-4F6F-96FF-73B4E56DF4C0}" destId="{64CE2A6B-059C-452D-9D49-D820EA0AF5A9}" srcOrd="0" destOrd="0" presId="urn:microsoft.com/office/officeart/2018/2/layout/IconVerticalSolidList"/>
    <dgm:cxn modelId="{374FA90D-934D-4E17-A8DB-0E03BD8E99B6}" type="presParOf" srcId="{64CE2A6B-059C-452D-9D49-D820EA0AF5A9}" destId="{336855FD-E455-433E-B61C-266CE938482D}" srcOrd="0" destOrd="0" presId="urn:microsoft.com/office/officeart/2018/2/layout/IconVerticalSolidList"/>
    <dgm:cxn modelId="{1BEEDDDF-8C2E-4555-98AE-11591AB8FD8B}" type="presParOf" srcId="{336855FD-E455-433E-B61C-266CE938482D}" destId="{17AB3A1E-1893-4E2E-BF58-946A2B615CB5}" srcOrd="0" destOrd="0" presId="urn:microsoft.com/office/officeart/2018/2/layout/IconVerticalSolidList"/>
    <dgm:cxn modelId="{E94ABC5E-AB33-456D-A6C6-D2A6970B7025}" type="presParOf" srcId="{336855FD-E455-433E-B61C-266CE938482D}" destId="{1C5F2522-0780-4203-BFD6-BC13403DDB9B}" srcOrd="1" destOrd="0" presId="urn:microsoft.com/office/officeart/2018/2/layout/IconVerticalSolidList"/>
    <dgm:cxn modelId="{A247AFC7-C4B6-4D0C-844B-7414EE527632}" type="presParOf" srcId="{336855FD-E455-433E-B61C-266CE938482D}" destId="{F08526ED-36A3-4CF2-92C8-78CBBCFC4004}" srcOrd="2" destOrd="0" presId="urn:microsoft.com/office/officeart/2018/2/layout/IconVerticalSolidList"/>
    <dgm:cxn modelId="{72283397-480B-44EB-86A5-DCCFDBCF7845}" type="presParOf" srcId="{336855FD-E455-433E-B61C-266CE938482D}" destId="{19933938-3D6C-45B2-BFD7-7326735A23A6}" srcOrd="3" destOrd="0" presId="urn:microsoft.com/office/officeart/2018/2/layout/IconVerticalSolidList"/>
    <dgm:cxn modelId="{7F6FFAB9-02EB-4836-BC78-661DA02D78A4}" type="presParOf" srcId="{64CE2A6B-059C-452D-9D49-D820EA0AF5A9}" destId="{57651F8E-7CE0-4330-8D93-F36F1265D29E}" srcOrd="1" destOrd="0" presId="urn:microsoft.com/office/officeart/2018/2/layout/IconVerticalSolidList"/>
    <dgm:cxn modelId="{A247FAD8-B956-473E-ACB0-DB930A25527B}" type="presParOf" srcId="{64CE2A6B-059C-452D-9D49-D820EA0AF5A9}" destId="{73E585AD-D6F5-4B57-A429-3C4EFDA60863}" srcOrd="2" destOrd="0" presId="urn:microsoft.com/office/officeart/2018/2/layout/IconVerticalSolidList"/>
    <dgm:cxn modelId="{7BCDBEE4-FD95-48BE-80A6-CC9331393B82}" type="presParOf" srcId="{73E585AD-D6F5-4B57-A429-3C4EFDA60863}" destId="{94523B31-A3F0-4525-BCEA-3291BC84DE05}" srcOrd="0" destOrd="0" presId="urn:microsoft.com/office/officeart/2018/2/layout/IconVerticalSolidList"/>
    <dgm:cxn modelId="{DBD7AD8C-D64D-4B2F-9897-429FE3D16B34}" type="presParOf" srcId="{73E585AD-D6F5-4B57-A429-3C4EFDA60863}" destId="{E7BE5633-3DDE-4CDC-A7F2-F85ABF38DB99}" srcOrd="1" destOrd="0" presId="urn:microsoft.com/office/officeart/2018/2/layout/IconVerticalSolidList"/>
    <dgm:cxn modelId="{67B6F42C-9473-4129-BF44-563B69B1AC65}" type="presParOf" srcId="{73E585AD-D6F5-4B57-A429-3C4EFDA60863}" destId="{C87F2F4D-55DB-4068-8D51-25B31A660DB0}" srcOrd="2" destOrd="0" presId="urn:microsoft.com/office/officeart/2018/2/layout/IconVerticalSolidList"/>
    <dgm:cxn modelId="{EA4CF582-74BC-4E49-9515-95616E04C750}" type="presParOf" srcId="{73E585AD-D6F5-4B57-A429-3C4EFDA60863}" destId="{A5FEBD88-A30E-4376-A850-E8DBA33E3104}" srcOrd="3" destOrd="0" presId="urn:microsoft.com/office/officeart/2018/2/layout/IconVerticalSolidList"/>
    <dgm:cxn modelId="{F46F5D46-5FBC-4AE7-96D0-53D96DC36CEE}" type="presParOf" srcId="{64CE2A6B-059C-452D-9D49-D820EA0AF5A9}" destId="{C5EF0ABA-DEA0-47D3-B3B1-BE64BDA31B0C}" srcOrd="3" destOrd="0" presId="urn:microsoft.com/office/officeart/2018/2/layout/IconVerticalSolidList"/>
    <dgm:cxn modelId="{8ABA1E3B-880A-4B9A-8DDC-E70F2B49C544}" type="presParOf" srcId="{64CE2A6B-059C-452D-9D49-D820EA0AF5A9}" destId="{47EF5144-8F7F-4446-A868-7C4334FDD296}" srcOrd="4" destOrd="0" presId="urn:microsoft.com/office/officeart/2018/2/layout/IconVerticalSolidList"/>
    <dgm:cxn modelId="{797BA8E6-A0AB-491F-8CB8-68C0436A2C2D}" type="presParOf" srcId="{47EF5144-8F7F-4446-A868-7C4334FDD296}" destId="{78CABA33-E2A0-4F8E-9093-F9481A6B129F}" srcOrd="0" destOrd="0" presId="urn:microsoft.com/office/officeart/2018/2/layout/IconVerticalSolidList"/>
    <dgm:cxn modelId="{6B1E4EB6-80ED-4CB7-BD39-5967C2CAC1FB}" type="presParOf" srcId="{47EF5144-8F7F-4446-A868-7C4334FDD296}" destId="{669C4BDD-6C71-4F4A-955E-05BA3340F5F9}" srcOrd="1" destOrd="0" presId="urn:microsoft.com/office/officeart/2018/2/layout/IconVerticalSolidList"/>
    <dgm:cxn modelId="{8A033183-E303-4FB3-B76F-9DAE32EEE594}" type="presParOf" srcId="{47EF5144-8F7F-4446-A868-7C4334FDD296}" destId="{77107B92-AEAF-4C37-AC65-763C260063F6}" srcOrd="2" destOrd="0" presId="urn:microsoft.com/office/officeart/2018/2/layout/IconVerticalSolidList"/>
    <dgm:cxn modelId="{4DBD3DF5-5ED1-433F-8B15-3A252A1AA4BA}" type="presParOf" srcId="{47EF5144-8F7F-4446-A868-7C4334FDD296}" destId="{C08FCB4B-219F-4C93-B406-29D394DF4FE1}" srcOrd="3" destOrd="0" presId="urn:microsoft.com/office/officeart/2018/2/layout/IconVerticalSolidList"/>
    <dgm:cxn modelId="{ECC2EE6A-4B69-4861-A028-93029CF312D1}" type="presParOf" srcId="{64CE2A6B-059C-452D-9D49-D820EA0AF5A9}" destId="{F56B33B5-D8DB-4507-9FAA-D6FE8DBD96D0}" srcOrd="5" destOrd="0" presId="urn:microsoft.com/office/officeart/2018/2/layout/IconVerticalSolidList"/>
    <dgm:cxn modelId="{3065DC68-AD39-4AA7-93B7-23F40C4202C4}" type="presParOf" srcId="{64CE2A6B-059C-452D-9D49-D820EA0AF5A9}" destId="{F0355793-9094-4EFA-A602-5FA43BA97CA2}" srcOrd="6" destOrd="0" presId="urn:microsoft.com/office/officeart/2018/2/layout/IconVerticalSolidList"/>
    <dgm:cxn modelId="{30FC65E3-C5AD-4B18-A366-1E239BFC760E}" type="presParOf" srcId="{F0355793-9094-4EFA-A602-5FA43BA97CA2}" destId="{AFF59D11-0130-4D51-BC2B-1933F80027BE}" srcOrd="0" destOrd="0" presId="urn:microsoft.com/office/officeart/2018/2/layout/IconVerticalSolidList"/>
    <dgm:cxn modelId="{8A317647-EFD9-4D2D-8B0C-487DFD135AF6}" type="presParOf" srcId="{F0355793-9094-4EFA-A602-5FA43BA97CA2}" destId="{3511C186-F906-4E50-AF12-B2C6BC2D14D8}" srcOrd="1" destOrd="0" presId="urn:microsoft.com/office/officeart/2018/2/layout/IconVerticalSolidList"/>
    <dgm:cxn modelId="{A0B3CBF7-7A72-4A4A-8BB8-5DAA1F989F98}" type="presParOf" srcId="{F0355793-9094-4EFA-A602-5FA43BA97CA2}" destId="{96A1DF07-0491-4DD1-A695-0D3263EDABA3}" srcOrd="2" destOrd="0" presId="urn:microsoft.com/office/officeart/2018/2/layout/IconVerticalSolidList"/>
    <dgm:cxn modelId="{4BD8EE49-2596-4E51-8942-B34ACD528582}" type="presParOf" srcId="{F0355793-9094-4EFA-A602-5FA43BA97CA2}" destId="{23954DFB-FE33-425A-8F77-B59EF8B3842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7E38D05-BF68-4C38-BC5E-2CF6B076117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pl-PL"/>
        </a:p>
      </dgm:t>
    </dgm:pt>
    <dgm:pt modelId="{180A6C5A-1CFE-41AB-90FF-B69D0F463E82}">
      <dgm:prSet/>
      <dgm:spPr/>
      <dgm:t>
        <a:bodyPr/>
        <a:lstStyle/>
        <a:p>
          <a:r>
            <a:rPr lang="pl-PL" dirty="0"/>
            <a:t>Zatrzymanie rzeczy i przeszukanie (art. 217, 219 – 231 k.p.k.)</a:t>
          </a:r>
        </a:p>
      </dgm:t>
    </dgm:pt>
    <dgm:pt modelId="{2A2787AA-2D16-48B9-B964-8A8BDE2CE93E}" type="parTrans" cxnId="{267E0360-B6DE-49E0-AC11-C011E83D5618}">
      <dgm:prSet/>
      <dgm:spPr/>
      <dgm:t>
        <a:bodyPr/>
        <a:lstStyle/>
        <a:p>
          <a:endParaRPr lang="pl-PL"/>
        </a:p>
      </dgm:t>
    </dgm:pt>
    <dgm:pt modelId="{214279F1-1B45-4EFC-8BED-74428C03A571}" type="sibTrans" cxnId="{267E0360-B6DE-49E0-AC11-C011E83D5618}">
      <dgm:prSet/>
      <dgm:spPr/>
      <dgm:t>
        <a:bodyPr/>
        <a:lstStyle/>
        <a:p>
          <a:endParaRPr lang="pl-PL"/>
        </a:p>
      </dgm:t>
    </dgm:pt>
    <dgm:pt modelId="{708FC673-0CCF-4780-9AC2-A64E2371CE4E}">
      <dgm:prSet/>
      <dgm:spPr/>
      <dgm:t>
        <a:bodyPr/>
        <a:lstStyle/>
        <a:p>
          <a:r>
            <a:rPr lang="pl-PL"/>
            <a:t>Kontrola korespondencji, przekazu informacji i przesyłek (art. 218 i 218a k.p.k.)</a:t>
          </a:r>
        </a:p>
      </dgm:t>
    </dgm:pt>
    <dgm:pt modelId="{E1EDF5AA-DC1C-4CF2-9B3D-EF646AAE49CA}" type="parTrans" cxnId="{CE69A8F4-B17C-4B13-A573-B6D9E23E280D}">
      <dgm:prSet/>
      <dgm:spPr/>
      <dgm:t>
        <a:bodyPr/>
        <a:lstStyle/>
        <a:p>
          <a:endParaRPr lang="pl-PL"/>
        </a:p>
      </dgm:t>
    </dgm:pt>
    <dgm:pt modelId="{189654B6-4BF4-4B7E-9BD9-406C68A76ACA}" type="sibTrans" cxnId="{CE69A8F4-B17C-4B13-A573-B6D9E23E280D}">
      <dgm:prSet/>
      <dgm:spPr/>
      <dgm:t>
        <a:bodyPr/>
        <a:lstStyle/>
        <a:p>
          <a:endParaRPr lang="pl-PL"/>
        </a:p>
      </dgm:t>
    </dgm:pt>
    <dgm:pt modelId="{95AB0DB5-CF95-4CA0-B884-546E359C8665}">
      <dgm:prSet/>
      <dgm:spPr/>
      <dgm:t>
        <a:bodyPr/>
        <a:lstStyle/>
        <a:p>
          <a:r>
            <a:rPr lang="pl-PL" dirty="0"/>
            <a:t>Kontrola i utrwalanie rozmów (art. 237 – 242 k.p.k.)</a:t>
          </a:r>
        </a:p>
      </dgm:t>
    </dgm:pt>
    <dgm:pt modelId="{7F4A29D1-A87D-4C6B-A542-EBAFE9E29782}" type="parTrans" cxnId="{A2DC7D87-4CF3-4F28-B61B-AFDCA26F8C26}">
      <dgm:prSet/>
      <dgm:spPr/>
      <dgm:t>
        <a:bodyPr/>
        <a:lstStyle/>
        <a:p>
          <a:endParaRPr lang="pl-PL"/>
        </a:p>
      </dgm:t>
    </dgm:pt>
    <dgm:pt modelId="{D17825DA-7D50-4854-B2C5-EEE7A4C4075F}" type="sibTrans" cxnId="{A2DC7D87-4CF3-4F28-B61B-AFDCA26F8C26}">
      <dgm:prSet/>
      <dgm:spPr/>
      <dgm:t>
        <a:bodyPr/>
        <a:lstStyle/>
        <a:p>
          <a:endParaRPr lang="pl-PL"/>
        </a:p>
      </dgm:t>
    </dgm:pt>
    <dgm:pt modelId="{CD49CD09-969C-431D-9C73-A590CDA47086}">
      <dgm:prSet/>
      <dgm:spPr/>
      <dgm:t>
        <a:bodyPr/>
        <a:lstStyle/>
        <a:p>
          <a:r>
            <a:rPr lang="pl-PL"/>
            <a:t>Poszukiwanie oskarżonego </a:t>
          </a:r>
          <a:r>
            <a:rPr lang="pl-PL">
              <a:sym typeface="Wingdings" panose="05000000000000000000" pitchFamily="2" charset="2"/>
            </a:rPr>
            <a:t></a:t>
          </a:r>
          <a:r>
            <a:rPr lang="pl-PL"/>
            <a:t> uregulowane w rozdziale dot. środków przymusu! (art. 278 k.p.k.)</a:t>
          </a:r>
        </a:p>
      </dgm:t>
    </dgm:pt>
    <dgm:pt modelId="{734425A8-BD1D-43A4-A1CB-54A71E18C7B7}" type="parTrans" cxnId="{14A777C2-985D-4C39-84A0-00491681336B}">
      <dgm:prSet/>
      <dgm:spPr/>
      <dgm:t>
        <a:bodyPr/>
        <a:lstStyle/>
        <a:p>
          <a:endParaRPr lang="pl-PL"/>
        </a:p>
      </dgm:t>
    </dgm:pt>
    <dgm:pt modelId="{C1F4D4B2-0A21-42D0-B3D8-070BB1749E5C}" type="sibTrans" cxnId="{14A777C2-985D-4C39-84A0-00491681336B}">
      <dgm:prSet/>
      <dgm:spPr/>
      <dgm:t>
        <a:bodyPr/>
        <a:lstStyle/>
        <a:p>
          <a:endParaRPr lang="pl-PL"/>
        </a:p>
      </dgm:t>
    </dgm:pt>
    <dgm:pt modelId="{A1F2B1F5-6F32-4C98-A3EC-09A672345E24}" type="pres">
      <dgm:prSet presAssocID="{F7E38D05-BF68-4C38-BC5E-2CF6B0761171}" presName="linear" presStyleCnt="0">
        <dgm:presLayoutVars>
          <dgm:animLvl val="lvl"/>
          <dgm:resizeHandles val="exact"/>
        </dgm:presLayoutVars>
      </dgm:prSet>
      <dgm:spPr/>
    </dgm:pt>
    <dgm:pt modelId="{B1FDC86E-67F4-4294-8827-C89770E4F6F7}" type="pres">
      <dgm:prSet presAssocID="{180A6C5A-1CFE-41AB-90FF-B69D0F463E82}" presName="parentText" presStyleLbl="node1" presStyleIdx="0" presStyleCnt="4">
        <dgm:presLayoutVars>
          <dgm:chMax val="0"/>
          <dgm:bulletEnabled val="1"/>
        </dgm:presLayoutVars>
      </dgm:prSet>
      <dgm:spPr/>
    </dgm:pt>
    <dgm:pt modelId="{33A08829-7477-4015-9B30-526DD6173B5F}" type="pres">
      <dgm:prSet presAssocID="{214279F1-1B45-4EFC-8BED-74428C03A571}" presName="spacer" presStyleCnt="0"/>
      <dgm:spPr/>
    </dgm:pt>
    <dgm:pt modelId="{CCBF8FFB-2700-4AF9-BDA9-7BC059FD51E6}" type="pres">
      <dgm:prSet presAssocID="{708FC673-0CCF-4780-9AC2-A64E2371CE4E}" presName="parentText" presStyleLbl="node1" presStyleIdx="1" presStyleCnt="4">
        <dgm:presLayoutVars>
          <dgm:chMax val="0"/>
          <dgm:bulletEnabled val="1"/>
        </dgm:presLayoutVars>
      </dgm:prSet>
      <dgm:spPr/>
    </dgm:pt>
    <dgm:pt modelId="{723381FA-6282-4FD2-BD0D-C526DB0985E3}" type="pres">
      <dgm:prSet presAssocID="{189654B6-4BF4-4B7E-9BD9-406C68A76ACA}" presName="spacer" presStyleCnt="0"/>
      <dgm:spPr/>
    </dgm:pt>
    <dgm:pt modelId="{C20BFFDE-3529-49C0-A3C1-EAA237756ADC}" type="pres">
      <dgm:prSet presAssocID="{95AB0DB5-CF95-4CA0-B884-546E359C8665}" presName="parentText" presStyleLbl="node1" presStyleIdx="2" presStyleCnt="4">
        <dgm:presLayoutVars>
          <dgm:chMax val="0"/>
          <dgm:bulletEnabled val="1"/>
        </dgm:presLayoutVars>
      </dgm:prSet>
      <dgm:spPr/>
    </dgm:pt>
    <dgm:pt modelId="{6A24BA5B-E8C3-4349-843C-0C4219FA684F}" type="pres">
      <dgm:prSet presAssocID="{D17825DA-7D50-4854-B2C5-EEE7A4C4075F}" presName="spacer" presStyleCnt="0"/>
      <dgm:spPr/>
    </dgm:pt>
    <dgm:pt modelId="{D31C4219-3811-4457-9C0A-C022FC5DD6F7}" type="pres">
      <dgm:prSet presAssocID="{CD49CD09-969C-431D-9C73-A590CDA47086}" presName="parentText" presStyleLbl="node1" presStyleIdx="3" presStyleCnt="4">
        <dgm:presLayoutVars>
          <dgm:chMax val="0"/>
          <dgm:bulletEnabled val="1"/>
        </dgm:presLayoutVars>
      </dgm:prSet>
      <dgm:spPr/>
    </dgm:pt>
  </dgm:ptLst>
  <dgm:cxnLst>
    <dgm:cxn modelId="{267E0360-B6DE-49E0-AC11-C011E83D5618}" srcId="{F7E38D05-BF68-4C38-BC5E-2CF6B0761171}" destId="{180A6C5A-1CFE-41AB-90FF-B69D0F463E82}" srcOrd="0" destOrd="0" parTransId="{2A2787AA-2D16-48B9-B964-8A8BDE2CE93E}" sibTransId="{214279F1-1B45-4EFC-8BED-74428C03A571}"/>
    <dgm:cxn modelId="{70D5F744-B915-4E51-81AF-D2F4767972C0}" type="presOf" srcId="{CD49CD09-969C-431D-9C73-A590CDA47086}" destId="{D31C4219-3811-4457-9C0A-C022FC5DD6F7}" srcOrd="0" destOrd="0" presId="urn:microsoft.com/office/officeart/2005/8/layout/vList2"/>
    <dgm:cxn modelId="{5B8C9859-4595-40AF-8475-98012300F781}" type="presOf" srcId="{180A6C5A-1CFE-41AB-90FF-B69D0F463E82}" destId="{B1FDC86E-67F4-4294-8827-C89770E4F6F7}" srcOrd="0" destOrd="0" presId="urn:microsoft.com/office/officeart/2005/8/layout/vList2"/>
    <dgm:cxn modelId="{A2DC7D87-4CF3-4F28-B61B-AFDCA26F8C26}" srcId="{F7E38D05-BF68-4C38-BC5E-2CF6B0761171}" destId="{95AB0DB5-CF95-4CA0-B884-546E359C8665}" srcOrd="2" destOrd="0" parTransId="{7F4A29D1-A87D-4C6B-A542-EBAFE9E29782}" sibTransId="{D17825DA-7D50-4854-B2C5-EEE7A4C4075F}"/>
    <dgm:cxn modelId="{2D0013BB-F5A4-47C5-BD2A-C4196C1EF255}" type="presOf" srcId="{F7E38D05-BF68-4C38-BC5E-2CF6B0761171}" destId="{A1F2B1F5-6F32-4C98-A3EC-09A672345E24}" srcOrd="0" destOrd="0" presId="urn:microsoft.com/office/officeart/2005/8/layout/vList2"/>
    <dgm:cxn modelId="{14A777C2-985D-4C39-84A0-00491681336B}" srcId="{F7E38D05-BF68-4C38-BC5E-2CF6B0761171}" destId="{CD49CD09-969C-431D-9C73-A590CDA47086}" srcOrd="3" destOrd="0" parTransId="{734425A8-BD1D-43A4-A1CB-54A71E18C7B7}" sibTransId="{C1F4D4B2-0A21-42D0-B3D8-070BB1749E5C}"/>
    <dgm:cxn modelId="{5AF983EE-8610-4F17-8951-3EDBB0D3545B}" type="presOf" srcId="{708FC673-0CCF-4780-9AC2-A64E2371CE4E}" destId="{CCBF8FFB-2700-4AF9-BDA9-7BC059FD51E6}" srcOrd="0" destOrd="0" presId="urn:microsoft.com/office/officeart/2005/8/layout/vList2"/>
    <dgm:cxn modelId="{849709EF-2D30-4909-A3D5-90077350AC9B}" type="presOf" srcId="{95AB0DB5-CF95-4CA0-B884-546E359C8665}" destId="{C20BFFDE-3529-49C0-A3C1-EAA237756ADC}" srcOrd="0" destOrd="0" presId="urn:microsoft.com/office/officeart/2005/8/layout/vList2"/>
    <dgm:cxn modelId="{CE69A8F4-B17C-4B13-A573-B6D9E23E280D}" srcId="{F7E38D05-BF68-4C38-BC5E-2CF6B0761171}" destId="{708FC673-0CCF-4780-9AC2-A64E2371CE4E}" srcOrd="1" destOrd="0" parTransId="{E1EDF5AA-DC1C-4CF2-9B3D-EF646AAE49CA}" sibTransId="{189654B6-4BF4-4B7E-9BD9-406C68A76ACA}"/>
    <dgm:cxn modelId="{D177AC6F-20F5-4E1E-9CDB-3C9D90D1569A}" type="presParOf" srcId="{A1F2B1F5-6F32-4C98-A3EC-09A672345E24}" destId="{B1FDC86E-67F4-4294-8827-C89770E4F6F7}" srcOrd="0" destOrd="0" presId="urn:microsoft.com/office/officeart/2005/8/layout/vList2"/>
    <dgm:cxn modelId="{F5C08327-8850-4BEA-96D4-528294DAF4C4}" type="presParOf" srcId="{A1F2B1F5-6F32-4C98-A3EC-09A672345E24}" destId="{33A08829-7477-4015-9B30-526DD6173B5F}" srcOrd="1" destOrd="0" presId="urn:microsoft.com/office/officeart/2005/8/layout/vList2"/>
    <dgm:cxn modelId="{026A19D8-B548-42C4-A744-537CA71D1B89}" type="presParOf" srcId="{A1F2B1F5-6F32-4C98-A3EC-09A672345E24}" destId="{CCBF8FFB-2700-4AF9-BDA9-7BC059FD51E6}" srcOrd="2" destOrd="0" presId="urn:microsoft.com/office/officeart/2005/8/layout/vList2"/>
    <dgm:cxn modelId="{1E4BC72D-F61F-4418-9BE5-9BE0E8C827BD}" type="presParOf" srcId="{A1F2B1F5-6F32-4C98-A3EC-09A672345E24}" destId="{723381FA-6282-4FD2-BD0D-C526DB0985E3}" srcOrd="3" destOrd="0" presId="urn:microsoft.com/office/officeart/2005/8/layout/vList2"/>
    <dgm:cxn modelId="{36DE8D19-4486-4840-8611-04C62A451A27}" type="presParOf" srcId="{A1F2B1F5-6F32-4C98-A3EC-09A672345E24}" destId="{C20BFFDE-3529-49C0-A3C1-EAA237756ADC}" srcOrd="4" destOrd="0" presId="urn:microsoft.com/office/officeart/2005/8/layout/vList2"/>
    <dgm:cxn modelId="{5EF9DC60-FE91-4208-8824-8B44737415BF}" type="presParOf" srcId="{A1F2B1F5-6F32-4C98-A3EC-09A672345E24}" destId="{6A24BA5B-E8C3-4349-843C-0C4219FA684F}" srcOrd="5" destOrd="0" presId="urn:microsoft.com/office/officeart/2005/8/layout/vList2"/>
    <dgm:cxn modelId="{DA102EBB-080D-49A6-95BB-43E95F880B2E}" type="presParOf" srcId="{A1F2B1F5-6F32-4C98-A3EC-09A672345E24}" destId="{D31C4219-3811-4457-9C0A-C022FC5DD6F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8A03DF3-9847-44DE-8D26-4967F648E43B}"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pl-PL"/>
        </a:p>
      </dgm:t>
    </dgm:pt>
    <dgm:pt modelId="{50C5F04C-67C6-48A7-8FB2-6A96BD83511F}">
      <dgm:prSet/>
      <dgm:spPr/>
      <dgm:t>
        <a:bodyPr/>
        <a:lstStyle/>
        <a:p>
          <a:r>
            <a:rPr lang="pl-PL"/>
            <a:t>1. zatrzymanie rzeczy (art. 217)</a:t>
          </a:r>
        </a:p>
      </dgm:t>
    </dgm:pt>
    <dgm:pt modelId="{11DA3D21-CB5C-4AC3-848F-C0CD26643CE6}" type="parTrans" cxnId="{E6195323-2980-484B-B4CA-791C80C10167}">
      <dgm:prSet/>
      <dgm:spPr/>
      <dgm:t>
        <a:bodyPr/>
        <a:lstStyle/>
        <a:p>
          <a:endParaRPr lang="pl-PL"/>
        </a:p>
      </dgm:t>
    </dgm:pt>
    <dgm:pt modelId="{56F7DFB2-B0EF-4E97-AB98-E370AC90EF34}" type="sibTrans" cxnId="{E6195323-2980-484B-B4CA-791C80C10167}">
      <dgm:prSet/>
      <dgm:spPr/>
      <dgm:t>
        <a:bodyPr/>
        <a:lstStyle/>
        <a:p>
          <a:endParaRPr lang="pl-PL"/>
        </a:p>
      </dgm:t>
    </dgm:pt>
    <dgm:pt modelId="{E463008E-9EE5-4A21-86A9-FBED66A8294C}">
      <dgm:prSet/>
      <dgm:spPr/>
      <dgm:t>
        <a:bodyPr/>
        <a:lstStyle/>
        <a:p>
          <a:r>
            <a:rPr lang="pl-PL"/>
            <a:t>2. kontrola korespondencji i przesyłek (art. 218)</a:t>
          </a:r>
        </a:p>
      </dgm:t>
    </dgm:pt>
    <dgm:pt modelId="{B4643082-2A2D-403C-AAEB-A2DD051DBA90}" type="parTrans" cxnId="{2058E8C3-82D2-4588-A66E-268D470B7FF3}">
      <dgm:prSet/>
      <dgm:spPr/>
      <dgm:t>
        <a:bodyPr/>
        <a:lstStyle/>
        <a:p>
          <a:endParaRPr lang="pl-PL"/>
        </a:p>
      </dgm:t>
    </dgm:pt>
    <dgm:pt modelId="{AC1BDE86-10C0-41A7-8C66-997794ED2A42}" type="sibTrans" cxnId="{2058E8C3-82D2-4588-A66E-268D470B7FF3}">
      <dgm:prSet/>
      <dgm:spPr/>
      <dgm:t>
        <a:bodyPr/>
        <a:lstStyle/>
        <a:p>
          <a:endParaRPr lang="pl-PL"/>
        </a:p>
      </dgm:t>
    </dgm:pt>
    <dgm:pt modelId="{65E2BE82-2390-4840-A512-9262E63A755B}">
      <dgm:prSet/>
      <dgm:spPr/>
      <dgm:t>
        <a:bodyPr/>
        <a:lstStyle/>
        <a:p>
          <a:r>
            <a:rPr lang="pl-PL"/>
            <a:t>3. zabezpieczenie danych informatycznych (art. 218a)</a:t>
          </a:r>
        </a:p>
      </dgm:t>
    </dgm:pt>
    <dgm:pt modelId="{91C63BAD-8CFF-4E9A-8D75-838921983857}" type="parTrans" cxnId="{1FD594E9-E4C6-4D22-9CC2-24B2F5336B2B}">
      <dgm:prSet/>
      <dgm:spPr/>
      <dgm:t>
        <a:bodyPr/>
        <a:lstStyle/>
        <a:p>
          <a:endParaRPr lang="pl-PL"/>
        </a:p>
      </dgm:t>
    </dgm:pt>
    <dgm:pt modelId="{229E78F6-8406-4E63-A2B2-2F546C2ABF63}" type="sibTrans" cxnId="{1FD594E9-E4C6-4D22-9CC2-24B2F5336B2B}">
      <dgm:prSet/>
      <dgm:spPr/>
      <dgm:t>
        <a:bodyPr/>
        <a:lstStyle/>
        <a:p>
          <a:endParaRPr lang="pl-PL"/>
        </a:p>
      </dgm:t>
    </dgm:pt>
    <dgm:pt modelId="{2B2AB933-A36C-4434-90C2-4101CAC3AAFC}">
      <dgm:prSet/>
      <dgm:spPr/>
      <dgm:t>
        <a:bodyPr/>
        <a:lstStyle/>
        <a:p>
          <a:r>
            <a:rPr lang="pl-PL"/>
            <a:t>4. przeszukanie (art. 219 – 229)</a:t>
          </a:r>
        </a:p>
      </dgm:t>
    </dgm:pt>
    <dgm:pt modelId="{DFD841D5-F69B-4E15-A3D6-2FD7B8CBE80B}" type="parTrans" cxnId="{21B6E872-DFF5-4EDA-A57D-62EEAFD491BB}">
      <dgm:prSet/>
      <dgm:spPr/>
      <dgm:t>
        <a:bodyPr/>
        <a:lstStyle/>
        <a:p>
          <a:endParaRPr lang="pl-PL"/>
        </a:p>
      </dgm:t>
    </dgm:pt>
    <dgm:pt modelId="{DF8AE508-8862-43F3-8E54-CA8EE7392AFE}" type="sibTrans" cxnId="{21B6E872-DFF5-4EDA-A57D-62EEAFD491BB}">
      <dgm:prSet/>
      <dgm:spPr/>
      <dgm:t>
        <a:bodyPr/>
        <a:lstStyle/>
        <a:p>
          <a:endParaRPr lang="pl-PL"/>
        </a:p>
      </dgm:t>
    </dgm:pt>
    <dgm:pt modelId="{A1DF5A45-DB06-43A6-B959-1EC4D7E8F9E4}">
      <dgm:prSet/>
      <dgm:spPr/>
      <dgm:t>
        <a:bodyPr/>
        <a:lstStyle/>
        <a:p>
          <a:r>
            <a:rPr lang="pl-PL"/>
            <a:t>5. kontrola i utrwalanie rozmów (art. 237)</a:t>
          </a:r>
        </a:p>
      </dgm:t>
    </dgm:pt>
    <dgm:pt modelId="{58FE584B-236D-403D-83DC-0FB8C7C31F09}" type="parTrans" cxnId="{7002D9A6-70E4-476D-897B-57A87356DE82}">
      <dgm:prSet/>
      <dgm:spPr/>
      <dgm:t>
        <a:bodyPr/>
        <a:lstStyle/>
        <a:p>
          <a:endParaRPr lang="pl-PL"/>
        </a:p>
      </dgm:t>
    </dgm:pt>
    <dgm:pt modelId="{40EBDE73-96F2-4123-B3DD-32F2B69D36DF}" type="sibTrans" cxnId="{7002D9A6-70E4-476D-897B-57A87356DE82}">
      <dgm:prSet/>
      <dgm:spPr/>
      <dgm:t>
        <a:bodyPr/>
        <a:lstStyle/>
        <a:p>
          <a:endParaRPr lang="pl-PL"/>
        </a:p>
      </dgm:t>
    </dgm:pt>
    <dgm:pt modelId="{C0F5234F-D492-41FF-AFC5-F996812B9E3E}">
      <dgm:prSet/>
      <dgm:spPr/>
      <dgm:t>
        <a:bodyPr/>
        <a:lstStyle/>
        <a:p>
          <a:r>
            <a:rPr lang="pl-PL"/>
            <a:t>6. kontra korespondencji i innych rozmów lub przekazów informacji przekazywanych w formie elektronicznej </a:t>
          </a:r>
        </a:p>
      </dgm:t>
    </dgm:pt>
    <dgm:pt modelId="{7EB6AA54-117A-4903-9DBB-3B678EFCC2FC}" type="parTrans" cxnId="{7EF99FB9-390F-476F-AFF1-AB58278FEF0A}">
      <dgm:prSet/>
      <dgm:spPr/>
      <dgm:t>
        <a:bodyPr/>
        <a:lstStyle/>
        <a:p>
          <a:endParaRPr lang="pl-PL"/>
        </a:p>
      </dgm:t>
    </dgm:pt>
    <dgm:pt modelId="{CD19CA8C-5321-4462-A1EC-CC26E6239174}" type="sibTrans" cxnId="{7EF99FB9-390F-476F-AFF1-AB58278FEF0A}">
      <dgm:prSet/>
      <dgm:spPr/>
      <dgm:t>
        <a:bodyPr/>
        <a:lstStyle/>
        <a:p>
          <a:endParaRPr lang="pl-PL"/>
        </a:p>
      </dgm:t>
    </dgm:pt>
    <dgm:pt modelId="{DA0EF9DC-B4A6-403F-A56F-C77F024B3A4C}" type="pres">
      <dgm:prSet presAssocID="{88A03DF3-9847-44DE-8D26-4967F648E43B}" presName="linear" presStyleCnt="0">
        <dgm:presLayoutVars>
          <dgm:animLvl val="lvl"/>
          <dgm:resizeHandles val="exact"/>
        </dgm:presLayoutVars>
      </dgm:prSet>
      <dgm:spPr/>
    </dgm:pt>
    <dgm:pt modelId="{A52519A6-A754-4F7E-B450-EA70E32E7615}" type="pres">
      <dgm:prSet presAssocID="{50C5F04C-67C6-48A7-8FB2-6A96BD83511F}" presName="parentText" presStyleLbl="node1" presStyleIdx="0" presStyleCnt="6">
        <dgm:presLayoutVars>
          <dgm:chMax val="0"/>
          <dgm:bulletEnabled val="1"/>
        </dgm:presLayoutVars>
      </dgm:prSet>
      <dgm:spPr/>
    </dgm:pt>
    <dgm:pt modelId="{5ABB41DB-3896-4955-861D-1FFEC7FC3823}" type="pres">
      <dgm:prSet presAssocID="{56F7DFB2-B0EF-4E97-AB98-E370AC90EF34}" presName="spacer" presStyleCnt="0"/>
      <dgm:spPr/>
    </dgm:pt>
    <dgm:pt modelId="{8C4BFA81-3B97-414E-9BE5-CF523C896883}" type="pres">
      <dgm:prSet presAssocID="{E463008E-9EE5-4A21-86A9-FBED66A8294C}" presName="parentText" presStyleLbl="node1" presStyleIdx="1" presStyleCnt="6">
        <dgm:presLayoutVars>
          <dgm:chMax val="0"/>
          <dgm:bulletEnabled val="1"/>
        </dgm:presLayoutVars>
      </dgm:prSet>
      <dgm:spPr/>
    </dgm:pt>
    <dgm:pt modelId="{C6337644-FC98-44B6-831B-F0C62C379FEA}" type="pres">
      <dgm:prSet presAssocID="{AC1BDE86-10C0-41A7-8C66-997794ED2A42}" presName="spacer" presStyleCnt="0"/>
      <dgm:spPr/>
    </dgm:pt>
    <dgm:pt modelId="{825F4B25-2C7F-4C97-9167-931920750496}" type="pres">
      <dgm:prSet presAssocID="{65E2BE82-2390-4840-A512-9262E63A755B}" presName="parentText" presStyleLbl="node1" presStyleIdx="2" presStyleCnt="6">
        <dgm:presLayoutVars>
          <dgm:chMax val="0"/>
          <dgm:bulletEnabled val="1"/>
        </dgm:presLayoutVars>
      </dgm:prSet>
      <dgm:spPr/>
    </dgm:pt>
    <dgm:pt modelId="{79AAE6F0-5A66-4DD3-8321-2ADFDCF3EFEA}" type="pres">
      <dgm:prSet presAssocID="{229E78F6-8406-4E63-A2B2-2F546C2ABF63}" presName="spacer" presStyleCnt="0"/>
      <dgm:spPr/>
    </dgm:pt>
    <dgm:pt modelId="{D4C2FB01-3A53-43C8-8853-91BCBEF3F8AC}" type="pres">
      <dgm:prSet presAssocID="{2B2AB933-A36C-4434-90C2-4101CAC3AAFC}" presName="parentText" presStyleLbl="node1" presStyleIdx="3" presStyleCnt="6">
        <dgm:presLayoutVars>
          <dgm:chMax val="0"/>
          <dgm:bulletEnabled val="1"/>
        </dgm:presLayoutVars>
      </dgm:prSet>
      <dgm:spPr/>
    </dgm:pt>
    <dgm:pt modelId="{E362160E-4B18-4119-A38D-438CF6EEEF15}" type="pres">
      <dgm:prSet presAssocID="{DF8AE508-8862-43F3-8E54-CA8EE7392AFE}" presName="spacer" presStyleCnt="0"/>
      <dgm:spPr/>
    </dgm:pt>
    <dgm:pt modelId="{61CA93B4-F1C6-4FDC-810D-766F7B63C6B1}" type="pres">
      <dgm:prSet presAssocID="{A1DF5A45-DB06-43A6-B959-1EC4D7E8F9E4}" presName="parentText" presStyleLbl="node1" presStyleIdx="4" presStyleCnt="6">
        <dgm:presLayoutVars>
          <dgm:chMax val="0"/>
          <dgm:bulletEnabled val="1"/>
        </dgm:presLayoutVars>
      </dgm:prSet>
      <dgm:spPr/>
    </dgm:pt>
    <dgm:pt modelId="{869C65EF-8010-4846-8D1C-0BAC2527D0A9}" type="pres">
      <dgm:prSet presAssocID="{40EBDE73-96F2-4123-B3DD-32F2B69D36DF}" presName="spacer" presStyleCnt="0"/>
      <dgm:spPr/>
    </dgm:pt>
    <dgm:pt modelId="{BAC16781-950A-4F34-B70D-00E5B5170FC4}" type="pres">
      <dgm:prSet presAssocID="{C0F5234F-D492-41FF-AFC5-F996812B9E3E}" presName="parentText" presStyleLbl="node1" presStyleIdx="5" presStyleCnt="6">
        <dgm:presLayoutVars>
          <dgm:chMax val="0"/>
          <dgm:bulletEnabled val="1"/>
        </dgm:presLayoutVars>
      </dgm:prSet>
      <dgm:spPr/>
    </dgm:pt>
  </dgm:ptLst>
  <dgm:cxnLst>
    <dgm:cxn modelId="{E6195323-2980-484B-B4CA-791C80C10167}" srcId="{88A03DF3-9847-44DE-8D26-4967F648E43B}" destId="{50C5F04C-67C6-48A7-8FB2-6A96BD83511F}" srcOrd="0" destOrd="0" parTransId="{11DA3D21-CB5C-4AC3-848F-C0CD26643CE6}" sibTransId="{56F7DFB2-B0EF-4E97-AB98-E370AC90EF34}"/>
    <dgm:cxn modelId="{21B6E872-DFF5-4EDA-A57D-62EEAFD491BB}" srcId="{88A03DF3-9847-44DE-8D26-4967F648E43B}" destId="{2B2AB933-A36C-4434-90C2-4101CAC3AAFC}" srcOrd="3" destOrd="0" parTransId="{DFD841D5-F69B-4E15-A3D6-2FD7B8CBE80B}" sibTransId="{DF8AE508-8862-43F3-8E54-CA8EE7392AFE}"/>
    <dgm:cxn modelId="{D22A5A75-95C6-44DC-BD3B-F2DE199E3E4A}" type="presOf" srcId="{2B2AB933-A36C-4434-90C2-4101CAC3AAFC}" destId="{D4C2FB01-3A53-43C8-8853-91BCBEF3F8AC}" srcOrd="0" destOrd="0" presId="urn:microsoft.com/office/officeart/2005/8/layout/vList2"/>
    <dgm:cxn modelId="{A0AC4F7F-D707-426A-AF2D-ADB8C8D4115C}" type="presOf" srcId="{A1DF5A45-DB06-43A6-B959-1EC4D7E8F9E4}" destId="{61CA93B4-F1C6-4FDC-810D-766F7B63C6B1}" srcOrd="0" destOrd="0" presId="urn:microsoft.com/office/officeart/2005/8/layout/vList2"/>
    <dgm:cxn modelId="{A19C40A2-9143-48C0-B20F-F6C57CEB6F41}" type="presOf" srcId="{E463008E-9EE5-4A21-86A9-FBED66A8294C}" destId="{8C4BFA81-3B97-414E-9BE5-CF523C896883}" srcOrd="0" destOrd="0" presId="urn:microsoft.com/office/officeart/2005/8/layout/vList2"/>
    <dgm:cxn modelId="{7002D9A6-70E4-476D-897B-57A87356DE82}" srcId="{88A03DF3-9847-44DE-8D26-4967F648E43B}" destId="{A1DF5A45-DB06-43A6-B959-1EC4D7E8F9E4}" srcOrd="4" destOrd="0" parTransId="{58FE584B-236D-403D-83DC-0FB8C7C31F09}" sibTransId="{40EBDE73-96F2-4123-B3DD-32F2B69D36DF}"/>
    <dgm:cxn modelId="{7EF99FB9-390F-476F-AFF1-AB58278FEF0A}" srcId="{88A03DF3-9847-44DE-8D26-4967F648E43B}" destId="{C0F5234F-D492-41FF-AFC5-F996812B9E3E}" srcOrd="5" destOrd="0" parTransId="{7EB6AA54-117A-4903-9DBB-3B678EFCC2FC}" sibTransId="{CD19CA8C-5321-4462-A1EC-CC26E6239174}"/>
    <dgm:cxn modelId="{B7776CC1-2A33-432E-9BE8-F339D5516203}" type="presOf" srcId="{88A03DF3-9847-44DE-8D26-4967F648E43B}" destId="{DA0EF9DC-B4A6-403F-A56F-C77F024B3A4C}" srcOrd="0" destOrd="0" presId="urn:microsoft.com/office/officeart/2005/8/layout/vList2"/>
    <dgm:cxn modelId="{2058E8C3-82D2-4588-A66E-268D470B7FF3}" srcId="{88A03DF3-9847-44DE-8D26-4967F648E43B}" destId="{E463008E-9EE5-4A21-86A9-FBED66A8294C}" srcOrd="1" destOrd="0" parTransId="{B4643082-2A2D-403C-AAEB-A2DD051DBA90}" sibTransId="{AC1BDE86-10C0-41A7-8C66-997794ED2A42}"/>
    <dgm:cxn modelId="{209E5BE0-9885-446D-A245-B70E8A5FF3C6}" type="presOf" srcId="{65E2BE82-2390-4840-A512-9262E63A755B}" destId="{825F4B25-2C7F-4C97-9167-931920750496}" srcOrd="0" destOrd="0" presId="urn:microsoft.com/office/officeart/2005/8/layout/vList2"/>
    <dgm:cxn modelId="{E80EEFE8-89E1-4CEA-A90D-6870F7131A66}" type="presOf" srcId="{50C5F04C-67C6-48A7-8FB2-6A96BD83511F}" destId="{A52519A6-A754-4F7E-B450-EA70E32E7615}" srcOrd="0" destOrd="0" presId="urn:microsoft.com/office/officeart/2005/8/layout/vList2"/>
    <dgm:cxn modelId="{1FD594E9-E4C6-4D22-9CC2-24B2F5336B2B}" srcId="{88A03DF3-9847-44DE-8D26-4967F648E43B}" destId="{65E2BE82-2390-4840-A512-9262E63A755B}" srcOrd="2" destOrd="0" parTransId="{91C63BAD-8CFF-4E9A-8D75-838921983857}" sibTransId="{229E78F6-8406-4E63-A2B2-2F546C2ABF63}"/>
    <dgm:cxn modelId="{92ECCDFF-339D-438F-B72C-5B9D89225200}" type="presOf" srcId="{C0F5234F-D492-41FF-AFC5-F996812B9E3E}" destId="{BAC16781-950A-4F34-B70D-00E5B5170FC4}" srcOrd="0" destOrd="0" presId="urn:microsoft.com/office/officeart/2005/8/layout/vList2"/>
    <dgm:cxn modelId="{490C35B7-FD3C-4BE9-9CA0-755225E9B80A}" type="presParOf" srcId="{DA0EF9DC-B4A6-403F-A56F-C77F024B3A4C}" destId="{A52519A6-A754-4F7E-B450-EA70E32E7615}" srcOrd="0" destOrd="0" presId="urn:microsoft.com/office/officeart/2005/8/layout/vList2"/>
    <dgm:cxn modelId="{C97544AF-F606-4DF9-ADE5-D652175726B6}" type="presParOf" srcId="{DA0EF9DC-B4A6-403F-A56F-C77F024B3A4C}" destId="{5ABB41DB-3896-4955-861D-1FFEC7FC3823}" srcOrd="1" destOrd="0" presId="urn:microsoft.com/office/officeart/2005/8/layout/vList2"/>
    <dgm:cxn modelId="{62F09F0C-3F0B-4DF7-8C2B-7E77FB2301D3}" type="presParOf" srcId="{DA0EF9DC-B4A6-403F-A56F-C77F024B3A4C}" destId="{8C4BFA81-3B97-414E-9BE5-CF523C896883}" srcOrd="2" destOrd="0" presId="urn:microsoft.com/office/officeart/2005/8/layout/vList2"/>
    <dgm:cxn modelId="{B3DD9636-F9C0-4577-A42A-E202BA150FC3}" type="presParOf" srcId="{DA0EF9DC-B4A6-403F-A56F-C77F024B3A4C}" destId="{C6337644-FC98-44B6-831B-F0C62C379FEA}" srcOrd="3" destOrd="0" presId="urn:microsoft.com/office/officeart/2005/8/layout/vList2"/>
    <dgm:cxn modelId="{F2B9FA9D-370C-4B30-88C5-449B6129AA72}" type="presParOf" srcId="{DA0EF9DC-B4A6-403F-A56F-C77F024B3A4C}" destId="{825F4B25-2C7F-4C97-9167-931920750496}" srcOrd="4" destOrd="0" presId="urn:microsoft.com/office/officeart/2005/8/layout/vList2"/>
    <dgm:cxn modelId="{0D2197AF-2159-456E-9D74-F4C44AA6E147}" type="presParOf" srcId="{DA0EF9DC-B4A6-403F-A56F-C77F024B3A4C}" destId="{79AAE6F0-5A66-4DD3-8321-2ADFDCF3EFEA}" srcOrd="5" destOrd="0" presId="urn:microsoft.com/office/officeart/2005/8/layout/vList2"/>
    <dgm:cxn modelId="{5D2BDBD2-5494-45F7-A6DD-1CAA9E84CF9C}" type="presParOf" srcId="{DA0EF9DC-B4A6-403F-A56F-C77F024B3A4C}" destId="{D4C2FB01-3A53-43C8-8853-91BCBEF3F8AC}" srcOrd="6" destOrd="0" presId="urn:microsoft.com/office/officeart/2005/8/layout/vList2"/>
    <dgm:cxn modelId="{111EFBBA-893B-4F3D-900F-228786EF6FD0}" type="presParOf" srcId="{DA0EF9DC-B4A6-403F-A56F-C77F024B3A4C}" destId="{E362160E-4B18-4119-A38D-438CF6EEEF15}" srcOrd="7" destOrd="0" presId="urn:microsoft.com/office/officeart/2005/8/layout/vList2"/>
    <dgm:cxn modelId="{6D04F0B6-714C-4C7D-A453-E4BFA7A621C8}" type="presParOf" srcId="{DA0EF9DC-B4A6-403F-A56F-C77F024B3A4C}" destId="{61CA93B4-F1C6-4FDC-810D-766F7B63C6B1}" srcOrd="8" destOrd="0" presId="urn:microsoft.com/office/officeart/2005/8/layout/vList2"/>
    <dgm:cxn modelId="{BA0FB553-ED35-49B2-8CB3-4C17E2C60ABA}" type="presParOf" srcId="{DA0EF9DC-B4A6-403F-A56F-C77F024B3A4C}" destId="{869C65EF-8010-4846-8D1C-0BAC2527D0A9}" srcOrd="9" destOrd="0" presId="urn:microsoft.com/office/officeart/2005/8/layout/vList2"/>
    <dgm:cxn modelId="{118C16F3-65FC-437B-B400-6E2DF760FE8D}" type="presParOf" srcId="{DA0EF9DC-B4A6-403F-A56F-C77F024B3A4C}" destId="{BAC16781-950A-4F34-B70D-00E5B5170FC4}"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58CB015-F09D-4906-A4A6-4EDE8F454186}"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pl-PL"/>
        </a:p>
      </dgm:t>
    </dgm:pt>
    <dgm:pt modelId="{33236B3D-B451-4CD9-B4D2-1CE4CC2722E1}">
      <dgm:prSet phldrT="[Tekst]"/>
      <dgm:spPr/>
      <dgm:t>
        <a:bodyPr/>
        <a:lstStyle/>
        <a:p>
          <a:r>
            <a:rPr lang="pl-PL" dirty="0"/>
            <a:t>Cele przeszukania: </a:t>
          </a:r>
        </a:p>
      </dgm:t>
    </dgm:pt>
    <dgm:pt modelId="{2846D825-07C2-4059-8285-69B3DB719CA6}" type="parTrans" cxnId="{AAD237BB-D4DB-4B52-94C3-31CB2739ACA6}">
      <dgm:prSet/>
      <dgm:spPr/>
      <dgm:t>
        <a:bodyPr/>
        <a:lstStyle/>
        <a:p>
          <a:endParaRPr lang="pl-PL"/>
        </a:p>
      </dgm:t>
    </dgm:pt>
    <dgm:pt modelId="{77C86FD6-3BD5-4F25-B16B-BAEAD28FC911}" type="sibTrans" cxnId="{AAD237BB-D4DB-4B52-94C3-31CB2739ACA6}">
      <dgm:prSet/>
      <dgm:spPr/>
      <dgm:t>
        <a:bodyPr/>
        <a:lstStyle/>
        <a:p>
          <a:endParaRPr lang="pl-PL"/>
        </a:p>
      </dgm:t>
    </dgm:pt>
    <dgm:pt modelId="{5AC49111-111B-4605-A3DC-F5DAE82EC709}">
      <dgm:prSet/>
      <dgm:spPr/>
      <dgm:t>
        <a:bodyPr/>
        <a:lstStyle/>
        <a:p>
          <a:r>
            <a:rPr lang="pl-PL" dirty="0"/>
            <a:t>wykrycie, zatrzymanie lub przymusowe doprowadzenie osoby podejrzanej;</a:t>
          </a:r>
        </a:p>
      </dgm:t>
    </dgm:pt>
    <dgm:pt modelId="{F8B1FD6E-463F-4670-B2EA-3076D3DF4C9C}" type="parTrans" cxnId="{ED3B3F60-AA2E-40AD-8D23-11892BF44783}">
      <dgm:prSet/>
      <dgm:spPr/>
      <dgm:t>
        <a:bodyPr/>
        <a:lstStyle/>
        <a:p>
          <a:endParaRPr lang="pl-PL"/>
        </a:p>
      </dgm:t>
    </dgm:pt>
    <dgm:pt modelId="{EF9E990D-E258-4652-B619-17E44C11A11D}" type="sibTrans" cxnId="{ED3B3F60-AA2E-40AD-8D23-11892BF44783}">
      <dgm:prSet/>
      <dgm:spPr/>
      <dgm:t>
        <a:bodyPr/>
        <a:lstStyle/>
        <a:p>
          <a:endParaRPr lang="pl-PL"/>
        </a:p>
      </dgm:t>
    </dgm:pt>
    <dgm:pt modelId="{0870ACB8-522E-4D6E-8A0B-AED8C983F6B8}">
      <dgm:prSet/>
      <dgm:spPr/>
      <dgm:t>
        <a:bodyPr/>
        <a:lstStyle/>
        <a:p>
          <a:r>
            <a:rPr lang="pl-PL" dirty="0"/>
            <a:t>znalezienie rzeczy mogących stanowić dowód w sprawie;</a:t>
          </a:r>
        </a:p>
      </dgm:t>
    </dgm:pt>
    <dgm:pt modelId="{9D251AF6-721F-4C5F-9BBE-001564132AFC}" type="parTrans" cxnId="{246F0FD2-3F34-4B0B-BCC8-11BC1F53B4E7}">
      <dgm:prSet/>
      <dgm:spPr/>
      <dgm:t>
        <a:bodyPr/>
        <a:lstStyle/>
        <a:p>
          <a:endParaRPr lang="pl-PL"/>
        </a:p>
      </dgm:t>
    </dgm:pt>
    <dgm:pt modelId="{CCFF387F-5579-411E-94E5-9AC2EF2B82F7}" type="sibTrans" cxnId="{246F0FD2-3F34-4B0B-BCC8-11BC1F53B4E7}">
      <dgm:prSet/>
      <dgm:spPr/>
      <dgm:t>
        <a:bodyPr/>
        <a:lstStyle/>
        <a:p>
          <a:endParaRPr lang="pl-PL"/>
        </a:p>
      </dgm:t>
    </dgm:pt>
    <dgm:pt modelId="{B07DAEBE-212F-45FE-9D4E-007F863AFF19}">
      <dgm:prSet/>
      <dgm:spPr/>
      <dgm:t>
        <a:bodyPr/>
        <a:lstStyle/>
        <a:p>
          <a:r>
            <a:rPr lang="pl-PL" dirty="0"/>
            <a:t>znalezienie rzeczy  podlegających zajęciu w postępowaniu karnym </a:t>
          </a:r>
        </a:p>
      </dgm:t>
    </dgm:pt>
    <dgm:pt modelId="{E002C341-E4E0-4BDF-A2DA-8666C7EF39B6}" type="parTrans" cxnId="{4BA78BEA-149E-4C86-811D-BA1755A86459}">
      <dgm:prSet/>
      <dgm:spPr/>
      <dgm:t>
        <a:bodyPr/>
        <a:lstStyle/>
        <a:p>
          <a:endParaRPr lang="pl-PL"/>
        </a:p>
      </dgm:t>
    </dgm:pt>
    <dgm:pt modelId="{20717939-3628-4969-ACFE-E712BC292FF4}" type="sibTrans" cxnId="{4BA78BEA-149E-4C86-811D-BA1755A86459}">
      <dgm:prSet/>
      <dgm:spPr/>
      <dgm:t>
        <a:bodyPr/>
        <a:lstStyle/>
        <a:p>
          <a:endParaRPr lang="pl-PL"/>
        </a:p>
      </dgm:t>
    </dgm:pt>
    <dgm:pt modelId="{80181684-2F72-4C1F-9C9B-80D628D4A1A9}" type="pres">
      <dgm:prSet presAssocID="{158CB015-F09D-4906-A4A6-4EDE8F454186}" presName="Name0" presStyleCnt="0">
        <dgm:presLayoutVars>
          <dgm:dir/>
          <dgm:animLvl val="lvl"/>
          <dgm:resizeHandles val="exact"/>
        </dgm:presLayoutVars>
      </dgm:prSet>
      <dgm:spPr/>
    </dgm:pt>
    <dgm:pt modelId="{B60F5536-F6E6-4DAE-8A8B-E6BF1322EBDD}" type="pres">
      <dgm:prSet presAssocID="{33236B3D-B451-4CD9-B4D2-1CE4CC2722E1}" presName="compositeNode" presStyleCnt="0">
        <dgm:presLayoutVars>
          <dgm:bulletEnabled val="1"/>
        </dgm:presLayoutVars>
      </dgm:prSet>
      <dgm:spPr/>
    </dgm:pt>
    <dgm:pt modelId="{2D54BD3C-3E00-4F79-AE8C-E722317C38A0}" type="pres">
      <dgm:prSet presAssocID="{33236B3D-B451-4CD9-B4D2-1CE4CC2722E1}" presName="bgRect" presStyleLbl="node1" presStyleIdx="0" presStyleCnt="1"/>
      <dgm:spPr/>
    </dgm:pt>
    <dgm:pt modelId="{55EA2ECE-7195-487D-B6EF-AA3B8898B742}" type="pres">
      <dgm:prSet presAssocID="{33236B3D-B451-4CD9-B4D2-1CE4CC2722E1}" presName="parentNode" presStyleLbl="node1" presStyleIdx="0" presStyleCnt="1">
        <dgm:presLayoutVars>
          <dgm:chMax val="0"/>
          <dgm:bulletEnabled val="1"/>
        </dgm:presLayoutVars>
      </dgm:prSet>
      <dgm:spPr/>
    </dgm:pt>
    <dgm:pt modelId="{169EA068-EC69-40B7-96CE-B07DEBD20A52}" type="pres">
      <dgm:prSet presAssocID="{33236B3D-B451-4CD9-B4D2-1CE4CC2722E1}" presName="childNode" presStyleLbl="node1" presStyleIdx="0" presStyleCnt="1">
        <dgm:presLayoutVars>
          <dgm:bulletEnabled val="1"/>
        </dgm:presLayoutVars>
      </dgm:prSet>
      <dgm:spPr/>
    </dgm:pt>
  </dgm:ptLst>
  <dgm:cxnLst>
    <dgm:cxn modelId="{1409451E-AAAD-4556-8BDA-9AA7C4745544}" type="presOf" srcId="{5AC49111-111B-4605-A3DC-F5DAE82EC709}" destId="{169EA068-EC69-40B7-96CE-B07DEBD20A52}" srcOrd="0" destOrd="0" presId="urn:microsoft.com/office/officeart/2005/8/layout/hProcess7"/>
    <dgm:cxn modelId="{F7FBF83E-0158-4990-9BD5-C35BABD733AE}" type="presOf" srcId="{158CB015-F09D-4906-A4A6-4EDE8F454186}" destId="{80181684-2F72-4C1F-9C9B-80D628D4A1A9}" srcOrd="0" destOrd="0" presId="urn:microsoft.com/office/officeart/2005/8/layout/hProcess7"/>
    <dgm:cxn modelId="{ED3B3F60-AA2E-40AD-8D23-11892BF44783}" srcId="{33236B3D-B451-4CD9-B4D2-1CE4CC2722E1}" destId="{5AC49111-111B-4605-A3DC-F5DAE82EC709}" srcOrd="0" destOrd="0" parTransId="{F8B1FD6E-463F-4670-B2EA-3076D3DF4C9C}" sibTransId="{EF9E990D-E258-4652-B619-17E44C11A11D}"/>
    <dgm:cxn modelId="{10539245-6196-4413-AD1B-A693A6C4A594}" type="presOf" srcId="{B07DAEBE-212F-45FE-9D4E-007F863AFF19}" destId="{169EA068-EC69-40B7-96CE-B07DEBD20A52}" srcOrd="0" destOrd="2" presId="urn:microsoft.com/office/officeart/2005/8/layout/hProcess7"/>
    <dgm:cxn modelId="{7094FF45-DD2F-458A-ABB6-B41EF3F4226C}" type="presOf" srcId="{0870ACB8-522E-4D6E-8A0B-AED8C983F6B8}" destId="{169EA068-EC69-40B7-96CE-B07DEBD20A52}" srcOrd="0" destOrd="1" presId="urn:microsoft.com/office/officeart/2005/8/layout/hProcess7"/>
    <dgm:cxn modelId="{638ED846-5AD1-4AFD-9784-28851A5FB1CD}" type="presOf" srcId="{33236B3D-B451-4CD9-B4D2-1CE4CC2722E1}" destId="{55EA2ECE-7195-487D-B6EF-AA3B8898B742}" srcOrd="1" destOrd="0" presId="urn:microsoft.com/office/officeart/2005/8/layout/hProcess7"/>
    <dgm:cxn modelId="{AC25B26F-61CC-417E-B419-F562765F2DE3}" type="presOf" srcId="{33236B3D-B451-4CD9-B4D2-1CE4CC2722E1}" destId="{2D54BD3C-3E00-4F79-AE8C-E722317C38A0}" srcOrd="0" destOrd="0" presId="urn:microsoft.com/office/officeart/2005/8/layout/hProcess7"/>
    <dgm:cxn modelId="{AAD237BB-D4DB-4B52-94C3-31CB2739ACA6}" srcId="{158CB015-F09D-4906-A4A6-4EDE8F454186}" destId="{33236B3D-B451-4CD9-B4D2-1CE4CC2722E1}" srcOrd="0" destOrd="0" parTransId="{2846D825-07C2-4059-8285-69B3DB719CA6}" sibTransId="{77C86FD6-3BD5-4F25-B16B-BAEAD28FC911}"/>
    <dgm:cxn modelId="{246F0FD2-3F34-4B0B-BCC8-11BC1F53B4E7}" srcId="{33236B3D-B451-4CD9-B4D2-1CE4CC2722E1}" destId="{0870ACB8-522E-4D6E-8A0B-AED8C983F6B8}" srcOrd="1" destOrd="0" parTransId="{9D251AF6-721F-4C5F-9BBE-001564132AFC}" sibTransId="{CCFF387F-5579-411E-94E5-9AC2EF2B82F7}"/>
    <dgm:cxn modelId="{4BA78BEA-149E-4C86-811D-BA1755A86459}" srcId="{33236B3D-B451-4CD9-B4D2-1CE4CC2722E1}" destId="{B07DAEBE-212F-45FE-9D4E-007F863AFF19}" srcOrd="2" destOrd="0" parTransId="{E002C341-E4E0-4BDF-A2DA-8666C7EF39B6}" sibTransId="{20717939-3628-4969-ACFE-E712BC292FF4}"/>
    <dgm:cxn modelId="{FD5A4601-7BBB-4402-B50F-248BFC4FB2EE}" type="presParOf" srcId="{80181684-2F72-4C1F-9C9B-80D628D4A1A9}" destId="{B60F5536-F6E6-4DAE-8A8B-E6BF1322EBDD}" srcOrd="0" destOrd="0" presId="urn:microsoft.com/office/officeart/2005/8/layout/hProcess7"/>
    <dgm:cxn modelId="{1D53A784-D4C8-443A-9179-DA8C70CD4743}" type="presParOf" srcId="{B60F5536-F6E6-4DAE-8A8B-E6BF1322EBDD}" destId="{2D54BD3C-3E00-4F79-AE8C-E722317C38A0}" srcOrd="0" destOrd="0" presId="urn:microsoft.com/office/officeart/2005/8/layout/hProcess7"/>
    <dgm:cxn modelId="{5F0208A2-5510-45A2-A593-76300024CB3B}" type="presParOf" srcId="{B60F5536-F6E6-4DAE-8A8B-E6BF1322EBDD}" destId="{55EA2ECE-7195-487D-B6EF-AA3B8898B742}" srcOrd="1" destOrd="0" presId="urn:microsoft.com/office/officeart/2005/8/layout/hProcess7"/>
    <dgm:cxn modelId="{8E7C0843-D9F8-4478-B8A1-ED19314AE77E}" type="presParOf" srcId="{B60F5536-F6E6-4DAE-8A8B-E6BF1322EBDD}" destId="{169EA068-EC69-40B7-96CE-B07DEBD20A52}"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CB730DB-3AB3-4221-92AF-714870286B10}" type="doc">
      <dgm:prSet loTypeId="urn:microsoft.com/office/officeart/2008/layout/AlternatingHexagons" loCatId="list" qsTypeId="urn:microsoft.com/office/officeart/2005/8/quickstyle/simple1" qsCatId="simple" csTypeId="urn:microsoft.com/office/officeart/2005/8/colors/colorful5" csCatId="colorful" phldr="1"/>
      <dgm:spPr/>
      <dgm:t>
        <a:bodyPr/>
        <a:lstStyle/>
        <a:p>
          <a:endParaRPr lang="pl-PL"/>
        </a:p>
      </dgm:t>
    </dgm:pt>
    <dgm:pt modelId="{110147EC-43EE-48CF-8AC2-453AEAD76632}">
      <dgm:prSet phldrT="[Tekst]"/>
      <dgm:spPr/>
      <dgm:t>
        <a:bodyPr/>
        <a:lstStyle/>
        <a:p>
          <a:r>
            <a:rPr lang="pl-PL" dirty="0"/>
            <a:t>osoby</a:t>
          </a:r>
        </a:p>
      </dgm:t>
    </dgm:pt>
    <dgm:pt modelId="{19F2CEEA-AE00-4002-A27A-E1FEC36FFC38}" type="parTrans" cxnId="{5256EE48-954F-4119-AEE4-31F62FB40926}">
      <dgm:prSet/>
      <dgm:spPr/>
      <dgm:t>
        <a:bodyPr/>
        <a:lstStyle/>
        <a:p>
          <a:endParaRPr lang="pl-PL"/>
        </a:p>
      </dgm:t>
    </dgm:pt>
    <dgm:pt modelId="{9B2E9758-0BD1-4A6A-89BB-2629EFB28D4D}" type="sibTrans" cxnId="{5256EE48-954F-4119-AEE4-31F62FB40926}">
      <dgm:prSet/>
      <dgm:spPr/>
      <dgm:t>
        <a:bodyPr/>
        <a:lstStyle/>
        <a:p>
          <a:endParaRPr lang="pl-PL"/>
        </a:p>
      </dgm:t>
    </dgm:pt>
    <dgm:pt modelId="{916C2504-46E1-4469-BCF0-E629CF85C986}">
      <dgm:prSet phldrT="[Tekst]"/>
      <dgm:spPr/>
      <dgm:t>
        <a:bodyPr/>
        <a:lstStyle/>
        <a:p>
          <a:r>
            <a:rPr lang="pl-PL" dirty="0"/>
            <a:t>Czasami trudno odróżnić przeszukanie od kontroli osobistej czy oględzin </a:t>
          </a:r>
        </a:p>
      </dgm:t>
    </dgm:pt>
    <dgm:pt modelId="{FADE1DBA-392E-48CD-92B0-637514E7D0E5}" type="parTrans" cxnId="{DC9959E5-0CAD-4EE5-BC96-4E110351DD32}">
      <dgm:prSet/>
      <dgm:spPr/>
      <dgm:t>
        <a:bodyPr/>
        <a:lstStyle/>
        <a:p>
          <a:endParaRPr lang="pl-PL"/>
        </a:p>
      </dgm:t>
    </dgm:pt>
    <dgm:pt modelId="{A74AAB30-BDED-40E4-9126-01EB9F3FA77C}" type="sibTrans" cxnId="{DC9959E5-0CAD-4EE5-BC96-4E110351DD32}">
      <dgm:prSet/>
      <dgm:spPr/>
      <dgm:t>
        <a:bodyPr/>
        <a:lstStyle/>
        <a:p>
          <a:endParaRPr lang="pl-PL"/>
        </a:p>
      </dgm:t>
    </dgm:pt>
    <dgm:pt modelId="{3D199D13-FC84-45E5-97D6-515AF483EEA8}">
      <dgm:prSet phldrT="[Tekst]"/>
      <dgm:spPr/>
      <dgm:t>
        <a:bodyPr/>
        <a:lstStyle/>
        <a:p>
          <a:r>
            <a:rPr lang="pl-PL" dirty="0"/>
            <a:t>miejsca</a:t>
          </a:r>
        </a:p>
      </dgm:t>
    </dgm:pt>
    <dgm:pt modelId="{A7992354-B431-45E1-B435-0C1A1C8F66BC}" type="parTrans" cxnId="{D178F4E1-1916-4849-B5C9-37629E3F1487}">
      <dgm:prSet/>
      <dgm:spPr/>
      <dgm:t>
        <a:bodyPr/>
        <a:lstStyle/>
        <a:p>
          <a:endParaRPr lang="pl-PL"/>
        </a:p>
      </dgm:t>
    </dgm:pt>
    <dgm:pt modelId="{ED046FA3-DE0D-4CFC-B61F-E4476C971A1A}" type="sibTrans" cxnId="{D178F4E1-1916-4849-B5C9-37629E3F1487}">
      <dgm:prSet/>
      <dgm:spPr/>
      <dgm:t>
        <a:bodyPr/>
        <a:lstStyle/>
        <a:p>
          <a:endParaRPr lang="pl-PL"/>
        </a:p>
      </dgm:t>
    </dgm:pt>
    <dgm:pt modelId="{926C65BE-7AA5-4ACC-9287-DF2A5E655DAF}">
      <dgm:prSet phldrT="[Tekst]"/>
      <dgm:spPr/>
      <dgm:t>
        <a:bodyPr/>
        <a:lstStyle/>
        <a:p>
          <a:r>
            <a:rPr lang="pl-PL" dirty="0"/>
            <a:t>Lotniska, mieszkania </a:t>
          </a:r>
        </a:p>
      </dgm:t>
    </dgm:pt>
    <dgm:pt modelId="{88694A5A-B3C8-4E33-9D5E-7B5EB6D0B3FA}" type="parTrans" cxnId="{A256E04F-3F85-4709-94F2-EC894E689CC7}">
      <dgm:prSet/>
      <dgm:spPr/>
      <dgm:t>
        <a:bodyPr/>
        <a:lstStyle/>
        <a:p>
          <a:endParaRPr lang="pl-PL"/>
        </a:p>
      </dgm:t>
    </dgm:pt>
    <dgm:pt modelId="{1F2BF60A-7BBC-4A24-92A8-0AD574E4936D}" type="sibTrans" cxnId="{A256E04F-3F85-4709-94F2-EC894E689CC7}">
      <dgm:prSet/>
      <dgm:spPr/>
      <dgm:t>
        <a:bodyPr/>
        <a:lstStyle/>
        <a:p>
          <a:endParaRPr lang="pl-PL"/>
        </a:p>
      </dgm:t>
    </dgm:pt>
    <dgm:pt modelId="{510394F7-8969-4E23-940E-57892C8138B2}">
      <dgm:prSet phldrT="[Tekst]"/>
      <dgm:spPr/>
      <dgm:t>
        <a:bodyPr/>
        <a:lstStyle/>
        <a:p>
          <a:r>
            <a:rPr lang="pl-PL" dirty="0"/>
            <a:t>Samochodu, komputera </a:t>
          </a:r>
        </a:p>
      </dgm:t>
    </dgm:pt>
    <dgm:pt modelId="{C42BD512-9AFC-4076-A60B-899ABA7EC3C6}" type="parTrans" cxnId="{C34F61F7-DECC-4BA4-9BB3-26CCAD16FBF5}">
      <dgm:prSet/>
      <dgm:spPr/>
      <dgm:t>
        <a:bodyPr/>
        <a:lstStyle/>
        <a:p>
          <a:endParaRPr lang="pl-PL"/>
        </a:p>
      </dgm:t>
    </dgm:pt>
    <dgm:pt modelId="{D69614D4-73F7-4F08-BB4C-44607D865057}" type="sibTrans" cxnId="{C34F61F7-DECC-4BA4-9BB3-26CCAD16FBF5}">
      <dgm:prSet/>
      <dgm:spPr/>
      <dgm:t>
        <a:bodyPr/>
        <a:lstStyle/>
        <a:p>
          <a:endParaRPr lang="pl-PL"/>
        </a:p>
      </dgm:t>
    </dgm:pt>
    <dgm:pt modelId="{7AECE088-0099-4253-B1B1-F18638958933}">
      <dgm:prSet phldrT="[Tekst]"/>
      <dgm:spPr/>
      <dgm:t>
        <a:bodyPr/>
        <a:lstStyle/>
        <a:p>
          <a:r>
            <a:rPr lang="pl-PL" dirty="0"/>
            <a:t>rzeczy</a:t>
          </a:r>
        </a:p>
      </dgm:t>
    </dgm:pt>
    <dgm:pt modelId="{7B8C0619-7612-4EA0-8BE4-7D1CF3FEA359}" type="sibTrans" cxnId="{2F6B7D93-57FC-4964-98E0-B2F7555F615F}">
      <dgm:prSet/>
      <dgm:spPr/>
      <dgm:t>
        <a:bodyPr/>
        <a:lstStyle/>
        <a:p>
          <a:endParaRPr lang="pl-PL"/>
        </a:p>
      </dgm:t>
    </dgm:pt>
    <dgm:pt modelId="{006B7922-D44B-47C4-8BE7-6A9C90CCB97B}" type="parTrans" cxnId="{2F6B7D93-57FC-4964-98E0-B2F7555F615F}">
      <dgm:prSet/>
      <dgm:spPr/>
      <dgm:t>
        <a:bodyPr/>
        <a:lstStyle/>
        <a:p>
          <a:endParaRPr lang="pl-PL"/>
        </a:p>
      </dgm:t>
    </dgm:pt>
    <dgm:pt modelId="{B9E19930-946E-48A0-A832-3A1DEC3E414F}" type="pres">
      <dgm:prSet presAssocID="{7CB730DB-3AB3-4221-92AF-714870286B10}" presName="Name0" presStyleCnt="0">
        <dgm:presLayoutVars>
          <dgm:chMax/>
          <dgm:chPref/>
          <dgm:dir/>
          <dgm:animLvl val="lvl"/>
        </dgm:presLayoutVars>
      </dgm:prSet>
      <dgm:spPr/>
    </dgm:pt>
    <dgm:pt modelId="{B92A313F-6308-4BE5-B301-4003440B5A1A}" type="pres">
      <dgm:prSet presAssocID="{110147EC-43EE-48CF-8AC2-453AEAD76632}" presName="composite" presStyleCnt="0"/>
      <dgm:spPr/>
    </dgm:pt>
    <dgm:pt modelId="{31CD1457-D522-4227-B5C1-B8252086E848}" type="pres">
      <dgm:prSet presAssocID="{110147EC-43EE-48CF-8AC2-453AEAD76632}" presName="Parent1" presStyleLbl="node1" presStyleIdx="0" presStyleCnt="6">
        <dgm:presLayoutVars>
          <dgm:chMax val="1"/>
          <dgm:chPref val="1"/>
          <dgm:bulletEnabled val="1"/>
        </dgm:presLayoutVars>
      </dgm:prSet>
      <dgm:spPr/>
    </dgm:pt>
    <dgm:pt modelId="{C225E062-D246-4967-B5FA-60F49DCC3E8A}" type="pres">
      <dgm:prSet presAssocID="{110147EC-43EE-48CF-8AC2-453AEAD76632}" presName="Childtext1" presStyleLbl="revTx" presStyleIdx="0" presStyleCnt="3">
        <dgm:presLayoutVars>
          <dgm:chMax val="0"/>
          <dgm:chPref val="0"/>
          <dgm:bulletEnabled val="1"/>
        </dgm:presLayoutVars>
      </dgm:prSet>
      <dgm:spPr/>
    </dgm:pt>
    <dgm:pt modelId="{498937EC-7514-49EA-B98E-B034F6C81D72}" type="pres">
      <dgm:prSet presAssocID="{110147EC-43EE-48CF-8AC2-453AEAD76632}" presName="BalanceSpacing" presStyleCnt="0"/>
      <dgm:spPr/>
    </dgm:pt>
    <dgm:pt modelId="{97522ADE-99A7-468B-A899-27F4404D5573}" type="pres">
      <dgm:prSet presAssocID="{110147EC-43EE-48CF-8AC2-453AEAD76632}" presName="BalanceSpacing1" presStyleCnt="0"/>
      <dgm:spPr/>
    </dgm:pt>
    <dgm:pt modelId="{DBF77A1E-36BB-4FD1-ACA2-89E2B3BAF29A}" type="pres">
      <dgm:prSet presAssocID="{9B2E9758-0BD1-4A6A-89BB-2629EFB28D4D}" presName="Accent1Text" presStyleLbl="node1" presStyleIdx="1" presStyleCnt="6"/>
      <dgm:spPr/>
    </dgm:pt>
    <dgm:pt modelId="{585A4DFD-6216-4AA8-86BD-AD61E4980309}" type="pres">
      <dgm:prSet presAssocID="{9B2E9758-0BD1-4A6A-89BB-2629EFB28D4D}" presName="spaceBetweenRectangles" presStyleCnt="0"/>
      <dgm:spPr/>
    </dgm:pt>
    <dgm:pt modelId="{947C0F0B-09FE-4EBA-9E79-C5CAD857D3E5}" type="pres">
      <dgm:prSet presAssocID="{3D199D13-FC84-45E5-97D6-515AF483EEA8}" presName="composite" presStyleCnt="0"/>
      <dgm:spPr/>
    </dgm:pt>
    <dgm:pt modelId="{25E3A2CF-9D7D-4E53-BBEC-3F6B0110F989}" type="pres">
      <dgm:prSet presAssocID="{3D199D13-FC84-45E5-97D6-515AF483EEA8}" presName="Parent1" presStyleLbl="node1" presStyleIdx="2" presStyleCnt="6">
        <dgm:presLayoutVars>
          <dgm:chMax val="1"/>
          <dgm:chPref val="1"/>
          <dgm:bulletEnabled val="1"/>
        </dgm:presLayoutVars>
      </dgm:prSet>
      <dgm:spPr/>
    </dgm:pt>
    <dgm:pt modelId="{1F72E22B-14B6-445A-A77F-8834B5855F67}" type="pres">
      <dgm:prSet presAssocID="{3D199D13-FC84-45E5-97D6-515AF483EEA8}" presName="Childtext1" presStyleLbl="revTx" presStyleIdx="1" presStyleCnt="3">
        <dgm:presLayoutVars>
          <dgm:chMax val="0"/>
          <dgm:chPref val="0"/>
          <dgm:bulletEnabled val="1"/>
        </dgm:presLayoutVars>
      </dgm:prSet>
      <dgm:spPr/>
    </dgm:pt>
    <dgm:pt modelId="{FBBFC9D5-8EB7-4C35-92BF-A8EEF7C756D2}" type="pres">
      <dgm:prSet presAssocID="{3D199D13-FC84-45E5-97D6-515AF483EEA8}" presName="BalanceSpacing" presStyleCnt="0"/>
      <dgm:spPr/>
    </dgm:pt>
    <dgm:pt modelId="{345C2592-6B97-4AFE-A668-9BC5CAD3EF84}" type="pres">
      <dgm:prSet presAssocID="{3D199D13-FC84-45E5-97D6-515AF483EEA8}" presName="BalanceSpacing1" presStyleCnt="0"/>
      <dgm:spPr/>
    </dgm:pt>
    <dgm:pt modelId="{5A04664F-8BFD-4BFB-B6F7-C3FE61594D2C}" type="pres">
      <dgm:prSet presAssocID="{ED046FA3-DE0D-4CFC-B61F-E4476C971A1A}" presName="Accent1Text" presStyleLbl="node1" presStyleIdx="3" presStyleCnt="6"/>
      <dgm:spPr/>
    </dgm:pt>
    <dgm:pt modelId="{CC0BE36F-A07C-4C8D-B1EE-AC64C162456E}" type="pres">
      <dgm:prSet presAssocID="{ED046FA3-DE0D-4CFC-B61F-E4476C971A1A}" presName="spaceBetweenRectangles" presStyleCnt="0"/>
      <dgm:spPr/>
    </dgm:pt>
    <dgm:pt modelId="{BEF0D5A5-6066-4939-A0ED-4CA0B03323E2}" type="pres">
      <dgm:prSet presAssocID="{7AECE088-0099-4253-B1B1-F18638958933}" presName="composite" presStyleCnt="0"/>
      <dgm:spPr/>
    </dgm:pt>
    <dgm:pt modelId="{9D8B8A1E-6728-4C6B-A54C-EF040720F94A}" type="pres">
      <dgm:prSet presAssocID="{7AECE088-0099-4253-B1B1-F18638958933}" presName="Parent1" presStyleLbl="node1" presStyleIdx="4" presStyleCnt="6">
        <dgm:presLayoutVars>
          <dgm:chMax val="1"/>
          <dgm:chPref val="1"/>
          <dgm:bulletEnabled val="1"/>
        </dgm:presLayoutVars>
      </dgm:prSet>
      <dgm:spPr/>
    </dgm:pt>
    <dgm:pt modelId="{60F66851-AC78-469A-831D-12D1E3AAA15B}" type="pres">
      <dgm:prSet presAssocID="{7AECE088-0099-4253-B1B1-F18638958933}" presName="Childtext1" presStyleLbl="revTx" presStyleIdx="2" presStyleCnt="3">
        <dgm:presLayoutVars>
          <dgm:chMax val="0"/>
          <dgm:chPref val="0"/>
          <dgm:bulletEnabled val="1"/>
        </dgm:presLayoutVars>
      </dgm:prSet>
      <dgm:spPr/>
    </dgm:pt>
    <dgm:pt modelId="{6DF4CB58-39EF-4C94-B2FE-27B93A84042D}" type="pres">
      <dgm:prSet presAssocID="{7AECE088-0099-4253-B1B1-F18638958933}" presName="BalanceSpacing" presStyleCnt="0"/>
      <dgm:spPr/>
    </dgm:pt>
    <dgm:pt modelId="{37C9171A-0A7B-4E64-9E29-ADFF306F1A70}" type="pres">
      <dgm:prSet presAssocID="{7AECE088-0099-4253-B1B1-F18638958933}" presName="BalanceSpacing1" presStyleCnt="0"/>
      <dgm:spPr/>
    </dgm:pt>
    <dgm:pt modelId="{3DBA87B1-6569-4AD2-8EF6-4053BA913E6E}" type="pres">
      <dgm:prSet presAssocID="{7B8C0619-7612-4EA0-8BE4-7D1CF3FEA359}" presName="Accent1Text" presStyleLbl="node1" presStyleIdx="5" presStyleCnt="6"/>
      <dgm:spPr/>
    </dgm:pt>
  </dgm:ptLst>
  <dgm:cxnLst>
    <dgm:cxn modelId="{6F019B43-5E54-4A35-98D9-E83BBE496847}" type="presOf" srcId="{110147EC-43EE-48CF-8AC2-453AEAD76632}" destId="{31CD1457-D522-4227-B5C1-B8252086E848}" srcOrd="0" destOrd="0" presId="urn:microsoft.com/office/officeart/2008/layout/AlternatingHexagons"/>
    <dgm:cxn modelId="{5256EE48-954F-4119-AEE4-31F62FB40926}" srcId="{7CB730DB-3AB3-4221-92AF-714870286B10}" destId="{110147EC-43EE-48CF-8AC2-453AEAD76632}" srcOrd="0" destOrd="0" parTransId="{19F2CEEA-AE00-4002-A27A-E1FEC36FFC38}" sibTransId="{9B2E9758-0BD1-4A6A-89BB-2629EFB28D4D}"/>
    <dgm:cxn modelId="{8078064B-E56C-4F53-8743-428629AD97EC}" type="presOf" srcId="{7B8C0619-7612-4EA0-8BE4-7D1CF3FEA359}" destId="{3DBA87B1-6569-4AD2-8EF6-4053BA913E6E}" srcOrd="0" destOrd="0" presId="urn:microsoft.com/office/officeart/2008/layout/AlternatingHexagons"/>
    <dgm:cxn modelId="{A256E04F-3F85-4709-94F2-EC894E689CC7}" srcId="{3D199D13-FC84-45E5-97D6-515AF483EEA8}" destId="{926C65BE-7AA5-4ACC-9287-DF2A5E655DAF}" srcOrd="0" destOrd="0" parTransId="{88694A5A-B3C8-4E33-9D5E-7B5EB6D0B3FA}" sibTransId="{1F2BF60A-7BBC-4A24-92A8-0AD574E4936D}"/>
    <dgm:cxn modelId="{EDF74B73-B2B1-456A-AA73-BA61B69B3AC2}" type="presOf" srcId="{510394F7-8969-4E23-940E-57892C8138B2}" destId="{60F66851-AC78-469A-831D-12D1E3AAA15B}" srcOrd="0" destOrd="0" presId="urn:microsoft.com/office/officeart/2008/layout/AlternatingHexagons"/>
    <dgm:cxn modelId="{2D8E6083-1C6B-45A6-95E4-F171C7C6A67D}" type="presOf" srcId="{926C65BE-7AA5-4ACC-9287-DF2A5E655DAF}" destId="{1F72E22B-14B6-445A-A77F-8834B5855F67}" srcOrd="0" destOrd="0" presId="urn:microsoft.com/office/officeart/2008/layout/AlternatingHexagons"/>
    <dgm:cxn modelId="{2F6B7D93-57FC-4964-98E0-B2F7555F615F}" srcId="{7CB730DB-3AB3-4221-92AF-714870286B10}" destId="{7AECE088-0099-4253-B1B1-F18638958933}" srcOrd="2" destOrd="0" parTransId="{006B7922-D44B-47C4-8BE7-6A9C90CCB97B}" sibTransId="{7B8C0619-7612-4EA0-8BE4-7D1CF3FEA359}"/>
    <dgm:cxn modelId="{E66CC39B-5636-4803-8FF4-5385AD22A275}" type="presOf" srcId="{ED046FA3-DE0D-4CFC-B61F-E4476C971A1A}" destId="{5A04664F-8BFD-4BFB-B6F7-C3FE61594D2C}" srcOrd="0" destOrd="0" presId="urn:microsoft.com/office/officeart/2008/layout/AlternatingHexagons"/>
    <dgm:cxn modelId="{D178F4E1-1916-4849-B5C9-37629E3F1487}" srcId="{7CB730DB-3AB3-4221-92AF-714870286B10}" destId="{3D199D13-FC84-45E5-97D6-515AF483EEA8}" srcOrd="1" destOrd="0" parTransId="{A7992354-B431-45E1-B435-0C1A1C8F66BC}" sibTransId="{ED046FA3-DE0D-4CFC-B61F-E4476C971A1A}"/>
    <dgm:cxn modelId="{DC9959E5-0CAD-4EE5-BC96-4E110351DD32}" srcId="{110147EC-43EE-48CF-8AC2-453AEAD76632}" destId="{916C2504-46E1-4469-BCF0-E629CF85C986}" srcOrd="0" destOrd="0" parTransId="{FADE1DBA-392E-48CD-92B0-637514E7D0E5}" sibTransId="{A74AAB30-BDED-40E4-9126-01EB9F3FA77C}"/>
    <dgm:cxn modelId="{6A19BFE7-0052-4368-B989-305DC0C16BF2}" type="presOf" srcId="{3D199D13-FC84-45E5-97D6-515AF483EEA8}" destId="{25E3A2CF-9D7D-4E53-BBEC-3F6B0110F989}" srcOrd="0" destOrd="0" presId="urn:microsoft.com/office/officeart/2008/layout/AlternatingHexagons"/>
    <dgm:cxn modelId="{76E457EB-5340-42C7-AA18-CE8C20AB25FE}" type="presOf" srcId="{7CB730DB-3AB3-4221-92AF-714870286B10}" destId="{B9E19930-946E-48A0-A832-3A1DEC3E414F}" srcOrd="0" destOrd="0" presId="urn:microsoft.com/office/officeart/2008/layout/AlternatingHexagons"/>
    <dgm:cxn modelId="{8231BCED-3B6F-407E-863C-4CB37FFAECDF}" type="presOf" srcId="{9B2E9758-0BD1-4A6A-89BB-2629EFB28D4D}" destId="{DBF77A1E-36BB-4FD1-ACA2-89E2B3BAF29A}" srcOrd="0" destOrd="0" presId="urn:microsoft.com/office/officeart/2008/layout/AlternatingHexagons"/>
    <dgm:cxn modelId="{C34F61F7-DECC-4BA4-9BB3-26CCAD16FBF5}" srcId="{7AECE088-0099-4253-B1B1-F18638958933}" destId="{510394F7-8969-4E23-940E-57892C8138B2}" srcOrd="0" destOrd="0" parTransId="{C42BD512-9AFC-4076-A60B-899ABA7EC3C6}" sibTransId="{D69614D4-73F7-4F08-BB4C-44607D865057}"/>
    <dgm:cxn modelId="{AFEEA1FD-05E5-4794-B94E-07B05433BAA8}" type="presOf" srcId="{7AECE088-0099-4253-B1B1-F18638958933}" destId="{9D8B8A1E-6728-4C6B-A54C-EF040720F94A}" srcOrd="0" destOrd="0" presId="urn:microsoft.com/office/officeart/2008/layout/AlternatingHexagons"/>
    <dgm:cxn modelId="{6BC964FE-7456-478C-A798-8D8852109AE5}" type="presOf" srcId="{916C2504-46E1-4469-BCF0-E629CF85C986}" destId="{C225E062-D246-4967-B5FA-60F49DCC3E8A}" srcOrd="0" destOrd="0" presId="urn:microsoft.com/office/officeart/2008/layout/AlternatingHexagons"/>
    <dgm:cxn modelId="{F932656F-E509-4480-9DED-87CFB6181332}" type="presParOf" srcId="{B9E19930-946E-48A0-A832-3A1DEC3E414F}" destId="{B92A313F-6308-4BE5-B301-4003440B5A1A}" srcOrd="0" destOrd="0" presId="urn:microsoft.com/office/officeart/2008/layout/AlternatingHexagons"/>
    <dgm:cxn modelId="{59FC8404-2563-4BC2-B550-61BC0F3D3B66}" type="presParOf" srcId="{B92A313F-6308-4BE5-B301-4003440B5A1A}" destId="{31CD1457-D522-4227-B5C1-B8252086E848}" srcOrd="0" destOrd="0" presId="urn:microsoft.com/office/officeart/2008/layout/AlternatingHexagons"/>
    <dgm:cxn modelId="{1C2876F6-3296-4C58-A834-FCDDAC0E58EF}" type="presParOf" srcId="{B92A313F-6308-4BE5-B301-4003440B5A1A}" destId="{C225E062-D246-4967-B5FA-60F49DCC3E8A}" srcOrd="1" destOrd="0" presId="urn:microsoft.com/office/officeart/2008/layout/AlternatingHexagons"/>
    <dgm:cxn modelId="{85C87A84-A458-4C04-BD0D-9734E3308CDF}" type="presParOf" srcId="{B92A313F-6308-4BE5-B301-4003440B5A1A}" destId="{498937EC-7514-49EA-B98E-B034F6C81D72}" srcOrd="2" destOrd="0" presId="urn:microsoft.com/office/officeart/2008/layout/AlternatingHexagons"/>
    <dgm:cxn modelId="{09063D29-A20F-4479-917F-E6E029480796}" type="presParOf" srcId="{B92A313F-6308-4BE5-B301-4003440B5A1A}" destId="{97522ADE-99A7-468B-A899-27F4404D5573}" srcOrd="3" destOrd="0" presId="urn:microsoft.com/office/officeart/2008/layout/AlternatingHexagons"/>
    <dgm:cxn modelId="{99AB07E3-4135-4097-91FD-D6306ECA5E9F}" type="presParOf" srcId="{B92A313F-6308-4BE5-B301-4003440B5A1A}" destId="{DBF77A1E-36BB-4FD1-ACA2-89E2B3BAF29A}" srcOrd="4" destOrd="0" presId="urn:microsoft.com/office/officeart/2008/layout/AlternatingHexagons"/>
    <dgm:cxn modelId="{ACB21F63-B2D1-4427-BA37-8CE96B461831}" type="presParOf" srcId="{B9E19930-946E-48A0-A832-3A1DEC3E414F}" destId="{585A4DFD-6216-4AA8-86BD-AD61E4980309}" srcOrd="1" destOrd="0" presId="urn:microsoft.com/office/officeart/2008/layout/AlternatingHexagons"/>
    <dgm:cxn modelId="{F706FF97-6348-41B6-ADF5-E894243A0086}" type="presParOf" srcId="{B9E19930-946E-48A0-A832-3A1DEC3E414F}" destId="{947C0F0B-09FE-4EBA-9E79-C5CAD857D3E5}" srcOrd="2" destOrd="0" presId="urn:microsoft.com/office/officeart/2008/layout/AlternatingHexagons"/>
    <dgm:cxn modelId="{2750EC00-BBAB-4F01-8E80-1D748D87632B}" type="presParOf" srcId="{947C0F0B-09FE-4EBA-9E79-C5CAD857D3E5}" destId="{25E3A2CF-9D7D-4E53-BBEC-3F6B0110F989}" srcOrd="0" destOrd="0" presId="urn:microsoft.com/office/officeart/2008/layout/AlternatingHexagons"/>
    <dgm:cxn modelId="{5ADBF6C3-4FE8-4B7E-B2EF-03C42572234E}" type="presParOf" srcId="{947C0F0B-09FE-4EBA-9E79-C5CAD857D3E5}" destId="{1F72E22B-14B6-445A-A77F-8834B5855F67}" srcOrd="1" destOrd="0" presId="urn:microsoft.com/office/officeart/2008/layout/AlternatingHexagons"/>
    <dgm:cxn modelId="{DB814184-E0CF-40DC-AF7E-561716BE8645}" type="presParOf" srcId="{947C0F0B-09FE-4EBA-9E79-C5CAD857D3E5}" destId="{FBBFC9D5-8EB7-4C35-92BF-A8EEF7C756D2}" srcOrd="2" destOrd="0" presId="urn:microsoft.com/office/officeart/2008/layout/AlternatingHexagons"/>
    <dgm:cxn modelId="{5EBCF016-A10C-427F-BF33-6740012C5F17}" type="presParOf" srcId="{947C0F0B-09FE-4EBA-9E79-C5CAD857D3E5}" destId="{345C2592-6B97-4AFE-A668-9BC5CAD3EF84}" srcOrd="3" destOrd="0" presId="urn:microsoft.com/office/officeart/2008/layout/AlternatingHexagons"/>
    <dgm:cxn modelId="{E90F9183-F15F-4C53-9FE3-5BF21361C86C}" type="presParOf" srcId="{947C0F0B-09FE-4EBA-9E79-C5CAD857D3E5}" destId="{5A04664F-8BFD-4BFB-B6F7-C3FE61594D2C}" srcOrd="4" destOrd="0" presId="urn:microsoft.com/office/officeart/2008/layout/AlternatingHexagons"/>
    <dgm:cxn modelId="{E5F45903-1E58-464E-831A-B3753E0EFC17}" type="presParOf" srcId="{B9E19930-946E-48A0-A832-3A1DEC3E414F}" destId="{CC0BE36F-A07C-4C8D-B1EE-AC64C162456E}" srcOrd="3" destOrd="0" presId="urn:microsoft.com/office/officeart/2008/layout/AlternatingHexagons"/>
    <dgm:cxn modelId="{37AA1120-E8C4-4F4A-B7DC-A7B63F2B3A35}" type="presParOf" srcId="{B9E19930-946E-48A0-A832-3A1DEC3E414F}" destId="{BEF0D5A5-6066-4939-A0ED-4CA0B03323E2}" srcOrd="4" destOrd="0" presId="urn:microsoft.com/office/officeart/2008/layout/AlternatingHexagons"/>
    <dgm:cxn modelId="{64379AD1-8549-4A1D-89FF-7D150456654E}" type="presParOf" srcId="{BEF0D5A5-6066-4939-A0ED-4CA0B03323E2}" destId="{9D8B8A1E-6728-4C6B-A54C-EF040720F94A}" srcOrd="0" destOrd="0" presId="urn:microsoft.com/office/officeart/2008/layout/AlternatingHexagons"/>
    <dgm:cxn modelId="{A4817D66-E5BF-40FE-96A8-450F136D66E3}" type="presParOf" srcId="{BEF0D5A5-6066-4939-A0ED-4CA0B03323E2}" destId="{60F66851-AC78-469A-831D-12D1E3AAA15B}" srcOrd="1" destOrd="0" presId="urn:microsoft.com/office/officeart/2008/layout/AlternatingHexagons"/>
    <dgm:cxn modelId="{C421342C-C83C-44EA-BBF1-0EF9EDB0CA19}" type="presParOf" srcId="{BEF0D5A5-6066-4939-A0ED-4CA0B03323E2}" destId="{6DF4CB58-39EF-4C94-B2FE-27B93A84042D}" srcOrd="2" destOrd="0" presId="urn:microsoft.com/office/officeart/2008/layout/AlternatingHexagons"/>
    <dgm:cxn modelId="{BB1E8C3E-4467-4004-9CB2-8796DB2EFDC1}" type="presParOf" srcId="{BEF0D5A5-6066-4939-A0ED-4CA0B03323E2}" destId="{37C9171A-0A7B-4E64-9E29-ADFF306F1A70}" srcOrd="3" destOrd="0" presId="urn:microsoft.com/office/officeart/2008/layout/AlternatingHexagons"/>
    <dgm:cxn modelId="{7354F7D5-8ACD-4DF3-B5DF-701D260EEDDB}" type="presParOf" srcId="{BEF0D5A5-6066-4939-A0ED-4CA0B03323E2}" destId="{3DBA87B1-6569-4AD2-8EF6-4053BA913E6E}"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54B1336-B58E-4C0F-9B70-B8D2C6DA08F2}" type="doc">
      <dgm:prSet loTypeId="urn:microsoft.com/office/officeart/2005/8/layout/process1" loCatId="process" qsTypeId="urn:microsoft.com/office/officeart/2005/8/quickstyle/simple1" qsCatId="simple" csTypeId="urn:microsoft.com/office/officeart/2005/8/colors/colorful5" csCatId="colorful" phldr="1"/>
      <dgm:spPr/>
    </dgm:pt>
    <dgm:pt modelId="{B2813CA3-89A2-4F91-9519-87DE625428E1}">
      <dgm:prSet phldrT="[Tekst]"/>
      <dgm:spPr/>
      <dgm:t>
        <a:bodyPr/>
        <a:lstStyle/>
        <a:p>
          <a:r>
            <a:rPr lang="pl-PL" dirty="0"/>
            <a:t>Okazanie postanowienia/legitymacji</a:t>
          </a:r>
        </a:p>
      </dgm:t>
    </dgm:pt>
    <dgm:pt modelId="{87E47CAC-EE1F-4971-A9D9-24FCA349E209}" type="parTrans" cxnId="{86618829-6EF6-4F12-8B38-C161C79AEC46}">
      <dgm:prSet/>
      <dgm:spPr/>
      <dgm:t>
        <a:bodyPr/>
        <a:lstStyle/>
        <a:p>
          <a:endParaRPr lang="pl-PL"/>
        </a:p>
      </dgm:t>
    </dgm:pt>
    <dgm:pt modelId="{2082F255-6B37-4B80-B096-96B7B21C3B6E}" type="sibTrans" cxnId="{86618829-6EF6-4F12-8B38-C161C79AEC46}">
      <dgm:prSet/>
      <dgm:spPr/>
      <dgm:t>
        <a:bodyPr/>
        <a:lstStyle/>
        <a:p>
          <a:endParaRPr lang="pl-PL"/>
        </a:p>
      </dgm:t>
    </dgm:pt>
    <dgm:pt modelId="{9D527F2D-A440-4D9B-8412-8A5DCE6D8CC4}">
      <dgm:prSet phldrT="[Tekst]"/>
      <dgm:spPr/>
      <dgm:t>
        <a:bodyPr/>
        <a:lstStyle/>
        <a:p>
          <a:r>
            <a:rPr lang="pl-PL" dirty="0"/>
            <a:t>Wezwanie do dobrowolnego wydania rzeczy</a:t>
          </a:r>
        </a:p>
      </dgm:t>
    </dgm:pt>
    <dgm:pt modelId="{FB7662C0-08A8-4613-AD5A-F32EA32081C4}" type="parTrans" cxnId="{B4B554FA-70C8-4453-AA98-241AF8F74822}">
      <dgm:prSet/>
      <dgm:spPr/>
      <dgm:t>
        <a:bodyPr/>
        <a:lstStyle/>
        <a:p>
          <a:endParaRPr lang="pl-PL"/>
        </a:p>
      </dgm:t>
    </dgm:pt>
    <dgm:pt modelId="{F24119AA-D0F9-4C2D-BCB5-7F581FC9500C}" type="sibTrans" cxnId="{B4B554FA-70C8-4453-AA98-241AF8F74822}">
      <dgm:prSet/>
      <dgm:spPr/>
      <dgm:t>
        <a:bodyPr/>
        <a:lstStyle/>
        <a:p>
          <a:endParaRPr lang="pl-PL"/>
        </a:p>
      </dgm:t>
    </dgm:pt>
    <dgm:pt modelId="{6E857994-DAED-4277-9445-60F8A34D6A50}">
      <dgm:prSet phldrT="[Tekst]"/>
      <dgm:spPr/>
      <dgm:t>
        <a:bodyPr/>
        <a:lstStyle/>
        <a:p>
          <a:r>
            <a:rPr lang="pl-PL" dirty="0"/>
            <a:t>Przystąpienie do przeszukania </a:t>
          </a:r>
        </a:p>
      </dgm:t>
    </dgm:pt>
    <dgm:pt modelId="{C58B81DF-978C-430D-878C-67145D7831CE}" type="parTrans" cxnId="{E7667E06-55B8-447E-AEE7-DE428C69621F}">
      <dgm:prSet/>
      <dgm:spPr/>
      <dgm:t>
        <a:bodyPr/>
        <a:lstStyle/>
        <a:p>
          <a:endParaRPr lang="pl-PL"/>
        </a:p>
      </dgm:t>
    </dgm:pt>
    <dgm:pt modelId="{880F94D3-5CAC-4ACC-A1B5-7B96CDE5417C}" type="sibTrans" cxnId="{E7667E06-55B8-447E-AEE7-DE428C69621F}">
      <dgm:prSet/>
      <dgm:spPr/>
      <dgm:t>
        <a:bodyPr/>
        <a:lstStyle/>
        <a:p>
          <a:endParaRPr lang="pl-PL"/>
        </a:p>
      </dgm:t>
    </dgm:pt>
    <dgm:pt modelId="{E1F894EA-3DEF-4954-B7C1-13DEDDD63068}" type="pres">
      <dgm:prSet presAssocID="{054B1336-B58E-4C0F-9B70-B8D2C6DA08F2}" presName="Name0" presStyleCnt="0">
        <dgm:presLayoutVars>
          <dgm:dir/>
          <dgm:resizeHandles val="exact"/>
        </dgm:presLayoutVars>
      </dgm:prSet>
      <dgm:spPr/>
    </dgm:pt>
    <dgm:pt modelId="{EF32A5E3-165B-4CF8-A096-EE7484D4882A}" type="pres">
      <dgm:prSet presAssocID="{B2813CA3-89A2-4F91-9519-87DE625428E1}" presName="node" presStyleLbl="node1" presStyleIdx="0" presStyleCnt="3">
        <dgm:presLayoutVars>
          <dgm:bulletEnabled val="1"/>
        </dgm:presLayoutVars>
      </dgm:prSet>
      <dgm:spPr/>
    </dgm:pt>
    <dgm:pt modelId="{925851F0-AF69-4354-ADCF-854981B215AE}" type="pres">
      <dgm:prSet presAssocID="{2082F255-6B37-4B80-B096-96B7B21C3B6E}" presName="sibTrans" presStyleLbl="sibTrans2D1" presStyleIdx="0" presStyleCnt="2"/>
      <dgm:spPr/>
    </dgm:pt>
    <dgm:pt modelId="{92923465-8CFC-488F-BE22-43E52B8B9327}" type="pres">
      <dgm:prSet presAssocID="{2082F255-6B37-4B80-B096-96B7B21C3B6E}" presName="connectorText" presStyleLbl="sibTrans2D1" presStyleIdx="0" presStyleCnt="2"/>
      <dgm:spPr/>
    </dgm:pt>
    <dgm:pt modelId="{F049607F-E465-433F-89A5-C43C22F154F8}" type="pres">
      <dgm:prSet presAssocID="{9D527F2D-A440-4D9B-8412-8A5DCE6D8CC4}" presName="node" presStyleLbl="node1" presStyleIdx="1" presStyleCnt="3">
        <dgm:presLayoutVars>
          <dgm:bulletEnabled val="1"/>
        </dgm:presLayoutVars>
      </dgm:prSet>
      <dgm:spPr/>
    </dgm:pt>
    <dgm:pt modelId="{18733BF3-0D8F-4891-BFCF-18E9C7DF751C}" type="pres">
      <dgm:prSet presAssocID="{F24119AA-D0F9-4C2D-BCB5-7F581FC9500C}" presName="sibTrans" presStyleLbl="sibTrans2D1" presStyleIdx="1" presStyleCnt="2"/>
      <dgm:spPr/>
    </dgm:pt>
    <dgm:pt modelId="{A3BB534E-FDF3-4673-ACA9-ECC30BB0BBA9}" type="pres">
      <dgm:prSet presAssocID="{F24119AA-D0F9-4C2D-BCB5-7F581FC9500C}" presName="connectorText" presStyleLbl="sibTrans2D1" presStyleIdx="1" presStyleCnt="2"/>
      <dgm:spPr/>
    </dgm:pt>
    <dgm:pt modelId="{434BC0D5-C783-4DB3-AFF1-3EE22A0DC8A5}" type="pres">
      <dgm:prSet presAssocID="{6E857994-DAED-4277-9445-60F8A34D6A50}" presName="node" presStyleLbl="node1" presStyleIdx="2" presStyleCnt="3">
        <dgm:presLayoutVars>
          <dgm:bulletEnabled val="1"/>
        </dgm:presLayoutVars>
      </dgm:prSet>
      <dgm:spPr/>
    </dgm:pt>
  </dgm:ptLst>
  <dgm:cxnLst>
    <dgm:cxn modelId="{E7667E06-55B8-447E-AEE7-DE428C69621F}" srcId="{054B1336-B58E-4C0F-9B70-B8D2C6DA08F2}" destId="{6E857994-DAED-4277-9445-60F8A34D6A50}" srcOrd="2" destOrd="0" parTransId="{C58B81DF-978C-430D-878C-67145D7831CE}" sibTransId="{880F94D3-5CAC-4ACC-A1B5-7B96CDE5417C}"/>
    <dgm:cxn modelId="{74550216-FD5A-4F0D-BBD4-91425F2D4F99}" type="presOf" srcId="{2082F255-6B37-4B80-B096-96B7B21C3B6E}" destId="{92923465-8CFC-488F-BE22-43E52B8B9327}" srcOrd="1" destOrd="0" presId="urn:microsoft.com/office/officeart/2005/8/layout/process1"/>
    <dgm:cxn modelId="{86618829-6EF6-4F12-8B38-C161C79AEC46}" srcId="{054B1336-B58E-4C0F-9B70-B8D2C6DA08F2}" destId="{B2813CA3-89A2-4F91-9519-87DE625428E1}" srcOrd="0" destOrd="0" parTransId="{87E47CAC-EE1F-4971-A9D9-24FCA349E209}" sibTransId="{2082F255-6B37-4B80-B096-96B7B21C3B6E}"/>
    <dgm:cxn modelId="{6A99E56B-59DB-4C75-B4E9-21C7A4E5ADE5}" type="presOf" srcId="{F24119AA-D0F9-4C2D-BCB5-7F581FC9500C}" destId="{18733BF3-0D8F-4891-BFCF-18E9C7DF751C}" srcOrd="0" destOrd="0" presId="urn:microsoft.com/office/officeart/2005/8/layout/process1"/>
    <dgm:cxn modelId="{C5EF3657-839E-4217-81FA-56C279916FBA}" type="presOf" srcId="{6E857994-DAED-4277-9445-60F8A34D6A50}" destId="{434BC0D5-C783-4DB3-AFF1-3EE22A0DC8A5}" srcOrd="0" destOrd="0" presId="urn:microsoft.com/office/officeart/2005/8/layout/process1"/>
    <dgm:cxn modelId="{ADF42BB9-56C4-4A8E-8284-9CFCEF7D9E44}" type="presOf" srcId="{F24119AA-D0F9-4C2D-BCB5-7F581FC9500C}" destId="{A3BB534E-FDF3-4673-ACA9-ECC30BB0BBA9}" srcOrd="1" destOrd="0" presId="urn:microsoft.com/office/officeart/2005/8/layout/process1"/>
    <dgm:cxn modelId="{6D9390BF-9A7B-41CA-B167-707F722940B6}" type="presOf" srcId="{B2813CA3-89A2-4F91-9519-87DE625428E1}" destId="{EF32A5E3-165B-4CF8-A096-EE7484D4882A}" srcOrd="0" destOrd="0" presId="urn:microsoft.com/office/officeart/2005/8/layout/process1"/>
    <dgm:cxn modelId="{D52570D1-17CF-424B-99B1-A5543700A993}" type="presOf" srcId="{2082F255-6B37-4B80-B096-96B7B21C3B6E}" destId="{925851F0-AF69-4354-ADCF-854981B215AE}" srcOrd="0" destOrd="0" presId="urn:microsoft.com/office/officeart/2005/8/layout/process1"/>
    <dgm:cxn modelId="{B3B0BADA-CB58-4BCA-9C70-CA1D2ACE902E}" type="presOf" srcId="{054B1336-B58E-4C0F-9B70-B8D2C6DA08F2}" destId="{E1F894EA-3DEF-4954-B7C1-13DEDDD63068}" srcOrd="0" destOrd="0" presId="urn:microsoft.com/office/officeart/2005/8/layout/process1"/>
    <dgm:cxn modelId="{4CC8BADC-E7B8-4382-94C3-EAA494FED2B9}" type="presOf" srcId="{9D527F2D-A440-4D9B-8412-8A5DCE6D8CC4}" destId="{F049607F-E465-433F-89A5-C43C22F154F8}" srcOrd="0" destOrd="0" presId="urn:microsoft.com/office/officeart/2005/8/layout/process1"/>
    <dgm:cxn modelId="{B4B554FA-70C8-4453-AA98-241AF8F74822}" srcId="{054B1336-B58E-4C0F-9B70-B8D2C6DA08F2}" destId="{9D527F2D-A440-4D9B-8412-8A5DCE6D8CC4}" srcOrd="1" destOrd="0" parTransId="{FB7662C0-08A8-4613-AD5A-F32EA32081C4}" sibTransId="{F24119AA-D0F9-4C2D-BCB5-7F581FC9500C}"/>
    <dgm:cxn modelId="{DA730D45-962E-4B52-B9C5-BDAABE66BB7E}" type="presParOf" srcId="{E1F894EA-3DEF-4954-B7C1-13DEDDD63068}" destId="{EF32A5E3-165B-4CF8-A096-EE7484D4882A}" srcOrd="0" destOrd="0" presId="urn:microsoft.com/office/officeart/2005/8/layout/process1"/>
    <dgm:cxn modelId="{4DAEDB2E-2E32-48CB-BAE5-5166730F1F2A}" type="presParOf" srcId="{E1F894EA-3DEF-4954-B7C1-13DEDDD63068}" destId="{925851F0-AF69-4354-ADCF-854981B215AE}" srcOrd="1" destOrd="0" presId="urn:microsoft.com/office/officeart/2005/8/layout/process1"/>
    <dgm:cxn modelId="{5E0DB658-FBA1-4992-83E3-95C29EA42EF9}" type="presParOf" srcId="{925851F0-AF69-4354-ADCF-854981B215AE}" destId="{92923465-8CFC-488F-BE22-43E52B8B9327}" srcOrd="0" destOrd="0" presId="urn:microsoft.com/office/officeart/2005/8/layout/process1"/>
    <dgm:cxn modelId="{31EA1067-A0A4-4DA6-97C4-0E52401CC534}" type="presParOf" srcId="{E1F894EA-3DEF-4954-B7C1-13DEDDD63068}" destId="{F049607F-E465-433F-89A5-C43C22F154F8}" srcOrd="2" destOrd="0" presId="urn:microsoft.com/office/officeart/2005/8/layout/process1"/>
    <dgm:cxn modelId="{1B6A0B10-D9BF-48E2-8EE9-4D4D9FB7E0ED}" type="presParOf" srcId="{E1F894EA-3DEF-4954-B7C1-13DEDDD63068}" destId="{18733BF3-0D8F-4891-BFCF-18E9C7DF751C}" srcOrd="3" destOrd="0" presId="urn:microsoft.com/office/officeart/2005/8/layout/process1"/>
    <dgm:cxn modelId="{682048A9-2E13-49AF-A292-5B9C6213276D}" type="presParOf" srcId="{18733BF3-0D8F-4891-BFCF-18E9C7DF751C}" destId="{A3BB534E-FDF3-4673-ACA9-ECC30BB0BBA9}" srcOrd="0" destOrd="0" presId="urn:microsoft.com/office/officeart/2005/8/layout/process1"/>
    <dgm:cxn modelId="{2AA1F775-466E-4C01-9E50-492FF5020910}" type="presParOf" srcId="{E1F894EA-3DEF-4954-B7C1-13DEDDD63068}" destId="{434BC0D5-C783-4DB3-AFF1-3EE22A0DC8A5}"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8DC55C2-BEEF-44B3-8F1D-52512E35265B}" type="doc">
      <dgm:prSet loTypeId="urn:microsoft.com/office/officeart/2005/8/layout/hProcess9" loCatId="process" qsTypeId="urn:microsoft.com/office/officeart/2005/8/quickstyle/simple1" qsCatId="simple" csTypeId="urn:microsoft.com/office/officeart/2005/8/colors/accent1_2" csCatId="accent1" phldr="1"/>
      <dgm:spPr/>
    </dgm:pt>
    <dgm:pt modelId="{D911DE54-474A-4245-936C-7E6F01E91A30}">
      <dgm:prSet phldrT="[Tekst]"/>
      <dgm:spPr/>
      <dgm:t>
        <a:bodyPr/>
        <a:lstStyle/>
        <a:p>
          <a:pPr>
            <a:buNone/>
          </a:pPr>
          <a:r>
            <a:rPr lang="pl-PL" dirty="0">
              <a:sym typeface="Wingdings" pitchFamily="2" charset="2"/>
            </a:rPr>
            <a:t>wypadek niecierpiący zwłoki</a:t>
          </a:r>
          <a:endParaRPr lang="pl-PL" dirty="0"/>
        </a:p>
      </dgm:t>
    </dgm:pt>
    <dgm:pt modelId="{35445D0D-D903-4CCB-925B-B2A8AE0ABCD1}" type="parTrans" cxnId="{3D230ACA-8786-4B2E-84E6-1F9AD9A93632}">
      <dgm:prSet/>
      <dgm:spPr/>
      <dgm:t>
        <a:bodyPr/>
        <a:lstStyle/>
        <a:p>
          <a:endParaRPr lang="pl-PL"/>
        </a:p>
      </dgm:t>
    </dgm:pt>
    <dgm:pt modelId="{FB1DAF2E-B858-4D01-A490-AB499122C70B}" type="sibTrans" cxnId="{3D230ACA-8786-4B2E-84E6-1F9AD9A93632}">
      <dgm:prSet/>
      <dgm:spPr/>
      <dgm:t>
        <a:bodyPr/>
        <a:lstStyle/>
        <a:p>
          <a:endParaRPr lang="pl-PL"/>
        </a:p>
      </dgm:t>
    </dgm:pt>
    <dgm:pt modelId="{7D515034-D2B4-435F-A74F-5F5FE69A36E4}">
      <dgm:prSet phldrT="[Tekst]"/>
      <dgm:spPr/>
      <dgm:t>
        <a:bodyPr/>
        <a:lstStyle/>
        <a:p>
          <a:pPr>
            <a:buNone/>
          </a:pPr>
          <a:r>
            <a:rPr lang="pl-PL" dirty="0">
              <a:sym typeface="Wingdings" pitchFamily="2" charset="2"/>
            </a:rPr>
            <a:t> prokurator wydaje postanowienie</a:t>
          </a:r>
          <a:endParaRPr lang="pl-PL" dirty="0"/>
        </a:p>
      </dgm:t>
    </dgm:pt>
    <dgm:pt modelId="{F1DD23F1-3E3F-4C4A-998A-51A6C56A0809}" type="parTrans" cxnId="{00F9E169-ADC2-428A-ABA5-0804D3AF6301}">
      <dgm:prSet/>
      <dgm:spPr/>
      <dgm:t>
        <a:bodyPr/>
        <a:lstStyle/>
        <a:p>
          <a:endParaRPr lang="pl-PL"/>
        </a:p>
      </dgm:t>
    </dgm:pt>
    <dgm:pt modelId="{5C79E816-D749-4A11-9252-0AE0244F4C41}" type="sibTrans" cxnId="{00F9E169-ADC2-428A-ABA5-0804D3AF6301}">
      <dgm:prSet/>
      <dgm:spPr/>
      <dgm:t>
        <a:bodyPr/>
        <a:lstStyle/>
        <a:p>
          <a:endParaRPr lang="pl-PL"/>
        </a:p>
      </dgm:t>
    </dgm:pt>
    <dgm:pt modelId="{BDC80738-39F7-4048-9FCE-D072780EBBE7}">
      <dgm:prSet phldrT="[Tekst]"/>
      <dgm:spPr/>
      <dgm:t>
        <a:bodyPr/>
        <a:lstStyle/>
        <a:p>
          <a:pPr>
            <a:buNone/>
          </a:pPr>
          <a:r>
            <a:rPr lang="pl-PL" dirty="0">
              <a:sym typeface="Wingdings" pitchFamily="2" charset="2"/>
            </a:rPr>
            <a:t>występuje w ciągu 3 dni z wnioskiem do sądu o zatwierdzenie kontroli i utrwalania rozmów</a:t>
          </a:r>
          <a:endParaRPr lang="pl-PL" dirty="0"/>
        </a:p>
      </dgm:t>
    </dgm:pt>
    <dgm:pt modelId="{C1A1AE38-B1BA-4418-9B60-07E000D0D697}" type="parTrans" cxnId="{70000840-B6D0-40F7-95CD-F428469E6E6C}">
      <dgm:prSet/>
      <dgm:spPr/>
      <dgm:t>
        <a:bodyPr/>
        <a:lstStyle/>
        <a:p>
          <a:endParaRPr lang="pl-PL"/>
        </a:p>
      </dgm:t>
    </dgm:pt>
    <dgm:pt modelId="{7FA926DA-7021-4AA5-A029-4DACF8148F85}" type="sibTrans" cxnId="{70000840-B6D0-40F7-95CD-F428469E6E6C}">
      <dgm:prSet/>
      <dgm:spPr/>
      <dgm:t>
        <a:bodyPr/>
        <a:lstStyle/>
        <a:p>
          <a:endParaRPr lang="pl-PL"/>
        </a:p>
      </dgm:t>
    </dgm:pt>
    <dgm:pt modelId="{AF894773-7682-4F31-BD04-1B2AE756786A}">
      <dgm:prSet phldrT="[Tekst]"/>
      <dgm:spPr/>
      <dgm:t>
        <a:bodyPr/>
        <a:lstStyle/>
        <a:p>
          <a:pPr>
            <a:buNone/>
          </a:pPr>
          <a:r>
            <a:rPr lang="pl-PL">
              <a:sym typeface="Wingdings" pitchFamily="2" charset="2"/>
            </a:rPr>
            <a:t>sąd </a:t>
          </a:r>
          <a:r>
            <a:rPr lang="pl-PL" dirty="0">
              <a:sym typeface="Wingdings" pitchFamily="2" charset="2"/>
            </a:rPr>
            <a:t>wydaje postanowienie w tym przedmiocie w ciągu 5 dni </a:t>
          </a:r>
          <a:endParaRPr lang="pl-PL" dirty="0"/>
        </a:p>
      </dgm:t>
    </dgm:pt>
    <dgm:pt modelId="{EEC69A81-52E6-422F-AD54-36CD5336AB99}" type="parTrans" cxnId="{567172A6-E7EB-4728-ADA4-03F2116F4810}">
      <dgm:prSet/>
      <dgm:spPr/>
      <dgm:t>
        <a:bodyPr/>
        <a:lstStyle/>
        <a:p>
          <a:endParaRPr lang="pl-PL"/>
        </a:p>
      </dgm:t>
    </dgm:pt>
    <dgm:pt modelId="{51308268-D8E1-4B5D-AA76-5AA2A04DA7AB}" type="sibTrans" cxnId="{567172A6-E7EB-4728-ADA4-03F2116F4810}">
      <dgm:prSet/>
      <dgm:spPr/>
      <dgm:t>
        <a:bodyPr/>
        <a:lstStyle/>
        <a:p>
          <a:endParaRPr lang="pl-PL"/>
        </a:p>
      </dgm:t>
    </dgm:pt>
    <dgm:pt modelId="{51F53650-FDF0-49B2-98F1-8E8FD5232056}" type="pres">
      <dgm:prSet presAssocID="{D8DC55C2-BEEF-44B3-8F1D-52512E35265B}" presName="CompostProcess" presStyleCnt="0">
        <dgm:presLayoutVars>
          <dgm:dir/>
          <dgm:resizeHandles val="exact"/>
        </dgm:presLayoutVars>
      </dgm:prSet>
      <dgm:spPr/>
    </dgm:pt>
    <dgm:pt modelId="{CDB65A6A-B830-49D9-865C-C6060A34E8DE}" type="pres">
      <dgm:prSet presAssocID="{D8DC55C2-BEEF-44B3-8F1D-52512E35265B}" presName="arrow" presStyleLbl="bgShp" presStyleIdx="0" presStyleCnt="1"/>
      <dgm:spPr/>
    </dgm:pt>
    <dgm:pt modelId="{8142AD47-1F5E-4145-8288-6F88A5B91088}" type="pres">
      <dgm:prSet presAssocID="{D8DC55C2-BEEF-44B3-8F1D-52512E35265B}" presName="linearProcess" presStyleCnt="0"/>
      <dgm:spPr/>
    </dgm:pt>
    <dgm:pt modelId="{FAD1F736-DD2A-4C10-BEF5-737B81055E05}" type="pres">
      <dgm:prSet presAssocID="{D911DE54-474A-4245-936C-7E6F01E91A30}" presName="textNode" presStyleLbl="node1" presStyleIdx="0" presStyleCnt="4">
        <dgm:presLayoutVars>
          <dgm:bulletEnabled val="1"/>
        </dgm:presLayoutVars>
      </dgm:prSet>
      <dgm:spPr/>
    </dgm:pt>
    <dgm:pt modelId="{FCD5337B-4EE2-4435-B4F9-7C0F92121778}" type="pres">
      <dgm:prSet presAssocID="{FB1DAF2E-B858-4D01-A490-AB499122C70B}" presName="sibTrans" presStyleCnt="0"/>
      <dgm:spPr/>
    </dgm:pt>
    <dgm:pt modelId="{E13AEF9C-F472-44AC-9BB7-B58C40A83846}" type="pres">
      <dgm:prSet presAssocID="{7D515034-D2B4-435F-A74F-5F5FE69A36E4}" presName="textNode" presStyleLbl="node1" presStyleIdx="1" presStyleCnt="4">
        <dgm:presLayoutVars>
          <dgm:bulletEnabled val="1"/>
        </dgm:presLayoutVars>
      </dgm:prSet>
      <dgm:spPr/>
    </dgm:pt>
    <dgm:pt modelId="{BFC33836-7DD3-4EBA-A483-626616B7082C}" type="pres">
      <dgm:prSet presAssocID="{5C79E816-D749-4A11-9252-0AE0244F4C41}" presName="sibTrans" presStyleCnt="0"/>
      <dgm:spPr/>
    </dgm:pt>
    <dgm:pt modelId="{5078EC99-6799-486D-9DD4-AB16F5C1646D}" type="pres">
      <dgm:prSet presAssocID="{BDC80738-39F7-4048-9FCE-D072780EBBE7}" presName="textNode" presStyleLbl="node1" presStyleIdx="2" presStyleCnt="4">
        <dgm:presLayoutVars>
          <dgm:bulletEnabled val="1"/>
        </dgm:presLayoutVars>
      </dgm:prSet>
      <dgm:spPr/>
    </dgm:pt>
    <dgm:pt modelId="{EF4F35F7-4D8B-45D7-BCB8-C33DACE62FD5}" type="pres">
      <dgm:prSet presAssocID="{7FA926DA-7021-4AA5-A029-4DACF8148F85}" presName="sibTrans" presStyleCnt="0"/>
      <dgm:spPr/>
    </dgm:pt>
    <dgm:pt modelId="{F9CB378E-DAF3-4F51-B748-C6D33B5A0EAF}" type="pres">
      <dgm:prSet presAssocID="{AF894773-7682-4F31-BD04-1B2AE756786A}" presName="textNode" presStyleLbl="node1" presStyleIdx="3" presStyleCnt="4">
        <dgm:presLayoutVars>
          <dgm:bulletEnabled val="1"/>
        </dgm:presLayoutVars>
      </dgm:prSet>
      <dgm:spPr/>
    </dgm:pt>
  </dgm:ptLst>
  <dgm:cxnLst>
    <dgm:cxn modelId="{C9916B23-A5E2-44AF-B9FA-04D0D09AEDC4}" type="presOf" srcId="{7D515034-D2B4-435F-A74F-5F5FE69A36E4}" destId="{E13AEF9C-F472-44AC-9BB7-B58C40A83846}" srcOrd="0" destOrd="0" presId="urn:microsoft.com/office/officeart/2005/8/layout/hProcess9"/>
    <dgm:cxn modelId="{70000840-B6D0-40F7-95CD-F428469E6E6C}" srcId="{D8DC55C2-BEEF-44B3-8F1D-52512E35265B}" destId="{BDC80738-39F7-4048-9FCE-D072780EBBE7}" srcOrd="2" destOrd="0" parTransId="{C1A1AE38-B1BA-4418-9B60-07E000D0D697}" sibTransId="{7FA926DA-7021-4AA5-A029-4DACF8148F85}"/>
    <dgm:cxn modelId="{00F9E169-ADC2-428A-ABA5-0804D3AF6301}" srcId="{D8DC55C2-BEEF-44B3-8F1D-52512E35265B}" destId="{7D515034-D2B4-435F-A74F-5F5FE69A36E4}" srcOrd="1" destOrd="0" parTransId="{F1DD23F1-3E3F-4C4A-998A-51A6C56A0809}" sibTransId="{5C79E816-D749-4A11-9252-0AE0244F4C41}"/>
    <dgm:cxn modelId="{DF19FF54-B805-41E7-8FC5-EFDC4E66D9CE}" type="presOf" srcId="{D911DE54-474A-4245-936C-7E6F01E91A30}" destId="{FAD1F736-DD2A-4C10-BEF5-737B81055E05}" srcOrd="0" destOrd="0" presId="urn:microsoft.com/office/officeart/2005/8/layout/hProcess9"/>
    <dgm:cxn modelId="{567172A6-E7EB-4728-ADA4-03F2116F4810}" srcId="{D8DC55C2-BEEF-44B3-8F1D-52512E35265B}" destId="{AF894773-7682-4F31-BD04-1B2AE756786A}" srcOrd="3" destOrd="0" parTransId="{EEC69A81-52E6-422F-AD54-36CD5336AB99}" sibTransId="{51308268-D8E1-4B5D-AA76-5AA2A04DA7AB}"/>
    <dgm:cxn modelId="{CA7020C6-5CA7-4C90-B8BF-BF1B573E0B49}" type="presOf" srcId="{D8DC55C2-BEEF-44B3-8F1D-52512E35265B}" destId="{51F53650-FDF0-49B2-98F1-8E8FD5232056}" srcOrd="0" destOrd="0" presId="urn:microsoft.com/office/officeart/2005/8/layout/hProcess9"/>
    <dgm:cxn modelId="{38E7DBC7-12EF-4E13-AD90-4DA3FFF99FE7}" type="presOf" srcId="{AF894773-7682-4F31-BD04-1B2AE756786A}" destId="{F9CB378E-DAF3-4F51-B748-C6D33B5A0EAF}" srcOrd="0" destOrd="0" presId="urn:microsoft.com/office/officeart/2005/8/layout/hProcess9"/>
    <dgm:cxn modelId="{3D230ACA-8786-4B2E-84E6-1F9AD9A93632}" srcId="{D8DC55C2-BEEF-44B3-8F1D-52512E35265B}" destId="{D911DE54-474A-4245-936C-7E6F01E91A30}" srcOrd="0" destOrd="0" parTransId="{35445D0D-D903-4CCB-925B-B2A8AE0ABCD1}" sibTransId="{FB1DAF2E-B858-4D01-A490-AB499122C70B}"/>
    <dgm:cxn modelId="{50D8EAF1-1E71-410D-B868-271ED08DC57D}" type="presOf" srcId="{BDC80738-39F7-4048-9FCE-D072780EBBE7}" destId="{5078EC99-6799-486D-9DD4-AB16F5C1646D}" srcOrd="0" destOrd="0" presId="urn:microsoft.com/office/officeart/2005/8/layout/hProcess9"/>
    <dgm:cxn modelId="{FEAC6719-7E1A-437B-B3C3-93E9E3D0597C}" type="presParOf" srcId="{51F53650-FDF0-49B2-98F1-8E8FD5232056}" destId="{CDB65A6A-B830-49D9-865C-C6060A34E8DE}" srcOrd="0" destOrd="0" presId="urn:microsoft.com/office/officeart/2005/8/layout/hProcess9"/>
    <dgm:cxn modelId="{6F9BB4E4-6141-4D6E-A2B2-2854B8CACD98}" type="presParOf" srcId="{51F53650-FDF0-49B2-98F1-8E8FD5232056}" destId="{8142AD47-1F5E-4145-8288-6F88A5B91088}" srcOrd="1" destOrd="0" presId="urn:microsoft.com/office/officeart/2005/8/layout/hProcess9"/>
    <dgm:cxn modelId="{AAB6AF15-49F8-45FA-9788-A4CEA2BB1B2E}" type="presParOf" srcId="{8142AD47-1F5E-4145-8288-6F88A5B91088}" destId="{FAD1F736-DD2A-4C10-BEF5-737B81055E05}" srcOrd="0" destOrd="0" presId="urn:microsoft.com/office/officeart/2005/8/layout/hProcess9"/>
    <dgm:cxn modelId="{057D012E-E469-4EDA-BD99-2A59F32DFB5A}" type="presParOf" srcId="{8142AD47-1F5E-4145-8288-6F88A5B91088}" destId="{FCD5337B-4EE2-4435-B4F9-7C0F92121778}" srcOrd="1" destOrd="0" presId="urn:microsoft.com/office/officeart/2005/8/layout/hProcess9"/>
    <dgm:cxn modelId="{5A5AED18-9BA5-4C04-A247-7C8B85C8906B}" type="presParOf" srcId="{8142AD47-1F5E-4145-8288-6F88A5B91088}" destId="{E13AEF9C-F472-44AC-9BB7-B58C40A83846}" srcOrd="2" destOrd="0" presId="urn:microsoft.com/office/officeart/2005/8/layout/hProcess9"/>
    <dgm:cxn modelId="{4611B8E6-5BBE-4E82-B6D9-6E4D5C7F0246}" type="presParOf" srcId="{8142AD47-1F5E-4145-8288-6F88A5B91088}" destId="{BFC33836-7DD3-4EBA-A483-626616B7082C}" srcOrd="3" destOrd="0" presId="urn:microsoft.com/office/officeart/2005/8/layout/hProcess9"/>
    <dgm:cxn modelId="{707AA9A2-3F33-4C04-8A41-1D282E124FD0}" type="presParOf" srcId="{8142AD47-1F5E-4145-8288-6F88A5B91088}" destId="{5078EC99-6799-486D-9DD4-AB16F5C1646D}" srcOrd="4" destOrd="0" presId="urn:microsoft.com/office/officeart/2005/8/layout/hProcess9"/>
    <dgm:cxn modelId="{A673704E-1D57-4F0D-A158-7EFB450B7FE2}" type="presParOf" srcId="{8142AD47-1F5E-4145-8288-6F88A5B91088}" destId="{EF4F35F7-4D8B-45D7-BCB8-C33DACE62FD5}" srcOrd="5" destOrd="0" presId="urn:microsoft.com/office/officeart/2005/8/layout/hProcess9"/>
    <dgm:cxn modelId="{E8E03854-130D-4320-8606-A386E2D6A430}" type="presParOf" srcId="{8142AD47-1F5E-4145-8288-6F88A5B91088}" destId="{F9CB378E-DAF3-4F51-B748-C6D33B5A0EA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D5EBB51-C286-4320-B5D7-905FADC1CE55}"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ACC7B95-F6A3-4B4B-8765-F5C8732BAB0C}">
      <dgm:prSet custT="1"/>
      <dgm:spPr/>
      <dgm:t>
        <a:bodyPr/>
        <a:lstStyle/>
        <a:p>
          <a:pPr>
            <a:lnSpc>
              <a:spcPct val="100000"/>
            </a:lnSpc>
          </a:pPr>
          <a:r>
            <a:rPr lang="pl-PL" sz="1600"/>
            <a:t>1) przeprowadzenie dowodu jest niedopuszczalne;</a:t>
          </a:r>
          <a:endParaRPr lang="en-US" sz="1600"/>
        </a:p>
      </dgm:t>
    </dgm:pt>
    <dgm:pt modelId="{B5EC23BF-FF9C-417E-85E1-827E9037D21C}" type="parTrans" cxnId="{1A06BA6F-3B85-4848-9318-247F15BE0C26}">
      <dgm:prSet/>
      <dgm:spPr/>
      <dgm:t>
        <a:bodyPr/>
        <a:lstStyle/>
        <a:p>
          <a:endParaRPr lang="en-US"/>
        </a:p>
      </dgm:t>
    </dgm:pt>
    <dgm:pt modelId="{8D5D39D9-69CD-4FFF-9FFF-649AF27D1F05}" type="sibTrans" cxnId="{1A06BA6F-3B85-4848-9318-247F15BE0C26}">
      <dgm:prSet/>
      <dgm:spPr/>
      <dgm:t>
        <a:bodyPr/>
        <a:lstStyle/>
        <a:p>
          <a:pPr>
            <a:lnSpc>
              <a:spcPct val="100000"/>
            </a:lnSpc>
          </a:pPr>
          <a:endParaRPr lang="en-US"/>
        </a:p>
      </dgm:t>
    </dgm:pt>
    <dgm:pt modelId="{18F2D777-DC47-464C-91BF-A95A323FF0AC}">
      <dgm:prSet custT="1"/>
      <dgm:spPr/>
      <dgm:t>
        <a:bodyPr/>
        <a:lstStyle/>
        <a:p>
          <a:pPr>
            <a:lnSpc>
              <a:spcPct val="100000"/>
            </a:lnSpc>
          </a:pPr>
          <a:r>
            <a:rPr lang="pl-PL" sz="1600"/>
            <a:t>2) okoliczność, która ma być udowodniona, nie ma znaczenia dla rozstrzygnięcia sprawy albo jest już udowodniona zgodnie z twierdzeniem wnioskodawcy;</a:t>
          </a:r>
          <a:endParaRPr lang="en-US" sz="1600"/>
        </a:p>
      </dgm:t>
    </dgm:pt>
    <dgm:pt modelId="{A92001A3-B639-422A-BE72-B55F12185AF5}" type="parTrans" cxnId="{3CA5486E-F938-4C27-B88A-5B37D39298CB}">
      <dgm:prSet/>
      <dgm:spPr/>
      <dgm:t>
        <a:bodyPr/>
        <a:lstStyle/>
        <a:p>
          <a:endParaRPr lang="en-US"/>
        </a:p>
      </dgm:t>
    </dgm:pt>
    <dgm:pt modelId="{F03B84CB-364C-4243-ADCC-14367E70DA93}" type="sibTrans" cxnId="{3CA5486E-F938-4C27-B88A-5B37D39298CB}">
      <dgm:prSet/>
      <dgm:spPr/>
      <dgm:t>
        <a:bodyPr/>
        <a:lstStyle/>
        <a:p>
          <a:pPr>
            <a:lnSpc>
              <a:spcPct val="100000"/>
            </a:lnSpc>
          </a:pPr>
          <a:endParaRPr lang="en-US"/>
        </a:p>
      </dgm:t>
    </dgm:pt>
    <dgm:pt modelId="{19B1E516-0BFD-4D53-BB25-00FD0469F48F}">
      <dgm:prSet custT="1"/>
      <dgm:spPr/>
      <dgm:t>
        <a:bodyPr/>
        <a:lstStyle/>
        <a:p>
          <a:pPr>
            <a:lnSpc>
              <a:spcPct val="100000"/>
            </a:lnSpc>
          </a:pPr>
          <a:r>
            <a:rPr lang="pl-PL" sz="1600"/>
            <a:t>3) dowód jest nieprzydatny do stwierdzenia danej okoliczności;</a:t>
          </a:r>
          <a:endParaRPr lang="en-US" sz="1600"/>
        </a:p>
      </dgm:t>
    </dgm:pt>
    <dgm:pt modelId="{980618FB-AD0E-4BFD-9F99-D8B53505E78B}" type="parTrans" cxnId="{D80C13D0-BA1B-4F89-8364-2AEC31680B6F}">
      <dgm:prSet/>
      <dgm:spPr/>
      <dgm:t>
        <a:bodyPr/>
        <a:lstStyle/>
        <a:p>
          <a:endParaRPr lang="en-US"/>
        </a:p>
      </dgm:t>
    </dgm:pt>
    <dgm:pt modelId="{2D242562-D1C9-4078-A7DF-C0390E49FC96}" type="sibTrans" cxnId="{D80C13D0-BA1B-4F89-8364-2AEC31680B6F}">
      <dgm:prSet/>
      <dgm:spPr/>
      <dgm:t>
        <a:bodyPr/>
        <a:lstStyle/>
        <a:p>
          <a:pPr>
            <a:lnSpc>
              <a:spcPct val="100000"/>
            </a:lnSpc>
          </a:pPr>
          <a:endParaRPr lang="en-US"/>
        </a:p>
      </dgm:t>
    </dgm:pt>
    <dgm:pt modelId="{EE89871B-913C-4698-8397-4AAB64EAC3AE}">
      <dgm:prSet custT="1"/>
      <dgm:spPr/>
      <dgm:t>
        <a:bodyPr/>
        <a:lstStyle/>
        <a:p>
          <a:pPr>
            <a:lnSpc>
              <a:spcPct val="100000"/>
            </a:lnSpc>
          </a:pPr>
          <a:r>
            <a:rPr lang="pl-PL" sz="1600"/>
            <a:t>4) dowodu nie da się przeprowadzić;</a:t>
          </a:r>
          <a:endParaRPr lang="en-US" sz="1600"/>
        </a:p>
      </dgm:t>
    </dgm:pt>
    <dgm:pt modelId="{73B603BC-49DA-405E-BE6D-6CC6FDC8C216}" type="parTrans" cxnId="{1CA6D99D-55A8-44EB-9F68-2FB20E8D9B01}">
      <dgm:prSet/>
      <dgm:spPr/>
      <dgm:t>
        <a:bodyPr/>
        <a:lstStyle/>
        <a:p>
          <a:endParaRPr lang="en-US"/>
        </a:p>
      </dgm:t>
    </dgm:pt>
    <dgm:pt modelId="{41BDF1C3-B0FB-49A7-A023-CDD25B589351}" type="sibTrans" cxnId="{1CA6D99D-55A8-44EB-9F68-2FB20E8D9B01}">
      <dgm:prSet/>
      <dgm:spPr/>
      <dgm:t>
        <a:bodyPr/>
        <a:lstStyle/>
        <a:p>
          <a:pPr>
            <a:lnSpc>
              <a:spcPct val="100000"/>
            </a:lnSpc>
          </a:pPr>
          <a:endParaRPr lang="en-US"/>
        </a:p>
      </dgm:t>
    </dgm:pt>
    <dgm:pt modelId="{184ADA37-8F46-4E62-BE0E-B8281024ACEF}">
      <dgm:prSet custT="1"/>
      <dgm:spPr/>
      <dgm:t>
        <a:bodyPr/>
        <a:lstStyle/>
        <a:p>
          <a:pPr>
            <a:lnSpc>
              <a:spcPct val="100000"/>
            </a:lnSpc>
          </a:pPr>
          <a:r>
            <a:rPr lang="pl-PL" sz="1600"/>
            <a:t>5 )wniosek dowodowy w sposób oczywisty zmierza do przedłużenia postępowania;</a:t>
          </a:r>
          <a:endParaRPr lang="en-US" sz="1600"/>
        </a:p>
      </dgm:t>
    </dgm:pt>
    <dgm:pt modelId="{CA97383E-414A-498F-92F0-59B1C168746D}" type="parTrans" cxnId="{A3C2DDB1-D2E3-406C-9267-7EA15C4DF31C}">
      <dgm:prSet/>
      <dgm:spPr/>
      <dgm:t>
        <a:bodyPr/>
        <a:lstStyle/>
        <a:p>
          <a:endParaRPr lang="en-US"/>
        </a:p>
      </dgm:t>
    </dgm:pt>
    <dgm:pt modelId="{F68D8388-C45F-4708-89CA-7CF441EA4DAC}" type="sibTrans" cxnId="{A3C2DDB1-D2E3-406C-9267-7EA15C4DF31C}">
      <dgm:prSet/>
      <dgm:spPr/>
      <dgm:t>
        <a:bodyPr/>
        <a:lstStyle/>
        <a:p>
          <a:pPr>
            <a:lnSpc>
              <a:spcPct val="100000"/>
            </a:lnSpc>
          </a:pPr>
          <a:endParaRPr lang="en-US"/>
        </a:p>
      </dgm:t>
    </dgm:pt>
    <dgm:pt modelId="{E62A1A77-55AE-4C1B-AA62-2BA4BF71A3A1}">
      <dgm:prSet custT="1"/>
      <dgm:spPr/>
      <dgm:t>
        <a:bodyPr/>
        <a:lstStyle/>
        <a:p>
          <a:pPr>
            <a:lnSpc>
              <a:spcPct val="100000"/>
            </a:lnSpc>
          </a:pPr>
          <a:r>
            <a:rPr lang="pl-PL" sz="1600" dirty="0"/>
            <a:t>6) wniosek dowodowy został złożony po zakreślonym przez organ procesowy terminie, o którym strona składająca wniosek została zawiadomiona.</a:t>
          </a:r>
          <a:endParaRPr lang="en-US" sz="1600" dirty="0"/>
        </a:p>
      </dgm:t>
    </dgm:pt>
    <dgm:pt modelId="{1E8B739C-B2CD-484D-B918-5B1518A69944}" type="parTrans" cxnId="{577C2CA0-4B24-4706-A477-39404C0DAF9E}">
      <dgm:prSet/>
      <dgm:spPr/>
      <dgm:t>
        <a:bodyPr/>
        <a:lstStyle/>
        <a:p>
          <a:endParaRPr lang="en-US"/>
        </a:p>
      </dgm:t>
    </dgm:pt>
    <dgm:pt modelId="{72F88F95-AC42-4E92-91B7-64401791B032}" type="sibTrans" cxnId="{577C2CA0-4B24-4706-A477-39404C0DAF9E}">
      <dgm:prSet/>
      <dgm:spPr/>
      <dgm:t>
        <a:bodyPr/>
        <a:lstStyle/>
        <a:p>
          <a:endParaRPr lang="en-US"/>
        </a:p>
      </dgm:t>
    </dgm:pt>
    <dgm:pt modelId="{56425FA4-D620-4F92-8A20-C4F17C066E36}" type="pres">
      <dgm:prSet presAssocID="{9D5EBB51-C286-4320-B5D7-905FADC1CE55}" presName="root" presStyleCnt="0">
        <dgm:presLayoutVars>
          <dgm:dir/>
          <dgm:resizeHandles val="exact"/>
        </dgm:presLayoutVars>
      </dgm:prSet>
      <dgm:spPr/>
    </dgm:pt>
    <dgm:pt modelId="{3B37813A-8F7D-4B92-969F-7CDF0BF51D80}" type="pres">
      <dgm:prSet presAssocID="{9D5EBB51-C286-4320-B5D7-905FADC1CE55}" presName="container" presStyleCnt="0">
        <dgm:presLayoutVars>
          <dgm:dir/>
          <dgm:resizeHandles val="exact"/>
        </dgm:presLayoutVars>
      </dgm:prSet>
      <dgm:spPr/>
    </dgm:pt>
    <dgm:pt modelId="{08F83342-417B-425A-B2C3-F6EE361045E1}" type="pres">
      <dgm:prSet presAssocID="{2ACC7B95-F6A3-4B4B-8765-F5C8732BAB0C}" presName="compNode" presStyleCnt="0"/>
      <dgm:spPr/>
    </dgm:pt>
    <dgm:pt modelId="{2854C3A2-E084-46D4-B8E7-FF8F3886CFB6}" type="pres">
      <dgm:prSet presAssocID="{2ACC7B95-F6A3-4B4B-8765-F5C8732BAB0C}" presName="iconBgRect" presStyleLbl="bgShp" presStyleIdx="0" presStyleCnt="6"/>
      <dgm:spPr/>
    </dgm:pt>
    <dgm:pt modelId="{EA9DEB38-C110-4C6F-87B6-D175CA7AB99C}" type="pres">
      <dgm:prSet presAssocID="{2ACC7B95-F6A3-4B4B-8765-F5C8732BAB0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ant"/>
        </a:ext>
      </dgm:extLst>
    </dgm:pt>
    <dgm:pt modelId="{E88A3D4A-ED20-481C-8B9B-E92F05D53FA5}" type="pres">
      <dgm:prSet presAssocID="{2ACC7B95-F6A3-4B4B-8765-F5C8732BAB0C}" presName="spaceRect" presStyleCnt="0"/>
      <dgm:spPr/>
    </dgm:pt>
    <dgm:pt modelId="{B2E10EC7-7E37-41D9-ACC1-BD3F8F85CA68}" type="pres">
      <dgm:prSet presAssocID="{2ACC7B95-F6A3-4B4B-8765-F5C8732BAB0C}" presName="textRect" presStyleLbl="revTx" presStyleIdx="0" presStyleCnt="6">
        <dgm:presLayoutVars>
          <dgm:chMax val="1"/>
          <dgm:chPref val="1"/>
        </dgm:presLayoutVars>
      </dgm:prSet>
      <dgm:spPr/>
    </dgm:pt>
    <dgm:pt modelId="{0BA78855-3D50-424E-8AF2-E3B6774114F3}" type="pres">
      <dgm:prSet presAssocID="{8D5D39D9-69CD-4FFF-9FFF-649AF27D1F05}" presName="sibTrans" presStyleLbl="sibTrans2D1" presStyleIdx="0" presStyleCnt="0"/>
      <dgm:spPr/>
    </dgm:pt>
    <dgm:pt modelId="{59019600-535D-4AD9-8FEE-C599FF626149}" type="pres">
      <dgm:prSet presAssocID="{18F2D777-DC47-464C-91BF-A95A323FF0AC}" presName="compNode" presStyleCnt="0"/>
      <dgm:spPr/>
    </dgm:pt>
    <dgm:pt modelId="{E6EE1F63-9AFE-401F-8FD5-EAF768BEBFFD}" type="pres">
      <dgm:prSet presAssocID="{18F2D777-DC47-464C-91BF-A95A323FF0AC}" presName="iconBgRect" presStyleLbl="bgShp" presStyleIdx="1" presStyleCnt="6"/>
      <dgm:spPr/>
    </dgm:pt>
    <dgm:pt modelId="{B07C54AC-B005-4AD8-A121-DD7F25967BE1}" type="pres">
      <dgm:prSet presAssocID="{18F2D777-DC47-464C-91BF-A95A323FF0A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C6A58D4C-55F7-48BD-B93F-19BB89FC1600}" type="pres">
      <dgm:prSet presAssocID="{18F2D777-DC47-464C-91BF-A95A323FF0AC}" presName="spaceRect" presStyleCnt="0"/>
      <dgm:spPr/>
    </dgm:pt>
    <dgm:pt modelId="{D197D466-0197-4BAE-A91A-427641B5D8AC}" type="pres">
      <dgm:prSet presAssocID="{18F2D777-DC47-464C-91BF-A95A323FF0AC}" presName="textRect" presStyleLbl="revTx" presStyleIdx="1" presStyleCnt="6">
        <dgm:presLayoutVars>
          <dgm:chMax val="1"/>
          <dgm:chPref val="1"/>
        </dgm:presLayoutVars>
      </dgm:prSet>
      <dgm:spPr/>
    </dgm:pt>
    <dgm:pt modelId="{21AC4508-7698-4EA2-8756-E1D2AA693454}" type="pres">
      <dgm:prSet presAssocID="{F03B84CB-364C-4243-ADCC-14367E70DA93}" presName="sibTrans" presStyleLbl="sibTrans2D1" presStyleIdx="0" presStyleCnt="0"/>
      <dgm:spPr/>
    </dgm:pt>
    <dgm:pt modelId="{5148E741-B6E9-402C-B855-03B16CD2BAAF}" type="pres">
      <dgm:prSet presAssocID="{19B1E516-0BFD-4D53-BB25-00FD0469F48F}" presName="compNode" presStyleCnt="0"/>
      <dgm:spPr/>
    </dgm:pt>
    <dgm:pt modelId="{EA190720-04E7-4CC7-B8E1-8B06ECF2D882}" type="pres">
      <dgm:prSet presAssocID="{19B1E516-0BFD-4D53-BB25-00FD0469F48F}" presName="iconBgRect" presStyleLbl="bgShp" presStyleIdx="2" presStyleCnt="6"/>
      <dgm:spPr/>
    </dgm:pt>
    <dgm:pt modelId="{8511510C-DD7F-4DDB-A077-E497BCE5703C}" type="pres">
      <dgm:prSet presAssocID="{19B1E516-0BFD-4D53-BB25-00FD0469F48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enn Diagram"/>
        </a:ext>
      </dgm:extLst>
    </dgm:pt>
    <dgm:pt modelId="{0B6C2C58-7DB3-4F2A-A1FF-BD020930B24D}" type="pres">
      <dgm:prSet presAssocID="{19B1E516-0BFD-4D53-BB25-00FD0469F48F}" presName="spaceRect" presStyleCnt="0"/>
      <dgm:spPr/>
    </dgm:pt>
    <dgm:pt modelId="{82437CD4-6AF1-475D-A869-3FE5037F9B88}" type="pres">
      <dgm:prSet presAssocID="{19B1E516-0BFD-4D53-BB25-00FD0469F48F}" presName="textRect" presStyleLbl="revTx" presStyleIdx="2" presStyleCnt="6">
        <dgm:presLayoutVars>
          <dgm:chMax val="1"/>
          <dgm:chPref val="1"/>
        </dgm:presLayoutVars>
      </dgm:prSet>
      <dgm:spPr/>
    </dgm:pt>
    <dgm:pt modelId="{D62424F6-8E23-4A52-AFBF-A53088AF134A}" type="pres">
      <dgm:prSet presAssocID="{2D242562-D1C9-4078-A7DF-C0390E49FC96}" presName="sibTrans" presStyleLbl="sibTrans2D1" presStyleIdx="0" presStyleCnt="0"/>
      <dgm:spPr/>
    </dgm:pt>
    <dgm:pt modelId="{D56FF5E7-2C23-44B3-8033-E8411226055F}" type="pres">
      <dgm:prSet presAssocID="{EE89871B-913C-4698-8397-4AAB64EAC3AE}" presName="compNode" presStyleCnt="0"/>
      <dgm:spPr/>
    </dgm:pt>
    <dgm:pt modelId="{A2AC72F6-139E-40DE-8A7E-8CDD5558682D}" type="pres">
      <dgm:prSet presAssocID="{EE89871B-913C-4698-8397-4AAB64EAC3AE}" presName="iconBgRect" presStyleLbl="bgShp" presStyleIdx="3" presStyleCnt="6"/>
      <dgm:spPr/>
    </dgm:pt>
    <dgm:pt modelId="{21B5F731-039F-41EC-B8B3-B7F2740FD4CD}" type="pres">
      <dgm:prSet presAssocID="{EE89871B-913C-4698-8397-4AAB64EAC3A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7A7B4DED-3A43-4D6E-89FD-F2733D22A2C0}" type="pres">
      <dgm:prSet presAssocID="{EE89871B-913C-4698-8397-4AAB64EAC3AE}" presName="spaceRect" presStyleCnt="0"/>
      <dgm:spPr/>
    </dgm:pt>
    <dgm:pt modelId="{50BF2FB7-8995-4C19-89D5-D92A79742718}" type="pres">
      <dgm:prSet presAssocID="{EE89871B-913C-4698-8397-4AAB64EAC3AE}" presName="textRect" presStyleLbl="revTx" presStyleIdx="3" presStyleCnt="6">
        <dgm:presLayoutVars>
          <dgm:chMax val="1"/>
          <dgm:chPref val="1"/>
        </dgm:presLayoutVars>
      </dgm:prSet>
      <dgm:spPr/>
    </dgm:pt>
    <dgm:pt modelId="{97819BCB-634E-41F1-A768-2EEB1FD6BEB2}" type="pres">
      <dgm:prSet presAssocID="{41BDF1C3-B0FB-49A7-A023-CDD25B589351}" presName="sibTrans" presStyleLbl="sibTrans2D1" presStyleIdx="0" presStyleCnt="0"/>
      <dgm:spPr/>
    </dgm:pt>
    <dgm:pt modelId="{7BB8960B-6858-435A-8640-4909237E0AB9}" type="pres">
      <dgm:prSet presAssocID="{184ADA37-8F46-4E62-BE0E-B8281024ACEF}" presName="compNode" presStyleCnt="0"/>
      <dgm:spPr/>
    </dgm:pt>
    <dgm:pt modelId="{105A21E5-9C5F-4A2D-888F-1E39E918079F}" type="pres">
      <dgm:prSet presAssocID="{184ADA37-8F46-4E62-BE0E-B8281024ACEF}" presName="iconBgRect" presStyleLbl="bgShp" presStyleIdx="4" presStyleCnt="6"/>
      <dgm:spPr/>
    </dgm:pt>
    <dgm:pt modelId="{7F09E40E-153C-4202-AC4E-D69F26C1B9D3}" type="pres">
      <dgm:prSet presAssocID="{184ADA37-8F46-4E62-BE0E-B8281024ACE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resentation with Checklist"/>
        </a:ext>
      </dgm:extLst>
    </dgm:pt>
    <dgm:pt modelId="{40CE350C-5E89-43ED-8BA1-B77107A07B65}" type="pres">
      <dgm:prSet presAssocID="{184ADA37-8F46-4E62-BE0E-B8281024ACEF}" presName="spaceRect" presStyleCnt="0"/>
      <dgm:spPr/>
    </dgm:pt>
    <dgm:pt modelId="{5256FB5C-2091-4C57-9837-5F1EC3952CD8}" type="pres">
      <dgm:prSet presAssocID="{184ADA37-8F46-4E62-BE0E-B8281024ACEF}" presName="textRect" presStyleLbl="revTx" presStyleIdx="4" presStyleCnt="6">
        <dgm:presLayoutVars>
          <dgm:chMax val="1"/>
          <dgm:chPref val="1"/>
        </dgm:presLayoutVars>
      </dgm:prSet>
      <dgm:spPr/>
    </dgm:pt>
    <dgm:pt modelId="{F5A4DB34-CD56-4181-B28E-A2CE7BB63917}" type="pres">
      <dgm:prSet presAssocID="{F68D8388-C45F-4708-89CA-7CF441EA4DAC}" presName="sibTrans" presStyleLbl="sibTrans2D1" presStyleIdx="0" presStyleCnt="0"/>
      <dgm:spPr/>
    </dgm:pt>
    <dgm:pt modelId="{FB2D94A9-6BC5-428A-8D9D-D5C23746DFAD}" type="pres">
      <dgm:prSet presAssocID="{E62A1A77-55AE-4C1B-AA62-2BA4BF71A3A1}" presName="compNode" presStyleCnt="0"/>
      <dgm:spPr/>
    </dgm:pt>
    <dgm:pt modelId="{1CE8C83B-BFE0-452D-9636-62A96FCE9008}" type="pres">
      <dgm:prSet presAssocID="{E62A1A77-55AE-4C1B-AA62-2BA4BF71A3A1}" presName="iconBgRect" presStyleLbl="bgShp" presStyleIdx="5" presStyleCnt="6"/>
      <dgm:spPr/>
    </dgm:pt>
    <dgm:pt modelId="{2064A419-7C1F-419B-8D5C-79C34B343E0D}" type="pres">
      <dgm:prSet presAssocID="{E62A1A77-55AE-4C1B-AA62-2BA4BF71A3A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isconnected"/>
        </a:ext>
      </dgm:extLst>
    </dgm:pt>
    <dgm:pt modelId="{C7501968-FD0C-4AD4-ACDB-FE2384C9B976}" type="pres">
      <dgm:prSet presAssocID="{E62A1A77-55AE-4C1B-AA62-2BA4BF71A3A1}" presName="spaceRect" presStyleCnt="0"/>
      <dgm:spPr/>
    </dgm:pt>
    <dgm:pt modelId="{7E77C4CA-FC2B-47FC-A90B-5C5140AB467C}" type="pres">
      <dgm:prSet presAssocID="{E62A1A77-55AE-4C1B-AA62-2BA4BF71A3A1}" presName="textRect" presStyleLbl="revTx" presStyleIdx="5" presStyleCnt="6">
        <dgm:presLayoutVars>
          <dgm:chMax val="1"/>
          <dgm:chPref val="1"/>
        </dgm:presLayoutVars>
      </dgm:prSet>
      <dgm:spPr/>
    </dgm:pt>
  </dgm:ptLst>
  <dgm:cxnLst>
    <dgm:cxn modelId="{B082C817-7B9A-4716-8314-1D755424CB2F}" type="presOf" srcId="{41BDF1C3-B0FB-49A7-A023-CDD25B589351}" destId="{97819BCB-634E-41F1-A768-2EEB1FD6BEB2}" srcOrd="0" destOrd="0" presId="urn:microsoft.com/office/officeart/2018/2/layout/IconCircleList"/>
    <dgm:cxn modelId="{BE981F1E-7A5E-4466-A9E2-8E29B93BD43F}" type="presOf" srcId="{2D242562-D1C9-4078-A7DF-C0390E49FC96}" destId="{D62424F6-8E23-4A52-AFBF-A53088AF134A}" srcOrd="0" destOrd="0" presId="urn:microsoft.com/office/officeart/2018/2/layout/IconCircleList"/>
    <dgm:cxn modelId="{366ECA34-DBC8-4049-BD26-CD007C276052}" type="presOf" srcId="{F03B84CB-364C-4243-ADCC-14367E70DA93}" destId="{21AC4508-7698-4EA2-8756-E1D2AA693454}" srcOrd="0" destOrd="0" presId="urn:microsoft.com/office/officeart/2018/2/layout/IconCircleList"/>
    <dgm:cxn modelId="{0C0CF23B-AD9C-483B-AD3F-5EBD60E6FA12}" type="presOf" srcId="{2ACC7B95-F6A3-4B4B-8765-F5C8732BAB0C}" destId="{B2E10EC7-7E37-41D9-ACC1-BD3F8F85CA68}" srcOrd="0" destOrd="0" presId="urn:microsoft.com/office/officeart/2018/2/layout/IconCircleList"/>
    <dgm:cxn modelId="{48391F3C-4DD8-4359-8875-6B96FE354DF7}" type="presOf" srcId="{19B1E516-0BFD-4D53-BB25-00FD0469F48F}" destId="{82437CD4-6AF1-475D-A869-3FE5037F9B88}" srcOrd="0" destOrd="0" presId="urn:microsoft.com/office/officeart/2018/2/layout/IconCircleList"/>
    <dgm:cxn modelId="{06183941-CF06-48BF-B673-2916BEA72BF6}" type="presOf" srcId="{EE89871B-913C-4698-8397-4AAB64EAC3AE}" destId="{50BF2FB7-8995-4C19-89D5-D92A79742718}" srcOrd="0" destOrd="0" presId="urn:microsoft.com/office/officeart/2018/2/layout/IconCircleList"/>
    <dgm:cxn modelId="{35B7D661-A92A-46E5-8213-D35D04E86C2D}" type="presOf" srcId="{9D5EBB51-C286-4320-B5D7-905FADC1CE55}" destId="{56425FA4-D620-4F92-8A20-C4F17C066E36}" srcOrd="0" destOrd="0" presId="urn:microsoft.com/office/officeart/2018/2/layout/IconCircleList"/>
    <dgm:cxn modelId="{3CA5486E-F938-4C27-B88A-5B37D39298CB}" srcId="{9D5EBB51-C286-4320-B5D7-905FADC1CE55}" destId="{18F2D777-DC47-464C-91BF-A95A323FF0AC}" srcOrd="1" destOrd="0" parTransId="{A92001A3-B639-422A-BE72-B55F12185AF5}" sibTransId="{F03B84CB-364C-4243-ADCC-14367E70DA93}"/>
    <dgm:cxn modelId="{1A06BA6F-3B85-4848-9318-247F15BE0C26}" srcId="{9D5EBB51-C286-4320-B5D7-905FADC1CE55}" destId="{2ACC7B95-F6A3-4B4B-8765-F5C8732BAB0C}" srcOrd="0" destOrd="0" parTransId="{B5EC23BF-FF9C-417E-85E1-827E9037D21C}" sibTransId="{8D5D39D9-69CD-4FFF-9FFF-649AF27D1F05}"/>
    <dgm:cxn modelId="{1CA6D99D-55A8-44EB-9F68-2FB20E8D9B01}" srcId="{9D5EBB51-C286-4320-B5D7-905FADC1CE55}" destId="{EE89871B-913C-4698-8397-4AAB64EAC3AE}" srcOrd="3" destOrd="0" parTransId="{73B603BC-49DA-405E-BE6D-6CC6FDC8C216}" sibTransId="{41BDF1C3-B0FB-49A7-A023-CDD25B589351}"/>
    <dgm:cxn modelId="{577C2CA0-4B24-4706-A477-39404C0DAF9E}" srcId="{9D5EBB51-C286-4320-B5D7-905FADC1CE55}" destId="{E62A1A77-55AE-4C1B-AA62-2BA4BF71A3A1}" srcOrd="5" destOrd="0" parTransId="{1E8B739C-B2CD-484D-B918-5B1518A69944}" sibTransId="{72F88F95-AC42-4E92-91B7-64401791B032}"/>
    <dgm:cxn modelId="{326F4EA0-57E1-4D69-A7D6-4B1C8719882C}" type="presOf" srcId="{E62A1A77-55AE-4C1B-AA62-2BA4BF71A3A1}" destId="{7E77C4CA-FC2B-47FC-A90B-5C5140AB467C}" srcOrd="0" destOrd="0" presId="urn:microsoft.com/office/officeart/2018/2/layout/IconCircleList"/>
    <dgm:cxn modelId="{5D1730A3-2677-455E-B3E8-0AE03A43C087}" type="presOf" srcId="{F68D8388-C45F-4708-89CA-7CF441EA4DAC}" destId="{F5A4DB34-CD56-4181-B28E-A2CE7BB63917}" srcOrd="0" destOrd="0" presId="urn:microsoft.com/office/officeart/2018/2/layout/IconCircleList"/>
    <dgm:cxn modelId="{64C18FA9-D40C-462D-82BE-2C442FEE5A3E}" type="presOf" srcId="{18F2D777-DC47-464C-91BF-A95A323FF0AC}" destId="{D197D466-0197-4BAE-A91A-427641B5D8AC}" srcOrd="0" destOrd="0" presId="urn:microsoft.com/office/officeart/2018/2/layout/IconCircleList"/>
    <dgm:cxn modelId="{EB360CAD-4417-491D-9DE5-4CF55F24547B}" type="presOf" srcId="{8D5D39D9-69CD-4FFF-9FFF-649AF27D1F05}" destId="{0BA78855-3D50-424E-8AF2-E3B6774114F3}" srcOrd="0" destOrd="0" presId="urn:microsoft.com/office/officeart/2018/2/layout/IconCircleList"/>
    <dgm:cxn modelId="{A3C2DDB1-D2E3-406C-9267-7EA15C4DF31C}" srcId="{9D5EBB51-C286-4320-B5D7-905FADC1CE55}" destId="{184ADA37-8F46-4E62-BE0E-B8281024ACEF}" srcOrd="4" destOrd="0" parTransId="{CA97383E-414A-498F-92F0-59B1C168746D}" sibTransId="{F68D8388-C45F-4708-89CA-7CF441EA4DAC}"/>
    <dgm:cxn modelId="{7A66B5BA-46E8-4778-B568-A3F2D49FC97F}" type="presOf" srcId="{184ADA37-8F46-4E62-BE0E-B8281024ACEF}" destId="{5256FB5C-2091-4C57-9837-5F1EC3952CD8}" srcOrd="0" destOrd="0" presId="urn:microsoft.com/office/officeart/2018/2/layout/IconCircleList"/>
    <dgm:cxn modelId="{D80C13D0-BA1B-4F89-8364-2AEC31680B6F}" srcId="{9D5EBB51-C286-4320-B5D7-905FADC1CE55}" destId="{19B1E516-0BFD-4D53-BB25-00FD0469F48F}" srcOrd="2" destOrd="0" parTransId="{980618FB-AD0E-4BFD-9F99-D8B53505E78B}" sibTransId="{2D242562-D1C9-4078-A7DF-C0390E49FC96}"/>
    <dgm:cxn modelId="{007163EB-A3FA-4A7E-B8D0-83D6DF68AB6A}" type="presParOf" srcId="{56425FA4-D620-4F92-8A20-C4F17C066E36}" destId="{3B37813A-8F7D-4B92-969F-7CDF0BF51D80}" srcOrd="0" destOrd="0" presId="urn:microsoft.com/office/officeart/2018/2/layout/IconCircleList"/>
    <dgm:cxn modelId="{F70C06B4-9034-4E37-9A3B-1BC3D061D788}" type="presParOf" srcId="{3B37813A-8F7D-4B92-969F-7CDF0BF51D80}" destId="{08F83342-417B-425A-B2C3-F6EE361045E1}" srcOrd="0" destOrd="0" presId="urn:microsoft.com/office/officeart/2018/2/layout/IconCircleList"/>
    <dgm:cxn modelId="{B1C402F4-CAA0-4FA2-9784-8D95865CEFDB}" type="presParOf" srcId="{08F83342-417B-425A-B2C3-F6EE361045E1}" destId="{2854C3A2-E084-46D4-B8E7-FF8F3886CFB6}" srcOrd="0" destOrd="0" presId="urn:microsoft.com/office/officeart/2018/2/layout/IconCircleList"/>
    <dgm:cxn modelId="{33CA5656-544C-4D2A-93DB-428A728C70FE}" type="presParOf" srcId="{08F83342-417B-425A-B2C3-F6EE361045E1}" destId="{EA9DEB38-C110-4C6F-87B6-D175CA7AB99C}" srcOrd="1" destOrd="0" presId="urn:microsoft.com/office/officeart/2018/2/layout/IconCircleList"/>
    <dgm:cxn modelId="{B0328ACD-B394-4077-AE1D-8A33AB9B7722}" type="presParOf" srcId="{08F83342-417B-425A-B2C3-F6EE361045E1}" destId="{E88A3D4A-ED20-481C-8B9B-E92F05D53FA5}" srcOrd="2" destOrd="0" presId="urn:microsoft.com/office/officeart/2018/2/layout/IconCircleList"/>
    <dgm:cxn modelId="{524C0B2D-4DDB-4E33-9B2D-9AD51E5FDA73}" type="presParOf" srcId="{08F83342-417B-425A-B2C3-F6EE361045E1}" destId="{B2E10EC7-7E37-41D9-ACC1-BD3F8F85CA68}" srcOrd="3" destOrd="0" presId="urn:microsoft.com/office/officeart/2018/2/layout/IconCircleList"/>
    <dgm:cxn modelId="{71DE1B46-D796-4676-9433-255562F40685}" type="presParOf" srcId="{3B37813A-8F7D-4B92-969F-7CDF0BF51D80}" destId="{0BA78855-3D50-424E-8AF2-E3B6774114F3}" srcOrd="1" destOrd="0" presId="urn:microsoft.com/office/officeart/2018/2/layout/IconCircleList"/>
    <dgm:cxn modelId="{6ACA3375-33BF-486C-A4F4-6579F635B231}" type="presParOf" srcId="{3B37813A-8F7D-4B92-969F-7CDF0BF51D80}" destId="{59019600-535D-4AD9-8FEE-C599FF626149}" srcOrd="2" destOrd="0" presId="urn:microsoft.com/office/officeart/2018/2/layout/IconCircleList"/>
    <dgm:cxn modelId="{4C22C782-5E49-4EE6-8696-6513C9E71C86}" type="presParOf" srcId="{59019600-535D-4AD9-8FEE-C599FF626149}" destId="{E6EE1F63-9AFE-401F-8FD5-EAF768BEBFFD}" srcOrd="0" destOrd="0" presId="urn:microsoft.com/office/officeart/2018/2/layout/IconCircleList"/>
    <dgm:cxn modelId="{D434BDEB-BBDD-4A93-9BF5-1FB462CC12A9}" type="presParOf" srcId="{59019600-535D-4AD9-8FEE-C599FF626149}" destId="{B07C54AC-B005-4AD8-A121-DD7F25967BE1}" srcOrd="1" destOrd="0" presId="urn:microsoft.com/office/officeart/2018/2/layout/IconCircleList"/>
    <dgm:cxn modelId="{29CE4CA1-E768-476E-BBB5-665E34A79304}" type="presParOf" srcId="{59019600-535D-4AD9-8FEE-C599FF626149}" destId="{C6A58D4C-55F7-48BD-B93F-19BB89FC1600}" srcOrd="2" destOrd="0" presId="urn:microsoft.com/office/officeart/2018/2/layout/IconCircleList"/>
    <dgm:cxn modelId="{A41E76EE-F63F-4B94-8F4D-3FB496256AA0}" type="presParOf" srcId="{59019600-535D-4AD9-8FEE-C599FF626149}" destId="{D197D466-0197-4BAE-A91A-427641B5D8AC}" srcOrd="3" destOrd="0" presId="urn:microsoft.com/office/officeart/2018/2/layout/IconCircleList"/>
    <dgm:cxn modelId="{1C33AD68-4EA6-4130-9CB0-1C61FE5B4217}" type="presParOf" srcId="{3B37813A-8F7D-4B92-969F-7CDF0BF51D80}" destId="{21AC4508-7698-4EA2-8756-E1D2AA693454}" srcOrd="3" destOrd="0" presId="urn:microsoft.com/office/officeart/2018/2/layout/IconCircleList"/>
    <dgm:cxn modelId="{20741A9E-82DA-49C2-900E-86BD2E3B24AB}" type="presParOf" srcId="{3B37813A-8F7D-4B92-969F-7CDF0BF51D80}" destId="{5148E741-B6E9-402C-B855-03B16CD2BAAF}" srcOrd="4" destOrd="0" presId="urn:microsoft.com/office/officeart/2018/2/layout/IconCircleList"/>
    <dgm:cxn modelId="{50CF6D49-5A38-47B5-BB52-6B289136F43B}" type="presParOf" srcId="{5148E741-B6E9-402C-B855-03B16CD2BAAF}" destId="{EA190720-04E7-4CC7-B8E1-8B06ECF2D882}" srcOrd="0" destOrd="0" presId="urn:microsoft.com/office/officeart/2018/2/layout/IconCircleList"/>
    <dgm:cxn modelId="{53A4F38E-3686-41AA-979C-93A57BDC8709}" type="presParOf" srcId="{5148E741-B6E9-402C-B855-03B16CD2BAAF}" destId="{8511510C-DD7F-4DDB-A077-E497BCE5703C}" srcOrd="1" destOrd="0" presId="urn:microsoft.com/office/officeart/2018/2/layout/IconCircleList"/>
    <dgm:cxn modelId="{2FBD77CE-8C7E-47F9-9D91-2F6216B7BA06}" type="presParOf" srcId="{5148E741-B6E9-402C-B855-03B16CD2BAAF}" destId="{0B6C2C58-7DB3-4F2A-A1FF-BD020930B24D}" srcOrd="2" destOrd="0" presId="urn:microsoft.com/office/officeart/2018/2/layout/IconCircleList"/>
    <dgm:cxn modelId="{07512FF1-34C1-4BA3-AFEE-5C5A34B45832}" type="presParOf" srcId="{5148E741-B6E9-402C-B855-03B16CD2BAAF}" destId="{82437CD4-6AF1-475D-A869-3FE5037F9B88}" srcOrd="3" destOrd="0" presId="urn:microsoft.com/office/officeart/2018/2/layout/IconCircleList"/>
    <dgm:cxn modelId="{6017415F-433E-4665-A314-484B199314E5}" type="presParOf" srcId="{3B37813A-8F7D-4B92-969F-7CDF0BF51D80}" destId="{D62424F6-8E23-4A52-AFBF-A53088AF134A}" srcOrd="5" destOrd="0" presId="urn:microsoft.com/office/officeart/2018/2/layout/IconCircleList"/>
    <dgm:cxn modelId="{90E6C266-5A44-4D69-97CA-D470AA2D35DD}" type="presParOf" srcId="{3B37813A-8F7D-4B92-969F-7CDF0BF51D80}" destId="{D56FF5E7-2C23-44B3-8033-E8411226055F}" srcOrd="6" destOrd="0" presId="urn:microsoft.com/office/officeart/2018/2/layout/IconCircleList"/>
    <dgm:cxn modelId="{76D4A000-2348-4AEC-BAF0-532866F1A182}" type="presParOf" srcId="{D56FF5E7-2C23-44B3-8033-E8411226055F}" destId="{A2AC72F6-139E-40DE-8A7E-8CDD5558682D}" srcOrd="0" destOrd="0" presId="urn:microsoft.com/office/officeart/2018/2/layout/IconCircleList"/>
    <dgm:cxn modelId="{6A494E96-CD6A-41E4-BEE0-21DF1416A775}" type="presParOf" srcId="{D56FF5E7-2C23-44B3-8033-E8411226055F}" destId="{21B5F731-039F-41EC-B8B3-B7F2740FD4CD}" srcOrd="1" destOrd="0" presId="urn:microsoft.com/office/officeart/2018/2/layout/IconCircleList"/>
    <dgm:cxn modelId="{CFB60E85-B2A8-4E70-8BC7-32AA7B1EE634}" type="presParOf" srcId="{D56FF5E7-2C23-44B3-8033-E8411226055F}" destId="{7A7B4DED-3A43-4D6E-89FD-F2733D22A2C0}" srcOrd="2" destOrd="0" presId="urn:microsoft.com/office/officeart/2018/2/layout/IconCircleList"/>
    <dgm:cxn modelId="{37432A2D-5491-4555-A39D-325325F48528}" type="presParOf" srcId="{D56FF5E7-2C23-44B3-8033-E8411226055F}" destId="{50BF2FB7-8995-4C19-89D5-D92A79742718}" srcOrd="3" destOrd="0" presId="urn:microsoft.com/office/officeart/2018/2/layout/IconCircleList"/>
    <dgm:cxn modelId="{81F1D4FD-1274-41EC-B1E9-4DBF9DCB8C0E}" type="presParOf" srcId="{3B37813A-8F7D-4B92-969F-7CDF0BF51D80}" destId="{97819BCB-634E-41F1-A768-2EEB1FD6BEB2}" srcOrd="7" destOrd="0" presId="urn:microsoft.com/office/officeart/2018/2/layout/IconCircleList"/>
    <dgm:cxn modelId="{B4FF5D92-FB5E-4196-8177-84B89943F855}" type="presParOf" srcId="{3B37813A-8F7D-4B92-969F-7CDF0BF51D80}" destId="{7BB8960B-6858-435A-8640-4909237E0AB9}" srcOrd="8" destOrd="0" presId="urn:microsoft.com/office/officeart/2018/2/layout/IconCircleList"/>
    <dgm:cxn modelId="{8EE5B096-B41E-443A-9240-4F3D5B9A8BE3}" type="presParOf" srcId="{7BB8960B-6858-435A-8640-4909237E0AB9}" destId="{105A21E5-9C5F-4A2D-888F-1E39E918079F}" srcOrd="0" destOrd="0" presId="urn:microsoft.com/office/officeart/2018/2/layout/IconCircleList"/>
    <dgm:cxn modelId="{C721A34A-E65C-43E8-8549-19972441FA74}" type="presParOf" srcId="{7BB8960B-6858-435A-8640-4909237E0AB9}" destId="{7F09E40E-153C-4202-AC4E-D69F26C1B9D3}" srcOrd="1" destOrd="0" presId="urn:microsoft.com/office/officeart/2018/2/layout/IconCircleList"/>
    <dgm:cxn modelId="{974C7B3D-C82C-46B5-B55B-98DA40501153}" type="presParOf" srcId="{7BB8960B-6858-435A-8640-4909237E0AB9}" destId="{40CE350C-5E89-43ED-8BA1-B77107A07B65}" srcOrd="2" destOrd="0" presId="urn:microsoft.com/office/officeart/2018/2/layout/IconCircleList"/>
    <dgm:cxn modelId="{6DF5EE99-1EF2-4BAB-A3AE-656BBAE56F10}" type="presParOf" srcId="{7BB8960B-6858-435A-8640-4909237E0AB9}" destId="{5256FB5C-2091-4C57-9837-5F1EC3952CD8}" srcOrd="3" destOrd="0" presId="urn:microsoft.com/office/officeart/2018/2/layout/IconCircleList"/>
    <dgm:cxn modelId="{17832203-1EA6-48E1-8967-A5A3E8A054EB}" type="presParOf" srcId="{3B37813A-8F7D-4B92-969F-7CDF0BF51D80}" destId="{F5A4DB34-CD56-4181-B28E-A2CE7BB63917}" srcOrd="9" destOrd="0" presId="urn:microsoft.com/office/officeart/2018/2/layout/IconCircleList"/>
    <dgm:cxn modelId="{AD2BB512-ED6B-4FF5-99C9-0ECACCF1E079}" type="presParOf" srcId="{3B37813A-8F7D-4B92-969F-7CDF0BF51D80}" destId="{FB2D94A9-6BC5-428A-8D9D-D5C23746DFAD}" srcOrd="10" destOrd="0" presId="urn:microsoft.com/office/officeart/2018/2/layout/IconCircleList"/>
    <dgm:cxn modelId="{1C72BD3C-A0FC-4E2F-89D5-FC0ABEEE0921}" type="presParOf" srcId="{FB2D94A9-6BC5-428A-8D9D-D5C23746DFAD}" destId="{1CE8C83B-BFE0-452D-9636-62A96FCE9008}" srcOrd="0" destOrd="0" presId="urn:microsoft.com/office/officeart/2018/2/layout/IconCircleList"/>
    <dgm:cxn modelId="{DB7DBA19-4559-4686-AD16-36188EB38A4D}" type="presParOf" srcId="{FB2D94A9-6BC5-428A-8D9D-D5C23746DFAD}" destId="{2064A419-7C1F-419B-8D5C-79C34B343E0D}" srcOrd="1" destOrd="0" presId="urn:microsoft.com/office/officeart/2018/2/layout/IconCircleList"/>
    <dgm:cxn modelId="{E3BE884B-F1AC-4334-B4F3-02B9FA1B6A3D}" type="presParOf" srcId="{FB2D94A9-6BC5-428A-8D9D-D5C23746DFAD}" destId="{C7501968-FD0C-4AD4-ACDB-FE2384C9B976}" srcOrd="2" destOrd="0" presId="urn:microsoft.com/office/officeart/2018/2/layout/IconCircleList"/>
    <dgm:cxn modelId="{20FED184-F835-4703-A25C-684471CA8CC7}" type="presParOf" srcId="{FB2D94A9-6BC5-428A-8D9D-D5C23746DFAD}" destId="{7E77C4CA-FC2B-47FC-A90B-5C5140AB467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B281013-B556-4C79-8974-4F6D4DC7FCF0}"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pl-PL"/>
        </a:p>
      </dgm:t>
    </dgm:pt>
    <dgm:pt modelId="{7F7E3A48-99AA-4D96-8D0B-F704EE419A1A}">
      <dgm:prSet/>
      <dgm:spPr/>
      <dgm:t>
        <a:bodyPr/>
        <a:lstStyle/>
        <a:p>
          <a:r>
            <a:rPr lang="pl-PL" dirty="0"/>
            <a:t>Oddalenie wniosku dowodowego </a:t>
          </a:r>
        </a:p>
      </dgm:t>
    </dgm:pt>
    <dgm:pt modelId="{0916E120-BDD4-4453-94C4-71FBBD0C07AB}" type="parTrans" cxnId="{AA14F0D5-11CF-4858-A6DB-63B6846F58E8}">
      <dgm:prSet/>
      <dgm:spPr/>
      <dgm:t>
        <a:bodyPr/>
        <a:lstStyle/>
        <a:p>
          <a:endParaRPr lang="pl-PL"/>
        </a:p>
      </dgm:t>
    </dgm:pt>
    <dgm:pt modelId="{3768C4FF-800F-4D75-ACA8-2E7FD1DC145E}" type="sibTrans" cxnId="{AA14F0D5-11CF-4858-A6DB-63B6846F58E8}">
      <dgm:prSet/>
      <dgm:spPr/>
      <dgm:t>
        <a:bodyPr/>
        <a:lstStyle/>
        <a:p>
          <a:endParaRPr lang="pl-PL"/>
        </a:p>
      </dgm:t>
    </dgm:pt>
    <dgm:pt modelId="{67F34647-BB9A-4F26-A42C-1BFA4B21C305}">
      <dgm:prSet/>
      <dgm:spPr/>
      <dgm:t>
        <a:bodyPr/>
        <a:lstStyle/>
        <a:p>
          <a:r>
            <a:rPr lang="pl-PL" dirty="0"/>
            <a:t>Odrzucenie* wniosku dowodowego</a:t>
          </a:r>
        </a:p>
      </dgm:t>
    </dgm:pt>
    <dgm:pt modelId="{7C03389A-C753-4600-AF2F-FA47A4BBF9BD}" type="parTrans" cxnId="{E2E8810A-054E-489E-A59F-BC14BC8243B4}">
      <dgm:prSet/>
      <dgm:spPr/>
      <dgm:t>
        <a:bodyPr/>
        <a:lstStyle/>
        <a:p>
          <a:endParaRPr lang="pl-PL"/>
        </a:p>
      </dgm:t>
    </dgm:pt>
    <dgm:pt modelId="{6976D672-A29C-4785-B856-747DB395691B}" type="sibTrans" cxnId="{E2E8810A-054E-489E-A59F-BC14BC8243B4}">
      <dgm:prSet/>
      <dgm:spPr/>
      <dgm:t>
        <a:bodyPr/>
        <a:lstStyle/>
        <a:p>
          <a:endParaRPr lang="pl-PL"/>
        </a:p>
      </dgm:t>
    </dgm:pt>
    <dgm:pt modelId="{EB4C3572-0C22-4408-B76B-FC9222AE6ACD}">
      <dgm:prSet/>
      <dgm:spPr/>
      <dgm:t>
        <a:bodyPr/>
        <a:lstStyle/>
        <a:p>
          <a:pPr algn="just"/>
          <a:r>
            <a:rPr lang="pl-PL" dirty="0"/>
            <a:t>organ zapoznał się z wnioskiem i z przyczyn wskazanych w art. 170 § 1 k.p.k. nie uwzględnił wniosku</a:t>
          </a:r>
        </a:p>
      </dgm:t>
    </dgm:pt>
    <dgm:pt modelId="{9848F73A-83C5-406B-9D3F-249A1805907F}" type="parTrans" cxnId="{3B92DE1F-F964-4532-8316-ECCD96CFA384}">
      <dgm:prSet/>
      <dgm:spPr/>
      <dgm:t>
        <a:bodyPr/>
        <a:lstStyle/>
        <a:p>
          <a:endParaRPr lang="pl-PL"/>
        </a:p>
      </dgm:t>
    </dgm:pt>
    <dgm:pt modelId="{EA788854-DAC2-49DB-AF7F-AAECAF1A3D6C}" type="sibTrans" cxnId="{3B92DE1F-F964-4532-8316-ECCD96CFA384}">
      <dgm:prSet/>
      <dgm:spPr/>
      <dgm:t>
        <a:bodyPr/>
        <a:lstStyle/>
        <a:p>
          <a:endParaRPr lang="pl-PL"/>
        </a:p>
      </dgm:t>
    </dgm:pt>
    <dgm:pt modelId="{91A136C2-A2A9-44C3-9012-331115CB0E8B}">
      <dgm:prSet/>
      <dgm:spPr/>
      <dgm:t>
        <a:bodyPr/>
        <a:lstStyle/>
        <a:p>
          <a:pPr algn="just"/>
          <a:r>
            <a:rPr lang="pl-PL" dirty="0"/>
            <a:t>ocena merytoryczna wniosku </a:t>
          </a:r>
        </a:p>
      </dgm:t>
    </dgm:pt>
    <dgm:pt modelId="{C46FA776-CA68-464F-8AB9-8030F9B35C3E}" type="parTrans" cxnId="{768B1623-8A75-4E67-B3CA-A1585A9BDB6E}">
      <dgm:prSet/>
      <dgm:spPr/>
      <dgm:t>
        <a:bodyPr/>
        <a:lstStyle/>
        <a:p>
          <a:endParaRPr lang="pl-PL"/>
        </a:p>
      </dgm:t>
    </dgm:pt>
    <dgm:pt modelId="{16F8C95D-DBC2-4F5E-B917-015C2B3D310C}" type="sibTrans" cxnId="{768B1623-8A75-4E67-B3CA-A1585A9BDB6E}">
      <dgm:prSet/>
      <dgm:spPr/>
      <dgm:t>
        <a:bodyPr/>
        <a:lstStyle/>
        <a:p>
          <a:endParaRPr lang="pl-PL"/>
        </a:p>
      </dgm:t>
    </dgm:pt>
    <dgm:pt modelId="{9A5F98BA-E7F9-4AFA-8B59-592117896461}">
      <dgm:prSet/>
      <dgm:spPr/>
      <dgm:t>
        <a:bodyPr/>
        <a:lstStyle/>
        <a:p>
          <a:pPr algn="just"/>
          <a:r>
            <a:rPr lang="pl-PL" dirty="0"/>
            <a:t>wniosek nie spełnia obligatoryjnych warunków formalnych z art. 119 § 1 i 169 § 1 k.p.k. i strona nie uzupełniła tych braków w sposób wskazany w art. 120 k.p.k.</a:t>
          </a:r>
        </a:p>
      </dgm:t>
    </dgm:pt>
    <dgm:pt modelId="{832EA558-0E12-4EB4-93CD-0AC3D499B314}" type="parTrans" cxnId="{5EFA1D9F-FAA7-4165-B1C0-B22525B43CFF}">
      <dgm:prSet/>
      <dgm:spPr/>
      <dgm:t>
        <a:bodyPr/>
        <a:lstStyle/>
        <a:p>
          <a:endParaRPr lang="pl-PL"/>
        </a:p>
      </dgm:t>
    </dgm:pt>
    <dgm:pt modelId="{1AD4287F-39C6-4241-89FD-3AB18FDFFCFB}" type="sibTrans" cxnId="{5EFA1D9F-FAA7-4165-B1C0-B22525B43CFF}">
      <dgm:prSet/>
      <dgm:spPr/>
      <dgm:t>
        <a:bodyPr/>
        <a:lstStyle/>
        <a:p>
          <a:endParaRPr lang="pl-PL"/>
        </a:p>
      </dgm:t>
    </dgm:pt>
    <dgm:pt modelId="{D995E379-FBA7-4D90-97F6-168663C32F9F}">
      <dgm:prSet/>
      <dgm:spPr/>
      <dgm:t>
        <a:bodyPr/>
        <a:lstStyle/>
        <a:p>
          <a:pPr algn="just"/>
          <a:r>
            <a:rPr lang="pl-PL"/>
            <a:t>wniosek może być merytorycznie zasadny, ale i tak nie zostanie uwzględniony </a:t>
          </a:r>
          <a:endParaRPr lang="pl-PL" dirty="0"/>
        </a:p>
      </dgm:t>
    </dgm:pt>
    <dgm:pt modelId="{CF41753A-35C9-4574-A62F-A4FDA5D1094C}" type="parTrans" cxnId="{A94CA447-DFC7-4E0C-B7C5-E5E15AFBE732}">
      <dgm:prSet/>
      <dgm:spPr/>
      <dgm:t>
        <a:bodyPr/>
        <a:lstStyle/>
        <a:p>
          <a:endParaRPr lang="pl-PL"/>
        </a:p>
      </dgm:t>
    </dgm:pt>
    <dgm:pt modelId="{A5C4AFB8-68E6-4CED-8D8D-114CE66DFC49}" type="sibTrans" cxnId="{A94CA447-DFC7-4E0C-B7C5-E5E15AFBE732}">
      <dgm:prSet/>
      <dgm:spPr/>
      <dgm:t>
        <a:bodyPr/>
        <a:lstStyle/>
        <a:p>
          <a:endParaRPr lang="pl-PL"/>
        </a:p>
      </dgm:t>
    </dgm:pt>
    <dgm:pt modelId="{23DEFBDB-3DB1-4846-A43E-8326AE461B16}">
      <dgm:prSet/>
      <dgm:spPr/>
      <dgm:t>
        <a:bodyPr/>
        <a:lstStyle/>
        <a:p>
          <a:pPr algn="just"/>
          <a:endParaRPr lang="pl-PL" dirty="0"/>
        </a:p>
      </dgm:t>
    </dgm:pt>
    <dgm:pt modelId="{F7FC10FE-8A3B-4E48-A7DA-D8032D248C99}" type="parTrans" cxnId="{EA068322-BAF0-45AF-A761-9F3806B82443}">
      <dgm:prSet/>
      <dgm:spPr/>
      <dgm:t>
        <a:bodyPr/>
        <a:lstStyle/>
        <a:p>
          <a:endParaRPr lang="pl-PL"/>
        </a:p>
      </dgm:t>
    </dgm:pt>
    <dgm:pt modelId="{FEC512D2-A0E0-4274-89D2-B100D858D059}" type="sibTrans" cxnId="{EA068322-BAF0-45AF-A761-9F3806B82443}">
      <dgm:prSet/>
      <dgm:spPr/>
      <dgm:t>
        <a:bodyPr/>
        <a:lstStyle/>
        <a:p>
          <a:endParaRPr lang="pl-PL"/>
        </a:p>
      </dgm:t>
    </dgm:pt>
    <dgm:pt modelId="{2C1817AF-923F-4051-A97F-27D9531FAACF}" type="pres">
      <dgm:prSet presAssocID="{DB281013-B556-4C79-8974-4F6D4DC7FCF0}" presName="Name0" presStyleCnt="0">
        <dgm:presLayoutVars>
          <dgm:dir/>
          <dgm:animLvl val="lvl"/>
          <dgm:resizeHandles val="exact"/>
        </dgm:presLayoutVars>
      </dgm:prSet>
      <dgm:spPr/>
    </dgm:pt>
    <dgm:pt modelId="{B2AFD64D-FC28-4991-8D9D-D3CEA4FB1D56}" type="pres">
      <dgm:prSet presAssocID="{7F7E3A48-99AA-4D96-8D0B-F704EE419A1A}" presName="composite" presStyleCnt="0"/>
      <dgm:spPr/>
    </dgm:pt>
    <dgm:pt modelId="{F27DBB9C-C72E-4AD0-968A-93D69E86CDC0}" type="pres">
      <dgm:prSet presAssocID="{7F7E3A48-99AA-4D96-8D0B-F704EE419A1A}" presName="parTx" presStyleLbl="alignNode1" presStyleIdx="0" presStyleCnt="2">
        <dgm:presLayoutVars>
          <dgm:chMax val="0"/>
          <dgm:chPref val="0"/>
          <dgm:bulletEnabled val="1"/>
        </dgm:presLayoutVars>
      </dgm:prSet>
      <dgm:spPr/>
    </dgm:pt>
    <dgm:pt modelId="{42B360F0-69AA-464F-BB14-27E1D518AFC8}" type="pres">
      <dgm:prSet presAssocID="{7F7E3A48-99AA-4D96-8D0B-F704EE419A1A}" presName="desTx" presStyleLbl="alignAccFollowNode1" presStyleIdx="0" presStyleCnt="2">
        <dgm:presLayoutVars>
          <dgm:bulletEnabled val="1"/>
        </dgm:presLayoutVars>
      </dgm:prSet>
      <dgm:spPr/>
    </dgm:pt>
    <dgm:pt modelId="{D2871D7F-3B00-473A-878B-8F2F15F79570}" type="pres">
      <dgm:prSet presAssocID="{3768C4FF-800F-4D75-ACA8-2E7FD1DC145E}" presName="space" presStyleCnt="0"/>
      <dgm:spPr/>
    </dgm:pt>
    <dgm:pt modelId="{E12BE409-B87F-4F8A-B15B-9566E3582184}" type="pres">
      <dgm:prSet presAssocID="{67F34647-BB9A-4F26-A42C-1BFA4B21C305}" presName="composite" presStyleCnt="0"/>
      <dgm:spPr/>
    </dgm:pt>
    <dgm:pt modelId="{B2E23C14-568C-4CB1-BEFB-CC3A7800B9CF}" type="pres">
      <dgm:prSet presAssocID="{67F34647-BB9A-4F26-A42C-1BFA4B21C305}" presName="parTx" presStyleLbl="alignNode1" presStyleIdx="1" presStyleCnt="2">
        <dgm:presLayoutVars>
          <dgm:chMax val="0"/>
          <dgm:chPref val="0"/>
          <dgm:bulletEnabled val="1"/>
        </dgm:presLayoutVars>
      </dgm:prSet>
      <dgm:spPr/>
    </dgm:pt>
    <dgm:pt modelId="{D309A062-8109-444D-8C2A-3F7EC4037BEA}" type="pres">
      <dgm:prSet presAssocID="{67F34647-BB9A-4F26-A42C-1BFA4B21C305}" presName="desTx" presStyleLbl="alignAccFollowNode1" presStyleIdx="1" presStyleCnt="2">
        <dgm:presLayoutVars>
          <dgm:bulletEnabled val="1"/>
        </dgm:presLayoutVars>
      </dgm:prSet>
      <dgm:spPr/>
    </dgm:pt>
  </dgm:ptLst>
  <dgm:cxnLst>
    <dgm:cxn modelId="{E2E8810A-054E-489E-A59F-BC14BC8243B4}" srcId="{DB281013-B556-4C79-8974-4F6D4DC7FCF0}" destId="{67F34647-BB9A-4F26-A42C-1BFA4B21C305}" srcOrd="1" destOrd="0" parTransId="{7C03389A-C753-4600-AF2F-FA47A4BBF9BD}" sibTransId="{6976D672-A29C-4785-B856-747DB395691B}"/>
    <dgm:cxn modelId="{09650B0F-B82B-4790-9D20-4DB34F94F6C4}" type="presOf" srcId="{DB281013-B556-4C79-8974-4F6D4DC7FCF0}" destId="{2C1817AF-923F-4051-A97F-27D9531FAACF}" srcOrd="0" destOrd="0" presId="urn:microsoft.com/office/officeart/2005/8/layout/hList1"/>
    <dgm:cxn modelId="{3B92DE1F-F964-4532-8316-ECCD96CFA384}" srcId="{7F7E3A48-99AA-4D96-8D0B-F704EE419A1A}" destId="{EB4C3572-0C22-4408-B76B-FC9222AE6ACD}" srcOrd="0" destOrd="0" parTransId="{9848F73A-83C5-406B-9D3F-249A1805907F}" sibTransId="{EA788854-DAC2-49DB-AF7F-AAECAF1A3D6C}"/>
    <dgm:cxn modelId="{EA068322-BAF0-45AF-A761-9F3806B82443}" srcId="{67F34647-BB9A-4F26-A42C-1BFA4B21C305}" destId="{23DEFBDB-3DB1-4846-A43E-8326AE461B16}" srcOrd="2" destOrd="0" parTransId="{F7FC10FE-8A3B-4E48-A7DA-D8032D248C99}" sibTransId="{FEC512D2-A0E0-4274-89D2-B100D858D059}"/>
    <dgm:cxn modelId="{768B1623-8A75-4E67-B3CA-A1585A9BDB6E}" srcId="{7F7E3A48-99AA-4D96-8D0B-F704EE419A1A}" destId="{91A136C2-A2A9-44C3-9012-331115CB0E8B}" srcOrd="1" destOrd="0" parTransId="{C46FA776-CA68-464F-8AB9-8030F9B35C3E}" sibTransId="{16F8C95D-DBC2-4F5E-B917-015C2B3D310C}"/>
    <dgm:cxn modelId="{0CD14D25-9CAA-4FEC-A18E-DA4071B4CB2D}" type="presOf" srcId="{7F7E3A48-99AA-4D96-8D0B-F704EE419A1A}" destId="{F27DBB9C-C72E-4AD0-968A-93D69E86CDC0}" srcOrd="0" destOrd="0" presId="urn:microsoft.com/office/officeart/2005/8/layout/hList1"/>
    <dgm:cxn modelId="{B231F32E-AF61-4CA3-8967-4AAAD7922A0A}" type="presOf" srcId="{91A136C2-A2A9-44C3-9012-331115CB0E8B}" destId="{42B360F0-69AA-464F-BB14-27E1D518AFC8}" srcOrd="0" destOrd="1" presId="urn:microsoft.com/office/officeart/2005/8/layout/hList1"/>
    <dgm:cxn modelId="{A94CA447-DFC7-4E0C-B7C5-E5E15AFBE732}" srcId="{67F34647-BB9A-4F26-A42C-1BFA4B21C305}" destId="{D995E379-FBA7-4D90-97F6-168663C32F9F}" srcOrd="1" destOrd="0" parTransId="{CF41753A-35C9-4574-A62F-A4FDA5D1094C}" sibTransId="{A5C4AFB8-68E6-4CED-8D8D-114CE66DFC49}"/>
    <dgm:cxn modelId="{7787C04B-5C22-47E7-A3BB-B2A04BD1F722}" type="presOf" srcId="{9A5F98BA-E7F9-4AFA-8B59-592117896461}" destId="{D309A062-8109-444D-8C2A-3F7EC4037BEA}" srcOrd="0" destOrd="0" presId="urn:microsoft.com/office/officeart/2005/8/layout/hList1"/>
    <dgm:cxn modelId="{E6E1777A-D14C-4EDD-992A-D4CF9F492F66}" type="presOf" srcId="{EB4C3572-0C22-4408-B76B-FC9222AE6ACD}" destId="{42B360F0-69AA-464F-BB14-27E1D518AFC8}" srcOrd="0" destOrd="0" presId="urn:microsoft.com/office/officeart/2005/8/layout/hList1"/>
    <dgm:cxn modelId="{5EFA1D9F-FAA7-4165-B1C0-B22525B43CFF}" srcId="{67F34647-BB9A-4F26-A42C-1BFA4B21C305}" destId="{9A5F98BA-E7F9-4AFA-8B59-592117896461}" srcOrd="0" destOrd="0" parTransId="{832EA558-0E12-4EB4-93CD-0AC3D499B314}" sibTransId="{1AD4287F-39C6-4241-89FD-3AB18FDFFCFB}"/>
    <dgm:cxn modelId="{64144DA6-FBCD-46A3-B046-61BA81001A54}" type="presOf" srcId="{67F34647-BB9A-4F26-A42C-1BFA4B21C305}" destId="{B2E23C14-568C-4CB1-BEFB-CC3A7800B9CF}" srcOrd="0" destOrd="0" presId="urn:microsoft.com/office/officeart/2005/8/layout/hList1"/>
    <dgm:cxn modelId="{BB5BCAC8-AC65-4B3A-9F63-F994437C6748}" type="presOf" srcId="{23DEFBDB-3DB1-4846-A43E-8326AE461B16}" destId="{D309A062-8109-444D-8C2A-3F7EC4037BEA}" srcOrd="0" destOrd="2" presId="urn:microsoft.com/office/officeart/2005/8/layout/hList1"/>
    <dgm:cxn modelId="{AA14F0D5-11CF-4858-A6DB-63B6846F58E8}" srcId="{DB281013-B556-4C79-8974-4F6D4DC7FCF0}" destId="{7F7E3A48-99AA-4D96-8D0B-F704EE419A1A}" srcOrd="0" destOrd="0" parTransId="{0916E120-BDD4-4453-94C4-71FBBD0C07AB}" sibTransId="{3768C4FF-800F-4D75-ACA8-2E7FD1DC145E}"/>
    <dgm:cxn modelId="{B02D34E7-915E-47F0-AE56-DEE6DEF34F0A}" type="presOf" srcId="{D995E379-FBA7-4D90-97F6-168663C32F9F}" destId="{D309A062-8109-444D-8C2A-3F7EC4037BEA}" srcOrd="0" destOrd="1" presId="urn:microsoft.com/office/officeart/2005/8/layout/hList1"/>
    <dgm:cxn modelId="{D6337361-5580-4CFE-9D04-FC18500F0DB7}" type="presParOf" srcId="{2C1817AF-923F-4051-A97F-27D9531FAACF}" destId="{B2AFD64D-FC28-4991-8D9D-D3CEA4FB1D56}" srcOrd="0" destOrd="0" presId="urn:microsoft.com/office/officeart/2005/8/layout/hList1"/>
    <dgm:cxn modelId="{B4A9A454-332A-4F8D-9B51-CA70505DFAD1}" type="presParOf" srcId="{B2AFD64D-FC28-4991-8D9D-D3CEA4FB1D56}" destId="{F27DBB9C-C72E-4AD0-968A-93D69E86CDC0}" srcOrd="0" destOrd="0" presId="urn:microsoft.com/office/officeart/2005/8/layout/hList1"/>
    <dgm:cxn modelId="{17EFB0BD-C403-44C1-ADD5-FD53E921FF7B}" type="presParOf" srcId="{B2AFD64D-FC28-4991-8D9D-D3CEA4FB1D56}" destId="{42B360F0-69AA-464F-BB14-27E1D518AFC8}" srcOrd="1" destOrd="0" presId="urn:microsoft.com/office/officeart/2005/8/layout/hList1"/>
    <dgm:cxn modelId="{02F4374A-85BA-45F4-949C-AEF46E3849FA}" type="presParOf" srcId="{2C1817AF-923F-4051-A97F-27D9531FAACF}" destId="{D2871D7F-3B00-473A-878B-8F2F15F79570}" srcOrd="1" destOrd="0" presId="urn:microsoft.com/office/officeart/2005/8/layout/hList1"/>
    <dgm:cxn modelId="{57EACEC3-0EB2-4351-8BB6-20983A3F0A42}" type="presParOf" srcId="{2C1817AF-923F-4051-A97F-27D9531FAACF}" destId="{E12BE409-B87F-4F8A-B15B-9566E3582184}" srcOrd="2" destOrd="0" presId="urn:microsoft.com/office/officeart/2005/8/layout/hList1"/>
    <dgm:cxn modelId="{80768FC4-5723-42AC-8B29-055440BD92DE}" type="presParOf" srcId="{E12BE409-B87F-4F8A-B15B-9566E3582184}" destId="{B2E23C14-568C-4CB1-BEFB-CC3A7800B9CF}" srcOrd="0" destOrd="0" presId="urn:microsoft.com/office/officeart/2005/8/layout/hList1"/>
    <dgm:cxn modelId="{0AAADBFB-FE9F-4DBF-AE91-FC17FDD64339}" type="presParOf" srcId="{E12BE409-B87F-4F8A-B15B-9566E3582184}" destId="{D309A062-8109-444D-8C2A-3F7EC4037BE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31F88D-259C-4194-BF4A-F9CF52A4757A}" type="doc">
      <dgm:prSet loTypeId="urn:microsoft.com/office/officeart/2005/8/layout/funnel1" loCatId="process" qsTypeId="urn:microsoft.com/office/officeart/2005/8/quickstyle/simple1" qsCatId="simple" csTypeId="urn:microsoft.com/office/officeart/2005/8/colors/colorful2" csCatId="colorful" phldr="1"/>
      <dgm:spPr/>
      <dgm:t>
        <a:bodyPr/>
        <a:lstStyle/>
        <a:p>
          <a:endParaRPr lang="pl-PL"/>
        </a:p>
      </dgm:t>
    </dgm:pt>
    <dgm:pt modelId="{6E5DB09A-5CCD-4166-B3FC-49C18972BD80}">
      <dgm:prSet phldrT="[Tekst]"/>
      <dgm:spPr/>
      <dgm:t>
        <a:bodyPr/>
        <a:lstStyle/>
        <a:p>
          <a:r>
            <a:rPr lang="pl-PL" dirty="0"/>
            <a:t>Obrona</a:t>
          </a:r>
        </a:p>
      </dgm:t>
    </dgm:pt>
    <dgm:pt modelId="{2E2D7226-5217-45FA-8BC5-D3CEA7136BE4}" type="parTrans" cxnId="{13FF568C-0D8E-405F-A25D-E5B747CC4D3A}">
      <dgm:prSet/>
      <dgm:spPr/>
      <dgm:t>
        <a:bodyPr/>
        <a:lstStyle/>
        <a:p>
          <a:endParaRPr lang="pl-PL"/>
        </a:p>
      </dgm:t>
    </dgm:pt>
    <dgm:pt modelId="{2E28F17C-B4CB-491B-9665-47D19A1B2D47}" type="sibTrans" cxnId="{13FF568C-0D8E-405F-A25D-E5B747CC4D3A}">
      <dgm:prSet/>
      <dgm:spPr/>
      <dgm:t>
        <a:bodyPr/>
        <a:lstStyle/>
        <a:p>
          <a:endParaRPr lang="pl-PL"/>
        </a:p>
      </dgm:t>
    </dgm:pt>
    <dgm:pt modelId="{0EFFB63B-A019-48A2-9738-8A9C7D505E7F}">
      <dgm:prSet phldrT="[Tekst]"/>
      <dgm:spPr/>
      <dgm:t>
        <a:bodyPr/>
        <a:lstStyle/>
        <a:p>
          <a:r>
            <a:rPr lang="pl-PL" dirty="0"/>
            <a:t>Orzekanie</a:t>
          </a:r>
        </a:p>
      </dgm:t>
    </dgm:pt>
    <dgm:pt modelId="{BBAE1125-613D-4E73-B53A-E9E39BDDBFF3}" type="parTrans" cxnId="{950A0409-56A9-47A2-BCF7-3B3B35399B39}">
      <dgm:prSet/>
      <dgm:spPr/>
      <dgm:t>
        <a:bodyPr/>
        <a:lstStyle/>
        <a:p>
          <a:endParaRPr lang="pl-PL"/>
        </a:p>
      </dgm:t>
    </dgm:pt>
    <dgm:pt modelId="{041EE036-6ADB-4AA0-8228-D34F104590EC}" type="sibTrans" cxnId="{950A0409-56A9-47A2-BCF7-3B3B35399B39}">
      <dgm:prSet/>
      <dgm:spPr/>
      <dgm:t>
        <a:bodyPr/>
        <a:lstStyle/>
        <a:p>
          <a:endParaRPr lang="pl-PL"/>
        </a:p>
      </dgm:t>
    </dgm:pt>
    <dgm:pt modelId="{BCD6972D-695B-4574-83C2-436D263D7CB1}">
      <dgm:prSet phldrT="[Tekst]"/>
      <dgm:spPr/>
      <dgm:t>
        <a:bodyPr/>
        <a:lstStyle/>
        <a:p>
          <a:r>
            <a:rPr lang="pl-PL" dirty="0"/>
            <a:t>Oskarżanie</a:t>
          </a:r>
        </a:p>
      </dgm:t>
    </dgm:pt>
    <dgm:pt modelId="{9C615B96-A6B4-4E0A-98C6-FB9058E4E881}" type="parTrans" cxnId="{872AD7F6-497B-4E91-9A56-12C4F1AD1AF2}">
      <dgm:prSet/>
      <dgm:spPr/>
      <dgm:t>
        <a:bodyPr/>
        <a:lstStyle/>
        <a:p>
          <a:endParaRPr lang="pl-PL"/>
        </a:p>
      </dgm:t>
    </dgm:pt>
    <dgm:pt modelId="{F1095794-02FD-4FC6-8533-82B672CC3850}" type="sibTrans" cxnId="{872AD7F6-497B-4E91-9A56-12C4F1AD1AF2}">
      <dgm:prSet/>
      <dgm:spPr/>
      <dgm:t>
        <a:bodyPr/>
        <a:lstStyle/>
        <a:p>
          <a:endParaRPr lang="pl-PL"/>
        </a:p>
      </dgm:t>
    </dgm:pt>
    <dgm:pt modelId="{18BD476C-D57C-4069-B078-44A80CB56674}">
      <dgm:prSet phldrT="[Tekst]"/>
      <dgm:spPr/>
      <dgm:t>
        <a:bodyPr/>
        <a:lstStyle/>
        <a:p>
          <a:r>
            <a:rPr lang="pl-PL" dirty="0"/>
            <a:t>?</a:t>
          </a:r>
        </a:p>
      </dgm:t>
    </dgm:pt>
    <dgm:pt modelId="{F7DB16E3-8943-47C8-97A8-3F948660DDFB}" type="parTrans" cxnId="{9658E579-6DC9-4702-924F-8E20F4D69CE2}">
      <dgm:prSet/>
      <dgm:spPr/>
      <dgm:t>
        <a:bodyPr/>
        <a:lstStyle/>
        <a:p>
          <a:endParaRPr lang="pl-PL"/>
        </a:p>
      </dgm:t>
    </dgm:pt>
    <dgm:pt modelId="{D0260258-3D36-45B3-88A1-E082ADA5BD15}" type="sibTrans" cxnId="{9658E579-6DC9-4702-924F-8E20F4D69CE2}">
      <dgm:prSet/>
      <dgm:spPr/>
      <dgm:t>
        <a:bodyPr/>
        <a:lstStyle/>
        <a:p>
          <a:endParaRPr lang="pl-PL"/>
        </a:p>
      </dgm:t>
    </dgm:pt>
    <dgm:pt modelId="{0BC36C7E-CCFB-46DA-AAD6-344A41C897ED}" type="pres">
      <dgm:prSet presAssocID="{DC31F88D-259C-4194-BF4A-F9CF52A4757A}" presName="Name0" presStyleCnt="0">
        <dgm:presLayoutVars>
          <dgm:chMax val="4"/>
          <dgm:resizeHandles val="exact"/>
        </dgm:presLayoutVars>
      </dgm:prSet>
      <dgm:spPr/>
    </dgm:pt>
    <dgm:pt modelId="{E9F110F6-4236-4848-884A-B7E9A8E69A69}" type="pres">
      <dgm:prSet presAssocID="{DC31F88D-259C-4194-BF4A-F9CF52A4757A}" presName="ellipse" presStyleLbl="trBgShp" presStyleIdx="0" presStyleCnt="1"/>
      <dgm:spPr/>
    </dgm:pt>
    <dgm:pt modelId="{85D60FBD-4ADA-4FE1-A73B-1D1B87EAEA6C}" type="pres">
      <dgm:prSet presAssocID="{DC31F88D-259C-4194-BF4A-F9CF52A4757A}" presName="arrow1" presStyleLbl="fgShp" presStyleIdx="0" presStyleCnt="1"/>
      <dgm:spPr/>
    </dgm:pt>
    <dgm:pt modelId="{ED775AC2-7111-4AAB-A92A-7DEEBE23C89A}" type="pres">
      <dgm:prSet presAssocID="{DC31F88D-259C-4194-BF4A-F9CF52A4757A}" presName="rectangle" presStyleLbl="revTx" presStyleIdx="0" presStyleCnt="1">
        <dgm:presLayoutVars>
          <dgm:bulletEnabled val="1"/>
        </dgm:presLayoutVars>
      </dgm:prSet>
      <dgm:spPr/>
    </dgm:pt>
    <dgm:pt modelId="{E184E4FD-D786-4B91-9297-E42A33C7CC92}" type="pres">
      <dgm:prSet presAssocID="{0EFFB63B-A019-48A2-9738-8A9C7D505E7F}" presName="item1" presStyleLbl="node1" presStyleIdx="0" presStyleCnt="3">
        <dgm:presLayoutVars>
          <dgm:bulletEnabled val="1"/>
        </dgm:presLayoutVars>
      </dgm:prSet>
      <dgm:spPr/>
    </dgm:pt>
    <dgm:pt modelId="{4B55AA1B-067E-4E0B-87CB-D532C07988E7}" type="pres">
      <dgm:prSet presAssocID="{BCD6972D-695B-4574-83C2-436D263D7CB1}" presName="item2" presStyleLbl="node1" presStyleIdx="1" presStyleCnt="3">
        <dgm:presLayoutVars>
          <dgm:bulletEnabled val="1"/>
        </dgm:presLayoutVars>
      </dgm:prSet>
      <dgm:spPr/>
    </dgm:pt>
    <dgm:pt modelId="{672A8DB5-25E7-4023-8D38-9220F91F0A51}" type="pres">
      <dgm:prSet presAssocID="{18BD476C-D57C-4069-B078-44A80CB56674}" presName="item3" presStyleLbl="node1" presStyleIdx="2" presStyleCnt="3">
        <dgm:presLayoutVars>
          <dgm:bulletEnabled val="1"/>
        </dgm:presLayoutVars>
      </dgm:prSet>
      <dgm:spPr/>
    </dgm:pt>
    <dgm:pt modelId="{22751569-B9D1-430C-B55B-C2A235772A08}" type="pres">
      <dgm:prSet presAssocID="{DC31F88D-259C-4194-BF4A-F9CF52A4757A}" presName="funnel" presStyleLbl="trAlignAcc1" presStyleIdx="0" presStyleCnt="1"/>
      <dgm:spPr/>
    </dgm:pt>
  </dgm:ptLst>
  <dgm:cxnLst>
    <dgm:cxn modelId="{950A0409-56A9-47A2-BCF7-3B3B35399B39}" srcId="{DC31F88D-259C-4194-BF4A-F9CF52A4757A}" destId="{0EFFB63B-A019-48A2-9738-8A9C7D505E7F}" srcOrd="1" destOrd="0" parTransId="{BBAE1125-613D-4E73-B53A-E9E39BDDBFF3}" sibTransId="{041EE036-6ADB-4AA0-8228-D34F104590EC}"/>
    <dgm:cxn modelId="{6096F328-72D0-481E-AADD-74D381AA7E7A}" type="presOf" srcId="{0EFFB63B-A019-48A2-9738-8A9C7D505E7F}" destId="{4B55AA1B-067E-4E0B-87CB-D532C07988E7}" srcOrd="0" destOrd="0" presId="urn:microsoft.com/office/officeart/2005/8/layout/funnel1"/>
    <dgm:cxn modelId="{02C16753-BB69-4CC9-98A3-127FC28A3E1A}" type="presOf" srcId="{DC31F88D-259C-4194-BF4A-F9CF52A4757A}" destId="{0BC36C7E-CCFB-46DA-AAD6-344A41C897ED}" srcOrd="0" destOrd="0" presId="urn:microsoft.com/office/officeart/2005/8/layout/funnel1"/>
    <dgm:cxn modelId="{9658E579-6DC9-4702-924F-8E20F4D69CE2}" srcId="{DC31F88D-259C-4194-BF4A-F9CF52A4757A}" destId="{18BD476C-D57C-4069-B078-44A80CB56674}" srcOrd="3" destOrd="0" parTransId="{F7DB16E3-8943-47C8-97A8-3F948660DDFB}" sibTransId="{D0260258-3D36-45B3-88A1-E082ADA5BD15}"/>
    <dgm:cxn modelId="{13FF568C-0D8E-405F-A25D-E5B747CC4D3A}" srcId="{DC31F88D-259C-4194-BF4A-F9CF52A4757A}" destId="{6E5DB09A-5CCD-4166-B3FC-49C18972BD80}" srcOrd="0" destOrd="0" parTransId="{2E2D7226-5217-45FA-8BC5-D3CEA7136BE4}" sibTransId="{2E28F17C-B4CB-491B-9665-47D19A1B2D47}"/>
    <dgm:cxn modelId="{70FD349B-8BCD-4E92-9660-F29367922326}" type="presOf" srcId="{BCD6972D-695B-4574-83C2-436D263D7CB1}" destId="{E184E4FD-D786-4B91-9297-E42A33C7CC92}" srcOrd="0" destOrd="0" presId="urn:microsoft.com/office/officeart/2005/8/layout/funnel1"/>
    <dgm:cxn modelId="{872AD7F6-497B-4E91-9A56-12C4F1AD1AF2}" srcId="{DC31F88D-259C-4194-BF4A-F9CF52A4757A}" destId="{BCD6972D-695B-4574-83C2-436D263D7CB1}" srcOrd="2" destOrd="0" parTransId="{9C615B96-A6B4-4E0A-98C6-FB9058E4E881}" sibTransId="{F1095794-02FD-4FC6-8533-82B672CC3850}"/>
    <dgm:cxn modelId="{34DBFDFB-3796-4DA1-BE13-76F26FBFEBE6}" type="presOf" srcId="{6E5DB09A-5CCD-4166-B3FC-49C18972BD80}" destId="{672A8DB5-25E7-4023-8D38-9220F91F0A51}" srcOrd="0" destOrd="0" presId="urn:microsoft.com/office/officeart/2005/8/layout/funnel1"/>
    <dgm:cxn modelId="{811E6BFE-58EE-4B09-B29D-8D5D050E4EBE}" type="presOf" srcId="{18BD476C-D57C-4069-B078-44A80CB56674}" destId="{ED775AC2-7111-4AAB-A92A-7DEEBE23C89A}" srcOrd="0" destOrd="0" presId="urn:microsoft.com/office/officeart/2005/8/layout/funnel1"/>
    <dgm:cxn modelId="{61388C42-FD3C-4F28-9803-0AA0F0424021}" type="presParOf" srcId="{0BC36C7E-CCFB-46DA-AAD6-344A41C897ED}" destId="{E9F110F6-4236-4848-884A-B7E9A8E69A69}" srcOrd="0" destOrd="0" presId="urn:microsoft.com/office/officeart/2005/8/layout/funnel1"/>
    <dgm:cxn modelId="{873E031A-A01C-46DD-A60E-6B6BEEF9645D}" type="presParOf" srcId="{0BC36C7E-CCFB-46DA-AAD6-344A41C897ED}" destId="{85D60FBD-4ADA-4FE1-A73B-1D1B87EAEA6C}" srcOrd="1" destOrd="0" presId="urn:microsoft.com/office/officeart/2005/8/layout/funnel1"/>
    <dgm:cxn modelId="{EA2DAEF0-059C-4F0E-96EE-344715761C51}" type="presParOf" srcId="{0BC36C7E-CCFB-46DA-AAD6-344A41C897ED}" destId="{ED775AC2-7111-4AAB-A92A-7DEEBE23C89A}" srcOrd="2" destOrd="0" presId="urn:microsoft.com/office/officeart/2005/8/layout/funnel1"/>
    <dgm:cxn modelId="{27F0CD23-6420-49D9-A3A7-5DC1D592C263}" type="presParOf" srcId="{0BC36C7E-CCFB-46DA-AAD6-344A41C897ED}" destId="{E184E4FD-D786-4B91-9297-E42A33C7CC92}" srcOrd="3" destOrd="0" presId="urn:microsoft.com/office/officeart/2005/8/layout/funnel1"/>
    <dgm:cxn modelId="{0AFFD59C-C8F7-4F91-8B10-4F6A9900CD63}" type="presParOf" srcId="{0BC36C7E-CCFB-46DA-AAD6-344A41C897ED}" destId="{4B55AA1B-067E-4E0B-87CB-D532C07988E7}" srcOrd="4" destOrd="0" presId="urn:microsoft.com/office/officeart/2005/8/layout/funnel1"/>
    <dgm:cxn modelId="{48BC49DF-1637-4ABA-9994-447B8C2A8678}" type="presParOf" srcId="{0BC36C7E-CCFB-46DA-AAD6-344A41C897ED}" destId="{672A8DB5-25E7-4023-8D38-9220F91F0A51}" srcOrd="5" destOrd="0" presId="urn:microsoft.com/office/officeart/2005/8/layout/funnel1"/>
    <dgm:cxn modelId="{6581D84A-C398-4873-A2DF-E70880EF877A}" type="presParOf" srcId="{0BC36C7E-CCFB-46DA-AAD6-344A41C897ED}" destId="{22751569-B9D1-430C-B55B-C2A235772A08}"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6DDFEC4-EA40-4068-94AC-2CC454D4C0DB}"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pl-PL"/>
        </a:p>
      </dgm:t>
    </dgm:pt>
    <dgm:pt modelId="{2766711A-277C-41A2-B627-3CB2582F7601}">
      <dgm:prSet/>
      <dgm:spPr/>
      <dgm:t>
        <a:bodyPr/>
        <a:lstStyle/>
        <a:p>
          <a:r>
            <a:rPr lang="pl-PL" dirty="0"/>
            <a:t>Przesłuchanie </a:t>
          </a:r>
        </a:p>
      </dgm:t>
    </dgm:pt>
    <dgm:pt modelId="{1E0162A8-5353-475C-9505-7DFEDBADECCB}" type="parTrans" cxnId="{F5FB24D1-5837-4C14-ADF5-AC37C9AA60E4}">
      <dgm:prSet/>
      <dgm:spPr/>
      <dgm:t>
        <a:bodyPr/>
        <a:lstStyle/>
        <a:p>
          <a:endParaRPr lang="pl-PL"/>
        </a:p>
      </dgm:t>
    </dgm:pt>
    <dgm:pt modelId="{D28F7C2F-001F-4BFE-99B5-8141E52A2C09}" type="sibTrans" cxnId="{F5FB24D1-5837-4C14-ADF5-AC37C9AA60E4}">
      <dgm:prSet/>
      <dgm:spPr/>
      <dgm:t>
        <a:bodyPr/>
        <a:lstStyle/>
        <a:p>
          <a:endParaRPr lang="pl-PL"/>
        </a:p>
      </dgm:t>
    </dgm:pt>
    <dgm:pt modelId="{6D652BD8-2626-4D15-928E-515DB1B54C86}">
      <dgm:prSet/>
      <dgm:spPr/>
      <dgm:t>
        <a:bodyPr/>
        <a:lstStyle/>
        <a:p>
          <a:r>
            <a:rPr lang="pl-PL" dirty="0"/>
            <a:t>Odczytanie </a:t>
          </a:r>
        </a:p>
      </dgm:t>
    </dgm:pt>
    <dgm:pt modelId="{5FFF6789-72EC-40A1-8497-66B9AFA68D41}" type="parTrans" cxnId="{33D81DC5-9CCE-4E7F-9DC7-027DF3CFA52F}">
      <dgm:prSet/>
      <dgm:spPr/>
      <dgm:t>
        <a:bodyPr/>
        <a:lstStyle/>
        <a:p>
          <a:endParaRPr lang="pl-PL"/>
        </a:p>
      </dgm:t>
    </dgm:pt>
    <dgm:pt modelId="{3784E948-E688-4540-806D-7B8F1941006E}" type="sibTrans" cxnId="{33D81DC5-9CCE-4E7F-9DC7-027DF3CFA52F}">
      <dgm:prSet/>
      <dgm:spPr/>
      <dgm:t>
        <a:bodyPr/>
        <a:lstStyle/>
        <a:p>
          <a:endParaRPr lang="pl-PL"/>
        </a:p>
      </dgm:t>
    </dgm:pt>
    <dgm:pt modelId="{145F93BC-04ED-4B4D-B87F-A34E566788D2}">
      <dgm:prSet/>
      <dgm:spPr/>
      <dgm:t>
        <a:bodyPr/>
        <a:lstStyle/>
        <a:p>
          <a:r>
            <a:rPr lang="pl-PL" dirty="0"/>
            <a:t>Oględziny </a:t>
          </a:r>
        </a:p>
      </dgm:t>
    </dgm:pt>
    <dgm:pt modelId="{81E8EFF7-37BD-4D48-AA12-A52B967B5FC2}" type="parTrans" cxnId="{EC9A3306-FBD2-4D50-8AE9-93B1E7F21200}">
      <dgm:prSet/>
      <dgm:spPr/>
      <dgm:t>
        <a:bodyPr/>
        <a:lstStyle/>
        <a:p>
          <a:endParaRPr lang="pl-PL"/>
        </a:p>
      </dgm:t>
    </dgm:pt>
    <dgm:pt modelId="{A6CBAB0A-B2EA-4CF6-864C-45A2836ED7C5}" type="sibTrans" cxnId="{EC9A3306-FBD2-4D50-8AE9-93B1E7F21200}">
      <dgm:prSet/>
      <dgm:spPr/>
      <dgm:t>
        <a:bodyPr/>
        <a:lstStyle/>
        <a:p>
          <a:endParaRPr lang="pl-PL"/>
        </a:p>
      </dgm:t>
    </dgm:pt>
    <dgm:pt modelId="{AB2033F0-2F16-43EC-897A-66838E7F6B71}">
      <dgm:prSet/>
      <dgm:spPr/>
      <dgm:t>
        <a:bodyPr/>
        <a:lstStyle/>
        <a:p>
          <a:r>
            <a:rPr lang="pl-PL"/>
            <a:t>Eksperyment procesowy </a:t>
          </a:r>
        </a:p>
      </dgm:t>
    </dgm:pt>
    <dgm:pt modelId="{68D426BC-22C6-418C-811A-4C3EE35EABA1}" type="parTrans" cxnId="{D2D5CEE7-495B-4C64-82BE-D184B7733875}">
      <dgm:prSet/>
      <dgm:spPr/>
      <dgm:t>
        <a:bodyPr/>
        <a:lstStyle/>
        <a:p>
          <a:endParaRPr lang="pl-PL"/>
        </a:p>
      </dgm:t>
    </dgm:pt>
    <dgm:pt modelId="{3F8316E7-5B2C-46DA-94B8-CBD3C55D1EFF}" type="sibTrans" cxnId="{D2D5CEE7-495B-4C64-82BE-D184B7733875}">
      <dgm:prSet/>
      <dgm:spPr/>
      <dgm:t>
        <a:bodyPr/>
        <a:lstStyle/>
        <a:p>
          <a:endParaRPr lang="pl-PL"/>
        </a:p>
      </dgm:t>
    </dgm:pt>
    <dgm:pt modelId="{8BB8926F-6462-4DBC-9374-1D946D021C1D}">
      <dgm:prSet/>
      <dgm:spPr/>
      <dgm:t>
        <a:bodyPr/>
        <a:lstStyle/>
        <a:p>
          <a:r>
            <a:rPr lang="pl-PL" dirty="0"/>
            <a:t>Sposób przeprowadzenia dowodów z osobowych źródeł dowodowych (oskarżonego, świadków, biegłych)</a:t>
          </a:r>
        </a:p>
      </dgm:t>
    </dgm:pt>
    <dgm:pt modelId="{33FAD268-442C-4E90-A1F4-143A1F62FA5E}" type="parTrans" cxnId="{20B9E7DD-DB32-456F-BAD1-30F1A6EEA77A}">
      <dgm:prSet/>
      <dgm:spPr/>
      <dgm:t>
        <a:bodyPr/>
        <a:lstStyle/>
        <a:p>
          <a:endParaRPr lang="pl-PL"/>
        </a:p>
      </dgm:t>
    </dgm:pt>
    <dgm:pt modelId="{4176CDC5-7B0A-414D-8E56-80C05F22FA4C}" type="sibTrans" cxnId="{20B9E7DD-DB32-456F-BAD1-30F1A6EEA77A}">
      <dgm:prSet/>
      <dgm:spPr/>
      <dgm:t>
        <a:bodyPr/>
        <a:lstStyle/>
        <a:p>
          <a:endParaRPr lang="pl-PL"/>
        </a:p>
      </dgm:t>
    </dgm:pt>
    <dgm:pt modelId="{C820F3EA-4F55-47AA-BEA4-1FF41C581078}">
      <dgm:prSet/>
      <dgm:spPr/>
      <dgm:t>
        <a:bodyPr/>
        <a:lstStyle/>
        <a:p>
          <a:r>
            <a:rPr lang="pl-PL" dirty="0"/>
            <a:t>Sposób przeprowadzenia dowodu z dokumentów na rozprawie. Dokumenty odczytuje się w części, która ma znaczenie dla sprawy. </a:t>
          </a:r>
        </a:p>
      </dgm:t>
    </dgm:pt>
    <dgm:pt modelId="{AC8DFB8E-57DC-43CC-89A3-83EBAB271CCF}" type="parTrans" cxnId="{FB0CE6FE-AAC0-44D4-9CA3-EA2D8A5DD09C}">
      <dgm:prSet/>
      <dgm:spPr/>
      <dgm:t>
        <a:bodyPr/>
        <a:lstStyle/>
        <a:p>
          <a:endParaRPr lang="pl-PL"/>
        </a:p>
      </dgm:t>
    </dgm:pt>
    <dgm:pt modelId="{091B6637-D55D-4A6A-A196-50943C948976}" type="sibTrans" cxnId="{FB0CE6FE-AAC0-44D4-9CA3-EA2D8A5DD09C}">
      <dgm:prSet/>
      <dgm:spPr/>
      <dgm:t>
        <a:bodyPr/>
        <a:lstStyle/>
        <a:p>
          <a:endParaRPr lang="pl-PL"/>
        </a:p>
      </dgm:t>
    </dgm:pt>
    <dgm:pt modelId="{613B0EF9-41F2-40C2-8DA6-F124396E8076}">
      <dgm:prSet/>
      <dgm:spPr/>
      <dgm:t>
        <a:bodyPr/>
        <a:lstStyle/>
        <a:p>
          <a:r>
            <a:rPr lang="pl-PL" dirty="0"/>
            <a:t>UWAGA – można dokument uznać za ujawniony bez odczytywania (art. 392 i 405)</a:t>
          </a:r>
        </a:p>
      </dgm:t>
    </dgm:pt>
    <dgm:pt modelId="{2A175B64-FD84-455D-9E22-2569C2EAE714}" type="parTrans" cxnId="{19059A4E-7CCA-4958-99F3-3B30440E4AB2}">
      <dgm:prSet/>
      <dgm:spPr/>
      <dgm:t>
        <a:bodyPr/>
        <a:lstStyle/>
        <a:p>
          <a:endParaRPr lang="pl-PL"/>
        </a:p>
      </dgm:t>
    </dgm:pt>
    <dgm:pt modelId="{B6EED119-7E83-4618-B39B-86D014902A93}" type="sibTrans" cxnId="{19059A4E-7CCA-4958-99F3-3B30440E4AB2}">
      <dgm:prSet/>
      <dgm:spPr/>
      <dgm:t>
        <a:bodyPr/>
        <a:lstStyle/>
        <a:p>
          <a:endParaRPr lang="pl-PL"/>
        </a:p>
      </dgm:t>
    </dgm:pt>
    <dgm:pt modelId="{4200DFBF-2177-4A64-B733-563CD3076E8A}">
      <dgm:prSet/>
      <dgm:spPr/>
      <dgm:t>
        <a:bodyPr/>
        <a:lstStyle/>
        <a:p>
          <a:r>
            <a:rPr lang="pl-PL" dirty="0"/>
            <a:t>Osoby, miejsca lub rzeczy; oględziny zwłok i ekshumacja </a:t>
          </a:r>
        </a:p>
      </dgm:t>
    </dgm:pt>
    <dgm:pt modelId="{9F591BE1-2884-4D3A-98F7-20D27D148A90}" type="parTrans" cxnId="{A17D775E-1219-4DA7-A6D3-378CCDFCA8FB}">
      <dgm:prSet/>
      <dgm:spPr/>
      <dgm:t>
        <a:bodyPr/>
        <a:lstStyle/>
        <a:p>
          <a:endParaRPr lang="pl-PL"/>
        </a:p>
      </dgm:t>
    </dgm:pt>
    <dgm:pt modelId="{CA90FEF5-D0E1-4966-A5D0-81FF042F5B63}" type="sibTrans" cxnId="{A17D775E-1219-4DA7-A6D3-378CCDFCA8FB}">
      <dgm:prSet/>
      <dgm:spPr/>
      <dgm:t>
        <a:bodyPr/>
        <a:lstStyle/>
        <a:p>
          <a:endParaRPr lang="pl-PL"/>
        </a:p>
      </dgm:t>
    </dgm:pt>
    <dgm:pt modelId="{4B866543-7BCE-4BC8-9338-117FA07B4D1C}">
      <dgm:prSet/>
      <dgm:spPr/>
      <dgm:t>
        <a:bodyPr/>
        <a:lstStyle/>
        <a:p>
          <a:r>
            <a:rPr lang="pl-PL" dirty="0"/>
            <a:t>Największe znaczenie – oględziny miejsca zdarzenia </a:t>
          </a:r>
        </a:p>
      </dgm:t>
    </dgm:pt>
    <dgm:pt modelId="{9F1EC28F-04B9-47FC-87B9-063B9D93DA2E}" type="parTrans" cxnId="{B9E3B998-5D9C-4E21-8648-17C56BD60F50}">
      <dgm:prSet/>
      <dgm:spPr/>
    </dgm:pt>
    <dgm:pt modelId="{CC55966A-ED36-4A69-836A-D123126AE235}" type="sibTrans" cxnId="{B9E3B998-5D9C-4E21-8648-17C56BD60F50}">
      <dgm:prSet/>
      <dgm:spPr/>
    </dgm:pt>
    <dgm:pt modelId="{D8931CF9-BA74-4150-997B-044C879092D0}">
      <dgm:prSet/>
      <dgm:spPr/>
      <dgm:t>
        <a:bodyPr/>
        <a:lstStyle/>
        <a:p>
          <a:r>
            <a:rPr lang="pl-PL" dirty="0"/>
            <a:t>Często w postępowaniu dokonuje się oględzin ciała osób pokrzywdzonych celem ustalenia, czy poniosły obrażenia w wyniku przestępstwa </a:t>
          </a:r>
        </a:p>
      </dgm:t>
    </dgm:pt>
    <dgm:pt modelId="{E1351D52-17B0-4EBE-9473-F09138B7B259}" type="parTrans" cxnId="{5A7962DF-DEC9-4748-B849-6C2C6981D215}">
      <dgm:prSet/>
      <dgm:spPr/>
    </dgm:pt>
    <dgm:pt modelId="{2EB2E183-CDCB-4695-A971-78A04A0B555B}" type="sibTrans" cxnId="{5A7962DF-DEC9-4748-B849-6C2C6981D215}">
      <dgm:prSet/>
      <dgm:spPr/>
    </dgm:pt>
    <dgm:pt modelId="{D5CC6376-6E8A-4AF2-B883-BD63A902B115}">
      <dgm:prSet/>
      <dgm:spPr/>
      <dgm:t>
        <a:bodyPr/>
        <a:lstStyle/>
        <a:p>
          <a:r>
            <a:rPr lang="pl-PL" dirty="0"/>
            <a:t>Odtworzenie pewnego stanu rzeczy i poczynienie na tej podstawie ustaleń faktycznych. </a:t>
          </a:r>
        </a:p>
      </dgm:t>
    </dgm:pt>
    <dgm:pt modelId="{D427AF61-BCF4-4650-8623-A18D9EC39F92}" type="parTrans" cxnId="{1CEF0520-97CC-4DC3-B885-3284E7D5A1EA}">
      <dgm:prSet/>
      <dgm:spPr/>
    </dgm:pt>
    <dgm:pt modelId="{0CC848A3-279B-4EC8-939C-63F34754EFEC}" type="sibTrans" cxnId="{1CEF0520-97CC-4DC3-B885-3284E7D5A1EA}">
      <dgm:prSet/>
      <dgm:spPr/>
    </dgm:pt>
    <dgm:pt modelId="{A2809FC7-4CDA-4833-BA86-CCB9C3A5AC6C}" type="pres">
      <dgm:prSet presAssocID="{E6DDFEC4-EA40-4068-94AC-2CC454D4C0DB}" presName="Name0" presStyleCnt="0">
        <dgm:presLayoutVars>
          <dgm:dir/>
          <dgm:animLvl val="lvl"/>
          <dgm:resizeHandles/>
        </dgm:presLayoutVars>
      </dgm:prSet>
      <dgm:spPr/>
    </dgm:pt>
    <dgm:pt modelId="{25327B56-085A-4DC1-97EF-717E86A3CC8A}" type="pres">
      <dgm:prSet presAssocID="{2766711A-277C-41A2-B627-3CB2582F7601}" presName="linNode" presStyleCnt="0"/>
      <dgm:spPr/>
    </dgm:pt>
    <dgm:pt modelId="{A929216C-2DFD-4C0A-85F6-4D4838A2F3B7}" type="pres">
      <dgm:prSet presAssocID="{2766711A-277C-41A2-B627-3CB2582F7601}" presName="parentShp" presStyleLbl="node1" presStyleIdx="0" presStyleCnt="4">
        <dgm:presLayoutVars>
          <dgm:bulletEnabled val="1"/>
        </dgm:presLayoutVars>
      </dgm:prSet>
      <dgm:spPr/>
    </dgm:pt>
    <dgm:pt modelId="{FD8E42CA-0F65-460C-BFC4-F0DE4F72C4B2}" type="pres">
      <dgm:prSet presAssocID="{2766711A-277C-41A2-B627-3CB2582F7601}" presName="childShp" presStyleLbl="bgAccFollowNode1" presStyleIdx="0" presStyleCnt="4">
        <dgm:presLayoutVars>
          <dgm:bulletEnabled val="1"/>
        </dgm:presLayoutVars>
      </dgm:prSet>
      <dgm:spPr/>
    </dgm:pt>
    <dgm:pt modelId="{177C876C-AF94-4067-8ABB-2A45F54ADD91}" type="pres">
      <dgm:prSet presAssocID="{D28F7C2F-001F-4BFE-99B5-8141E52A2C09}" presName="spacing" presStyleCnt="0"/>
      <dgm:spPr/>
    </dgm:pt>
    <dgm:pt modelId="{92C60378-B824-4267-B142-67DC02CB4669}" type="pres">
      <dgm:prSet presAssocID="{6D652BD8-2626-4D15-928E-515DB1B54C86}" presName="linNode" presStyleCnt="0"/>
      <dgm:spPr/>
    </dgm:pt>
    <dgm:pt modelId="{34E3D42A-07F0-42D8-A609-C672954A7E9E}" type="pres">
      <dgm:prSet presAssocID="{6D652BD8-2626-4D15-928E-515DB1B54C86}" presName="parentShp" presStyleLbl="node1" presStyleIdx="1" presStyleCnt="4">
        <dgm:presLayoutVars>
          <dgm:bulletEnabled val="1"/>
        </dgm:presLayoutVars>
      </dgm:prSet>
      <dgm:spPr/>
    </dgm:pt>
    <dgm:pt modelId="{E168957D-1D5D-491B-856C-E95E286F6B76}" type="pres">
      <dgm:prSet presAssocID="{6D652BD8-2626-4D15-928E-515DB1B54C86}" presName="childShp" presStyleLbl="bgAccFollowNode1" presStyleIdx="1" presStyleCnt="4">
        <dgm:presLayoutVars>
          <dgm:bulletEnabled val="1"/>
        </dgm:presLayoutVars>
      </dgm:prSet>
      <dgm:spPr/>
    </dgm:pt>
    <dgm:pt modelId="{F804EE17-5E91-4FEA-AD67-0081F6D74D86}" type="pres">
      <dgm:prSet presAssocID="{3784E948-E688-4540-806D-7B8F1941006E}" presName="spacing" presStyleCnt="0"/>
      <dgm:spPr/>
    </dgm:pt>
    <dgm:pt modelId="{C4659F8A-F303-4988-8130-A449AC5591E3}" type="pres">
      <dgm:prSet presAssocID="{145F93BC-04ED-4B4D-B87F-A34E566788D2}" presName="linNode" presStyleCnt="0"/>
      <dgm:spPr/>
    </dgm:pt>
    <dgm:pt modelId="{63F756C6-CA65-484D-9E82-1F90D9C44B75}" type="pres">
      <dgm:prSet presAssocID="{145F93BC-04ED-4B4D-B87F-A34E566788D2}" presName="parentShp" presStyleLbl="node1" presStyleIdx="2" presStyleCnt="4">
        <dgm:presLayoutVars>
          <dgm:bulletEnabled val="1"/>
        </dgm:presLayoutVars>
      </dgm:prSet>
      <dgm:spPr/>
    </dgm:pt>
    <dgm:pt modelId="{E65CE017-7717-48E1-ABCE-E8270B3564BB}" type="pres">
      <dgm:prSet presAssocID="{145F93BC-04ED-4B4D-B87F-A34E566788D2}" presName="childShp" presStyleLbl="bgAccFollowNode1" presStyleIdx="2" presStyleCnt="4">
        <dgm:presLayoutVars>
          <dgm:bulletEnabled val="1"/>
        </dgm:presLayoutVars>
      </dgm:prSet>
      <dgm:spPr/>
    </dgm:pt>
    <dgm:pt modelId="{907038C2-ECFC-4C61-B400-AA8538F9AB16}" type="pres">
      <dgm:prSet presAssocID="{A6CBAB0A-B2EA-4CF6-864C-45A2836ED7C5}" presName="spacing" presStyleCnt="0"/>
      <dgm:spPr/>
    </dgm:pt>
    <dgm:pt modelId="{58EB2708-ACF5-4EB5-B643-B2E6F7473333}" type="pres">
      <dgm:prSet presAssocID="{AB2033F0-2F16-43EC-897A-66838E7F6B71}" presName="linNode" presStyleCnt="0"/>
      <dgm:spPr/>
    </dgm:pt>
    <dgm:pt modelId="{E773F83A-6EC7-46A9-ACC1-1F4F8BC8BF37}" type="pres">
      <dgm:prSet presAssocID="{AB2033F0-2F16-43EC-897A-66838E7F6B71}" presName="parentShp" presStyleLbl="node1" presStyleIdx="3" presStyleCnt="4">
        <dgm:presLayoutVars>
          <dgm:bulletEnabled val="1"/>
        </dgm:presLayoutVars>
      </dgm:prSet>
      <dgm:spPr/>
    </dgm:pt>
    <dgm:pt modelId="{6CB0F087-05FD-4C84-9C58-8220E5F62CDA}" type="pres">
      <dgm:prSet presAssocID="{AB2033F0-2F16-43EC-897A-66838E7F6B71}" presName="childShp" presStyleLbl="bgAccFollowNode1" presStyleIdx="3" presStyleCnt="4">
        <dgm:presLayoutVars>
          <dgm:bulletEnabled val="1"/>
        </dgm:presLayoutVars>
      </dgm:prSet>
      <dgm:spPr/>
    </dgm:pt>
  </dgm:ptLst>
  <dgm:cxnLst>
    <dgm:cxn modelId="{EC9A3306-FBD2-4D50-8AE9-93B1E7F21200}" srcId="{E6DDFEC4-EA40-4068-94AC-2CC454D4C0DB}" destId="{145F93BC-04ED-4B4D-B87F-A34E566788D2}" srcOrd="2" destOrd="0" parTransId="{81E8EFF7-37BD-4D48-AA12-A52B967B5FC2}" sibTransId="{A6CBAB0A-B2EA-4CF6-864C-45A2836ED7C5}"/>
    <dgm:cxn modelId="{1CEF0520-97CC-4DC3-B885-3284E7D5A1EA}" srcId="{AB2033F0-2F16-43EC-897A-66838E7F6B71}" destId="{D5CC6376-6E8A-4AF2-B883-BD63A902B115}" srcOrd="0" destOrd="0" parTransId="{D427AF61-BCF4-4650-8623-A18D9EC39F92}" sibTransId="{0CC848A3-279B-4EC8-939C-63F34754EFEC}"/>
    <dgm:cxn modelId="{0915EA40-F3C9-4BD5-9DE0-30487AE84333}" type="presOf" srcId="{E6DDFEC4-EA40-4068-94AC-2CC454D4C0DB}" destId="{A2809FC7-4CDA-4833-BA86-CCB9C3A5AC6C}" srcOrd="0" destOrd="0" presId="urn:microsoft.com/office/officeart/2005/8/layout/vList6"/>
    <dgm:cxn modelId="{A17D775E-1219-4DA7-A6D3-378CCDFCA8FB}" srcId="{145F93BC-04ED-4B4D-B87F-A34E566788D2}" destId="{4200DFBF-2177-4A64-B733-563CD3076E8A}" srcOrd="0" destOrd="0" parTransId="{9F591BE1-2884-4D3A-98F7-20D27D148A90}" sibTransId="{CA90FEF5-D0E1-4966-A5D0-81FF042F5B63}"/>
    <dgm:cxn modelId="{19059A4E-7CCA-4958-99F3-3B30440E4AB2}" srcId="{6D652BD8-2626-4D15-928E-515DB1B54C86}" destId="{613B0EF9-41F2-40C2-8DA6-F124396E8076}" srcOrd="1" destOrd="0" parTransId="{2A175B64-FD84-455D-9E22-2569C2EAE714}" sibTransId="{B6EED119-7E83-4618-B39B-86D014902A93}"/>
    <dgm:cxn modelId="{22645170-7EAD-4AF8-AD30-9DF2DEC46C50}" type="presOf" srcId="{4200DFBF-2177-4A64-B733-563CD3076E8A}" destId="{E65CE017-7717-48E1-ABCE-E8270B3564BB}" srcOrd="0" destOrd="0" presId="urn:microsoft.com/office/officeart/2005/8/layout/vList6"/>
    <dgm:cxn modelId="{CCA0C371-A883-4569-A559-C4F412BEDB5E}" type="presOf" srcId="{4B866543-7BCE-4BC8-9338-117FA07B4D1C}" destId="{E65CE017-7717-48E1-ABCE-E8270B3564BB}" srcOrd="0" destOrd="1" presId="urn:microsoft.com/office/officeart/2005/8/layout/vList6"/>
    <dgm:cxn modelId="{B1CE5958-7695-4E2D-BFAE-7ACB5F68D7E1}" type="presOf" srcId="{6D652BD8-2626-4D15-928E-515DB1B54C86}" destId="{34E3D42A-07F0-42D8-A609-C672954A7E9E}" srcOrd="0" destOrd="0" presId="urn:microsoft.com/office/officeart/2005/8/layout/vList6"/>
    <dgm:cxn modelId="{6938C689-545E-43BF-A11E-67600C80B814}" type="presOf" srcId="{2766711A-277C-41A2-B627-3CB2582F7601}" destId="{A929216C-2DFD-4C0A-85F6-4D4838A2F3B7}" srcOrd="0" destOrd="0" presId="urn:microsoft.com/office/officeart/2005/8/layout/vList6"/>
    <dgm:cxn modelId="{B9E3B998-5D9C-4E21-8648-17C56BD60F50}" srcId="{145F93BC-04ED-4B4D-B87F-A34E566788D2}" destId="{4B866543-7BCE-4BC8-9338-117FA07B4D1C}" srcOrd="1" destOrd="0" parTransId="{9F1EC28F-04B9-47FC-87B9-063B9D93DA2E}" sibTransId="{CC55966A-ED36-4A69-836A-D123126AE235}"/>
    <dgm:cxn modelId="{00CD3FA4-9CBC-4933-A1FD-AF53BB3F876A}" type="presOf" srcId="{AB2033F0-2F16-43EC-897A-66838E7F6B71}" destId="{E773F83A-6EC7-46A9-ACC1-1F4F8BC8BF37}" srcOrd="0" destOrd="0" presId="urn:microsoft.com/office/officeart/2005/8/layout/vList6"/>
    <dgm:cxn modelId="{FC5D73B7-E5AE-4B19-A0BC-18D40AC98E4A}" type="presOf" srcId="{613B0EF9-41F2-40C2-8DA6-F124396E8076}" destId="{E168957D-1D5D-491B-856C-E95E286F6B76}" srcOrd="0" destOrd="1" presId="urn:microsoft.com/office/officeart/2005/8/layout/vList6"/>
    <dgm:cxn modelId="{33D81DC5-9CCE-4E7F-9DC7-027DF3CFA52F}" srcId="{E6DDFEC4-EA40-4068-94AC-2CC454D4C0DB}" destId="{6D652BD8-2626-4D15-928E-515DB1B54C86}" srcOrd="1" destOrd="0" parTransId="{5FFF6789-72EC-40A1-8497-66B9AFA68D41}" sibTransId="{3784E948-E688-4540-806D-7B8F1941006E}"/>
    <dgm:cxn modelId="{41098FCE-73A2-4EF9-96CB-45BFEEB02D5D}" type="presOf" srcId="{D8931CF9-BA74-4150-997B-044C879092D0}" destId="{E65CE017-7717-48E1-ABCE-E8270B3564BB}" srcOrd="0" destOrd="2" presId="urn:microsoft.com/office/officeart/2005/8/layout/vList6"/>
    <dgm:cxn modelId="{F5FB24D1-5837-4C14-ADF5-AC37C9AA60E4}" srcId="{E6DDFEC4-EA40-4068-94AC-2CC454D4C0DB}" destId="{2766711A-277C-41A2-B627-3CB2582F7601}" srcOrd="0" destOrd="0" parTransId="{1E0162A8-5353-475C-9505-7DFEDBADECCB}" sibTransId="{D28F7C2F-001F-4BFE-99B5-8141E52A2C09}"/>
    <dgm:cxn modelId="{3B661CD9-F939-44A7-A36A-C1FF20CA895D}" type="presOf" srcId="{C820F3EA-4F55-47AA-BEA4-1FF41C581078}" destId="{E168957D-1D5D-491B-856C-E95E286F6B76}" srcOrd="0" destOrd="0" presId="urn:microsoft.com/office/officeart/2005/8/layout/vList6"/>
    <dgm:cxn modelId="{20B9E7DD-DB32-456F-BAD1-30F1A6EEA77A}" srcId="{2766711A-277C-41A2-B627-3CB2582F7601}" destId="{8BB8926F-6462-4DBC-9374-1D946D021C1D}" srcOrd="0" destOrd="0" parTransId="{33FAD268-442C-4E90-A1F4-143A1F62FA5E}" sibTransId="{4176CDC5-7B0A-414D-8E56-80C05F22FA4C}"/>
    <dgm:cxn modelId="{5A7962DF-DEC9-4748-B849-6C2C6981D215}" srcId="{145F93BC-04ED-4B4D-B87F-A34E566788D2}" destId="{D8931CF9-BA74-4150-997B-044C879092D0}" srcOrd="2" destOrd="0" parTransId="{E1351D52-17B0-4EBE-9473-F09138B7B259}" sibTransId="{2EB2E183-CDCB-4695-A971-78A04A0B555B}"/>
    <dgm:cxn modelId="{015842E1-0AFC-47CE-ADA2-B7D418B7D31E}" type="presOf" srcId="{145F93BC-04ED-4B4D-B87F-A34E566788D2}" destId="{63F756C6-CA65-484D-9E82-1F90D9C44B75}" srcOrd="0" destOrd="0" presId="urn:microsoft.com/office/officeart/2005/8/layout/vList6"/>
    <dgm:cxn modelId="{1EF396E3-A2A0-4151-8DDE-535339B39040}" type="presOf" srcId="{8BB8926F-6462-4DBC-9374-1D946D021C1D}" destId="{FD8E42CA-0F65-460C-BFC4-F0DE4F72C4B2}" srcOrd="0" destOrd="0" presId="urn:microsoft.com/office/officeart/2005/8/layout/vList6"/>
    <dgm:cxn modelId="{D2D5CEE7-495B-4C64-82BE-D184B7733875}" srcId="{E6DDFEC4-EA40-4068-94AC-2CC454D4C0DB}" destId="{AB2033F0-2F16-43EC-897A-66838E7F6B71}" srcOrd="3" destOrd="0" parTransId="{68D426BC-22C6-418C-811A-4C3EE35EABA1}" sibTransId="{3F8316E7-5B2C-46DA-94B8-CBD3C55D1EFF}"/>
    <dgm:cxn modelId="{BD7F96E9-EFCA-4187-B5D2-A4BB417D7BA0}" type="presOf" srcId="{D5CC6376-6E8A-4AF2-B883-BD63A902B115}" destId="{6CB0F087-05FD-4C84-9C58-8220E5F62CDA}" srcOrd="0" destOrd="0" presId="urn:microsoft.com/office/officeart/2005/8/layout/vList6"/>
    <dgm:cxn modelId="{FB0CE6FE-AAC0-44D4-9CA3-EA2D8A5DD09C}" srcId="{6D652BD8-2626-4D15-928E-515DB1B54C86}" destId="{C820F3EA-4F55-47AA-BEA4-1FF41C581078}" srcOrd="0" destOrd="0" parTransId="{AC8DFB8E-57DC-43CC-89A3-83EBAB271CCF}" sibTransId="{091B6637-D55D-4A6A-A196-50943C948976}"/>
    <dgm:cxn modelId="{76FEB47C-ECF7-463A-AD6A-B5F8E0BB2782}" type="presParOf" srcId="{A2809FC7-4CDA-4833-BA86-CCB9C3A5AC6C}" destId="{25327B56-085A-4DC1-97EF-717E86A3CC8A}" srcOrd="0" destOrd="0" presId="urn:microsoft.com/office/officeart/2005/8/layout/vList6"/>
    <dgm:cxn modelId="{E3232DCC-70E2-48D2-B949-B26C972A5E12}" type="presParOf" srcId="{25327B56-085A-4DC1-97EF-717E86A3CC8A}" destId="{A929216C-2DFD-4C0A-85F6-4D4838A2F3B7}" srcOrd="0" destOrd="0" presId="urn:microsoft.com/office/officeart/2005/8/layout/vList6"/>
    <dgm:cxn modelId="{B020A398-3153-4E10-85EE-E555A36820AF}" type="presParOf" srcId="{25327B56-085A-4DC1-97EF-717E86A3CC8A}" destId="{FD8E42CA-0F65-460C-BFC4-F0DE4F72C4B2}" srcOrd="1" destOrd="0" presId="urn:microsoft.com/office/officeart/2005/8/layout/vList6"/>
    <dgm:cxn modelId="{E940F7E2-B5D2-4477-8162-1688906E7218}" type="presParOf" srcId="{A2809FC7-4CDA-4833-BA86-CCB9C3A5AC6C}" destId="{177C876C-AF94-4067-8ABB-2A45F54ADD91}" srcOrd="1" destOrd="0" presId="urn:microsoft.com/office/officeart/2005/8/layout/vList6"/>
    <dgm:cxn modelId="{8E4E5FA8-9FDD-41CE-802F-A279C73FBDC3}" type="presParOf" srcId="{A2809FC7-4CDA-4833-BA86-CCB9C3A5AC6C}" destId="{92C60378-B824-4267-B142-67DC02CB4669}" srcOrd="2" destOrd="0" presId="urn:microsoft.com/office/officeart/2005/8/layout/vList6"/>
    <dgm:cxn modelId="{B7F45BC4-6BDC-406A-933F-E24077B09E5A}" type="presParOf" srcId="{92C60378-B824-4267-B142-67DC02CB4669}" destId="{34E3D42A-07F0-42D8-A609-C672954A7E9E}" srcOrd="0" destOrd="0" presId="urn:microsoft.com/office/officeart/2005/8/layout/vList6"/>
    <dgm:cxn modelId="{E11EA37D-E7B6-4DA1-BF2F-B4BBFF19B42C}" type="presParOf" srcId="{92C60378-B824-4267-B142-67DC02CB4669}" destId="{E168957D-1D5D-491B-856C-E95E286F6B76}" srcOrd="1" destOrd="0" presId="urn:microsoft.com/office/officeart/2005/8/layout/vList6"/>
    <dgm:cxn modelId="{E27C6A4A-9CD0-4A9B-BA4E-CA1CCBACEE80}" type="presParOf" srcId="{A2809FC7-4CDA-4833-BA86-CCB9C3A5AC6C}" destId="{F804EE17-5E91-4FEA-AD67-0081F6D74D86}" srcOrd="3" destOrd="0" presId="urn:microsoft.com/office/officeart/2005/8/layout/vList6"/>
    <dgm:cxn modelId="{D074AAFF-B989-4535-8A92-AE72B0C1B476}" type="presParOf" srcId="{A2809FC7-4CDA-4833-BA86-CCB9C3A5AC6C}" destId="{C4659F8A-F303-4988-8130-A449AC5591E3}" srcOrd="4" destOrd="0" presId="urn:microsoft.com/office/officeart/2005/8/layout/vList6"/>
    <dgm:cxn modelId="{15F56FC8-57EE-4570-973D-D9FE266FAF71}" type="presParOf" srcId="{C4659F8A-F303-4988-8130-A449AC5591E3}" destId="{63F756C6-CA65-484D-9E82-1F90D9C44B75}" srcOrd="0" destOrd="0" presId="urn:microsoft.com/office/officeart/2005/8/layout/vList6"/>
    <dgm:cxn modelId="{5F86B6F3-062E-4FBE-BAD9-B8241580C310}" type="presParOf" srcId="{C4659F8A-F303-4988-8130-A449AC5591E3}" destId="{E65CE017-7717-48E1-ABCE-E8270B3564BB}" srcOrd="1" destOrd="0" presId="urn:microsoft.com/office/officeart/2005/8/layout/vList6"/>
    <dgm:cxn modelId="{0B73C523-A3AE-4F93-8358-402536CB80F6}" type="presParOf" srcId="{A2809FC7-4CDA-4833-BA86-CCB9C3A5AC6C}" destId="{907038C2-ECFC-4C61-B400-AA8538F9AB16}" srcOrd="5" destOrd="0" presId="urn:microsoft.com/office/officeart/2005/8/layout/vList6"/>
    <dgm:cxn modelId="{B96791CE-6089-4555-A9B7-AA5858C66660}" type="presParOf" srcId="{A2809FC7-4CDA-4833-BA86-CCB9C3A5AC6C}" destId="{58EB2708-ACF5-4EB5-B643-B2E6F7473333}" srcOrd="6" destOrd="0" presId="urn:microsoft.com/office/officeart/2005/8/layout/vList6"/>
    <dgm:cxn modelId="{EA60EB0D-4DCC-4F27-BE28-E3EE1500B1D8}" type="presParOf" srcId="{58EB2708-ACF5-4EB5-B643-B2E6F7473333}" destId="{E773F83A-6EC7-46A9-ACC1-1F4F8BC8BF37}" srcOrd="0" destOrd="0" presId="urn:microsoft.com/office/officeart/2005/8/layout/vList6"/>
    <dgm:cxn modelId="{C137B97C-ECBA-4199-9035-BDAFFB578F53}" type="presParOf" srcId="{58EB2708-ACF5-4EB5-B643-B2E6F7473333}" destId="{6CB0F087-05FD-4C84-9C58-8220E5F62CD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66B43CD-DC61-4631-AE45-003B2C6BEFE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074055B-1DFE-43AE-AE6D-082C19AEC9C3}">
      <dgm:prSet/>
      <dgm:spPr/>
      <dgm:t>
        <a:bodyPr/>
        <a:lstStyle/>
        <a:p>
          <a:r>
            <a:rPr lang="pl-PL"/>
            <a:t>Czynności ujawniające dowody </a:t>
          </a:r>
          <a:endParaRPr lang="en-US"/>
        </a:p>
      </dgm:t>
    </dgm:pt>
    <dgm:pt modelId="{34629D86-42DE-464B-8D77-7367F10ADE4C}" type="parTrans" cxnId="{F98C2CCE-FABD-4BA3-B336-B20DBFBF5D0A}">
      <dgm:prSet/>
      <dgm:spPr/>
      <dgm:t>
        <a:bodyPr/>
        <a:lstStyle/>
        <a:p>
          <a:endParaRPr lang="en-US"/>
        </a:p>
      </dgm:t>
    </dgm:pt>
    <dgm:pt modelId="{143F359A-F4D9-4935-8EE7-96062A9B4987}" type="sibTrans" cxnId="{F98C2CCE-FABD-4BA3-B336-B20DBFBF5D0A}">
      <dgm:prSet/>
      <dgm:spPr/>
      <dgm:t>
        <a:bodyPr/>
        <a:lstStyle/>
        <a:p>
          <a:endParaRPr lang="en-US"/>
        </a:p>
      </dgm:t>
    </dgm:pt>
    <dgm:pt modelId="{554051DF-CAF8-4494-8397-15EEF070FD18}">
      <dgm:prSet/>
      <dgm:spPr/>
      <dgm:t>
        <a:bodyPr/>
        <a:lstStyle/>
        <a:p>
          <a:r>
            <a:rPr lang="pl-PL"/>
            <a:t>Czynności kontrolujące dowody </a:t>
          </a:r>
          <a:endParaRPr lang="en-US"/>
        </a:p>
      </dgm:t>
    </dgm:pt>
    <dgm:pt modelId="{C3283BE5-5359-4083-A93A-D078FF8B28C8}" type="parTrans" cxnId="{E3B3B529-BB34-4A33-B95F-8B435477B262}">
      <dgm:prSet/>
      <dgm:spPr/>
      <dgm:t>
        <a:bodyPr/>
        <a:lstStyle/>
        <a:p>
          <a:endParaRPr lang="en-US"/>
        </a:p>
      </dgm:t>
    </dgm:pt>
    <dgm:pt modelId="{DA162EC4-C64E-41BB-B29F-C88C87B58C64}" type="sibTrans" cxnId="{E3B3B529-BB34-4A33-B95F-8B435477B262}">
      <dgm:prSet/>
      <dgm:spPr/>
      <dgm:t>
        <a:bodyPr/>
        <a:lstStyle/>
        <a:p>
          <a:endParaRPr lang="en-US"/>
        </a:p>
      </dgm:t>
    </dgm:pt>
    <dgm:pt modelId="{D626F399-BE55-4452-9CA1-61BF613394A3}">
      <dgm:prSet/>
      <dgm:spPr/>
      <dgm:t>
        <a:bodyPr/>
        <a:lstStyle/>
        <a:p>
          <a:r>
            <a:rPr lang="pl-PL" b="1" dirty="0"/>
            <a:t>Przesłuchanie – świadków, oskarżonego, biegłych </a:t>
          </a:r>
          <a:endParaRPr lang="en-US" b="1" dirty="0"/>
        </a:p>
      </dgm:t>
    </dgm:pt>
    <dgm:pt modelId="{B2819FDB-781A-4D72-8E87-A7EA4512F96C}" type="parTrans" cxnId="{A94E3C9D-E129-42F0-950B-F0B7D8C8EB9F}">
      <dgm:prSet/>
      <dgm:spPr/>
      <dgm:t>
        <a:bodyPr/>
        <a:lstStyle/>
        <a:p>
          <a:endParaRPr lang="pl-PL"/>
        </a:p>
      </dgm:t>
    </dgm:pt>
    <dgm:pt modelId="{6671F7E2-38F1-4572-ACBE-8446405B1AC4}" type="sibTrans" cxnId="{A94E3C9D-E129-42F0-950B-F0B7D8C8EB9F}">
      <dgm:prSet/>
      <dgm:spPr/>
      <dgm:t>
        <a:bodyPr/>
        <a:lstStyle/>
        <a:p>
          <a:endParaRPr lang="pl-PL"/>
        </a:p>
      </dgm:t>
    </dgm:pt>
    <dgm:pt modelId="{E27B14BD-1FED-4413-8CB4-F5AA74E4C1F7}">
      <dgm:prSet/>
      <dgm:spPr/>
      <dgm:t>
        <a:bodyPr/>
        <a:lstStyle/>
        <a:p>
          <a:r>
            <a:rPr lang="pl-PL" b="1"/>
            <a:t>Okazanie i rozpoznanie – szczególna forma przesłuchania (art. 173 k.p.k.)</a:t>
          </a:r>
        </a:p>
      </dgm:t>
    </dgm:pt>
    <dgm:pt modelId="{844CE695-C33A-4AD9-8B15-6231735B0F56}" type="parTrans" cxnId="{B7709C2E-23E6-44A2-BB8D-CF90B1246A48}">
      <dgm:prSet/>
      <dgm:spPr/>
      <dgm:t>
        <a:bodyPr/>
        <a:lstStyle/>
        <a:p>
          <a:endParaRPr lang="pl-PL"/>
        </a:p>
      </dgm:t>
    </dgm:pt>
    <dgm:pt modelId="{DA4887F0-2B13-4BE1-AAB2-2449C0FE62FF}" type="sibTrans" cxnId="{B7709C2E-23E6-44A2-BB8D-CF90B1246A48}">
      <dgm:prSet/>
      <dgm:spPr/>
      <dgm:t>
        <a:bodyPr/>
        <a:lstStyle/>
        <a:p>
          <a:endParaRPr lang="pl-PL"/>
        </a:p>
      </dgm:t>
    </dgm:pt>
    <dgm:pt modelId="{C38AEA47-A1C0-4497-A56C-0FA50D4AED26}">
      <dgm:prSet/>
      <dgm:spPr/>
      <dgm:t>
        <a:bodyPr/>
        <a:lstStyle/>
        <a:p>
          <a:r>
            <a:rPr lang="pl-PL" b="1"/>
            <a:t>Ekspertyza </a:t>
          </a:r>
        </a:p>
      </dgm:t>
    </dgm:pt>
    <dgm:pt modelId="{9272A401-032E-4355-B97D-8F47F146FC27}" type="parTrans" cxnId="{87279E4F-EEA1-4DE2-8684-705BA63C3DD2}">
      <dgm:prSet/>
      <dgm:spPr/>
      <dgm:t>
        <a:bodyPr/>
        <a:lstStyle/>
        <a:p>
          <a:endParaRPr lang="pl-PL"/>
        </a:p>
      </dgm:t>
    </dgm:pt>
    <dgm:pt modelId="{96CED6F4-B9CC-48B3-B31B-C3E9885A5CE0}" type="sibTrans" cxnId="{87279E4F-EEA1-4DE2-8684-705BA63C3DD2}">
      <dgm:prSet/>
      <dgm:spPr/>
      <dgm:t>
        <a:bodyPr/>
        <a:lstStyle/>
        <a:p>
          <a:endParaRPr lang="pl-PL"/>
        </a:p>
      </dgm:t>
    </dgm:pt>
    <dgm:pt modelId="{DE69DC7D-925E-44EE-9E4F-83CCDE3C3A9F}">
      <dgm:prSet/>
      <dgm:spPr/>
      <dgm:t>
        <a:bodyPr/>
        <a:lstStyle/>
        <a:p>
          <a:r>
            <a:rPr lang="pl-PL" b="1"/>
            <a:t>Oględziny (art. 207 – 208 k.p.k.)</a:t>
          </a:r>
        </a:p>
      </dgm:t>
    </dgm:pt>
    <dgm:pt modelId="{C13271E6-2269-4ADE-929A-16175C0E2B4E}" type="parTrans" cxnId="{5A352000-3141-492C-BF9C-9DB05FB81468}">
      <dgm:prSet/>
      <dgm:spPr/>
      <dgm:t>
        <a:bodyPr/>
        <a:lstStyle/>
        <a:p>
          <a:endParaRPr lang="pl-PL"/>
        </a:p>
      </dgm:t>
    </dgm:pt>
    <dgm:pt modelId="{8C9787B4-F4D0-43B3-8217-06BC18245049}" type="sibTrans" cxnId="{5A352000-3141-492C-BF9C-9DB05FB81468}">
      <dgm:prSet/>
      <dgm:spPr/>
      <dgm:t>
        <a:bodyPr/>
        <a:lstStyle/>
        <a:p>
          <a:endParaRPr lang="pl-PL"/>
        </a:p>
      </dgm:t>
    </dgm:pt>
    <dgm:pt modelId="{3A6BF7CB-9ABC-4B70-923B-65B6A056E1D8}">
      <dgm:prSet/>
      <dgm:spPr/>
      <dgm:t>
        <a:bodyPr/>
        <a:lstStyle/>
        <a:p>
          <a:r>
            <a:rPr lang="pl-PL" b="1"/>
            <a:t>Oględziny i otwarcie zwłok (art. 209 – 210 k.p.k.) </a:t>
          </a:r>
        </a:p>
      </dgm:t>
    </dgm:pt>
    <dgm:pt modelId="{F7338972-18CD-4235-9E38-C833F22A6AC8}" type="parTrans" cxnId="{568C2188-5C0C-4DCA-B1DA-EF9B2F9845A4}">
      <dgm:prSet/>
      <dgm:spPr/>
      <dgm:t>
        <a:bodyPr/>
        <a:lstStyle/>
        <a:p>
          <a:endParaRPr lang="pl-PL"/>
        </a:p>
      </dgm:t>
    </dgm:pt>
    <dgm:pt modelId="{DF397878-DF0B-46DB-8E7A-A3B0F9387C5B}" type="sibTrans" cxnId="{568C2188-5C0C-4DCA-B1DA-EF9B2F9845A4}">
      <dgm:prSet/>
      <dgm:spPr/>
      <dgm:t>
        <a:bodyPr/>
        <a:lstStyle/>
        <a:p>
          <a:endParaRPr lang="pl-PL"/>
        </a:p>
      </dgm:t>
    </dgm:pt>
    <dgm:pt modelId="{172DBD48-4B7E-4202-A3CE-C92D717E3D50}">
      <dgm:prSet/>
      <dgm:spPr/>
      <dgm:t>
        <a:bodyPr/>
        <a:lstStyle/>
        <a:p>
          <a:r>
            <a:rPr lang="pl-PL" b="1"/>
            <a:t>Odczytanie (art. 389, 391, 393 k.p.k.)</a:t>
          </a:r>
        </a:p>
      </dgm:t>
    </dgm:pt>
    <dgm:pt modelId="{1EB9B260-DDCA-4C0C-913C-BF6C5B9F43AA}" type="parTrans" cxnId="{4BB00988-9742-4C98-A5B6-A2F833F78D30}">
      <dgm:prSet/>
      <dgm:spPr/>
      <dgm:t>
        <a:bodyPr/>
        <a:lstStyle/>
        <a:p>
          <a:endParaRPr lang="pl-PL"/>
        </a:p>
      </dgm:t>
    </dgm:pt>
    <dgm:pt modelId="{23B2397D-DE89-45D9-84E5-3AEFD03088AD}" type="sibTrans" cxnId="{4BB00988-9742-4C98-A5B6-A2F833F78D30}">
      <dgm:prSet/>
      <dgm:spPr/>
      <dgm:t>
        <a:bodyPr/>
        <a:lstStyle/>
        <a:p>
          <a:endParaRPr lang="pl-PL"/>
        </a:p>
      </dgm:t>
    </dgm:pt>
    <dgm:pt modelId="{5CA98B74-6FFA-439A-BB7F-735FE938D924}">
      <dgm:prSet/>
      <dgm:spPr/>
      <dgm:t>
        <a:bodyPr/>
        <a:lstStyle/>
        <a:p>
          <a:r>
            <a:rPr lang="pl-PL" b="1"/>
            <a:t>Eksperyment procesowy (art. 211 k.p.k.)</a:t>
          </a:r>
        </a:p>
      </dgm:t>
    </dgm:pt>
    <dgm:pt modelId="{942DDAAB-7243-4D1C-AABF-29836BE38B31}" type="parTrans" cxnId="{EBE37C90-A3C2-44D0-AC4B-5FF960EAE25D}">
      <dgm:prSet/>
      <dgm:spPr/>
      <dgm:t>
        <a:bodyPr/>
        <a:lstStyle/>
        <a:p>
          <a:endParaRPr lang="pl-PL"/>
        </a:p>
      </dgm:t>
    </dgm:pt>
    <dgm:pt modelId="{5746F05A-18B2-4176-AD3F-A51032D25C6F}" type="sibTrans" cxnId="{EBE37C90-A3C2-44D0-AC4B-5FF960EAE25D}">
      <dgm:prSet/>
      <dgm:spPr/>
      <dgm:t>
        <a:bodyPr/>
        <a:lstStyle/>
        <a:p>
          <a:endParaRPr lang="pl-PL"/>
        </a:p>
      </dgm:t>
    </dgm:pt>
    <dgm:pt modelId="{74A5F825-D2C8-46EF-BDFB-38DFCA8DC163}">
      <dgm:prSet/>
      <dgm:spPr/>
      <dgm:t>
        <a:bodyPr/>
        <a:lstStyle/>
        <a:p>
          <a:r>
            <a:rPr lang="pl-PL" b="1"/>
            <a:t>Badanie osoby oskarżonego i wywiad środowiskowy (art. 213 i 214 k.p.k.)</a:t>
          </a:r>
        </a:p>
      </dgm:t>
    </dgm:pt>
    <dgm:pt modelId="{B285AEA9-6C46-4C98-9F54-DE1ED18DEE05}" type="parTrans" cxnId="{AB6AB64A-AFFE-4235-8B9E-F701D83B2A9C}">
      <dgm:prSet/>
      <dgm:spPr/>
      <dgm:t>
        <a:bodyPr/>
        <a:lstStyle/>
        <a:p>
          <a:endParaRPr lang="pl-PL"/>
        </a:p>
      </dgm:t>
    </dgm:pt>
    <dgm:pt modelId="{79A741FE-8BA9-4950-BF50-1DF7B40C8752}" type="sibTrans" cxnId="{AB6AB64A-AFFE-4235-8B9E-F701D83B2A9C}">
      <dgm:prSet/>
      <dgm:spPr/>
      <dgm:t>
        <a:bodyPr/>
        <a:lstStyle/>
        <a:p>
          <a:endParaRPr lang="pl-PL"/>
        </a:p>
      </dgm:t>
    </dgm:pt>
    <dgm:pt modelId="{7F9FF6C4-4142-4AD8-9E96-AE16DA47690A}">
      <dgm:prSet/>
      <dgm:spPr/>
      <dgm:t>
        <a:bodyPr/>
        <a:lstStyle/>
        <a:p>
          <a:r>
            <a:rPr lang="pl-PL" b="1"/>
            <a:t>Przesłuchanie świadka koronnego </a:t>
          </a:r>
        </a:p>
      </dgm:t>
    </dgm:pt>
    <dgm:pt modelId="{63B7DBB5-BA51-49CA-A913-6A2957A9EF8E}" type="parTrans" cxnId="{913D8091-E2B9-4A3B-ADFA-12297DBE532D}">
      <dgm:prSet/>
      <dgm:spPr/>
      <dgm:t>
        <a:bodyPr/>
        <a:lstStyle/>
        <a:p>
          <a:endParaRPr lang="pl-PL"/>
        </a:p>
      </dgm:t>
    </dgm:pt>
    <dgm:pt modelId="{B9BC7313-EC36-48F9-BD92-437E60553D70}" type="sibTrans" cxnId="{913D8091-E2B9-4A3B-ADFA-12297DBE532D}">
      <dgm:prSet/>
      <dgm:spPr/>
      <dgm:t>
        <a:bodyPr/>
        <a:lstStyle/>
        <a:p>
          <a:endParaRPr lang="pl-PL"/>
        </a:p>
      </dgm:t>
    </dgm:pt>
    <dgm:pt modelId="{02785394-B965-4D14-99FE-C05EBEE8F101}">
      <dgm:prSet/>
      <dgm:spPr/>
      <dgm:t>
        <a:bodyPr/>
        <a:lstStyle/>
        <a:p>
          <a:r>
            <a:rPr lang="pl-PL"/>
            <a:t>Konfrontacja  (art. 172 k.p.k.) </a:t>
          </a:r>
          <a:endParaRPr lang="en-US"/>
        </a:p>
      </dgm:t>
    </dgm:pt>
    <dgm:pt modelId="{2BB9C034-FF02-4962-849E-F79164BB74EB}" type="parTrans" cxnId="{BA81C6C8-923F-42A3-AB84-665A19D91FCC}">
      <dgm:prSet/>
      <dgm:spPr/>
      <dgm:t>
        <a:bodyPr/>
        <a:lstStyle/>
        <a:p>
          <a:endParaRPr lang="pl-PL"/>
        </a:p>
      </dgm:t>
    </dgm:pt>
    <dgm:pt modelId="{AE605DEA-27E2-44AD-8543-4F360218EB82}" type="sibTrans" cxnId="{BA81C6C8-923F-42A3-AB84-665A19D91FCC}">
      <dgm:prSet/>
      <dgm:spPr/>
      <dgm:t>
        <a:bodyPr/>
        <a:lstStyle/>
        <a:p>
          <a:endParaRPr lang="pl-PL"/>
        </a:p>
      </dgm:t>
    </dgm:pt>
    <dgm:pt modelId="{34C2968D-1EE3-4D11-8C9C-636A35537912}">
      <dgm:prSet/>
      <dgm:spPr/>
      <dgm:t>
        <a:bodyPr/>
        <a:lstStyle/>
        <a:p>
          <a:r>
            <a:rPr lang="pl-PL"/>
            <a:t>Porównywanie oryginałów dowodów rzeczowych z kopiami </a:t>
          </a:r>
        </a:p>
      </dgm:t>
    </dgm:pt>
    <dgm:pt modelId="{5C7022B6-40DB-4732-A12B-83AEB4183D77}" type="parTrans" cxnId="{B5000229-D962-4FC6-A723-1B6DDF7C9331}">
      <dgm:prSet/>
      <dgm:spPr/>
      <dgm:t>
        <a:bodyPr/>
        <a:lstStyle/>
        <a:p>
          <a:endParaRPr lang="pl-PL"/>
        </a:p>
      </dgm:t>
    </dgm:pt>
    <dgm:pt modelId="{22C726BC-01E5-4574-9230-9D615C517BFE}" type="sibTrans" cxnId="{B5000229-D962-4FC6-A723-1B6DDF7C9331}">
      <dgm:prSet/>
      <dgm:spPr/>
      <dgm:t>
        <a:bodyPr/>
        <a:lstStyle/>
        <a:p>
          <a:endParaRPr lang="pl-PL"/>
        </a:p>
      </dgm:t>
    </dgm:pt>
    <dgm:pt modelId="{90794514-D09C-4561-9264-47F87344681F}">
      <dgm:prSet/>
      <dgm:spPr/>
      <dgm:t>
        <a:bodyPr/>
        <a:lstStyle/>
        <a:p>
          <a:r>
            <a:rPr lang="pl-PL"/>
            <a:t>Ponowienie tej samej czynności dowodowej </a:t>
          </a:r>
        </a:p>
      </dgm:t>
    </dgm:pt>
    <dgm:pt modelId="{38DDA5E1-2437-4060-A3C1-4BF8E876A1EB}" type="parTrans" cxnId="{753A9D20-CE1D-4220-8D92-9A8DA50CA436}">
      <dgm:prSet/>
      <dgm:spPr/>
      <dgm:t>
        <a:bodyPr/>
        <a:lstStyle/>
        <a:p>
          <a:endParaRPr lang="pl-PL"/>
        </a:p>
      </dgm:t>
    </dgm:pt>
    <dgm:pt modelId="{79032773-39E0-4582-BA93-007DABC37BCF}" type="sibTrans" cxnId="{753A9D20-CE1D-4220-8D92-9A8DA50CA436}">
      <dgm:prSet/>
      <dgm:spPr/>
      <dgm:t>
        <a:bodyPr/>
        <a:lstStyle/>
        <a:p>
          <a:endParaRPr lang="pl-PL"/>
        </a:p>
      </dgm:t>
    </dgm:pt>
    <dgm:pt modelId="{A1895C51-C782-4434-869B-50A96723E74B}" type="pres">
      <dgm:prSet presAssocID="{E66B43CD-DC61-4631-AE45-003B2C6BEFE6}" presName="linear" presStyleCnt="0">
        <dgm:presLayoutVars>
          <dgm:animLvl val="lvl"/>
          <dgm:resizeHandles val="exact"/>
        </dgm:presLayoutVars>
      </dgm:prSet>
      <dgm:spPr/>
    </dgm:pt>
    <dgm:pt modelId="{5AE0EB4F-7B40-4383-9EE5-B6AC15F8F299}" type="pres">
      <dgm:prSet presAssocID="{D074055B-1DFE-43AE-AE6D-082C19AEC9C3}" presName="parentText" presStyleLbl="node1" presStyleIdx="0" presStyleCnt="2">
        <dgm:presLayoutVars>
          <dgm:chMax val="0"/>
          <dgm:bulletEnabled val="1"/>
        </dgm:presLayoutVars>
      </dgm:prSet>
      <dgm:spPr/>
    </dgm:pt>
    <dgm:pt modelId="{BA664D1A-34F3-4126-B5A2-C7B2E5B92A6E}" type="pres">
      <dgm:prSet presAssocID="{D074055B-1DFE-43AE-AE6D-082C19AEC9C3}" presName="childText" presStyleLbl="revTx" presStyleIdx="0" presStyleCnt="2">
        <dgm:presLayoutVars>
          <dgm:bulletEnabled val="1"/>
        </dgm:presLayoutVars>
      </dgm:prSet>
      <dgm:spPr/>
    </dgm:pt>
    <dgm:pt modelId="{2EAF6A95-5C80-42D3-B922-A9A9CBFF105F}" type="pres">
      <dgm:prSet presAssocID="{554051DF-CAF8-4494-8397-15EEF070FD18}" presName="parentText" presStyleLbl="node1" presStyleIdx="1" presStyleCnt="2">
        <dgm:presLayoutVars>
          <dgm:chMax val="0"/>
          <dgm:bulletEnabled val="1"/>
        </dgm:presLayoutVars>
      </dgm:prSet>
      <dgm:spPr/>
    </dgm:pt>
    <dgm:pt modelId="{A4656BF9-22B1-410A-8CDC-DD79F3DB57F9}" type="pres">
      <dgm:prSet presAssocID="{554051DF-CAF8-4494-8397-15EEF070FD18}" presName="childText" presStyleLbl="revTx" presStyleIdx="1" presStyleCnt="2">
        <dgm:presLayoutVars>
          <dgm:bulletEnabled val="1"/>
        </dgm:presLayoutVars>
      </dgm:prSet>
      <dgm:spPr/>
    </dgm:pt>
  </dgm:ptLst>
  <dgm:cxnLst>
    <dgm:cxn modelId="{5A352000-3141-492C-BF9C-9DB05FB81468}" srcId="{D074055B-1DFE-43AE-AE6D-082C19AEC9C3}" destId="{DE69DC7D-925E-44EE-9E4F-83CCDE3C3A9F}" srcOrd="3" destOrd="0" parTransId="{C13271E6-2269-4ADE-929A-16175C0E2B4E}" sibTransId="{8C9787B4-F4D0-43B3-8217-06BC18245049}"/>
    <dgm:cxn modelId="{DC381E1A-C4CE-44D0-8087-FE65C806F5E4}" type="presOf" srcId="{554051DF-CAF8-4494-8397-15EEF070FD18}" destId="{2EAF6A95-5C80-42D3-B922-A9A9CBFF105F}" srcOrd="0" destOrd="0" presId="urn:microsoft.com/office/officeart/2005/8/layout/vList2"/>
    <dgm:cxn modelId="{191B6E1D-E79E-474E-B731-398149BB255B}" type="presOf" srcId="{90794514-D09C-4561-9264-47F87344681F}" destId="{A4656BF9-22B1-410A-8CDC-DD79F3DB57F9}" srcOrd="0" destOrd="2" presId="urn:microsoft.com/office/officeart/2005/8/layout/vList2"/>
    <dgm:cxn modelId="{753A9D20-CE1D-4220-8D92-9A8DA50CA436}" srcId="{554051DF-CAF8-4494-8397-15EEF070FD18}" destId="{90794514-D09C-4561-9264-47F87344681F}" srcOrd="2" destOrd="0" parTransId="{38DDA5E1-2437-4060-A3C1-4BF8E876A1EB}" sibTransId="{79032773-39E0-4582-BA93-007DABC37BCF}"/>
    <dgm:cxn modelId="{1F62AB22-7AEF-4605-9C95-9230D226006D}" type="presOf" srcId="{C38AEA47-A1C0-4497-A56C-0FA50D4AED26}" destId="{BA664D1A-34F3-4126-B5A2-C7B2E5B92A6E}" srcOrd="0" destOrd="2" presId="urn:microsoft.com/office/officeart/2005/8/layout/vList2"/>
    <dgm:cxn modelId="{B5000229-D962-4FC6-A723-1B6DDF7C9331}" srcId="{554051DF-CAF8-4494-8397-15EEF070FD18}" destId="{34C2968D-1EE3-4D11-8C9C-636A35537912}" srcOrd="1" destOrd="0" parTransId="{5C7022B6-40DB-4732-A12B-83AEB4183D77}" sibTransId="{22C726BC-01E5-4574-9230-9D615C517BFE}"/>
    <dgm:cxn modelId="{E3B3B529-BB34-4A33-B95F-8B435477B262}" srcId="{E66B43CD-DC61-4631-AE45-003B2C6BEFE6}" destId="{554051DF-CAF8-4494-8397-15EEF070FD18}" srcOrd="1" destOrd="0" parTransId="{C3283BE5-5359-4083-A93A-D078FF8B28C8}" sibTransId="{DA162EC4-C64E-41BB-B29F-C88C87B58C64}"/>
    <dgm:cxn modelId="{B7709C2E-23E6-44A2-BB8D-CF90B1246A48}" srcId="{D074055B-1DFE-43AE-AE6D-082C19AEC9C3}" destId="{E27B14BD-1FED-4413-8CB4-F5AA74E4C1F7}" srcOrd="1" destOrd="0" parTransId="{844CE695-C33A-4AD9-8B15-6231735B0F56}" sibTransId="{DA4887F0-2B13-4BE1-AAB2-2449C0FE62FF}"/>
    <dgm:cxn modelId="{9C17F430-0D3E-493B-868F-EEBB2A1577D6}" type="presOf" srcId="{D626F399-BE55-4452-9CA1-61BF613394A3}" destId="{BA664D1A-34F3-4126-B5A2-C7B2E5B92A6E}" srcOrd="0" destOrd="0" presId="urn:microsoft.com/office/officeart/2005/8/layout/vList2"/>
    <dgm:cxn modelId="{76577E5E-3620-4278-B44C-371BA835F111}" type="presOf" srcId="{74A5F825-D2C8-46EF-BDFB-38DFCA8DC163}" destId="{BA664D1A-34F3-4126-B5A2-C7B2E5B92A6E}" srcOrd="0" destOrd="7" presId="urn:microsoft.com/office/officeart/2005/8/layout/vList2"/>
    <dgm:cxn modelId="{F9B9FF69-B6B0-4D7B-9663-B18DE1907AE3}" type="presOf" srcId="{5CA98B74-6FFA-439A-BB7F-735FE938D924}" destId="{BA664D1A-34F3-4126-B5A2-C7B2E5B92A6E}" srcOrd="0" destOrd="6" presId="urn:microsoft.com/office/officeart/2005/8/layout/vList2"/>
    <dgm:cxn modelId="{AB6AB64A-AFFE-4235-8B9E-F701D83B2A9C}" srcId="{D074055B-1DFE-43AE-AE6D-082C19AEC9C3}" destId="{74A5F825-D2C8-46EF-BDFB-38DFCA8DC163}" srcOrd="7" destOrd="0" parTransId="{B285AEA9-6C46-4C98-9F54-DE1ED18DEE05}" sibTransId="{79A741FE-8BA9-4950-BF50-1DF7B40C8752}"/>
    <dgm:cxn modelId="{FD40204C-9CC9-499F-821E-A3FEB183AC39}" type="presOf" srcId="{E27B14BD-1FED-4413-8CB4-F5AA74E4C1F7}" destId="{BA664D1A-34F3-4126-B5A2-C7B2E5B92A6E}" srcOrd="0" destOrd="1" presId="urn:microsoft.com/office/officeart/2005/8/layout/vList2"/>
    <dgm:cxn modelId="{B5F9954F-3B4E-469A-9FA2-EDEA5A6375FE}" type="presOf" srcId="{3A6BF7CB-9ABC-4B70-923B-65B6A056E1D8}" destId="{BA664D1A-34F3-4126-B5A2-C7B2E5B92A6E}" srcOrd="0" destOrd="4" presId="urn:microsoft.com/office/officeart/2005/8/layout/vList2"/>
    <dgm:cxn modelId="{87279E4F-EEA1-4DE2-8684-705BA63C3DD2}" srcId="{D074055B-1DFE-43AE-AE6D-082C19AEC9C3}" destId="{C38AEA47-A1C0-4497-A56C-0FA50D4AED26}" srcOrd="2" destOrd="0" parTransId="{9272A401-032E-4355-B97D-8F47F146FC27}" sibTransId="{96CED6F4-B9CC-48B3-B31B-C3E9885A5CE0}"/>
    <dgm:cxn modelId="{4BB00988-9742-4C98-A5B6-A2F833F78D30}" srcId="{D074055B-1DFE-43AE-AE6D-082C19AEC9C3}" destId="{172DBD48-4B7E-4202-A3CE-C92D717E3D50}" srcOrd="5" destOrd="0" parTransId="{1EB9B260-DDCA-4C0C-913C-BF6C5B9F43AA}" sibTransId="{23B2397D-DE89-45D9-84E5-3AEFD03088AD}"/>
    <dgm:cxn modelId="{568C2188-5C0C-4DCA-B1DA-EF9B2F9845A4}" srcId="{D074055B-1DFE-43AE-AE6D-082C19AEC9C3}" destId="{3A6BF7CB-9ABC-4B70-923B-65B6A056E1D8}" srcOrd="4" destOrd="0" parTransId="{F7338972-18CD-4235-9E38-C833F22A6AC8}" sibTransId="{DF397878-DF0B-46DB-8E7A-A3B0F9387C5B}"/>
    <dgm:cxn modelId="{EBE37C90-A3C2-44D0-AC4B-5FF960EAE25D}" srcId="{D074055B-1DFE-43AE-AE6D-082C19AEC9C3}" destId="{5CA98B74-6FFA-439A-BB7F-735FE938D924}" srcOrd="6" destOrd="0" parTransId="{942DDAAB-7243-4D1C-AABF-29836BE38B31}" sibTransId="{5746F05A-18B2-4176-AD3F-A51032D25C6F}"/>
    <dgm:cxn modelId="{913D8091-E2B9-4A3B-ADFA-12297DBE532D}" srcId="{D074055B-1DFE-43AE-AE6D-082C19AEC9C3}" destId="{7F9FF6C4-4142-4AD8-9E96-AE16DA47690A}" srcOrd="8" destOrd="0" parTransId="{63B7DBB5-BA51-49CA-A913-6A2957A9EF8E}" sibTransId="{B9BC7313-EC36-48F9-BD92-437E60553D70}"/>
    <dgm:cxn modelId="{4CA0F191-64C7-421B-8980-FF7DF4C78843}" type="presOf" srcId="{E66B43CD-DC61-4631-AE45-003B2C6BEFE6}" destId="{A1895C51-C782-4434-869B-50A96723E74B}" srcOrd="0" destOrd="0" presId="urn:microsoft.com/office/officeart/2005/8/layout/vList2"/>
    <dgm:cxn modelId="{A94E3C9D-E129-42F0-950B-F0B7D8C8EB9F}" srcId="{D074055B-1DFE-43AE-AE6D-082C19AEC9C3}" destId="{D626F399-BE55-4452-9CA1-61BF613394A3}" srcOrd="0" destOrd="0" parTransId="{B2819FDB-781A-4D72-8E87-A7EA4512F96C}" sibTransId="{6671F7E2-38F1-4572-ACBE-8446405B1AC4}"/>
    <dgm:cxn modelId="{B36A2FA2-C7E2-4FE9-B1C0-1A43CA3EB053}" type="presOf" srcId="{172DBD48-4B7E-4202-A3CE-C92D717E3D50}" destId="{BA664D1A-34F3-4126-B5A2-C7B2E5B92A6E}" srcOrd="0" destOrd="5" presId="urn:microsoft.com/office/officeart/2005/8/layout/vList2"/>
    <dgm:cxn modelId="{D26539AB-9C81-4D3E-89FD-A1638C5D0CA9}" type="presOf" srcId="{D074055B-1DFE-43AE-AE6D-082C19AEC9C3}" destId="{5AE0EB4F-7B40-4383-9EE5-B6AC15F8F299}" srcOrd="0" destOrd="0" presId="urn:microsoft.com/office/officeart/2005/8/layout/vList2"/>
    <dgm:cxn modelId="{C51576BA-C26D-4D3D-A360-74A3C7A9DEB7}" type="presOf" srcId="{02785394-B965-4D14-99FE-C05EBEE8F101}" destId="{A4656BF9-22B1-410A-8CDC-DD79F3DB57F9}" srcOrd="0" destOrd="0" presId="urn:microsoft.com/office/officeart/2005/8/layout/vList2"/>
    <dgm:cxn modelId="{B45733C7-4A08-4B9E-A73D-1FC809C2D304}" type="presOf" srcId="{DE69DC7D-925E-44EE-9E4F-83CCDE3C3A9F}" destId="{BA664D1A-34F3-4126-B5A2-C7B2E5B92A6E}" srcOrd="0" destOrd="3" presId="urn:microsoft.com/office/officeart/2005/8/layout/vList2"/>
    <dgm:cxn modelId="{BA81C6C8-923F-42A3-AB84-665A19D91FCC}" srcId="{554051DF-CAF8-4494-8397-15EEF070FD18}" destId="{02785394-B965-4D14-99FE-C05EBEE8F101}" srcOrd="0" destOrd="0" parTransId="{2BB9C034-FF02-4962-849E-F79164BB74EB}" sibTransId="{AE605DEA-27E2-44AD-8543-4F360218EB82}"/>
    <dgm:cxn modelId="{F98C2CCE-FABD-4BA3-B336-B20DBFBF5D0A}" srcId="{E66B43CD-DC61-4631-AE45-003B2C6BEFE6}" destId="{D074055B-1DFE-43AE-AE6D-082C19AEC9C3}" srcOrd="0" destOrd="0" parTransId="{34629D86-42DE-464B-8D77-7367F10ADE4C}" sibTransId="{143F359A-F4D9-4935-8EE7-96062A9B4987}"/>
    <dgm:cxn modelId="{D50810D0-14C0-4A0A-A19C-C3D3BA2D2187}" type="presOf" srcId="{34C2968D-1EE3-4D11-8C9C-636A35537912}" destId="{A4656BF9-22B1-410A-8CDC-DD79F3DB57F9}" srcOrd="0" destOrd="1" presId="urn:microsoft.com/office/officeart/2005/8/layout/vList2"/>
    <dgm:cxn modelId="{144E15DC-9426-488D-86C1-0F4789D6F2C4}" type="presOf" srcId="{7F9FF6C4-4142-4AD8-9E96-AE16DA47690A}" destId="{BA664D1A-34F3-4126-B5A2-C7B2E5B92A6E}" srcOrd="0" destOrd="8" presId="urn:microsoft.com/office/officeart/2005/8/layout/vList2"/>
    <dgm:cxn modelId="{C3FA5681-391C-4B23-8C53-7774FEFA312C}" type="presParOf" srcId="{A1895C51-C782-4434-869B-50A96723E74B}" destId="{5AE0EB4F-7B40-4383-9EE5-B6AC15F8F299}" srcOrd="0" destOrd="0" presId="urn:microsoft.com/office/officeart/2005/8/layout/vList2"/>
    <dgm:cxn modelId="{024F0237-9A81-41B1-A263-93A4E3EC07C7}" type="presParOf" srcId="{A1895C51-C782-4434-869B-50A96723E74B}" destId="{BA664D1A-34F3-4126-B5A2-C7B2E5B92A6E}" srcOrd="1" destOrd="0" presId="urn:microsoft.com/office/officeart/2005/8/layout/vList2"/>
    <dgm:cxn modelId="{A16E7C48-C496-477C-B2E7-6B86E3A4FECE}" type="presParOf" srcId="{A1895C51-C782-4434-869B-50A96723E74B}" destId="{2EAF6A95-5C80-42D3-B922-A9A9CBFF105F}" srcOrd="2" destOrd="0" presId="urn:microsoft.com/office/officeart/2005/8/layout/vList2"/>
    <dgm:cxn modelId="{4AFBAA55-9344-49C4-A0F2-E443B15A8037}" type="presParOf" srcId="{A1895C51-C782-4434-869B-50A96723E74B}" destId="{A4656BF9-22B1-410A-8CDC-DD79F3DB57F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B864D21-153E-4322-A929-CA0C9D4F651D}" type="doc">
      <dgm:prSet loTypeId="urn:microsoft.com/office/officeart/2009/layout/CircleArrowProcess" loCatId="cycle" qsTypeId="urn:microsoft.com/office/officeart/2005/8/quickstyle/simple1" qsCatId="simple" csTypeId="urn:microsoft.com/office/officeart/2005/8/colors/colorful5" csCatId="colorful" phldr="1"/>
      <dgm:spPr/>
      <dgm:t>
        <a:bodyPr/>
        <a:lstStyle/>
        <a:p>
          <a:endParaRPr lang="pl-PL"/>
        </a:p>
      </dgm:t>
    </dgm:pt>
    <dgm:pt modelId="{27C9F717-48E7-4224-A778-B7A0A65B8440}">
      <dgm:prSet phldrT="[Tekst]"/>
      <dgm:spPr/>
      <dgm:t>
        <a:bodyPr/>
        <a:lstStyle/>
        <a:p>
          <a:r>
            <a:rPr lang="pl-PL" dirty="0"/>
            <a:t>Świadków </a:t>
          </a:r>
        </a:p>
      </dgm:t>
    </dgm:pt>
    <dgm:pt modelId="{259261A9-2DA2-4131-8BC8-4015A3FB0F3A}" type="parTrans" cxnId="{A86F11A5-C8A3-4BA0-B5A7-61EC9D435048}">
      <dgm:prSet/>
      <dgm:spPr/>
      <dgm:t>
        <a:bodyPr/>
        <a:lstStyle/>
        <a:p>
          <a:endParaRPr lang="pl-PL"/>
        </a:p>
      </dgm:t>
    </dgm:pt>
    <dgm:pt modelId="{8C1FD8F2-B7A4-4137-8B24-82783AB15EE5}" type="sibTrans" cxnId="{A86F11A5-C8A3-4BA0-B5A7-61EC9D435048}">
      <dgm:prSet/>
      <dgm:spPr/>
      <dgm:t>
        <a:bodyPr/>
        <a:lstStyle/>
        <a:p>
          <a:endParaRPr lang="pl-PL"/>
        </a:p>
      </dgm:t>
    </dgm:pt>
    <dgm:pt modelId="{72582E02-4680-4291-85BF-75CE4B126FA9}">
      <dgm:prSet phldrT="[Tekst]"/>
      <dgm:spPr/>
      <dgm:t>
        <a:bodyPr/>
        <a:lstStyle/>
        <a:p>
          <a:r>
            <a:rPr lang="pl-PL" dirty="0"/>
            <a:t>Oskarżonych</a:t>
          </a:r>
        </a:p>
      </dgm:t>
    </dgm:pt>
    <dgm:pt modelId="{1DFFA9DC-6759-4606-9F4C-C057E1216500}" type="parTrans" cxnId="{C8BAC5BD-7773-4A19-BD1A-260AFFA52FFA}">
      <dgm:prSet/>
      <dgm:spPr/>
      <dgm:t>
        <a:bodyPr/>
        <a:lstStyle/>
        <a:p>
          <a:endParaRPr lang="pl-PL"/>
        </a:p>
      </dgm:t>
    </dgm:pt>
    <dgm:pt modelId="{5CA5BA59-BA84-45C5-A050-4653B60BE01A}" type="sibTrans" cxnId="{C8BAC5BD-7773-4A19-BD1A-260AFFA52FFA}">
      <dgm:prSet/>
      <dgm:spPr/>
      <dgm:t>
        <a:bodyPr/>
        <a:lstStyle/>
        <a:p>
          <a:endParaRPr lang="pl-PL"/>
        </a:p>
      </dgm:t>
    </dgm:pt>
    <dgm:pt modelId="{1E79CF88-A83C-4243-B4CF-1418E08A9F1A}">
      <dgm:prSet phldrT="[Tekst]"/>
      <dgm:spPr/>
      <dgm:t>
        <a:bodyPr/>
        <a:lstStyle/>
        <a:p>
          <a:r>
            <a:rPr lang="pl-PL" dirty="0"/>
            <a:t>Biegłych</a:t>
          </a:r>
        </a:p>
      </dgm:t>
    </dgm:pt>
    <dgm:pt modelId="{EACC691B-A3DF-429C-854A-C041C3C13F23}" type="parTrans" cxnId="{D2295DA9-1DD1-4E28-B326-33E53AF61893}">
      <dgm:prSet/>
      <dgm:spPr/>
      <dgm:t>
        <a:bodyPr/>
        <a:lstStyle/>
        <a:p>
          <a:endParaRPr lang="pl-PL"/>
        </a:p>
      </dgm:t>
    </dgm:pt>
    <dgm:pt modelId="{FC1D2F36-CB09-4673-BE20-B95E7E785134}" type="sibTrans" cxnId="{D2295DA9-1DD1-4E28-B326-33E53AF61893}">
      <dgm:prSet/>
      <dgm:spPr/>
      <dgm:t>
        <a:bodyPr/>
        <a:lstStyle/>
        <a:p>
          <a:endParaRPr lang="pl-PL"/>
        </a:p>
      </dgm:t>
    </dgm:pt>
    <dgm:pt modelId="{CB1E73D7-4B44-445C-9D96-39EC08A49151}" type="pres">
      <dgm:prSet presAssocID="{CB864D21-153E-4322-A929-CA0C9D4F651D}" presName="Name0" presStyleCnt="0">
        <dgm:presLayoutVars>
          <dgm:chMax val="7"/>
          <dgm:chPref val="7"/>
          <dgm:dir/>
          <dgm:animLvl val="lvl"/>
        </dgm:presLayoutVars>
      </dgm:prSet>
      <dgm:spPr/>
    </dgm:pt>
    <dgm:pt modelId="{A2FB91AA-F69B-4010-A1D1-228F3D22ED83}" type="pres">
      <dgm:prSet presAssocID="{27C9F717-48E7-4224-A778-B7A0A65B8440}" presName="Accent1" presStyleCnt="0"/>
      <dgm:spPr/>
    </dgm:pt>
    <dgm:pt modelId="{4DFD9EE3-9448-4596-80F8-BCE6E030AA41}" type="pres">
      <dgm:prSet presAssocID="{27C9F717-48E7-4224-A778-B7A0A65B8440}" presName="Accent" presStyleLbl="node1" presStyleIdx="0" presStyleCnt="3"/>
      <dgm:spPr/>
    </dgm:pt>
    <dgm:pt modelId="{5BA5AAC5-7AD5-4100-9DFD-A48CAE32DB28}" type="pres">
      <dgm:prSet presAssocID="{27C9F717-48E7-4224-A778-B7A0A65B8440}" presName="Parent1" presStyleLbl="revTx" presStyleIdx="0" presStyleCnt="3">
        <dgm:presLayoutVars>
          <dgm:chMax val="1"/>
          <dgm:chPref val="1"/>
          <dgm:bulletEnabled val="1"/>
        </dgm:presLayoutVars>
      </dgm:prSet>
      <dgm:spPr/>
    </dgm:pt>
    <dgm:pt modelId="{9B3982AB-75EF-4898-B749-C219C7CE2ECB}" type="pres">
      <dgm:prSet presAssocID="{72582E02-4680-4291-85BF-75CE4B126FA9}" presName="Accent2" presStyleCnt="0"/>
      <dgm:spPr/>
    </dgm:pt>
    <dgm:pt modelId="{70667C7D-2399-4956-9498-40F2F9C30B77}" type="pres">
      <dgm:prSet presAssocID="{72582E02-4680-4291-85BF-75CE4B126FA9}" presName="Accent" presStyleLbl="node1" presStyleIdx="1" presStyleCnt="3"/>
      <dgm:spPr/>
    </dgm:pt>
    <dgm:pt modelId="{339F58BE-724B-4F98-A342-5D8A76F5F227}" type="pres">
      <dgm:prSet presAssocID="{72582E02-4680-4291-85BF-75CE4B126FA9}" presName="Parent2" presStyleLbl="revTx" presStyleIdx="1" presStyleCnt="3">
        <dgm:presLayoutVars>
          <dgm:chMax val="1"/>
          <dgm:chPref val="1"/>
          <dgm:bulletEnabled val="1"/>
        </dgm:presLayoutVars>
      </dgm:prSet>
      <dgm:spPr/>
    </dgm:pt>
    <dgm:pt modelId="{CE01F892-162A-4952-893C-D664DD2DFC2D}" type="pres">
      <dgm:prSet presAssocID="{1E79CF88-A83C-4243-B4CF-1418E08A9F1A}" presName="Accent3" presStyleCnt="0"/>
      <dgm:spPr/>
    </dgm:pt>
    <dgm:pt modelId="{783CBB4B-D53F-4836-8E33-E2851CCA053E}" type="pres">
      <dgm:prSet presAssocID="{1E79CF88-A83C-4243-B4CF-1418E08A9F1A}" presName="Accent" presStyleLbl="node1" presStyleIdx="2" presStyleCnt="3"/>
      <dgm:spPr/>
    </dgm:pt>
    <dgm:pt modelId="{39271E0B-5B28-4DF9-B47E-9766CECB2014}" type="pres">
      <dgm:prSet presAssocID="{1E79CF88-A83C-4243-B4CF-1418E08A9F1A}" presName="Parent3" presStyleLbl="revTx" presStyleIdx="2" presStyleCnt="3">
        <dgm:presLayoutVars>
          <dgm:chMax val="1"/>
          <dgm:chPref val="1"/>
          <dgm:bulletEnabled val="1"/>
        </dgm:presLayoutVars>
      </dgm:prSet>
      <dgm:spPr/>
    </dgm:pt>
  </dgm:ptLst>
  <dgm:cxnLst>
    <dgm:cxn modelId="{B04B0673-C238-482E-BD01-48D90000B382}" type="presOf" srcId="{72582E02-4680-4291-85BF-75CE4B126FA9}" destId="{339F58BE-724B-4F98-A342-5D8A76F5F227}" srcOrd="0" destOrd="0" presId="urn:microsoft.com/office/officeart/2009/layout/CircleArrowProcess"/>
    <dgm:cxn modelId="{A86F11A5-C8A3-4BA0-B5A7-61EC9D435048}" srcId="{CB864D21-153E-4322-A929-CA0C9D4F651D}" destId="{27C9F717-48E7-4224-A778-B7A0A65B8440}" srcOrd="0" destOrd="0" parTransId="{259261A9-2DA2-4131-8BC8-4015A3FB0F3A}" sibTransId="{8C1FD8F2-B7A4-4137-8B24-82783AB15EE5}"/>
    <dgm:cxn modelId="{D2295DA9-1DD1-4E28-B326-33E53AF61893}" srcId="{CB864D21-153E-4322-A929-CA0C9D4F651D}" destId="{1E79CF88-A83C-4243-B4CF-1418E08A9F1A}" srcOrd="2" destOrd="0" parTransId="{EACC691B-A3DF-429C-854A-C041C3C13F23}" sibTransId="{FC1D2F36-CB09-4673-BE20-B95E7E785134}"/>
    <dgm:cxn modelId="{7DA61CB1-5C03-484E-A923-A4021DC64AF6}" type="presOf" srcId="{27C9F717-48E7-4224-A778-B7A0A65B8440}" destId="{5BA5AAC5-7AD5-4100-9DFD-A48CAE32DB28}" srcOrd="0" destOrd="0" presId="urn:microsoft.com/office/officeart/2009/layout/CircleArrowProcess"/>
    <dgm:cxn modelId="{C8BAC5BD-7773-4A19-BD1A-260AFFA52FFA}" srcId="{CB864D21-153E-4322-A929-CA0C9D4F651D}" destId="{72582E02-4680-4291-85BF-75CE4B126FA9}" srcOrd="1" destOrd="0" parTransId="{1DFFA9DC-6759-4606-9F4C-C057E1216500}" sibTransId="{5CA5BA59-BA84-45C5-A050-4653B60BE01A}"/>
    <dgm:cxn modelId="{AE460EC5-C96B-49B0-8031-411747D20E0C}" type="presOf" srcId="{CB864D21-153E-4322-A929-CA0C9D4F651D}" destId="{CB1E73D7-4B44-445C-9D96-39EC08A49151}" srcOrd="0" destOrd="0" presId="urn:microsoft.com/office/officeart/2009/layout/CircleArrowProcess"/>
    <dgm:cxn modelId="{9945B7CA-8E60-4103-B970-61CEDB923C82}" type="presOf" srcId="{1E79CF88-A83C-4243-B4CF-1418E08A9F1A}" destId="{39271E0B-5B28-4DF9-B47E-9766CECB2014}" srcOrd="0" destOrd="0" presId="urn:microsoft.com/office/officeart/2009/layout/CircleArrowProcess"/>
    <dgm:cxn modelId="{70E54079-6D88-4F80-83CF-A2699D2157E7}" type="presParOf" srcId="{CB1E73D7-4B44-445C-9D96-39EC08A49151}" destId="{A2FB91AA-F69B-4010-A1D1-228F3D22ED83}" srcOrd="0" destOrd="0" presId="urn:microsoft.com/office/officeart/2009/layout/CircleArrowProcess"/>
    <dgm:cxn modelId="{71F8621F-B02E-452F-B688-9CB56F7EC76C}" type="presParOf" srcId="{A2FB91AA-F69B-4010-A1D1-228F3D22ED83}" destId="{4DFD9EE3-9448-4596-80F8-BCE6E030AA41}" srcOrd="0" destOrd="0" presId="urn:microsoft.com/office/officeart/2009/layout/CircleArrowProcess"/>
    <dgm:cxn modelId="{FDFBA87D-C153-480E-A796-467D4265EFE0}" type="presParOf" srcId="{CB1E73D7-4B44-445C-9D96-39EC08A49151}" destId="{5BA5AAC5-7AD5-4100-9DFD-A48CAE32DB28}" srcOrd="1" destOrd="0" presId="urn:microsoft.com/office/officeart/2009/layout/CircleArrowProcess"/>
    <dgm:cxn modelId="{3DC5CB2D-C571-4D89-9B59-5FC336C58B5D}" type="presParOf" srcId="{CB1E73D7-4B44-445C-9D96-39EC08A49151}" destId="{9B3982AB-75EF-4898-B749-C219C7CE2ECB}" srcOrd="2" destOrd="0" presId="urn:microsoft.com/office/officeart/2009/layout/CircleArrowProcess"/>
    <dgm:cxn modelId="{04FD535C-5A00-4563-8172-FFA82A91E40D}" type="presParOf" srcId="{9B3982AB-75EF-4898-B749-C219C7CE2ECB}" destId="{70667C7D-2399-4956-9498-40F2F9C30B77}" srcOrd="0" destOrd="0" presId="urn:microsoft.com/office/officeart/2009/layout/CircleArrowProcess"/>
    <dgm:cxn modelId="{0B9E1BD3-6F26-4845-983C-9781B065BE49}" type="presParOf" srcId="{CB1E73D7-4B44-445C-9D96-39EC08A49151}" destId="{339F58BE-724B-4F98-A342-5D8A76F5F227}" srcOrd="3" destOrd="0" presId="urn:microsoft.com/office/officeart/2009/layout/CircleArrowProcess"/>
    <dgm:cxn modelId="{FB23B409-3C32-4EF5-93EE-1D0CE3EE74D6}" type="presParOf" srcId="{CB1E73D7-4B44-445C-9D96-39EC08A49151}" destId="{CE01F892-162A-4952-893C-D664DD2DFC2D}" srcOrd="4" destOrd="0" presId="urn:microsoft.com/office/officeart/2009/layout/CircleArrowProcess"/>
    <dgm:cxn modelId="{6ADB2BA4-4A74-4A26-8924-BA13FB542C84}" type="presParOf" srcId="{CE01F892-162A-4952-893C-D664DD2DFC2D}" destId="{783CBB4B-D53F-4836-8E33-E2851CCA053E}" srcOrd="0" destOrd="0" presId="urn:microsoft.com/office/officeart/2009/layout/CircleArrowProcess"/>
    <dgm:cxn modelId="{C2A931BB-B9A8-4271-9885-1A88409B0DF3}" type="presParOf" srcId="{CB1E73D7-4B44-445C-9D96-39EC08A49151}" destId="{39271E0B-5B28-4DF9-B47E-9766CECB2014}"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937C23E-372A-4832-B538-5A39261733F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C593301-EC17-4E83-B648-24958EB4ECB8}">
      <dgm:prSet/>
      <dgm:spPr/>
      <dgm:t>
        <a:bodyPr/>
        <a:lstStyle/>
        <a:p>
          <a:pPr>
            <a:lnSpc>
              <a:spcPct val="100000"/>
            </a:lnSpc>
          </a:pPr>
          <a:r>
            <a:rPr lang="pl-PL"/>
            <a:t>Pokazanie osobie przesłuchiwanej innej osoby, jej wizerunku lub rzeczy celem rozpoznania.</a:t>
          </a:r>
          <a:endParaRPr lang="en-US"/>
        </a:p>
      </dgm:t>
    </dgm:pt>
    <dgm:pt modelId="{6F16F618-7855-4E79-BABD-DDA287D12B5B}" type="parTrans" cxnId="{8D6DA5AB-2388-4F1E-87C9-451A9357809E}">
      <dgm:prSet/>
      <dgm:spPr/>
      <dgm:t>
        <a:bodyPr/>
        <a:lstStyle/>
        <a:p>
          <a:endParaRPr lang="en-US"/>
        </a:p>
      </dgm:t>
    </dgm:pt>
    <dgm:pt modelId="{134C5783-617A-4E77-8DE6-9544F5B630CB}" type="sibTrans" cxnId="{8D6DA5AB-2388-4F1E-87C9-451A9357809E}">
      <dgm:prSet/>
      <dgm:spPr/>
      <dgm:t>
        <a:bodyPr/>
        <a:lstStyle/>
        <a:p>
          <a:endParaRPr lang="en-US"/>
        </a:p>
      </dgm:t>
    </dgm:pt>
    <dgm:pt modelId="{5ABBCA71-3945-4E1E-9985-A16CB9400359}">
      <dgm:prSet/>
      <dgm:spPr/>
      <dgm:t>
        <a:bodyPr/>
        <a:lstStyle/>
        <a:p>
          <a:pPr>
            <a:lnSpc>
              <a:spcPct val="100000"/>
            </a:lnSpc>
          </a:pPr>
          <a:r>
            <a:rPr lang="pl-PL"/>
            <a:t>Okazanie – pośrednie, bezpośrednie, puste (wśród okazywanych rzeczy/osób nie ma przedmiotu rozpoznania), jawne, tajne </a:t>
          </a:r>
          <a:endParaRPr lang="en-US"/>
        </a:p>
      </dgm:t>
    </dgm:pt>
    <dgm:pt modelId="{70ABE36F-E189-4525-8BDF-D2B61D89CB11}" type="parTrans" cxnId="{384DABF5-E3CB-44CB-8F00-396D660B790D}">
      <dgm:prSet/>
      <dgm:spPr/>
      <dgm:t>
        <a:bodyPr/>
        <a:lstStyle/>
        <a:p>
          <a:endParaRPr lang="en-US"/>
        </a:p>
      </dgm:t>
    </dgm:pt>
    <dgm:pt modelId="{00EE62F8-1D41-4207-834E-C66692715BDF}" type="sibTrans" cxnId="{384DABF5-E3CB-44CB-8F00-396D660B790D}">
      <dgm:prSet/>
      <dgm:spPr/>
      <dgm:t>
        <a:bodyPr/>
        <a:lstStyle/>
        <a:p>
          <a:endParaRPr lang="en-US"/>
        </a:p>
      </dgm:t>
    </dgm:pt>
    <dgm:pt modelId="{670FBB1E-9498-47F5-988F-168EF92B456F}">
      <dgm:prSet/>
      <dgm:spPr/>
      <dgm:t>
        <a:bodyPr/>
        <a:lstStyle/>
        <a:p>
          <a:pPr>
            <a:lnSpc>
              <a:spcPct val="100000"/>
            </a:lnSpc>
          </a:pPr>
          <a:r>
            <a:rPr lang="pl-PL"/>
            <a:t>Procesowe wymogi prawidłowości okazania:</a:t>
          </a:r>
          <a:endParaRPr lang="en-US"/>
        </a:p>
      </dgm:t>
    </dgm:pt>
    <dgm:pt modelId="{1D81634F-917E-4340-88F6-9C82D0CCA0A4}" type="parTrans" cxnId="{B07E0B8D-D34E-4A54-B083-695241254939}">
      <dgm:prSet/>
      <dgm:spPr/>
      <dgm:t>
        <a:bodyPr/>
        <a:lstStyle/>
        <a:p>
          <a:endParaRPr lang="en-US"/>
        </a:p>
      </dgm:t>
    </dgm:pt>
    <dgm:pt modelId="{CD978D7E-0390-478A-8405-B05A0BFDCF19}" type="sibTrans" cxnId="{B07E0B8D-D34E-4A54-B083-695241254939}">
      <dgm:prSet/>
      <dgm:spPr/>
      <dgm:t>
        <a:bodyPr/>
        <a:lstStyle/>
        <a:p>
          <a:endParaRPr lang="en-US"/>
        </a:p>
      </dgm:t>
    </dgm:pt>
    <dgm:pt modelId="{A119A376-81FF-40EE-AD2E-56C0F44FDA39}">
      <dgm:prSet/>
      <dgm:spPr/>
      <dgm:t>
        <a:bodyPr/>
        <a:lstStyle/>
        <a:p>
          <a:pPr>
            <a:lnSpc>
              <a:spcPct val="100000"/>
            </a:lnSpc>
          </a:pPr>
          <a:r>
            <a:rPr lang="pl-PL"/>
            <a:t>wyłączenie sugestii (np. osoby przybrane do okazania muszą być podobnej postury,  mieć podobny kolor włosów itp. do osoby rozpoznawanej);</a:t>
          </a:r>
          <a:endParaRPr lang="en-US"/>
        </a:p>
      </dgm:t>
    </dgm:pt>
    <dgm:pt modelId="{71EF497F-145C-4DD3-B177-DFF267A25DBF}" type="parTrans" cxnId="{E61F02A6-268E-4065-9DC3-31B52482989D}">
      <dgm:prSet/>
      <dgm:spPr/>
      <dgm:t>
        <a:bodyPr/>
        <a:lstStyle/>
        <a:p>
          <a:endParaRPr lang="en-US"/>
        </a:p>
      </dgm:t>
    </dgm:pt>
    <dgm:pt modelId="{29D70A30-422B-4E60-84D5-848F59E72BA0}" type="sibTrans" cxnId="{E61F02A6-268E-4065-9DC3-31B52482989D}">
      <dgm:prSet/>
      <dgm:spPr/>
      <dgm:t>
        <a:bodyPr/>
        <a:lstStyle/>
        <a:p>
          <a:endParaRPr lang="en-US"/>
        </a:p>
      </dgm:t>
    </dgm:pt>
    <dgm:pt modelId="{D6A022E2-6592-462F-873D-AB6561F3D7CC}">
      <dgm:prSet/>
      <dgm:spPr/>
      <dgm:t>
        <a:bodyPr/>
        <a:lstStyle/>
        <a:p>
          <a:pPr>
            <a:lnSpc>
              <a:spcPct val="100000"/>
            </a:lnSpc>
          </a:pPr>
          <a:r>
            <a:rPr lang="pl-PL"/>
            <a:t>okazywanie osoby w grupie co najmniej 4 osób. </a:t>
          </a:r>
          <a:endParaRPr lang="en-US"/>
        </a:p>
      </dgm:t>
    </dgm:pt>
    <dgm:pt modelId="{4CE01A12-B790-4E7B-BF41-93728F658B3C}" type="parTrans" cxnId="{CD4C6F05-3CE0-48C7-9252-D5228CE1767B}">
      <dgm:prSet/>
      <dgm:spPr/>
      <dgm:t>
        <a:bodyPr/>
        <a:lstStyle/>
        <a:p>
          <a:endParaRPr lang="en-US"/>
        </a:p>
      </dgm:t>
    </dgm:pt>
    <dgm:pt modelId="{EB7C038B-733B-471E-9D5C-CD79F91148E6}" type="sibTrans" cxnId="{CD4C6F05-3CE0-48C7-9252-D5228CE1767B}">
      <dgm:prSet/>
      <dgm:spPr/>
      <dgm:t>
        <a:bodyPr/>
        <a:lstStyle/>
        <a:p>
          <a:endParaRPr lang="en-US"/>
        </a:p>
      </dgm:t>
    </dgm:pt>
    <dgm:pt modelId="{979C2DBC-D9DD-433C-A870-93B9BEA325EE}">
      <dgm:prSet/>
      <dgm:spPr/>
      <dgm:t>
        <a:bodyPr/>
        <a:lstStyle/>
        <a:p>
          <a:pPr>
            <a:lnSpc>
              <a:spcPct val="100000"/>
            </a:lnSpc>
          </a:pPr>
          <a:r>
            <a:rPr lang="pl-PL"/>
            <a:t>Czynność niepowtarzalna </a:t>
          </a:r>
          <a:endParaRPr lang="en-US"/>
        </a:p>
      </dgm:t>
    </dgm:pt>
    <dgm:pt modelId="{739DB664-1F10-463C-8104-D5C4D3865B5E}" type="parTrans" cxnId="{50A6090A-4FA9-4AFC-802D-0D22C09CC623}">
      <dgm:prSet/>
      <dgm:spPr/>
      <dgm:t>
        <a:bodyPr/>
        <a:lstStyle/>
        <a:p>
          <a:endParaRPr lang="en-US"/>
        </a:p>
      </dgm:t>
    </dgm:pt>
    <dgm:pt modelId="{BBDFF63F-E6E8-490D-AC6D-A3920C09DCEB}" type="sibTrans" cxnId="{50A6090A-4FA9-4AFC-802D-0D22C09CC623}">
      <dgm:prSet/>
      <dgm:spPr/>
      <dgm:t>
        <a:bodyPr/>
        <a:lstStyle/>
        <a:p>
          <a:endParaRPr lang="en-US"/>
        </a:p>
      </dgm:t>
    </dgm:pt>
    <dgm:pt modelId="{5CB45E84-1F65-4F00-851B-CE0FB1A0CE2F}" type="pres">
      <dgm:prSet presAssocID="{A937C23E-372A-4832-B538-5A39261733FD}" presName="root" presStyleCnt="0">
        <dgm:presLayoutVars>
          <dgm:dir/>
          <dgm:resizeHandles val="exact"/>
        </dgm:presLayoutVars>
      </dgm:prSet>
      <dgm:spPr/>
    </dgm:pt>
    <dgm:pt modelId="{772BC743-2559-4827-8958-081B23387AB8}" type="pres">
      <dgm:prSet presAssocID="{9C593301-EC17-4E83-B648-24958EB4ECB8}" presName="compNode" presStyleCnt="0"/>
      <dgm:spPr/>
    </dgm:pt>
    <dgm:pt modelId="{5109E94B-FBBA-455B-A32D-5242890146FE}" type="pres">
      <dgm:prSet presAssocID="{9C593301-EC17-4E83-B648-24958EB4ECB8}" presName="bgRect" presStyleLbl="bgShp" presStyleIdx="0" presStyleCnt="4"/>
      <dgm:spPr/>
    </dgm:pt>
    <dgm:pt modelId="{1702907C-47F8-4153-8AB3-F28C2702AE37}" type="pres">
      <dgm:prSet presAssocID="{9C593301-EC17-4E83-B648-24958EB4ECB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arget Audience"/>
        </a:ext>
      </dgm:extLst>
    </dgm:pt>
    <dgm:pt modelId="{2497AB34-124F-4971-9E4C-A51A5C2AF3EF}" type="pres">
      <dgm:prSet presAssocID="{9C593301-EC17-4E83-B648-24958EB4ECB8}" presName="spaceRect" presStyleCnt="0"/>
      <dgm:spPr/>
    </dgm:pt>
    <dgm:pt modelId="{1DF34EA9-DC89-4381-B61C-B4DB7E5F441D}" type="pres">
      <dgm:prSet presAssocID="{9C593301-EC17-4E83-B648-24958EB4ECB8}" presName="parTx" presStyleLbl="revTx" presStyleIdx="0" presStyleCnt="5">
        <dgm:presLayoutVars>
          <dgm:chMax val="0"/>
          <dgm:chPref val="0"/>
        </dgm:presLayoutVars>
      </dgm:prSet>
      <dgm:spPr/>
    </dgm:pt>
    <dgm:pt modelId="{88CFF7D5-E54F-4AEC-867B-7F887E852346}" type="pres">
      <dgm:prSet presAssocID="{134C5783-617A-4E77-8DE6-9544F5B630CB}" presName="sibTrans" presStyleCnt="0"/>
      <dgm:spPr/>
    </dgm:pt>
    <dgm:pt modelId="{6B7657B8-1C5A-4AA6-9B57-77F662E8ED38}" type="pres">
      <dgm:prSet presAssocID="{5ABBCA71-3945-4E1E-9985-A16CB9400359}" presName="compNode" presStyleCnt="0"/>
      <dgm:spPr/>
    </dgm:pt>
    <dgm:pt modelId="{8BC4789F-A1C2-4885-BFB2-3497F9F3AD03}" type="pres">
      <dgm:prSet presAssocID="{5ABBCA71-3945-4E1E-9985-A16CB9400359}" presName="bgRect" presStyleLbl="bgShp" presStyleIdx="1" presStyleCnt="4"/>
      <dgm:spPr/>
    </dgm:pt>
    <dgm:pt modelId="{92FF3D66-F7CF-4BED-A2D2-53A13ED0E1C7}" type="pres">
      <dgm:prSet presAssocID="{5ABBCA71-3945-4E1E-9985-A16CB940035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arba"/>
        </a:ext>
      </dgm:extLst>
    </dgm:pt>
    <dgm:pt modelId="{812C5580-D690-4261-82BA-09A02812C141}" type="pres">
      <dgm:prSet presAssocID="{5ABBCA71-3945-4E1E-9985-A16CB9400359}" presName="spaceRect" presStyleCnt="0"/>
      <dgm:spPr/>
    </dgm:pt>
    <dgm:pt modelId="{1E3E3779-6BB6-4DBE-9BAA-8F42A673B31D}" type="pres">
      <dgm:prSet presAssocID="{5ABBCA71-3945-4E1E-9985-A16CB9400359}" presName="parTx" presStyleLbl="revTx" presStyleIdx="1" presStyleCnt="5">
        <dgm:presLayoutVars>
          <dgm:chMax val="0"/>
          <dgm:chPref val="0"/>
        </dgm:presLayoutVars>
      </dgm:prSet>
      <dgm:spPr/>
    </dgm:pt>
    <dgm:pt modelId="{DF3B741E-0838-4B76-9005-E51315EAAD78}" type="pres">
      <dgm:prSet presAssocID="{00EE62F8-1D41-4207-834E-C66692715BDF}" presName="sibTrans" presStyleCnt="0"/>
      <dgm:spPr/>
    </dgm:pt>
    <dgm:pt modelId="{53655842-CABE-4630-9746-7EED7A1595A9}" type="pres">
      <dgm:prSet presAssocID="{670FBB1E-9498-47F5-988F-168EF92B456F}" presName="compNode" presStyleCnt="0"/>
      <dgm:spPr/>
    </dgm:pt>
    <dgm:pt modelId="{DD3E0531-09CD-4FE3-84F3-3B1AB8CDE0AE}" type="pres">
      <dgm:prSet presAssocID="{670FBB1E-9498-47F5-988F-168EF92B456F}" presName="bgRect" presStyleLbl="bgShp" presStyleIdx="2" presStyleCnt="4"/>
      <dgm:spPr/>
    </dgm:pt>
    <dgm:pt modelId="{878E08DD-6ECA-40B8-B483-AF5EADE3172A}" type="pres">
      <dgm:prSet presAssocID="{670FBB1E-9498-47F5-988F-168EF92B456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ubstancja drażniąca"/>
        </a:ext>
      </dgm:extLst>
    </dgm:pt>
    <dgm:pt modelId="{6A436CC9-C002-408C-8EBA-D43C9E608074}" type="pres">
      <dgm:prSet presAssocID="{670FBB1E-9498-47F5-988F-168EF92B456F}" presName="spaceRect" presStyleCnt="0"/>
      <dgm:spPr/>
    </dgm:pt>
    <dgm:pt modelId="{0D94631F-28E4-42A2-BCAF-EDAFC99963A0}" type="pres">
      <dgm:prSet presAssocID="{670FBB1E-9498-47F5-988F-168EF92B456F}" presName="parTx" presStyleLbl="revTx" presStyleIdx="2" presStyleCnt="5">
        <dgm:presLayoutVars>
          <dgm:chMax val="0"/>
          <dgm:chPref val="0"/>
        </dgm:presLayoutVars>
      </dgm:prSet>
      <dgm:spPr/>
    </dgm:pt>
    <dgm:pt modelId="{D41F171C-EEDD-42B8-84A9-CF303FA125ED}" type="pres">
      <dgm:prSet presAssocID="{670FBB1E-9498-47F5-988F-168EF92B456F}" presName="desTx" presStyleLbl="revTx" presStyleIdx="3" presStyleCnt="5">
        <dgm:presLayoutVars/>
      </dgm:prSet>
      <dgm:spPr/>
    </dgm:pt>
    <dgm:pt modelId="{2DA4C5BB-CED4-4616-BE63-613E9E130BA3}" type="pres">
      <dgm:prSet presAssocID="{CD978D7E-0390-478A-8405-B05A0BFDCF19}" presName="sibTrans" presStyleCnt="0"/>
      <dgm:spPr/>
    </dgm:pt>
    <dgm:pt modelId="{63101C7E-E84F-4852-AD7E-F58BD8E93133}" type="pres">
      <dgm:prSet presAssocID="{979C2DBC-D9DD-433C-A870-93B9BEA325EE}" presName="compNode" presStyleCnt="0"/>
      <dgm:spPr/>
    </dgm:pt>
    <dgm:pt modelId="{3A4961CA-4B86-4B68-BB14-6C1305449E77}" type="pres">
      <dgm:prSet presAssocID="{979C2DBC-D9DD-433C-A870-93B9BEA325EE}" presName="bgRect" presStyleLbl="bgShp" presStyleIdx="3" presStyleCnt="4"/>
      <dgm:spPr/>
    </dgm:pt>
    <dgm:pt modelId="{65AF5D7C-3584-4970-823D-4C18DBD5BC6D}" type="pres">
      <dgm:prSet presAssocID="{979C2DBC-D9DD-433C-A870-93B9BEA325E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Znacznik wyboru"/>
        </a:ext>
      </dgm:extLst>
    </dgm:pt>
    <dgm:pt modelId="{9519252A-2EEE-4A58-A407-AD8EB830DC30}" type="pres">
      <dgm:prSet presAssocID="{979C2DBC-D9DD-433C-A870-93B9BEA325EE}" presName="spaceRect" presStyleCnt="0"/>
      <dgm:spPr/>
    </dgm:pt>
    <dgm:pt modelId="{69C976AF-C514-4EDD-BA1C-A949FE205CC4}" type="pres">
      <dgm:prSet presAssocID="{979C2DBC-D9DD-433C-A870-93B9BEA325EE}" presName="parTx" presStyleLbl="revTx" presStyleIdx="4" presStyleCnt="5">
        <dgm:presLayoutVars>
          <dgm:chMax val="0"/>
          <dgm:chPref val="0"/>
        </dgm:presLayoutVars>
      </dgm:prSet>
      <dgm:spPr/>
    </dgm:pt>
  </dgm:ptLst>
  <dgm:cxnLst>
    <dgm:cxn modelId="{2D9AB403-42EF-4B8F-B6D5-97E57BFF3FBF}" type="presOf" srcId="{9C593301-EC17-4E83-B648-24958EB4ECB8}" destId="{1DF34EA9-DC89-4381-B61C-B4DB7E5F441D}" srcOrd="0" destOrd="0" presId="urn:microsoft.com/office/officeart/2018/2/layout/IconVerticalSolidList"/>
    <dgm:cxn modelId="{CD4C6F05-3CE0-48C7-9252-D5228CE1767B}" srcId="{670FBB1E-9498-47F5-988F-168EF92B456F}" destId="{D6A022E2-6592-462F-873D-AB6561F3D7CC}" srcOrd="1" destOrd="0" parTransId="{4CE01A12-B790-4E7B-BF41-93728F658B3C}" sibTransId="{EB7C038B-733B-471E-9D5C-CD79F91148E6}"/>
    <dgm:cxn modelId="{50A6090A-4FA9-4AFC-802D-0D22C09CC623}" srcId="{A937C23E-372A-4832-B538-5A39261733FD}" destId="{979C2DBC-D9DD-433C-A870-93B9BEA325EE}" srcOrd="3" destOrd="0" parTransId="{739DB664-1F10-463C-8104-D5C4D3865B5E}" sibTransId="{BBDFF63F-E6E8-490D-AC6D-A3920C09DCEB}"/>
    <dgm:cxn modelId="{32044A10-2003-4987-9797-9603D7398BFE}" type="presOf" srcId="{A119A376-81FF-40EE-AD2E-56C0F44FDA39}" destId="{D41F171C-EEDD-42B8-84A9-CF303FA125ED}" srcOrd="0" destOrd="0" presId="urn:microsoft.com/office/officeart/2018/2/layout/IconVerticalSolidList"/>
    <dgm:cxn modelId="{E4C89413-66E8-4B8A-A972-747D2A7897D5}" type="presOf" srcId="{D6A022E2-6592-462F-873D-AB6561F3D7CC}" destId="{D41F171C-EEDD-42B8-84A9-CF303FA125ED}" srcOrd="0" destOrd="1" presId="urn:microsoft.com/office/officeart/2018/2/layout/IconVerticalSolidList"/>
    <dgm:cxn modelId="{4B785639-82BD-4285-B33A-1235FFCB6FDC}" type="presOf" srcId="{979C2DBC-D9DD-433C-A870-93B9BEA325EE}" destId="{69C976AF-C514-4EDD-BA1C-A949FE205CC4}" srcOrd="0" destOrd="0" presId="urn:microsoft.com/office/officeart/2018/2/layout/IconVerticalSolidList"/>
    <dgm:cxn modelId="{A3E2814D-1B28-4C56-AF57-9FD125112BE1}" type="presOf" srcId="{670FBB1E-9498-47F5-988F-168EF92B456F}" destId="{0D94631F-28E4-42A2-BCAF-EDAFC99963A0}" srcOrd="0" destOrd="0" presId="urn:microsoft.com/office/officeart/2018/2/layout/IconVerticalSolidList"/>
    <dgm:cxn modelId="{37A0B574-3647-4183-92BF-77337B80AD0D}" type="presOf" srcId="{A937C23E-372A-4832-B538-5A39261733FD}" destId="{5CB45E84-1F65-4F00-851B-CE0FB1A0CE2F}" srcOrd="0" destOrd="0" presId="urn:microsoft.com/office/officeart/2018/2/layout/IconVerticalSolidList"/>
    <dgm:cxn modelId="{B07E0B8D-D34E-4A54-B083-695241254939}" srcId="{A937C23E-372A-4832-B538-5A39261733FD}" destId="{670FBB1E-9498-47F5-988F-168EF92B456F}" srcOrd="2" destOrd="0" parTransId="{1D81634F-917E-4340-88F6-9C82D0CCA0A4}" sibTransId="{CD978D7E-0390-478A-8405-B05A0BFDCF19}"/>
    <dgm:cxn modelId="{E61F02A6-268E-4065-9DC3-31B52482989D}" srcId="{670FBB1E-9498-47F5-988F-168EF92B456F}" destId="{A119A376-81FF-40EE-AD2E-56C0F44FDA39}" srcOrd="0" destOrd="0" parTransId="{71EF497F-145C-4DD3-B177-DFF267A25DBF}" sibTransId="{29D70A30-422B-4E60-84D5-848F59E72BA0}"/>
    <dgm:cxn modelId="{8D6DA5AB-2388-4F1E-87C9-451A9357809E}" srcId="{A937C23E-372A-4832-B538-5A39261733FD}" destId="{9C593301-EC17-4E83-B648-24958EB4ECB8}" srcOrd="0" destOrd="0" parTransId="{6F16F618-7855-4E79-BABD-DDA287D12B5B}" sibTransId="{134C5783-617A-4E77-8DE6-9544F5B630CB}"/>
    <dgm:cxn modelId="{5E3F6DD5-A0FA-4D24-8EC6-C6391BEDA16A}" type="presOf" srcId="{5ABBCA71-3945-4E1E-9985-A16CB9400359}" destId="{1E3E3779-6BB6-4DBE-9BAA-8F42A673B31D}" srcOrd="0" destOrd="0" presId="urn:microsoft.com/office/officeart/2018/2/layout/IconVerticalSolidList"/>
    <dgm:cxn modelId="{384DABF5-E3CB-44CB-8F00-396D660B790D}" srcId="{A937C23E-372A-4832-B538-5A39261733FD}" destId="{5ABBCA71-3945-4E1E-9985-A16CB9400359}" srcOrd="1" destOrd="0" parTransId="{70ABE36F-E189-4525-8BDF-D2B61D89CB11}" sibTransId="{00EE62F8-1D41-4207-834E-C66692715BDF}"/>
    <dgm:cxn modelId="{00528F21-0A37-4862-BD5C-ACD2B96C5002}" type="presParOf" srcId="{5CB45E84-1F65-4F00-851B-CE0FB1A0CE2F}" destId="{772BC743-2559-4827-8958-081B23387AB8}" srcOrd="0" destOrd="0" presId="urn:microsoft.com/office/officeart/2018/2/layout/IconVerticalSolidList"/>
    <dgm:cxn modelId="{CCEA4CEA-BEFC-4995-9113-A7C42262E136}" type="presParOf" srcId="{772BC743-2559-4827-8958-081B23387AB8}" destId="{5109E94B-FBBA-455B-A32D-5242890146FE}" srcOrd="0" destOrd="0" presId="urn:microsoft.com/office/officeart/2018/2/layout/IconVerticalSolidList"/>
    <dgm:cxn modelId="{CE08F85A-A3AF-486E-BC0E-B1E2C0253341}" type="presParOf" srcId="{772BC743-2559-4827-8958-081B23387AB8}" destId="{1702907C-47F8-4153-8AB3-F28C2702AE37}" srcOrd="1" destOrd="0" presId="urn:microsoft.com/office/officeart/2018/2/layout/IconVerticalSolidList"/>
    <dgm:cxn modelId="{E71614D8-8945-4197-A3E3-17A4ABB8967A}" type="presParOf" srcId="{772BC743-2559-4827-8958-081B23387AB8}" destId="{2497AB34-124F-4971-9E4C-A51A5C2AF3EF}" srcOrd="2" destOrd="0" presId="urn:microsoft.com/office/officeart/2018/2/layout/IconVerticalSolidList"/>
    <dgm:cxn modelId="{3CDB672D-B088-42C1-8CA9-CA7B068E57AC}" type="presParOf" srcId="{772BC743-2559-4827-8958-081B23387AB8}" destId="{1DF34EA9-DC89-4381-B61C-B4DB7E5F441D}" srcOrd="3" destOrd="0" presId="urn:microsoft.com/office/officeart/2018/2/layout/IconVerticalSolidList"/>
    <dgm:cxn modelId="{ECCCA004-426D-46DA-B7F0-0155102EF683}" type="presParOf" srcId="{5CB45E84-1F65-4F00-851B-CE0FB1A0CE2F}" destId="{88CFF7D5-E54F-4AEC-867B-7F887E852346}" srcOrd="1" destOrd="0" presId="urn:microsoft.com/office/officeart/2018/2/layout/IconVerticalSolidList"/>
    <dgm:cxn modelId="{24103AD4-7F57-4BE5-B54E-C732CDA6E697}" type="presParOf" srcId="{5CB45E84-1F65-4F00-851B-CE0FB1A0CE2F}" destId="{6B7657B8-1C5A-4AA6-9B57-77F662E8ED38}" srcOrd="2" destOrd="0" presId="urn:microsoft.com/office/officeart/2018/2/layout/IconVerticalSolidList"/>
    <dgm:cxn modelId="{61BCB5E9-9154-4295-82AC-24D1E48586A5}" type="presParOf" srcId="{6B7657B8-1C5A-4AA6-9B57-77F662E8ED38}" destId="{8BC4789F-A1C2-4885-BFB2-3497F9F3AD03}" srcOrd="0" destOrd="0" presId="urn:microsoft.com/office/officeart/2018/2/layout/IconVerticalSolidList"/>
    <dgm:cxn modelId="{5D762735-E59C-443B-B683-54FC7D09BC77}" type="presParOf" srcId="{6B7657B8-1C5A-4AA6-9B57-77F662E8ED38}" destId="{92FF3D66-F7CF-4BED-A2D2-53A13ED0E1C7}" srcOrd="1" destOrd="0" presId="urn:microsoft.com/office/officeart/2018/2/layout/IconVerticalSolidList"/>
    <dgm:cxn modelId="{049F780E-3216-4A91-9690-CC7DBD9708F3}" type="presParOf" srcId="{6B7657B8-1C5A-4AA6-9B57-77F662E8ED38}" destId="{812C5580-D690-4261-82BA-09A02812C141}" srcOrd="2" destOrd="0" presId="urn:microsoft.com/office/officeart/2018/2/layout/IconVerticalSolidList"/>
    <dgm:cxn modelId="{5D295C49-DBB4-4C08-BCE6-C1EFF18BDDAE}" type="presParOf" srcId="{6B7657B8-1C5A-4AA6-9B57-77F662E8ED38}" destId="{1E3E3779-6BB6-4DBE-9BAA-8F42A673B31D}" srcOrd="3" destOrd="0" presId="urn:microsoft.com/office/officeart/2018/2/layout/IconVerticalSolidList"/>
    <dgm:cxn modelId="{6C778C24-CC0B-490E-B2DE-2C5A04551546}" type="presParOf" srcId="{5CB45E84-1F65-4F00-851B-CE0FB1A0CE2F}" destId="{DF3B741E-0838-4B76-9005-E51315EAAD78}" srcOrd="3" destOrd="0" presId="urn:microsoft.com/office/officeart/2018/2/layout/IconVerticalSolidList"/>
    <dgm:cxn modelId="{B734E69E-F5D0-4745-A1E8-5BBF5BA4A4AB}" type="presParOf" srcId="{5CB45E84-1F65-4F00-851B-CE0FB1A0CE2F}" destId="{53655842-CABE-4630-9746-7EED7A1595A9}" srcOrd="4" destOrd="0" presId="urn:microsoft.com/office/officeart/2018/2/layout/IconVerticalSolidList"/>
    <dgm:cxn modelId="{302E9119-F660-4B1B-B467-57DD4201DB0D}" type="presParOf" srcId="{53655842-CABE-4630-9746-7EED7A1595A9}" destId="{DD3E0531-09CD-4FE3-84F3-3B1AB8CDE0AE}" srcOrd="0" destOrd="0" presId="urn:microsoft.com/office/officeart/2018/2/layout/IconVerticalSolidList"/>
    <dgm:cxn modelId="{15A2191A-F712-46E3-BA73-8F8774843F15}" type="presParOf" srcId="{53655842-CABE-4630-9746-7EED7A1595A9}" destId="{878E08DD-6ECA-40B8-B483-AF5EADE3172A}" srcOrd="1" destOrd="0" presId="urn:microsoft.com/office/officeart/2018/2/layout/IconVerticalSolidList"/>
    <dgm:cxn modelId="{123297A2-FA7D-454A-A90A-99000B579E79}" type="presParOf" srcId="{53655842-CABE-4630-9746-7EED7A1595A9}" destId="{6A436CC9-C002-408C-8EBA-D43C9E608074}" srcOrd="2" destOrd="0" presId="urn:microsoft.com/office/officeart/2018/2/layout/IconVerticalSolidList"/>
    <dgm:cxn modelId="{89A36610-E4B0-4B16-946D-B27710B4C79C}" type="presParOf" srcId="{53655842-CABE-4630-9746-7EED7A1595A9}" destId="{0D94631F-28E4-42A2-BCAF-EDAFC99963A0}" srcOrd="3" destOrd="0" presId="urn:microsoft.com/office/officeart/2018/2/layout/IconVerticalSolidList"/>
    <dgm:cxn modelId="{CA2F8385-86EB-4D51-B144-890CE475EE85}" type="presParOf" srcId="{53655842-CABE-4630-9746-7EED7A1595A9}" destId="{D41F171C-EEDD-42B8-84A9-CF303FA125ED}" srcOrd="4" destOrd="0" presId="urn:microsoft.com/office/officeart/2018/2/layout/IconVerticalSolidList"/>
    <dgm:cxn modelId="{035BA59A-C77B-4396-9996-CEDF3FEFE967}" type="presParOf" srcId="{5CB45E84-1F65-4F00-851B-CE0FB1A0CE2F}" destId="{2DA4C5BB-CED4-4616-BE63-613E9E130BA3}" srcOrd="5" destOrd="0" presId="urn:microsoft.com/office/officeart/2018/2/layout/IconVerticalSolidList"/>
    <dgm:cxn modelId="{F6BD1102-4160-464B-89E2-94A209D5D601}" type="presParOf" srcId="{5CB45E84-1F65-4F00-851B-CE0FB1A0CE2F}" destId="{63101C7E-E84F-4852-AD7E-F58BD8E93133}" srcOrd="6" destOrd="0" presId="urn:microsoft.com/office/officeart/2018/2/layout/IconVerticalSolidList"/>
    <dgm:cxn modelId="{47BBC840-00CE-4439-BBEA-72BC78F8919E}" type="presParOf" srcId="{63101C7E-E84F-4852-AD7E-F58BD8E93133}" destId="{3A4961CA-4B86-4B68-BB14-6C1305449E77}" srcOrd="0" destOrd="0" presId="urn:microsoft.com/office/officeart/2018/2/layout/IconVerticalSolidList"/>
    <dgm:cxn modelId="{C4CFDB7C-1C39-4741-90E2-FA3B1166FE39}" type="presParOf" srcId="{63101C7E-E84F-4852-AD7E-F58BD8E93133}" destId="{65AF5D7C-3584-4970-823D-4C18DBD5BC6D}" srcOrd="1" destOrd="0" presId="urn:microsoft.com/office/officeart/2018/2/layout/IconVerticalSolidList"/>
    <dgm:cxn modelId="{D4AE4BF1-8ED7-4F79-A55F-E7E57E685C11}" type="presParOf" srcId="{63101C7E-E84F-4852-AD7E-F58BD8E93133}" destId="{9519252A-2EEE-4A58-A407-AD8EB830DC30}" srcOrd="2" destOrd="0" presId="urn:microsoft.com/office/officeart/2018/2/layout/IconVerticalSolidList"/>
    <dgm:cxn modelId="{DF752CED-CA5C-4983-A270-013374193F6D}" type="presParOf" srcId="{63101C7E-E84F-4852-AD7E-F58BD8E93133}" destId="{69C976AF-C514-4EDD-BA1C-A949FE205CC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A2E8468-DF48-4D32-9399-C1E8744E948A}" type="doc">
      <dgm:prSet loTypeId="urn:microsoft.com/office/officeart/2018/5/layout/Centered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40669A5D-8E90-41B7-92BC-D8DA781CF6AC}">
      <dgm:prSet/>
      <dgm:spPr/>
      <dgm:t>
        <a:bodyPr/>
        <a:lstStyle/>
        <a:p>
          <a:pPr>
            <a:defRPr b="1"/>
          </a:pPr>
          <a:r>
            <a:rPr lang="pl-PL"/>
            <a:t>Przysługuje:</a:t>
          </a:r>
          <a:endParaRPr lang="en-US"/>
        </a:p>
      </dgm:t>
    </dgm:pt>
    <dgm:pt modelId="{78114294-24E2-4A66-A827-5850E05D523C}" type="parTrans" cxnId="{978CE1E8-CCD1-4C35-8938-5BE548394003}">
      <dgm:prSet/>
      <dgm:spPr/>
      <dgm:t>
        <a:bodyPr/>
        <a:lstStyle/>
        <a:p>
          <a:endParaRPr lang="en-US"/>
        </a:p>
      </dgm:t>
    </dgm:pt>
    <dgm:pt modelId="{80D2BD23-27DC-46D6-9C44-C5BCB9409C95}" type="sibTrans" cxnId="{978CE1E8-CCD1-4C35-8938-5BE548394003}">
      <dgm:prSet/>
      <dgm:spPr/>
      <dgm:t>
        <a:bodyPr/>
        <a:lstStyle/>
        <a:p>
          <a:endParaRPr lang="en-US"/>
        </a:p>
      </dgm:t>
    </dgm:pt>
    <dgm:pt modelId="{C13C5E15-1559-4ED4-A619-449D61365237}">
      <dgm:prSet custT="1"/>
      <dgm:spPr/>
      <dgm:t>
        <a:bodyPr/>
        <a:lstStyle/>
        <a:p>
          <a:pPr>
            <a:buFont typeface="+mj-lt"/>
            <a:buAutoNum type="arabicPeriod"/>
          </a:pPr>
          <a:r>
            <a:rPr lang="pl-PL" sz="1600" dirty="0"/>
            <a:t>1. osobom najbliższym dla oskarżonego </a:t>
          </a:r>
          <a:endParaRPr lang="en-US" sz="1600" dirty="0"/>
        </a:p>
      </dgm:t>
    </dgm:pt>
    <dgm:pt modelId="{447273BA-AAF4-4C8D-9DEE-4926BA9FA0EA}" type="parTrans" cxnId="{B2E940B7-27E7-4152-89FC-D1302BF820D7}">
      <dgm:prSet/>
      <dgm:spPr/>
      <dgm:t>
        <a:bodyPr/>
        <a:lstStyle/>
        <a:p>
          <a:endParaRPr lang="en-US"/>
        </a:p>
      </dgm:t>
    </dgm:pt>
    <dgm:pt modelId="{82BA3BCD-AC91-435B-959E-EDCF1FCDF5E9}" type="sibTrans" cxnId="{B2E940B7-27E7-4152-89FC-D1302BF820D7}">
      <dgm:prSet/>
      <dgm:spPr/>
      <dgm:t>
        <a:bodyPr/>
        <a:lstStyle/>
        <a:p>
          <a:endParaRPr lang="en-US"/>
        </a:p>
      </dgm:t>
    </dgm:pt>
    <dgm:pt modelId="{B72FFA3F-51E4-4C73-90A6-3D33A99D7DBD}">
      <dgm:prSet custT="1"/>
      <dgm:spPr/>
      <dgm:t>
        <a:bodyPr/>
        <a:lstStyle/>
        <a:p>
          <a:pPr>
            <a:buFont typeface="+mj-lt"/>
            <a:buAutoNum type="arabicPeriod"/>
          </a:pPr>
          <a:r>
            <a:rPr lang="pl-PL" sz="1600" dirty="0"/>
            <a:t>2. byłym małżonkom oraz byłym przysposobionym i przysposabiającym </a:t>
          </a:r>
          <a:endParaRPr lang="en-US" sz="1600" dirty="0"/>
        </a:p>
      </dgm:t>
    </dgm:pt>
    <dgm:pt modelId="{6B0BAFF8-B111-4A05-A29F-4669392D4B8F}" type="parTrans" cxnId="{478AF21E-2E80-48E4-8EDD-645A75126AB5}">
      <dgm:prSet/>
      <dgm:spPr/>
      <dgm:t>
        <a:bodyPr/>
        <a:lstStyle/>
        <a:p>
          <a:endParaRPr lang="en-US"/>
        </a:p>
      </dgm:t>
    </dgm:pt>
    <dgm:pt modelId="{0E48F1DD-AB7F-42C5-90F1-E0B0ADDB2BB3}" type="sibTrans" cxnId="{478AF21E-2E80-48E4-8EDD-645A75126AB5}">
      <dgm:prSet/>
      <dgm:spPr/>
      <dgm:t>
        <a:bodyPr/>
        <a:lstStyle/>
        <a:p>
          <a:endParaRPr lang="en-US"/>
        </a:p>
      </dgm:t>
    </dgm:pt>
    <dgm:pt modelId="{0CE16EF0-041E-4BB3-9F37-2C48E94F7720}">
      <dgm:prSet custT="1"/>
      <dgm:spPr/>
      <dgm:t>
        <a:bodyPr/>
        <a:lstStyle/>
        <a:p>
          <a:pPr>
            <a:buFont typeface="+mj-lt"/>
            <a:buAutoNum type="arabicPeriod"/>
          </a:pPr>
          <a:r>
            <a:rPr lang="pl-PL" sz="1600" dirty="0"/>
            <a:t>3. świadkowi, który w innej toczącej się sprawie jest oskarżonym (podejrzanym) o współudział w przestępstwie objętym postępowaniem, w którym zeznaje</a:t>
          </a:r>
          <a:endParaRPr lang="en-US" sz="1600" dirty="0"/>
        </a:p>
      </dgm:t>
    </dgm:pt>
    <dgm:pt modelId="{475B0CEC-8D9F-4F68-8204-EEDF2874C682}" type="parTrans" cxnId="{B1E0CB10-8684-4E60-AF02-3E1B337851D0}">
      <dgm:prSet/>
      <dgm:spPr/>
      <dgm:t>
        <a:bodyPr/>
        <a:lstStyle/>
        <a:p>
          <a:endParaRPr lang="en-US"/>
        </a:p>
      </dgm:t>
    </dgm:pt>
    <dgm:pt modelId="{C74A2372-D585-47BD-97F5-25566389D472}" type="sibTrans" cxnId="{B1E0CB10-8684-4E60-AF02-3E1B337851D0}">
      <dgm:prSet/>
      <dgm:spPr/>
      <dgm:t>
        <a:bodyPr/>
        <a:lstStyle/>
        <a:p>
          <a:endParaRPr lang="en-US"/>
        </a:p>
      </dgm:t>
    </dgm:pt>
    <dgm:pt modelId="{FA17A4F4-BD71-4265-B91B-74BB24E7937A}">
      <dgm:prSet/>
      <dgm:spPr/>
      <dgm:t>
        <a:bodyPr/>
        <a:lstStyle/>
        <a:p>
          <a:pPr>
            <a:defRPr b="1"/>
          </a:pPr>
          <a:r>
            <a:rPr lang="pl-PL" dirty="0"/>
            <a:t>Prawo do odmowy składania zeznań jest ustanowione w interesie świadka, nie w interesie oskarżonego. Chroni świadka przed możliwością dostarczenia dowodów niekorzystnych dla siebie (§ 3) lub dla osób najbliższych (§ 1). </a:t>
          </a:r>
          <a:endParaRPr lang="en-US" dirty="0"/>
        </a:p>
      </dgm:t>
    </dgm:pt>
    <dgm:pt modelId="{9D9CB914-B198-47B0-9A3E-23E2B3CE2202}" type="parTrans" cxnId="{939A04DA-A417-43CD-B450-E12B57449C5F}">
      <dgm:prSet/>
      <dgm:spPr/>
      <dgm:t>
        <a:bodyPr/>
        <a:lstStyle/>
        <a:p>
          <a:endParaRPr lang="en-US"/>
        </a:p>
      </dgm:t>
    </dgm:pt>
    <dgm:pt modelId="{57140F2E-608A-4E8B-96B7-29C1BC0FC9F2}" type="sibTrans" cxnId="{939A04DA-A417-43CD-B450-E12B57449C5F}">
      <dgm:prSet/>
      <dgm:spPr/>
      <dgm:t>
        <a:bodyPr/>
        <a:lstStyle/>
        <a:p>
          <a:endParaRPr lang="en-US"/>
        </a:p>
      </dgm:t>
    </dgm:pt>
    <dgm:pt modelId="{167B5DB0-FA5B-4C7C-BC65-5921C450AB73}">
      <dgm:prSet/>
      <dgm:spPr/>
      <dgm:t>
        <a:bodyPr/>
        <a:lstStyle/>
        <a:p>
          <a:pPr>
            <a:defRPr b="1"/>
          </a:pPr>
          <a:r>
            <a:rPr lang="pl-PL"/>
            <a:t>Z uprawnienia z art. 182 k.p.k. można skorzystać przed rozpoczęciem pierwszego zeznania w postępowaniu sądowym. Poprzednio złożone zeznanie nie może stanowić dowodu ani zostać odtworzone, ale </a:t>
          </a:r>
          <a:r>
            <a:rPr lang="pl-PL" i="1" u="sng"/>
            <a:t>protokoły oględzin ciała podlegają ujawnieniu niezależnie od odmowy składania zeznań. </a:t>
          </a:r>
          <a:endParaRPr lang="en-US"/>
        </a:p>
      </dgm:t>
    </dgm:pt>
    <dgm:pt modelId="{800C6877-E949-486E-BBD0-D74DF786A06A}" type="parTrans" cxnId="{1C087679-35A9-4AE9-9385-EC0535442996}">
      <dgm:prSet/>
      <dgm:spPr/>
      <dgm:t>
        <a:bodyPr/>
        <a:lstStyle/>
        <a:p>
          <a:endParaRPr lang="en-US"/>
        </a:p>
      </dgm:t>
    </dgm:pt>
    <dgm:pt modelId="{E27DE807-3E53-4EF4-AFDA-FE6D1E238849}" type="sibTrans" cxnId="{1C087679-35A9-4AE9-9385-EC0535442996}">
      <dgm:prSet/>
      <dgm:spPr/>
      <dgm:t>
        <a:bodyPr/>
        <a:lstStyle/>
        <a:p>
          <a:endParaRPr lang="en-US"/>
        </a:p>
      </dgm:t>
    </dgm:pt>
    <dgm:pt modelId="{96C71DD4-0AEC-46CF-B086-27C817AD7F20}" type="pres">
      <dgm:prSet presAssocID="{0A2E8468-DF48-4D32-9399-C1E8744E948A}" presName="root" presStyleCnt="0">
        <dgm:presLayoutVars>
          <dgm:dir/>
          <dgm:resizeHandles val="exact"/>
        </dgm:presLayoutVars>
      </dgm:prSet>
      <dgm:spPr/>
    </dgm:pt>
    <dgm:pt modelId="{4A1BE2D2-C51B-444A-B80E-7765FF33D71F}" type="pres">
      <dgm:prSet presAssocID="{40669A5D-8E90-41B7-92BC-D8DA781CF6AC}" presName="compNode" presStyleCnt="0"/>
      <dgm:spPr/>
    </dgm:pt>
    <dgm:pt modelId="{4F0C6C17-7309-455F-806E-A8E692F5B2BA}" type="pres">
      <dgm:prSet presAssocID="{40669A5D-8E90-41B7-92BC-D8DA781CF6A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F182B106-A084-4E4D-87F8-817E98EE6226}" type="pres">
      <dgm:prSet presAssocID="{40669A5D-8E90-41B7-92BC-D8DA781CF6AC}" presName="iconSpace" presStyleCnt="0"/>
      <dgm:spPr/>
    </dgm:pt>
    <dgm:pt modelId="{879CA742-1CB2-4BB0-863B-8B1A87A2DDE6}" type="pres">
      <dgm:prSet presAssocID="{40669A5D-8E90-41B7-92BC-D8DA781CF6AC}" presName="parTx" presStyleLbl="revTx" presStyleIdx="0" presStyleCnt="6">
        <dgm:presLayoutVars>
          <dgm:chMax val="0"/>
          <dgm:chPref val="0"/>
        </dgm:presLayoutVars>
      </dgm:prSet>
      <dgm:spPr/>
    </dgm:pt>
    <dgm:pt modelId="{8320AFC2-6DD3-465A-BBEB-0D1C1C6920C9}" type="pres">
      <dgm:prSet presAssocID="{40669A5D-8E90-41B7-92BC-D8DA781CF6AC}" presName="txSpace" presStyleCnt="0"/>
      <dgm:spPr/>
    </dgm:pt>
    <dgm:pt modelId="{8FFAB3F5-3128-4102-9336-6965E9F1A74E}" type="pres">
      <dgm:prSet presAssocID="{40669A5D-8E90-41B7-92BC-D8DA781CF6AC}" presName="desTx" presStyleLbl="revTx" presStyleIdx="1" presStyleCnt="6" custScaleY="2000000">
        <dgm:presLayoutVars/>
      </dgm:prSet>
      <dgm:spPr/>
    </dgm:pt>
    <dgm:pt modelId="{A6ED1764-663D-42A4-A247-896D71EDABA7}" type="pres">
      <dgm:prSet presAssocID="{80D2BD23-27DC-46D6-9C44-C5BCB9409C95}" presName="sibTrans" presStyleCnt="0"/>
      <dgm:spPr/>
    </dgm:pt>
    <dgm:pt modelId="{BB386C13-E33E-4EA3-9C4E-73DEB0B16089}" type="pres">
      <dgm:prSet presAssocID="{FA17A4F4-BD71-4265-B91B-74BB24E7937A}" presName="compNode" presStyleCnt="0"/>
      <dgm:spPr/>
    </dgm:pt>
    <dgm:pt modelId="{D3CD415E-DC59-4BB4-8C86-FE1BFC6AE2E8}" type="pres">
      <dgm:prSet presAssocID="{FA17A4F4-BD71-4265-B91B-74BB24E7937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enn Diagram"/>
        </a:ext>
      </dgm:extLst>
    </dgm:pt>
    <dgm:pt modelId="{9001C2F5-C458-42CA-A586-AE0B4C5B732A}" type="pres">
      <dgm:prSet presAssocID="{FA17A4F4-BD71-4265-B91B-74BB24E7937A}" presName="iconSpace" presStyleCnt="0"/>
      <dgm:spPr/>
    </dgm:pt>
    <dgm:pt modelId="{BF16CD24-ECD2-4F3B-BB2E-285F38F83254}" type="pres">
      <dgm:prSet presAssocID="{FA17A4F4-BD71-4265-B91B-74BB24E7937A}" presName="parTx" presStyleLbl="revTx" presStyleIdx="2" presStyleCnt="6">
        <dgm:presLayoutVars>
          <dgm:chMax val="0"/>
          <dgm:chPref val="0"/>
        </dgm:presLayoutVars>
      </dgm:prSet>
      <dgm:spPr/>
    </dgm:pt>
    <dgm:pt modelId="{6DE3A7AC-8108-4296-AB93-D153010B35EF}" type="pres">
      <dgm:prSet presAssocID="{FA17A4F4-BD71-4265-B91B-74BB24E7937A}" presName="txSpace" presStyleCnt="0"/>
      <dgm:spPr/>
    </dgm:pt>
    <dgm:pt modelId="{48EE495C-35B3-41ED-B8C0-1E0D8353BB40}" type="pres">
      <dgm:prSet presAssocID="{FA17A4F4-BD71-4265-B91B-74BB24E7937A}" presName="desTx" presStyleLbl="revTx" presStyleIdx="3" presStyleCnt="6">
        <dgm:presLayoutVars/>
      </dgm:prSet>
      <dgm:spPr/>
    </dgm:pt>
    <dgm:pt modelId="{3B9804A8-5A59-4E48-A056-DAE83E8D37B7}" type="pres">
      <dgm:prSet presAssocID="{57140F2E-608A-4E8B-96B7-29C1BC0FC9F2}" presName="sibTrans" presStyleCnt="0"/>
      <dgm:spPr/>
    </dgm:pt>
    <dgm:pt modelId="{0E441464-CD30-4DEC-94EA-8507633509BA}" type="pres">
      <dgm:prSet presAssocID="{167B5DB0-FA5B-4C7C-BC65-5921C450AB73}" presName="compNode" presStyleCnt="0"/>
      <dgm:spPr/>
    </dgm:pt>
    <dgm:pt modelId="{A0983C97-591E-46DA-85E6-564E7486FCAD}" type="pres">
      <dgm:prSet presAssocID="{167B5DB0-FA5B-4C7C-BC65-5921C450AB7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D04C7C3A-837C-432D-883C-950896100AFC}" type="pres">
      <dgm:prSet presAssocID="{167B5DB0-FA5B-4C7C-BC65-5921C450AB73}" presName="iconSpace" presStyleCnt="0"/>
      <dgm:spPr/>
    </dgm:pt>
    <dgm:pt modelId="{286C6454-59C1-4574-97C2-DA8EA2B57848}" type="pres">
      <dgm:prSet presAssocID="{167B5DB0-FA5B-4C7C-BC65-5921C450AB73}" presName="parTx" presStyleLbl="revTx" presStyleIdx="4" presStyleCnt="6">
        <dgm:presLayoutVars>
          <dgm:chMax val="0"/>
          <dgm:chPref val="0"/>
        </dgm:presLayoutVars>
      </dgm:prSet>
      <dgm:spPr/>
    </dgm:pt>
    <dgm:pt modelId="{76B44A0B-CBAE-4B81-AD74-F16949A4DA0C}" type="pres">
      <dgm:prSet presAssocID="{167B5DB0-FA5B-4C7C-BC65-5921C450AB73}" presName="txSpace" presStyleCnt="0"/>
      <dgm:spPr/>
    </dgm:pt>
    <dgm:pt modelId="{33754443-BD37-4DFF-A05F-110D8D13036C}" type="pres">
      <dgm:prSet presAssocID="{167B5DB0-FA5B-4C7C-BC65-5921C450AB73}" presName="desTx" presStyleLbl="revTx" presStyleIdx="5" presStyleCnt="6">
        <dgm:presLayoutVars/>
      </dgm:prSet>
      <dgm:spPr/>
    </dgm:pt>
  </dgm:ptLst>
  <dgm:cxnLst>
    <dgm:cxn modelId="{B1E0CB10-8684-4E60-AF02-3E1B337851D0}" srcId="{40669A5D-8E90-41B7-92BC-D8DA781CF6AC}" destId="{0CE16EF0-041E-4BB3-9F37-2C48E94F7720}" srcOrd="2" destOrd="0" parTransId="{475B0CEC-8D9F-4F68-8204-EEDF2874C682}" sibTransId="{C74A2372-D585-47BD-97F5-25566389D472}"/>
    <dgm:cxn modelId="{719FAF15-77C7-4510-AC43-328D5DD1269C}" type="presOf" srcId="{40669A5D-8E90-41B7-92BC-D8DA781CF6AC}" destId="{879CA742-1CB2-4BB0-863B-8B1A87A2DDE6}" srcOrd="0" destOrd="0" presId="urn:microsoft.com/office/officeart/2018/5/layout/CenteredIconLabelDescriptionList"/>
    <dgm:cxn modelId="{478AF21E-2E80-48E4-8EDD-645A75126AB5}" srcId="{40669A5D-8E90-41B7-92BC-D8DA781CF6AC}" destId="{B72FFA3F-51E4-4C73-90A6-3D33A99D7DBD}" srcOrd="1" destOrd="0" parTransId="{6B0BAFF8-B111-4A05-A29F-4669392D4B8F}" sibTransId="{0E48F1DD-AB7F-42C5-90F1-E0B0ADDB2BB3}"/>
    <dgm:cxn modelId="{52053B33-CE80-47ED-B0DF-ABA317C7EC48}" type="presOf" srcId="{0A2E8468-DF48-4D32-9399-C1E8744E948A}" destId="{96C71DD4-0AEC-46CF-B086-27C817AD7F20}" srcOrd="0" destOrd="0" presId="urn:microsoft.com/office/officeart/2018/5/layout/CenteredIconLabelDescriptionList"/>
    <dgm:cxn modelId="{95812953-3489-49D5-999A-374D806B7B65}" type="presOf" srcId="{167B5DB0-FA5B-4C7C-BC65-5921C450AB73}" destId="{286C6454-59C1-4574-97C2-DA8EA2B57848}" srcOrd="0" destOrd="0" presId="urn:microsoft.com/office/officeart/2018/5/layout/CenteredIconLabelDescriptionList"/>
    <dgm:cxn modelId="{1C087679-35A9-4AE9-9385-EC0535442996}" srcId="{0A2E8468-DF48-4D32-9399-C1E8744E948A}" destId="{167B5DB0-FA5B-4C7C-BC65-5921C450AB73}" srcOrd="2" destOrd="0" parTransId="{800C6877-E949-486E-BBD0-D74DF786A06A}" sibTransId="{E27DE807-3E53-4EF4-AFDA-FE6D1E238849}"/>
    <dgm:cxn modelId="{0A231D7A-FFB6-4DC1-8109-218B6AB5404E}" type="presOf" srcId="{B72FFA3F-51E4-4C73-90A6-3D33A99D7DBD}" destId="{8FFAB3F5-3128-4102-9336-6965E9F1A74E}" srcOrd="0" destOrd="1" presId="urn:microsoft.com/office/officeart/2018/5/layout/CenteredIconLabelDescriptionList"/>
    <dgm:cxn modelId="{B1B13B80-9F5A-491C-BADF-AD2E83F02A1C}" type="presOf" srcId="{0CE16EF0-041E-4BB3-9F37-2C48E94F7720}" destId="{8FFAB3F5-3128-4102-9336-6965E9F1A74E}" srcOrd="0" destOrd="2" presId="urn:microsoft.com/office/officeart/2018/5/layout/CenteredIconLabelDescriptionList"/>
    <dgm:cxn modelId="{0BF72C91-B4F8-4B74-89EE-E53EA05F98A8}" type="presOf" srcId="{FA17A4F4-BD71-4265-B91B-74BB24E7937A}" destId="{BF16CD24-ECD2-4F3B-BB2E-285F38F83254}" srcOrd="0" destOrd="0" presId="urn:microsoft.com/office/officeart/2018/5/layout/CenteredIconLabelDescriptionList"/>
    <dgm:cxn modelId="{68887095-5CFC-4EDA-940F-32C0C09FCB62}" type="presOf" srcId="{C13C5E15-1559-4ED4-A619-449D61365237}" destId="{8FFAB3F5-3128-4102-9336-6965E9F1A74E}" srcOrd="0" destOrd="0" presId="urn:microsoft.com/office/officeart/2018/5/layout/CenteredIconLabelDescriptionList"/>
    <dgm:cxn modelId="{B2E940B7-27E7-4152-89FC-D1302BF820D7}" srcId="{40669A5D-8E90-41B7-92BC-D8DA781CF6AC}" destId="{C13C5E15-1559-4ED4-A619-449D61365237}" srcOrd="0" destOrd="0" parTransId="{447273BA-AAF4-4C8D-9DEE-4926BA9FA0EA}" sibTransId="{82BA3BCD-AC91-435B-959E-EDCF1FCDF5E9}"/>
    <dgm:cxn modelId="{939A04DA-A417-43CD-B450-E12B57449C5F}" srcId="{0A2E8468-DF48-4D32-9399-C1E8744E948A}" destId="{FA17A4F4-BD71-4265-B91B-74BB24E7937A}" srcOrd="1" destOrd="0" parTransId="{9D9CB914-B198-47B0-9A3E-23E2B3CE2202}" sibTransId="{57140F2E-608A-4E8B-96B7-29C1BC0FC9F2}"/>
    <dgm:cxn modelId="{978CE1E8-CCD1-4C35-8938-5BE548394003}" srcId="{0A2E8468-DF48-4D32-9399-C1E8744E948A}" destId="{40669A5D-8E90-41B7-92BC-D8DA781CF6AC}" srcOrd="0" destOrd="0" parTransId="{78114294-24E2-4A66-A827-5850E05D523C}" sibTransId="{80D2BD23-27DC-46D6-9C44-C5BCB9409C95}"/>
    <dgm:cxn modelId="{5B9462E5-95BF-468B-8854-871C2CAD7802}" type="presParOf" srcId="{96C71DD4-0AEC-46CF-B086-27C817AD7F20}" destId="{4A1BE2D2-C51B-444A-B80E-7765FF33D71F}" srcOrd="0" destOrd="0" presId="urn:microsoft.com/office/officeart/2018/5/layout/CenteredIconLabelDescriptionList"/>
    <dgm:cxn modelId="{B1EB0564-E4B5-4E09-A274-B56A22AF9B03}" type="presParOf" srcId="{4A1BE2D2-C51B-444A-B80E-7765FF33D71F}" destId="{4F0C6C17-7309-455F-806E-A8E692F5B2BA}" srcOrd="0" destOrd="0" presId="urn:microsoft.com/office/officeart/2018/5/layout/CenteredIconLabelDescriptionList"/>
    <dgm:cxn modelId="{952FB9CB-84DE-4F94-8BDD-51BBE570444B}" type="presParOf" srcId="{4A1BE2D2-C51B-444A-B80E-7765FF33D71F}" destId="{F182B106-A084-4E4D-87F8-817E98EE6226}" srcOrd="1" destOrd="0" presId="urn:microsoft.com/office/officeart/2018/5/layout/CenteredIconLabelDescriptionList"/>
    <dgm:cxn modelId="{3A048E70-0252-4026-A593-2F72D002D5F4}" type="presParOf" srcId="{4A1BE2D2-C51B-444A-B80E-7765FF33D71F}" destId="{879CA742-1CB2-4BB0-863B-8B1A87A2DDE6}" srcOrd="2" destOrd="0" presId="urn:microsoft.com/office/officeart/2018/5/layout/CenteredIconLabelDescriptionList"/>
    <dgm:cxn modelId="{129A3ADB-7868-4D36-862A-16376BB228D9}" type="presParOf" srcId="{4A1BE2D2-C51B-444A-B80E-7765FF33D71F}" destId="{8320AFC2-6DD3-465A-BBEB-0D1C1C6920C9}" srcOrd="3" destOrd="0" presId="urn:microsoft.com/office/officeart/2018/5/layout/CenteredIconLabelDescriptionList"/>
    <dgm:cxn modelId="{24A59D70-2775-429A-A915-43B58A477BEB}" type="presParOf" srcId="{4A1BE2D2-C51B-444A-B80E-7765FF33D71F}" destId="{8FFAB3F5-3128-4102-9336-6965E9F1A74E}" srcOrd="4" destOrd="0" presId="urn:microsoft.com/office/officeart/2018/5/layout/CenteredIconLabelDescriptionList"/>
    <dgm:cxn modelId="{32B270AC-C3DB-4551-9C18-3CE24BC13695}" type="presParOf" srcId="{96C71DD4-0AEC-46CF-B086-27C817AD7F20}" destId="{A6ED1764-663D-42A4-A247-896D71EDABA7}" srcOrd="1" destOrd="0" presId="urn:microsoft.com/office/officeart/2018/5/layout/CenteredIconLabelDescriptionList"/>
    <dgm:cxn modelId="{94727857-70E6-4F20-A61A-A9FD2C50CE2F}" type="presParOf" srcId="{96C71DD4-0AEC-46CF-B086-27C817AD7F20}" destId="{BB386C13-E33E-4EA3-9C4E-73DEB0B16089}" srcOrd="2" destOrd="0" presId="urn:microsoft.com/office/officeart/2018/5/layout/CenteredIconLabelDescriptionList"/>
    <dgm:cxn modelId="{1D6D3675-9B91-46FE-875C-856023FCFE78}" type="presParOf" srcId="{BB386C13-E33E-4EA3-9C4E-73DEB0B16089}" destId="{D3CD415E-DC59-4BB4-8C86-FE1BFC6AE2E8}" srcOrd="0" destOrd="0" presId="urn:microsoft.com/office/officeart/2018/5/layout/CenteredIconLabelDescriptionList"/>
    <dgm:cxn modelId="{F4300855-EAA3-4000-8462-938EDA31D0B7}" type="presParOf" srcId="{BB386C13-E33E-4EA3-9C4E-73DEB0B16089}" destId="{9001C2F5-C458-42CA-A586-AE0B4C5B732A}" srcOrd="1" destOrd="0" presId="urn:microsoft.com/office/officeart/2018/5/layout/CenteredIconLabelDescriptionList"/>
    <dgm:cxn modelId="{56B5AAE6-81F9-43AB-BD56-B7C004D4C171}" type="presParOf" srcId="{BB386C13-E33E-4EA3-9C4E-73DEB0B16089}" destId="{BF16CD24-ECD2-4F3B-BB2E-285F38F83254}" srcOrd="2" destOrd="0" presId="urn:microsoft.com/office/officeart/2018/5/layout/CenteredIconLabelDescriptionList"/>
    <dgm:cxn modelId="{6ECB3BFF-F0E5-461E-93AA-797E7115E828}" type="presParOf" srcId="{BB386C13-E33E-4EA3-9C4E-73DEB0B16089}" destId="{6DE3A7AC-8108-4296-AB93-D153010B35EF}" srcOrd="3" destOrd="0" presId="urn:microsoft.com/office/officeart/2018/5/layout/CenteredIconLabelDescriptionList"/>
    <dgm:cxn modelId="{A47FBA4C-84EE-481F-9F02-9F3313E3EF6A}" type="presParOf" srcId="{BB386C13-E33E-4EA3-9C4E-73DEB0B16089}" destId="{48EE495C-35B3-41ED-B8C0-1E0D8353BB40}" srcOrd="4" destOrd="0" presId="urn:microsoft.com/office/officeart/2018/5/layout/CenteredIconLabelDescriptionList"/>
    <dgm:cxn modelId="{BCEA4EC9-367D-4009-8DF6-D30192529E1C}" type="presParOf" srcId="{96C71DD4-0AEC-46CF-B086-27C817AD7F20}" destId="{3B9804A8-5A59-4E48-A056-DAE83E8D37B7}" srcOrd="3" destOrd="0" presId="urn:microsoft.com/office/officeart/2018/5/layout/CenteredIconLabelDescriptionList"/>
    <dgm:cxn modelId="{7D60EEAF-F885-48E5-AF8E-2671CAAE4ADF}" type="presParOf" srcId="{96C71DD4-0AEC-46CF-B086-27C817AD7F20}" destId="{0E441464-CD30-4DEC-94EA-8507633509BA}" srcOrd="4" destOrd="0" presId="urn:microsoft.com/office/officeart/2018/5/layout/CenteredIconLabelDescriptionList"/>
    <dgm:cxn modelId="{996D2BBD-DACA-4D98-8F10-ADD8AA8E996E}" type="presParOf" srcId="{0E441464-CD30-4DEC-94EA-8507633509BA}" destId="{A0983C97-591E-46DA-85E6-564E7486FCAD}" srcOrd="0" destOrd="0" presId="urn:microsoft.com/office/officeart/2018/5/layout/CenteredIconLabelDescriptionList"/>
    <dgm:cxn modelId="{477C1938-608A-47B6-84E3-2332CD7AEE48}" type="presParOf" srcId="{0E441464-CD30-4DEC-94EA-8507633509BA}" destId="{D04C7C3A-837C-432D-883C-950896100AFC}" srcOrd="1" destOrd="0" presId="urn:microsoft.com/office/officeart/2018/5/layout/CenteredIconLabelDescriptionList"/>
    <dgm:cxn modelId="{144BF528-CC1C-45AC-A464-DEB7A6AF7D33}" type="presParOf" srcId="{0E441464-CD30-4DEC-94EA-8507633509BA}" destId="{286C6454-59C1-4574-97C2-DA8EA2B57848}" srcOrd="2" destOrd="0" presId="urn:microsoft.com/office/officeart/2018/5/layout/CenteredIconLabelDescriptionList"/>
    <dgm:cxn modelId="{45468CCC-C9FA-4508-820F-B8643A3BE485}" type="presParOf" srcId="{0E441464-CD30-4DEC-94EA-8507633509BA}" destId="{76B44A0B-CBAE-4B81-AD74-F16949A4DA0C}" srcOrd="3" destOrd="0" presId="urn:microsoft.com/office/officeart/2018/5/layout/CenteredIconLabelDescriptionList"/>
    <dgm:cxn modelId="{EE568621-84C1-447F-83DE-1D6119A40D74}" type="presParOf" srcId="{0E441464-CD30-4DEC-94EA-8507633509BA}" destId="{33754443-BD37-4DFF-A05F-110D8D13036C}"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06F3F6C-FC0D-486E-A78A-1D32B288992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0557CA7-65D5-40B3-8870-62ED291DDC96}">
      <dgm:prSet/>
      <dgm:spPr/>
      <dgm:t>
        <a:bodyPr/>
        <a:lstStyle/>
        <a:p>
          <a:r>
            <a:rPr lang="pl-PL"/>
            <a:t>Przysługuje osobie, którą z oskarżonym łączy </a:t>
          </a:r>
          <a:r>
            <a:rPr lang="pl-PL" u="sng"/>
            <a:t>szczególnie bliski stosunek osobisty</a:t>
          </a:r>
          <a:r>
            <a:rPr lang="pl-PL"/>
            <a:t>:</a:t>
          </a:r>
          <a:endParaRPr lang="en-US"/>
        </a:p>
      </dgm:t>
    </dgm:pt>
    <dgm:pt modelId="{783FD217-985D-4687-B577-20E4D3A2013A}" type="parTrans" cxnId="{79DD8F38-E029-49F5-BA01-189BF8DBA67D}">
      <dgm:prSet/>
      <dgm:spPr/>
      <dgm:t>
        <a:bodyPr/>
        <a:lstStyle/>
        <a:p>
          <a:endParaRPr lang="en-US"/>
        </a:p>
      </dgm:t>
    </dgm:pt>
    <dgm:pt modelId="{E677A2D4-562A-4DBF-9126-772BC7984625}" type="sibTrans" cxnId="{79DD8F38-E029-49F5-BA01-189BF8DBA67D}">
      <dgm:prSet/>
      <dgm:spPr/>
      <dgm:t>
        <a:bodyPr/>
        <a:lstStyle/>
        <a:p>
          <a:endParaRPr lang="en-US"/>
        </a:p>
      </dgm:t>
    </dgm:pt>
    <dgm:pt modelId="{7F40E42B-91C6-47BE-91CD-28709365101D}">
      <dgm:prSet/>
      <dgm:spPr/>
      <dgm:t>
        <a:bodyPr/>
        <a:lstStyle/>
        <a:p>
          <a:r>
            <a:rPr lang="pl-PL"/>
            <a:t>chodzi o silną więź emocjonalną lub uczuciową np. narzeczeństwo czy posiadanie wspólnego dziecka </a:t>
          </a:r>
          <a:endParaRPr lang="en-US"/>
        </a:p>
      </dgm:t>
    </dgm:pt>
    <dgm:pt modelId="{8D1CF844-C051-47CC-91C1-0C360B5A7F37}" type="parTrans" cxnId="{98B2D5EA-F5D6-4381-8A48-DB19DC039A3C}">
      <dgm:prSet/>
      <dgm:spPr/>
      <dgm:t>
        <a:bodyPr/>
        <a:lstStyle/>
        <a:p>
          <a:endParaRPr lang="en-US"/>
        </a:p>
      </dgm:t>
    </dgm:pt>
    <dgm:pt modelId="{501F4C41-7D5B-450C-B2BC-660E42270BEB}" type="sibTrans" cxnId="{98B2D5EA-F5D6-4381-8A48-DB19DC039A3C}">
      <dgm:prSet/>
      <dgm:spPr/>
      <dgm:t>
        <a:bodyPr/>
        <a:lstStyle/>
        <a:p>
          <a:endParaRPr lang="en-US"/>
        </a:p>
      </dgm:t>
    </dgm:pt>
    <dgm:pt modelId="{AD9E0FC7-FCEA-4661-8F67-77F6269048FD}">
      <dgm:prSet/>
      <dgm:spPr/>
      <dgm:t>
        <a:bodyPr/>
        <a:lstStyle/>
        <a:p>
          <a:r>
            <a:rPr lang="pl-PL"/>
            <a:t>Osoba występująca z wnioskiem z art. 185 k.p.k. musi co najmniej uprawdopodobnić istnienie przesłanek pozwalających na zwolnienie ją z obowiązku składania zeznań (odpowiedzi na pytanie).</a:t>
          </a:r>
          <a:endParaRPr lang="en-US"/>
        </a:p>
      </dgm:t>
    </dgm:pt>
    <dgm:pt modelId="{50A7A823-6C8C-44E3-8095-B2BF7A889205}" type="parTrans" cxnId="{8328147A-6558-4E91-99D2-A170557BAF04}">
      <dgm:prSet/>
      <dgm:spPr/>
      <dgm:t>
        <a:bodyPr/>
        <a:lstStyle/>
        <a:p>
          <a:endParaRPr lang="en-US"/>
        </a:p>
      </dgm:t>
    </dgm:pt>
    <dgm:pt modelId="{C9702782-846D-4166-9FB9-1D289EB35281}" type="sibTrans" cxnId="{8328147A-6558-4E91-99D2-A170557BAF04}">
      <dgm:prSet/>
      <dgm:spPr/>
      <dgm:t>
        <a:bodyPr/>
        <a:lstStyle/>
        <a:p>
          <a:endParaRPr lang="en-US"/>
        </a:p>
      </dgm:t>
    </dgm:pt>
    <dgm:pt modelId="{CADDCB06-7F15-432A-9A8C-CAF1E2600D12}">
      <dgm:prSet/>
      <dgm:spPr/>
      <dgm:t>
        <a:bodyPr/>
        <a:lstStyle/>
        <a:p>
          <a:r>
            <a:rPr lang="pl-PL"/>
            <a:t>Organ ocenia złożony wniosek biorąc pod uwagę okoliczności sprawy. Ocena ta nie może być dowolna. </a:t>
          </a:r>
          <a:endParaRPr lang="en-US"/>
        </a:p>
      </dgm:t>
    </dgm:pt>
    <dgm:pt modelId="{6C384DE0-6B3D-4C38-A84E-FB4782EA4714}" type="parTrans" cxnId="{6FF9AD74-9DD2-471D-AF25-AEB410950C13}">
      <dgm:prSet/>
      <dgm:spPr/>
      <dgm:t>
        <a:bodyPr/>
        <a:lstStyle/>
        <a:p>
          <a:endParaRPr lang="en-US"/>
        </a:p>
      </dgm:t>
    </dgm:pt>
    <dgm:pt modelId="{3CEFF35B-AA75-47DD-941A-381FC43B17BD}" type="sibTrans" cxnId="{6FF9AD74-9DD2-471D-AF25-AEB410950C13}">
      <dgm:prSet/>
      <dgm:spPr/>
      <dgm:t>
        <a:bodyPr/>
        <a:lstStyle/>
        <a:p>
          <a:endParaRPr lang="en-US"/>
        </a:p>
      </dgm:t>
    </dgm:pt>
    <dgm:pt modelId="{B92EAD56-2981-4059-AFBF-B218B0591207}">
      <dgm:prSet/>
      <dgm:spPr/>
      <dgm:t>
        <a:bodyPr/>
        <a:lstStyle/>
        <a:p>
          <a:r>
            <a:rPr lang="pl-PL"/>
            <a:t>Odmowa zwolnienia jest niezaskarżalna. </a:t>
          </a:r>
          <a:endParaRPr lang="en-US"/>
        </a:p>
      </dgm:t>
    </dgm:pt>
    <dgm:pt modelId="{E114B972-5756-4461-BECE-639C172A5E6E}" type="parTrans" cxnId="{86836DFB-3E37-4AB5-BC2E-7666D6CE33D3}">
      <dgm:prSet/>
      <dgm:spPr/>
      <dgm:t>
        <a:bodyPr/>
        <a:lstStyle/>
        <a:p>
          <a:endParaRPr lang="en-US"/>
        </a:p>
      </dgm:t>
    </dgm:pt>
    <dgm:pt modelId="{3547AE5F-0A51-4DB5-BC66-279C6C9E89D6}" type="sibTrans" cxnId="{86836DFB-3E37-4AB5-BC2E-7666D6CE33D3}">
      <dgm:prSet/>
      <dgm:spPr/>
      <dgm:t>
        <a:bodyPr/>
        <a:lstStyle/>
        <a:p>
          <a:endParaRPr lang="en-US"/>
        </a:p>
      </dgm:t>
    </dgm:pt>
    <dgm:pt modelId="{DE807D3C-7244-43BA-A41F-57CC12147D3A}">
      <dgm:prSet/>
      <dgm:spPr/>
      <dgm:t>
        <a:bodyPr/>
        <a:lstStyle/>
        <a:p>
          <a:r>
            <a:rPr lang="pl-PL"/>
            <a:t>ALE por. art. 302 w odniesieniu do postępowania przygotowawczego </a:t>
          </a:r>
          <a:endParaRPr lang="en-US"/>
        </a:p>
      </dgm:t>
    </dgm:pt>
    <dgm:pt modelId="{7E2E5DB7-B10C-4B6D-9897-27F2C9AA93A2}" type="parTrans" cxnId="{E233DCAC-FD99-4883-902E-30B80FA785DE}">
      <dgm:prSet/>
      <dgm:spPr/>
      <dgm:t>
        <a:bodyPr/>
        <a:lstStyle/>
        <a:p>
          <a:endParaRPr lang="en-US"/>
        </a:p>
      </dgm:t>
    </dgm:pt>
    <dgm:pt modelId="{882188A6-F331-4962-BC06-9632DB80EBA0}" type="sibTrans" cxnId="{E233DCAC-FD99-4883-902E-30B80FA785DE}">
      <dgm:prSet/>
      <dgm:spPr/>
      <dgm:t>
        <a:bodyPr/>
        <a:lstStyle/>
        <a:p>
          <a:endParaRPr lang="en-US"/>
        </a:p>
      </dgm:t>
    </dgm:pt>
    <dgm:pt modelId="{D63BB3BB-E29C-4ABE-B28B-7183F2D1C7F2}" type="pres">
      <dgm:prSet presAssocID="{606F3F6C-FC0D-486E-A78A-1D32B2889929}" presName="root" presStyleCnt="0">
        <dgm:presLayoutVars>
          <dgm:dir/>
          <dgm:resizeHandles val="exact"/>
        </dgm:presLayoutVars>
      </dgm:prSet>
      <dgm:spPr/>
    </dgm:pt>
    <dgm:pt modelId="{55FA84FB-23F6-49D4-9F25-64E8C1CFDC6A}" type="pres">
      <dgm:prSet presAssocID="{50557CA7-65D5-40B3-8870-62ED291DDC96}" presName="compNode" presStyleCnt="0"/>
      <dgm:spPr/>
    </dgm:pt>
    <dgm:pt modelId="{6E7CDD52-C7CE-461A-A64D-47626899F6A6}" type="pres">
      <dgm:prSet presAssocID="{50557CA7-65D5-40B3-8870-62ED291DDC96}" presName="bgRect" presStyleLbl="bgShp" presStyleIdx="0" presStyleCnt="4"/>
      <dgm:spPr/>
    </dgm:pt>
    <dgm:pt modelId="{FB9DF70C-5722-492C-9331-49CC632A1D94}" type="pres">
      <dgm:prSet presAssocID="{50557CA7-65D5-40B3-8870-62ED291DDC9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EFFC1D4C-5CB9-4DCF-80A7-7E1EE0D0499E}" type="pres">
      <dgm:prSet presAssocID="{50557CA7-65D5-40B3-8870-62ED291DDC96}" presName="spaceRect" presStyleCnt="0"/>
      <dgm:spPr/>
    </dgm:pt>
    <dgm:pt modelId="{8DEE61EE-B54D-48E0-9FED-8F3D10D51EF9}" type="pres">
      <dgm:prSet presAssocID="{50557CA7-65D5-40B3-8870-62ED291DDC96}" presName="parTx" presStyleLbl="revTx" presStyleIdx="0" presStyleCnt="6">
        <dgm:presLayoutVars>
          <dgm:chMax val="0"/>
          <dgm:chPref val="0"/>
        </dgm:presLayoutVars>
      </dgm:prSet>
      <dgm:spPr/>
    </dgm:pt>
    <dgm:pt modelId="{62314782-FBBC-43D5-AE7F-5C76CD94A524}" type="pres">
      <dgm:prSet presAssocID="{50557CA7-65D5-40B3-8870-62ED291DDC96}" presName="desTx" presStyleLbl="revTx" presStyleIdx="1" presStyleCnt="6">
        <dgm:presLayoutVars/>
      </dgm:prSet>
      <dgm:spPr/>
    </dgm:pt>
    <dgm:pt modelId="{592415DE-5246-41D4-BAC8-99C1E9154E32}" type="pres">
      <dgm:prSet presAssocID="{E677A2D4-562A-4DBF-9126-772BC7984625}" presName="sibTrans" presStyleCnt="0"/>
      <dgm:spPr/>
    </dgm:pt>
    <dgm:pt modelId="{4CDB3A07-6D5A-482E-80D2-635ECEC69D4C}" type="pres">
      <dgm:prSet presAssocID="{AD9E0FC7-FCEA-4661-8F67-77F6269048FD}" presName="compNode" presStyleCnt="0"/>
      <dgm:spPr/>
    </dgm:pt>
    <dgm:pt modelId="{5BF80292-2487-47F3-8E28-D88892BC0D1E}" type="pres">
      <dgm:prSet presAssocID="{AD9E0FC7-FCEA-4661-8F67-77F6269048FD}" presName="bgRect" presStyleLbl="bgShp" presStyleIdx="1" presStyleCnt="4"/>
      <dgm:spPr/>
    </dgm:pt>
    <dgm:pt modelId="{F2FA035E-C1B7-45C6-B44E-A3259190CD97}" type="pres">
      <dgm:prSet presAssocID="{AD9E0FC7-FCEA-4661-8F67-77F6269048F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7D9309A0-DF70-46E1-9C4F-B1CFAFAC95BF}" type="pres">
      <dgm:prSet presAssocID="{AD9E0FC7-FCEA-4661-8F67-77F6269048FD}" presName="spaceRect" presStyleCnt="0"/>
      <dgm:spPr/>
    </dgm:pt>
    <dgm:pt modelId="{83EECF2F-4428-499F-9BD0-BF28868DB5D7}" type="pres">
      <dgm:prSet presAssocID="{AD9E0FC7-FCEA-4661-8F67-77F6269048FD}" presName="parTx" presStyleLbl="revTx" presStyleIdx="2" presStyleCnt="6">
        <dgm:presLayoutVars>
          <dgm:chMax val="0"/>
          <dgm:chPref val="0"/>
        </dgm:presLayoutVars>
      </dgm:prSet>
      <dgm:spPr/>
    </dgm:pt>
    <dgm:pt modelId="{C4D7D10B-7D33-4AD1-BCBA-E28FEB3B1FD3}" type="pres">
      <dgm:prSet presAssocID="{C9702782-846D-4166-9FB9-1D289EB35281}" presName="sibTrans" presStyleCnt="0"/>
      <dgm:spPr/>
    </dgm:pt>
    <dgm:pt modelId="{4C3A7F80-9232-4D83-B53D-02E4E66386CE}" type="pres">
      <dgm:prSet presAssocID="{CADDCB06-7F15-432A-9A8C-CAF1E2600D12}" presName="compNode" presStyleCnt="0"/>
      <dgm:spPr/>
    </dgm:pt>
    <dgm:pt modelId="{AA974652-862A-4280-ACD2-D99CA68B058D}" type="pres">
      <dgm:prSet presAssocID="{CADDCB06-7F15-432A-9A8C-CAF1E2600D12}" presName="bgRect" presStyleLbl="bgShp" presStyleIdx="2" presStyleCnt="4"/>
      <dgm:spPr/>
    </dgm:pt>
    <dgm:pt modelId="{E571DBE0-96BD-4AED-B41B-3221177BFFF1}" type="pres">
      <dgm:prSet presAssocID="{CADDCB06-7F15-432A-9A8C-CAF1E2600D1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F581C5F7-4982-47B9-8928-70426CB64092}" type="pres">
      <dgm:prSet presAssocID="{CADDCB06-7F15-432A-9A8C-CAF1E2600D12}" presName="spaceRect" presStyleCnt="0"/>
      <dgm:spPr/>
    </dgm:pt>
    <dgm:pt modelId="{E6D17A06-87A2-485D-9FE0-4C3CB8D7090B}" type="pres">
      <dgm:prSet presAssocID="{CADDCB06-7F15-432A-9A8C-CAF1E2600D12}" presName="parTx" presStyleLbl="revTx" presStyleIdx="3" presStyleCnt="6">
        <dgm:presLayoutVars>
          <dgm:chMax val="0"/>
          <dgm:chPref val="0"/>
        </dgm:presLayoutVars>
      </dgm:prSet>
      <dgm:spPr/>
    </dgm:pt>
    <dgm:pt modelId="{A4B15349-C410-4D4B-8D41-6C2C43ECD9BB}" type="pres">
      <dgm:prSet presAssocID="{3CEFF35B-AA75-47DD-941A-381FC43B17BD}" presName="sibTrans" presStyleCnt="0"/>
      <dgm:spPr/>
    </dgm:pt>
    <dgm:pt modelId="{6842F6B7-66E9-43D9-A884-43D8326FAD2E}" type="pres">
      <dgm:prSet presAssocID="{B92EAD56-2981-4059-AFBF-B218B0591207}" presName="compNode" presStyleCnt="0"/>
      <dgm:spPr/>
    </dgm:pt>
    <dgm:pt modelId="{12D9D097-0704-4433-A4B5-31459937130B}" type="pres">
      <dgm:prSet presAssocID="{B92EAD56-2981-4059-AFBF-B218B0591207}" presName="bgRect" presStyleLbl="bgShp" presStyleIdx="3" presStyleCnt="4"/>
      <dgm:spPr/>
    </dgm:pt>
    <dgm:pt modelId="{C84A014B-391B-40AF-932D-84281ED5D2F9}" type="pres">
      <dgm:prSet presAssocID="{B92EAD56-2981-4059-AFBF-B218B059120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rritant"/>
        </a:ext>
      </dgm:extLst>
    </dgm:pt>
    <dgm:pt modelId="{0E571608-9DC6-4264-9AAF-70EA14E69EEC}" type="pres">
      <dgm:prSet presAssocID="{B92EAD56-2981-4059-AFBF-B218B0591207}" presName="spaceRect" presStyleCnt="0"/>
      <dgm:spPr/>
    </dgm:pt>
    <dgm:pt modelId="{5FA7D0F0-8775-49F6-8880-ECF2A8ABEC0C}" type="pres">
      <dgm:prSet presAssocID="{B92EAD56-2981-4059-AFBF-B218B0591207}" presName="parTx" presStyleLbl="revTx" presStyleIdx="4" presStyleCnt="6">
        <dgm:presLayoutVars>
          <dgm:chMax val="0"/>
          <dgm:chPref val="0"/>
        </dgm:presLayoutVars>
      </dgm:prSet>
      <dgm:spPr/>
    </dgm:pt>
    <dgm:pt modelId="{84816C5C-5919-49A5-BEBC-D3198AF5E681}" type="pres">
      <dgm:prSet presAssocID="{B92EAD56-2981-4059-AFBF-B218B0591207}" presName="desTx" presStyleLbl="revTx" presStyleIdx="5" presStyleCnt="6">
        <dgm:presLayoutVars/>
      </dgm:prSet>
      <dgm:spPr/>
    </dgm:pt>
  </dgm:ptLst>
  <dgm:cxnLst>
    <dgm:cxn modelId="{4F3E4C37-1FB0-4027-868B-D88D1DC444C0}" type="presOf" srcId="{50557CA7-65D5-40B3-8870-62ED291DDC96}" destId="{8DEE61EE-B54D-48E0-9FED-8F3D10D51EF9}" srcOrd="0" destOrd="0" presId="urn:microsoft.com/office/officeart/2018/2/layout/IconVerticalSolidList"/>
    <dgm:cxn modelId="{79DD8F38-E029-49F5-BA01-189BF8DBA67D}" srcId="{606F3F6C-FC0D-486E-A78A-1D32B2889929}" destId="{50557CA7-65D5-40B3-8870-62ED291DDC96}" srcOrd="0" destOrd="0" parTransId="{783FD217-985D-4687-B577-20E4D3A2013A}" sibTransId="{E677A2D4-562A-4DBF-9126-772BC7984625}"/>
    <dgm:cxn modelId="{833CEC6E-46A2-4387-A455-57301307315F}" type="presOf" srcId="{B92EAD56-2981-4059-AFBF-B218B0591207}" destId="{5FA7D0F0-8775-49F6-8880-ECF2A8ABEC0C}" srcOrd="0" destOrd="0" presId="urn:microsoft.com/office/officeart/2018/2/layout/IconVerticalSolidList"/>
    <dgm:cxn modelId="{6FF9AD74-9DD2-471D-AF25-AEB410950C13}" srcId="{606F3F6C-FC0D-486E-A78A-1D32B2889929}" destId="{CADDCB06-7F15-432A-9A8C-CAF1E2600D12}" srcOrd="2" destOrd="0" parTransId="{6C384DE0-6B3D-4C38-A84E-FB4782EA4714}" sibTransId="{3CEFF35B-AA75-47DD-941A-381FC43B17BD}"/>
    <dgm:cxn modelId="{C3B57158-5557-441F-BC1B-09B9EC1E2A61}" type="presOf" srcId="{DE807D3C-7244-43BA-A41F-57CC12147D3A}" destId="{84816C5C-5919-49A5-BEBC-D3198AF5E681}" srcOrd="0" destOrd="0" presId="urn:microsoft.com/office/officeart/2018/2/layout/IconVerticalSolidList"/>
    <dgm:cxn modelId="{8328147A-6558-4E91-99D2-A170557BAF04}" srcId="{606F3F6C-FC0D-486E-A78A-1D32B2889929}" destId="{AD9E0FC7-FCEA-4661-8F67-77F6269048FD}" srcOrd="1" destOrd="0" parTransId="{50A7A823-6C8C-44E3-8095-B2BF7A889205}" sibTransId="{C9702782-846D-4166-9FB9-1D289EB35281}"/>
    <dgm:cxn modelId="{86625389-5F52-4E88-B0BF-F75F3B763BEF}" type="presOf" srcId="{7F40E42B-91C6-47BE-91CD-28709365101D}" destId="{62314782-FBBC-43D5-AE7F-5C76CD94A524}" srcOrd="0" destOrd="0" presId="urn:microsoft.com/office/officeart/2018/2/layout/IconVerticalSolidList"/>
    <dgm:cxn modelId="{E233DCAC-FD99-4883-902E-30B80FA785DE}" srcId="{B92EAD56-2981-4059-AFBF-B218B0591207}" destId="{DE807D3C-7244-43BA-A41F-57CC12147D3A}" srcOrd="0" destOrd="0" parTransId="{7E2E5DB7-B10C-4B6D-9897-27F2C9AA93A2}" sibTransId="{882188A6-F331-4962-BC06-9632DB80EBA0}"/>
    <dgm:cxn modelId="{4A6949D7-43C4-4CF2-B8DB-3B5EFC4405AA}" type="presOf" srcId="{CADDCB06-7F15-432A-9A8C-CAF1E2600D12}" destId="{E6D17A06-87A2-485D-9FE0-4C3CB8D7090B}" srcOrd="0" destOrd="0" presId="urn:microsoft.com/office/officeart/2018/2/layout/IconVerticalSolidList"/>
    <dgm:cxn modelId="{98B2D5EA-F5D6-4381-8A48-DB19DC039A3C}" srcId="{50557CA7-65D5-40B3-8870-62ED291DDC96}" destId="{7F40E42B-91C6-47BE-91CD-28709365101D}" srcOrd="0" destOrd="0" parTransId="{8D1CF844-C051-47CC-91C1-0C360B5A7F37}" sibTransId="{501F4C41-7D5B-450C-B2BC-660E42270BEB}"/>
    <dgm:cxn modelId="{B0591EEE-64E8-43F7-A2AA-72EF19536B10}" type="presOf" srcId="{606F3F6C-FC0D-486E-A78A-1D32B2889929}" destId="{D63BB3BB-E29C-4ABE-B28B-7183F2D1C7F2}" srcOrd="0" destOrd="0" presId="urn:microsoft.com/office/officeart/2018/2/layout/IconVerticalSolidList"/>
    <dgm:cxn modelId="{2EA338FB-B12A-4E62-A325-FD6BD611170F}" type="presOf" srcId="{AD9E0FC7-FCEA-4661-8F67-77F6269048FD}" destId="{83EECF2F-4428-499F-9BD0-BF28868DB5D7}" srcOrd="0" destOrd="0" presId="urn:microsoft.com/office/officeart/2018/2/layout/IconVerticalSolidList"/>
    <dgm:cxn modelId="{86836DFB-3E37-4AB5-BC2E-7666D6CE33D3}" srcId="{606F3F6C-FC0D-486E-A78A-1D32B2889929}" destId="{B92EAD56-2981-4059-AFBF-B218B0591207}" srcOrd="3" destOrd="0" parTransId="{E114B972-5756-4461-BECE-639C172A5E6E}" sibTransId="{3547AE5F-0A51-4DB5-BC66-279C6C9E89D6}"/>
    <dgm:cxn modelId="{F64F744F-11AF-4FEF-BE3E-884BCFDB8364}" type="presParOf" srcId="{D63BB3BB-E29C-4ABE-B28B-7183F2D1C7F2}" destId="{55FA84FB-23F6-49D4-9F25-64E8C1CFDC6A}" srcOrd="0" destOrd="0" presId="urn:microsoft.com/office/officeart/2018/2/layout/IconVerticalSolidList"/>
    <dgm:cxn modelId="{9A285E90-78A2-4405-B8F3-BD37D803CC71}" type="presParOf" srcId="{55FA84FB-23F6-49D4-9F25-64E8C1CFDC6A}" destId="{6E7CDD52-C7CE-461A-A64D-47626899F6A6}" srcOrd="0" destOrd="0" presId="urn:microsoft.com/office/officeart/2018/2/layout/IconVerticalSolidList"/>
    <dgm:cxn modelId="{10897F93-507B-48E8-A415-22B6140A5969}" type="presParOf" srcId="{55FA84FB-23F6-49D4-9F25-64E8C1CFDC6A}" destId="{FB9DF70C-5722-492C-9331-49CC632A1D94}" srcOrd="1" destOrd="0" presId="urn:microsoft.com/office/officeart/2018/2/layout/IconVerticalSolidList"/>
    <dgm:cxn modelId="{D8508994-CCAC-41AD-81C3-61862C037185}" type="presParOf" srcId="{55FA84FB-23F6-49D4-9F25-64E8C1CFDC6A}" destId="{EFFC1D4C-5CB9-4DCF-80A7-7E1EE0D0499E}" srcOrd="2" destOrd="0" presId="urn:microsoft.com/office/officeart/2018/2/layout/IconVerticalSolidList"/>
    <dgm:cxn modelId="{F8BC40EE-2503-47BA-B3AE-36D31C29C1C1}" type="presParOf" srcId="{55FA84FB-23F6-49D4-9F25-64E8C1CFDC6A}" destId="{8DEE61EE-B54D-48E0-9FED-8F3D10D51EF9}" srcOrd="3" destOrd="0" presId="urn:microsoft.com/office/officeart/2018/2/layout/IconVerticalSolidList"/>
    <dgm:cxn modelId="{768C7D10-CACE-47F0-ABD0-CAB6381E390B}" type="presParOf" srcId="{55FA84FB-23F6-49D4-9F25-64E8C1CFDC6A}" destId="{62314782-FBBC-43D5-AE7F-5C76CD94A524}" srcOrd="4" destOrd="0" presId="urn:microsoft.com/office/officeart/2018/2/layout/IconVerticalSolidList"/>
    <dgm:cxn modelId="{449ACE48-0204-422B-B2D8-6177281EFECD}" type="presParOf" srcId="{D63BB3BB-E29C-4ABE-B28B-7183F2D1C7F2}" destId="{592415DE-5246-41D4-BAC8-99C1E9154E32}" srcOrd="1" destOrd="0" presId="urn:microsoft.com/office/officeart/2018/2/layout/IconVerticalSolidList"/>
    <dgm:cxn modelId="{907DAC79-C281-44B1-804C-5DBD9AC98BBA}" type="presParOf" srcId="{D63BB3BB-E29C-4ABE-B28B-7183F2D1C7F2}" destId="{4CDB3A07-6D5A-482E-80D2-635ECEC69D4C}" srcOrd="2" destOrd="0" presId="urn:microsoft.com/office/officeart/2018/2/layout/IconVerticalSolidList"/>
    <dgm:cxn modelId="{FB66CF54-58DB-4B46-9B45-6972E267DF81}" type="presParOf" srcId="{4CDB3A07-6D5A-482E-80D2-635ECEC69D4C}" destId="{5BF80292-2487-47F3-8E28-D88892BC0D1E}" srcOrd="0" destOrd="0" presId="urn:microsoft.com/office/officeart/2018/2/layout/IconVerticalSolidList"/>
    <dgm:cxn modelId="{EBB4192A-0FD3-4C47-A660-15F520468AFA}" type="presParOf" srcId="{4CDB3A07-6D5A-482E-80D2-635ECEC69D4C}" destId="{F2FA035E-C1B7-45C6-B44E-A3259190CD97}" srcOrd="1" destOrd="0" presId="urn:microsoft.com/office/officeart/2018/2/layout/IconVerticalSolidList"/>
    <dgm:cxn modelId="{0D489D32-57FC-46B1-8B0C-B6E9E0FAB56C}" type="presParOf" srcId="{4CDB3A07-6D5A-482E-80D2-635ECEC69D4C}" destId="{7D9309A0-DF70-46E1-9C4F-B1CFAFAC95BF}" srcOrd="2" destOrd="0" presId="urn:microsoft.com/office/officeart/2018/2/layout/IconVerticalSolidList"/>
    <dgm:cxn modelId="{54A5DAA2-7123-4A8A-96EE-E706D36B9EA1}" type="presParOf" srcId="{4CDB3A07-6D5A-482E-80D2-635ECEC69D4C}" destId="{83EECF2F-4428-499F-9BD0-BF28868DB5D7}" srcOrd="3" destOrd="0" presId="urn:microsoft.com/office/officeart/2018/2/layout/IconVerticalSolidList"/>
    <dgm:cxn modelId="{E50509FF-17B3-456D-818C-70B132E66F66}" type="presParOf" srcId="{D63BB3BB-E29C-4ABE-B28B-7183F2D1C7F2}" destId="{C4D7D10B-7D33-4AD1-BCBA-E28FEB3B1FD3}" srcOrd="3" destOrd="0" presId="urn:microsoft.com/office/officeart/2018/2/layout/IconVerticalSolidList"/>
    <dgm:cxn modelId="{C685879C-FB7C-4BDB-A84A-2927365B424E}" type="presParOf" srcId="{D63BB3BB-E29C-4ABE-B28B-7183F2D1C7F2}" destId="{4C3A7F80-9232-4D83-B53D-02E4E66386CE}" srcOrd="4" destOrd="0" presId="urn:microsoft.com/office/officeart/2018/2/layout/IconVerticalSolidList"/>
    <dgm:cxn modelId="{3A862523-7DD8-47A9-8EA3-1858C71B5EFE}" type="presParOf" srcId="{4C3A7F80-9232-4D83-B53D-02E4E66386CE}" destId="{AA974652-862A-4280-ACD2-D99CA68B058D}" srcOrd="0" destOrd="0" presId="urn:microsoft.com/office/officeart/2018/2/layout/IconVerticalSolidList"/>
    <dgm:cxn modelId="{12EBACCC-4115-4F73-86BE-EEA319052D0C}" type="presParOf" srcId="{4C3A7F80-9232-4D83-B53D-02E4E66386CE}" destId="{E571DBE0-96BD-4AED-B41B-3221177BFFF1}" srcOrd="1" destOrd="0" presId="urn:microsoft.com/office/officeart/2018/2/layout/IconVerticalSolidList"/>
    <dgm:cxn modelId="{D28408F4-FB88-4033-9452-13DCDF888E02}" type="presParOf" srcId="{4C3A7F80-9232-4D83-B53D-02E4E66386CE}" destId="{F581C5F7-4982-47B9-8928-70426CB64092}" srcOrd="2" destOrd="0" presId="urn:microsoft.com/office/officeart/2018/2/layout/IconVerticalSolidList"/>
    <dgm:cxn modelId="{B4A14671-985C-4A92-A0EA-9DC62DDED2E6}" type="presParOf" srcId="{4C3A7F80-9232-4D83-B53D-02E4E66386CE}" destId="{E6D17A06-87A2-485D-9FE0-4C3CB8D7090B}" srcOrd="3" destOrd="0" presId="urn:microsoft.com/office/officeart/2018/2/layout/IconVerticalSolidList"/>
    <dgm:cxn modelId="{A0B0AFC9-5A85-41E6-B458-85FAC2926979}" type="presParOf" srcId="{D63BB3BB-E29C-4ABE-B28B-7183F2D1C7F2}" destId="{A4B15349-C410-4D4B-8D41-6C2C43ECD9BB}" srcOrd="5" destOrd="0" presId="urn:microsoft.com/office/officeart/2018/2/layout/IconVerticalSolidList"/>
    <dgm:cxn modelId="{CA58EB1A-EF75-49B0-AB53-4C98C8615615}" type="presParOf" srcId="{D63BB3BB-E29C-4ABE-B28B-7183F2D1C7F2}" destId="{6842F6B7-66E9-43D9-A884-43D8326FAD2E}" srcOrd="6" destOrd="0" presId="urn:microsoft.com/office/officeart/2018/2/layout/IconVerticalSolidList"/>
    <dgm:cxn modelId="{00957518-19CE-4CA6-A549-D4EBB6B536F8}" type="presParOf" srcId="{6842F6B7-66E9-43D9-A884-43D8326FAD2E}" destId="{12D9D097-0704-4433-A4B5-31459937130B}" srcOrd="0" destOrd="0" presId="urn:microsoft.com/office/officeart/2018/2/layout/IconVerticalSolidList"/>
    <dgm:cxn modelId="{C84DB8D8-74F9-4A60-A9E2-935C3ADB7A14}" type="presParOf" srcId="{6842F6B7-66E9-43D9-A884-43D8326FAD2E}" destId="{C84A014B-391B-40AF-932D-84281ED5D2F9}" srcOrd="1" destOrd="0" presId="urn:microsoft.com/office/officeart/2018/2/layout/IconVerticalSolidList"/>
    <dgm:cxn modelId="{2C3E12A8-66AA-44C6-9804-CDB2F625D046}" type="presParOf" srcId="{6842F6B7-66E9-43D9-A884-43D8326FAD2E}" destId="{0E571608-9DC6-4264-9AAF-70EA14E69EEC}" srcOrd="2" destOrd="0" presId="urn:microsoft.com/office/officeart/2018/2/layout/IconVerticalSolidList"/>
    <dgm:cxn modelId="{1ACAF711-280E-475F-8F61-36D61C7E5FB4}" type="presParOf" srcId="{6842F6B7-66E9-43D9-A884-43D8326FAD2E}" destId="{5FA7D0F0-8775-49F6-8880-ECF2A8ABEC0C}" srcOrd="3" destOrd="0" presId="urn:microsoft.com/office/officeart/2018/2/layout/IconVerticalSolidList"/>
    <dgm:cxn modelId="{AEB78EF9-74C9-4AE7-932B-7DF29E01ED10}" type="presParOf" srcId="{6842F6B7-66E9-43D9-A884-43D8326FAD2E}" destId="{84816C5C-5919-49A5-BEBC-D3198AF5E681}"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56DA881-DC7D-4CD6-97AE-6384916A94BB}"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B293B55-1BC1-49B2-9EAD-96B236DCDC59}">
      <dgm:prSet/>
      <dgm:spPr/>
      <dgm:t>
        <a:bodyPr/>
        <a:lstStyle/>
        <a:p>
          <a:pPr>
            <a:defRPr b="1"/>
          </a:pPr>
          <a:r>
            <a:rPr lang="pl-PL" u="sng"/>
            <a:t>Ochrona przed wtórną wiktymizacją </a:t>
          </a:r>
          <a:endParaRPr lang="en-US"/>
        </a:p>
      </dgm:t>
    </dgm:pt>
    <dgm:pt modelId="{3B4C0AAE-555D-4195-A18C-5360634D997D}" type="parTrans" cxnId="{373ADC3D-1488-4505-86ED-BA08CEFAE08C}">
      <dgm:prSet/>
      <dgm:spPr/>
      <dgm:t>
        <a:bodyPr/>
        <a:lstStyle/>
        <a:p>
          <a:endParaRPr lang="en-US"/>
        </a:p>
      </dgm:t>
    </dgm:pt>
    <dgm:pt modelId="{ED9CA102-66A1-46AF-B7E5-BA8FAE316EA2}" type="sibTrans" cxnId="{373ADC3D-1488-4505-86ED-BA08CEFAE08C}">
      <dgm:prSet/>
      <dgm:spPr/>
      <dgm:t>
        <a:bodyPr/>
        <a:lstStyle/>
        <a:p>
          <a:endParaRPr lang="en-US"/>
        </a:p>
      </dgm:t>
    </dgm:pt>
    <dgm:pt modelId="{C3871816-C5D8-43C9-B17B-366AA37199C8}">
      <dgm:prSet/>
      <dgm:spPr/>
      <dgm:t>
        <a:bodyPr/>
        <a:lstStyle/>
        <a:p>
          <a:r>
            <a:rPr lang="pl-PL"/>
            <a:t>szczególny tryb przesłuchania świadka małoletniego (art. 185a i 185b k.p.k.); </a:t>
          </a:r>
          <a:endParaRPr lang="en-US"/>
        </a:p>
      </dgm:t>
    </dgm:pt>
    <dgm:pt modelId="{2458149F-98BE-452E-9610-B65F9EF3E01E}" type="parTrans" cxnId="{2B3441ED-89E6-4C3C-8991-87B74B41D483}">
      <dgm:prSet/>
      <dgm:spPr/>
      <dgm:t>
        <a:bodyPr/>
        <a:lstStyle/>
        <a:p>
          <a:endParaRPr lang="en-US"/>
        </a:p>
      </dgm:t>
    </dgm:pt>
    <dgm:pt modelId="{CA9D54DA-0F49-4DB5-B997-34E0833EAFDD}" type="sibTrans" cxnId="{2B3441ED-89E6-4C3C-8991-87B74B41D483}">
      <dgm:prSet/>
      <dgm:spPr/>
      <dgm:t>
        <a:bodyPr/>
        <a:lstStyle/>
        <a:p>
          <a:endParaRPr lang="en-US"/>
        </a:p>
      </dgm:t>
    </dgm:pt>
    <dgm:pt modelId="{568A99D0-F544-4BC2-81B7-EB9E06F85507}">
      <dgm:prSet/>
      <dgm:spPr/>
      <dgm:t>
        <a:bodyPr/>
        <a:lstStyle/>
        <a:p>
          <a:r>
            <a:rPr lang="pl-PL" dirty="0"/>
            <a:t>szczególna ochrona ofiar przestępstw z art. 197 – 199 k.k. (art. 185c k.p.k.) </a:t>
          </a:r>
        </a:p>
        <a:p>
          <a:r>
            <a:rPr lang="pl-PL" dirty="0"/>
            <a:t>Świadkowie wymagający szczególnej ochrony</a:t>
          </a:r>
          <a:endParaRPr lang="en-US" dirty="0"/>
        </a:p>
      </dgm:t>
    </dgm:pt>
    <dgm:pt modelId="{A9AA4434-C855-435B-B5A0-9C5C1CA09D77}" type="parTrans" cxnId="{86BBD0BF-7EE5-4AE8-85CB-4250815C0243}">
      <dgm:prSet/>
      <dgm:spPr/>
      <dgm:t>
        <a:bodyPr/>
        <a:lstStyle/>
        <a:p>
          <a:endParaRPr lang="en-US"/>
        </a:p>
      </dgm:t>
    </dgm:pt>
    <dgm:pt modelId="{93D1B23D-71A9-40AB-BF87-2FDD50755B5A}" type="sibTrans" cxnId="{86BBD0BF-7EE5-4AE8-85CB-4250815C0243}">
      <dgm:prSet/>
      <dgm:spPr/>
      <dgm:t>
        <a:bodyPr/>
        <a:lstStyle/>
        <a:p>
          <a:endParaRPr lang="en-US"/>
        </a:p>
      </dgm:t>
    </dgm:pt>
    <dgm:pt modelId="{5A4AB213-1DE2-4EEA-AC7D-0B5656CFBA89}">
      <dgm:prSet/>
      <dgm:spPr/>
      <dgm:t>
        <a:bodyPr/>
        <a:lstStyle/>
        <a:p>
          <a:pPr>
            <a:defRPr b="1"/>
          </a:pPr>
          <a:r>
            <a:rPr lang="pl-PL" u="sng"/>
            <a:t>Ochrona osobista</a:t>
          </a:r>
          <a:endParaRPr lang="en-US"/>
        </a:p>
      </dgm:t>
    </dgm:pt>
    <dgm:pt modelId="{239E9853-2E72-406D-B082-34AE3F8609F4}" type="parTrans" cxnId="{A4C3214B-397D-400D-B838-01E92BCC8EF8}">
      <dgm:prSet/>
      <dgm:spPr/>
      <dgm:t>
        <a:bodyPr/>
        <a:lstStyle/>
        <a:p>
          <a:endParaRPr lang="en-US"/>
        </a:p>
      </dgm:t>
    </dgm:pt>
    <dgm:pt modelId="{E5DB286C-27B5-4FB0-9FE2-2F1ED34D1A92}" type="sibTrans" cxnId="{A4C3214B-397D-400D-B838-01E92BCC8EF8}">
      <dgm:prSet/>
      <dgm:spPr/>
      <dgm:t>
        <a:bodyPr/>
        <a:lstStyle/>
        <a:p>
          <a:endParaRPr lang="en-US"/>
        </a:p>
      </dgm:t>
    </dgm:pt>
    <dgm:pt modelId="{D69CACA9-5698-425F-A872-DCB0019153A5}">
      <dgm:prSet/>
      <dgm:spPr/>
      <dgm:t>
        <a:bodyPr/>
        <a:lstStyle/>
        <a:p>
          <a:r>
            <a:rPr lang="pl-PL"/>
            <a:t>instytucja świadka anonimowego (art. 184 k.p.k.)</a:t>
          </a:r>
          <a:endParaRPr lang="en-US"/>
        </a:p>
      </dgm:t>
    </dgm:pt>
    <dgm:pt modelId="{23CE412B-3255-48AE-B53F-8A7A1CA11E0B}" type="parTrans" cxnId="{F8E82457-B9AB-46D8-BA79-17A7013E1B83}">
      <dgm:prSet/>
      <dgm:spPr/>
      <dgm:t>
        <a:bodyPr/>
        <a:lstStyle/>
        <a:p>
          <a:endParaRPr lang="en-US"/>
        </a:p>
      </dgm:t>
    </dgm:pt>
    <dgm:pt modelId="{59016C14-ADC8-432E-9AD3-83054D63E378}" type="sibTrans" cxnId="{F8E82457-B9AB-46D8-BA79-17A7013E1B83}">
      <dgm:prSet/>
      <dgm:spPr/>
      <dgm:t>
        <a:bodyPr/>
        <a:lstStyle/>
        <a:p>
          <a:endParaRPr lang="en-US"/>
        </a:p>
      </dgm:t>
    </dgm:pt>
    <dgm:pt modelId="{19A88DDF-EDBA-4B84-9054-3EC110C333B3}">
      <dgm:prSet/>
      <dgm:spPr/>
      <dgm:t>
        <a:bodyPr/>
        <a:lstStyle/>
        <a:p>
          <a:r>
            <a:rPr lang="pl-PL"/>
            <a:t>art. 191 § 1b k.p.k. – pytania zadawane świadkowi nie mogą zmierzać do ujawnienia jego miejsca zamieszkania ani miejsca pracy, chyba że ma to znaczenie dla rozstrzygnięcia sprawy</a:t>
          </a:r>
          <a:endParaRPr lang="en-US"/>
        </a:p>
      </dgm:t>
    </dgm:pt>
    <dgm:pt modelId="{F3102FE1-F362-451C-AF66-3E0E0793C117}" type="parTrans" cxnId="{A4100E1B-1F6C-441A-A73A-8E52DB3BF1C2}">
      <dgm:prSet/>
      <dgm:spPr/>
      <dgm:t>
        <a:bodyPr/>
        <a:lstStyle/>
        <a:p>
          <a:endParaRPr lang="en-US"/>
        </a:p>
      </dgm:t>
    </dgm:pt>
    <dgm:pt modelId="{0C95A086-E54C-4121-A0F3-4CAE21844685}" type="sibTrans" cxnId="{A4100E1B-1F6C-441A-A73A-8E52DB3BF1C2}">
      <dgm:prSet/>
      <dgm:spPr/>
      <dgm:t>
        <a:bodyPr/>
        <a:lstStyle/>
        <a:p>
          <a:endParaRPr lang="en-US"/>
        </a:p>
      </dgm:t>
    </dgm:pt>
    <dgm:pt modelId="{598AB18B-A7DE-4557-BBB4-5B1752D64FEF}">
      <dgm:prSet/>
      <dgm:spPr/>
      <dgm:t>
        <a:bodyPr/>
        <a:lstStyle/>
        <a:p>
          <a:pPr>
            <a:defRPr b="1"/>
          </a:pPr>
          <a:r>
            <a:rPr lang="pl-PL" u="sng"/>
            <a:t>Ochrona świadka na podstawie przepisów ustawy z dnia 28 listopada 2014 r. o ochronie i pomocy dla pokrzywdzonego i świadka:</a:t>
          </a:r>
          <a:endParaRPr lang="en-US"/>
        </a:p>
      </dgm:t>
    </dgm:pt>
    <dgm:pt modelId="{9C2C48E4-2E55-4EB4-B9E2-8347D1F26382}" type="parTrans" cxnId="{B6C78E04-67FB-41AE-A89D-A85B08B7DEFB}">
      <dgm:prSet/>
      <dgm:spPr/>
      <dgm:t>
        <a:bodyPr/>
        <a:lstStyle/>
        <a:p>
          <a:endParaRPr lang="en-US"/>
        </a:p>
      </dgm:t>
    </dgm:pt>
    <dgm:pt modelId="{D0F4CCB5-E83B-4690-A91F-A6D33452AD54}" type="sibTrans" cxnId="{B6C78E04-67FB-41AE-A89D-A85B08B7DEFB}">
      <dgm:prSet/>
      <dgm:spPr/>
      <dgm:t>
        <a:bodyPr/>
        <a:lstStyle/>
        <a:p>
          <a:endParaRPr lang="en-US"/>
        </a:p>
      </dgm:t>
    </dgm:pt>
    <dgm:pt modelId="{80E0B0EA-A36B-4226-AA2E-A28CEB6EB692}">
      <dgm:prSet/>
      <dgm:spPr/>
      <dgm:t>
        <a:bodyPr/>
        <a:lstStyle/>
        <a:p>
          <a:r>
            <a:rPr lang="pl-PL" dirty="0"/>
            <a:t>ochrona na czas czynności procesowej (art. 4)</a:t>
          </a:r>
          <a:endParaRPr lang="en-US" dirty="0"/>
        </a:p>
      </dgm:t>
    </dgm:pt>
    <dgm:pt modelId="{BBA988C4-3B34-4FF8-A5D3-C9AB754A3249}" type="parTrans" cxnId="{F4AFE10F-914A-41ED-894E-26D69CC53C66}">
      <dgm:prSet/>
      <dgm:spPr/>
      <dgm:t>
        <a:bodyPr/>
        <a:lstStyle/>
        <a:p>
          <a:endParaRPr lang="en-US"/>
        </a:p>
      </dgm:t>
    </dgm:pt>
    <dgm:pt modelId="{E70D1695-06FE-4E19-9E20-246E8337F83F}" type="sibTrans" cxnId="{F4AFE10F-914A-41ED-894E-26D69CC53C66}">
      <dgm:prSet/>
      <dgm:spPr/>
      <dgm:t>
        <a:bodyPr/>
        <a:lstStyle/>
        <a:p>
          <a:endParaRPr lang="en-US"/>
        </a:p>
      </dgm:t>
    </dgm:pt>
    <dgm:pt modelId="{7A74C5DF-A48A-4867-A04D-645D86496FDB}">
      <dgm:prSet/>
      <dgm:spPr/>
      <dgm:t>
        <a:bodyPr/>
        <a:lstStyle/>
        <a:p>
          <a:r>
            <a:rPr lang="pl-PL"/>
            <a:t>ochrona osobista (art. 5)</a:t>
          </a:r>
          <a:endParaRPr lang="en-US"/>
        </a:p>
      </dgm:t>
    </dgm:pt>
    <dgm:pt modelId="{CD1991B9-1875-4CFC-9494-5A55B064253A}" type="parTrans" cxnId="{E1F8AA65-4932-4FDF-8A2A-DE4CFF1E99E5}">
      <dgm:prSet/>
      <dgm:spPr/>
      <dgm:t>
        <a:bodyPr/>
        <a:lstStyle/>
        <a:p>
          <a:endParaRPr lang="en-US"/>
        </a:p>
      </dgm:t>
    </dgm:pt>
    <dgm:pt modelId="{ACE76439-812B-4973-96A1-6C853DC97107}" type="sibTrans" cxnId="{E1F8AA65-4932-4FDF-8A2A-DE4CFF1E99E5}">
      <dgm:prSet/>
      <dgm:spPr/>
      <dgm:t>
        <a:bodyPr/>
        <a:lstStyle/>
        <a:p>
          <a:endParaRPr lang="en-US"/>
        </a:p>
      </dgm:t>
    </dgm:pt>
    <dgm:pt modelId="{07EBCCDB-A863-439C-8A8C-D38C1277A232}">
      <dgm:prSet/>
      <dgm:spPr/>
      <dgm:t>
        <a:bodyPr/>
        <a:lstStyle/>
        <a:p>
          <a:r>
            <a:rPr lang="pl-PL" dirty="0"/>
            <a:t>pomoc w zmianie miejsca pobytu (art. 6 – 9)</a:t>
          </a:r>
          <a:endParaRPr lang="en-US" dirty="0"/>
        </a:p>
      </dgm:t>
    </dgm:pt>
    <dgm:pt modelId="{3509C935-1CB8-4924-A373-0DD16D3B28ED}" type="parTrans" cxnId="{9A762663-5F4D-4BF7-AD0F-561E7E1A0C80}">
      <dgm:prSet/>
      <dgm:spPr/>
      <dgm:t>
        <a:bodyPr/>
        <a:lstStyle/>
        <a:p>
          <a:endParaRPr lang="en-US"/>
        </a:p>
      </dgm:t>
    </dgm:pt>
    <dgm:pt modelId="{9DD6153E-9366-4140-A331-ED078B988327}" type="sibTrans" cxnId="{9A762663-5F4D-4BF7-AD0F-561E7E1A0C80}">
      <dgm:prSet/>
      <dgm:spPr/>
      <dgm:t>
        <a:bodyPr/>
        <a:lstStyle/>
        <a:p>
          <a:endParaRPr lang="en-US"/>
        </a:p>
      </dgm:t>
    </dgm:pt>
    <dgm:pt modelId="{C9EB0A45-E115-4125-BB8D-493923DE016C}" type="pres">
      <dgm:prSet presAssocID="{856DA881-DC7D-4CD6-97AE-6384916A94BB}" presName="root" presStyleCnt="0">
        <dgm:presLayoutVars>
          <dgm:dir/>
          <dgm:resizeHandles val="exact"/>
        </dgm:presLayoutVars>
      </dgm:prSet>
      <dgm:spPr/>
    </dgm:pt>
    <dgm:pt modelId="{FFBA56C1-1A3C-480F-8C48-B52603DE5242}" type="pres">
      <dgm:prSet presAssocID="{FB293B55-1BC1-49B2-9EAD-96B236DCDC59}" presName="compNode" presStyleCnt="0"/>
      <dgm:spPr/>
    </dgm:pt>
    <dgm:pt modelId="{9C33CE1A-B702-4A14-A4FF-6088EA321DF9}" type="pres">
      <dgm:prSet presAssocID="{FB293B55-1BC1-49B2-9EAD-96B236DCDC5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62D803CD-E2CE-4F3D-84D9-1D3FD5CB430E}" type="pres">
      <dgm:prSet presAssocID="{FB293B55-1BC1-49B2-9EAD-96B236DCDC59}" presName="iconSpace" presStyleCnt="0"/>
      <dgm:spPr/>
    </dgm:pt>
    <dgm:pt modelId="{61E3E5BF-2494-4AD6-B732-C632635D5A0C}" type="pres">
      <dgm:prSet presAssocID="{FB293B55-1BC1-49B2-9EAD-96B236DCDC59}" presName="parTx" presStyleLbl="revTx" presStyleIdx="0" presStyleCnt="6">
        <dgm:presLayoutVars>
          <dgm:chMax val="0"/>
          <dgm:chPref val="0"/>
        </dgm:presLayoutVars>
      </dgm:prSet>
      <dgm:spPr/>
    </dgm:pt>
    <dgm:pt modelId="{D0C79B84-8127-4010-B143-7CCF2F8D2DBF}" type="pres">
      <dgm:prSet presAssocID="{FB293B55-1BC1-49B2-9EAD-96B236DCDC59}" presName="txSpace" presStyleCnt="0"/>
      <dgm:spPr/>
    </dgm:pt>
    <dgm:pt modelId="{40973170-F775-4FA9-84EF-251A9F3E7266}" type="pres">
      <dgm:prSet presAssocID="{FB293B55-1BC1-49B2-9EAD-96B236DCDC59}" presName="desTx" presStyleLbl="revTx" presStyleIdx="1" presStyleCnt="6">
        <dgm:presLayoutVars/>
      </dgm:prSet>
      <dgm:spPr/>
    </dgm:pt>
    <dgm:pt modelId="{82388424-DE27-48BC-8C2F-D5EFA91CF9E1}" type="pres">
      <dgm:prSet presAssocID="{ED9CA102-66A1-46AF-B7E5-BA8FAE316EA2}" presName="sibTrans" presStyleCnt="0"/>
      <dgm:spPr/>
    </dgm:pt>
    <dgm:pt modelId="{6C840379-F48B-41B5-A0A2-0F2EAAC0E2C3}" type="pres">
      <dgm:prSet presAssocID="{5A4AB213-1DE2-4EEA-AC7D-0B5656CFBA89}" presName="compNode" presStyleCnt="0"/>
      <dgm:spPr/>
    </dgm:pt>
    <dgm:pt modelId="{6C62846F-F159-4AFE-BB63-8780870B2E07}" type="pres">
      <dgm:prSet presAssocID="{5A4AB213-1DE2-4EEA-AC7D-0B5656CFBA8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12CFD229-C6B3-4860-8A4A-CEA13EF15BFF}" type="pres">
      <dgm:prSet presAssocID="{5A4AB213-1DE2-4EEA-AC7D-0B5656CFBA89}" presName="iconSpace" presStyleCnt="0"/>
      <dgm:spPr/>
    </dgm:pt>
    <dgm:pt modelId="{093C2AB3-1024-4A59-85C4-60492BE37C53}" type="pres">
      <dgm:prSet presAssocID="{5A4AB213-1DE2-4EEA-AC7D-0B5656CFBA89}" presName="parTx" presStyleLbl="revTx" presStyleIdx="2" presStyleCnt="6">
        <dgm:presLayoutVars>
          <dgm:chMax val="0"/>
          <dgm:chPref val="0"/>
        </dgm:presLayoutVars>
      </dgm:prSet>
      <dgm:spPr/>
    </dgm:pt>
    <dgm:pt modelId="{B81F6C2F-9EC3-4D05-B25B-878DF52F3C70}" type="pres">
      <dgm:prSet presAssocID="{5A4AB213-1DE2-4EEA-AC7D-0B5656CFBA89}" presName="txSpace" presStyleCnt="0"/>
      <dgm:spPr/>
    </dgm:pt>
    <dgm:pt modelId="{7AF2C274-59B3-4C3F-A7B5-247BF95A1D96}" type="pres">
      <dgm:prSet presAssocID="{5A4AB213-1DE2-4EEA-AC7D-0B5656CFBA89}" presName="desTx" presStyleLbl="revTx" presStyleIdx="3" presStyleCnt="6">
        <dgm:presLayoutVars/>
      </dgm:prSet>
      <dgm:spPr/>
    </dgm:pt>
    <dgm:pt modelId="{538400B8-5019-491B-B93C-3CD68696229E}" type="pres">
      <dgm:prSet presAssocID="{E5DB286C-27B5-4FB0-9FE2-2F1ED34D1A92}" presName="sibTrans" presStyleCnt="0"/>
      <dgm:spPr/>
    </dgm:pt>
    <dgm:pt modelId="{481519BB-4BBF-404F-B8E3-8C17C1D16A4D}" type="pres">
      <dgm:prSet presAssocID="{598AB18B-A7DE-4557-BBB4-5B1752D64FEF}" presName="compNode" presStyleCnt="0"/>
      <dgm:spPr/>
    </dgm:pt>
    <dgm:pt modelId="{F7C430A9-9C39-4333-A165-EDC469FC1FA2}" type="pres">
      <dgm:prSet presAssocID="{598AB18B-A7DE-4557-BBB4-5B1752D64FE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enn Diagram"/>
        </a:ext>
      </dgm:extLst>
    </dgm:pt>
    <dgm:pt modelId="{63F10FB5-302F-481B-AE92-81900A637B50}" type="pres">
      <dgm:prSet presAssocID="{598AB18B-A7DE-4557-BBB4-5B1752D64FEF}" presName="iconSpace" presStyleCnt="0"/>
      <dgm:spPr/>
    </dgm:pt>
    <dgm:pt modelId="{7C717B8F-1F03-4E07-9B7A-A3EA977BDCC9}" type="pres">
      <dgm:prSet presAssocID="{598AB18B-A7DE-4557-BBB4-5B1752D64FEF}" presName="parTx" presStyleLbl="revTx" presStyleIdx="4" presStyleCnt="6">
        <dgm:presLayoutVars>
          <dgm:chMax val="0"/>
          <dgm:chPref val="0"/>
        </dgm:presLayoutVars>
      </dgm:prSet>
      <dgm:spPr/>
    </dgm:pt>
    <dgm:pt modelId="{D2B8621C-D3C4-4CE4-AAC9-17E41E342FC0}" type="pres">
      <dgm:prSet presAssocID="{598AB18B-A7DE-4557-BBB4-5B1752D64FEF}" presName="txSpace" presStyleCnt="0"/>
      <dgm:spPr/>
    </dgm:pt>
    <dgm:pt modelId="{7900FF11-D08C-4975-885B-E31AF1E47368}" type="pres">
      <dgm:prSet presAssocID="{598AB18B-A7DE-4557-BBB4-5B1752D64FEF}" presName="desTx" presStyleLbl="revTx" presStyleIdx="5" presStyleCnt="6">
        <dgm:presLayoutVars/>
      </dgm:prSet>
      <dgm:spPr/>
    </dgm:pt>
  </dgm:ptLst>
  <dgm:cxnLst>
    <dgm:cxn modelId="{B6C78E04-67FB-41AE-A89D-A85B08B7DEFB}" srcId="{856DA881-DC7D-4CD6-97AE-6384916A94BB}" destId="{598AB18B-A7DE-4557-BBB4-5B1752D64FEF}" srcOrd="2" destOrd="0" parTransId="{9C2C48E4-2E55-4EB4-B9E2-8347D1F26382}" sibTransId="{D0F4CCB5-E83B-4690-A91F-A6D33452AD54}"/>
    <dgm:cxn modelId="{F4AFE10F-914A-41ED-894E-26D69CC53C66}" srcId="{598AB18B-A7DE-4557-BBB4-5B1752D64FEF}" destId="{80E0B0EA-A36B-4226-AA2E-A28CEB6EB692}" srcOrd="0" destOrd="0" parTransId="{BBA988C4-3B34-4FF8-A5D3-C9AB754A3249}" sibTransId="{E70D1695-06FE-4E19-9E20-246E8337F83F}"/>
    <dgm:cxn modelId="{A4100E1B-1F6C-441A-A73A-8E52DB3BF1C2}" srcId="{5A4AB213-1DE2-4EEA-AC7D-0B5656CFBA89}" destId="{19A88DDF-EDBA-4B84-9054-3EC110C333B3}" srcOrd="1" destOrd="0" parTransId="{F3102FE1-F362-451C-AF66-3E0E0793C117}" sibTransId="{0C95A086-E54C-4121-A0F3-4CAE21844685}"/>
    <dgm:cxn modelId="{F275E61E-1DEE-43C8-9B2E-A91F087C95DC}" type="presOf" srcId="{19A88DDF-EDBA-4B84-9054-3EC110C333B3}" destId="{7AF2C274-59B3-4C3F-A7B5-247BF95A1D96}" srcOrd="0" destOrd="1" presId="urn:microsoft.com/office/officeart/2018/2/layout/IconLabelDescriptionList"/>
    <dgm:cxn modelId="{94F1CD20-972C-4586-9A99-CA67E3B67443}" type="presOf" srcId="{80E0B0EA-A36B-4226-AA2E-A28CEB6EB692}" destId="{7900FF11-D08C-4975-885B-E31AF1E47368}" srcOrd="0" destOrd="0" presId="urn:microsoft.com/office/officeart/2018/2/layout/IconLabelDescriptionList"/>
    <dgm:cxn modelId="{373ADC3D-1488-4505-86ED-BA08CEFAE08C}" srcId="{856DA881-DC7D-4CD6-97AE-6384916A94BB}" destId="{FB293B55-1BC1-49B2-9EAD-96B236DCDC59}" srcOrd="0" destOrd="0" parTransId="{3B4C0AAE-555D-4195-A18C-5360634D997D}" sibTransId="{ED9CA102-66A1-46AF-B7E5-BA8FAE316EA2}"/>
    <dgm:cxn modelId="{91421D42-AD13-4B16-90FE-F6CBD28BBD6D}" type="presOf" srcId="{FB293B55-1BC1-49B2-9EAD-96B236DCDC59}" destId="{61E3E5BF-2494-4AD6-B732-C632635D5A0C}" srcOrd="0" destOrd="0" presId="urn:microsoft.com/office/officeart/2018/2/layout/IconLabelDescriptionList"/>
    <dgm:cxn modelId="{9A762663-5F4D-4BF7-AD0F-561E7E1A0C80}" srcId="{598AB18B-A7DE-4557-BBB4-5B1752D64FEF}" destId="{07EBCCDB-A863-439C-8A8C-D38C1277A232}" srcOrd="2" destOrd="0" parTransId="{3509C935-1CB8-4924-A373-0DD16D3B28ED}" sibTransId="{9DD6153E-9366-4140-A331-ED078B988327}"/>
    <dgm:cxn modelId="{E1F8AA65-4932-4FDF-8A2A-DE4CFF1E99E5}" srcId="{598AB18B-A7DE-4557-BBB4-5B1752D64FEF}" destId="{7A74C5DF-A48A-4867-A04D-645D86496FDB}" srcOrd="1" destOrd="0" parTransId="{CD1991B9-1875-4CFC-9494-5A55B064253A}" sibTransId="{ACE76439-812B-4973-96A1-6C853DC97107}"/>
    <dgm:cxn modelId="{A4C3214B-397D-400D-B838-01E92BCC8EF8}" srcId="{856DA881-DC7D-4CD6-97AE-6384916A94BB}" destId="{5A4AB213-1DE2-4EEA-AC7D-0B5656CFBA89}" srcOrd="1" destOrd="0" parTransId="{239E9853-2E72-406D-B082-34AE3F8609F4}" sibTransId="{E5DB286C-27B5-4FB0-9FE2-2F1ED34D1A92}"/>
    <dgm:cxn modelId="{DC3F4A6B-B6B1-435D-88B0-A5A6C9BEA148}" type="presOf" srcId="{D69CACA9-5698-425F-A872-DCB0019153A5}" destId="{7AF2C274-59B3-4C3F-A7B5-247BF95A1D96}" srcOrd="0" destOrd="0" presId="urn:microsoft.com/office/officeart/2018/2/layout/IconLabelDescriptionList"/>
    <dgm:cxn modelId="{FFCF6774-2043-4827-8215-D1CF65AF27EB}" type="presOf" srcId="{856DA881-DC7D-4CD6-97AE-6384916A94BB}" destId="{C9EB0A45-E115-4125-BB8D-493923DE016C}" srcOrd="0" destOrd="0" presId="urn:microsoft.com/office/officeart/2018/2/layout/IconLabelDescriptionList"/>
    <dgm:cxn modelId="{F8E82457-B9AB-46D8-BA79-17A7013E1B83}" srcId="{5A4AB213-1DE2-4EEA-AC7D-0B5656CFBA89}" destId="{D69CACA9-5698-425F-A872-DCB0019153A5}" srcOrd="0" destOrd="0" parTransId="{23CE412B-3255-48AE-B53F-8A7A1CA11E0B}" sibTransId="{59016C14-ADC8-432E-9AD3-83054D63E378}"/>
    <dgm:cxn modelId="{63BB7684-59BF-4858-894C-A2F150F23FA4}" type="presOf" srcId="{5A4AB213-1DE2-4EEA-AC7D-0B5656CFBA89}" destId="{093C2AB3-1024-4A59-85C4-60492BE37C53}" srcOrd="0" destOrd="0" presId="urn:microsoft.com/office/officeart/2018/2/layout/IconLabelDescriptionList"/>
    <dgm:cxn modelId="{59E33CB8-701C-4448-82B5-E670B4F323FD}" type="presOf" srcId="{07EBCCDB-A863-439C-8A8C-D38C1277A232}" destId="{7900FF11-D08C-4975-885B-E31AF1E47368}" srcOrd="0" destOrd="2" presId="urn:microsoft.com/office/officeart/2018/2/layout/IconLabelDescriptionList"/>
    <dgm:cxn modelId="{C4068FB9-73A5-413F-A0BC-CD994D790FCF}" type="presOf" srcId="{7A74C5DF-A48A-4867-A04D-645D86496FDB}" destId="{7900FF11-D08C-4975-885B-E31AF1E47368}" srcOrd="0" destOrd="1" presId="urn:microsoft.com/office/officeart/2018/2/layout/IconLabelDescriptionList"/>
    <dgm:cxn modelId="{86BBD0BF-7EE5-4AE8-85CB-4250815C0243}" srcId="{FB293B55-1BC1-49B2-9EAD-96B236DCDC59}" destId="{568A99D0-F544-4BC2-81B7-EB9E06F85507}" srcOrd="1" destOrd="0" parTransId="{A9AA4434-C855-435B-B5A0-9C5C1CA09D77}" sibTransId="{93D1B23D-71A9-40AB-BF87-2FDD50755B5A}"/>
    <dgm:cxn modelId="{04D400C2-BF35-4D7B-A257-2917268637D8}" type="presOf" srcId="{568A99D0-F544-4BC2-81B7-EB9E06F85507}" destId="{40973170-F775-4FA9-84EF-251A9F3E7266}" srcOrd="0" destOrd="1" presId="urn:microsoft.com/office/officeart/2018/2/layout/IconLabelDescriptionList"/>
    <dgm:cxn modelId="{2B3441ED-89E6-4C3C-8991-87B74B41D483}" srcId="{FB293B55-1BC1-49B2-9EAD-96B236DCDC59}" destId="{C3871816-C5D8-43C9-B17B-366AA37199C8}" srcOrd="0" destOrd="0" parTransId="{2458149F-98BE-452E-9610-B65F9EF3E01E}" sibTransId="{CA9D54DA-0F49-4DB5-B997-34E0833EAFDD}"/>
    <dgm:cxn modelId="{351D30EE-C7C5-49C7-B86B-8A78433D9FAC}" type="presOf" srcId="{C3871816-C5D8-43C9-B17B-366AA37199C8}" destId="{40973170-F775-4FA9-84EF-251A9F3E7266}" srcOrd="0" destOrd="0" presId="urn:microsoft.com/office/officeart/2018/2/layout/IconLabelDescriptionList"/>
    <dgm:cxn modelId="{2D8D7FF9-0BFB-43E7-A94C-BDDB891136BA}" type="presOf" srcId="{598AB18B-A7DE-4557-BBB4-5B1752D64FEF}" destId="{7C717B8F-1F03-4E07-9B7A-A3EA977BDCC9}" srcOrd="0" destOrd="0" presId="urn:microsoft.com/office/officeart/2018/2/layout/IconLabelDescriptionList"/>
    <dgm:cxn modelId="{BF7A9B6F-C7E5-42D1-84A2-816CE9596A3C}" type="presParOf" srcId="{C9EB0A45-E115-4125-BB8D-493923DE016C}" destId="{FFBA56C1-1A3C-480F-8C48-B52603DE5242}" srcOrd="0" destOrd="0" presId="urn:microsoft.com/office/officeart/2018/2/layout/IconLabelDescriptionList"/>
    <dgm:cxn modelId="{6688FCEF-0BB0-4292-BE37-9C1AAAE59A2D}" type="presParOf" srcId="{FFBA56C1-1A3C-480F-8C48-B52603DE5242}" destId="{9C33CE1A-B702-4A14-A4FF-6088EA321DF9}" srcOrd="0" destOrd="0" presId="urn:microsoft.com/office/officeart/2018/2/layout/IconLabelDescriptionList"/>
    <dgm:cxn modelId="{949E9573-AAF0-459D-A3FD-89AAEF53C89D}" type="presParOf" srcId="{FFBA56C1-1A3C-480F-8C48-B52603DE5242}" destId="{62D803CD-E2CE-4F3D-84D9-1D3FD5CB430E}" srcOrd="1" destOrd="0" presId="urn:microsoft.com/office/officeart/2018/2/layout/IconLabelDescriptionList"/>
    <dgm:cxn modelId="{D4A070D2-9DA5-4EDE-9033-5D283DF0C86F}" type="presParOf" srcId="{FFBA56C1-1A3C-480F-8C48-B52603DE5242}" destId="{61E3E5BF-2494-4AD6-B732-C632635D5A0C}" srcOrd="2" destOrd="0" presId="urn:microsoft.com/office/officeart/2018/2/layout/IconLabelDescriptionList"/>
    <dgm:cxn modelId="{DF42C7FA-DF0A-4D4B-8045-A7F377797DD2}" type="presParOf" srcId="{FFBA56C1-1A3C-480F-8C48-B52603DE5242}" destId="{D0C79B84-8127-4010-B143-7CCF2F8D2DBF}" srcOrd="3" destOrd="0" presId="urn:microsoft.com/office/officeart/2018/2/layout/IconLabelDescriptionList"/>
    <dgm:cxn modelId="{E5F37A2C-0EB5-410F-BDC2-8AE8FA858620}" type="presParOf" srcId="{FFBA56C1-1A3C-480F-8C48-B52603DE5242}" destId="{40973170-F775-4FA9-84EF-251A9F3E7266}" srcOrd="4" destOrd="0" presId="urn:microsoft.com/office/officeart/2018/2/layout/IconLabelDescriptionList"/>
    <dgm:cxn modelId="{81054D3C-C582-48AA-A9D0-42B39C49B6F8}" type="presParOf" srcId="{C9EB0A45-E115-4125-BB8D-493923DE016C}" destId="{82388424-DE27-48BC-8C2F-D5EFA91CF9E1}" srcOrd="1" destOrd="0" presId="urn:microsoft.com/office/officeart/2018/2/layout/IconLabelDescriptionList"/>
    <dgm:cxn modelId="{2787A8FA-7DF4-4735-B856-753CDBA19399}" type="presParOf" srcId="{C9EB0A45-E115-4125-BB8D-493923DE016C}" destId="{6C840379-F48B-41B5-A0A2-0F2EAAC0E2C3}" srcOrd="2" destOrd="0" presId="urn:microsoft.com/office/officeart/2018/2/layout/IconLabelDescriptionList"/>
    <dgm:cxn modelId="{266D95DA-4FAF-4085-A27E-B5F06328EEF2}" type="presParOf" srcId="{6C840379-F48B-41B5-A0A2-0F2EAAC0E2C3}" destId="{6C62846F-F159-4AFE-BB63-8780870B2E07}" srcOrd="0" destOrd="0" presId="urn:microsoft.com/office/officeart/2018/2/layout/IconLabelDescriptionList"/>
    <dgm:cxn modelId="{E88AAF60-E98E-40CB-9E38-9D84FDA75A77}" type="presParOf" srcId="{6C840379-F48B-41B5-A0A2-0F2EAAC0E2C3}" destId="{12CFD229-C6B3-4860-8A4A-CEA13EF15BFF}" srcOrd="1" destOrd="0" presId="urn:microsoft.com/office/officeart/2018/2/layout/IconLabelDescriptionList"/>
    <dgm:cxn modelId="{8F50F695-8E3C-4E04-B9A4-1815DE4B8862}" type="presParOf" srcId="{6C840379-F48B-41B5-A0A2-0F2EAAC0E2C3}" destId="{093C2AB3-1024-4A59-85C4-60492BE37C53}" srcOrd="2" destOrd="0" presId="urn:microsoft.com/office/officeart/2018/2/layout/IconLabelDescriptionList"/>
    <dgm:cxn modelId="{64B605AE-D050-4540-A667-CDC883C247C2}" type="presParOf" srcId="{6C840379-F48B-41B5-A0A2-0F2EAAC0E2C3}" destId="{B81F6C2F-9EC3-4D05-B25B-878DF52F3C70}" srcOrd="3" destOrd="0" presId="urn:microsoft.com/office/officeart/2018/2/layout/IconLabelDescriptionList"/>
    <dgm:cxn modelId="{E56C563E-6E63-4D0C-BEDE-DB2A7EA2ACD3}" type="presParOf" srcId="{6C840379-F48B-41B5-A0A2-0F2EAAC0E2C3}" destId="{7AF2C274-59B3-4C3F-A7B5-247BF95A1D96}" srcOrd="4" destOrd="0" presId="urn:microsoft.com/office/officeart/2018/2/layout/IconLabelDescriptionList"/>
    <dgm:cxn modelId="{C2D99CE4-7B53-42C8-8BF7-97CC1DCE56F2}" type="presParOf" srcId="{C9EB0A45-E115-4125-BB8D-493923DE016C}" destId="{538400B8-5019-491B-B93C-3CD68696229E}" srcOrd="3" destOrd="0" presId="urn:microsoft.com/office/officeart/2018/2/layout/IconLabelDescriptionList"/>
    <dgm:cxn modelId="{FC1B0928-5444-4B69-9E5C-2F6177E38248}" type="presParOf" srcId="{C9EB0A45-E115-4125-BB8D-493923DE016C}" destId="{481519BB-4BBF-404F-B8E3-8C17C1D16A4D}" srcOrd="4" destOrd="0" presId="urn:microsoft.com/office/officeart/2018/2/layout/IconLabelDescriptionList"/>
    <dgm:cxn modelId="{C248F571-50FC-4382-8F9D-6980812CAAA4}" type="presParOf" srcId="{481519BB-4BBF-404F-B8E3-8C17C1D16A4D}" destId="{F7C430A9-9C39-4333-A165-EDC469FC1FA2}" srcOrd="0" destOrd="0" presId="urn:microsoft.com/office/officeart/2018/2/layout/IconLabelDescriptionList"/>
    <dgm:cxn modelId="{2CB9EA63-87A3-4BAC-91F7-CFB2C734C384}" type="presParOf" srcId="{481519BB-4BBF-404F-B8E3-8C17C1D16A4D}" destId="{63F10FB5-302F-481B-AE92-81900A637B50}" srcOrd="1" destOrd="0" presId="urn:microsoft.com/office/officeart/2018/2/layout/IconLabelDescriptionList"/>
    <dgm:cxn modelId="{054AD724-94B3-4973-8D8D-8A9C6ED591E0}" type="presParOf" srcId="{481519BB-4BBF-404F-B8E3-8C17C1D16A4D}" destId="{7C717B8F-1F03-4E07-9B7A-A3EA977BDCC9}" srcOrd="2" destOrd="0" presId="urn:microsoft.com/office/officeart/2018/2/layout/IconLabelDescriptionList"/>
    <dgm:cxn modelId="{492A0D38-3800-4966-AB8D-F6DA4F24C197}" type="presParOf" srcId="{481519BB-4BBF-404F-B8E3-8C17C1D16A4D}" destId="{D2B8621C-D3C4-4CE4-AAC9-17E41E342FC0}" srcOrd="3" destOrd="0" presId="urn:microsoft.com/office/officeart/2018/2/layout/IconLabelDescriptionList"/>
    <dgm:cxn modelId="{99EEF741-CF36-48C0-A1F7-425C52E58E82}" type="presParOf" srcId="{481519BB-4BBF-404F-B8E3-8C17C1D16A4D}" destId="{7900FF11-D08C-4975-885B-E31AF1E47368}"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02022CD-029B-4C94-AE2B-6D620FD94942}" type="doc">
      <dgm:prSet loTypeId="urn:microsoft.com/office/officeart/2005/8/layout/arrow5" loCatId="relationship" qsTypeId="urn:microsoft.com/office/officeart/2005/8/quickstyle/simple4" qsCatId="simple" csTypeId="urn:microsoft.com/office/officeart/2005/8/colors/accent5_2" csCatId="accent5"/>
      <dgm:spPr/>
      <dgm:t>
        <a:bodyPr/>
        <a:lstStyle/>
        <a:p>
          <a:endParaRPr lang="en-US"/>
        </a:p>
      </dgm:t>
    </dgm:pt>
    <dgm:pt modelId="{77AFE39F-7135-47A0-84D4-1EA6709C42DA}">
      <dgm:prSet/>
      <dgm:spPr/>
      <dgm:t>
        <a:bodyPr/>
        <a:lstStyle/>
        <a:p>
          <a:r>
            <a:rPr lang="pl-PL" b="1"/>
            <a:t>Ogólna zasada - art. 171 § 3 k.p.k</a:t>
          </a:r>
          <a:r>
            <a:rPr lang="pl-PL"/>
            <a:t>. </a:t>
          </a:r>
          <a:r>
            <a:rPr lang="pl-PL">
              <a:sym typeface="Wingdings" panose="05000000000000000000" pitchFamily="2" charset="2"/>
            </a:rPr>
            <a:t></a:t>
          </a:r>
          <a:r>
            <a:rPr lang="pl-PL"/>
            <a:t> jeżeli osoba przesłuchiwana nie ukończyła 15 lat, czynności z jej udziałem powinny być dokonywane w miarę możliwości w obecności przedstawiciela ustawowego lub faktycznego opiekuna, chyba że dobro postępowania stoi temu na przeszkodzie. </a:t>
          </a:r>
          <a:endParaRPr lang="en-US"/>
        </a:p>
      </dgm:t>
    </dgm:pt>
    <dgm:pt modelId="{9B43417F-5C79-4AA5-A7DF-5A154EC23948}" type="parTrans" cxnId="{3CA7FCAE-1D5A-4706-A5D0-DE1A274B242F}">
      <dgm:prSet/>
      <dgm:spPr/>
      <dgm:t>
        <a:bodyPr/>
        <a:lstStyle/>
        <a:p>
          <a:endParaRPr lang="en-US"/>
        </a:p>
      </dgm:t>
    </dgm:pt>
    <dgm:pt modelId="{C5832558-27A1-4DBC-A185-CEB181D904C9}" type="sibTrans" cxnId="{3CA7FCAE-1D5A-4706-A5D0-DE1A274B242F}">
      <dgm:prSet/>
      <dgm:spPr/>
      <dgm:t>
        <a:bodyPr/>
        <a:lstStyle/>
        <a:p>
          <a:endParaRPr lang="en-US"/>
        </a:p>
      </dgm:t>
    </dgm:pt>
    <dgm:pt modelId="{95813AAC-0C72-445A-A28E-DCEDC2E4CA43}">
      <dgm:prSet/>
      <dgm:spPr/>
      <dgm:t>
        <a:bodyPr/>
        <a:lstStyle/>
        <a:p>
          <a:r>
            <a:rPr lang="pl-PL" b="1"/>
            <a:t>Szczególne warunki przesłuchania małoletnich poniżej 15 lat w procesie karnym z uwagi na rodzaj przestępstwa będącego przedmiotem postępowania</a:t>
          </a:r>
          <a:endParaRPr lang="en-US"/>
        </a:p>
      </dgm:t>
    </dgm:pt>
    <dgm:pt modelId="{885802F0-9548-4BA5-9947-880BFE41B2D8}" type="parTrans" cxnId="{09E61FC7-FEA3-4AEE-878D-B74F67B33594}">
      <dgm:prSet/>
      <dgm:spPr/>
      <dgm:t>
        <a:bodyPr/>
        <a:lstStyle/>
        <a:p>
          <a:endParaRPr lang="en-US"/>
        </a:p>
      </dgm:t>
    </dgm:pt>
    <dgm:pt modelId="{F7418985-FA5B-4001-BEC8-9A9D6169D3FD}" type="sibTrans" cxnId="{09E61FC7-FEA3-4AEE-878D-B74F67B33594}">
      <dgm:prSet/>
      <dgm:spPr/>
      <dgm:t>
        <a:bodyPr/>
        <a:lstStyle/>
        <a:p>
          <a:endParaRPr lang="en-US"/>
        </a:p>
      </dgm:t>
    </dgm:pt>
    <dgm:pt modelId="{466B5ADA-5806-4927-9795-06BE79A2C2A5}" type="pres">
      <dgm:prSet presAssocID="{E02022CD-029B-4C94-AE2B-6D620FD94942}" presName="diagram" presStyleCnt="0">
        <dgm:presLayoutVars>
          <dgm:dir/>
          <dgm:resizeHandles val="exact"/>
        </dgm:presLayoutVars>
      </dgm:prSet>
      <dgm:spPr/>
    </dgm:pt>
    <dgm:pt modelId="{9298ED24-A3BD-4A53-A667-F9E8A9E4113D}" type="pres">
      <dgm:prSet presAssocID="{77AFE39F-7135-47A0-84D4-1EA6709C42DA}" presName="arrow" presStyleLbl="node1" presStyleIdx="0" presStyleCnt="2">
        <dgm:presLayoutVars>
          <dgm:bulletEnabled val="1"/>
        </dgm:presLayoutVars>
      </dgm:prSet>
      <dgm:spPr/>
    </dgm:pt>
    <dgm:pt modelId="{52DF9BAB-464C-4271-80EF-9A18245D12E1}" type="pres">
      <dgm:prSet presAssocID="{95813AAC-0C72-445A-A28E-DCEDC2E4CA43}" presName="arrow" presStyleLbl="node1" presStyleIdx="1" presStyleCnt="2">
        <dgm:presLayoutVars>
          <dgm:bulletEnabled val="1"/>
        </dgm:presLayoutVars>
      </dgm:prSet>
      <dgm:spPr/>
    </dgm:pt>
  </dgm:ptLst>
  <dgm:cxnLst>
    <dgm:cxn modelId="{40216D2E-F6A0-4BCC-9AC9-9A179012DB92}" type="presOf" srcId="{E02022CD-029B-4C94-AE2B-6D620FD94942}" destId="{466B5ADA-5806-4927-9795-06BE79A2C2A5}" srcOrd="0" destOrd="0" presId="urn:microsoft.com/office/officeart/2005/8/layout/arrow5"/>
    <dgm:cxn modelId="{96B9D546-292E-4913-B63E-E941D505AE96}" type="presOf" srcId="{77AFE39F-7135-47A0-84D4-1EA6709C42DA}" destId="{9298ED24-A3BD-4A53-A667-F9E8A9E4113D}" srcOrd="0" destOrd="0" presId="urn:microsoft.com/office/officeart/2005/8/layout/arrow5"/>
    <dgm:cxn modelId="{3CA7FCAE-1D5A-4706-A5D0-DE1A274B242F}" srcId="{E02022CD-029B-4C94-AE2B-6D620FD94942}" destId="{77AFE39F-7135-47A0-84D4-1EA6709C42DA}" srcOrd="0" destOrd="0" parTransId="{9B43417F-5C79-4AA5-A7DF-5A154EC23948}" sibTransId="{C5832558-27A1-4DBC-A185-CEB181D904C9}"/>
    <dgm:cxn modelId="{DF78CEB8-96E9-4F41-AA54-A6AD57871F10}" type="presOf" srcId="{95813AAC-0C72-445A-A28E-DCEDC2E4CA43}" destId="{52DF9BAB-464C-4271-80EF-9A18245D12E1}" srcOrd="0" destOrd="0" presId="urn:microsoft.com/office/officeart/2005/8/layout/arrow5"/>
    <dgm:cxn modelId="{09E61FC7-FEA3-4AEE-878D-B74F67B33594}" srcId="{E02022CD-029B-4C94-AE2B-6D620FD94942}" destId="{95813AAC-0C72-445A-A28E-DCEDC2E4CA43}" srcOrd="1" destOrd="0" parTransId="{885802F0-9548-4BA5-9947-880BFE41B2D8}" sibTransId="{F7418985-FA5B-4001-BEC8-9A9D6169D3FD}"/>
    <dgm:cxn modelId="{23BBB075-A570-4350-BDCE-58BF935657DE}" type="presParOf" srcId="{466B5ADA-5806-4927-9795-06BE79A2C2A5}" destId="{9298ED24-A3BD-4A53-A667-F9E8A9E4113D}" srcOrd="0" destOrd="0" presId="urn:microsoft.com/office/officeart/2005/8/layout/arrow5"/>
    <dgm:cxn modelId="{9316DE79-0826-41AA-B567-89F72B2B6D6A}" type="presParOf" srcId="{466B5ADA-5806-4927-9795-06BE79A2C2A5}" destId="{52DF9BAB-464C-4271-80EF-9A18245D12E1}"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848D7CB-FFBC-491A-8974-691BCF1A006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4AC9C92-E619-495C-86D8-6C3A78210DE7}">
      <dgm:prSet/>
      <dgm:spPr/>
      <dgm:t>
        <a:bodyPr/>
        <a:lstStyle/>
        <a:p>
          <a:r>
            <a:rPr lang="pl-PL"/>
            <a:t>Przesłuchuje się go </a:t>
          </a:r>
          <a:r>
            <a:rPr lang="pl-PL" b="1"/>
            <a:t>tylko jeżeli jego zeznania mogą mieć istotne znaczenie dla rozstrzygnięcia sprawy i tylko raz</a:t>
          </a:r>
          <a:endParaRPr lang="en-US"/>
        </a:p>
      </dgm:t>
    </dgm:pt>
    <dgm:pt modelId="{5A63588F-F810-43F0-BAB1-37812AF4F385}" type="parTrans" cxnId="{8B79727C-8822-42FF-8971-0CF01362A714}">
      <dgm:prSet/>
      <dgm:spPr/>
      <dgm:t>
        <a:bodyPr/>
        <a:lstStyle/>
        <a:p>
          <a:endParaRPr lang="en-US"/>
        </a:p>
      </dgm:t>
    </dgm:pt>
    <dgm:pt modelId="{23481306-48D7-44C2-84A4-AEB529B179C2}" type="sibTrans" cxnId="{8B79727C-8822-42FF-8971-0CF01362A714}">
      <dgm:prSet/>
      <dgm:spPr/>
      <dgm:t>
        <a:bodyPr/>
        <a:lstStyle/>
        <a:p>
          <a:endParaRPr lang="en-US"/>
        </a:p>
      </dgm:t>
    </dgm:pt>
    <dgm:pt modelId="{E31FA346-E7D9-4FA2-A7D7-27232BCBC521}">
      <dgm:prSet/>
      <dgm:spPr/>
      <dgm:t>
        <a:bodyPr/>
        <a:lstStyle/>
        <a:p>
          <a:r>
            <a:rPr lang="pl-PL"/>
            <a:t>Ponowne przesłuchanie wyjątkowo dopuszczalne, gdy:</a:t>
          </a:r>
          <a:endParaRPr lang="en-US"/>
        </a:p>
      </dgm:t>
    </dgm:pt>
    <dgm:pt modelId="{E48454BE-BDA3-46B3-B454-34D57678E14A}" type="parTrans" cxnId="{694E7780-2FC4-41D3-9416-DEF14DC584B5}">
      <dgm:prSet/>
      <dgm:spPr/>
      <dgm:t>
        <a:bodyPr/>
        <a:lstStyle/>
        <a:p>
          <a:endParaRPr lang="en-US"/>
        </a:p>
      </dgm:t>
    </dgm:pt>
    <dgm:pt modelId="{7E4D41CB-E455-4886-93FE-EAC9D976CF17}" type="sibTrans" cxnId="{694E7780-2FC4-41D3-9416-DEF14DC584B5}">
      <dgm:prSet/>
      <dgm:spPr/>
      <dgm:t>
        <a:bodyPr/>
        <a:lstStyle/>
        <a:p>
          <a:endParaRPr lang="en-US"/>
        </a:p>
      </dgm:t>
    </dgm:pt>
    <dgm:pt modelId="{F14AF89E-2447-4EDB-8D5F-7D0875D2078C}">
      <dgm:prSet/>
      <dgm:spPr/>
      <dgm:t>
        <a:bodyPr/>
        <a:lstStyle/>
        <a:p>
          <a:r>
            <a:rPr lang="pl-PL"/>
            <a:t>wyjdą na jaw istotne okoliczności, których wyjaśnienie wymaga ponownego przesłuchania; </a:t>
          </a:r>
          <a:endParaRPr lang="en-US"/>
        </a:p>
      </dgm:t>
    </dgm:pt>
    <dgm:pt modelId="{04F43DDF-6871-418A-B841-4EE65AB06866}" type="parTrans" cxnId="{17812B30-6E74-4A6B-B041-977BBB106D15}">
      <dgm:prSet/>
      <dgm:spPr/>
      <dgm:t>
        <a:bodyPr/>
        <a:lstStyle/>
        <a:p>
          <a:endParaRPr lang="en-US"/>
        </a:p>
      </dgm:t>
    </dgm:pt>
    <dgm:pt modelId="{169C2BE1-7253-43B3-BB9C-328413FACEC2}" type="sibTrans" cxnId="{17812B30-6E74-4A6B-B041-977BBB106D15}">
      <dgm:prSet/>
      <dgm:spPr/>
      <dgm:t>
        <a:bodyPr/>
        <a:lstStyle/>
        <a:p>
          <a:endParaRPr lang="en-US"/>
        </a:p>
      </dgm:t>
    </dgm:pt>
    <dgm:pt modelId="{72D4E784-7FDD-4549-9622-19AD834BBC0C}">
      <dgm:prSet/>
      <dgm:spPr/>
      <dgm:t>
        <a:bodyPr/>
        <a:lstStyle/>
        <a:p>
          <a:r>
            <a:rPr lang="pl-PL"/>
            <a:t>żąda tego oskarżony, który nie miał obrońcy w czasie pierwszego przesłuchania</a:t>
          </a:r>
          <a:endParaRPr lang="en-US"/>
        </a:p>
      </dgm:t>
    </dgm:pt>
    <dgm:pt modelId="{85E06F06-F8F6-49B8-B3EF-B6E784CE29CD}" type="parTrans" cxnId="{9E6633C4-AB3C-4498-998B-89219993A2F7}">
      <dgm:prSet/>
      <dgm:spPr/>
      <dgm:t>
        <a:bodyPr/>
        <a:lstStyle/>
        <a:p>
          <a:endParaRPr lang="en-US"/>
        </a:p>
      </dgm:t>
    </dgm:pt>
    <dgm:pt modelId="{518867AD-CA2D-49E2-981C-013B89A09815}" type="sibTrans" cxnId="{9E6633C4-AB3C-4498-998B-89219993A2F7}">
      <dgm:prSet/>
      <dgm:spPr/>
      <dgm:t>
        <a:bodyPr/>
        <a:lstStyle/>
        <a:p>
          <a:endParaRPr lang="en-US"/>
        </a:p>
      </dgm:t>
    </dgm:pt>
    <dgm:pt modelId="{39700DD8-34FD-4B42-ADB2-827DC0689E8F}">
      <dgm:prSet/>
      <dgm:spPr/>
      <dgm:t>
        <a:bodyPr/>
        <a:lstStyle/>
        <a:p>
          <a:r>
            <a:rPr lang="pl-PL"/>
            <a:t>art. 185a § 2 k.p.k. – oskarżonemu, który nie ma obrońcy z wyboru, sąd wyznacza obrońcę z urzędu </a:t>
          </a:r>
          <a:endParaRPr lang="en-US"/>
        </a:p>
      </dgm:t>
    </dgm:pt>
    <dgm:pt modelId="{5776B2E3-BC15-4523-92BD-8F605015E431}" type="parTrans" cxnId="{B5CE0DFF-81AE-4789-BA65-10D73FD788F4}">
      <dgm:prSet/>
      <dgm:spPr/>
      <dgm:t>
        <a:bodyPr/>
        <a:lstStyle/>
        <a:p>
          <a:endParaRPr lang="en-US"/>
        </a:p>
      </dgm:t>
    </dgm:pt>
    <dgm:pt modelId="{085BB787-638A-4149-9BF8-E50AAEFB5800}" type="sibTrans" cxnId="{B5CE0DFF-81AE-4789-BA65-10D73FD788F4}">
      <dgm:prSet/>
      <dgm:spPr/>
      <dgm:t>
        <a:bodyPr/>
        <a:lstStyle/>
        <a:p>
          <a:endParaRPr lang="en-US"/>
        </a:p>
      </dgm:t>
    </dgm:pt>
    <dgm:pt modelId="{FC3A651E-1921-47C1-8B49-A756116F3242}">
      <dgm:prSet/>
      <dgm:spPr/>
      <dgm:t>
        <a:bodyPr/>
        <a:lstStyle/>
        <a:p>
          <a:r>
            <a:rPr lang="pl-PL"/>
            <a:t>Przesłuchanie przeprowadza </a:t>
          </a:r>
          <a:r>
            <a:rPr lang="pl-PL" b="1" u="sng"/>
            <a:t>sąd</a:t>
          </a:r>
          <a:r>
            <a:rPr lang="pl-PL"/>
            <a:t> na posiedzeniu z  udziałem biegłego psychologa. Mogą w nim uczestniczyć: </a:t>
          </a:r>
          <a:endParaRPr lang="en-US"/>
        </a:p>
      </dgm:t>
    </dgm:pt>
    <dgm:pt modelId="{396E8EB6-CE04-487E-8CFB-9EC106C1CAC6}" type="parTrans" cxnId="{E3E4EFE6-9676-4BFB-BADE-22F4F54A05EA}">
      <dgm:prSet/>
      <dgm:spPr/>
      <dgm:t>
        <a:bodyPr/>
        <a:lstStyle/>
        <a:p>
          <a:endParaRPr lang="en-US"/>
        </a:p>
      </dgm:t>
    </dgm:pt>
    <dgm:pt modelId="{245BCC96-7E8B-4105-A86B-2FD19B561A63}" type="sibTrans" cxnId="{E3E4EFE6-9676-4BFB-BADE-22F4F54A05EA}">
      <dgm:prSet/>
      <dgm:spPr/>
      <dgm:t>
        <a:bodyPr/>
        <a:lstStyle/>
        <a:p>
          <a:endParaRPr lang="en-US"/>
        </a:p>
      </dgm:t>
    </dgm:pt>
    <dgm:pt modelId="{0DAD9919-91C2-46C9-A9FD-60A690726FF8}">
      <dgm:prSet/>
      <dgm:spPr/>
      <dgm:t>
        <a:bodyPr/>
        <a:lstStyle/>
        <a:p>
          <a:r>
            <a:rPr lang="pl-PL"/>
            <a:t>prokurator, obrońca, pełnomocnik pokrzywdzonego, osoba pełnoletnia wskazana przez pokrzywdzonego, osoba sprawująca stałą pieczę nad pokrzywdzonym, jeżeli nie ogranicza to swobody wypowiedzi</a:t>
          </a:r>
          <a:endParaRPr lang="en-US"/>
        </a:p>
      </dgm:t>
    </dgm:pt>
    <dgm:pt modelId="{31FA1A94-8C97-4ABF-A681-15A83F0FCA19}" type="parTrans" cxnId="{A93B6DCA-48CF-41A3-BA4F-95FF87EE8A2A}">
      <dgm:prSet/>
      <dgm:spPr/>
      <dgm:t>
        <a:bodyPr/>
        <a:lstStyle/>
        <a:p>
          <a:endParaRPr lang="en-US"/>
        </a:p>
      </dgm:t>
    </dgm:pt>
    <dgm:pt modelId="{C2B1BC7B-A1BF-4E89-83BB-AA3CED1C5AD8}" type="sibTrans" cxnId="{A93B6DCA-48CF-41A3-BA4F-95FF87EE8A2A}">
      <dgm:prSet/>
      <dgm:spPr/>
      <dgm:t>
        <a:bodyPr/>
        <a:lstStyle/>
        <a:p>
          <a:endParaRPr lang="en-US"/>
        </a:p>
      </dgm:t>
    </dgm:pt>
    <dgm:pt modelId="{5E67AAFC-DD48-4332-A7F1-8EDD85BACC79}">
      <dgm:prSet/>
      <dgm:spPr/>
      <dgm:t>
        <a:bodyPr/>
        <a:lstStyle/>
        <a:p>
          <a:r>
            <a:rPr lang="pl-PL"/>
            <a:t>Na rozprawie odtwarza się zapis obrazu i dźwięku oraz odczytuje protokół przesłuchania</a:t>
          </a:r>
          <a:endParaRPr lang="en-US"/>
        </a:p>
      </dgm:t>
    </dgm:pt>
    <dgm:pt modelId="{C1015B35-15E6-4600-84B7-6C24F17A08F6}" type="parTrans" cxnId="{AC492E63-C301-44CF-9CF4-90B33CB34E3E}">
      <dgm:prSet/>
      <dgm:spPr/>
      <dgm:t>
        <a:bodyPr/>
        <a:lstStyle/>
        <a:p>
          <a:endParaRPr lang="en-US"/>
        </a:p>
      </dgm:t>
    </dgm:pt>
    <dgm:pt modelId="{60A64E64-8291-4AEF-8FB3-8F525D0D5B32}" type="sibTrans" cxnId="{AC492E63-C301-44CF-9CF4-90B33CB34E3E}">
      <dgm:prSet/>
      <dgm:spPr/>
      <dgm:t>
        <a:bodyPr/>
        <a:lstStyle/>
        <a:p>
          <a:endParaRPr lang="en-US"/>
        </a:p>
      </dgm:t>
    </dgm:pt>
    <dgm:pt modelId="{CF179DB9-AB00-4610-830A-EFDDA6E04400}" type="pres">
      <dgm:prSet presAssocID="{9848D7CB-FFBC-491A-8974-691BCF1A0061}" presName="linear" presStyleCnt="0">
        <dgm:presLayoutVars>
          <dgm:animLvl val="lvl"/>
          <dgm:resizeHandles val="exact"/>
        </dgm:presLayoutVars>
      </dgm:prSet>
      <dgm:spPr/>
    </dgm:pt>
    <dgm:pt modelId="{FF54EC04-5504-4DD5-9BFC-1E76F0E24410}" type="pres">
      <dgm:prSet presAssocID="{84AC9C92-E619-495C-86D8-6C3A78210DE7}" presName="parentText" presStyleLbl="node1" presStyleIdx="0" presStyleCnt="4">
        <dgm:presLayoutVars>
          <dgm:chMax val="0"/>
          <dgm:bulletEnabled val="1"/>
        </dgm:presLayoutVars>
      </dgm:prSet>
      <dgm:spPr/>
    </dgm:pt>
    <dgm:pt modelId="{F931CE97-E3AA-4E5F-8930-9D709336D99E}" type="pres">
      <dgm:prSet presAssocID="{23481306-48D7-44C2-84A4-AEB529B179C2}" presName="spacer" presStyleCnt="0"/>
      <dgm:spPr/>
    </dgm:pt>
    <dgm:pt modelId="{F9735343-CE92-4422-BE9D-77BC8B906CA1}" type="pres">
      <dgm:prSet presAssocID="{E31FA346-E7D9-4FA2-A7D7-27232BCBC521}" presName="parentText" presStyleLbl="node1" presStyleIdx="1" presStyleCnt="4">
        <dgm:presLayoutVars>
          <dgm:chMax val="0"/>
          <dgm:bulletEnabled val="1"/>
        </dgm:presLayoutVars>
      </dgm:prSet>
      <dgm:spPr/>
    </dgm:pt>
    <dgm:pt modelId="{BCBF18A3-7B31-452D-8F69-BF012F8AE09E}" type="pres">
      <dgm:prSet presAssocID="{E31FA346-E7D9-4FA2-A7D7-27232BCBC521}" presName="childText" presStyleLbl="revTx" presStyleIdx="0" presStyleCnt="2">
        <dgm:presLayoutVars>
          <dgm:bulletEnabled val="1"/>
        </dgm:presLayoutVars>
      </dgm:prSet>
      <dgm:spPr/>
    </dgm:pt>
    <dgm:pt modelId="{A73E6C94-1586-4C96-A20E-1ECCB3E59F9A}" type="pres">
      <dgm:prSet presAssocID="{FC3A651E-1921-47C1-8B49-A756116F3242}" presName="parentText" presStyleLbl="node1" presStyleIdx="2" presStyleCnt="4">
        <dgm:presLayoutVars>
          <dgm:chMax val="0"/>
          <dgm:bulletEnabled val="1"/>
        </dgm:presLayoutVars>
      </dgm:prSet>
      <dgm:spPr/>
    </dgm:pt>
    <dgm:pt modelId="{F252F493-91BD-4505-9B8F-E8A682B1C2B0}" type="pres">
      <dgm:prSet presAssocID="{FC3A651E-1921-47C1-8B49-A756116F3242}" presName="childText" presStyleLbl="revTx" presStyleIdx="1" presStyleCnt="2">
        <dgm:presLayoutVars>
          <dgm:bulletEnabled val="1"/>
        </dgm:presLayoutVars>
      </dgm:prSet>
      <dgm:spPr/>
    </dgm:pt>
    <dgm:pt modelId="{22AE9509-D3E3-45C2-867A-411C12B04096}" type="pres">
      <dgm:prSet presAssocID="{5E67AAFC-DD48-4332-A7F1-8EDD85BACC79}" presName="parentText" presStyleLbl="node1" presStyleIdx="3" presStyleCnt="4">
        <dgm:presLayoutVars>
          <dgm:chMax val="0"/>
          <dgm:bulletEnabled val="1"/>
        </dgm:presLayoutVars>
      </dgm:prSet>
      <dgm:spPr/>
    </dgm:pt>
  </dgm:ptLst>
  <dgm:cxnLst>
    <dgm:cxn modelId="{5FB3D608-CF2E-401D-B1A4-BB2DE716FFC2}" type="presOf" srcId="{FC3A651E-1921-47C1-8B49-A756116F3242}" destId="{A73E6C94-1586-4C96-A20E-1ECCB3E59F9A}" srcOrd="0" destOrd="0" presId="urn:microsoft.com/office/officeart/2005/8/layout/vList2"/>
    <dgm:cxn modelId="{446B9629-F7EF-42FF-BB8D-DCB1AB3FB43A}" type="presOf" srcId="{84AC9C92-E619-495C-86D8-6C3A78210DE7}" destId="{FF54EC04-5504-4DD5-9BFC-1E76F0E24410}" srcOrd="0" destOrd="0" presId="urn:microsoft.com/office/officeart/2005/8/layout/vList2"/>
    <dgm:cxn modelId="{17812B30-6E74-4A6B-B041-977BBB106D15}" srcId="{E31FA346-E7D9-4FA2-A7D7-27232BCBC521}" destId="{F14AF89E-2447-4EDB-8D5F-7D0875D2078C}" srcOrd="0" destOrd="0" parTransId="{04F43DDF-6871-418A-B841-4EE65AB06866}" sibTransId="{169C2BE1-7253-43B3-BB9C-328413FACEC2}"/>
    <dgm:cxn modelId="{AC492E63-C301-44CF-9CF4-90B33CB34E3E}" srcId="{9848D7CB-FFBC-491A-8974-691BCF1A0061}" destId="{5E67AAFC-DD48-4332-A7F1-8EDD85BACC79}" srcOrd="3" destOrd="0" parTransId="{C1015B35-15E6-4600-84B7-6C24F17A08F6}" sibTransId="{60A64E64-8291-4AEF-8FB3-8F525D0D5B32}"/>
    <dgm:cxn modelId="{9548494F-28B9-4369-921E-C7FA8970653D}" type="presOf" srcId="{39700DD8-34FD-4B42-ADB2-827DC0689E8F}" destId="{BCBF18A3-7B31-452D-8F69-BF012F8AE09E}" srcOrd="0" destOrd="2" presId="urn:microsoft.com/office/officeart/2005/8/layout/vList2"/>
    <dgm:cxn modelId="{8B79727C-8822-42FF-8971-0CF01362A714}" srcId="{9848D7CB-FFBC-491A-8974-691BCF1A0061}" destId="{84AC9C92-E619-495C-86D8-6C3A78210DE7}" srcOrd="0" destOrd="0" parTransId="{5A63588F-F810-43F0-BAB1-37812AF4F385}" sibTransId="{23481306-48D7-44C2-84A4-AEB529B179C2}"/>
    <dgm:cxn modelId="{694E7780-2FC4-41D3-9416-DEF14DC584B5}" srcId="{9848D7CB-FFBC-491A-8974-691BCF1A0061}" destId="{E31FA346-E7D9-4FA2-A7D7-27232BCBC521}" srcOrd="1" destOrd="0" parTransId="{E48454BE-BDA3-46B3-B454-34D57678E14A}" sibTransId="{7E4D41CB-E455-4886-93FE-EAC9D976CF17}"/>
    <dgm:cxn modelId="{1F2DCE83-5F2D-4F84-A1F0-927F78B3C06A}" type="presOf" srcId="{0DAD9919-91C2-46C9-A9FD-60A690726FF8}" destId="{F252F493-91BD-4505-9B8F-E8A682B1C2B0}" srcOrd="0" destOrd="0" presId="urn:microsoft.com/office/officeart/2005/8/layout/vList2"/>
    <dgm:cxn modelId="{D2ED309C-D58A-4671-BBE9-37AB7D39FAE5}" type="presOf" srcId="{F14AF89E-2447-4EDB-8D5F-7D0875D2078C}" destId="{BCBF18A3-7B31-452D-8F69-BF012F8AE09E}" srcOrd="0" destOrd="0" presId="urn:microsoft.com/office/officeart/2005/8/layout/vList2"/>
    <dgm:cxn modelId="{9E6633C4-AB3C-4498-998B-89219993A2F7}" srcId="{E31FA346-E7D9-4FA2-A7D7-27232BCBC521}" destId="{72D4E784-7FDD-4549-9622-19AD834BBC0C}" srcOrd="1" destOrd="0" parTransId="{85E06F06-F8F6-49B8-B3EF-B6E784CE29CD}" sibTransId="{518867AD-CA2D-49E2-981C-013B89A09815}"/>
    <dgm:cxn modelId="{A93B6DCA-48CF-41A3-BA4F-95FF87EE8A2A}" srcId="{FC3A651E-1921-47C1-8B49-A756116F3242}" destId="{0DAD9919-91C2-46C9-A9FD-60A690726FF8}" srcOrd="0" destOrd="0" parTransId="{31FA1A94-8C97-4ABF-A681-15A83F0FCA19}" sibTransId="{C2B1BC7B-A1BF-4E89-83BB-AA3CED1C5AD8}"/>
    <dgm:cxn modelId="{A72103D2-1041-4462-84DB-48128657A098}" type="presOf" srcId="{9848D7CB-FFBC-491A-8974-691BCF1A0061}" destId="{CF179DB9-AB00-4610-830A-EFDDA6E04400}" srcOrd="0" destOrd="0" presId="urn:microsoft.com/office/officeart/2005/8/layout/vList2"/>
    <dgm:cxn modelId="{48CB7EDA-4886-4C5A-8294-FEE0675ABFEE}" type="presOf" srcId="{72D4E784-7FDD-4549-9622-19AD834BBC0C}" destId="{BCBF18A3-7B31-452D-8F69-BF012F8AE09E}" srcOrd="0" destOrd="1" presId="urn:microsoft.com/office/officeart/2005/8/layout/vList2"/>
    <dgm:cxn modelId="{BF090DDE-7997-411A-A327-5EAE8A220061}" type="presOf" srcId="{E31FA346-E7D9-4FA2-A7D7-27232BCBC521}" destId="{F9735343-CE92-4422-BE9D-77BC8B906CA1}" srcOrd="0" destOrd="0" presId="urn:microsoft.com/office/officeart/2005/8/layout/vList2"/>
    <dgm:cxn modelId="{E3E4EFE6-9676-4BFB-BADE-22F4F54A05EA}" srcId="{9848D7CB-FFBC-491A-8974-691BCF1A0061}" destId="{FC3A651E-1921-47C1-8B49-A756116F3242}" srcOrd="2" destOrd="0" parTransId="{396E8EB6-CE04-487E-8CFB-9EC106C1CAC6}" sibTransId="{245BCC96-7E8B-4105-A86B-2FD19B561A63}"/>
    <dgm:cxn modelId="{55231DEA-1AEE-490D-833E-8D44A2CB4266}" type="presOf" srcId="{5E67AAFC-DD48-4332-A7F1-8EDD85BACC79}" destId="{22AE9509-D3E3-45C2-867A-411C12B04096}" srcOrd="0" destOrd="0" presId="urn:microsoft.com/office/officeart/2005/8/layout/vList2"/>
    <dgm:cxn modelId="{B5CE0DFF-81AE-4789-BA65-10D73FD788F4}" srcId="{72D4E784-7FDD-4549-9622-19AD834BBC0C}" destId="{39700DD8-34FD-4B42-ADB2-827DC0689E8F}" srcOrd="0" destOrd="0" parTransId="{5776B2E3-BC15-4523-92BD-8F605015E431}" sibTransId="{085BB787-638A-4149-9BF8-E50AAEFB5800}"/>
    <dgm:cxn modelId="{604AB626-E6CB-453B-83B4-93BB28BF7625}" type="presParOf" srcId="{CF179DB9-AB00-4610-830A-EFDDA6E04400}" destId="{FF54EC04-5504-4DD5-9BFC-1E76F0E24410}" srcOrd="0" destOrd="0" presId="urn:microsoft.com/office/officeart/2005/8/layout/vList2"/>
    <dgm:cxn modelId="{3B6B54AB-B74A-4482-8856-0C1B4DE2FF10}" type="presParOf" srcId="{CF179DB9-AB00-4610-830A-EFDDA6E04400}" destId="{F931CE97-E3AA-4E5F-8930-9D709336D99E}" srcOrd="1" destOrd="0" presId="urn:microsoft.com/office/officeart/2005/8/layout/vList2"/>
    <dgm:cxn modelId="{E7DE7215-9C3A-454D-9EE4-A6A0736FA526}" type="presParOf" srcId="{CF179DB9-AB00-4610-830A-EFDDA6E04400}" destId="{F9735343-CE92-4422-BE9D-77BC8B906CA1}" srcOrd="2" destOrd="0" presId="urn:microsoft.com/office/officeart/2005/8/layout/vList2"/>
    <dgm:cxn modelId="{EF085BA2-064A-406C-AC02-79505E978EA4}" type="presParOf" srcId="{CF179DB9-AB00-4610-830A-EFDDA6E04400}" destId="{BCBF18A3-7B31-452D-8F69-BF012F8AE09E}" srcOrd="3" destOrd="0" presId="urn:microsoft.com/office/officeart/2005/8/layout/vList2"/>
    <dgm:cxn modelId="{1450BC9B-B558-4979-8B68-D4A916E498CC}" type="presParOf" srcId="{CF179DB9-AB00-4610-830A-EFDDA6E04400}" destId="{A73E6C94-1586-4C96-A20E-1ECCB3E59F9A}" srcOrd="4" destOrd="0" presId="urn:microsoft.com/office/officeart/2005/8/layout/vList2"/>
    <dgm:cxn modelId="{4294F516-9691-47A9-B694-DB7AA6518EF7}" type="presParOf" srcId="{CF179DB9-AB00-4610-830A-EFDDA6E04400}" destId="{F252F493-91BD-4505-9B8F-E8A682B1C2B0}" srcOrd="5" destOrd="0" presId="urn:microsoft.com/office/officeart/2005/8/layout/vList2"/>
    <dgm:cxn modelId="{CBFAB702-F500-498E-8ADE-5E8EFD1920AE}" type="presParOf" srcId="{CF179DB9-AB00-4610-830A-EFDDA6E04400}" destId="{22AE9509-D3E3-45C2-867A-411C12B0409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49575E54-C548-414D-94EE-CDCCB8E49501}" type="doc">
      <dgm:prSet loTypeId="urn:microsoft.com/office/officeart/2018/2/layout/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A701C0E2-3E52-4947-A5C1-B25FCC19386B}">
      <dgm:prSet/>
      <dgm:spPr/>
      <dgm:t>
        <a:bodyPr/>
        <a:lstStyle/>
        <a:p>
          <a:pPr>
            <a:defRPr b="1"/>
          </a:pPr>
          <a:r>
            <a:rPr lang="pl-PL" dirty="0"/>
            <a:t>Po raz pierwszy w Polsce, w sprawie karnej </a:t>
          </a:r>
          <a:r>
            <a:rPr lang="pl-PL" b="1" u="sng" dirty="0"/>
            <a:t>biegłym jest iluzjonista</a:t>
          </a:r>
          <a:r>
            <a:rPr lang="pl-PL" dirty="0"/>
            <a:t>. Powołali go prokuratorzy z Kołobrzegu. Opinia iluzjonisty ma im pomóc dowieść, że trzy kubki nie mają nic wspólnego z grą hazardową – </a:t>
          </a:r>
          <a:r>
            <a:rPr lang="pl-PL" dirty="0">
              <a:hlinkClick xmlns:r="http://schemas.openxmlformats.org/officeDocument/2006/relationships" r:id="rId1"/>
            </a:rPr>
            <a:t>http://plus.pomorska.pl/magazyn/a/magik-jako-biegly-ma-zdemaskowac-oszustwo,9385411</a:t>
          </a:r>
          <a:r>
            <a:rPr lang="pl-PL" dirty="0"/>
            <a:t> </a:t>
          </a:r>
          <a:endParaRPr lang="en-US" dirty="0"/>
        </a:p>
      </dgm:t>
    </dgm:pt>
    <dgm:pt modelId="{6DDD4C3A-EC60-46E0-91A8-63BA1D622869}" type="parTrans" cxnId="{3CF24B80-3E2E-4A84-9991-DA891C1C66A2}">
      <dgm:prSet/>
      <dgm:spPr/>
      <dgm:t>
        <a:bodyPr/>
        <a:lstStyle/>
        <a:p>
          <a:endParaRPr lang="en-US"/>
        </a:p>
      </dgm:t>
    </dgm:pt>
    <dgm:pt modelId="{47B496CA-ACAC-4630-A4C9-DAE477ABB615}" type="sibTrans" cxnId="{3CF24B80-3E2E-4A84-9991-DA891C1C66A2}">
      <dgm:prSet/>
      <dgm:spPr/>
      <dgm:t>
        <a:bodyPr/>
        <a:lstStyle/>
        <a:p>
          <a:endParaRPr lang="en-US"/>
        </a:p>
      </dgm:t>
    </dgm:pt>
    <dgm:pt modelId="{DD034F94-5E92-4EC4-9113-828A8E79D5E6}">
      <dgm:prSet/>
      <dgm:spPr/>
      <dgm:t>
        <a:bodyPr/>
        <a:lstStyle/>
        <a:p>
          <a:r>
            <a:rPr lang="pl-PL"/>
            <a:t>Sąd uniewinnił wczoraj od zarzutu oszustwa Andrzeja L., wielokrotnie karanego za nielegalny hazard. Mężczyzna miał oszukiwać turystów w Kołobrzegu podczas organizowanych przez siebie rozgrywek w trzy kubki.</a:t>
          </a:r>
          <a:br>
            <a:rPr lang="pl-PL"/>
          </a:br>
          <a:r>
            <a:rPr lang="pl-PL"/>
            <a:t>W trakcie rozprawy powołano biegłego iluzjonistę, który zagrał z oskarżonym w popularną grę na sali sądowej. I przegrał. - </a:t>
          </a:r>
          <a:r>
            <a:rPr lang="pl-PL">
              <a:hlinkClick xmlns:r="http://schemas.openxmlformats.org/officeDocument/2006/relationships" r:id="rId2"/>
            </a:rPr>
            <a:t>http://wiadomosci.gazeta.pl/wiadomosci/1,114871,19723560,iluzjonista-zagral-w-sadzie-z-hazardzista-w-trzy-kubki-i-przegral.html</a:t>
          </a:r>
          <a:r>
            <a:rPr lang="pl-PL"/>
            <a:t> </a:t>
          </a:r>
          <a:endParaRPr lang="en-US"/>
        </a:p>
      </dgm:t>
    </dgm:pt>
    <dgm:pt modelId="{CDF79BD8-6EAA-43D3-B30F-35B6A3B47A78}" type="parTrans" cxnId="{E6D8FA2E-A8B5-4B96-8C51-0C0076DD504B}">
      <dgm:prSet/>
      <dgm:spPr/>
      <dgm:t>
        <a:bodyPr/>
        <a:lstStyle/>
        <a:p>
          <a:endParaRPr lang="en-US"/>
        </a:p>
      </dgm:t>
    </dgm:pt>
    <dgm:pt modelId="{EA881B6F-4275-41B4-8245-1F6B5106FCC7}" type="sibTrans" cxnId="{E6D8FA2E-A8B5-4B96-8C51-0C0076DD504B}">
      <dgm:prSet/>
      <dgm:spPr/>
      <dgm:t>
        <a:bodyPr/>
        <a:lstStyle/>
        <a:p>
          <a:endParaRPr lang="en-US"/>
        </a:p>
      </dgm:t>
    </dgm:pt>
    <dgm:pt modelId="{E799F8C7-41A5-4018-BA72-5582DA7153A5}">
      <dgm:prSet/>
      <dgm:spPr/>
      <dgm:t>
        <a:bodyPr/>
        <a:lstStyle/>
        <a:p>
          <a:pPr>
            <a:defRPr b="1"/>
          </a:pPr>
          <a:r>
            <a:rPr lang="pl-PL"/>
            <a:t>Biegły jasnowidz – „zasięgnąć opinii biegłego z zakresu parapsychologii - jasnowidza Krzysztofa Jackowskiego celem przeprowadzenia eksperymentu w celu ustalenia miejsca pobytu (zaginionej osoby - red.)” - </a:t>
          </a:r>
          <a:r>
            <a:rPr lang="pl-PL">
              <a:hlinkClick xmlns:r="http://schemas.openxmlformats.org/officeDocument/2006/relationships" r:id="rId3"/>
            </a:rPr>
            <a:t>http://wiadomosci.onet.pl/kraj/jasnowidz-krzysztof-jackowski-powolany-na-bieglego-przez-prokurature/jkcn1</a:t>
          </a:r>
          <a:r>
            <a:rPr lang="pl-PL"/>
            <a:t> </a:t>
          </a:r>
          <a:endParaRPr lang="en-US"/>
        </a:p>
      </dgm:t>
    </dgm:pt>
    <dgm:pt modelId="{077CA493-4B0F-4209-A9F7-535FAF36A87B}" type="parTrans" cxnId="{39A13C8B-425D-4EE0-B517-DE30D9391F33}">
      <dgm:prSet/>
      <dgm:spPr/>
      <dgm:t>
        <a:bodyPr/>
        <a:lstStyle/>
        <a:p>
          <a:endParaRPr lang="en-US"/>
        </a:p>
      </dgm:t>
    </dgm:pt>
    <dgm:pt modelId="{A9706977-5A82-478A-B006-C5E1D1FFB268}" type="sibTrans" cxnId="{39A13C8B-425D-4EE0-B517-DE30D9391F33}">
      <dgm:prSet/>
      <dgm:spPr/>
      <dgm:t>
        <a:bodyPr/>
        <a:lstStyle/>
        <a:p>
          <a:endParaRPr lang="en-US"/>
        </a:p>
      </dgm:t>
    </dgm:pt>
    <dgm:pt modelId="{9B43E749-2728-4D77-97BE-40D1C141722B}" type="pres">
      <dgm:prSet presAssocID="{49575E54-C548-414D-94EE-CDCCB8E49501}" presName="root" presStyleCnt="0">
        <dgm:presLayoutVars>
          <dgm:dir/>
          <dgm:resizeHandles val="exact"/>
        </dgm:presLayoutVars>
      </dgm:prSet>
      <dgm:spPr/>
    </dgm:pt>
    <dgm:pt modelId="{EDD0FDA9-7FBB-44DF-B6DC-73A652E8FB89}" type="pres">
      <dgm:prSet presAssocID="{A701C0E2-3E52-4947-A5C1-B25FCC19386B}" presName="compNode" presStyleCnt="0"/>
      <dgm:spPr/>
    </dgm:pt>
    <dgm:pt modelId="{4E41BCEF-2F78-4FE9-9A6F-577AD4C69425}" type="pres">
      <dgm:prSet presAssocID="{A701C0E2-3E52-4947-A5C1-B25FCC19386B}" presName="iconRect" presStyleLbl="node1" presStyleIdx="0"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Skeleton"/>
        </a:ext>
      </dgm:extLst>
    </dgm:pt>
    <dgm:pt modelId="{163DC57A-4A5F-4752-AA24-C943FD235917}" type="pres">
      <dgm:prSet presAssocID="{A701C0E2-3E52-4947-A5C1-B25FCC19386B}" presName="iconSpace" presStyleCnt="0"/>
      <dgm:spPr/>
    </dgm:pt>
    <dgm:pt modelId="{9D4A6359-6C75-47AF-B374-C5D28DFCD618}" type="pres">
      <dgm:prSet presAssocID="{A701C0E2-3E52-4947-A5C1-B25FCC19386B}" presName="parTx" presStyleLbl="revTx" presStyleIdx="0" presStyleCnt="4">
        <dgm:presLayoutVars>
          <dgm:chMax val="0"/>
          <dgm:chPref val="0"/>
        </dgm:presLayoutVars>
      </dgm:prSet>
      <dgm:spPr/>
    </dgm:pt>
    <dgm:pt modelId="{40BDD011-CD2C-4A5B-817C-96AA0CDC097B}" type="pres">
      <dgm:prSet presAssocID="{A701C0E2-3E52-4947-A5C1-B25FCC19386B}" presName="txSpace" presStyleCnt="0"/>
      <dgm:spPr/>
    </dgm:pt>
    <dgm:pt modelId="{A2837E74-0314-4D18-BF40-AE5FE470C4B9}" type="pres">
      <dgm:prSet presAssocID="{A701C0E2-3E52-4947-A5C1-B25FCC19386B}" presName="desTx" presStyleLbl="revTx" presStyleIdx="1" presStyleCnt="4">
        <dgm:presLayoutVars/>
      </dgm:prSet>
      <dgm:spPr/>
    </dgm:pt>
    <dgm:pt modelId="{387EA405-743D-456C-8005-EA1BF4538E09}" type="pres">
      <dgm:prSet presAssocID="{47B496CA-ACAC-4630-A4C9-DAE477ABB615}" presName="sibTrans" presStyleCnt="0"/>
      <dgm:spPr/>
    </dgm:pt>
    <dgm:pt modelId="{61717FA0-6704-4D2D-B913-46EBC62C1F8E}" type="pres">
      <dgm:prSet presAssocID="{E799F8C7-41A5-4018-BA72-5582DA7153A5}" presName="compNode" presStyleCnt="0"/>
      <dgm:spPr/>
    </dgm:pt>
    <dgm:pt modelId="{A8EFB15B-1FC4-42F1-A873-C9D580611F8F}" type="pres">
      <dgm:prSet presAssocID="{E799F8C7-41A5-4018-BA72-5582DA7153A5}" presName="iconRect" presStyleLbl="node1" presStyleIdx="1" presStyleCnt="2"/>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Captain"/>
        </a:ext>
      </dgm:extLst>
    </dgm:pt>
    <dgm:pt modelId="{187F7B39-0B35-4072-A471-4FD6CB586776}" type="pres">
      <dgm:prSet presAssocID="{E799F8C7-41A5-4018-BA72-5582DA7153A5}" presName="iconSpace" presStyleCnt="0"/>
      <dgm:spPr/>
    </dgm:pt>
    <dgm:pt modelId="{672CC5CA-D7EA-4491-9C06-8F600DDA3C1F}" type="pres">
      <dgm:prSet presAssocID="{E799F8C7-41A5-4018-BA72-5582DA7153A5}" presName="parTx" presStyleLbl="revTx" presStyleIdx="2" presStyleCnt="4">
        <dgm:presLayoutVars>
          <dgm:chMax val="0"/>
          <dgm:chPref val="0"/>
        </dgm:presLayoutVars>
      </dgm:prSet>
      <dgm:spPr/>
    </dgm:pt>
    <dgm:pt modelId="{67209693-7075-470D-90BC-B2EAEF067C66}" type="pres">
      <dgm:prSet presAssocID="{E799F8C7-41A5-4018-BA72-5582DA7153A5}" presName="txSpace" presStyleCnt="0"/>
      <dgm:spPr/>
    </dgm:pt>
    <dgm:pt modelId="{AECACDD9-0641-4E58-9FB8-8C7DE4D65463}" type="pres">
      <dgm:prSet presAssocID="{E799F8C7-41A5-4018-BA72-5582DA7153A5}" presName="desTx" presStyleLbl="revTx" presStyleIdx="3" presStyleCnt="4">
        <dgm:presLayoutVars/>
      </dgm:prSet>
      <dgm:spPr/>
    </dgm:pt>
  </dgm:ptLst>
  <dgm:cxnLst>
    <dgm:cxn modelId="{E6D8FA2E-A8B5-4B96-8C51-0C0076DD504B}" srcId="{A701C0E2-3E52-4947-A5C1-B25FCC19386B}" destId="{DD034F94-5E92-4EC4-9113-828A8E79D5E6}" srcOrd="0" destOrd="0" parTransId="{CDF79BD8-6EAA-43D3-B30F-35B6A3B47A78}" sibTransId="{EA881B6F-4275-41B4-8245-1F6B5106FCC7}"/>
    <dgm:cxn modelId="{9D104D48-A938-4C42-9EE1-1E6FFD3F08FD}" type="presOf" srcId="{A701C0E2-3E52-4947-A5C1-B25FCC19386B}" destId="{9D4A6359-6C75-47AF-B374-C5D28DFCD618}" srcOrd="0" destOrd="0" presId="urn:microsoft.com/office/officeart/2018/2/layout/IconLabelDescriptionList"/>
    <dgm:cxn modelId="{3CF24B80-3E2E-4A84-9991-DA891C1C66A2}" srcId="{49575E54-C548-414D-94EE-CDCCB8E49501}" destId="{A701C0E2-3E52-4947-A5C1-B25FCC19386B}" srcOrd="0" destOrd="0" parTransId="{6DDD4C3A-EC60-46E0-91A8-63BA1D622869}" sibTransId="{47B496CA-ACAC-4630-A4C9-DAE477ABB615}"/>
    <dgm:cxn modelId="{39A13C8B-425D-4EE0-B517-DE30D9391F33}" srcId="{49575E54-C548-414D-94EE-CDCCB8E49501}" destId="{E799F8C7-41A5-4018-BA72-5582DA7153A5}" srcOrd="1" destOrd="0" parTransId="{077CA493-4B0F-4209-A9F7-535FAF36A87B}" sibTransId="{A9706977-5A82-478A-B006-C5E1D1FFB268}"/>
    <dgm:cxn modelId="{B77929DA-A18D-4CDA-B463-C1EBCF14068B}" type="presOf" srcId="{DD034F94-5E92-4EC4-9113-828A8E79D5E6}" destId="{A2837E74-0314-4D18-BF40-AE5FE470C4B9}" srcOrd="0" destOrd="0" presId="urn:microsoft.com/office/officeart/2018/2/layout/IconLabelDescriptionList"/>
    <dgm:cxn modelId="{81994BDB-3314-41EE-8F90-B4F9B13E2F2C}" type="presOf" srcId="{49575E54-C548-414D-94EE-CDCCB8E49501}" destId="{9B43E749-2728-4D77-97BE-40D1C141722B}" srcOrd="0" destOrd="0" presId="urn:microsoft.com/office/officeart/2018/2/layout/IconLabelDescriptionList"/>
    <dgm:cxn modelId="{A2989EF0-1712-4D36-87EE-2C920D2E2D15}" type="presOf" srcId="{E799F8C7-41A5-4018-BA72-5582DA7153A5}" destId="{672CC5CA-D7EA-4491-9C06-8F600DDA3C1F}" srcOrd="0" destOrd="0" presId="urn:microsoft.com/office/officeart/2018/2/layout/IconLabelDescriptionList"/>
    <dgm:cxn modelId="{C4769EC5-22BE-4F5C-A88D-5078132889EC}" type="presParOf" srcId="{9B43E749-2728-4D77-97BE-40D1C141722B}" destId="{EDD0FDA9-7FBB-44DF-B6DC-73A652E8FB89}" srcOrd="0" destOrd="0" presId="urn:microsoft.com/office/officeart/2018/2/layout/IconLabelDescriptionList"/>
    <dgm:cxn modelId="{406348E9-3C78-43A5-A543-CCCF528A16CD}" type="presParOf" srcId="{EDD0FDA9-7FBB-44DF-B6DC-73A652E8FB89}" destId="{4E41BCEF-2F78-4FE9-9A6F-577AD4C69425}" srcOrd="0" destOrd="0" presId="urn:microsoft.com/office/officeart/2018/2/layout/IconLabelDescriptionList"/>
    <dgm:cxn modelId="{58E3F405-0B18-48C0-B74A-6B90E52D1348}" type="presParOf" srcId="{EDD0FDA9-7FBB-44DF-B6DC-73A652E8FB89}" destId="{163DC57A-4A5F-4752-AA24-C943FD235917}" srcOrd="1" destOrd="0" presId="urn:microsoft.com/office/officeart/2018/2/layout/IconLabelDescriptionList"/>
    <dgm:cxn modelId="{AA184822-6837-46D3-BC92-B5BBFD0012C7}" type="presParOf" srcId="{EDD0FDA9-7FBB-44DF-B6DC-73A652E8FB89}" destId="{9D4A6359-6C75-47AF-B374-C5D28DFCD618}" srcOrd="2" destOrd="0" presId="urn:microsoft.com/office/officeart/2018/2/layout/IconLabelDescriptionList"/>
    <dgm:cxn modelId="{5FBB0B53-9432-482E-B92B-C0BB62E8AFE9}" type="presParOf" srcId="{EDD0FDA9-7FBB-44DF-B6DC-73A652E8FB89}" destId="{40BDD011-CD2C-4A5B-817C-96AA0CDC097B}" srcOrd="3" destOrd="0" presId="urn:microsoft.com/office/officeart/2018/2/layout/IconLabelDescriptionList"/>
    <dgm:cxn modelId="{265E6B61-0F30-4FE5-A0DE-49E19874D7D1}" type="presParOf" srcId="{EDD0FDA9-7FBB-44DF-B6DC-73A652E8FB89}" destId="{A2837E74-0314-4D18-BF40-AE5FE470C4B9}" srcOrd="4" destOrd="0" presId="urn:microsoft.com/office/officeart/2018/2/layout/IconLabelDescriptionList"/>
    <dgm:cxn modelId="{C6ADFE9E-852A-4240-83F7-8411BE360EDD}" type="presParOf" srcId="{9B43E749-2728-4D77-97BE-40D1C141722B}" destId="{387EA405-743D-456C-8005-EA1BF4538E09}" srcOrd="1" destOrd="0" presId="urn:microsoft.com/office/officeart/2018/2/layout/IconLabelDescriptionList"/>
    <dgm:cxn modelId="{E392BD9E-EF83-422E-BD90-93A0AB61C525}" type="presParOf" srcId="{9B43E749-2728-4D77-97BE-40D1C141722B}" destId="{61717FA0-6704-4D2D-B913-46EBC62C1F8E}" srcOrd="2" destOrd="0" presId="urn:microsoft.com/office/officeart/2018/2/layout/IconLabelDescriptionList"/>
    <dgm:cxn modelId="{4B23030A-E5F4-4806-AF9F-2062CA676771}" type="presParOf" srcId="{61717FA0-6704-4D2D-B913-46EBC62C1F8E}" destId="{A8EFB15B-1FC4-42F1-A873-C9D580611F8F}" srcOrd="0" destOrd="0" presId="urn:microsoft.com/office/officeart/2018/2/layout/IconLabelDescriptionList"/>
    <dgm:cxn modelId="{C2ABF6FD-0DDE-440E-B5BC-835D9FF40031}" type="presParOf" srcId="{61717FA0-6704-4D2D-B913-46EBC62C1F8E}" destId="{187F7B39-0B35-4072-A471-4FD6CB586776}" srcOrd="1" destOrd="0" presId="urn:microsoft.com/office/officeart/2018/2/layout/IconLabelDescriptionList"/>
    <dgm:cxn modelId="{168DF1DB-C9AC-4E89-978A-328B06BD8BFE}" type="presParOf" srcId="{61717FA0-6704-4D2D-B913-46EBC62C1F8E}" destId="{672CC5CA-D7EA-4491-9C06-8F600DDA3C1F}" srcOrd="2" destOrd="0" presId="urn:microsoft.com/office/officeart/2018/2/layout/IconLabelDescriptionList"/>
    <dgm:cxn modelId="{C1D59D66-2055-488C-86BC-6BB71CAC43BB}" type="presParOf" srcId="{61717FA0-6704-4D2D-B913-46EBC62C1F8E}" destId="{67209693-7075-470D-90BC-B2EAEF067C66}" srcOrd="3" destOrd="0" presId="urn:microsoft.com/office/officeart/2018/2/layout/IconLabelDescriptionList"/>
    <dgm:cxn modelId="{BDDB947F-ADE1-4B68-8A9E-BAE8D99A6147}" type="presParOf" srcId="{61717FA0-6704-4D2D-B913-46EBC62C1F8E}" destId="{AECACDD9-0641-4E58-9FB8-8C7DE4D65463}"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7E1162-872C-4E70-A97C-E729CBCB6FD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6859B8B-77C9-4402-905D-EA635135D0FE}">
      <dgm:prSet/>
      <dgm:spPr/>
      <dgm:t>
        <a:bodyPr/>
        <a:lstStyle/>
        <a:p>
          <a:r>
            <a:rPr lang="pl-PL"/>
            <a:t>Art. 7 („wszystkie przeprowadzone dowody”) należy doprecyzować. </a:t>
          </a:r>
          <a:endParaRPr lang="en-US"/>
        </a:p>
      </dgm:t>
    </dgm:pt>
    <dgm:pt modelId="{417175BB-541E-4561-8185-2D0B32DF941C}" type="parTrans" cxnId="{55C9028D-4DD1-436E-8747-517B7A1369A3}">
      <dgm:prSet/>
      <dgm:spPr/>
      <dgm:t>
        <a:bodyPr/>
        <a:lstStyle/>
        <a:p>
          <a:endParaRPr lang="en-US"/>
        </a:p>
      </dgm:t>
    </dgm:pt>
    <dgm:pt modelId="{A4BA6106-7DFF-4CDB-AEDD-28B1ABE5A32E}" type="sibTrans" cxnId="{55C9028D-4DD1-436E-8747-517B7A1369A3}">
      <dgm:prSet/>
      <dgm:spPr/>
      <dgm:t>
        <a:bodyPr/>
        <a:lstStyle/>
        <a:p>
          <a:endParaRPr lang="en-US"/>
        </a:p>
      </dgm:t>
    </dgm:pt>
    <dgm:pt modelId="{91664E70-99A9-4FF8-9A12-273394C5F64E}">
      <dgm:prSet/>
      <dgm:spPr/>
      <dgm:t>
        <a:bodyPr/>
        <a:lstStyle/>
        <a:p>
          <a:r>
            <a:rPr lang="pl-PL"/>
            <a:t>„Wszystkie przeprowadzone dowody” nie odnosi się do tych dowodów, które zostały przeprowadzone wbrew zakazom dowodowym – takie dowody należy wyeliminować z podstawy rozstrzygnięcia, jeżeli zostały przeprowadzone i nie podlegają ocenie </a:t>
          </a:r>
          <a:endParaRPr lang="en-US"/>
        </a:p>
      </dgm:t>
    </dgm:pt>
    <dgm:pt modelId="{1589A522-5E62-4C06-A417-22ECE9AA5B65}" type="parTrans" cxnId="{47B3358E-6435-4C1F-A48C-27AB5B8BD2F6}">
      <dgm:prSet/>
      <dgm:spPr/>
      <dgm:t>
        <a:bodyPr/>
        <a:lstStyle/>
        <a:p>
          <a:endParaRPr lang="en-US"/>
        </a:p>
      </dgm:t>
    </dgm:pt>
    <dgm:pt modelId="{881102F5-F119-445B-A7A1-ED900DC47839}" type="sibTrans" cxnId="{47B3358E-6435-4C1F-A48C-27AB5B8BD2F6}">
      <dgm:prSet/>
      <dgm:spPr/>
      <dgm:t>
        <a:bodyPr/>
        <a:lstStyle/>
        <a:p>
          <a:endParaRPr lang="en-US"/>
        </a:p>
      </dgm:t>
    </dgm:pt>
    <dgm:pt modelId="{9B6F7197-7D06-47EC-B38E-DAC26F72A78A}">
      <dgm:prSet/>
      <dgm:spPr/>
      <dgm:t>
        <a:bodyPr/>
        <a:lstStyle/>
        <a:p>
          <a:r>
            <a:rPr lang="pl-PL"/>
            <a:t>art. 92 – podstawę faktyczną orzeczenia stanowi całokształt okoliczności ujawnionych w toku postępowania </a:t>
          </a:r>
          <a:endParaRPr lang="en-US"/>
        </a:p>
      </dgm:t>
    </dgm:pt>
    <dgm:pt modelId="{01E9B111-59BA-408D-BDD0-85701F17E85A}" type="parTrans" cxnId="{39845720-E023-41D4-8580-97F7FD92864B}">
      <dgm:prSet/>
      <dgm:spPr/>
      <dgm:t>
        <a:bodyPr/>
        <a:lstStyle/>
        <a:p>
          <a:endParaRPr lang="en-US"/>
        </a:p>
      </dgm:t>
    </dgm:pt>
    <dgm:pt modelId="{4FE9B3A8-9DFC-4B54-83EB-B1452F4B1F74}" type="sibTrans" cxnId="{39845720-E023-41D4-8580-97F7FD92864B}">
      <dgm:prSet/>
      <dgm:spPr/>
      <dgm:t>
        <a:bodyPr/>
        <a:lstStyle/>
        <a:p>
          <a:endParaRPr lang="en-US"/>
        </a:p>
      </dgm:t>
    </dgm:pt>
    <dgm:pt modelId="{9EC7B0A4-FC60-40CC-9877-D18F6EB8300C}">
      <dgm:prSet/>
      <dgm:spPr/>
      <dgm:t>
        <a:bodyPr/>
        <a:lstStyle/>
        <a:p>
          <a:r>
            <a:rPr lang="pl-PL"/>
            <a:t>każdego orzeczenia np. postanowienia prokuratora </a:t>
          </a:r>
          <a:endParaRPr lang="en-US"/>
        </a:p>
      </dgm:t>
    </dgm:pt>
    <dgm:pt modelId="{71C84118-53C2-4907-9B69-15306FB2CFA6}" type="parTrans" cxnId="{B2E7EB49-9F50-4C44-B98B-10635AB7A4E1}">
      <dgm:prSet/>
      <dgm:spPr/>
      <dgm:t>
        <a:bodyPr/>
        <a:lstStyle/>
        <a:p>
          <a:endParaRPr lang="en-US"/>
        </a:p>
      </dgm:t>
    </dgm:pt>
    <dgm:pt modelId="{1C1426A3-4D5F-4D6D-94C3-E54F468F87EC}" type="sibTrans" cxnId="{B2E7EB49-9F50-4C44-B98B-10635AB7A4E1}">
      <dgm:prSet/>
      <dgm:spPr/>
      <dgm:t>
        <a:bodyPr/>
        <a:lstStyle/>
        <a:p>
          <a:endParaRPr lang="en-US"/>
        </a:p>
      </dgm:t>
    </dgm:pt>
    <dgm:pt modelId="{F3B29D87-E20D-4F27-8977-3A7BB8533128}">
      <dgm:prSet/>
      <dgm:spPr/>
      <dgm:t>
        <a:bodyPr/>
        <a:lstStyle/>
        <a:p>
          <a:r>
            <a:rPr lang="pl-PL"/>
            <a:t>art. 410 - podstawę wyroku może stanowić tylko całokształt okoliczności ujawnionych w toku rozprawy głównej</a:t>
          </a:r>
          <a:endParaRPr lang="en-US"/>
        </a:p>
      </dgm:t>
    </dgm:pt>
    <dgm:pt modelId="{5473EFA8-A0B3-48F4-B888-55FB692DDE91}" type="parTrans" cxnId="{37675A2F-9ACA-47A4-BA0B-BE4D821C24EA}">
      <dgm:prSet/>
      <dgm:spPr/>
      <dgm:t>
        <a:bodyPr/>
        <a:lstStyle/>
        <a:p>
          <a:endParaRPr lang="en-US"/>
        </a:p>
      </dgm:t>
    </dgm:pt>
    <dgm:pt modelId="{08DC34DD-FD95-4201-A5F9-0373D2F6AB9B}" type="sibTrans" cxnId="{37675A2F-9ACA-47A4-BA0B-BE4D821C24EA}">
      <dgm:prSet/>
      <dgm:spPr/>
      <dgm:t>
        <a:bodyPr/>
        <a:lstStyle/>
        <a:p>
          <a:endParaRPr lang="en-US"/>
        </a:p>
      </dgm:t>
    </dgm:pt>
    <dgm:pt modelId="{3BB37EB7-0740-40F4-AFA0-DCF2305B2177}">
      <dgm:prSet/>
      <dgm:spPr/>
      <dgm:t>
        <a:bodyPr/>
        <a:lstStyle/>
        <a:p>
          <a:r>
            <a:rPr lang="pl-PL"/>
            <a:t>uszczegółowienie art. 92 w odniesieniu do rozprawy głównej </a:t>
          </a:r>
          <a:endParaRPr lang="en-US"/>
        </a:p>
      </dgm:t>
    </dgm:pt>
    <dgm:pt modelId="{1F0325A5-C11F-4A18-81FB-BE5B7AA3FFCB}" type="parTrans" cxnId="{0A7657F7-DF3F-4B61-90C4-F504E19F85D5}">
      <dgm:prSet/>
      <dgm:spPr/>
      <dgm:t>
        <a:bodyPr/>
        <a:lstStyle/>
        <a:p>
          <a:endParaRPr lang="en-US"/>
        </a:p>
      </dgm:t>
    </dgm:pt>
    <dgm:pt modelId="{07F530A2-6210-4003-955C-EF82C5B5CE0F}" type="sibTrans" cxnId="{0A7657F7-DF3F-4B61-90C4-F504E19F85D5}">
      <dgm:prSet/>
      <dgm:spPr/>
      <dgm:t>
        <a:bodyPr/>
        <a:lstStyle/>
        <a:p>
          <a:endParaRPr lang="en-US"/>
        </a:p>
      </dgm:t>
    </dgm:pt>
    <dgm:pt modelId="{58300E64-37A3-445D-A0F8-E8D293246C80}">
      <dgm:prSet/>
      <dgm:spPr/>
      <dgm:t>
        <a:bodyPr/>
        <a:lstStyle/>
        <a:p>
          <a:r>
            <a:rPr lang="pl-PL" dirty="0"/>
            <a:t>nie oznacza to konieczności rzeczywistego przeprowadzenia wszystkich dowodów, niektóre można ujawnić albo uznać za ujawnione bez odczytywania (por. art. 394) </a:t>
          </a:r>
        </a:p>
        <a:p>
          <a:r>
            <a:rPr lang="pl-PL" dirty="0"/>
            <a:t>Uwaga na art. 405 </a:t>
          </a:r>
          <a:endParaRPr lang="en-US" dirty="0"/>
        </a:p>
      </dgm:t>
    </dgm:pt>
    <dgm:pt modelId="{55353A85-8C3C-48EC-AC3B-C619772D4CAA}" type="parTrans" cxnId="{EB61D510-F269-452E-9338-0BD7E9DF90AB}">
      <dgm:prSet/>
      <dgm:spPr/>
      <dgm:t>
        <a:bodyPr/>
        <a:lstStyle/>
        <a:p>
          <a:endParaRPr lang="en-US"/>
        </a:p>
      </dgm:t>
    </dgm:pt>
    <dgm:pt modelId="{813314F6-5450-4D47-8842-756BD1797BB0}" type="sibTrans" cxnId="{EB61D510-F269-452E-9338-0BD7E9DF90AB}">
      <dgm:prSet/>
      <dgm:spPr/>
      <dgm:t>
        <a:bodyPr/>
        <a:lstStyle/>
        <a:p>
          <a:endParaRPr lang="en-US"/>
        </a:p>
      </dgm:t>
    </dgm:pt>
    <dgm:pt modelId="{B5F9DD8F-8BA0-4D1E-ABD9-A01B9BB50BDE}" type="pres">
      <dgm:prSet presAssocID="{4C7E1162-872C-4E70-A97C-E729CBCB6FDD}" presName="root" presStyleCnt="0">
        <dgm:presLayoutVars>
          <dgm:dir/>
          <dgm:resizeHandles val="exact"/>
        </dgm:presLayoutVars>
      </dgm:prSet>
      <dgm:spPr/>
    </dgm:pt>
    <dgm:pt modelId="{0B910BF9-89D8-4184-BF83-E0DA0D13B9DC}" type="pres">
      <dgm:prSet presAssocID="{46859B8B-77C9-4402-905D-EA635135D0FE}" presName="compNode" presStyleCnt="0"/>
      <dgm:spPr/>
    </dgm:pt>
    <dgm:pt modelId="{7924CBF9-C25F-45D0-9A00-D73F6F3F0D9C}" type="pres">
      <dgm:prSet presAssocID="{46859B8B-77C9-4402-905D-EA635135D0FE}" presName="bgRect" presStyleLbl="bgShp" presStyleIdx="0" presStyleCnt="4"/>
      <dgm:spPr/>
    </dgm:pt>
    <dgm:pt modelId="{3834687C-D1FF-495E-ACBB-4BBD9B1BBA8A}" type="pres">
      <dgm:prSet presAssocID="{46859B8B-77C9-4402-905D-EA635135D0F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B89DE161-09EC-4221-8FFF-4B3B36EEDBCC}" type="pres">
      <dgm:prSet presAssocID="{46859B8B-77C9-4402-905D-EA635135D0FE}" presName="spaceRect" presStyleCnt="0"/>
      <dgm:spPr/>
    </dgm:pt>
    <dgm:pt modelId="{F6930C92-552D-4188-8FE6-699F5F808DD2}" type="pres">
      <dgm:prSet presAssocID="{46859B8B-77C9-4402-905D-EA635135D0FE}" presName="parTx" presStyleLbl="revTx" presStyleIdx="0" presStyleCnt="6">
        <dgm:presLayoutVars>
          <dgm:chMax val="0"/>
          <dgm:chPref val="0"/>
        </dgm:presLayoutVars>
      </dgm:prSet>
      <dgm:spPr/>
    </dgm:pt>
    <dgm:pt modelId="{D36A5347-D7E3-43B6-BF9E-12423CA49644}" type="pres">
      <dgm:prSet presAssocID="{A4BA6106-7DFF-4CDB-AEDD-28B1ABE5A32E}" presName="sibTrans" presStyleCnt="0"/>
      <dgm:spPr/>
    </dgm:pt>
    <dgm:pt modelId="{DBC4BDBD-AFDF-40D4-903B-4AE96317CD86}" type="pres">
      <dgm:prSet presAssocID="{91664E70-99A9-4FF8-9A12-273394C5F64E}" presName="compNode" presStyleCnt="0"/>
      <dgm:spPr/>
    </dgm:pt>
    <dgm:pt modelId="{B118A17F-8436-4ED2-B016-7832776DB992}" type="pres">
      <dgm:prSet presAssocID="{91664E70-99A9-4FF8-9A12-273394C5F64E}" presName="bgRect" presStyleLbl="bgShp" presStyleIdx="1" presStyleCnt="4"/>
      <dgm:spPr/>
    </dgm:pt>
    <dgm:pt modelId="{D86D6A65-7595-4BB7-871E-E1F4FB3FD981}" type="pres">
      <dgm:prSet presAssocID="{91664E70-99A9-4FF8-9A12-273394C5F64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abase"/>
        </a:ext>
      </dgm:extLst>
    </dgm:pt>
    <dgm:pt modelId="{573ED5D2-F869-44E3-9A33-9DA21398AD27}" type="pres">
      <dgm:prSet presAssocID="{91664E70-99A9-4FF8-9A12-273394C5F64E}" presName="spaceRect" presStyleCnt="0"/>
      <dgm:spPr/>
    </dgm:pt>
    <dgm:pt modelId="{0B1EB4E7-E351-4652-B980-7791B2F1D5BC}" type="pres">
      <dgm:prSet presAssocID="{91664E70-99A9-4FF8-9A12-273394C5F64E}" presName="parTx" presStyleLbl="revTx" presStyleIdx="1" presStyleCnt="6">
        <dgm:presLayoutVars>
          <dgm:chMax val="0"/>
          <dgm:chPref val="0"/>
        </dgm:presLayoutVars>
      </dgm:prSet>
      <dgm:spPr/>
    </dgm:pt>
    <dgm:pt modelId="{1B00E39C-0BF2-48CA-8328-9CE6E6AAA0A7}" type="pres">
      <dgm:prSet presAssocID="{881102F5-F119-445B-A7A1-ED900DC47839}" presName="sibTrans" presStyleCnt="0"/>
      <dgm:spPr/>
    </dgm:pt>
    <dgm:pt modelId="{F9AF020D-3019-4DCF-A7E1-E4E21164F7F3}" type="pres">
      <dgm:prSet presAssocID="{9B6F7197-7D06-47EC-B38E-DAC26F72A78A}" presName="compNode" presStyleCnt="0"/>
      <dgm:spPr/>
    </dgm:pt>
    <dgm:pt modelId="{B0A5F339-FDC6-4ED3-A3E1-A3A4DF89591D}" type="pres">
      <dgm:prSet presAssocID="{9B6F7197-7D06-47EC-B38E-DAC26F72A78A}" presName="bgRect" presStyleLbl="bgShp" presStyleIdx="2" presStyleCnt="4"/>
      <dgm:spPr/>
    </dgm:pt>
    <dgm:pt modelId="{A6D01657-EA2E-450C-8115-E01465CC455A}" type="pres">
      <dgm:prSet presAssocID="{9B6F7197-7D06-47EC-B38E-DAC26F72A78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9F7D4990-1EA0-40E3-9313-B77BFC822C93}" type="pres">
      <dgm:prSet presAssocID="{9B6F7197-7D06-47EC-B38E-DAC26F72A78A}" presName="spaceRect" presStyleCnt="0"/>
      <dgm:spPr/>
    </dgm:pt>
    <dgm:pt modelId="{E0483F26-BB4C-4530-84DF-439257807FBB}" type="pres">
      <dgm:prSet presAssocID="{9B6F7197-7D06-47EC-B38E-DAC26F72A78A}" presName="parTx" presStyleLbl="revTx" presStyleIdx="2" presStyleCnt="6">
        <dgm:presLayoutVars>
          <dgm:chMax val="0"/>
          <dgm:chPref val="0"/>
        </dgm:presLayoutVars>
      </dgm:prSet>
      <dgm:spPr/>
    </dgm:pt>
    <dgm:pt modelId="{0F6074EA-F2C2-44AF-B3EF-4885DB3D67A2}" type="pres">
      <dgm:prSet presAssocID="{9B6F7197-7D06-47EC-B38E-DAC26F72A78A}" presName="desTx" presStyleLbl="revTx" presStyleIdx="3" presStyleCnt="6">
        <dgm:presLayoutVars/>
      </dgm:prSet>
      <dgm:spPr/>
    </dgm:pt>
    <dgm:pt modelId="{1B661269-B8C7-4ECA-BC86-6CE5B36E57BC}" type="pres">
      <dgm:prSet presAssocID="{4FE9B3A8-9DFC-4B54-83EB-B1452F4B1F74}" presName="sibTrans" presStyleCnt="0"/>
      <dgm:spPr/>
    </dgm:pt>
    <dgm:pt modelId="{EBE4B779-DC2B-42B2-9DE4-73059B6ACC50}" type="pres">
      <dgm:prSet presAssocID="{F3B29D87-E20D-4F27-8977-3A7BB8533128}" presName="compNode" presStyleCnt="0"/>
      <dgm:spPr/>
    </dgm:pt>
    <dgm:pt modelId="{7AAE58B9-1B2B-44D5-AEB4-06B4892D182D}" type="pres">
      <dgm:prSet presAssocID="{F3B29D87-E20D-4F27-8977-3A7BB8533128}" presName="bgRect" presStyleLbl="bgShp" presStyleIdx="3" presStyleCnt="4"/>
      <dgm:spPr/>
    </dgm:pt>
    <dgm:pt modelId="{F42A01B2-95C4-4A6D-ACE5-C1F852ECC067}" type="pres">
      <dgm:prSet presAssocID="{F3B29D87-E20D-4F27-8977-3A7BB853312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keleton"/>
        </a:ext>
      </dgm:extLst>
    </dgm:pt>
    <dgm:pt modelId="{6AF73332-3300-4F6D-9CB7-0BC17385FD4D}" type="pres">
      <dgm:prSet presAssocID="{F3B29D87-E20D-4F27-8977-3A7BB8533128}" presName="spaceRect" presStyleCnt="0"/>
      <dgm:spPr/>
    </dgm:pt>
    <dgm:pt modelId="{0611E387-62AE-441D-B835-91E7CDDBC24E}" type="pres">
      <dgm:prSet presAssocID="{F3B29D87-E20D-4F27-8977-3A7BB8533128}" presName="parTx" presStyleLbl="revTx" presStyleIdx="4" presStyleCnt="6">
        <dgm:presLayoutVars>
          <dgm:chMax val="0"/>
          <dgm:chPref val="0"/>
        </dgm:presLayoutVars>
      </dgm:prSet>
      <dgm:spPr/>
    </dgm:pt>
    <dgm:pt modelId="{F4005BA4-42CC-4F7B-8A56-4B5F8DF46344}" type="pres">
      <dgm:prSet presAssocID="{F3B29D87-E20D-4F27-8977-3A7BB8533128}" presName="desTx" presStyleLbl="revTx" presStyleIdx="5" presStyleCnt="6">
        <dgm:presLayoutVars/>
      </dgm:prSet>
      <dgm:spPr/>
    </dgm:pt>
  </dgm:ptLst>
  <dgm:cxnLst>
    <dgm:cxn modelId="{EB61D510-F269-452E-9338-0BD7E9DF90AB}" srcId="{F3B29D87-E20D-4F27-8977-3A7BB8533128}" destId="{58300E64-37A3-445D-A0F8-E8D293246C80}" srcOrd="1" destOrd="0" parTransId="{55353A85-8C3C-48EC-AC3B-C619772D4CAA}" sibTransId="{813314F6-5450-4D47-8842-756BD1797BB0}"/>
    <dgm:cxn modelId="{39845720-E023-41D4-8580-97F7FD92864B}" srcId="{4C7E1162-872C-4E70-A97C-E729CBCB6FDD}" destId="{9B6F7197-7D06-47EC-B38E-DAC26F72A78A}" srcOrd="2" destOrd="0" parTransId="{01E9B111-59BA-408D-BDD0-85701F17E85A}" sibTransId="{4FE9B3A8-9DFC-4B54-83EB-B1452F4B1F74}"/>
    <dgm:cxn modelId="{623C1E2A-DC58-4E6B-8682-EE7EEB10ED57}" type="presOf" srcId="{F3B29D87-E20D-4F27-8977-3A7BB8533128}" destId="{0611E387-62AE-441D-B835-91E7CDDBC24E}" srcOrd="0" destOrd="0" presId="urn:microsoft.com/office/officeart/2018/2/layout/IconVerticalSolidList"/>
    <dgm:cxn modelId="{37675A2F-9ACA-47A4-BA0B-BE4D821C24EA}" srcId="{4C7E1162-872C-4E70-A97C-E729CBCB6FDD}" destId="{F3B29D87-E20D-4F27-8977-3A7BB8533128}" srcOrd="3" destOrd="0" parTransId="{5473EFA8-A0B3-48F4-B888-55FB692DDE91}" sibTransId="{08DC34DD-FD95-4201-A5F9-0373D2F6AB9B}"/>
    <dgm:cxn modelId="{6D54B85C-DCE4-48C6-B91B-48C5F49387CB}" type="presOf" srcId="{9B6F7197-7D06-47EC-B38E-DAC26F72A78A}" destId="{E0483F26-BB4C-4530-84DF-439257807FBB}" srcOrd="0" destOrd="0" presId="urn:microsoft.com/office/officeart/2018/2/layout/IconVerticalSolidList"/>
    <dgm:cxn modelId="{CFA8DC61-7C5A-48D9-9E9D-3795ABE63B3A}" type="presOf" srcId="{4C7E1162-872C-4E70-A97C-E729CBCB6FDD}" destId="{B5F9DD8F-8BA0-4D1E-ABD9-A01B9BB50BDE}" srcOrd="0" destOrd="0" presId="urn:microsoft.com/office/officeart/2018/2/layout/IconVerticalSolidList"/>
    <dgm:cxn modelId="{B2E7EB49-9F50-4C44-B98B-10635AB7A4E1}" srcId="{9B6F7197-7D06-47EC-B38E-DAC26F72A78A}" destId="{9EC7B0A4-FC60-40CC-9877-D18F6EB8300C}" srcOrd="0" destOrd="0" parTransId="{71C84118-53C2-4907-9B69-15306FB2CFA6}" sibTransId="{1C1426A3-4D5F-4D6D-94C3-E54F468F87EC}"/>
    <dgm:cxn modelId="{E5188880-E7C2-47DC-8DA0-5E045CB257CB}" type="presOf" srcId="{9EC7B0A4-FC60-40CC-9877-D18F6EB8300C}" destId="{0F6074EA-F2C2-44AF-B3EF-4885DB3D67A2}" srcOrd="0" destOrd="0" presId="urn:microsoft.com/office/officeart/2018/2/layout/IconVerticalSolidList"/>
    <dgm:cxn modelId="{55C9028D-4DD1-436E-8747-517B7A1369A3}" srcId="{4C7E1162-872C-4E70-A97C-E729CBCB6FDD}" destId="{46859B8B-77C9-4402-905D-EA635135D0FE}" srcOrd="0" destOrd="0" parTransId="{417175BB-541E-4561-8185-2D0B32DF941C}" sibTransId="{A4BA6106-7DFF-4CDB-AEDD-28B1ABE5A32E}"/>
    <dgm:cxn modelId="{47B3358E-6435-4C1F-A48C-27AB5B8BD2F6}" srcId="{4C7E1162-872C-4E70-A97C-E729CBCB6FDD}" destId="{91664E70-99A9-4FF8-9A12-273394C5F64E}" srcOrd="1" destOrd="0" parTransId="{1589A522-5E62-4C06-A417-22ECE9AA5B65}" sibTransId="{881102F5-F119-445B-A7A1-ED900DC47839}"/>
    <dgm:cxn modelId="{20221FA7-8236-4E5A-BCDE-F71C34D2DDBF}" type="presOf" srcId="{58300E64-37A3-445D-A0F8-E8D293246C80}" destId="{F4005BA4-42CC-4F7B-8A56-4B5F8DF46344}" srcOrd="0" destOrd="1" presId="urn:microsoft.com/office/officeart/2018/2/layout/IconVerticalSolidList"/>
    <dgm:cxn modelId="{A9DEE6BF-CF52-4896-A795-D749C8E6F1D6}" type="presOf" srcId="{46859B8B-77C9-4402-905D-EA635135D0FE}" destId="{F6930C92-552D-4188-8FE6-699F5F808DD2}" srcOrd="0" destOrd="0" presId="urn:microsoft.com/office/officeart/2018/2/layout/IconVerticalSolidList"/>
    <dgm:cxn modelId="{DB71E8D4-9813-4B1A-9640-F213A075DBA5}" type="presOf" srcId="{91664E70-99A9-4FF8-9A12-273394C5F64E}" destId="{0B1EB4E7-E351-4652-B980-7791B2F1D5BC}" srcOrd="0" destOrd="0" presId="urn:microsoft.com/office/officeart/2018/2/layout/IconVerticalSolidList"/>
    <dgm:cxn modelId="{5E5FD0D9-E977-4978-AE86-13ACBEE18B08}" type="presOf" srcId="{3BB37EB7-0740-40F4-AFA0-DCF2305B2177}" destId="{F4005BA4-42CC-4F7B-8A56-4B5F8DF46344}" srcOrd="0" destOrd="0" presId="urn:microsoft.com/office/officeart/2018/2/layout/IconVerticalSolidList"/>
    <dgm:cxn modelId="{0A7657F7-DF3F-4B61-90C4-F504E19F85D5}" srcId="{F3B29D87-E20D-4F27-8977-3A7BB8533128}" destId="{3BB37EB7-0740-40F4-AFA0-DCF2305B2177}" srcOrd="0" destOrd="0" parTransId="{1F0325A5-C11F-4A18-81FB-BE5B7AA3FFCB}" sibTransId="{07F530A2-6210-4003-955C-EF82C5B5CE0F}"/>
    <dgm:cxn modelId="{6499BF01-CE05-493F-B772-8929494C97D8}" type="presParOf" srcId="{B5F9DD8F-8BA0-4D1E-ABD9-A01B9BB50BDE}" destId="{0B910BF9-89D8-4184-BF83-E0DA0D13B9DC}" srcOrd="0" destOrd="0" presId="urn:microsoft.com/office/officeart/2018/2/layout/IconVerticalSolidList"/>
    <dgm:cxn modelId="{3F97338B-A98A-4C0E-982A-57AE83FFA462}" type="presParOf" srcId="{0B910BF9-89D8-4184-BF83-E0DA0D13B9DC}" destId="{7924CBF9-C25F-45D0-9A00-D73F6F3F0D9C}" srcOrd="0" destOrd="0" presId="urn:microsoft.com/office/officeart/2018/2/layout/IconVerticalSolidList"/>
    <dgm:cxn modelId="{F89AB0F3-DB3C-485B-9AB1-639A26945C66}" type="presParOf" srcId="{0B910BF9-89D8-4184-BF83-E0DA0D13B9DC}" destId="{3834687C-D1FF-495E-ACBB-4BBD9B1BBA8A}" srcOrd="1" destOrd="0" presId="urn:microsoft.com/office/officeart/2018/2/layout/IconVerticalSolidList"/>
    <dgm:cxn modelId="{1810DA88-22B7-4DFF-863C-9703626D91BA}" type="presParOf" srcId="{0B910BF9-89D8-4184-BF83-E0DA0D13B9DC}" destId="{B89DE161-09EC-4221-8FFF-4B3B36EEDBCC}" srcOrd="2" destOrd="0" presId="urn:microsoft.com/office/officeart/2018/2/layout/IconVerticalSolidList"/>
    <dgm:cxn modelId="{3BD58E41-ABC3-495E-8438-737D2D0FE9AF}" type="presParOf" srcId="{0B910BF9-89D8-4184-BF83-E0DA0D13B9DC}" destId="{F6930C92-552D-4188-8FE6-699F5F808DD2}" srcOrd="3" destOrd="0" presId="urn:microsoft.com/office/officeart/2018/2/layout/IconVerticalSolidList"/>
    <dgm:cxn modelId="{9025D5D6-00DE-4CB0-8D2A-EA403B4C87E5}" type="presParOf" srcId="{B5F9DD8F-8BA0-4D1E-ABD9-A01B9BB50BDE}" destId="{D36A5347-D7E3-43B6-BF9E-12423CA49644}" srcOrd="1" destOrd="0" presId="urn:microsoft.com/office/officeart/2018/2/layout/IconVerticalSolidList"/>
    <dgm:cxn modelId="{3DDE1925-3A44-4010-896C-4E0ADA40EADA}" type="presParOf" srcId="{B5F9DD8F-8BA0-4D1E-ABD9-A01B9BB50BDE}" destId="{DBC4BDBD-AFDF-40D4-903B-4AE96317CD86}" srcOrd="2" destOrd="0" presId="urn:microsoft.com/office/officeart/2018/2/layout/IconVerticalSolidList"/>
    <dgm:cxn modelId="{F82628AB-33A9-4E8C-A166-945EE0C3C816}" type="presParOf" srcId="{DBC4BDBD-AFDF-40D4-903B-4AE96317CD86}" destId="{B118A17F-8436-4ED2-B016-7832776DB992}" srcOrd="0" destOrd="0" presId="urn:microsoft.com/office/officeart/2018/2/layout/IconVerticalSolidList"/>
    <dgm:cxn modelId="{1A71041A-6186-4AA8-AAED-D050F6185149}" type="presParOf" srcId="{DBC4BDBD-AFDF-40D4-903B-4AE96317CD86}" destId="{D86D6A65-7595-4BB7-871E-E1F4FB3FD981}" srcOrd="1" destOrd="0" presId="urn:microsoft.com/office/officeart/2018/2/layout/IconVerticalSolidList"/>
    <dgm:cxn modelId="{A78B0634-3205-4F89-BBCB-5F7F4023CC19}" type="presParOf" srcId="{DBC4BDBD-AFDF-40D4-903B-4AE96317CD86}" destId="{573ED5D2-F869-44E3-9A33-9DA21398AD27}" srcOrd="2" destOrd="0" presId="urn:microsoft.com/office/officeart/2018/2/layout/IconVerticalSolidList"/>
    <dgm:cxn modelId="{D9DC4CEA-A414-4125-B6C3-FB67CAF2E2B4}" type="presParOf" srcId="{DBC4BDBD-AFDF-40D4-903B-4AE96317CD86}" destId="{0B1EB4E7-E351-4652-B980-7791B2F1D5BC}" srcOrd="3" destOrd="0" presId="urn:microsoft.com/office/officeart/2018/2/layout/IconVerticalSolidList"/>
    <dgm:cxn modelId="{A309DAF0-F9CF-4E07-A9E9-E9AC87DDFA89}" type="presParOf" srcId="{B5F9DD8F-8BA0-4D1E-ABD9-A01B9BB50BDE}" destId="{1B00E39C-0BF2-48CA-8328-9CE6E6AAA0A7}" srcOrd="3" destOrd="0" presId="urn:microsoft.com/office/officeart/2018/2/layout/IconVerticalSolidList"/>
    <dgm:cxn modelId="{24CCF9D4-F7D4-42FD-A1A0-A0C877C7D553}" type="presParOf" srcId="{B5F9DD8F-8BA0-4D1E-ABD9-A01B9BB50BDE}" destId="{F9AF020D-3019-4DCF-A7E1-E4E21164F7F3}" srcOrd="4" destOrd="0" presId="urn:microsoft.com/office/officeart/2018/2/layout/IconVerticalSolidList"/>
    <dgm:cxn modelId="{47160198-D340-4E22-8A88-25AB92CEE3BE}" type="presParOf" srcId="{F9AF020D-3019-4DCF-A7E1-E4E21164F7F3}" destId="{B0A5F339-FDC6-4ED3-A3E1-A3A4DF89591D}" srcOrd="0" destOrd="0" presId="urn:microsoft.com/office/officeart/2018/2/layout/IconVerticalSolidList"/>
    <dgm:cxn modelId="{1E26108E-5786-4210-AC76-F9F833919DBA}" type="presParOf" srcId="{F9AF020D-3019-4DCF-A7E1-E4E21164F7F3}" destId="{A6D01657-EA2E-450C-8115-E01465CC455A}" srcOrd="1" destOrd="0" presId="urn:microsoft.com/office/officeart/2018/2/layout/IconVerticalSolidList"/>
    <dgm:cxn modelId="{AC7D9AC8-97F6-4116-9F4B-2CF1DDC1DE97}" type="presParOf" srcId="{F9AF020D-3019-4DCF-A7E1-E4E21164F7F3}" destId="{9F7D4990-1EA0-40E3-9313-B77BFC822C93}" srcOrd="2" destOrd="0" presId="urn:microsoft.com/office/officeart/2018/2/layout/IconVerticalSolidList"/>
    <dgm:cxn modelId="{333E995B-220F-435F-84A9-F615A662FEAD}" type="presParOf" srcId="{F9AF020D-3019-4DCF-A7E1-E4E21164F7F3}" destId="{E0483F26-BB4C-4530-84DF-439257807FBB}" srcOrd="3" destOrd="0" presId="urn:microsoft.com/office/officeart/2018/2/layout/IconVerticalSolidList"/>
    <dgm:cxn modelId="{FC157F0A-F8E6-491A-8B9D-35067517A186}" type="presParOf" srcId="{F9AF020D-3019-4DCF-A7E1-E4E21164F7F3}" destId="{0F6074EA-F2C2-44AF-B3EF-4885DB3D67A2}" srcOrd="4" destOrd="0" presId="urn:microsoft.com/office/officeart/2018/2/layout/IconVerticalSolidList"/>
    <dgm:cxn modelId="{36827730-89D9-4AA5-B12D-062733C30C84}" type="presParOf" srcId="{B5F9DD8F-8BA0-4D1E-ABD9-A01B9BB50BDE}" destId="{1B661269-B8C7-4ECA-BC86-6CE5B36E57BC}" srcOrd="5" destOrd="0" presId="urn:microsoft.com/office/officeart/2018/2/layout/IconVerticalSolidList"/>
    <dgm:cxn modelId="{0DE98EDF-65CA-44DD-B5E6-6BA560F33592}" type="presParOf" srcId="{B5F9DD8F-8BA0-4D1E-ABD9-A01B9BB50BDE}" destId="{EBE4B779-DC2B-42B2-9DE4-73059B6ACC50}" srcOrd="6" destOrd="0" presId="urn:microsoft.com/office/officeart/2018/2/layout/IconVerticalSolidList"/>
    <dgm:cxn modelId="{AB3B4818-851B-4BF3-AFD9-29A32F77C5F3}" type="presParOf" srcId="{EBE4B779-DC2B-42B2-9DE4-73059B6ACC50}" destId="{7AAE58B9-1B2B-44D5-AEB4-06B4892D182D}" srcOrd="0" destOrd="0" presId="urn:microsoft.com/office/officeart/2018/2/layout/IconVerticalSolidList"/>
    <dgm:cxn modelId="{488200DB-0DA9-47FC-95AE-3C225D9F9FA9}" type="presParOf" srcId="{EBE4B779-DC2B-42B2-9DE4-73059B6ACC50}" destId="{F42A01B2-95C4-4A6D-ACE5-C1F852ECC067}" srcOrd="1" destOrd="0" presId="urn:microsoft.com/office/officeart/2018/2/layout/IconVerticalSolidList"/>
    <dgm:cxn modelId="{3387C394-5509-44F5-AB10-9560BBC73206}" type="presParOf" srcId="{EBE4B779-DC2B-42B2-9DE4-73059B6ACC50}" destId="{6AF73332-3300-4F6D-9CB7-0BC17385FD4D}" srcOrd="2" destOrd="0" presId="urn:microsoft.com/office/officeart/2018/2/layout/IconVerticalSolidList"/>
    <dgm:cxn modelId="{3AF701F4-6253-430A-9E2E-8C1405BCD6E8}" type="presParOf" srcId="{EBE4B779-DC2B-42B2-9DE4-73059B6ACC50}" destId="{0611E387-62AE-441D-B835-91E7CDDBC24E}" srcOrd="3" destOrd="0" presId="urn:microsoft.com/office/officeart/2018/2/layout/IconVerticalSolidList"/>
    <dgm:cxn modelId="{9589CDDF-55AE-4892-B317-8198D0EF08EE}" type="presParOf" srcId="{EBE4B779-DC2B-42B2-9DE4-73059B6ACC50}" destId="{F4005BA4-42CC-4F7B-8A56-4B5F8DF46344}"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6D41351C-B608-4FD8-9166-7F50C484687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5592014-AFD2-49EA-96FF-F55BE8A6C8DC}">
      <dgm:prSet/>
      <dgm:spPr/>
      <dgm:t>
        <a:bodyPr/>
        <a:lstStyle/>
        <a:p>
          <a:r>
            <a:rPr lang="pl-PL"/>
            <a:t>Strona z własnej inicjatywy zleca określonej osobie sporządzenie opinii.</a:t>
          </a:r>
          <a:endParaRPr lang="en-US"/>
        </a:p>
      </dgm:t>
    </dgm:pt>
    <dgm:pt modelId="{C3FB743F-6E72-465C-AAB6-979C870F8A5C}" type="parTrans" cxnId="{7455A356-A66D-47DB-8655-8FF90A6D35AA}">
      <dgm:prSet/>
      <dgm:spPr/>
      <dgm:t>
        <a:bodyPr/>
        <a:lstStyle/>
        <a:p>
          <a:endParaRPr lang="en-US"/>
        </a:p>
      </dgm:t>
    </dgm:pt>
    <dgm:pt modelId="{A814FEFE-6F48-4FBC-A846-4EDBFE92CABF}" type="sibTrans" cxnId="{7455A356-A66D-47DB-8655-8FF90A6D35AA}">
      <dgm:prSet/>
      <dgm:spPr/>
      <dgm:t>
        <a:bodyPr/>
        <a:lstStyle/>
        <a:p>
          <a:endParaRPr lang="en-US"/>
        </a:p>
      </dgm:t>
    </dgm:pt>
    <dgm:pt modelId="{20AA707A-D60E-449B-BC68-BC7F381BC601}">
      <dgm:prSet/>
      <dgm:spPr/>
      <dgm:t>
        <a:bodyPr/>
        <a:lstStyle/>
        <a:p>
          <a:r>
            <a:rPr lang="pl-PL"/>
            <a:t>Dopuszczalność opinii prywatnych w procesie karnym to nowość, będąca konsekwencją zwiększenia kontradyktoryjności postępowania. </a:t>
          </a:r>
          <a:endParaRPr lang="en-US"/>
        </a:p>
      </dgm:t>
    </dgm:pt>
    <dgm:pt modelId="{B41ED9C3-4207-497C-88CB-0DBEBF96C42D}" type="parTrans" cxnId="{2CC851B2-DCCC-4981-ADB1-386843CFD1F9}">
      <dgm:prSet/>
      <dgm:spPr/>
      <dgm:t>
        <a:bodyPr/>
        <a:lstStyle/>
        <a:p>
          <a:endParaRPr lang="en-US"/>
        </a:p>
      </dgm:t>
    </dgm:pt>
    <dgm:pt modelId="{B2EBA7E4-F720-43B3-A8E7-8F14E3C6D909}" type="sibTrans" cxnId="{2CC851B2-DCCC-4981-ADB1-386843CFD1F9}">
      <dgm:prSet/>
      <dgm:spPr/>
      <dgm:t>
        <a:bodyPr/>
        <a:lstStyle/>
        <a:p>
          <a:endParaRPr lang="en-US"/>
        </a:p>
      </dgm:t>
    </dgm:pt>
    <dgm:pt modelId="{EB7C69B4-0D0C-47E0-94BF-5104FCBFFC7F}">
      <dgm:prSet/>
      <dgm:spPr/>
      <dgm:t>
        <a:bodyPr/>
        <a:lstStyle/>
        <a:p>
          <a:r>
            <a:rPr lang="pl-PL"/>
            <a:t>Opinia „biegłego” sporządzona na zlecenie strony postępowania np. oskarżonego nie ma takiego samego statusu jak opinia biegłego powołanego przez organ procesowy. </a:t>
          </a:r>
          <a:endParaRPr lang="en-US"/>
        </a:p>
      </dgm:t>
    </dgm:pt>
    <dgm:pt modelId="{774B2534-7F54-4614-AD1B-05706FAF1E8D}" type="parTrans" cxnId="{13C27D50-83CA-4FE8-AE92-DB73AD9A38EE}">
      <dgm:prSet/>
      <dgm:spPr/>
      <dgm:t>
        <a:bodyPr/>
        <a:lstStyle/>
        <a:p>
          <a:endParaRPr lang="en-US"/>
        </a:p>
      </dgm:t>
    </dgm:pt>
    <dgm:pt modelId="{131E3FB1-B121-4AFF-ACCD-470CC9D80B39}" type="sibTrans" cxnId="{13C27D50-83CA-4FE8-AE92-DB73AD9A38EE}">
      <dgm:prSet/>
      <dgm:spPr/>
      <dgm:t>
        <a:bodyPr/>
        <a:lstStyle/>
        <a:p>
          <a:endParaRPr lang="en-US"/>
        </a:p>
      </dgm:t>
    </dgm:pt>
    <dgm:pt modelId="{0044DAC8-23D6-4203-98E3-8AB0910E2E67}">
      <dgm:prSet/>
      <dgm:spPr/>
      <dgm:t>
        <a:bodyPr/>
        <a:lstStyle/>
        <a:p>
          <a:r>
            <a:rPr lang="pl-PL" dirty="0"/>
            <a:t>Strona ma możliwość przedłożenia sądowi opinii prywatnej. Może złożyć wniosek o dopuszczenie dowodu z opinii biegłego i przesłuchania go przed sądem</a:t>
          </a:r>
          <a:endParaRPr lang="en-US" dirty="0"/>
        </a:p>
      </dgm:t>
    </dgm:pt>
    <dgm:pt modelId="{D026E86D-A9C5-4C64-8976-CFC7785A5BED}" type="parTrans" cxnId="{68A1C763-071B-4F25-8389-1B8017140CE9}">
      <dgm:prSet/>
      <dgm:spPr/>
      <dgm:t>
        <a:bodyPr/>
        <a:lstStyle/>
        <a:p>
          <a:endParaRPr lang="en-US"/>
        </a:p>
      </dgm:t>
    </dgm:pt>
    <dgm:pt modelId="{6C481937-E327-492E-B78F-516BFAB1CC34}" type="sibTrans" cxnId="{68A1C763-071B-4F25-8389-1B8017140CE9}">
      <dgm:prSet/>
      <dgm:spPr/>
      <dgm:t>
        <a:bodyPr/>
        <a:lstStyle/>
        <a:p>
          <a:endParaRPr lang="en-US"/>
        </a:p>
      </dgm:t>
    </dgm:pt>
    <dgm:pt modelId="{285015F3-FD2C-413E-8F30-89279F0B727C}">
      <dgm:prSet/>
      <dgm:spPr/>
      <dgm:t>
        <a:bodyPr/>
        <a:lstStyle/>
        <a:p>
          <a:r>
            <a:rPr lang="pl-PL" dirty="0"/>
            <a:t>warunkiem jest dopuszczenie przez sąd tak zgłoszonego dowodu</a:t>
          </a:r>
          <a:endParaRPr lang="en-US" dirty="0"/>
        </a:p>
      </dgm:t>
    </dgm:pt>
    <dgm:pt modelId="{2AF4E509-711D-4339-A0B6-28B7145CFAAC}" type="parTrans" cxnId="{72C3E84C-91DC-4E93-9C68-8B81DBC3F1A2}">
      <dgm:prSet/>
      <dgm:spPr/>
      <dgm:t>
        <a:bodyPr/>
        <a:lstStyle/>
        <a:p>
          <a:endParaRPr lang="en-US"/>
        </a:p>
      </dgm:t>
    </dgm:pt>
    <dgm:pt modelId="{0D9E59D1-A871-4AE5-9AAB-720065E0C853}" type="sibTrans" cxnId="{72C3E84C-91DC-4E93-9C68-8B81DBC3F1A2}">
      <dgm:prSet/>
      <dgm:spPr/>
      <dgm:t>
        <a:bodyPr/>
        <a:lstStyle/>
        <a:p>
          <a:endParaRPr lang="en-US"/>
        </a:p>
      </dgm:t>
    </dgm:pt>
    <dgm:pt modelId="{EFFA9644-4943-4C4A-84A3-1126B37A88DE}" type="pres">
      <dgm:prSet presAssocID="{6D41351C-B608-4FD8-9166-7F50C4846874}" presName="root" presStyleCnt="0">
        <dgm:presLayoutVars>
          <dgm:dir/>
          <dgm:resizeHandles val="exact"/>
        </dgm:presLayoutVars>
      </dgm:prSet>
      <dgm:spPr/>
    </dgm:pt>
    <dgm:pt modelId="{D066D947-9319-4340-A481-2C2E06E9A7D4}" type="pres">
      <dgm:prSet presAssocID="{75592014-AFD2-49EA-96FF-F55BE8A6C8DC}" presName="compNode" presStyleCnt="0"/>
      <dgm:spPr/>
    </dgm:pt>
    <dgm:pt modelId="{E9CF34D4-55D6-4EF3-AC6C-5BEF87CC3D2C}" type="pres">
      <dgm:prSet presAssocID="{75592014-AFD2-49EA-96FF-F55BE8A6C8DC}" presName="bgRect" presStyleLbl="bgShp" presStyleIdx="0" presStyleCnt="4"/>
      <dgm:spPr/>
    </dgm:pt>
    <dgm:pt modelId="{D58E0F13-C0D5-44B1-A271-8EC43734E31E}" type="pres">
      <dgm:prSet presAssocID="{75592014-AFD2-49EA-96FF-F55BE8A6C8D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3A991670-0BF3-4640-8709-6CCC3A594E62}" type="pres">
      <dgm:prSet presAssocID="{75592014-AFD2-49EA-96FF-F55BE8A6C8DC}" presName="spaceRect" presStyleCnt="0"/>
      <dgm:spPr/>
    </dgm:pt>
    <dgm:pt modelId="{ED122145-4068-4CFF-A36F-5FDCB054D1BC}" type="pres">
      <dgm:prSet presAssocID="{75592014-AFD2-49EA-96FF-F55BE8A6C8DC}" presName="parTx" presStyleLbl="revTx" presStyleIdx="0" presStyleCnt="5">
        <dgm:presLayoutVars>
          <dgm:chMax val="0"/>
          <dgm:chPref val="0"/>
        </dgm:presLayoutVars>
      </dgm:prSet>
      <dgm:spPr/>
    </dgm:pt>
    <dgm:pt modelId="{55AEA344-1431-496A-BC2D-B379EC8CC62A}" type="pres">
      <dgm:prSet presAssocID="{A814FEFE-6F48-4FBC-A846-4EDBFE92CABF}" presName="sibTrans" presStyleCnt="0"/>
      <dgm:spPr/>
    </dgm:pt>
    <dgm:pt modelId="{612AC4D7-BA0B-48EA-9F88-ACC283E8FBF7}" type="pres">
      <dgm:prSet presAssocID="{20AA707A-D60E-449B-BC68-BC7F381BC601}" presName="compNode" presStyleCnt="0"/>
      <dgm:spPr/>
    </dgm:pt>
    <dgm:pt modelId="{CF48B508-6659-45C2-9FDF-FE5C0F0363EA}" type="pres">
      <dgm:prSet presAssocID="{20AA707A-D60E-449B-BC68-BC7F381BC601}" presName="bgRect" presStyleLbl="bgShp" presStyleIdx="1" presStyleCnt="4"/>
      <dgm:spPr/>
    </dgm:pt>
    <dgm:pt modelId="{0FE7FA71-9D7D-40FC-8382-EB765F6CC791}" type="pres">
      <dgm:prSet presAssocID="{20AA707A-D60E-449B-BC68-BC7F381BC60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A278CACD-F869-4C69-B57A-DA959409E4BD}" type="pres">
      <dgm:prSet presAssocID="{20AA707A-D60E-449B-BC68-BC7F381BC601}" presName="spaceRect" presStyleCnt="0"/>
      <dgm:spPr/>
    </dgm:pt>
    <dgm:pt modelId="{453B257A-40D0-4CE0-B2DF-A0008AC33015}" type="pres">
      <dgm:prSet presAssocID="{20AA707A-D60E-449B-BC68-BC7F381BC601}" presName="parTx" presStyleLbl="revTx" presStyleIdx="1" presStyleCnt="5">
        <dgm:presLayoutVars>
          <dgm:chMax val="0"/>
          <dgm:chPref val="0"/>
        </dgm:presLayoutVars>
      </dgm:prSet>
      <dgm:spPr/>
    </dgm:pt>
    <dgm:pt modelId="{A0CE06FE-9C4E-42D3-83D8-043D6302922D}" type="pres">
      <dgm:prSet presAssocID="{B2EBA7E4-F720-43B3-A8E7-8F14E3C6D909}" presName="sibTrans" presStyleCnt="0"/>
      <dgm:spPr/>
    </dgm:pt>
    <dgm:pt modelId="{7B72168F-99CB-4833-8254-117E1CD12B8D}" type="pres">
      <dgm:prSet presAssocID="{EB7C69B4-0D0C-47E0-94BF-5104FCBFFC7F}" presName="compNode" presStyleCnt="0"/>
      <dgm:spPr/>
    </dgm:pt>
    <dgm:pt modelId="{32F51614-0C67-45AB-91A4-79A33BBCFB06}" type="pres">
      <dgm:prSet presAssocID="{EB7C69B4-0D0C-47E0-94BF-5104FCBFFC7F}" presName="bgRect" presStyleLbl="bgShp" presStyleIdx="2" presStyleCnt="4"/>
      <dgm:spPr/>
    </dgm:pt>
    <dgm:pt modelId="{18A24980-2AC1-49C6-9224-A319731C47EF}" type="pres">
      <dgm:prSet presAssocID="{EB7C69B4-0D0C-47E0-94BF-5104FCBFFC7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wspaper"/>
        </a:ext>
      </dgm:extLst>
    </dgm:pt>
    <dgm:pt modelId="{7893318F-1180-4BFD-9CF4-3CA6B750C78D}" type="pres">
      <dgm:prSet presAssocID="{EB7C69B4-0D0C-47E0-94BF-5104FCBFFC7F}" presName="spaceRect" presStyleCnt="0"/>
      <dgm:spPr/>
    </dgm:pt>
    <dgm:pt modelId="{CAE02B0E-2E03-497F-B771-D523CDDE50EB}" type="pres">
      <dgm:prSet presAssocID="{EB7C69B4-0D0C-47E0-94BF-5104FCBFFC7F}" presName="parTx" presStyleLbl="revTx" presStyleIdx="2" presStyleCnt="5">
        <dgm:presLayoutVars>
          <dgm:chMax val="0"/>
          <dgm:chPref val="0"/>
        </dgm:presLayoutVars>
      </dgm:prSet>
      <dgm:spPr/>
    </dgm:pt>
    <dgm:pt modelId="{FBB01711-A6D6-4F77-8CE6-1A6AAA08FC32}" type="pres">
      <dgm:prSet presAssocID="{131E3FB1-B121-4AFF-ACCD-470CC9D80B39}" presName="sibTrans" presStyleCnt="0"/>
      <dgm:spPr/>
    </dgm:pt>
    <dgm:pt modelId="{D96771A5-7030-4E83-AA5F-4640B97C94A0}" type="pres">
      <dgm:prSet presAssocID="{0044DAC8-23D6-4203-98E3-8AB0910E2E67}" presName="compNode" presStyleCnt="0"/>
      <dgm:spPr/>
    </dgm:pt>
    <dgm:pt modelId="{753E5038-E4D0-415C-A522-1B74718B9CBC}" type="pres">
      <dgm:prSet presAssocID="{0044DAC8-23D6-4203-98E3-8AB0910E2E67}" presName="bgRect" presStyleLbl="bgShp" presStyleIdx="3" presStyleCnt="4"/>
      <dgm:spPr/>
    </dgm:pt>
    <dgm:pt modelId="{99012AB1-DEB9-4E10-B5FC-16D625B2D1F1}" type="pres">
      <dgm:prSet presAssocID="{0044DAC8-23D6-4203-98E3-8AB0910E2E6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otes"/>
        </a:ext>
      </dgm:extLst>
    </dgm:pt>
    <dgm:pt modelId="{6E016003-2537-4944-BD6B-5D83E33BA9F7}" type="pres">
      <dgm:prSet presAssocID="{0044DAC8-23D6-4203-98E3-8AB0910E2E67}" presName="spaceRect" presStyleCnt="0"/>
      <dgm:spPr/>
    </dgm:pt>
    <dgm:pt modelId="{6E838985-FBE0-4C1A-AF21-2396882790B7}" type="pres">
      <dgm:prSet presAssocID="{0044DAC8-23D6-4203-98E3-8AB0910E2E67}" presName="parTx" presStyleLbl="revTx" presStyleIdx="3" presStyleCnt="5">
        <dgm:presLayoutVars>
          <dgm:chMax val="0"/>
          <dgm:chPref val="0"/>
        </dgm:presLayoutVars>
      </dgm:prSet>
      <dgm:spPr/>
    </dgm:pt>
    <dgm:pt modelId="{4599A58A-CF09-4D18-BB41-330ED3AD0598}" type="pres">
      <dgm:prSet presAssocID="{0044DAC8-23D6-4203-98E3-8AB0910E2E67}" presName="desTx" presStyleLbl="revTx" presStyleIdx="4" presStyleCnt="5">
        <dgm:presLayoutVars/>
      </dgm:prSet>
      <dgm:spPr/>
    </dgm:pt>
  </dgm:ptLst>
  <dgm:cxnLst>
    <dgm:cxn modelId="{56F5CB1E-6070-451E-9520-751CD0E38055}" type="presOf" srcId="{0044DAC8-23D6-4203-98E3-8AB0910E2E67}" destId="{6E838985-FBE0-4C1A-AF21-2396882790B7}" srcOrd="0" destOrd="0" presId="urn:microsoft.com/office/officeart/2018/2/layout/IconVerticalSolidList"/>
    <dgm:cxn modelId="{176A263E-A7E2-4C73-A1EA-208248B6CC97}" type="presOf" srcId="{EB7C69B4-0D0C-47E0-94BF-5104FCBFFC7F}" destId="{CAE02B0E-2E03-497F-B771-D523CDDE50EB}" srcOrd="0" destOrd="0" presId="urn:microsoft.com/office/officeart/2018/2/layout/IconVerticalSolidList"/>
    <dgm:cxn modelId="{48872440-20FD-4998-BAD0-189DB2B3EC94}" type="presOf" srcId="{75592014-AFD2-49EA-96FF-F55BE8A6C8DC}" destId="{ED122145-4068-4CFF-A36F-5FDCB054D1BC}" srcOrd="0" destOrd="0" presId="urn:microsoft.com/office/officeart/2018/2/layout/IconVerticalSolidList"/>
    <dgm:cxn modelId="{68A1C763-071B-4F25-8389-1B8017140CE9}" srcId="{6D41351C-B608-4FD8-9166-7F50C4846874}" destId="{0044DAC8-23D6-4203-98E3-8AB0910E2E67}" srcOrd="3" destOrd="0" parTransId="{D026E86D-A9C5-4C64-8976-CFC7785A5BED}" sibTransId="{6C481937-E327-492E-B78F-516BFAB1CC34}"/>
    <dgm:cxn modelId="{72C3E84C-91DC-4E93-9C68-8B81DBC3F1A2}" srcId="{0044DAC8-23D6-4203-98E3-8AB0910E2E67}" destId="{285015F3-FD2C-413E-8F30-89279F0B727C}" srcOrd="0" destOrd="0" parTransId="{2AF4E509-711D-4339-A0B6-28B7145CFAAC}" sibTransId="{0D9E59D1-A871-4AE5-9AAB-720065E0C853}"/>
    <dgm:cxn modelId="{13C27D50-83CA-4FE8-AE92-DB73AD9A38EE}" srcId="{6D41351C-B608-4FD8-9166-7F50C4846874}" destId="{EB7C69B4-0D0C-47E0-94BF-5104FCBFFC7F}" srcOrd="2" destOrd="0" parTransId="{774B2534-7F54-4614-AD1B-05706FAF1E8D}" sibTransId="{131E3FB1-B121-4AFF-ACCD-470CC9D80B39}"/>
    <dgm:cxn modelId="{EA4EA655-5759-476C-8006-962B7FABC042}" type="presOf" srcId="{6D41351C-B608-4FD8-9166-7F50C4846874}" destId="{EFFA9644-4943-4C4A-84A3-1126B37A88DE}" srcOrd="0" destOrd="0" presId="urn:microsoft.com/office/officeart/2018/2/layout/IconVerticalSolidList"/>
    <dgm:cxn modelId="{7455A356-A66D-47DB-8655-8FF90A6D35AA}" srcId="{6D41351C-B608-4FD8-9166-7F50C4846874}" destId="{75592014-AFD2-49EA-96FF-F55BE8A6C8DC}" srcOrd="0" destOrd="0" parTransId="{C3FB743F-6E72-465C-AAB6-979C870F8A5C}" sibTransId="{A814FEFE-6F48-4FBC-A846-4EDBFE92CABF}"/>
    <dgm:cxn modelId="{2CC851B2-DCCC-4981-ADB1-386843CFD1F9}" srcId="{6D41351C-B608-4FD8-9166-7F50C4846874}" destId="{20AA707A-D60E-449B-BC68-BC7F381BC601}" srcOrd="1" destOrd="0" parTransId="{B41ED9C3-4207-497C-88CB-0DBEBF96C42D}" sibTransId="{B2EBA7E4-F720-43B3-A8E7-8F14E3C6D909}"/>
    <dgm:cxn modelId="{D99727BB-EEB2-444D-B7C9-ADDAB5CA1899}" type="presOf" srcId="{285015F3-FD2C-413E-8F30-89279F0B727C}" destId="{4599A58A-CF09-4D18-BB41-330ED3AD0598}" srcOrd="0" destOrd="0" presId="urn:microsoft.com/office/officeart/2018/2/layout/IconVerticalSolidList"/>
    <dgm:cxn modelId="{A4C854E0-0E55-4E25-96ED-9658B34D9D56}" type="presOf" srcId="{20AA707A-D60E-449B-BC68-BC7F381BC601}" destId="{453B257A-40D0-4CE0-B2DF-A0008AC33015}" srcOrd="0" destOrd="0" presId="urn:microsoft.com/office/officeart/2018/2/layout/IconVerticalSolidList"/>
    <dgm:cxn modelId="{E087C606-65C7-40AD-9326-9E02D4FFE834}" type="presParOf" srcId="{EFFA9644-4943-4C4A-84A3-1126B37A88DE}" destId="{D066D947-9319-4340-A481-2C2E06E9A7D4}" srcOrd="0" destOrd="0" presId="urn:microsoft.com/office/officeart/2018/2/layout/IconVerticalSolidList"/>
    <dgm:cxn modelId="{3CBE840B-A0E0-41DF-BB39-9CC7F28B5048}" type="presParOf" srcId="{D066D947-9319-4340-A481-2C2E06E9A7D4}" destId="{E9CF34D4-55D6-4EF3-AC6C-5BEF87CC3D2C}" srcOrd="0" destOrd="0" presId="urn:microsoft.com/office/officeart/2018/2/layout/IconVerticalSolidList"/>
    <dgm:cxn modelId="{87C2B010-DE90-4607-81D4-49C9F776B992}" type="presParOf" srcId="{D066D947-9319-4340-A481-2C2E06E9A7D4}" destId="{D58E0F13-C0D5-44B1-A271-8EC43734E31E}" srcOrd="1" destOrd="0" presId="urn:microsoft.com/office/officeart/2018/2/layout/IconVerticalSolidList"/>
    <dgm:cxn modelId="{7CBB2CBB-19A3-48B0-BA42-98F3B032D48F}" type="presParOf" srcId="{D066D947-9319-4340-A481-2C2E06E9A7D4}" destId="{3A991670-0BF3-4640-8709-6CCC3A594E62}" srcOrd="2" destOrd="0" presId="urn:microsoft.com/office/officeart/2018/2/layout/IconVerticalSolidList"/>
    <dgm:cxn modelId="{75D45C31-443E-4FF9-BFB8-76F3884642AC}" type="presParOf" srcId="{D066D947-9319-4340-A481-2C2E06E9A7D4}" destId="{ED122145-4068-4CFF-A36F-5FDCB054D1BC}" srcOrd="3" destOrd="0" presId="urn:microsoft.com/office/officeart/2018/2/layout/IconVerticalSolidList"/>
    <dgm:cxn modelId="{B6BBEF7D-5FE5-4EBB-A155-536E65E371C4}" type="presParOf" srcId="{EFFA9644-4943-4C4A-84A3-1126B37A88DE}" destId="{55AEA344-1431-496A-BC2D-B379EC8CC62A}" srcOrd="1" destOrd="0" presId="urn:microsoft.com/office/officeart/2018/2/layout/IconVerticalSolidList"/>
    <dgm:cxn modelId="{C70E0DE2-BC2C-4C37-9042-C892C571898D}" type="presParOf" srcId="{EFFA9644-4943-4C4A-84A3-1126B37A88DE}" destId="{612AC4D7-BA0B-48EA-9F88-ACC283E8FBF7}" srcOrd="2" destOrd="0" presId="urn:microsoft.com/office/officeart/2018/2/layout/IconVerticalSolidList"/>
    <dgm:cxn modelId="{E3699BB8-1D19-42E6-AFEE-A3E2E9123076}" type="presParOf" srcId="{612AC4D7-BA0B-48EA-9F88-ACC283E8FBF7}" destId="{CF48B508-6659-45C2-9FDF-FE5C0F0363EA}" srcOrd="0" destOrd="0" presId="urn:microsoft.com/office/officeart/2018/2/layout/IconVerticalSolidList"/>
    <dgm:cxn modelId="{4BB83359-920B-45C9-B391-E6E1D4E7AD12}" type="presParOf" srcId="{612AC4D7-BA0B-48EA-9F88-ACC283E8FBF7}" destId="{0FE7FA71-9D7D-40FC-8382-EB765F6CC791}" srcOrd="1" destOrd="0" presId="urn:microsoft.com/office/officeart/2018/2/layout/IconVerticalSolidList"/>
    <dgm:cxn modelId="{7EF9A1D4-2279-409A-BCFB-B106411AA7BA}" type="presParOf" srcId="{612AC4D7-BA0B-48EA-9F88-ACC283E8FBF7}" destId="{A278CACD-F869-4C69-B57A-DA959409E4BD}" srcOrd="2" destOrd="0" presId="urn:microsoft.com/office/officeart/2018/2/layout/IconVerticalSolidList"/>
    <dgm:cxn modelId="{4B71469D-EBDF-439D-BF01-711540033777}" type="presParOf" srcId="{612AC4D7-BA0B-48EA-9F88-ACC283E8FBF7}" destId="{453B257A-40D0-4CE0-B2DF-A0008AC33015}" srcOrd="3" destOrd="0" presId="urn:microsoft.com/office/officeart/2018/2/layout/IconVerticalSolidList"/>
    <dgm:cxn modelId="{C8A9E754-B9E8-4AC4-ADE9-7A6D15662FE5}" type="presParOf" srcId="{EFFA9644-4943-4C4A-84A3-1126B37A88DE}" destId="{A0CE06FE-9C4E-42D3-83D8-043D6302922D}" srcOrd="3" destOrd="0" presId="urn:microsoft.com/office/officeart/2018/2/layout/IconVerticalSolidList"/>
    <dgm:cxn modelId="{C23C37B0-DC86-49BF-8477-BA4C07FF4344}" type="presParOf" srcId="{EFFA9644-4943-4C4A-84A3-1126B37A88DE}" destId="{7B72168F-99CB-4833-8254-117E1CD12B8D}" srcOrd="4" destOrd="0" presId="urn:microsoft.com/office/officeart/2018/2/layout/IconVerticalSolidList"/>
    <dgm:cxn modelId="{8109975C-1F30-4781-B6C2-701E5324ACFD}" type="presParOf" srcId="{7B72168F-99CB-4833-8254-117E1CD12B8D}" destId="{32F51614-0C67-45AB-91A4-79A33BBCFB06}" srcOrd="0" destOrd="0" presId="urn:microsoft.com/office/officeart/2018/2/layout/IconVerticalSolidList"/>
    <dgm:cxn modelId="{4570E92C-9ED3-4B0D-91F3-7AFF08C2D4F6}" type="presParOf" srcId="{7B72168F-99CB-4833-8254-117E1CD12B8D}" destId="{18A24980-2AC1-49C6-9224-A319731C47EF}" srcOrd="1" destOrd="0" presId="urn:microsoft.com/office/officeart/2018/2/layout/IconVerticalSolidList"/>
    <dgm:cxn modelId="{9D87919D-6F12-4041-92E8-E00695B2C977}" type="presParOf" srcId="{7B72168F-99CB-4833-8254-117E1CD12B8D}" destId="{7893318F-1180-4BFD-9CF4-3CA6B750C78D}" srcOrd="2" destOrd="0" presId="urn:microsoft.com/office/officeart/2018/2/layout/IconVerticalSolidList"/>
    <dgm:cxn modelId="{A7672DE7-E243-402E-84B8-99E67F13F0D4}" type="presParOf" srcId="{7B72168F-99CB-4833-8254-117E1CD12B8D}" destId="{CAE02B0E-2E03-497F-B771-D523CDDE50EB}" srcOrd="3" destOrd="0" presId="urn:microsoft.com/office/officeart/2018/2/layout/IconVerticalSolidList"/>
    <dgm:cxn modelId="{D3BEFF44-949B-4209-952E-9DE2AF9A9A3E}" type="presParOf" srcId="{EFFA9644-4943-4C4A-84A3-1126B37A88DE}" destId="{FBB01711-A6D6-4F77-8CE6-1A6AAA08FC32}" srcOrd="5" destOrd="0" presId="urn:microsoft.com/office/officeart/2018/2/layout/IconVerticalSolidList"/>
    <dgm:cxn modelId="{8F0F549B-8ADD-4A47-A5F5-3460A28DC5B4}" type="presParOf" srcId="{EFFA9644-4943-4C4A-84A3-1126B37A88DE}" destId="{D96771A5-7030-4E83-AA5F-4640B97C94A0}" srcOrd="6" destOrd="0" presId="urn:microsoft.com/office/officeart/2018/2/layout/IconVerticalSolidList"/>
    <dgm:cxn modelId="{E05CD4B7-738A-4BAA-AB55-EBACC92A567A}" type="presParOf" srcId="{D96771A5-7030-4E83-AA5F-4640B97C94A0}" destId="{753E5038-E4D0-415C-A522-1B74718B9CBC}" srcOrd="0" destOrd="0" presId="urn:microsoft.com/office/officeart/2018/2/layout/IconVerticalSolidList"/>
    <dgm:cxn modelId="{A94CEFA8-AB95-4D9F-9668-89337C010752}" type="presParOf" srcId="{D96771A5-7030-4E83-AA5F-4640B97C94A0}" destId="{99012AB1-DEB9-4E10-B5FC-16D625B2D1F1}" srcOrd="1" destOrd="0" presId="urn:microsoft.com/office/officeart/2018/2/layout/IconVerticalSolidList"/>
    <dgm:cxn modelId="{F7BC4983-86BD-4408-9055-66EDFBB539D7}" type="presParOf" srcId="{D96771A5-7030-4E83-AA5F-4640B97C94A0}" destId="{6E016003-2537-4944-BD6B-5D83E33BA9F7}" srcOrd="2" destOrd="0" presId="urn:microsoft.com/office/officeart/2018/2/layout/IconVerticalSolidList"/>
    <dgm:cxn modelId="{9B993275-5EA7-430A-9632-3E8CA81CC316}" type="presParOf" srcId="{D96771A5-7030-4E83-AA5F-4640B97C94A0}" destId="{6E838985-FBE0-4C1A-AF21-2396882790B7}" srcOrd="3" destOrd="0" presId="urn:microsoft.com/office/officeart/2018/2/layout/IconVerticalSolidList"/>
    <dgm:cxn modelId="{DE931AE4-01CA-4391-A4EA-F9D7366A2B57}" type="presParOf" srcId="{D96771A5-7030-4E83-AA5F-4640B97C94A0}" destId="{4599A58A-CF09-4D18-BB41-330ED3AD0598}"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51AEF174-5492-4BB9-A648-59CD50445F43}"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pl-PL"/>
        </a:p>
      </dgm:t>
    </dgm:pt>
    <dgm:pt modelId="{39592ED5-DCFA-4435-B2E6-1B94E4B55132}">
      <dgm:prSet phldrT="[Tekst]"/>
      <dgm:spPr/>
      <dgm:t>
        <a:bodyPr/>
        <a:lstStyle/>
        <a:p>
          <a:r>
            <a:rPr lang="pl-PL" dirty="0"/>
            <a:t>miejsca</a:t>
          </a:r>
        </a:p>
      </dgm:t>
    </dgm:pt>
    <dgm:pt modelId="{2E27C7D9-858E-4FA7-8E6E-22D5C6C7829E}" type="parTrans" cxnId="{F9F8378A-D291-478B-9135-821ED122A1D5}">
      <dgm:prSet/>
      <dgm:spPr/>
      <dgm:t>
        <a:bodyPr/>
        <a:lstStyle/>
        <a:p>
          <a:endParaRPr lang="pl-PL"/>
        </a:p>
      </dgm:t>
    </dgm:pt>
    <dgm:pt modelId="{2A0A383D-D043-40B4-94C4-69ED8E31DE7F}" type="sibTrans" cxnId="{F9F8378A-D291-478B-9135-821ED122A1D5}">
      <dgm:prSet/>
      <dgm:spPr/>
      <dgm:t>
        <a:bodyPr/>
        <a:lstStyle/>
        <a:p>
          <a:endParaRPr lang="pl-PL"/>
        </a:p>
      </dgm:t>
    </dgm:pt>
    <dgm:pt modelId="{B758B8C4-E63F-45F7-9DEE-E40434EA8C65}">
      <dgm:prSet phldrT="[Tekst]"/>
      <dgm:spPr/>
      <dgm:t>
        <a:bodyPr/>
        <a:lstStyle/>
        <a:p>
          <a:r>
            <a:rPr lang="pl-PL" dirty="0"/>
            <a:t>osób</a:t>
          </a:r>
        </a:p>
      </dgm:t>
    </dgm:pt>
    <dgm:pt modelId="{4C3B8DA5-EBF0-42B3-BD80-D52C90CA05F4}" type="parTrans" cxnId="{B76B316A-5790-4C91-97CE-938972FFEE05}">
      <dgm:prSet/>
      <dgm:spPr/>
      <dgm:t>
        <a:bodyPr/>
        <a:lstStyle/>
        <a:p>
          <a:endParaRPr lang="pl-PL"/>
        </a:p>
      </dgm:t>
    </dgm:pt>
    <dgm:pt modelId="{B0101400-54BD-4389-B1A2-A47162D6E715}" type="sibTrans" cxnId="{B76B316A-5790-4C91-97CE-938972FFEE05}">
      <dgm:prSet/>
      <dgm:spPr/>
      <dgm:t>
        <a:bodyPr/>
        <a:lstStyle/>
        <a:p>
          <a:endParaRPr lang="pl-PL"/>
        </a:p>
      </dgm:t>
    </dgm:pt>
    <dgm:pt modelId="{CA0D82B0-C84C-4760-B07B-898C060A9520}">
      <dgm:prSet phldrT="[Tekst]"/>
      <dgm:spPr/>
      <dgm:t>
        <a:bodyPr/>
        <a:lstStyle/>
        <a:p>
          <a:r>
            <a:rPr lang="pl-PL" dirty="0"/>
            <a:t>rzeczy</a:t>
          </a:r>
        </a:p>
      </dgm:t>
    </dgm:pt>
    <dgm:pt modelId="{C7483A29-0171-4B4C-BDE8-EAD9D3275571}" type="parTrans" cxnId="{4B7C2FAB-17FC-46F7-86A6-EC9F44229357}">
      <dgm:prSet/>
      <dgm:spPr/>
      <dgm:t>
        <a:bodyPr/>
        <a:lstStyle/>
        <a:p>
          <a:endParaRPr lang="pl-PL"/>
        </a:p>
      </dgm:t>
    </dgm:pt>
    <dgm:pt modelId="{476EB6E3-CD2A-443F-85ED-79B5A94FE78B}" type="sibTrans" cxnId="{4B7C2FAB-17FC-46F7-86A6-EC9F44229357}">
      <dgm:prSet/>
      <dgm:spPr/>
      <dgm:t>
        <a:bodyPr/>
        <a:lstStyle/>
        <a:p>
          <a:endParaRPr lang="pl-PL"/>
        </a:p>
      </dgm:t>
    </dgm:pt>
    <dgm:pt modelId="{F1001CE2-AEE0-47A5-BBEF-E7389DF8C9DB}" type="pres">
      <dgm:prSet presAssocID="{51AEF174-5492-4BB9-A648-59CD50445F43}" presName="cycle" presStyleCnt="0">
        <dgm:presLayoutVars>
          <dgm:dir/>
          <dgm:resizeHandles val="exact"/>
        </dgm:presLayoutVars>
      </dgm:prSet>
      <dgm:spPr/>
    </dgm:pt>
    <dgm:pt modelId="{4CA17B63-FFCF-4A14-98E4-AB2D65CC6E7A}" type="pres">
      <dgm:prSet presAssocID="{39592ED5-DCFA-4435-B2E6-1B94E4B55132}" presName="node" presStyleLbl="node1" presStyleIdx="0" presStyleCnt="3">
        <dgm:presLayoutVars>
          <dgm:bulletEnabled val="1"/>
        </dgm:presLayoutVars>
      </dgm:prSet>
      <dgm:spPr/>
    </dgm:pt>
    <dgm:pt modelId="{D21DFD86-F8C0-4140-9304-BF79978F6320}" type="pres">
      <dgm:prSet presAssocID="{2A0A383D-D043-40B4-94C4-69ED8E31DE7F}" presName="sibTrans" presStyleLbl="sibTrans2D1" presStyleIdx="0" presStyleCnt="3"/>
      <dgm:spPr/>
    </dgm:pt>
    <dgm:pt modelId="{101487EB-F6F8-4D11-AC7B-175BAA63D122}" type="pres">
      <dgm:prSet presAssocID="{2A0A383D-D043-40B4-94C4-69ED8E31DE7F}" presName="connectorText" presStyleLbl="sibTrans2D1" presStyleIdx="0" presStyleCnt="3"/>
      <dgm:spPr/>
    </dgm:pt>
    <dgm:pt modelId="{AB05CE33-044E-4C8F-B63B-ED0C80A1976D}" type="pres">
      <dgm:prSet presAssocID="{B758B8C4-E63F-45F7-9DEE-E40434EA8C65}" presName="node" presStyleLbl="node1" presStyleIdx="1" presStyleCnt="3">
        <dgm:presLayoutVars>
          <dgm:bulletEnabled val="1"/>
        </dgm:presLayoutVars>
      </dgm:prSet>
      <dgm:spPr/>
    </dgm:pt>
    <dgm:pt modelId="{05035D93-AF3A-4DC4-97A5-60AA2939B9D0}" type="pres">
      <dgm:prSet presAssocID="{B0101400-54BD-4389-B1A2-A47162D6E715}" presName="sibTrans" presStyleLbl="sibTrans2D1" presStyleIdx="1" presStyleCnt="3"/>
      <dgm:spPr/>
    </dgm:pt>
    <dgm:pt modelId="{BE3AB5A0-B95B-4419-863F-3DFA22441542}" type="pres">
      <dgm:prSet presAssocID="{B0101400-54BD-4389-B1A2-A47162D6E715}" presName="connectorText" presStyleLbl="sibTrans2D1" presStyleIdx="1" presStyleCnt="3"/>
      <dgm:spPr/>
    </dgm:pt>
    <dgm:pt modelId="{BD8354D9-F0FB-4CC1-9F57-F269D3F2ED17}" type="pres">
      <dgm:prSet presAssocID="{CA0D82B0-C84C-4760-B07B-898C060A9520}" presName="node" presStyleLbl="node1" presStyleIdx="2" presStyleCnt="3">
        <dgm:presLayoutVars>
          <dgm:bulletEnabled val="1"/>
        </dgm:presLayoutVars>
      </dgm:prSet>
      <dgm:spPr/>
    </dgm:pt>
    <dgm:pt modelId="{098D7379-73EC-456E-8928-5AD61A6A47DA}" type="pres">
      <dgm:prSet presAssocID="{476EB6E3-CD2A-443F-85ED-79B5A94FE78B}" presName="sibTrans" presStyleLbl="sibTrans2D1" presStyleIdx="2" presStyleCnt="3"/>
      <dgm:spPr/>
    </dgm:pt>
    <dgm:pt modelId="{C15337A8-A361-4B85-BEE6-CFF969326B7D}" type="pres">
      <dgm:prSet presAssocID="{476EB6E3-CD2A-443F-85ED-79B5A94FE78B}" presName="connectorText" presStyleLbl="sibTrans2D1" presStyleIdx="2" presStyleCnt="3"/>
      <dgm:spPr/>
    </dgm:pt>
  </dgm:ptLst>
  <dgm:cxnLst>
    <dgm:cxn modelId="{D367FE03-270A-4A7C-8E5F-D4199DBE83CC}" type="presOf" srcId="{476EB6E3-CD2A-443F-85ED-79B5A94FE78B}" destId="{098D7379-73EC-456E-8928-5AD61A6A47DA}" srcOrd="0" destOrd="0" presId="urn:microsoft.com/office/officeart/2005/8/layout/cycle2"/>
    <dgm:cxn modelId="{32F65F0B-4491-4FA8-A788-631CC33D0504}" type="presOf" srcId="{51AEF174-5492-4BB9-A648-59CD50445F43}" destId="{F1001CE2-AEE0-47A5-BBEF-E7389DF8C9DB}" srcOrd="0" destOrd="0" presId="urn:microsoft.com/office/officeart/2005/8/layout/cycle2"/>
    <dgm:cxn modelId="{90090F1E-EE1F-4EB7-AD12-2F56F3E22015}" type="presOf" srcId="{CA0D82B0-C84C-4760-B07B-898C060A9520}" destId="{BD8354D9-F0FB-4CC1-9F57-F269D3F2ED17}" srcOrd="0" destOrd="0" presId="urn:microsoft.com/office/officeart/2005/8/layout/cycle2"/>
    <dgm:cxn modelId="{B76B316A-5790-4C91-97CE-938972FFEE05}" srcId="{51AEF174-5492-4BB9-A648-59CD50445F43}" destId="{B758B8C4-E63F-45F7-9DEE-E40434EA8C65}" srcOrd="1" destOrd="0" parTransId="{4C3B8DA5-EBF0-42B3-BD80-D52C90CA05F4}" sibTransId="{B0101400-54BD-4389-B1A2-A47162D6E715}"/>
    <dgm:cxn modelId="{D3994C84-040C-4CC9-9677-5603469BB0AA}" type="presOf" srcId="{39592ED5-DCFA-4435-B2E6-1B94E4B55132}" destId="{4CA17B63-FFCF-4A14-98E4-AB2D65CC6E7A}" srcOrd="0" destOrd="0" presId="urn:microsoft.com/office/officeart/2005/8/layout/cycle2"/>
    <dgm:cxn modelId="{9FE6FC85-17ED-4664-A1E6-0AF31F07F74E}" type="presOf" srcId="{2A0A383D-D043-40B4-94C4-69ED8E31DE7F}" destId="{D21DFD86-F8C0-4140-9304-BF79978F6320}" srcOrd="0" destOrd="0" presId="urn:microsoft.com/office/officeart/2005/8/layout/cycle2"/>
    <dgm:cxn modelId="{F9F8378A-D291-478B-9135-821ED122A1D5}" srcId="{51AEF174-5492-4BB9-A648-59CD50445F43}" destId="{39592ED5-DCFA-4435-B2E6-1B94E4B55132}" srcOrd="0" destOrd="0" parTransId="{2E27C7D9-858E-4FA7-8E6E-22D5C6C7829E}" sibTransId="{2A0A383D-D043-40B4-94C4-69ED8E31DE7F}"/>
    <dgm:cxn modelId="{C4DC7D8A-E990-4442-A4C7-5A01247E3189}" type="presOf" srcId="{B758B8C4-E63F-45F7-9DEE-E40434EA8C65}" destId="{AB05CE33-044E-4C8F-B63B-ED0C80A1976D}" srcOrd="0" destOrd="0" presId="urn:microsoft.com/office/officeart/2005/8/layout/cycle2"/>
    <dgm:cxn modelId="{4B7C2FAB-17FC-46F7-86A6-EC9F44229357}" srcId="{51AEF174-5492-4BB9-A648-59CD50445F43}" destId="{CA0D82B0-C84C-4760-B07B-898C060A9520}" srcOrd="2" destOrd="0" parTransId="{C7483A29-0171-4B4C-BDE8-EAD9D3275571}" sibTransId="{476EB6E3-CD2A-443F-85ED-79B5A94FE78B}"/>
    <dgm:cxn modelId="{EA6D5BC2-72F3-4541-AAF4-50DD1D004901}" type="presOf" srcId="{476EB6E3-CD2A-443F-85ED-79B5A94FE78B}" destId="{C15337A8-A361-4B85-BEE6-CFF969326B7D}" srcOrd="1" destOrd="0" presId="urn:microsoft.com/office/officeart/2005/8/layout/cycle2"/>
    <dgm:cxn modelId="{2BB8C6D2-A8BE-413C-B955-FEE71B01E24B}" type="presOf" srcId="{B0101400-54BD-4389-B1A2-A47162D6E715}" destId="{BE3AB5A0-B95B-4419-863F-3DFA22441542}" srcOrd="1" destOrd="0" presId="urn:microsoft.com/office/officeart/2005/8/layout/cycle2"/>
    <dgm:cxn modelId="{13C765E4-4E26-4237-91B6-7F12895784C6}" type="presOf" srcId="{2A0A383D-D043-40B4-94C4-69ED8E31DE7F}" destId="{101487EB-F6F8-4D11-AC7B-175BAA63D122}" srcOrd="1" destOrd="0" presId="urn:microsoft.com/office/officeart/2005/8/layout/cycle2"/>
    <dgm:cxn modelId="{720D31F2-EAE4-409D-8719-DA43B9995723}" type="presOf" srcId="{B0101400-54BD-4389-B1A2-A47162D6E715}" destId="{05035D93-AF3A-4DC4-97A5-60AA2939B9D0}" srcOrd="0" destOrd="0" presId="urn:microsoft.com/office/officeart/2005/8/layout/cycle2"/>
    <dgm:cxn modelId="{C8820556-C9D3-4315-98A8-A8AA0642555A}" type="presParOf" srcId="{F1001CE2-AEE0-47A5-BBEF-E7389DF8C9DB}" destId="{4CA17B63-FFCF-4A14-98E4-AB2D65CC6E7A}" srcOrd="0" destOrd="0" presId="urn:microsoft.com/office/officeart/2005/8/layout/cycle2"/>
    <dgm:cxn modelId="{E5A5DDBA-BF0C-4EB1-9671-7219598935D1}" type="presParOf" srcId="{F1001CE2-AEE0-47A5-BBEF-E7389DF8C9DB}" destId="{D21DFD86-F8C0-4140-9304-BF79978F6320}" srcOrd="1" destOrd="0" presId="urn:microsoft.com/office/officeart/2005/8/layout/cycle2"/>
    <dgm:cxn modelId="{9DD01848-906F-4441-9A45-07F547FDEB70}" type="presParOf" srcId="{D21DFD86-F8C0-4140-9304-BF79978F6320}" destId="{101487EB-F6F8-4D11-AC7B-175BAA63D122}" srcOrd="0" destOrd="0" presId="urn:microsoft.com/office/officeart/2005/8/layout/cycle2"/>
    <dgm:cxn modelId="{5FE7F58A-20D9-467C-938F-5CAFD2A6793E}" type="presParOf" srcId="{F1001CE2-AEE0-47A5-BBEF-E7389DF8C9DB}" destId="{AB05CE33-044E-4C8F-B63B-ED0C80A1976D}" srcOrd="2" destOrd="0" presId="urn:microsoft.com/office/officeart/2005/8/layout/cycle2"/>
    <dgm:cxn modelId="{C259BF2D-6EC3-4687-BA38-1444F18D6FA2}" type="presParOf" srcId="{F1001CE2-AEE0-47A5-BBEF-E7389DF8C9DB}" destId="{05035D93-AF3A-4DC4-97A5-60AA2939B9D0}" srcOrd="3" destOrd="0" presId="urn:microsoft.com/office/officeart/2005/8/layout/cycle2"/>
    <dgm:cxn modelId="{95AA2E3E-AC13-4AA5-9660-7E894D1041D4}" type="presParOf" srcId="{05035D93-AF3A-4DC4-97A5-60AA2939B9D0}" destId="{BE3AB5A0-B95B-4419-863F-3DFA22441542}" srcOrd="0" destOrd="0" presId="urn:microsoft.com/office/officeart/2005/8/layout/cycle2"/>
    <dgm:cxn modelId="{16E05B2D-AD32-46EF-B2E2-DE1E3A950333}" type="presParOf" srcId="{F1001CE2-AEE0-47A5-BBEF-E7389DF8C9DB}" destId="{BD8354D9-F0FB-4CC1-9F57-F269D3F2ED17}" srcOrd="4" destOrd="0" presId="urn:microsoft.com/office/officeart/2005/8/layout/cycle2"/>
    <dgm:cxn modelId="{8C33C43E-0210-4627-A06E-75B7E54F0C35}" type="presParOf" srcId="{F1001CE2-AEE0-47A5-BBEF-E7389DF8C9DB}" destId="{098D7379-73EC-456E-8928-5AD61A6A47DA}" srcOrd="5" destOrd="0" presId="urn:microsoft.com/office/officeart/2005/8/layout/cycle2"/>
    <dgm:cxn modelId="{B9D35175-152C-4502-B66B-A4D037D9957E}" type="presParOf" srcId="{098D7379-73EC-456E-8928-5AD61A6A47DA}" destId="{C15337A8-A361-4B85-BEE6-CFF969326B7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822EEF2-A2BD-4FE0-A33F-136AFCB0011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33894DE-71BB-4417-955C-A671F80EC676}">
      <dgm:prSet/>
      <dgm:spPr/>
      <dgm:t>
        <a:bodyPr/>
        <a:lstStyle/>
        <a:p>
          <a:r>
            <a:rPr lang="pl-PL"/>
            <a:t>Eksperyment procesowy – przeprowadzany przez organ prowadzący postępowanie i jest samodzielną czynnością dowodową.</a:t>
          </a:r>
          <a:endParaRPr lang="en-US"/>
        </a:p>
      </dgm:t>
    </dgm:pt>
    <dgm:pt modelId="{DBA02369-9C5F-407A-A8FC-83E480BEF908}" type="parTrans" cxnId="{DD02E002-CD34-4D39-8695-489DD269D24E}">
      <dgm:prSet/>
      <dgm:spPr/>
      <dgm:t>
        <a:bodyPr/>
        <a:lstStyle/>
        <a:p>
          <a:endParaRPr lang="en-US"/>
        </a:p>
      </dgm:t>
    </dgm:pt>
    <dgm:pt modelId="{667D732B-F1F7-470F-942E-175E7DFBB398}" type="sibTrans" cxnId="{DD02E002-CD34-4D39-8695-489DD269D24E}">
      <dgm:prSet/>
      <dgm:spPr/>
      <dgm:t>
        <a:bodyPr/>
        <a:lstStyle/>
        <a:p>
          <a:endParaRPr lang="en-US"/>
        </a:p>
      </dgm:t>
    </dgm:pt>
    <dgm:pt modelId="{C2A1C4D1-B688-4571-A6E1-5762BD90EF0E}">
      <dgm:prSet/>
      <dgm:spPr/>
      <dgm:t>
        <a:bodyPr/>
        <a:lstStyle/>
        <a:p>
          <a:r>
            <a:rPr lang="pl-PL"/>
            <a:t>Eksperyment procesowy należy odróżnić od eksperymentu dokonywanego przez biegłego w ramach przeprowadzanych badań niezbędnych do wydania ekspertyzy (opinii). </a:t>
          </a:r>
          <a:endParaRPr lang="en-US"/>
        </a:p>
      </dgm:t>
    </dgm:pt>
    <dgm:pt modelId="{09FCF61A-FD1C-4503-9F2E-4F98F8FAFA42}" type="parTrans" cxnId="{68322B5B-BBB8-4D5E-B6D6-C8BBAD2C63A0}">
      <dgm:prSet/>
      <dgm:spPr/>
      <dgm:t>
        <a:bodyPr/>
        <a:lstStyle/>
        <a:p>
          <a:endParaRPr lang="en-US"/>
        </a:p>
      </dgm:t>
    </dgm:pt>
    <dgm:pt modelId="{4ECC8D3C-2B27-4B61-974C-36D94AB68826}" type="sibTrans" cxnId="{68322B5B-BBB8-4D5E-B6D6-C8BBAD2C63A0}">
      <dgm:prSet/>
      <dgm:spPr/>
      <dgm:t>
        <a:bodyPr/>
        <a:lstStyle/>
        <a:p>
          <a:endParaRPr lang="en-US"/>
        </a:p>
      </dgm:t>
    </dgm:pt>
    <dgm:pt modelId="{9706BD44-7146-4622-AAB0-D77EBDABEB4C}">
      <dgm:prSet/>
      <dgm:spPr/>
      <dgm:t>
        <a:bodyPr/>
        <a:lstStyle/>
        <a:p>
          <a:r>
            <a:rPr lang="pl-PL"/>
            <a:t>Dowód z eksperymentu ma szczególny, ograniczony charakter. Eksperyment i jego wyniki mogą świadczyć tylko o teoretycznej możliwości, a nie o rzeczywistym fakcie. Eksperyment ma na celu sprawdzenie w sposób doświadczalny czy badane zdarzenie lub podawany jego przebieg były w ogóle możliwe. Dlatego eksperyment powinien być przeprowadzany w warunkach zbliżonych do tych, które istniały w czasie i miejscu badanego zdarzenia. Tyczy to także pory dnia, warunków atmosferycznych itp. (por. wyrok SA w Krakowie z 4.09.2013 r., II AKa 97/13). </a:t>
          </a:r>
          <a:endParaRPr lang="en-US"/>
        </a:p>
      </dgm:t>
    </dgm:pt>
    <dgm:pt modelId="{D23BD638-37B8-4FB5-A003-40B17A661C06}" type="parTrans" cxnId="{EFE8A0C7-6B37-4279-A59E-3B357338E8A7}">
      <dgm:prSet/>
      <dgm:spPr/>
      <dgm:t>
        <a:bodyPr/>
        <a:lstStyle/>
        <a:p>
          <a:endParaRPr lang="en-US"/>
        </a:p>
      </dgm:t>
    </dgm:pt>
    <dgm:pt modelId="{FF2E05F2-68F9-4551-9261-4AB908583BA3}" type="sibTrans" cxnId="{EFE8A0C7-6B37-4279-A59E-3B357338E8A7}">
      <dgm:prSet/>
      <dgm:spPr/>
      <dgm:t>
        <a:bodyPr/>
        <a:lstStyle/>
        <a:p>
          <a:endParaRPr lang="en-US"/>
        </a:p>
      </dgm:t>
    </dgm:pt>
    <dgm:pt modelId="{1AE587A3-DE12-4BA9-BD70-7AFDF20E89CB}">
      <dgm:prSet/>
      <dgm:spPr/>
      <dgm:t>
        <a:bodyPr/>
        <a:lstStyle/>
        <a:p>
          <a:r>
            <a:rPr lang="pl-PL"/>
            <a:t>Dwa rodzaje eksperymentu:</a:t>
          </a:r>
          <a:endParaRPr lang="en-US"/>
        </a:p>
      </dgm:t>
    </dgm:pt>
    <dgm:pt modelId="{7EDD67DB-E962-4577-90E0-BCF482D6284B}" type="parTrans" cxnId="{3BB067AA-F852-4899-98EE-7E77E68FDC51}">
      <dgm:prSet/>
      <dgm:spPr/>
      <dgm:t>
        <a:bodyPr/>
        <a:lstStyle/>
        <a:p>
          <a:endParaRPr lang="en-US"/>
        </a:p>
      </dgm:t>
    </dgm:pt>
    <dgm:pt modelId="{7AB585A6-261A-47A3-A0A2-0578F6D6D498}" type="sibTrans" cxnId="{3BB067AA-F852-4899-98EE-7E77E68FDC51}">
      <dgm:prSet/>
      <dgm:spPr/>
      <dgm:t>
        <a:bodyPr/>
        <a:lstStyle/>
        <a:p>
          <a:endParaRPr lang="en-US"/>
        </a:p>
      </dgm:t>
    </dgm:pt>
    <dgm:pt modelId="{9F1BA7C0-8F44-4865-9E6D-4A58B0C819F1}">
      <dgm:prSet/>
      <dgm:spPr/>
      <dgm:t>
        <a:bodyPr/>
        <a:lstStyle/>
        <a:p>
          <a:r>
            <a:rPr lang="pl-PL"/>
            <a:t>1. w formie doświadczenia </a:t>
          </a:r>
          <a:endParaRPr lang="en-US"/>
        </a:p>
      </dgm:t>
    </dgm:pt>
    <dgm:pt modelId="{DBEB1C5D-755D-4813-A541-527F6C65948E}" type="parTrans" cxnId="{DFFFF8EE-7099-4AD3-B489-AE210539E083}">
      <dgm:prSet/>
      <dgm:spPr/>
      <dgm:t>
        <a:bodyPr/>
        <a:lstStyle/>
        <a:p>
          <a:endParaRPr lang="en-US"/>
        </a:p>
      </dgm:t>
    </dgm:pt>
    <dgm:pt modelId="{6DB21D96-CA50-44D5-9D44-226ACAEB1E6B}" type="sibTrans" cxnId="{DFFFF8EE-7099-4AD3-B489-AE210539E083}">
      <dgm:prSet/>
      <dgm:spPr/>
      <dgm:t>
        <a:bodyPr/>
        <a:lstStyle/>
        <a:p>
          <a:endParaRPr lang="en-US"/>
        </a:p>
      </dgm:t>
    </dgm:pt>
    <dgm:pt modelId="{BEE23979-70F5-442A-975E-D7EF47B8CD92}">
      <dgm:prSet/>
      <dgm:spPr/>
      <dgm:t>
        <a:bodyPr/>
        <a:lstStyle/>
        <a:p>
          <a:r>
            <a:rPr lang="pl-PL"/>
            <a:t>2. w formie odtworzenia przebiegu zdarzenia lub jego fragmentu</a:t>
          </a:r>
          <a:endParaRPr lang="en-US"/>
        </a:p>
      </dgm:t>
    </dgm:pt>
    <dgm:pt modelId="{B7C0CDF9-17CE-4474-A1F8-29B0E2B3D4A6}" type="parTrans" cxnId="{47AA2432-D080-4008-8E14-78E80CB3E269}">
      <dgm:prSet/>
      <dgm:spPr/>
      <dgm:t>
        <a:bodyPr/>
        <a:lstStyle/>
        <a:p>
          <a:endParaRPr lang="en-US"/>
        </a:p>
      </dgm:t>
    </dgm:pt>
    <dgm:pt modelId="{B6547907-2586-4454-B3DF-CCFAF8ECA402}" type="sibTrans" cxnId="{47AA2432-D080-4008-8E14-78E80CB3E269}">
      <dgm:prSet/>
      <dgm:spPr/>
      <dgm:t>
        <a:bodyPr/>
        <a:lstStyle/>
        <a:p>
          <a:endParaRPr lang="en-US"/>
        </a:p>
      </dgm:t>
    </dgm:pt>
    <dgm:pt modelId="{0A1458A3-BFCD-4015-AD73-5AB5EE229927}" type="pres">
      <dgm:prSet presAssocID="{D822EEF2-A2BD-4FE0-A33F-136AFCB00113}" presName="root" presStyleCnt="0">
        <dgm:presLayoutVars>
          <dgm:dir/>
          <dgm:resizeHandles val="exact"/>
        </dgm:presLayoutVars>
      </dgm:prSet>
      <dgm:spPr/>
    </dgm:pt>
    <dgm:pt modelId="{5AC51AC5-A179-4E90-AF6F-1FECE6B3226A}" type="pres">
      <dgm:prSet presAssocID="{833894DE-71BB-4417-955C-A671F80EC676}" presName="compNode" presStyleCnt="0"/>
      <dgm:spPr/>
    </dgm:pt>
    <dgm:pt modelId="{86880CD6-4262-4F83-8FFD-BEFA9CE2289A}" type="pres">
      <dgm:prSet presAssocID="{833894DE-71BB-4417-955C-A671F80EC676}" presName="bgRect" presStyleLbl="bgShp" presStyleIdx="0" presStyleCnt="3"/>
      <dgm:spPr/>
    </dgm:pt>
    <dgm:pt modelId="{16634C45-10BD-4C6E-9844-1ED81FE5E16D}" type="pres">
      <dgm:prSet presAssocID="{833894DE-71BB-4417-955C-A671F80EC67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1400EB3A-4919-40C3-89FC-1F85ED46E3A8}" type="pres">
      <dgm:prSet presAssocID="{833894DE-71BB-4417-955C-A671F80EC676}" presName="spaceRect" presStyleCnt="0"/>
      <dgm:spPr/>
    </dgm:pt>
    <dgm:pt modelId="{2F4CE349-030C-43C6-96D6-39D55E514B55}" type="pres">
      <dgm:prSet presAssocID="{833894DE-71BB-4417-955C-A671F80EC676}" presName="parTx" presStyleLbl="revTx" presStyleIdx="0" presStyleCnt="5">
        <dgm:presLayoutVars>
          <dgm:chMax val="0"/>
          <dgm:chPref val="0"/>
        </dgm:presLayoutVars>
      </dgm:prSet>
      <dgm:spPr/>
    </dgm:pt>
    <dgm:pt modelId="{08D98189-FC94-494E-B45B-6BE9C8D9061E}" type="pres">
      <dgm:prSet presAssocID="{833894DE-71BB-4417-955C-A671F80EC676}" presName="desTx" presStyleLbl="revTx" presStyleIdx="1" presStyleCnt="5">
        <dgm:presLayoutVars/>
      </dgm:prSet>
      <dgm:spPr/>
    </dgm:pt>
    <dgm:pt modelId="{87BC84E8-6FA3-4ED0-83F3-746396F623DE}" type="pres">
      <dgm:prSet presAssocID="{667D732B-F1F7-470F-942E-175E7DFBB398}" presName="sibTrans" presStyleCnt="0"/>
      <dgm:spPr/>
    </dgm:pt>
    <dgm:pt modelId="{6FEFA8FC-A421-4ACF-8832-EF61DCB76F9A}" type="pres">
      <dgm:prSet presAssocID="{9706BD44-7146-4622-AAB0-D77EBDABEB4C}" presName="compNode" presStyleCnt="0"/>
      <dgm:spPr/>
    </dgm:pt>
    <dgm:pt modelId="{579801C1-7614-47D7-9EAF-C278EEA362D5}" type="pres">
      <dgm:prSet presAssocID="{9706BD44-7146-4622-AAB0-D77EBDABEB4C}" presName="bgRect" presStyleLbl="bgShp" presStyleIdx="1" presStyleCnt="3"/>
      <dgm:spPr/>
    </dgm:pt>
    <dgm:pt modelId="{A92B86FA-0348-4969-A22A-E32F9BF14AB1}" type="pres">
      <dgm:prSet presAssocID="{9706BD44-7146-4622-AAB0-D77EBDABEB4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ientist"/>
        </a:ext>
      </dgm:extLst>
    </dgm:pt>
    <dgm:pt modelId="{8E422006-F0B0-41D5-B97A-5887464483AA}" type="pres">
      <dgm:prSet presAssocID="{9706BD44-7146-4622-AAB0-D77EBDABEB4C}" presName="spaceRect" presStyleCnt="0"/>
      <dgm:spPr/>
    </dgm:pt>
    <dgm:pt modelId="{25193A7D-1221-427E-BA9E-2C6097448B7D}" type="pres">
      <dgm:prSet presAssocID="{9706BD44-7146-4622-AAB0-D77EBDABEB4C}" presName="parTx" presStyleLbl="revTx" presStyleIdx="2" presStyleCnt="5">
        <dgm:presLayoutVars>
          <dgm:chMax val="0"/>
          <dgm:chPref val="0"/>
        </dgm:presLayoutVars>
      </dgm:prSet>
      <dgm:spPr/>
    </dgm:pt>
    <dgm:pt modelId="{FD6B910F-66DC-458D-9EF1-C758854739FA}" type="pres">
      <dgm:prSet presAssocID="{FF2E05F2-68F9-4551-9261-4AB908583BA3}" presName="sibTrans" presStyleCnt="0"/>
      <dgm:spPr/>
    </dgm:pt>
    <dgm:pt modelId="{38FAF5B7-0FD2-46C9-A21E-DF318E2D512A}" type="pres">
      <dgm:prSet presAssocID="{1AE587A3-DE12-4BA9-BD70-7AFDF20E89CB}" presName="compNode" presStyleCnt="0"/>
      <dgm:spPr/>
    </dgm:pt>
    <dgm:pt modelId="{E38EF849-F4ED-4F03-BB1D-466D0FBB3AB7}" type="pres">
      <dgm:prSet presAssocID="{1AE587A3-DE12-4BA9-BD70-7AFDF20E89CB}" presName="bgRect" presStyleLbl="bgShp" presStyleIdx="2" presStyleCnt="3"/>
      <dgm:spPr/>
    </dgm:pt>
    <dgm:pt modelId="{8CAF2581-A720-490C-8B0B-B2F2EB454EB9}" type="pres">
      <dgm:prSet presAssocID="{1AE587A3-DE12-4BA9-BD70-7AFDF20E89C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04AF824B-42A1-4062-BB60-8CD0B1F7F4B3}" type="pres">
      <dgm:prSet presAssocID="{1AE587A3-DE12-4BA9-BD70-7AFDF20E89CB}" presName="spaceRect" presStyleCnt="0"/>
      <dgm:spPr/>
    </dgm:pt>
    <dgm:pt modelId="{D54D637E-564F-48EB-BE8C-7A0FCEB5EFE6}" type="pres">
      <dgm:prSet presAssocID="{1AE587A3-DE12-4BA9-BD70-7AFDF20E89CB}" presName="parTx" presStyleLbl="revTx" presStyleIdx="3" presStyleCnt="5">
        <dgm:presLayoutVars>
          <dgm:chMax val="0"/>
          <dgm:chPref val="0"/>
        </dgm:presLayoutVars>
      </dgm:prSet>
      <dgm:spPr/>
    </dgm:pt>
    <dgm:pt modelId="{92C69784-53F3-414C-83D7-6D5E6CF8775C}" type="pres">
      <dgm:prSet presAssocID="{1AE587A3-DE12-4BA9-BD70-7AFDF20E89CB}" presName="desTx" presStyleLbl="revTx" presStyleIdx="4" presStyleCnt="5">
        <dgm:presLayoutVars/>
      </dgm:prSet>
      <dgm:spPr/>
    </dgm:pt>
  </dgm:ptLst>
  <dgm:cxnLst>
    <dgm:cxn modelId="{DD02E002-CD34-4D39-8695-489DD269D24E}" srcId="{D822EEF2-A2BD-4FE0-A33F-136AFCB00113}" destId="{833894DE-71BB-4417-955C-A671F80EC676}" srcOrd="0" destOrd="0" parTransId="{DBA02369-9C5F-407A-A8FC-83E480BEF908}" sibTransId="{667D732B-F1F7-470F-942E-175E7DFBB398}"/>
    <dgm:cxn modelId="{EEC23414-CEDD-44F3-9527-B76DCA4E3F99}" type="presOf" srcId="{1AE587A3-DE12-4BA9-BD70-7AFDF20E89CB}" destId="{D54D637E-564F-48EB-BE8C-7A0FCEB5EFE6}" srcOrd="0" destOrd="0" presId="urn:microsoft.com/office/officeart/2018/2/layout/IconVerticalSolidList"/>
    <dgm:cxn modelId="{4738821F-D896-40B9-92E9-7BFFF068297F}" type="presOf" srcId="{9706BD44-7146-4622-AAB0-D77EBDABEB4C}" destId="{25193A7D-1221-427E-BA9E-2C6097448B7D}" srcOrd="0" destOrd="0" presId="urn:microsoft.com/office/officeart/2018/2/layout/IconVerticalSolidList"/>
    <dgm:cxn modelId="{47AA2432-D080-4008-8E14-78E80CB3E269}" srcId="{1AE587A3-DE12-4BA9-BD70-7AFDF20E89CB}" destId="{BEE23979-70F5-442A-975E-D7EF47B8CD92}" srcOrd="1" destOrd="0" parTransId="{B7C0CDF9-17CE-4474-A1F8-29B0E2B3D4A6}" sibTransId="{B6547907-2586-4454-B3DF-CCFAF8ECA402}"/>
    <dgm:cxn modelId="{68322B5B-BBB8-4D5E-B6D6-C8BBAD2C63A0}" srcId="{833894DE-71BB-4417-955C-A671F80EC676}" destId="{C2A1C4D1-B688-4571-A6E1-5762BD90EF0E}" srcOrd="0" destOrd="0" parTransId="{09FCF61A-FD1C-4503-9F2E-4F98F8FAFA42}" sibTransId="{4ECC8D3C-2B27-4B61-974C-36D94AB68826}"/>
    <dgm:cxn modelId="{6BEA086E-D5B6-431C-B01E-C1FBB5DD905F}" type="presOf" srcId="{C2A1C4D1-B688-4571-A6E1-5762BD90EF0E}" destId="{08D98189-FC94-494E-B45B-6BE9C8D9061E}" srcOrd="0" destOrd="0" presId="urn:microsoft.com/office/officeart/2018/2/layout/IconVerticalSolidList"/>
    <dgm:cxn modelId="{CCD4AD57-BCEA-4744-97AE-1CA2804473E8}" type="presOf" srcId="{833894DE-71BB-4417-955C-A671F80EC676}" destId="{2F4CE349-030C-43C6-96D6-39D55E514B55}" srcOrd="0" destOrd="0" presId="urn:microsoft.com/office/officeart/2018/2/layout/IconVerticalSolidList"/>
    <dgm:cxn modelId="{6C437278-820B-45BE-987E-FE5F906025CF}" type="presOf" srcId="{D822EEF2-A2BD-4FE0-A33F-136AFCB00113}" destId="{0A1458A3-BFCD-4015-AD73-5AB5EE229927}" srcOrd="0" destOrd="0" presId="urn:microsoft.com/office/officeart/2018/2/layout/IconVerticalSolidList"/>
    <dgm:cxn modelId="{7D97CC7B-B3AA-409A-AC8D-19826A46D19C}" type="presOf" srcId="{BEE23979-70F5-442A-975E-D7EF47B8CD92}" destId="{92C69784-53F3-414C-83D7-6D5E6CF8775C}" srcOrd="0" destOrd="1" presId="urn:microsoft.com/office/officeart/2018/2/layout/IconVerticalSolidList"/>
    <dgm:cxn modelId="{909A08A5-4E76-41B4-9690-9DFC69C05B0D}" type="presOf" srcId="{9F1BA7C0-8F44-4865-9E6D-4A58B0C819F1}" destId="{92C69784-53F3-414C-83D7-6D5E6CF8775C}" srcOrd="0" destOrd="0" presId="urn:microsoft.com/office/officeart/2018/2/layout/IconVerticalSolidList"/>
    <dgm:cxn modelId="{3BB067AA-F852-4899-98EE-7E77E68FDC51}" srcId="{D822EEF2-A2BD-4FE0-A33F-136AFCB00113}" destId="{1AE587A3-DE12-4BA9-BD70-7AFDF20E89CB}" srcOrd="2" destOrd="0" parTransId="{7EDD67DB-E962-4577-90E0-BCF482D6284B}" sibTransId="{7AB585A6-261A-47A3-A0A2-0578F6D6D498}"/>
    <dgm:cxn modelId="{EFE8A0C7-6B37-4279-A59E-3B357338E8A7}" srcId="{D822EEF2-A2BD-4FE0-A33F-136AFCB00113}" destId="{9706BD44-7146-4622-AAB0-D77EBDABEB4C}" srcOrd="1" destOrd="0" parTransId="{D23BD638-37B8-4FB5-A003-40B17A661C06}" sibTransId="{FF2E05F2-68F9-4551-9261-4AB908583BA3}"/>
    <dgm:cxn modelId="{DFFFF8EE-7099-4AD3-B489-AE210539E083}" srcId="{1AE587A3-DE12-4BA9-BD70-7AFDF20E89CB}" destId="{9F1BA7C0-8F44-4865-9E6D-4A58B0C819F1}" srcOrd="0" destOrd="0" parTransId="{DBEB1C5D-755D-4813-A541-527F6C65948E}" sibTransId="{6DB21D96-CA50-44D5-9D44-226ACAEB1E6B}"/>
    <dgm:cxn modelId="{5D3D81C3-0F03-4CF8-A7F3-A84570B83C0A}" type="presParOf" srcId="{0A1458A3-BFCD-4015-AD73-5AB5EE229927}" destId="{5AC51AC5-A179-4E90-AF6F-1FECE6B3226A}" srcOrd="0" destOrd="0" presId="urn:microsoft.com/office/officeart/2018/2/layout/IconVerticalSolidList"/>
    <dgm:cxn modelId="{2781FF57-76C8-4D1C-A8E2-7E9A90B9A65A}" type="presParOf" srcId="{5AC51AC5-A179-4E90-AF6F-1FECE6B3226A}" destId="{86880CD6-4262-4F83-8FFD-BEFA9CE2289A}" srcOrd="0" destOrd="0" presId="urn:microsoft.com/office/officeart/2018/2/layout/IconVerticalSolidList"/>
    <dgm:cxn modelId="{64C9D0EB-208B-451F-A35A-D0A660CC3792}" type="presParOf" srcId="{5AC51AC5-A179-4E90-AF6F-1FECE6B3226A}" destId="{16634C45-10BD-4C6E-9844-1ED81FE5E16D}" srcOrd="1" destOrd="0" presId="urn:microsoft.com/office/officeart/2018/2/layout/IconVerticalSolidList"/>
    <dgm:cxn modelId="{6862FE11-65C3-4A02-83B3-7F9D15713140}" type="presParOf" srcId="{5AC51AC5-A179-4E90-AF6F-1FECE6B3226A}" destId="{1400EB3A-4919-40C3-89FC-1F85ED46E3A8}" srcOrd="2" destOrd="0" presId="urn:microsoft.com/office/officeart/2018/2/layout/IconVerticalSolidList"/>
    <dgm:cxn modelId="{C27B3747-63CF-46CA-B496-3BE9B501D455}" type="presParOf" srcId="{5AC51AC5-A179-4E90-AF6F-1FECE6B3226A}" destId="{2F4CE349-030C-43C6-96D6-39D55E514B55}" srcOrd="3" destOrd="0" presId="urn:microsoft.com/office/officeart/2018/2/layout/IconVerticalSolidList"/>
    <dgm:cxn modelId="{73A56187-6D96-4236-9AAD-76F40370DE2A}" type="presParOf" srcId="{5AC51AC5-A179-4E90-AF6F-1FECE6B3226A}" destId="{08D98189-FC94-494E-B45B-6BE9C8D9061E}" srcOrd="4" destOrd="0" presId="urn:microsoft.com/office/officeart/2018/2/layout/IconVerticalSolidList"/>
    <dgm:cxn modelId="{ED77CCD7-27C3-4A4B-89F1-ABA9B7175B00}" type="presParOf" srcId="{0A1458A3-BFCD-4015-AD73-5AB5EE229927}" destId="{87BC84E8-6FA3-4ED0-83F3-746396F623DE}" srcOrd="1" destOrd="0" presId="urn:microsoft.com/office/officeart/2018/2/layout/IconVerticalSolidList"/>
    <dgm:cxn modelId="{3D781AF2-4966-49B4-8917-85CB6D473BA9}" type="presParOf" srcId="{0A1458A3-BFCD-4015-AD73-5AB5EE229927}" destId="{6FEFA8FC-A421-4ACF-8832-EF61DCB76F9A}" srcOrd="2" destOrd="0" presId="urn:microsoft.com/office/officeart/2018/2/layout/IconVerticalSolidList"/>
    <dgm:cxn modelId="{F0017328-4623-4984-A29D-1454C15B3C40}" type="presParOf" srcId="{6FEFA8FC-A421-4ACF-8832-EF61DCB76F9A}" destId="{579801C1-7614-47D7-9EAF-C278EEA362D5}" srcOrd="0" destOrd="0" presId="urn:microsoft.com/office/officeart/2018/2/layout/IconVerticalSolidList"/>
    <dgm:cxn modelId="{14E3E3D2-8820-4673-AB93-E314811173BA}" type="presParOf" srcId="{6FEFA8FC-A421-4ACF-8832-EF61DCB76F9A}" destId="{A92B86FA-0348-4969-A22A-E32F9BF14AB1}" srcOrd="1" destOrd="0" presId="urn:microsoft.com/office/officeart/2018/2/layout/IconVerticalSolidList"/>
    <dgm:cxn modelId="{91730241-85D0-408C-85F6-4833DDB52E48}" type="presParOf" srcId="{6FEFA8FC-A421-4ACF-8832-EF61DCB76F9A}" destId="{8E422006-F0B0-41D5-B97A-5887464483AA}" srcOrd="2" destOrd="0" presId="urn:microsoft.com/office/officeart/2018/2/layout/IconVerticalSolidList"/>
    <dgm:cxn modelId="{A51265C7-F3BA-4B7F-B02B-E02C1E770657}" type="presParOf" srcId="{6FEFA8FC-A421-4ACF-8832-EF61DCB76F9A}" destId="{25193A7D-1221-427E-BA9E-2C6097448B7D}" srcOrd="3" destOrd="0" presId="urn:microsoft.com/office/officeart/2018/2/layout/IconVerticalSolidList"/>
    <dgm:cxn modelId="{64F67B28-6981-4536-9ED4-01570C79A75E}" type="presParOf" srcId="{0A1458A3-BFCD-4015-AD73-5AB5EE229927}" destId="{FD6B910F-66DC-458D-9EF1-C758854739FA}" srcOrd="3" destOrd="0" presId="urn:microsoft.com/office/officeart/2018/2/layout/IconVerticalSolidList"/>
    <dgm:cxn modelId="{69CEBCE4-FD34-4ED7-A90E-4E3D06095FB0}" type="presParOf" srcId="{0A1458A3-BFCD-4015-AD73-5AB5EE229927}" destId="{38FAF5B7-0FD2-46C9-A21E-DF318E2D512A}" srcOrd="4" destOrd="0" presId="urn:microsoft.com/office/officeart/2018/2/layout/IconVerticalSolidList"/>
    <dgm:cxn modelId="{60D32CA4-A534-402C-B6DF-ED949B0A3C56}" type="presParOf" srcId="{38FAF5B7-0FD2-46C9-A21E-DF318E2D512A}" destId="{E38EF849-F4ED-4F03-BB1D-466D0FBB3AB7}" srcOrd="0" destOrd="0" presId="urn:microsoft.com/office/officeart/2018/2/layout/IconVerticalSolidList"/>
    <dgm:cxn modelId="{7D38578B-5D61-4BDB-8C83-837092BE3FC9}" type="presParOf" srcId="{38FAF5B7-0FD2-46C9-A21E-DF318E2D512A}" destId="{8CAF2581-A720-490C-8B0B-B2F2EB454EB9}" srcOrd="1" destOrd="0" presId="urn:microsoft.com/office/officeart/2018/2/layout/IconVerticalSolidList"/>
    <dgm:cxn modelId="{49449417-519C-48B7-A56B-0162407893E1}" type="presParOf" srcId="{38FAF5B7-0FD2-46C9-A21E-DF318E2D512A}" destId="{04AF824B-42A1-4062-BB60-8CD0B1F7F4B3}" srcOrd="2" destOrd="0" presId="urn:microsoft.com/office/officeart/2018/2/layout/IconVerticalSolidList"/>
    <dgm:cxn modelId="{32B7E325-1A9D-45F9-9152-50ABF33D23D9}" type="presParOf" srcId="{38FAF5B7-0FD2-46C9-A21E-DF318E2D512A}" destId="{D54D637E-564F-48EB-BE8C-7A0FCEB5EFE6}" srcOrd="3" destOrd="0" presId="urn:microsoft.com/office/officeart/2018/2/layout/IconVerticalSolidList"/>
    <dgm:cxn modelId="{3F9B791A-AC6D-4458-92B5-AE5C638717B7}" type="presParOf" srcId="{38FAF5B7-0FD2-46C9-A21E-DF318E2D512A}" destId="{92C69784-53F3-414C-83D7-6D5E6CF8775C}"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2EE69248-BF54-404F-9291-CCB1D93528DE}" type="doc">
      <dgm:prSet loTypeId="urn:microsoft.com/office/officeart/2005/8/layout/target1" loCatId="relationship" qsTypeId="urn:microsoft.com/office/officeart/2005/8/quickstyle/simple2" qsCatId="simple" csTypeId="urn:microsoft.com/office/officeart/2005/8/colors/colorful3" csCatId="colorful" phldr="1"/>
      <dgm:spPr/>
      <dgm:t>
        <a:bodyPr/>
        <a:lstStyle/>
        <a:p>
          <a:endParaRPr lang="pl-PL"/>
        </a:p>
      </dgm:t>
    </dgm:pt>
    <dgm:pt modelId="{676703D7-DAC2-44C5-9AA3-1C66042B3192}">
      <dgm:prSet phldrT="[Tekst]" custT="1"/>
      <dgm:spPr/>
      <dgm:t>
        <a:bodyPr/>
        <a:lstStyle/>
        <a:p>
          <a:r>
            <a:rPr lang="pl-PL" sz="2000" dirty="0"/>
            <a:t>dowody nielegalne (naruszenie zakazu dowodowego)</a:t>
          </a:r>
        </a:p>
      </dgm:t>
    </dgm:pt>
    <dgm:pt modelId="{6E81BEF9-B343-4928-9FA8-8FCE8459D760}" type="parTrans" cxnId="{24F565FE-1248-42C9-847D-F905384BCF63}">
      <dgm:prSet/>
      <dgm:spPr/>
      <dgm:t>
        <a:bodyPr/>
        <a:lstStyle/>
        <a:p>
          <a:endParaRPr lang="pl-PL"/>
        </a:p>
      </dgm:t>
    </dgm:pt>
    <dgm:pt modelId="{07057C64-1972-4315-AAE4-3D1B01B8DB58}" type="sibTrans" cxnId="{24F565FE-1248-42C9-847D-F905384BCF63}">
      <dgm:prSet/>
      <dgm:spPr/>
      <dgm:t>
        <a:bodyPr/>
        <a:lstStyle/>
        <a:p>
          <a:endParaRPr lang="pl-PL"/>
        </a:p>
      </dgm:t>
    </dgm:pt>
    <dgm:pt modelId="{703217BF-F486-48EE-B1EC-C24BA8EE979C}">
      <dgm:prSet phldrT="[Tekst]" custT="1"/>
      <dgm:spPr/>
      <dgm:t>
        <a:bodyPr/>
        <a:lstStyle/>
        <a:p>
          <a:r>
            <a:rPr lang="pl-PL" sz="2000" dirty="0"/>
            <a:t>dowody uzyskane w sposób sprzeczny z ustawą </a:t>
          </a:r>
        </a:p>
      </dgm:t>
    </dgm:pt>
    <dgm:pt modelId="{3F5FC62C-77FC-44AE-AA12-10895890AA2D}" type="parTrans" cxnId="{FAD40658-666F-45D7-B3DA-704F0E2BEEA3}">
      <dgm:prSet/>
      <dgm:spPr/>
      <dgm:t>
        <a:bodyPr/>
        <a:lstStyle/>
        <a:p>
          <a:endParaRPr lang="pl-PL"/>
        </a:p>
      </dgm:t>
    </dgm:pt>
    <dgm:pt modelId="{C5D600DC-52C1-4446-8A0A-E4B795FEC009}" type="sibTrans" cxnId="{FAD40658-666F-45D7-B3DA-704F0E2BEEA3}">
      <dgm:prSet/>
      <dgm:spPr/>
      <dgm:t>
        <a:bodyPr/>
        <a:lstStyle/>
        <a:p>
          <a:endParaRPr lang="pl-PL"/>
        </a:p>
      </dgm:t>
    </dgm:pt>
    <dgm:pt modelId="{2C644B82-4B51-4195-896E-B87E254E1F12}" type="pres">
      <dgm:prSet presAssocID="{2EE69248-BF54-404F-9291-CCB1D93528DE}" presName="composite" presStyleCnt="0">
        <dgm:presLayoutVars>
          <dgm:chMax val="5"/>
          <dgm:dir/>
          <dgm:resizeHandles val="exact"/>
        </dgm:presLayoutVars>
      </dgm:prSet>
      <dgm:spPr/>
    </dgm:pt>
    <dgm:pt modelId="{F871F85F-0B48-4A42-A72E-4C6F3EDCA22C}" type="pres">
      <dgm:prSet presAssocID="{676703D7-DAC2-44C5-9AA3-1C66042B3192}" presName="circle1" presStyleLbl="lnNode1" presStyleIdx="0" presStyleCnt="2"/>
      <dgm:spPr/>
    </dgm:pt>
    <dgm:pt modelId="{D8832BDD-58B5-4BF5-9038-904537971FDA}" type="pres">
      <dgm:prSet presAssocID="{676703D7-DAC2-44C5-9AA3-1C66042B3192}" presName="text1" presStyleLbl="revTx" presStyleIdx="0" presStyleCnt="2" custScaleX="284786" custLinFactNeighborX="29938">
        <dgm:presLayoutVars>
          <dgm:bulletEnabled val="1"/>
        </dgm:presLayoutVars>
      </dgm:prSet>
      <dgm:spPr/>
    </dgm:pt>
    <dgm:pt modelId="{9CBEDFFF-441A-45FE-947B-0FDC553E6079}" type="pres">
      <dgm:prSet presAssocID="{676703D7-DAC2-44C5-9AA3-1C66042B3192}" presName="line1" presStyleLbl="callout" presStyleIdx="0" presStyleCnt="4"/>
      <dgm:spPr/>
    </dgm:pt>
    <dgm:pt modelId="{8FD51995-AA3D-4F70-BE5B-691B7A6CA2F9}" type="pres">
      <dgm:prSet presAssocID="{676703D7-DAC2-44C5-9AA3-1C66042B3192}" presName="d1" presStyleLbl="callout" presStyleIdx="1" presStyleCnt="4"/>
      <dgm:spPr/>
    </dgm:pt>
    <dgm:pt modelId="{B1DEBC33-60A6-4D82-BD19-093BC13CDF48}" type="pres">
      <dgm:prSet presAssocID="{703217BF-F486-48EE-B1EC-C24BA8EE979C}" presName="circle2" presStyleLbl="lnNode1" presStyleIdx="1" presStyleCnt="2"/>
      <dgm:spPr/>
    </dgm:pt>
    <dgm:pt modelId="{AC2D052B-7612-49F0-9A4D-28E64926EEB5}" type="pres">
      <dgm:prSet presAssocID="{703217BF-F486-48EE-B1EC-C24BA8EE979C}" presName="text2" presStyleLbl="revTx" presStyleIdx="1" presStyleCnt="2" custScaleX="272587" custLinFactNeighborX="47670" custLinFactNeighborY="-6187">
        <dgm:presLayoutVars>
          <dgm:bulletEnabled val="1"/>
        </dgm:presLayoutVars>
      </dgm:prSet>
      <dgm:spPr/>
    </dgm:pt>
    <dgm:pt modelId="{462BCD69-59FE-46AB-82AA-0E2367DC513D}" type="pres">
      <dgm:prSet presAssocID="{703217BF-F486-48EE-B1EC-C24BA8EE979C}" presName="line2" presStyleLbl="callout" presStyleIdx="2" presStyleCnt="4"/>
      <dgm:spPr/>
    </dgm:pt>
    <dgm:pt modelId="{B849FBB1-7BCE-4F5A-8228-E114399FC566}" type="pres">
      <dgm:prSet presAssocID="{703217BF-F486-48EE-B1EC-C24BA8EE979C}" presName="d2" presStyleLbl="callout" presStyleIdx="3" presStyleCnt="4"/>
      <dgm:spPr/>
    </dgm:pt>
  </dgm:ptLst>
  <dgm:cxnLst>
    <dgm:cxn modelId="{4AFA084B-9134-463D-AE72-E296EF8768F2}" type="presOf" srcId="{2EE69248-BF54-404F-9291-CCB1D93528DE}" destId="{2C644B82-4B51-4195-896E-B87E254E1F12}" srcOrd="0" destOrd="0" presId="urn:microsoft.com/office/officeart/2005/8/layout/target1"/>
    <dgm:cxn modelId="{95177A4F-7C70-4DE0-98E6-8C20B27209C0}" type="presOf" srcId="{676703D7-DAC2-44C5-9AA3-1C66042B3192}" destId="{D8832BDD-58B5-4BF5-9038-904537971FDA}" srcOrd="0" destOrd="0" presId="urn:microsoft.com/office/officeart/2005/8/layout/target1"/>
    <dgm:cxn modelId="{02F65252-5904-4162-A87E-2EFEC0EEB244}" type="presOf" srcId="{703217BF-F486-48EE-B1EC-C24BA8EE979C}" destId="{AC2D052B-7612-49F0-9A4D-28E64926EEB5}" srcOrd="0" destOrd="0" presId="urn:microsoft.com/office/officeart/2005/8/layout/target1"/>
    <dgm:cxn modelId="{FAD40658-666F-45D7-B3DA-704F0E2BEEA3}" srcId="{2EE69248-BF54-404F-9291-CCB1D93528DE}" destId="{703217BF-F486-48EE-B1EC-C24BA8EE979C}" srcOrd="1" destOrd="0" parTransId="{3F5FC62C-77FC-44AE-AA12-10895890AA2D}" sibTransId="{C5D600DC-52C1-4446-8A0A-E4B795FEC009}"/>
    <dgm:cxn modelId="{24F565FE-1248-42C9-847D-F905384BCF63}" srcId="{2EE69248-BF54-404F-9291-CCB1D93528DE}" destId="{676703D7-DAC2-44C5-9AA3-1C66042B3192}" srcOrd="0" destOrd="0" parTransId="{6E81BEF9-B343-4928-9FA8-8FCE8459D760}" sibTransId="{07057C64-1972-4315-AAE4-3D1B01B8DB58}"/>
    <dgm:cxn modelId="{09531C40-3DD4-4565-A85F-F9AE006FEC16}" type="presParOf" srcId="{2C644B82-4B51-4195-896E-B87E254E1F12}" destId="{F871F85F-0B48-4A42-A72E-4C6F3EDCA22C}" srcOrd="0" destOrd="0" presId="urn:microsoft.com/office/officeart/2005/8/layout/target1"/>
    <dgm:cxn modelId="{79BDBC65-4151-444F-80EA-C263AF800612}" type="presParOf" srcId="{2C644B82-4B51-4195-896E-B87E254E1F12}" destId="{D8832BDD-58B5-4BF5-9038-904537971FDA}" srcOrd="1" destOrd="0" presId="urn:microsoft.com/office/officeart/2005/8/layout/target1"/>
    <dgm:cxn modelId="{7B7BF186-75ED-41BC-9BCB-7517A066A13D}" type="presParOf" srcId="{2C644B82-4B51-4195-896E-B87E254E1F12}" destId="{9CBEDFFF-441A-45FE-947B-0FDC553E6079}" srcOrd="2" destOrd="0" presId="urn:microsoft.com/office/officeart/2005/8/layout/target1"/>
    <dgm:cxn modelId="{4A4A3442-5242-4BCB-A221-655FAEA2D00F}" type="presParOf" srcId="{2C644B82-4B51-4195-896E-B87E254E1F12}" destId="{8FD51995-AA3D-4F70-BE5B-691B7A6CA2F9}" srcOrd="3" destOrd="0" presId="urn:microsoft.com/office/officeart/2005/8/layout/target1"/>
    <dgm:cxn modelId="{5907DCB8-A67E-4EFF-BC1B-17BB44A2A31C}" type="presParOf" srcId="{2C644B82-4B51-4195-896E-B87E254E1F12}" destId="{B1DEBC33-60A6-4D82-BD19-093BC13CDF48}" srcOrd="4" destOrd="0" presId="urn:microsoft.com/office/officeart/2005/8/layout/target1"/>
    <dgm:cxn modelId="{3F200278-A933-4B71-B963-C4F69AF648C4}" type="presParOf" srcId="{2C644B82-4B51-4195-896E-B87E254E1F12}" destId="{AC2D052B-7612-49F0-9A4D-28E64926EEB5}" srcOrd="5" destOrd="0" presId="urn:microsoft.com/office/officeart/2005/8/layout/target1"/>
    <dgm:cxn modelId="{30D4F7A4-5BB0-4B9B-8F01-B189A8371BC0}" type="presParOf" srcId="{2C644B82-4B51-4195-896E-B87E254E1F12}" destId="{462BCD69-59FE-46AB-82AA-0E2367DC513D}" srcOrd="6" destOrd="0" presId="urn:microsoft.com/office/officeart/2005/8/layout/target1"/>
    <dgm:cxn modelId="{11118319-0972-420C-B6BE-CC9C801F5A46}" type="presParOf" srcId="{2C644B82-4B51-4195-896E-B87E254E1F12}" destId="{B849FBB1-7BCE-4F5A-8228-E114399FC566}" srcOrd="7"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3EC6DC6E-29FE-4DA9-AE8B-3F351AE3E3F6}" type="doc">
      <dgm:prSet loTypeId="urn:microsoft.com/office/officeart/2005/8/layout/radial2" loCatId="relationship" qsTypeId="urn:microsoft.com/office/officeart/2005/8/quickstyle/simple1" qsCatId="simple" csTypeId="urn:microsoft.com/office/officeart/2005/8/colors/colorful3" csCatId="colorful" phldr="1"/>
      <dgm:spPr/>
      <dgm:t>
        <a:bodyPr/>
        <a:lstStyle/>
        <a:p>
          <a:endParaRPr lang="pl-PL"/>
        </a:p>
      </dgm:t>
    </dgm:pt>
    <dgm:pt modelId="{A6E3F8DC-655B-47F7-B3C1-8357BF37E0AE}">
      <dgm:prSet phldrT="[Tekst]" custT="1"/>
      <dgm:spPr/>
      <dgm:t>
        <a:bodyPr/>
        <a:lstStyle/>
        <a:p>
          <a:r>
            <a:rPr lang="pl-PL" sz="1800" dirty="0"/>
            <a:t>gromadzenia dowodów </a:t>
          </a:r>
        </a:p>
      </dgm:t>
    </dgm:pt>
    <dgm:pt modelId="{E023CFF2-803A-4920-8F52-AF247DE7D68E}" type="parTrans" cxnId="{5D5C8A89-2D58-40B2-9984-0F3D1E735E9B}">
      <dgm:prSet/>
      <dgm:spPr/>
      <dgm:t>
        <a:bodyPr/>
        <a:lstStyle/>
        <a:p>
          <a:endParaRPr lang="pl-PL"/>
        </a:p>
      </dgm:t>
    </dgm:pt>
    <dgm:pt modelId="{1C6667D6-9AFA-4AAC-83B7-6F1BC36CCEFD}" type="sibTrans" cxnId="{5D5C8A89-2D58-40B2-9984-0F3D1E735E9B}">
      <dgm:prSet/>
      <dgm:spPr/>
      <dgm:t>
        <a:bodyPr/>
        <a:lstStyle/>
        <a:p>
          <a:endParaRPr lang="pl-PL"/>
        </a:p>
      </dgm:t>
    </dgm:pt>
    <dgm:pt modelId="{D800556F-EA79-4B1B-A7D0-E1F24290A577}">
      <dgm:prSet phldrT="[Tekst]" custT="1"/>
      <dgm:spPr/>
      <dgm:t>
        <a:bodyPr/>
        <a:lstStyle/>
        <a:p>
          <a:r>
            <a:rPr lang="pl-PL" sz="1800" dirty="0"/>
            <a:t>naruszenie zakazu dowodowego</a:t>
          </a:r>
        </a:p>
      </dgm:t>
    </dgm:pt>
    <dgm:pt modelId="{450C7D07-C09C-4F48-853A-42E815CF4703}" type="parTrans" cxnId="{D4DB0E20-2BCD-426E-802A-992553785D0A}">
      <dgm:prSet/>
      <dgm:spPr/>
      <dgm:t>
        <a:bodyPr/>
        <a:lstStyle/>
        <a:p>
          <a:endParaRPr lang="pl-PL"/>
        </a:p>
      </dgm:t>
    </dgm:pt>
    <dgm:pt modelId="{136A2176-5A51-4C09-A2CA-148607E2FA7F}" type="sibTrans" cxnId="{D4DB0E20-2BCD-426E-802A-992553785D0A}">
      <dgm:prSet/>
      <dgm:spPr/>
      <dgm:t>
        <a:bodyPr/>
        <a:lstStyle/>
        <a:p>
          <a:endParaRPr lang="pl-PL"/>
        </a:p>
      </dgm:t>
    </dgm:pt>
    <dgm:pt modelId="{48E06196-0471-4904-B2BA-FF4753F69FB3}">
      <dgm:prSet phldrT="[Tekst]" custT="1"/>
      <dgm:spPr/>
      <dgm:t>
        <a:bodyPr/>
        <a:lstStyle/>
        <a:p>
          <a:r>
            <a:rPr lang="pl-PL" sz="1800" dirty="0"/>
            <a:t>naruszenie innych niż KPK przepisów </a:t>
          </a:r>
        </a:p>
      </dgm:t>
    </dgm:pt>
    <dgm:pt modelId="{6EAF933B-364E-46BD-88E0-C4F93354F0A9}" type="parTrans" cxnId="{49CB9472-52E1-412C-BDD9-F8769E676C97}">
      <dgm:prSet/>
      <dgm:spPr/>
      <dgm:t>
        <a:bodyPr/>
        <a:lstStyle/>
        <a:p>
          <a:endParaRPr lang="pl-PL"/>
        </a:p>
      </dgm:t>
    </dgm:pt>
    <dgm:pt modelId="{0BE04C9B-8C31-441F-AF2D-FCBE57ACE840}" type="sibTrans" cxnId="{49CB9472-52E1-412C-BDD9-F8769E676C97}">
      <dgm:prSet/>
      <dgm:spPr/>
      <dgm:t>
        <a:bodyPr/>
        <a:lstStyle/>
        <a:p>
          <a:endParaRPr lang="pl-PL"/>
        </a:p>
      </dgm:t>
    </dgm:pt>
    <dgm:pt modelId="{73A2FA1E-943B-47CF-8610-417BF5747F64}">
      <dgm:prSet phldrT="[Tekst]" custT="1"/>
      <dgm:spPr/>
      <dgm:t>
        <a:bodyPr/>
        <a:lstStyle/>
        <a:p>
          <a:r>
            <a:rPr lang="pl-PL" sz="1800" dirty="0"/>
            <a:t>przeprowadzenia dowodu </a:t>
          </a:r>
        </a:p>
      </dgm:t>
    </dgm:pt>
    <dgm:pt modelId="{4DEDFAE8-40F4-49BA-AF7C-7A4654E83B43}" type="parTrans" cxnId="{658113FD-2017-42D3-A7DF-269BB088FA3B}">
      <dgm:prSet/>
      <dgm:spPr/>
      <dgm:t>
        <a:bodyPr/>
        <a:lstStyle/>
        <a:p>
          <a:endParaRPr lang="pl-PL"/>
        </a:p>
      </dgm:t>
    </dgm:pt>
    <dgm:pt modelId="{E2B8CDB5-AE6D-41B6-BEA4-C2E6AFF03A7D}" type="sibTrans" cxnId="{658113FD-2017-42D3-A7DF-269BB088FA3B}">
      <dgm:prSet/>
      <dgm:spPr/>
      <dgm:t>
        <a:bodyPr/>
        <a:lstStyle/>
        <a:p>
          <a:endParaRPr lang="pl-PL"/>
        </a:p>
      </dgm:t>
    </dgm:pt>
    <dgm:pt modelId="{D305B93D-D227-4FA2-9138-BAD67DE7E037}">
      <dgm:prSet phldrT="[Tekst]" custT="1"/>
      <dgm:spPr/>
      <dgm:t>
        <a:bodyPr/>
        <a:lstStyle/>
        <a:p>
          <a:r>
            <a:rPr lang="pl-PL" sz="1800" dirty="0"/>
            <a:t>naruszenie przepisów o sposobie przeprowadzenia dowodu</a:t>
          </a:r>
        </a:p>
      </dgm:t>
    </dgm:pt>
    <dgm:pt modelId="{A91EAF07-05A1-4CB4-AC12-8C101AA38603}" type="parTrans" cxnId="{228E001C-E9F7-43E1-9EC5-143FDDDCE1C9}">
      <dgm:prSet/>
      <dgm:spPr/>
      <dgm:t>
        <a:bodyPr/>
        <a:lstStyle/>
        <a:p>
          <a:endParaRPr lang="pl-PL"/>
        </a:p>
      </dgm:t>
    </dgm:pt>
    <dgm:pt modelId="{CA9A4267-80D6-4AA5-9F02-909C269FEAB2}" type="sibTrans" cxnId="{228E001C-E9F7-43E1-9EC5-143FDDDCE1C9}">
      <dgm:prSet/>
      <dgm:spPr/>
      <dgm:t>
        <a:bodyPr/>
        <a:lstStyle/>
        <a:p>
          <a:endParaRPr lang="pl-PL"/>
        </a:p>
      </dgm:t>
    </dgm:pt>
    <dgm:pt modelId="{4A4D1560-9045-4442-A9B7-B52F08FAFD45}" type="pres">
      <dgm:prSet presAssocID="{3EC6DC6E-29FE-4DA9-AE8B-3F351AE3E3F6}" presName="composite" presStyleCnt="0">
        <dgm:presLayoutVars>
          <dgm:chMax val="5"/>
          <dgm:dir/>
          <dgm:animLvl val="ctr"/>
          <dgm:resizeHandles val="exact"/>
        </dgm:presLayoutVars>
      </dgm:prSet>
      <dgm:spPr/>
    </dgm:pt>
    <dgm:pt modelId="{D446C970-1582-4F10-8B46-019B7B534E28}" type="pres">
      <dgm:prSet presAssocID="{3EC6DC6E-29FE-4DA9-AE8B-3F351AE3E3F6}" presName="cycle" presStyleCnt="0"/>
      <dgm:spPr/>
    </dgm:pt>
    <dgm:pt modelId="{FE1632F4-6DD2-446D-8D52-F53734D3D014}" type="pres">
      <dgm:prSet presAssocID="{3EC6DC6E-29FE-4DA9-AE8B-3F351AE3E3F6}" presName="centerShape" presStyleCnt="0"/>
      <dgm:spPr/>
    </dgm:pt>
    <dgm:pt modelId="{E66D37F7-DB60-497D-A050-1F03C82AF80D}" type="pres">
      <dgm:prSet presAssocID="{3EC6DC6E-29FE-4DA9-AE8B-3F351AE3E3F6}" presName="connSite" presStyleLbl="node1" presStyleIdx="0" presStyleCnt="3"/>
      <dgm:spPr/>
    </dgm:pt>
    <dgm:pt modelId="{8D2D5154-AAE0-4B22-8F67-354040A1C4DA}" type="pres">
      <dgm:prSet presAssocID="{3EC6DC6E-29FE-4DA9-AE8B-3F351AE3E3F6}" presName="visible" presStyleLbl="node1" presStyleIdx="0" presStyleCnt="3" custLinFactNeighborX="-3320" custLinFactNeighborY="0"/>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5000" b="-5000"/>
          </a:stretch>
        </a:blipFill>
      </dgm:spPr>
    </dgm:pt>
    <dgm:pt modelId="{2CCD304A-82A3-4B81-94E3-FC1A3D1BA612}" type="pres">
      <dgm:prSet presAssocID="{E023CFF2-803A-4920-8F52-AF247DE7D68E}" presName="Name25" presStyleLbl="parChTrans1D1" presStyleIdx="0" presStyleCnt="2"/>
      <dgm:spPr/>
    </dgm:pt>
    <dgm:pt modelId="{72B818BC-223E-4796-8968-3C73C4CB7626}" type="pres">
      <dgm:prSet presAssocID="{A6E3F8DC-655B-47F7-B3C1-8357BF37E0AE}" presName="node" presStyleCnt="0"/>
      <dgm:spPr/>
    </dgm:pt>
    <dgm:pt modelId="{2A793BC8-6590-4289-A3E6-2A00C36C55F7}" type="pres">
      <dgm:prSet presAssocID="{A6E3F8DC-655B-47F7-B3C1-8357BF37E0AE}" presName="parentNode" presStyleLbl="node1" presStyleIdx="1" presStyleCnt="3">
        <dgm:presLayoutVars>
          <dgm:chMax val="1"/>
          <dgm:bulletEnabled val="1"/>
        </dgm:presLayoutVars>
      </dgm:prSet>
      <dgm:spPr/>
    </dgm:pt>
    <dgm:pt modelId="{76BB16F2-3ADA-475B-9889-0142F66CC13A}" type="pres">
      <dgm:prSet presAssocID="{A6E3F8DC-655B-47F7-B3C1-8357BF37E0AE}" presName="childNode" presStyleLbl="revTx" presStyleIdx="0" presStyleCnt="1">
        <dgm:presLayoutVars>
          <dgm:bulletEnabled val="1"/>
        </dgm:presLayoutVars>
      </dgm:prSet>
      <dgm:spPr/>
    </dgm:pt>
    <dgm:pt modelId="{1EBE729E-42B6-41EF-BCF4-A10BF41D7B0A}" type="pres">
      <dgm:prSet presAssocID="{4DEDFAE8-40F4-49BA-AF7C-7A4654E83B43}" presName="Name25" presStyleLbl="parChTrans1D1" presStyleIdx="1" presStyleCnt="2"/>
      <dgm:spPr/>
    </dgm:pt>
    <dgm:pt modelId="{19D09B40-6C15-4178-9A7A-C93CB64038A8}" type="pres">
      <dgm:prSet presAssocID="{73A2FA1E-943B-47CF-8610-417BF5747F64}" presName="node" presStyleCnt="0"/>
      <dgm:spPr/>
    </dgm:pt>
    <dgm:pt modelId="{062F82E3-DFED-44AD-8E37-EB2D6A33627B}" type="pres">
      <dgm:prSet presAssocID="{73A2FA1E-943B-47CF-8610-417BF5747F64}" presName="parentNode" presStyleLbl="node1" presStyleIdx="2" presStyleCnt="3">
        <dgm:presLayoutVars>
          <dgm:chMax val="1"/>
          <dgm:bulletEnabled val="1"/>
        </dgm:presLayoutVars>
      </dgm:prSet>
      <dgm:spPr/>
    </dgm:pt>
    <dgm:pt modelId="{FAD547EB-0F31-43D1-A75F-81C43159C8B7}" type="pres">
      <dgm:prSet presAssocID="{73A2FA1E-943B-47CF-8610-417BF5747F64}" presName="childNode" presStyleLbl="revTx" presStyleIdx="0" presStyleCnt="1">
        <dgm:presLayoutVars>
          <dgm:bulletEnabled val="1"/>
        </dgm:presLayoutVars>
      </dgm:prSet>
      <dgm:spPr/>
    </dgm:pt>
  </dgm:ptLst>
  <dgm:cxnLst>
    <dgm:cxn modelId="{38FB6605-2284-42EE-99A1-A6379D0EAAD0}" type="presOf" srcId="{4DEDFAE8-40F4-49BA-AF7C-7A4654E83B43}" destId="{1EBE729E-42B6-41EF-BCF4-A10BF41D7B0A}" srcOrd="0" destOrd="0" presId="urn:microsoft.com/office/officeart/2005/8/layout/radial2"/>
    <dgm:cxn modelId="{228E001C-E9F7-43E1-9EC5-143FDDDCE1C9}" srcId="{A6E3F8DC-655B-47F7-B3C1-8357BF37E0AE}" destId="{D305B93D-D227-4FA2-9138-BAD67DE7E037}" srcOrd="1" destOrd="0" parTransId="{A91EAF07-05A1-4CB4-AC12-8C101AA38603}" sibTransId="{CA9A4267-80D6-4AA5-9F02-909C269FEAB2}"/>
    <dgm:cxn modelId="{D4DB0E20-2BCD-426E-802A-992553785D0A}" srcId="{A6E3F8DC-655B-47F7-B3C1-8357BF37E0AE}" destId="{D800556F-EA79-4B1B-A7D0-E1F24290A577}" srcOrd="0" destOrd="0" parTransId="{450C7D07-C09C-4F48-853A-42E815CF4703}" sibTransId="{136A2176-5A51-4C09-A2CA-148607E2FA7F}"/>
    <dgm:cxn modelId="{765C4C22-043C-4B78-83C5-B8FC59829F44}" type="presOf" srcId="{D305B93D-D227-4FA2-9138-BAD67DE7E037}" destId="{76BB16F2-3ADA-475B-9889-0142F66CC13A}" srcOrd="0" destOrd="1" presId="urn:microsoft.com/office/officeart/2005/8/layout/radial2"/>
    <dgm:cxn modelId="{BA00DB45-3141-455D-B676-55124C592BA3}" type="presOf" srcId="{73A2FA1E-943B-47CF-8610-417BF5747F64}" destId="{062F82E3-DFED-44AD-8E37-EB2D6A33627B}" srcOrd="0" destOrd="0" presId="urn:microsoft.com/office/officeart/2005/8/layout/radial2"/>
    <dgm:cxn modelId="{49CB9472-52E1-412C-BDD9-F8769E676C97}" srcId="{A6E3F8DC-655B-47F7-B3C1-8357BF37E0AE}" destId="{48E06196-0471-4904-B2BA-FF4753F69FB3}" srcOrd="2" destOrd="0" parTransId="{6EAF933B-364E-46BD-88E0-C4F93354F0A9}" sibTransId="{0BE04C9B-8C31-441F-AF2D-FCBE57ACE840}"/>
    <dgm:cxn modelId="{5D5C8A89-2D58-40B2-9984-0F3D1E735E9B}" srcId="{3EC6DC6E-29FE-4DA9-AE8B-3F351AE3E3F6}" destId="{A6E3F8DC-655B-47F7-B3C1-8357BF37E0AE}" srcOrd="0" destOrd="0" parTransId="{E023CFF2-803A-4920-8F52-AF247DE7D68E}" sibTransId="{1C6667D6-9AFA-4AAC-83B7-6F1BC36CCEFD}"/>
    <dgm:cxn modelId="{96E2D09F-7FE2-4E3C-8659-7D3F9A2C75FF}" type="presOf" srcId="{48E06196-0471-4904-B2BA-FF4753F69FB3}" destId="{76BB16F2-3ADA-475B-9889-0142F66CC13A}" srcOrd="0" destOrd="2" presId="urn:microsoft.com/office/officeart/2005/8/layout/radial2"/>
    <dgm:cxn modelId="{85BB25B7-E07E-4108-B1B9-EBAB747660A1}" type="presOf" srcId="{E023CFF2-803A-4920-8F52-AF247DE7D68E}" destId="{2CCD304A-82A3-4B81-94E3-FC1A3D1BA612}" srcOrd="0" destOrd="0" presId="urn:microsoft.com/office/officeart/2005/8/layout/radial2"/>
    <dgm:cxn modelId="{BCF0EBB7-69B9-4850-B806-4B0DB12189B0}" type="presOf" srcId="{3EC6DC6E-29FE-4DA9-AE8B-3F351AE3E3F6}" destId="{4A4D1560-9045-4442-A9B7-B52F08FAFD45}" srcOrd="0" destOrd="0" presId="urn:microsoft.com/office/officeart/2005/8/layout/radial2"/>
    <dgm:cxn modelId="{59211BB8-6A15-4FF9-A48A-17886058ABEC}" type="presOf" srcId="{A6E3F8DC-655B-47F7-B3C1-8357BF37E0AE}" destId="{2A793BC8-6590-4289-A3E6-2A00C36C55F7}" srcOrd="0" destOrd="0" presId="urn:microsoft.com/office/officeart/2005/8/layout/radial2"/>
    <dgm:cxn modelId="{5929A9D4-9026-4EA8-9D24-7C8F2B25F24D}" type="presOf" srcId="{D800556F-EA79-4B1B-A7D0-E1F24290A577}" destId="{76BB16F2-3ADA-475B-9889-0142F66CC13A}" srcOrd="0" destOrd="0" presId="urn:microsoft.com/office/officeart/2005/8/layout/radial2"/>
    <dgm:cxn modelId="{658113FD-2017-42D3-A7DF-269BB088FA3B}" srcId="{3EC6DC6E-29FE-4DA9-AE8B-3F351AE3E3F6}" destId="{73A2FA1E-943B-47CF-8610-417BF5747F64}" srcOrd="1" destOrd="0" parTransId="{4DEDFAE8-40F4-49BA-AF7C-7A4654E83B43}" sibTransId="{E2B8CDB5-AE6D-41B6-BEA4-C2E6AFF03A7D}"/>
    <dgm:cxn modelId="{D79ED3B8-56DA-4813-93ED-A46E50799CA3}" type="presParOf" srcId="{4A4D1560-9045-4442-A9B7-B52F08FAFD45}" destId="{D446C970-1582-4F10-8B46-019B7B534E28}" srcOrd="0" destOrd="0" presId="urn:microsoft.com/office/officeart/2005/8/layout/radial2"/>
    <dgm:cxn modelId="{F6502A7F-AC63-4345-9DD2-09D979EF81E4}" type="presParOf" srcId="{D446C970-1582-4F10-8B46-019B7B534E28}" destId="{FE1632F4-6DD2-446D-8D52-F53734D3D014}" srcOrd="0" destOrd="0" presId="urn:microsoft.com/office/officeart/2005/8/layout/radial2"/>
    <dgm:cxn modelId="{B04AAD31-468C-4DBE-97ED-E0EEEFDF24C9}" type="presParOf" srcId="{FE1632F4-6DD2-446D-8D52-F53734D3D014}" destId="{E66D37F7-DB60-497D-A050-1F03C82AF80D}" srcOrd="0" destOrd="0" presId="urn:microsoft.com/office/officeart/2005/8/layout/radial2"/>
    <dgm:cxn modelId="{613A26C3-92F7-445A-B9DC-DF7C7A992112}" type="presParOf" srcId="{FE1632F4-6DD2-446D-8D52-F53734D3D014}" destId="{8D2D5154-AAE0-4B22-8F67-354040A1C4DA}" srcOrd="1" destOrd="0" presId="urn:microsoft.com/office/officeart/2005/8/layout/radial2"/>
    <dgm:cxn modelId="{FE0C88AA-88D2-4093-A1BD-EDAF6D8A92C0}" type="presParOf" srcId="{D446C970-1582-4F10-8B46-019B7B534E28}" destId="{2CCD304A-82A3-4B81-94E3-FC1A3D1BA612}" srcOrd="1" destOrd="0" presId="urn:microsoft.com/office/officeart/2005/8/layout/radial2"/>
    <dgm:cxn modelId="{67F54063-12E3-40C6-8F4B-1E83E9355171}" type="presParOf" srcId="{D446C970-1582-4F10-8B46-019B7B534E28}" destId="{72B818BC-223E-4796-8968-3C73C4CB7626}" srcOrd="2" destOrd="0" presId="urn:microsoft.com/office/officeart/2005/8/layout/radial2"/>
    <dgm:cxn modelId="{5F93F3D0-E040-453D-AE8D-B3500E552FB0}" type="presParOf" srcId="{72B818BC-223E-4796-8968-3C73C4CB7626}" destId="{2A793BC8-6590-4289-A3E6-2A00C36C55F7}" srcOrd="0" destOrd="0" presId="urn:microsoft.com/office/officeart/2005/8/layout/radial2"/>
    <dgm:cxn modelId="{781EB902-7D54-4236-80F4-47D28F45918C}" type="presParOf" srcId="{72B818BC-223E-4796-8968-3C73C4CB7626}" destId="{76BB16F2-3ADA-475B-9889-0142F66CC13A}" srcOrd="1" destOrd="0" presId="urn:microsoft.com/office/officeart/2005/8/layout/radial2"/>
    <dgm:cxn modelId="{D6D83C04-B420-42C3-BE1D-1BD1E6234F35}" type="presParOf" srcId="{D446C970-1582-4F10-8B46-019B7B534E28}" destId="{1EBE729E-42B6-41EF-BCF4-A10BF41D7B0A}" srcOrd="3" destOrd="0" presId="urn:microsoft.com/office/officeart/2005/8/layout/radial2"/>
    <dgm:cxn modelId="{4D166AB7-F2BF-4A22-8705-07A238DBFF51}" type="presParOf" srcId="{D446C970-1582-4F10-8B46-019B7B534E28}" destId="{19D09B40-6C15-4178-9A7A-C93CB64038A8}" srcOrd="4" destOrd="0" presId="urn:microsoft.com/office/officeart/2005/8/layout/radial2"/>
    <dgm:cxn modelId="{A0F3956B-FD6F-4D8A-AB2C-C07BFBFB94E2}" type="presParOf" srcId="{19D09B40-6C15-4178-9A7A-C93CB64038A8}" destId="{062F82E3-DFED-44AD-8E37-EB2D6A33627B}" srcOrd="0" destOrd="0" presId="urn:microsoft.com/office/officeart/2005/8/layout/radial2"/>
    <dgm:cxn modelId="{E32D0959-0C97-4A4F-A72A-78C346297F28}" type="presParOf" srcId="{19D09B40-6C15-4178-9A7A-C93CB64038A8}" destId="{FAD547EB-0F31-43D1-A75F-81C43159C8B7}" srcOrd="1" destOrd="0" presId="urn:microsoft.com/office/officeart/2005/8/layout/radial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AC02C802-97FE-45CA-9464-82EF7AF21A3D}" type="doc">
      <dgm:prSet loTypeId="urn:microsoft.com/office/officeart/2005/8/layout/arrow5" loCatId="relationship" qsTypeId="urn:microsoft.com/office/officeart/2005/8/quickstyle/simple1" qsCatId="simple" csTypeId="urn:microsoft.com/office/officeart/2005/8/colors/colorful2" csCatId="colorful" phldr="1"/>
      <dgm:spPr/>
      <dgm:t>
        <a:bodyPr/>
        <a:lstStyle/>
        <a:p>
          <a:endParaRPr lang="pl-PL"/>
        </a:p>
      </dgm:t>
    </dgm:pt>
    <dgm:pt modelId="{8A0CE764-4078-4487-B7AF-6E28D774DB58}">
      <dgm:prSet phldrT="[Tekst]" custT="1"/>
      <dgm:spPr/>
      <dgm:t>
        <a:bodyPr/>
        <a:lstStyle/>
        <a:p>
          <a:r>
            <a:rPr lang="pl-PL" sz="1600"/>
            <a:t>prawda materialna</a:t>
          </a:r>
          <a:endParaRPr lang="pl-PL" sz="1600" dirty="0"/>
        </a:p>
      </dgm:t>
    </dgm:pt>
    <dgm:pt modelId="{1400044B-BD5C-4F46-BB70-2825B076EB51}" type="parTrans" cxnId="{9DDD02DF-8EB1-43E1-A90A-27AB11D0A2AD}">
      <dgm:prSet/>
      <dgm:spPr/>
      <dgm:t>
        <a:bodyPr/>
        <a:lstStyle/>
        <a:p>
          <a:endParaRPr lang="pl-PL"/>
        </a:p>
      </dgm:t>
    </dgm:pt>
    <dgm:pt modelId="{886F15A9-0F07-42B8-814C-60A89683DDFC}" type="sibTrans" cxnId="{9DDD02DF-8EB1-43E1-A90A-27AB11D0A2AD}">
      <dgm:prSet/>
      <dgm:spPr/>
      <dgm:t>
        <a:bodyPr/>
        <a:lstStyle/>
        <a:p>
          <a:endParaRPr lang="pl-PL"/>
        </a:p>
      </dgm:t>
    </dgm:pt>
    <dgm:pt modelId="{1FEE0F76-BB0F-44CA-A4B1-0DCE46BAA5D2}">
      <dgm:prSet phldrT="[Tekst]" custT="1"/>
      <dgm:spPr/>
      <dgm:t>
        <a:bodyPr/>
        <a:lstStyle/>
        <a:p>
          <a:r>
            <a:rPr lang="pl-PL" sz="1600"/>
            <a:t>konstytucyjne prawa i wolności jednostki</a:t>
          </a:r>
          <a:endParaRPr lang="pl-PL" sz="1600" dirty="0"/>
        </a:p>
      </dgm:t>
    </dgm:pt>
    <dgm:pt modelId="{30475CC6-A38D-4F9A-985A-D184ACFB2EB2}" type="parTrans" cxnId="{074E5782-19C8-4646-9746-E917D172D1E6}">
      <dgm:prSet/>
      <dgm:spPr/>
      <dgm:t>
        <a:bodyPr/>
        <a:lstStyle/>
        <a:p>
          <a:endParaRPr lang="pl-PL"/>
        </a:p>
      </dgm:t>
    </dgm:pt>
    <dgm:pt modelId="{32ED4A67-B883-4E9F-9F77-CA9896594DD7}" type="sibTrans" cxnId="{074E5782-19C8-4646-9746-E917D172D1E6}">
      <dgm:prSet/>
      <dgm:spPr/>
      <dgm:t>
        <a:bodyPr/>
        <a:lstStyle/>
        <a:p>
          <a:endParaRPr lang="pl-PL"/>
        </a:p>
      </dgm:t>
    </dgm:pt>
    <dgm:pt modelId="{6B8E0078-A517-4DFD-BB0C-A95A587ADF2E}">
      <dgm:prSet phldrT="[Tekst]" custT="1"/>
      <dgm:spPr/>
      <dgm:t>
        <a:bodyPr/>
        <a:lstStyle/>
        <a:p>
          <a:r>
            <a:rPr lang="pl-PL" sz="1600"/>
            <a:t>ochrona interesów państwa </a:t>
          </a:r>
          <a:endParaRPr lang="pl-PL" sz="1600" dirty="0"/>
        </a:p>
      </dgm:t>
    </dgm:pt>
    <dgm:pt modelId="{5F8367F1-33C4-4927-9063-4115BF4F161C}" type="parTrans" cxnId="{33C13245-91FC-4A67-ACCC-4758E799F6AE}">
      <dgm:prSet/>
      <dgm:spPr/>
      <dgm:t>
        <a:bodyPr/>
        <a:lstStyle/>
        <a:p>
          <a:endParaRPr lang="pl-PL"/>
        </a:p>
      </dgm:t>
    </dgm:pt>
    <dgm:pt modelId="{653880FB-476B-4FA9-B3EA-873D741EA236}" type="sibTrans" cxnId="{33C13245-91FC-4A67-ACCC-4758E799F6AE}">
      <dgm:prSet/>
      <dgm:spPr/>
      <dgm:t>
        <a:bodyPr/>
        <a:lstStyle/>
        <a:p>
          <a:endParaRPr lang="pl-PL"/>
        </a:p>
      </dgm:t>
    </dgm:pt>
    <dgm:pt modelId="{D3F32A05-B3EC-41F8-AF6D-2D3FB16B7F0A}">
      <dgm:prSet phldrT="[Tekst]" custT="1"/>
      <dgm:spPr/>
      <dgm:t>
        <a:bodyPr/>
        <a:lstStyle/>
        <a:p>
          <a:r>
            <a:rPr lang="pl-PL" sz="1400"/>
            <a:t>tajemnice zawodowe i tajemnice niejawne </a:t>
          </a:r>
          <a:endParaRPr lang="pl-PL" sz="1400" dirty="0"/>
        </a:p>
      </dgm:t>
    </dgm:pt>
    <dgm:pt modelId="{1F44D10F-DC76-45EB-B505-FAD3D8174F50}" type="parTrans" cxnId="{BF21B616-4152-49B9-85AB-3CE01F7C2DFD}">
      <dgm:prSet/>
      <dgm:spPr/>
      <dgm:t>
        <a:bodyPr/>
        <a:lstStyle/>
        <a:p>
          <a:endParaRPr lang="pl-PL"/>
        </a:p>
      </dgm:t>
    </dgm:pt>
    <dgm:pt modelId="{E830F663-0562-4318-9158-CF031A0EFCE2}" type="sibTrans" cxnId="{BF21B616-4152-49B9-85AB-3CE01F7C2DFD}">
      <dgm:prSet/>
      <dgm:spPr/>
      <dgm:t>
        <a:bodyPr/>
        <a:lstStyle/>
        <a:p>
          <a:endParaRPr lang="pl-PL"/>
        </a:p>
      </dgm:t>
    </dgm:pt>
    <dgm:pt modelId="{C70DE07B-30B2-439A-8F5F-938D8C6EDFF6}">
      <dgm:prSet phldrT="[Tekst]" custT="1"/>
      <dgm:spPr/>
      <dgm:t>
        <a:bodyPr/>
        <a:lstStyle/>
        <a:p>
          <a:r>
            <a:rPr lang="pl-PL" sz="1600"/>
            <a:t>ochrona wartości rodzinnych </a:t>
          </a:r>
          <a:endParaRPr lang="pl-PL" sz="1600" dirty="0"/>
        </a:p>
      </dgm:t>
    </dgm:pt>
    <dgm:pt modelId="{53F3DCE0-1CE6-4315-A9BB-B7C322DBBE6E}" type="parTrans" cxnId="{DFA88E23-12EB-4245-94FA-1BD4AC670178}">
      <dgm:prSet/>
      <dgm:spPr/>
      <dgm:t>
        <a:bodyPr/>
        <a:lstStyle/>
        <a:p>
          <a:endParaRPr lang="pl-PL"/>
        </a:p>
      </dgm:t>
    </dgm:pt>
    <dgm:pt modelId="{08D28F76-4432-48F1-A341-67EF5618590B}" type="sibTrans" cxnId="{DFA88E23-12EB-4245-94FA-1BD4AC670178}">
      <dgm:prSet/>
      <dgm:spPr/>
      <dgm:t>
        <a:bodyPr/>
        <a:lstStyle/>
        <a:p>
          <a:endParaRPr lang="pl-PL"/>
        </a:p>
      </dgm:t>
    </dgm:pt>
    <dgm:pt modelId="{A32E87CC-4711-4E2D-9CC8-5DB93041ED41}">
      <dgm:prSet phldrT="[Tekst]" custT="1"/>
      <dgm:spPr/>
      <dgm:t>
        <a:bodyPr/>
        <a:lstStyle/>
        <a:p>
          <a:r>
            <a:rPr lang="pl-PL" sz="1400"/>
            <a:t>stosunki międzynarodowe </a:t>
          </a:r>
          <a:endParaRPr lang="pl-PL" sz="1400" dirty="0"/>
        </a:p>
      </dgm:t>
    </dgm:pt>
    <dgm:pt modelId="{6FD35220-3FFE-4E99-A7B1-C76217496F9B}" type="parTrans" cxnId="{99812752-9809-4C85-B7A0-D0957E1497DA}">
      <dgm:prSet/>
      <dgm:spPr/>
      <dgm:t>
        <a:bodyPr/>
        <a:lstStyle/>
        <a:p>
          <a:endParaRPr lang="pl-PL"/>
        </a:p>
      </dgm:t>
    </dgm:pt>
    <dgm:pt modelId="{EE0E4843-CB37-4DE1-A57E-B80E0D673344}" type="sibTrans" cxnId="{99812752-9809-4C85-B7A0-D0957E1497DA}">
      <dgm:prSet/>
      <dgm:spPr/>
      <dgm:t>
        <a:bodyPr/>
        <a:lstStyle/>
        <a:p>
          <a:endParaRPr lang="pl-PL"/>
        </a:p>
      </dgm:t>
    </dgm:pt>
    <dgm:pt modelId="{4F247D25-F281-4229-88B7-FAF1E6BDB9B4}" type="pres">
      <dgm:prSet presAssocID="{AC02C802-97FE-45CA-9464-82EF7AF21A3D}" presName="diagram" presStyleCnt="0">
        <dgm:presLayoutVars>
          <dgm:dir/>
          <dgm:resizeHandles val="exact"/>
        </dgm:presLayoutVars>
      </dgm:prSet>
      <dgm:spPr/>
    </dgm:pt>
    <dgm:pt modelId="{EA26A3DC-A1F8-4B75-AF4A-5496C6F1182E}" type="pres">
      <dgm:prSet presAssocID="{8A0CE764-4078-4487-B7AF-6E28D774DB58}" presName="arrow" presStyleLbl="node1" presStyleIdx="0" presStyleCnt="6">
        <dgm:presLayoutVars>
          <dgm:bulletEnabled val="1"/>
        </dgm:presLayoutVars>
      </dgm:prSet>
      <dgm:spPr/>
    </dgm:pt>
    <dgm:pt modelId="{C4E4EBE4-0E9A-4E44-9618-C813F04D2CD5}" type="pres">
      <dgm:prSet presAssocID="{1FEE0F76-BB0F-44CA-A4B1-0DCE46BAA5D2}" presName="arrow" presStyleLbl="node1" presStyleIdx="1" presStyleCnt="6">
        <dgm:presLayoutVars>
          <dgm:bulletEnabled val="1"/>
        </dgm:presLayoutVars>
      </dgm:prSet>
      <dgm:spPr/>
    </dgm:pt>
    <dgm:pt modelId="{EF57BB26-F894-4AAB-B68A-EB3EEF267057}" type="pres">
      <dgm:prSet presAssocID="{6B8E0078-A517-4DFD-BB0C-A95A587ADF2E}" presName="arrow" presStyleLbl="node1" presStyleIdx="2" presStyleCnt="6">
        <dgm:presLayoutVars>
          <dgm:bulletEnabled val="1"/>
        </dgm:presLayoutVars>
      </dgm:prSet>
      <dgm:spPr/>
    </dgm:pt>
    <dgm:pt modelId="{34218676-321E-48AF-9C21-625316970FCC}" type="pres">
      <dgm:prSet presAssocID="{A32E87CC-4711-4E2D-9CC8-5DB93041ED41}" presName="arrow" presStyleLbl="node1" presStyleIdx="3" presStyleCnt="6">
        <dgm:presLayoutVars>
          <dgm:bulletEnabled val="1"/>
        </dgm:presLayoutVars>
      </dgm:prSet>
      <dgm:spPr/>
    </dgm:pt>
    <dgm:pt modelId="{893FE1A5-2E9B-4752-88EA-C00A640FDBBA}" type="pres">
      <dgm:prSet presAssocID="{D3F32A05-B3EC-41F8-AF6D-2D3FB16B7F0A}" presName="arrow" presStyleLbl="node1" presStyleIdx="4" presStyleCnt="6">
        <dgm:presLayoutVars>
          <dgm:bulletEnabled val="1"/>
        </dgm:presLayoutVars>
      </dgm:prSet>
      <dgm:spPr/>
    </dgm:pt>
    <dgm:pt modelId="{9B1633E9-4EE9-458E-A978-0F6CFB12F13E}" type="pres">
      <dgm:prSet presAssocID="{C70DE07B-30B2-439A-8F5F-938D8C6EDFF6}" presName="arrow" presStyleLbl="node1" presStyleIdx="5" presStyleCnt="6">
        <dgm:presLayoutVars>
          <dgm:bulletEnabled val="1"/>
        </dgm:presLayoutVars>
      </dgm:prSet>
      <dgm:spPr/>
    </dgm:pt>
  </dgm:ptLst>
  <dgm:cxnLst>
    <dgm:cxn modelId="{BF21B616-4152-49B9-85AB-3CE01F7C2DFD}" srcId="{AC02C802-97FE-45CA-9464-82EF7AF21A3D}" destId="{D3F32A05-B3EC-41F8-AF6D-2D3FB16B7F0A}" srcOrd="4" destOrd="0" parTransId="{1F44D10F-DC76-45EB-B505-FAD3D8174F50}" sibTransId="{E830F663-0562-4318-9158-CF031A0EFCE2}"/>
    <dgm:cxn modelId="{DFA88E23-12EB-4245-94FA-1BD4AC670178}" srcId="{AC02C802-97FE-45CA-9464-82EF7AF21A3D}" destId="{C70DE07B-30B2-439A-8F5F-938D8C6EDFF6}" srcOrd="5" destOrd="0" parTransId="{53F3DCE0-1CE6-4315-A9BB-B7C322DBBE6E}" sibTransId="{08D28F76-4432-48F1-A341-67EF5618590B}"/>
    <dgm:cxn modelId="{17EDBE28-E505-4778-9FD1-D038B56A0815}" type="presOf" srcId="{8A0CE764-4078-4487-B7AF-6E28D774DB58}" destId="{EA26A3DC-A1F8-4B75-AF4A-5496C6F1182E}" srcOrd="0" destOrd="0" presId="urn:microsoft.com/office/officeart/2005/8/layout/arrow5"/>
    <dgm:cxn modelId="{FFD5165D-BBA9-4CB9-BF99-4C74AC370530}" type="presOf" srcId="{D3F32A05-B3EC-41F8-AF6D-2D3FB16B7F0A}" destId="{893FE1A5-2E9B-4752-88EA-C00A640FDBBA}" srcOrd="0" destOrd="0" presId="urn:microsoft.com/office/officeart/2005/8/layout/arrow5"/>
    <dgm:cxn modelId="{33C13245-91FC-4A67-ACCC-4758E799F6AE}" srcId="{AC02C802-97FE-45CA-9464-82EF7AF21A3D}" destId="{6B8E0078-A517-4DFD-BB0C-A95A587ADF2E}" srcOrd="2" destOrd="0" parTransId="{5F8367F1-33C4-4927-9063-4115BF4F161C}" sibTransId="{653880FB-476B-4FA9-B3EA-873D741EA236}"/>
    <dgm:cxn modelId="{99812752-9809-4C85-B7A0-D0957E1497DA}" srcId="{AC02C802-97FE-45CA-9464-82EF7AF21A3D}" destId="{A32E87CC-4711-4E2D-9CC8-5DB93041ED41}" srcOrd="3" destOrd="0" parTransId="{6FD35220-3FFE-4E99-A7B1-C76217496F9B}" sibTransId="{EE0E4843-CB37-4DE1-A57E-B80E0D673344}"/>
    <dgm:cxn modelId="{C94DBB77-1943-4192-BE50-A1DCCB09196D}" type="presOf" srcId="{A32E87CC-4711-4E2D-9CC8-5DB93041ED41}" destId="{34218676-321E-48AF-9C21-625316970FCC}" srcOrd="0" destOrd="0" presId="urn:microsoft.com/office/officeart/2005/8/layout/arrow5"/>
    <dgm:cxn modelId="{074E5782-19C8-4646-9746-E917D172D1E6}" srcId="{AC02C802-97FE-45CA-9464-82EF7AF21A3D}" destId="{1FEE0F76-BB0F-44CA-A4B1-0DCE46BAA5D2}" srcOrd="1" destOrd="0" parTransId="{30475CC6-A38D-4F9A-985A-D184ACFB2EB2}" sibTransId="{32ED4A67-B883-4E9F-9F77-CA9896594DD7}"/>
    <dgm:cxn modelId="{567D5F88-C9C1-4A95-AE7E-57B8E3ED217F}" type="presOf" srcId="{6B8E0078-A517-4DFD-BB0C-A95A587ADF2E}" destId="{EF57BB26-F894-4AAB-B68A-EB3EEF267057}" srcOrd="0" destOrd="0" presId="urn:microsoft.com/office/officeart/2005/8/layout/arrow5"/>
    <dgm:cxn modelId="{88975099-EB44-460D-8286-4FF3375E1950}" type="presOf" srcId="{1FEE0F76-BB0F-44CA-A4B1-0DCE46BAA5D2}" destId="{C4E4EBE4-0E9A-4E44-9618-C813F04D2CD5}" srcOrd="0" destOrd="0" presId="urn:microsoft.com/office/officeart/2005/8/layout/arrow5"/>
    <dgm:cxn modelId="{060760CD-499A-4B2C-BF93-8B56607AAF76}" type="presOf" srcId="{C70DE07B-30B2-439A-8F5F-938D8C6EDFF6}" destId="{9B1633E9-4EE9-458E-A978-0F6CFB12F13E}" srcOrd="0" destOrd="0" presId="urn:microsoft.com/office/officeart/2005/8/layout/arrow5"/>
    <dgm:cxn modelId="{9DDD02DF-8EB1-43E1-A90A-27AB11D0A2AD}" srcId="{AC02C802-97FE-45CA-9464-82EF7AF21A3D}" destId="{8A0CE764-4078-4487-B7AF-6E28D774DB58}" srcOrd="0" destOrd="0" parTransId="{1400044B-BD5C-4F46-BB70-2825B076EB51}" sibTransId="{886F15A9-0F07-42B8-814C-60A89683DDFC}"/>
    <dgm:cxn modelId="{505F44FA-FA6B-4524-A222-49EDD988DA7F}" type="presOf" srcId="{AC02C802-97FE-45CA-9464-82EF7AF21A3D}" destId="{4F247D25-F281-4229-88B7-FAF1E6BDB9B4}" srcOrd="0" destOrd="0" presId="urn:microsoft.com/office/officeart/2005/8/layout/arrow5"/>
    <dgm:cxn modelId="{67E7B310-0621-485C-917C-E635C261332F}" type="presParOf" srcId="{4F247D25-F281-4229-88B7-FAF1E6BDB9B4}" destId="{EA26A3DC-A1F8-4B75-AF4A-5496C6F1182E}" srcOrd="0" destOrd="0" presId="urn:microsoft.com/office/officeart/2005/8/layout/arrow5"/>
    <dgm:cxn modelId="{F417A1BB-BF34-4D31-B1E6-A179AB88E0CA}" type="presParOf" srcId="{4F247D25-F281-4229-88B7-FAF1E6BDB9B4}" destId="{C4E4EBE4-0E9A-4E44-9618-C813F04D2CD5}" srcOrd="1" destOrd="0" presId="urn:microsoft.com/office/officeart/2005/8/layout/arrow5"/>
    <dgm:cxn modelId="{66FDFA79-D657-4055-965D-ECF66B54CD2D}" type="presParOf" srcId="{4F247D25-F281-4229-88B7-FAF1E6BDB9B4}" destId="{EF57BB26-F894-4AAB-B68A-EB3EEF267057}" srcOrd="2" destOrd="0" presId="urn:microsoft.com/office/officeart/2005/8/layout/arrow5"/>
    <dgm:cxn modelId="{BBE8F644-1941-402F-A478-3460A54884C3}" type="presParOf" srcId="{4F247D25-F281-4229-88B7-FAF1E6BDB9B4}" destId="{34218676-321E-48AF-9C21-625316970FCC}" srcOrd="3" destOrd="0" presId="urn:microsoft.com/office/officeart/2005/8/layout/arrow5"/>
    <dgm:cxn modelId="{D373279E-E204-4B8D-B11A-005DFD4E8290}" type="presParOf" srcId="{4F247D25-F281-4229-88B7-FAF1E6BDB9B4}" destId="{893FE1A5-2E9B-4752-88EA-C00A640FDBBA}" srcOrd="4" destOrd="0" presId="urn:microsoft.com/office/officeart/2005/8/layout/arrow5"/>
    <dgm:cxn modelId="{B74E8CA9-D1E3-42E5-B37C-DCEB6B7CF7F6}" type="presParOf" srcId="{4F247D25-F281-4229-88B7-FAF1E6BDB9B4}" destId="{9B1633E9-4EE9-458E-A978-0F6CFB12F13E}" srcOrd="5"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FCE52064-0576-4AE7-A921-590473A3A549}" type="doc">
      <dgm:prSet loTypeId="urn:microsoft.com/office/officeart/2005/8/layout/pyramid1" loCatId="pyramid" qsTypeId="urn:microsoft.com/office/officeart/2005/8/quickstyle/simple1" qsCatId="simple" csTypeId="urn:microsoft.com/office/officeart/2005/8/colors/colorful3" csCatId="colorful" phldr="1"/>
      <dgm:spPr/>
    </dgm:pt>
    <dgm:pt modelId="{22F72E39-F102-4860-AD1B-5165F264E3CA}">
      <dgm:prSet phldrT="[Tekst]"/>
      <dgm:spPr/>
      <dgm:t>
        <a:bodyPr/>
        <a:lstStyle/>
        <a:p>
          <a:r>
            <a:rPr lang="pl-PL" dirty="0"/>
            <a:t>Tajemnica niejawna tajne i ściśle tajne (art. 179)</a:t>
          </a:r>
        </a:p>
      </dgm:t>
    </dgm:pt>
    <dgm:pt modelId="{F2D07474-7C1C-4061-ABE0-CFEBBC3E0627}" type="parTrans" cxnId="{C7514F58-0A39-45A3-8948-1C978527C656}">
      <dgm:prSet/>
      <dgm:spPr/>
      <dgm:t>
        <a:bodyPr/>
        <a:lstStyle/>
        <a:p>
          <a:endParaRPr lang="pl-PL"/>
        </a:p>
      </dgm:t>
    </dgm:pt>
    <dgm:pt modelId="{C4B44CCF-5AC5-4DA0-8BAF-4D4AB8347A7E}" type="sibTrans" cxnId="{C7514F58-0A39-45A3-8948-1C978527C656}">
      <dgm:prSet/>
      <dgm:spPr/>
      <dgm:t>
        <a:bodyPr/>
        <a:lstStyle/>
        <a:p>
          <a:endParaRPr lang="pl-PL"/>
        </a:p>
      </dgm:t>
    </dgm:pt>
    <dgm:pt modelId="{84276D73-791A-434D-8DF0-F3C1BA4A6030}">
      <dgm:prSet phldrT="[Tekst]"/>
      <dgm:spPr/>
      <dgm:t>
        <a:bodyPr/>
        <a:lstStyle/>
        <a:p>
          <a:r>
            <a:rPr lang="pl-PL" dirty="0"/>
            <a:t>tajemnica dziennikarska (art. 180 § 3 – 5)</a:t>
          </a:r>
        </a:p>
      </dgm:t>
    </dgm:pt>
    <dgm:pt modelId="{8210E39B-EA71-4FC4-BA4C-402663E8905B}" type="parTrans" cxnId="{086AA947-E049-479E-83A1-B414CD78E4FE}">
      <dgm:prSet/>
      <dgm:spPr/>
      <dgm:t>
        <a:bodyPr/>
        <a:lstStyle/>
        <a:p>
          <a:endParaRPr lang="pl-PL"/>
        </a:p>
      </dgm:t>
    </dgm:pt>
    <dgm:pt modelId="{A6ED6615-62CA-41F2-81B0-B26989813818}" type="sibTrans" cxnId="{086AA947-E049-479E-83A1-B414CD78E4FE}">
      <dgm:prSet/>
      <dgm:spPr/>
      <dgm:t>
        <a:bodyPr/>
        <a:lstStyle/>
        <a:p>
          <a:endParaRPr lang="pl-PL"/>
        </a:p>
      </dgm:t>
    </dgm:pt>
    <dgm:pt modelId="{67A000D9-5B6A-4F4D-AB96-94D2E452A89A}">
      <dgm:prSet phldrT="[Tekst]"/>
      <dgm:spPr/>
      <dgm:t>
        <a:bodyPr/>
        <a:lstStyle/>
        <a:p>
          <a:r>
            <a:rPr lang="pl-PL" dirty="0"/>
            <a:t>tajemnica adwokacka, radcowska, notarialna, lekarska (art. 180 § 2)</a:t>
          </a:r>
        </a:p>
      </dgm:t>
    </dgm:pt>
    <dgm:pt modelId="{E94BDD56-9A1F-41C1-B737-BD55E406AB3E}" type="parTrans" cxnId="{AB77DDFA-A5AA-405E-8577-B0DADBB678FE}">
      <dgm:prSet/>
      <dgm:spPr/>
      <dgm:t>
        <a:bodyPr/>
        <a:lstStyle/>
        <a:p>
          <a:endParaRPr lang="pl-PL"/>
        </a:p>
      </dgm:t>
    </dgm:pt>
    <dgm:pt modelId="{2376EA71-D793-4A9D-801A-06C1746940C7}" type="sibTrans" cxnId="{AB77DDFA-A5AA-405E-8577-B0DADBB678FE}">
      <dgm:prSet/>
      <dgm:spPr/>
      <dgm:t>
        <a:bodyPr/>
        <a:lstStyle/>
        <a:p>
          <a:endParaRPr lang="pl-PL"/>
        </a:p>
      </dgm:t>
    </dgm:pt>
    <dgm:pt modelId="{CE47B1D5-CC90-4325-B95F-AB09B3B7A59A}">
      <dgm:prSet phldrT="[Tekst]"/>
      <dgm:spPr/>
      <dgm:t>
        <a:bodyPr/>
        <a:lstStyle/>
        <a:p>
          <a:r>
            <a:rPr lang="pl-PL" dirty="0"/>
            <a:t>tajemnica o klauzuli zastrzeżone i poufne oraz związana z wykonywaniem zawodu lub funkcji (art. 180 § 1) </a:t>
          </a:r>
        </a:p>
      </dgm:t>
    </dgm:pt>
    <dgm:pt modelId="{2E788198-C5A3-45C8-A22C-5E88127AC6F7}" type="parTrans" cxnId="{BD4FAECD-BE33-4C96-9FE6-C7BB946D4C23}">
      <dgm:prSet/>
      <dgm:spPr/>
      <dgm:t>
        <a:bodyPr/>
        <a:lstStyle/>
        <a:p>
          <a:endParaRPr lang="pl-PL"/>
        </a:p>
      </dgm:t>
    </dgm:pt>
    <dgm:pt modelId="{6E22EF57-4A60-4BC9-B770-9EA0EE0D0C01}" type="sibTrans" cxnId="{BD4FAECD-BE33-4C96-9FE6-C7BB946D4C23}">
      <dgm:prSet/>
      <dgm:spPr/>
      <dgm:t>
        <a:bodyPr/>
        <a:lstStyle/>
        <a:p>
          <a:endParaRPr lang="pl-PL"/>
        </a:p>
      </dgm:t>
    </dgm:pt>
    <dgm:pt modelId="{E5A688F7-8AB4-46E1-9B73-52023212F1F7}" type="pres">
      <dgm:prSet presAssocID="{FCE52064-0576-4AE7-A921-590473A3A549}" presName="Name0" presStyleCnt="0">
        <dgm:presLayoutVars>
          <dgm:dir/>
          <dgm:animLvl val="lvl"/>
          <dgm:resizeHandles val="exact"/>
        </dgm:presLayoutVars>
      </dgm:prSet>
      <dgm:spPr/>
    </dgm:pt>
    <dgm:pt modelId="{5976C59E-0023-4105-920B-8A8C9EE35336}" type="pres">
      <dgm:prSet presAssocID="{22F72E39-F102-4860-AD1B-5165F264E3CA}" presName="Name8" presStyleCnt="0"/>
      <dgm:spPr/>
    </dgm:pt>
    <dgm:pt modelId="{9A8D2007-00A3-46F2-AA86-EAEDA532D8D6}" type="pres">
      <dgm:prSet presAssocID="{22F72E39-F102-4860-AD1B-5165F264E3CA}" presName="level" presStyleLbl="node1" presStyleIdx="0" presStyleCnt="4" custLinFactX="7133" custLinFactNeighborX="100000" custLinFactNeighborY="-1739">
        <dgm:presLayoutVars>
          <dgm:chMax val="1"/>
          <dgm:bulletEnabled val="1"/>
        </dgm:presLayoutVars>
      </dgm:prSet>
      <dgm:spPr/>
    </dgm:pt>
    <dgm:pt modelId="{28095DE0-6474-4E70-9656-3E8ED4A3362B}" type="pres">
      <dgm:prSet presAssocID="{22F72E39-F102-4860-AD1B-5165F264E3CA}" presName="levelTx" presStyleLbl="revTx" presStyleIdx="0" presStyleCnt="0">
        <dgm:presLayoutVars>
          <dgm:chMax val="1"/>
          <dgm:bulletEnabled val="1"/>
        </dgm:presLayoutVars>
      </dgm:prSet>
      <dgm:spPr/>
    </dgm:pt>
    <dgm:pt modelId="{EF736867-5C2F-422C-925C-78EE9735C58F}" type="pres">
      <dgm:prSet presAssocID="{84276D73-791A-434D-8DF0-F3C1BA4A6030}" presName="Name8" presStyleCnt="0"/>
      <dgm:spPr/>
    </dgm:pt>
    <dgm:pt modelId="{386F5295-24DA-4462-904E-38E11BA3783E}" type="pres">
      <dgm:prSet presAssocID="{84276D73-791A-434D-8DF0-F3C1BA4A6030}" presName="level" presStyleLbl="node1" presStyleIdx="1" presStyleCnt="4">
        <dgm:presLayoutVars>
          <dgm:chMax val="1"/>
          <dgm:bulletEnabled val="1"/>
        </dgm:presLayoutVars>
      </dgm:prSet>
      <dgm:spPr/>
    </dgm:pt>
    <dgm:pt modelId="{770C0EED-490C-490B-9429-DD074CB7A8FB}" type="pres">
      <dgm:prSet presAssocID="{84276D73-791A-434D-8DF0-F3C1BA4A6030}" presName="levelTx" presStyleLbl="revTx" presStyleIdx="0" presStyleCnt="0">
        <dgm:presLayoutVars>
          <dgm:chMax val="1"/>
          <dgm:bulletEnabled val="1"/>
        </dgm:presLayoutVars>
      </dgm:prSet>
      <dgm:spPr/>
    </dgm:pt>
    <dgm:pt modelId="{528BA422-8349-487B-B2BA-1093B881F734}" type="pres">
      <dgm:prSet presAssocID="{67A000D9-5B6A-4F4D-AB96-94D2E452A89A}" presName="Name8" presStyleCnt="0"/>
      <dgm:spPr/>
    </dgm:pt>
    <dgm:pt modelId="{3718EE9E-B94A-4E19-87E7-6B714CFB5108}" type="pres">
      <dgm:prSet presAssocID="{67A000D9-5B6A-4F4D-AB96-94D2E452A89A}" presName="level" presStyleLbl="node1" presStyleIdx="2" presStyleCnt="4">
        <dgm:presLayoutVars>
          <dgm:chMax val="1"/>
          <dgm:bulletEnabled val="1"/>
        </dgm:presLayoutVars>
      </dgm:prSet>
      <dgm:spPr/>
    </dgm:pt>
    <dgm:pt modelId="{F9CAC58D-4D3A-4863-8A75-9F5BECA3A823}" type="pres">
      <dgm:prSet presAssocID="{67A000D9-5B6A-4F4D-AB96-94D2E452A89A}" presName="levelTx" presStyleLbl="revTx" presStyleIdx="0" presStyleCnt="0">
        <dgm:presLayoutVars>
          <dgm:chMax val="1"/>
          <dgm:bulletEnabled val="1"/>
        </dgm:presLayoutVars>
      </dgm:prSet>
      <dgm:spPr/>
    </dgm:pt>
    <dgm:pt modelId="{DB460506-0DBD-4DFA-A4A5-7D1101938487}" type="pres">
      <dgm:prSet presAssocID="{CE47B1D5-CC90-4325-B95F-AB09B3B7A59A}" presName="Name8" presStyleCnt="0"/>
      <dgm:spPr/>
    </dgm:pt>
    <dgm:pt modelId="{74D30743-B938-451D-93CC-B579EB1A082C}" type="pres">
      <dgm:prSet presAssocID="{CE47B1D5-CC90-4325-B95F-AB09B3B7A59A}" presName="level" presStyleLbl="node1" presStyleIdx="3" presStyleCnt="4">
        <dgm:presLayoutVars>
          <dgm:chMax val="1"/>
          <dgm:bulletEnabled val="1"/>
        </dgm:presLayoutVars>
      </dgm:prSet>
      <dgm:spPr/>
    </dgm:pt>
    <dgm:pt modelId="{7A42C25E-2B9F-430F-AF31-5C93980F4518}" type="pres">
      <dgm:prSet presAssocID="{CE47B1D5-CC90-4325-B95F-AB09B3B7A59A}" presName="levelTx" presStyleLbl="revTx" presStyleIdx="0" presStyleCnt="0">
        <dgm:presLayoutVars>
          <dgm:chMax val="1"/>
          <dgm:bulletEnabled val="1"/>
        </dgm:presLayoutVars>
      </dgm:prSet>
      <dgm:spPr/>
    </dgm:pt>
  </dgm:ptLst>
  <dgm:cxnLst>
    <dgm:cxn modelId="{086AA947-E049-479E-83A1-B414CD78E4FE}" srcId="{FCE52064-0576-4AE7-A921-590473A3A549}" destId="{84276D73-791A-434D-8DF0-F3C1BA4A6030}" srcOrd="1" destOrd="0" parTransId="{8210E39B-EA71-4FC4-BA4C-402663E8905B}" sibTransId="{A6ED6615-62CA-41F2-81B0-B26989813818}"/>
    <dgm:cxn modelId="{ACB6C276-095D-4B12-BB68-63370A63289C}" type="presOf" srcId="{22F72E39-F102-4860-AD1B-5165F264E3CA}" destId="{28095DE0-6474-4E70-9656-3E8ED4A3362B}" srcOrd="1" destOrd="0" presId="urn:microsoft.com/office/officeart/2005/8/layout/pyramid1"/>
    <dgm:cxn modelId="{C7514F58-0A39-45A3-8948-1C978527C656}" srcId="{FCE52064-0576-4AE7-A921-590473A3A549}" destId="{22F72E39-F102-4860-AD1B-5165F264E3CA}" srcOrd="0" destOrd="0" parTransId="{F2D07474-7C1C-4061-ABE0-CFEBBC3E0627}" sibTransId="{C4B44CCF-5AC5-4DA0-8BAF-4D4AB8347A7E}"/>
    <dgm:cxn modelId="{FF3D667C-C0FA-445B-B4C7-E9EB7717B45D}" type="presOf" srcId="{84276D73-791A-434D-8DF0-F3C1BA4A6030}" destId="{386F5295-24DA-4462-904E-38E11BA3783E}" srcOrd="0" destOrd="0" presId="urn:microsoft.com/office/officeart/2005/8/layout/pyramid1"/>
    <dgm:cxn modelId="{6D775086-E38B-48F4-BC8C-22B4361BD94A}" type="presOf" srcId="{CE47B1D5-CC90-4325-B95F-AB09B3B7A59A}" destId="{74D30743-B938-451D-93CC-B579EB1A082C}" srcOrd="0" destOrd="0" presId="urn:microsoft.com/office/officeart/2005/8/layout/pyramid1"/>
    <dgm:cxn modelId="{84A1C795-580E-471D-BD84-E71FF1AC6FFB}" type="presOf" srcId="{CE47B1D5-CC90-4325-B95F-AB09B3B7A59A}" destId="{7A42C25E-2B9F-430F-AF31-5C93980F4518}" srcOrd="1" destOrd="0" presId="urn:microsoft.com/office/officeart/2005/8/layout/pyramid1"/>
    <dgm:cxn modelId="{8710BDB6-1EB0-4391-981E-60D2B4A3163F}" type="presOf" srcId="{67A000D9-5B6A-4F4D-AB96-94D2E452A89A}" destId="{F9CAC58D-4D3A-4863-8A75-9F5BECA3A823}" srcOrd="1" destOrd="0" presId="urn:microsoft.com/office/officeart/2005/8/layout/pyramid1"/>
    <dgm:cxn modelId="{93C16EB7-487D-446E-A14F-0A2465A3CE67}" type="presOf" srcId="{22F72E39-F102-4860-AD1B-5165F264E3CA}" destId="{9A8D2007-00A3-46F2-AA86-EAEDA532D8D6}" srcOrd="0" destOrd="0" presId="urn:microsoft.com/office/officeart/2005/8/layout/pyramid1"/>
    <dgm:cxn modelId="{89E13EBD-E0B5-40B5-8BD1-24C8D4D1D636}" type="presOf" srcId="{FCE52064-0576-4AE7-A921-590473A3A549}" destId="{E5A688F7-8AB4-46E1-9B73-52023212F1F7}" srcOrd="0" destOrd="0" presId="urn:microsoft.com/office/officeart/2005/8/layout/pyramid1"/>
    <dgm:cxn modelId="{BD4FAECD-BE33-4C96-9FE6-C7BB946D4C23}" srcId="{FCE52064-0576-4AE7-A921-590473A3A549}" destId="{CE47B1D5-CC90-4325-B95F-AB09B3B7A59A}" srcOrd="3" destOrd="0" parTransId="{2E788198-C5A3-45C8-A22C-5E88127AC6F7}" sibTransId="{6E22EF57-4A60-4BC9-B770-9EA0EE0D0C01}"/>
    <dgm:cxn modelId="{D045DCCF-4429-4E2A-AF32-9AA0E1E1054E}" type="presOf" srcId="{84276D73-791A-434D-8DF0-F3C1BA4A6030}" destId="{770C0EED-490C-490B-9429-DD074CB7A8FB}" srcOrd="1" destOrd="0" presId="urn:microsoft.com/office/officeart/2005/8/layout/pyramid1"/>
    <dgm:cxn modelId="{6B3B55E2-0120-41BB-9B8A-C8E21A4715C3}" type="presOf" srcId="{67A000D9-5B6A-4F4D-AB96-94D2E452A89A}" destId="{3718EE9E-B94A-4E19-87E7-6B714CFB5108}" srcOrd="0" destOrd="0" presId="urn:microsoft.com/office/officeart/2005/8/layout/pyramid1"/>
    <dgm:cxn modelId="{AB77DDFA-A5AA-405E-8577-B0DADBB678FE}" srcId="{FCE52064-0576-4AE7-A921-590473A3A549}" destId="{67A000D9-5B6A-4F4D-AB96-94D2E452A89A}" srcOrd="2" destOrd="0" parTransId="{E94BDD56-9A1F-41C1-B737-BD55E406AB3E}" sibTransId="{2376EA71-D793-4A9D-801A-06C1746940C7}"/>
    <dgm:cxn modelId="{23A6F0FB-4421-4325-BBBE-0A0E1CAB9387}" type="presParOf" srcId="{E5A688F7-8AB4-46E1-9B73-52023212F1F7}" destId="{5976C59E-0023-4105-920B-8A8C9EE35336}" srcOrd="0" destOrd="0" presId="urn:microsoft.com/office/officeart/2005/8/layout/pyramid1"/>
    <dgm:cxn modelId="{6EAD5C7E-4346-4125-AD9A-400B15BC0B9C}" type="presParOf" srcId="{5976C59E-0023-4105-920B-8A8C9EE35336}" destId="{9A8D2007-00A3-46F2-AA86-EAEDA532D8D6}" srcOrd="0" destOrd="0" presId="urn:microsoft.com/office/officeart/2005/8/layout/pyramid1"/>
    <dgm:cxn modelId="{83F16450-2144-43BA-B26D-AB3855CFB229}" type="presParOf" srcId="{5976C59E-0023-4105-920B-8A8C9EE35336}" destId="{28095DE0-6474-4E70-9656-3E8ED4A3362B}" srcOrd="1" destOrd="0" presId="urn:microsoft.com/office/officeart/2005/8/layout/pyramid1"/>
    <dgm:cxn modelId="{8774060F-58F3-4C62-AF01-25BC965FB767}" type="presParOf" srcId="{E5A688F7-8AB4-46E1-9B73-52023212F1F7}" destId="{EF736867-5C2F-422C-925C-78EE9735C58F}" srcOrd="1" destOrd="0" presId="urn:microsoft.com/office/officeart/2005/8/layout/pyramid1"/>
    <dgm:cxn modelId="{026CDEDF-74D5-4CBB-A8D2-AA3B2B0EB248}" type="presParOf" srcId="{EF736867-5C2F-422C-925C-78EE9735C58F}" destId="{386F5295-24DA-4462-904E-38E11BA3783E}" srcOrd="0" destOrd="0" presId="urn:microsoft.com/office/officeart/2005/8/layout/pyramid1"/>
    <dgm:cxn modelId="{B8A76CC1-EF5C-454D-BAE3-B12018150826}" type="presParOf" srcId="{EF736867-5C2F-422C-925C-78EE9735C58F}" destId="{770C0EED-490C-490B-9429-DD074CB7A8FB}" srcOrd="1" destOrd="0" presId="urn:microsoft.com/office/officeart/2005/8/layout/pyramid1"/>
    <dgm:cxn modelId="{B93F1A37-DC43-4A2C-9FD3-C25047D54386}" type="presParOf" srcId="{E5A688F7-8AB4-46E1-9B73-52023212F1F7}" destId="{528BA422-8349-487B-B2BA-1093B881F734}" srcOrd="2" destOrd="0" presId="urn:microsoft.com/office/officeart/2005/8/layout/pyramid1"/>
    <dgm:cxn modelId="{F8876615-1DC4-4083-A739-1C6C0EC7F6A7}" type="presParOf" srcId="{528BA422-8349-487B-B2BA-1093B881F734}" destId="{3718EE9E-B94A-4E19-87E7-6B714CFB5108}" srcOrd="0" destOrd="0" presId="urn:microsoft.com/office/officeart/2005/8/layout/pyramid1"/>
    <dgm:cxn modelId="{4589F0AD-31DC-403E-882C-2E18741B05D3}" type="presParOf" srcId="{528BA422-8349-487B-B2BA-1093B881F734}" destId="{F9CAC58D-4D3A-4863-8A75-9F5BECA3A823}" srcOrd="1" destOrd="0" presId="urn:microsoft.com/office/officeart/2005/8/layout/pyramid1"/>
    <dgm:cxn modelId="{B601C01F-400C-41CA-869E-F097B34DECD3}" type="presParOf" srcId="{E5A688F7-8AB4-46E1-9B73-52023212F1F7}" destId="{DB460506-0DBD-4DFA-A4A5-7D1101938487}" srcOrd="3" destOrd="0" presId="urn:microsoft.com/office/officeart/2005/8/layout/pyramid1"/>
    <dgm:cxn modelId="{16556D04-E012-43D0-8D99-6E309BD95DB0}" type="presParOf" srcId="{DB460506-0DBD-4DFA-A4A5-7D1101938487}" destId="{74D30743-B938-451D-93CC-B579EB1A082C}" srcOrd="0" destOrd="0" presId="urn:microsoft.com/office/officeart/2005/8/layout/pyramid1"/>
    <dgm:cxn modelId="{8906567D-CC7E-4B22-BE69-ED8218E5B778}" type="presParOf" srcId="{DB460506-0DBD-4DFA-A4A5-7D1101938487}" destId="{7A42C25E-2B9F-430F-AF31-5C93980F4518}"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A0BBDC6C-8DD9-4E34-A15F-34BD4C2FEFD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0674E6B-09E2-47D1-AC71-F9B749212C67}">
      <dgm:prSet/>
      <dgm:spPr/>
      <dgm:t>
        <a:bodyPr/>
        <a:lstStyle/>
        <a:p>
          <a:r>
            <a:rPr lang="pl-PL"/>
            <a:t>Art. 19 ust. 6 	Kontrola operacyjna prowadzona jest niejawnie i polega na:</a:t>
          </a:r>
          <a:endParaRPr lang="en-US"/>
        </a:p>
      </dgm:t>
    </dgm:pt>
    <dgm:pt modelId="{E1E8B205-B9F7-404F-9C40-1FAE5BC8C7B9}" type="parTrans" cxnId="{FB4AEF81-92AB-4E93-9853-C035F4C19D00}">
      <dgm:prSet/>
      <dgm:spPr/>
      <dgm:t>
        <a:bodyPr/>
        <a:lstStyle/>
        <a:p>
          <a:endParaRPr lang="en-US"/>
        </a:p>
      </dgm:t>
    </dgm:pt>
    <dgm:pt modelId="{63C4CE7E-23D8-4171-BFF2-84143A5D333C}" type="sibTrans" cxnId="{FB4AEF81-92AB-4E93-9853-C035F4C19D00}">
      <dgm:prSet/>
      <dgm:spPr/>
      <dgm:t>
        <a:bodyPr/>
        <a:lstStyle/>
        <a:p>
          <a:endParaRPr lang="en-US"/>
        </a:p>
      </dgm:t>
    </dgm:pt>
    <dgm:pt modelId="{8E71BC96-1A1B-4CEA-B36D-1B69F8E2DA2E}">
      <dgm:prSet/>
      <dgm:spPr/>
      <dgm:t>
        <a:bodyPr/>
        <a:lstStyle/>
        <a:p>
          <a:r>
            <a:rPr lang="pl-PL"/>
            <a:t>1</a:t>
          </a:r>
          <a:r>
            <a:rPr lang="pl-PL" b="1"/>
            <a:t>)  uzyskiwaniu i utrwalaniu treści rozmów </a:t>
          </a:r>
          <a:r>
            <a:rPr lang="pl-PL"/>
            <a:t>prowadzonych przy użyciu środków technicznych, w tym za pomocą sieci telekomunikacyjnych;</a:t>
          </a:r>
          <a:endParaRPr lang="en-US"/>
        </a:p>
      </dgm:t>
    </dgm:pt>
    <dgm:pt modelId="{E907A04F-5096-4939-8016-253BE9134152}" type="parTrans" cxnId="{571EEECD-79A8-4EFC-A454-C89786646AA9}">
      <dgm:prSet/>
      <dgm:spPr/>
      <dgm:t>
        <a:bodyPr/>
        <a:lstStyle/>
        <a:p>
          <a:endParaRPr lang="en-US"/>
        </a:p>
      </dgm:t>
    </dgm:pt>
    <dgm:pt modelId="{37A03E77-DC2B-410E-B293-3A371EDE3E0D}" type="sibTrans" cxnId="{571EEECD-79A8-4EFC-A454-C89786646AA9}">
      <dgm:prSet/>
      <dgm:spPr/>
      <dgm:t>
        <a:bodyPr/>
        <a:lstStyle/>
        <a:p>
          <a:endParaRPr lang="en-US"/>
        </a:p>
      </dgm:t>
    </dgm:pt>
    <dgm:pt modelId="{7B092844-1705-4502-8780-89A85474F7B8}">
      <dgm:prSet/>
      <dgm:spPr/>
      <dgm:t>
        <a:bodyPr/>
        <a:lstStyle/>
        <a:p>
          <a:r>
            <a:rPr lang="pl-PL"/>
            <a:t>2) </a:t>
          </a:r>
          <a:r>
            <a:rPr lang="pl-PL" b="1"/>
            <a:t>uzyskiwaniu i utrwalaniu obrazu lub dźwięku </a:t>
          </a:r>
          <a:r>
            <a:rPr lang="pl-PL"/>
            <a:t>osób z pomieszczeń, środków transportu lub miejsc innych niż miejsca publiczne;</a:t>
          </a:r>
          <a:endParaRPr lang="en-US"/>
        </a:p>
      </dgm:t>
    </dgm:pt>
    <dgm:pt modelId="{95FDD26F-E63D-4197-8BBF-6AC1213334A0}" type="parTrans" cxnId="{B299FB9B-9BA7-4AA9-9171-2841BA80339C}">
      <dgm:prSet/>
      <dgm:spPr/>
      <dgm:t>
        <a:bodyPr/>
        <a:lstStyle/>
        <a:p>
          <a:endParaRPr lang="en-US"/>
        </a:p>
      </dgm:t>
    </dgm:pt>
    <dgm:pt modelId="{CEF11D12-FFF8-4E95-952E-3D1E51AA28D6}" type="sibTrans" cxnId="{B299FB9B-9BA7-4AA9-9171-2841BA80339C}">
      <dgm:prSet/>
      <dgm:spPr/>
      <dgm:t>
        <a:bodyPr/>
        <a:lstStyle/>
        <a:p>
          <a:endParaRPr lang="en-US"/>
        </a:p>
      </dgm:t>
    </dgm:pt>
    <dgm:pt modelId="{C3A22CB4-2AD8-4366-B8E6-3163EF83B86B}">
      <dgm:prSet/>
      <dgm:spPr/>
      <dgm:t>
        <a:bodyPr/>
        <a:lstStyle/>
        <a:p>
          <a:r>
            <a:rPr lang="pl-PL"/>
            <a:t>3) </a:t>
          </a:r>
          <a:r>
            <a:rPr lang="pl-PL" b="1"/>
            <a:t>uzyskiwaniu i utrwalaniu treści korespondencji</a:t>
          </a:r>
          <a:r>
            <a:rPr lang="pl-PL"/>
            <a:t>, w tym korespondencji prowadzonej za pomocą środków komunikacji elektronicznej;</a:t>
          </a:r>
          <a:endParaRPr lang="en-US"/>
        </a:p>
      </dgm:t>
    </dgm:pt>
    <dgm:pt modelId="{A564FEE4-AA0F-4E0E-A1C3-191CCFE166A5}" type="parTrans" cxnId="{17085315-0A88-4FCC-ACB4-931500B5C659}">
      <dgm:prSet/>
      <dgm:spPr/>
      <dgm:t>
        <a:bodyPr/>
        <a:lstStyle/>
        <a:p>
          <a:endParaRPr lang="en-US"/>
        </a:p>
      </dgm:t>
    </dgm:pt>
    <dgm:pt modelId="{AA88EECC-098D-46F9-B406-0B09A282D172}" type="sibTrans" cxnId="{17085315-0A88-4FCC-ACB4-931500B5C659}">
      <dgm:prSet/>
      <dgm:spPr/>
      <dgm:t>
        <a:bodyPr/>
        <a:lstStyle/>
        <a:p>
          <a:endParaRPr lang="en-US"/>
        </a:p>
      </dgm:t>
    </dgm:pt>
    <dgm:pt modelId="{7D24781C-A2BB-458B-B33C-B84C49050BEC}">
      <dgm:prSet/>
      <dgm:spPr/>
      <dgm:t>
        <a:bodyPr/>
        <a:lstStyle/>
        <a:p>
          <a:r>
            <a:rPr lang="pl-PL"/>
            <a:t>4) </a:t>
          </a:r>
          <a:r>
            <a:rPr lang="pl-PL" b="1"/>
            <a:t>uzyskiwaniu i utrwalaniu danych zawartych w informatycznych nośnikach danych</a:t>
          </a:r>
          <a:r>
            <a:rPr lang="pl-PL"/>
            <a:t>, telekomunikacyjnych urządzeniach końcowych, systemach informatycznych i teleinformatycznych;</a:t>
          </a:r>
          <a:endParaRPr lang="en-US"/>
        </a:p>
      </dgm:t>
    </dgm:pt>
    <dgm:pt modelId="{5BB6B9F7-7C07-44E1-8037-900F5E3EDA6E}" type="parTrans" cxnId="{24407B04-0D92-4ACC-8A34-9A77494A0878}">
      <dgm:prSet/>
      <dgm:spPr/>
      <dgm:t>
        <a:bodyPr/>
        <a:lstStyle/>
        <a:p>
          <a:endParaRPr lang="en-US"/>
        </a:p>
      </dgm:t>
    </dgm:pt>
    <dgm:pt modelId="{CEBD1315-04F6-41F4-BDE3-A86F1040D337}" type="sibTrans" cxnId="{24407B04-0D92-4ACC-8A34-9A77494A0878}">
      <dgm:prSet/>
      <dgm:spPr/>
      <dgm:t>
        <a:bodyPr/>
        <a:lstStyle/>
        <a:p>
          <a:endParaRPr lang="en-US"/>
        </a:p>
      </dgm:t>
    </dgm:pt>
    <dgm:pt modelId="{AD8DDE91-0907-4AD4-A495-B5E0E3259207}">
      <dgm:prSet/>
      <dgm:spPr/>
      <dgm:t>
        <a:bodyPr/>
        <a:lstStyle/>
        <a:p>
          <a:r>
            <a:rPr lang="pl-PL"/>
            <a:t>5) </a:t>
          </a:r>
          <a:r>
            <a:rPr lang="pl-PL" b="1"/>
            <a:t>uzyskiwaniu dostępu i kontroli zawartości przesyłek</a:t>
          </a:r>
          <a:r>
            <a:rPr lang="pl-PL"/>
            <a:t>.</a:t>
          </a:r>
          <a:endParaRPr lang="en-US"/>
        </a:p>
      </dgm:t>
    </dgm:pt>
    <dgm:pt modelId="{82F5406E-7A51-435E-9FFE-71B9B744FCDF}" type="parTrans" cxnId="{AAC1E098-FDB5-4F5C-9CC3-D4942499A997}">
      <dgm:prSet/>
      <dgm:spPr/>
      <dgm:t>
        <a:bodyPr/>
        <a:lstStyle/>
        <a:p>
          <a:endParaRPr lang="en-US"/>
        </a:p>
      </dgm:t>
    </dgm:pt>
    <dgm:pt modelId="{5BB82798-A2B6-4678-B657-AC2E3E9C67D7}" type="sibTrans" cxnId="{AAC1E098-FDB5-4F5C-9CC3-D4942499A997}">
      <dgm:prSet/>
      <dgm:spPr/>
      <dgm:t>
        <a:bodyPr/>
        <a:lstStyle/>
        <a:p>
          <a:endParaRPr lang="en-US"/>
        </a:p>
      </dgm:t>
    </dgm:pt>
    <dgm:pt modelId="{ACF450F9-29A0-4DB1-83E0-7F2CDDCD20FF}" type="pres">
      <dgm:prSet presAssocID="{A0BBDC6C-8DD9-4E34-A15F-34BD4C2FEFDC}" presName="root" presStyleCnt="0">
        <dgm:presLayoutVars>
          <dgm:dir/>
          <dgm:resizeHandles val="exact"/>
        </dgm:presLayoutVars>
      </dgm:prSet>
      <dgm:spPr/>
    </dgm:pt>
    <dgm:pt modelId="{9C696A28-6D7C-449A-AD11-31921AE85380}" type="pres">
      <dgm:prSet presAssocID="{00674E6B-09E2-47D1-AC71-F9B749212C67}" presName="compNode" presStyleCnt="0"/>
      <dgm:spPr/>
    </dgm:pt>
    <dgm:pt modelId="{94CCE5F1-A5DC-4E73-981A-EF5C27F5B989}" type="pres">
      <dgm:prSet presAssocID="{00674E6B-09E2-47D1-AC71-F9B749212C67}" presName="bgRect" presStyleLbl="bgShp" presStyleIdx="0" presStyleCnt="6"/>
      <dgm:spPr/>
    </dgm:pt>
    <dgm:pt modelId="{D444B002-8595-4B41-8F75-AB808077B564}" type="pres">
      <dgm:prSet presAssocID="{00674E6B-09E2-47D1-AC71-F9B749212C6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udience"/>
        </a:ext>
      </dgm:extLst>
    </dgm:pt>
    <dgm:pt modelId="{8D8428B1-5690-4991-9C11-6AAA2B8AEC65}" type="pres">
      <dgm:prSet presAssocID="{00674E6B-09E2-47D1-AC71-F9B749212C67}" presName="spaceRect" presStyleCnt="0"/>
      <dgm:spPr/>
    </dgm:pt>
    <dgm:pt modelId="{CBB45134-D08B-4699-902B-45994ACA5A6C}" type="pres">
      <dgm:prSet presAssocID="{00674E6B-09E2-47D1-AC71-F9B749212C67}" presName="parTx" presStyleLbl="revTx" presStyleIdx="0" presStyleCnt="6">
        <dgm:presLayoutVars>
          <dgm:chMax val="0"/>
          <dgm:chPref val="0"/>
        </dgm:presLayoutVars>
      </dgm:prSet>
      <dgm:spPr/>
    </dgm:pt>
    <dgm:pt modelId="{7BCF3362-9CF3-48F9-A440-5F7D28EC9A57}" type="pres">
      <dgm:prSet presAssocID="{63C4CE7E-23D8-4171-BFF2-84143A5D333C}" presName="sibTrans" presStyleCnt="0"/>
      <dgm:spPr/>
    </dgm:pt>
    <dgm:pt modelId="{B94B7354-3A01-4E33-91A6-39C5921F3FCF}" type="pres">
      <dgm:prSet presAssocID="{8E71BC96-1A1B-4CEA-B36D-1B69F8E2DA2E}" presName="compNode" presStyleCnt="0"/>
      <dgm:spPr/>
    </dgm:pt>
    <dgm:pt modelId="{08C291FE-A8B9-4D92-B847-D1945219DEA2}" type="pres">
      <dgm:prSet presAssocID="{8E71BC96-1A1B-4CEA-B36D-1B69F8E2DA2E}" presName="bgRect" presStyleLbl="bgShp" presStyleIdx="1" presStyleCnt="6"/>
      <dgm:spPr/>
    </dgm:pt>
    <dgm:pt modelId="{5534CC27-0F78-4B2E-AB93-87A54643F37A}" type="pres">
      <dgm:prSet presAssocID="{8E71BC96-1A1B-4CEA-B36D-1B69F8E2DA2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peaker Phone"/>
        </a:ext>
      </dgm:extLst>
    </dgm:pt>
    <dgm:pt modelId="{0DE69B3A-1F42-4C50-9CA8-23151051121D}" type="pres">
      <dgm:prSet presAssocID="{8E71BC96-1A1B-4CEA-B36D-1B69F8E2DA2E}" presName="spaceRect" presStyleCnt="0"/>
      <dgm:spPr/>
    </dgm:pt>
    <dgm:pt modelId="{B578D2C5-6086-4285-A58A-77C3E00EBEA7}" type="pres">
      <dgm:prSet presAssocID="{8E71BC96-1A1B-4CEA-B36D-1B69F8E2DA2E}" presName="parTx" presStyleLbl="revTx" presStyleIdx="1" presStyleCnt="6">
        <dgm:presLayoutVars>
          <dgm:chMax val="0"/>
          <dgm:chPref val="0"/>
        </dgm:presLayoutVars>
      </dgm:prSet>
      <dgm:spPr/>
    </dgm:pt>
    <dgm:pt modelId="{14CE91AE-95A6-4ED0-B43E-81BAB57251BD}" type="pres">
      <dgm:prSet presAssocID="{37A03E77-DC2B-410E-B293-3A371EDE3E0D}" presName="sibTrans" presStyleCnt="0"/>
      <dgm:spPr/>
    </dgm:pt>
    <dgm:pt modelId="{194D9637-83DF-4FFC-8036-43E42F9AD64E}" type="pres">
      <dgm:prSet presAssocID="{7B092844-1705-4502-8780-89A85474F7B8}" presName="compNode" presStyleCnt="0"/>
      <dgm:spPr/>
    </dgm:pt>
    <dgm:pt modelId="{4A8178F2-4C11-4AD3-82C9-CB3150F868C7}" type="pres">
      <dgm:prSet presAssocID="{7B092844-1705-4502-8780-89A85474F7B8}" presName="bgRect" presStyleLbl="bgShp" presStyleIdx="2" presStyleCnt="6"/>
      <dgm:spPr/>
    </dgm:pt>
    <dgm:pt modelId="{A83A856A-678E-42C4-B24D-52D4060F9735}" type="pres">
      <dgm:prSet presAssocID="{7B092844-1705-4502-8780-89A85474F7B8}"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zeszkol"/>
        </a:ext>
      </dgm:extLst>
    </dgm:pt>
    <dgm:pt modelId="{AD673160-0BF7-4CEC-8360-FCEB32485E84}" type="pres">
      <dgm:prSet presAssocID="{7B092844-1705-4502-8780-89A85474F7B8}" presName="spaceRect" presStyleCnt="0"/>
      <dgm:spPr/>
    </dgm:pt>
    <dgm:pt modelId="{152D2E93-C843-4273-A966-13F41E62C3E6}" type="pres">
      <dgm:prSet presAssocID="{7B092844-1705-4502-8780-89A85474F7B8}" presName="parTx" presStyleLbl="revTx" presStyleIdx="2" presStyleCnt="6">
        <dgm:presLayoutVars>
          <dgm:chMax val="0"/>
          <dgm:chPref val="0"/>
        </dgm:presLayoutVars>
      </dgm:prSet>
      <dgm:spPr/>
    </dgm:pt>
    <dgm:pt modelId="{652DBA84-62B8-428D-AF2A-27FE3F69EBE5}" type="pres">
      <dgm:prSet presAssocID="{CEF11D12-FFF8-4E95-952E-3D1E51AA28D6}" presName="sibTrans" presStyleCnt="0"/>
      <dgm:spPr/>
    </dgm:pt>
    <dgm:pt modelId="{7C18D05C-2C34-47AF-BB2F-98F23116BD57}" type="pres">
      <dgm:prSet presAssocID="{C3A22CB4-2AD8-4366-B8E6-3163EF83B86B}" presName="compNode" presStyleCnt="0"/>
      <dgm:spPr/>
    </dgm:pt>
    <dgm:pt modelId="{CD75ED41-01FF-43B4-AE28-35A9CB32C0F4}" type="pres">
      <dgm:prSet presAssocID="{C3A22CB4-2AD8-4366-B8E6-3163EF83B86B}" presName="bgRect" presStyleLbl="bgShp" presStyleIdx="3" presStyleCnt="6"/>
      <dgm:spPr/>
    </dgm:pt>
    <dgm:pt modelId="{9E75C229-FC9A-4009-9513-30B31B797FBA}" type="pres">
      <dgm:prSet presAssocID="{C3A22CB4-2AD8-4366-B8E6-3163EF83B86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yślij"/>
        </a:ext>
      </dgm:extLst>
    </dgm:pt>
    <dgm:pt modelId="{FB0916BB-F9AF-4977-8E3C-9F2F685281C3}" type="pres">
      <dgm:prSet presAssocID="{C3A22CB4-2AD8-4366-B8E6-3163EF83B86B}" presName="spaceRect" presStyleCnt="0"/>
      <dgm:spPr/>
    </dgm:pt>
    <dgm:pt modelId="{3BDFFDCD-BE42-42CA-B6B1-1043D2F084EF}" type="pres">
      <dgm:prSet presAssocID="{C3A22CB4-2AD8-4366-B8E6-3163EF83B86B}" presName="parTx" presStyleLbl="revTx" presStyleIdx="3" presStyleCnt="6">
        <dgm:presLayoutVars>
          <dgm:chMax val="0"/>
          <dgm:chPref val="0"/>
        </dgm:presLayoutVars>
      </dgm:prSet>
      <dgm:spPr/>
    </dgm:pt>
    <dgm:pt modelId="{5F2FA32E-0E20-49C5-8B99-C5875C5C1338}" type="pres">
      <dgm:prSet presAssocID="{AA88EECC-098D-46F9-B406-0B09A282D172}" presName="sibTrans" presStyleCnt="0"/>
      <dgm:spPr/>
    </dgm:pt>
    <dgm:pt modelId="{C804DD76-4A83-4EC8-B9A9-106B1F4EE8E7}" type="pres">
      <dgm:prSet presAssocID="{7D24781C-A2BB-458B-B33C-B84C49050BEC}" presName="compNode" presStyleCnt="0"/>
      <dgm:spPr/>
    </dgm:pt>
    <dgm:pt modelId="{6C226186-2D04-4A9E-AAC6-FE9FB0FF9148}" type="pres">
      <dgm:prSet presAssocID="{7D24781C-A2BB-458B-B33C-B84C49050BEC}" presName="bgRect" presStyleLbl="bgShp" presStyleIdx="4" presStyleCnt="6"/>
      <dgm:spPr/>
    </dgm:pt>
    <dgm:pt modelId="{83250990-0FBC-413D-A072-D93148B4FF2D}" type="pres">
      <dgm:prSet presAssocID="{7D24781C-A2BB-458B-B33C-B84C49050BE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rocesor"/>
        </a:ext>
      </dgm:extLst>
    </dgm:pt>
    <dgm:pt modelId="{373054B9-4984-4E4B-9DE0-D2986F141BCF}" type="pres">
      <dgm:prSet presAssocID="{7D24781C-A2BB-458B-B33C-B84C49050BEC}" presName="spaceRect" presStyleCnt="0"/>
      <dgm:spPr/>
    </dgm:pt>
    <dgm:pt modelId="{F84BBA1A-52C4-4C94-BBB1-957105848BBB}" type="pres">
      <dgm:prSet presAssocID="{7D24781C-A2BB-458B-B33C-B84C49050BEC}" presName="parTx" presStyleLbl="revTx" presStyleIdx="4" presStyleCnt="6">
        <dgm:presLayoutVars>
          <dgm:chMax val="0"/>
          <dgm:chPref val="0"/>
        </dgm:presLayoutVars>
      </dgm:prSet>
      <dgm:spPr/>
    </dgm:pt>
    <dgm:pt modelId="{AD342BD7-CC78-484B-B28B-8020CF2CB615}" type="pres">
      <dgm:prSet presAssocID="{CEBD1315-04F6-41F4-BDE3-A86F1040D337}" presName="sibTrans" presStyleCnt="0"/>
      <dgm:spPr/>
    </dgm:pt>
    <dgm:pt modelId="{A6A57415-2DB7-4F92-BDCD-836E4D46479E}" type="pres">
      <dgm:prSet presAssocID="{AD8DDE91-0907-4AD4-A495-B5E0E3259207}" presName="compNode" presStyleCnt="0"/>
      <dgm:spPr/>
    </dgm:pt>
    <dgm:pt modelId="{AA65CB0A-AED1-4F02-9118-9871CD132E81}" type="pres">
      <dgm:prSet presAssocID="{AD8DDE91-0907-4AD4-A495-B5E0E3259207}" presName="bgRect" presStyleLbl="bgShp" presStyleIdx="5" presStyleCnt="6"/>
      <dgm:spPr/>
    </dgm:pt>
    <dgm:pt modelId="{DB6C9A98-EB56-40ED-A1DE-59D256289470}" type="pres">
      <dgm:prSet presAssocID="{AD8DDE91-0907-4AD4-A495-B5E0E325920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okument"/>
        </a:ext>
      </dgm:extLst>
    </dgm:pt>
    <dgm:pt modelId="{88E55B81-7330-46F2-9D1A-E24BA6C0235E}" type="pres">
      <dgm:prSet presAssocID="{AD8DDE91-0907-4AD4-A495-B5E0E3259207}" presName="spaceRect" presStyleCnt="0"/>
      <dgm:spPr/>
    </dgm:pt>
    <dgm:pt modelId="{1EA819BA-6111-416A-852D-A446459CF9CA}" type="pres">
      <dgm:prSet presAssocID="{AD8DDE91-0907-4AD4-A495-B5E0E3259207}" presName="parTx" presStyleLbl="revTx" presStyleIdx="5" presStyleCnt="6">
        <dgm:presLayoutVars>
          <dgm:chMax val="0"/>
          <dgm:chPref val="0"/>
        </dgm:presLayoutVars>
      </dgm:prSet>
      <dgm:spPr/>
    </dgm:pt>
  </dgm:ptLst>
  <dgm:cxnLst>
    <dgm:cxn modelId="{24407B04-0D92-4ACC-8A34-9A77494A0878}" srcId="{A0BBDC6C-8DD9-4E34-A15F-34BD4C2FEFDC}" destId="{7D24781C-A2BB-458B-B33C-B84C49050BEC}" srcOrd="4" destOrd="0" parTransId="{5BB6B9F7-7C07-44E1-8037-900F5E3EDA6E}" sibTransId="{CEBD1315-04F6-41F4-BDE3-A86F1040D337}"/>
    <dgm:cxn modelId="{17085315-0A88-4FCC-ACB4-931500B5C659}" srcId="{A0BBDC6C-8DD9-4E34-A15F-34BD4C2FEFDC}" destId="{C3A22CB4-2AD8-4366-B8E6-3163EF83B86B}" srcOrd="3" destOrd="0" parTransId="{A564FEE4-AA0F-4E0E-A1C3-191CCFE166A5}" sibTransId="{AA88EECC-098D-46F9-B406-0B09A282D172}"/>
    <dgm:cxn modelId="{E95BC045-2133-49C9-951B-51C7817FCEBA}" type="presOf" srcId="{AD8DDE91-0907-4AD4-A495-B5E0E3259207}" destId="{1EA819BA-6111-416A-852D-A446459CF9CA}" srcOrd="0" destOrd="0" presId="urn:microsoft.com/office/officeart/2018/2/layout/IconVerticalSolidList"/>
    <dgm:cxn modelId="{7C96E551-5DC2-4423-8A51-F389D26AADB5}" type="presOf" srcId="{7D24781C-A2BB-458B-B33C-B84C49050BEC}" destId="{F84BBA1A-52C4-4C94-BBB1-957105848BBB}" srcOrd="0" destOrd="0" presId="urn:microsoft.com/office/officeart/2018/2/layout/IconVerticalSolidList"/>
    <dgm:cxn modelId="{FB4AEF81-92AB-4E93-9853-C035F4C19D00}" srcId="{A0BBDC6C-8DD9-4E34-A15F-34BD4C2FEFDC}" destId="{00674E6B-09E2-47D1-AC71-F9B749212C67}" srcOrd="0" destOrd="0" parTransId="{E1E8B205-B9F7-404F-9C40-1FAE5BC8C7B9}" sibTransId="{63C4CE7E-23D8-4171-BFF2-84143A5D333C}"/>
    <dgm:cxn modelId="{AAC1E098-FDB5-4F5C-9CC3-D4942499A997}" srcId="{A0BBDC6C-8DD9-4E34-A15F-34BD4C2FEFDC}" destId="{AD8DDE91-0907-4AD4-A495-B5E0E3259207}" srcOrd="5" destOrd="0" parTransId="{82F5406E-7A51-435E-9FFE-71B9B744FCDF}" sibTransId="{5BB82798-A2B6-4678-B657-AC2E3E9C67D7}"/>
    <dgm:cxn modelId="{B299FB9B-9BA7-4AA9-9171-2841BA80339C}" srcId="{A0BBDC6C-8DD9-4E34-A15F-34BD4C2FEFDC}" destId="{7B092844-1705-4502-8780-89A85474F7B8}" srcOrd="2" destOrd="0" parTransId="{95FDD26F-E63D-4197-8BBF-6AC1213334A0}" sibTransId="{CEF11D12-FFF8-4E95-952E-3D1E51AA28D6}"/>
    <dgm:cxn modelId="{BFCBC9A2-396D-4D97-A51E-7ACB869171A1}" type="presOf" srcId="{C3A22CB4-2AD8-4366-B8E6-3163EF83B86B}" destId="{3BDFFDCD-BE42-42CA-B6B1-1043D2F084EF}" srcOrd="0" destOrd="0" presId="urn:microsoft.com/office/officeart/2018/2/layout/IconVerticalSolidList"/>
    <dgm:cxn modelId="{242FF1A4-124C-4670-8814-BE4A8BA7BBAA}" type="presOf" srcId="{7B092844-1705-4502-8780-89A85474F7B8}" destId="{152D2E93-C843-4273-A966-13F41E62C3E6}" srcOrd="0" destOrd="0" presId="urn:microsoft.com/office/officeart/2018/2/layout/IconVerticalSolidList"/>
    <dgm:cxn modelId="{0D2018C2-DB73-4115-862A-6DAF9CE9E442}" type="presOf" srcId="{00674E6B-09E2-47D1-AC71-F9B749212C67}" destId="{CBB45134-D08B-4699-902B-45994ACA5A6C}" srcOrd="0" destOrd="0" presId="urn:microsoft.com/office/officeart/2018/2/layout/IconVerticalSolidList"/>
    <dgm:cxn modelId="{571EEECD-79A8-4EFC-A454-C89786646AA9}" srcId="{A0BBDC6C-8DD9-4E34-A15F-34BD4C2FEFDC}" destId="{8E71BC96-1A1B-4CEA-B36D-1B69F8E2DA2E}" srcOrd="1" destOrd="0" parTransId="{E907A04F-5096-4939-8016-253BE9134152}" sibTransId="{37A03E77-DC2B-410E-B293-3A371EDE3E0D}"/>
    <dgm:cxn modelId="{25C8CBCE-A056-4BCE-A02B-98380C251A79}" type="presOf" srcId="{8E71BC96-1A1B-4CEA-B36D-1B69F8E2DA2E}" destId="{B578D2C5-6086-4285-A58A-77C3E00EBEA7}" srcOrd="0" destOrd="0" presId="urn:microsoft.com/office/officeart/2018/2/layout/IconVerticalSolidList"/>
    <dgm:cxn modelId="{8D4EC3EB-F284-43FD-B46A-AD57F3875C8A}" type="presOf" srcId="{A0BBDC6C-8DD9-4E34-A15F-34BD4C2FEFDC}" destId="{ACF450F9-29A0-4DB1-83E0-7F2CDDCD20FF}" srcOrd="0" destOrd="0" presId="urn:microsoft.com/office/officeart/2018/2/layout/IconVerticalSolidList"/>
    <dgm:cxn modelId="{DD607027-755B-467B-8FF9-028CD2E5FA17}" type="presParOf" srcId="{ACF450F9-29A0-4DB1-83E0-7F2CDDCD20FF}" destId="{9C696A28-6D7C-449A-AD11-31921AE85380}" srcOrd="0" destOrd="0" presId="urn:microsoft.com/office/officeart/2018/2/layout/IconVerticalSolidList"/>
    <dgm:cxn modelId="{AF305F35-9AE0-458A-8910-630EF0D1FF9E}" type="presParOf" srcId="{9C696A28-6D7C-449A-AD11-31921AE85380}" destId="{94CCE5F1-A5DC-4E73-981A-EF5C27F5B989}" srcOrd="0" destOrd="0" presId="urn:microsoft.com/office/officeart/2018/2/layout/IconVerticalSolidList"/>
    <dgm:cxn modelId="{D4325894-2454-4CF1-BD67-E4F06F55C87D}" type="presParOf" srcId="{9C696A28-6D7C-449A-AD11-31921AE85380}" destId="{D444B002-8595-4B41-8F75-AB808077B564}" srcOrd="1" destOrd="0" presId="urn:microsoft.com/office/officeart/2018/2/layout/IconVerticalSolidList"/>
    <dgm:cxn modelId="{7FD78939-CD2A-4438-9C1C-2C8448A5EF4C}" type="presParOf" srcId="{9C696A28-6D7C-449A-AD11-31921AE85380}" destId="{8D8428B1-5690-4991-9C11-6AAA2B8AEC65}" srcOrd="2" destOrd="0" presId="urn:microsoft.com/office/officeart/2018/2/layout/IconVerticalSolidList"/>
    <dgm:cxn modelId="{066A4F22-2185-49E6-B319-27FFE8278B61}" type="presParOf" srcId="{9C696A28-6D7C-449A-AD11-31921AE85380}" destId="{CBB45134-D08B-4699-902B-45994ACA5A6C}" srcOrd="3" destOrd="0" presId="urn:microsoft.com/office/officeart/2018/2/layout/IconVerticalSolidList"/>
    <dgm:cxn modelId="{B0977B59-1E1D-4176-838F-E9D8A66D3720}" type="presParOf" srcId="{ACF450F9-29A0-4DB1-83E0-7F2CDDCD20FF}" destId="{7BCF3362-9CF3-48F9-A440-5F7D28EC9A57}" srcOrd="1" destOrd="0" presId="urn:microsoft.com/office/officeart/2018/2/layout/IconVerticalSolidList"/>
    <dgm:cxn modelId="{88D826B6-2BC1-4D7F-A02A-BC2C398B52D7}" type="presParOf" srcId="{ACF450F9-29A0-4DB1-83E0-7F2CDDCD20FF}" destId="{B94B7354-3A01-4E33-91A6-39C5921F3FCF}" srcOrd="2" destOrd="0" presId="urn:microsoft.com/office/officeart/2018/2/layout/IconVerticalSolidList"/>
    <dgm:cxn modelId="{5AFA39C9-666D-48BB-8BCF-E9A06905AB37}" type="presParOf" srcId="{B94B7354-3A01-4E33-91A6-39C5921F3FCF}" destId="{08C291FE-A8B9-4D92-B847-D1945219DEA2}" srcOrd="0" destOrd="0" presId="urn:microsoft.com/office/officeart/2018/2/layout/IconVerticalSolidList"/>
    <dgm:cxn modelId="{11929A95-6408-4828-ACF9-17CC7C1478B8}" type="presParOf" srcId="{B94B7354-3A01-4E33-91A6-39C5921F3FCF}" destId="{5534CC27-0F78-4B2E-AB93-87A54643F37A}" srcOrd="1" destOrd="0" presId="urn:microsoft.com/office/officeart/2018/2/layout/IconVerticalSolidList"/>
    <dgm:cxn modelId="{D116C440-B2DB-4F5B-85C8-0F4406A88C5C}" type="presParOf" srcId="{B94B7354-3A01-4E33-91A6-39C5921F3FCF}" destId="{0DE69B3A-1F42-4C50-9CA8-23151051121D}" srcOrd="2" destOrd="0" presId="urn:microsoft.com/office/officeart/2018/2/layout/IconVerticalSolidList"/>
    <dgm:cxn modelId="{3FE15E85-03B3-4DD9-8F80-C50DBBCCCC10}" type="presParOf" srcId="{B94B7354-3A01-4E33-91A6-39C5921F3FCF}" destId="{B578D2C5-6086-4285-A58A-77C3E00EBEA7}" srcOrd="3" destOrd="0" presId="urn:microsoft.com/office/officeart/2018/2/layout/IconVerticalSolidList"/>
    <dgm:cxn modelId="{748FFF82-D883-42F4-A0C7-D9DD00A6219E}" type="presParOf" srcId="{ACF450F9-29A0-4DB1-83E0-7F2CDDCD20FF}" destId="{14CE91AE-95A6-4ED0-B43E-81BAB57251BD}" srcOrd="3" destOrd="0" presId="urn:microsoft.com/office/officeart/2018/2/layout/IconVerticalSolidList"/>
    <dgm:cxn modelId="{97C97810-C551-4062-96C7-FF136D1512E6}" type="presParOf" srcId="{ACF450F9-29A0-4DB1-83E0-7F2CDDCD20FF}" destId="{194D9637-83DF-4FFC-8036-43E42F9AD64E}" srcOrd="4" destOrd="0" presId="urn:microsoft.com/office/officeart/2018/2/layout/IconVerticalSolidList"/>
    <dgm:cxn modelId="{2FC52597-0865-4122-B57B-D2FCB785B804}" type="presParOf" srcId="{194D9637-83DF-4FFC-8036-43E42F9AD64E}" destId="{4A8178F2-4C11-4AD3-82C9-CB3150F868C7}" srcOrd="0" destOrd="0" presId="urn:microsoft.com/office/officeart/2018/2/layout/IconVerticalSolidList"/>
    <dgm:cxn modelId="{A55D1025-85E1-404F-89BB-B81314DAE208}" type="presParOf" srcId="{194D9637-83DF-4FFC-8036-43E42F9AD64E}" destId="{A83A856A-678E-42C4-B24D-52D4060F9735}" srcOrd="1" destOrd="0" presId="urn:microsoft.com/office/officeart/2018/2/layout/IconVerticalSolidList"/>
    <dgm:cxn modelId="{CA398C91-1BF3-4122-BB55-5F6419106718}" type="presParOf" srcId="{194D9637-83DF-4FFC-8036-43E42F9AD64E}" destId="{AD673160-0BF7-4CEC-8360-FCEB32485E84}" srcOrd="2" destOrd="0" presId="urn:microsoft.com/office/officeart/2018/2/layout/IconVerticalSolidList"/>
    <dgm:cxn modelId="{CEFA88DD-B854-4CA9-A398-9A8E0ECBDCFF}" type="presParOf" srcId="{194D9637-83DF-4FFC-8036-43E42F9AD64E}" destId="{152D2E93-C843-4273-A966-13F41E62C3E6}" srcOrd="3" destOrd="0" presId="urn:microsoft.com/office/officeart/2018/2/layout/IconVerticalSolidList"/>
    <dgm:cxn modelId="{6B5EEF30-7E4B-4B78-8000-BA6D8C60AE76}" type="presParOf" srcId="{ACF450F9-29A0-4DB1-83E0-7F2CDDCD20FF}" destId="{652DBA84-62B8-428D-AF2A-27FE3F69EBE5}" srcOrd="5" destOrd="0" presId="urn:microsoft.com/office/officeart/2018/2/layout/IconVerticalSolidList"/>
    <dgm:cxn modelId="{EBBEF7CF-DAAF-4A8F-815F-E43376D20366}" type="presParOf" srcId="{ACF450F9-29A0-4DB1-83E0-7F2CDDCD20FF}" destId="{7C18D05C-2C34-47AF-BB2F-98F23116BD57}" srcOrd="6" destOrd="0" presId="urn:microsoft.com/office/officeart/2018/2/layout/IconVerticalSolidList"/>
    <dgm:cxn modelId="{67E4D348-D96E-41CA-802F-2E8F794035BC}" type="presParOf" srcId="{7C18D05C-2C34-47AF-BB2F-98F23116BD57}" destId="{CD75ED41-01FF-43B4-AE28-35A9CB32C0F4}" srcOrd="0" destOrd="0" presId="urn:microsoft.com/office/officeart/2018/2/layout/IconVerticalSolidList"/>
    <dgm:cxn modelId="{62C53BE3-EDB2-4A03-96A7-202C6EE89FE1}" type="presParOf" srcId="{7C18D05C-2C34-47AF-BB2F-98F23116BD57}" destId="{9E75C229-FC9A-4009-9513-30B31B797FBA}" srcOrd="1" destOrd="0" presId="urn:microsoft.com/office/officeart/2018/2/layout/IconVerticalSolidList"/>
    <dgm:cxn modelId="{000A87AA-04DE-446E-B683-D55E96BF034A}" type="presParOf" srcId="{7C18D05C-2C34-47AF-BB2F-98F23116BD57}" destId="{FB0916BB-F9AF-4977-8E3C-9F2F685281C3}" srcOrd="2" destOrd="0" presId="urn:microsoft.com/office/officeart/2018/2/layout/IconVerticalSolidList"/>
    <dgm:cxn modelId="{DCCC0B67-C69B-4EEF-98E3-BECF4036D367}" type="presParOf" srcId="{7C18D05C-2C34-47AF-BB2F-98F23116BD57}" destId="{3BDFFDCD-BE42-42CA-B6B1-1043D2F084EF}" srcOrd="3" destOrd="0" presId="urn:microsoft.com/office/officeart/2018/2/layout/IconVerticalSolidList"/>
    <dgm:cxn modelId="{5B1B971E-A165-45C2-82BA-D30D6C46CC6D}" type="presParOf" srcId="{ACF450F9-29A0-4DB1-83E0-7F2CDDCD20FF}" destId="{5F2FA32E-0E20-49C5-8B99-C5875C5C1338}" srcOrd="7" destOrd="0" presId="urn:microsoft.com/office/officeart/2018/2/layout/IconVerticalSolidList"/>
    <dgm:cxn modelId="{375BA8FA-B838-4FA1-84F7-C7E5579305AA}" type="presParOf" srcId="{ACF450F9-29A0-4DB1-83E0-7F2CDDCD20FF}" destId="{C804DD76-4A83-4EC8-B9A9-106B1F4EE8E7}" srcOrd="8" destOrd="0" presId="urn:microsoft.com/office/officeart/2018/2/layout/IconVerticalSolidList"/>
    <dgm:cxn modelId="{E87E2D44-B51D-4290-A052-54930699051D}" type="presParOf" srcId="{C804DD76-4A83-4EC8-B9A9-106B1F4EE8E7}" destId="{6C226186-2D04-4A9E-AAC6-FE9FB0FF9148}" srcOrd="0" destOrd="0" presId="urn:microsoft.com/office/officeart/2018/2/layout/IconVerticalSolidList"/>
    <dgm:cxn modelId="{0C2A6F91-8958-4B87-A31E-30CF2CF2C2A9}" type="presParOf" srcId="{C804DD76-4A83-4EC8-B9A9-106B1F4EE8E7}" destId="{83250990-0FBC-413D-A072-D93148B4FF2D}" srcOrd="1" destOrd="0" presId="urn:microsoft.com/office/officeart/2018/2/layout/IconVerticalSolidList"/>
    <dgm:cxn modelId="{F4C98D92-1C48-40E2-8D47-96108C0DA21A}" type="presParOf" srcId="{C804DD76-4A83-4EC8-B9A9-106B1F4EE8E7}" destId="{373054B9-4984-4E4B-9DE0-D2986F141BCF}" srcOrd="2" destOrd="0" presId="urn:microsoft.com/office/officeart/2018/2/layout/IconVerticalSolidList"/>
    <dgm:cxn modelId="{46A75565-2EDE-44F2-BCBF-3D4B64F91104}" type="presParOf" srcId="{C804DD76-4A83-4EC8-B9A9-106B1F4EE8E7}" destId="{F84BBA1A-52C4-4C94-BBB1-957105848BBB}" srcOrd="3" destOrd="0" presId="urn:microsoft.com/office/officeart/2018/2/layout/IconVerticalSolidList"/>
    <dgm:cxn modelId="{197A5A7E-23AB-4693-909F-773E24F68828}" type="presParOf" srcId="{ACF450F9-29A0-4DB1-83E0-7F2CDDCD20FF}" destId="{AD342BD7-CC78-484B-B28B-8020CF2CB615}" srcOrd="9" destOrd="0" presId="urn:microsoft.com/office/officeart/2018/2/layout/IconVerticalSolidList"/>
    <dgm:cxn modelId="{957B69BA-E1AA-488C-9120-657CD77F4E6D}" type="presParOf" srcId="{ACF450F9-29A0-4DB1-83E0-7F2CDDCD20FF}" destId="{A6A57415-2DB7-4F92-BDCD-836E4D46479E}" srcOrd="10" destOrd="0" presId="urn:microsoft.com/office/officeart/2018/2/layout/IconVerticalSolidList"/>
    <dgm:cxn modelId="{9533A60A-4952-47CB-A6BB-AE4E2EAD3FEE}" type="presParOf" srcId="{A6A57415-2DB7-4F92-BDCD-836E4D46479E}" destId="{AA65CB0A-AED1-4F02-9118-9871CD132E81}" srcOrd="0" destOrd="0" presId="urn:microsoft.com/office/officeart/2018/2/layout/IconVerticalSolidList"/>
    <dgm:cxn modelId="{C737FF5E-0CA0-4625-B7C3-F15AF1FD66AD}" type="presParOf" srcId="{A6A57415-2DB7-4F92-BDCD-836E4D46479E}" destId="{DB6C9A98-EB56-40ED-A1DE-59D256289470}" srcOrd="1" destOrd="0" presId="urn:microsoft.com/office/officeart/2018/2/layout/IconVerticalSolidList"/>
    <dgm:cxn modelId="{F07C5105-C542-409B-9921-10BBD03C9522}" type="presParOf" srcId="{A6A57415-2DB7-4F92-BDCD-836E4D46479E}" destId="{88E55B81-7330-46F2-9D1A-E24BA6C0235E}" srcOrd="2" destOrd="0" presId="urn:microsoft.com/office/officeart/2018/2/layout/IconVerticalSolidList"/>
    <dgm:cxn modelId="{A4EAA669-42A7-47C7-BA35-7413ABEAAEA4}" type="presParOf" srcId="{A6A57415-2DB7-4F92-BDCD-836E4D46479E}" destId="{1EA819BA-6111-416A-852D-A446459CF9C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D574443B-B249-4CAC-A59D-D5244CFEC3FB}" type="doc">
      <dgm:prSet loTypeId="urn:microsoft.com/office/officeart/2005/8/layout/default" loCatId="list" qsTypeId="urn:microsoft.com/office/officeart/2005/8/quickstyle/simple1" qsCatId="simple" csTypeId="urn:microsoft.com/office/officeart/2005/8/colors/colorful4" csCatId="colorful"/>
      <dgm:spPr/>
      <dgm:t>
        <a:bodyPr/>
        <a:lstStyle/>
        <a:p>
          <a:endParaRPr lang="en-US"/>
        </a:p>
      </dgm:t>
    </dgm:pt>
    <dgm:pt modelId="{13A8F31A-C0AA-439C-BFD3-47EFB72B7715}">
      <dgm:prSet/>
      <dgm:spPr/>
      <dgm:t>
        <a:bodyPr/>
        <a:lstStyle/>
        <a:p>
          <a:r>
            <a:rPr lang="pl-PL"/>
            <a:t>1) przeciwko życiu, określonych w art. 148-150 Kodeksu karnego,</a:t>
          </a:r>
          <a:endParaRPr lang="en-US"/>
        </a:p>
      </dgm:t>
    </dgm:pt>
    <dgm:pt modelId="{4A17377C-F9B3-491D-AA55-9B0A679ED8B4}" type="parTrans" cxnId="{24AEF543-4E73-4A3E-8DB9-53EF484D43C0}">
      <dgm:prSet/>
      <dgm:spPr/>
      <dgm:t>
        <a:bodyPr/>
        <a:lstStyle/>
        <a:p>
          <a:endParaRPr lang="en-US"/>
        </a:p>
      </dgm:t>
    </dgm:pt>
    <dgm:pt modelId="{A5B48043-09D3-4164-9E5D-60C68364953E}" type="sibTrans" cxnId="{24AEF543-4E73-4A3E-8DB9-53EF484D43C0}">
      <dgm:prSet/>
      <dgm:spPr/>
      <dgm:t>
        <a:bodyPr/>
        <a:lstStyle/>
        <a:p>
          <a:endParaRPr lang="en-US"/>
        </a:p>
      </dgm:t>
    </dgm:pt>
    <dgm:pt modelId="{B93FCA74-95E3-4302-9DCD-B3CFE159BE7E}">
      <dgm:prSet/>
      <dgm:spPr/>
      <dgm:t>
        <a:bodyPr/>
        <a:lstStyle/>
        <a:p>
          <a:r>
            <a:rPr lang="pl-PL"/>
            <a:t>2) określonych w art. 134, art. 135 § 1, art. 136 § 1, art. 156 § 1 i 3, art. 163 § 1 i 3, art. 164 § 1, art. 165 § 1 i 3, art. 166, art. 167, art. 173 § 1 i 3, art. 189, art. 189a, art. 211a, art. 223, art. 228 § 1 i 3-5, art. 229 § 1 i 3-5, art. 230 § 1, art. 230a § 1, art. 231 § 2, art. 232, art. 233 § 1, 1a, 4 i 6, art. 234, art. 235, art. 236 § 1, art. 238, art. 239 § 1, art. 240 § 1, art. 245, art. 246, art. 252 § 1-3, art. 258, art. 269, art. 270a § 1 i 2, art. 271a § 1 i 2, art. 277a § 1, art. 280-282, art. 285 § 1, art. 286 § 1, art. 296 § 1-3, art. 296a § 1, 2 i 4, art. 299 § 1-6 oraz art. 310 § 1, 2 i 4 Kodeksu karnego,</a:t>
          </a:r>
          <a:endParaRPr lang="en-US"/>
        </a:p>
      </dgm:t>
    </dgm:pt>
    <dgm:pt modelId="{7D57DF85-E085-4346-8E74-63176890E393}" type="parTrans" cxnId="{67E5F2F2-29AD-4086-96E3-57CEA675A104}">
      <dgm:prSet/>
      <dgm:spPr/>
      <dgm:t>
        <a:bodyPr/>
        <a:lstStyle/>
        <a:p>
          <a:endParaRPr lang="en-US"/>
        </a:p>
      </dgm:t>
    </dgm:pt>
    <dgm:pt modelId="{DB85CFF0-2EEA-4D80-94AA-87042B509B39}" type="sibTrans" cxnId="{67E5F2F2-29AD-4086-96E3-57CEA675A104}">
      <dgm:prSet/>
      <dgm:spPr/>
      <dgm:t>
        <a:bodyPr/>
        <a:lstStyle/>
        <a:p>
          <a:endParaRPr lang="en-US"/>
        </a:p>
      </dgm:t>
    </dgm:pt>
    <dgm:pt modelId="{11E18126-E28C-4863-8E44-C7916509377B}">
      <dgm:prSet/>
      <dgm:spPr/>
      <dgm:t>
        <a:bodyPr/>
        <a:lstStyle/>
        <a:p>
          <a:r>
            <a:rPr lang="pl-PL"/>
            <a:t>2a) określonych w art. 46 ust. 1, 2 i 4, art. 47 oraz art. 48 ust. 1 i 2 ustawy z dnia 25 czerwca 2010 r. o sporcie(Dz. U. z 2020 r. poz. 1133),</a:t>
          </a:r>
          <a:endParaRPr lang="en-US"/>
        </a:p>
      </dgm:t>
    </dgm:pt>
    <dgm:pt modelId="{6AEBB364-4427-4229-BE9E-28DED250CFAC}" type="parTrans" cxnId="{24A2C010-7C5D-411A-8EED-340E2E572BBD}">
      <dgm:prSet/>
      <dgm:spPr/>
      <dgm:t>
        <a:bodyPr/>
        <a:lstStyle/>
        <a:p>
          <a:endParaRPr lang="en-US"/>
        </a:p>
      </dgm:t>
    </dgm:pt>
    <dgm:pt modelId="{B2F6E11A-40AC-44B1-91A4-C4296EC56CA5}" type="sibTrans" cxnId="{24A2C010-7C5D-411A-8EED-340E2E572BBD}">
      <dgm:prSet/>
      <dgm:spPr/>
      <dgm:t>
        <a:bodyPr/>
        <a:lstStyle/>
        <a:p>
          <a:endParaRPr lang="en-US"/>
        </a:p>
      </dgm:t>
    </dgm:pt>
    <dgm:pt modelId="{7D7EB610-216C-41DC-8F9D-C600F58F45B4}">
      <dgm:prSet/>
      <dgm:spPr/>
      <dgm:t>
        <a:bodyPr/>
        <a:lstStyle/>
        <a:p>
          <a:r>
            <a:rPr lang="pl-PL" dirty="0"/>
            <a:t>2b) określonych w art. 178-183 ustawy z dnia 29 lipca 2005 r. o obrocie instrumentami finansowymi (Dz. U. z 2021 r. 328, 355, 680, 1505 i 1595) oraz art. 99-100 ustawy z dnia 29 lipca 2005 r. o ofercie publicznej i warunkach wprowadzania instrumentów finansowych do zorganizowanego systemu obrotu oraz o spółkach publicznych (Dz. U. z 2020 r. poz. 2080 oraz z 2021 r. poz. 355),</a:t>
          </a:r>
          <a:endParaRPr lang="en-US" dirty="0"/>
        </a:p>
      </dgm:t>
    </dgm:pt>
    <dgm:pt modelId="{300E8E80-5DE0-4085-8C66-BE72CCBFEA43}" type="parTrans" cxnId="{66412D8C-57E7-458F-A57E-35EA07E949E8}">
      <dgm:prSet/>
      <dgm:spPr/>
      <dgm:t>
        <a:bodyPr/>
        <a:lstStyle/>
        <a:p>
          <a:endParaRPr lang="en-US"/>
        </a:p>
      </dgm:t>
    </dgm:pt>
    <dgm:pt modelId="{23AFF53D-323B-47B0-9F45-BD7C2CC5A655}" type="sibTrans" cxnId="{66412D8C-57E7-458F-A57E-35EA07E949E8}">
      <dgm:prSet/>
      <dgm:spPr/>
      <dgm:t>
        <a:bodyPr/>
        <a:lstStyle/>
        <a:p>
          <a:endParaRPr lang="en-US"/>
        </a:p>
      </dgm:t>
    </dgm:pt>
    <dgm:pt modelId="{3D3C0143-B64D-428C-B179-3EE2768A08F9}">
      <dgm:prSet/>
      <dgm:spPr/>
      <dgm:t>
        <a:bodyPr/>
        <a:lstStyle/>
        <a:p>
          <a:r>
            <a:rPr lang="pl-PL"/>
            <a:t>3) przeciwko obrotowi gospodarczemu, określonych w art. 296-306 Kodeksu karnego, powodujących szkodę majątkową lub skierowanych przeciwko mieniu, jeżeli wysokość szkody lub wartość mienia przekracza pięćdziesięciokrotną wysokość najniższego wynagrodzenia za pracę określonego na podstawie odrębnych przepisów,</a:t>
          </a:r>
          <a:endParaRPr lang="en-US"/>
        </a:p>
      </dgm:t>
    </dgm:pt>
    <dgm:pt modelId="{1A6A96EB-E221-4F93-8AFD-CF60B49F2FFB}" type="parTrans" cxnId="{248ED00A-6A2B-4E50-9239-8237E9D6C62C}">
      <dgm:prSet/>
      <dgm:spPr/>
      <dgm:t>
        <a:bodyPr/>
        <a:lstStyle/>
        <a:p>
          <a:endParaRPr lang="en-US"/>
        </a:p>
      </dgm:t>
    </dgm:pt>
    <dgm:pt modelId="{DD83356E-4D4E-4F40-992B-18E331283C3E}" type="sibTrans" cxnId="{248ED00A-6A2B-4E50-9239-8237E9D6C62C}">
      <dgm:prSet/>
      <dgm:spPr/>
      <dgm:t>
        <a:bodyPr/>
        <a:lstStyle/>
        <a:p>
          <a:endParaRPr lang="en-US"/>
        </a:p>
      </dgm:t>
    </dgm:pt>
    <dgm:pt modelId="{660F7E3B-9F3B-49B7-B6C8-85C816C812B6}">
      <dgm:prSet/>
      <dgm:spPr/>
      <dgm:t>
        <a:bodyPr/>
        <a:lstStyle/>
        <a:p>
          <a:r>
            <a:rPr lang="pl-PL"/>
            <a:t>3a) przeciwko wolności seksualnej i obyczajności, gdy pokrzywdzonym jest małoletni albo gdy treści pornograficzne, o których mowa w art. 202 Kodeksu karnego, obejmują udział małoletniego,</a:t>
          </a:r>
          <a:endParaRPr lang="en-US"/>
        </a:p>
      </dgm:t>
    </dgm:pt>
    <dgm:pt modelId="{D6ACBA63-9A2F-46AD-9A6E-714FD719C21C}" type="parTrans" cxnId="{45CA2E71-2CAE-463E-9029-3DB009D2947C}">
      <dgm:prSet/>
      <dgm:spPr/>
      <dgm:t>
        <a:bodyPr/>
        <a:lstStyle/>
        <a:p>
          <a:endParaRPr lang="en-US"/>
        </a:p>
      </dgm:t>
    </dgm:pt>
    <dgm:pt modelId="{C8A8CEF3-B88C-4E4E-9AB6-AC5872E21499}" type="sibTrans" cxnId="{45CA2E71-2CAE-463E-9029-3DB009D2947C}">
      <dgm:prSet/>
      <dgm:spPr/>
      <dgm:t>
        <a:bodyPr/>
        <a:lstStyle/>
        <a:p>
          <a:endParaRPr lang="en-US"/>
        </a:p>
      </dgm:t>
    </dgm:pt>
    <dgm:pt modelId="{FF9C66C3-CEE7-4268-92CB-7774405972DD}">
      <dgm:prSet/>
      <dgm:spPr/>
      <dgm:t>
        <a:bodyPr/>
        <a:lstStyle/>
        <a:p>
          <a:r>
            <a:rPr lang="pl-PL"/>
            <a:t>3b) określonych w rozdziale 11 ustawy z dnia 23 lipca 2003 r. o ochronie zabytków i opiece nad zabytkami (Dz. U. z 2021 r. poz. 710 i 954), w rozdziale 5 ustawy z dnia 14 lipca 1983 r. o narodowym zasobie archiwalnym i archiwach (Dz. U. z 2020 r. poz. 164), w rozdziale 5a ustawy z dnia 21 listopada 1996 r. o muzeach (Dz. U. z 2020 r. poz. 902 oraz z 2021 r. poz. 1641), w rozdziale 11a ustawy z dnia 27 czerwca 1997 r. o bibliotekach (Dz. U. z 2019 r. poz. 1479) oraz w rozdziale 6 ustawy z dnia 25 maja 2017 r. o restytucji narodowych dóbr kultury (Dz. U. z 2019 r. poz. 1591),</a:t>
          </a:r>
          <a:endParaRPr lang="en-US"/>
        </a:p>
      </dgm:t>
    </dgm:pt>
    <dgm:pt modelId="{938A4F9B-47BC-48A5-8B4D-551F89EC8EB2}" type="parTrans" cxnId="{0DF43DFA-89BE-4566-9F30-388985B2C4A1}">
      <dgm:prSet/>
      <dgm:spPr/>
      <dgm:t>
        <a:bodyPr/>
        <a:lstStyle/>
        <a:p>
          <a:endParaRPr lang="en-US"/>
        </a:p>
      </dgm:t>
    </dgm:pt>
    <dgm:pt modelId="{3976C22D-595A-4CDB-9E87-64B8257E4D1A}" type="sibTrans" cxnId="{0DF43DFA-89BE-4566-9F30-388985B2C4A1}">
      <dgm:prSet/>
      <dgm:spPr/>
      <dgm:t>
        <a:bodyPr/>
        <a:lstStyle/>
        <a:p>
          <a:endParaRPr lang="en-US"/>
        </a:p>
      </dgm:t>
    </dgm:pt>
    <dgm:pt modelId="{16A6BA41-09C3-4DBE-A077-3656D1E6A1D8}">
      <dgm:prSet/>
      <dgm:spPr/>
      <dgm:t>
        <a:bodyPr/>
        <a:lstStyle/>
        <a:p>
          <a:r>
            <a:rPr lang="pl-PL"/>
            <a:t>4) skarbowych, jeżeli wartość przedmiotu czynu lub uszczuplenie należności publicznoprawnej przekraczają pięćdziesięciokrotną wysokość najniższego wynagrodzenia za pracę określonego na podstawie odrębnych przepisów,</a:t>
          </a:r>
          <a:endParaRPr lang="en-US"/>
        </a:p>
      </dgm:t>
    </dgm:pt>
    <dgm:pt modelId="{DE6CD290-B471-453D-BC66-751DB00B3A40}" type="parTrans" cxnId="{BB1BAC20-AAF1-4F4B-B100-6FE2E2FA75E1}">
      <dgm:prSet/>
      <dgm:spPr/>
      <dgm:t>
        <a:bodyPr/>
        <a:lstStyle/>
        <a:p>
          <a:endParaRPr lang="en-US"/>
        </a:p>
      </dgm:t>
    </dgm:pt>
    <dgm:pt modelId="{CF14664E-AAAC-435C-AB2C-B9AA061B1EC0}" type="sibTrans" cxnId="{BB1BAC20-AAF1-4F4B-B100-6FE2E2FA75E1}">
      <dgm:prSet/>
      <dgm:spPr/>
      <dgm:t>
        <a:bodyPr/>
        <a:lstStyle/>
        <a:p>
          <a:endParaRPr lang="en-US"/>
        </a:p>
      </dgm:t>
    </dgm:pt>
    <dgm:pt modelId="{FB36ABA4-F9A4-432D-A46E-BF4119F55BFB}">
      <dgm:prSet/>
      <dgm:spPr/>
      <dgm:t>
        <a:bodyPr/>
        <a:lstStyle/>
        <a:p>
          <a:r>
            <a:rPr lang="pl-PL"/>
            <a:t>4a) skarbowych, o których mowa w art. 107 § 1 Kodeksu karnego skarbowego,</a:t>
          </a:r>
          <a:endParaRPr lang="en-US"/>
        </a:p>
      </dgm:t>
    </dgm:pt>
    <dgm:pt modelId="{28455D6D-FE4E-42E2-B52B-D0559F0790E1}" type="parTrans" cxnId="{77750AA9-4876-4E69-ACB3-5B2372ED0BDB}">
      <dgm:prSet/>
      <dgm:spPr/>
      <dgm:t>
        <a:bodyPr/>
        <a:lstStyle/>
        <a:p>
          <a:endParaRPr lang="en-US"/>
        </a:p>
      </dgm:t>
    </dgm:pt>
    <dgm:pt modelId="{759BAF85-093D-4EBB-B0E5-40143DEE9BC2}" type="sibTrans" cxnId="{77750AA9-4876-4E69-ACB3-5B2372ED0BDB}">
      <dgm:prSet/>
      <dgm:spPr/>
      <dgm:t>
        <a:bodyPr/>
        <a:lstStyle/>
        <a:p>
          <a:endParaRPr lang="en-US"/>
        </a:p>
      </dgm:t>
    </dgm:pt>
    <dgm:pt modelId="{B763C594-A1C1-468B-8F34-677C3390EBCD}">
      <dgm:prSet/>
      <dgm:spPr/>
      <dgm:t>
        <a:bodyPr/>
        <a:lstStyle/>
        <a:p>
          <a:r>
            <a:rPr lang="pl-PL"/>
            <a:t>5) nielegalnego wytwarzania, posiadania lub obrotu bronią, amunicją, materiałami wybuchowymi, środkami odurzającymi, substancjami psychotropowymi, ich prekursorami lub nowymi substancjami psychoaktywnymi oraz materiałami jądrowymi i promieniotwórczymi,</a:t>
          </a:r>
          <a:endParaRPr lang="en-US"/>
        </a:p>
      </dgm:t>
    </dgm:pt>
    <dgm:pt modelId="{F51428FE-CFBB-43E5-9027-0E97123F912A}" type="parTrans" cxnId="{EAB9A587-DA97-4F7D-A429-FFEDA005BBAA}">
      <dgm:prSet/>
      <dgm:spPr/>
      <dgm:t>
        <a:bodyPr/>
        <a:lstStyle/>
        <a:p>
          <a:endParaRPr lang="en-US"/>
        </a:p>
      </dgm:t>
    </dgm:pt>
    <dgm:pt modelId="{693780F7-DACF-4D59-AB14-75CE31D4E669}" type="sibTrans" cxnId="{EAB9A587-DA97-4F7D-A429-FFEDA005BBAA}">
      <dgm:prSet/>
      <dgm:spPr/>
      <dgm:t>
        <a:bodyPr/>
        <a:lstStyle/>
        <a:p>
          <a:endParaRPr lang="en-US"/>
        </a:p>
      </dgm:t>
    </dgm:pt>
    <dgm:pt modelId="{A1730F07-1FE3-4572-AB76-DDE228D0148D}">
      <dgm:prSet/>
      <dgm:spPr/>
      <dgm:t>
        <a:bodyPr/>
        <a:lstStyle/>
        <a:p>
          <a:r>
            <a:rPr lang="pl-PL"/>
            <a:t>6) określonych w art. 8 ustawy z dnia 6 czerwca 1997 r. - Przepisy wprowadzające Kodeks karny (Dz. U. poz. 554 i 1083, z 1998 r. poz. 715, z 2009 r. poz. 1149 i 1589 oraz z 2010 r. poz. 626),</a:t>
          </a:r>
          <a:endParaRPr lang="en-US"/>
        </a:p>
      </dgm:t>
    </dgm:pt>
    <dgm:pt modelId="{5FE635E6-9C78-4920-AD87-BEEE4B0F4C40}" type="parTrans" cxnId="{EB49D8AD-AAAA-4F3C-877A-7A52AE5E1143}">
      <dgm:prSet/>
      <dgm:spPr/>
      <dgm:t>
        <a:bodyPr/>
        <a:lstStyle/>
        <a:p>
          <a:endParaRPr lang="en-US"/>
        </a:p>
      </dgm:t>
    </dgm:pt>
    <dgm:pt modelId="{B0F06BF0-B041-47B1-9AD2-F216E88AF744}" type="sibTrans" cxnId="{EB49D8AD-AAAA-4F3C-877A-7A52AE5E1143}">
      <dgm:prSet/>
      <dgm:spPr/>
      <dgm:t>
        <a:bodyPr/>
        <a:lstStyle/>
        <a:p>
          <a:endParaRPr lang="en-US"/>
        </a:p>
      </dgm:t>
    </dgm:pt>
    <dgm:pt modelId="{4199BB34-146B-4361-A99F-CE3B7D4A3AB2}">
      <dgm:prSet/>
      <dgm:spPr/>
      <dgm:t>
        <a:bodyPr/>
        <a:lstStyle/>
        <a:p>
          <a:r>
            <a:rPr lang="pl-PL"/>
            <a:t>7) określonych w art. 43-46 ustawy z dnia 1 lipca 2005 r. o pobieraniu, przechowywaniu i przeszczepianiu komórek, tkanek i narządów (Dz. U. z 2020 r. poz. 2134),</a:t>
          </a:r>
          <a:endParaRPr lang="en-US"/>
        </a:p>
      </dgm:t>
    </dgm:pt>
    <dgm:pt modelId="{A2093F9E-1EEB-4C8B-AD54-854121533E0F}" type="parTrans" cxnId="{46CA2038-50E6-4377-AD82-865F57D6F6D2}">
      <dgm:prSet/>
      <dgm:spPr/>
      <dgm:t>
        <a:bodyPr/>
        <a:lstStyle/>
        <a:p>
          <a:endParaRPr lang="en-US"/>
        </a:p>
      </dgm:t>
    </dgm:pt>
    <dgm:pt modelId="{0C375B26-CA00-4102-8F75-EC7921B8B9DA}" type="sibTrans" cxnId="{46CA2038-50E6-4377-AD82-865F57D6F6D2}">
      <dgm:prSet/>
      <dgm:spPr/>
      <dgm:t>
        <a:bodyPr/>
        <a:lstStyle/>
        <a:p>
          <a:endParaRPr lang="en-US"/>
        </a:p>
      </dgm:t>
    </dgm:pt>
    <dgm:pt modelId="{E10DE237-D1D2-4A3D-A8E2-3BEDCCEC5A12}">
      <dgm:prSet/>
      <dgm:spPr/>
      <dgm:t>
        <a:bodyPr/>
        <a:lstStyle/>
        <a:p>
          <a:r>
            <a:rPr lang="pl-PL"/>
            <a:t>8) ściganych na mocy umów międzynarodowych ratyfikowanych za uprzednią zgodą wyrażoną w ustawie, określonych w polskiej ustawie karnej,</a:t>
          </a:r>
          <a:endParaRPr lang="en-US"/>
        </a:p>
      </dgm:t>
    </dgm:pt>
    <dgm:pt modelId="{29D6FB87-169C-4D48-A72D-7A7D09DDA03E}" type="parTrans" cxnId="{C52E903D-544B-4D70-AEA1-A0B6DFC825B4}">
      <dgm:prSet/>
      <dgm:spPr/>
      <dgm:t>
        <a:bodyPr/>
        <a:lstStyle/>
        <a:p>
          <a:endParaRPr lang="en-US"/>
        </a:p>
      </dgm:t>
    </dgm:pt>
    <dgm:pt modelId="{31389195-863D-4533-90C0-528D6AC73E8D}" type="sibTrans" cxnId="{C52E903D-544B-4D70-AEA1-A0B6DFC825B4}">
      <dgm:prSet/>
      <dgm:spPr/>
      <dgm:t>
        <a:bodyPr/>
        <a:lstStyle/>
        <a:p>
          <a:endParaRPr lang="en-US"/>
        </a:p>
      </dgm:t>
    </dgm:pt>
    <dgm:pt modelId="{54E2228C-93AC-4C10-BF14-42F7E337CF27}">
      <dgm:prSet/>
      <dgm:spPr/>
      <dgm:t>
        <a:bodyPr/>
        <a:lstStyle/>
        <a:p>
          <a:r>
            <a:rPr lang="pl-PL"/>
            <a:t>9) o których mowa w pkt 1-8 lub, o których mowa w art. 45 § 2 Kodeksu karnego albo art. 33 § 2 Kodeksu karnego skarbowego - w celu ujawnienia mienia zagrożonego przepadkiem w związku z tymi przestępstwami</a:t>
          </a:r>
          <a:endParaRPr lang="en-US"/>
        </a:p>
      </dgm:t>
    </dgm:pt>
    <dgm:pt modelId="{CA9A70BF-9787-4ABB-BE92-0A4DA4FDFD99}" type="parTrans" cxnId="{F6B80803-1F73-469C-BE57-2CBFD3647EE0}">
      <dgm:prSet/>
      <dgm:spPr/>
      <dgm:t>
        <a:bodyPr/>
        <a:lstStyle/>
        <a:p>
          <a:endParaRPr lang="en-US"/>
        </a:p>
      </dgm:t>
    </dgm:pt>
    <dgm:pt modelId="{F7C31AF5-4D82-47AC-B1CB-B1F521333700}" type="sibTrans" cxnId="{F6B80803-1F73-469C-BE57-2CBFD3647EE0}">
      <dgm:prSet/>
      <dgm:spPr/>
      <dgm:t>
        <a:bodyPr/>
        <a:lstStyle/>
        <a:p>
          <a:endParaRPr lang="en-US"/>
        </a:p>
      </dgm:t>
    </dgm:pt>
    <dgm:pt modelId="{52675712-2492-4D26-8D10-BAB898A275E5}" type="pres">
      <dgm:prSet presAssocID="{D574443B-B249-4CAC-A59D-D5244CFEC3FB}" presName="diagram" presStyleCnt="0">
        <dgm:presLayoutVars>
          <dgm:dir/>
          <dgm:resizeHandles val="exact"/>
        </dgm:presLayoutVars>
      </dgm:prSet>
      <dgm:spPr/>
    </dgm:pt>
    <dgm:pt modelId="{C2356E7B-E87C-4B26-9AE7-46A2CDC4CB19}" type="pres">
      <dgm:prSet presAssocID="{13A8F31A-C0AA-439C-BFD3-47EFB72B7715}" presName="node" presStyleLbl="node1" presStyleIdx="0" presStyleCnt="14">
        <dgm:presLayoutVars>
          <dgm:bulletEnabled val="1"/>
        </dgm:presLayoutVars>
      </dgm:prSet>
      <dgm:spPr/>
    </dgm:pt>
    <dgm:pt modelId="{3E08E699-F264-4E2D-8FCF-08C8E46BF004}" type="pres">
      <dgm:prSet presAssocID="{A5B48043-09D3-4164-9E5D-60C68364953E}" presName="sibTrans" presStyleCnt="0"/>
      <dgm:spPr/>
    </dgm:pt>
    <dgm:pt modelId="{8599ECB8-6905-4295-B5BD-8BBF9E501F78}" type="pres">
      <dgm:prSet presAssocID="{B93FCA74-95E3-4302-9DCD-B3CFE159BE7E}" presName="node" presStyleLbl="node1" presStyleIdx="1" presStyleCnt="14">
        <dgm:presLayoutVars>
          <dgm:bulletEnabled val="1"/>
        </dgm:presLayoutVars>
      </dgm:prSet>
      <dgm:spPr/>
    </dgm:pt>
    <dgm:pt modelId="{1BFBF18D-8819-4F1C-A36C-0B0F0025B8A8}" type="pres">
      <dgm:prSet presAssocID="{DB85CFF0-2EEA-4D80-94AA-87042B509B39}" presName="sibTrans" presStyleCnt="0"/>
      <dgm:spPr/>
    </dgm:pt>
    <dgm:pt modelId="{4ED0464C-F553-451C-99B3-D40F29C4A720}" type="pres">
      <dgm:prSet presAssocID="{11E18126-E28C-4863-8E44-C7916509377B}" presName="node" presStyleLbl="node1" presStyleIdx="2" presStyleCnt="14">
        <dgm:presLayoutVars>
          <dgm:bulletEnabled val="1"/>
        </dgm:presLayoutVars>
      </dgm:prSet>
      <dgm:spPr/>
    </dgm:pt>
    <dgm:pt modelId="{60A92872-FD0B-4706-8C70-E6820D72444A}" type="pres">
      <dgm:prSet presAssocID="{B2F6E11A-40AC-44B1-91A4-C4296EC56CA5}" presName="sibTrans" presStyleCnt="0"/>
      <dgm:spPr/>
    </dgm:pt>
    <dgm:pt modelId="{48D5FC27-6698-4BE0-8F80-16FEAFE7DB0C}" type="pres">
      <dgm:prSet presAssocID="{7D7EB610-216C-41DC-8F9D-C600F58F45B4}" presName="node" presStyleLbl="node1" presStyleIdx="3" presStyleCnt="14">
        <dgm:presLayoutVars>
          <dgm:bulletEnabled val="1"/>
        </dgm:presLayoutVars>
      </dgm:prSet>
      <dgm:spPr/>
    </dgm:pt>
    <dgm:pt modelId="{415BF582-2A76-4611-9688-71F855C829CF}" type="pres">
      <dgm:prSet presAssocID="{23AFF53D-323B-47B0-9F45-BD7C2CC5A655}" presName="sibTrans" presStyleCnt="0"/>
      <dgm:spPr/>
    </dgm:pt>
    <dgm:pt modelId="{65CE7574-A95A-4716-A6A9-A415EBE490A6}" type="pres">
      <dgm:prSet presAssocID="{3D3C0143-B64D-428C-B179-3EE2768A08F9}" presName="node" presStyleLbl="node1" presStyleIdx="4" presStyleCnt="14">
        <dgm:presLayoutVars>
          <dgm:bulletEnabled val="1"/>
        </dgm:presLayoutVars>
      </dgm:prSet>
      <dgm:spPr/>
    </dgm:pt>
    <dgm:pt modelId="{19355971-0667-420B-9F85-BB88EADC2698}" type="pres">
      <dgm:prSet presAssocID="{DD83356E-4D4E-4F40-992B-18E331283C3E}" presName="sibTrans" presStyleCnt="0"/>
      <dgm:spPr/>
    </dgm:pt>
    <dgm:pt modelId="{0BC79558-31F5-4083-A736-BB0085D65ABB}" type="pres">
      <dgm:prSet presAssocID="{660F7E3B-9F3B-49B7-B6C8-85C816C812B6}" presName="node" presStyleLbl="node1" presStyleIdx="5" presStyleCnt="14">
        <dgm:presLayoutVars>
          <dgm:bulletEnabled val="1"/>
        </dgm:presLayoutVars>
      </dgm:prSet>
      <dgm:spPr/>
    </dgm:pt>
    <dgm:pt modelId="{0BD77AC1-E81F-472B-ABD5-6C4CA3687C90}" type="pres">
      <dgm:prSet presAssocID="{C8A8CEF3-B88C-4E4E-9AB6-AC5872E21499}" presName="sibTrans" presStyleCnt="0"/>
      <dgm:spPr/>
    </dgm:pt>
    <dgm:pt modelId="{A6F02ACA-0A42-475D-B0B1-5AB7B30ED418}" type="pres">
      <dgm:prSet presAssocID="{FF9C66C3-CEE7-4268-92CB-7774405972DD}" presName="node" presStyleLbl="node1" presStyleIdx="6" presStyleCnt="14">
        <dgm:presLayoutVars>
          <dgm:bulletEnabled val="1"/>
        </dgm:presLayoutVars>
      </dgm:prSet>
      <dgm:spPr/>
    </dgm:pt>
    <dgm:pt modelId="{6AC31BBB-B649-4C02-9423-F80B8B2DD8B9}" type="pres">
      <dgm:prSet presAssocID="{3976C22D-595A-4CDB-9E87-64B8257E4D1A}" presName="sibTrans" presStyleCnt="0"/>
      <dgm:spPr/>
    </dgm:pt>
    <dgm:pt modelId="{8D211B15-AF87-460A-B42A-A4C24F6F806D}" type="pres">
      <dgm:prSet presAssocID="{16A6BA41-09C3-4DBE-A077-3656D1E6A1D8}" presName="node" presStyleLbl="node1" presStyleIdx="7" presStyleCnt="14">
        <dgm:presLayoutVars>
          <dgm:bulletEnabled val="1"/>
        </dgm:presLayoutVars>
      </dgm:prSet>
      <dgm:spPr/>
    </dgm:pt>
    <dgm:pt modelId="{80AA3078-176F-426D-9501-381DB052B6A0}" type="pres">
      <dgm:prSet presAssocID="{CF14664E-AAAC-435C-AB2C-B9AA061B1EC0}" presName="sibTrans" presStyleCnt="0"/>
      <dgm:spPr/>
    </dgm:pt>
    <dgm:pt modelId="{4632BC5E-BD7E-4F58-B5D0-AA200634CD9D}" type="pres">
      <dgm:prSet presAssocID="{FB36ABA4-F9A4-432D-A46E-BF4119F55BFB}" presName="node" presStyleLbl="node1" presStyleIdx="8" presStyleCnt="14">
        <dgm:presLayoutVars>
          <dgm:bulletEnabled val="1"/>
        </dgm:presLayoutVars>
      </dgm:prSet>
      <dgm:spPr/>
    </dgm:pt>
    <dgm:pt modelId="{C7B064C4-D63E-4B67-A38D-679C011121AA}" type="pres">
      <dgm:prSet presAssocID="{759BAF85-093D-4EBB-B0E5-40143DEE9BC2}" presName="sibTrans" presStyleCnt="0"/>
      <dgm:spPr/>
    </dgm:pt>
    <dgm:pt modelId="{655C17B6-E95C-4CF3-A6D5-6D10033C6B26}" type="pres">
      <dgm:prSet presAssocID="{B763C594-A1C1-468B-8F34-677C3390EBCD}" presName="node" presStyleLbl="node1" presStyleIdx="9" presStyleCnt="14">
        <dgm:presLayoutVars>
          <dgm:bulletEnabled val="1"/>
        </dgm:presLayoutVars>
      </dgm:prSet>
      <dgm:spPr/>
    </dgm:pt>
    <dgm:pt modelId="{F618809D-F919-4580-87B4-85977B0C5711}" type="pres">
      <dgm:prSet presAssocID="{693780F7-DACF-4D59-AB14-75CE31D4E669}" presName="sibTrans" presStyleCnt="0"/>
      <dgm:spPr/>
    </dgm:pt>
    <dgm:pt modelId="{A3EC5DFE-A951-4A68-B276-23D1BAFDF544}" type="pres">
      <dgm:prSet presAssocID="{A1730F07-1FE3-4572-AB76-DDE228D0148D}" presName="node" presStyleLbl="node1" presStyleIdx="10" presStyleCnt="14">
        <dgm:presLayoutVars>
          <dgm:bulletEnabled val="1"/>
        </dgm:presLayoutVars>
      </dgm:prSet>
      <dgm:spPr/>
    </dgm:pt>
    <dgm:pt modelId="{2E812281-7883-47B8-A854-01F169CADC7A}" type="pres">
      <dgm:prSet presAssocID="{B0F06BF0-B041-47B1-9AD2-F216E88AF744}" presName="sibTrans" presStyleCnt="0"/>
      <dgm:spPr/>
    </dgm:pt>
    <dgm:pt modelId="{08B86A23-3AF1-4B07-84BE-61CF6C87A513}" type="pres">
      <dgm:prSet presAssocID="{4199BB34-146B-4361-A99F-CE3B7D4A3AB2}" presName="node" presStyleLbl="node1" presStyleIdx="11" presStyleCnt="14">
        <dgm:presLayoutVars>
          <dgm:bulletEnabled val="1"/>
        </dgm:presLayoutVars>
      </dgm:prSet>
      <dgm:spPr/>
    </dgm:pt>
    <dgm:pt modelId="{3E8D8B76-B6BB-4262-9ED8-D0620BEC81D7}" type="pres">
      <dgm:prSet presAssocID="{0C375B26-CA00-4102-8F75-EC7921B8B9DA}" presName="sibTrans" presStyleCnt="0"/>
      <dgm:spPr/>
    </dgm:pt>
    <dgm:pt modelId="{572511CC-D4B8-4FE8-A029-85650805E1F0}" type="pres">
      <dgm:prSet presAssocID="{E10DE237-D1D2-4A3D-A8E2-3BEDCCEC5A12}" presName="node" presStyleLbl="node1" presStyleIdx="12" presStyleCnt="14">
        <dgm:presLayoutVars>
          <dgm:bulletEnabled val="1"/>
        </dgm:presLayoutVars>
      </dgm:prSet>
      <dgm:spPr/>
    </dgm:pt>
    <dgm:pt modelId="{00BE724F-84E2-4619-A0E7-9CD76BD82502}" type="pres">
      <dgm:prSet presAssocID="{31389195-863D-4533-90C0-528D6AC73E8D}" presName="sibTrans" presStyleCnt="0"/>
      <dgm:spPr/>
    </dgm:pt>
    <dgm:pt modelId="{1D9F926F-441F-466C-9700-34CB986AEF94}" type="pres">
      <dgm:prSet presAssocID="{54E2228C-93AC-4C10-BF14-42F7E337CF27}" presName="node" presStyleLbl="node1" presStyleIdx="13" presStyleCnt="14">
        <dgm:presLayoutVars>
          <dgm:bulletEnabled val="1"/>
        </dgm:presLayoutVars>
      </dgm:prSet>
      <dgm:spPr/>
    </dgm:pt>
  </dgm:ptLst>
  <dgm:cxnLst>
    <dgm:cxn modelId="{F6B80803-1F73-469C-BE57-2CBFD3647EE0}" srcId="{D574443B-B249-4CAC-A59D-D5244CFEC3FB}" destId="{54E2228C-93AC-4C10-BF14-42F7E337CF27}" srcOrd="13" destOrd="0" parTransId="{CA9A70BF-9787-4ABB-BE92-0A4DA4FDFD99}" sibTransId="{F7C31AF5-4D82-47AC-B1CB-B1F521333700}"/>
    <dgm:cxn modelId="{248ED00A-6A2B-4E50-9239-8237E9D6C62C}" srcId="{D574443B-B249-4CAC-A59D-D5244CFEC3FB}" destId="{3D3C0143-B64D-428C-B179-3EE2768A08F9}" srcOrd="4" destOrd="0" parTransId="{1A6A96EB-E221-4F93-8AFD-CF60B49F2FFB}" sibTransId="{DD83356E-4D4E-4F40-992B-18E331283C3E}"/>
    <dgm:cxn modelId="{24A2C010-7C5D-411A-8EED-340E2E572BBD}" srcId="{D574443B-B249-4CAC-A59D-D5244CFEC3FB}" destId="{11E18126-E28C-4863-8E44-C7916509377B}" srcOrd="2" destOrd="0" parTransId="{6AEBB364-4427-4229-BE9E-28DED250CFAC}" sibTransId="{B2F6E11A-40AC-44B1-91A4-C4296EC56CA5}"/>
    <dgm:cxn modelId="{11E49D20-4A3F-439C-AC0A-890F8668342B}" type="presOf" srcId="{16A6BA41-09C3-4DBE-A077-3656D1E6A1D8}" destId="{8D211B15-AF87-460A-B42A-A4C24F6F806D}" srcOrd="0" destOrd="0" presId="urn:microsoft.com/office/officeart/2005/8/layout/default"/>
    <dgm:cxn modelId="{BB1BAC20-AAF1-4F4B-B100-6FE2E2FA75E1}" srcId="{D574443B-B249-4CAC-A59D-D5244CFEC3FB}" destId="{16A6BA41-09C3-4DBE-A077-3656D1E6A1D8}" srcOrd="7" destOrd="0" parTransId="{DE6CD290-B471-453D-BC66-751DB00B3A40}" sibTransId="{CF14664E-AAAC-435C-AB2C-B9AA061B1EC0}"/>
    <dgm:cxn modelId="{A1CD9E33-36EB-4754-A230-03B660037C1D}" type="presOf" srcId="{11E18126-E28C-4863-8E44-C7916509377B}" destId="{4ED0464C-F553-451C-99B3-D40F29C4A720}" srcOrd="0" destOrd="0" presId="urn:microsoft.com/office/officeart/2005/8/layout/default"/>
    <dgm:cxn modelId="{CD36CA33-0C83-468F-AD8D-499F61AE9617}" type="presOf" srcId="{13A8F31A-C0AA-439C-BFD3-47EFB72B7715}" destId="{C2356E7B-E87C-4B26-9AE7-46A2CDC4CB19}" srcOrd="0" destOrd="0" presId="urn:microsoft.com/office/officeart/2005/8/layout/default"/>
    <dgm:cxn modelId="{46CA2038-50E6-4377-AD82-865F57D6F6D2}" srcId="{D574443B-B249-4CAC-A59D-D5244CFEC3FB}" destId="{4199BB34-146B-4361-A99F-CE3B7D4A3AB2}" srcOrd="11" destOrd="0" parTransId="{A2093F9E-1EEB-4C8B-AD54-854121533E0F}" sibTransId="{0C375B26-CA00-4102-8F75-EC7921B8B9DA}"/>
    <dgm:cxn modelId="{C52E903D-544B-4D70-AEA1-A0B6DFC825B4}" srcId="{D574443B-B249-4CAC-A59D-D5244CFEC3FB}" destId="{E10DE237-D1D2-4A3D-A8E2-3BEDCCEC5A12}" srcOrd="12" destOrd="0" parTransId="{29D6FB87-169C-4D48-A72D-7A7D09DDA03E}" sibTransId="{31389195-863D-4533-90C0-528D6AC73E8D}"/>
    <dgm:cxn modelId="{353AE23D-912C-43F1-8149-5CFB093229C8}" type="presOf" srcId="{B763C594-A1C1-468B-8F34-677C3390EBCD}" destId="{655C17B6-E95C-4CF3-A6D5-6D10033C6B26}" srcOrd="0" destOrd="0" presId="urn:microsoft.com/office/officeart/2005/8/layout/default"/>
    <dgm:cxn modelId="{050ED13E-994F-413B-BA35-A9377C68E63B}" type="presOf" srcId="{FF9C66C3-CEE7-4268-92CB-7774405972DD}" destId="{A6F02ACA-0A42-475D-B0B1-5AB7B30ED418}" srcOrd="0" destOrd="0" presId="urn:microsoft.com/office/officeart/2005/8/layout/default"/>
    <dgm:cxn modelId="{24AEF543-4E73-4A3E-8DB9-53EF484D43C0}" srcId="{D574443B-B249-4CAC-A59D-D5244CFEC3FB}" destId="{13A8F31A-C0AA-439C-BFD3-47EFB72B7715}" srcOrd="0" destOrd="0" parTransId="{4A17377C-F9B3-491D-AA55-9B0A679ED8B4}" sibTransId="{A5B48043-09D3-4164-9E5D-60C68364953E}"/>
    <dgm:cxn modelId="{AB870E4B-E76B-4657-9811-FE1C2D1ACFA6}" type="presOf" srcId="{660F7E3B-9F3B-49B7-B6C8-85C816C812B6}" destId="{0BC79558-31F5-4083-A736-BB0085D65ABB}" srcOrd="0" destOrd="0" presId="urn:microsoft.com/office/officeart/2005/8/layout/default"/>
    <dgm:cxn modelId="{45CA2E71-2CAE-463E-9029-3DB009D2947C}" srcId="{D574443B-B249-4CAC-A59D-D5244CFEC3FB}" destId="{660F7E3B-9F3B-49B7-B6C8-85C816C812B6}" srcOrd="5" destOrd="0" parTransId="{D6ACBA63-9A2F-46AD-9A6E-714FD719C21C}" sibTransId="{C8A8CEF3-B88C-4E4E-9AB6-AC5872E21499}"/>
    <dgm:cxn modelId="{34944352-7559-48F2-BAC6-E33AC2F46521}" type="presOf" srcId="{4199BB34-146B-4361-A99F-CE3B7D4A3AB2}" destId="{08B86A23-3AF1-4B07-84BE-61CF6C87A513}" srcOrd="0" destOrd="0" presId="urn:microsoft.com/office/officeart/2005/8/layout/default"/>
    <dgm:cxn modelId="{4A291073-E958-4634-8082-F266D0264280}" type="presOf" srcId="{A1730F07-1FE3-4572-AB76-DDE228D0148D}" destId="{A3EC5DFE-A951-4A68-B276-23D1BAFDF544}" srcOrd="0" destOrd="0" presId="urn:microsoft.com/office/officeart/2005/8/layout/default"/>
    <dgm:cxn modelId="{61752E78-544C-4B53-9990-65198A68DCAF}" type="presOf" srcId="{3D3C0143-B64D-428C-B179-3EE2768A08F9}" destId="{65CE7574-A95A-4716-A6A9-A415EBE490A6}" srcOrd="0" destOrd="0" presId="urn:microsoft.com/office/officeart/2005/8/layout/default"/>
    <dgm:cxn modelId="{EAB9A587-DA97-4F7D-A429-FFEDA005BBAA}" srcId="{D574443B-B249-4CAC-A59D-D5244CFEC3FB}" destId="{B763C594-A1C1-468B-8F34-677C3390EBCD}" srcOrd="9" destOrd="0" parTransId="{F51428FE-CFBB-43E5-9027-0E97123F912A}" sibTransId="{693780F7-DACF-4D59-AB14-75CE31D4E669}"/>
    <dgm:cxn modelId="{66412D8C-57E7-458F-A57E-35EA07E949E8}" srcId="{D574443B-B249-4CAC-A59D-D5244CFEC3FB}" destId="{7D7EB610-216C-41DC-8F9D-C600F58F45B4}" srcOrd="3" destOrd="0" parTransId="{300E8E80-5DE0-4085-8C66-BE72CCBFEA43}" sibTransId="{23AFF53D-323B-47B0-9F45-BD7C2CC5A655}"/>
    <dgm:cxn modelId="{BC16A595-8FBF-46DF-9101-816F73A834C4}" type="presOf" srcId="{7D7EB610-216C-41DC-8F9D-C600F58F45B4}" destId="{48D5FC27-6698-4BE0-8F80-16FEAFE7DB0C}" srcOrd="0" destOrd="0" presId="urn:microsoft.com/office/officeart/2005/8/layout/default"/>
    <dgm:cxn modelId="{77750AA9-4876-4E69-ACB3-5B2372ED0BDB}" srcId="{D574443B-B249-4CAC-A59D-D5244CFEC3FB}" destId="{FB36ABA4-F9A4-432D-A46E-BF4119F55BFB}" srcOrd="8" destOrd="0" parTransId="{28455D6D-FE4E-42E2-B52B-D0559F0790E1}" sibTransId="{759BAF85-093D-4EBB-B0E5-40143DEE9BC2}"/>
    <dgm:cxn modelId="{EB49D8AD-AAAA-4F3C-877A-7A52AE5E1143}" srcId="{D574443B-B249-4CAC-A59D-D5244CFEC3FB}" destId="{A1730F07-1FE3-4572-AB76-DDE228D0148D}" srcOrd="10" destOrd="0" parTransId="{5FE635E6-9C78-4920-AD87-BEEE4B0F4C40}" sibTransId="{B0F06BF0-B041-47B1-9AD2-F216E88AF744}"/>
    <dgm:cxn modelId="{C07799B8-D84E-4CBA-BC24-76F733F55CD5}" type="presOf" srcId="{B93FCA74-95E3-4302-9DCD-B3CFE159BE7E}" destId="{8599ECB8-6905-4295-B5BD-8BBF9E501F78}" srcOrd="0" destOrd="0" presId="urn:microsoft.com/office/officeart/2005/8/layout/default"/>
    <dgm:cxn modelId="{EF7D93BC-12DE-4D95-906C-3DB31DCDF3DE}" type="presOf" srcId="{E10DE237-D1D2-4A3D-A8E2-3BEDCCEC5A12}" destId="{572511CC-D4B8-4FE8-A029-85650805E1F0}" srcOrd="0" destOrd="0" presId="urn:microsoft.com/office/officeart/2005/8/layout/default"/>
    <dgm:cxn modelId="{96A959CD-5D11-4320-B527-605E090C3864}" type="presOf" srcId="{FB36ABA4-F9A4-432D-A46E-BF4119F55BFB}" destId="{4632BC5E-BD7E-4F58-B5D0-AA200634CD9D}" srcOrd="0" destOrd="0" presId="urn:microsoft.com/office/officeart/2005/8/layout/default"/>
    <dgm:cxn modelId="{67E5F2F2-29AD-4086-96E3-57CEA675A104}" srcId="{D574443B-B249-4CAC-A59D-D5244CFEC3FB}" destId="{B93FCA74-95E3-4302-9DCD-B3CFE159BE7E}" srcOrd="1" destOrd="0" parTransId="{7D57DF85-E085-4346-8E74-63176890E393}" sibTransId="{DB85CFF0-2EEA-4D80-94AA-87042B509B39}"/>
    <dgm:cxn modelId="{46DC2FF5-ABAE-4A3C-A43B-DDCE8BDA59A4}" type="presOf" srcId="{54E2228C-93AC-4C10-BF14-42F7E337CF27}" destId="{1D9F926F-441F-466C-9700-34CB986AEF94}" srcOrd="0" destOrd="0" presId="urn:microsoft.com/office/officeart/2005/8/layout/default"/>
    <dgm:cxn modelId="{0DF43DFA-89BE-4566-9F30-388985B2C4A1}" srcId="{D574443B-B249-4CAC-A59D-D5244CFEC3FB}" destId="{FF9C66C3-CEE7-4268-92CB-7774405972DD}" srcOrd="6" destOrd="0" parTransId="{938A4F9B-47BC-48A5-8B4D-551F89EC8EB2}" sibTransId="{3976C22D-595A-4CDB-9E87-64B8257E4D1A}"/>
    <dgm:cxn modelId="{F1BAD4FE-83CC-4639-9328-615087426E2D}" type="presOf" srcId="{D574443B-B249-4CAC-A59D-D5244CFEC3FB}" destId="{52675712-2492-4D26-8D10-BAB898A275E5}" srcOrd="0" destOrd="0" presId="urn:microsoft.com/office/officeart/2005/8/layout/default"/>
    <dgm:cxn modelId="{7A330FF6-C6F3-4B2F-8AC8-F698A3C585A8}" type="presParOf" srcId="{52675712-2492-4D26-8D10-BAB898A275E5}" destId="{C2356E7B-E87C-4B26-9AE7-46A2CDC4CB19}" srcOrd="0" destOrd="0" presId="urn:microsoft.com/office/officeart/2005/8/layout/default"/>
    <dgm:cxn modelId="{64FA9805-E9D5-4606-8277-1660D3023A7D}" type="presParOf" srcId="{52675712-2492-4D26-8D10-BAB898A275E5}" destId="{3E08E699-F264-4E2D-8FCF-08C8E46BF004}" srcOrd="1" destOrd="0" presId="urn:microsoft.com/office/officeart/2005/8/layout/default"/>
    <dgm:cxn modelId="{782D3CBD-11E6-4DA7-8CA2-F9799593586C}" type="presParOf" srcId="{52675712-2492-4D26-8D10-BAB898A275E5}" destId="{8599ECB8-6905-4295-B5BD-8BBF9E501F78}" srcOrd="2" destOrd="0" presId="urn:microsoft.com/office/officeart/2005/8/layout/default"/>
    <dgm:cxn modelId="{5BB2EC3A-D3CC-4F9D-AF47-E929FF4155CA}" type="presParOf" srcId="{52675712-2492-4D26-8D10-BAB898A275E5}" destId="{1BFBF18D-8819-4F1C-A36C-0B0F0025B8A8}" srcOrd="3" destOrd="0" presId="urn:microsoft.com/office/officeart/2005/8/layout/default"/>
    <dgm:cxn modelId="{4D3295A2-79E4-4815-97FF-F2881FA82D03}" type="presParOf" srcId="{52675712-2492-4D26-8D10-BAB898A275E5}" destId="{4ED0464C-F553-451C-99B3-D40F29C4A720}" srcOrd="4" destOrd="0" presId="urn:microsoft.com/office/officeart/2005/8/layout/default"/>
    <dgm:cxn modelId="{CAA67160-BC16-4C4D-BE60-C4742E03EDF7}" type="presParOf" srcId="{52675712-2492-4D26-8D10-BAB898A275E5}" destId="{60A92872-FD0B-4706-8C70-E6820D72444A}" srcOrd="5" destOrd="0" presId="urn:microsoft.com/office/officeart/2005/8/layout/default"/>
    <dgm:cxn modelId="{23231556-0AD2-4666-9B4C-373B08EAEA4A}" type="presParOf" srcId="{52675712-2492-4D26-8D10-BAB898A275E5}" destId="{48D5FC27-6698-4BE0-8F80-16FEAFE7DB0C}" srcOrd="6" destOrd="0" presId="urn:microsoft.com/office/officeart/2005/8/layout/default"/>
    <dgm:cxn modelId="{BC632B0C-A829-4EFB-98C6-FE00C17C85D5}" type="presParOf" srcId="{52675712-2492-4D26-8D10-BAB898A275E5}" destId="{415BF582-2A76-4611-9688-71F855C829CF}" srcOrd="7" destOrd="0" presId="urn:microsoft.com/office/officeart/2005/8/layout/default"/>
    <dgm:cxn modelId="{89B0767C-3BB5-4011-8E69-7735070E0B09}" type="presParOf" srcId="{52675712-2492-4D26-8D10-BAB898A275E5}" destId="{65CE7574-A95A-4716-A6A9-A415EBE490A6}" srcOrd="8" destOrd="0" presId="urn:microsoft.com/office/officeart/2005/8/layout/default"/>
    <dgm:cxn modelId="{284B1EBE-F5E9-4339-AE4C-AE60C4574F74}" type="presParOf" srcId="{52675712-2492-4D26-8D10-BAB898A275E5}" destId="{19355971-0667-420B-9F85-BB88EADC2698}" srcOrd="9" destOrd="0" presId="urn:microsoft.com/office/officeart/2005/8/layout/default"/>
    <dgm:cxn modelId="{DB333CAF-AAF0-4984-B1C1-21B4CEBDF530}" type="presParOf" srcId="{52675712-2492-4D26-8D10-BAB898A275E5}" destId="{0BC79558-31F5-4083-A736-BB0085D65ABB}" srcOrd="10" destOrd="0" presId="urn:microsoft.com/office/officeart/2005/8/layout/default"/>
    <dgm:cxn modelId="{8C893ECA-631C-4502-941D-23203D465825}" type="presParOf" srcId="{52675712-2492-4D26-8D10-BAB898A275E5}" destId="{0BD77AC1-E81F-472B-ABD5-6C4CA3687C90}" srcOrd="11" destOrd="0" presId="urn:microsoft.com/office/officeart/2005/8/layout/default"/>
    <dgm:cxn modelId="{C710FFE7-391E-4EDF-B58B-AF3CF516A600}" type="presParOf" srcId="{52675712-2492-4D26-8D10-BAB898A275E5}" destId="{A6F02ACA-0A42-475D-B0B1-5AB7B30ED418}" srcOrd="12" destOrd="0" presId="urn:microsoft.com/office/officeart/2005/8/layout/default"/>
    <dgm:cxn modelId="{7DA576EE-23EC-4EB6-8E0C-FB48A3427338}" type="presParOf" srcId="{52675712-2492-4D26-8D10-BAB898A275E5}" destId="{6AC31BBB-B649-4C02-9423-F80B8B2DD8B9}" srcOrd="13" destOrd="0" presId="urn:microsoft.com/office/officeart/2005/8/layout/default"/>
    <dgm:cxn modelId="{B4BE9091-C290-4D76-9351-3D5200B590B8}" type="presParOf" srcId="{52675712-2492-4D26-8D10-BAB898A275E5}" destId="{8D211B15-AF87-460A-B42A-A4C24F6F806D}" srcOrd="14" destOrd="0" presId="urn:microsoft.com/office/officeart/2005/8/layout/default"/>
    <dgm:cxn modelId="{FD3223FA-E185-4A5C-8137-607810B3D65D}" type="presParOf" srcId="{52675712-2492-4D26-8D10-BAB898A275E5}" destId="{80AA3078-176F-426D-9501-381DB052B6A0}" srcOrd="15" destOrd="0" presId="urn:microsoft.com/office/officeart/2005/8/layout/default"/>
    <dgm:cxn modelId="{77CDCD66-9B31-40C4-A756-C49B71A648DB}" type="presParOf" srcId="{52675712-2492-4D26-8D10-BAB898A275E5}" destId="{4632BC5E-BD7E-4F58-B5D0-AA200634CD9D}" srcOrd="16" destOrd="0" presId="urn:microsoft.com/office/officeart/2005/8/layout/default"/>
    <dgm:cxn modelId="{59E12025-F1D9-4D1E-940F-9440E79A6DA3}" type="presParOf" srcId="{52675712-2492-4D26-8D10-BAB898A275E5}" destId="{C7B064C4-D63E-4B67-A38D-679C011121AA}" srcOrd="17" destOrd="0" presId="urn:microsoft.com/office/officeart/2005/8/layout/default"/>
    <dgm:cxn modelId="{397A8E65-1FDD-4406-888B-632E7AC81D80}" type="presParOf" srcId="{52675712-2492-4D26-8D10-BAB898A275E5}" destId="{655C17B6-E95C-4CF3-A6D5-6D10033C6B26}" srcOrd="18" destOrd="0" presId="urn:microsoft.com/office/officeart/2005/8/layout/default"/>
    <dgm:cxn modelId="{07DCEC81-3B06-46C4-A46C-7DAFF619F4A2}" type="presParOf" srcId="{52675712-2492-4D26-8D10-BAB898A275E5}" destId="{F618809D-F919-4580-87B4-85977B0C5711}" srcOrd="19" destOrd="0" presId="urn:microsoft.com/office/officeart/2005/8/layout/default"/>
    <dgm:cxn modelId="{961886B0-23AA-4056-8B39-67E6306B1BEB}" type="presParOf" srcId="{52675712-2492-4D26-8D10-BAB898A275E5}" destId="{A3EC5DFE-A951-4A68-B276-23D1BAFDF544}" srcOrd="20" destOrd="0" presId="urn:microsoft.com/office/officeart/2005/8/layout/default"/>
    <dgm:cxn modelId="{582AF8F4-F58E-4E56-A478-4CD86A6C743A}" type="presParOf" srcId="{52675712-2492-4D26-8D10-BAB898A275E5}" destId="{2E812281-7883-47B8-A854-01F169CADC7A}" srcOrd="21" destOrd="0" presId="urn:microsoft.com/office/officeart/2005/8/layout/default"/>
    <dgm:cxn modelId="{86FCB111-39D0-4208-BC26-78C7E18F0E4D}" type="presParOf" srcId="{52675712-2492-4D26-8D10-BAB898A275E5}" destId="{08B86A23-3AF1-4B07-84BE-61CF6C87A513}" srcOrd="22" destOrd="0" presId="urn:microsoft.com/office/officeart/2005/8/layout/default"/>
    <dgm:cxn modelId="{E7B4FFF3-3C6A-4936-904B-CB68D1F90D05}" type="presParOf" srcId="{52675712-2492-4D26-8D10-BAB898A275E5}" destId="{3E8D8B76-B6BB-4262-9ED8-D0620BEC81D7}" srcOrd="23" destOrd="0" presId="urn:microsoft.com/office/officeart/2005/8/layout/default"/>
    <dgm:cxn modelId="{F5D397C5-5E57-41BE-88C8-AD1DB3EF4EF0}" type="presParOf" srcId="{52675712-2492-4D26-8D10-BAB898A275E5}" destId="{572511CC-D4B8-4FE8-A029-85650805E1F0}" srcOrd="24" destOrd="0" presId="urn:microsoft.com/office/officeart/2005/8/layout/default"/>
    <dgm:cxn modelId="{3028BBB4-CDBB-4F2E-A324-35CF0CB44513}" type="presParOf" srcId="{52675712-2492-4D26-8D10-BAB898A275E5}" destId="{00BE724F-84E2-4619-A0E7-9CD76BD82502}" srcOrd="25" destOrd="0" presId="urn:microsoft.com/office/officeart/2005/8/layout/default"/>
    <dgm:cxn modelId="{D2C6B7B7-85CB-4859-941F-E143B6B38E9D}" type="presParOf" srcId="{52675712-2492-4D26-8D10-BAB898A275E5}" destId="{1D9F926F-441F-466C-9700-34CB986AEF94}" srcOrd="2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E285C4B7-63A0-466D-88AE-E31604D83ACF}" type="doc">
      <dgm:prSet loTypeId="urn:microsoft.com/office/officeart/2005/8/layout/process1" loCatId="process" qsTypeId="urn:microsoft.com/office/officeart/2005/8/quickstyle/simple1" qsCatId="simple" csTypeId="urn:microsoft.com/office/officeart/2005/8/colors/colorful5" csCatId="colorful" phldr="1"/>
      <dgm:spPr/>
    </dgm:pt>
    <dgm:pt modelId="{941969D4-5369-4A51-AA53-319B6357A1F9}">
      <dgm:prSet phldrT="[Tekst]"/>
      <dgm:spPr/>
      <dgm:t>
        <a:bodyPr/>
        <a:lstStyle/>
        <a:p>
          <a:r>
            <a:rPr lang="pl-PL" dirty="0"/>
            <a:t>Podejrzenie popełnienia przestępstwa z art. 19 ust. 1 </a:t>
          </a:r>
        </a:p>
      </dgm:t>
    </dgm:pt>
    <dgm:pt modelId="{51CF0F30-D645-4355-987C-D65464EEC623}" type="parTrans" cxnId="{015FB577-F679-41D1-BBC8-B9874C2C3F16}">
      <dgm:prSet/>
      <dgm:spPr/>
      <dgm:t>
        <a:bodyPr/>
        <a:lstStyle/>
        <a:p>
          <a:endParaRPr lang="pl-PL"/>
        </a:p>
      </dgm:t>
    </dgm:pt>
    <dgm:pt modelId="{9AF3D162-CC7F-4A8E-9650-756355D5EA98}" type="sibTrans" cxnId="{015FB577-F679-41D1-BBC8-B9874C2C3F16}">
      <dgm:prSet/>
      <dgm:spPr/>
      <dgm:t>
        <a:bodyPr/>
        <a:lstStyle/>
        <a:p>
          <a:endParaRPr lang="pl-PL"/>
        </a:p>
      </dgm:t>
    </dgm:pt>
    <dgm:pt modelId="{1231885C-C00B-4B22-96EF-3474A184716F}">
      <dgm:prSet phldrT="[Tekst]"/>
      <dgm:spPr/>
      <dgm:t>
        <a:bodyPr/>
        <a:lstStyle/>
        <a:p>
          <a:r>
            <a:rPr lang="pl-PL" dirty="0"/>
            <a:t>Niemożność zapobieżenia/zebrania dowodów innymi sposobami niż operacyjne </a:t>
          </a:r>
        </a:p>
      </dgm:t>
    </dgm:pt>
    <dgm:pt modelId="{F13C4679-48D6-469C-AF86-A4522A3F43A3}" type="parTrans" cxnId="{B64B7173-27CF-4F56-B5D3-709723BC557B}">
      <dgm:prSet/>
      <dgm:spPr/>
      <dgm:t>
        <a:bodyPr/>
        <a:lstStyle/>
        <a:p>
          <a:endParaRPr lang="pl-PL"/>
        </a:p>
      </dgm:t>
    </dgm:pt>
    <dgm:pt modelId="{21C36860-9C1D-4A66-B4A2-57E3BE80DB88}" type="sibTrans" cxnId="{B64B7173-27CF-4F56-B5D3-709723BC557B}">
      <dgm:prSet/>
      <dgm:spPr/>
      <dgm:t>
        <a:bodyPr/>
        <a:lstStyle/>
        <a:p>
          <a:endParaRPr lang="pl-PL"/>
        </a:p>
      </dgm:t>
    </dgm:pt>
    <dgm:pt modelId="{7D5C6470-A406-46BF-BF75-BE824B38C656}">
      <dgm:prSet phldrT="[Tekst]"/>
      <dgm:spPr/>
      <dgm:t>
        <a:bodyPr/>
        <a:lstStyle/>
        <a:p>
          <a:r>
            <a:rPr lang="pl-PL" dirty="0"/>
            <a:t>KWP (KGP/KGCBŚP) występuje o zgodę o zastosowanie kontroli operacyjnej do PO (PG)</a:t>
          </a:r>
        </a:p>
      </dgm:t>
    </dgm:pt>
    <dgm:pt modelId="{38E77140-DEBB-4CDB-8416-524A31F7A7F8}" type="parTrans" cxnId="{61C37FC1-80F6-4B4C-A060-FA4286FF0FEB}">
      <dgm:prSet/>
      <dgm:spPr/>
      <dgm:t>
        <a:bodyPr/>
        <a:lstStyle/>
        <a:p>
          <a:endParaRPr lang="pl-PL"/>
        </a:p>
      </dgm:t>
    </dgm:pt>
    <dgm:pt modelId="{D8E04CAF-EB69-4380-BD66-7F918CA06550}" type="sibTrans" cxnId="{61C37FC1-80F6-4B4C-A060-FA4286FF0FEB}">
      <dgm:prSet/>
      <dgm:spPr/>
      <dgm:t>
        <a:bodyPr/>
        <a:lstStyle/>
        <a:p>
          <a:endParaRPr lang="pl-PL"/>
        </a:p>
      </dgm:t>
    </dgm:pt>
    <dgm:pt modelId="{B0DC0748-6C8B-4180-9728-DAD22789FD79}">
      <dgm:prSet phldrT="[Tekst]"/>
      <dgm:spPr/>
      <dgm:t>
        <a:bodyPr/>
        <a:lstStyle/>
        <a:p>
          <a:r>
            <a:rPr lang="pl-PL" dirty="0"/>
            <a:t>Wyrażenie zgody na kontrolę operacyjną przez PO(PG)</a:t>
          </a:r>
        </a:p>
      </dgm:t>
    </dgm:pt>
    <dgm:pt modelId="{0DD432EC-54EA-4E21-98CB-EB17D9250FA1}" type="parTrans" cxnId="{315205A2-9CE1-42E7-8416-03529AAC323D}">
      <dgm:prSet/>
      <dgm:spPr/>
      <dgm:t>
        <a:bodyPr/>
        <a:lstStyle/>
        <a:p>
          <a:endParaRPr lang="pl-PL"/>
        </a:p>
      </dgm:t>
    </dgm:pt>
    <dgm:pt modelId="{354EA1EF-7C3E-4559-8A95-27C796EB2B25}" type="sibTrans" cxnId="{315205A2-9CE1-42E7-8416-03529AAC323D}">
      <dgm:prSet/>
      <dgm:spPr/>
      <dgm:t>
        <a:bodyPr/>
        <a:lstStyle/>
        <a:p>
          <a:endParaRPr lang="pl-PL"/>
        </a:p>
      </dgm:t>
    </dgm:pt>
    <dgm:pt modelId="{283211F7-7AF5-4AA3-97D0-A38E5A4AFBB0}" type="pres">
      <dgm:prSet presAssocID="{E285C4B7-63A0-466D-88AE-E31604D83ACF}" presName="Name0" presStyleCnt="0">
        <dgm:presLayoutVars>
          <dgm:dir/>
          <dgm:resizeHandles val="exact"/>
        </dgm:presLayoutVars>
      </dgm:prSet>
      <dgm:spPr/>
    </dgm:pt>
    <dgm:pt modelId="{276DE4C1-15BB-4931-A1DB-184C52F071BA}" type="pres">
      <dgm:prSet presAssocID="{941969D4-5369-4A51-AA53-319B6357A1F9}" presName="node" presStyleLbl="node1" presStyleIdx="0" presStyleCnt="4">
        <dgm:presLayoutVars>
          <dgm:bulletEnabled val="1"/>
        </dgm:presLayoutVars>
      </dgm:prSet>
      <dgm:spPr/>
    </dgm:pt>
    <dgm:pt modelId="{FFEC73B8-428B-4B3D-9EDF-6493FA281869}" type="pres">
      <dgm:prSet presAssocID="{9AF3D162-CC7F-4A8E-9650-756355D5EA98}" presName="sibTrans" presStyleLbl="sibTrans2D1" presStyleIdx="0" presStyleCnt="3"/>
      <dgm:spPr/>
    </dgm:pt>
    <dgm:pt modelId="{C5A1FDA8-F588-402D-95A2-DAA556541B7D}" type="pres">
      <dgm:prSet presAssocID="{9AF3D162-CC7F-4A8E-9650-756355D5EA98}" presName="connectorText" presStyleLbl="sibTrans2D1" presStyleIdx="0" presStyleCnt="3"/>
      <dgm:spPr/>
    </dgm:pt>
    <dgm:pt modelId="{2B88F551-1C5B-48B5-8F21-402F8F3BF841}" type="pres">
      <dgm:prSet presAssocID="{1231885C-C00B-4B22-96EF-3474A184716F}" presName="node" presStyleLbl="node1" presStyleIdx="1" presStyleCnt="4">
        <dgm:presLayoutVars>
          <dgm:bulletEnabled val="1"/>
        </dgm:presLayoutVars>
      </dgm:prSet>
      <dgm:spPr/>
    </dgm:pt>
    <dgm:pt modelId="{C34F2E9D-EC20-486D-9E91-FDC3C8424848}" type="pres">
      <dgm:prSet presAssocID="{21C36860-9C1D-4A66-B4A2-57E3BE80DB88}" presName="sibTrans" presStyleLbl="sibTrans2D1" presStyleIdx="1" presStyleCnt="3"/>
      <dgm:spPr/>
    </dgm:pt>
    <dgm:pt modelId="{5D1001DD-9A2D-4308-B580-8E5000FDA6CD}" type="pres">
      <dgm:prSet presAssocID="{21C36860-9C1D-4A66-B4A2-57E3BE80DB88}" presName="connectorText" presStyleLbl="sibTrans2D1" presStyleIdx="1" presStyleCnt="3"/>
      <dgm:spPr/>
    </dgm:pt>
    <dgm:pt modelId="{F32966FC-66C5-42BF-89FD-A0AC39D9BCC3}" type="pres">
      <dgm:prSet presAssocID="{7D5C6470-A406-46BF-BF75-BE824B38C656}" presName="node" presStyleLbl="node1" presStyleIdx="2" presStyleCnt="4">
        <dgm:presLayoutVars>
          <dgm:bulletEnabled val="1"/>
        </dgm:presLayoutVars>
      </dgm:prSet>
      <dgm:spPr/>
    </dgm:pt>
    <dgm:pt modelId="{45CD050E-B5E4-41B2-9A53-A81C84DD4896}" type="pres">
      <dgm:prSet presAssocID="{D8E04CAF-EB69-4380-BD66-7F918CA06550}" presName="sibTrans" presStyleLbl="sibTrans2D1" presStyleIdx="2" presStyleCnt="3"/>
      <dgm:spPr/>
    </dgm:pt>
    <dgm:pt modelId="{F4A1DB9E-11B5-4BB3-AE74-170BE91DFA85}" type="pres">
      <dgm:prSet presAssocID="{D8E04CAF-EB69-4380-BD66-7F918CA06550}" presName="connectorText" presStyleLbl="sibTrans2D1" presStyleIdx="2" presStyleCnt="3"/>
      <dgm:spPr/>
    </dgm:pt>
    <dgm:pt modelId="{BB7CAF02-DF6A-45A3-A014-CE9DCC3DCBA1}" type="pres">
      <dgm:prSet presAssocID="{B0DC0748-6C8B-4180-9728-DAD22789FD79}" presName="node" presStyleLbl="node1" presStyleIdx="3" presStyleCnt="4">
        <dgm:presLayoutVars>
          <dgm:bulletEnabled val="1"/>
        </dgm:presLayoutVars>
      </dgm:prSet>
      <dgm:spPr/>
    </dgm:pt>
  </dgm:ptLst>
  <dgm:cxnLst>
    <dgm:cxn modelId="{A0CAA703-1D1F-4856-A3D7-F2EC23B7D13F}" type="presOf" srcId="{E285C4B7-63A0-466D-88AE-E31604D83ACF}" destId="{283211F7-7AF5-4AA3-97D0-A38E5A4AFBB0}" srcOrd="0" destOrd="0" presId="urn:microsoft.com/office/officeart/2005/8/layout/process1"/>
    <dgm:cxn modelId="{38905820-2633-4B23-A0B9-5EDF6487F438}" type="presOf" srcId="{941969D4-5369-4A51-AA53-319B6357A1F9}" destId="{276DE4C1-15BB-4931-A1DB-184C52F071BA}" srcOrd="0" destOrd="0" presId="urn:microsoft.com/office/officeart/2005/8/layout/process1"/>
    <dgm:cxn modelId="{24EB0E24-499D-48AF-B0C2-6CD500ACF23F}" type="presOf" srcId="{B0DC0748-6C8B-4180-9728-DAD22789FD79}" destId="{BB7CAF02-DF6A-45A3-A014-CE9DCC3DCBA1}" srcOrd="0" destOrd="0" presId="urn:microsoft.com/office/officeart/2005/8/layout/process1"/>
    <dgm:cxn modelId="{F6D39762-0950-41F5-A56F-C9BAC4D5E852}" type="presOf" srcId="{21C36860-9C1D-4A66-B4A2-57E3BE80DB88}" destId="{5D1001DD-9A2D-4308-B580-8E5000FDA6CD}" srcOrd="1" destOrd="0" presId="urn:microsoft.com/office/officeart/2005/8/layout/process1"/>
    <dgm:cxn modelId="{B64B7173-27CF-4F56-B5D3-709723BC557B}" srcId="{E285C4B7-63A0-466D-88AE-E31604D83ACF}" destId="{1231885C-C00B-4B22-96EF-3474A184716F}" srcOrd="1" destOrd="0" parTransId="{F13C4679-48D6-469C-AF86-A4522A3F43A3}" sibTransId="{21C36860-9C1D-4A66-B4A2-57E3BE80DB88}"/>
    <dgm:cxn modelId="{6F8FFE75-A4BD-4EF9-87A0-CC0388A359C9}" type="presOf" srcId="{9AF3D162-CC7F-4A8E-9650-756355D5EA98}" destId="{C5A1FDA8-F588-402D-95A2-DAA556541B7D}" srcOrd="1" destOrd="0" presId="urn:microsoft.com/office/officeart/2005/8/layout/process1"/>
    <dgm:cxn modelId="{015FB577-F679-41D1-BBC8-B9874C2C3F16}" srcId="{E285C4B7-63A0-466D-88AE-E31604D83ACF}" destId="{941969D4-5369-4A51-AA53-319B6357A1F9}" srcOrd="0" destOrd="0" parTransId="{51CF0F30-D645-4355-987C-D65464EEC623}" sibTransId="{9AF3D162-CC7F-4A8E-9650-756355D5EA98}"/>
    <dgm:cxn modelId="{29F9D359-48E4-4851-A197-9BA02AFBAD1B}" type="presOf" srcId="{D8E04CAF-EB69-4380-BD66-7F918CA06550}" destId="{45CD050E-B5E4-41B2-9A53-A81C84DD4896}" srcOrd="0" destOrd="0" presId="urn:microsoft.com/office/officeart/2005/8/layout/process1"/>
    <dgm:cxn modelId="{BCA66B9B-B59F-4DC6-BFC6-513799B30D5D}" type="presOf" srcId="{7D5C6470-A406-46BF-BF75-BE824B38C656}" destId="{F32966FC-66C5-42BF-89FD-A0AC39D9BCC3}" srcOrd="0" destOrd="0" presId="urn:microsoft.com/office/officeart/2005/8/layout/process1"/>
    <dgm:cxn modelId="{315205A2-9CE1-42E7-8416-03529AAC323D}" srcId="{E285C4B7-63A0-466D-88AE-E31604D83ACF}" destId="{B0DC0748-6C8B-4180-9728-DAD22789FD79}" srcOrd="3" destOrd="0" parTransId="{0DD432EC-54EA-4E21-98CB-EB17D9250FA1}" sibTransId="{354EA1EF-7C3E-4559-8A95-27C796EB2B25}"/>
    <dgm:cxn modelId="{61C37FC1-80F6-4B4C-A060-FA4286FF0FEB}" srcId="{E285C4B7-63A0-466D-88AE-E31604D83ACF}" destId="{7D5C6470-A406-46BF-BF75-BE824B38C656}" srcOrd="2" destOrd="0" parTransId="{38E77140-DEBB-4CDB-8416-524A31F7A7F8}" sibTransId="{D8E04CAF-EB69-4380-BD66-7F918CA06550}"/>
    <dgm:cxn modelId="{BC5A1DD7-6C84-4347-9813-33C932C3DB57}" type="presOf" srcId="{1231885C-C00B-4B22-96EF-3474A184716F}" destId="{2B88F551-1C5B-48B5-8F21-402F8F3BF841}" srcOrd="0" destOrd="0" presId="urn:microsoft.com/office/officeart/2005/8/layout/process1"/>
    <dgm:cxn modelId="{43C01FDA-60B1-47F3-B1FE-688EC2C08AD5}" type="presOf" srcId="{21C36860-9C1D-4A66-B4A2-57E3BE80DB88}" destId="{C34F2E9D-EC20-486D-9E91-FDC3C8424848}" srcOrd="0" destOrd="0" presId="urn:microsoft.com/office/officeart/2005/8/layout/process1"/>
    <dgm:cxn modelId="{8565F7F8-4F19-47AB-9839-72FF93F9368C}" type="presOf" srcId="{D8E04CAF-EB69-4380-BD66-7F918CA06550}" destId="{F4A1DB9E-11B5-4BB3-AE74-170BE91DFA85}" srcOrd="1" destOrd="0" presId="urn:microsoft.com/office/officeart/2005/8/layout/process1"/>
    <dgm:cxn modelId="{600019FC-66A4-436F-8CD3-8065EFDABC59}" type="presOf" srcId="{9AF3D162-CC7F-4A8E-9650-756355D5EA98}" destId="{FFEC73B8-428B-4B3D-9EDF-6493FA281869}" srcOrd="0" destOrd="0" presId="urn:microsoft.com/office/officeart/2005/8/layout/process1"/>
    <dgm:cxn modelId="{6C7249C7-62CC-4E33-9247-0FED632728C8}" type="presParOf" srcId="{283211F7-7AF5-4AA3-97D0-A38E5A4AFBB0}" destId="{276DE4C1-15BB-4931-A1DB-184C52F071BA}" srcOrd="0" destOrd="0" presId="urn:microsoft.com/office/officeart/2005/8/layout/process1"/>
    <dgm:cxn modelId="{B01A0ACD-AA04-4E71-A0EE-B119813A6E91}" type="presParOf" srcId="{283211F7-7AF5-4AA3-97D0-A38E5A4AFBB0}" destId="{FFEC73B8-428B-4B3D-9EDF-6493FA281869}" srcOrd="1" destOrd="0" presId="urn:microsoft.com/office/officeart/2005/8/layout/process1"/>
    <dgm:cxn modelId="{68BD3DF3-BEBB-469C-AD9F-9EB8FCEE0BDE}" type="presParOf" srcId="{FFEC73B8-428B-4B3D-9EDF-6493FA281869}" destId="{C5A1FDA8-F588-402D-95A2-DAA556541B7D}" srcOrd="0" destOrd="0" presId="urn:microsoft.com/office/officeart/2005/8/layout/process1"/>
    <dgm:cxn modelId="{0D9C3E5A-6AE8-4EB9-877B-059497674CB1}" type="presParOf" srcId="{283211F7-7AF5-4AA3-97D0-A38E5A4AFBB0}" destId="{2B88F551-1C5B-48B5-8F21-402F8F3BF841}" srcOrd="2" destOrd="0" presId="urn:microsoft.com/office/officeart/2005/8/layout/process1"/>
    <dgm:cxn modelId="{84160027-F044-4DC7-88D7-A77DF748914D}" type="presParOf" srcId="{283211F7-7AF5-4AA3-97D0-A38E5A4AFBB0}" destId="{C34F2E9D-EC20-486D-9E91-FDC3C8424848}" srcOrd="3" destOrd="0" presId="urn:microsoft.com/office/officeart/2005/8/layout/process1"/>
    <dgm:cxn modelId="{885056CA-9A81-488C-869F-053AF36E1D3F}" type="presParOf" srcId="{C34F2E9D-EC20-486D-9E91-FDC3C8424848}" destId="{5D1001DD-9A2D-4308-B580-8E5000FDA6CD}" srcOrd="0" destOrd="0" presId="urn:microsoft.com/office/officeart/2005/8/layout/process1"/>
    <dgm:cxn modelId="{3D02DC4C-656B-4C51-BE4E-131ECDA28705}" type="presParOf" srcId="{283211F7-7AF5-4AA3-97D0-A38E5A4AFBB0}" destId="{F32966FC-66C5-42BF-89FD-A0AC39D9BCC3}" srcOrd="4" destOrd="0" presId="urn:microsoft.com/office/officeart/2005/8/layout/process1"/>
    <dgm:cxn modelId="{0C4CF75C-3D6E-41DA-8BBD-04A863B78937}" type="presParOf" srcId="{283211F7-7AF5-4AA3-97D0-A38E5A4AFBB0}" destId="{45CD050E-B5E4-41B2-9A53-A81C84DD4896}" srcOrd="5" destOrd="0" presId="urn:microsoft.com/office/officeart/2005/8/layout/process1"/>
    <dgm:cxn modelId="{ABAD4B92-F1E6-44C5-BB17-E32D141347CD}" type="presParOf" srcId="{45CD050E-B5E4-41B2-9A53-A81C84DD4896}" destId="{F4A1DB9E-11B5-4BB3-AE74-170BE91DFA85}" srcOrd="0" destOrd="0" presId="urn:microsoft.com/office/officeart/2005/8/layout/process1"/>
    <dgm:cxn modelId="{6D40F801-F559-452A-A045-3CEDE04F5096}" type="presParOf" srcId="{283211F7-7AF5-4AA3-97D0-A38E5A4AFBB0}" destId="{BB7CAF02-DF6A-45A3-A014-CE9DCC3DCBA1}"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2330FA-35A0-48CD-AD58-CC2403B9D378}"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662F98E-9B04-4584-B534-C41A0D42A295}">
      <dgm:prSet custT="1"/>
      <dgm:spPr/>
      <dgm:t>
        <a:bodyPr/>
        <a:lstStyle/>
        <a:p>
          <a:pPr>
            <a:defRPr b="1"/>
          </a:pPr>
          <a:r>
            <a:rPr lang="pl-PL" sz="1600" dirty="0"/>
            <a:t>Przy ocenie dowodów sąd jest związany przeprowadzonymi dowodami. </a:t>
          </a:r>
          <a:endParaRPr lang="en-US" sz="1600" dirty="0"/>
        </a:p>
      </dgm:t>
    </dgm:pt>
    <dgm:pt modelId="{E2437C8D-9DE4-477D-9540-B48CFA0C35E7}" type="parTrans" cxnId="{FEC001F2-C63D-47BB-8D0B-B5705FA19C45}">
      <dgm:prSet/>
      <dgm:spPr/>
      <dgm:t>
        <a:bodyPr/>
        <a:lstStyle/>
        <a:p>
          <a:endParaRPr lang="en-US"/>
        </a:p>
      </dgm:t>
    </dgm:pt>
    <dgm:pt modelId="{A42DD452-41CB-4EEA-9C2C-E58DB0EFFBB5}" type="sibTrans" cxnId="{FEC001F2-C63D-47BB-8D0B-B5705FA19C45}">
      <dgm:prSet/>
      <dgm:spPr/>
      <dgm:t>
        <a:bodyPr/>
        <a:lstStyle/>
        <a:p>
          <a:endParaRPr lang="en-US"/>
        </a:p>
      </dgm:t>
    </dgm:pt>
    <dgm:pt modelId="{EEE99B3C-3A00-4FC0-95FE-EB929AFA08F6}">
      <dgm:prSet custT="1"/>
      <dgm:spPr/>
      <dgm:t>
        <a:bodyPr/>
        <a:lstStyle/>
        <a:p>
          <a:r>
            <a:rPr lang="pl-PL" sz="1600" dirty="0"/>
            <a:t>nie może pominąć przeprowadzonych dowodów </a:t>
          </a:r>
          <a:endParaRPr lang="en-US" sz="1600" dirty="0"/>
        </a:p>
      </dgm:t>
    </dgm:pt>
    <dgm:pt modelId="{CAF237DA-FC04-4FD9-85CD-88087AC7268F}" type="parTrans" cxnId="{108A568E-D791-4885-B494-1454DF415EB3}">
      <dgm:prSet/>
      <dgm:spPr/>
      <dgm:t>
        <a:bodyPr/>
        <a:lstStyle/>
        <a:p>
          <a:endParaRPr lang="en-US"/>
        </a:p>
      </dgm:t>
    </dgm:pt>
    <dgm:pt modelId="{949B671A-B355-4F84-A0E1-99E97B1BD2C8}" type="sibTrans" cxnId="{108A568E-D791-4885-B494-1454DF415EB3}">
      <dgm:prSet/>
      <dgm:spPr/>
      <dgm:t>
        <a:bodyPr/>
        <a:lstStyle/>
        <a:p>
          <a:endParaRPr lang="en-US"/>
        </a:p>
      </dgm:t>
    </dgm:pt>
    <dgm:pt modelId="{1C945F91-B17E-410C-A14C-187AC949E428}">
      <dgm:prSet custT="1"/>
      <dgm:spPr/>
      <dgm:t>
        <a:bodyPr/>
        <a:lstStyle/>
        <a:p>
          <a:r>
            <a:rPr lang="pl-PL" sz="1600"/>
            <a:t>nie może uwzględniać w swoich ocenach dowodów, które nie zostały przeprowadzone </a:t>
          </a:r>
          <a:endParaRPr lang="en-US" sz="1600"/>
        </a:p>
      </dgm:t>
    </dgm:pt>
    <dgm:pt modelId="{3CDB433F-E23D-43F7-BA09-FE27B2FE6172}" type="parTrans" cxnId="{F7A2DBA4-29D6-455C-A2F4-229A1359127D}">
      <dgm:prSet/>
      <dgm:spPr/>
      <dgm:t>
        <a:bodyPr/>
        <a:lstStyle/>
        <a:p>
          <a:endParaRPr lang="en-US"/>
        </a:p>
      </dgm:t>
    </dgm:pt>
    <dgm:pt modelId="{3BC701C7-388C-4033-925D-B4C0466FCC28}" type="sibTrans" cxnId="{F7A2DBA4-29D6-455C-A2F4-229A1359127D}">
      <dgm:prSet/>
      <dgm:spPr/>
      <dgm:t>
        <a:bodyPr/>
        <a:lstStyle/>
        <a:p>
          <a:endParaRPr lang="en-US"/>
        </a:p>
      </dgm:t>
    </dgm:pt>
    <dgm:pt modelId="{7D72249E-C572-4F24-AFD0-670506FF61FA}">
      <dgm:prSet custT="1"/>
      <dgm:spPr/>
      <dgm:t>
        <a:bodyPr/>
        <a:lstStyle/>
        <a:p>
          <a:pPr>
            <a:defRPr b="1"/>
          </a:pPr>
          <a:r>
            <a:rPr lang="pl-PL" sz="1800" dirty="0"/>
            <a:t>Niedopuszczalne jest modyfikowanie treści dowodów </a:t>
          </a:r>
          <a:endParaRPr lang="en-US" sz="1800" dirty="0"/>
        </a:p>
      </dgm:t>
    </dgm:pt>
    <dgm:pt modelId="{75A2D247-5BE0-42D6-81B2-DE35C7BA0A71}" type="parTrans" cxnId="{12DF4B68-C896-4DFF-87F2-A84978F1FAB7}">
      <dgm:prSet/>
      <dgm:spPr/>
      <dgm:t>
        <a:bodyPr/>
        <a:lstStyle/>
        <a:p>
          <a:endParaRPr lang="en-US"/>
        </a:p>
      </dgm:t>
    </dgm:pt>
    <dgm:pt modelId="{85405AC6-921B-48ED-AFCC-A08DC55F5535}" type="sibTrans" cxnId="{12DF4B68-C896-4DFF-87F2-A84978F1FAB7}">
      <dgm:prSet/>
      <dgm:spPr/>
      <dgm:t>
        <a:bodyPr/>
        <a:lstStyle/>
        <a:p>
          <a:endParaRPr lang="en-US"/>
        </a:p>
      </dgm:t>
    </dgm:pt>
    <dgm:pt modelId="{AA1F8A93-7E3D-4E4E-9359-798B4C590095}">
      <dgm:prSet custT="1"/>
      <dgm:spPr/>
      <dgm:t>
        <a:bodyPr/>
        <a:lstStyle/>
        <a:p>
          <a:r>
            <a:rPr lang="pl-PL" sz="1600" dirty="0"/>
            <a:t>„Dokonując oceny przeprowadzonych dowodów, sąd orzekający w sprawie jest skrępowany treścią dowodów, swoje przekonanie bowiem może „wysnuć” jedynie z treści przeprowadzonych dowodów, w żadnym razie więc nie wolno mu przeinaczać (modyfikować) treści uzyskanych w sprawie oświadczeń dowodowych” – wyrok SN z 7.03.1996 r., II KRN 212/95</a:t>
          </a:r>
          <a:endParaRPr lang="en-US" sz="1600" dirty="0"/>
        </a:p>
      </dgm:t>
    </dgm:pt>
    <dgm:pt modelId="{66DDBF6B-B84F-4237-B577-222DAABD2BC9}" type="parTrans" cxnId="{7D119D74-305D-4733-891E-5E191B51232D}">
      <dgm:prSet/>
      <dgm:spPr/>
      <dgm:t>
        <a:bodyPr/>
        <a:lstStyle/>
        <a:p>
          <a:endParaRPr lang="en-US"/>
        </a:p>
      </dgm:t>
    </dgm:pt>
    <dgm:pt modelId="{893AFD80-5DCA-467B-B034-BD1FFAA697DA}" type="sibTrans" cxnId="{7D119D74-305D-4733-891E-5E191B51232D}">
      <dgm:prSet/>
      <dgm:spPr/>
      <dgm:t>
        <a:bodyPr/>
        <a:lstStyle/>
        <a:p>
          <a:endParaRPr lang="en-US"/>
        </a:p>
      </dgm:t>
    </dgm:pt>
    <dgm:pt modelId="{D8FF9255-189B-4C4E-9937-E5E0F28E7601}">
      <dgm:prSet custT="1"/>
      <dgm:spPr/>
      <dgm:t>
        <a:bodyPr/>
        <a:lstStyle/>
        <a:p>
          <a:pPr>
            <a:defRPr b="1"/>
          </a:pPr>
          <a:r>
            <a:rPr lang="pl-PL" sz="1800" dirty="0"/>
            <a:t>W KPK występuje swobodna i kontrolowana ocena dowodów, ponieważ:</a:t>
          </a:r>
          <a:endParaRPr lang="en-US" sz="1800" dirty="0"/>
        </a:p>
      </dgm:t>
    </dgm:pt>
    <dgm:pt modelId="{26EAD266-0883-4338-9C6D-0401860E8A3E}" type="parTrans" cxnId="{EFAA65A2-22CA-4CF9-96AC-AE6EA4DE9EF4}">
      <dgm:prSet/>
      <dgm:spPr/>
      <dgm:t>
        <a:bodyPr/>
        <a:lstStyle/>
        <a:p>
          <a:endParaRPr lang="en-US"/>
        </a:p>
      </dgm:t>
    </dgm:pt>
    <dgm:pt modelId="{F6214EA2-A08E-4513-BCA9-7F6B7A0A313A}" type="sibTrans" cxnId="{EFAA65A2-22CA-4CF9-96AC-AE6EA4DE9EF4}">
      <dgm:prSet/>
      <dgm:spPr/>
      <dgm:t>
        <a:bodyPr/>
        <a:lstStyle/>
        <a:p>
          <a:endParaRPr lang="en-US"/>
        </a:p>
      </dgm:t>
    </dgm:pt>
    <dgm:pt modelId="{61B33BAE-E114-4E2F-8F48-C9990EE8EAAB}">
      <dgm:prSet custT="1"/>
      <dgm:spPr/>
      <dgm:t>
        <a:bodyPr/>
        <a:lstStyle/>
        <a:p>
          <a:r>
            <a:rPr lang="pl-PL" sz="1600" dirty="0"/>
            <a:t>organ musi wyjaśnić dlaczego oparł się na tych, a nie innych dowodach i nie uznał dowód przeciwnych (por. art. 424 w odniesieniu do wyroku; przepis ten stosuje się odpowiednio do uzasadnienia postanowień) </a:t>
          </a:r>
          <a:endParaRPr lang="en-US" sz="1600" dirty="0"/>
        </a:p>
      </dgm:t>
    </dgm:pt>
    <dgm:pt modelId="{E3F2D324-2D4F-42FD-81EF-D9462FA53051}" type="parTrans" cxnId="{BBECE2A6-9764-40C2-97C1-854A9EABD354}">
      <dgm:prSet/>
      <dgm:spPr/>
      <dgm:t>
        <a:bodyPr/>
        <a:lstStyle/>
        <a:p>
          <a:endParaRPr lang="en-US"/>
        </a:p>
      </dgm:t>
    </dgm:pt>
    <dgm:pt modelId="{10C21445-8275-40EF-91FB-9C89D53BC3CC}" type="sibTrans" cxnId="{BBECE2A6-9764-40C2-97C1-854A9EABD354}">
      <dgm:prSet/>
      <dgm:spPr/>
      <dgm:t>
        <a:bodyPr/>
        <a:lstStyle/>
        <a:p>
          <a:endParaRPr lang="en-US"/>
        </a:p>
      </dgm:t>
    </dgm:pt>
    <dgm:pt modelId="{DA07FA4B-CE43-4294-8514-15E902C81E12}">
      <dgm:prSet custT="1"/>
      <dgm:spPr/>
      <dgm:t>
        <a:bodyPr/>
        <a:lstStyle/>
        <a:p>
          <a:r>
            <a:rPr lang="pl-PL" sz="1600"/>
            <a:t>organ rozpoznający środek odwoławczy kontroluje swobodną ocenę dowodów dokonaną przez organ I instancji </a:t>
          </a:r>
          <a:endParaRPr lang="en-US" sz="1600"/>
        </a:p>
      </dgm:t>
    </dgm:pt>
    <dgm:pt modelId="{25F65812-23C0-4945-ACA3-EDF8AF4B085A}" type="parTrans" cxnId="{123A1094-2A19-48FD-8CAD-A4A494D2568F}">
      <dgm:prSet/>
      <dgm:spPr/>
      <dgm:t>
        <a:bodyPr/>
        <a:lstStyle/>
        <a:p>
          <a:endParaRPr lang="en-US"/>
        </a:p>
      </dgm:t>
    </dgm:pt>
    <dgm:pt modelId="{EF1EA1F5-860F-4E22-9D21-99DEA28F7776}" type="sibTrans" cxnId="{123A1094-2A19-48FD-8CAD-A4A494D2568F}">
      <dgm:prSet/>
      <dgm:spPr/>
      <dgm:t>
        <a:bodyPr/>
        <a:lstStyle/>
        <a:p>
          <a:endParaRPr lang="en-US"/>
        </a:p>
      </dgm:t>
    </dgm:pt>
    <dgm:pt modelId="{95D60899-051D-4EED-871D-E4EB0DC00F60}" type="pres">
      <dgm:prSet presAssocID="{F62330FA-35A0-48CD-AD58-CC2403B9D378}" presName="root" presStyleCnt="0">
        <dgm:presLayoutVars>
          <dgm:dir/>
          <dgm:resizeHandles val="exact"/>
        </dgm:presLayoutVars>
      </dgm:prSet>
      <dgm:spPr/>
    </dgm:pt>
    <dgm:pt modelId="{AAC97E54-A7C3-442B-B8D4-415460D413C3}" type="pres">
      <dgm:prSet presAssocID="{7662F98E-9B04-4584-B534-C41A0D42A295}" presName="compNode" presStyleCnt="0"/>
      <dgm:spPr/>
    </dgm:pt>
    <dgm:pt modelId="{BA049237-7D4A-4804-B47B-CC7AB89834BF}" type="pres">
      <dgm:prSet presAssocID="{7662F98E-9B04-4584-B534-C41A0D42A29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ngerprint"/>
        </a:ext>
      </dgm:extLst>
    </dgm:pt>
    <dgm:pt modelId="{72EA4773-6894-46EE-9D19-9F6B331B1596}" type="pres">
      <dgm:prSet presAssocID="{7662F98E-9B04-4584-B534-C41A0D42A295}" presName="iconSpace" presStyleCnt="0"/>
      <dgm:spPr/>
    </dgm:pt>
    <dgm:pt modelId="{D0DF9B97-77CE-4357-8F53-156A44B240FE}" type="pres">
      <dgm:prSet presAssocID="{7662F98E-9B04-4584-B534-C41A0D42A295}" presName="parTx" presStyleLbl="revTx" presStyleIdx="0" presStyleCnt="6">
        <dgm:presLayoutVars>
          <dgm:chMax val="0"/>
          <dgm:chPref val="0"/>
        </dgm:presLayoutVars>
      </dgm:prSet>
      <dgm:spPr/>
    </dgm:pt>
    <dgm:pt modelId="{E268B8D1-A7E3-4391-BC58-C3A4A66E8732}" type="pres">
      <dgm:prSet presAssocID="{7662F98E-9B04-4584-B534-C41A0D42A295}" presName="txSpace" presStyleCnt="0"/>
      <dgm:spPr/>
    </dgm:pt>
    <dgm:pt modelId="{28B34045-1C11-4510-B4D3-2167A05E89CB}" type="pres">
      <dgm:prSet presAssocID="{7662F98E-9B04-4584-B534-C41A0D42A295}" presName="desTx" presStyleLbl="revTx" presStyleIdx="1" presStyleCnt="6">
        <dgm:presLayoutVars/>
      </dgm:prSet>
      <dgm:spPr/>
    </dgm:pt>
    <dgm:pt modelId="{4F9C1526-92DD-4505-9FC9-9DCBA0C04175}" type="pres">
      <dgm:prSet presAssocID="{A42DD452-41CB-4EEA-9C2C-E58DB0EFFBB5}" presName="sibTrans" presStyleCnt="0"/>
      <dgm:spPr/>
    </dgm:pt>
    <dgm:pt modelId="{B0902345-C574-4E25-8FC5-EA295E8955CE}" type="pres">
      <dgm:prSet presAssocID="{7D72249E-C572-4F24-AFD0-670506FF61FA}" presName="compNode" presStyleCnt="0"/>
      <dgm:spPr/>
    </dgm:pt>
    <dgm:pt modelId="{3F62D2FA-C1C4-4FFB-A001-D676A0048ECC}" type="pres">
      <dgm:prSet presAssocID="{7D72249E-C572-4F24-AFD0-670506FF61F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sion"/>
        </a:ext>
      </dgm:extLst>
    </dgm:pt>
    <dgm:pt modelId="{9F849714-0F8B-4EA1-A897-E66800446DCE}" type="pres">
      <dgm:prSet presAssocID="{7D72249E-C572-4F24-AFD0-670506FF61FA}" presName="iconSpace" presStyleCnt="0"/>
      <dgm:spPr/>
    </dgm:pt>
    <dgm:pt modelId="{4709FEF4-B5A1-4D79-BCCA-E79640872405}" type="pres">
      <dgm:prSet presAssocID="{7D72249E-C572-4F24-AFD0-670506FF61FA}" presName="parTx" presStyleLbl="revTx" presStyleIdx="2" presStyleCnt="6">
        <dgm:presLayoutVars>
          <dgm:chMax val="0"/>
          <dgm:chPref val="0"/>
        </dgm:presLayoutVars>
      </dgm:prSet>
      <dgm:spPr/>
    </dgm:pt>
    <dgm:pt modelId="{165B6298-4D15-4DA5-AC6C-8B6744DEAF27}" type="pres">
      <dgm:prSet presAssocID="{7D72249E-C572-4F24-AFD0-670506FF61FA}" presName="txSpace" presStyleCnt="0"/>
      <dgm:spPr/>
    </dgm:pt>
    <dgm:pt modelId="{13F2B34C-AB35-4702-A5BC-CFD70835AA59}" type="pres">
      <dgm:prSet presAssocID="{7D72249E-C572-4F24-AFD0-670506FF61FA}" presName="desTx" presStyleLbl="revTx" presStyleIdx="3" presStyleCnt="6" custLinFactNeighborX="339" custLinFactNeighborY="17863">
        <dgm:presLayoutVars/>
      </dgm:prSet>
      <dgm:spPr/>
    </dgm:pt>
    <dgm:pt modelId="{4FD479A2-4CCA-4229-A9E2-30F0D5C8B686}" type="pres">
      <dgm:prSet presAssocID="{85405AC6-921B-48ED-AFCC-A08DC55F5535}" presName="sibTrans" presStyleCnt="0"/>
      <dgm:spPr/>
    </dgm:pt>
    <dgm:pt modelId="{C89125B9-7C2F-4EB0-864A-5188B4C6C7E1}" type="pres">
      <dgm:prSet presAssocID="{D8FF9255-189B-4C4E-9937-E5E0F28E7601}" presName="compNode" presStyleCnt="0"/>
      <dgm:spPr/>
    </dgm:pt>
    <dgm:pt modelId="{AB8C336F-1B2C-4BEF-8A39-8A1051552C3D}" type="pres">
      <dgm:prSet presAssocID="{D8FF9255-189B-4C4E-9937-E5E0F28E760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rror"/>
        </a:ext>
      </dgm:extLst>
    </dgm:pt>
    <dgm:pt modelId="{B1BBE07F-6A64-48E3-9155-3991E02FDA6F}" type="pres">
      <dgm:prSet presAssocID="{D8FF9255-189B-4C4E-9937-E5E0F28E7601}" presName="iconSpace" presStyleCnt="0"/>
      <dgm:spPr/>
    </dgm:pt>
    <dgm:pt modelId="{95160C86-253F-4824-9317-B2A300E45091}" type="pres">
      <dgm:prSet presAssocID="{D8FF9255-189B-4C4E-9937-E5E0F28E7601}" presName="parTx" presStyleLbl="revTx" presStyleIdx="4" presStyleCnt="6">
        <dgm:presLayoutVars>
          <dgm:chMax val="0"/>
          <dgm:chPref val="0"/>
        </dgm:presLayoutVars>
      </dgm:prSet>
      <dgm:spPr/>
    </dgm:pt>
    <dgm:pt modelId="{55CC18D4-D1EF-4909-9ABD-9063C66FE3E6}" type="pres">
      <dgm:prSet presAssocID="{D8FF9255-189B-4C4E-9937-E5E0F28E7601}" presName="txSpace" presStyleCnt="0"/>
      <dgm:spPr/>
    </dgm:pt>
    <dgm:pt modelId="{AB0ECDA2-811E-42ED-8BD4-0C2507504676}" type="pres">
      <dgm:prSet presAssocID="{D8FF9255-189B-4C4E-9937-E5E0F28E7601}" presName="desTx" presStyleLbl="revTx" presStyleIdx="5" presStyleCnt="6" custLinFactNeighborX="1205" custLinFactNeighborY="19582">
        <dgm:presLayoutVars/>
      </dgm:prSet>
      <dgm:spPr/>
    </dgm:pt>
  </dgm:ptLst>
  <dgm:cxnLst>
    <dgm:cxn modelId="{12DF4B68-C896-4DFF-87F2-A84978F1FAB7}" srcId="{F62330FA-35A0-48CD-AD58-CC2403B9D378}" destId="{7D72249E-C572-4F24-AFD0-670506FF61FA}" srcOrd="1" destOrd="0" parTransId="{75A2D247-5BE0-42D6-81B2-DE35C7BA0A71}" sibTransId="{85405AC6-921B-48ED-AFCC-A08DC55F5535}"/>
    <dgm:cxn modelId="{D1DB9449-A0EB-4F94-91E7-103197EEF7D6}" type="presOf" srcId="{DA07FA4B-CE43-4294-8514-15E902C81E12}" destId="{AB0ECDA2-811E-42ED-8BD4-0C2507504676}" srcOrd="0" destOrd="1" presId="urn:microsoft.com/office/officeart/2018/2/layout/IconLabelDescriptionList"/>
    <dgm:cxn modelId="{6D948874-3E99-4713-A298-13D3C1DF4495}" type="presOf" srcId="{7662F98E-9B04-4584-B534-C41A0D42A295}" destId="{D0DF9B97-77CE-4357-8F53-156A44B240FE}" srcOrd="0" destOrd="0" presId="urn:microsoft.com/office/officeart/2018/2/layout/IconLabelDescriptionList"/>
    <dgm:cxn modelId="{7D119D74-305D-4733-891E-5E191B51232D}" srcId="{7D72249E-C572-4F24-AFD0-670506FF61FA}" destId="{AA1F8A93-7E3D-4E4E-9359-798B4C590095}" srcOrd="0" destOrd="0" parTransId="{66DDBF6B-B84F-4237-B577-222DAABD2BC9}" sibTransId="{893AFD80-5DCA-467B-B034-BD1FFAA697DA}"/>
    <dgm:cxn modelId="{5968178C-8182-4E60-9D6F-D306EBB09EB7}" type="presOf" srcId="{AA1F8A93-7E3D-4E4E-9359-798B4C590095}" destId="{13F2B34C-AB35-4702-A5BC-CFD70835AA59}" srcOrd="0" destOrd="0" presId="urn:microsoft.com/office/officeart/2018/2/layout/IconLabelDescriptionList"/>
    <dgm:cxn modelId="{108A568E-D791-4885-B494-1454DF415EB3}" srcId="{7662F98E-9B04-4584-B534-C41A0D42A295}" destId="{EEE99B3C-3A00-4FC0-95FE-EB929AFA08F6}" srcOrd="0" destOrd="0" parTransId="{CAF237DA-FC04-4FD9-85CD-88087AC7268F}" sibTransId="{949B671A-B355-4F84-A0E1-99E97B1BD2C8}"/>
    <dgm:cxn modelId="{123A1094-2A19-48FD-8CAD-A4A494D2568F}" srcId="{D8FF9255-189B-4C4E-9937-E5E0F28E7601}" destId="{DA07FA4B-CE43-4294-8514-15E902C81E12}" srcOrd="1" destOrd="0" parTransId="{25F65812-23C0-4945-ACA3-EDF8AF4B085A}" sibTransId="{EF1EA1F5-860F-4E22-9D21-99DEA28F7776}"/>
    <dgm:cxn modelId="{9196E096-11C7-4B91-9D36-83FAB6F6F173}" type="presOf" srcId="{1C945F91-B17E-410C-A14C-187AC949E428}" destId="{28B34045-1C11-4510-B4D3-2167A05E89CB}" srcOrd="0" destOrd="1" presId="urn:microsoft.com/office/officeart/2018/2/layout/IconLabelDescriptionList"/>
    <dgm:cxn modelId="{CE2D379D-6B78-489D-B11A-3A3E14BA20CB}" type="presOf" srcId="{F62330FA-35A0-48CD-AD58-CC2403B9D378}" destId="{95D60899-051D-4EED-871D-E4EB0DC00F60}" srcOrd="0" destOrd="0" presId="urn:microsoft.com/office/officeart/2018/2/layout/IconLabelDescriptionList"/>
    <dgm:cxn modelId="{EFAA65A2-22CA-4CF9-96AC-AE6EA4DE9EF4}" srcId="{F62330FA-35A0-48CD-AD58-CC2403B9D378}" destId="{D8FF9255-189B-4C4E-9937-E5E0F28E7601}" srcOrd="2" destOrd="0" parTransId="{26EAD266-0883-4338-9C6D-0401860E8A3E}" sibTransId="{F6214EA2-A08E-4513-BCA9-7F6B7A0A313A}"/>
    <dgm:cxn modelId="{F7A2DBA4-29D6-455C-A2F4-229A1359127D}" srcId="{7662F98E-9B04-4584-B534-C41A0D42A295}" destId="{1C945F91-B17E-410C-A14C-187AC949E428}" srcOrd="1" destOrd="0" parTransId="{3CDB433F-E23D-43F7-BA09-FE27B2FE6172}" sibTransId="{3BC701C7-388C-4033-925D-B4C0466FCC28}"/>
    <dgm:cxn modelId="{E7CFFFA4-5B88-4A76-A8AE-14B1BC522A45}" type="presOf" srcId="{61B33BAE-E114-4E2F-8F48-C9990EE8EAAB}" destId="{AB0ECDA2-811E-42ED-8BD4-0C2507504676}" srcOrd="0" destOrd="0" presId="urn:microsoft.com/office/officeart/2018/2/layout/IconLabelDescriptionList"/>
    <dgm:cxn modelId="{BBECE2A6-9764-40C2-97C1-854A9EABD354}" srcId="{D8FF9255-189B-4C4E-9937-E5E0F28E7601}" destId="{61B33BAE-E114-4E2F-8F48-C9990EE8EAAB}" srcOrd="0" destOrd="0" parTransId="{E3F2D324-2D4F-42FD-81EF-D9462FA53051}" sibTransId="{10C21445-8275-40EF-91FB-9C89D53BC3CC}"/>
    <dgm:cxn modelId="{BB66F3B4-AE7F-49C8-8927-D587528B6E63}" type="presOf" srcId="{D8FF9255-189B-4C4E-9937-E5E0F28E7601}" destId="{95160C86-253F-4824-9317-B2A300E45091}" srcOrd="0" destOrd="0" presId="urn:microsoft.com/office/officeart/2018/2/layout/IconLabelDescriptionList"/>
    <dgm:cxn modelId="{6937CBED-F47D-40CF-AA7A-9D49F279AA7B}" type="presOf" srcId="{7D72249E-C572-4F24-AFD0-670506FF61FA}" destId="{4709FEF4-B5A1-4D79-BCCA-E79640872405}" srcOrd="0" destOrd="0" presId="urn:microsoft.com/office/officeart/2018/2/layout/IconLabelDescriptionList"/>
    <dgm:cxn modelId="{FEC001F2-C63D-47BB-8D0B-B5705FA19C45}" srcId="{F62330FA-35A0-48CD-AD58-CC2403B9D378}" destId="{7662F98E-9B04-4584-B534-C41A0D42A295}" srcOrd="0" destOrd="0" parTransId="{E2437C8D-9DE4-477D-9540-B48CFA0C35E7}" sibTransId="{A42DD452-41CB-4EEA-9C2C-E58DB0EFFBB5}"/>
    <dgm:cxn modelId="{F9DF86FB-6249-45FF-B7DA-7316071D5EEB}" type="presOf" srcId="{EEE99B3C-3A00-4FC0-95FE-EB929AFA08F6}" destId="{28B34045-1C11-4510-B4D3-2167A05E89CB}" srcOrd="0" destOrd="0" presId="urn:microsoft.com/office/officeart/2018/2/layout/IconLabelDescriptionList"/>
    <dgm:cxn modelId="{779EAEBC-14A3-4E46-BB15-A85A657439CA}" type="presParOf" srcId="{95D60899-051D-4EED-871D-E4EB0DC00F60}" destId="{AAC97E54-A7C3-442B-B8D4-415460D413C3}" srcOrd="0" destOrd="0" presId="urn:microsoft.com/office/officeart/2018/2/layout/IconLabelDescriptionList"/>
    <dgm:cxn modelId="{FAC2763D-27FB-4211-82E4-9852ED752C8B}" type="presParOf" srcId="{AAC97E54-A7C3-442B-B8D4-415460D413C3}" destId="{BA049237-7D4A-4804-B47B-CC7AB89834BF}" srcOrd="0" destOrd="0" presId="urn:microsoft.com/office/officeart/2018/2/layout/IconLabelDescriptionList"/>
    <dgm:cxn modelId="{3A127251-3086-45E4-93F8-D919DC60A562}" type="presParOf" srcId="{AAC97E54-A7C3-442B-B8D4-415460D413C3}" destId="{72EA4773-6894-46EE-9D19-9F6B331B1596}" srcOrd="1" destOrd="0" presId="urn:microsoft.com/office/officeart/2018/2/layout/IconLabelDescriptionList"/>
    <dgm:cxn modelId="{D66CFF09-CF20-4BF0-BEFD-86E8EC2F95C2}" type="presParOf" srcId="{AAC97E54-A7C3-442B-B8D4-415460D413C3}" destId="{D0DF9B97-77CE-4357-8F53-156A44B240FE}" srcOrd="2" destOrd="0" presId="urn:microsoft.com/office/officeart/2018/2/layout/IconLabelDescriptionList"/>
    <dgm:cxn modelId="{1B6955CE-E225-4CC6-8E9C-8F8003E2D9DE}" type="presParOf" srcId="{AAC97E54-A7C3-442B-B8D4-415460D413C3}" destId="{E268B8D1-A7E3-4391-BC58-C3A4A66E8732}" srcOrd="3" destOrd="0" presId="urn:microsoft.com/office/officeart/2018/2/layout/IconLabelDescriptionList"/>
    <dgm:cxn modelId="{5102F47D-1A45-4DCD-958B-06C92A7D399E}" type="presParOf" srcId="{AAC97E54-A7C3-442B-B8D4-415460D413C3}" destId="{28B34045-1C11-4510-B4D3-2167A05E89CB}" srcOrd="4" destOrd="0" presId="urn:microsoft.com/office/officeart/2018/2/layout/IconLabelDescriptionList"/>
    <dgm:cxn modelId="{A9C6CD51-73B5-40C0-B777-4C0AC2D2F254}" type="presParOf" srcId="{95D60899-051D-4EED-871D-E4EB0DC00F60}" destId="{4F9C1526-92DD-4505-9FC9-9DCBA0C04175}" srcOrd="1" destOrd="0" presId="urn:microsoft.com/office/officeart/2018/2/layout/IconLabelDescriptionList"/>
    <dgm:cxn modelId="{CC6A6B94-F711-4014-9C03-B0B6C2099363}" type="presParOf" srcId="{95D60899-051D-4EED-871D-E4EB0DC00F60}" destId="{B0902345-C574-4E25-8FC5-EA295E8955CE}" srcOrd="2" destOrd="0" presId="urn:microsoft.com/office/officeart/2018/2/layout/IconLabelDescriptionList"/>
    <dgm:cxn modelId="{CADB5382-98B3-42A0-AE3A-BCA38636D085}" type="presParOf" srcId="{B0902345-C574-4E25-8FC5-EA295E8955CE}" destId="{3F62D2FA-C1C4-4FFB-A001-D676A0048ECC}" srcOrd="0" destOrd="0" presId="urn:microsoft.com/office/officeart/2018/2/layout/IconLabelDescriptionList"/>
    <dgm:cxn modelId="{CC2C786E-0BAC-4C09-9D70-E322AB4E3317}" type="presParOf" srcId="{B0902345-C574-4E25-8FC5-EA295E8955CE}" destId="{9F849714-0F8B-4EA1-A897-E66800446DCE}" srcOrd="1" destOrd="0" presId="urn:microsoft.com/office/officeart/2018/2/layout/IconLabelDescriptionList"/>
    <dgm:cxn modelId="{8E656EFB-7F4B-4BCD-8E59-F5DEAC8E6F46}" type="presParOf" srcId="{B0902345-C574-4E25-8FC5-EA295E8955CE}" destId="{4709FEF4-B5A1-4D79-BCCA-E79640872405}" srcOrd="2" destOrd="0" presId="urn:microsoft.com/office/officeart/2018/2/layout/IconLabelDescriptionList"/>
    <dgm:cxn modelId="{F040DD73-881F-449D-808B-8AB0BE69D38B}" type="presParOf" srcId="{B0902345-C574-4E25-8FC5-EA295E8955CE}" destId="{165B6298-4D15-4DA5-AC6C-8B6744DEAF27}" srcOrd="3" destOrd="0" presId="urn:microsoft.com/office/officeart/2018/2/layout/IconLabelDescriptionList"/>
    <dgm:cxn modelId="{55D5C7FE-1596-4FBC-AABC-1A0D5F500953}" type="presParOf" srcId="{B0902345-C574-4E25-8FC5-EA295E8955CE}" destId="{13F2B34C-AB35-4702-A5BC-CFD70835AA59}" srcOrd="4" destOrd="0" presId="urn:microsoft.com/office/officeart/2018/2/layout/IconLabelDescriptionList"/>
    <dgm:cxn modelId="{93E66319-A93C-4340-A73E-2C3D59237037}" type="presParOf" srcId="{95D60899-051D-4EED-871D-E4EB0DC00F60}" destId="{4FD479A2-4CCA-4229-A9E2-30F0D5C8B686}" srcOrd="3" destOrd="0" presId="urn:microsoft.com/office/officeart/2018/2/layout/IconLabelDescriptionList"/>
    <dgm:cxn modelId="{E30BA44A-8AB9-4519-9B48-FAEA7910D0FC}" type="presParOf" srcId="{95D60899-051D-4EED-871D-E4EB0DC00F60}" destId="{C89125B9-7C2F-4EB0-864A-5188B4C6C7E1}" srcOrd="4" destOrd="0" presId="urn:microsoft.com/office/officeart/2018/2/layout/IconLabelDescriptionList"/>
    <dgm:cxn modelId="{F4D05C3D-9023-45C6-8082-33FDC46F8277}" type="presParOf" srcId="{C89125B9-7C2F-4EB0-864A-5188B4C6C7E1}" destId="{AB8C336F-1B2C-4BEF-8A39-8A1051552C3D}" srcOrd="0" destOrd="0" presId="urn:microsoft.com/office/officeart/2018/2/layout/IconLabelDescriptionList"/>
    <dgm:cxn modelId="{2BE311FA-EF0F-46B9-B30E-6D6970DD05A8}" type="presParOf" srcId="{C89125B9-7C2F-4EB0-864A-5188B4C6C7E1}" destId="{B1BBE07F-6A64-48E3-9155-3991E02FDA6F}" srcOrd="1" destOrd="0" presId="urn:microsoft.com/office/officeart/2018/2/layout/IconLabelDescriptionList"/>
    <dgm:cxn modelId="{399F940B-B836-4DB9-A30F-83F707B5ABC4}" type="presParOf" srcId="{C89125B9-7C2F-4EB0-864A-5188B4C6C7E1}" destId="{95160C86-253F-4824-9317-B2A300E45091}" srcOrd="2" destOrd="0" presId="urn:microsoft.com/office/officeart/2018/2/layout/IconLabelDescriptionList"/>
    <dgm:cxn modelId="{2318819F-D468-4480-BDFA-BB03F07B69C2}" type="presParOf" srcId="{C89125B9-7C2F-4EB0-864A-5188B4C6C7E1}" destId="{55CC18D4-D1EF-4909-9ABD-9063C66FE3E6}" srcOrd="3" destOrd="0" presId="urn:microsoft.com/office/officeart/2018/2/layout/IconLabelDescriptionList"/>
    <dgm:cxn modelId="{5694E0D9-78A1-4D58-8F23-65B5C4E5A72B}" type="presParOf" srcId="{C89125B9-7C2F-4EB0-864A-5188B4C6C7E1}" destId="{AB0ECDA2-811E-42ED-8BD4-0C2507504676}"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F1DD784E-29D0-443E-BA22-0CAF98E47417}" type="doc">
      <dgm:prSet loTypeId="urn:microsoft.com/office/officeart/2005/8/layout/process1" loCatId="process" qsTypeId="urn:microsoft.com/office/officeart/2005/8/quickstyle/simple1" qsCatId="simple" csTypeId="urn:microsoft.com/office/officeart/2005/8/colors/colorful2" csCatId="colorful" phldr="1"/>
      <dgm:spPr/>
    </dgm:pt>
    <dgm:pt modelId="{86CE3F8A-9C20-4A01-B680-DFBA12F9B166}">
      <dgm:prSet phldrT="[Tekst]" custT="1"/>
      <dgm:spPr/>
      <dgm:t>
        <a:bodyPr/>
        <a:lstStyle/>
        <a:p>
          <a:r>
            <a:rPr lang="pl-PL" sz="1600" dirty="0"/>
            <a:t>KWP (KGP/KGCBŚP) występuje </a:t>
          </a:r>
          <a:r>
            <a:rPr lang="pl-PL" sz="1600" b="1" dirty="0"/>
            <a:t>z wnioskiem do właściwego sądu okręgowego</a:t>
          </a:r>
          <a:endParaRPr lang="pl-PL" sz="1600" dirty="0"/>
        </a:p>
      </dgm:t>
    </dgm:pt>
    <dgm:pt modelId="{B9E61697-96F7-49EC-9901-E5647E5B7424}" type="parTrans" cxnId="{464BE958-BE2D-43C2-9C39-3EAAAB7CA354}">
      <dgm:prSet/>
      <dgm:spPr/>
      <dgm:t>
        <a:bodyPr/>
        <a:lstStyle/>
        <a:p>
          <a:endParaRPr lang="pl-PL"/>
        </a:p>
      </dgm:t>
    </dgm:pt>
    <dgm:pt modelId="{3197FC5D-F131-4114-9461-212C6248D78C}" type="sibTrans" cxnId="{464BE958-BE2D-43C2-9C39-3EAAAB7CA354}">
      <dgm:prSet/>
      <dgm:spPr/>
      <dgm:t>
        <a:bodyPr/>
        <a:lstStyle/>
        <a:p>
          <a:endParaRPr lang="pl-PL"/>
        </a:p>
      </dgm:t>
    </dgm:pt>
    <dgm:pt modelId="{E1516CB1-341F-4DA3-88E8-398D3AC0E58C}">
      <dgm:prSet phldrT="[Tekst]" custT="1"/>
      <dgm:spPr/>
      <dgm:t>
        <a:bodyPr/>
        <a:lstStyle/>
        <a:p>
          <a:r>
            <a:rPr lang="pl-PL" sz="2200" dirty="0"/>
            <a:t>Sąd okręgowy </a:t>
          </a:r>
          <a:r>
            <a:rPr lang="pl-PL" sz="2200" b="1" u="sng" dirty="0"/>
            <a:t>postanowieniem </a:t>
          </a:r>
          <a:r>
            <a:rPr lang="pl-PL" sz="2200" b="0" u="none" dirty="0"/>
            <a:t>wyraża zgodę </a:t>
          </a:r>
        </a:p>
      </dgm:t>
    </dgm:pt>
    <dgm:pt modelId="{3601C918-E389-4D1F-841A-40538309D3EA}" type="parTrans" cxnId="{2B95DA9F-EEA2-453B-B954-27D9E5BFC829}">
      <dgm:prSet/>
      <dgm:spPr/>
      <dgm:t>
        <a:bodyPr/>
        <a:lstStyle/>
        <a:p>
          <a:endParaRPr lang="pl-PL"/>
        </a:p>
      </dgm:t>
    </dgm:pt>
    <dgm:pt modelId="{3CCD2666-1AAD-4A18-AF0B-B8EF4F6F4ED0}" type="sibTrans" cxnId="{2B95DA9F-EEA2-453B-B954-27D9E5BFC829}">
      <dgm:prSet/>
      <dgm:spPr/>
      <dgm:t>
        <a:bodyPr/>
        <a:lstStyle/>
        <a:p>
          <a:endParaRPr lang="pl-PL"/>
        </a:p>
      </dgm:t>
    </dgm:pt>
    <dgm:pt modelId="{6AA4C225-8A00-409A-9863-3F689FC1FCB5}" type="pres">
      <dgm:prSet presAssocID="{F1DD784E-29D0-443E-BA22-0CAF98E47417}" presName="Name0" presStyleCnt="0">
        <dgm:presLayoutVars>
          <dgm:dir/>
          <dgm:resizeHandles val="exact"/>
        </dgm:presLayoutVars>
      </dgm:prSet>
      <dgm:spPr/>
    </dgm:pt>
    <dgm:pt modelId="{6D5E5FD6-DF3A-4F48-B15A-AECA150638E6}" type="pres">
      <dgm:prSet presAssocID="{86CE3F8A-9C20-4A01-B680-DFBA12F9B166}" presName="node" presStyleLbl="node1" presStyleIdx="0" presStyleCnt="2">
        <dgm:presLayoutVars>
          <dgm:bulletEnabled val="1"/>
        </dgm:presLayoutVars>
      </dgm:prSet>
      <dgm:spPr/>
    </dgm:pt>
    <dgm:pt modelId="{3BEA2F4C-8FC9-4A08-A327-034F239484AA}" type="pres">
      <dgm:prSet presAssocID="{3197FC5D-F131-4114-9461-212C6248D78C}" presName="sibTrans" presStyleLbl="sibTrans2D1" presStyleIdx="0" presStyleCnt="1"/>
      <dgm:spPr/>
    </dgm:pt>
    <dgm:pt modelId="{C9085444-EF28-4EB3-8275-7D4841072685}" type="pres">
      <dgm:prSet presAssocID="{3197FC5D-F131-4114-9461-212C6248D78C}" presName="connectorText" presStyleLbl="sibTrans2D1" presStyleIdx="0" presStyleCnt="1"/>
      <dgm:spPr/>
    </dgm:pt>
    <dgm:pt modelId="{D69727F5-601F-4432-82D9-5667A69AD2D9}" type="pres">
      <dgm:prSet presAssocID="{E1516CB1-341F-4DA3-88E8-398D3AC0E58C}" presName="node" presStyleLbl="node1" presStyleIdx="1" presStyleCnt="2">
        <dgm:presLayoutVars>
          <dgm:bulletEnabled val="1"/>
        </dgm:presLayoutVars>
      </dgm:prSet>
      <dgm:spPr/>
    </dgm:pt>
  </dgm:ptLst>
  <dgm:cxnLst>
    <dgm:cxn modelId="{4890776B-CA60-4FED-B8E6-229F80DD4300}" type="presOf" srcId="{F1DD784E-29D0-443E-BA22-0CAF98E47417}" destId="{6AA4C225-8A00-409A-9863-3F689FC1FCB5}" srcOrd="0" destOrd="0" presId="urn:microsoft.com/office/officeart/2005/8/layout/process1"/>
    <dgm:cxn modelId="{464BE958-BE2D-43C2-9C39-3EAAAB7CA354}" srcId="{F1DD784E-29D0-443E-BA22-0CAF98E47417}" destId="{86CE3F8A-9C20-4A01-B680-DFBA12F9B166}" srcOrd="0" destOrd="0" parTransId="{B9E61697-96F7-49EC-9901-E5647E5B7424}" sibTransId="{3197FC5D-F131-4114-9461-212C6248D78C}"/>
    <dgm:cxn modelId="{2B95DA9F-EEA2-453B-B954-27D9E5BFC829}" srcId="{F1DD784E-29D0-443E-BA22-0CAF98E47417}" destId="{E1516CB1-341F-4DA3-88E8-398D3AC0E58C}" srcOrd="1" destOrd="0" parTransId="{3601C918-E389-4D1F-841A-40538309D3EA}" sibTransId="{3CCD2666-1AAD-4A18-AF0B-B8EF4F6F4ED0}"/>
    <dgm:cxn modelId="{60DBABAA-7CB7-441D-8B54-0F607FCE213D}" type="presOf" srcId="{E1516CB1-341F-4DA3-88E8-398D3AC0E58C}" destId="{D69727F5-601F-4432-82D9-5667A69AD2D9}" srcOrd="0" destOrd="0" presId="urn:microsoft.com/office/officeart/2005/8/layout/process1"/>
    <dgm:cxn modelId="{F34246B6-7583-4DC1-9F7B-C40EE0C8C337}" type="presOf" srcId="{86CE3F8A-9C20-4A01-B680-DFBA12F9B166}" destId="{6D5E5FD6-DF3A-4F48-B15A-AECA150638E6}" srcOrd="0" destOrd="0" presId="urn:microsoft.com/office/officeart/2005/8/layout/process1"/>
    <dgm:cxn modelId="{B13CADCB-3638-4838-8781-08A31F492803}" type="presOf" srcId="{3197FC5D-F131-4114-9461-212C6248D78C}" destId="{C9085444-EF28-4EB3-8275-7D4841072685}" srcOrd="1" destOrd="0" presId="urn:microsoft.com/office/officeart/2005/8/layout/process1"/>
    <dgm:cxn modelId="{F5B8F0E2-1BBB-48B1-AC57-EFA40ED95EE7}" type="presOf" srcId="{3197FC5D-F131-4114-9461-212C6248D78C}" destId="{3BEA2F4C-8FC9-4A08-A327-034F239484AA}" srcOrd="0" destOrd="0" presId="urn:microsoft.com/office/officeart/2005/8/layout/process1"/>
    <dgm:cxn modelId="{C7CDC579-D368-466F-A196-17D40386A746}" type="presParOf" srcId="{6AA4C225-8A00-409A-9863-3F689FC1FCB5}" destId="{6D5E5FD6-DF3A-4F48-B15A-AECA150638E6}" srcOrd="0" destOrd="0" presId="urn:microsoft.com/office/officeart/2005/8/layout/process1"/>
    <dgm:cxn modelId="{A6AC1F94-3859-48C5-A48C-226CE96EC8B7}" type="presParOf" srcId="{6AA4C225-8A00-409A-9863-3F689FC1FCB5}" destId="{3BEA2F4C-8FC9-4A08-A327-034F239484AA}" srcOrd="1" destOrd="0" presId="urn:microsoft.com/office/officeart/2005/8/layout/process1"/>
    <dgm:cxn modelId="{9577C0E9-D7FC-49CA-AA76-A44745438E00}" type="presParOf" srcId="{3BEA2F4C-8FC9-4A08-A327-034F239484AA}" destId="{C9085444-EF28-4EB3-8275-7D4841072685}" srcOrd="0" destOrd="0" presId="urn:microsoft.com/office/officeart/2005/8/layout/process1"/>
    <dgm:cxn modelId="{07419A4B-4A97-46A7-824E-A78711647801}" type="presParOf" srcId="{6AA4C225-8A00-409A-9863-3F689FC1FCB5}" destId="{D69727F5-601F-4432-82D9-5667A69AD2D9}"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CF8FF645-513A-424C-8EAB-B988E9A0D1DC}" type="doc">
      <dgm:prSet loTypeId="urn:microsoft.com/office/officeart/2005/8/layout/process1" loCatId="process" qsTypeId="urn:microsoft.com/office/officeart/2005/8/quickstyle/simple1" qsCatId="simple" csTypeId="urn:microsoft.com/office/officeart/2005/8/colors/colorful3" csCatId="colorful" phldr="1"/>
      <dgm:spPr/>
    </dgm:pt>
    <dgm:pt modelId="{BB16B7FD-31FA-4FD7-A465-748599D3D52F}">
      <dgm:prSet phldrT="[Tekst]"/>
      <dgm:spPr/>
      <dgm:t>
        <a:bodyPr/>
        <a:lstStyle/>
        <a:p>
          <a:r>
            <a:rPr lang="pl-PL" dirty="0"/>
            <a:t>wypadek niecierpiący zwłoki </a:t>
          </a:r>
        </a:p>
      </dgm:t>
    </dgm:pt>
    <dgm:pt modelId="{DCBA8E76-FEC0-47E1-A6DC-38FE1F94683B}" type="parTrans" cxnId="{9A160663-8F9E-405E-A329-9BDA951E6316}">
      <dgm:prSet/>
      <dgm:spPr/>
      <dgm:t>
        <a:bodyPr/>
        <a:lstStyle/>
        <a:p>
          <a:endParaRPr lang="pl-PL"/>
        </a:p>
      </dgm:t>
    </dgm:pt>
    <dgm:pt modelId="{8F7DB110-7BE4-4FC2-A1B9-E6E3CF417CD9}" type="sibTrans" cxnId="{9A160663-8F9E-405E-A329-9BDA951E6316}">
      <dgm:prSet/>
      <dgm:spPr/>
      <dgm:t>
        <a:bodyPr/>
        <a:lstStyle/>
        <a:p>
          <a:endParaRPr lang="pl-PL"/>
        </a:p>
      </dgm:t>
    </dgm:pt>
    <dgm:pt modelId="{BF6ABB27-6DAB-49F3-8B72-D292F08AB8A0}">
      <dgm:prSet phldrT="[Tekst]"/>
      <dgm:spPr/>
      <dgm:t>
        <a:bodyPr/>
        <a:lstStyle/>
        <a:p>
          <a:r>
            <a:rPr lang="pl-PL" dirty="0"/>
            <a:t>KGP, KG CBŚP, KWP występują o pisemną zgodę do PG lub PO </a:t>
          </a:r>
        </a:p>
      </dgm:t>
    </dgm:pt>
    <dgm:pt modelId="{D1396946-6214-4727-8CC8-DCF90A541518}" type="parTrans" cxnId="{4C90B6FC-09AC-4CD2-94CB-9CE9F1D9EF7E}">
      <dgm:prSet/>
      <dgm:spPr/>
      <dgm:t>
        <a:bodyPr/>
        <a:lstStyle/>
        <a:p>
          <a:endParaRPr lang="pl-PL"/>
        </a:p>
      </dgm:t>
    </dgm:pt>
    <dgm:pt modelId="{D9F2FE25-36CA-4F70-BF40-2731C5BEDF60}" type="sibTrans" cxnId="{4C90B6FC-09AC-4CD2-94CB-9CE9F1D9EF7E}">
      <dgm:prSet/>
      <dgm:spPr/>
      <dgm:t>
        <a:bodyPr/>
        <a:lstStyle/>
        <a:p>
          <a:endParaRPr lang="pl-PL"/>
        </a:p>
      </dgm:t>
    </dgm:pt>
    <dgm:pt modelId="{C1F5F767-9D21-4528-86F7-734F84A18F3B}">
      <dgm:prSet phldrT="[Tekst]"/>
      <dgm:spPr/>
      <dgm:t>
        <a:bodyPr/>
        <a:lstStyle/>
        <a:p>
          <a:r>
            <a:rPr lang="pl-PL" dirty="0"/>
            <a:t>prokurator wyraża zgodę na kontrolę operacyjną </a:t>
          </a:r>
        </a:p>
      </dgm:t>
    </dgm:pt>
    <dgm:pt modelId="{0E02AF6B-F135-4B51-9AEE-34C7177BFB55}" type="parTrans" cxnId="{A0A26EC3-3F19-4884-9CFB-3CDD606EACCA}">
      <dgm:prSet/>
      <dgm:spPr/>
      <dgm:t>
        <a:bodyPr/>
        <a:lstStyle/>
        <a:p>
          <a:endParaRPr lang="pl-PL"/>
        </a:p>
      </dgm:t>
    </dgm:pt>
    <dgm:pt modelId="{6E24DD11-99F2-480E-B5B3-F00E9030E058}" type="sibTrans" cxnId="{A0A26EC3-3F19-4884-9CFB-3CDD606EACCA}">
      <dgm:prSet/>
      <dgm:spPr/>
      <dgm:t>
        <a:bodyPr/>
        <a:lstStyle/>
        <a:p>
          <a:endParaRPr lang="pl-PL"/>
        </a:p>
      </dgm:t>
    </dgm:pt>
    <dgm:pt modelId="{D6C47467-76B4-4A3D-B9AD-6BA5D9DB081A}">
      <dgm:prSet phldrT="[Tekst]"/>
      <dgm:spPr/>
      <dgm:t>
        <a:bodyPr/>
        <a:lstStyle/>
        <a:p>
          <a:r>
            <a:rPr lang="pl-PL" b="1" u="sng" dirty="0"/>
            <a:t>jednocześnie</a:t>
          </a:r>
          <a:r>
            <a:rPr lang="pl-PL" dirty="0"/>
            <a:t> występuje do sądu o  zgodę na kontrolę operacyjną</a:t>
          </a:r>
        </a:p>
      </dgm:t>
    </dgm:pt>
    <dgm:pt modelId="{3E5260F8-C90E-4D16-8475-5C3420A5EB69}" type="parTrans" cxnId="{9D954311-2E04-44DF-BD27-19FD3B7A9EF6}">
      <dgm:prSet/>
      <dgm:spPr/>
      <dgm:t>
        <a:bodyPr/>
        <a:lstStyle/>
        <a:p>
          <a:endParaRPr lang="pl-PL"/>
        </a:p>
      </dgm:t>
    </dgm:pt>
    <dgm:pt modelId="{D5AB44BF-8504-4EB5-83C6-D85FADF686A8}" type="sibTrans" cxnId="{9D954311-2E04-44DF-BD27-19FD3B7A9EF6}">
      <dgm:prSet/>
      <dgm:spPr/>
      <dgm:t>
        <a:bodyPr/>
        <a:lstStyle/>
        <a:p>
          <a:endParaRPr lang="pl-PL"/>
        </a:p>
      </dgm:t>
    </dgm:pt>
    <dgm:pt modelId="{EF448E54-62E7-417C-A07D-62A8E48DC1BC}" type="pres">
      <dgm:prSet presAssocID="{CF8FF645-513A-424C-8EAB-B988E9A0D1DC}" presName="Name0" presStyleCnt="0">
        <dgm:presLayoutVars>
          <dgm:dir/>
          <dgm:resizeHandles val="exact"/>
        </dgm:presLayoutVars>
      </dgm:prSet>
      <dgm:spPr/>
    </dgm:pt>
    <dgm:pt modelId="{118C16DA-F48C-4E2C-93EF-ED672F64DC82}" type="pres">
      <dgm:prSet presAssocID="{BB16B7FD-31FA-4FD7-A465-748599D3D52F}" presName="node" presStyleLbl="node1" presStyleIdx="0" presStyleCnt="4">
        <dgm:presLayoutVars>
          <dgm:bulletEnabled val="1"/>
        </dgm:presLayoutVars>
      </dgm:prSet>
      <dgm:spPr/>
    </dgm:pt>
    <dgm:pt modelId="{3037BBB6-F7FA-49D5-B24F-4790E289CB96}" type="pres">
      <dgm:prSet presAssocID="{8F7DB110-7BE4-4FC2-A1B9-E6E3CF417CD9}" presName="sibTrans" presStyleLbl="sibTrans2D1" presStyleIdx="0" presStyleCnt="3"/>
      <dgm:spPr/>
    </dgm:pt>
    <dgm:pt modelId="{A280E888-09CF-407F-BC0C-9079C874199C}" type="pres">
      <dgm:prSet presAssocID="{8F7DB110-7BE4-4FC2-A1B9-E6E3CF417CD9}" presName="connectorText" presStyleLbl="sibTrans2D1" presStyleIdx="0" presStyleCnt="3"/>
      <dgm:spPr/>
    </dgm:pt>
    <dgm:pt modelId="{9776164A-BE94-483F-ADAD-C927BA4AE038}" type="pres">
      <dgm:prSet presAssocID="{BF6ABB27-6DAB-49F3-8B72-D292F08AB8A0}" presName="node" presStyleLbl="node1" presStyleIdx="1" presStyleCnt="4">
        <dgm:presLayoutVars>
          <dgm:bulletEnabled val="1"/>
        </dgm:presLayoutVars>
      </dgm:prSet>
      <dgm:spPr/>
    </dgm:pt>
    <dgm:pt modelId="{A9CD3B3D-8A5A-46F1-A674-07FC33A7D09E}" type="pres">
      <dgm:prSet presAssocID="{D9F2FE25-36CA-4F70-BF40-2731C5BEDF60}" presName="sibTrans" presStyleLbl="sibTrans2D1" presStyleIdx="1" presStyleCnt="3"/>
      <dgm:spPr/>
    </dgm:pt>
    <dgm:pt modelId="{804CC7BF-AC65-4C65-B01F-AACE82385AF9}" type="pres">
      <dgm:prSet presAssocID="{D9F2FE25-36CA-4F70-BF40-2731C5BEDF60}" presName="connectorText" presStyleLbl="sibTrans2D1" presStyleIdx="1" presStyleCnt="3"/>
      <dgm:spPr/>
    </dgm:pt>
    <dgm:pt modelId="{343CDFED-F459-4C99-B64A-5EE50A42A70E}" type="pres">
      <dgm:prSet presAssocID="{C1F5F767-9D21-4528-86F7-734F84A18F3B}" presName="node" presStyleLbl="node1" presStyleIdx="2" presStyleCnt="4">
        <dgm:presLayoutVars>
          <dgm:bulletEnabled val="1"/>
        </dgm:presLayoutVars>
      </dgm:prSet>
      <dgm:spPr/>
    </dgm:pt>
    <dgm:pt modelId="{1347DF31-A8E2-4367-879F-76978C678BFA}" type="pres">
      <dgm:prSet presAssocID="{6E24DD11-99F2-480E-B5B3-F00E9030E058}" presName="sibTrans" presStyleLbl="sibTrans2D1" presStyleIdx="2" presStyleCnt="3"/>
      <dgm:spPr/>
    </dgm:pt>
    <dgm:pt modelId="{10FE2831-151D-4D73-8558-346903AF64B7}" type="pres">
      <dgm:prSet presAssocID="{6E24DD11-99F2-480E-B5B3-F00E9030E058}" presName="connectorText" presStyleLbl="sibTrans2D1" presStyleIdx="2" presStyleCnt="3"/>
      <dgm:spPr/>
    </dgm:pt>
    <dgm:pt modelId="{29AA20D3-CFC5-475B-95AD-680381EE18C4}" type="pres">
      <dgm:prSet presAssocID="{D6C47467-76B4-4A3D-B9AD-6BA5D9DB081A}" presName="node" presStyleLbl="node1" presStyleIdx="3" presStyleCnt="4">
        <dgm:presLayoutVars>
          <dgm:bulletEnabled val="1"/>
        </dgm:presLayoutVars>
      </dgm:prSet>
      <dgm:spPr/>
    </dgm:pt>
  </dgm:ptLst>
  <dgm:cxnLst>
    <dgm:cxn modelId="{9D954311-2E04-44DF-BD27-19FD3B7A9EF6}" srcId="{CF8FF645-513A-424C-8EAB-B988E9A0D1DC}" destId="{D6C47467-76B4-4A3D-B9AD-6BA5D9DB081A}" srcOrd="3" destOrd="0" parTransId="{3E5260F8-C90E-4D16-8475-5C3420A5EB69}" sibTransId="{D5AB44BF-8504-4EB5-83C6-D85FADF686A8}"/>
    <dgm:cxn modelId="{3C999F13-F9E0-44BF-9DB2-1DACA3F182F5}" type="presOf" srcId="{8F7DB110-7BE4-4FC2-A1B9-E6E3CF417CD9}" destId="{A280E888-09CF-407F-BC0C-9079C874199C}" srcOrd="1" destOrd="0" presId="urn:microsoft.com/office/officeart/2005/8/layout/process1"/>
    <dgm:cxn modelId="{9A160663-8F9E-405E-A329-9BDA951E6316}" srcId="{CF8FF645-513A-424C-8EAB-B988E9A0D1DC}" destId="{BB16B7FD-31FA-4FD7-A465-748599D3D52F}" srcOrd="0" destOrd="0" parTransId="{DCBA8E76-FEC0-47E1-A6DC-38FE1F94683B}" sibTransId="{8F7DB110-7BE4-4FC2-A1B9-E6E3CF417CD9}"/>
    <dgm:cxn modelId="{D86A1B55-BBB7-4F0A-A639-DDC682921508}" type="presOf" srcId="{8F7DB110-7BE4-4FC2-A1B9-E6E3CF417CD9}" destId="{3037BBB6-F7FA-49D5-B24F-4790E289CB96}" srcOrd="0" destOrd="0" presId="urn:microsoft.com/office/officeart/2005/8/layout/process1"/>
    <dgm:cxn modelId="{D554E358-C39A-4172-ADA0-C8EFB66B2B4A}" type="presOf" srcId="{D9F2FE25-36CA-4F70-BF40-2731C5BEDF60}" destId="{804CC7BF-AC65-4C65-B01F-AACE82385AF9}" srcOrd="1" destOrd="0" presId="urn:microsoft.com/office/officeart/2005/8/layout/process1"/>
    <dgm:cxn modelId="{233C9479-DDFC-480A-86D5-32DCFA936D27}" type="presOf" srcId="{D6C47467-76B4-4A3D-B9AD-6BA5D9DB081A}" destId="{29AA20D3-CFC5-475B-95AD-680381EE18C4}" srcOrd="0" destOrd="0" presId="urn:microsoft.com/office/officeart/2005/8/layout/process1"/>
    <dgm:cxn modelId="{A71E2F82-CD42-423C-8C44-FF0A972F92E1}" type="presOf" srcId="{D9F2FE25-36CA-4F70-BF40-2731C5BEDF60}" destId="{A9CD3B3D-8A5A-46F1-A674-07FC33A7D09E}" srcOrd="0" destOrd="0" presId="urn:microsoft.com/office/officeart/2005/8/layout/process1"/>
    <dgm:cxn modelId="{02A9699F-CFE5-4741-B7F7-0BD285D3AD55}" type="presOf" srcId="{CF8FF645-513A-424C-8EAB-B988E9A0D1DC}" destId="{EF448E54-62E7-417C-A07D-62A8E48DC1BC}" srcOrd="0" destOrd="0" presId="urn:microsoft.com/office/officeart/2005/8/layout/process1"/>
    <dgm:cxn modelId="{B99723A5-09C9-4A19-930C-6754B81CB571}" type="presOf" srcId="{6E24DD11-99F2-480E-B5B3-F00E9030E058}" destId="{10FE2831-151D-4D73-8558-346903AF64B7}" srcOrd="1" destOrd="0" presId="urn:microsoft.com/office/officeart/2005/8/layout/process1"/>
    <dgm:cxn modelId="{7C8C99BD-F696-48AF-B40A-1B4CC62934C3}" type="presOf" srcId="{6E24DD11-99F2-480E-B5B3-F00E9030E058}" destId="{1347DF31-A8E2-4367-879F-76978C678BFA}" srcOrd="0" destOrd="0" presId="urn:microsoft.com/office/officeart/2005/8/layout/process1"/>
    <dgm:cxn modelId="{A0A26EC3-3F19-4884-9CFB-3CDD606EACCA}" srcId="{CF8FF645-513A-424C-8EAB-B988E9A0D1DC}" destId="{C1F5F767-9D21-4528-86F7-734F84A18F3B}" srcOrd="2" destOrd="0" parTransId="{0E02AF6B-F135-4B51-9AEE-34C7177BFB55}" sibTransId="{6E24DD11-99F2-480E-B5B3-F00E9030E058}"/>
    <dgm:cxn modelId="{C8BA59ED-B49A-4537-ACC3-7DB60BF7DD6F}" type="presOf" srcId="{BB16B7FD-31FA-4FD7-A465-748599D3D52F}" destId="{118C16DA-F48C-4E2C-93EF-ED672F64DC82}" srcOrd="0" destOrd="0" presId="urn:microsoft.com/office/officeart/2005/8/layout/process1"/>
    <dgm:cxn modelId="{498E3CF9-4981-48A9-9CFC-C9B6E528F91F}" type="presOf" srcId="{C1F5F767-9D21-4528-86F7-734F84A18F3B}" destId="{343CDFED-F459-4C99-B64A-5EE50A42A70E}" srcOrd="0" destOrd="0" presId="urn:microsoft.com/office/officeart/2005/8/layout/process1"/>
    <dgm:cxn modelId="{B27D00FA-46AB-4846-9E9D-97BA9CDFE607}" type="presOf" srcId="{BF6ABB27-6DAB-49F3-8B72-D292F08AB8A0}" destId="{9776164A-BE94-483F-ADAD-C927BA4AE038}" srcOrd="0" destOrd="0" presId="urn:microsoft.com/office/officeart/2005/8/layout/process1"/>
    <dgm:cxn modelId="{4C90B6FC-09AC-4CD2-94CB-9CE9F1D9EF7E}" srcId="{CF8FF645-513A-424C-8EAB-B988E9A0D1DC}" destId="{BF6ABB27-6DAB-49F3-8B72-D292F08AB8A0}" srcOrd="1" destOrd="0" parTransId="{D1396946-6214-4727-8CC8-DCF90A541518}" sibTransId="{D9F2FE25-36CA-4F70-BF40-2731C5BEDF60}"/>
    <dgm:cxn modelId="{3CD79BF4-A669-408A-A934-1D0D401DED42}" type="presParOf" srcId="{EF448E54-62E7-417C-A07D-62A8E48DC1BC}" destId="{118C16DA-F48C-4E2C-93EF-ED672F64DC82}" srcOrd="0" destOrd="0" presId="urn:microsoft.com/office/officeart/2005/8/layout/process1"/>
    <dgm:cxn modelId="{4271C464-38F9-4F4D-867C-F281A61AF73F}" type="presParOf" srcId="{EF448E54-62E7-417C-A07D-62A8E48DC1BC}" destId="{3037BBB6-F7FA-49D5-B24F-4790E289CB96}" srcOrd="1" destOrd="0" presId="urn:microsoft.com/office/officeart/2005/8/layout/process1"/>
    <dgm:cxn modelId="{C75398D6-8104-44F2-A4D7-1A903D2D93F4}" type="presParOf" srcId="{3037BBB6-F7FA-49D5-B24F-4790E289CB96}" destId="{A280E888-09CF-407F-BC0C-9079C874199C}" srcOrd="0" destOrd="0" presId="urn:microsoft.com/office/officeart/2005/8/layout/process1"/>
    <dgm:cxn modelId="{D4437A69-BF8D-449A-8E79-ECF47143D25C}" type="presParOf" srcId="{EF448E54-62E7-417C-A07D-62A8E48DC1BC}" destId="{9776164A-BE94-483F-ADAD-C927BA4AE038}" srcOrd="2" destOrd="0" presId="urn:microsoft.com/office/officeart/2005/8/layout/process1"/>
    <dgm:cxn modelId="{FF29913D-3929-4AC8-AD7D-0A51EBC96656}" type="presParOf" srcId="{EF448E54-62E7-417C-A07D-62A8E48DC1BC}" destId="{A9CD3B3D-8A5A-46F1-A674-07FC33A7D09E}" srcOrd="3" destOrd="0" presId="urn:microsoft.com/office/officeart/2005/8/layout/process1"/>
    <dgm:cxn modelId="{D61AE9E7-F841-4C1F-B5B3-B35F0ABEE002}" type="presParOf" srcId="{A9CD3B3D-8A5A-46F1-A674-07FC33A7D09E}" destId="{804CC7BF-AC65-4C65-B01F-AACE82385AF9}" srcOrd="0" destOrd="0" presId="urn:microsoft.com/office/officeart/2005/8/layout/process1"/>
    <dgm:cxn modelId="{96391286-1513-4AC8-BA0A-8265AB657ADE}" type="presParOf" srcId="{EF448E54-62E7-417C-A07D-62A8E48DC1BC}" destId="{343CDFED-F459-4C99-B64A-5EE50A42A70E}" srcOrd="4" destOrd="0" presId="urn:microsoft.com/office/officeart/2005/8/layout/process1"/>
    <dgm:cxn modelId="{BA9BDB71-6158-4DA2-909A-D3BB59A824A0}" type="presParOf" srcId="{EF448E54-62E7-417C-A07D-62A8E48DC1BC}" destId="{1347DF31-A8E2-4367-879F-76978C678BFA}" srcOrd="5" destOrd="0" presId="urn:microsoft.com/office/officeart/2005/8/layout/process1"/>
    <dgm:cxn modelId="{E491F742-900D-4BB1-B470-076F51FE513D}" type="presParOf" srcId="{1347DF31-A8E2-4367-879F-76978C678BFA}" destId="{10FE2831-151D-4D73-8558-346903AF64B7}" srcOrd="0" destOrd="0" presId="urn:microsoft.com/office/officeart/2005/8/layout/process1"/>
    <dgm:cxn modelId="{866783A7-D60B-4FFF-B880-F314C38C7BD6}" type="presParOf" srcId="{EF448E54-62E7-417C-A07D-62A8E48DC1BC}" destId="{29AA20D3-CFC5-475B-95AD-680381EE18C4}"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ADE3326F-87F1-486E-829D-2B21F3ACA92E}" type="doc">
      <dgm:prSet loTypeId="urn:microsoft.com/office/officeart/2005/8/layout/pyramid1" loCatId="pyramid" qsTypeId="urn:microsoft.com/office/officeart/2005/8/quickstyle/simple1" qsCatId="simple" csTypeId="urn:microsoft.com/office/officeart/2005/8/colors/colorful5" csCatId="colorful" phldr="1"/>
      <dgm:spPr/>
    </dgm:pt>
    <dgm:pt modelId="{51266390-B87D-4F90-8D2D-5E91E4B5529B}">
      <dgm:prSet phldrT="[Tekst]"/>
      <dgm:spPr/>
      <dgm:t>
        <a:bodyPr/>
        <a:lstStyle/>
        <a:p>
          <a:r>
            <a:rPr lang="pl-PL" dirty="0"/>
            <a:t>Kontrola i utrwalanie rozmów – art. 19 </a:t>
          </a:r>
        </a:p>
      </dgm:t>
    </dgm:pt>
    <dgm:pt modelId="{B6C0A60F-D4A7-4151-AD6D-1F3C48EC00AD}" type="parTrans" cxnId="{BDBFF27A-8FE6-4D36-9831-C225E8B17479}">
      <dgm:prSet/>
      <dgm:spPr/>
      <dgm:t>
        <a:bodyPr/>
        <a:lstStyle/>
        <a:p>
          <a:endParaRPr lang="pl-PL"/>
        </a:p>
      </dgm:t>
    </dgm:pt>
    <dgm:pt modelId="{B9DBC39C-1581-401E-A1E1-9E32B78AC76B}" type="sibTrans" cxnId="{BDBFF27A-8FE6-4D36-9831-C225E8B17479}">
      <dgm:prSet/>
      <dgm:spPr/>
      <dgm:t>
        <a:bodyPr/>
        <a:lstStyle/>
        <a:p>
          <a:endParaRPr lang="pl-PL"/>
        </a:p>
      </dgm:t>
    </dgm:pt>
    <dgm:pt modelId="{EEF2EB1E-ED4B-4D09-9257-186FE4AB65CD}">
      <dgm:prSet phldrT="[Tekst]"/>
      <dgm:spPr/>
      <dgm:t>
        <a:bodyPr/>
        <a:lstStyle/>
        <a:p>
          <a:r>
            <a:rPr lang="pl-PL" dirty="0"/>
            <a:t>dostęp do danych internetowych innych niż treść wiadomości (maili) – art. 20c </a:t>
          </a:r>
        </a:p>
      </dgm:t>
    </dgm:pt>
    <dgm:pt modelId="{79FB5673-966C-4D8C-81C9-850564EAD666}" type="parTrans" cxnId="{10697639-E20B-4148-95E7-389B8D429A35}">
      <dgm:prSet/>
      <dgm:spPr/>
      <dgm:t>
        <a:bodyPr/>
        <a:lstStyle/>
        <a:p>
          <a:endParaRPr lang="pl-PL"/>
        </a:p>
      </dgm:t>
    </dgm:pt>
    <dgm:pt modelId="{AC29DDAC-A09B-4B92-AF58-9EE286499853}" type="sibTrans" cxnId="{10697639-E20B-4148-95E7-389B8D429A35}">
      <dgm:prSet/>
      <dgm:spPr/>
      <dgm:t>
        <a:bodyPr/>
        <a:lstStyle/>
        <a:p>
          <a:endParaRPr lang="pl-PL"/>
        </a:p>
      </dgm:t>
    </dgm:pt>
    <dgm:pt modelId="{BEAAA687-9D48-4547-9EBC-EE5AA3555C5C}">
      <dgm:prSet phldrT="[Tekst]"/>
      <dgm:spPr/>
      <dgm:t>
        <a:bodyPr/>
        <a:lstStyle/>
        <a:p>
          <a:r>
            <a:rPr lang="pl-PL" dirty="0"/>
            <a:t>transakcja pozorna – art. 19a</a:t>
          </a:r>
        </a:p>
      </dgm:t>
    </dgm:pt>
    <dgm:pt modelId="{6245DFF2-5FE3-4708-B57C-19E59F68F92C}" type="parTrans" cxnId="{51E23B18-4552-4EB9-A042-F5C326C9EB25}">
      <dgm:prSet/>
      <dgm:spPr/>
      <dgm:t>
        <a:bodyPr/>
        <a:lstStyle/>
        <a:p>
          <a:endParaRPr lang="pl-PL"/>
        </a:p>
      </dgm:t>
    </dgm:pt>
    <dgm:pt modelId="{3EA20EA3-D16B-40D6-875B-BBF36C3EA57B}" type="sibTrans" cxnId="{51E23B18-4552-4EB9-A042-F5C326C9EB25}">
      <dgm:prSet/>
      <dgm:spPr/>
      <dgm:t>
        <a:bodyPr/>
        <a:lstStyle/>
        <a:p>
          <a:endParaRPr lang="pl-PL"/>
        </a:p>
      </dgm:t>
    </dgm:pt>
    <dgm:pt modelId="{9A5D254E-C68D-40FF-9DA2-DDF6C49D9364}">
      <dgm:prSet phldrT="[Tekst]"/>
      <dgm:spPr/>
      <dgm:t>
        <a:bodyPr/>
        <a:lstStyle/>
        <a:p>
          <a:r>
            <a:rPr lang="pl-PL" dirty="0"/>
            <a:t>pozostałe czynności – tajny informator, przetwarzanie danych,  </a:t>
          </a:r>
        </a:p>
      </dgm:t>
    </dgm:pt>
    <dgm:pt modelId="{FC6833D9-F407-4F6F-89D2-189A9ACE9A1B}" type="parTrans" cxnId="{AAAFA748-4021-42B2-9EC3-5F1AE913674A}">
      <dgm:prSet/>
      <dgm:spPr/>
      <dgm:t>
        <a:bodyPr/>
        <a:lstStyle/>
        <a:p>
          <a:endParaRPr lang="pl-PL"/>
        </a:p>
      </dgm:t>
    </dgm:pt>
    <dgm:pt modelId="{68DE6C30-598D-496C-B5AC-A4D419A881EB}" type="sibTrans" cxnId="{AAAFA748-4021-42B2-9EC3-5F1AE913674A}">
      <dgm:prSet/>
      <dgm:spPr/>
      <dgm:t>
        <a:bodyPr/>
        <a:lstStyle/>
        <a:p>
          <a:endParaRPr lang="pl-PL"/>
        </a:p>
      </dgm:t>
    </dgm:pt>
    <dgm:pt modelId="{0456C909-9944-495F-8713-CC6A17160C87}">
      <dgm:prSet phldrT="[Tekst]"/>
      <dgm:spPr/>
      <dgm:t>
        <a:bodyPr/>
        <a:lstStyle/>
        <a:p>
          <a:r>
            <a:rPr lang="pl-PL" dirty="0"/>
            <a:t>przesyłka niejawnie nadzorowana </a:t>
          </a:r>
        </a:p>
      </dgm:t>
    </dgm:pt>
    <dgm:pt modelId="{444C60B1-FE44-4BEA-A27C-11F61E72EF48}" type="parTrans" cxnId="{107A9E7B-6930-485A-93D1-6780A0036C8F}">
      <dgm:prSet/>
      <dgm:spPr/>
      <dgm:t>
        <a:bodyPr/>
        <a:lstStyle/>
        <a:p>
          <a:endParaRPr lang="pl-PL"/>
        </a:p>
      </dgm:t>
    </dgm:pt>
    <dgm:pt modelId="{FF6210CB-4FC5-440C-8CAA-5CC35589DEB2}" type="sibTrans" cxnId="{107A9E7B-6930-485A-93D1-6780A0036C8F}">
      <dgm:prSet/>
      <dgm:spPr/>
      <dgm:t>
        <a:bodyPr/>
        <a:lstStyle/>
        <a:p>
          <a:endParaRPr lang="pl-PL"/>
        </a:p>
      </dgm:t>
    </dgm:pt>
    <dgm:pt modelId="{032C49EC-68CE-400D-BBFF-BEB6285B5D5B}" type="pres">
      <dgm:prSet presAssocID="{ADE3326F-87F1-486E-829D-2B21F3ACA92E}" presName="Name0" presStyleCnt="0">
        <dgm:presLayoutVars>
          <dgm:dir/>
          <dgm:animLvl val="lvl"/>
          <dgm:resizeHandles val="exact"/>
        </dgm:presLayoutVars>
      </dgm:prSet>
      <dgm:spPr/>
    </dgm:pt>
    <dgm:pt modelId="{75DE8E23-F20D-47D0-B0F8-16C6E173BE25}" type="pres">
      <dgm:prSet presAssocID="{51266390-B87D-4F90-8D2D-5E91E4B5529B}" presName="Name8" presStyleCnt="0"/>
      <dgm:spPr/>
    </dgm:pt>
    <dgm:pt modelId="{92B98803-ECEC-4684-A6C5-E660AE63E0AD}" type="pres">
      <dgm:prSet presAssocID="{51266390-B87D-4F90-8D2D-5E91E4B5529B}" presName="level" presStyleLbl="node1" presStyleIdx="0" presStyleCnt="5">
        <dgm:presLayoutVars>
          <dgm:chMax val="1"/>
          <dgm:bulletEnabled val="1"/>
        </dgm:presLayoutVars>
      </dgm:prSet>
      <dgm:spPr/>
    </dgm:pt>
    <dgm:pt modelId="{728E51F1-2432-4A76-BC5E-19C1FD6317C7}" type="pres">
      <dgm:prSet presAssocID="{51266390-B87D-4F90-8D2D-5E91E4B5529B}" presName="levelTx" presStyleLbl="revTx" presStyleIdx="0" presStyleCnt="0">
        <dgm:presLayoutVars>
          <dgm:chMax val="1"/>
          <dgm:bulletEnabled val="1"/>
        </dgm:presLayoutVars>
      </dgm:prSet>
      <dgm:spPr/>
    </dgm:pt>
    <dgm:pt modelId="{ABA67F67-0BCC-4CCB-99F8-6B72FA617BE7}" type="pres">
      <dgm:prSet presAssocID="{EEF2EB1E-ED4B-4D09-9257-186FE4AB65CD}" presName="Name8" presStyleCnt="0"/>
      <dgm:spPr/>
    </dgm:pt>
    <dgm:pt modelId="{F02F4258-7F13-43B8-AB90-FDFE4509798E}" type="pres">
      <dgm:prSet presAssocID="{EEF2EB1E-ED4B-4D09-9257-186FE4AB65CD}" presName="level" presStyleLbl="node1" presStyleIdx="1" presStyleCnt="5">
        <dgm:presLayoutVars>
          <dgm:chMax val="1"/>
          <dgm:bulletEnabled val="1"/>
        </dgm:presLayoutVars>
      </dgm:prSet>
      <dgm:spPr/>
    </dgm:pt>
    <dgm:pt modelId="{CCF0E0E4-552C-40B7-95B9-5F232C89A8B0}" type="pres">
      <dgm:prSet presAssocID="{EEF2EB1E-ED4B-4D09-9257-186FE4AB65CD}" presName="levelTx" presStyleLbl="revTx" presStyleIdx="0" presStyleCnt="0">
        <dgm:presLayoutVars>
          <dgm:chMax val="1"/>
          <dgm:bulletEnabled val="1"/>
        </dgm:presLayoutVars>
      </dgm:prSet>
      <dgm:spPr/>
    </dgm:pt>
    <dgm:pt modelId="{A13FECF5-A291-4E81-AFC5-3EF1CB7DA08D}" type="pres">
      <dgm:prSet presAssocID="{BEAAA687-9D48-4547-9EBC-EE5AA3555C5C}" presName="Name8" presStyleCnt="0"/>
      <dgm:spPr/>
    </dgm:pt>
    <dgm:pt modelId="{965E2067-038D-4084-998A-4CF9CCF07565}" type="pres">
      <dgm:prSet presAssocID="{BEAAA687-9D48-4547-9EBC-EE5AA3555C5C}" presName="level" presStyleLbl="node1" presStyleIdx="2" presStyleCnt="5">
        <dgm:presLayoutVars>
          <dgm:chMax val="1"/>
          <dgm:bulletEnabled val="1"/>
        </dgm:presLayoutVars>
      </dgm:prSet>
      <dgm:spPr/>
    </dgm:pt>
    <dgm:pt modelId="{724C6476-2A01-450C-9E4E-E0C594291C11}" type="pres">
      <dgm:prSet presAssocID="{BEAAA687-9D48-4547-9EBC-EE5AA3555C5C}" presName="levelTx" presStyleLbl="revTx" presStyleIdx="0" presStyleCnt="0">
        <dgm:presLayoutVars>
          <dgm:chMax val="1"/>
          <dgm:bulletEnabled val="1"/>
        </dgm:presLayoutVars>
      </dgm:prSet>
      <dgm:spPr/>
    </dgm:pt>
    <dgm:pt modelId="{409F0AF3-B9A4-4BE0-944C-7D39567A15AE}" type="pres">
      <dgm:prSet presAssocID="{0456C909-9944-495F-8713-CC6A17160C87}" presName="Name8" presStyleCnt="0"/>
      <dgm:spPr/>
    </dgm:pt>
    <dgm:pt modelId="{26A96BFD-4A12-4711-8B00-61CCC7260B42}" type="pres">
      <dgm:prSet presAssocID="{0456C909-9944-495F-8713-CC6A17160C87}" presName="level" presStyleLbl="node1" presStyleIdx="3" presStyleCnt="5">
        <dgm:presLayoutVars>
          <dgm:chMax val="1"/>
          <dgm:bulletEnabled val="1"/>
        </dgm:presLayoutVars>
      </dgm:prSet>
      <dgm:spPr/>
    </dgm:pt>
    <dgm:pt modelId="{293129A8-0F5A-4F6E-809A-0E9E80AE9BC7}" type="pres">
      <dgm:prSet presAssocID="{0456C909-9944-495F-8713-CC6A17160C87}" presName="levelTx" presStyleLbl="revTx" presStyleIdx="0" presStyleCnt="0">
        <dgm:presLayoutVars>
          <dgm:chMax val="1"/>
          <dgm:bulletEnabled val="1"/>
        </dgm:presLayoutVars>
      </dgm:prSet>
      <dgm:spPr/>
    </dgm:pt>
    <dgm:pt modelId="{5D1D959C-273A-4DA5-B25B-D886C65F7134}" type="pres">
      <dgm:prSet presAssocID="{9A5D254E-C68D-40FF-9DA2-DDF6C49D9364}" presName="Name8" presStyleCnt="0"/>
      <dgm:spPr/>
    </dgm:pt>
    <dgm:pt modelId="{9EFFB782-2D10-49BF-B056-7332FC22E1F7}" type="pres">
      <dgm:prSet presAssocID="{9A5D254E-C68D-40FF-9DA2-DDF6C49D9364}" presName="level" presStyleLbl="node1" presStyleIdx="4" presStyleCnt="5">
        <dgm:presLayoutVars>
          <dgm:chMax val="1"/>
          <dgm:bulletEnabled val="1"/>
        </dgm:presLayoutVars>
      </dgm:prSet>
      <dgm:spPr/>
    </dgm:pt>
    <dgm:pt modelId="{94A7910C-DD67-4229-9C7C-A94A3DFBF49B}" type="pres">
      <dgm:prSet presAssocID="{9A5D254E-C68D-40FF-9DA2-DDF6C49D9364}" presName="levelTx" presStyleLbl="revTx" presStyleIdx="0" presStyleCnt="0">
        <dgm:presLayoutVars>
          <dgm:chMax val="1"/>
          <dgm:bulletEnabled val="1"/>
        </dgm:presLayoutVars>
      </dgm:prSet>
      <dgm:spPr/>
    </dgm:pt>
  </dgm:ptLst>
  <dgm:cxnLst>
    <dgm:cxn modelId="{684D0C06-E21D-4E07-B477-6A078E2D6EAE}" type="presOf" srcId="{9A5D254E-C68D-40FF-9DA2-DDF6C49D9364}" destId="{94A7910C-DD67-4229-9C7C-A94A3DFBF49B}" srcOrd="1" destOrd="0" presId="urn:microsoft.com/office/officeart/2005/8/layout/pyramid1"/>
    <dgm:cxn modelId="{51E23B18-4552-4EB9-A042-F5C326C9EB25}" srcId="{ADE3326F-87F1-486E-829D-2B21F3ACA92E}" destId="{BEAAA687-9D48-4547-9EBC-EE5AA3555C5C}" srcOrd="2" destOrd="0" parTransId="{6245DFF2-5FE3-4708-B57C-19E59F68F92C}" sibTransId="{3EA20EA3-D16B-40D6-875B-BBF36C3EA57B}"/>
    <dgm:cxn modelId="{10697639-E20B-4148-95E7-389B8D429A35}" srcId="{ADE3326F-87F1-486E-829D-2B21F3ACA92E}" destId="{EEF2EB1E-ED4B-4D09-9257-186FE4AB65CD}" srcOrd="1" destOrd="0" parTransId="{79FB5673-966C-4D8C-81C9-850564EAD666}" sibTransId="{AC29DDAC-A09B-4B92-AF58-9EE286499853}"/>
    <dgm:cxn modelId="{712CD847-9ECA-4C1E-8EE2-30A8C921E340}" type="presOf" srcId="{EEF2EB1E-ED4B-4D09-9257-186FE4AB65CD}" destId="{CCF0E0E4-552C-40B7-95B9-5F232C89A8B0}" srcOrd="1" destOrd="0" presId="urn:microsoft.com/office/officeart/2005/8/layout/pyramid1"/>
    <dgm:cxn modelId="{AAAFA748-4021-42B2-9EC3-5F1AE913674A}" srcId="{ADE3326F-87F1-486E-829D-2B21F3ACA92E}" destId="{9A5D254E-C68D-40FF-9DA2-DDF6C49D9364}" srcOrd="4" destOrd="0" parTransId="{FC6833D9-F407-4F6F-89D2-189A9ACE9A1B}" sibTransId="{68DE6C30-598D-496C-B5AC-A4D419A881EB}"/>
    <dgm:cxn modelId="{55FC1D6A-5286-4C7B-B68E-BC2AF2923B37}" type="presOf" srcId="{51266390-B87D-4F90-8D2D-5E91E4B5529B}" destId="{728E51F1-2432-4A76-BC5E-19C1FD6317C7}" srcOrd="1" destOrd="0" presId="urn:microsoft.com/office/officeart/2005/8/layout/pyramid1"/>
    <dgm:cxn modelId="{BDBFF27A-8FE6-4D36-9831-C225E8B17479}" srcId="{ADE3326F-87F1-486E-829D-2B21F3ACA92E}" destId="{51266390-B87D-4F90-8D2D-5E91E4B5529B}" srcOrd="0" destOrd="0" parTransId="{B6C0A60F-D4A7-4151-AD6D-1F3C48EC00AD}" sibTransId="{B9DBC39C-1581-401E-A1E1-9E32B78AC76B}"/>
    <dgm:cxn modelId="{107A9E7B-6930-485A-93D1-6780A0036C8F}" srcId="{ADE3326F-87F1-486E-829D-2B21F3ACA92E}" destId="{0456C909-9944-495F-8713-CC6A17160C87}" srcOrd="3" destOrd="0" parTransId="{444C60B1-FE44-4BEA-A27C-11F61E72EF48}" sibTransId="{FF6210CB-4FC5-440C-8CAA-5CC35589DEB2}"/>
    <dgm:cxn modelId="{1B33DB7D-B96A-4C2D-9E50-231EF7929231}" type="presOf" srcId="{BEAAA687-9D48-4547-9EBC-EE5AA3555C5C}" destId="{724C6476-2A01-450C-9E4E-E0C594291C11}" srcOrd="1" destOrd="0" presId="urn:microsoft.com/office/officeart/2005/8/layout/pyramid1"/>
    <dgm:cxn modelId="{3AFD147E-C013-4AEC-9E63-8CE7C0965B6C}" type="presOf" srcId="{EEF2EB1E-ED4B-4D09-9257-186FE4AB65CD}" destId="{F02F4258-7F13-43B8-AB90-FDFE4509798E}" srcOrd="0" destOrd="0" presId="urn:microsoft.com/office/officeart/2005/8/layout/pyramid1"/>
    <dgm:cxn modelId="{B0F05083-078A-47E9-97D5-97DFA7213F41}" type="presOf" srcId="{ADE3326F-87F1-486E-829D-2B21F3ACA92E}" destId="{032C49EC-68CE-400D-BBFF-BEB6285B5D5B}" srcOrd="0" destOrd="0" presId="urn:microsoft.com/office/officeart/2005/8/layout/pyramid1"/>
    <dgm:cxn modelId="{13D1EBBF-351C-47EF-8A54-F7666CD4D46E}" type="presOf" srcId="{9A5D254E-C68D-40FF-9DA2-DDF6C49D9364}" destId="{9EFFB782-2D10-49BF-B056-7332FC22E1F7}" srcOrd="0" destOrd="0" presId="urn:microsoft.com/office/officeart/2005/8/layout/pyramid1"/>
    <dgm:cxn modelId="{8FAEEBC8-5CB0-4383-ABB7-005109488017}" type="presOf" srcId="{0456C909-9944-495F-8713-CC6A17160C87}" destId="{26A96BFD-4A12-4711-8B00-61CCC7260B42}" srcOrd="0" destOrd="0" presId="urn:microsoft.com/office/officeart/2005/8/layout/pyramid1"/>
    <dgm:cxn modelId="{6C839FC9-4C64-41BE-9E30-1F8269CA0DA7}" type="presOf" srcId="{BEAAA687-9D48-4547-9EBC-EE5AA3555C5C}" destId="{965E2067-038D-4084-998A-4CF9CCF07565}" srcOrd="0" destOrd="0" presId="urn:microsoft.com/office/officeart/2005/8/layout/pyramid1"/>
    <dgm:cxn modelId="{9C0DD5E1-E9B2-4EDF-96B1-BDE9570C067F}" type="presOf" srcId="{0456C909-9944-495F-8713-CC6A17160C87}" destId="{293129A8-0F5A-4F6E-809A-0E9E80AE9BC7}" srcOrd="1" destOrd="0" presId="urn:microsoft.com/office/officeart/2005/8/layout/pyramid1"/>
    <dgm:cxn modelId="{79314AF0-20DB-4D7A-9532-2E6B18C708D6}" type="presOf" srcId="{51266390-B87D-4F90-8D2D-5E91E4B5529B}" destId="{92B98803-ECEC-4684-A6C5-E660AE63E0AD}" srcOrd="0" destOrd="0" presId="urn:microsoft.com/office/officeart/2005/8/layout/pyramid1"/>
    <dgm:cxn modelId="{7F4DAC02-4BAB-4918-A7B6-7B53161B601B}" type="presParOf" srcId="{032C49EC-68CE-400D-BBFF-BEB6285B5D5B}" destId="{75DE8E23-F20D-47D0-B0F8-16C6E173BE25}" srcOrd="0" destOrd="0" presId="urn:microsoft.com/office/officeart/2005/8/layout/pyramid1"/>
    <dgm:cxn modelId="{F2EE9BDE-3C01-42B3-B989-56103BBBEA03}" type="presParOf" srcId="{75DE8E23-F20D-47D0-B0F8-16C6E173BE25}" destId="{92B98803-ECEC-4684-A6C5-E660AE63E0AD}" srcOrd="0" destOrd="0" presId="urn:microsoft.com/office/officeart/2005/8/layout/pyramid1"/>
    <dgm:cxn modelId="{09207C9C-0F47-4933-88E0-8EDEE9D25966}" type="presParOf" srcId="{75DE8E23-F20D-47D0-B0F8-16C6E173BE25}" destId="{728E51F1-2432-4A76-BC5E-19C1FD6317C7}" srcOrd="1" destOrd="0" presId="urn:microsoft.com/office/officeart/2005/8/layout/pyramid1"/>
    <dgm:cxn modelId="{3293B1A1-9401-4BD6-9AB3-5827396E6206}" type="presParOf" srcId="{032C49EC-68CE-400D-BBFF-BEB6285B5D5B}" destId="{ABA67F67-0BCC-4CCB-99F8-6B72FA617BE7}" srcOrd="1" destOrd="0" presId="urn:microsoft.com/office/officeart/2005/8/layout/pyramid1"/>
    <dgm:cxn modelId="{CBD84F7D-8670-4BBC-83EC-C242A80040AC}" type="presParOf" srcId="{ABA67F67-0BCC-4CCB-99F8-6B72FA617BE7}" destId="{F02F4258-7F13-43B8-AB90-FDFE4509798E}" srcOrd="0" destOrd="0" presId="urn:microsoft.com/office/officeart/2005/8/layout/pyramid1"/>
    <dgm:cxn modelId="{B1430BD3-F19D-4377-87AA-BE9C9D0F0A8E}" type="presParOf" srcId="{ABA67F67-0BCC-4CCB-99F8-6B72FA617BE7}" destId="{CCF0E0E4-552C-40B7-95B9-5F232C89A8B0}" srcOrd="1" destOrd="0" presId="urn:microsoft.com/office/officeart/2005/8/layout/pyramid1"/>
    <dgm:cxn modelId="{E292B1D7-8CA0-42E8-8ECE-AE07F13CAAAC}" type="presParOf" srcId="{032C49EC-68CE-400D-BBFF-BEB6285B5D5B}" destId="{A13FECF5-A291-4E81-AFC5-3EF1CB7DA08D}" srcOrd="2" destOrd="0" presId="urn:microsoft.com/office/officeart/2005/8/layout/pyramid1"/>
    <dgm:cxn modelId="{49ADA6E6-00FE-43F2-99F2-6D9C14E9D667}" type="presParOf" srcId="{A13FECF5-A291-4E81-AFC5-3EF1CB7DA08D}" destId="{965E2067-038D-4084-998A-4CF9CCF07565}" srcOrd="0" destOrd="0" presId="urn:microsoft.com/office/officeart/2005/8/layout/pyramid1"/>
    <dgm:cxn modelId="{3F6B4BFE-14B1-4195-89AF-4C4C2464FDAB}" type="presParOf" srcId="{A13FECF5-A291-4E81-AFC5-3EF1CB7DA08D}" destId="{724C6476-2A01-450C-9E4E-E0C594291C11}" srcOrd="1" destOrd="0" presId="urn:microsoft.com/office/officeart/2005/8/layout/pyramid1"/>
    <dgm:cxn modelId="{6F1BA23C-3982-47D9-9D4C-D191D5FF7225}" type="presParOf" srcId="{032C49EC-68CE-400D-BBFF-BEB6285B5D5B}" destId="{409F0AF3-B9A4-4BE0-944C-7D39567A15AE}" srcOrd="3" destOrd="0" presId="urn:microsoft.com/office/officeart/2005/8/layout/pyramid1"/>
    <dgm:cxn modelId="{70A85081-E307-42BB-B99F-FCF04B2FED1B}" type="presParOf" srcId="{409F0AF3-B9A4-4BE0-944C-7D39567A15AE}" destId="{26A96BFD-4A12-4711-8B00-61CCC7260B42}" srcOrd="0" destOrd="0" presId="urn:microsoft.com/office/officeart/2005/8/layout/pyramid1"/>
    <dgm:cxn modelId="{5645005E-73FF-415A-8B2F-C1BB64C096FC}" type="presParOf" srcId="{409F0AF3-B9A4-4BE0-944C-7D39567A15AE}" destId="{293129A8-0F5A-4F6E-809A-0E9E80AE9BC7}" srcOrd="1" destOrd="0" presId="urn:microsoft.com/office/officeart/2005/8/layout/pyramid1"/>
    <dgm:cxn modelId="{87542606-95B7-4AED-999C-50E4B5184263}" type="presParOf" srcId="{032C49EC-68CE-400D-BBFF-BEB6285B5D5B}" destId="{5D1D959C-273A-4DA5-B25B-D886C65F7134}" srcOrd="4" destOrd="0" presId="urn:microsoft.com/office/officeart/2005/8/layout/pyramid1"/>
    <dgm:cxn modelId="{93C47091-9F01-42A9-9910-69E861D5718A}" type="presParOf" srcId="{5D1D959C-273A-4DA5-B25B-D886C65F7134}" destId="{9EFFB782-2D10-49BF-B056-7332FC22E1F7}" srcOrd="0" destOrd="0" presId="urn:microsoft.com/office/officeart/2005/8/layout/pyramid1"/>
    <dgm:cxn modelId="{E92EAF78-92AA-4823-8EC4-FADA6C5681EB}" type="presParOf" srcId="{5D1D959C-273A-4DA5-B25B-D886C65F7134}" destId="{94A7910C-DD67-4229-9C7C-A94A3DFBF49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854ACD-2FE4-4F5C-939C-9FC2E06A5941}" type="doc">
      <dgm:prSet loTypeId="urn:microsoft.com/office/officeart/2008/layout/HorizontalMultiLevelHierarchy" loCatId="hierarchy" qsTypeId="urn:microsoft.com/office/officeart/2005/8/quickstyle/simple2" qsCatId="simple" csTypeId="urn:microsoft.com/office/officeart/2005/8/colors/colorful5" csCatId="colorful" phldr="1"/>
      <dgm:spPr/>
      <dgm:t>
        <a:bodyPr/>
        <a:lstStyle/>
        <a:p>
          <a:endParaRPr lang="pl-PL"/>
        </a:p>
      </dgm:t>
    </dgm:pt>
    <dgm:pt modelId="{F698B9B8-27E7-4EF2-952E-7B719E3E108E}">
      <dgm:prSet/>
      <dgm:spPr/>
      <dgm:t>
        <a:bodyPr/>
        <a:lstStyle/>
        <a:p>
          <a:pPr rtl="0"/>
          <a:r>
            <a:rPr lang="pl-PL" dirty="0"/>
            <a:t>4 grupy wyjątków od zasady bezpośredniości</a:t>
          </a:r>
        </a:p>
      </dgm:t>
    </dgm:pt>
    <dgm:pt modelId="{3F4DD6F6-BDD8-4D3E-95BB-E01DC32D1410}" type="parTrans" cxnId="{2F300224-6222-4396-B2D8-5F4C15ED2846}">
      <dgm:prSet/>
      <dgm:spPr/>
      <dgm:t>
        <a:bodyPr/>
        <a:lstStyle/>
        <a:p>
          <a:endParaRPr lang="pl-PL"/>
        </a:p>
      </dgm:t>
    </dgm:pt>
    <dgm:pt modelId="{28835B54-07CB-4192-B1CB-1332E9FCC043}" type="sibTrans" cxnId="{2F300224-6222-4396-B2D8-5F4C15ED2846}">
      <dgm:prSet/>
      <dgm:spPr/>
      <dgm:t>
        <a:bodyPr/>
        <a:lstStyle/>
        <a:p>
          <a:endParaRPr lang="pl-PL"/>
        </a:p>
      </dgm:t>
    </dgm:pt>
    <dgm:pt modelId="{09CB6321-7F5F-425D-9D37-2016133D9287}">
      <dgm:prSet/>
      <dgm:spPr/>
      <dgm:t>
        <a:bodyPr/>
        <a:lstStyle/>
        <a:p>
          <a:pPr rtl="0"/>
          <a:r>
            <a:rPr lang="pl-PL" b="1" dirty="0"/>
            <a:t>dopuszczalne jest ustalenie faktu za pomocą dowodu pochodnego, gdy dowód pierwotny nie istnieje lub nie jest dostępny</a:t>
          </a:r>
          <a:endParaRPr lang="pl-PL" dirty="0"/>
        </a:p>
      </dgm:t>
    </dgm:pt>
    <dgm:pt modelId="{B807A087-F403-4F99-AE80-B4331F290FE5}" type="parTrans" cxnId="{F5BACE07-BA8F-4063-922E-CBD5BF93A228}">
      <dgm:prSet/>
      <dgm:spPr/>
      <dgm:t>
        <a:bodyPr/>
        <a:lstStyle/>
        <a:p>
          <a:endParaRPr lang="pl-PL"/>
        </a:p>
      </dgm:t>
    </dgm:pt>
    <dgm:pt modelId="{A57F3F7B-7B36-445E-BE84-C1F8B734619F}" type="sibTrans" cxnId="{F5BACE07-BA8F-4063-922E-CBD5BF93A228}">
      <dgm:prSet/>
      <dgm:spPr/>
      <dgm:t>
        <a:bodyPr/>
        <a:lstStyle/>
        <a:p>
          <a:endParaRPr lang="pl-PL"/>
        </a:p>
      </dgm:t>
    </dgm:pt>
    <dgm:pt modelId="{D0EF7979-97FE-41A0-BA6E-E4A3819C4CDD}">
      <dgm:prSet/>
      <dgm:spPr/>
      <dgm:t>
        <a:bodyPr/>
        <a:lstStyle/>
        <a:p>
          <a:pPr rtl="0"/>
          <a:r>
            <a:rPr lang="pl-PL" b="1" dirty="0"/>
            <a:t>dopuszczalne jest przeprowadzenie dowodu pochodnego, gdy zachodzi potrzeba skontrolowania dowodu pierwotnego</a:t>
          </a:r>
          <a:endParaRPr lang="pl-PL" dirty="0"/>
        </a:p>
      </dgm:t>
    </dgm:pt>
    <dgm:pt modelId="{EF7F01F0-1206-461A-B33F-3F0A5DB40318}" type="parTrans" cxnId="{73531853-0824-40E6-8048-8EAAC43589CA}">
      <dgm:prSet/>
      <dgm:spPr/>
      <dgm:t>
        <a:bodyPr/>
        <a:lstStyle/>
        <a:p>
          <a:endParaRPr lang="pl-PL"/>
        </a:p>
      </dgm:t>
    </dgm:pt>
    <dgm:pt modelId="{22DAC00E-59E6-4839-8181-69F52685C172}" type="sibTrans" cxnId="{73531853-0824-40E6-8048-8EAAC43589CA}">
      <dgm:prSet/>
      <dgm:spPr/>
      <dgm:t>
        <a:bodyPr/>
        <a:lstStyle/>
        <a:p>
          <a:endParaRPr lang="pl-PL"/>
        </a:p>
      </dgm:t>
    </dgm:pt>
    <dgm:pt modelId="{EDDB3097-D8AD-4F31-B9E4-9E08AA5A5EFC}">
      <dgm:prSet/>
      <dgm:spPr/>
      <dgm:t>
        <a:bodyPr/>
        <a:lstStyle/>
        <a:p>
          <a:pPr rtl="0"/>
          <a:r>
            <a:rPr lang="pl-PL" b="1" dirty="0"/>
            <a:t>niektóre dowody są ze swojej istoty dowodami pochodnymi np. opinie biegłych</a:t>
          </a:r>
          <a:endParaRPr lang="pl-PL" dirty="0"/>
        </a:p>
      </dgm:t>
    </dgm:pt>
    <dgm:pt modelId="{73D0D1E4-C7E7-43E3-8F34-D6955C6A595B}" type="parTrans" cxnId="{BF57AEF4-1DD1-4937-9DDD-4BF54E72D975}">
      <dgm:prSet/>
      <dgm:spPr/>
      <dgm:t>
        <a:bodyPr/>
        <a:lstStyle/>
        <a:p>
          <a:endParaRPr lang="pl-PL"/>
        </a:p>
      </dgm:t>
    </dgm:pt>
    <dgm:pt modelId="{ECA158C7-537A-451E-965E-77A099F1A61B}" type="sibTrans" cxnId="{BF57AEF4-1DD1-4937-9DDD-4BF54E72D975}">
      <dgm:prSet/>
      <dgm:spPr/>
      <dgm:t>
        <a:bodyPr/>
        <a:lstStyle/>
        <a:p>
          <a:endParaRPr lang="pl-PL"/>
        </a:p>
      </dgm:t>
    </dgm:pt>
    <dgm:pt modelId="{0C2BBFC8-4405-4CE8-A41B-C5CAA2C3E08F}">
      <dgm:prSet/>
      <dgm:spPr/>
      <dgm:t>
        <a:bodyPr/>
        <a:lstStyle/>
        <a:p>
          <a:pPr rtl="0"/>
          <a:r>
            <a:rPr lang="pl-PL" b="1" dirty="0"/>
            <a:t>dopuszczalny jest dowód pochodny, gdy wymagają tego postulaty szybkości i ekonomii procesu</a:t>
          </a:r>
          <a:endParaRPr lang="pl-PL" dirty="0"/>
        </a:p>
      </dgm:t>
    </dgm:pt>
    <dgm:pt modelId="{98224792-363C-49AB-9637-0440FE907AE7}" type="parTrans" cxnId="{C67DDDB3-F30B-4018-9C75-6C144B83B210}">
      <dgm:prSet/>
      <dgm:spPr/>
      <dgm:t>
        <a:bodyPr/>
        <a:lstStyle/>
        <a:p>
          <a:endParaRPr lang="pl-PL"/>
        </a:p>
      </dgm:t>
    </dgm:pt>
    <dgm:pt modelId="{B61C9ED5-A23D-4E7A-8595-7F29B75446FD}" type="sibTrans" cxnId="{C67DDDB3-F30B-4018-9C75-6C144B83B210}">
      <dgm:prSet/>
      <dgm:spPr/>
      <dgm:t>
        <a:bodyPr/>
        <a:lstStyle/>
        <a:p>
          <a:endParaRPr lang="pl-PL"/>
        </a:p>
      </dgm:t>
    </dgm:pt>
    <dgm:pt modelId="{EAC63E5A-89AD-4AE1-BD10-F89AF6CAC1D7}" type="pres">
      <dgm:prSet presAssocID="{28854ACD-2FE4-4F5C-939C-9FC2E06A5941}" presName="Name0" presStyleCnt="0">
        <dgm:presLayoutVars>
          <dgm:chPref val="1"/>
          <dgm:dir/>
          <dgm:animOne val="branch"/>
          <dgm:animLvl val="lvl"/>
          <dgm:resizeHandles val="exact"/>
        </dgm:presLayoutVars>
      </dgm:prSet>
      <dgm:spPr/>
    </dgm:pt>
    <dgm:pt modelId="{C3AA61A2-EF57-4865-9D2D-5CB6D0FB12F6}" type="pres">
      <dgm:prSet presAssocID="{F698B9B8-27E7-4EF2-952E-7B719E3E108E}" presName="root1" presStyleCnt="0"/>
      <dgm:spPr/>
    </dgm:pt>
    <dgm:pt modelId="{6B4E2B7C-66F6-4F8D-ADBD-2C43CAE47C93}" type="pres">
      <dgm:prSet presAssocID="{F698B9B8-27E7-4EF2-952E-7B719E3E108E}" presName="LevelOneTextNode" presStyleLbl="node0" presStyleIdx="0" presStyleCnt="1">
        <dgm:presLayoutVars>
          <dgm:chPref val="3"/>
        </dgm:presLayoutVars>
      </dgm:prSet>
      <dgm:spPr/>
    </dgm:pt>
    <dgm:pt modelId="{75397352-391E-479F-AFDA-1EABD33F4532}" type="pres">
      <dgm:prSet presAssocID="{F698B9B8-27E7-4EF2-952E-7B719E3E108E}" presName="level2hierChild" presStyleCnt="0"/>
      <dgm:spPr/>
    </dgm:pt>
    <dgm:pt modelId="{20B7653B-DD8A-4014-8911-F9020D0CB12C}" type="pres">
      <dgm:prSet presAssocID="{B807A087-F403-4F99-AE80-B4331F290FE5}" presName="conn2-1" presStyleLbl="parChTrans1D2" presStyleIdx="0" presStyleCnt="4"/>
      <dgm:spPr/>
    </dgm:pt>
    <dgm:pt modelId="{0E1FDF0B-52B2-410E-B1CC-4D6816459719}" type="pres">
      <dgm:prSet presAssocID="{B807A087-F403-4F99-AE80-B4331F290FE5}" presName="connTx" presStyleLbl="parChTrans1D2" presStyleIdx="0" presStyleCnt="4"/>
      <dgm:spPr/>
    </dgm:pt>
    <dgm:pt modelId="{A3BCD359-1784-4275-9836-0188C9D8969B}" type="pres">
      <dgm:prSet presAssocID="{09CB6321-7F5F-425D-9D37-2016133D9287}" presName="root2" presStyleCnt="0"/>
      <dgm:spPr/>
    </dgm:pt>
    <dgm:pt modelId="{4D2C6668-1D22-4AD2-8FDD-FB6DF4FFC30E}" type="pres">
      <dgm:prSet presAssocID="{09CB6321-7F5F-425D-9D37-2016133D9287}" presName="LevelTwoTextNode" presStyleLbl="node2" presStyleIdx="0" presStyleCnt="4">
        <dgm:presLayoutVars>
          <dgm:chPref val="3"/>
        </dgm:presLayoutVars>
      </dgm:prSet>
      <dgm:spPr/>
    </dgm:pt>
    <dgm:pt modelId="{051EA4FB-6314-45F2-A144-D0FD2BB24F7F}" type="pres">
      <dgm:prSet presAssocID="{09CB6321-7F5F-425D-9D37-2016133D9287}" presName="level3hierChild" presStyleCnt="0"/>
      <dgm:spPr/>
    </dgm:pt>
    <dgm:pt modelId="{88892D62-9E47-4ECF-A4D9-A0A58FF4CB7C}" type="pres">
      <dgm:prSet presAssocID="{EF7F01F0-1206-461A-B33F-3F0A5DB40318}" presName="conn2-1" presStyleLbl="parChTrans1D2" presStyleIdx="1" presStyleCnt="4"/>
      <dgm:spPr/>
    </dgm:pt>
    <dgm:pt modelId="{338071E7-DB33-4D3C-BD9A-47B98D20DDDC}" type="pres">
      <dgm:prSet presAssocID="{EF7F01F0-1206-461A-B33F-3F0A5DB40318}" presName="connTx" presStyleLbl="parChTrans1D2" presStyleIdx="1" presStyleCnt="4"/>
      <dgm:spPr/>
    </dgm:pt>
    <dgm:pt modelId="{3E96629A-9AA6-43EF-8A11-B54DEACB8CDF}" type="pres">
      <dgm:prSet presAssocID="{D0EF7979-97FE-41A0-BA6E-E4A3819C4CDD}" presName="root2" presStyleCnt="0"/>
      <dgm:spPr/>
    </dgm:pt>
    <dgm:pt modelId="{688EE1B7-3645-4106-901F-9BC12FD2E7D7}" type="pres">
      <dgm:prSet presAssocID="{D0EF7979-97FE-41A0-BA6E-E4A3819C4CDD}" presName="LevelTwoTextNode" presStyleLbl="node2" presStyleIdx="1" presStyleCnt="4">
        <dgm:presLayoutVars>
          <dgm:chPref val="3"/>
        </dgm:presLayoutVars>
      </dgm:prSet>
      <dgm:spPr/>
    </dgm:pt>
    <dgm:pt modelId="{2ADFC861-B8DA-4C1A-A511-9C0B61D55ED4}" type="pres">
      <dgm:prSet presAssocID="{D0EF7979-97FE-41A0-BA6E-E4A3819C4CDD}" presName="level3hierChild" presStyleCnt="0"/>
      <dgm:spPr/>
    </dgm:pt>
    <dgm:pt modelId="{C98B0B73-2055-48EB-BF93-FC263156E6FE}" type="pres">
      <dgm:prSet presAssocID="{73D0D1E4-C7E7-43E3-8F34-D6955C6A595B}" presName="conn2-1" presStyleLbl="parChTrans1D2" presStyleIdx="2" presStyleCnt="4"/>
      <dgm:spPr/>
    </dgm:pt>
    <dgm:pt modelId="{2636629E-C46E-40DB-9A94-2F0C6A533EC6}" type="pres">
      <dgm:prSet presAssocID="{73D0D1E4-C7E7-43E3-8F34-D6955C6A595B}" presName="connTx" presStyleLbl="parChTrans1D2" presStyleIdx="2" presStyleCnt="4"/>
      <dgm:spPr/>
    </dgm:pt>
    <dgm:pt modelId="{0F26AF50-373A-4CBF-B6E7-E708A15E81E1}" type="pres">
      <dgm:prSet presAssocID="{EDDB3097-D8AD-4F31-B9E4-9E08AA5A5EFC}" presName="root2" presStyleCnt="0"/>
      <dgm:spPr/>
    </dgm:pt>
    <dgm:pt modelId="{70CF9274-7DCD-4CCB-9A87-5ACC7DBA6155}" type="pres">
      <dgm:prSet presAssocID="{EDDB3097-D8AD-4F31-B9E4-9E08AA5A5EFC}" presName="LevelTwoTextNode" presStyleLbl="node2" presStyleIdx="2" presStyleCnt="4">
        <dgm:presLayoutVars>
          <dgm:chPref val="3"/>
        </dgm:presLayoutVars>
      </dgm:prSet>
      <dgm:spPr/>
    </dgm:pt>
    <dgm:pt modelId="{ABD12280-FDA2-4537-93FE-978AE9678240}" type="pres">
      <dgm:prSet presAssocID="{EDDB3097-D8AD-4F31-B9E4-9E08AA5A5EFC}" presName="level3hierChild" presStyleCnt="0"/>
      <dgm:spPr/>
    </dgm:pt>
    <dgm:pt modelId="{BC4C5A81-52DA-4C17-981C-871378F8D436}" type="pres">
      <dgm:prSet presAssocID="{98224792-363C-49AB-9637-0440FE907AE7}" presName="conn2-1" presStyleLbl="parChTrans1D2" presStyleIdx="3" presStyleCnt="4"/>
      <dgm:spPr/>
    </dgm:pt>
    <dgm:pt modelId="{829E1EF4-2011-4E97-B810-5602BE132E86}" type="pres">
      <dgm:prSet presAssocID="{98224792-363C-49AB-9637-0440FE907AE7}" presName="connTx" presStyleLbl="parChTrans1D2" presStyleIdx="3" presStyleCnt="4"/>
      <dgm:spPr/>
    </dgm:pt>
    <dgm:pt modelId="{52247C4B-0CF4-4007-84CA-0395368A3581}" type="pres">
      <dgm:prSet presAssocID="{0C2BBFC8-4405-4CE8-A41B-C5CAA2C3E08F}" presName="root2" presStyleCnt="0"/>
      <dgm:spPr/>
    </dgm:pt>
    <dgm:pt modelId="{A296E843-A8EF-47C1-BBCD-602ED126AF99}" type="pres">
      <dgm:prSet presAssocID="{0C2BBFC8-4405-4CE8-A41B-C5CAA2C3E08F}" presName="LevelTwoTextNode" presStyleLbl="node2" presStyleIdx="3" presStyleCnt="4">
        <dgm:presLayoutVars>
          <dgm:chPref val="3"/>
        </dgm:presLayoutVars>
      </dgm:prSet>
      <dgm:spPr/>
    </dgm:pt>
    <dgm:pt modelId="{CAF1B21F-80D6-4016-954A-4FB62664792F}" type="pres">
      <dgm:prSet presAssocID="{0C2BBFC8-4405-4CE8-A41B-C5CAA2C3E08F}" presName="level3hierChild" presStyleCnt="0"/>
      <dgm:spPr/>
    </dgm:pt>
  </dgm:ptLst>
  <dgm:cxnLst>
    <dgm:cxn modelId="{85383204-CAC2-4CDD-9CF5-DD06D01DF913}" type="presOf" srcId="{98224792-363C-49AB-9637-0440FE907AE7}" destId="{829E1EF4-2011-4E97-B810-5602BE132E86}" srcOrd="1" destOrd="0" presId="urn:microsoft.com/office/officeart/2008/layout/HorizontalMultiLevelHierarchy"/>
    <dgm:cxn modelId="{F5BACE07-BA8F-4063-922E-CBD5BF93A228}" srcId="{F698B9B8-27E7-4EF2-952E-7B719E3E108E}" destId="{09CB6321-7F5F-425D-9D37-2016133D9287}" srcOrd="0" destOrd="0" parTransId="{B807A087-F403-4F99-AE80-B4331F290FE5}" sibTransId="{A57F3F7B-7B36-445E-BE84-C1F8B734619F}"/>
    <dgm:cxn modelId="{27053B19-C35B-44A1-AF74-A1CB89001BA4}" type="presOf" srcId="{EF7F01F0-1206-461A-B33F-3F0A5DB40318}" destId="{88892D62-9E47-4ECF-A4D9-A0A58FF4CB7C}" srcOrd="0" destOrd="0" presId="urn:microsoft.com/office/officeart/2008/layout/HorizontalMultiLevelHierarchy"/>
    <dgm:cxn modelId="{2F300224-6222-4396-B2D8-5F4C15ED2846}" srcId="{28854ACD-2FE4-4F5C-939C-9FC2E06A5941}" destId="{F698B9B8-27E7-4EF2-952E-7B719E3E108E}" srcOrd="0" destOrd="0" parTransId="{3F4DD6F6-BDD8-4D3E-95BB-E01DC32D1410}" sibTransId="{28835B54-07CB-4192-B1CB-1332E9FCC043}"/>
    <dgm:cxn modelId="{A9FD216B-9CD6-4A4F-AA1A-9558BAAC7E72}" type="presOf" srcId="{28854ACD-2FE4-4F5C-939C-9FC2E06A5941}" destId="{EAC63E5A-89AD-4AE1-BD10-F89AF6CAC1D7}" srcOrd="0" destOrd="0" presId="urn:microsoft.com/office/officeart/2008/layout/HorizontalMultiLevelHierarchy"/>
    <dgm:cxn modelId="{73531853-0824-40E6-8048-8EAAC43589CA}" srcId="{F698B9B8-27E7-4EF2-952E-7B719E3E108E}" destId="{D0EF7979-97FE-41A0-BA6E-E4A3819C4CDD}" srcOrd="1" destOrd="0" parTransId="{EF7F01F0-1206-461A-B33F-3F0A5DB40318}" sibTransId="{22DAC00E-59E6-4839-8181-69F52685C172}"/>
    <dgm:cxn modelId="{97F22D53-AEC7-4177-ABE8-2B10ECC82F5E}" type="presOf" srcId="{F698B9B8-27E7-4EF2-952E-7B719E3E108E}" destId="{6B4E2B7C-66F6-4F8D-ADBD-2C43CAE47C93}" srcOrd="0" destOrd="0" presId="urn:microsoft.com/office/officeart/2008/layout/HorizontalMultiLevelHierarchy"/>
    <dgm:cxn modelId="{ACC5E175-700A-4EFE-A648-4036183952C2}" type="presOf" srcId="{B807A087-F403-4F99-AE80-B4331F290FE5}" destId="{0E1FDF0B-52B2-410E-B1CC-4D6816459719}" srcOrd="1" destOrd="0" presId="urn:microsoft.com/office/officeart/2008/layout/HorizontalMultiLevelHierarchy"/>
    <dgm:cxn modelId="{D6D83956-BF91-48EB-BAF7-E86CDEE2A5AB}" type="presOf" srcId="{09CB6321-7F5F-425D-9D37-2016133D9287}" destId="{4D2C6668-1D22-4AD2-8FDD-FB6DF4FFC30E}" srcOrd="0" destOrd="0" presId="urn:microsoft.com/office/officeart/2008/layout/HorizontalMultiLevelHierarchy"/>
    <dgm:cxn modelId="{B76A4785-6D9F-4BA3-AC26-92997E546A72}" type="presOf" srcId="{0C2BBFC8-4405-4CE8-A41B-C5CAA2C3E08F}" destId="{A296E843-A8EF-47C1-BBCD-602ED126AF99}" srcOrd="0" destOrd="0" presId="urn:microsoft.com/office/officeart/2008/layout/HorizontalMultiLevelHierarchy"/>
    <dgm:cxn modelId="{FF72B085-D1EF-4FB1-9F9B-D14453FC6503}" type="presOf" srcId="{73D0D1E4-C7E7-43E3-8F34-D6955C6A595B}" destId="{C98B0B73-2055-48EB-BF93-FC263156E6FE}" srcOrd="0" destOrd="0" presId="urn:microsoft.com/office/officeart/2008/layout/HorizontalMultiLevelHierarchy"/>
    <dgm:cxn modelId="{C67DDDB3-F30B-4018-9C75-6C144B83B210}" srcId="{F698B9B8-27E7-4EF2-952E-7B719E3E108E}" destId="{0C2BBFC8-4405-4CE8-A41B-C5CAA2C3E08F}" srcOrd="3" destOrd="0" parTransId="{98224792-363C-49AB-9637-0440FE907AE7}" sibTransId="{B61C9ED5-A23D-4E7A-8595-7F29B75446FD}"/>
    <dgm:cxn modelId="{9ABF5ECD-3812-4A6E-AC86-3EED2ED5F6A6}" type="presOf" srcId="{B807A087-F403-4F99-AE80-B4331F290FE5}" destId="{20B7653B-DD8A-4014-8911-F9020D0CB12C}" srcOrd="0" destOrd="0" presId="urn:microsoft.com/office/officeart/2008/layout/HorizontalMultiLevelHierarchy"/>
    <dgm:cxn modelId="{5853DCD1-ED57-4D77-9501-09C3CB86FA81}" type="presOf" srcId="{EF7F01F0-1206-461A-B33F-3F0A5DB40318}" destId="{338071E7-DB33-4D3C-BD9A-47B98D20DDDC}" srcOrd="1" destOrd="0" presId="urn:microsoft.com/office/officeart/2008/layout/HorizontalMultiLevelHierarchy"/>
    <dgm:cxn modelId="{465910D3-B1FF-40FF-A66C-D1C87BC9FEEA}" type="presOf" srcId="{73D0D1E4-C7E7-43E3-8F34-D6955C6A595B}" destId="{2636629E-C46E-40DB-9A94-2F0C6A533EC6}" srcOrd="1" destOrd="0" presId="urn:microsoft.com/office/officeart/2008/layout/HorizontalMultiLevelHierarchy"/>
    <dgm:cxn modelId="{6881BBDC-D6AE-4D45-8D67-577D7A2B4E4F}" type="presOf" srcId="{98224792-363C-49AB-9637-0440FE907AE7}" destId="{BC4C5A81-52DA-4C17-981C-871378F8D436}" srcOrd="0" destOrd="0" presId="urn:microsoft.com/office/officeart/2008/layout/HorizontalMultiLevelHierarchy"/>
    <dgm:cxn modelId="{BF57AEF4-1DD1-4937-9DDD-4BF54E72D975}" srcId="{F698B9B8-27E7-4EF2-952E-7B719E3E108E}" destId="{EDDB3097-D8AD-4F31-B9E4-9E08AA5A5EFC}" srcOrd="2" destOrd="0" parTransId="{73D0D1E4-C7E7-43E3-8F34-D6955C6A595B}" sibTransId="{ECA158C7-537A-451E-965E-77A099F1A61B}"/>
    <dgm:cxn modelId="{8928D5FA-9450-42B4-9CBA-79AA8E18E926}" type="presOf" srcId="{D0EF7979-97FE-41A0-BA6E-E4A3819C4CDD}" destId="{688EE1B7-3645-4106-901F-9BC12FD2E7D7}" srcOrd="0" destOrd="0" presId="urn:microsoft.com/office/officeart/2008/layout/HorizontalMultiLevelHierarchy"/>
    <dgm:cxn modelId="{DE867EFB-2305-4D8C-A4A5-7B411712F010}" type="presOf" srcId="{EDDB3097-D8AD-4F31-B9E4-9E08AA5A5EFC}" destId="{70CF9274-7DCD-4CCB-9A87-5ACC7DBA6155}" srcOrd="0" destOrd="0" presId="urn:microsoft.com/office/officeart/2008/layout/HorizontalMultiLevelHierarchy"/>
    <dgm:cxn modelId="{7E6EA960-D0B6-488D-B40D-2B47FA3218D7}" type="presParOf" srcId="{EAC63E5A-89AD-4AE1-BD10-F89AF6CAC1D7}" destId="{C3AA61A2-EF57-4865-9D2D-5CB6D0FB12F6}" srcOrd="0" destOrd="0" presId="urn:microsoft.com/office/officeart/2008/layout/HorizontalMultiLevelHierarchy"/>
    <dgm:cxn modelId="{F6E68B42-8594-409F-9DBD-07D2CD2F3CA1}" type="presParOf" srcId="{C3AA61A2-EF57-4865-9D2D-5CB6D0FB12F6}" destId="{6B4E2B7C-66F6-4F8D-ADBD-2C43CAE47C93}" srcOrd="0" destOrd="0" presId="urn:microsoft.com/office/officeart/2008/layout/HorizontalMultiLevelHierarchy"/>
    <dgm:cxn modelId="{FD203308-41FF-4B12-82E7-7AE1CAD8748D}" type="presParOf" srcId="{C3AA61A2-EF57-4865-9D2D-5CB6D0FB12F6}" destId="{75397352-391E-479F-AFDA-1EABD33F4532}" srcOrd="1" destOrd="0" presId="urn:microsoft.com/office/officeart/2008/layout/HorizontalMultiLevelHierarchy"/>
    <dgm:cxn modelId="{DEF504FC-1E92-4E57-8BE7-75D50CCA0095}" type="presParOf" srcId="{75397352-391E-479F-AFDA-1EABD33F4532}" destId="{20B7653B-DD8A-4014-8911-F9020D0CB12C}" srcOrd="0" destOrd="0" presId="urn:microsoft.com/office/officeart/2008/layout/HorizontalMultiLevelHierarchy"/>
    <dgm:cxn modelId="{55142E4F-0EA9-45A2-BB0A-921B08B7CAC6}" type="presParOf" srcId="{20B7653B-DD8A-4014-8911-F9020D0CB12C}" destId="{0E1FDF0B-52B2-410E-B1CC-4D6816459719}" srcOrd="0" destOrd="0" presId="urn:microsoft.com/office/officeart/2008/layout/HorizontalMultiLevelHierarchy"/>
    <dgm:cxn modelId="{95DD737C-2853-44D3-8DAC-B7FEFF037A49}" type="presParOf" srcId="{75397352-391E-479F-AFDA-1EABD33F4532}" destId="{A3BCD359-1784-4275-9836-0188C9D8969B}" srcOrd="1" destOrd="0" presId="urn:microsoft.com/office/officeart/2008/layout/HorizontalMultiLevelHierarchy"/>
    <dgm:cxn modelId="{E2E3B6D5-0097-4DEC-8B2B-058BEDD53EFB}" type="presParOf" srcId="{A3BCD359-1784-4275-9836-0188C9D8969B}" destId="{4D2C6668-1D22-4AD2-8FDD-FB6DF4FFC30E}" srcOrd="0" destOrd="0" presId="urn:microsoft.com/office/officeart/2008/layout/HorizontalMultiLevelHierarchy"/>
    <dgm:cxn modelId="{BB0235BF-9313-4262-8BCF-D821383519B8}" type="presParOf" srcId="{A3BCD359-1784-4275-9836-0188C9D8969B}" destId="{051EA4FB-6314-45F2-A144-D0FD2BB24F7F}" srcOrd="1" destOrd="0" presId="urn:microsoft.com/office/officeart/2008/layout/HorizontalMultiLevelHierarchy"/>
    <dgm:cxn modelId="{E6193583-F303-430E-990A-A27C2B10F0FD}" type="presParOf" srcId="{75397352-391E-479F-AFDA-1EABD33F4532}" destId="{88892D62-9E47-4ECF-A4D9-A0A58FF4CB7C}" srcOrd="2" destOrd="0" presId="urn:microsoft.com/office/officeart/2008/layout/HorizontalMultiLevelHierarchy"/>
    <dgm:cxn modelId="{49736675-BF4D-415C-B69A-A9EE90453AD7}" type="presParOf" srcId="{88892D62-9E47-4ECF-A4D9-A0A58FF4CB7C}" destId="{338071E7-DB33-4D3C-BD9A-47B98D20DDDC}" srcOrd="0" destOrd="0" presId="urn:microsoft.com/office/officeart/2008/layout/HorizontalMultiLevelHierarchy"/>
    <dgm:cxn modelId="{D72936B2-8B26-450A-8815-AE819486553B}" type="presParOf" srcId="{75397352-391E-479F-AFDA-1EABD33F4532}" destId="{3E96629A-9AA6-43EF-8A11-B54DEACB8CDF}" srcOrd="3" destOrd="0" presId="urn:microsoft.com/office/officeart/2008/layout/HorizontalMultiLevelHierarchy"/>
    <dgm:cxn modelId="{C80881E6-B510-44F5-AD40-BBFFA71270CC}" type="presParOf" srcId="{3E96629A-9AA6-43EF-8A11-B54DEACB8CDF}" destId="{688EE1B7-3645-4106-901F-9BC12FD2E7D7}" srcOrd="0" destOrd="0" presId="urn:microsoft.com/office/officeart/2008/layout/HorizontalMultiLevelHierarchy"/>
    <dgm:cxn modelId="{6E6EAE2E-A8F1-457F-9D4B-6414B359F261}" type="presParOf" srcId="{3E96629A-9AA6-43EF-8A11-B54DEACB8CDF}" destId="{2ADFC861-B8DA-4C1A-A511-9C0B61D55ED4}" srcOrd="1" destOrd="0" presId="urn:microsoft.com/office/officeart/2008/layout/HorizontalMultiLevelHierarchy"/>
    <dgm:cxn modelId="{7AB07A82-1943-4A21-AFB3-B910C10E6BFE}" type="presParOf" srcId="{75397352-391E-479F-AFDA-1EABD33F4532}" destId="{C98B0B73-2055-48EB-BF93-FC263156E6FE}" srcOrd="4" destOrd="0" presId="urn:microsoft.com/office/officeart/2008/layout/HorizontalMultiLevelHierarchy"/>
    <dgm:cxn modelId="{DCCAA226-AFEE-4A0E-8F31-4436E94B02DA}" type="presParOf" srcId="{C98B0B73-2055-48EB-BF93-FC263156E6FE}" destId="{2636629E-C46E-40DB-9A94-2F0C6A533EC6}" srcOrd="0" destOrd="0" presId="urn:microsoft.com/office/officeart/2008/layout/HorizontalMultiLevelHierarchy"/>
    <dgm:cxn modelId="{034FC706-AE4F-414D-BE74-0769AB854D22}" type="presParOf" srcId="{75397352-391E-479F-AFDA-1EABD33F4532}" destId="{0F26AF50-373A-4CBF-B6E7-E708A15E81E1}" srcOrd="5" destOrd="0" presId="urn:microsoft.com/office/officeart/2008/layout/HorizontalMultiLevelHierarchy"/>
    <dgm:cxn modelId="{1286FD34-33C2-45B6-B303-B9D33352826F}" type="presParOf" srcId="{0F26AF50-373A-4CBF-B6E7-E708A15E81E1}" destId="{70CF9274-7DCD-4CCB-9A87-5ACC7DBA6155}" srcOrd="0" destOrd="0" presId="urn:microsoft.com/office/officeart/2008/layout/HorizontalMultiLevelHierarchy"/>
    <dgm:cxn modelId="{0DB4A72D-732B-411A-B14A-81B0378F2ED1}" type="presParOf" srcId="{0F26AF50-373A-4CBF-B6E7-E708A15E81E1}" destId="{ABD12280-FDA2-4537-93FE-978AE9678240}" srcOrd="1" destOrd="0" presId="urn:microsoft.com/office/officeart/2008/layout/HorizontalMultiLevelHierarchy"/>
    <dgm:cxn modelId="{EC490D5C-4050-4CEE-B6D1-AB85FDFF018D}" type="presParOf" srcId="{75397352-391E-479F-AFDA-1EABD33F4532}" destId="{BC4C5A81-52DA-4C17-981C-871378F8D436}" srcOrd="6" destOrd="0" presId="urn:microsoft.com/office/officeart/2008/layout/HorizontalMultiLevelHierarchy"/>
    <dgm:cxn modelId="{289AF3F6-62A4-404D-B120-EE7AA616597B}" type="presParOf" srcId="{BC4C5A81-52DA-4C17-981C-871378F8D436}" destId="{829E1EF4-2011-4E97-B810-5602BE132E86}" srcOrd="0" destOrd="0" presId="urn:microsoft.com/office/officeart/2008/layout/HorizontalMultiLevelHierarchy"/>
    <dgm:cxn modelId="{3DB3DBA8-B13B-4122-AF07-BB6493710FF0}" type="presParOf" srcId="{75397352-391E-479F-AFDA-1EABD33F4532}" destId="{52247C4B-0CF4-4007-84CA-0395368A3581}" srcOrd="7" destOrd="0" presId="urn:microsoft.com/office/officeart/2008/layout/HorizontalMultiLevelHierarchy"/>
    <dgm:cxn modelId="{2FF51339-1F6E-4066-B7A4-959C581F2C0D}" type="presParOf" srcId="{52247C4B-0CF4-4007-84CA-0395368A3581}" destId="{A296E843-A8EF-47C1-BBCD-602ED126AF99}" srcOrd="0" destOrd="0" presId="urn:microsoft.com/office/officeart/2008/layout/HorizontalMultiLevelHierarchy"/>
    <dgm:cxn modelId="{6935C4DA-D2D1-418F-97B7-7438C79A07F4}" type="presParOf" srcId="{52247C4B-0CF4-4007-84CA-0395368A3581}" destId="{CAF1B21F-80D6-4016-954A-4FB62664792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264CE8-0C90-498C-AAFB-6D8A078D879A}"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1902344A-CB3C-4A4E-B6B4-DDB4F16FEA65}">
      <dgm:prSet custT="1"/>
      <dgm:spPr/>
      <dgm:t>
        <a:bodyPr/>
        <a:lstStyle/>
        <a:p>
          <a:r>
            <a:rPr lang="pl-PL" sz="1400" b="1"/>
            <a:t>Źródło dowodowe </a:t>
          </a:r>
          <a:r>
            <a:rPr lang="pl-PL" sz="1400"/>
            <a:t>– źródło informacji o faktach; </a:t>
          </a:r>
          <a:endParaRPr lang="en-US" sz="1400"/>
        </a:p>
      </dgm:t>
    </dgm:pt>
    <dgm:pt modelId="{AFEC5A42-6855-4C4A-9573-4495EB503930}" type="parTrans" cxnId="{6A548D6A-7B00-47D8-A605-7E7D4C31F33B}">
      <dgm:prSet/>
      <dgm:spPr/>
      <dgm:t>
        <a:bodyPr/>
        <a:lstStyle/>
        <a:p>
          <a:endParaRPr lang="en-US"/>
        </a:p>
      </dgm:t>
    </dgm:pt>
    <dgm:pt modelId="{129DEE51-F6EB-4511-94BB-BDD0E19BE59D}" type="sibTrans" cxnId="{6A548D6A-7B00-47D8-A605-7E7D4C31F33B}">
      <dgm:prSet/>
      <dgm:spPr/>
      <dgm:t>
        <a:bodyPr/>
        <a:lstStyle/>
        <a:p>
          <a:endParaRPr lang="en-US"/>
        </a:p>
      </dgm:t>
    </dgm:pt>
    <dgm:pt modelId="{5E23B8B1-06E3-4E37-BE52-E483485C198F}">
      <dgm:prSet custT="1"/>
      <dgm:spPr/>
      <dgm:t>
        <a:bodyPr/>
        <a:lstStyle/>
        <a:p>
          <a:r>
            <a:rPr lang="pl-PL" sz="1400" b="1"/>
            <a:t>Środek dowodowy </a:t>
          </a:r>
          <a:r>
            <a:rPr lang="pl-PL" sz="1400"/>
            <a:t>– informacje płynące ze źródła dowodowego; </a:t>
          </a:r>
          <a:endParaRPr lang="en-US" sz="1400"/>
        </a:p>
      </dgm:t>
    </dgm:pt>
    <dgm:pt modelId="{E13E1EC4-92AC-403C-8ECD-BBDF2AF9F92F}" type="parTrans" cxnId="{A8AF4F0B-3463-4714-B0A8-7595021E7CB9}">
      <dgm:prSet/>
      <dgm:spPr/>
      <dgm:t>
        <a:bodyPr/>
        <a:lstStyle/>
        <a:p>
          <a:endParaRPr lang="en-US"/>
        </a:p>
      </dgm:t>
    </dgm:pt>
    <dgm:pt modelId="{968B5377-0537-44EA-9648-08BC200A7521}" type="sibTrans" cxnId="{A8AF4F0B-3463-4714-B0A8-7595021E7CB9}">
      <dgm:prSet/>
      <dgm:spPr/>
      <dgm:t>
        <a:bodyPr/>
        <a:lstStyle/>
        <a:p>
          <a:endParaRPr lang="en-US"/>
        </a:p>
      </dgm:t>
    </dgm:pt>
    <dgm:pt modelId="{BB1DB176-6638-4093-95A7-0A60A78B0E35}">
      <dgm:prSet custT="1"/>
      <dgm:spPr/>
      <dgm:t>
        <a:bodyPr/>
        <a:lstStyle/>
        <a:p>
          <a:r>
            <a:rPr lang="pl-PL" sz="1400" b="1" dirty="0"/>
            <a:t>Fakt dowodowy </a:t>
          </a:r>
          <a:r>
            <a:rPr lang="pl-PL" sz="1400" dirty="0"/>
            <a:t>– okoliczność udowodniona za pomocą określonych źródeł i środków dowodowych, która sama w sobie stanowi teraz dowód na istnienie lub nieistnienie innej dowodzonej okoliczności np. alibi oskarżonego </a:t>
          </a:r>
          <a:endParaRPr lang="en-US" sz="1400" dirty="0"/>
        </a:p>
      </dgm:t>
    </dgm:pt>
    <dgm:pt modelId="{D7ECF40F-8664-4F35-B725-CD82F4EEA96A}" type="parTrans" cxnId="{0AD79FF8-D9A7-4E18-8826-2DFCEFDC96CE}">
      <dgm:prSet/>
      <dgm:spPr/>
      <dgm:t>
        <a:bodyPr/>
        <a:lstStyle/>
        <a:p>
          <a:endParaRPr lang="en-US"/>
        </a:p>
      </dgm:t>
    </dgm:pt>
    <dgm:pt modelId="{BFDEDBA5-555F-40AB-A808-77902279F03F}" type="sibTrans" cxnId="{0AD79FF8-D9A7-4E18-8826-2DFCEFDC96CE}">
      <dgm:prSet/>
      <dgm:spPr/>
      <dgm:t>
        <a:bodyPr/>
        <a:lstStyle/>
        <a:p>
          <a:endParaRPr lang="en-US"/>
        </a:p>
      </dgm:t>
    </dgm:pt>
    <dgm:pt modelId="{E5D39CF2-DAB8-4A84-BF6C-A0469B2DF465}">
      <dgm:prSet custT="1"/>
      <dgm:spPr/>
      <dgm:t>
        <a:bodyPr/>
        <a:lstStyle/>
        <a:p>
          <a:r>
            <a:rPr lang="pl-PL" sz="1400" b="1"/>
            <a:t>Czynność procesowa</a:t>
          </a:r>
          <a:r>
            <a:rPr lang="pl-PL" sz="1400"/>
            <a:t> – np. okazanie </a:t>
          </a:r>
          <a:endParaRPr lang="en-US" sz="1400"/>
        </a:p>
      </dgm:t>
    </dgm:pt>
    <dgm:pt modelId="{A3B30813-103C-485C-9B55-19DE3799E5DC}" type="parTrans" cxnId="{40688B4E-7C40-4481-8AA3-1FF61F4CF6FB}">
      <dgm:prSet/>
      <dgm:spPr/>
      <dgm:t>
        <a:bodyPr/>
        <a:lstStyle/>
        <a:p>
          <a:endParaRPr lang="en-US"/>
        </a:p>
      </dgm:t>
    </dgm:pt>
    <dgm:pt modelId="{D2457A53-857C-41DB-99FA-09F6C04FE79C}" type="sibTrans" cxnId="{40688B4E-7C40-4481-8AA3-1FF61F4CF6FB}">
      <dgm:prSet/>
      <dgm:spPr/>
      <dgm:t>
        <a:bodyPr/>
        <a:lstStyle/>
        <a:p>
          <a:endParaRPr lang="en-US"/>
        </a:p>
      </dgm:t>
    </dgm:pt>
    <dgm:pt modelId="{52E9AA2D-EF21-4B1C-8012-55490BEEB14D}">
      <dgm:prSet custT="1"/>
      <dgm:spPr/>
      <dgm:t>
        <a:bodyPr/>
        <a:lstStyle/>
        <a:p>
          <a:r>
            <a:rPr lang="pl-PL" sz="1400" dirty="0"/>
            <a:t>Samo postępowanie dowodowe</a:t>
          </a:r>
          <a:endParaRPr lang="en-US" sz="1400" dirty="0"/>
        </a:p>
      </dgm:t>
    </dgm:pt>
    <dgm:pt modelId="{0FCBF0B0-4786-4D06-859E-3B0649AD506E}" type="parTrans" cxnId="{81D12F8A-87CB-42FD-8F18-8FC942C1992A}">
      <dgm:prSet/>
      <dgm:spPr/>
      <dgm:t>
        <a:bodyPr/>
        <a:lstStyle/>
        <a:p>
          <a:endParaRPr lang="en-US"/>
        </a:p>
      </dgm:t>
    </dgm:pt>
    <dgm:pt modelId="{493FE9BC-8DD9-422E-8EDF-3E519A4F4EFA}" type="sibTrans" cxnId="{81D12F8A-87CB-42FD-8F18-8FC942C1992A}">
      <dgm:prSet/>
      <dgm:spPr/>
      <dgm:t>
        <a:bodyPr/>
        <a:lstStyle/>
        <a:p>
          <a:endParaRPr lang="en-US"/>
        </a:p>
      </dgm:t>
    </dgm:pt>
    <dgm:pt modelId="{3F654888-662D-4968-B9FD-16EA25177E54}">
      <dgm:prSet custT="1"/>
      <dgm:spPr/>
      <dgm:t>
        <a:bodyPr/>
        <a:lstStyle/>
        <a:p>
          <a:r>
            <a:rPr lang="pl-PL" sz="1400" b="1" dirty="0"/>
            <a:t>Ostateczny wynik procesu myślowego </a:t>
          </a:r>
          <a:r>
            <a:rPr lang="pl-PL" sz="1400" dirty="0"/>
            <a:t>ukształtowany na podstawie dowodów we wcześniejszych znaczeniach; uzyskanie przez organ procesowy przekonania co do zaistnienia danej okoliczności</a:t>
          </a:r>
          <a:endParaRPr lang="en-US" sz="1400" dirty="0"/>
        </a:p>
      </dgm:t>
    </dgm:pt>
    <dgm:pt modelId="{3C9C7875-72BC-4423-B82C-E4A716153F61}" type="parTrans" cxnId="{F829EC0E-4A50-4027-95AA-83B948AEDC7B}">
      <dgm:prSet/>
      <dgm:spPr/>
      <dgm:t>
        <a:bodyPr/>
        <a:lstStyle/>
        <a:p>
          <a:endParaRPr lang="en-US"/>
        </a:p>
      </dgm:t>
    </dgm:pt>
    <dgm:pt modelId="{AED66DC9-89D9-439B-BA1E-A74D7CF3E701}" type="sibTrans" cxnId="{F829EC0E-4A50-4027-95AA-83B948AEDC7B}">
      <dgm:prSet/>
      <dgm:spPr/>
      <dgm:t>
        <a:bodyPr/>
        <a:lstStyle/>
        <a:p>
          <a:endParaRPr lang="en-US"/>
        </a:p>
      </dgm:t>
    </dgm:pt>
    <dgm:pt modelId="{B0F22A9D-736F-400D-9614-0343729697DD}" type="pres">
      <dgm:prSet presAssocID="{80264CE8-0C90-498C-AAFB-6D8A078D879A}" presName="root" presStyleCnt="0">
        <dgm:presLayoutVars>
          <dgm:dir/>
          <dgm:resizeHandles val="exact"/>
        </dgm:presLayoutVars>
      </dgm:prSet>
      <dgm:spPr/>
    </dgm:pt>
    <dgm:pt modelId="{A6FDBF20-BCB0-4D09-A8D1-6A3D325C6814}" type="pres">
      <dgm:prSet presAssocID="{1902344A-CB3C-4A4E-B6B4-DDB4F16FEA65}" presName="compNode" presStyleCnt="0"/>
      <dgm:spPr/>
    </dgm:pt>
    <dgm:pt modelId="{13E7F6F1-9248-4AE9-B0DF-59C2BFE87885}" type="pres">
      <dgm:prSet presAssocID="{1902344A-CB3C-4A4E-B6B4-DDB4F16FEA6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Source"/>
        </a:ext>
      </dgm:extLst>
    </dgm:pt>
    <dgm:pt modelId="{0AA167A1-A70D-4173-813B-4D9BD893C248}" type="pres">
      <dgm:prSet presAssocID="{1902344A-CB3C-4A4E-B6B4-DDB4F16FEA65}" presName="spaceRect" presStyleCnt="0"/>
      <dgm:spPr/>
    </dgm:pt>
    <dgm:pt modelId="{2A80D0A4-655A-4984-B321-24191FA5410D}" type="pres">
      <dgm:prSet presAssocID="{1902344A-CB3C-4A4E-B6B4-DDB4F16FEA65}" presName="textRect" presStyleLbl="revTx" presStyleIdx="0" presStyleCnt="6" custScaleX="106411">
        <dgm:presLayoutVars>
          <dgm:chMax val="1"/>
          <dgm:chPref val="1"/>
        </dgm:presLayoutVars>
      </dgm:prSet>
      <dgm:spPr/>
    </dgm:pt>
    <dgm:pt modelId="{328418A4-9CD9-4F08-87D1-8E7C2CD6FBB1}" type="pres">
      <dgm:prSet presAssocID="{129DEE51-F6EB-4511-94BB-BDD0E19BE59D}" presName="sibTrans" presStyleCnt="0"/>
      <dgm:spPr/>
    </dgm:pt>
    <dgm:pt modelId="{9EDA6215-5F32-4E4B-9025-EA03648DD604}" type="pres">
      <dgm:prSet presAssocID="{5E23B8B1-06E3-4E37-BE52-E483485C198F}" presName="compNode" presStyleCnt="0"/>
      <dgm:spPr/>
    </dgm:pt>
    <dgm:pt modelId="{056E3B5F-E374-4EE8-BABE-D983A613025C}" type="pres">
      <dgm:prSet presAssocID="{5E23B8B1-06E3-4E37-BE52-E483485C198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oter"/>
        </a:ext>
      </dgm:extLst>
    </dgm:pt>
    <dgm:pt modelId="{BB4D4F66-0181-4A0F-BBEE-095FEB9DA2E1}" type="pres">
      <dgm:prSet presAssocID="{5E23B8B1-06E3-4E37-BE52-E483485C198F}" presName="spaceRect" presStyleCnt="0"/>
      <dgm:spPr/>
    </dgm:pt>
    <dgm:pt modelId="{F7CD374F-E54A-4275-9ECF-BBD7468A7856}" type="pres">
      <dgm:prSet presAssocID="{5E23B8B1-06E3-4E37-BE52-E483485C198F}" presName="textRect" presStyleLbl="revTx" presStyleIdx="1" presStyleCnt="6" custScaleX="106411">
        <dgm:presLayoutVars>
          <dgm:chMax val="1"/>
          <dgm:chPref val="1"/>
        </dgm:presLayoutVars>
      </dgm:prSet>
      <dgm:spPr/>
    </dgm:pt>
    <dgm:pt modelId="{7E1429DC-2963-40F0-8779-9B04696BF627}" type="pres">
      <dgm:prSet presAssocID="{968B5377-0537-44EA-9648-08BC200A7521}" presName="sibTrans" presStyleCnt="0"/>
      <dgm:spPr/>
    </dgm:pt>
    <dgm:pt modelId="{7A0C80CB-C088-4656-8E72-892CA30DAFD7}" type="pres">
      <dgm:prSet presAssocID="{BB1DB176-6638-4093-95A7-0A60A78B0E35}" presName="compNode" presStyleCnt="0"/>
      <dgm:spPr/>
    </dgm:pt>
    <dgm:pt modelId="{633BE974-1012-485B-A179-0577933A1CD7}" type="pres">
      <dgm:prSet presAssocID="{BB1DB176-6638-4093-95A7-0A60A78B0E35}"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ngerprint"/>
        </a:ext>
      </dgm:extLst>
    </dgm:pt>
    <dgm:pt modelId="{839DD7D2-776F-41B9-A3AE-4A80D58FB3FC}" type="pres">
      <dgm:prSet presAssocID="{BB1DB176-6638-4093-95A7-0A60A78B0E35}" presName="spaceRect" presStyleCnt="0"/>
      <dgm:spPr/>
    </dgm:pt>
    <dgm:pt modelId="{084DAC32-D020-4BEC-8FA6-F40C777DBC4C}" type="pres">
      <dgm:prSet presAssocID="{BB1DB176-6638-4093-95A7-0A60A78B0E35}" presName="textRect" presStyleLbl="revTx" presStyleIdx="2" presStyleCnt="6" custScaleX="149528">
        <dgm:presLayoutVars>
          <dgm:chMax val="1"/>
          <dgm:chPref val="1"/>
        </dgm:presLayoutVars>
      </dgm:prSet>
      <dgm:spPr/>
    </dgm:pt>
    <dgm:pt modelId="{AB06DBA4-99B1-41A9-8934-5DF1B0143B08}" type="pres">
      <dgm:prSet presAssocID="{BFDEDBA5-555F-40AB-A808-77902279F03F}" presName="sibTrans" presStyleCnt="0"/>
      <dgm:spPr/>
    </dgm:pt>
    <dgm:pt modelId="{40904525-665C-401F-80F0-F159996783C0}" type="pres">
      <dgm:prSet presAssocID="{E5D39CF2-DAB8-4A84-BF6C-A0469B2DF465}" presName="compNode" presStyleCnt="0"/>
      <dgm:spPr/>
    </dgm:pt>
    <dgm:pt modelId="{40090C87-D5A5-49EA-A799-A054F4238888}" type="pres">
      <dgm:prSet presAssocID="{E5D39CF2-DAB8-4A84-BF6C-A0469B2DF46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ork Item Bug"/>
        </a:ext>
      </dgm:extLst>
    </dgm:pt>
    <dgm:pt modelId="{CC3E2309-C946-4EA5-8689-F9500BCFAA92}" type="pres">
      <dgm:prSet presAssocID="{E5D39CF2-DAB8-4A84-BF6C-A0469B2DF465}" presName="spaceRect" presStyleCnt="0"/>
      <dgm:spPr/>
    </dgm:pt>
    <dgm:pt modelId="{AA8AA2CA-F420-4AED-8A9A-BF67D7349934}" type="pres">
      <dgm:prSet presAssocID="{E5D39CF2-DAB8-4A84-BF6C-A0469B2DF465}" presName="textRect" presStyleLbl="revTx" presStyleIdx="3" presStyleCnt="6" custScaleX="106411">
        <dgm:presLayoutVars>
          <dgm:chMax val="1"/>
          <dgm:chPref val="1"/>
        </dgm:presLayoutVars>
      </dgm:prSet>
      <dgm:spPr/>
    </dgm:pt>
    <dgm:pt modelId="{B980612B-52CF-48B7-8E71-9C71053C91F1}" type="pres">
      <dgm:prSet presAssocID="{D2457A53-857C-41DB-99FA-09F6C04FE79C}" presName="sibTrans" presStyleCnt="0"/>
      <dgm:spPr/>
    </dgm:pt>
    <dgm:pt modelId="{5E9B2D87-6450-4914-885C-2D5F3DA0AB97}" type="pres">
      <dgm:prSet presAssocID="{52E9AA2D-EF21-4B1C-8012-55490BEEB14D}" presName="compNode" presStyleCnt="0"/>
      <dgm:spPr/>
    </dgm:pt>
    <dgm:pt modelId="{9FCA75BA-BAD7-48DB-A5D5-08054D3DD34D}" type="pres">
      <dgm:prSet presAssocID="{52E9AA2D-EF21-4B1C-8012-55490BEEB14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aptop Secure"/>
        </a:ext>
      </dgm:extLst>
    </dgm:pt>
    <dgm:pt modelId="{BDB2F3BB-0D0A-4083-8191-5C1602FC2B62}" type="pres">
      <dgm:prSet presAssocID="{52E9AA2D-EF21-4B1C-8012-55490BEEB14D}" presName="spaceRect" presStyleCnt="0"/>
      <dgm:spPr/>
    </dgm:pt>
    <dgm:pt modelId="{A32212E7-511E-4E1E-A87E-1C84D176454A}" type="pres">
      <dgm:prSet presAssocID="{52E9AA2D-EF21-4B1C-8012-55490BEEB14D}" presName="textRect" presStyleLbl="revTx" presStyleIdx="4" presStyleCnt="6" custScaleX="106411">
        <dgm:presLayoutVars>
          <dgm:chMax val="1"/>
          <dgm:chPref val="1"/>
        </dgm:presLayoutVars>
      </dgm:prSet>
      <dgm:spPr/>
    </dgm:pt>
    <dgm:pt modelId="{F09DB46E-3152-4416-A1CB-F0A6C9D961D0}" type="pres">
      <dgm:prSet presAssocID="{493FE9BC-8DD9-422E-8EDF-3E519A4F4EFA}" presName="sibTrans" presStyleCnt="0"/>
      <dgm:spPr/>
    </dgm:pt>
    <dgm:pt modelId="{EF974302-0B8B-4F10-B021-ED06ACCF7E21}" type="pres">
      <dgm:prSet presAssocID="{3F654888-662D-4968-B9FD-16EA25177E54}" presName="compNode" presStyleCnt="0"/>
      <dgm:spPr/>
    </dgm:pt>
    <dgm:pt modelId="{A6C72B21-8C7E-4753-9238-BE1D61EA6881}" type="pres">
      <dgm:prSet presAssocID="{3F654888-662D-4968-B9FD-16EA25177E5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Error"/>
        </a:ext>
      </dgm:extLst>
    </dgm:pt>
    <dgm:pt modelId="{4CD5CF44-E233-48E7-93DF-05894429FC15}" type="pres">
      <dgm:prSet presAssocID="{3F654888-662D-4968-B9FD-16EA25177E54}" presName="spaceRect" presStyleCnt="0"/>
      <dgm:spPr/>
    </dgm:pt>
    <dgm:pt modelId="{13F69C41-E289-4A2B-8DBB-172316876B4F}" type="pres">
      <dgm:prSet presAssocID="{3F654888-662D-4968-B9FD-16EA25177E54}" presName="textRect" presStyleLbl="revTx" presStyleIdx="5" presStyleCnt="6" custScaleX="200650">
        <dgm:presLayoutVars>
          <dgm:chMax val="1"/>
          <dgm:chPref val="1"/>
        </dgm:presLayoutVars>
      </dgm:prSet>
      <dgm:spPr/>
    </dgm:pt>
  </dgm:ptLst>
  <dgm:cxnLst>
    <dgm:cxn modelId="{764DFA05-197A-4ADB-8EBD-C7FA46585F57}" type="presOf" srcId="{E5D39CF2-DAB8-4A84-BF6C-A0469B2DF465}" destId="{AA8AA2CA-F420-4AED-8A9A-BF67D7349934}" srcOrd="0" destOrd="0" presId="urn:microsoft.com/office/officeart/2018/2/layout/IconLabelList"/>
    <dgm:cxn modelId="{EEDAEB09-8188-4389-B912-99AE64DE540F}" type="presOf" srcId="{3F654888-662D-4968-B9FD-16EA25177E54}" destId="{13F69C41-E289-4A2B-8DBB-172316876B4F}" srcOrd="0" destOrd="0" presId="urn:microsoft.com/office/officeart/2018/2/layout/IconLabelList"/>
    <dgm:cxn modelId="{A8AF4F0B-3463-4714-B0A8-7595021E7CB9}" srcId="{80264CE8-0C90-498C-AAFB-6D8A078D879A}" destId="{5E23B8B1-06E3-4E37-BE52-E483485C198F}" srcOrd="1" destOrd="0" parTransId="{E13E1EC4-92AC-403C-8ECD-BBDF2AF9F92F}" sibTransId="{968B5377-0537-44EA-9648-08BC200A7521}"/>
    <dgm:cxn modelId="{F829EC0E-4A50-4027-95AA-83B948AEDC7B}" srcId="{80264CE8-0C90-498C-AAFB-6D8A078D879A}" destId="{3F654888-662D-4968-B9FD-16EA25177E54}" srcOrd="5" destOrd="0" parTransId="{3C9C7875-72BC-4423-B82C-E4A716153F61}" sibTransId="{AED66DC9-89D9-439B-BA1E-A74D7CF3E701}"/>
    <dgm:cxn modelId="{56F85D20-4387-4291-BCB9-20115AF40A7C}" type="presOf" srcId="{5E23B8B1-06E3-4E37-BE52-E483485C198F}" destId="{F7CD374F-E54A-4275-9ECF-BBD7468A7856}" srcOrd="0" destOrd="0" presId="urn:microsoft.com/office/officeart/2018/2/layout/IconLabelList"/>
    <dgm:cxn modelId="{6A548D6A-7B00-47D8-A605-7E7D4C31F33B}" srcId="{80264CE8-0C90-498C-AAFB-6D8A078D879A}" destId="{1902344A-CB3C-4A4E-B6B4-DDB4F16FEA65}" srcOrd="0" destOrd="0" parTransId="{AFEC5A42-6855-4C4A-9573-4495EB503930}" sibTransId="{129DEE51-F6EB-4511-94BB-BDD0E19BE59D}"/>
    <dgm:cxn modelId="{40688B4E-7C40-4481-8AA3-1FF61F4CF6FB}" srcId="{80264CE8-0C90-498C-AAFB-6D8A078D879A}" destId="{E5D39CF2-DAB8-4A84-BF6C-A0469B2DF465}" srcOrd="3" destOrd="0" parTransId="{A3B30813-103C-485C-9B55-19DE3799E5DC}" sibTransId="{D2457A53-857C-41DB-99FA-09F6C04FE79C}"/>
    <dgm:cxn modelId="{8965277A-B297-4248-A2C1-07FBA36DF435}" type="presOf" srcId="{52E9AA2D-EF21-4B1C-8012-55490BEEB14D}" destId="{A32212E7-511E-4E1E-A87E-1C84D176454A}" srcOrd="0" destOrd="0" presId="urn:microsoft.com/office/officeart/2018/2/layout/IconLabelList"/>
    <dgm:cxn modelId="{81D12F8A-87CB-42FD-8F18-8FC942C1992A}" srcId="{80264CE8-0C90-498C-AAFB-6D8A078D879A}" destId="{52E9AA2D-EF21-4B1C-8012-55490BEEB14D}" srcOrd="4" destOrd="0" parTransId="{0FCBF0B0-4786-4D06-859E-3B0649AD506E}" sibTransId="{493FE9BC-8DD9-422E-8EDF-3E519A4F4EFA}"/>
    <dgm:cxn modelId="{6C90F99F-05CC-486E-A6E8-FF9705F657A4}" type="presOf" srcId="{1902344A-CB3C-4A4E-B6B4-DDB4F16FEA65}" destId="{2A80D0A4-655A-4984-B321-24191FA5410D}" srcOrd="0" destOrd="0" presId="urn:microsoft.com/office/officeart/2018/2/layout/IconLabelList"/>
    <dgm:cxn modelId="{CA0CA3B2-945E-414D-9545-5E2FB65EFF5A}" type="presOf" srcId="{80264CE8-0C90-498C-AAFB-6D8A078D879A}" destId="{B0F22A9D-736F-400D-9614-0343729697DD}" srcOrd="0" destOrd="0" presId="urn:microsoft.com/office/officeart/2018/2/layout/IconLabelList"/>
    <dgm:cxn modelId="{6883A0E0-EC7A-4EB0-957E-BF5D745CED13}" type="presOf" srcId="{BB1DB176-6638-4093-95A7-0A60A78B0E35}" destId="{084DAC32-D020-4BEC-8FA6-F40C777DBC4C}" srcOrd="0" destOrd="0" presId="urn:microsoft.com/office/officeart/2018/2/layout/IconLabelList"/>
    <dgm:cxn modelId="{0AD79FF8-D9A7-4E18-8826-2DFCEFDC96CE}" srcId="{80264CE8-0C90-498C-AAFB-6D8A078D879A}" destId="{BB1DB176-6638-4093-95A7-0A60A78B0E35}" srcOrd="2" destOrd="0" parTransId="{D7ECF40F-8664-4F35-B725-CD82F4EEA96A}" sibTransId="{BFDEDBA5-555F-40AB-A808-77902279F03F}"/>
    <dgm:cxn modelId="{9F69CBEF-E290-45A1-ACFE-FC43079B1179}" type="presParOf" srcId="{B0F22A9D-736F-400D-9614-0343729697DD}" destId="{A6FDBF20-BCB0-4D09-A8D1-6A3D325C6814}" srcOrd="0" destOrd="0" presId="urn:microsoft.com/office/officeart/2018/2/layout/IconLabelList"/>
    <dgm:cxn modelId="{966DD547-54AD-479E-A924-F23FD95C8395}" type="presParOf" srcId="{A6FDBF20-BCB0-4D09-A8D1-6A3D325C6814}" destId="{13E7F6F1-9248-4AE9-B0DF-59C2BFE87885}" srcOrd="0" destOrd="0" presId="urn:microsoft.com/office/officeart/2018/2/layout/IconLabelList"/>
    <dgm:cxn modelId="{86BF4125-A68C-49DC-B499-E195F02EF1E4}" type="presParOf" srcId="{A6FDBF20-BCB0-4D09-A8D1-6A3D325C6814}" destId="{0AA167A1-A70D-4173-813B-4D9BD893C248}" srcOrd="1" destOrd="0" presId="urn:microsoft.com/office/officeart/2018/2/layout/IconLabelList"/>
    <dgm:cxn modelId="{D02DA803-A8BD-4279-8DD2-B5410D6A9174}" type="presParOf" srcId="{A6FDBF20-BCB0-4D09-A8D1-6A3D325C6814}" destId="{2A80D0A4-655A-4984-B321-24191FA5410D}" srcOrd="2" destOrd="0" presId="urn:microsoft.com/office/officeart/2018/2/layout/IconLabelList"/>
    <dgm:cxn modelId="{8EBC6AFE-A177-49A4-BB1E-3D536B1A060C}" type="presParOf" srcId="{B0F22A9D-736F-400D-9614-0343729697DD}" destId="{328418A4-9CD9-4F08-87D1-8E7C2CD6FBB1}" srcOrd="1" destOrd="0" presId="urn:microsoft.com/office/officeart/2018/2/layout/IconLabelList"/>
    <dgm:cxn modelId="{F23BC621-B431-4EA9-9DDC-6632B512E556}" type="presParOf" srcId="{B0F22A9D-736F-400D-9614-0343729697DD}" destId="{9EDA6215-5F32-4E4B-9025-EA03648DD604}" srcOrd="2" destOrd="0" presId="urn:microsoft.com/office/officeart/2018/2/layout/IconLabelList"/>
    <dgm:cxn modelId="{B944AE4D-C798-40A3-BA95-8E05D4A9553E}" type="presParOf" srcId="{9EDA6215-5F32-4E4B-9025-EA03648DD604}" destId="{056E3B5F-E374-4EE8-BABE-D983A613025C}" srcOrd="0" destOrd="0" presId="urn:microsoft.com/office/officeart/2018/2/layout/IconLabelList"/>
    <dgm:cxn modelId="{94206FD4-A287-4182-9BA1-0E9DC3DB3224}" type="presParOf" srcId="{9EDA6215-5F32-4E4B-9025-EA03648DD604}" destId="{BB4D4F66-0181-4A0F-BBEE-095FEB9DA2E1}" srcOrd="1" destOrd="0" presId="urn:microsoft.com/office/officeart/2018/2/layout/IconLabelList"/>
    <dgm:cxn modelId="{8696C989-1C57-45A5-BA16-B702F6C6DF63}" type="presParOf" srcId="{9EDA6215-5F32-4E4B-9025-EA03648DD604}" destId="{F7CD374F-E54A-4275-9ECF-BBD7468A7856}" srcOrd="2" destOrd="0" presId="urn:microsoft.com/office/officeart/2018/2/layout/IconLabelList"/>
    <dgm:cxn modelId="{63362937-1A23-4C43-B836-A021289367B3}" type="presParOf" srcId="{B0F22A9D-736F-400D-9614-0343729697DD}" destId="{7E1429DC-2963-40F0-8779-9B04696BF627}" srcOrd="3" destOrd="0" presId="urn:microsoft.com/office/officeart/2018/2/layout/IconLabelList"/>
    <dgm:cxn modelId="{8C9F40A5-7918-44AA-A092-6D4D659DAB53}" type="presParOf" srcId="{B0F22A9D-736F-400D-9614-0343729697DD}" destId="{7A0C80CB-C088-4656-8E72-892CA30DAFD7}" srcOrd="4" destOrd="0" presId="urn:microsoft.com/office/officeart/2018/2/layout/IconLabelList"/>
    <dgm:cxn modelId="{1944205F-76BF-4CED-8208-5976919B1046}" type="presParOf" srcId="{7A0C80CB-C088-4656-8E72-892CA30DAFD7}" destId="{633BE974-1012-485B-A179-0577933A1CD7}" srcOrd="0" destOrd="0" presId="urn:microsoft.com/office/officeart/2018/2/layout/IconLabelList"/>
    <dgm:cxn modelId="{81008F6D-C4D5-4F3D-AFC4-57C4EEE6845E}" type="presParOf" srcId="{7A0C80CB-C088-4656-8E72-892CA30DAFD7}" destId="{839DD7D2-776F-41B9-A3AE-4A80D58FB3FC}" srcOrd="1" destOrd="0" presId="urn:microsoft.com/office/officeart/2018/2/layout/IconLabelList"/>
    <dgm:cxn modelId="{85997CEF-3FD9-4D93-9FBF-DB9BC98F1D25}" type="presParOf" srcId="{7A0C80CB-C088-4656-8E72-892CA30DAFD7}" destId="{084DAC32-D020-4BEC-8FA6-F40C777DBC4C}" srcOrd="2" destOrd="0" presId="urn:microsoft.com/office/officeart/2018/2/layout/IconLabelList"/>
    <dgm:cxn modelId="{836E6ADB-B52F-41C0-9DD3-03196F2D8FD8}" type="presParOf" srcId="{B0F22A9D-736F-400D-9614-0343729697DD}" destId="{AB06DBA4-99B1-41A9-8934-5DF1B0143B08}" srcOrd="5" destOrd="0" presId="urn:microsoft.com/office/officeart/2018/2/layout/IconLabelList"/>
    <dgm:cxn modelId="{5DDAD231-D562-4B54-88B4-9FADB0C42607}" type="presParOf" srcId="{B0F22A9D-736F-400D-9614-0343729697DD}" destId="{40904525-665C-401F-80F0-F159996783C0}" srcOrd="6" destOrd="0" presId="urn:microsoft.com/office/officeart/2018/2/layout/IconLabelList"/>
    <dgm:cxn modelId="{C95E890A-0B6A-418D-90E3-DF0926B6774A}" type="presParOf" srcId="{40904525-665C-401F-80F0-F159996783C0}" destId="{40090C87-D5A5-49EA-A799-A054F4238888}" srcOrd="0" destOrd="0" presId="urn:microsoft.com/office/officeart/2018/2/layout/IconLabelList"/>
    <dgm:cxn modelId="{3732FBC3-10C5-4393-8E73-CB449CA6A501}" type="presParOf" srcId="{40904525-665C-401F-80F0-F159996783C0}" destId="{CC3E2309-C946-4EA5-8689-F9500BCFAA92}" srcOrd="1" destOrd="0" presId="urn:microsoft.com/office/officeart/2018/2/layout/IconLabelList"/>
    <dgm:cxn modelId="{EA97C9D3-F8AE-43CE-96C7-DE4A5021E5CB}" type="presParOf" srcId="{40904525-665C-401F-80F0-F159996783C0}" destId="{AA8AA2CA-F420-4AED-8A9A-BF67D7349934}" srcOrd="2" destOrd="0" presId="urn:microsoft.com/office/officeart/2018/2/layout/IconLabelList"/>
    <dgm:cxn modelId="{09C235F2-35AA-41E3-A405-3F7E038B6F8A}" type="presParOf" srcId="{B0F22A9D-736F-400D-9614-0343729697DD}" destId="{B980612B-52CF-48B7-8E71-9C71053C91F1}" srcOrd="7" destOrd="0" presId="urn:microsoft.com/office/officeart/2018/2/layout/IconLabelList"/>
    <dgm:cxn modelId="{ADA0BCA3-10EB-4CF1-93CD-07F244E5545B}" type="presParOf" srcId="{B0F22A9D-736F-400D-9614-0343729697DD}" destId="{5E9B2D87-6450-4914-885C-2D5F3DA0AB97}" srcOrd="8" destOrd="0" presId="urn:microsoft.com/office/officeart/2018/2/layout/IconLabelList"/>
    <dgm:cxn modelId="{FA8F3C13-98F4-4B17-BE41-5871B0C2333F}" type="presParOf" srcId="{5E9B2D87-6450-4914-885C-2D5F3DA0AB97}" destId="{9FCA75BA-BAD7-48DB-A5D5-08054D3DD34D}" srcOrd="0" destOrd="0" presId="urn:microsoft.com/office/officeart/2018/2/layout/IconLabelList"/>
    <dgm:cxn modelId="{688453A9-31A3-4074-A9AB-7DA897989854}" type="presParOf" srcId="{5E9B2D87-6450-4914-885C-2D5F3DA0AB97}" destId="{BDB2F3BB-0D0A-4083-8191-5C1602FC2B62}" srcOrd="1" destOrd="0" presId="urn:microsoft.com/office/officeart/2018/2/layout/IconLabelList"/>
    <dgm:cxn modelId="{B7C5AFC6-570C-41D6-BEA6-76780ACF8D97}" type="presParOf" srcId="{5E9B2D87-6450-4914-885C-2D5F3DA0AB97}" destId="{A32212E7-511E-4E1E-A87E-1C84D176454A}" srcOrd="2" destOrd="0" presId="urn:microsoft.com/office/officeart/2018/2/layout/IconLabelList"/>
    <dgm:cxn modelId="{FD32C28A-E2D9-4855-AFF7-F01F0F1B61CA}" type="presParOf" srcId="{B0F22A9D-736F-400D-9614-0343729697DD}" destId="{F09DB46E-3152-4416-A1CB-F0A6C9D961D0}" srcOrd="9" destOrd="0" presId="urn:microsoft.com/office/officeart/2018/2/layout/IconLabelList"/>
    <dgm:cxn modelId="{E234DCBF-6E4C-48A3-B1E4-074513C3514F}" type="presParOf" srcId="{B0F22A9D-736F-400D-9614-0343729697DD}" destId="{EF974302-0B8B-4F10-B021-ED06ACCF7E21}" srcOrd="10" destOrd="0" presId="urn:microsoft.com/office/officeart/2018/2/layout/IconLabelList"/>
    <dgm:cxn modelId="{3FBC5DF9-4D49-404C-80E9-3EB5B8836F31}" type="presParOf" srcId="{EF974302-0B8B-4F10-B021-ED06ACCF7E21}" destId="{A6C72B21-8C7E-4753-9238-BE1D61EA6881}" srcOrd="0" destOrd="0" presId="urn:microsoft.com/office/officeart/2018/2/layout/IconLabelList"/>
    <dgm:cxn modelId="{81DA9408-3D3D-48A8-A053-A95BA8EFBADB}" type="presParOf" srcId="{EF974302-0B8B-4F10-B021-ED06ACCF7E21}" destId="{4CD5CF44-E233-48E7-93DF-05894429FC15}" srcOrd="1" destOrd="0" presId="urn:microsoft.com/office/officeart/2018/2/layout/IconLabelList"/>
    <dgm:cxn modelId="{6D250085-4AD3-4932-90AA-FE06D3EA51C2}" type="presParOf" srcId="{EF974302-0B8B-4F10-B021-ED06ACCF7E21}" destId="{13F69C41-E289-4A2B-8DBB-172316876B4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73AAAD7-FC17-43BE-8E4C-24A0C3EB7B53}" type="doc">
      <dgm:prSet loTypeId="urn:microsoft.com/office/officeart/2005/8/layout/vList6" loCatId="list" qsTypeId="urn:microsoft.com/office/officeart/2005/8/quickstyle/simple1" qsCatId="simple" csTypeId="urn:microsoft.com/office/officeart/2005/8/colors/accent2_5" csCatId="accent2" phldr="1"/>
      <dgm:spPr/>
      <dgm:t>
        <a:bodyPr/>
        <a:lstStyle/>
        <a:p>
          <a:endParaRPr lang="pl-PL"/>
        </a:p>
      </dgm:t>
    </dgm:pt>
    <dgm:pt modelId="{3DA4CD59-3071-4E8A-A6AD-47ACA51C6C59}">
      <dgm:prSet phldrT="[Tekst]" custT="1"/>
      <dgm:spPr/>
      <dgm:t>
        <a:bodyPr/>
        <a:lstStyle/>
        <a:p>
          <a:r>
            <a:rPr lang="pl-PL" sz="2400" b="1" u="sng" dirty="0"/>
            <a:t>Fakt główny </a:t>
          </a:r>
        </a:p>
      </dgm:t>
    </dgm:pt>
    <dgm:pt modelId="{EFABA268-3605-4D94-A74C-8F7760E4FB15}" type="parTrans" cxnId="{C8F93060-1CBF-4054-BC92-0710662B5509}">
      <dgm:prSet/>
      <dgm:spPr/>
      <dgm:t>
        <a:bodyPr/>
        <a:lstStyle/>
        <a:p>
          <a:endParaRPr lang="pl-PL"/>
        </a:p>
      </dgm:t>
    </dgm:pt>
    <dgm:pt modelId="{30C853BF-78CC-4820-BEB8-2D015159230C}" type="sibTrans" cxnId="{C8F93060-1CBF-4054-BC92-0710662B5509}">
      <dgm:prSet/>
      <dgm:spPr/>
      <dgm:t>
        <a:bodyPr/>
        <a:lstStyle/>
        <a:p>
          <a:endParaRPr lang="pl-PL"/>
        </a:p>
      </dgm:t>
    </dgm:pt>
    <dgm:pt modelId="{EE406924-7C43-48B6-B8D6-3FDC30FE2753}">
      <dgm:prSet phldrT="[Tekst]" custT="1"/>
      <dgm:spPr/>
      <dgm:t>
        <a:bodyPr/>
        <a:lstStyle/>
        <a:p>
          <a:pPr algn="just"/>
          <a:r>
            <a:rPr lang="pl-PL" sz="1600" dirty="0"/>
            <a:t>zestaw znamion przestępstwa, którego dotyczy proces</a:t>
          </a:r>
        </a:p>
      </dgm:t>
    </dgm:pt>
    <dgm:pt modelId="{E73B5989-2684-4B6E-9C3B-AD7FCF7B12A3}" type="parTrans" cxnId="{8E767D98-4B41-4A51-A414-DA80587BF863}">
      <dgm:prSet/>
      <dgm:spPr/>
      <dgm:t>
        <a:bodyPr/>
        <a:lstStyle/>
        <a:p>
          <a:endParaRPr lang="pl-PL"/>
        </a:p>
      </dgm:t>
    </dgm:pt>
    <dgm:pt modelId="{A379EFBE-F4FF-43A4-B4DC-D3986B77F5E3}" type="sibTrans" cxnId="{8E767D98-4B41-4A51-A414-DA80587BF863}">
      <dgm:prSet/>
      <dgm:spPr/>
      <dgm:t>
        <a:bodyPr/>
        <a:lstStyle/>
        <a:p>
          <a:endParaRPr lang="pl-PL"/>
        </a:p>
      </dgm:t>
    </dgm:pt>
    <dgm:pt modelId="{5E33876F-9613-4E4B-B2BF-D8582B45486C}">
      <dgm:prSet phldrT="[Tekst]" custT="1"/>
      <dgm:spPr/>
      <dgm:t>
        <a:bodyPr/>
        <a:lstStyle/>
        <a:p>
          <a:r>
            <a:rPr lang="pl-PL" sz="2400" b="1" u="sng" dirty="0"/>
            <a:t>Fakty uboczne </a:t>
          </a:r>
        </a:p>
      </dgm:t>
    </dgm:pt>
    <dgm:pt modelId="{CCF14618-197C-4589-881E-396211B52F30}" type="parTrans" cxnId="{8780E3BC-98C9-4E5D-B609-CC0D05DE5619}">
      <dgm:prSet/>
      <dgm:spPr/>
      <dgm:t>
        <a:bodyPr/>
        <a:lstStyle/>
        <a:p>
          <a:endParaRPr lang="pl-PL"/>
        </a:p>
      </dgm:t>
    </dgm:pt>
    <dgm:pt modelId="{B50F22CF-5376-439D-9D94-2F40E2B9E3C1}" type="sibTrans" cxnId="{8780E3BC-98C9-4E5D-B609-CC0D05DE5619}">
      <dgm:prSet/>
      <dgm:spPr/>
      <dgm:t>
        <a:bodyPr/>
        <a:lstStyle/>
        <a:p>
          <a:endParaRPr lang="pl-PL"/>
        </a:p>
      </dgm:t>
    </dgm:pt>
    <dgm:pt modelId="{B72AE0AE-0AD1-41EE-896F-6E704C50F895}">
      <dgm:prSet phldrT="[Tekst]" custT="1"/>
      <dgm:spPr/>
      <dgm:t>
        <a:bodyPr/>
        <a:lstStyle/>
        <a:p>
          <a:pPr algn="just"/>
          <a:r>
            <a:rPr lang="pl-PL" sz="1600" b="1" dirty="0"/>
            <a:t>Fakty uboczne (dowodowe) </a:t>
          </a:r>
          <a:r>
            <a:rPr lang="pl-PL" sz="1600" dirty="0"/>
            <a:t>– okoliczności niestanowiące znamion czynu zabronionego, ale z ich istnienia (lub nieistnienia) można wyciągnąć wniosek o istnieniu faktu głównego</a:t>
          </a:r>
        </a:p>
      </dgm:t>
    </dgm:pt>
    <dgm:pt modelId="{81BE8238-FE23-4D6E-985E-709B1A09EDFE}" type="parTrans" cxnId="{69870E98-DF99-4910-BD42-20CBFAE3DB6E}">
      <dgm:prSet/>
      <dgm:spPr/>
      <dgm:t>
        <a:bodyPr/>
        <a:lstStyle/>
        <a:p>
          <a:endParaRPr lang="pl-PL"/>
        </a:p>
      </dgm:t>
    </dgm:pt>
    <dgm:pt modelId="{1E8A1986-03F5-4AE6-A659-09DC71593568}" type="sibTrans" cxnId="{69870E98-DF99-4910-BD42-20CBFAE3DB6E}">
      <dgm:prSet/>
      <dgm:spPr/>
      <dgm:t>
        <a:bodyPr/>
        <a:lstStyle/>
        <a:p>
          <a:endParaRPr lang="pl-PL"/>
        </a:p>
      </dgm:t>
    </dgm:pt>
    <dgm:pt modelId="{DB050007-BAF7-4450-9A8A-E08BAF3B0F71}">
      <dgm:prSet phldrT="[Tekst]" custT="1"/>
      <dgm:spPr/>
      <dgm:t>
        <a:bodyPr/>
        <a:lstStyle/>
        <a:p>
          <a:pPr algn="ctr"/>
          <a:r>
            <a:rPr lang="pl-PL" sz="1600" dirty="0"/>
            <a:t>W procesie jest </a:t>
          </a:r>
          <a:r>
            <a:rPr lang="pl-PL" sz="1600" b="1" dirty="0"/>
            <a:t>tylko jeden fakt główny</a:t>
          </a:r>
          <a:endParaRPr lang="pl-PL" sz="1600" dirty="0"/>
        </a:p>
      </dgm:t>
    </dgm:pt>
    <dgm:pt modelId="{A96C0647-C4C5-4A9C-AE4E-A74B5EC13CEF}" type="parTrans" cxnId="{3CD7DC6A-A138-43CD-B61E-E2FFE9504937}">
      <dgm:prSet/>
      <dgm:spPr/>
      <dgm:t>
        <a:bodyPr/>
        <a:lstStyle/>
        <a:p>
          <a:endParaRPr lang="pl-PL"/>
        </a:p>
      </dgm:t>
    </dgm:pt>
    <dgm:pt modelId="{CEF20B87-9144-46A1-B7EA-922079D830E0}" type="sibTrans" cxnId="{3CD7DC6A-A138-43CD-B61E-E2FFE9504937}">
      <dgm:prSet/>
      <dgm:spPr/>
      <dgm:t>
        <a:bodyPr/>
        <a:lstStyle/>
        <a:p>
          <a:endParaRPr lang="pl-PL"/>
        </a:p>
      </dgm:t>
    </dgm:pt>
    <dgm:pt modelId="{106A84EA-B775-4043-8C9C-E33F1BD60829}">
      <dgm:prSet phldrT="[Tekst]" custT="1"/>
      <dgm:spPr/>
      <dgm:t>
        <a:bodyPr/>
        <a:lstStyle/>
        <a:p>
          <a:pPr algn="just"/>
          <a:r>
            <a:rPr lang="pl-PL" sz="1600" dirty="0"/>
            <a:t>Celem postępowania dowodowego jest stwierdzenie faktu głównego</a:t>
          </a:r>
        </a:p>
      </dgm:t>
    </dgm:pt>
    <dgm:pt modelId="{A54999FA-B629-4292-82C1-5AD1302D3977}" type="parTrans" cxnId="{18C40A74-B07B-4554-940E-3AE92B0F787A}">
      <dgm:prSet/>
      <dgm:spPr/>
      <dgm:t>
        <a:bodyPr/>
        <a:lstStyle/>
        <a:p>
          <a:endParaRPr lang="pl-PL"/>
        </a:p>
      </dgm:t>
    </dgm:pt>
    <dgm:pt modelId="{36455A6D-BFD3-4605-AFB3-CE4201D79350}" type="sibTrans" cxnId="{18C40A74-B07B-4554-940E-3AE92B0F787A}">
      <dgm:prSet/>
      <dgm:spPr/>
      <dgm:t>
        <a:bodyPr/>
        <a:lstStyle/>
        <a:p>
          <a:endParaRPr lang="pl-PL"/>
        </a:p>
      </dgm:t>
    </dgm:pt>
    <dgm:pt modelId="{68403C0F-60CF-441A-BF6E-545732346379}">
      <dgm:prSet custT="1"/>
      <dgm:spPr/>
      <dgm:t>
        <a:bodyPr/>
        <a:lstStyle/>
        <a:p>
          <a:pPr algn="just"/>
          <a:r>
            <a:rPr lang="pl-PL" sz="1600" dirty="0"/>
            <a:t>Np. znalezienie odcisków palców oskarżonego na zwłokach </a:t>
          </a:r>
        </a:p>
      </dgm:t>
    </dgm:pt>
    <dgm:pt modelId="{AA10E821-D85C-449D-BEF9-999CCE4B6838}" type="parTrans" cxnId="{74C4B1B7-38C5-49FA-BBF7-A2A6B867431A}">
      <dgm:prSet/>
      <dgm:spPr/>
      <dgm:t>
        <a:bodyPr/>
        <a:lstStyle/>
        <a:p>
          <a:endParaRPr lang="pl-PL"/>
        </a:p>
      </dgm:t>
    </dgm:pt>
    <dgm:pt modelId="{110AB2E6-9C83-4412-BFC2-480409DEF020}" type="sibTrans" cxnId="{74C4B1B7-38C5-49FA-BBF7-A2A6B867431A}">
      <dgm:prSet/>
      <dgm:spPr/>
      <dgm:t>
        <a:bodyPr/>
        <a:lstStyle/>
        <a:p>
          <a:endParaRPr lang="pl-PL"/>
        </a:p>
      </dgm:t>
    </dgm:pt>
    <dgm:pt modelId="{77DD829A-9F89-419E-870E-38E4F406B913}">
      <dgm:prSet custT="1"/>
      <dgm:spPr/>
      <dgm:t>
        <a:bodyPr/>
        <a:lstStyle/>
        <a:p>
          <a:pPr algn="just"/>
          <a:r>
            <a:rPr lang="pl-PL" sz="1600"/>
            <a:t>Fakty dowodowe to poszlaki</a:t>
          </a:r>
          <a:endParaRPr lang="pl-PL" sz="1600" dirty="0"/>
        </a:p>
      </dgm:t>
    </dgm:pt>
    <dgm:pt modelId="{C9E896B1-A7D3-429B-8FC9-C375958E1F3D}" type="parTrans" cxnId="{C9792D25-A826-46A3-9EEF-77BF1C29B4E7}">
      <dgm:prSet/>
      <dgm:spPr/>
      <dgm:t>
        <a:bodyPr/>
        <a:lstStyle/>
        <a:p>
          <a:endParaRPr lang="pl-PL"/>
        </a:p>
      </dgm:t>
    </dgm:pt>
    <dgm:pt modelId="{7B2AF09B-67F8-4C69-B87D-F23EE70A9EAB}" type="sibTrans" cxnId="{C9792D25-A826-46A3-9EEF-77BF1C29B4E7}">
      <dgm:prSet/>
      <dgm:spPr/>
      <dgm:t>
        <a:bodyPr/>
        <a:lstStyle/>
        <a:p>
          <a:endParaRPr lang="pl-PL"/>
        </a:p>
      </dgm:t>
    </dgm:pt>
    <dgm:pt modelId="{024473EC-CFD7-488F-86B5-FD36EE97EF1A}">
      <dgm:prSet custT="1"/>
      <dgm:spPr/>
      <dgm:t>
        <a:bodyPr/>
        <a:lstStyle/>
        <a:p>
          <a:pPr algn="ctr"/>
          <a:r>
            <a:rPr lang="pl-PL" sz="1600" b="1" u="sng" dirty="0"/>
            <a:t>Nie mylić z dowodami poszlakowymi</a:t>
          </a:r>
          <a:r>
            <a:rPr lang="pl-PL" sz="1600" b="1" dirty="0"/>
            <a:t>!</a:t>
          </a:r>
        </a:p>
      </dgm:t>
    </dgm:pt>
    <dgm:pt modelId="{DF9F1563-CD91-48EF-8EFD-2D657BFD557A}" type="parTrans" cxnId="{674D2DD9-FED0-4C72-ABDB-50CE608EA693}">
      <dgm:prSet/>
      <dgm:spPr/>
      <dgm:t>
        <a:bodyPr/>
        <a:lstStyle/>
        <a:p>
          <a:endParaRPr lang="pl-PL"/>
        </a:p>
      </dgm:t>
    </dgm:pt>
    <dgm:pt modelId="{9B674F79-6DC4-4BA2-B189-89AF85DB8430}" type="sibTrans" cxnId="{674D2DD9-FED0-4C72-ABDB-50CE608EA693}">
      <dgm:prSet/>
      <dgm:spPr/>
      <dgm:t>
        <a:bodyPr/>
        <a:lstStyle/>
        <a:p>
          <a:endParaRPr lang="pl-PL"/>
        </a:p>
      </dgm:t>
    </dgm:pt>
    <dgm:pt modelId="{A6189D79-5883-4EF1-AE91-B891DBB18F93}">
      <dgm:prSet phldrT="[Tekst]" custT="1"/>
      <dgm:spPr/>
      <dgm:t>
        <a:bodyPr/>
        <a:lstStyle/>
        <a:p>
          <a:pPr algn="just"/>
          <a:r>
            <a:rPr lang="pl-PL" sz="1600" dirty="0"/>
            <a:t>np. zabicie człowieka</a:t>
          </a:r>
        </a:p>
      </dgm:t>
    </dgm:pt>
    <dgm:pt modelId="{7FFE9705-7E69-424F-9FAF-FAEF20BFB958}" type="parTrans" cxnId="{C1C30ACA-59C5-41A4-A674-F048A4DC5D0F}">
      <dgm:prSet/>
      <dgm:spPr/>
      <dgm:t>
        <a:bodyPr/>
        <a:lstStyle/>
        <a:p>
          <a:endParaRPr lang="pl-PL"/>
        </a:p>
      </dgm:t>
    </dgm:pt>
    <dgm:pt modelId="{0D118703-BE64-42A1-86CC-F61A1E639B5D}" type="sibTrans" cxnId="{C1C30ACA-59C5-41A4-A674-F048A4DC5D0F}">
      <dgm:prSet/>
      <dgm:spPr/>
      <dgm:t>
        <a:bodyPr/>
        <a:lstStyle/>
        <a:p>
          <a:endParaRPr lang="pl-PL"/>
        </a:p>
      </dgm:t>
    </dgm:pt>
    <dgm:pt modelId="{F2E088AE-A6BE-4465-AFAB-29C442BC6BDC}">
      <dgm:prSet phldrT="[Tekst]" custT="1"/>
      <dgm:spPr/>
      <dgm:t>
        <a:bodyPr/>
        <a:lstStyle/>
        <a:p>
          <a:pPr algn="just"/>
          <a:endParaRPr lang="pl-PL" sz="1600" dirty="0"/>
        </a:p>
      </dgm:t>
    </dgm:pt>
    <dgm:pt modelId="{EFEAD2E6-990A-4CFF-946A-93551989415A}" type="parTrans" cxnId="{1A36AD22-54F7-4115-8307-1B1CF4758C31}">
      <dgm:prSet/>
      <dgm:spPr/>
      <dgm:t>
        <a:bodyPr/>
        <a:lstStyle/>
        <a:p>
          <a:endParaRPr lang="pl-PL"/>
        </a:p>
      </dgm:t>
    </dgm:pt>
    <dgm:pt modelId="{D07DAC2C-487C-4849-935A-A34E2FCE49E2}" type="sibTrans" cxnId="{1A36AD22-54F7-4115-8307-1B1CF4758C31}">
      <dgm:prSet/>
      <dgm:spPr/>
      <dgm:t>
        <a:bodyPr/>
        <a:lstStyle/>
        <a:p>
          <a:endParaRPr lang="pl-PL"/>
        </a:p>
      </dgm:t>
    </dgm:pt>
    <dgm:pt modelId="{94F8BD42-4C79-4B7D-8FD4-AFD98F09D175}" type="pres">
      <dgm:prSet presAssocID="{873AAAD7-FC17-43BE-8E4C-24A0C3EB7B53}" presName="Name0" presStyleCnt="0">
        <dgm:presLayoutVars>
          <dgm:dir/>
          <dgm:animLvl val="lvl"/>
          <dgm:resizeHandles/>
        </dgm:presLayoutVars>
      </dgm:prSet>
      <dgm:spPr/>
    </dgm:pt>
    <dgm:pt modelId="{6BF1430A-11AE-4028-B63B-4BF1FB5C31B5}" type="pres">
      <dgm:prSet presAssocID="{3DA4CD59-3071-4E8A-A6AD-47ACA51C6C59}" presName="linNode" presStyleCnt="0"/>
      <dgm:spPr/>
    </dgm:pt>
    <dgm:pt modelId="{35312BF5-54F7-4324-8858-370612C7EE7D}" type="pres">
      <dgm:prSet presAssocID="{3DA4CD59-3071-4E8A-A6AD-47ACA51C6C59}" presName="parentShp" presStyleLbl="node1" presStyleIdx="0" presStyleCnt="2" custScaleX="163879">
        <dgm:presLayoutVars>
          <dgm:bulletEnabled val="1"/>
        </dgm:presLayoutVars>
      </dgm:prSet>
      <dgm:spPr/>
    </dgm:pt>
    <dgm:pt modelId="{13A5CDAC-B592-4EC2-9773-D142711E7F52}" type="pres">
      <dgm:prSet presAssocID="{3DA4CD59-3071-4E8A-A6AD-47ACA51C6C59}" presName="childShp" presStyleLbl="bgAccFollowNode1" presStyleIdx="0" presStyleCnt="2" custAng="1219930" custScaleX="266619">
        <dgm:presLayoutVars>
          <dgm:bulletEnabled val="1"/>
        </dgm:presLayoutVars>
      </dgm:prSet>
      <dgm:spPr/>
    </dgm:pt>
    <dgm:pt modelId="{9D05728E-8894-4627-8849-B34A7100C053}" type="pres">
      <dgm:prSet presAssocID="{30C853BF-78CC-4820-BEB8-2D015159230C}" presName="spacing" presStyleCnt="0"/>
      <dgm:spPr/>
    </dgm:pt>
    <dgm:pt modelId="{9D5141D3-1F39-41E9-8145-8A284B6CAEE9}" type="pres">
      <dgm:prSet presAssocID="{5E33876F-9613-4E4B-B2BF-D8582B45486C}" presName="linNode" presStyleCnt="0"/>
      <dgm:spPr/>
    </dgm:pt>
    <dgm:pt modelId="{0E9F9AB0-4A35-4083-8021-8B75948E9F15}" type="pres">
      <dgm:prSet presAssocID="{5E33876F-9613-4E4B-B2BF-D8582B45486C}" presName="parentShp" presStyleLbl="node1" presStyleIdx="1" presStyleCnt="2" custScaleX="162386">
        <dgm:presLayoutVars>
          <dgm:bulletEnabled val="1"/>
        </dgm:presLayoutVars>
      </dgm:prSet>
      <dgm:spPr/>
    </dgm:pt>
    <dgm:pt modelId="{2864DD77-AF7E-4B0F-898D-A3DAA16BD792}" type="pres">
      <dgm:prSet presAssocID="{5E33876F-9613-4E4B-B2BF-D8582B45486C}" presName="childShp" presStyleLbl="bgAccFollowNode1" presStyleIdx="1" presStyleCnt="2" custAng="19973643" custScaleX="264874">
        <dgm:presLayoutVars>
          <dgm:bulletEnabled val="1"/>
        </dgm:presLayoutVars>
      </dgm:prSet>
      <dgm:spPr/>
    </dgm:pt>
  </dgm:ptLst>
  <dgm:cxnLst>
    <dgm:cxn modelId="{1A36AD22-54F7-4115-8307-1B1CF4758C31}" srcId="{3DA4CD59-3071-4E8A-A6AD-47ACA51C6C59}" destId="{F2E088AE-A6BE-4465-AFAB-29C442BC6BDC}" srcOrd="0" destOrd="0" parTransId="{EFEAD2E6-990A-4CFF-946A-93551989415A}" sibTransId="{D07DAC2C-487C-4849-935A-A34E2FCE49E2}"/>
    <dgm:cxn modelId="{C9792D25-A826-46A3-9EEF-77BF1C29B4E7}" srcId="{5E33876F-9613-4E4B-B2BF-D8582B45486C}" destId="{77DD829A-9F89-419E-870E-38E4F406B913}" srcOrd="2" destOrd="0" parTransId="{C9E896B1-A7D3-429B-8FC9-C375958E1F3D}" sibTransId="{7B2AF09B-67F8-4C69-B87D-F23EE70A9EAB}"/>
    <dgm:cxn modelId="{89F3392F-A6D9-4EC8-ACA0-154F88B77AA8}" type="presOf" srcId="{106A84EA-B775-4043-8C9C-E33F1BD60829}" destId="{13A5CDAC-B592-4EC2-9773-D142711E7F52}" srcOrd="0" destOrd="3" presId="urn:microsoft.com/office/officeart/2005/8/layout/vList6"/>
    <dgm:cxn modelId="{3A18C838-FF42-4A2F-A9C0-3D1BB94EAB7A}" type="presOf" srcId="{68403C0F-60CF-441A-BF6E-545732346379}" destId="{2864DD77-AF7E-4B0F-898D-A3DAA16BD792}" srcOrd="0" destOrd="1" presId="urn:microsoft.com/office/officeart/2005/8/layout/vList6"/>
    <dgm:cxn modelId="{C8F93060-1CBF-4054-BC92-0710662B5509}" srcId="{873AAAD7-FC17-43BE-8E4C-24A0C3EB7B53}" destId="{3DA4CD59-3071-4E8A-A6AD-47ACA51C6C59}" srcOrd="0" destOrd="0" parTransId="{EFABA268-3605-4D94-A74C-8F7760E4FB15}" sibTransId="{30C853BF-78CC-4820-BEB8-2D015159230C}"/>
    <dgm:cxn modelId="{3CD7DC6A-A138-43CD-B61E-E2FFE9504937}" srcId="{3DA4CD59-3071-4E8A-A6AD-47ACA51C6C59}" destId="{DB050007-BAF7-4450-9A8A-E08BAF3B0F71}" srcOrd="4" destOrd="0" parTransId="{A96C0647-C4C5-4A9C-AE4E-A74B5EC13CEF}" sibTransId="{CEF20B87-9144-46A1-B7EA-922079D830E0}"/>
    <dgm:cxn modelId="{18C40A74-B07B-4554-940E-3AE92B0F787A}" srcId="{3DA4CD59-3071-4E8A-A6AD-47ACA51C6C59}" destId="{106A84EA-B775-4043-8C9C-E33F1BD60829}" srcOrd="3" destOrd="0" parTransId="{A54999FA-B629-4292-82C1-5AD1302D3977}" sibTransId="{36455A6D-BFD3-4605-AFB3-CE4201D79350}"/>
    <dgm:cxn modelId="{46D64979-2419-42D0-8455-C617773770C9}" type="presOf" srcId="{77DD829A-9F89-419E-870E-38E4F406B913}" destId="{2864DD77-AF7E-4B0F-898D-A3DAA16BD792}" srcOrd="0" destOrd="2" presId="urn:microsoft.com/office/officeart/2005/8/layout/vList6"/>
    <dgm:cxn modelId="{232E925A-9D20-42D8-B130-03111296EB28}" type="presOf" srcId="{5E33876F-9613-4E4B-B2BF-D8582B45486C}" destId="{0E9F9AB0-4A35-4083-8021-8B75948E9F15}" srcOrd="0" destOrd="0" presId="urn:microsoft.com/office/officeart/2005/8/layout/vList6"/>
    <dgm:cxn modelId="{69870E98-DF99-4910-BD42-20CBFAE3DB6E}" srcId="{5E33876F-9613-4E4B-B2BF-D8582B45486C}" destId="{B72AE0AE-0AD1-41EE-896F-6E704C50F895}" srcOrd="0" destOrd="0" parTransId="{81BE8238-FE23-4D6E-985E-709B1A09EDFE}" sibTransId="{1E8A1986-03F5-4AE6-A659-09DC71593568}"/>
    <dgm:cxn modelId="{8E767D98-4B41-4A51-A414-DA80587BF863}" srcId="{3DA4CD59-3071-4E8A-A6AD-47ACA51C6C59}" destId="{EE406924-7C43-48B6-B8D6-3FDC30FE2753}" srcOrd="1" destOrd="0" parTransId="{E73B5989-2684-4B6E-9C3B-AD7FCF7B12A3}" sibTransId="{A379EFBE-F4FF-43A4-B4DC-D3986B77F5E3}"/>
    <dgm:cxn modelId="{B605D3A3-AC58-4127-A865-86F7E0B4BDB5}" type="presOf" srcId="{3DA4CD59-3071-4E8A-A6AD-47ACA51C6C59}" destId="{35312BF5-54F7-4324-8858-370612C7EE7D}" srcOrd="0" destOrd="0" presId="urn:microsoft.com/office/officeart/2005/8/layout/vList6"/>
    <dgm:cxn modelId="{74C4B1B7-38C5-49FA-BBF7-A2A6B867431A}" srcId="{5E33876F-9613-4E4B-B2BF-D8582B45486C}" destId="{68403C0F-60CF-441A-BF6E-545732346379}" srcOrd="1" destOrd="0" parTransId="{AA10E821-D85C-449D-BEF9-999CCE4B6838}" sibTransId="{110AB2E6-9C83-4412-BFC2-480409DEF020}"/>
    <dgm:cxn modelId="{538AFBB7-E67C-4F8F-9C36-FEEA53259704}" type="presOf" srcId="{B72AE0AE-0AD1-41EE-896F-6E704C50F895}" destId="{2864DD77-AF7E-4B0F-898D-A3DAA16BD792}" srcOrd="0" destOrd="0" presId="urn:microsoft.com/office/officeart/2005/8/layout/vList6"/>
    <dgm:cxn modelId="{8780E3BC-98C9-4E5D-B609-CC0D05DE5619}" srcId="{873AAAD7-FC17-43BE-8E4C-24A0C3EB7B53}" destId="{5E33876F-9613-4E4B-B2BF-D8582B45486C}" srcOrd="1" destOrd="0" parTransId="{CCF14618-197C-4589-881E-396211B52F30}" sibTransId="{B50F22CF-5376-439D-9D94-2F40E2B9E3C1}"/>
    <dgm:cxn modelId="{C9BA8CBF-F1AA-47A3-A5F6-E0C2279E7C7A}" type="presOf" srcId="{024473EC-CFD7-488F-86B5-FD36EE97EF1A}" destId="{2864DD77-AF7E-4B0F-898D-A3DAA16BD792}" srcOrd="0" destOrd="3" presId="urn:microsoft.com/office/officeart/2005/8/layout/vList6"/>
    <dgm:cxn modelId="{D61EB2BF-4735-4534-A4B6-D26523463A06}" type="presOf" srcId="{F2E088AE-A6BE-4465-AFAB-29C442BC6BDC}" destId="{13A5CDAC-B592-4EC2-9773-D142711E7F52}" srcOrd="0" destOrd="0" presId="urn:microsoft.com/office/officeart/2005/8/layout/vList6"/>
    <dgm:cxn modelId="{C1C30ACA-59C5-41A4-A674-F048A4DC5D0F}" srcId="{3DA4CD59-3071-4E8A-A6AD-47ACA51C6C59}" destId="{A6189D79-5883-4EF1-AE91-B891DBB18F93}" srcOrd="2" destOrd="0" parTransId="{7FFE9705-7E69-424F-9FAF-FAEF20BFB958}" sibTransId="{0D118703-BE64-42A1-86CC-F61A1E639B5D}"/>
    <dgm:cxn modelId="{ED11A4CD-8030-4D37-A713-EF3364A64854}" type="presOf" srcId="{873AAAD7-FC17-43BE-8E4C-24A0C3EB7B53}" destId="{94F8BD42-4C79-4B7D-8FD4-AFD98F09D175}" srcOrd="0" destOrd="0" presId="urn:microsoft.com/office/officeart/2005/8/layout/vList6"/>
    <dgm:cxn modelId="{6FAF91D1-4312-4DC5-80EF-B4A7CCB3D714}" type="presOf" srcId="{EE406924-7C43-48B6-B8D6-3FDC30FE2753}" destId="{13A5CDAC-B592-4EC2-9773-D142711E7F52}" srcOrd="0" destOrd="1" presId="urn:microsoft.com/office/officeart/2005/8/layout/vList6"/>
    <dgm:cxn modelId="{674D2DD9-FED0-4C72-ABDB-50CE608EA693}" srcId="{5E33876F-9613-4E4B-B2BF-D8582B45486C}" destId="{024473EC-CFD7-488F-86B5-FD36EE97EF1A}" srcOrd="3" destOrd="0" parTransId="{DF9F1563-CD91-48EF-8EFD-2D657BFD557A}" sibTransId="{9B674F79-6DC4-4BA2-B189-89AF85DB8430}"/>
    <dgm:cxn modelId="{8453FADE-59CB-452D-A262-B80919CC0FE2}" type="presOf" srcId="{DB050007-BAF7-4450-9A8A-E08BAF3B0F71}" destId="{13A5CDAC-B592-4EC2-9773-D142711E7F52}" srcOrd="0" destOrd="4" presId="urn:microsoft.com/office/officeart/2005/8/layout/vList6"/>
    <dgm:cxn modelId="{2DC6DFFE-8E0B-4711-B1B7-5396732BC5DB}" type="presOf" srcId="{A6189D79-5883-4EF1-AE91-B891DBB18F93}" destId="{13A5CDAC-B592-4EC2-9773-D142711E7F52}" srcOrd="0" destOrd="2" presId="urn:microsoft.com/office/officeart/2005/8/layout/vList6"/>
    <dgm:cxn modelId="{031641DB-3B14-492C-875B-353466FBB21B}" type="presParOf" srcId="{94F8BD42-4C79-4B7D-8FD4-AFD98F09D175}" destId="{6BF1430A-11AE-4028-B63B-4BF1FB5C31B5}" srcOrd="0" destOrd="0" presId="urn:microsoft.com/office/officeart/2005/8/layout/vList6"/>
    <dgm:cxn modelId="{0EA72D22-0434-41DC-9280-EA84DF46CC58}" type="presParOf" srcId="{6BF1430A-11AE-4028-B63B-4BF1FB5C31B5}" destId="{35312BF5-54F7-4324-8858-370612C7EE7D}" srcOrd="0" destOrd="0" presId="urn:microsoft.com/office/officeart/2005/8/layout/vList6"/>
    <dgm:cxn modelId="{47AA7A86-9E2F-4D59-ACDB-1C94AAA7C8A6}" type="presParOf" srcId="{6BF1430A-11AE-4028-B63B-4BF1FB5C31B5}" destId="{13A5CDAC-B592-4EC2-9773-D142711E7F52}" srcOrd="1" destOrd="0" presId="urn:microsoft.com/office/officeart/2005/8/layout/vList6"/>
    <dgm:cxn modelId="{3901ED5B-8B0C-47A2-B020-F4900DEAC746}" type="presParOf" srcId="{94F8BD42-4C79-4B7D-8FD4-AFD98F09D175}" destId="{9D05728E-8894-4627-8849-B34A7100C053}" srcOrd="1" destOrd="0" presId="urn:microsoft.com/office/officeart/2005/8/layout/vList6"/>
    <dgm:cxn modelId="{D9D5E015-ACC6-42ED-A92C-EA472EC9BEC1}" type="presParOf" srcId="{94F8BD42-4C79-4B7D-8FD4-AFD98F09D175}" destId="{9D5141D3-1F39-41E9-8145-8A284B6CAEE9}" srcOrd="2" destOrd="0" presId="urn:microsoft.com/office/officeart/2005/8/layout/vList6"/>
    <dgm:cxn modelId="{25811BD3-50B4-4278-990B-EAEB84ECC565}" type="presParOf" srcId="{9D5141D3-1F39-41E9-8145-8A284B6CAEE9}" destId="{0E9F9AB0-4A35-4083-8021-8B75948E9F15}" srcOrd="0" destOrd="0" presId="urn:microsoft.com/office/officeart/2005/8/layout/vList6"/>
    <dgm:cxn modelId="{017DF546-7FF9-4E17-8CF3-A5895541B033}" type="presParOf" srcId="{9D5141D3-1F39-41E9-8145-8A284B6CAEE9}" destId="{2864DD77-AF7E-4B0F-898D-A3DAA16BD79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0C98C6E-325F-4BEF-A1CA-C26AB4E6D388}" type="doc">
      <dgm:prSet loTypeId="urn:microsoft.com/office/officeart/2005/8/layout/balance1" loCatId="relationship" qsTypeId="urn:microsoft.com/office/officeart/2005/8/quickstyle/simple1" qsCatId="simple" csTypeId="urn:microsoft.com/office/officeart/2005/8/colors/accent3_5" csCatId="accent3" phldr="1"/>
      <dgm:spPr/>
      <dgm:t>
        <a:bodyPr/>
        <a:lstStyle/>
        <a:p>
          <a:endParaRPr lang="pl-PL"/>
        </a:p>
      </dgm:t>
    </dgm:pt>
    <dgm:pt modelId="{F0B7C6FB-8187-4E46-89DB-2A0B57C9BAA5}">
      <dgm:prSet phldrT="[Tekst]"/>
      <dgm:spPr/>
      <dgm:t>
        <a:bodyPr/>
        <a:lstStyle/>
        <a:p>
          <a:r>
            <a:rPr lang="pl-PL" dirty="0"/>
            <a:t>Pierwotne i pochodne</a:t>
          </a:r>
        </a:p>
      </dgm:t>
    </dgm:pt>
    <dgm:pt modelId="{ED3A6663-4B73-45E1-ACE8-A64EE676BC88}" type="parTrans" cxnId="{47817C36-17CA-4F18-83F8-96662EEACF33}">
      <dgm:prSet/>
      <dgm:spPr/>
      <dgm:t>
        <a:bodyPr/>
        <a:lstStyle/>
        <a:p>
          <a:endParaRPr lang="pl-PL"/>
        </a:p>
      </dgm:t>
    </dgm:pt>
    <dgm:pt modelId="{15E92172-638D-49C3-A624-FD2C971025D9}" type="sibTrans" cxnId="{47817C36-17CA-4F18-83F8-96662EEACF33}">
      <dgm:prSet/>
      <dgm:spPr/>
      <dgm:t>
        <a:bodyPr/>
        <a:lstStyle/>
        <a:p>
          <a:endParaRPr lang="pl-PL"/>
        </a:p>
      </dgm:t>
    </dgm:pt>
    <dgm:pt modelId="{B2DB9580-3862-4AC4-96EA-13F08AF2447E}">
      <dgm:prSet phldrT="[Tekst]"/>
      <dgm:spPr/>
      <dgm:t>
        <a:bodyPr/>
        <a:lstStyle/>
        <a:p>
          <a:r>
            <a:rPr lang="pl-PL" dirty="0"/>
            <a:t>pojęciowe i zmysłowe</a:t>
          </a:r>
        </a:p>
      </dgm:t>
    </dgm:pt>
    <dgm:pt modelId="{B32F0D35-B160-44FA-8993-5DC3970F8DA8}" type="parTrans" cxnId="{263A0F02-AEF7-4791-B5F9-FC0F5BE75514}">
      <dgm:prSet/>
      <dgm:spPr/>
      <dgm:t>
        <a:bodyPr/>
        <a:lstStyle/>
        <a:p>
          <a:endParaRPr lang="pl-PL"/>
        </a:p>
      </dgm:t>
    </dgm:pt>
    <dgm:pt modelId="{05B4B048-3DB2-4A43-97BD-3B2783EE617F}" type="sibTrans" cxnId="{263A0F02-AEF7-4791-B5F9-FC0F5BE75514}">
      <dgm:prSet/>
      <dgm:spPr/>
      <dgm:t>
        <a:bodyPr/>
        <a:lstStyle/>
        <a:p>
          <a:endParaRPr lang="pl-PL"/>
        </a:p>
      </dgm:t>
    </dgm:pt>
    <dgm:pt modelId="{1D6329F3-F9E3-4F2B-9EDF-CD4B9EBA1665}">
      <dgm:prSet phldrT="[Tekst]"/>
      <dgm:spPr/>
      <dgm:t>
        <a:bodyPr/>
        <a:lstStyle/>
        <a:p>
          <a:r>
            <a:rPr lang="pl-PL" dirty="0"/>
            <a:t>obciążające i odciążające </a:t>
          </a:r>
        </a:p>
      </dgm:t>
    </dgm:pt>
    <dgm:pt modelId="{47CD9A86-0D15-4FB9-8FF7-AC3DA0CF078F}" type="parTrans" cxnId="{270FC964-26AD-4F77-8953-AF5C982DA4E9}">
      <dgm:prSet/>
      <dgm:spPr/>
      <dgm:t>
        <a:bodyPr/>
        <a:lstStyle/>
        <a:p>
          <a:endParaRPr lang="pl-PL"/>
        </a:p>
      </dgm:t>
    </dgm:pt>
    <dgm:pt modelId="{BA526806-8189-41C7-8AF3-0CA33DE6E22B}" type="sibTrans" cxnId="{270FC964-26AD-4F77-8953-AF5C982DA4E9}">
      <dgm:prSet/>
      <dgm:spPr/>
      <dgm:t>
        <a:bodyPr/>
        <a:lstStyle/>
        <a:p>
          <a:endParaRPr lang="pl-PL"/>
        </a:p>
      </dgm:t>
    </dgm:pt>
    <dgm:pt modelId="{EC7B50E7-F798-493B-A03C-509E94E3D654}">
      <dgm:prSet phldrT="[Tekst]"/>
      <dgm:spPr/>
      <dgm:t>
        <a:bodyPr/>
        <a:lstStyle/>
        <a:p>
          <a:r>
            <a:rPr lang="pl-PL" dirty="0"/>
            <a:t>Pośrednie i bezpośrednie </a:t>
          </a:r>
        </a:p>
      </dgm:t>
    </dgm:pt>
    <dgm:pt modelId="{D59BF10D-E8B2-43A0-9296-38007154185A}" type="parTrans" cxnId="{44D39DFF-2B71-4193-9678-2DC5B97ED79F}">
      <dgm:prSet/>
      <dgm:spPr/>
      <dgm:t>
        <a:bodyPr/>
        <a:lstStyle/>
        <a:p>
          <a:endParaRPr lang="pl-PL"/>
        </a:p>
      </dgm:t>
    </dgm:pt>
    <dgm:pt modelId="{2CA80211-B7F9-4C97-A47A-46FEF069F2CC}" type="sibTrans" cxnId="{44D39DFF-2B71-4193-9678-2DC5B97ED79F}">
      <dgm:prSet/>
      <dgm:spPr/>
      <dgm:t>
        <a:bodyPr/>
        <a:lstStyle/>
        <a:p>
          <a:endParaRPr lang="pl-PL"/>
        </a:p>
      </dgm:t>
    </dgm:pt>
    <dgm:pt modelId="{1893C2AB-F643-44BB-A39D-C0052929242B}">
      <dgm:prSet phldrT="[Tekst]"/>
      <dgm:spPr/>
      <dgm:t>
        <a:bodyPr/>
        <a:lstStyle/>
        <a:p>
          <a:r>
            <a:rPr lang="pl-PL" dirty="0"/>
            <a:t>ścisłe i swobodne </a:t>
          </a:r>
        </a:p>
      </dgm:t>
    </dgm:pt>
    <dgm:pt modelId="{DD3583AB-B880-4B2D-8F5C-20AE083667A8}" type="parTrans" cxnId="{91D009A5-4A1B-41F1-B761-DB0E7A046787}">
      <dgm:prSet/>
      <dgm:spPr/>
      <dgm:t>
        <a:bodyPr/>
        <a:lstStyle/>
        <a:p>
          <a:endParaRPr lang="pl-PL"/>
        </a:p>
      </dgm:t>
    </dgm:pt>
    <dgm:pt modelId="{2786774D-3213-48CC-B6F0-027AF6867772}" type="sibTrans" cxnId="{91D009A5-4A1B-41F1-B761-DB0E7A046787}">
      <dgm:prSet/>
      <dgm:spPr/>
      <dgm:t>
        <a:bodyPr/>
        <a:lstStyle/>
        <a:p>
          <a:endParaRPr lang="pl-PL"/>
        </a:p>
      </dgm:t>
    </dgm:pt>
    <dgm:pt modelId="{2A624BCA-436F-4EF9-97AA-204775E146C4}">
      <dgm:prSet phldrT="[Tekst]"/>
      <dgm:spPr/>
      <dgm:t>
        <a:bodyPr/>
        <a:lstStyle/>
        <a:p>
          <a:r>
            <a:rPr lang="pl-PL" dirty="0"/>
            <a:t>z przypadku i przeznaczenia </a:t>
          </a:r>
        </a:p>
      </dgm:t>
    </dgm:pt>
    <dgm:pt modelId="{58C73E1B-4AB3-4D3C-B822-67303C3E7D09}" type="parTrans" cxnId="{55E6A955-B4AE-41AB-8E93-5B661FC42317}">
      <dgm:prSet/>
      <dgm:spPr/>
      <dgm:t>
        <a:bodyPr/>
        <a:lstStyle/>
        <a:p>
          <a:endParaRPr lang="pl-PL"/>
        </a:p>
      </dgm:t>
    </dgm:pt>
    <dgm:pt modelId="{44F85E4A-CD69-444C-B440-6D0CD0265949}" type="sibTrans" cxnId="{55E6A955-B4AE-41AB-8E93-5B661FC42317}">
      <dgm:prSet/>
      <dgm:spPr/>
      <dgm:t>
        <a:bodyPr/>
        <a:lstStyle/>
        <a:p>
          <a:endParaRPr lang="pl-PL"/>
        </a:p>
      </dgm:t>
    </dgm:pt>
    <dgm:pt modelId="{50FB02D9-D9EF-424F-B91C-409843E567AD}">
      <dgm:prSet phldrT="[Tekst]"/>
      <dgm:spPr/>
      <dgm:t>
        <a:bodyPr/>
        <a:lstStyle/>
        <a:p>
          <a:r>
            <a:rPr lang="pl-PL" dirty="0"/>
            <a:t>osobowe i rzeczowe </a:t>
          </a:r>
        </a:p>
      </dgm:t>
    </dgm:pt>
    <dgm:pt modelId="{B02D4CF5-AE5C-4117-AF9B-5A00EE73C8FA}" type="parTrans" cxnId="{14AD5A1E-EA89-444B-81F6-697D75FAD951}">
      <dgm:prSet/>
      <dgm:spPr/>
      <dgm:t>
        <a:bodyPr/>
        <a:lstStyle/>
        <a:p>
          <a:endParaRPr lang="pl-PL"/>
        </a:p>
      </dgm:t>
    </dgm:pt>
    <dgm:pt modelId="{07D52107-D83B-486A-AFBF-E65579ACB8E2}" type="sibTrans" cxnId="{14AD5A1E-EA89-444B-81F6-697D75FAD951}">
      <dgm:prSet/>
      <dgm:spPr/>
      <dgm:t>
        <a:bodyPr/>
        <a:lstStyle/>
        <a:p>
          <a:endParaRPr lang="pl-PL"/>
        </a:p>
      </dgm:t>
    </dgm:pt>
    <dgm:pt modelId="{8EAD884E-6E70-4170-9424-860C8E33BCCA}">
      <dgm:prSet phldrT="[Tekst]"/>
      <dgm:spPr/>
      <dgm:t>
        <a:bodyPr/>
        <a:lstStyle/>
        <a:p>
          <a:endParaRPr lang="pl-PL"/>
        </a:p>
      </dgm:t>
    </dgm:pt>
    <dgm:pt modelId="{E1B8AF9D-9DD8-4EC7-8A07-5B07B70A2B03}" type="parTrans" cxnId="{2FF028A9-33AF-4BF0-85F5-AFB267B2DB10}">
      <dgm:prSet/>
      <dgm:spPr/>
      <dgm:t>
        <a:bodyPr/>
        <a:lstStyle/>
        <a:p>
          <a:endParaRPr lang="pl-PL"/>
        </a:p>
      </dgm:t>
    </dgm:pt>
    <dgm:pt modelId="{0DF17F89-E942-43E1-8EA7-91094F56BD91}" type="sibTrans" cxnId="{2FF028A9-33AF-4BF0-85F5-AFB267B2DB10}">
      <dgm:prSet/>
      <dgm:spPr/>
      <dgm:t>
        <a:bodyPr/>
        <a:lstStyle/>
        <a:p>
          <a:endParaRPr lang="pl-PL"/>
        </a:p>
      </dgm:t>
    </dgm:pt>
    <dgm:pt modelId="{5949D4F4-A18F-4C01-BD3B-E87D898620B5}">
      <dgm:prSet phldrT="[Tekst]"/>
      <dgm:spPr/>
      <dgm:t>
        <a:bodyPr/>
        <a:lstStyle/>
        <a:p>
          <a:endParaRPr lang="pl-PL"/>
        </a:p>
      </dgm:t>
    </dgm:pt>
    <dgm:pt modelId="{15046B54-1986-46C4-9823-6C944FCA7836}" type="parTrans" cxnId="{1C5161CC-ADF6-4048-BFB7-A570CFE813E5}">
      <dgm:prSet/>
      <dgm:spPr/>
      <dgm:t>
        <a:bodyPr/>
        <a:lstStyle/>
        <a:p>
          <a:endParaRPr lang="pl-PL"/>
        </a:p>
      </dgm:t>
    </dgm:pt>
    <dgm:pt modelId="{4C7B6DB0-F355-466E-AE9C-3B54B4D1F5D3}" type="sibTrans" cxnId="{1C5161CC-ADF6-4048-BFB7-A570CFE813E5}">
      <dgm:prSet/>
      <dgm:spPr/>
      <dgm:t>
        <a:bodyPr/>
        <a:lstStyle/>
        <a:p>
          <a:endParaRPr lang="pl-PL"/>
        </a:p>
      </dgm:t>
    </dgm:pt>
    <dgm:pt modelId="{EF7DC2DC-F66D-47E4-BD05-2352D4641704}">
      <dgm:prSet phldrT="[Tekst]"/>
      <dgm:spPr/>
      <dgm:t>
        <a:bodyPr/>
        <a:lstStyle/>
        <a:p>
          <a:endParaRPr lang="pl-PL"/>
        </a:p>
      </dgm:t>
    </dgm:pt>
    <dgm:pt modelId="{8739C813-8C12-4629-A12F-79126BE8EF9B}" type="parTrans" cxnId="{D128F420-1E32-4106-A5D2-06DA618791EB}">
      <dgm:prSet/>
      <dgm:spPr/>
      <dgm:t>
        <a:bodyPr/>
        <a:lstStyle/>
        <a:p>
          <a:endParaRPr lang="pl-PL"/>
        </a:p>
      </dgm:t>
    </dgm:pt>
    <dgm:pt modelId="{FCE65A61-C70D-4E58-9BB4-C43D37EE2D60}" type="sibTrans" cxnId="{D128F420-1E32-4106-A5D2-06DA618791EB}">
      <dgm:prSet/>
      <dgm:spPr/>
      <dgm:t>
        <a:bodyPr/>
        <a:lstStyle/>
        <a:p>
          <a:endParaRPr lang="pl-PL"/>
        </a:p>
      </dgm:t>
    </dgm:pt>
    <dgm:pt modelId="{2A563FFA-3B0D-4845-BD74-3F0B4D45CD27}">
      <dgm:prSet phldrT="[Tekst]"/>
      <dgm:spPr/>
      <dgm:t>
        <a:bodyPr/>
        <a:lstStyle/>
        <a:p>
          <a:endParaRPr lang="pl-PL"/>
        </a:p>
      </dgm:t>
    </dgm:pt>
    <dgm:pt modelId="{3F02E2C5-8E60-4727-B4EF-7661B66FF431}" type="parTrans" cxnId="{05530B54-1327-4DDB-A232-19D449ECF93D}">
      <dgm:prSet/>
      <dgm:spPr/>
      <dgm:t>
        <a:bodyPr/>
        <a:lstStyle/>
        <a:p>
          <a:endParaRPr lang="pl-PL"/>
        </a:p>
      </dgm:t>
    </dgm:pt>
    <dgm:pt modelId="{33C2E3A4-5D5C-4279-BE66-45073A11459F}" type="sibTrans" cxnId="{05530B54-1327-4DDB-A232-19D449ECF93D}">
      <dgm:prSet/>
      <dgm:spPr/>
      <dgm:t>
        <a:bodyPr/>
        <a:lstStyle/>
        <a:p>
          <a:endParaRPr lang="pl-PL"/>
        </a:p>
      </dgm:t>
    </dgm:pt>
    <dgm:pt modelId="{A2196FB0-F065-4E3B-9C72-D3D800E506D2}">
      <dgm:prSet phldrT="[Tekst]"/>
      <dgm:spPr/>
      <dgm:t>
        <a:bodyPr/>
        <a:lstStyle/>
        <a:p>
          <a:endParaRPr lang="pl-PL"/>
        </a:p>
      </dgm:t>
    </dgm:pt>
    <dgm:pt modelId="{8B7A4C78-F14B-49CD-A949-9E6BD5121D7E}" type="parTrans" cxnId="{06F0BAFB-0AF9-4733-8574-397DBD5F7419}">
      <dgm:prSet/>
      <dgm:spPr/>
      <dgm:t>
        <a:bodyPr/>
        <a:lstStyle/>
        <a:p>
          <a:endParaRPr lang="pl-PL"/>
        </a:p>
      </dgm:t>
    </dgm:pt>
    <dgm:pt modelId="{F23C5D79-2FDD-4FDA-B10C-C915E999AEA5}" type="sibTrans" cxnId="{06F0BAFB-0AF9-4733-8574-397DBD5F7419}">
      <dgm:prSet/>
      <dgm:spPr/>
      <dgm:t>
        <a:bodyPr/>
        <a:lstStyle/>
        <a:p>
          <a:endParaRPr lang="pl-PL"/>
        </a:p>
      </dgm:t>
    </dgm:pt>
    <dgm:pt modelId="{4214C3B1-00C2-4F8F-B3BF-AE34E0FD30D5}" type="pres">
      <dgm:prSet presAssocID="{D0C98C6E-325F-4BEF-A1CA-C26AB4E6D388}" presName="outerComposite" presStyleCnt="0">
        <dgm:presLayoutVars>
          <dgm:chMax val="2"/>
          <dgm:animLvl val="lvl"/>
          <dgm:resizeHandles val="exact"/>
        </dgm:presLayoutVars>
      </dgm:prSet>
      <dgm:spPr/>
    </dgm:pt>
    <dgm:pt modelId="{96BEFA2B-835A-4EDF-95D9-E9790EE797B1}" type="pres">
      <dgm:prSet presAssocID="{D0C98C6E-325F-4BEF-A1CA-C26AB4E6D388}" presName="dummyMaxCanvas" presStyleCnt="0"/>
      <dgm:spPr/>
    </dgm:pt>
    <dgm:pt modelId="{9E339DF5-4EBB-4BE4-877E-FB1049B31B10}" type="pres">
      <dgm:prSet presAssocID="{D0C98C6E-325F-4BEF-A1CA-C26AB4E6D388}" presName="parentComposite" presStyleCnt="0"/>
      <dgm:spPr/>
    </dgm:pt>
    <dgm:pt modelId="{FEAFC4DB-78EE-43F6-8CF0-8948F73CBBE9}" type="pres">
      <dgm:prSet presAssocID="{D0C98C6E-325F-4BEF-A1CA-C26AB4E6D388}" presName="parent1" presStyleLbl="alignAccFollowNode1" presStyleIdx="0" presStyleCnt="4">
        <dgm:presLayoutVars>
          <dgm:chMax val="4"/>
        </dgm:presLayoutVars>
      </dgm:prSet>
      <dgm:spPr/>
    </dgm:pt>
    <dgm:pt modelId="{650026A9-A228-400C-BE0B-49765C2C3B89}" type="pres">
      <dgm:prSet presAssocID="{D0C98C6E-325F-4BEF-A1CA-C26AB4E6D388}" presName="parent2" presStyleLbl="alignAccFollowNode1" presStyleIdx="1" presStyleCnt="4">
        <dgm:presLayoutVars>
          <dgm:chMax val="4"/>
        </dgm:presLayoutVars>
      </dgm:prSet>
      <dgm:spPr/>
    </dgm:pt>
    <dgm:pt modelId="{0615A724-317F-4279-A535-F5FC18AAF924}" type="pres">
      <dgm:prSet presAssocID="{D0C98C6E-325F-4BEF-A1CA-C26AB4E6D388}" presName="childrenComposite" presStyleCnt="0"/>
      <dgm:spPr/>
    </dgm:pt>
    <dgm:pt modelId="{7BDDFC86-D267-4C9F-A1C8-2B994DB58CD2}" type="pres">
      <dgm:prSet presAssocID="{D0C98C6E-325F-4BEF-A1CA-C26AB4E6D388}" presName="dummyMaxCanvas_ChildArea" presStyleCnt="0"/>
      <dgm:spPr/>
    </dgm:pt>
    <dgm:pt modelId="{530D5A1A-B046-4434-A213-4800B0C5A650}" type="pres">
      <dgm:prSet presAssocID="{D0C98C6E-325F-4BEF-A1CA-C26AB4E6D388}" presName="fulcrum" presStyleLbl="alignAccFollowNode1" presStyleIdx="2" presStyleCnt="4"/>
      <dgm:spPr/>
    </dgm:pt>
    <dgm:pt modelId="{9A6655EE-F333-4A05-BDD0-8AEB21914C10}" type="pres">
      <dgm:prSet presAssocID="{D0C98C6E-325F-4BEF-A1CA-C26AB4E6D388}" presName="balance_32" presStyleLbl="alignAccFollowNode1" presStyleIdx="3" presStyleCnt="4">
        <dgm:presLayoutVars>
          <dgm:bulletEnabled val="1"/>
        </dgm:presLayoutVars>
      </dgm:prSet>
      <dgm:spPr/>
    </dgm:pt>
    <dgm:pt modelId="{ADDEBF91-C9AF-436C-BC85-A245F185327F}" type="pres">
      <dgm:prSet presAssocID="{D0C98C6E-325F-4BEF-A1CA-C26AB4E6D388}" presName="left_32_1" presStyleLbl="node1" presStyleIdx="0" presStyleCnt="5">
        <dgm:presLayoutVars>
          <dgm:bulletEnabled val="1"/>
        </dgm:presLayoutVars>
      </dgm:prSet>
      <dgm:spPr/>
    </dgm:pt>
    <dgm:pt modelId="{606A1280-6AB5-49B2-865C-3452B19C85C3}" type="pres">
      <dgm:prSet presAssocID="{D0C98C6E-325F-4BEF-A1CA-C26AB4E6D388}" presName="left_32_2" presStyleLbl="node1" presStyleIdx="1" presStyleCnt="5">
        <dgm:presLayoutVars>
          <dgm:bulletEnabled val="1"/>
        </dgm:presLayoutVars>
      </dgm:prSet>
      <dgm:spPr/>
    </dgm:pt>
    <dgm:pt modelId="{50EC910D-E5C3-4CA8-BC5B-F1052784945A}" type="pres">
      <dgm:prSet presAssocID="{D0C98C6E-325F-4BEF-A1CA-C26AB4E6D388}" presName="left_32_3" presStyleLbl="node1" presStyleIdx="2" presStyleCnt="5">
        <dgm:presLayoutVars>
          <dgm:bulletEnabled val="1"/>
        </dgm:presLayoutVars>
      </dgm:prSet>
      <dgm:spPr/>
    </dgm:pt>
    <dgm:pt modelId="{8141B22F-2860-4BA3-A8BC-A3B0AA905686}" type="pres">
      <dgm:prSet presAssocID="{D0C98C6E-325F-4BEF-A1CA-C26AB4E6D388}" presName="right_32_1" presStyleLbl="node1" presStyleIdx="3" presStyleCnt="5">
        <dgm:presLayoutVars>
          <dgm:bulletEnabled val="1"/>
        </dgm:presLayoutVars>
      </dgm:prSet>
      <dgm:spPr/>
    </dgm:pt>
    <dgm:pt modelId="{0FEF355A-58E7-4F46-8D14-195E51B82A16}" type="pres">
      <dgm:prSet presAssocID="{D0C98C6E-325F-4BEF-A1CA-C26AB4E6D388}" presName="right_32_2" presStyleLbl="node1" presStyleIdx="4" presStyleCnt="5">
        <dgm:presLayoutVars>
          <dgm:bulletEnabled val="1"/>
        </dgm:presLayoutVars>
      </dgm:prSet>
      <dgm:spPr/>
    </dgm:pt>
  </dgm:ptLst>
  <dgm:cxnLst>
    <dgm:cxn modelId="{263A0F02-AEF7-4791-B5F9-FC0F5BE75514}" srcId="{F0B7C6FB-8187-4E46-89DB-2A0B57C9BAA5}" destId="{B2DB9580-3862-4AC4-96EA-13F08AF2447E}" srcOrd="0" destOrd="0" parTransId="{B32F0D35-B160-44FA-8993-5DC3970F8DA8}" sibTransId="{05B4B048-3DB2-4A43-97BD-3B2783EE617F}"/>
    <dgm:cxn modelId="{14AD5A1E-EA89-444B-81F6-697D75FAD951}" srcId="{F0B7C6FB-8187-4E46-89DB-2A0B57C9BAA5}" destId="{50FB02D9-D9EF-424F-B91C-409843E567AD}" srcOrd="2" destOrd="0" parTransId="{B02D4CF5-AE5C-4117-AF9B-5A00EE73C8FA}" sibTransId="{07D52107-D83B-486A-AFBF-E65579ACB8E2}"/>
    <dgm:cxn modelId="{D128F420-1E32-4106-A5D2-06DA618791EB}" srcId="{D0C98C6E-325F-4BEF-A1CA-C26AB4E6D388}" destId="{EF7DC2DC-F66D-47E4-BD05-2352D4641704}" srcOrd="4" destOrd="0" parTransId="{8739C813-8C12-4629-A12F-79126BE8EF9B}" sibTransId="{FCE65A61-C70D-4E58-9BB4-C43D37EE2D60}"/>
    <dgm:cxn modelId="{20E9902F-0AF9-40E7-8185-EA463F335774}" type="presOf" srcId="{50FB02D9-D9EF-424F-B91C-409843E567AD}" destId="{50EC910D-E5C3-4CA8-BC5B-F1052784945A}" srcOrd="0" destOrd="0" presId="urn:microsoft.com/office/officeart/2005/8/layout/balance1"/>
    <dgm:cxn modelId="{47817C36-17CA-4F18-83F8-96662EEACF33}" srcId="{D0C98C6E-325F-4BEF-A1CA-C26AB4E6D388}" destId="{F0B7C6FB-8187-4E46-89DB-2A0B57C9BAA5}" srcOrd="0" destOrd="0" parTransId="{ED3A6663-4B73-45E1-ACE8-A64EE676BC88}" sibTransId="{15E92172-638D-49C3-A624-FD2C971025D9}"/>
    <dgm:cxn modelId="{270FC964-26AD-4F77-8953-AF5C982DA4E9}" srcId="{F0B7C6FB-8187-4E46-89DB-2A0B57C9BAA5}" destId="{1D6329F3-F9E3-4F2B-9EDF-CD4B9EBA1665}" srcOrd="1" destOrd="0" parTransId="{47CD9A86-0D15-4FB9-8FF7-AC3DA0CF078F}" sibTransId="{BA526806-8189-41C7-8AF3-0CA33DE6E22B}"/>
    <dgm:cxn modelId="{306AD368-700B-4CCF-A28C-DD9552ADDEDE}" type="presOf" srcId="{F0B7C6FB-8187-4E46-89DB-2A0B57C9BAA5}" destId="{FEAFC4DB-78EE-43F6-8CF0-8948F73CBBE9}" srcOrd="0" destOrd="0" presId="urn:microsoft.com/office/officeart/2005/8/layout/balance1"/>
    <dgm:cxn modelId="{05530B54-1327-4DDB-A232-19D449ECF93D}" srcId="{D0C98C6E-325F-4BEF-A1CA-C26AB4E6D388}" destId="{2A563FFA-3B0D-4845-BD74-3F0B4D45CD27}" srcOrd="5" destOrd="0" parTransId="{3F02E2C5-8E60-4727-B4EF-7661B66FF431}" sibTransId="{33C2E3A4-5D5C-4279-BE66-45073A11459F}"/>
    <dgm:cxn modelId="{E270C354-7509-4E62-B78E-75AD4C0A4EAD}" type="presOf" srcId="{D0C98C6E-325F-4BEF-A1CA-C26AB4E6D388}" destId="{4214C3B1-00C2-4F8F-B3BF-AE34E0FD30D5}" srcOrd="0" destOrd="0" presId="urn:microsoft.com/office/officeart/2005/8/layout/balance1"/>
    <dgm:cxn modelId="{55E6A955-B4AE-41AB-8E93-5B661FC42317}" srcId="{EC7B50E7-F798-493B-A03C-509E94E3D654}" destId="{2A624BCA-436F-4EF9-97AA-204775E146C4}" srcOrd="1" destOrd="0" parTransId="{58C73E1B-4AB3-4D3C-B822-67303C3E7D09}" sibTransId="{44F85E4A-CD69-444C-B440-6D0CD0265949}"/>
    <dgm:cxn modelId="{FF7DDFA2-8B8D-49FF-A071-E8C2C28D3850}" type="presOf" srcId="{EC7B50E7-F798-493B-A03C-509E94E3D654}" destId="{650026A9-A228-400C-BE0B-49765C2C3B89}" srcOrd="0" destOrd="0" presId="urn:microsoft.com/office/officeart/2005/8/layout/balance1"/>
    <dgm:cxn modelId="{91D009A5-4A1B-41F1-B761-DB0E7A046787}" srcId="{EC7B50E7-F798-493B-A03C-509E94E3D654}" destId="{1893C2AB-F643-44BB-A39D-C0052929242B}" srcOrd="0" destOrd="0" parTransId="{DD3583AB-B880-4B2D-8F5C-20AE083667A8}" sibTransId="{2786774D-3213-48CC-B6F0-027AF6867772}"/>
    <dgm:cxn modelId="{2FF028A9-33AF-4BF0-85F5-AFB267B2DB10}" srcId="{D0C98C6E-325F-4BEF-A1CA-C26AB4E6D388}" destId="{8EAD884E-6E70-4170-9424-860C8E33BCCA}" srcOrd="2" destOrd="0" parTransId="{E1B8AF9D-9DD8-4EC7-8A07-5B07B70A2B03}" sibTransId="{0DF17F89-E942-43E1-8EA7-91094F56BD91}"/>
    <dgm:cxn modelId="{27599AAB-ADAA-4A94-A7E5-071FFE2636E6}" type="presOf" srcId="{1D6329F3-F9E3-4F2B-9EDF-CD4B9EBA1665}" destId="{606A1280-6AB5-49B2-865C-3452B19C85C3}" srcOrd="0" destOrd="0" presId="urn:microsoft.com/office/officeart/2005/8/layout/balance1"/>
    <dgm:cxn modelId="{C32CB1C2-088F-408F-84EF-0A3E6F55F895}" type="presOf" srcId="{1893C2AB-F643-44BB-A39D-C0052929242B}" destId="{8141B22F-2860-4BA3-A8BC-A3B0AA905686}" srcOrd="0" destOrd="0" presId="urn:microsoft.com/office/officeart/2005/8/layout/balance1"/>
    <dgm:cxn modelId="{1C5161CC-ADF6-4048-BFB7-A570CFE813E5}" srcId="{D0C98C6E-325F-4BEF-A1CA-C26AB4E6D388}" destId="{5949D4F4-A18F-4C01-BD3B-E87D898620B5}" srcOrd="3" destOrd="0" parTransId="{15046B54-1986-46C4-9823-6C944FCA7836}" sibTransId="{4C7B6DB0-F355-466E-AE9C-3B54B4D1F5D3}"/>
    <dgm:cxn modelId="{F8EE18DD-5964-4865-AB5F-5BB35EA5BB50}" type="presOf" srcId="{B2DB9580-3862-4AC4-96EA-13F08AF2447E}" destId="{ADDEBF91-C9AF-436C-BC85-A245F185327F}" srcOrd="0" destOrd="0" presId="urn:microsoft.com/office/officeart/2005/8/layout/balance1"/>
    <dgm:cxn modelId="{E7ED92EB-BD10-46AF-B2AC-D018AA6676A1}" type="presOf" srcId="{2A624BCA-436F-4EF9-97AA-204775E146C4}" destId="{0FEF355A-58E7-4F46-8D14-195E51B82A16}" srcOrd="0" destOrd="0" presId="urn:microsoft.com/office/officeart/2005/8/layout/balance1"/>
    <dgm:cxn modelId="{06F0BAFB-0AF9-4733-8574-397DBD5F7419}" srcId="{D0C98C6E-325F-4BEF-A1CA-C26AB4E6D388}" destId="{A2196FB0-F065-4E3B-9C72-D3D800E506D2}" srcOrd="6" destOrd="0" parTransId="{8B7A4C78-F14B-49CD-A949-9E6BD5121D7E}" sibTransId="{F23C5D79-2FDD-4FDA-B10C-C915E999AEA5}"/>
    <dgm:cxn modelId="{44D39DFF-2B71-4193-9678-2DC5B97ED79F}" srcId="{D0C98C6E-325F-4BEF-A1CA-C26AB4E6D388}" destId="{EC7B50E7-F798-493B-A03C-509E94E3D654}" srcOrd="1" destOrd="0" parTransId="{D59BF10D-E8B2-43A0-9296-38007154185A}" sibTransId="{2CA80211-B7F9-4C97-A47A-46FEF069F2CC}"/>
    <dgm:cxn modelId="{C6BE603C-6A00-46AB-B0C8-47BDDFAA0FBA}" type="presParOf" srcId="{4214C3B1-00C2-4F8F-B3BF-AE34E0FD30D5}" destId="{96BEFA2B-835A-4EDF-95D9-E9790EE797B1}" srcOrd="0" destOrd="0" presId="urn:microsoft.com/office/officeart/2005/8/layout/balance1"/>
    <dgm:cxn modelId="{402914B4-DF44-467A-914C-1EF537781048}" type="presParOf" srcId="{4214C3B1-00C2-4F8F-B3BF-AE34E0FD30D5}" destId="{9E339DF5-4EBB-4BE4-877E-FB1049B31B10}" srcOrd="1" destOrd="0" presId="urn:microsoft.com/office/officeart/2005/8/layout/balance1"/>
    <dgm:cxn modelId="{25CC3787-249C-42AA-91C4-B12EF62F9826}" type="presParOf" srcId="{9E339DF5-4EBB-4BE4-877E-FB1049B31B10}" destId="{FEAFC4DB-78EE-43F6-8CF0-8948F73CBBE9}" srcOrd="0" destOrd="0" presId="urn:microsoft.com/office/officeart/2005/8/layout/balance1"/>
    <dgm:cxn modelId="{3F4621CE-A808-4CE3-9A81-C3E02E7A2DA8}" type="presParOf" srcId="{9E339DF5-4EBB-4BE4-877E-FB1049B31B10}" destId="{650026A9-A228-400C-BE0B-49765C2C3B89}" srcOrd="1" destOrd="0" presId="urn:microsoft.com/office/officeart/2005/8/layout/balance1"/>
    <dgm:cxn modelId="{EC2A21F6-1A38-4EE2-A1C3-0EDD8A0D154B}" type="presParOf" srcId="{4214C3B1-00C2-4F8F-B3BF-AE34E0FD30D5}" destId="{0615A724-317F-4279-A535-F5FC18AAF924}" srcOrd="2" destOrd="0" presId="urn:microsoft.com/office/officeart/2005/8/layout/balance1"/>
    <dgm:cxn modelId="{80992C53-82D4-4B14-B345-00218162B81E}" type="presParOf" srcId="{0615A724-317F-4279-A535-F5FC18AAF924}" destId="{7BDDFC86-D267-4C9F-A1C8-2B994DB58CD2}" srcOrd="0" destOrd="0" presId="urn:microsoft.com/office/officeart/2005/8/layout/balance1"/>
    <dgm:cxn modelId="{2A51D637-7518-43FD-BCA4-9C818A1D23E5}" type="presParOf" srcId="{0615A724-317F-4279-A535-F5FC18AAF924}" destId="{530D5A1A-B046-4434-A213-4800B0C5A650}" srcOrd="1" destOrd="0" presId="urn:microsoft.com/office/officeart/2005/8/layout/balance1"/>
    <dgm:cxn modelId="{C9C55C2D-2C10-46F7-9110-9F0CCD1C448B}" type="presParOf" srcId="{0615A724-317F-4279-A535-F5FC18AAF924}" destId="{9A6655EE-F333-4A05-BDD0-8AEB21914C10}" srcOrd="2" destOrd="0" presId="urn:microsoft.com/office/officeart/2005/8/layout/balance1"/>
    <dgm:cxn modelId="{CEA9DD6D-ECCD-4C89-8DDF-B527D626AC6A}" type="presParOf" srcId="{0615A724-317F-4279-A535-F5FC18AAF924}" destId="{ADDEBF91-C9AF-436C-BC85-A245F185327F}" srcOrd="3" destOrd="0" presId="urn:microsoft.com/office/officeart/2005/8/layout/balance1"/>
    <dgm:cxn modelId="{D0EA8400-3278-442D-BFBE-6849265B3DBE}" type="presParOf" srcId="{0615A724-317F-4279-A535-F5FC18AAF924}" destId="{606A1280-6AB5-49B2-865C-3452B19C85C3}" srcOrd="4" destOrd="0" presId="urn:microsoft.com/office/officeart/2005/8/layout/balance1"/>
    <dgm:cxn modelId="{9C007929-A528-4F03-928B-E626DCD4585D}" type="presParOf" srcId="{0615A724-317F-4279-A535-F5FC18AAF924}" destId="{50EC910D-E5C3-4CA8-BC5B-F1052784945A}" srcOrd="5" destOrd="0" presId="urn:microsoft.com/office/officeart/2005/8/layout/balance1"/>
    <dgm:cxn modelId="{DA6409B9-3C13-4795-BB08-B6D0AF98EC89}" type="presParOf" srcId="{0615A724-317F-4279-A535-F5FC18AAF924}" destId="{8141B22F-2860-4BA3-A8BC-A3B0AA905686}" srcOrd="6" destOrd="0" presId="urn:microsoft.com/office/officeart/2005/8/layout/balance1"/>
    <dgm:cxn modelId="{62902D1E-AD07-4C03-9265-F741273F66E0}" type="presParOf" srcId="{0615A724-317F-4279-A535-F5FC18AAF924}" destId="{0FEF355A-58E7-4F46-8D14-195E51B82A16}"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A99904C-48B0-4431-9AC1-7C918F0947D7}" type="doc">
      <dgm:prSet loTypeId="urn:microsoft.com/office/officeart/2005/8/layout/process1" loCatId="process" qsTypeId="urn:microsoft.com/office/officeart/2005/8/quickstyle/simple1" qsCatId="simple" csTypeId="urn:microsoft.com/office/officeart/2005/8/colors/colorful2" csCatId="colorful"/>
      <dgm:spPr/>
      <dgm:t>
        <a:bodyPr/>
        <a:lstStyle/>
        <a:p>
          <a:endParaRPr lang="pl-PL"/>
        </a:p>
      </dgm:t>
    </dgm:pt>
    <dgm:pt modelId="{51941542-5456-4A74-BE15-351F6FC077D8}">
      <dgm:prSet/>
      <dgm:spPr/>
      <dgm:t>
        <a:bodyPr/>
        <a:lstStyle/>
        <a:p>
          <a:r>
            <a:rPr lang="pl-PL" dirty="0"/>
            <a:t>Wniosek dowodowy strony skierowany do organu prowadzącego postępowanie </a:t>
          </a:r>
        </a:p>
      </dgm:t>
    </dgm:pt>
    <dgm:pt modelId="{70160E73-F878-4B7B-B1B9-D63C4E061C94}" type="parTrans" cxnId="{44D4F6BB-607C-4CAC-A92D-64CE0885438D}">
      <dgm:prSet/>
      <dgm:spPr/>
      <dgm:t>
        <a:bodyPr/>
        <a:lstStyle/>
        <a:p>
          <a:endParaRPr lang="pl-PL"/>
        </a:p>
      </dgm:t>
    </dgm:pt>
    <dgm:pt modelId="{8A4734AA-93DF-4404-96E6-8DEAD9B099CA}" type="sibTrans" cxnId="{44D4F6BB-607C-4CAC-A92D-64CE0885438D}">
      <dgm:prSet/>
      <dgm:spPr/>
      <dgm:t>
        <a:bodyPr/>
        <a:lstStyle/>
        <a:p>
          <a:endParaRPr lang="pl-PL"/>
        </a:p>
      </dgm:t>
    </dgm:pt>
    <dgm:pt modelId="{C59FB54C-1717-4FEE-9B5A-8DB67EEFAC9B}">
      <dgm:prSet/>
      <dgm:spPr/>
      <dgm:t>
        <a:bodyPr/>
        <a:lstStyle/>
        <a:p>
          <a:r>
            <a:rPr lang="pl-PL" dirty="0"/>
            <a:t>Dopuszczenie przez organ procesowy dowodu wnioskowanego przez stronę </a:t>
          </a:r>
        </a:p>
      </dgm:t>
    </dgm:pt>
    <dgm:pt modelId="{6BCDBE87-466A-4962-AA9D-FD32627BD0D0}" type="parTrans" cxnId="{79CDE8C0-F107-454E-9EC2-A60D81B631D5}">
      <dgm:prSet/>
      <dgm:spPr/>
      <dgm:t>
        <a:bodyPr/>
        <a:lstStyle/>
        <a:p>
          <a:endParaRPr lang="pl-PL"/>
        </a:p>
      </dgm:t>
    </dgm:pt>
    <dgm:pt modelId="{46F20186-B902-47E0-AAB3-11B1B4B04D4C}" type="sibTrans" cxnId="{79CDE8C0-F107-454E-9EC2-A60D81B631D5}">
      <dgm:prSet/>
      <dgm:spPr/>
      <dgm:t>
        <a:bodyPr/>
        <a:lstStyle/>
        <a:p>
          <a:endParaRPr lang="pl-PL"/>
        </a:p>
      </dgm:t>
    </dgm:pt>
    <dgm:pt modelId="{3F5ACD26-4152-4668-821A-564CA8B8C969}">
      <dgm:prSet/>
      <dgm:spPr/>
      <dgm:t>
        <a:bodyPr/>
        <a:lstStyle/>
        <a:p>
          <a:r>
            <a:rPr lang="pl-PL" dirty="0"/>
            <a:t>Organ procesowy przeprowadza dowód wnioskowany przez stronę </a:t>
          </a:r>
        </a:p>
      </dgm:t>
    </dgm:pt>
    <dgm:pt modelId="{2AF31EC3-5A79-4D53-9A8B-52373021C7D1}" type="parTrans" cxnId="{BFBD2FEB-25FE-41B2-B7DD-18E866D1275B}">
      <dgm:prSet/>
      <dgm:spPr/>
      <dgm:t>
        <a:bodyPr/>
        <a:lstStyle/>
        <a:p>
          <a:endParaRPr lang="pl-PL"/>
        </a:p>
      </dgm:t>
    </dgm:pt>
    <dgm:pt modelId="{488130A3-584B-4286-84BB-069BFCFC3E90}" type="sibTrans" cxnId="{BFBD2FEB-25FE-41B2-B7DD-18E866D1275B}">
      <dgm:prSet/>
      <dgm:spPr/>
      <dgm:t>
        <a:bodyPr/>
        <a:lstStyle/>
        <a:p>
          <a:endParaRPr lang="pl-PL"/>
        </a:p>
      </dgm:t>
    </dgm:pt>
    <dgm:pt modelId="{22FF736F-76F7-400A-8272-86A242994387}" type="pres">
      <dgm:prSet presAssocID="{3A99904C-48B0-4431-9AC1-7C918F0947D7}" presName="Name0" presStyleCnt="0">
        <dgm:presLayoutVars>
          <dgm:dir/>
          <dgm:resizeHandles val="exact"/>
        </dgm:presLayoutVars>
      </dgm:prSet>
      <dgm:spPr/>
    </dgm:pt>
    <dgm:pt modelId="{8FDD72E4-5CC3-4AF8-AFAC-5794A4B36D56}" type="pres">
      <dgm:prSet presAssocID="{51941542-5456-4A74-BE15-351F6FC077D8}" presName="node" presStyleLbl="node1" presStyleIdx="0" presStyleCnt="3">
        <dgm:presLayoutVars>
          <dgm:bulletEnabled val="1"/>
        </dgm:presLayoutVars>
      </dgm:prSet>
      <dgm:spPr/>
    </dgm:pt>
    <dgm:pt modelId="{FA01026A-5320-4B5F-B3F2-D3B19BDA5ED8}" type="pres">
      <dgm:prSet presAssocID="{8A4734AA-93DF-4404-96E6-8DEAD9B099CA}" presName="sibTrans" presStyleLbl="sibTrans2D1" presStyleIdx="0" presStyleCnt="2"/>
      <dgm:spPr/>
    </dgm:pt>
    <dgm:pt modelId="{818A6DCC-A781-45C7-BE5D-0CE72A1119F0}" type="pres">
      <dgm:prSet presAssocID="{8A4734AA-93DF-4404-96E6-8DEAD9B099CA}" presName="connectorText" presStyleLbl="sibTrans2D1" presStyleIdx="0" presStyleCnt="2"/>
      <dgm:spPr/>
    </dgm:pt>
    <dgm:pt modelId="{C489782A-996A-4440-8E3F-C916722211ED}" type="pres">
      <dgm:prSet presAssocID="{C59FB54C-1717-4FEE-9B5A-8DB67EEFAC9B}" presName="node" presStyleLbl="node1" presStyleIdx="1" presStyleCnt="3">
        <dgm:presLayoutVars>
          <dgm:bulletEnabled val="1"/>
        </dgm:presLayoutVars>
      </dgm:prSet>
      <dgm:spPr/>
    </dgm:pt>
    <dgm:pt modelId="{BA151A8F-6C48-4D0D-8CD0-9F0DE29E311D}" type="pres">
      <dgm:prSet presAssocID="{46F20186-B902-47E0-AAB3-11B1B4B04D4C}" presName="sibTrans" presStyleLbl="sibTrans2D1" presStyleIdx="1" presStyleCnt="2"/>
      <dgm:spPr/>
    </dgm:pt>
    <dgm:pt modelId="{74D0F976-19B4-46AE-BE21-404433BADCCF}" type="pres">
      <dgm:prSet presAssocID="{46F20186-B902-47E0-AAB3-11B1B4B04D4C}" presName="connectorText" presStyleLbl="sibTrans2D1" presStyleIdx="1" presStyleCnt="2"/>
      <dgm:spPr/>
    </dgm:pt>
    <dgm:pt modelId="{921A3008-1602-412F-A0AB-FFE24A8DF105}" type="pres">
      <dgm:prSet presAssocID="{3F5ACD26-4152-4668-821A-564CA8B8C969}" presName="node" presStyleLbl="node1" presStyleIdx="2" presStyleCnt="3">
        <dgm:presLayoutVars>
          <dgm:bulletEnabled val="1"/>
        </dgm:presLayoutVars>
      </dgm:prSet>
      <dgm:spPr/>
    </dgm:pt>
  </dgm:ptLst>
  <dgm:cxnLst>
    <dgm:cxn modelId="{1BF3E919-771F-4829-8946-8400256A138C}" type="presOf" srcId="{8A4734AA-93DF-4404-96E6-8DEAD9B099CA}" destId="{FA01026A-5320-4B5F-B3F2-D3B19BDA5ED8}" srcOrd="0" destOrd="0" presId="urn:microsoft.com/office/officeart/2005/8/layout/process1"/>
    <dgm:cxn modelId="{DC10CA1D-B728-4209-AD6B-A6293150BB1A}" type="presOf" srcId="{C59FB54C-1717-4FEE-9B5A-8DB67EEFAC9B}" destId="{C489782A-996A-4440-8E3F-C916722211ED}" srcOrd="0" destOrd="0" presId="urn:microsoft.com/office/officeart/2005/8/layout/process1"/>
    <dgm:cxn modelId="{5C205328-3125-42C9-B596-24AD14A2D9B0}" type="presOf" srcId="{51941542-5456-4A74-BE15-351F6FC077D8}" destId="{8FDD72E4-5CC3-4AF8-AFAC-5794A4B36D56}" srcOrd="0" destOrd="0" presId="urn:microsoft.com/office/officeart/2005/8/layout/process1"/>
    <dgm:cxn modelId="{7DC72339-B4F9-4D16-B349-9E262B6680D0}" type="presOf" srcId="{3F5ACD26-4152-4668-821A-564CA8B8C969}" destId="{921A3008-1602-412F-A0AB-FFE24A8DF105}" srcOrd="0" destOrd="0" presId="urn:microsoft.com/office/officeart/2005/8/layout/process1"/>
    <dgm:cxn modelId="{66FE4E81-C14C-4BD9-A53D-DDB3135AE104}" type="presOf" srcId="{3A99904C-48B0-4431-9AC1-7C918F0947D7}" destId="{22FF736F-76F7-400A-8272-86A242994387}" srcOrd="0" destOrd="0" presId="urn:microsoft.com/office/officeart/2005/8/layout/process1"/>
    <dgm:cxn modelId="{44D4F6BB-607C-4CAC-A92D-64CE0885438D}" srcId="{3A99904C-48B0-4431-9AC1-7C918F0947D7}" destId="{51941542-5456-4A74-BE15-351F6FC077D8}" srcOrd="0" destOrd="0" parTransId="{70160E73-F878-4B7B-B1B9-D63C4E061C94}" sibTransId="{8A4734AA-93DF-4404-96E6-8DEAD9B099CA}"/>
    <dgm:cxn modelId="{79CDE8C0-F107-454E-9EC2-A60D81B631D5}" srcId="{3A99904C-48B0-4431-9AC1-7C918F0947D7}" destId="{C59FB54C-1717-4FEE-9B5A-8DB67EEFAC9B}" srcOrd="1" destOrd="0" parTransId="{6BCDBE87-466A-4962-AA9D-FD32627BD0D0}" sibTransId="{46F20186-B902-47E0-AAB3-11B1B4B04D4C}"/>
    <dgm:cxn modelId="{55D226C7-CC10-4FA4-8B2A-D7B554068DBC}" type="presOf" srcId="{8A4734AA-93DF-4404-96E6-8DEAD9B099CA}" destId="{818A6DCC-A781-45C7-BE5D-0CE72A1119F0}" srcOrd="1" destOrd="0" presId="urn:microsoft.com/office/officeart/2005/8/layout/process1"/>
    <dgm:cxn modelId="{B58F8CDC-5A36-466C-9CA5-98551C51E6F4}" type="presOf" srcId="{46F20186-B902-47E0-AAB3-11B1B4B04D4C}" destId="{74D0F976-19B4-46AE-BE21-404433BADCCF}" srcOrd="1" destOrd="0" presId="urn:microsoft.com/office/officeart/2005/8/layout/process1"/>
    <dgm:cxn modelId="{BFBD2FEB-25FE-41B2-B7DD-18E866D1275B}" srcId="{3A99904C-48B0-4431-9AC1-7C918F0947D7}" destId="{3F5ACD26-4152-4668-821A-564CA8B8C969}" srcOrd="2" destOrd="0" parTransId="{2AF31EC3-5A79-4D53-9A8B-52373021C7D1}" sibTransId="{488130A3-584B-4286-84BB-069BFCFC3E90}"/>
    <dgm:cxn modelId="{68313CFD-8C26-446F-9CAF-1A81E996EE16}" type="presOf" srcId="{46F20186-B902-47E0-AAB3-11B1B4B04D4C}" destId="{BA151A8F-6C48-4D0D-8CD0-9F0DE29E311D}" srcOrd="0" destOrd="0" presId="urn:microsoft.com/office/officeart/2005/8/layout/process1"/>
    <dgm:cxn modelId="{4DDA9898-E5F6-42F1-8769-4F490AC188A0}" type="presParOf" srcId="{22FF736F-76F7-400A-8272-86A242994387}" destId="{8FDD72E4-5CC3-4AF8-AFAC-5794A4B36D56}" srcOrd="0" destOrd="0" presId="urn:microsoft.com/office/officeart/2005/8/layout/process1"/>
    <dgm:cxn modelId="{2587EBC6-D545-4516-901B-7A02CC4F6D23}" type="presParOf" srcId="{22FF736F-76F7-400A-8272-86A242994387}" destId="{FA01026A-5320-4B5F-B3F2-D3B19BDA5ED8}" srcOrd="1" destOrd="0" presId="urn:microsoft.com/office/officeart/2005/8/layout/process1"/>
    <dgm:cxn modelId="{E8E1366C-8599-4325-B0FD-00D2D8A5E3C5}" type="presParOf" srcId="{FA01026A-5320-4B5F-B3F2-D3B19BDA5ED8}" destId="{818A6DCC-A781-45C7-BE5D-0CE72A1119F0}" srcOrd="0" destOrd="0" presId="urn:microsoft.com/office/officeart/2005/8/layout/process1"/>
    <dgm:cxn modelId="{722C3142-B31C-41A5-B6E6-41EC3369CA5B}" type="presParOf" srcId="{22FF736F-76F7-400A-8272-86A242994387}" destId="{C489782A-996A-4440-8E3F-C916722211ED}" srcOrd="2" destOrd="0" presId="urn:microsoft.com/office/officeart/2005/8/layout/process1"/>
    <dgm:cxn modelId="{BD4217B5-4E99-4826-84E7-E59C028B31E0}" type="presParOf" srcId="{22FF736F-76F7-400A-8272-86A242994387}" destId="{BA151A8F-6C48-4D0D-8CD0-9F0DE29E311D}" srcOrd="3" destOrd="0" presId="urn:microsoft.com/office/officeart/2005/8/layout/process1"/>
    <dgm:cxn modelId="{4273F8C5-831F-4DDC-AC99-D9A222AAA932}" type="presParOf" srcId="{BA151A8F-6C48-4D0D-8CD0-9F0DE29E311D}" destId="{74D0F976-19B4-46AE-BE21-404433BADCCF}" srcOrd="0" destOrd="0" presId="urn:microsoft.com/office/officeart/2005/8/layout/process1"/>
    <dgm:cxn modelId="{90078C42-4E49-406E-9979-7DAC1CF53D88}" type="presParOf" srcId="{22FF736F-76F7-400A-8272-86A242994387}" destId="{921A3008-1602-412F-A0AB-FFE24A8DF10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3960B-3C2D-417D-A182-ABF5DD1C508D}">
      <dsp:nvSpPr>
        <dsp:cNvPr id="0" name=""/>
        <dsp:cNvSpPr/>
      </dsp:nvSpPr>
      <dsp:spPr>
        <a:xfrm>
          <a:off x="346324" y="281599"/>
          <a:ext cx="1074410" cy="107441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E24CA3-F740-4022-926A-4BCFD5311D4D}">
      <dsp:nvSpPr>
        <dsp:cNvPr id="0" name=""/>
        <dsp:cNvSpPr/>
      </dsp:nvSpPr>
      <dsp:spPr>
        <a:xfrm>
          <a:off x="575297" y="510571"/>
          <a:ext cx="616464" cy="6164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046850-A866-4B85-91D1-F5679DD5FA4A}">
      <dsp:nvSpPr>
        <dsp:cNvPr id="0" name=""/>
        <dsp:cNvSpPr/>
      </dsp:nvSpPr>
      <dsp:spPr>
        <a:xfrm>
          <a:off x="2865" y="1690661"/>
          <a:ext cx="1761328" cy="704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pl-PL" sz="1500" kern="1200"/>
            <a:t>Zasada prawdy materialnej </a:t>
          </a:r>
          <a:endParaRPr lang="en-US" sz="1500" kern="1200"/>
        </a:p>
      </dsp:txBody>
      <dsp:txXfrm>
        <a:off x="2865" y="1690661"/>
        <a:ext cx="1761328" cy="704531"/>
      </dsp:txXfrm>
    </dsp:sp>
    <dsp:sp modelId="{9F14EE06-0166-4639-B6FC-8E13248633F4}">
      <dsp:nvSpPr>
        <dsp:cNvPr id="0" name=""/>
        <dsp:cNvSpPr/>
      </dsp:nvSpPr>
      <dsp:spPr>
        <a:xfrm>
          <a:off x="2415885" y="281599"/>
          <a:ext cx="1074410" cy="107441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7098E3-BF13-45A4-8D86-C50FB830921E}">
      <dsp:nvSpPr>
        <dsp:cNvPr id="0" name=""/>
        <dsp:cNvSpPr/>
      </dsp:nvSpPr>
      <dsp:spPr>
        <a:xfrm>
          <a:off x="2644858" y="510571"/>
          <a:ext cx="616464" cy="6164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2D73C6-687B-4C99-A4B8-1F963E6BA9DD}">
      <dsp:nvSpPr>
        <dsp:cNvPr id="0" name=""/>
        <dsp:cNvSpPr/>
      </dsp:nvSpPr>
      <dsp:spPr>
        <a:xfrm>
          <a:off x="2072426" y="1690661"/>
          <a:ext cx="1761328" cy="704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pl-PL" sz="1500" kern="1200"/>
            <a:t>Zasada swobodnej oceny dowodów </a:t>
          </a:r>
          <a:endParaRPr lang="en-US" sz="1500" kern="1200"/>
        </a:p>
      </dsp:txBody>
      <dsp:txXfrm>
        <a:off x="2072426" y="1690661"/>
        <a:ext cx="1761328" cy="704531"/>
      </dsp:txXfrm>
    </dsp:sp>
    <dsp:sp modelId="{1F04F3ED-FECE-4136-9B03-B633749AD43F}">
      <dsp:nvSpPr>
        <dsp:cNvPr id="0" name=""/>
        <dsp:cNvSpPr/>
      </dsp:nvSpPr>
      <dsp:spPr>
        <a:xfrm>
          <a:off x="4485445" y="281599"/>
          <a:ext cx="1074410" cy="107441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9153A7-E7A9-4869-AC77-CDA8633B8C4E}">
      <dsp:nvSpPr>
        <dsp:cNvPr id="0" name=""/>
        <dsp:cNvSpPr/>
      </dsp:nvSpPr>
      <dsp:spPr>
        <a:xfrm>
          <a:off x="4714418" y="510571"/>
          <a:ext cx="616464" cy="6164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BD1CDC-A9A1-4558-A695-F722C9B84422}">
      <dsp:nvSpPr>
        <dsp:cNvPr id="0" name=""/>
        <dsp:cNvSpPr/>
      </dsp:nvSpPr>
      <dsp:spPr>
        <a:xfrm>
          <a:off x="4141986" y="1690661"/>
          <a:ext cx="1761328" cy="704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pl-PL" sz="1500" kern="1200"/>
            <a:t>Zasada bezpośredniości </a:t>
          </a:r>
          <a:endParaRPr lang="en-US" sz="1500" kern="1200"/>
        </a:p>
      </dsp:txBody>
      <dsp:txXfrm>
        <a:off x="4141986" y="1690661"/>
        <a:ext cx="1761328" cy="704531"/>
      </dsp:txXfrm>
    </dsp:sp>
    <dsp:sp modelId="{3EA02B89-7A5B-475E-BE55-4A62D8CD77BC}">
      <dsp:nvSpPr>
        <dsp:cNvPr id="0" name=""/>
        <dsp:cNvSpPr/>
      </dsp:nvSpPr>
      <dsp:spPr>
        <a:xfrm>
          <a:off x="346324" y="2835525"/>
          <a:ext cx="1074410" cy="107441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61F9CD-B7BF-4F6D-8FB9-29C43DA1E88D}">
      <dsp:nvSpPr>
        <dsp:cNvPr id="0" name=""/>
        <dsp:cNvSpPr/>
      </dsp:nvSpPr>
      <dsp:spPr>
        <a:xfrm>
          <a:off x="575297" y="3064497"/>
          <a:ext cx="616464" cy="61646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BFBF4F-33D6-41C5-8629-D3B5D19DFDDA}">
      <dsp:nvSpPr>
        <dsp:cNvPr id="0" name=""/>
        <dsp:cNvSpPr/>
      </dsp:nvSpPr>
      <dsp:spPr>
        <a:xfrm>
          <a:off x="2865" y="4244587"/>
          <a:ext cx="1761328" cy="704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pl-PL" sz="1500" kern="1200"/>
            <a:t>Zasada swobody dowodzenia </a:t>
          </a:r>
          <a:endParaRPr lang="en-US" sz="1500" kern="1200"/>
        </a:p>
      </dsp:txBody>
      <dsp:txXfrm>
        <a:off x="2865" y="4244587"/>
        <a:ext cx="1761328" cy="704531"/>
      </dsp:txXfrm>
    </dsp:sp>
    <dsp:sp modelId="{487347AE-00DB-40B3-939B-6315FA074084}">
      <dsp:nvSpPr>
        <dsp:cNvPr id="0" name=""/>
        <dsp:cNvSpPr/>
      </dsp:nvSpPr>
      <dsp:spPr>
        <a:xfrm>
          <a:off x="2415885" y="2835525"/>
          <a:ext cx="1074410" cy="107441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787BFF-C1F3-4FDE-AC62-CACC1E92D529}">
      <dsp:nvSpPr>
        <dsp:cNvPr id="0" name=""/>
        <dsp:cNvSpPr/>
      </dsp:nvSpPr>
      <dsp:spPr>
        <a:xfrm>
          <a:off x="2644858" y="3064497"/>
          <a:ext cx="616464" cy="61646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2F8B5C-E85F-4A97-B1C2-8FB666E90266}">
      <dsp:nvSpPr>
        <dsp:cNvPr id="0" name=""/>
        <dsp:cNvSpPr/>
      </dsp:nvSpPr>
      <dsp:spPr>
        <a:xfrm>
          <a:off x="2072426" y="4244587"/>
          <a:ext cx="1761328" cy="704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pl-PL" sz="1500" kern="1200"/>
            <a:t>Zasada koncentracji procesu</a:t>
          </a:r>
          <a:endParaRPr lang="en-US" sz="1500" kern="1200"/>
        </a:p>
      </dsp:txBody>
      <dsp:txXfrm>
        <a:off x="2072426" y="4244587"/>
        <a:ext cx="1761328" cy="704531"/>
      </dsp:txXfrm>
    </dsp:sp>
    <dsp:sp modelId="{13838F8E-0D3D-447C-AE32-7A9AECC1B4DA}">
      <dsp:nvSpPr>
        <dsp:cNvPr id="0" name=""/>
        <dsp:cNvSpPr/>
      </dsp:nvSpPr>
      <dsp:spPr>
        <a:xfrm>
          <a:off x="4485445" y="2835525"/>
          <a:ext cx="1074410" cy="107441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DB0414-A5C0-46DD-9448-CD86D963FE66}">
      <dsp:nvSpPr>
        <dsp:cNvPr id="0" name=""/>
        <dsp:cNvSpPr/>
      </dsp:nvSpPr>
      <dsp:spPr>
        <a:xfrm>
          <a:off x="4714418" y="3064497"/>
          <a:ext cx="616464" cy="61646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E9B364-6B52-4CDD-ACB1-C76010FC7899}">
      <dsp:nvSpPr>
        <dsp:cNvPr id="0" name=""/>
        <dsp:cNvSpPr/>
      </dsp:nvSpPr>
      <dsp:spPr>
        <a:xfrm>
          <a:off x="4141986" y="4244587"/>
          <a:ext cx="1761328" cy="704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pl-PL" sz="1500" kern="1200"/>
            <a:t>In dubio pro reo</a:t>
          </a:r>
          <a:endParaRPr lang="en-US" sz="1500" kern="1200"/>
        </a:p>
      </dsp:txBody>
      <dsp:txXfrm>
        <a:off x="4141986" y="4244587"/>
        <a:ext cx="1761328" cy="7045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FED62-18CD-4803-ACE9-D18C36F1383B}">
      <dsp:nvSpPr>
        <dsp:cNvPr id="0" name=""/>
        <dsp:cNvSpPr/>
      </dsp:nvSpPr>
      <dsp:spPr>
        <a:xfrm>
          <a:off x="0" y="1954"/>
          <a:ext cx="7012370" cy="99057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6B5B14-988F-497A-B99D-26C914A1694F}">
      <dsp:nvSpPr>
        <dsp:cNvPr id="0" name=""/>
        <dsp:cNvSpPr/>
      </dsp:nvSpPr>
      <dsp:spPr>
        <a:xfrm>
          <a:off x="299648" y="224833"/>
          <a:ext cx="544815" cy="5448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B318F7-C9EA-4738-AC27-88872F63B2B3}">
      <dsp:nvSpPr>
        <dsp:cNvPr id="0" name=""/>
        <dsp:cNvSpPr/>
      </dsp:nvSpPr>
      <dsp:spPr>
        <a:xfrm>
          <a:off x="1144111" y="1954"/>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977900">
            <a:lnSpc>
              <a:spcPct val="90000"/>
            </a:lnSpc>
            <a:spcBef>
              <a:spcPct val="0"/>
            </a:spcBef>
            <a:spcAft>
              <a:spcPct val="35000"/>
            </a:spcAft>
            <a:buNone/>
          </a:pPr>
          <a:r>
            <a:rPr lang="pl-PL" sz="2200" kern="1200"/>
            <a:t>Poszukiwanie i wstępne zabezpieczenie dowodów </a:t>
          </a:r>
          <a:endParaRPr lang="en-US" sz="2200" kern="1200"/>
        </a:p>
      </dsp:txBody>
      <dsp:txXfrm>
        <a:off x="1144111" y="1954"/>
        <a:ext cx="5868258" cy="990573"/>
      </dsp:txXfrm>
    </dsp:sp>
    <dsp:sp modelId="{1E75F3C6-FD9C-45F1-83BC-7866AEB753B0}">
      <dsp:nvSpPr>
        <dsp:cNvPr id="0" name=""/>
        <dsp:cNvSpPr/>
      </dsp:nvSpPr>
      <dsp:spPr>
        <a:xfrm>
          <a:off x="0" y="1240170"/>
          <a:ext cx="7012370" cy="99057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C06D01-3158-426C-8A81-546C767A1BBE}">
      <dsp:nvSpPr>
        <dsp:cNvPr id="0" name=""/>
        <dsp:cNvSpPr/>
      </dsp:nvSpPr>
      <dsp:spPr>
        <a:xfrm>
          <a:off x="299648" y="1463049"/>
          <a:ext cx="544815" cy="5448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662FAD-81E3-4EB1-800D-910A39FC6120}">
      <dsp:nvSpPr>
        <dsp:cNvPr id="0" name=""/>
        <dsp:cNvSpPr/>
      </dsp:nvSpPr>
      <dsp:spPr>
        <a:xfrm>
          <a:off x="1144111" y="1240170"/>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977900">
            <a:lnSpc>
              <a:spcPct val="90000"/>
            </a:lnSpc>
            <a:spcBef>
              <a:spcPct val="0"/>
            </a:spcBef>
            <a:spcAft>
              <a:spcPct val="35000"/>
            </a:spcAft>
            <a:buNone/>
          </a:pPr>
          <a:r>
            <a:rPr lang="pl-PL" sz="2200" kern="1200"/>
            <a:t>Wprowadzenie dowodów do procesu </a:t>
          </a:r>
          <a:endParaRPr lang="en-US" sz="2200" kern="1200"/>
        </a:p>
      </dsp:txBody>
      <dsp:txXfrm>
        <a:off x="1144111" y="1240170"/>
        <a:ext cx="5868258" cy="990573"/>
      </dsp:txXfrm>
    </dsp:sp>
    <dsp:sp modelId="{49686422-E2B0-43AC-84A8-B2A9F6A9817B}">
      <dsp:nvSpPr>
        <dsp:cNvPr id="0" name=""/>
        <dsp:cNvSpPr/>
      </dsp:nvSpPr>
      <dsp:spPr>
        <a:xfrm>
          <a:off x="0" y="2478387"/>
          <a:ext cx="7012370" cy="99057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DF1372-F30D-4EFA-99DA-557A81A5FC53}">
      <dsp:nvSpPr>
        <dsp:cNvPr id="0" name=""/>
        <dsp:cNvSpPr/>
      </dsp:nvSpPr>
      <dsp:spPr>
        <a:xfrm>
          <a:off x="299648" y="2701266"/>
          <a:ext cx="544815" cy="5448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8B7AC8-6C71-4EC6-B5BE-D11B4869E77E}">
      <dsp:nvSpPr>
        <dsp:cNvPr id="0" name=""/>
        <dsp:cNvSpPr/>
      </dsp:nvSpPr>
      <dsp:spPr>
        <a:xfrm>
          <a:off x="1144111" y="2478387"/>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977900">
            <a:lnSpc>
              <a:spcPct val="90000"/>
            </a:lnSpc>
            <a:spcBef>
              <a:spcPct val="0"/>
            </a:spcBef>
            <a:spcAft>
              <a:spcPct val="35000"/>
            </a:spcAft>
            <a:buNone/>
          </a:pPr>
          <a:r>
            <a:rPr lang="pl-PL" sz="2200" kern="1200"/>
            <a:t>Przeprowadzenie dowodów </a:t>
          </a:r>
          <a:endParaRPr lang="en-US" sz="2200" kern="1200"/>
        </a:p>
      </dsp:txBody>
      <dsp:txXfrm>
        <a:off x="1144111" y="2478387"/>
        <a:ext cx="5868258" cy="990573"/>
      </dsp:txXfrm>
    </dsp:sp>
    <dsp:sp modelId="{E43884D5-8C1F-44E8-98BF-5D4B7429CD39}">
      <dsp:nvSpPr>
        <dsp:cNvPr id="0" name=""/>
        <dsp:cNvSpPr/>
      </dsp:nvSpPr>
      <dsp:spPr>
        <a:xfrm>
          <a:off x="0" y="3716603"/>
          <a:ext cx="7012370" cy="99057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A4CD6E-3729-439F-AD54-75F9AEA0B0D2}">
      <dsp:nvSpPr>
        <dsp:cNvPr id="0" name=""/>
        <dsp:cNvSpPr/>
      </dsp:nvSpPr>
      <dsp:spPr>
        <a:xfrm>
          <a:off x="299648" y="3939482"/>
          <a:ext cx="544815" cy="5448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006948-759A-4884-B94E-E122D4700D8A}">
      <dsp:nvSpPr>
        <dsp:cNvPr id="0" name=""/>
        <dsp:cNvSpPr/>
      </dsp:nvSpPr>
      <dsp:spPr>
        <a:xfrm>
          <a:off x="1144111" y="3716603"/>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977900">
            <a:lnSpc>
              <a:spcPct val="90000"/>
            </a:lnSpc>
            <a:spcBef>
              <a:spcPct val="0"/>
            </a:spcBef>
            <a:spcAft>
              <a:spcPct val="35000"/>
            </a:spcAft>
            <a:buNone/>
          </a:pPr>
          <a:r>
            <a:rPr lang="pl-PL" sz="2200" kern="1200"/>
            <a:t>Ocena dowodów i dokonanie ustaleń faktycznych </a:t>
          </a:r>
          <a:endParaRPr lang="en-US" sz="2200" kern="1200"/>
        </a:p>
      </dsp:txBody>
      <dsp:txXfrm>
        <a:off x="1144111" y="3716603"/>
        <a:ext cx="5868258" cy="99057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B3A1E-1893-4E2E-BF58-946A2B615CB5}">
      <dsp:nvSpPr>
        <dsp:cNvPr id="0" name=""/>
        <dsp:cNvSpPr/>
      </dsp:nvSpPr>
      <dsp:spPr>
        <a:xfrm>
          <a:off x="0" y="1954"/>
          <a:ext cx="7012370" cy="99057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5F2522-0780-4203-BFD6-BC13403DDB9B}">
      <dsp:nvSpPr>
        <dsp:cNvPr id="0" name=""/>
        <dsp:cNvSpPr/>
      </dsp:nvSpPr>
      <dsp:spPr>
        <a:xfrm>
          <a:off x="299648" y="224833"/>
          <a:ext cx="544815" cy="5448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933938-3D6C-45B2-BFD7-7326735A23A6}">
      <dsp:nvSpPr>
        <dsp:cNvPr id="0" name=""/>
        <dsp:cNvSpPr/>
      </dsp:nvSpPr>
      <dsp:spPr>
        <a:xfrm>
          <a:off x="1144111" y="1954"/>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977900">
            <a:lnSpc>
              <a:spcPct val="90000"/>
            </a:lnSpc>
            <a:spcBef>
              <a:spcPct val="0"/>
            </a:spcBef>
            <a:spcAft>
              <a:spcPct val="35000"/>
            </a:spcAft>
            <a:buNone/>
          </a:pPr>
          <a:r>
            <a:rPr lang="pl-PL" sz="2200" kern="1200"/>
            <a:t>Dowody rzeczowe </a:t>
          </a:r>
          <a:endParaRPr lang="en-US" sz="2200" kern="1200"/>
        </a:p>
      </dsp:txBody>
      <dsp:txXfrm>
        <a:off x="1144111" y="1954"/>
        <a:ext cx="5868258" cy="990573"/>
      </dsp:txXfrm>
    </dsp:sp>
    <dsp:sp modelId="{94523B31-A3F0-4525-BCEA-3291BC84DE05}">
      <dsp:nvSpPr>
        <dsp:cNvPr id="0" name=""/>
        <dsp:cNvSpPr/>
      </dsp:nvSpPr>
      <dsp:spPr>
        <a:xfrm>
          <a:off x="0" y="1240170"/>
          <a:ext cx="7012370" cy="99057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BE5633-3DDE-4CDC-A7F2-F85ABF38DB99}">
      <dsp:nvSpPr>
        <dsp:cNvPr id="0" name=""/>
        <dsp:cNvSpPr/>
      </dsp:nvSpPr>
      <dsp:spPr>
        <a:xfrm>
          <a:off x="299648" y="1463049"/>
          <a:ext cx="544815" cy="5448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FEBD88-A30E-4376-A850-E8DBA33E3104}">
      <dsp:nvSpPr>
        <dsp:cNvPr id="0" name=""/>
        <dsp:cNvSpPr/>
      </dsp:nvSpPr>
      <dsp:spPr>
        <a:xfrm>
          <a:off x="1144111" y="1240170"/>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977900">
            <a:lnSpc>
              <a:spcPct val="90000"/>
            </a:lnSpc>
            <a:spcBef>
              <a:spcPct val="0"/>
            </a:spcBef>
            <a:spcAft>
              <a:spcPct val="35000"/>
            </a:spcAft>
            <a:buNone/>
          </a:pPr>
          <a:r>
            <a:rPr lang="pl-PL" sz="2200" kern="1200"/>
            <a:t>Dowody z dokumentów </a:t>
          </a:r>
          <a:endParaRPr lang="en-US" sz="2200" kern="1200"/>
        </a:p>
      </dsp:txBody>
      <dsp:txXfrm>
        <a:off x="1144111" y="1240170"/>
        <a:ext cx="5868258" cy="990573"/>
      </dsp:txXfrm>
    </dsp:sp>
    <dsp:sp modelId="{78CABA33-E2A0-4F8E-9093-F9481A6B129F}">
      <dsp:nvSpPr>
        <dsp:cNvPr id="0" name=""/>
        <dsp:cNvSpPr/>
      </dsp:nvSpPr>
      <dsp:spPr>
        <a:xfrm>
          <a:off x="0" y="2478387"/>
          <a:ext cx="7012370" cy="99057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9C4BDD-6C71-4F4A-955E-05BA3340F5F9}">
      <dsp:nvSpPr>
        <dsp:cNvPr id="0" name=""/>
        <dsp:cNvSpPr/>
      </dsp:nvSpPr>
      <dsp:spPr>
        <a:xfrm>
          <a:off x="299648" y="2701266"/>
          <a:ext cx="544815" cy="5448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8FCB4B-219F-4C93-B406-29D394DF4FE1}">
      <dsp:nvSpPr>
        <dsp:cNvPr id="0" name=""/>
        <dsp:cNvSpPr/>
      </dsp:nvSpPr>
      <dsp:spPr>
        <a:xfrm>
          <a:off x="1144111" y="2478387"/>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977900">
            <a:lnSpc>
              <a:spcPct val="90000"/>
            </a:lnSpc>
            <a:spcBef>
              <a:spcPct val="0"/>
            </a:spcBef>
            <a:spcAft>
              <a:spcPct val="35000"/>
            </a:spcAft>
            <a:buNone/>
          </a:pPr>
          <a:r>
            <a:rPr lang="pl-PL" sz="2200" kern="1200"/>
            <a:t>Nagrania/płyty CD/dowody elektroniczne </a:t>
          </a:r>
          <a:endParaRPr lang="en-US" sz="2200" kern="1200"/>
        </a:p>
      </dsp:txBody>
      <dsp:txXfrm>
        <a:off x="1144111" y="2478387"/>
        <a:ext cx="5868258" cy="990573"/>
      </dsp:txXfrm>
    </dsp:sp>
    <dsp:sp modelId="{AFF59D11-0130-4D51-BC2B-1933F80027BE}">
      <dsp:nvSpPr>
        <dsp:cNvPr id="0" name=""/>
        <dsp:cNvSpPr/>
      </dsp:nvSpPr>
      <dsp:spPr>
        <a:xfrm>
          <a:off x="0" y="3716603"/>
          <a:ext cx="7012370" cy="99057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11C186-F906-4E50-AF12-B2C6BC2D14D8}">
      <dsp:nvSpPr>
        <dsp:cNvPr id="0" name=""/>
        <dsp:cNvSpPr/>
      </dsp:nvSpPr>
      <dsp:spPr>
        <a:xfrm>
          <a:off x="299648" y="3939482"/>
          <a:ext cx="544815" cy="5448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954DFB-FE33-425A-8F77-B59EF8B38421}">
      <dsp:nvSpPr>
        <dsp:cNvPr id="0" name=""/>
        <dsp:cNvSpPr/>
      </dsp:nvSpPr>
      <dsp:spPr>
        <a:xfrm>
          <a:off x="1144111" y="3716603"/>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977900">
            <a:lnSpc>
              <a:spcPct val="90000"/>
            </a:lnSpc>
            <a:spcBef>
              <a:spcPct val="0"/>
            </a:spcBef>
            <a:spcAft>
              <a:spcPct val="35000"/>
            </a:spcAft>
            <a:buNone/>
          </a:pPr>
          <a:r>
            <a:rPr lang="pl-PL" sz="2200" kern="1200"/>
            <a:t>Dowody osobowe (można szukać np. świadków)</a:t>
          </a:r>
          <a:endParaRPr lang="en-US" sz="2200" kern="1200"/>
        </a:p>
      </dsp:txBody>
      <dsp:txXfrm>
        <a:off x="1144111" y="3716603"/>
        <a:ext cx="5868258" cy="99057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DC86E-67F4-4294-8827-C89770E4F6F7}">
      <dsp:nvSpPr>
        <dsp:cNvPr id="0" name=""/>
        <dsp:cNvSpPr/>
      </dsp:nvSpPr>
      <dsp:spPr>
        <a:xfrm>
          <a:off x="0" y="696999"/>
          <a:ext cx="7091679" cy="9945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pl-PL" sz="2500" kern="1200" dirty="0"/>
            <a:t>Zatrzymanie rzeczy i przeszukanie (art. 217, 219 – 231 k.p.k.)</a:t>
          </a:r>
        </a:p>
      </dsp:txBody>
      <dsp:txXfrm>
        <a:off x="48547" y="745546"/>
        <a:ext cx="6994585" cy="897406"/>
      </dsp:txXfrm>
    </dsp:sp>
    <dsp:sp modelId="{CCBF8FFB-2700-4AF9-BDA9-7BC059FD51E6}">
      <dsp:nvSpPr>
        <dsp:cNvPr id="0" name=""/>
        <dsp:cNvSpPr/>
      </dsp:nvSpPr>
      <dsp:spPr>
        <a:xfrm>
          <a:off x="0" y="1763499"/>
          <a:ext cx="7091679" cy="994500"/>
        </a:xfrm>
        <a:prstGeom prst="roundRect">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pl-PL" sz="2500" kern="1200"/>
            <a:t>Kontrola korespondencji, przekazu informacji i przesyłek (art. 218 i 218a k.p.k.)</a:t>
          </a:r>
        </a:p>
      </dsp:txBody>
      <dsp:txXfrm>
        <a:off x="48547" y="1812046"/>
        <a:ext cx="6994585" cy="897406"/>
      </dsp:txXfrm>
    </dsp:sp>
    <dsp:sp modelId="{C20BFFDE-3529-49C0-A3C1-EAA237756ADC}">
      <dsp:nvSpPr>
        <dsp:cNvPr id="0" name=""/>
        <dsp:cNvSpPr/>
      </dsp:nvSpPr>
      <dsp:spPr>
        <a:xfrm>
          <a:off x="0" y="2829999"/>
          <a:ext cx="7091679" cy="994500"/>
        </a:xfrm>
        <a:prstGeom prst="roundRect">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pl-PL" sz="2500" kern="1200" dirty="0"/>
            <a:t>Kontrola i utrwalanie rozmów (art. 237 – 242 k.p.k.)</a:t>
          </a:r>
        </a:p>
      </dsp:txBody>
      <dsp:txXfrm>
        <a:off x="48547" y="2878546"/>
        <a:ext cx="6994585" cy="897406"/>
      </dsp:txXfrm>
    </dsp:sp>
    <dsp:sp modelId="{D31C4219-3811-4457-9C0A-C022FC5DD6F7}">
      <dsp:nvSpPr>
        <dsp:cNvPr id="0" name=""/>
        <dsp:cNvSpPr/>
      </dsp:nvSpPr>
      <dsp:spPr>
        <a:xfrm>
          <a:off x="0" y="3896499"/>
          <a:ext cx="7091679" cy="99450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pl-PL" sz="2500" kern="1200"/>
            <a:t>Poszukiwanie oskarżonego </a:t>
          </a:r>
          <a:r>
            <a:rPr lang="pl-PL" sz="2500" kern="1200">
              <a:sym typeface="Wingdings" panose="05000000000000000000" pitchFamily="2" charset="2"/>
            </a:rPr>
            <a:t></a:t>
          </a:r>
          <a:r>
            <a:rPr lang="pl-PL" sz="2500" kern="1200"/>
            <a:t> uregulowane w rozdziale dot. środków przymusu! (art. 278 k.p.k.)</a:t>
          </a:r>
        </a:p>
      </dsp:txBody>
      <dsp:txXfrm>
        <a:off x="48547" y="3945046"/>
        <a:ext cx="6994585" cy="8974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519A6-A754-4F7E-B450-EA70E32E7615}">
      <dsp:nvSpPr>
        <dsp:cNvPr id="0" name=""/>
        <dsp:cNvSpPr/>
      </dsp:nvSpPr>
      <dsp:spPr>
        <a:xfrm>
          <a:off x="0" y="284861"/>
          <a:ext cx="5963918" cy="718672"/>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a:t>1. zatrzymanie rzeczy (art. 217)</a:t>
          </a:r>
        </a:p>
      </dsp:txBody>
      <dsp:txXfrm>
        <a:off x="35083" y="319944"/>
        <a:ext cx="5893752" cy="648506"/>
      </dsp:txXfrm>
    </dsp:sp>
    <dsp:sp modelId="{8C4BFA81-3B97-414E-9BE5-CF523C896883}">
      <dsp:nvSpPr>
        <dsp:cNvPr id="0" name=""/>
        <dsp:cNvSpPr/>
      </dsp:nvSpPr>
      <dsp:spPr>
        <a:xfrm>
          <a:off x="0" y="1055374"/>
          <a:ext cx="5963918" cy="718672"/>
        </a:xfrm>
        <a:prstGeom prst="roundRect">
          <a:avLst/>
        </a:prstGeom>
        <a:solidFill>
          <a:schemeClr val="accent4">
            <a:hueOff val="1319987"/>
            <a:satOff val="-5840"/>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a:t>2. kontrola korespondencji i przesyłek (art. 218)</a:t>
          </a:r>
        </a:p>
      </dsp:txBody>
      <dsp:txXfrm>
        <a:off x="35083" y="1090457"/>
        <a:ext cx="5893752" cy="648506"/>
      </dsp:txXfrm>
    </dsp:sp>
    <dsp:sp modelId="{825F4B25-2C7F-4C97-9167-931920750496}">
      <dsp:nvSpPr>
        <dsp:cNvPr id="0" name=""/>
        <dsp:cNvSpPr/>
      </dsp:nvSpPr>
      <dsp:spPr>
        <a:xfrm>
          <a:off x="0" y="1825887"/>
          <a:ext cx="5963918" cy="718672"/>
        </a:xfrm>
        <a:prstGeom prst="roundRect">
          <a:avLst/>
        </a:prstGeom>
        <a:solidFill>
          <a:schemeClr val="accent4">
            <a:hueOff val="2639975"/>
            <a:satOff val="-11681"/>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a:t>3. zabezpieczenie danych informatycznych (art. 218a)</a:t>
          </a:r>
        </a:p>
      </dsp:txBody>
      <dsp:txXfrm>
        <a:off x="35083" y="1860970"/>
        <a:ext cx="5893752" cy="648506"/>
      </dsp:txXfrm>
    </dsp:sp>
    <dsp:sp modelId="{D4C2FB01-3A53-43C8-8853-91BCBEF3F8AC}">
      <dsp:nvSpPr>
        <dsp:cNvPr id="0" name=""/>
        <dsp:cNvSpPr/>
      </dsp:nvSpPr>
      <dsp:spPr>
        <a:xfrm>
          <a:off x="0" y="2596399"/>
          <a:ext cx="5963918" cy="718672"/>
        </a:xfrm>
        <a:prstGeom prst="roundRect">
          <a:avLst/>
        </a:prstGeom>
        <a:solidFill>
          <a:schemeClr val="accent4">
            <a:hueOff val="3959962"/>
            <a:satOff val="-17521"/>
            <a:lumOff val="-294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a:t>4. przeszukanie (art. 219 – 229)</a:t>
          </a:r>
        </a:p>
      </dsp:txBody>
      <dsp:txXfrm>
        <a:off x="35083" y="2631482"/>
        <a:ext cx="5893752" cy="648506"/>
      </dsp:txXfrm>
    </dsp:sp>
    <dsp:sp modelId="{61CA93B4-F1C6-4FDC-810D-766F7B63C6B1}">
      <dsp:nvSpPr>
        <dsp:cNvPr id="0" name=""/>
        <dsp:cNvSpPr/>
      </dsp:nvSpPr>
      <dsp:spPr>
        <a:xfrm>
          <a:off x="0" y="3366912"/>
          <a:ext cx="5963918" cy="718672"/>
        </a:xfrm>
        <a:prstGeom prst="roundRect">
          <a:avLst/>
        </a:prstGeom>
        <a:solidFill>
          <a:schemeClr val="accent4">
            <a:hueOff val="5279950"/>
            <a:satOff val="-23362"/>
            <a:lumOff val="-392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a:t>5. kontrola i utrwalanie rozmów (art. 237)</a:t>
          </a:r>
        </a:p>
      </dsp:txBody>
      <dsp:txXfrm>
        <a:off x="35083" y="3401995"/>
        <a:ext cx="5893752" cy="648506"/>
      </dsp:txXfrm>
    </dsp:sp>
    <dsp:sp modelId="{BAC16781-950A-4F34-B70D-00E5B5170FC4}">
      <dsp:nvSpPr>
        <dsp:cNvPr id="0" name=""/>
        <dsp:cNvSpPr/>
      </dsp:nvSpPr>
      <dsp:spPr>
        <a:xfrm>
          <a:off x="0" y="4137424"/>
          <a:ext cx="5963918" cy="718672"/>
        </a:xfrm>
        <a:prstGeom prst="roundRect">
          <a:avLst/>
        </a:prstGeom>
        <a:solidFill>
          <a:schemeClr val="accent4">
            <a:hueOff val="6599937"/>
            <a:satOff val="-29202"/>
            <a:lumOff val="-49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a:t>6. kontra korespondencji i innych rozmów lub przekazów informacji przekazywanych w formie elektronicznej </a:t>
          </a:r>
        </a:p>
      </dsp:txBody>
      <dsp:txXfrm>
        <a:off x="35083" y="4172507"/>
        <a:ext cx="5893752" cy="64850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4BD3C-3E00-4F79-AE8C-E722317C38A0}">
      <dsp:nvSpPr>
        <dsp:cNvPr id="0" name=""/>
        <dsp:cNvSpPr/>
      </dsp:nvSpPr>
      <dsp:spPr>
        <a:xfrm>
          <a:off x="0" y="0"/>
          <a:ext cx="6146800" cy="5213774"/>
        </a:xfrm>
        <a:prstGeom prst="roundRect">
          <a:avLst>
            <a:gd name="adj" fmla="val 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3731" rIns="173355" bIns="0" numCol="1" spcCol="1270" anchor="t" anchorCtr="0">
          <a:noAutofit/>
        </a:bodyPr>
        <a:lstStyle/>
        <a:p>
          <a:pPr marL="0" lvl="0" indent="0" algn="r" defTabSz="1733550">
            <a:lnSpc>
              <a:spcPct val="90000"/>
            </a:lnSpc>
            <a:spcBef>
              <a:spcPct val="0"/>
            </a:spcBef>
            <a:spcAft>
              <a:spcPct val="35000"/>
            </a:spcAft>
            <a:buNone/>
          </a:pPr>
          <a:r>
            <a:rPr lang="pl-PL" sz="3900" kern="1200" dirty="0"/>
            <a:t>Cele przeszukania: </a:t>
          </a:r>
        </a:p>
      </dsp:txBody>
      <dsp:txXfrm rot="16200000">
        <a:off x="-1522967" y="1522967"/>
        <a:ext cx="4275294" cy="1229360"/>
      </dsp:txXfrm>
    </dsp:sp>
    <dsp:sp modelId="{169EA068-EC69-40B7-96CE-B07DEBD20A52}">
      <dsp:nvSpPr>
        <dsp:cNvPr id="0" name=""/>
        <dsp:cNvSpPr/>
      </dsp:nvSpPr>
      <dsp:spPr>
        <a:xfrm>
          <a:off x="1229360" y="0"/>
          <a:ext cx="4579366" cy="5213774"/>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3157" rIns="0" bIns="0" numCol="1" spcCol="1270" anchor="t" anchorCtr="0">
          <a:noAutofit/>
        </a:bodyPr>
        <a:lstStyle/>
        <a:p>
          <a:pPr marL="0" lvl="0" indent="0" algn="l" defTabSz="1466850">
            <a:lnSpc>
              <a:spcPct val="90000"/>
            </a:lnSpc>
            <a:spcBef>
              <a:spcPct val="0"/>
            </a:spcBef>
            <a:spcAft>
              <a:spcPct val="35000"/>
            </a:spcAft>
            <a:buNone/>
          </a:pPr>
          <a:r>
            <a:rPr lang="pl-PL" sz="3300" kern="1200" dirty="0"/>
            <a:t>wykrycie, zatrzymanie lub przymusowe doprowadzenie osoby podejrzanej;</a:t>
          </a:r>
        </a:p>
        <a:p>
          <a:pPr marL="0" lvl="0" indent="0" algn="l" defTabSz="1466850">
            <a:lnSpc>
              <a:spcPct val="90000"/>
            </a:lnSpc>
            <a:spcBef>
              <a:spcPct val="0"/>
            </a:spcBef>
            <a:spcAft>
              <a:spcPct val="35000"/>
            </a:spcAft>
            <a:buNone/>
          </a:pPr>
          <a:r>
            <a:rPr lang="pl-PL" sz="3300" kern="1200" dirty="0"/>
            <a:t>znalezienie rzeczy mogących stanowić dowód w sprawie;</a:t>
          </a:r>
        </a:p>
        <a:p>
          <a:pPr marL="0" lvl="0" indent="0" algn="l" defTabSz="1466850">
            <a:lnSpc>
              <a:spcPct val="90000"/>
            </a:lnSpc>
            <a:spcBef>
              <a:spcPct val="0"/>
            </a:spcBef>
            <a:spcAft>
              <a:spcPct val="35000"/>
            </a:spcAft>
            <a:buNone/>
          </a:pPr>
          <a:r>
            <a:rPr lang="pl-PL" sz="3300" kern="1200" dirty="0"/>
            <a:t>znalezienie rzeczy  podlegających zajęciu w postępowaniu karnym </a:t>
          </a:r>
        </a:p>
      </dsp:txBody>
      <dsp:txXfrm>
        <a:off x="1229360" y="0"/>
        <a:ext cx="4579366" cy="521377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D1457-D522-4227-B5C1-B8252086E848}">
      <dsp:nvSpPr>
        <dsp:cNvPr id="0" name=""/>
        <dsp:cNvSpPr/>
      </dsp:nvSpPr>
      <dsp:spPr>
        <a:xfrm rot="5400000">
          <a:off x="3506806" y="130656"/>
          <a:ext cx="2008628" cy="1747506"/>
        </a:xfrm>
        <a:prstGeom prst="hexagon">
          <a:avLst>
            <a:gd name="adj" fmla="val 25000"/>
            <a:gd name="vf" fmla="val 11547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l-PL" sz="2300" kern="1200" dirty="0"/>
            <a:t>osoby</a:t>
          </a:r>
        </a:p>
      </dsp:txBody>
      <dsp:txXfrm rot="-5400000">
        <a:off x="3909687" y="313106"/>
        <a:ext cx="1202866" cy="1382606"/>
      </dsp:txXfrm>
    </dsp:sp>
    <dsp:sp modelId="{C225E062-D246-4967-B5FA-60F49DCC3E8A}">
      <dsp:nvSpPr>
        <dsp:cNvPr id="0" name=""/>
        <dsp:cNvSpPr/>
      </dsp:nvSpPr>
      <dsp:spPr>
        <a:xfrm>
          <a:off x="5437901" y="401821"/>
          <a:ext cx="2241629"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kern="1200" dirty="0"/>
            <a:t>Czasami trudno odróżnić przeszukanie od kontroli osobistej czy oględzin </a:t>
          </a:r>
        </a:p>
      </dsp:txBody>
      <dsp:txXfrm>
        <a:off x="5437901" y="401821"/>
        <a:ext cx="2241629" cy="1205177"/>
      </dsp:txXfrm>
    </dsp:sp>
    <dsp:sp modelId="{DBF77A1E-36BB-4FD1-ACA2-89E2B3BAF29A}">
      <dsp:nvSpPr>
        <dsp:cNvPr id="0" name=""/>
        <dsp:cNvSpPr/>
      </dsp:nvSpPr>
      <dsp:spPr>
        <a:xfrm rot="5400000">
          <a:off x="1619499" y="130656"/>
          <a:ext cx="2008628" cy="1747506"/>
        </a:xfrm>
        <a:prstGeom prst="hexagon">
          <a:avLst>
            <a:gd name="adj" fmla="val 25000"/>
            <a:gd name="vf" fmla="val 115470"/>
          </a:avLst>
        </a:prstGeom>
        <a:solidFill>
          <a:schemeClr val="accent5">
            <a:hueOff val="-2430430"/>
            <a:satOff val="-165"/>
            <a:lumOff val="39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pl-PL" sz="3600" kern="1200"/>
        </a:p>
      </dsp:txBody>
      <dsp:txXfrm rot="-5400000">
        <a:off x="2022380" y="313106"/>
        <a:ext cx="1202866" cy="1382606"/>
      </dsp:txXfrm>
    </dsp:sp>
    <dsp:sp modelId="{25E3A2CF-9D7D-4E53-BBEC-3F6B0110F989}">
      <dsp:nvSpPr>
        <dsp:cNvPr id="0" name=""/>
        <dsp:cNvSpPr/>
      </dsp:nvSpPr>
      <dsp:spPr>
        <a:xfrm rot="5400000">
          <a:off x="2559537" y="1835580"/>
          <a:ext cx="2008628" cy="1747506"/>
        </a:xfrm>
        <a:prstGeom prst="hexagon">
          <a:avLst>
            <a:gd name="adj" fmla="val 25000"/>
            <a:gd name="vf" fmla="val 115470"/>
          </a:avLst>
        </a:prstGeom>
        <a:solidFill>
          <a:schemeClr val="accent5">
            <a:hueOff val="-4860860"/>
            <a:satOff val="-330"/>
            <a:lumOff val="78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l-PL" sz="2300" kern="1200" dirty="0"/>
            <a:t>miejsca</a:t>
          </a:r>
        </a:p>
      </dsp:txBody>
      <dsp:txXfrm rot="-5400000">
        <a:off x="2962418" y="2018030"/>
        <a:ext cx="1202866" cy="1382606"/>
      </dsp:txXfrm>
    </dsp:sp>
    <dsp:sp modelId="{1F72E22B-14B6-445A-A77F-8834B5855F67}">
      <dsp:nvSpPr>
        <dsp:cNvPr id="0" name=""/>
        <dsp:cNvSpPr/>
      </dsp:nvSpPr>
      <dsp:spPr>
        <a:xfrm>
          <a:off x="448468" y="2106744"/>
          <a:ext cx="2169318"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r" defTabSz="755650">
            <a:lnSpc>
              <a:spcPct val="90000"/>
            </a:lnSpc>
            <a:spcBef>
              <a:spcPct val="0"/>
            </a:spcBef>
            <a:spcAft>
              <a:spcPct val="35000"/>
            </a:spcAft>
            <a:buNone/>
          </a:pPr>
          <a:r>
            <a:rPr lang="pl-PL" sz="1700" kern="1200" dirty="0"/>
            <a:t>Lotniska, mieszkania </a:t>
          </a:r>
        </a:p>
      </dsp:txBody>
      <dsp:txXfrm>
        <a:off x="448468" y="2106744"/>
        <a:ext cx="2169318" cy="1205177"/>
      </dsp:txXfrm>
    </dsp:sp>
    <dsp:sp modelId="{5A04664F-8BFD-4BFB-B6F7-C3FE61594D2C}">
      <dsp:nvSpPr>
        <dsp:cNvPr id="0" name=""/>
        <dsp:cNvSpPr/>
      </dsp:nvSpPr>
      <dsp:spPr>
        <a:xfrm rot="5400000">
          <a:off x="4446844" y="1835580"/>
          <a:ext cx="2008628" cy="1747506"/>
        </a:xfrm>
        <a:prstGeom prst="hexagon">
          <a:avLst>
            <a:gd name="adj" fmla="val 25000"/>
            <a:gd name="vf" fmla="val 115470"/>
          </a:avLst>
        </a:prstGeom>
        <a:solidFill>
          <a:schemeClr val="accent5">
            <a:hueOff val="-7291290"/>
            <a:satOff val="-496"/>
            <a:lumOff val="117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pl-PL" sz="3600" kern="1200"/>
        </a:p>
      </dsp:txBody>
      <dsp:txXfrm rot="-5400000">
        <a:off x="4849725" y="2018030"/>
        <a:ext cx="1202866" cy="1382606"/>
      </dsp:txXfrm>
    </dsp:sp>
    <dsp:sp modelId="{9D8B8A1E-6728-4C6B-A54C-EF040720F94A}">
      <dsp:nvSpPr>
        <dsp:cNvPr id="0" name=""/>
        <dsp:cNvSpPr/>
      </dsp:nvSpPr>
      <dsp:spPr>
        <a:xfrm rot="5400000">
          <a:off x="3506806" y="3540503"/>
          <a:ext cx="2008628" cy="1747506"/>
        </a:xfrm>
        <a:prstGeom prst="hexagon">
          <a:avLst>
            <a:gd name="adj" fmla="val 25000"/>
            <a:gd name="vf" fmla="val 115470"/>
          </a:avLst>
        </a:prstGeom>
        <a:solidFill>
          <a:schemeClr val="accent5">
            <a:hueOff val="-9721720"/>
            <a:satOff val="-661"/>
            <a:lumOff val="156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l-PL" sz="2300" kern="1200" dirty="0"/>
            <a:t>rzeczy</a:t>
          </a:r>
        </a:p>
      </dsp:txBody>
      <dsp:txXfrm rot="-5400000">
        <a:off x="3909687" y="3722953"/>
        <a:ext cx="1202866" cy="1382606"/>
      </dsp:txXfrm>
    </dsp:sp>
    <dsp:sp modelId="{60F66851-AC78-469A-831D-12D1E3AAA15B}">
      <dsp:nvSpPr>
        <dsp:cNvPr id="0" name=""/>
        <dsp:cNvSpPr/>
      </dsp:nvSpPr>
      <dsp:spPr>
        <a:xfrm>
          <a:off x="5437901" y="3811668"/>
          <a:ext cx="2241629"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kern="1200" dirty="0"/>
            <a:t>Samochodu, komputera </a:t>
          </a:r>
        </a:p>
      </dsp:txBody>
      <dsp:txXfrm>
        <a:off x="5437901" y="3811668"/>
        <a:ext cx="2241629" cy="1205177"/>
      </dsp:txXfrm>
    </dsp:sp>
    <dsp:sp modelId="{3DBA87B1-6569-4AD2-8EF6-4053BA913E6E}">
      <dsp:nvSpPr>
        <dsp:cNvPr id="0" name=""/>
        <dsp:cNvSpPr/>
      </dsp:nvSpPr>
      <dsp:spPr>
        <a:xfrm rot="5400000">
          <a:off x="1619499" y="3540503"/>
          <a:ext cx="2008628" cy="1747506"/>
        </a:xfrm>
        <a:prstGeom prst="hexagon">
          <a:avLst>
            <a:gd name="adj" fmla="val 25000"/>
            <a:gd name="vf" fmla="val 115470"/>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pl-PL" sz="3600" kern="1200"/>
        </a:p>
      </dsp:txBody>
      <dsp:txXfrm rot="-5400000">
        <a:off x="2022380" y="3722953"/>
        <a:ext cx="1202866" cy="138260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2A5E3-165B-4CF8-A096-EE7484D4882A}">
      <dsp:nvSpPr>
        <dsp:cNvPr id="0" name=""/>
        <dsp:cNvSpPr/>
      </dsp:nvSpPr>
      <dsp:spPr>
        <a:xfrm>
          <a:off x="9242" y="1346949"/>
          <a:ext cx="2762398" cy="1657439"/>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Okazanie postanowienia/legitymacji</a:t>
          </a:r>
        </a:p>
      </dsp:txBody>
      <dsp:txXfrm>
        <a:off x="57787" y="1395494"/>
        <a:ext cx="2665308" cy="1560349"/>
      </dsp:txXfrm>
    </dsp:sp>
    <dsp:sp modelId="{925851F0-AF69-4354-ADCF-854981B215AE}">
      <dsp:nvSpPr>
        <dsp:cNvPr id="0" name=""/>
        <dsp:cNvSpPr/>
      </dsp:nvSpPr>
      <dsp:spPr>
        <a:xfrm>
          <a:off x="3047880" y="1833131"/>
          <a:ext cx="585628" cy="68507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l-PL" sz="1400" kern="1200"/>
        </a:p>
      </dsp:txBody>
      <dsp:txXfrm>
        <a:off x="3047880" y="1970146"/>
        <a:ext cx="409940" cy="411044"/>
      </dsp:txXfrm>
    </dsp:sp>
    <dsp:sp modelId="{F049607F-E465-433F-89A5-C43C22F154F8}">
      <dsp:nvSpPr>
        <dsp:cNvPr id="0" name=""/>
        <dsp:cNvSpPr/>
      </dsp:nvSpPr>
      <dsp:spPr>
        <a:xfrm>
          <a:off x="3876600" y="1346949"/>
          <a:ext cx="2762398" cy="1657439"/>
        </a:xfrm>
        <a:prstGeom prst="roundRect">
          <a:avLst>
            <a:gd name="adj" fmla="val 10000"/>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Wezwanie do dobrowolnego wydania rzeczy</a:t>
          </a:r>
        </a:p>
      </dsp:txBody>
      <dsp:txXfrm>
        <a:off x="3925145" y="1395494"/>
        <a:ext cx="2665308" cy="1560349"/>
      </dsp:txXfrm>
    </dsp:sp>
    <dsp:sp modelId="{18733BF3-0D8F-4891-BFCF-18E9C7DF751C}">
      <dsp:nvSpPr>
        <dsp:cNvPr id="0" name=""/>
        <dsp:cNvSpPr/>
      </dsp:nvSpPr>
      <dsp:spPr>
        <a:xfrm>
          <a:off x="6915239" y="1833131"/>
          <a:ext cx="585628" cy="685074"/>
        </a:xfrm>
        <a:prstGeom prst="rightArrow">
          <a:avLst>
            <a:gd name="adj1" fmla="val 60000"/>
            <a:gd name="adj2" fmla="val 50000"/>
          </a:avLst>
        </a:prstGeom>
        <a:solidFill>
          <a:schemeClr val="accent5">
            <a:hueOff val="-12152150"/>
            <a:satOff val="-826"/>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l-PL" sz="1400" kern="1200"/>
        </a:p>
      </dsp:txBody>
      <dsp:txXfrm>
        <a:off x="6915239" y="1970146"/>
        <a:ext cx="409940" cy="411044"/>
      </dsp:txXfrm>
    </dsp:sp>
    <dsp:sp modelId="{434BC0D5-C783-4DB3-AFF1-3EE22A0DC8A5}">
      <dsp:nvSpPr>
        <dsp:cNvPr id="0" name=""/>
        <dsp:cNvSpPr/>
      </dsp:nvSpPr>
      <dsp:spPr>
        <a:xfrm>
          <a:off x="7743958" y="1346949"/>
          <a:ext cx="2762398" cy="1657439"/>
        </a:xfrm>
        <a:prstGeom prst="roundRect">
          <a:avLst>
            <a:gd name="adj" fmla="val 10000"/>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Przystąpienie do przeszukania </a:t>
          </a:r>
        </a:p>
      </dsp:txBody>
      <dsp:txXfrm>
        <a:off x="7792503" y="1395494"/>
        <a:ext cx="2665308" cy="156034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65A6A-B830-49D9-865C-C6060A34E8DE}">
      <dsp:nvSpPr>
        <dsp:cNvPr id="0" name=""/>
        <dsp:cNvSpPr/>
      </dsp:nvSpPr>
      <dsp:spPr>
        <a:xfrm>
          <a:off x="658176" y="0"/>
          <a:ext cx="7459334" cy="444440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D1F736-DD2A-4C10-BEF5-737B81055E05}">
      <dsp:nvSpPr>
        <dsp:cNvPr id="0" name=""/>
        <dsp:cNvSpPr/>
      </dsp:nvSpPr>
      <dsp:spPr>
        <a:xfrm>
          <a:off x="4392" y="1333322"/>
          <a:ext cx="2112506" cy="177776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sym typeface="Wingdings" pitchFamily="2" charset="2"/>
            </a:rPr>
            <a:t>wypadek niecierpiący zwłoki</a:t>
          </a:r>
          <a:endParaRPr lang="pl-PL" sz="1700" kern="1200" dirty="0"/>
        </a:p>
      </dsp:txBody>
      <dsp:txXfrm>
        <a:off x="91175" y="1420105"/>
        <a:ext cx="1938940" cy="1604197"/>
      </dsp:txXfrm>
    </dsp:sp>
    <dsp:sp modelId="{E13AEF9C-F472-44AC-9BB7-B58C40A83846}">
      <dsp:nvSpPr>
        <dsp:cNvPr id="0" name=""/>
        <dsp:cNvSpPr/>
      </dsp:nvSpPr>
      <dsp:spPr>
        <a:xfrm>
          <a:off x="2222524" y="1333322"/>
          <a:ext cx="2112506" cy="177776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sym typeface="Wingdings" pitchFamily="2" charset="2"/>
            </a:rPr>
            <a:t> prokurator wydaje postanowienie</a:t>
          </a:r>
          <a:endParaRPr lang="pl-PL" sz="1700" kern="1200" dirty="0"/>
        </a:p>
      </dsp:txBody>
      <dsp:txXfrm>
        <a:off x="2309307" y="1420105"/>
        <a:ext cx="1938940" cy="1604197"/>
      </dsp:txXfrm>
    </dsp:sp>
    <dsp:sp modelId="{5078EC99-6799-486D-9DD4-AB16F5C1646D}">
      <dsp:nvSpPr>
        <dsp:cNvPr id="0" name=""/>
        <dsp:cNvSpPr/>
      </dsp:nvSpPr>
      <dsp:spPr>
        <a:xfrm>
          <a:off x="4440656" y="1333322"/>
          <a:ext cx="2112506" cy="177776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sym typeface="Wingdings" pitchFamily="2" charset="2"/>
            </a:rPr>
            <a:t>występuje w ciągu 3 dni z wnioskiem do sądu o zatwierdzenie kontroli i utrwalania rozmów</a:t>
          </a:r>
          <a:endParaRPr lang="pl-PL" sz="1700" kern="1200" dirty="0"/>
        </a:p>
      </dsp:txBody>
      <dsp:txXfrm>
        <a:off x="4527439" y="1420105"/>
        <a:ext cx="1938940" cy="1604197"/>
      </dsp:txXfrm>
    </dsp:sp>
    <dsp:sp modelId="{F9CB378E-DAF3-4F51-B748-C6D33B5A0EAF}">
      <dsp:nvSpPr>
        <dsp:cNvPr id="0" name=""/>
        <dsp:cNvSpPr/>
      </dsp:nvSpPr>
      <dsp:spPr>
        <a:xfrm>
          <a:off x="6658788" y="1333322"/>
          <a:ext cx="2112506" cy="177776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a:sym typeface="Wingdings" pitchFamily="2" charset="2"/>
            </a:rPr>
            <a:t>sąd </a:t>
          </a:r>
          <a:r>
            <a:rPr lang="pl-PL" sz="1700" kern="1200" dirty="0">
              <a:sym typeface="Wingdings" pitchFamily="2" charset="2"/>
            </a:rPr>
            <a:t>wydaje postanowienie w tym przedmiocie w ciągu 5 dni </a:t>
          </a:r>
          <a:endParaRPr lang="pl-PL" sz="1700" kern="1200" dirty="0"/>
        </a:p>
      </dsp:txBody>
      <dsp:txXfrm>
        <a:off x="6745571" y="1420105"/>
        <a:ext cx="1938940" cy="160419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4C3A2-E084-46D4-B8E7-FF8F3886CFB6}">
      <dsp:nvSpPr>
        <dsp:cNvPr id="0" name=""/>
        <dsp:cNvSpPr/>
      </dsp:nvSpPr>
      <dsp:spPr>
        <a:xfrm>
          <a:off x="167288" y="219468"/>
          <a:ext cx="1012244" cy="101224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9DEB38-C110-4C6F-87B6-D175CA7AB99C}">
      <dsp:nvSpPr>
        <dsp:cNvPr id="0" name=""/>
        <dsp:cNvSpPr/>
      </dsp:nvSpPr>
      <dsp:spPr>
        <a:xfrm>
          <a:off x="379859" y="432039"/>
          <a:ext cx="587101" cy="5871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E10EC7-7E37-41D9-ACC1-BD3F8F85CA68}">
      <dsp:nvSpPr>
        <dsp:cNvPr id="0" name=""/>
        <dsp:cNvSpPr/>
      </dsp:nvSpPr>
      <dsp:spPr>
        <a:xfrm>
          <a:off x="1396442" y="219468"/>
          <a:ext cx="2386005" cy="1012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pl-PL" sz="1600" kern="1200"/>
            <a:t>1) przeprowadzenie dowodu jest niedopuszczalne;</a:t>
          </a:r>
          <a:endParaRPr lang="en-US" sz="1600" kern="1200"/>
        </a:p>
      </dsp:txBody>
      <dsp:txXfrm>
        <a:off x="1396442" y="219468"/>
        <a:ext cx="2386005" cy="1012244"/>
      </dsp:txXfrm>
    </dsp:sp>
    <dsp:sp modelId="{E6EE1F63-9AFE-401F-8FD5-EAF768BEBFFD}">
      <dsp:nvSpPr>
        <dsp:cNvPr id="0" name=""/>
        <dsp:cNvSpPr/>
      </dsp:nvSpPr>
      <dsp:spPr>
        <a:xfrm>
          <a:off x="4198191" y="219468"/>
          <a:ext cx="1012244" cy="101224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7C54AC-B005-4AD8-A121-DD7F25967BE1}">
      <dsp:nvSpPr>
        <dsp:cNvPr id="0" name=""/>
        <dsp:cNvSpPr/>
      </dsp:nvSpPr>
      <dsp:spPr>
        <a:xfrm>
          <a:off x="4410763" y="432039"/>
          <a:ext cx="587101" cy="5871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97D466-0197-4BAE-A91A-427641B5D8AC}">
      <dsp:nvSpPr>
        <dsp:cNvPr id="0" name=""/>
        <dsp:cNvSpPr/>
      </dsp:nvSpPr>
      <dsp:spPr>
        <a:xfrm>
          <a:off x="5427346" y="219468"/>
          <a:ext cx="2386005" cy="1012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pl-PL" sz="1600" kern="1200"/>
            <a:t>2) okoliczność, która ma być udowodniona, nie ma znaczenia dla rozstrzygnięcia sprawy albo jest już udowodniona zgodnie z twierdzeniem wnioskodawcy;</a:t>
          </a:r>
          <a:endParaRPr lang="en-US" sz="1600" kern="1200"/>
        </a:p>
      </dsp:txBody>
      <dsp:txXfrm>
        <a:off x="5427346" y="219468"/>
        <a:ext cx="2386005" cy="1012244"/>
      </dsp:txXfrm>
    </dsp:sp>
    <dsp:sp modelId="{EA190720-04E7-4CC7-B8E1-8B06ECF2D882}">
      <dsp:nvSpPr>
        <dsp:cNvPr id="0" name=""/>
        <dsp:cNvSpPr/>
      </dsp:nvSpPr>
      <dsp:spPr>
        <a:xfrm>
          <a:off x="167288" y="2126962"/>
          <a:ext cx="1012244" cy="101224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11510C-DD7F-4DDB-A077-E497BCE5703C}">
      <dsp:nvSpPr>
        <dsp:cNvPr id="0" name=""/>
        <dsp:cNvSpPr/>
      </dsp:nvSpPr>
      <dsp:spPr>
        <a:xfrm>
          <a:off x="379859" y="2339533"/>
          <a:ext cx="587101" cy="5871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437CD4-6AF1-475D-A869-3FE5037F9B88}">
      <dsp:nvSpPr>
        <dsp:cNvPr id="0" name=""/>
        <dsp:cNvSpPr/>
      </dsp:nvSpPr>
      <dsp:spPr>
        <a:xfrm>
          <a:off x="1396442" y="2126962"/>
          <a:ext cx="2386005" cy="1012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pl-PL" sz="1600" kern="1200"/>
            <a:t>3) dowód jest nieprzydatny do stwierdzenia danej okoliczności;</a:t>
          </a:r>
          <a:endParaRPr lang="en-US" sz="1600" kern="1200"/>
        </a:p>
      </dsp:txBody>
      <dsp:txXfrm>
        <a:off x="1396442" y="2126962"/>
        <a:ext cx="2386005" cy="1012244"/>
      </dsp:txXfrm>
    </dsp:sp>
    <dsp:sp modelId="{A2AC72F6-139E-40DE-8A7E-8CDD5558682D}">
      <dsp:nvSpPr>
        <dsp:cNvPr id="0" name=""/>
        <dsp:cNvSpPr/>
      </dsp:nvSpPr>
      <dsp:spPr>
        <a:xfrm>
          <a:off x="4198191" y="2126962"/>
          <a:ext cx="1012244" cy="101224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B5F731-039F-41EC-B8B3-B7F2740FD4CD}">
      <dsp:nvSpPr>
        <dsp:cNvPr id="0" name=""/>
        <dsp:cNvSpPr/>
      </dsp:nvSpPr>
      <dsp:spPr>
        <a:xfrm>
          <a:off x="4410763" y="2339533"/>
          <a:ext cx="587101" cy="58710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BF2FB7-8995-4C19-89D5-D92A79742718}">
      <dsp:nvSpPr>
        <dsp:cNvPr id="0" name=""/>
        <dsp:cNvSpPr/>
      </dsp:nvSpPr>
      <dsp:spPr>
        <a:xfrm>
          <a:off x="5427346" y="2126962"/>
          <a:ext cx="2386005" cy="1012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pl-PL" sz="1600" kern="1200"/>
            <a:t>4) dowodu nie da się przeprowadzić;</a:t>
          </a:r>
          <a:endParaRPr lang="en-US" sz="1600" kern="1200"/>
        </a:p>
      </dsp:txBody>
      <dsp:txXfrm>
        <a:off x="5427346" y="2126962"/>
        <a:ext cx="2386005" cy="1012244"/>
      </dsp:txXfrm>
    </dsp:sp>
    <dsp:sp modelId="{105A21E5-9C5F-4A2D-888F-1E39E918079F}">
      <dsp:nvSpPr>
        <dsp:cNvPr id="0" name=""/>
        <dsp:cNvSpPr/>
      </dsp:nvSpPr>
      <dsp:spPr>
        <a:xfrm>
          <a:off x="167288" y="4034455"/>
          <a:ext cx="1012244" cy="101224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09E40E-153C-4202-AC4E-D69F26C1B9D3}">
      <dsp:nvSpPr>
        <dsp:cNvPr id="0" name=""/>
        <dsp:cNvSpPr/>
      </dsp:nvSpPr>
      <dsp:spPr>
        <a:xfrm>
          <a:off x="379859" y="4247027"/>
          <a:ext cx="587101" cy="58710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56FB5C-2091-4C57-9837-5F1EC3952CD8}">
      <dsp:nvSpPr>
        <dsp:cNvPr id="0" name=""/>
        <dsp:cNvSpPr/>
      </dsp:nvSpPr>
      <dsp:spPr>
        <a:xfrm>
          <a:off x="1396442" y="4034455"/>
          <a:ext cx="2386005" cy="1012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pl-PL" sz="1600" kern="1200"/>
            <a:t>5 )wniosek dowodowy w sposób oczywisty zmierza do przedłużenia postępowania;</a:t>
          </a:r>
          <a:endParaRPr lang="en-US" sz="1600" kern="1200"/>
        </a:p>
      </dsp:txBody>
      <dsp:txXfrm>
        <a:off x="1396442" y="4034455"/>
        <a:ext cx="2386005" cy="1012244"/>
      </dsp:txXfrm>
    </dsp:sp>
    <dsp:sp modelId="{1CE8C83B-BFE0-452D-9636-62A96FCE9008}">
      <dsp:nvSpPr>
        <dsp:cNvPr id="0" name=""/>
        <dsp:cNvSpPr/>
      </dsp:nvSpPr>
      <dsp:spPr>
        <a:xfrm>
          <a:off x="4198191" y="4034455"/>
          <a:ext cx="1012244" cy="101224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64A419-7C1F-419B-8D5C-79C34B343E0D}">
      <dsp:nvSpPr>
        <dsp:cNvPr id="0" name=""/>
        <dsp:cNvSpPr/>
      </dsp:nvSpPr>
      <dsp:spPr>
        <a:xfrm>
          <a:off x="4410763" y="4247027"/>
          <a:ext cx="587101" cy="58710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77C4CA-FC2B-47FC-A90B-5C5140AB467C}">
      <dsp:nvSpPr>
        <dsp:cNvPr id="0" name=""/>
        <dsp:cNvSpPr/>
      </dsp:nvSpPr>
      <dsp:spPr>
        <a:xfrm>
          <a:off x="5427346" y="4034455"/>
          <a:ext cx="2386005" cy="1012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pl-PL" sz="1600" kern="1200" dirty="0"/>
            <a:t>6) wniosek dowodowy został złożony po zakreślonym przez organ procesowy terminie, o którym strona składająca wniosek została zawiadomiona.</a:t>
          </a:r>
          <a:endParaRPr lang="en-US" sz="1600" kern="1200" dirty="0"/>
        </a:p>
      </dsp:txBody>
      <dsp:txXfrm>
        <a:off x="5427346" y="4034455"/>
        <a:ext cx="2386005" cy="101224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DBB9C-C72E-4AD0-968A-93D69E86CDC0}">
      <dsp:nvSpPr>
        <dsp:cNvPr id="0" name=""/>
        <dsp:cNvSpPr/>
      </dsp:nvSpPr>
      <dsp:spPr>
        <a:xfrm>
          <a:off x="38" y="25078"/>
          <a:ext cx="3682735" cy="744205"/>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l-PL" sz="2000" kern="1200" dirty="0"/>
            <a:t>Oddalenie wniosku dowodowego </a:t>
          </a:r>
        </a:p>
      </dsp:txBody>
      <dsp:txXfrm>
        <a:off x="38" y="25078"/>
        <a:ext cx="3682735" cy="744205"/>
      </dsp:txXfrm>
    </dsp:sp>
    <dsp:sp modelId="{42B360F0-69AA-464F-BB14-27E1D518AFC8}">
      <dsp:nvSpPr>
        <dsp:cNvPr id="0" name=""/>
        <dsp:cNvSpPr/>
      </dsp:nvSpPr>
      <dsp:spPr>
        <a:xfrm>
          <a:off x="38" y="769284"/>
          <a:ext cx="3682735" cy="3782953"/>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just" defTabSz="889000">
            <a:lnSpc>
              <a:spcPct val="90000"/>
            </a:lnSpc>
            <a:spcBef>
              <a:spcPct val="0"/>
            </a:spcBef>
            <a:spcAft>
              <a:spcPct val="15000"/>
            </a:spcAft>
            <a:buChar char="•"/>
          </a:pPr>
          <a:r>
            <a:rPr lang="pl-PL" sz="2000" kern="1200" dirty="0"/>
            <a:t>organ zapoznał się z wnioskiem i z przyczyn wskazanych w art. 170 § 1 k.p.k. nie uwzględnił wniosku</a:t>
          </a:r>
        </a:p>
        <a:p>
          <a:pPr marL="228600" lvl="1" indent="-228600" algn="just" defTabSz="889000">
            <a:lnSpc>
              <a:spcPct val="90000"/>
            </a:lnSpc>
            <a:spcBef>
              <a:spcPct val="0"/>
            </a:spcBef>
            <a:spcAft>
              <a:spcPct val="15000"/>
            </a:spcAft>
            <a:buChar char="•"/>
          </a:pPr>
          <a:r>
            <a:rPr lang="pl-PL" sz="2000" kern="1200" dirty="0"/>
            <a:t>ocena merytoryczna wniosku </a:t>
          </a:r>
        </a:p>
      </dsp:txBody>
      <dsp:txXfrm>
        <a:off x="38" y="769284"/>
        <a:ext cx="3682735" cy="3782953"/>
      </dsp:txXfrm>
    </dsp:sp>
    <dsp:sp modelId="{B2E23C14-568C-4CB1-BEFB-CC3A7800B9CF}">
      <dsp:nvSpPr>
        <dsp:cNvPr id="0" name=""/>
        <dsp:cNvSpPr/>
      </dsp:nvSpPr>
      <dsp:spPr>
        <a:xfrm>
          <a:off x="4198356" y="25078"/>
          <a:ext cx="3682735" cy="744205"/>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l-PL" sz="2000" kern="1200" dirty="0"/>
            <a:t>Odrzucenie* wniosku dowodowego</a:t>
          </a:r>
        </a:p>
      </dsp:txBody>
      <dsp:txXfrm>
        <a:off x="4198356" y="25078"/>
        <a:ext cx="3682735" cy="744205"/>
      </dsp:txXfrm>
    </dsp:sp>
    <dsp:sp modelId="{D309A062-8109-444D-8C2A-3F7EC4037BEA}">
      <dsp:nvSpPr>
        <dsp:cNvPr id="0" name=""/>
        <dsp:cNvSpPr/>
      </dsp:nvSpPr>
      <dsp:spPr>
        <a:xfrm>
          <a:off x="4198356" y="769284"/>
          <a:ext cx="3682735" cy="3782953"/>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just" defTabSz="889000">
            <a:lnSpc>
              <a:spcPct val="90000"/>
            </a:lnSpc>
            <a:spcBef>
              <a:spcPct val="0"/>
            </a:spcBef>
            <a:spcAft>
              <a:spcPct val="15000"/>
            </a:spcAft>
            <a:buChar char="•"/>
          </a:pPr>
          <a:r>
            <a:rPr lang="pl-PL" sz="2000" kern="1200" dirty="0"/>
            <a:t>wniosek nie spełnia obligatoryjnych warunków formalnych z art. 119 § 1 i 169 § 1 k.p.k. i strona nie uzupełniła tych braków w sposób wskazany w art. 120 k.p.k.</a:t>
          </a:r>
        </a:p>
        <a:p>
          <a:pPr marL="228600" lvl="1" indent="-228600" algn="just" defTabSz="889000">
            <a:lnSpc>
              <a:spcPct val="90000"/>
            </a:lnSpc>
            <a:spcBef>
              <a:spcPct val="0"/>
            </a:spcBef>
            <a:spcAft>
              <a:spcPct val="15000"/>
            </a:spcAft>
            <a:buChar char="•"/>
          </a:pPr>
          <a:r>
            <a:rPr lang="pl-PL" sz="2000" kern="1200"/>
            <a:t>wniosek może być merytorycznie zasadny, ale i tak nie zostanie uwzględniony </a:t>
          </a:r>
          <a:endParaRPr lang="pl-PL" sz="2000" kern="1200" dirty="0"/>
        </a:p>
        <a:p>
          <a:pPr marL="228600" lvl="1" indent="-228600" algn="just" defTabSz="889000">
            <a:lnSpc>
              <a:spcPct val="90000"/>
            </a:lnSpc>
            <a:spcBef>
              <a:spcPct val="0"/>
            </a:spcBef>
            <a:spcAft>
              <a:spcPct val="15000"/>
            </a:spcAft>
            <a:buChar char="•"/>
          </a:pPr>
          <a:endParaRPr lang="pl-PL" sz="2000" kern="1200" dirty="0"/>
        </a:p>
      </dsp:txBody>
      <dsp:txXfrm>
        <a:off x="4198356" y="769284"/>
        <a:ext cx="3682735" cy="37829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110F6-4236-4848-884A-B7E9A8E69A69}">
      <dsp:nvSpPr>
        <dsp:cNvPr id="0" name=""/>
        <dsp:cNvSpPr/>
      </dsp:nvSpPr>
      <dsp:spPr>
        <a:xfrm>
          <a:off x="1344194" y="191584"/>
          <a:ext cx="3802220" cy="1320461"/>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D60FBD-4ADA-4FE1-A73B-1D1B87EAEA6C}">
      <dsp:nvSpPr>
        <dsp:cNvPr id="0" name=""/>
        <dsp:cNvSpPr/>
      </dsp:nvSpPr>
      <dsp:spPr>
        <a:xfrm>
          <a:off x="2882767" y="3424946"/>
          <a:ext cx="736864" cy="471593"/>
        </a:xfrm>
        <a:prstGeom prst="downArrow">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775AC2-7111-4AAB-A92A-7DEEBE23C89A}">
      <dsp:nvSpPr>
        <dsp:cNvPr id="0" name=""/>
        <dsp:cNvSpPr/>
      </dsp:nvSpPr>
      <dsp:spPr>
        <a:xfrm>
          <a:off x="1482725" y="3802220"/>
          <a:ext cx="3536949" cy="884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pl-PL" sz="3100" kern="1200" dirty="0"/>
            <a:t>?</a:t>
          </a:r>
        </a:p>
      </dsp:txBody>
      <dsp:txXfrm>
        <a:off x="1482725" y="3802220"/>
        <a:ext cx="3536949" cy="884237"/>
      </dsp:txXfrm>
    </dsp:sp>
    <dsp:sp modelId="{E184E4FD-D786-4B91-9297-E42A33C7CC92}">
      <dsp:nvSpPr>
        <dsp:cNvPr id="0" name=""/>
        <dsp:cNvSpPr/>
      </dsp:nvSpPr>
      <dsp:spPr>
        <a:xfrm>
          <a:off x="2726552" y="1614028"/>
          <a:ext cx="1326356" cy="1326356"/>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l-PL" sz="1400" kern="1200" dirty="0"/>
            <a:t>Oskarżanie</a:t>
          </a:r>
        </a:p>
      </dsp:txBody>
      <dsp:txXfrm>
        <a:off x="2920792" y="1808268"/>
        <a:ext cx="937876" cy="937876"/>
      </dsp:txXfrm>
    </dsp:sp>
    <dsp:sp modelId="{4B55AA1B-067E-4E0B-87CB-D532C07988E7}">
      <dsp:nvSpPr>
        <dsp:cNvPr id="0" name=""/>
        <dsp:cNvSpPr/>
      </dsp:nvSpPr>
      <dsp:spPr>
        <a:xfrm>
          <a:off x="1777470" y="618966"/>
          <a:ext cx="1326356" cy="1326356"/>
        </a:xfrm>
        <a:prstGeom prst="ellipse">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l-PL" sz="1400" kern="1200" dirty="0"/>
            <a:t>Orzekanie</a:t>
          </a:r>
        </a:p>
      </dsp:txBody>
      <dsp:txXfrm>
        <a:off x="1971710" y="813206"/>
        <a:ext cx="937876" cy="937876"/>
      </dsp:txXfrm>
    </dsp:sp>
    <dsp:sp modelId="{672A8DB5-25E7-4023-8D38-9220F91F0A51}">
      <dsp:nvSpPr>
        <dsp:cNvPr id="0" name=""/>
        <dsp:cNvSpPr/>
      </dsp:nvSpPr>
      <dsp:spPr>
        <a:xfrm>
          <a:off x="3133301" y="298282"/>
          <a:ext cx="1326356" cy="1326356"/>
        </a:xfrm>
        <a:prstGeom prst="ellipse">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l-PL" sz="1400" kern="1200" dirty="0"/>
            <a:t>Obrona</a:t>
          </a:r>
        </a:p>
      </dsp:txBody>
      <dsp:txXfrm>
        <a:off x="3327541" y="492522"/>
        <a:ext cx="937876" cy="937876"/>
      </dsp:txXfrm>
    </dsp:sp>
    <dsp:sp modelId="{22751569-B9D1-430C-B55B-C2A235772A08}">
      <dsp:nvSpPr>
        <dsp:cNvPr id="0" name=""/>
        <dsp:cNvSpPr/>
      </dsp:nvSpPr>
      <dsp:spPr>
        <a:xfrm>
          <a:off x="1187979" y="29474"/>
          <a:ext cx="4126441" cy="3301153"/>
        </a:xfrm>
        <a:prstGeom prst="funnel">
          <a:avLst/>
        </a:prstGeom>
        <a:solidFill>
          <a:schemeClr val="lt1">
            <a:alpha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8E42CA-0F65-460C-BFC4-F0DE4F72C4B2}">
      <dsp:nvSpPr>
        <dsp:cNvPr id="0" name=""/>
        <dsp:cNvSpPr/>
      </dsp:nvSpPr>
      <dsp:spPr>
        <a:xfrm>
          <a:off x="4411845" y="1451"/>
          <a:ext cx="6617769" cy="1151597"/>
        </a:xfrm>
        <a:prstGeom prst="rightArrow">
          <a:avLst>
            <a:gd name="adj1" fmla="val 75000"/>
            <a:gd name="adj2" fmla="val 50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pl-PL" sz="1300" kern="1200" dirty="0"/>
            <a:t>Sposób przeprowadzenia dowodów z osobowych źródeł dowodowych (oskarżonego, świadków, biegłych)</a:t>
          </a:r>
        </a:p>
      </dsp:txBody>
      <dsp:txXfrm>
        <a:off x="4411845" y="145401"/>
        <a:ext cx="6185920" cy="863697"/>
      </dsp:txXfrm>
    </dsp:sp>
    <dsp:sp modelId="{A929216C-2DFD-4C0A-85F6-4D4838A2F3B7}">
      <dsp:nvSpPr>
        <dsp:cNvPr id="0" name=""/>
        <dsp:cNvSpPr/>
      </dsp:nvSpPr>
      <dsp:spPr>
        <a:xfrm>
          <a:off x="0" y="1451"/>
          <a:ext cx="4411846" cy="1151597"/>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pl-PL" sz="3200" kern="1200" dirty="0"/>
            <a:t>Przesłuchanie </a:t>
          </a:r>
        </a:p>
      </dsp:txBody>
      <dsp:txXfrm>
        <a:off x="56216" y="57667"/>
        <a:ext cx="4299414" cy="1039165"/>
      </dsp:txXfrm>
    </dsp:sp>
    <dsp:sp modelId="{E168957D-1D5D-491B-856C-E95E286F6B76}">
      <dsp:nvSpPr>
        <dsp:cNvPr id="0" name=""/>
        <dsp:cNvSpPr/>
      </dsp:nvSpPr>
      <dsp:spPr>
        <a:xfrm>
          <a:off x="4411845" y="1268208"/>
          <a:ext cx="6617769" cy="1151597"/>
        </a:xfrm>
        <a:prstGeom prst="rightArrow">
          <a:avLst>
            <a:gd name="adj1" fmla="val 75000"/>
            <a:gd name="adj2" fmla="val 50000"/>
          </a:avLst>
        </a:prstGeom>
        <a:solidFill>
          <a:schemeClr val="accent4">
            <a:tint val="40000"/>
            <a:alpha val="90000"/>
            <a:hueOff val="2053179"/>
            <a:satOff val="-10223"/>
            <a:lumOff val="-970"/>
            <a:alphaOff val="0"/>
          </a:schemeClr>
        </a:solidFill>
        <a:ln w="19050" cap="flat" cmpd="sng" algn="ctr">
          <a:solidFill>
            <a:schemeClr val="accent4">
              <a:tint val="40000"/>
              <a:alpha val="90000"/>
              <a:hueOff val="2053179"/>
              <a:satOff val="-10223"/>
              <a:lumOff val="-97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pl-PL" sz="1300" kern="1200" dirty="0"/>
            <a:t>Sposób przeprowadzenia dowodu z dokumentów na rozprawie. Dokumenty odczytuje się w części, która ma znaczenie dla sprawy. </a:t>
          </a:r>
        </a:p>
        <a:p>
          <a:pPr marL="114300" lvl="1" indent="-114300" algn="l" defTabSz="577850">
            <a:lnSpc>
              <a:spcPct val="90000"/>
            </a:lnSpc>
            <a:spcBef>
              <a:spcPct val="0"/>
            </a:spcBef>
            <a:spcAft>
              <a:spcPct val="15000"/>
            </a:spcAft>
            <a:buChar char="•"/>
          </a:pPr>
          <a:r>
            <a:rPr lang="pl-PL" sz="1300" kern="1200" dirty="0"/>
            <a:t>UWAGA – można dokument uznać za ujawniony bez odczytywania (art. 392 i 405)</a:t>
          </a:r>
        </a:p>
      </dsp:txBody>
      <dsp:txXfrm>
        <a:off x="4411845" y="1412158"/>
        <a:ext cx="6185920" cy="863697"/>
      </dsp:txXfrm>
    </dsp:sp>
    <dsp:sp modelId="{34E3D42A-07F0-42D8-A609-C672954A7E9E}">
      <dsp:nvSpPr>
        <dsp:cNvPr id="0" name=""/>
        <dsp:cNvSpPr/>
      </dsp:nvSpPr>
      <dsp:spPr>
        <a:xfrm>
          <a:off x="0" y="1268208"/>
          <a:ext cx="4411846" cy="1151597"/>
        </a:xfrm>
        <a:prstGeom prst="roundRect">
          <a:avLst/>
        </a:prstGeom>
        <a:solidFill>
          <a:schemeClr val="accent4">
            <a:hueOff val="2199979"/>
            <a:satOff val="-9734"/>
            <a:lumOff val="-163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pl-PL" sz="3200" kern="1200" dirty="0"/>
            <a:t>Odczytanie </a:t>
          </a:r>
        </a:p>
      </dsp:txBody>
      <dsp:txXfrm>
        <a:off x="56216" y="1324424"/>
        <a:ext cx="4299414" cy="1039165"/>
      </dsp:txXfrm>
    </dsp:sp>
    <dsp:sp modelId="{E65CE017-7717-48E1-ABCE-E8270B3564BB}">
      <dsp:nvSpPr>
        <dsp:cNvPr id="0" name=""/>
        <dsp:cNvSpPr/>
      </dsp:nvSpPr>
      <dsp:spPr>
        <a:xfrm>
          <a:off x="4411845" y="2534965"/>
          <a:ext cx="6617769" cy="1151597"/>
        </a:xfrm>
        <a:prstGeom prst="rightArrow">
          <a:avLst>
            <a:gd name="adj1" fmla="val 75000"/>
            <a:gd name="adj2" fmla="val 50000"/>
          </a:avLst>
        </a:prstGeom>
        <a:solidFill>
          <a:schemeClr val="accent4">
            <a:tint val="40000"/>
            <a:alpha val="90000"/>
            <a:hueOff val="4106357"/>
            <a:satOff val="-20446"/>
            <a:lumOff val="-1940"/>
            <a:alphaOff val="0"/>
          </a:schemeClr>
        </a:solidFill>
        <a:ln w="19050" cap="flat" cmpd="sng" algn="ctr">
          <a:solidFill>
            <a:schemeClr val="accent4">
              <a:tint val="40000"/>
              <a:alpha val="90000"/>
              <a:hueOff val="4106357"/>
              <a:satOff val="-20446"/>
              <a:lumOff val="-194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pl-PL" sz="1300" kern="1200" dirty="0"/>
            <a:t>Osoby, miejsca lub rzeczy; oględziny zwłok i ekshumacja </a:t>
          </a:r>
        </a:p>
        <a:p>
          <a:pPr marL="114300" lvl="1" indent="-114300" algn="l" defTabSz="577850">
            <a:lnSpc>
              <a:spcPct val="90000"/>
            </a:lnSpc>
            <a:spcBef>
              <a:spcPct val="0"/>
            </a:spcBef>
            <a:spcAft>
              <a:spcPct val="15000"/>
            </a:spcAft>
            <a:buChar char="•"/>
          </a:pPr>
          <a:r>
            <a:rPr lang="pl-PL" sz="1300" kern="1200" dirty="0"/>
            <a:t>Największe znaczenie – oględziny miejsca zdarzenia </a:t>
          </a:r>
        </a:p>
        <a:p>
          <a:pPr marL="114300" lvl="1" indent="-114300" algn="l" defTabSz="577850">
            <a:lnSpc>
              <a:spcPct val="90000"/>
            </a:lnSpc>
            <a:spcBef>
              <a:spcPct val="0"/>
            </a:spcBef>
            <a:spcAft>
              <a:spcPct val="15000"/>
            </a:spcAft>
            <a:buChar char="•"/>
          </a:pPr>
          <a:r>
            <a:rPr lang="pl-PL" sz="1300" kern="1200" dirty="0"/>
            <a:t>Często w postępowaniu dokonuje się oględzin ciała osób pokrzywdzonych celem ustalenia, czy poniosły obrażenia w wyniku przestępstwa </a:t>
          </a:r>
        </a:p>
      </dsp:txBody>
      <dsp:txXfrm>
        <a:off x="4411845" y="2678915"/>
        <a:ext cx="6185920" cy="863697"/>
      </dsp:txXfrm>
    </dsp:sp>
    <dsp:sp modelId="{63F756C6-CA65-484D-9E82-1F90D9C44B75}">
      <dsp:nvSpPr>
        <dsp:cNvPr id="0" name=""/>
        <dsp:cNvSpPr/>
      </dsp:nvSpPr>
      <dsp:spPr>
        <a:xfrm>
          <a:off x="0" y="2534965"/>
          <a:ext cx="4411846" cy="1151597"/>
        </a:xfrm>
        <a:prstGeom prst="roundRect">
          <a:avLst/>
        </a:prstGeom>
        <a:solidFill>
          <a:schemeClr val="accent4">
            <a:hueOff val="4399958"/>
            <a:satOff val="-19468"/>
            <a:lumOff val="-326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pl-PL" sz="3200" kern="1200" dirty="0"/>
            <a:t>Oględziny </a:t>
          </a:r>
        </a:p>
      </dsp:txBody>
      <dsp:txXfrm>
        <a:off x="56216" y="2591181"/>
        <a:ext cx="4299414" cy="1039165"/>
      </dsp:txXfrm>
    </dsp:sp>
    <dsp:sp modelId="{6CB0F087-05FD-4C84-9C58-8220E5F62CDA}">
      <dsp:nvSpPr>
        <dsp:cNvPr id="0" name=""/>
        <dsp:cNvSpPr/>
      </dsp:nvSpPr>
      <dsp:spPr>
        <a:xfrm>
          <a:off x="4411845" y="3801723"/>
          <a:ext cx="6617769" cy="1151597"/>
        </a:xfrm>
        <a:prstGeom prst="rightArrow">
          <a:avLst>
            <a:gd name="adj1" fmla="val 75000"/>
            <a:gd name="adj2" fmla="val 50000"/>
          </a:avLst>
        </a:prstGeom>
        <a:solidFill>
          <a:schemeClr val="accent4">
            <a:tint val="40000"/>
            <a:alpha val="90000"/>
            <a:hueOff val="6159535"/>
            <a:satOff val="-30669"/>
            <a:lumOff val="-2910"/>
            <a:alphaOff val="0"/>
          </a:schemeClr>
        </a:solidFill>
        <a:ln w="19050" cap="flat" cmpd="sng" algn="ctr">
          <a:solidFill>
            <a:schemeClr val="accent4">
              <a:tint val="40000"/>
              <a:alpha val="90000"/>
              <a:hueOff val="6159535"/>
              <a:satOff val="-30669"/>
              <a:lumOff val="-29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pl-PL" sz="1300" kern="1200" dirty="0"/>
            <a:t>Odtworzenie pewnego stanu rzeczy i poczynienie na tej podstawie ustaleń faktycznych. </a:t>
          </a:r>
        </a:p>
      </dsp:txBody>
      <dsp:txXfrm>
        <a:off x="4411845" y="3945673"/>
        <a:ext cx="6185920" cy="863697"/>
      </dsp:txXfrm>
    </dsp:sp>
    <dsp:sp modelId="{E773F83A-6EC7-46A9-ACC1-1F4F8BC8BF37}">
      <dsp:nvSpPr>
        <dsp:cNvPr id="0" name=""/>
        <dsp:cNvSpPr/>
      </dsp:nvSpPr>
      <dsp:spPr>
        <a:xfrm>
          <a:off x="0" y="3801723"/>
          <a:ext cx="4411846" cy="1151597"/>
        </a:xfrm>
        <a:prstGeom prst="roundRect">
          <a:avLst/>
        </a:prstGeom>
        <a:solidFill>
          <a:schemeClr val="accent4">
            <a:hueOff val="6599937"/>
            <a:satOff val="-29202"/>
            <a:lumOff val="-49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pl-PL" sz="3200" kern="1200"/>
            <a:t>Eksperyment procesowy </a:t>
          </a:r>
        </a:p>
      </dsp:txBody>
      <dsp:txXfrm>
        <a:off x="56216" y="3857939"/>
        <a:ext cx="4299414" cy="103916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0EB4F-7B40-4383-9EE5-B6AC15F8F299}">
      <dsp:nvSpPr>
        <dsp:cNvPr id="0" name=""/>
        <dsp:cNvSpPr/>
      </dsp:nvSpPr>
      <dsp:spPr>
        <a:xfrm>
          <a:off x="0" y="261758"/>
          <a:ext cx="6245265" cy="54054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pl-PL" sz="2200" kern="1200"/>
            <a:t>Czynności ujawniające dowody </a:t>
          </a:r>
          <a:endParaRPr lang="en-US" sz="2200" kern="1200"/>
        </a:p>
      </dsp:txBody>
      <dsp:txXfrm>
        <a:off x="26387" y="288145"/>
        <a:ext cx="6192491" cy="487766"/>
      </dsp:txXfrm>
    </dsp:sp>
    <dsp:sp modelId="{BA664D1A-34F3-4126-B5A2-C7B2E5B92A6E}">
      <dsp:nvSpPr>
        <dsp:cNvPr id="0" name=""/>
        <dsp:cNvSpPr/>
      </dsp:nvSpPr>
      <dsp:spPr>
        <a:xfrm>
          <a:off x="0" y="802298"/>
          <a:ext cx="6245265" cy="309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28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pl-PL" sz="1700" b="1" kern="1200" dirty="0"/>
            <a:t>Przesłuchanie – świadków, oskarżonego, biegłych </a:t>
          </a:r>
          <a:endParaRPr lang="en-US" sz="1700" b="1" kern="1200" dirty="0"/>
        </a:p>
        <a:p>
          <a:pPr marL="171450" lvl="1" indent="-171450" algn="l" defTabSz="755650">
            <a:lnSpc>
              <a:spcPct val="90000"/>
            </a:lnSpc>
            <a:spcBef>
              <a:spcPct val="0"/>
            </a:spcBef>
            <a:spcAft>
              <a:spcPct val="20000"/>
            </a:spcAft>
            <a:buChar char="•"/>
          </a:pPr>
          <a:r>
            <a:rPr lang="pl-PL" sz="1700" b="1" kern="1200"/>
            <a:t>Okazanie i rozpoznanie – szczególna forma przesłuchania (art. 173 k.p.k.)</a:t>
          </a:r>
        </a:p>
        <a:p>
          <a:pPr marL="171450" lvl="1" indent="-171450" algn="l" defTabSz="755650">
            <a:lnSpc>
              <a:spcPct val="90000"/>
            </a:lnSpc>
            <a:spcBef>
              <a:spcPct val="0"/>
            </a:spcBef>
            <a:spcAft>
              <a:spcPct val="20000"/>
            </a:spcAft>
            <a:buChar char="•"/>
          </a:pPr>
          <a:r>
            <a:rPr lang="pl-PL" sz="1700" b="1" kern="1200"/>
            <a:t>Ekspertyza </a:t>
          </a:r>
        </a:p>
        <a:p>
          <a:pPr marL="171450" lvl="1" indent="-171450" algn="l" defTabSz="755650">
            <a:lnSpc>
              <a:spcPct val="90000"/>
            </a:lnSpc>
            <a:spcBef>
              <a:spcPct val="0"/>
            </a:spcBef>
            <a:spcAft>
              <a:spcPct val="20000"/>
            </a:spcAft>
            <a:buChar char="•"/>
          </a:pPr>
          <a:r>
            <a:rPr lang="pl-PL" sz="1700" b="1" kern="1200"/>
            <a:t>Oględziny (art. 207 – 208 k.p.k.)</a:t>
          </a:r>
        </a:p>
        <a:p>
          <a:pPr marL="171450" lvl="1" indent="-171450" algn="l" defTabSz="755650">
            <a:lnSpc>
              <a:spcPct val="90000"/>
            </a:lnSpc>
            <a:spcBef>
              <a:spcPct val="0"/>
            </a:spcBef>
            <a:spcAft>
              <a:spcPct val="20000"/>
            </a:spcAft>
            <a:buChar char="•"/>
          </a:pPr>
          <a:r>
            <a:rPr lang="pl-PL" sz="1700" b="1" kern="1200"/>
            <a:t>Oględziny i otwarcie zwłok (art. 209 – 210 k.p.k.) </a:t>
          </a:r>
        </a:p>
        <a:p>
          <a:pPr marL="171450" lvl="1" indent="-171450" algn="l" defTabSz="755650">
            <a:lnSpc>
              <a:spcPct val="90000"/>
            </a:lnSpc>
            <a:spcBef>
              <a:spcPct val="0"/>
            </a:spcBef>
            <a:spcAft>
              <a:spcPct val="20000"/>
            </a:spcAft>
            <a:buChar char="•"/>
          </a:pPr>
          <a:r>
            <a:rPr lang="pl-PL" sz="1700" b="1" kern="1200"/>
            <a:t>Odczytanie (art. 389, 391, 393 k.p.k.)</a:t>
          </a:r>
        </a:p>
        <a:p>
          <a:pPr marL="171450" lvl="1" indent="-171450" algn="l" defTabSz="755650">
            <a:lnSpc>
              <a:spcPct val="90000"/>
            </a:lnSpc>
            <a:spcBef>
              <a:spcPct val="0"/>
            </a:spcBef>
            <a:spcAft>
              <a:spcPct val="20000"/>
            </a:spcAft>
            <a:buChar char="•"/>
          </a:pPr>
          <a:r>
            <a:rPr lang="pl-PL" sz="1700" b="1" kern="1200"/>
            <a:t>Eksperyment procesowy (art. 211 k.p.k.)</a:t>
          </a:r>
        </a:p>
        <a:p>
          <a:pPr marL="171450" lvl="1" indent="-171450" algn="l" defTabSz="755650">
            <a:lnSpc>
              <a:spcPct val="90000"/>
            </a:lnSpc>
            <a:spcBef>
              <a:spcPct val="0"/>
            </a:spcBef>
            <a:spcAft>
              <a:spcPct val="20000"/>
            </a:spcAft>
            <a:buChar char="•"/>
          </a:pPr>
          <a:r>
            <a:rPr lang="pl-PL" sz="1700" b="1" kern="1200"/>
            <a:t>Badanie osoby oskarżonego i wywiad środowiskowy (art. 213 i 214 k.p.k.)</a:t>
          </a:r>
        </a:p>
        <a:p>
          <a:pPr marL="171450" lvl="1" indent="-171450" algn="l" defTabSz="755650">
            <a:lnSpc>
              <a:spcPct val="90000"/>
            </a:lnSpc>
            <a:spcBef>
              <a:spcPct val="0"/>
            </a:spcBef>
            <a:spcAft>
              <a:spcPct val="20000"/>
            </a:spcAft>
            <a:buChar char="•"/>
          </a:pPr>
          <a:r>
            <a:rPr lang="pl-PL" sz="1700" b="1" kern="1200"/>
            <a:t>Przesłuchanie świadka koronnego </a:t>
          </a:r>
        </a:p>
      </dsp:txBody>
      <dsp:txXfrm>
        <a:off x="0" y="802298"/>
        <a:ext cx="6245265" cy="3096720"/>
      </dsp:txXfrm>
    </dsp:sp>
    <dsp:sp modelId="{2EAF6A95-5C80-42D3-B922-A9A9CBFF105F}">
      <dsp:nvSpPr>
        <dsp:cNvPr id="0" name=""/>
        <dsp:cNvSpPr/>
      </dsp:nvSpPr>
      <dsp:spPr>
        <a:xfrm>
          <a:off x="0" y="3899018"/>
          <a:ext cx="6245265" cy="54054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pl-PL" sz="2200" kern="1200"/>
            <a:t>Czynności kontrolujące dowody </a:t>
          </a:r>
          <a:endParaRPr lang="en-US" sz="2200" kern="1200"/>
        </a:p>
      </dsp:txBody>
      <dsp:txXfrm>
        <a:off x="26387" y="3925405"/>
        <a:ext cx="6192491" cy="487766"/>
      </dsp:txXfrm>
    </dsp:sp>
    <dsp:sp modelId="{A4656BF9-22B1-410A-8CDC-DD79F3DB57F9}">
      <dsp:nvSpPr>
        <dsp:cNvPr id="0" name=""/>
        <dsp:cNvSpPr/>
      </dsp:nvSpPr>
      <dsp:spPr>
        <a:xfrm>
          <a:off x="0" y="4439558"/>
          <a:ext cx="6245265"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28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pl-PL" sz="1700" kern="1200"/>
            <a:t>Konfrontacja  (art. 172 k.p.k.) </a:t>
          </a:r>
          <a:endParaRPr lang="en-US" sz="1700" kern="1200"/>
        </a:p>
        <a:p>
          <a:pPr marL="171450" lvl="1" indent="-171450" algn="l" defTabSz="755650">
            <a:lnSpc>
              <a:spcPct val="90000"/>
            </a:lnSpc>
            <a:spcBef>
              <a:spcPct val="0"/>
            </a:spcBef>
            <a:spcAft>
              <a:spcPct val="20000"/>
            </a:spcAft>
            <a:buChar char="•"/>
          </a:pPr>
          <a:r>
            <a:rPr lang="pl-PL" sz="1700" kern="1200"/>
            <a:t>Porównywanie oryginałów dowodów rzeczowych z kopiami </a:t>
          </a:r>
        </a:p>
        <a:p>
          <a:pPr marL="171450" lvl="1" indent="-171450" algn="l" defTabSz="755650">
            <a:lnSpc>
              <a:spcPct val="90000"/>
            </a:lnSpc>
            <a:spcBef>
              <a:spcPct val="0"/>
            </a:spcBef>
            <a:spcAft>
              <a:spcPct val="20000"/>
            </a:spcAft>
            <a:buChar char="•"/>
          </a:pPr>
          <a:r>
            <a:rPr lang="pl-PL" sz="1700" kern="1200"/>
            <a:t>Ponowienie tej samej czynności dowodowej </a:t>
          </a:r>
        </a:p>
      </dsp:txBody>
      <dsp:txXfrm>
        <a:off x="0" y="4439558"/>
        <a:ext cx="6245265" cy="88803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D9EE3-9448-4596-80F8-BCE6E030AA41}">
      <dsp:nvSpPr>
        <dsp:cNvPr id="0" name=""/>
        <dsp:cNvSpPr/>
      </dsp:nvSpPr>
      <dsp:spPr>
        <a:xfrm>
          <a:off x="3122127" y="0"/>
          <a:ext cx="2608149" cy="2608546"/>
        </a:xfrm>
        <a:prstGeom prst="circularArrow">
          <a:avLst>
            <a:gd name="adj1" fmla="val 10980"/>
            <a:gd name="adj2" fmla="val 1142322"/>
            <a:gd name="adj3" fmla="val 4500000"/>
            <a:gd name="adj4" fmla="val 10800000"/>
            <a:gd name="adj5" fmla="val 125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A5AAC5-7AD5-4100-9DFD-A48CAE32DB28}">
      <dsp:nvSpPr>
        <dsp:cNvPr id="0" name=""/>
        <dsp:cNvSpPr/>
      </dsp:nvSpPr>
      <dsp:spPr>
        <a:xfrm>
          <a:off x="3698614" y="941764"/>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l-PL" sz="2000" kern="1200" dirty="0"/>
            <a:t>Świadków </a:t>
          </a:r>
        </a:p>
      </dsp:txBody>
      <dsp:txXfrm>
        <a:off x="3698614" y="941764"/>
        <a:ext cx="1449298" cy="724475"/>
      </dsp:txXfrm>
    </dsp:sp>
    <dsp:sp modelId="{70667C7D-2399-4956-9498-40F2F9C30B77}">
      <dsp:nvSpPr>
        <dsp:cNvPr id="0" name=""/>
        <dsp:cNvSpPr/>
      </dsp:nvSpPr>
      <dsp:spPr>
        <a:xfrm>
          <a:off x="2397723" y="1498803"/>
          <a:ext cx="2608149" cy="2608546"/>
        </a:xfrm>
        <a:prstGeom prst="leftCircularArrow">
          <a:avLst>
            <a:gd name="adj1" fmla="val 10980"/>
            <a:gd name="adj2" fmla="val 1142322"/>
            <a:gd name="adj3" fmla="val 6300000"/>
            <a:gd name="adj4" fmla="val 18900000"/>
            <a:gd name="adj5" fmla="val 12500"/>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9F58BE-724B-4F98-A342-5D8A76F5F227}">
      <dsp:nvSpPr>
        <dsp:cNvPr id="0" name=""/>
        <dsp:cNvSpPr/>
      </dsp:nvSpPr>
      <dsp:spPr>
        <a:xfrm>
          <a:off x="2977148" y="2449237"/>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l-PL" sz="2000" kern="1200" dirty="0"/>
            <a:t>Oskarżonych</a:t>
          </a:r>
        </a:p>
      </dsp:txBody>
      <dsp:txXfrm>
        <a:off x="2977148" y="2449237"/>
        <a:ext cx="1449298" cy="724475"/>
      </dsp:txXfrm>
    </dsp:sp>
    <dsp:sp modelId="{783CBB4B-D53F-4836-8E33-E2851CCA053E}">
      <dsp:nvSpPr>
        <dsp:cNvPr id="0" name=""/>
        <dsp:cNvSpPr/>
      </dsp:nvSpPr>
      <dsp:spPr>
        <a:xfrm>
          <a:off x="3307759" y="3176964"/>
          <a:ext cx="2240804" cy="2241702"/>
        </a:xfrm>
        <a:prstGeom prst="blockArc">
          <a:avLst>
            <a:gd name="adj1" fmla="val 13500000"/>
            <a:gd name="adj2" fmla="val 10800000"/>
            <a:gd name="adj3" fmla="val 12740"/>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271E0B-5B28-4DF9-B47E-9766CECB2014}">
      <dsp:nvSpPr>
        <dsp:cNvPr id="0" name=""/>
        <dsp:cNvSpPr/>
      </dsp:nvSpPr>
      <dsp:spPr>
        <a:xfrm>
          <a:off x="3702042" y="3958878"/>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l-PL" sz="2000" kern="1200" dirty="0"/>
            <a:t>Biegłych</a:t>
          </a:r>
        </a:p>
      </dsp:txBody>
      <dsp:txXfrm>
        <a:off x="3702042" y="3958878"/>
        <a:ext cx="1449298" cy="72447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9E94B-FBBA-455B-A32D-5242890146FE}">
      <dsp:nvSpPr>
        <dsp:cNvPr id="0" name=""/>
        <dsp:cNvSpPr/>
      </dsp:nvSpPr>
      <dsp:spPr>
        <a:xfrm>
          <a:off x="0" y="3326"/>
          <a:ext cx="5157787" cy="7079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02907C-47F8-4153-8AB3-F28C2702AE37}">
      <dsp:nvSpPr>
        <dsp:cNvPr id="0" name=""/>
        <dsp:cNvSpPr/>
      </dsp:nvSpPr>
      <dsp:spPr>
        <a:xfrm>
          <a:off x="214149" y="162611"/>
          <a:ext cx="389743" cy="3893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F34EA9-DC89-4381-B61C-B4DB7E5F441D}">
      <dsp:nvSpPr>
        <dsp:cNvPr id="0" name=""/>
        <dsp:cNvSpPr/>
      </dsp:nvSpPr>
      <dsp:spPr>
        <a:xfrm>
          <a:off x="818043" y="3326"/>
          <a:ext cx="4302786" cy="774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947" tIns="81947" rIns="81947" bIns="81947" numCol="1" spcCol="1270" anchor="ctr" anchorCtr="0">
          <a:noAutofit/>
        </a:bodyPr>
        <a:lstStyle/>
        <a:p>
          <a:pPr marL="0" lvl="0" indent="0" algn="l" defTabSz="622300">
            <a:lnSpc>
              <a:spcPct val="100000"/>
            </a:lnSpc>
            <a:spcBef>
              <a:spcPct val="0"/>
            </a:spcBef>
            <a:spcAft>
              <a:spcPct val="35000"/>
            </a:spcAft>
            <a:buNone/>
          </a:pPr>
          <a:r>
            <a:rPr lang="pl-PL" sz="1400" kern="1200"/>
            <a:t>Pokazanie osobie przesłuchiwanej innej osoby, jej wizerunku lub rzeczy celem rozpoznania.</a:t>
          </a:r>
          <a:endParaRPr lang="en-US" sz="1400" kern="1200"/>
        </a:p>
      </dsp:txBody>
      <dsp:txXfrm>
        <a:off x="818043" y="3326"/>
        <a:ext cx="4302786" cy="774301"/>
      </dsp:txXfrm>
    </dsp:sp>
    <dsp:sp modelId="{8BC4789F-A1C2-4885-BFB2-3497F9F3AD03}">
      <dsp:nvSpPr>
        <dsp:cNvPr id="0" name=""/>
        <dsp:cNvSpPr/>
      </dsp:nvSpPr>
      <dsp:spPr>
        <a:xfrm>
          <a:off x="0" y="971204"/>
          <a:ext cx="5157787" cy="7079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FF3D66-F7CF-4BED-A2D2-53A13ED0E1C7}">
      <dsp:nvSpPr>
        <dsp:cNvPr id="0" name=""/>
        <dsp:cNvSpPr/>
      </dsp:nvSpPr>
      <dsp:spPr>
        <a:xfrm>
          <a:off x="214149" y="1130489"/>
          <a:ext cx="389743" cy="3893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3E3779-6BB6-4DBE-9BAA-8F42A673B31D}">
      <dsp:nvSpPr>
        <dsp:cNvPr id="0" name=""/>
        <dsp:cNvSpPr/>
      </dsp:nvSpPr>
      <dsp:spPr>
        <a:xfrm>
          <a:off x="818043" y="971204"/>
          <a:ext cx="4302786" cy="774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947" tIns="81947" rIns="81947" bIns="81947" numCol="1" spcCol="1270" anchor="ctr" anchorCtr="0">
          <a:noAutofit/>
        </a:bodyPr>
        <a:lstStyle/>
        <a:p>
          <a:pPr marL="0" lvl="0" indent="0" algn="l" defTabSz="622300">
            <a:lnSpc>
              <a:spcPct val="100000"/>
            </a:lnSpc>
            <a:spcBef>
              <a:spcPct val="0"/>
            </a:spcBef>
            <a:spcAft>
              <a:spcPct val="35000"/>
            </a:spcAft>
            <a:buNone/>
          </a:pPr>
          <a:r>
            <a:rPr lang="pl-PL" sz="1400" kern="1200"/>
            <a:t>Okazanie – pośrednie, bezpośrednie, puste (wśród okazywanych rzeczy/osób nie ma przedmiotu rozpoznania), jawne, tajne </a:t>
          </a:r>
          <a:endParaRPr lang="en-US" sz="1400" kern="1200"/>
        </a:p>
      </dsp:txBody>
      <dsp:txXfrm>
        <a:off x="818043" y="971204"/>
        <a:ext cx="4302786" cy="774301"/>
      </dsp:txXfrm>
    </dsp:sp>
    <dsp:sp modelId="{DD3E0531-09CD-4FE3-84F3-3B1AB8CDE0AE}">
      <dsp:nvSpPr>
        <dsp:cNvPr id="0" name=""/>
        <dsp:cNvSpPr/>
      </dsp:nvSpPr>
      <dsp:spPr>
        <a:xfrm>
          <a:off x="0" y="1939081"/>
          <a:ext cx="5157787" cy="7079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8E08DD-6ECA-40B8-B483-AF5EADE3172A}">
      <dsp:nvSpPr>
        <dsp:cNvPr id="0" name=""/>
        <dsp:cNvSpPr/>
      </dsp:nvSpPr>
      <dsp:spPr>
        <a:xfrm>
          <a:off x="214149" y="2098366"/>
          <a:ext cx="389743" cy="3893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94631F-28E4-42A2-BCAF-EDAFC99963A0}">
      <dsp:nvSpPr>
        <dsp:cNvPr id="0" name=""/>
        <dsp:cNvSpPr/>
      </dsp:nvSpPr>
      <dsp:spPr>
        <a:xfrm>
          <a:off x="818043" y="1939081"/>
          <a:ext cx="2321004" cy="774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947" tIns="81947" rIns="81947" bIns="81947" numCol="1" spcCol="1270" anchor="ctr" anchorCtr="0">
          <a:noAutofit/>
        </a:bodyPr>
        <a:lstStyle/>
        <a:p>
          <a:pPr marL="0" lvl="0" indent="0" algn="l" defTabSz="622300">
            <a:lnSpc>
              <a:spcPct val="100000"/>
            </a:lnSpc>
            <a:spcBef>
              <a:spcPct val="0"/>
            </a:spcBef>
            <a:spcAft>
              <a:spcPct val="35000"/>
            </a:spcAft>
            <a:buNone/>
          </a:pPr>
          <a:r>
            <a:rPr lang="pl-PL" sz="1400" kern="1200"/>
            <a:t>Procesowe wymogi prawidłowości okazania:</a:t>
          </a:r>
          <a:endParaRPr lang="en-US" sz="1400" kern="1200"/>
        </a:p>
      </dsp:txBody>
      <dsp:txXfrm>
        <a:off x="818043" y="1939081"/>
        <a:ext cx="2321004" cy="774301"/>
      </dsp:txXfrm>
    </dsp:sp>
    <dsp:sp modelId="{D41F171C-EEDD-42B8-84A9-CF303FA125ED}">
      <dsp:nvSpPr>
        <dsp:cNvPr id="0" name=""/>
        <dsp:cNvSpPr/>
      </dsp:nvSpPr>
      <dsp:spPr>
        <a:xfrm>
          <a:off x="3139047" y="1939081"/>
          <a:ext cx="1981782" cy="774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947" tIns="81947" rIns="81947" bIns="81947" numCol="1" spcCol="1270" anchor="ctr" anchorCtr="0">
          <a:noAutofit/>
        </a:bodyPr>
        <a:lstStyle/>
        <a:p>
          <a:pPr marL="0" lvl="0" indent="0" algn="l" defTabSz="488950">
            <a:lnSpc>
              <a:spcPct val="100000"/>
            </a:lnSpc>
            <a:spcBef>
              <a:spcPct val="0"/>
            </a:spcBef>
            <a:spcAft>
              <a:spcPct val="35000"/>
            </a:spcAft>
            <a:buNone/>
          </a:pPr>
          <a:r>
            <a:rPr lang="pl-PL" sz="1100" kern="1200"/>
            <a:t>wyłączenie sugestii (np. osoby przybrane do okazania muszą być podobnej postury,  mieć podobny kolor włosów itp. do osoby rozpoznawanej);</a:t>
          </a:r>
          <a:endParaRPr lang="en-US" sz="1100" kern="1200"/>
        </a:p>
        <a:p>
          <a:pPr marL="0" lvl="0" indent="0" algn="l" defTabSz="488950">
            <a:lnSpc>
              <a:spcPct val="100000"/>
            </a:lnSpc>
            <a:spcBef>
              <a:spcPct val="0"/>
            </a:spcBef>
            <a:spcAft>
              <a:spcPct val="35000"/>
            </a:spcAft>
            <a:buNone/>
          </a:pPr>
          <a:r>
            <a:rPr lang="pl-PL" sz="1100" kern="1200"/>
            <a:t>okazywanie osoby w grupie co najmniej 4 osób. </a:t>
          </a:r>
          <a:endParaRPr lang="en-US" sz="1100" kern="1200"/>
        </a:p>
      </dsp:txBody>
      <dsp:txXfrm>
        <a:off x="3139047" y="1939081"/>
        <a:ext cx="1981782" cy="774301"/>
      </dsp:txXfrm>
    </dsp:sp>
    <dsp:sp modelId="{3A4961CA-4B86-4B68-BB14-6C1305449E77}">
      <dsp:nvSpPr>
        <dsp:cNvPr id="0" name=""/>
        <dsp:cNvSpPr/>
      </dsp:nvSpPr>
      <dsp:spPr>
        <a:xfrm>
          <a:off x="0" y="2906959"/>
          <a:ext cx="5157787" cy="7079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AF5D7C-3584-4970-823D-4C18DBD5BC6D}">
      <dsp:nvSpPr>
        <dsp:cNvPr id="0" name=""/>
        <dsp:cNvSpPr/>
      </dsp:nvSpPr>
      <dsp:spPr>
        <a:xfrm>
          <a:off x="214149" y="3066244"/>
          <a:ext cx="389743" cy="3893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C976AF-C514-4EDD-BA1C-A949FE205CC4}">
      <dsp:nvSpPr>
        <dsp:cNvPr id="0" name=""/>
        <dsp:cNvSpPr/>
      </dsp:nvSpPr>
      <dsp:spPr>
        <a:xfrm>
          <a:off x="818043" y="2906959"/>
          <a:ext cx="4302786" cy="774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947" tIns="81947" rIns="81947" bIns="81947" numCol="1" spcCol="1270" anchor="ctr" anchorCtr="0">
          <a:noAutofit/>
        </a:bodyPr>
        <a:lstStyle/>
        <a:p>
          <a:pPr marL="0" lvl="0" indent="0" algn="l" defTabSz="622300">
            <a:lnSpc>
              <a:spcPct val="100000"/>
            </a:lnSpc>
            <a:spcBef>
              <a:spcPct val="0"/>
            </a:spcBef>
            <a:spcAft>
              <a:spcPct val="35000"/>
            </a:spcAft>
            <a:buNone/>
          </a:pPr>
          <a:r>
            <a:rPr lang="pl-PL" sz="1400" kern="1200"/>
            <a:t>Czynność niepowtarzalna </a:t>
          </a:r>
          <a:endParaRPr lang="en-US" sz="1400" kern="1200"/>
        </a:p>
      </dsp:txBody>
      <dsp:txXfrm>
        <a:off x="818043" y="2906959"/>
        <a:ext cx="4302786" cy="77430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C6C17-7309-455F-806E-A8E692F5B2BA}">
      <dsp:nvSpPr>
        <dsp:cNvPr id="0" name=""/>
        <dsp:cNvSpPr/>
      </dsp:nvSpPr>
      <dsp:spPr>
        <a:xfrm>
          <a:off x="1081303" y="-153649"/>
          <a:ext cx="1149470" cy="11494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9CA742-1CB2-4BB0-863B-8B1A87A2DDE6}">
      <dsp:nvSpPr>
        <dsp:cNvPr id="0" name=""/>
        <dsp:cNvSpPr/>
      </dsp:nvSpPr>
      <dsp:spPr>
        <a:xfrm>
          <a:off x="13938" y="1126025"/>
          <a:ext cx="3284201" cy="1571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pl-PL" sz="1400" kern="1200"/>
            <a:t>Przysługuje:</a:t>
          </a:r>
          <a:endParaRPr lang="en-US" sz="1400" kern="1200"/>
        </a:p>
      </dsp:txBody>
      <dsp:txXfrm>
        <a:off x="13938" y="1126025"/>
        <a:ext cx="3284201" cy="1571418"/>
      </dsp:txXfrm>
    </dsp:sp>
    <dsp:sp modelId="{8FFAB3F5-3128-4102-9336-6965E9F1A74E}">
      <dsp:nvSpPr>
        <dsp:cNvPr id="0" name=""/>
        <dsp:cNvSpPr/>
      </dsp:nvSpPr>
      <dsp:spPr>
        <a:xfrm>
          <a:off x="13938" y="1663308"/>
          <a:ext cx="3284201" cy="2304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Font typeface="+mj-lt"/>
            <a:buNone/>
          </a:pPr>
          <a:r>
            <a:rPr lang="pl-PL" sz="1600" kern="1200" dirty="0"/>
            <a:t>1. osobom najbliższym dla oskarżonego </a:t>
          </a:r>
          <a:endParaRPr lang="en-US" sz="1600" kern="1200" dirty="0"/>
        </a:p>
        <a:p>
          <a:pPr marL="0" lvl="0" indent="0" algn="ctr" defTabSz="711200">
            <a:lnSpc>
              <a:spcPct val="90000"/>
            </a:lnSpc>
            <a:spcBef>
              <a:spcPct val="0"/>
            </a:spcBef>
            <a:spcAft>
              <a:spcPct val="35000"/>
            </a:spcAft>
            <a:buFont typeface="+mj-lt"/>
            <a:buNone/>
          </a:pPr>
          <a:r>
            <a:rPr lang="pl-PL" sz="1600" kern="1200" dirty="0"/>
            <a:t>2. byłym małżonkom oraz byłym przysposobionym i przysposabiającym </a:t>
          </a:r>
          <a:endParaRPr lang="en-US" sz="1600" kern="1200" dirty="0"/>
        </a:p>
        <a:p>
          <a:pPr marL="0" lvl="0" indent="0" algn="ctr" defTabSz="711200">
            <a:lnSpc>
              <a:spcPct val="90000"/>
            </a:lnSpc>
            <a:spcBef>
              <a:spcPct val="0"/>
            </a:spcBef>
            <a:spcAft>
              <a:spcPct val="35000"/>
            </a:spcAft>
            <a:buFont typeface="+mj-lt"/>
            <a:buNone/>
          </a:pPr>
          <a:r>
            <a:rPr lang="pl-PL" sz="1600" kern="1200" dirty="0"/>
            <a:t>3. świadkowi, który w innej toczącej się sprawie jest oskarżonym (podejrzanym) o współudział w przestępstwie objętym postępowaniem, w którym zeznaje</a:t>
          </a:r>
          <a:endParaRPr lang="en-US" sz="1600" kern="1200" dirty="0"/>
        </a:p>
      </dsp:txBody>
      <dsp:txXfrm>
        <a:off x="13938" y="1663308"/>
        <a:ext cx="3284201" cy="2304622"/>
      </dsp:txXfrm>
    </dsp:sp>
    <dsp:sp modelId="{D3CD415E-DC59-4BB4-8C86-FE1BFC6AE2E8}">
      <dsp:nvSpPr>
        <dsp:cNvPr id="0" name=""/>
        <dsp:cNvSpPr/>
      </dsp:nvSpPr>
      <dsp:spPr>
        <a:xfrm>
          <a:off x="4940239" y="393698"/>
          <a:ext cx="1149470" cy="11494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16CD24-ECD2-4F3B-BB2E-285F38F83254}">
      <dsp:nvSpPr>
        <dsp:cNvPr id="0" name=""/>
        <dsp:cNvSpPr/>
      </dsp:nvSpPr>
      <dsp:spPr>
        <a:xfrm>
          <a:off x="3872874" y="1673373"/>
          <a:ext cx="3284201" cy="1571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pl-PL" sz="1400" kern="1200" dirty="0"/>
            <a:t>Prawo do odmowy składania zeznań jest ustanowione w interesie świadka, nie w interesie oskarżonego. Chroni świadka przed możliwością dostarczenia dowodów niekorzystnych dla siebie (§ 3) lub dla osób najbliższych (§ 1). </a:t>
          </a:r>
          <a:endParaRPr lang="en-US" sz="1400" kern="1200" dirty="0"/>
        </a:p>
      </dsp:txBody>
      <dsp:txXfrm>
        <a:off x="3872874" y="1673373"/>
        <a:ext cx="3284201" cy="1571418"/>
      </dsp:txXfrm>
    </dsp:sp>
    <dsp:sp modelId="{48EE495C-35B3-41ED-B8C0-1E0D8353BB40}">
      <dsp:nvSpPr>
        <dsp:cNvPr id="0" name=""/>
        <dsp:cNvSpPr/>
      </dsp:nvSpPr>
      <dsp:spPr>
        <a:xfrm>
          <a:off x="3872874" y="3305351"/>
          <a:ext cx="3284201" cy="115231"/>
        </a:xfrm>
        <a:prstGeom prst="rect">
          <a:avLst/>
        </a:prstGeom>
        <a:noFill/>
        <a:ln>
          <a:noFill/>
        </a:ln>
        <a:effectLst/>
      </dsp:spPr>
      <dsp:style>
        <a:lnRef idx="0">
          <a:scrgbClr r="0" g="0" b="0"/>
        </a:lnRef>
        <a:fillRef idx="0">
          <a:scrgbClr r="0" g="0" b="0"/>
        </a:fillRef>
        <a:effectRef idx="0">
          <a:scrgbClr r="0" g="0" b="0"/>
        </a:effectRef>
        <a:fontRef idx="minor"/>
      </dsp:style>
    </dsp:sp>
    <dsp:sp modelId="{A0983C97-591E-46DA-85E6-564E7486FCAD}">
      <dsp:nvSpPr>
        <dsp:cNvPr id="0" name=""/>
        <dsp:cNvSpPr/>
      </dsp:nvSpPr>
      <dsp:spPr>
        <a:xfrm>
          <a:off x="8799176" y="393698"/>
          <a:ext cx="1149470" cy="11494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6C6454-59C1-4574-97C2-DA8EA2B57848}">
      <dsp:nvSpPr>
        <dsp:cNvPr id="0" name=""/>
        <dsp:cNvSpPr/>
      </dsp:nvSpPr>
      <dsp:spPr>
        <a:xfrm>
          <a:off x="7731810" y="1673373"/>
          <a:ext cx="3284201" cy="1571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pl-PL" sz="1400" kern="1200"/>
            <a:t>Z uprawnienia z art. 182 k.p.k. można skorzystać przed rozpoczęciem pierwszego zeznania w postępowaniu sądowym. Poprzednio złożone zeznanie nie może stanowić dowodu ani zostać odtworzone, ale </a:t>
          </a:r>
          <a:r>
            <a:rPr lang="pl-PL" sz="1400" i="1" u="sng" kern="1200"/>
            <a:t>protokoły oględzin ciała podlegają ujawnieniu niezależnie od odmowy składania zeznań. </a:t>
          </a:r>
          <a:endParaRPr lang="en-US" sz="1400" kern="1200"/>
        </a:p>
      </dsp:txBody>
      <dsp:txXfrm>
        <a:off x="7731810" y="1673373"/>
        <a:ext cx="3284201" cy="1571418"/>
      </dsp:txXfrm>
    </dsp:sp>
    <dsp:sp modelId="{33754443-BD37-4DFF-A05F-110D8D13036C}">
      <dsp:nvSpPr>
        <dsp:cNvPr id="0" name=""/>
        <dsp:cNvSpPr/>
      </dsp:nvSpPr>
      <dsp:spPr>
        <a:xfrm>
          <a:off x="7731810" y="3305351"/>
          <a:ext cx="3284201" cy="115231"/>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CDD52-C7CE-461A-A64D-47626899F6A6}">
      <dsp:nvSpPr>
        <dsp:cNvPr id="0" name=""/>
        <dsp:cNvSpPr/>
      </dsp:nvSpPr>
      <dsp:spPr>
        <a:xfrm>
          <a:off x="0" y="1954"/>
          <a:ext cx="7012370" cy="99057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9DF70C-5722-492C-9331-49CC632A1D94}">
      <dsp:nvSpPr>
        <dsp:cNvPr id="0" name=""/>
        <dsp:cNvSpPr/>
      </dsp:nvSpPr>
      <dsp:spPr>
        <a:xfrm>
          <a:off x="299648" y="224833"/>
          <a:ext cx="544815" cy="5448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EE61EE-B54D-48E0-9FED-8F3D10D51EF9}">
      <dsp:nvSpPr>
        <dsp:cNvPr id="0" name=""/>
        <dsp:cNvSpPr/>
      </dsp:nvSpPr>
      <dsp:spPr>
        <a:xfrm>
          <a:off x="1144111" y="1954"/>
          <a:ext cx="3155566"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666750">
            <a:lnSpc>
              <a:spcPct val="90000"/>
            </a:lnSpc>
            <a:spcBef>
              <a:spcPct val="0"/>
            </a:spcBef>
            <a:spcAft>
              <a:spcPct val="35000"/>
            </a:spcAft>
            <a:buNone/>
          </a:pPr>
          <a:r>
            <a:rPr lang="pl-PL" sz="1500" kern="1200"/>
            <a:t>Przysługuje osobie, którą z oskarżonym łączy </a:t>
          </a:r>
          <a:r>
            <a:rPr lang="pl-PL" sz="1500" u="sng" kern="1200"/>
            <a:t>szczególnie bliski stosunek osobisty</a:t>
          </a:r>
          <a:r>
            <a:rPr lang="pl-PL" sz="1500" kern="1200"/>
            <a:t>:</a:t>
          </a:r>
          <a:endParaRPr lang="en-US" sz="1500" kern="1200"/>
        </a:p>
      </dsp:txBody>
      <dsp:txXfrm>
        <a:off x="1144111" y="1954"/>
        <a:ext cx="3155566" cy="990573"/>
      </dsp:txXfrm>
    </dsp:sp>
    <dsp:sp modelId="{62314782-FBBC-43D5-AE7F-5C76CD94A524}">
      <dsp:nvSpPr>
        <dsp:cNvPr id="0" name=""/>
        <dsp:cNvSpPr/>
      </dsp:nvSpPr>
      <dsp:spPr>
        <a:xfrm>
          <a:off x="4299678" y="1954"/>
          <a:ext cx="2712691"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488950">
            <a:lnSpc>
              <a:spcPct val="90000"/>
            </a:lnSpc>
            <a:spcBef>
              <a:spcPct val="0"/>
            </a:spcBef>
            <a:spcAft>
              <a:spcPct val="35000"/>
            </a:spcAft>
            <a:buNone/>
          </a:pPr>
          <a:r>
            <a:rPr lang="pl-PL" sz="1100" kern="1200"/>
            <a:t>chodzi o silną więź emocjonalną lub uczuciową np. narzeczeństwo czy posiadanie wspólnego dziecka </a:t>
          </a:r>
          <a:endParaRPr lang="en-US" sz="1100" kern="1200"/>
        </a:p>
      </dsp:txBody>
      <dsp:txXfrm>
        <a:off x="4299678" y="1954"/>
        <a:ext cx="2712691" cy="990573"/>
      </dsp:txXfrm>
    </dsp:sp>
    <dsp:sp modelId="{5BF80292-2487-47F3-8E28-D88892BC0D1E}">
      <dsp:nvSpPr>
        <dsp:cNvPr id="0" name=""/>
        <dsp:cNvSpPr/>
      </dsp:nvSpPr>
      <dsp:spPr>
        <a:xfrm>
          <a:off x="0" y="1240170"/>
          <a:ext cx="7012370" cy="99057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FA035E-C1B7-45C6-B44E-A3259190CD97}">
      <dsp:nvSpPr>
        <dsp:cNvPr id="0" name=""/>
        <dsp:cNvSpPr/>
      </dsp:nvSpPr>
      <dsp:spPr>
        <a:xfrm>
          <a:off x="299648" y="1463049"/>
          <a:ext cx="544815" cy="5448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EECF2F-4428-499F-9BD0-BF28868DB5D7}">
      <dsp:nvSpPr>
        <dsp:cNvPr id="0" name=""/>
        <dsp:cNvSpPr/>
      </dsp:nvSpPr>
      <dsp:spPr>
        <a:xfrm>
          <a:off x="1144111" y="1240170"/>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666750">
            <a:lnSpc>
              <a:spcPct val="90000"/>
            </a:lnSpc>
            <a:spcBef>
              <a:spcPct val="0"/>
            </a:spcBef>
            <a:spcAft>
              <a:spcPct val="35000"/>
            </a:spcAft>
            <a:buNone/>
          </a:pPr>
          <a:r>
            <a:rPr lang="pl-PL" sz="1500" kern="1200"/>
            <a:t>Osoba występująca z wnioskiem z art. 185 k.p.k. musi co najmniej uprawdopodobnić istnienie przesłanek pozwalających na zwolnienie ją z obowiązku składania zeznań (odpowiedzi na pytanie).</a:t>
          </a:r>
          <a:endParaRPr lang="en-US" sz="1500" kern="1200"/>
        </a:p>
      </dsp:txBody>
      <dsp:txXfrm>
        <a:off x="1144111" y="1240170"/>
        <a:ext cx="5868258" cy="990573"/>
      </dsp:txXfrm>
    </dsp:sp>
    <dsp:sp modelId="{AA974652-862A-4280-ACD2-D99CA68B058D}">
      <dsp:nvSpPr>
        <dsp:cNvPr id="0" name=""/>
        <dsp:cNvSpPr/>
      </dsp:nvSpPr>
      <dsp:spPr>
        <a:xfrm>
          <a:off x="0" y="2478387"/>
          <a:ext cx="7012370" cy="99057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71DBE0-96BD-4AED-B41B-3221177BFFF1}">
      <dsp:nvSpPr>
        <dsp:cNvPr id="0" name=""/>
        <dsp:cNvSpPr/>
      </dsp:nvSpPr>
      <dsp:spPr>
        <a:xfrm>
          <a:off x="299648" y="2701266"/>
          <a:ext cx="544815" cy="5448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D17A06-87A2-485D-9FE0-4C3CB8D7090B}">
      <dsp:nvSpPr>
        <dsp:cNvPr id="0" name=""/>
        <dsp:cNvSpPr/>
      </dsp:nvSpPr>
      <dsp:spPr>
        <a:xfrm>
          <a:off x="1144111" y="2478387"/>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666750">
            <a:lnSpc>
              <a:spcPct val="90000"/>
            </a:lnSpc>
            <a:spcBef>
              <a:spcPct val="0"/>
            </a:spcBef>
            <a:spcAft>
              <a:spcPct val="35000"/>
            </a:spcAft>
            <a:buNone/>
          </a:pPr>
          <a:r>
            <a:rPr lang="pl-PL" sz="1500" kern="1200"/>
            <a:t>Organ ocenia złożony wniosek biorąc pod uwagę okoliczności sprawy. Ocena ta nie może być dowolna. </a:t>
          </a:r>
          <a:endParaRPr lang="en-US" sz="1500" kern="1200"/>
        </a:p>
      </dsp:txBody>
      <dsp:txXfrm>
        <a:off x="1144111" y="2478387"/>
        <a:ext cx="5868258" cy="990573"/>
      </dsp:txXfrm>
    </dsp:sp>
    <dsp:sp modelId="{12D9D097-0704-4433-A4B5-31459937130B}">
      <dsp:nvSpPr>
        <dsp:cNvPr id="0" name=""/>
        <dsp:cNvSpPr/>
      </dsp:nvSpPr>
      <dsp:spPr>
        <a:xfrm>
          <a:off x="0" y="3716603"/>
          <a:ext cx="7012370" cy="99057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4A014B-391B-40AF-932D-84281ED5D2F9}">
      <dsp:nvSpPr>
        <dsp:cNvPr id="0" name=""/>
        <dsp:cNvSpPr/>
      </dsp:nvSpPr>
      <dsp:spPr>
        <a:xfrm>
          <a:off x="299648" y="3939482"/>
          <a:ext cx="544815" cy="5448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A7D0F0-8775-49F6-8880-ECF2A8ABEC0C}">
      <dsp:nvSpPr>
        <dsp:cNvPr id="0" name=""/>
        <dsp:cNvSpPr/>
      </dsp:nvSpPr>
      <dsp:spPr>
        <a:xfrm>
          <a:off x="1144111" y="3716603"/>
          <a:ext cx="3155566"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666750">
            <a:lnSpc>
              <a:spcPct val="90000"/>
            </a:lnSpc>
            <a:spcBef>
              <a:spcPct val="0"/>
            </a:spcBef>
            <a:spcAft>
              <a:spcPct val="35000"/>
            </a:spcAft>
            <a:buNone/>
          </a:pPr>
          <a:r>
            <a:rPr lang="pl-PL" sz="1500" kern="1200"/>
            <a:t>Odmowa zwolnienia jest niezaskarżalna. </a:t>
          </a:r>
          <a:endParaRPr lang="en-US" sz="1500" kern="1200"/>
        </a:p>
      </dsp:txBody>
      <dsp:txXfrm>
        <a:off x="1144111" y="3716603"/>
        <a:ext cx="3155566" cy="990573"/>
      </dsp:txXfrm>
    </dsp:sp>
    <dsp:sp modelId="{84816C5C-5919-49A5-BEBC-D3198AF5E681}">
      <dsp:nvSpPr>
        <dsp:cNvPr id="0" name=""/>
        <dsp:cNvSpPr/>
      </dsp:nvSpPr>
      <dsp:spPr>
        <a:xfrm>
          <a:off x="4299678" y="3716603"/>
          <a:ext cx="2712691"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488950">
            <a:lnSpc>
              <a:spcPct val="90000"/>
            </a:lnSpc>
            <a:spcBef>
              <a:spcPct val="0"/>
            </a:spcBef>
            <a:spcAft>
              <a:spcPct val="35000"/>
            </a:spcAft>
            <a:buNone/>
          </a:pPr>
          <a:r>
            <a:rPr lang="pl-PL" sz="1100" kern="1200"/>
            <a:t>ALE por. art. 302 w odniesieniu do postępowania przygotowawczego </a:t>
          </a:r>
          <a:endParaRPr lang="en-US" sz="1100" kern="1200"/>
        </a:p>
      </dsp:txBody>
      <dsp:txXfrm>
        <a:off x="4299678" y="3716603"/>
        <a:ext cx="2712691" cy="99057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3CE1A-B702-4A14-A4FF-6088EA321DF9}">
      <dsp:nvSpPr>
        <dsp:cNvPr id="0" name=""/>
        <dsp:cNvSpPr/>
      </dsp:nvSpPr>
      <dsp:spPr>
        <a:xfrm>
          <a:off x="4186" y="713207"/>
          <a:ext cx="1234406" cy="12344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E3E5BF-2494-4AD6-B732-C632635D5A0C}">
      <dsp:nvSpPr>
        <dsp:cNvPr id="0" name=""/>
        <dsp:cNvSpPr/>
      </dsp:nvSpPr>
      <dsp:spPr>
        <a:xfrm>
          <a:off x="4186" y="2082874"/>
          <a:ext cx="3526875" cy="793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pl-PL" sz="1400" u="sng" kern="1200"/>
            <a:t>Ochrona przed wtórną wiktymizacją </a:t>
          </a:r>
          <a:endParaRPr lang="en-US" sz="1400" kern="1200"/>
        </a:p>
      </dsp:txBody>
      <dsp:txXfrm>
        <a:off x="4186" y="2082874"/>
        <a:ext cx="3526875" cy="793546"/>
      </dsp:txXfrm>
    </dsp:sp>
    <dsp:sp modelId="{40973170-F775-4FA9-84EF-251A9F3E7266}">
      <dsp:nvSpPr>
        <dsp:cNvPr id="0" name=""/>
        <dsp:cNvSpPr/>
      </dsp:nvSpPr>
      <dsp:spPr>
        <a:xfrm>
          <a:off x="4186" y="2939332"/>
          <a:ext cx="3526875" cy="919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pl-PL" sz="1100" kern="1200"/>
            <a:t>szczególny tryb przesłuchania świadka małoletniego (art. 185a i 185b k.p.k.); </a:t>
          </a:r>
          <a:endParaRPr lang="en-US" sz="1100" kern="1200"/>
        </a:p>
        <a:p>
          <a:pPr marL="0" lvl="0" indent="0" algn="l" defTabSz="488950">
            <a:lnSpc>
              <a:spcPct val="90000"/>
            </a:lnSpc>
            <a:spcBef>
              <a:spcPct val="0"/>
            </a:spcBef>
            <a:spcAft>
              <a:spcPct val="35000"/>
            </a:spcAft>
            <a:buNone/>
          </a:pPr>
          <a:r>
            <a:rPr lang="pl-PL" sz="1100" kern="1200" dirty="0"/>
            <a:t>szczególna ochrona ofiar przestępstw z art. 197 – 199 k.k. (art. 185c k.p.k.) </a:t>
          </a:r>
        </a:p>
        <a:p>
          <a:pPr marL="0" lvl="0" indent="0" algn="l" defTabSz="488950">
            <a:lnSpc>
              <a:spcPct val="90000"/>
            </a:lnSpc>
            <a:spcBef>
              <a:spcPct val="0"/>
            </a:spcBef>
            <a:spcAft>
              <a:spcPct val="35000"/>
            </a:spcAft>
            <a:buNone/>
          </a:pPr>
          <a:r>
            <a:rPr lang="pl-PL" sz="1100" kern="1200" dirty="0"/>
            <a:t>Świadkowie wymagający szczególnej ochrony</a:t>
          </a:r>
          <a:endParaRPr lang="en-US" sz="1100" kern="1200" dirty="0"/>
        </a:p>
      </dsp:txBody>
      <dsp:txXfrm>
        <a:off x="4186" y="2939332"/>
        <a:ext cx="3526875" cy="919459"/>
      </dsp:txXfrm>
    </dsp:sp>
    <dsp:sp modelId="{6C62846F-F159-4AFE-BB63-8780870B2E07}">
      <dsp:nvSpPr>
        <dsp:cNvPr id="0" name=""/>
        <dsp:cNvSpPr/>
      </dsp:nvSpPr>
      <dsp:spPr>
        <a:xfrm>
          <a:off x="4148264" y="713207"/>
          <a:ext cx="1234406" cy="12344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3C2AB3-1024-4A59-85C4-60492BE37C53}">
      <dsp:nvSpPr>
        <dsp:cNvPr id="0" name=""/>
        <dsp:cNvSpPr/>
      </dsp:nvSpPr>
      <dsp:spPr>
        <a:xfrm>
          <a:off x="4148264" y="2082874"/>
          <a:ext cx="3526875" cy="793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pl-PL" sz="1400" u="sng" kern="1200"/>
            <a:t>Ochrona osobista</a:t>
          </a:r>
          <a:endParaRPr lang="en-US" sz="1400" kern="1200"/>
        </a:p>
      </dsp:txBody>
      <dsp:txXfrm>
        <a:off x="4148264" y="2082874"/>
        <a:ext cx="3526875" cy="793546"/>
      </dsp:txXfrm>
    </dsp:sp>
    <dsp:sp modelId="{7AF2C274-59B3-4C3F-A7B5-247BF95A1D96}">
      <dsp:nvSpPr>
        <dsp:cNvPr id="0" name=""/>
        <dsp:cNvSpPr/>
      </dsp:nvSpPr>
      <dsp:spPr>
        <a:xfrm>
          <a:off x="4148264" y="2939332"/>
          <a:ext cx="3526875" cy="919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pl-PL" sz="1100" kern="1200"/>
            <a:t>instytucja świadka anonimowego (art. 184 k.p.k.)</a:t>
          </a:r>
          <a:endParaRPr lang="en-US" sz="1100" kern="1200"/>
        </a:p>
        <a:p>
          <a:pPr marL="0" lvl="0" indent="0" algn="l" defTabSz="488950">
            <a:lnSpc>
              <a:spcPct val="90000"/>
            </a:lnSpc>
            <a:spcBef>
              <a:spcPct val="0"/>
            </a:spcBef>
            <a:spcAft>
              <a:spcPct val="35000"/>
            </a:spcAft>
            <a:buNone/>
          </a:pPr>
          <a:r>
            <a:rPr lang="pl-PL" sz="1100" kern="1200"/>
            <a:t>art. 191 § 1b k.p.k. – pytania zadawane świadkowi nie mogą zmierzać do ujawnienia jego miejsca zamieszkania ani miejsca pracy, chyba że ma to znaczenie dla rozstrzygnięcia sprawy</a:t>
          </a:r>
          <a:endParaRPr lang="en-US" sz="1100" kern="1200"/>
        </a:p>
      </dsp:txBody>
      <dsp:txXfrm>
        <a:off x="4148264" y="2939332"/>
        <a:ext cx="3526875" cy="919459"/>
      </dsp:txXfrm>
    </dsp:sp>
    <dsp:sp modelId="{F7C430A9-9C39-4333-A165-EDC469FC1FA2}">
      <dsp:nvSpPr>
        <dsp:cNvPr id="0" name=""/>
        <dsp:cNvSpPr/>
      </dsp:nvSpPr>
      <dsp:spPr>
        <a:xfrm>
          <a:off x="8292342" y="713207"/>
          <a:ext cx="1234406" cy="12344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717B8F-1F03-4E07-9B7A-A3EA977BDCC9}">
      <dsp:nvSpPr>
        <dsp:cNvPr id="0" name=""/>
        <dsp:cNvSpPr/>
      </dsp:nvSpPr>
      <dsp:spPr>
        <a:xfrm>
          <a:off x="8292342" y="2082874"/>
          <a:ext cx="3526875" cy="793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pl-PL" sz="1400" u="sng" kern="1200"/>
            <a:t>Ochrona świadka na podstawie przepisów ustawy z dnia 28 listopada 2014 r. o ochronie i pomocy dla pokrzywdzonego i świadka:</a:t>
          </a:r>
          <a:endParaRPr lang="en-US" sz="1400" kern="1200"/>
        </a:p>
      </dsp:txBody>
      <dsp:txXfrm>
        <a:off x="8292342" y="2082874"/>
        <a:ext cx="3526875" cy="793546"/>
      </dsp:txXfrm>
    </dsp:sp>
    <dsp:sp modelId="{7900FF11-D08C-4975-885B-E31AF1E47368}">
      <dsp:nvSpPr>
        <dsp:cNvPr id="0" name=""/>
        <dsp:cNvSpPr/>
      </dsp:nvSpPr>
      <dsp:spPr>
        <a:xfrm>
          <a:off x="8292342" y="2939332"/>
          <a:ext cx="3526875" cy="919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pl-PL" sz="1100" kern="1200" dirty="0"/>
            <a:t>ochrona na czas czynności procesowej (art. 4)</a:t>
          </a:r>
          <a:endParaRPr lang="en-US" sz="1100" kern="1200" dirty="0"/>
        </a:p>
        <a:p>
          <a:pPr marL="0" lvl="0" indent="0" algn="l" defTabSz="488950">
            <a:lnSpc>
              <a:spcPct val="90000"/>
            </a:lnSpc>
            <a:spcBef>
              <a:spcPct val="0"/>
            </a:spcBef>
            <a:spcAft>
              <a:spcPct val="35000"/>
            </a:spcAft>
            <a:buNone/>
          </a:pPr>
          <a:r>
            <a:rPr lang="pl-PL" sz="1100" kern="1200"/>
            <a:t>ochrona osobista (art. 5)</a:t>
          </a:r>
          <a:endParaRPr lang="en-US" sz="1100" kern="1200"/>
        </a:p>
        <a:p>
          <a:pPr marL="0" lvl="0" indent="0" algn="l" defTabSz="488950">
            <a:lnSpc>
              <a:spcPct val="90000"/>
            </a:lnSpc>
            <a:spcBef>
              <a:spcPct val="0"/>
            </a:spcBef>
            <a:spcAft>
              <a:spcPct val="35000"/>
            </a:spcAft>
            <a:buNone/>
          </a:pPr>
          <a:r>
            <a:rPr lang="pl-PL" sz="1100" kern="1200" dirty="0"/>
            <a:t>pomoc w zmianie miejsca pobytu (art. 6 – 9)</a:t>
          </a:r>
          <a:endParaRPr lang="en-US" sz="1100" kern="1200" dirty="0"/>
        </a:p>
      </dsp:txBody>
      <dsp:txXfrm>
        <a:off x="8292342" y="2939332"/>
        <a:ext cx="3526875" cy="919459"/>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8ED24-A3BD-4A53-A667-F9E8A9E4113D}">
      <dsp:nvSpPr>
        <dsp:cNvPr id="0" name=""/>
        <dsp:cNvSpPr/>
      </dsp:nvSpPr>
      <dsp:spPr>
        <a:xfrm rot="16200000">
          <a:off x="2338" y="1178"/>
          <a:ext cx="4348981" cy="4348981"/>
        </a:xfrm>
        <a:prstGeom prst="downArrow">
          <a:avLst>
            <a:gd name="adj1" fmla="val 50000"/>
            <a:gd name="adj2" fmla="val 35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pl-PL" sz="1500" b="1" kern="1200"/>
            <a:t>Ogólna zasada - art. 171 § 3 k.p.k</a:t>
          </a:r>
          <a:r>
            <a:rPr lang="pl-PL" sz="1500" kern="1200"/>
            <a:t>. </a:t>
          </a:r>
          <a:r>
            <a:rPr lang="pl-PL" sz="1500" kern="1200">
              <a:sym typeface="Wingdings" panose="05000000000000000000" pitchFamily="2" charset="2"/>
            </a:rPr>
            <a:t></a:t>
          </a:r>
          <a:r>
            <a:rPr lang="pl-PL" sz="1500" kern="1200"/>
            <a:t> jeżeli osoba przesłuchiwana nie ukończyła 15 lat, czynności z jej udziałem powinny być dokonywane w miarę możliwości w obecności przedstawiciela ustawowego lub faktycznego opiekuna, chyba że dobro postępowania stoi temu na przeszkodzie. </a:t>
          </a:r>
          <a:endParaRPr lang="en-US" sz="1500" kern="1200"/>
        </a:p>
      </dsp:txBody>
      <dsp:txXfrm rot="5400000">
        <a:off x="2338" y="1088423"/>
        <a:ext cx="3587909" cy="2174491"/>
      </dsp:txXfrm>
    </dsp:sp>
    <dsp:sp modelId="{52DF9BAB-464C-4271-80EF-9A18245D12E1}">
      <dsp:nvSpPr>
        <dsp:cNvPr id="0" name=""/>
        <dsp:cNvSpPr/>
      </dsp:nvSpPr>
      <dsp:spPr>
        <a:xfrm rot="5400000">
          <a:off x="6164280" y="1178"/>
          <a:ext cx="4348981" cy="4348981"/>
        </a:xfrm>
        <a:prstGeom prst="downArrow">
          <a:avLst>
            <a:gd name="adj1" fmla="val 50000"/>
            <a:gd name="adj2" fmla="val 35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pl-PL" sz="1500" b="1" kern="1200"/>
            <a:t>Szczególne warunki przesłuchania małoletnich poniżej 15 lat w procesie karnym z uwagi na rodzaj przestępstwa będącego przedmiotem postępowania</a:t>
          </a:r>
          <a:endParaRPr lang="en-US" sz="1500" kern="1200"/>
        </a:p>
      </dsp:txBody>
      <dsp:txXfrm rot="-5400000">
        <a:off x="6925352" y="1088423"/>
        <a:ext cx="3587909" cy="2174491"/>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4EC04-5504-4DD5-9BFC-1E76F0E24410}">
      <dsp:nvSpPr>
        <dsp:cNvPr id="0" name=""/>
        <dsp:cNvSpPr/>
      </dsp:nvSpPr>
      <dsp:spPr>
        <a:xfrm>
          <a:off x="0" y="7388"/>
          <a:ext cx="10515600" cy="75582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l-PL" sz="1900" kern="1200"/>
            <a:t>Przesłuchuje się go </a:t>
          </a:r>
          <a:r>
            <a:rPr lang="pl-PL" sz="1900" b="1" kern="1200"/>
            <a:t>tylko jeżeli jego zeznania mogą mieć istotne znaczenie dla rozstrzygnięcia sprawy i tylko raz</a:t>
          </a:r>
          <a:endParaRPr lang="en-US" sz="1900" kern="1200"/>
        </a:p>
      </dsp:txBody>
      <dsp:txXfrm>
        <a:off x="36896" y="44284"/>
        <a:ext cx="10441808" cy="682028"/>
      </dsp:txXfrm>
    </dsp:sp>
    <dsp:sp modelId="{F9735343-CE92-4422-BE9D-77BC8B906CA1}">
      <dsp:nvSpPr>
        <dsp:cNvPr id="0" name=""/>
        <dsp:cNvSpPr/>
      </dsp:nvSpPr>
      <dsp:spPr>
        <a:xfrm>
          <a:off x="0" y="817929"/>
          <a:ext cx="10515600" cy="755820"/>
        </a:xfrm>
        <a:prstGeom prst="roundRect">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l-PL" sz="1900" kern="1200"/>
            <a:t>Ponowne przesłuchanie wyjątkowo dopuszczalne, gdy:</a:t>
          </a:r>
          <a:endParaRPr lang="en-US" sz="1900" kern="1200"/>
        </a:p>
      </dsp:txBody>
      <dsp:txXfrm>
        <a:off x="36896" y="854825"/>
        <a:ext cx="10441808" cy="682028"/>
      </dsp:txXfrm>
    </dsp:sp>
    <dsp:sp modelId="{BCBF18A3-7B31-452D-8F69-BF012F8AE09E}">
      <dsp:nvSpPr>
        <dsp:cNvPr id="0" name=""/>
        <dsp:cNvSpPr/>
      </dsp:nvSpPr>
      <dsp:spPr>
        <a:xfrm>
          <a:off x="0" y="1573749"/>
          <a:ext cx="10515600"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pl-PL" sz="1500" kern="1200"/>
            <a:t>wyjdą na jaw istotne okoliczności, których wyjaśnienie wymaga ponownego przesłuchania; </a:t>
          </a:r>
          <a:endParaRPr lang="en-US" sz="1500" kern="1200"/>
        </a:p>
        <a:p>
          <a:pPr marL="114300" lvl="1" indent="-114300" algn="l" defTabSz="666750">
            <a:lnSpc>
              <a:spcPct val="90000"/>
            </a:lnSpc>
            <a:spcBef>
              <a:spcPct val="0"/>
            </a:spcBef>
            <a:spcAft>
              <a:spcPct val="20000"/>
            </a:spcAft>
            <a:buChar char="•"/>
          </a:pPr>
          <a:r>
            <a:rPr lang="pl-PL" sz="1500" kern="1200"/>
            <a:t>żąda tego oskarżony, który nie miał obrońcy w czasie pierwszego przesłuchania</a:t>
          </a:r>
          <a:endParaRPr lang="en-US" sz="1500" kern="1200"/>
        </a:p>
        <a:p>
          <a:pPr marL="228600" lvl="2" indent="-114300" algn="l" defTabSz="666750">
            <a:lnSpc>
              <a:spcPct val="90000"/>
            </a:lnSpc>
            <a:spcBef>
              <a:spcPct val="0"/>
            </a:spcBef>
            <a:spcAft>
              <a:spcPct val="20000"/>
            </a:spcAft>
            <a:buChar char="•"/>
          </a:pPr>
          <a:r>
            <a:rPr lang="pl-PL" sz="1500" kern="1200"/>
            <a:t>art. 185a § 2 k.p.k. – oskarżonemu, który nie ma obrońcy z wyboru, sąd wyznacza obrońcę z urzędu </a:t>
          </a:r>
          <a:endParaRPr lang="en-US" sz="1500" kern="1200"/>
        </a:p>
      </dsp:txBody>
      <dsp:txXfrm>
        <a:off x="0" y="1573749"/>
        <a:ext cx="10515600" cy="786599"/>
      </dsp:txXfrm>
    </dsp:sp>
    <dsp:sp modelId="{A73E6C94-1586-4C96-A20E-1ECCB3E59F9A}">
      <dsp:nvSpPr>
        <dsp:cNvPr id="0" name=""/>
        <dsp:cNvSpPr/>
      </dsp:nvSpPr>
      <dsp:spPr>
        <a:xfrm>
          <a:off x="0" y="2360348"/>
          <a:ext cx="10515600" cy="755820"/>
        </a:xfrm>
        <a:prstGeom prst="roundRect">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l-PL" sz="1900" kern="1200"/>
            <a:t>Przesłuchanie przeprowadza </a:t>
          </a:r>
          <a:r>
            <a:rPr lang="pl-PL" sz="1900" b="1" u="sng" kern="1200"/>
            <a:t>sąd</a:t>
          </a:r>
          <a:r>
            <a:rPr lang="pl-PL" sz="1900" kern="1200"/>
            <a:t> na posiedzeniu z  udziałem biegłego psychologa. Mogą w nim uczestniczyć: </a:t>
          </a:r>
          <a:endParaRPr lang="en-US" sz="1900" kern="1200"/>
        </a:p>
      </dsp:txBody>
      <dsp:txXfrm>
        <a:off x="36896" y="2397244"/>
        <a:ext cx="10441808" cy="682028"/>
      </dsp:txXfrm>
    </dsp:sp>
    <dsp:sp modelId="{F252F493-91BD-4505-9B8F-E8A682B1C2B0}">
      <dsp:nvSpPr>
        <dsp:cNvPr id="0" name=""/>
        <dsp:cNvSpPr/>
      </dsp:nvSpPr>
      <dsp:spPr>
        <a:xfrm>
          <a:off x="0" y="3116169"/>
          <a:ext cx="10515600" cy="471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pl-PL" sz="1500" kern="1200"/>
            <a:t>prokurator, obrońca, pełnomocnik pokrzywdzonego, osoba pełnoletnia wskazana przez pokrzywdzonego, osoba sprawująca stałą pieczę nad pokrzywdzonym, jeżeli nie ogranicza to swobody wypowiedzi</a:t>
          </a:r>
          <a:endParaRPr lang="en-US" sz="1500" kern="1200"/>
        </a:p>
      </dsp:txBody>
      <dsp:txXfrm>
        <a:off x="0" y="3116169"/>
        <a:ext cx="10515600" cy="471960"/>
      </dsp:txXfrm>
    </dsp:sp>
    <dsp:sp modelId="{22AE9509-D3E3-45C2-867A-411C12B04096}">
      <dsp:nvSpPr>
        <dsp:cNvPr id="0" name=""/>
        <dsp:cNvSpPr/>
      </dsp:nvSpPr>
      <dsp:spPr>
        <a:xfrm>
          <a:off x="0" y="3588129"/>
          <a:ext cx="10515600" cy="75582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l-PL" sz="1900" kern="1200"/>
            <a:t>Na rozprawie odtwarza się zapis obrazu i dźwięku oraz odczytuje protokół przesłuchania</a:t>
          </a:r>
          <a:endParaRPr lang="en-US" sz="1900" kern="1200"/>
        </a:p>
      </dsp:txBody>
      <dsp:txXfrm>
        <a:off x="36896" y="3625025"/>
        <a:ext cx="10441808" cy="682028"/>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1BCEF-2F78-4FE9-9A6F-577AD4C69425}">
      <dsp:nvSpPr>
        <dsp:cNvPr id="0" name=""/>
        <dsp:cNvSpPr/>
      </dsp:nvSpPr>
      <dsp:spPr>
        <a:xfrm>
          <a:off x="826146" y="0"/>
          <a:ext cx="1509048" cy="13158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4A6359-6C75-47AF-B374-C5D28DFCD618}">
      <dsp:nvSpPr>
        <dsp:cNvPr id="0" name=""/>
        <dsp:cNvSpPr/>
      </dsp:nvSpPr>
      <dsp:spPr>
        <a:xfrm>
          <a:off x="826146" y="1458744"/>
          <a:ext cx="4311566" cy="1214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pl-PL" sz="1400" kern="1200" dirty="0"/>
            <a:t>Po raz pierwszy w Polsce, w sprawie karnej </a:t>
          </a:r>
          <a:r>
            <a:rPr lang="pl-PL" sz="1400" b="1" u="sng" kern="1200" dirty="0"/>
            <a:t>biegłym jest iluzjonista</a:t>
          </a:r>
          <a:r>
            <a:rPr lang="pl-PL" sz="1400" kern="1200" dirty="0"/>
            <a:t>. Powołali go prokuratorzy z Kołobrzegu. Opinia iluzjonisty ma im pomóc dowieść, że trzy kubki nie mają nic wspólnego z grą hazardową – </a:t>
          </a:r>
          <a:r>
            <a:rPr lang="pl-PL" sz="1400" kern="1200" dirty="0">
              <a:hlinkClick xmlns:r="http://schemas.openxmlformats.org/officeDocument/2006/relationships" r:id="rId3"/>
            </a:rPr>
            <a:t>http://plus.pomorska.pl/magazyn/a/magik-jako-biegly-ma-zdemaskowac-oszustwo,9385411</a:t>
          </a:r>
          <a:r>
            <a:rPr lang="pl-PL" sz="1400" kern="1200" dirty="0"/>
            <a:t> </a:t>
          </a:r>
          <a:endParaRPr lang="en-US" sz="1400" kern="1200" dirty="0"/>
        </a:p>
      </dsp:txBody>
      <dsp:txXfrm>
        <a:off x="826146" y="1458744"/>
        <a:ext cx="4311566" cy="1214985"/>
      </dsp:txXfrm>
    </dsp:sp>
    <dsp:sp modelId="{A2837E74-0314-4D18-BF40-AE5FE470C4B9}">
      <dsp:nvSpPr>
        <dsp:cNvPr id="0" name=""/>
        <dsp:cNvSpPr/>
      </dsp:nvSpPr>
      <dsp:spPr>
        <a:xfrm>
          <a:off x="826146" y="2740184"/>
          <a:ext cx="4311566" cy="1074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pl-PL" sz="1100" kern="1200"/>
            <a:t>Sąd uniewinnił wczoraj od zarzutu oszustwa Andrzeja L., wielokrotnie karanego za nielegalny hazard. Mężczyzna miał oszukiwać turystów w Kołobrzegu podczas organizowanych przez siebie rozgrywek w trzy kubki.</a:t>
          </a:r>
          <a:br>
            <a:rPr lang="pl-PL" sz="1100" kern="1200"/>
          </a:br>
          <a:r>
            <a:rPr lang="pl-PL" sz="1100" kern="1200"/>
            <a:t>W trakcie rozprawy powołano biegłego iluzjonistę, który zagrał z oskarżonym w popularną grę na sali sądowej. I przegrał. - </a:t>
          </a:r>
          <a:r>
            <a:rPr lang="pl-PL" sz="1100" kern="1200">
              <a:hlinkClick xmlns:r="http://schemas.openxmlformats.org/officeDocument/2006/relationships" r:id="rId4"/>
            </a:rPr>
            <a:t>http://wiadomosci.gazeta.pl/wiadomosci/1,114871,19723560,iluzjonista-zagral-w-sadzie-z-hazardzista-w-trzy-kubki-i-przegral.html</a:t>
          </a:r>
          <a:r>
            <a:rPr lang="pl-PL" sz="1100" kern="1200"/>
            <a:t> </a:t>
          </a:r>
          <a:endParaRPr lang="en-US" sz="1100" kern="1200"/>
        </a:p>
      </dsp:txBody>
      <dsp:txXfrm>
        <a:off x="826146" y="2740184"/>
        <a:ext cx="4311566" cy="1074096"/>
      </dsp:txXfrm>
    </dsp:sp>
    <dsp:sp modelId="{A8EFB15B-1FC4-42F1-A873-C9D580611F8F}">
      <dsp:nvSpPr>
        <dsp:cNvPr id="0" name=""/>
        <dsp:cNvSpPr/>
      </dsp:nvSpPr>
      <dsp:spPr>
        <a:xfrm>
          <a:off x="5892237" y="0"/>
          <a:ext cx="1509048" cy="13158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2CC5CA-D7EA-4491-9C06-8F600DDA3C1F}">
      <dsp:nvSpPr>
        <dsp:cNvPr id="0" name=""/>
        <dsp:cNvSpPr/>
      </dsp:nvSpPr>
      <dsp:spPr>
        <a:xfrm>
          <a:off x="5892237" y="1458744"/>
          <a:ext cx="4311566" cy="1214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pl-PL" sz="1400" kern="1200"/>
            <a:t>Biegły jasnowidz – „zasięgnąć opinii biegłego z zakresu parapsychologii - jasnowidza Krzysztofa Jackowskiego celem przeprowadzenia eksperymentu w celu ustalenia miejsca pobytu (zaginionej osoby - red.)” - </a:t>
          </a:r>
          <a:r>
            <a:rPr lang="pl-PL" sz="1400" kern="1200">
              <a:hlinkClick xmlns:r="http://schemas.openxmlformats.org/officeDocument/2006/relationships" r:id="rId7"/>
            </a:rPr>
            <a:t>http://wiadomosci.onet.pl/kraj/jasnowidz-krzysztof-jackowski-powolany-na-bieglego-przez-prokurature/jkcn1</a:t>
          </a:r>
          <a:r>
            <a:rPr lang="pl-PL" sz="1400" kern="1200"/>
            <a:t> </a:t>
          </a:r>
          <a:endParaRPr lang="en-US" sz="1400" kern="1200"/>
        </a:p>
      </dsp:txBody>
      <dsp:txXfrm>
        <a:off x="5892237" y="1458744"/>
        <a:ext cx="4311566" cy="1214985"/>
      </dsp:txXfrm>
    </dsp:sp>
    <dsp:sp modelId="{AECACDD9-0641-4E58-9FB8-8C7DE4D65463}">
      <dsp:nvSpPr>
        <dsp:cNvPr id="0" name=""/>
        <dsp:cNvSpPr/>
      </dsp:nvSpPr>
      <dsp:spPr>
        <a:xfrm>
          <a:off x="5892237" y="2740184"/>
          <a:ext cx="4311566" cy="1074096"/>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4CBF9-C25F-45D0-9A00-D73F6F3F0D9C}">
      <dsp:nvSpPr>
        <dsp:cNvPr id="0" name=""/>
        <dsp:cNvSpPr/>
      </dsp:nvSpPr>
      <dsp:spPr>
        <a:xfrm>
          <a:off x="0" y="4409"/>
          <a:ext cx="11448288" cy="10263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34687C-D1FF-495E-ACBB-4BBD9B1BBA8A}">
      <dsp:nvSpPr>
        <dsp:cNvPr id="0" name=""/>
        <dsp:cNvSpPr/>
      </dsp:nvSpPr>
      <dsp:spPr>
        <a:xfrm>
          <a:off x="310467" y="235335"/>
          <a:ext cx="564485" cy="5644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930C92-552D-4188-8FE6-699F5F808DD2}">
      <dsp:nvSpPr>
        <dsp:cNvPr id="0" name=""/>
        <dsp:cNvSpPr/>
      </dsp:nvSpPr>
      <dsp:spPr>
        <a:xfrm>
          <a:off x="1185419" y="4409"/>
          <a:ext cx="10261709" cy="1026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621" tIns="108621" rIns="108621" bIns="108621" numCol="1" spcCol="1270" anchor="ctr" anchorCtr="0">
          <a:noAutofit/>
        </a:bodyPr>
        <a:lstStyle/>
        <a:p>
          <a:pPr marL="0" lvl="0" indent="0" algn="l" defTabSz="844550">
            <a:lnSpc>
              <a:spcPct val="90000"/>
            </a:lnSpc>
            <a:spcBef>
              <a:spcPct val="0"/>
            </a:spcBef>
            <a:spcAft>
              <a:spcPct val="35000"/>
            </a:spcAft>
            <a:buNone/>
          </a:pPr>
          <a:r>
            <a:rPr lang="pl-PL" sz="1900" kern="1200"/>
            <a:t>Art. 7 („wszystkie przeprowadzone dowody”) należy doprecyzować. </a:t>
          </a:r>
          <a:endParaRPr lang="en-US" sz="1900" kern="1200"/>
        </a:p>
      </dsp:txBody>
      <dsp:txXfrm>
        <a:off x="1185419" y="4409"/>
        <a:ext cx="10261709" cy="1026337"/>
      </dsp:txXfrm>
    </dsp:sp>
    <dsp:sp modelId="{B118A17F-8436-4ED2-B016-7832776DB992}">
      <dsp:nvSpPr>
        <dsp:cNvPr id="0" name=""/>
        <dsp:cNvSpPr/>
      </dsp:nvSpPr>
      <dsp:spPr>
        <a:xfrm>
          <a:off x="0" y="1287331"/>
          <a:ext cx="11448288" cy="10263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6D6A65-7595-4BB7-871E-E1F4FB3FD981}">
      <dsp:nvSpPr>
        <dsp:cNvPr id="0" name=""/>
        <dsp:cNvSpPr/>
      </dsp:nvSpPr>
      <dsp:spPr>
        <a:xfrm>
          <a:off x="310467" y="1518257"/>
          <a:ext cx="564485" cy="5644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1EB4E7-E351-4652-B980-7791B2F1D5BC}">
      <dsp:nvSpPr>
        <dsp:cNvPr id="0" name=""/>
        <dsp:cNvSpPr/>
      </dsp:nvSpPr>
      <dsp:spPr>
        <a:xfrm>
          <a:off x="1185419" y="1287331"/>
          <a:ext cx="10261709" cy="1026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621" tIns="108621" rIns="108621" bIns="108621" numCol="1" spcCol="1270" anchor="ctr" anchorCtr="0">
          <a:noAutofit/>
        </a:bodyPr>
        <a:lstStyle/>
        <a:p>
          <a:pPr marL="0" lvl="0" indent="0" algn="l" defTabSz="844550">
            <a:lnSpc>
              <a:spcPct val="90000"/>
            </a:lnSpc>
            <a:spcBef>
              <a:spcPct val="0"/>
            </a:spcBef>
            <a:spcAft>
              <a:spcPct val="35000"/>
            </a:spcAft>
            <a:buNone/>
          </a:pPr>
          <a:r>
            <a:rPr lang="pl-PL" sz="1900" kern="1200"/>
            <a:t>„Wszystkie przeprowadzone dowody” nie odnosi się do tych dowodów, które zostały przeprowadzone wbrew zakazom dowodowym – takie dowody należy wyeliminować z podstawy rozstrzygnięcia, jeżeli zostały przeprowadzone i nie podlegają ocenie </a:t>
          </a:r>
          <a:endParaRPr lang="en-US" sz="1900" kern="1200"/>
        </a:p>
      </dsp:txBody>
      <dsp:txXfrm>
        <a:off x="1185419" y="1287331"/>
        <a:ext cx="10261709" cy="1026337"/>
      </dsp:txXfrm>
    </dsp:sp>
    <dsp:sp modelId="{B0A5F339-FDC6-4ED3-A3E1-A3A4DF89591D}">
      <dsp:nvSpPr>
        <dsp:cNvPr id="0" name=""/>
        <dsp:cNvSpPr/>
      </dsp:nvSpPr>
      <dsp:spPr>
        <a:xfrm>
          <a:off x="0" y="2570253"/>
          <a:ext cx="11448288" cy="10263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D01657-EA2E-450C-8115-E01465CC455A}">
      <dsp:nvSpPr>
        <dsp:cNvPr id="0" name=""/>
        <dsp:cNvSpPr/>
      </dsp:nvSpPr>
      <dsp:spPr>
        <a:xfrm>
          <a:off x="310467" y="2801179"/>
          <a:ext cx="564485" cy="5644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483F26-BB4C-4530-84DF-439257807FBB}">
      <dsp:nvSpPr>
        <dsp:cNvPr id="0" name=""/>
        <dsp:cNvSpPr/>
      </dsp:nvSpPr>
      <dsp:spPr>
        <a:xfrm>
          <a:off x="1185419" y="2570253"/>
          <a:ext cx="5151729" cy="1026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621" tIns="108621" rIns="108621" bIns="108621" numCol="1" spcCol="1270" anchor="ctr" anchorCtr="0">
          <a:noAutofit/>
        </a:bodyPr>
        <a:lstStyle/>
        <a:p>
          <a:pPr marL="0" lvl="0" indent="0" algn="l" defTabSz="844550">
            <a:lnSpc>
              <a:spcPct val="90000"/>
            </a:lnSpc>
            <a:spcBef>
              <a:spcPct val="0"/>
            </a:spcBef>
            <a:spcAft>
              <a:spcPct val="35000"/>
            </a:spcAft>
            <a:buNone/>
          </a:pPr>
          <a:r>
            <a:rPr lang="pl-PL" sz="1900" kern="1200"/>
            <a:t>art. 92 – podstawę faktyczną orzeczenia stanowi całokształt okoliczności ujawnionych w toku postępowania </a:t>
          </a:r>
          <a:endParaRPr lang="en-US" sz="1900" kern="1200"/>
        </a:p>
      </dsp:txBody>
      <dsp:txXfrm>
        <a:off x="1185419" y="2570253"/>
        <a:ext cx="5151729" cy="1026337"/>
      </dsp:txXfrm>
    </dsp:sp>
    <dsp:sp modelId="{0F6074EA-F2C2-44AF-B3EF-4885DB3D67A2}">
      <dsp:nvSpPr>
        <dsp:cNvPr id="0" name=""/>
        <dsp:cNvSpPr/>
      </dsp:nvSpPr>
      <dsp:spPr>
        <a:xfrm>
          <a:off x="6337149" y="2570253"/>
          <a:ext cx="5109979" cy="1026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621" tIns="108621" rIns="108621" bIns="108621" numCol="1" spcCol="1270" anchor="ctr" anchorCtr="0">
          <a:noAutofit/>
        </a:bodyPr>
        <a:lstStyle/>
        <a:p>
          <a:pPr marL="0" lvl="0" indent="0" algn="l" defTabSz="488950">
            <a:lnSpc>
              <a:spcPct val="90000"/>
            </a:lnSpc>
            <a:spcBef>
              <a:spcPct val="0"/>
            </a:spcBef>
            <a:spcAft>
              <a:spcPct val="35000"/>
            </a:spcAft>
            <a:buNone/>
          </a:pPr>
          <a:r>
            <a:rPr lang="pl-PL" sz="1100" kern="1200"/>
            <a:t>każdego orzeczenia np. postanowienia prokuratora </a:t>
          </a:r>
          <a:endParaRPr lang="en-US" sz="1100" kern="1200"/>
        </a:p>
      </dsp:txBody>
      <dsp:txXfrm>
        <a:off x="6337149" y="2570253"/>
        <a:ext cx="5109979" cy="1026337"/>
      </dsp:txXfrm>
    </dsp:sp>
    <dsp:sp modelId="{7AAE58B9-1B2B-44D5-AEB4-06B4892D182D}">
      <dsp:nvSpPr>
        <dsp:cNvPr id="0" name=""/>
        <dsp:cNvSpPr/>
      </dsp:nvSpPr>
      <dsp:spPr>
        <a:xfrm>
          <a:off x="0" y="3853174"/>
          <a:ext cx="11448288" cy="10263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2A01B2-95C4-4A6D-ACE5-C1F852ECC067}">
      <dsp:nvSpPr>
        <dsp:cNvPr id="0" name=""/>
        <dsp:cNvSpPr/>
      </dsp:nvSpPr>
      <dsp:spPr>
        <a:xfrm>
          <a:off x="310467" y="4084100"/>
          <a:ext cx="564485" cy="56448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11E387-62AE-441D-B835-91E7CDDBC24E}">
      <dsp:nvSpPr>
        <dsp:cNvPr id="0" name=""/>
        <dsp:cNvSpPr/>
      </dsp:nvSpPr>
      <dsp:spPr>
        <a:xfrm>
          <a:off x="1185419" y="3853174"/>
          <a:ext cx="5151729" cy="1026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621" tIns="108621" rIns="108621" bIns="108621" numCol="1" spcCol="1270" anchor="ctr" anchorCtr="0">
          <a:noAutofit/>
        </a:bodyPr>
        <a:lstStyle/>
        <a:p>
          <a:pPr marL="0" lvl="0" indent="0" algn="l" defTabSz="844550">
            <a:lnSpc>
              <a:spcPct val="90000"/>
            </a:lnSpc>
            <a:spcBef>
              <a:spcPct val="0"/>
            </a:spcBef>
            <a:spcAft>
              <a:spcPct val="35000"/>
            </a:spcAft>
            <a:buNone/>
          </a:pPr>
          <a:r>
            <a:rPr lang="pl-PL" sz="1900" kern="1200"/>
            <a:t>art. 410 - podstawę wyroku może stanowić tylko całokształt okoliczności ujawnionych w toku rozprawy głównej</a:t>
          </a:r>
          <a:endParaRPr lang="en-US" sz="1900" kern="1200"/>
        </a:p>
      </dsp:txBody>
      <dsp:txXfrm>
        <a:off x="1185419" y="3853174"/>
        <a:ext cx="5151729" cy="1026337"/>
      </dsp:txXfrm>
    </dsp:sp>
    <dsp:sp modelId="{F4005BA4-42CC-4F7B-8A56-4B5F8DF46344}">
      <dsp:nvSpPr>
        <dsp:cNvPr id="0" name=""/>
        <dsp:cNvSpPr/>
      </dsp:nvSpPr>
      <dsp:spPr>
        <a:xfrm>
          <a:off x="6337149" y="3853174"/>
          <a:ext cx="5109979" cy="1026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621" tIns="108621" rIns="108621" bIns="108621" numCol="1" spcCol="1270" anchor="ctr" anchorCtr="0">
          <a:noAutofit/>
        </a:bodyPr>
        <a:lstStyle/>
        <a:p>
          <a:pPr marL="0" lvl="0" indent="0" algn="l" defTabSz="488950">
            <a:lnSpc>
              <a:spcPct val="90000"/>
            </a:lnSpc>
            <a:spcBef>
              <a:spcPct val="0"/>
            </a:spcBef>
            <a:spcAft>
              <a:spcPct val="35000"/>
            </a:spcAft>
            <a:buNone/>
          </a:pPr>
          <a:r>
            <a:rPr lang="pl-PL" sz="1100" kern="1200"/>
            <a:t>uszczegółowienie art. 92 w odniesieniu do rozprawy głównej </a:t>
          </a:r>
          <a:endParaRPr lang="en-US" sz="1100" kern="1200"/>
        </a:p>
        <a:p>
          <a:pPr marL="0" lvl="0" indent="0" algn="l" defTabSz="488950">
            <a:lnSpc>
              <a:spcPct val="90000"/>
            </a:lnSpc>
            <a:spcBef>
              <a:spcPct val="0"/>
            </a:spcBef>
            <a:spcAft>
              <a:spcPct val="35000"/>
            </a:spcAft>
            <a:buNone/>
          </a:pPr>
          <a:r>
            <a:rPr lang="pl-PL" sz="1100" kern="1200" dirty="0"/>
            <a:t>nie oznacza to konieczności rzeczywistego przeprowadzenia wszystkich dowodów, niektóre można ujawnić albo uznać za ujawnione bez odczytywania (por. art. 394) </a:t>
          </a:r>
        </a:p>
        <a:p>
          <a:pPr marL="0" lvl="0" indent="0" algn="l" defTabSz="488950">
            <a:lnSpc>
              <a:spcPct val="90000"/>
            </a:lnSpc>
            <a:spcBef>
              <a:spcPct val="0"/>
            </a:spcBef>
            <a:spcAft>
              <a:spcPct val="35000"/>
            </a:spcAft>
            <a:buNone/>
          </a:pPr>
          <a:r>
            <a:rPr lang="pl-PL" sz="1100" kern="1200" dirty="0"/>
            <a:t>Uwaga na art. 405 </a:t>
          </a:r>
          <a:endParaRPr lang="en-US" sz="1100" kern="1200" dirty="0"/>
        </a:p>
      </dsp:txBody>
      <dsp:txXfrm>
        <a:off x="6337149" y="3853174"/>
        <a:ext cx="5109979" cy="1026337"/>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F34D4-55D6-4EF3-AC6C-5BEF87CC3D2C}">
      <dsp:nvSpPr>
        <dsp:cNvPr id="0" name=""/>
        <dsp:cNvSpPr/>
      </dsp:nvSpPr>
      <dsp:spPr>
        <a:xfrm>
          <a:off x="0" y="2190"/>
          <a:ext cx="8176436" cy="111025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8E0F13-C0D5-44B1-A271-8EC43734E31E}">
      <dsp:nvSpPr>
        <dsp:cNvPr id="0" name=""/>
        <dsp:cNvSpPr/>
      </dsp:nvSpPr>
      <dsp:spPr>
        <a:xfrm>
          <a:off x="335851" y="251997"/>
          <a:ext cx="610638" cy="6106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122145-4068-4CFF-A36F-5FDCB054D1BC}">
      <dsp:nvSpPr>
        <dsp:cNvPr id="0" name=""/>
        <dsp:cNvSpPr/>
      </dsp:nvSpPr>
      <dsp:spPr>
        <a:xfrm>
          <a:off x="1282340" y="2190"/>
          <a:ext cx="6894095" cy="1110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502" tIns="117502" rIns="117502" bIns="117502" numCol="1" spcCol="1270" anchor="ctr" anchorCtr="0">
          <a:noAutofit/>
        </a:bodyPr>
        <a:lstStyle/>
        <a:p>
          <a:pPr marL="0" lvl="0" indent="0" algn="l" defTabSz="666750">
            <a:lnSpc>
              <a:spcPct val="90000"/>
            </a:lnSpc>
            <a:spcBef>
              <a:spcPct val="0"/>
            </a:spcBef>
            <a:spcAft>
              <a:spcPct val="35000"/>
            </a:spcAft>
            <a:buNone/>
          </a:pPr>
          <a:r>
            <a:rPr lang="pl-PL" sz="1500" kern="1200"/>
            <a:t>Strona z własnej inicjatywy zleca określonej osobie sporządzenie opinii.</a:t>
          </a:r>
          <a:endParaRPr lang="en-US" sz="1500" kern="1200"/>
        </a:p>
      </dsp:txBody>
      <dsp:txXfrm>
        <a:off x="1282340" y="2190"/>
        <a:ext cx="6894095" cy="1110251"/>
      </dsp:txXfrm>
    </dsp:sp>
    <dsp:sp modelId="{CF48B508-6659-45C2-9FDF-FE5C0F0363EA}">
      <dsp:nvSpPr>
        <dsp:cNvPr id="0" name=""/>
        <dsp:cNvSpPr/>
      </dsp:nvSpPr>
      <dsp:spPr>
        <a:xfrm>
          <a:off x="0" y="1390005"/>
          <a:ext cx="8176436" cy="111025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E7FA71-9D7D-40FC-8382-EB765F6CC791}">
      <dsp:nvSpPr>
        <dsp:cNvPr id="0" name=""/>
        <dsp:cNvSpPr/>
      </dsp:nvSpPr>
      <dsp:spPr>
        <a:xfrm>
          <a:off x="335851" y="1639811"/>
          <a:ext cx="610638" cy="6106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3B257A-40D0-4CE0-B2DF-A0008AC33015}">
      <dsp:nvSpPr>
        <dsp:cNvPr id="0" name=""/>
        <dsp:cNvSpPr/>
      </dsp:nvSpPr>
      <dsp:spPr>
        <a:xfrm>
          <a:off x="1282340" y="1390005"/>
          <a:ext cx="6894095" cy="1110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502" tIns="117502" rIns="117502" bIns="117502" numCol="1" spcCol="1270" anchor="ctr" anchorCtr="0">
          <a:noAutofit/>
        </a:bodyPr>
        <a:lstStyle/>
        <a:p>
          <a:pPr marL="0" lvl="0" indent="0" algn="l" defTabSz="666750">
            <a:lnSpc>
              <a:spcPct val="90000"/>
            </a:lnSpc>
            <a:spcBef>
              <a:spcPct val="0"/>
            </a:spcBef>
            <a:spcAft>
              <a:spcPct val="35000"/>
            </a:spcAft>
            <a:buNone/>
          </a:pPr>
          <a:r>
            <a:rPr lang="pl-PL" sz="1500" kern="1200"/>
            <a:t>Dopuszczalność opinii prywatnych w procesie karnym to nowość, będąca konsekwencją zwiększenia kontradyktoryjności postępowania. </a:t>
          </a:r>
          <a:endParaRPr lang="en-US" sz="1500" kern="1200"/>
        </a:p>
      </dsp:txBody>
      <dsp:txXfrm>
        <a:off x="1282340" y="1390005"/>
        <a:ext cx="6894095" cy="1110251"/>
      </dsp:txXfrm>
    </dsp:sp>
    <dsp:sp modelId="{32F51614-0C67-45AB-91A4-79A33BBCFB06}">
      <dsp:nvSpPr>
        <dsp:cNvPr id="0" name=""/>
        <dsp:cNvSpPr/>
      </dsp:nvSpPr>
      <dsp:spPr>
        <a:xfrm>
          <a:off x="0" y="2777819"/>
          <a:ext cx="8176436" cy="111025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A24980-2AC1-49C6-9224-A319731C47EF}">
      <dsp:nvSpPr>
        <dsp:cNvPr id="0" name=""/>
        <dsp:cNvSpPr/>
      </dsp:nvSpPr>
      <dsp:spPr>
        <a:xfrm>
          <a:off x="335851" y="3027626"/>
          <a:ext cx="610638" cy="6106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E02B0E-2E03-497F-B771-D523CDDE50EB}">
      <dsp:nvSpPr>
        <dsp:cNvPr id="0" name=""/>
        <dsp:cNvSpPr/>
      </dsp:nvSpPr>
      <dsp:spPr>
        <a:xfrm>
          <a:off x="1282340" y="2777819"/>
          <a:ext cx="6894095" cy="1110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502" tIns="117502" rIns="117502" bIns="117502" numCol="1" spcCol="1270" anchor="ctr" anchorCtr="0">
          <a:noAutofit/>
        </a:bodyPr>
        <a:lstStyle/>
        <a:p>
          <a:pPr marL="0" lvl="0" indent="0" algn="l" defTabSz="666750">
            <a:lnSpc>
              <a:spcPct val="90000"/>
            </a:lnSpc>
            <a:spcBef>
              <a:spcPct val="0"/>
            </a:spcBef>
            <a:spcAft>
              <a:spcPct val="35000"/>
            </a:spcAft>
            <a:buNone/>
          </a:pPr>
          <a:r>
            <a:rPr lang="pl-PL" sz="1500" kern="1200"/>
            <a:t>Opinia „biegłego” sporządzona na zlecenie strony postępowania np. oskarżonego nie ma takiego samego statusu jak opinia biegłego powołanego przez organ procesowy. </a:t>
          </a:r>
          <a:endParaRPr lang="en-US" sz="1500" kern="1200"/>
        </a:p>
      </dsp:txBody>
      <dsp:txXfrm>
        <a:off x="1282340" y="2777819"/>
        <a:ext cx="6894095" cy="1110251"/>
      </dsp:txXfrm>
    </dsp:sp>
    <dsp:sp modelId="{753E5038-E4D0-415C-A522-1B74718B9CBC}">
      <dsp:nvSpPr>
        <dsp:cNvPr id="0" name=""/>
        <dsp:cNvSpPr/>
      </dsp:nvSpPr>
      <dsp:spPr>
        <a:xfrm>
          <a:off x="0" y="4165634"/>
          <a:ext cx="8176436" cy="111025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012AB1-DEB9-4E10-B5FC-16D625B2D1F1}">
      <dsp:nvSpPr>
        <dsp:cNvPr id="0" name=""/>
        <dsp:cNvSpPr/>
      </dsp:nvSpPr>
      <dsp:spPr>
        <a:xfrm>
          <a:off x="335851" y="4415441"/>
          <a:ext cx="610638" cy="61063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838985-FBE0-4C1A-AF21-2396882790B7}">
      <dsp:nvSpPr>
        <dsp:cNvPr id="0" name=""/>
        <dsp:cNvSpPr/>
      </dsp:nvSpPr>
      <dsp:spPr>
        <a:xfrm>
          <a:off x="1282340" y="4165634"/>
          <a:ext cx="3679396" cy="1110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502" tIns="117502" rIns="117502" bIns="117502" numCol="1" spcCol="1270" anchor="ctr" anchorCtr="0">
          <a:noAutofit/>
        </a:bodyPr>
        <a:lstStyle/>
        <a:p>
          <a:pPr marL="0" lvl="0" indent="0" algn="l" defTabSz="666750">
            <a:lnSpc>
              <a:spcPct val="90000"/>
            </a:lnSpc>
            <a:spcBef>
              <a:spcPct val="0"/>
            </a:spcBef>
            <a:spcAft>
              <a:spcPct val="35000"/>
            </a:spcAft>
            <a:buNone/>
          </a:pPr>
          <a:r>
            <a:rPr lang="pl-PL" sz="1500" kern="1200" dirty="0"/>
            <a:t>Strona ma możliwość przedłożenia sądowi opinii prywatnej. Może złożyć wniosek o dopuszczenie dowodu z opinii biegłego i przesłuchania go przed sądem</a:t>
          </a:r>
          <a:endParaRPr lang="en-US" sz="1500" kern="1200" dirty="0"/>
        </a:p>
      </dsp:txBody>
      <dsp:txXfrm>
        <a:off x="1282340" y="4165634"/>
        <a:ext cx="3679396" cy="1110251"/>
      </dsp:txXfrm>
    </dsp:sp>
    <dsp:sp modelId="{4599A58A-CF09-4D18-BB41-330ED3AD0598}">
      <dsp:nvSpPr>
        <dsp:cNvPr id="0" name=""/>
        <dsp:cNvSpPr/>
      </dsp:nvSpPr>
      <dsp:spPr>
        <a:xfrm>
          <a:off x="4961736" y="4165634"/>
          <a:ext cx="3214699" cy="1110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502" tIns="117502" rIns="117502" bIns="117502" numCol="1" spcCol="1270" anchor="ctr" anchorCtr="0">
          <a:noAutofit/>
        </a:bodyPr>
        <a:lstStyle/>
        <a:p>
          <a:pPr marL="0" lvl="0" indent="0" algn="l" defTabSz="488950">
            <a:lnSpc>
              <a:spcPct val="90000"/>
            </a:lnSpc>
            <a:spcBef>
              <a:spcPct val="0"/>
            </a:spcBef>
            <a:spcAft>
              <a:spcPct val="35000"/>
            </a:spcAft>
            <a:buNone/>
          </a:pPr>
          <a:r>
            <a:rPr lang="pl-PL" sz="1100" kern="1200" dirty="0"/>
            <a:t>warunkiem jest dopuszczenie przez sąd tak zgłoszonego dowodu</a:t>
          </a:r>
          <a:endParaRPr lang="en-US" sz="1100" kern="1200" dirty="0"/>
        </a:p>
      </dsp:txBody>
      <dsp:txXfrm>
        <a:off x="4961736" y="4165634"/>
        <a:ext cx="3214699" cy="1110251"/>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17B63-FFCF-4A14-98E4-AB2D65CC6E7A}">
      <dsp:nvSpPr>
        <dsp:cNvPr id="0" name=""/>
        <dsp:cNvSpPr/>
      </dsp:nvSpPr>
      <dsp:spPr>
        <a:xfrm>
          <a:off x="2742747" y="926"/>
          <a:ext cx="2004034" cy="2004034"/>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pl-PL" sz="3100" kern="1200" dirty="0"/>
            <a:t>miejsca</a:t>
          </a:r>
        </a:p>
      </dsp:txBody>
      <dsp:txXfrm>
        <a:off x="3036231" y="294410"/>
        <a:ext cx="1417066" cy="1417066"/>
      </dsp:txXfrm>
    </dsp:sp>
    <dsp:sp modelId="{D21DFD86-F8C0-4140-9304-BF79978F6320}">
      <dsp:nvSpPr>
        <dsp:cNvPr id="0" name=""/>
        <dsp:cNvSpPr/>
      </dsp:nvSpPr>
      <dsp:spPr>
        <a:xfrm rot="3600000">
          <a:off x="4223136" y="1955110"/>
          <a:ext cx="533221" cy="67636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pl-PL" sz="2500" kern="1200"/>
        </a:p>
      </dsp:txBody>
      <dsp:txXfrm>
        <a:off x="4263128" y="2021115"/>
        <a:ext cx="373255" cy="405817"/>
      </dsp:txXfrm>
    </dsp:sp>
    <dsp:sp modelId="{AB05CE33-044E-4C8F-B63B-ED0C80A1976D}">
      <dsp:nvSpPr>
        <dsp:cNvPr id="0" name=""/>
        <dsp:cNvSpPr/>
      </dsp:nvSpPr>
      <dsp:spPr>
        <a:xfrm>
          <a:off x="4247803" y="2607760"/>
          <a:ext cx="2004034" cy="2004034"/>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pl-PL" sz="3100" kern="1200" dirty="0"/>
            <a:t>osób</a:t>
          </a:r>
        </a:p>
      </dsp:txBody>
      <dsp:txXfrm>
        <a:off x="4541287" y="2901244"/>
        <a:ext cx="1417066" cy="1417066"/>
      </dsp:txXfrm>
    </dsp:sp>
    <dsp:sp modelId="{05035D93-AF3A-4DC4-97A5-60AA2939B9D0}">
      <dsp:nvSpPr>
        <dsp:cNvPr id="0" name=""/>
        <dsp:cNvSpPr/>
      </dsp:nvSpPr>
      <dsp:spPr>
        <a:xfrm rot="10800000">
          <a:off x="3493245" y="3271596"/>
          <a:ext cx="533221" cy="67636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pl-PL" sz="2500" kern="1200"/>
        </a:p>
      </dsp:txBody>
      <dsp:txXfrm rot="10800000">
        <a:off x="3653211" y="3406868"/>
        <a:ext cx="373255" cy="405817"/>
      </dsp:txXfrm>
    </dsp:sp>
    <dsp:sp modelId="{BD8354D9-F0FB-4CC1-9F57-F269D3F2ED17}">
      <dsp:nvSpPr>
        <dsp:cNvPr id="0" name=""/>
        <dsp:cNvSpPr/>
      </dsp:nvSpPr>
      <dsp:spPr>
        <a:xfrm>
          <a:off x="1237691" y="2607760"/>
          <a:ext cx="2004034" cy="2004034"/>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pl-PL" sz="3100" kern="1200" dirty="0"/>
            <a:t>rzeczy</a:t>
          </a:r>
        </a:p>
      </dsp:txBody>
      <dsp:txXfrm>
        <a:off x="1531175" y="2901244"/>
        <a:ext cx="1417066" cy="1417066"/>
      </dsp:txXfrm>
    </dsp:sp>
    <dsp:sp modelId="{098D7379-73EC-456E-8928-5AD61A6A47DA}">
      <dsp:nvSpPr>
        <dsp:cNvPr id="0" name=""/>
        <dsp:cNvSpPr/>
      </dsp:nvSpPr>
      <dsp:spPr>
        <a:xfrm rot="18000000">
          <a:off x="2718080" y="1981249"/>
          <a:ext cx="533221" cy="67636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pl-PL" sz="2500" kern="1200"/>
        </a:p>
      </dsp:txBody>
      <dsp:txXfrm>
        <a:off x="2758072" y="2185788"/>
        <a:ext cx="373255" cy="405817"/>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80CD6-4262-4F83-8FFD-BEFA9CE2289A}">
      <dsp:nvSpPr>
        <dsp:cNvPr id="0" name=""/>
        <dsp:cNvSpPr/>
      </dsp:nvSpPr>
      <dsp:spPr>
        <a:xfrm>
          <a:off x="0" y="663"/>
          <a:ext cx="11164274" cy="155321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634C45-10BD-4C6E-9844-1ED81FE5E16D}">
      <dsp:nvSpPr>
        <dsp:cNvPr id="0" name=""/>
        <dsp:cNvSpPr/>
      </dsp:nvSpPr>
      <dsp:spPr>
        <a:xfrm>
          <a:off x="469846" y="350136"/>
          <a:ext cx="854266" cy="8542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4CE349-030C-43C6-96D6-39D55E514B55}">
      <dsp:nvSpPr>
        <dsp:cNvPr id="0" name=""/>
        <dsp:cNvSpPr/>
      </dsp:nvSpPr>
      <dsp:spPr>
        <a:xfrm>
          <a:off x="1793958" y="663"/>
          <a:ext cx="5023923" cy="1553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381" tIns="164381" rIns="164381" bIns="164381" numCol="1" spcCol="1270" anchor="ctr" anchorCtr="0">
          <a:noAutofit/>
        </a:bodyPr>
        <a:lstStyle/>
        <a:p>
          <a:pPr marL="0" lvl="0" indent="0" algn="l" defTabSz="622300">
            <a:lnSpc>
              <a:spcPct val="90000"/>
            </a:lnSpc>
            <a:spcBef>
              <a:spcPct val="0"/>
            </a:spcBef>
            <a:spcAft>
              <a:spcPct val="35000"/>
            </a:spcAft>
            <a:buNone/>
          </a:pPr>
          <a:r>
            <a:rPr lang="pl-PL" sz="1400" kern="1200"/>
            <a:t>Eksperyment procesowy – przeprowadzany przez organ prowadzący postępowanie i jest samodzielną czynnością dowodową.</a:t>
          </a:r>
          <a:endParaRPr lang="en-US" sz="1400" kern="1200"/>
        </a:p>
      </dsp:txBody>
      <dsp:txXfrm>
        <a:off x="1793958" y="663"/>
        <a:ext cx="5023923" cy="1553210"/>
      </dsp:txXfrm>
    </dsp:sp>
    <dsp:sp modelId="{08D98189-FC94-494E-B45B-6BE9C8D9061E}">
      <dsp:nvSpPr>
        <dsp:cNvPr id="0" name=""/>
        <dsp:cNvSpPr/>
      </dsp:nvSpPr>
      <dsp:spPr>
        <a:xfrm>
          <a:off x="6817881" y="663"/>
          <a:ext cx="4346392" cy="1553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381" tIns="164381" rIns="164381" bIns="164381" numCol="1" spcCol="1270" anchor="ctr" anchorCtr="0">
          <a:noAutofit/>
        </a:bodyPr>
        <a:lstStyle/>
        <a:p>
          <a:pPr marL="0" lvl="0" indent="0" algn="l" defTabSz="488950">
            <a:lnSpc>
              <a:spcPct val="90000"/>
            </a:lnSpc>
            <a:spcBef>
              <a:spcPct val="0"/>
            </a:spcBef>
            <a:spcAft>
              <a:spcPct val="35000"/>
            </a:spcAft>
            <a:buNone/>
          </a:pPr>
          <a:r>
            <a:rPr lang="pl-PL" sz="1100" kern="1200"/>
            <a:t>Eksperyment procesowy należy odróżnić od eksperymentu dokonywanego przez biegłego w ramach przeprowadzanych badań niezbędnych do wydania ekspertyzy (opinii). </a:t>
          </a:r>
          <a:endParaRPr lang="en-US" sz="1100" kern="1200"/>
        </a:p>
      </dsp:txBody>
      <dsp:txXfrm>
        <a:off x="6817881" y="663"/>
        <a:ext cx="4346392" cy="1553210"/>
      </dsp:txXfrm>
    </dsp:sp>
    <dsp:sp modelId="{579801C1-7614-47D7-9EAF-C278EEA362D5}">
      <dsp:nvSpPr>
        <dsp:cNvPr id="0" name=""/>
        <dsp:cNvSpPr/>
      </dsp:nvSpPr>
      <dsp:spPr>
        <a:xfrm>
          <a:off x="0" y="1942177"/>
          <a:ext cx="11164274" cy="155321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2B86FA-0348-4969-A22A-E32F9BF14AB1}">
      <dsp:nvSpPr>
        <dsp:cNvPr id="0" name=""/>
        <dsp:cNvSpPr/>
      </dsp:nvSpPr>
      <dsp:spPr>
        <a:xfrm>
          <a:off x="469846" y="2291649"/>
          <a:ext cx="854266" cy="8542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193A7D-1221-427E-BA9E-2C6097448B7D}">
      <dsp:nvSpPr>
        <dsp:cNvPr id="0" name=""/>
        <dsp:cNvSpPr/>
      </dsp:nvSpPr>
      <dsp:spPr>
        <a:xfrm>
          <a:off x="1793958" y="1942177"/>
          <a:ext cx="9370315" cy="1553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381" tIns="164381" rIns="164381" bIns="164381" numCol="1" spcCol="1270" anchor="ctr" anchorCtr="0">
          <a:noAutofit/>
        </a:bodyPr>
        <a:lstStyle/>
        <a:p>
          <a:pPr marL="0" lvl="0" indent="0" algn="l" defTabSz="622300">
            <a:lnSpc>
              <a:spcPct val="90000"/>
            </a:lnSpc>
            <a:spcBef>
              <a:spcPct val="0"/>
            </a:spcBef>
            <a:spcAft>
              <a:spcPct val="35000"/>
            </a:spcAft>
            <a:buNone/>
          </a:pPr>
          <a:r>
            <a:rPr lang="pl-PL" sz="1400" kern="1200"/>
            <a:t>Dowód z eksperymentu ma szczególny, ograniczony charakter. Eksperyment i jego wyniki mogą świadczyć tylko o teoretycznej możliwości, a nie o rzeczywistym fakcie. Eksperyment ma na celu sprawdzenie w sposób doświadczalny czy badane zdarzenie lub podawany jego przebieg były w ogóle możliwe. Dlatego eksperyment powinien być przeprowadzany w warunkach zbliżonych do tych, które istniały w czasie i miejscu badanego zdarzenia. Tyczy to także pory dnia, warunków atmosferycznych itp. (por. wyrok SA w Krakowie z 4.09.2013 r., II AKa 97/13). </a:t>
          </a:r>
          <a:endParaRPr lang="en-US" sz="1400" kern="1200"/>
        </a:p>
      </dsp:txBody>
      <dsp:txXfrm>
        <a:off x="1793958" y="1942177"/>
        <a:ext cx="9370315" cy="1553210"/>
      </dsp:txXfrm>
    </dsp:sp>
    <dsp:sp modelId="{E38EF849-F4ED-4F03-BB1D-466D0FBB3AB7}">
      <dsp:nvSpPr>
        <dsp:cNvPr id="0" name=""/>
        <dsp:cNvSpPr/>
      </dsp:nvSpPr>
      <dsp:spPr>
        <a:xfrm>
          <a:off x="0" y="3883691"/>
          <a:ext cx="11164274" cy="155321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AF2581-A720-490C-8B0B-B2F2EB454EB9}">
      <dsp:nvSpPr>
        <dsp:cNvPr id="0" name=""/>
        <dsp:cNvSpPr/>
      </dsp:nvSpPr>
      <dsp:spPr>
        <a:xfrm>
          <a:off x="469846" y="4233163"/>
          <a:ext cx="854266" cy="8542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4D637E-564F-48EB-BE8C-7A0FCEB5EFE6}">
      <dsp:nvSpPr>
        <dsp:cNvPr id="0" name=""/>
        <dsp:cNvSpPr/>
      </dsp:nvSpPr>
      <dsp:spPr>
        <a:xfrm>
          <a:off x="1793958" y="3883691"/>
          <a:ext cx="5023923" cy="1553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381" tIns="164381" rIns="164381" bIns="164381" numCol="1" spcCol="1270" anchor="ctr" anchorCtr="0">
          <a:noAutofit/>
        </a:bodyPr>
        <a:lstStyle/>
        <a:p>
          <a:pPr marL="0" lvl="0" indent="0" algn="l" defTabSz="622300">
            <a:lnSpc>
              <a:spcPct val="90000"/>
            </a:lnSpc>
            <a:spcBef>
              <a:spcPct val="0"/>
            </a:spcBef>
            <a:spcAft>
              <a:spcPct val="35000"/>
            </a:spcAft>
            <a:buNone/>
          </a:pPr>
          <a:r>
            <a:rPr lang="pl-PL" sz="1400" kern="1200"/>
            <a:t>Dwa rodzaje eksperymentu:</a:t>
          </a:r>
          <a:endParaRPr lang="en-US" sz="1400" kern="1200"/>
        </a:p>
      </dsp:txBody>
      <dsp:txXfrm>
        <a:off x="1793958" y="3883691"/>
        <a:ext cx="5023923" cy="1553210"/>
      </dsp:txXfrm>
    </dsp:sp>
    <dsp:sp modelId="{92C69784-53F3-414C-83D7-6D5E6CF8775C}">
      <dsp:nvSpPr>
        <dsp:cNvPr id="0" name=""/>
        <dsp:cNvSpPr/>
      </dsp:nvSpPr>
      <dsp:spPr>
        <a:xfrm>
          <a:off x="6817881" y="3883691"/>
          <a:ext cx="4346392" cy="1553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381" tIns="164381" rIns="164381" bIns="164381" numCol="1" spcCol="1270" anchor="ctr" anchorCtr="0">
          <a:noAutofit/>
        </a:bodyPr>
        <a:lstStyle/>
        <a:p>
          <a:pPr marL="0" lvl="0" indent="0" algn="l" defTabSz="488950">
            <a:lnSpc>
              <a:spcPct val="90000"/>
            </a:lnSpc>
            <a:spcBef>
              <a:spcPct val="0"/>
            </a:spcBef>
            <a:spcAft>
              <a:spcPct val="35000"/>
            </a:spcAft>
            <a:buNone/>
          </a:pPr>
          <a:r>
            <a:rPr lang="pl-PL" sz="1100" kern="1200"/>
            <a:t>1. w formie doświadczenia </a:t>
          </a:r>
          <a:endParaRPr lang="en-US" sz="1100" kern="1200"/>
        </a:p>
        <a:p>
          <a:pPr marL="0" lvl="0" indent="0" algn="l" defTabSz="488950">
            <a:lnSpc>
              <a:spcPct val="90000"/>
            </a:lnSpc>
            <a:spcBef>
              <a:spcPct val="0"/>
            </a:spcBef>
            <a:spcAft>
              <a:spcPct val="35000"/>
            </a:spcAft>
            <a:buNone/>
          </a:pPr>
          <a:r>
            <a:rPr lang="pl-PL" sz="1100" kern="1200"/>
            <a:t>2. w formie odtworzenia przebiegu zdarzenia lub jego fragmentu</a:t>
          </a:r>
          <a:endParaRPr lang="en-US" sz="1100" kern="1200"/>
        </a:p>
      </dsp:txBody>
      <dsp:txXfrm>
        <a:off x="6817881" y="3883691"/>
        <a:ext cx="4346392" cy="155321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EBC33-60A6-4D82-BD19-093BC13CDF48}">
      <dsp:nvSpPr>
        <dsp:cNvPr id="0" name=""/>
        <dsp:cNvSpPr/>
      </dsp:nvSpPr>
      <dsp:spPr>
        <a:xfrm>
          <a:off x="-481603" y="1865629"/>
          <a:ext cx="2085022" cy="2085022"/>
        </a:xfrm>
        <a:prstGeom prst="ellipse">
          <a:avLst/>
        </a:prstGeom>
        <a:solidFill>
          <a:schemeClr val="accent3">
            <a:hueOff val="4117163"/>
            <a:satOff val="24712"/>
            <a:lumOff val="18825"/>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871F85F-0B48-4A42-A72E-4C6F3EDCA22C}">
      <dsp:nvSpPr>
        <dsp:cNvPr id="0" name=""/>
        <dsp:cNvSpPr/>
      </dsp:nvSpPr>
      <dsp:spPr>
        <a:xfrm>
          <a:off x="213403" y="2560637"/>
          <a:ext cx="695007" cy="69500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8832BDD-58B5-4BF5-9038-904537971FDA}">
      <dsp:nvSpPr>
        <dsp:cNvPr id="0" name=""/>
        <dsp:cNvSpPr/>
      </dsp:nvSpPr>
      <dsp:spPr>
        <a:xfrm>
          <a:off x="987715" y="1170622"/>
          <a:ext cx="2968926" cy="8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l" defTabSz="889000">
            <a:lnSpc>
              <a:spcPct val="90000"/>
            </a:lnSpc>
            <a:spcBef>
              <a:spcPct val="0"/>
            </a:spcBef>
            <a:spcAft>
              <a:spcPct val="35000"/>
            </a:spcAft>
            <a:buNone/>
          </a:pPr>
          <a:r>
            <a:rPr lang="pl-PL" sz="2000" kern="1200" dirty="0"/>
            <a:t>dowody nielegalne (naruszenie zakazu dowodowego)</a:t>
          </a:r>
        </a:p>
      </dsp:txBody>
      <dsp:txXfrm>
        <a:off x="987715" y="1170622"/>
        <a:ext cx="2968926" cy="868759"/>
      </dsp:txXfrm>
    </dsp:sp>
    <dsp:sp modelId="{9CBEDFFF-441A-45FE-947B-0FDC553E6079}">
      <dsp:nvSpPr>
        <dsp:cNvPr id="0" name=""/>
        <dsp:cNvSpPr/>
      </dsp:nvSpPr>
      <dsp:spPr>
        <a:xfrm>
          <a:off x="1690294" y="1605002"/>
          <a:ext cx="260627" cy="0"/>
        </a:xfrm>
        <a:prstGeom prst="line">
          <a:avLst/>
        </a:prstGeom>
        <a:solidFill>
          <a:schemeClr val="accent3">
            <a:hueOff val="0"/>
            <a:satOff val="0"/>
            <a:lumOff val="0"/>
            <a:alphaOff val="0"/>
          </a:schemeClr>
        </a:solidFill>
        <a:ln w="1905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8FD51995-AA3D-4F70-BE5B-691B7A6CA2F9}">
      <dsp:nvSpPr>
        <dsp:cNvPr id="0" name=""/>
        <dsp:cNvSpPr/>
      </dsp:nvSpPr>
      <dsp:spPr>
        <a:xfrm rot="5400000">
          <a:off x="473249" y="1691964"/>
          <a:ext cx="1303834" cy="1128518"/>
        </a:xfrm>
        <a:prstGeom prst="line">
          <a:avLst/>
        </a:prstGeom>
        <a:solidFill>
          <a:schemeClr val="accent3">
            <a:hueOff val="0"/>
            <a:satOff val="0"/>
            <a:lumOff val="0"/>
            <a:alphaOff val="0"/>
          </a:schemeClr>
        </a:solidFill>
        <a:ln w="1905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AC2D052B-7612-49F0-9A4D-28E64926EEB5}">
      <dsp:nvSpPr>
        <dsp:cNvPr id="0" name=""/>
        <dsp:cNvSpPr/>
      </dsp:nvSpPr>
      <dsp:spPr>
        <a:xfrm>
          <a:off x="1051303" y="1985631"/>
          <a:ext cx="2841750" cy="8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l" defTabSz="889000">
            <a:lnSpc>
              <a:spcPct val="90000"/>
            </a:lnSpc>
            <a:spcBef>
              <a:spcPct val="0"/>
            </a:spcBef>
            <a:spcAft>
              <a:spcPct val="35000"/>
            </a:spcAft>
            <a:buNone/>
          </a:pPr>
          <a:r>
            <a:rPr lang="pl-PL" sz="2000" kern="1200" dirty="0"/>
            <a:t>dowody uzyskane w sposób sprzeczny z ustawą </a:t>
          </a:r>
        </a:p>
      </dsp:txBody>
      <dsp:txXfrm>
        <a:off x="1051303" y="1985631"/>
        <a:ext cx="2841750" cy="868759"/>
      </dsp:txXfrm>
    </dsp:sp>
    <dsp:sp modelId="{462BCD69-59FE-46AB-82AA-0E2367DC513D}">
      <dsp:nvSpPr>
        <dsp:cNvPr id="0" name=""/>
        <dsp:cNvSpPr/>
      </dsp:nvSpPr>
      <dsp:spPr>
        <a:xfrm>
          <a:off x="1690294" y="2473761"/>
          <a:ext cx="260627" cy="0"/>
        </a:xfrm>
        <a:prstGeom prst="line">
          <a:avLst/>
        </a:prstGeom>
        <a:solidFill>
          <a:schemeClr val="accent3">
            <a:hueOff val="0"/>
            <a:satOff val="0"/>
            <a:lumOff val="0"/>
            <a:alphaOff val="0"/>
          </a:schemeClr>
        </a:solidFill>
        <a:ln w="1905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B849FBB1-7BCE-4F5A-8228-E114399FC566}">
      <dsp:nvSpPr>
        <dsp:cNvPr id="0" name=""/>
        <dsp:cNvSpPr/>
      </dsp:nvSpPr>
      <dsp:spPr>
        <a:xfrm rot="5400000">
          <a:off x="917724" y="2615994"/>
          <a:ext cx="912683" cy="630719"/>
        </a:xfrm>
        <a:prstGeom prst="line">
          <a:avLst/>
        </a:prstGeom>
        <a:solidFill>
          <a:schemeClr val="accent3">
            <a:hueOff val="0"/>
            <a:satOff val="0"/>
            <a:lumOff val="0"/>
            <a:alphaOff val="0"/>
          </a:schemeClr>
        </a:solidFill>
        <a:ln w="1905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E729E-42B6-41EF-BCF4-A10BF41D7B0A}">
      <dsp:nvSpPr>
        <dsp:cNvPr id="0" name=""/>
        <dsp:cNvSpPr/>
      </dsp:nvSpPr>
      <dsp:spPr>
        <a:xfrm rot="1748201">
          <a:off x="2123708" y="3098866"/>
          <a:ext cx="853520" cy="67587"/>
        </a:xfrm>
        <a:custGeom>
          <a:avLst/>
          <a:gdLst/>
          <a:ahLst/>
          <a:cxnLst/>
          <a:rect l="0" t="0" r="0" b="0"/>
          <a:pathLst>
            <a:path>
              <a:moveTo>
                <a:pt x="0" y="33793"/>
              </a:moveTo>
              <a:lnTo>
                <a:pt x="853520" y="33793"/>
              </a:lnTo>
            </a:path>
          </a:pathLst>
        </a:custGeom>
        <a:noFill/>
        <a:ln w="1905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CD304A-82A3-4B81-94E3-FC1A3D1BA612}">
      <dsp:nvSpPr>
        <dsp:cNvPr id="0" name=""/>
        <dsp:cNvSpPr/>
      </dsp:nvSpPr>
      <dsp:spPr>
        <a:xfrm rot="19851799">
          <a:off x="2123708" y="1683676"/>
          <a:ext cx="853520" cy="67587"/>
        </a:xfrm>
        <a:custGeom>
          <a:avLst/>
          <a:gdLst/>
          <a:ahLst/>
          <a:cxnLst/>
          <a:rect l="0" t="0" r="0" b="0"/>
          <a:pathLst>
            <a:path>
              <a:moveTo>
                <a:pt x="0" y="33793"/>
              </a:moveTo>
              <a:lnTo>
                <a:pt x="853520" y="33793"/>
              </a:lnTo>
            </a:path>
          </a:pathLst>
        </a:custGeom>
        <a:noFill/>
        <a:ln w="1905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2D5154-AAE0-4B22-8F67-354040A1C4DA}">
      <dsp:nvSpPr>
        <dsp:cNvPr id="0" name=""/>
        <dsp:cNvSpPr/>
      </dsp:nvSpPr>
      <dsp:spPr>
        <a:xfrm>
          <a:off x="0" y="1144170"/>
          <a:ext cx="2561790" cy="2561790"/>
        </a:xfrm>
        <a:prstGeom prst="ellipse">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5000" b="-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793BC8-6590-4289-A3E6-2A00C36C55F7}">
      <dsp:nvSpPr>
        <dsp:cNvPr id="0" name=""/>
        <dsp:cNvSpPr/>
      </dsp:nvSpPr>
      <dsp:spPr>
        <a:xfrm>
          <a:off x="2825976" y="366949"/>
          <a:ext cx="1537074" cy="1537074"/>
        </a:xfrm>
        <a:prstGeom prst="ellipse">
          <a:avLst/>
        </a:prstGeom>
        <a:solidFill>
          <a:schemeClr val="accent3">
            <a:hueOff val="2058582"/>
            <a:satOff val="12356"/>
            <a:lumOff val="941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l-PL" sz="1800" kern="1200" dirty="0"/>
            <a:t>gromadzenia dowodów </a:t>
          </a:r>
        </a:p>
      </dsp:txBody>
      <dsp:txXfrm>
        <a:off x="3051075" y="592048"/>
        <a:ext cx="1086876" cy="1086876"/>
      </dsp:txXfrm>
    </dsp:sp>
    <dsp:sp modelId="{76BB16F2-3ADA-475B-9889-0142F66CC13A}">
      <dsp:nvSpPr>
        <dsp:cNvPr id="0" name=""/>
        <dsp:cNvSpPr/>
      </dsp:nvSpPr>
      <dsp:spPr>
        <a:xfrm>
          <a:off x="4516758" y="366949"/>
          <a:ext cx="2305611" cy="1537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pl-PL" sz="1800" kern="1200" dirty="0"/>
            <a:t>naruszenie zakazu dowodowego</a:t>
          </a:r>
        </a:p>
        <a:p>
          <a:pPr marL="171450" lvl="1" indent="-171450" algn="l" defTabSz="800100">
            <a:lnSpc>
              <a:spcPct val="90000"/>
            </a:lnSpc>
            <a:spcBef>
              <a:spcPct val="0"/>
            </a:spcBef>
            <a:spcAft>
              <a:spcPct val="15000"/>
            </a:spcAft>
            <a:buChar char="•"/>
          </a:pPr>
          <a:r>
            <a:rPr lang="pl-PL" sz="1800" kern="1200" dirty="0"/>
            <a:t>naruszenie przepisów o sposobie przeprowadzenia dowodu</a:t>
          </a:r>
        </a:p>
        <a:p>
          <a:pPr marL="171450" lvl="1" indent="-171450" algn="l" defTabSz="800100">
            <a:lnSpc>
              <a:spcPct val="90000"/>
            </a:lnSpc>
            <a:spcBef>
              <a:spcPct val="0"/>
            </a:spcBef>
            <a:spcAft>
              <a:spcPct val="15000"/>
            </a:spcAft>
            <a:buChar char="•"/>
          </a:pPr>
          <a:r>
            <a:rPr lang="pl-PL" sz="1800" kern="1200" dirty="0"/>
            <a:t>naruszenie innych niż KPK przepisów </a:t>
          </a:r>
        </a:p>
      </dsp:txBody>
      <dsp:txXfrm>
        <a:off x="4516758" y="366949"/>
        <a:ext cx="2305611" cy="1537074"/>
      </dsp:txXfrm>
    </dsp:sp>
    <dsp:sp modelId="{062F82E3-DFED-44AD-8E37-EB2D6A33627B}">
      <dsp:nvSpPr>
        <dsp:cNvPr id="0" name=""/>
        <dsp:cNvSpPr/>
      </dsp:nvSpPr>
      <dsp:spPr>
        <a:xfrm>
          <a:off x="2825976" y="2946107"/>
          <a:ext cx="1537074" cy="1537074"/>
        </a:xfrm>
        <a:prstGeom prst="ellipse">
          <a:avLst/>
        </a:prstGeom>
        <a:solidFill>
          <a:schemeClr val="accent3">
            <a:hueOff val="4117163"/>
            <a:satOff val="24712"/>
            <a:lumOff val="1882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l-PL" sz="1800" kern="1200" dirty="0"/>
            <a:t>przeprowadzenia dowodu </a:t>
          </a:r>
        </a:p>
      </dsp:txBody>
      <dsp:txXfrm>
        <a:off x="3051075" y="3171206"/>
        <a:ext cx="1086876" cy="1086876"/>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6A3DC-A1F8-4B75-AF4A-5496C6F1182E}">
      <dsp:nvSpPr>
        <dsp:cNvPr id="0" name=""/>
        <dsp:cNvSpPr/>
      </dsp:nvSpPr>
      <dsp:spPr>
        <a:xfrm>
          <a:off x="4595652" y="2332"/>
          <a:ext cx="1904358" cy="1904358"/>
        </a:xfrm>
        <a:prstGeom prst="downArrow">
          <a:avLst>
            <a:gd name="adj1" fmla="val 50000"/>
            <a:gd name="adj2" fmla="val 35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l-PL" sz="1600" kern="1200"/>
            <a:t>prawda materialna</a:t>
          </a:r>
          <a:endParaRPr lang="pl-PL" sz="1600" kern="1200" dirty="0"/>
        </a:p>
      </dsp:txBody>
      <dsp:txXfrm>
        <a:off x="5071742" y="2332"/>
        <a:ext cx="952179" cy="1571095"/>
      </dsp:txXfrm>
    </dsp:sp>
    <dsp:sp modelId="{C4E4EBE4-0E9A-4E44-9618-C813F04D2CD5}">
      <dsp:nvSpPr>
        <dsp:cNvPr id="0" name=""/>
        <dsp:cNvSpPr/>
      </dsp:nvSpPr>
      <dsp:spPr>
        <a:xfrm rot="3600000">
          <a:off x="6336366" y="1007333"/>
          <a:ext cx="1904358" cy="1904358"/>
        </a:xfrm>
        <a:prstGeom prst="downArrow">
          <a:avLst>
            <a:gd name="adj1" fmla="val 50000"/>
            <a:gd name="adj2" fmla="val 35000"/>
          </a:avLst>
        </a:prstGeom>
        <a:solidFill>
          <a:schemeClr val="accent2">
            <a:hueOff val="1288723"/>
            <a:satOff val="-3699"/>
            <a:lumOff val="-592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l-PL" sz="1600" kern="1200"/>
            <a:t>konstytucyjne prawa i wolności jednostki</a:t>
          </a:r>
          <a:endParaRPr lang="pl-PL" sz="1600" kern="1200" dirty="0"/>
        </a:p>
      </dsp:txBody>
      <dsp:txXfrm rot="-5400000">
        <a:off x="6647305" y="1400107"/>
        <a:ext cx="1571095" cy="952179"/>
      </dsp:txXfrm>
    </dsp:sp>
    <dsp:sp modelId="{EF57BB26-F894-4AAB-B68A-EB3EEF267057}">
      <dsp:nvSpPr>
        <dsp:cNvPr id="0" name=""/>
        <dsp:cNvSpPr/>
      </dsp:nvSpPr>
      <dsp:spPr>
        <a:xfrm rot="7200000">
          <a:off x="6336366" y="3017336"/>
          <a:ext cx="1904358" cy="1904358"/>
        </a:xfrm>
        <a:prstGeom prst="downArrow">
          <a:avLst>
            <a:gd name="adj1" fmla="val 50000"/>
            <a:gd name="adj2" fmla="val 35000"/>
          </a:avLst>
        </a:prstGeom>
        <a:solidFill>
          <a:schemeClr val="accent2">
            <a:hueOff val="2577445"/>
            <a:satOff val="-7397"/>
            <a:lumOff val="-1184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l-PL" sz="1600" kern="1200"/>
            <a:t>ochrona interesów państwa </a:t>
          </a:r>
          <a:endParaRPr lang="pl-PL" sz="1600" kern="1200" dirty="0"/>
        </a:p>
      </dsp:txBody>
      <dsp:txXfrm rot="-5400000">
        <a:off x="6647304" y="3576742"/>
        <a:ext cx="1571095" cy="952179"/>
      </dsp:txXfrm>
    </dsp:sp>
    <dsp:sp modelId="{34218676-321E-48AF-9C21-625316970FCC}">
      <dsp:nvSpPr>
        <dsp:cNvPr id="0" name=""/>
        <dsp:cNvSpPr/>
      </dsp:nvSpPr>
      <dsp:spPr>
        <a:xfrm rot="10800000">
          <a:off x="4595652" y="4022338"/>
          <a:ext cx="1904358" cy="1904358"/>
        </a:xfrm>
        <a:prstGeom prst="downArrow">
          <a:avLst>
            <a:gd name="adj1" fmla="val 50000"/>
            <a:gd name="adj2" fmla="val 35000"/>
          </a:avLst>
        </a:prstGeom>
        <a:solidFill>
          <a:schemeClr val="accent2">
            <a:hueOff val="3866169"/>
            <a:satOff val="-11096"/>
            <a:lumOff val="-1776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pl-PL" sz="1400" kern="1200"/>
            <a:t>stosunki międzynarodowe </a:t>
          </a:r>
          <a:endParaRPr lang="pl-PL" sz="1400" kern="1200" dirty="0"/>
        </a:p>
      </dsp:txBody>
      <dsp:txXfrm rot="10800000">
        <a:off x="5071741" y="4355601"/>
        <a:ext cx="952179" cy="1571095"/>
      </dsp:txXfrm>
    </dsp:sp>
    <dsp:sp modelId="{893FE1A5-2E9B-4752-88EA-C00A640FDBBA}">
      <dsp:nvSpPr>
        <dsp:cNvPr id="0" name=""/>
        <dsp:cNvSpPr/>
      </dsp:nvSpPr>
      <dsp:spPr>
        <a:xfrm rot="14400000">
          <a:off x="2854939" y="3017336"/>
          <a:ext cx="1904358" cy="1904358"/>
        </a:xfrm>
        <a:prstGeom prst="downArrow">
          <a:avLst>
            <a:gd name="adj1" fmla="val 50000"/>
            <a:gd name="adj2" fmla="val 35000"/>
          </a:avLst>
        </a:prstGeom>
        <a:solidFill>
          <a:schemeClr val="accent2">
            <a:hueOff val="5154891"/>
            <a:satOff val="-14794"/>
            <a:lumOff val="-2368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pl-PL" sz="1400" kern="1200"/>
            <a:t>tajemnice zawodowe i tajemnice niejawne </a:t>
          </a:r>
          <a:endParaRPr lang="pl-PL" sz="1400" kern="1200" dirty="0"/>
        </a:p>
      </dsp:txBody>
      <dsp:txXfrm rot="5400000">
        <a:off x="2877263" y="3576741"/>
        <a:ext cx="1571095" cy="952179"/>
      </dsp:txXfrm>
    </dsp:sp>
    <dsp:sp modelId="{9B1633E9-4EE9-458E-A978-0F6CFB12F13E}">
      <dsp:nvSpPr>
        <dsp:cNvPr id="0" name=""/>
        <dsp:cNvSpPr/>
      </dsp:nvSpPr>
      <dsp:spPr>
        <a:xfrm rot="18000000">
          <a:off x="2854939" y="1007333"/>
          <a:ext cx="1904358" cy="1904358"/>
        </a:xfrm>
        <a:prstGeom prst="downArrow">
          <a:avLst>
            <a:gd name="adj1" fmla="val 50000"/>
            <a:gd name="adj2" fmla="val 35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l-PL" sz="1600" kern="1200"/>
            <a:t>ochrona wartości rodzinnych </a:t>
          </a:r>
          <a:endParaRPr lang="pl-PL" sz="1600" kern="1200" dirty="0"/>
        </a:p>
      </dsp:txBody>
      <dsp:txXfrm rot="5400000">
        <a:off x="2877264" y="1400106"/>
        <a:ext cx="1571095" cy="952179"/>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D2007-00A3-46F2-AA86-EAEDA532D8D6}">
      <dsp:nvSpPr>
        <dsp:cNvPr id="0" name=""/>
        <dsp:cNvSpPr/>
      </dsp:nvSpPr>
      <dsp:spPr>
        <a:xfrm>
          <a:off x="4613592" y="0"/>
          <a:ext cx="1794243" cy="1222744"/>
        </a:xfrm>
        <a:prstGeom prst="trapezoid">
          <a:avLst>
            <a:gd name="adj" fmla="val 7337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l-PL" sz="2000" kern="1200" dirty="0"/>
            <a:t>Tajemnica niejawna tajne i ściśle tajne (art. 179)</a:t>
          </a:r>
        </a:p>
      </dsp:txBody>
      <dsp:txXfrm>
        <a:off x="4613592" y="0"/>
        <a:ext cx="1794243" cy="1222744"/>
      </dsp:txXfrm>
    </dsp:sp>
    <dsp:sp modelId="{386F5295-24DA-4462-904E-38E11BA3783E}">
      <dsp:nvSpPr>
        <dsp:cNvPr id="0" name=""/>
        <dsp:cNvSpPr/>
      </dsp:nvSpPr>
      <dsp:spPr>
        <a:xfrm>
          <a:off x="1794243" y="1222744"/>
          <a:ext cx="3588487" cy="1222744"/>
        </a:xfrm>
        <a:prstGeom prst="trapezoid">
          <a:avLst>
            <a:gd name="adj" fmla="val 73370"/>
          </a:avLst>
        </a:prstGeom>
        <a:solidFill>
          <a:schemeClr val="accent3">
            <a:hueOff val="1372388"/>
            <a:satOff val="8237"/>
            <a:lumOff val="627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l-PL" sz="2000" kern="1200" dirty="0"/>
            <a:t>tajemnica dziennikarska (art. 180 § 3 – 5)</a:t>
          </a:r>
        </a:p>
      </dsp:txBody>
      <dsp:txXfrm>
        <a:off x="2422229" y="1222744"/>
        <a:ext cx="2332516" cy="1222744"/>
      </dsp:txXfrm>
    </dsp:sp>
    <dsp:sp modelId="{3718EE9E-B94A-4E19-87E7-6B714CFB5108}">
      <dsp:nvSpPr>
        <dsp:cNvPr id="0" name=""/>
        <dsp:cNvSpPr/>
      </dsp:nvSpPr>
      <dsp:spPr>
        <a:xfrm>
          <a:off x="897121" y="2445488"/>
          <a:ext cx="5382731" cy="1222744"/>
        </a:xfrm>
        <a:prstGeom prst="trapezoid">
          <a:avLst>
            <a:gd name="adj" fmla="val 73370"/>
          </a:avLst>
        </a:prstGeom>
        <a:solidFill>
          <a:schemeClr val="accent3">
            <a:hueOff val="2744775"/>
            <a:satOff val="16475"/>
            <a:lumOff val="1255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l-PL" sz="2000" kern="1200" dirty="0"/>
            <a:t>tajemnica adwokacka, radcowska, notarialna, lekarska (art. 180 § 2)</a:t>
          </a:r>
        </a:p>
      </dsp:txBody>
      <dsp:txXfrm>
        <a:off x="1839099" y="2445488"/>
        <a:ext cx="3498775" cy="1222744"/>
      </dsp:txXfrm>
    </dsp:sp>
    <dsp:sp modelId="{74D30743-B938-451D-93CC-B579EB1A082C}">
      <dsp:nvSpPr>
        <dsp:cNvPr id="0" name=""/>
        <dsp:cNvSpPr/>
      </dsp:nvSpPr>
      <dsp:spPr>
        <a:xfrm>
          <a:off x="0" y="3668232"/>
          <a:ext cx="7176975" cy="1222744"/>
        </a:xfrm>
        <a:prstGeom prst="trapezoid">
          <a:avLst>
            <a:gd name="adj" fmla="val 73370"/>
          </a:avLst>
        </a:prstGeom>
        <a:solidFill>
          <a:schemeClr val="accent3">
            <a:hueOff val="4117163"/>
            <a:satOff val="24712"/>
            <a:lumOff val="1882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l-PL" sz="2000" kern="1200" dirty="0"/>
            <a:t>tajemnica o klauzuli zastrzeżone i poufne oraz związana z wykonywaniem zawodu lub funkcji (art. 180 § 1) </a:t>
          </a:r>
        </a:p>
      </dsp:txBody>
      <dsp:txXfrm>
        <a:off x="1255970" y="3668232"/>
        <a:ext cx="4665033" cy="1222744"/>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CE5F1-A5DC-4E73-981A-EF5C27F5B989}">
      <dsp:nvSpPr>
        <dsp:cNvPr id="0" name=""/>
        <dsp:cNvSpPr/>
      </dsp:nvSpPr>
      <dsp:spPr>
        <a:xfrm>
          <a:off x="0" y="1783"/>
          <a:ext cx="6364224" cy="76003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44B002-8595-4B41-8F75-AB808077B564}">
      <dsp:nvSpPr>
        <dsp:cNvPr id="0" name=""/>
        <dsp:cNvSpPr/>
      </dsp:nvSpPr>
      <dsp:spPr>
        <a:xfrm>
          <a:off x="229911" y="172791"/>
          <a:ext cx="418020" cy="4180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B45134-D08B-4699-902B-45994ACA5A6C}">
      <dsp:nvSpPr>
        <dsp:cNvPr id="0" name=""/>
        <dsp:cNvSpPr/>
      </dsp:nvSpPr>
      <dsp:spPr>
        <a:xfrm>
          <a:off x="877842" y="1783"/>
          <a:ext cx="5486381" cy="760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37" tIns="80437" rIns="80437" bIns="80437" numCol="1" spcCol="1270" anchor="ctr" anchorCtr="0">
          <a:noAutofit/>
        </a:bodyPr>
        <a:lstStyle/>
        <a:p>
          <a:pPr marL="0" lvl="0" indent="0" algn="l" defTabSz="622300">
            <a:lnSpc>
              <a:spcPct val="90000"/>
            </a:lnSpc>
            <a:spcBef>
              <a:spcPct val="0"/>
            </a:spcBef>
            <a:spcAft>
              <a:spcPct val="35000"/>
            </a:spcAft>
            <a:buNone/>
          </a:pPr>
          <a:r>
            <a:rPr lang="pl-PL" sz="1400" kern="1200"/>
            <a:t>Art. 19 ust. 6 	Kontrola operacyjna prowadzona jest niejawnie i polega na:</a:t>
          </a:r>
          <a:endParaRPr lang="en-US" sz="1400" kern="1200"/>
        </a:p>
      </dsp:txBody>
      <dsp:txXfrm>
        <a:off x="877842" y="1783"/>
        <a:ext cx="5486381" cy="760036"/>
      </dsp:txXfrm>
    </dsp:sp>
    <dsp:sp modelId="{08C291FE-A8B9-4D92-B847-D1945219DEA2}">
      <dsp:nvSpPr>
        <dsp:cNvPr id="0" name=""/>
        <dsp:cNvSpPr/>
      </dsp:nvSpPr>
      <dsp:spPr>
        <a:xfrm>
          <a:off x="0" y="951829"/>
          <a:ext cx="6364224" cy="76003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34CC27-0F78-4B2E-AB93-87A54643F37A}">
      <dsp:nvSpPr>
        <dsp:cNvPr id="0" name=""/>
        <dsp:cNvSpPr/>
      </dsp:nvSpPr>
      <dsp:spPr>
        <a:xfrm>
          <a:off x="229911" y="1122837"/>
          <a:ext cx="418020" cy="4180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78D2C5-6086-4285-A58A-77C3E00EBEA7}">
      <dsp:nvSpPr>
        <dsp:cNvPr id="0" name=""/>
        <dsp:cNvSpPr/>
      </dsp:nvSpPr>
      <dsp:spPr>
        <a:xfrm>
          <a:off x="877842" y="951829"/>
          <a:ext cx="5486381" cy="760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37" tIns="80437" rIns="80437" bIns="80437" numCol="1" spcCol="1270" anchor="ctr" anchorCtr="0">
          <a:noAutofit/>
        </a:bodyPr>
        <a:lstStyle/>
        <a:p>
          <a:pPr marL="0" lvl="0" indent="0" algn="l" defTabSz="622300">
            <a:lnSpc>
              <a:spcPct val="90000"/>
            </a:lnSpc>
            <a:spcBef>
              <a:spcPct val="0"/>
            </a:spcBef>
            <a:spcAft>
              <a:spcPct val="35000"/>
            </a:spcAft>
            <a:buNone/>
          </a:pPr>
          <a:r>
            <a:rPr lang="pl-PL" sz="1400" kern="1200"/>
            <a:t>1</a:t>
          </a:r>
          <a:r>
            <a:rPr lang="pl-PL" sz="1400" b="1" kern="1200"/>
            <a:t>)  uzyskiwaniu i utrwalaniu treści rozmów </a:t>
          </a:r>
          <a:r>
            <a:rPr lang="pl-PL" sz="1400" kern="1200"/>
            <a:t>prowadzonych przy użyciu środków technicznych, w tym za pomocą sieci telekomunikacyjnych;</a:t>
          </a:r>
          <a:endParaRPr lang="en-US" sz="1400" kern="1200"/>
        </a:p>
      </dsp:txBody>
      <dsp:txXfrm>
        <a:off x="877842" y="951829"/>
        <a:ext cx="5486381" cy="760036"/>
      </dsp:txXfrm>
    </dsp:sp>
    <dsp:sp modelId="{4A8178F2-4C11-4AD3-82C9-CB3150F868C7}">
      <dsp:nvSpPr>
        <dsp:cNvPr id="0" name=""/>
        <dsp:cNvSpPr/>
      </dsp:nvSpPr>
      <dsp:spPr>
        <a:xfrm>
          <a:off x="0" y="1901874"/>
          <a:ext cx="6364224" cy="76003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3A856A-678E-42C4-B24D-52D4060F9735}">
      <dsp:nvSpPr>
        <dsp:cNvPr id="0" name=""/>
        <dsp:cNvSpPr/>
      </dsp:nvSpPr>
      <dsp:spPr>
        <a:xfrm>
          <a:off x="229911" y="2072883"/>
          <a:ext cx="418020" cy="4180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2D2E93-C843-4273-A966-13F41E62C3E6}">
      <dsp:nvSpPr>
        <dsp:cNvPr id="0" name=""/>
        <dsp:cNvSpPr/>
      </dsp:nvSpPr>
      <dsp:spPr>
        <a:xfrm>
          <a:off x="877842" y="1901874"/>
          <a:ext cx="5486381" cy="760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37" tIns="80437" rIns="80437" bIns="80437" numCol="1" spcCol="1270" anchor="ctr" anchorCtr="0">
          <a:noAutofit/>
        </a:bodyPr>
        <a:lstStyle/>
        <a:p>
          <a:pPr marL="0" lvl="0" indent="0" algn="l" defTabSz="622300">
            <a:lnSpc>
              <a:spcPct val="90000"/>
            </a:lnSpc>
            <a:spcBef>
              <a:spcPct val="0"/>
            </a:spcBef>
            <a:spcAft>
              <a:spcPct val="35000"/>
            </a:spcAft>
            <a:buNone/>
          </a:pPr>
          <a:r>
            <a:rPr lang="pl-PL" sz="1400" kern="1200"/>
            <a:t>2) </a:t>
          </a:r>
          <a:r>
            <a:rPr lang="pl-PL" sz="1400" b="1" kern="1200"/>
            <a:t>uzyskiwaniu i utrwalaniu obrazu lub dźwięku </a:t>
          </a:r>
          <a:r>
            <a:rPr lang="pl-PL" sz="1400" kern="1200"/>
            <a:t>osób z pomieszczeń, środków transportu lub miejsc innych niż miejsca publiczne;</a:t>
          </a:r>
          <a:endParaRPr lang="en-US" sz="1400" kern="1200"/>
        </a:p>
      </dsp:txBody>
      <dsp:txXfrm>
        <a:off x="877842" y="1901874"/>
        <a:ext cx="5486381" cy="760036"/>
      </dsp:txXfrm>
    </dsp:sp>
    <dsp:sp modelId="{CD75ED41-01FF-43B4-AE28-35A9CB32C0F4}">
      <dsp:nvSpPr>
        <dsp:cNvPr id="0" name=""/>
        <dsp:cNvSpPr/>
      </dsp:nvSpPr>
      <dsp:spPr>
        <a:xfrm>
          <a:off x="0" y="2851920"/>
          <a:ext cx="6364224" cy="76003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75C229-FC9A-4009-9513-30B31B797FBA}">
      <dsp:nvSpPr>
        <dsp:cNvPr id="0" name=""/>
        <dsp:cNvSpPr/>
      </dsp:nvSpPr>
      <dsp:spPr>
        <a:xfrm>
          <a:off x="229911" y="3022928"/>
          <a:ext cx="418020" cy="4180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DFFDCD-BE42-42CA-B6B1-1043D2F084EF}">
      <dsp:nvSpPr>
        <dsp:cNvPr id="0" name=""/>
        <dsp:cNvSpPr/>
      </dsp:nvSpPr>
      <dsp:spPr>
        <a:xfrm>
          <a:off x="877842" y="2851920"/>
          <a:ext cx="5486381" cy="760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37" tIns="80437" rIns="80437" bIns="80437" numCol="1" spcCol="1270" anchor="ctr" anchorCtr="0">
          <a:noAutofit/>
        </a:bodyPr>
        <a:lstStyle/>
        <a:p>
          <a:pPr marL="0" lvl="0" indent="0" algn="l" defTabSz="622300">
            <a:lnSpc>
              <a:spcPct val="90000"/>
            </a:lnSpc>
            <a:spcBef>
              <a:spcPct val="0"/>
            </a:spcBef>
            <a:spcAft>
              <a:spcPct val="35000"/>
            </a:spcAft>
            <a:buNone/>
          </a:pPr>
          <a:r>
            <a:rPr lang="pl-PL" sz="1400" kern="1200"/>
            <a:t>3) </a:t>
          </a:r>
          <a:r>
            <a:rPr lang="pl-PL" sz="1400" b="1" kern="1200"/>
            <a:t>uzyskiwaniu i utrwalaniu treści korespondencji</a:t>
          </a:r>
          <a:r>
            <a:rPr lang="pl-PL" sz="1400" kern="1200"/>
            <a:t>, w tym korespondencji prowadzonej za pomocą środków komunikacji elektronicznej;</a:t>
          </a:r>
          <a:endParaRPr lang="en-US" sz="1400" kern="1200"/>
        </a:p>
      </dsp:txBody>
      <dsp:txXfrm>
        <a:off x="877842" y="2851920"/>
        <a:ext cx="5486381" cy="760036"/>
      </dsp:txXfrm>
    </dsp:sp>
    <dsp:sp modelId="{6C226186-2D04-4A9E-AAC6-FE9FB0FF9148}">
      <dsp:nvSpPr>
        <dsp:cNvPr id="0" name=""/>
        <dsp:cNvSpPr/>
      </dsp:nvSpPr>
      <dsp:spPr>
        <a:xfrm>
          <a:off x="0" y="3801966"/>
          <a:ext cx="6364224" cy="760036"/>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250990-0FBC-413D-A072-D93148B4FF2D}">
      <dsp:nvSpPr>
        <dsp:cNvPr id="0" name=""/>
        <dsp:cNvSpPr/>
      </dsp:nvSpPr>
      <dsp:spPr>
        <a:xfrm>
          <a:off x="229911" y="3972974"/>
          <a:ext cx="418020" cy="41802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4BBA1A-52C4-4C94-BBB1-957105848BBB}">
      <dsp:nvSpPr>
        <dsp:cNvPr id="0" name=""/>
        <dsp:cNvSpPr/>
      </dsp:nvSpPr>
      <dsp:spPr>
        <a:xfrm>
          <a:off x="877842" y="3801966"/>
          <a:ext cx="5486381" cy="760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37" tIns="80437" rIns="80437" bIns="80437" numCol="1" spcCol="1270" anchor="ctr" anchorCtr="0">
          <a:noAutofit/>
        </a:bodyPr>
        <a:lstStyle/>
        <a:p>
          <a:pPr marL="0" lvl="0" indent="0" algn="l" defTabSz="622300">
            <a:lnSpc>
              <a:spcPct val="90000"/>
            </a:lnSpc>
            <a:spcBef>
              <a:spcPct val="0"/>
            </a:spcBef>
            <a:spcAft>
              <a:spcPct val="35000"/>
            </a:spcAft>
            <a:buNone/>
          </a:pPr>
          <a:r>
            <a:rPr lang="pl-PL" sz="1400" kern="1200"/>
            <a:t>4) </a:t>
          </a:r>
          <a:r>
            <a:rPr lang="pl-PL" sz="1400" b="1" kern="1200"/>
            <a:t>uzyskiwaniu i utrwalaniu danych zawartych w informatycznych nośnikach danych</a:t>
          </a:r>
          <a:r>
            <a:rPr lang="pl-PL" sz="1400" kern="1200"/>
            <a:t>, telekomunikacyjnych urządzeniach końcowych, systemach informatycznych i teleinformatycznych;</a:t>
          </a:r>
          <a:endParaRPr lang="en-US" sz="1400" kern="1200"/>
        </a:p>
      </dsp:txBody>
      <dsp:txXfrm>
        <a:off x="877842" y="3801966"/>
        <a:ext cx="5486381" cy="760036"/>
      </dsp:txXfrm>
    </dsp:sp>
    <dsp:sp modelId="{AA65CB0A-AED1-4F02-9118-9871CD132E81}">
      <dsp:nvSpPr>
        <dsp:cNvPr id="0" name=""/>
        <dsp:cNvSpPr/>
      </dsp:nvSpPr>
      <dsp:spPr>
        <a:xfrm>
          <a:off x="0" y="4752011"/>
          <a:ext cx="6364224" cy="76003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6C9A98-EB56-40ED-A1DE-59D256289470}">
      <dsp:nvSpPr>
        <dsp:cNvPr id="0" name=""/>
        <dsp:cNvSpPr/>
      </dsp:nvSpPr>
      <dsp:spPr>
        <a:xfrm>
          <a:off x="229911" y="4923020"/>
          <a:ext cx="418020" cy="41802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A819BA-6111-416A-852D-A446459CF9CA}">
      <dsp:nvSpPr>
        <dsp:cNvPr id="0" name=""/>
        <dsp:cNvSpPr/>
      </dsp:nvSpPr>
      <dsp:spPr>
        <a:xfrm>
          <a:off x="877842" y="4752011"/>
          <a:ext cx="5486381" cy="760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37" tIns="80437" rIns="80437" bIns="80437" numCol="1" spcCol="1270" anchor="ctr" anchorCtr="0">
          <a:noAutofit/>
        </a:bodyPr>
        <a:lstStyle/>
        <a:p>
          <a:pPr marL="0" lvl="0" indent="0" algn="l" defTabSz="622300">
            <a:lnSpc>
              <a:spcPct val="90000"/>
            </a:lnSpc>
            <a:spcBef>
              <a:spcPct val="0"/>
            </a:spcBef>
            <a:spcAft>
              <a:spcPct val="35000"/>
            </a:spcAft>
            <a:buNone/>
          </a:pPr>
          <a:r>
            <a:rPr lang="pl-PL" sz="1400" kern="1200"/>
            <a:t>5) </a:t>
          </a:r>
          <a:r>
            <a:rPr lang="pl-PL" sz="1400" b="1" kern="1200"/>
            <a:t>uzyskiwaniu dostępu i kontroli zawartości przesyłek</a:t>
          </a:r>
          <a:r>
            <a:rPr lang="pl-PL" sz="1400" kern="1200"/>
            <a:t>.</a:t>
          </a:r>
          <a:endParaRPr lang="en-US" sz="1400" kern="1200"/>
        </a:p>
      </dsp:txBody>
      <dsp:txXfrm>
        <a:off x="877842" y="4752011"/>
        <a:ext cx="5486381" cy="760036"/>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56E7B-E87C-4B26-9AE7-46A2CDC4CB19}">
      <dsp:nvSpPr>
        <dsp:cNvPr id="0" name=""/>
        <dsp:cNvSpPr/>
      </dsp:nvSpPr>
      <dsp:spPr>
        <a:xfrm>
          <a:off x="1200298" y="3915"/>
          <a:ext cx="2277070" cy="1366242"/>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pl-PL" sz="700" kern="1200"/>
            <a:t>1) przeciwko życiu, określonych w art. 148-150 Kodeksu karnego,</a:t>
          </a:r>
          <a:endParaRPr lang="en-US" sz="700" kern="1200"/>
        </a:p>
      </dsp:txBody>
      <dsp:txXfrm>
        <a:off x="1200298" y="3915"/>
        <a:ext cx="2277070" cy="1366242"/>
      </dsp:txXfrm>
    </dsp:sp>
    <dsp:sp modelId="{8599ECB8-6905-4295-B5BD-8BBF9E501F78}">
      <dsp:nvSpPr>
        <dsp:cNvPr id="0" name=""/>
        <dsp:cNvSpPr/>
      </dsp:nvSpPr>
      <dsp:spPr>
        <a:xfrm>
          <a:off x="3705076" y="3915"/>
          <a:ext cx="2277070" cy="1366242"/>
        </a:xfrm>
        <a:prstGeom prst="rect">
          <a:avLst/>
        </a:prstGeom>
        <a:solidFill>
          <a:schemeClr val="accent4">
            <a:hueOff val="507687"/>
            <a:satOff val="-2246"/>
            <a:lumOff val="-37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pl-PL" sz="700" kern="1200"/>
            <a:t>2) określonych w art. 134, art. 135 § 1, art. 136 § 1, art. 156 § 1 i 3, art. 163 § 1 i 3, art. 164 § 1, art. 165 § 1 i 3, art. 166, art. 167, art. 173 § 1 i 3, art. 189, art. 189a, art. 211a, art. 223, art. 228 § 1 i 3-5, art. 229 § 1 i 3-5, art. 230 § 1, art. 230a § 1, art. 231 § 2, art. 232, art. 233 § 1, 1a, 4 i 6, art. 234, art. 235, art. 236 § 1, art. 238, art. 239 § 1, art. 240 § 1, art. 245, art. 246, art. 252 § 1-3, art. 258, art. 269, art. 270a § 1 i 2, art. 271a § 1 i 2, art. 277a § 1, art. 280-282, art. 285 § 1, art. 286 § 1, art. 296 § 1-3, art. 296a § 1, 2 i 4, art. 299 § 1-6 oraz art. 310 § 1, 2 i 4 Kodeksu karnego,</a:t>
          </a:r>
          <a:endParaRPr lang="en-US" sz="700" kern="1200"/>
        </a:p>
      </dsp:txBody>
      <dsp:txXfrm>
        <a:off x="3705076" y="3915"/>
        <a:ext cx="2277070" cy="1366242"/>
      </dsp:txXfrm>
    </dsp:sp>
    <dsp:sp modelId="{4ED0464C-F553-451C-99B3-D40F29C4A720}">
      <dsp:nvSpPr>
        <dsp:cNvPr id="0" name=""/>
        <dsp:cNvSpPr/>
      </dsp:nvSpPr>
      <dsp:spPr>
        <a:xfrm>
          <a:off x="6209853" y="3915"/>
          <a:ext cx="2277070" cy="1366242"/>
        </a:xfrm>
        <a:prstGeom prst="rect">
          <a:avLst/>
        </a:prstGeom>
        <a:solidFill>
          <a:schemeClr val="accent4">
            <a:hueOff val="1015375"/>
            <a:satOff val="-4493"/>
            <a:lumOff val="-7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pl-PL" sz="700" kern="1200"/>
            <a:t>2a) określonych w art. 46 ust. 1, 2 i 4, art. 47 oraz art. 48 ust. 1 i 2 ustawy z dnia 25 czerwca 2010 r. o sporcie(Dz. U. z 2020 r. poz. 1133),</a:t>
          </a:r>
          <a:endParaRPr lang="en-US" sz="700" kern="1200"/>
        </a:p>
      </dsp:txBody>
      <dsp:txXfrm>
        <a:off x="6209853" y="3915"/>
        <a:ext cx="2277070" cy="1366242"/>
      </dsp:txXfrm>
    </dsp:sp>
    <dsp:sp modelId="{48D5FC27-6698-4BE0-8F80-16FEAFE7DB0C}">
      <dsp:nvSpPr>
        <dsp:cNvPr id="0" name=""/>
        <dsp:cNvSpPr/>
      </dsp:nvSpPr>
      <dsp:spPr>
        <a:xfrm>
          <a:off x="8714630" y="3915"/>
          <a:ext cx="2277070" cy="1366242"/>
        </a:xfrm>
        <a:prstGeom prst="rect">
          <a:avLst/>
        </a:prstGeom>
        <a:solidFill>
          <a:schemeClr val="accent4">
            <a:hueOff val="1523062"/>
            <a:satOff val="-6739"/>
            <a:lumOff val="-113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pl-PL" sz="700" kern="1200" dirty="0"/>
            <a:t>2b) określonych w art. 178-183 ustawy z dnia 29 lipca 2005 r. o obrocie instrumentami finansowymi (Dz. U. z 2021 r. 328, 355, 680, 1505 i 1595) oraz art. 99-100 ustawy z dnia 29 lipca 2005 r. o ofercie publicznej i warunkach wprowadzania instrumentów finansowych do zorganizowanego systemu obrotu oraz o spółkach publicznych (Dz. U. z 2020 r. poz. 2080 oraz z 2021 r. poz. 355),</a:t>
          </a:r>
          <a:endParaRPr lang="en-US" sz="700" kern="1200" dirty="0"/>
        </a:p>
      </dsp:txBody>
      <dsp:txXfrm>
        <a:off x="8714630" y="3915"/>
        <a:ext cx="2277070" cy="1366242"/>
      </dsp:txXfrm>
    </dsp:sp>
    <dsp:sp modelId="{65CE7574-A95A-4716-A6A9-A415EBE490A6}">
      <dsp:nvSpPr>
        <dsp:cNvPr id="0" name=""/>
        <dsp:cNvSpPr/>
      </dsp:nvSpPr>
      <dsp:spPr>
        <a:xfrm>
          <a:off x="1200298" y="1597864"/>
          <a:ext cx="2277070" cy="1366242"/>
        </a:xfrm>
        <a:prstGeom prst="rect">
          <a:avLst/>
        </a:prstGeom>
        <a:solidFill>
          <a:schemeClr val="accent4">
            <a:hueOff val="2030750"/>
            <a:satOff val="-8985"/>
            <a:lumOff val="-15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pl-PL" sz="700" kern="1200"/>
            <a:t>3) przeciwko obrotowi gospodarczemu, określonych w art. 296-306 Kodeksu karnego, powodujących szkodę majątkową lub skierowanych przeciwko mieniu, jeżeli wysokość szkody lub wartość mienia przekracza pięćdziesięciokrotną wysokość najniższego wynagrodzenia za pracę określonego na podstawie odrębnych przepisów,</a:t>
          </a:r>
          <a:endParaRPr lang="en-US" sz="700" kern="1200"/>
        </a:p>
      </dsp:txBody>
      <dsp:txXfrm>
        <a:off x="1200298" y="1597864"/>
        <a:ext cx="2277070" cy="1366242"/>
      </dsp:txXfrm>
    </dsp:sp>
    <dsp:sp modelId="{0BC79558-31F5-4083-A736-BB0085D65ABB}">
      <dsp:nvSpPr>
        <dsp:cNvPr id="0" name=""/>
        <dsp:cNvSpPr/>
      </dsp:nvSpPr>
      <dsp:spPr>
        <a:xfrm>
          <a:off x="3705076" y="1597864"/>
          <a:ext cx="2277070" cy="1366242"/>
        </a:xfrm>
        <a:prstGeom prst="rect">
          <a:avLst/>
        </a:prstGeom>
        <a:solidFill>
          <a:schemeClr val="accent4">
            <a:hueOff val="2538437"/>
            <a:satOff val="-11232"/>
            <a:lumOff val="-188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pl-PL" sz="700" kern="1200"/>
            <a:t>3a) przeciwko wolności seksualnej i obyczajności, gdy pokrzywdzonym jest małoletni albo gdy treści pornograficzne, o których mowa w art. 202 Kodeksu karnego, obejmują udział małoletniego,</a:t>
          </a:r>
          <a:endParaRPr lang="en-US" sz="700" kern="1200"/>
        </a:p>
      </dsp:txBody>
      <dsp:txXfrm>
        <a:off x="3705076" y="1597864"/>
        <a:ext cx="2277070" cy="1366242"/>
      </dsp:txXfrm>
    </dsp:sp>
    <dsp:sp modelId="{A6F02ACA-0A42-475D-B0B1-5AB7B30ED418}">
      <dsp:nvSpPr>
        <dsp:cNvPr id="0" name=""/>
        <dsp:cNvSpPr/>
      </dsp:nvSpPr>
      <dsp:spPr>
        <a:xfrm>
          <a:off x="6209853" y="1597864"/>
          <a:ext cx="2277070" cy="1366242"/>
        </a:xfrm>
        <a:prstGeom prst="rect">
          <a:avLst/>
        </a:prstGeom>
        <a:solidFill>
          <a:schemeClr val="accent4">
            <a:hueOff val="3046125"/>
            <a:satOff val="-13478"/>
            <a:lumOff val="-226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pl-PL" sz="700" kern="1200"/>
            <a:t>3b) określonych w rozdziale 11 ustawy z dnia 23 lipca 2003 r. o ochronie zabytków i opiece nad zabytkami (Dz. U. z 2021 r. poz. 710 i 954), w rozdziale 5 ustawy z dnia 14 lipca 1983 r. o narodowym zasobie archiwalnym i archiwach (Dz. U. z 2020 r. poz. 164), w rozdziale 5a ustawy z dnia 21 listopada 1996 r. o muzeach (Dz. U. z 2020 r. poz. 902 oraz z 2021 r. poz. 1641), w rozdziale 11a ustawy z dnia 27 czerwca 1997 r. o bibliotekach (Dz. U. z 2019 r. poz. 1479) oraz w rozdziale 6 ustawy z dnia 25 maja 2017 r. o restytucji narodowych dóbr kultury (Dz. U. z 2019 r. poz. 1591),</a:t>
          </a:r>
          <a:endParaRPr lang="en-US" sz="700" kern="1200"/>
        </a:p>
      </dsp:txBody>
      <dsp:txXfrm>
        <a:off x="6209853" y="1597864"/>
        <a:ext cx="2277070" cy="1366242"/>
      </dsp:txXfrm>
    </dsp:sp>
    <dsp:sp modelId="{8D211B15-AF87-460A-B42A-A4C24F6F806D}">
      <dsp:nvSpPr>
        <dsp:cNvPr id="0" name=""/>
        <dsp:cNvSpPr/>
      </dsp:nvSpPr>
      <dsp:spPr>
        <a:xfrm>
          <a:off x="8714630" y="1597864"/>
          <a:ext cx="2277070" cy="1366242"/>
        </a:xfrm>
        <a:prstGeom prst="rect">
          <a:avLst/>
        </a:prstGeom>
        <a:solidFill>
          <a:schemeClr val="accent4">
            <a:hueOff val="3553812"/>
            <a:satOff val="-15724"/>
            <a:lumOff val="-264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pl-PL" sz="700" kern="1200"/>
            <a:t>4) skarbowych, jeżeli wartość przedmiotu czynu lub uszczuplenie należności publicznoprawnej przekraczają pięćdziesięciokrotną wysokość najniższego wynagrodzenia za pracę określonego na podstawie odrębnych przepisów,</a:t>
          </a:r>
          <a:endParaRPr lang="en-US" sz="700" kern="1200"/>
        </a:p>
      </dsp:txBody>
      <dsp:txXfrm>
        <a:off x="8714630" y="1597864"/>
        <a:ext cx="2277070" cy="1366242"/>
      </dsp:txXfrm>
    </dsp:sp>
    <dsp:sp modelId="{4632BC5E-BD7E-4F58-B5D0-AA200634CD9D}">
      <dsp:nvSpPr>
        <dsp:cNvPr id="0" name=""/>
        <dsp:cNvSpPr/>
      </dsp:nvSpPr>
      <dsp:spPr>
        <a:xfrm>
          <a:off x="1200298" y="3191813"/>
          <a:ext cx="2277070" cy="1366242"/>
        </a:xfrm>
        <a:prstGeom prst="rect">
          <a:avLst/>
        </a:prstGeom>
        <a:solidFill>
          <a:schemeClr val="accent4">
            <a:hueOff val="4061500"/>
            <a:satOff val="-17970"/>
            <a:lumOff val="-301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pl-PL" sz="700" kern="1200"/>
            <a:t>4a) skarbowych, o których mowa w art. 107 § 1 Kodeksu karnego skarbowego,</a:t>
          </a:r>
          <a:endParaRPr lang="en-US" sz="700" kern="1200"/>
        </a:p>
      </dsp:txBody>
      <dsp:txXfrm>
        <a:off x="1200298" y="3191813"/>
        <a:ext cx="2277070" cy="1366242"/>
      </dsp:txXfrm>
    </dsp:sp>
    <dsp:sp modelId="{655C17B6-E95C-4CF3-A6D5-6D10033C6B26}">
      <dsp:nvSpPr>
        <dsp:cNvPr id="0" name=""/>
        <dsp:cNvSpPr/>
      </dsp:nvSpPr>
      <dsp:spPr>
        <a:xfrm>
          <a:off x="3705076" y="3191813"/>
          <a:ext cx="2277070" cy="1366242"/>
        </a:xfrm>
        <a:prstGeom prst="rect">
          <a:avLst/>
        </a:prstGeom>
        <a:solidFill>
          <a:schemeClr val="accent4">
            <a:hueOff val="4569187"/>
            <a:satOff val="-20217"/>
            <a:lumOff val="-339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pl-PL" sz="700" kern="1200"/>
            <a:t>5) nielegalnego wytwarzania, posiadania lub obrotu bronią, amunicją, materiałami wybuchowymi, środkami odurzającymi, substancjami psychotropowymi, ich prekursorami lub nowymi substancjami psychoaktywnymi oraz materiałami jądrowymi i promieniotwórczymi,</a:t>
          </a:r>
          <a:endParaRPr lang="en-US" sz="700" kern="1200"/>
        </a:p>
      </dsp:txBody>
      <dsp:txXfrm>
        <a:off x="3705076" y="3191813"/>
        <a:ext cx="2277070" cy="1366242"/>
      </dsp:txXfrm>
    </dsp:sp>
    <dsp:sp modelId="{A3EC5DFE-A951-4A68-B276-23D1BAFDF544}">
      <dsp:nvSpPr>
        <dsp:cNvPr id="0" name=""/>
        <dsp:cNvSpPr/>
      </dsp:nvSpPr>
      <dsp:spPr>
        <a:xfrm>
          <a:off x="6209853" y="3191813"/>
          <a:ext cx="2277070" cy="1366242"/>
        </a:xfrm>
        <a:prstGeom prst="rect">
          <a:avLst/>
        </a:prstGeom>
        <a:solidFill>
          <a:schemeClr val="accent4">
            <a:hueOff val="5076875"/>
            <a:satOff val="-22463"/>
            <a:lumOff val="-377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pl-PL" sz="700" kern="1200"/>
            <a:t>6) określonych w art. 8 ustawy z dnia 6 czerwca 1997 r. - Przepisy wprowadzające Kodeks karny (Dz. U. poz. 554 i 1083, z 1998 r. poz. 715, z 2009 r. poz. 1149 i 1589 oraz z 2010 r. poz. 626),</a:t>
          </a:r>
          <a:endParaRPr lang="en-US" sz="700" kern="1200"/>
        </a:p>
      </dsp:txBody>
      <dsp:txXfrm>
        <a:off x="6209853" y="3191813"/>
        <a:ext cx="2277070" cy="1366242"/>
      </dsp:txXfrm>
    </dsp:sp>
    <dsp:sp modelId="{08B86A23-3AF1-4B07-84BE-61CF6C87A513}">
      <dsp:nvSpPr>
        <dsp:cNvPr id="0" name=""/>
        <dsp:cNvSpPr/>
      </dsp:nvSpPr>
      <dsp:spPr>
        <a:xfrm>
          <a:off x="8714630" y="3191813"/>
          <a:ext cx="2277070" cy="1366242"/>
        </a:xfrm>
        <a:prstGeom prst="rect">
          <a:avLst/>
        </a:prstGeom>
        <a:solidFill>
          <a:schemeClr val="accent4">
            <a:hueOff val="5584562"/>
            <a:satOff val="-24709"/>
            <a:lumOff val="-414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pl-PL" sz="700" kern="1200"/>
            <a:t>7) określonych w art. 43-46 ustawy z dnia 1 lipca 2005 r. o pobieraniu, przechowywaniu i przeszczepianiu komórek, tkanek i narządów (Dz. U. z 2020 r. poz. 2134),</a:t>
          </a:r>
          <a:endParaRPr lang="en-US" sz="700" kern="1200"/>
        </a:p>
      </dsp:txBody>
      <dsp:txXfrm>
        <a:off x="8714630" y="3191813"/>
        <a:ext cx="2277070" cy="1366242"/>
      </dsp:txXfrm>
    </dsp:sp>
    <dsp:sp modelId="{572511CC-D4B8-4FE8-A029-85650805E1F0}">
      <dsp:nvSpPr>
        <dsp:cNvPr id="0" name=""/>
        <dsp:cNvSpPr/>
      </dsp:nvSpPr>
      <dsp:spPr>
        <a:xfrm>
          <a:off x="3705076" y="4785762"/>
          <a:ext cx="2277070" cy="1366242"/>
        </a:xfrm>
        <a:prstGeom prst="rect">
          <a:avLst/>
        </a:prstGeom>
        <a:solidFill>
          <a:schemeClr val="accent4">
            <a:hueOff val="6092249"/>
            <a:satOff val="-26956"/>
            <a:lumOff val="-452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pl-PL" sz="700" kern="1200"/>
            <a:t>8) ściganych na mocy umów międzynarodowych ratyfikowanych za uprzednią zgodą wyrażoną w ustawie, określonych w polskiej ustawie karnej,</a:t>
          </a:r>
          <a:endParaRPr lang="en-US" sz="700" kern="1200"/>
        </a:p>
      </dsp:txBody>
      <dsp:txXfrm>
        <a:off x="3705076" y="4785762"/>
        <a:ext cx="2277070" cy="1366242"/>
      </dsp:txXfrm>
    </dsp:sp>
    <dsp:sp modelId="{1D9F926F-441F-466C-9700-34CB986AEF94}">
      <dsp:nvSpPr>
        <dsp:cNvPr id="0" name=""/>
        <dsp:cNvSpPr/>
      </dsp:nvSpPr>
      <dsp:spPr>
        <a:xfrm>
          <a:off x="6209853" y="4785762"/>
          <a:ext cx="2277070" cy="1366242"/>
        </a:xfrm>
        <a:prstGeom prst="rect">
          <a:avLst/>
        </a:prstGeom>
        <a:solidFill>
          <a:schemeClr val="accent4">
            <a:hueOff val="6599937"/>
            <a:satOff val="-29202"/>
            <a:lumOff val="-49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pl-PL" sz="700" kern="1200"/>
            <a:t>9) o których mowa w pkt 1-8 lub, o których mowa w art. 45 § 2 Kodeksu karnego albo art. 33 § 2 Kodeksu karnego skarbowego - w celu ujawnienia mienia zagrożonego przepadkiem w związku z tymi przestępstwami</a:t>
          </a:r>
          <a:endParaRPr lang="en-US" sz="700" kern="1200"/>
        </a:p>
      </dsp:txBody>
      <dsp:txXfrm>
        <a:off x="6209853" y="4785762"/>
        <a:ext cx="2277070" cy="1366242"/>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DE4C1-15BB-4931-A1DB-184C52F071BA}">
      <dsp:nvSpPr>
        <dsp:cNvPr id="0" name=""/>
        <dsp:cNvSpPr/>
      </dsp:nvSpPr>
      <dsp:spPr>
        <a:xfrm>
          <a:off x="4787" y="1311894"/>
          <a:ext cx="2093264" cy="1255958"/>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dirty="0"/>
            <a:t>Podejrzenie popełnienia przestępstwa z art. 19 ust. 1 </a:t>
          </a:r>
        </a:p>
      </dsp:txBody>
      <dsp:txXfrm>
        <a:off x="41573" y="1348680"/>
        <a:ext cx="2019692" cy="1182386"/>
      </dsp:txXfrm>
    </dsp:sp>
    <dsp:sp modelId="{FFEC73B8-428B-4B3D-9EDF-6493FA281869}">
      <dsp:nvSpPr>
        <dsp:cNvPr id="0" name=""/>
        <dsp:cNvSpPr/>
      </dsp:nvSpPr>
      <dsp:spPr>
        <a:xfrm>
          <a:off x="2307378" y="1680308"/>
          <a:ext cx="443772" cy="51912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pl-PL" sz="1200" kern="1200"/>
        </a:p>
      </dsp:txBody>
      <dsp:txXfrm>
        <a:off x="2307378" y="1784134"/>
        <a:ext cx="310640" cy="311477"/>
      </dsp:txXfrm>
    </dsp:sp>
    <dsp:sp modelId="{2B88F551-1C5B-48B5-8F21-402F8F3BF841}">
      <dsp:nvSpPr>
        <dsp:cNvPr id="0" name=""/>
        <dsp:cNvSpPr/>
      </dsp:nvSpPr>
      <dsp:spPr>
        <a:xfrm>
          <a:off x="2935358" y="1311894"/>
          <a:ext cx="2093264" cy="1255958"/>
        </a:xfrm>
        <a:prstGeom prst="roundRect">
          <a:avLst>
            <a:gd name="adj" fmla="val 10000"/>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dirty="0"/>
            <a:t>Niemożność zapobieżenia/zebrania dowodów innymi sposobami niż operacyjne </a:t>
          </a:r>
        </a:p>
      </dsp:txBody>
      <dsp:txXfrm>
        <a:off x="2972144" y="1348680"/>
        <a:ext cx="2019692" cy="1182386"/>
      </dsp:txXfrm>
    </dsp:sp>
    <dsp:sp modelId="{C34F2E9D-EC20-486D-9E91-FDC3C8424848}">
      <dsp:nvSpPr>
        <dsp:cNvPr id="0" name=""/>
        <dsp:cNvSpPr/>
      </dsp:nvSpPr>
      <dsp:spPr>
        <a:xfrm>
          <a:off x="5237949" y="1680308"/>
          <a:ext cx="443772" cy="519129"/>
        </a:xfrm>
        <a:prstGeom prst="rightArrow">
          <a:avLst>
            <a:gd name="adj1" fmla="val 60000"/>
            <a:gd name="adj2" fmla="val 50000"/>
          </a:avLst>
        </a:prstGeom>
        <a:solidFill>
          <a:schemeClr val="accent5">
            <a:hueOff val="-6076075"/>
            <a:satOff val="-413"/>
            <a:lumOff val="9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pl-PL" sz="1200" kern="1200"/>
        </a:p>
      </dsp:txBody>
      <dsp:txXfrm>
        <a:off x="5237949" y="1784134"/>
        <a:ext cx="310640" cy="311477"/>
      </dsp:txXfrm>
    </dsp:sp>
    <dsp:sp modelId="{F32966FC-66C5-42BF-89FD-A0AC39D9BCC3}">
      <dsp:nvSpPr>
        <dsp:cNvPr id="0" name=""/>
        <dsp:cNvSpPr/>
      </dsp:nvSpPr>
      <dsp:spPr>
        <a:xfrm>
          <a:off x="5865928" y="1311894"/>
          <a:ext cx="2093264" cy="1255958"/>
        </a:xfrm>
        <a:prstGeom prst="roundRect">
          <a:avLst>
            <a:gd name="adj" fmla="val 10000"/>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dirty="0"/>
            <a:t>KWP (KGP/KGCBŚP) występuje o zgodę o zastosowanie kontroli operacyjnej do PO (PG)</a:t>
          </a:r>
        </a:p>
      </dsp:txBody>
      <dsp:txXfrm>
        <a:off x="5902714" y="1348680"/>
        <a:ext cx="2019692" cy="1182386"/>
      </dsp:txXfrm>
    </dsp:sp>
    <dsp:sp modelId="{45CD050E-B5E4-41B2-9A53-A81C84DD4896}">
      <dsp:nvSpPr>
        <dsp:cNvPr id="0" name=""/>
        <dsp:cNvSpPr/>
      </dsp:nvSpPr>
      <dsp:spPr>
        <a:xfrm>
          <a:off x="8168520" y="1680308"/>
          <a:ext cx="443772" cy="519129"/>
        </a:xfrm>
        <a:prstGeom prst="rightArrow">
          <a:avLst>
            <a:gd name="adj1" fmla="val 60000"/>
            <a:gd name="adj2" fmla="val 50000"/>
          </a:avLst>
        </a:prstGeom>
        <a:solidFill>
          <a:schemeClr val="accent5">
            <a:hueOff val="-12152150"/>
            <a:satOff val="-826"/>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pl-PL" sz="1200" kern="1200"/>
        </a:p>
      </dsp:txBody>
      <dsp:txXfrm>
        <a:off x="8168520" y="1784134"/>
        <a:ext cx="310640" cy="311477"/>
      </dsp:txXfrm>
    </dsp:sp>
    <dsp:sp modelId="{BB7CAF02-DF6A-45A3-A014-CE9DCC3DCBA1}">
      <dsp:nvSpPr>
        <dsp:cNvPr id="0" name=""/>
        <dsp:cNvSpPr/>
      </dsp:nvSpPr>
      <dsp:spPr>
        <a:xfrm>
          <a:off x="8796499" y="1311894"/>
          <a:ext cx="2093264" cy="1255958"/>
        </a:xfrm>
        <a:prstGeom prst="roundRect">
          <a:avLst>
            <a:gd name="adj" fmla="val 10000"/>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dirty="0"/>
            <a:t>Wyrażenie zgody na kontrolę operacyjną przez PO(PG)</a:t>
          </a:r>
        </a:p>
      </dsp:txBody>
      <dsp:txXfrm>
        <a:off x="8833285" y="1348680"/>
        <a:ext cx="2019692" cy="11823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49237-7D4A-4804-B47B-CC7AB89834BF}">
      <dsp:nvSpPr>
        <dsp:cNvPr id="0" name=""/>
        <dsp:cNvSpPr/>
      </dsp:nvSpPr>
      <dsp:spPr>
        <a:xfrm>
          <a:off x="15058" y="369681"/>
          <a:ext cx="1180417" cy="9479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DF9B97-77CE-4357-8F53-156A44B240FE}">
      <dsp:nvSpPr>
        <dsp:cNvPr id="0" name=""/>
        <dsp:cNvSpPr/>
      </dsp:nvSpPr>
      <dsp:spPr>
        <a:xfrm>
          <a:off x="15058" y="1446569"/>
          <a:ext cx="3372621" cy="617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pl-PL" sz="1600" kern="1200" dirty="0"/>
            <a:t>Przy ocenie dowodów sąd jest związany przeprowadzonymi dowodami. </a:t>
          </a:r>
          <a:endParaRPr lang="en-US" sz="1600" kern="1200" dirty="0"/>
        </a:p>
      </dsp:txBody>
      <dsp:txXfrm>
        <a:off x="15058" y="1446569"/>
        <a:ext cx="3372621" cy="617328"/>
      </dsp:txXfrm>
    </dsp:sp>
    <dsp:sp modelId="{28B34045-1C11-4510-B4D3-2167A05E89CB}">
      <dsp:nvSpPr>
        <dsp:cNvPr id="0" name=""/>
        <dsp:cNvSpPr/>
      </dsp:nvSpPr>
      <dsp:spPr>
        <a:xfrm>
          <a:off x="15058" y="2123887"/>
          <a:ext cx="3372621" cy="1245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pl-PL" sz="1600" kern="1200" dirty="0"/>
            <a:t>nie może pominąć przeprowadzonych dowodów </a:t>
          </a:r>
          <a:endParaRPr lang="en-US" sz="1600" kern="1200" dirty="0"/>
        </a:p>
        <a:p>
          <a:pPr marL="0" lvl="0" indent="0" algn="l" defTabSz="711200">
            <a:lnSpc>
              <a:spcPct val="90000"/>
            </a:lnSpc>
            <a:spcBef>
              <a:spcPct val="0"/>
            </a:spcBef>
            <a:spcAft>
              <a:spcPct val="35000"/>
            </a:spcAft>
            <a:buNone/>
          </a:pPr>
          <a:r>
            <a:rPr lang="pl-PL" sz="1600" kern="1200"/>
            <a:t>nie może uwzględniać w swoich ocenach dowodów, które nie zostały przeprowadzone </a:t>
          </a:r>
          <a:endParaRPr lang="en-US" sz="1600" kern="1200"/>
        </a:p>
      </dsp:txBody>
      <dsp:txXfrm>
        <a:off x="15058" y="2123887"/>
        <a:ext cx="3372621" cy="1245243"/>
      </dsp:txXfrm>
    </dsp:sp>
    <dsp:sp modelId="{3F62D2FA-C1C4-4FFB-A001-D676A0048ECC}">
      <dsp:nvSpPr>
        <dsp:cNvPr id="0" name=""/>
        <dsp:cNvSpPr/>
      </dsp:nvSpPr>
      <dsp:spPr>
        <a:xfrm>
          <a:off x="3977889" y="369681"/>
          <a:ext cx="1180417" cy="9479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09FEF4-B5A1-4D79-BCCA-E79640872405}">
      <dsp:nvSpPr>
        <dsp:cNvPr id="0" name=""/>
        <dsp:cNvSpPr/>
      </dsp:nvSpPr>
      <dsp:spPr>
        <a:xfrm>
          <a:off x="3977889" y="1446569"/>
          <a:ext cx="3372621" cy="617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defRPr b="1"/>
          </a:pPr>
          <a:r>
            <a:rPr lang="pl-PL" sz="1800" kern="1200" dirty="0"/>
            <a:t>Niedopuszczalne jest modyfikowanie treści dowodów </a:t>
          </a:r>
          <a:endParaRPr lang="en-US" sz="1800" kern="1200" dirty="0"/>
        </a:p>
      </dsp:txBody>
      <dsp:txXfrm>
        <a:off x="3977889" y="1446569"/>
        <a:ext cx="3372621" cy="617328"/>
      </dsp:txXfrm>
    </dsp:sp>
    <dsp:sp modelId="{13F2B34C-AB35-4702-A5BC-CFD70835AA59}">
      <dsp:nvSpPr>
        <dsp:cNvPr id="0" name=""/>
        <dsp:cNvSpPr/>
      </dsp:nvSpPr>
      <dsp:spPr>
        <a:xfrm>
          <a:off x="3989322" y="2346324"/>
          <a:ext cx="3372621" cy="1245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pl-PL" sz="1600" kern="1200" dirty="0"/>
            <a:t>„Dokonując oceny przeprowadzonych dowodów, sąd orzekający w sprawie jest skrępowany treścią dowodów, swoje przekonanie bowiem może „wysnuć” jedynie z treści przeprowadzonych dowodów, w żadnym razie więc nie wolno mu przeinaczać (modyfikować) treści uzyskanych w sprawie oświadczeń dowodowych” – wyrok SN z 7.03.1996 r., II KRN 212/95</a:t>
          </a:r>
          <a:endParaRPr lang="en-US" sz="1600" kern="1200" dirty="0"/>
        </a:p>
      </dsp:txBody>
      <dsp:txXfrm>
        <a:off x="3989322" y="2346324"/>
        <a:ext cx="3372621" cy="1245243"/>
      </dsp:txXfrm>
    </dsp:sp>
    <dsp:sp modelId="{AB8C336F-1B2C-4BEF-8A39-8A1051552C3D}">
      <dsp:nvSpPr>
        <dsp:cNvPr id="0" name=""/>
        <dsp:cNvSpPr/>
      </dsp:nvSpPr>
      <dsp:spPr>
        <a:xfrm>
          <a:off x="7940719" y="369681"/>
          <a:ext cx="1180417" cy="9479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160C86-253F-4824-9317-B2A300E45091}">
      <dsp:nvSpPr>
        <dsp:cNvPr id="0" name=""/>
        <dsp:cNvSpPr/>
      </dsp:nvSpPr>
      <dsp:spPr>
        <a:xfrm>
          <a:off x="7940719" y="1446569"/>
          <a:ext cx="3372621" cy="617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defRPr b="1"/>
          </a:pPr>
          <a:r>
            <a:rPr lang="pl-PL" sz="1800" kern="1200" dirty="0"/>
            <a:t>W KPK występuje swobodna i kontrolowana ocena dowodów, ponieważ:</a:t>
          </a:r>
          <a:endParaRPr lang="en-US" sz="1800" kern="1200" dirty="0"/>
        </a:p>
      </dsp:txBody>
      <dsp:txXfrm>
        <a:off x="7940719" y="1446569"/>
        <a:ext cx="3372621" cy="617328"/>
      </dsp:txXfrm>
    </dsp:sp>
    <dsp:sp modelId="{AB0ECDA2-811E-42ED-8BD4-0C2507504676}">
      <dsp:nvSpPr>
        <dsp:cNvPr id="0" name=""/>
        <dsp:cNvSpPr/>
      </dsp:nvSpPr>
      <dsp:spPr>
        <a:xfrm>
          <a:off x="7955778" y="2367730"/>
          <a:ext cx="3372621" cy="1245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pl-PL" sz="1600" kern="1200" dirty="0"/>
            <a:t>organ musi wyjaśnić dlaczego oparł się na tych, a nie innych dowodach i nie uznał dowód przeciwnych (por. art. 424 w odniesieniu do wyroku; przepis ten stosuje się odpowiednio do uzasadnienia postanowień) </a:t>
          </a:r>
          <a:endParaRPr lang="en-US" sz="1600" kern="1200" dirty="0"/>
        </a:p>
        <a:p>
          <a:pPr marL="0" lvl="0" indent="0" algn="l" defTabSz="711200">
            <a:lnSpc>
              <a:spcPct val="90000"/>
            </a:lnSpc>
            <a:spcBef>
              <a:spcPct val="0"/>
            </a:spcBef>
            <a:spcAft>
              <a:spcPct val="35000"/>
            </a:spcAft>
            <a:buNone/>
          </a:pPr>
          <a:r>
            <a:rPr lang="pl-PL" sz="1600" kern="1200"/>
            <a:t>organ rozpoznający środek odwoławczy kontroluje swobodną ocenę dowodów dokonaną przez organ I instancji </a:t>
          </a:r>
          <a:endParaRPr lang="en-US" sz="1600" kern="1200"/>
        </a:p>
      </dsp:txBody>
      <dsp:txXfrm>
        <a:off x="7955778" y="2367730"/>
        <a:ext cx="3372621" cy="1245243"/>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E5FD6-DF3A-4F48-B15A-AECA150638E6}">
      <dsp:nvSpPr>
        <dsp:cNvPr id="0" name=""/>
        <dsp:cNvSpPr/>
      </dsp:nvSpPr>
      <dsp:spPr>
        <a:xfrm>
          <a:off x="1185" y="0"/>
          <a:ext cx="2527541" cy="120032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kern="1200" dirty="0"/>
            <a:t>KWP (KGP/KGCBŚP) występuje </a:t>
          </a:r>
          <a:r>
            <a:rPr lang="pl-PL" sz="1600" b="1" kern="1200" dirty="0"/>
            <a:t>z wnioskiem do właściwego sądu okręgowego</a:t>
          </a:r>
          <a:endParaRPr lang="pl-PL" sz="1600" kern="1200" dirty="0"/>
        </a:p>
      </dsp:txBody>
      <dsp:txXfrm>
        <a:off x="36341" y="35156"/>
        <a:ext cx="2457229" cy="1130017"/>
      </dsp:txXfrm>
    </dsp:sp>
    <dsp:sp modelId="{3BEA2F4C-8FC9-4A08-A327-034F239484AA}">
      <dsp:nvSpPr>
        <dsp:cNvPr id="0" name=""/>
        <dsp:cNvSpPr/>
      </dsp:nvSpPr>
      <dsp:spPr>
        <a:xfrm>
          <a:off x="2781480" y="286749"/>
          <a:ext cx="535838" cy="62683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pl-PL" sz="2600" kern="1200"/>
        </a:p>
      </dsp:txBody>
      <dsp:txXfrm>
        <a:off x="2781480" y="412115"/>
        <a:ext cx="375087" cy="376098"/>
      </dsp:txXfrm>
    </dsp:sp>
    <dsp:sp modelId="{D69727F5-601F-4432-82D9-5667A69AD2D9}">
      <dsp:nvSpPr>
        <dsp:cNvPr id="0" name=""/>
        <dsp:cNvSpPr/>
      </dsp:nvSpPr>
      <dsp:spPr>
        <a:xfrm>
          <a:off x="3539743" y="0"/>
          <a:ext cx="2527541" cy="1200329"/>
        </a:xfrm>
        <a:prstGeom prst="roundRect">
          <a:avLst>
            <a:gd name="adj" fmla="val 10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l-PL" sz="2200" kern="1200" dirty="0"/>
            <a:t>Sąd okręgowy </a:t>
          </a:r>
          <a:r>
            <a:rPr lang="pl-PL" sz="2200" b="1" u="sng" kern="1200" dirty="0"/>
            <a:t>postanowieniem </a:t>
          </a:r>
          <a:r>
            <a:rPr lang="pl-PL" sz="2200" b="0" u="none" kern="1200" dirty="0"/>
            <a:t>wyraża zgodę </a:t>
          </a:r>
        </a:p>
      </dsp:txBody>
      <dsp:txXfrm>
        <a:off x="3574899" y="35156"/>
        <a:ext cx="2457229" cy="1130017"/>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C16DA-F48C-4E2C-93EF-ED672F64DC82}">
      <dsp:nvSpPr>
        <dsp:cNvPr id="0" name=""/>
        <dsp:cNvSpPr/>
      </dsp:nvSpPr>
      <dsp:spPr>
        <a:xfrm>
          <a:off x="4878" y="345970"/>
          <a:ext cx="2132814" cy="1519630"/>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wypadek niecierpiący zwłoki </a:t>
          </a:r>
        </a:p>
      </dsp:txBody>
      <dsp:txXfrm>
        <a:off x="49386" y="390478"/>
        <a:ext cx="2043798" cy="1430614"/>
      </dsp:txXfrm>
    </dsp:sp>
    <dsp:sp modelId="{3037BBB6-F7FA-49D5-B24F-4790E289CB96}">
      <dsp:nvSpPr>
        <dsp:cNvPr id="0" name=""/>
        <dsp:cNvSpPr/>
      </dsp:nvSpPr>
      <dsp:spPr>
        <a:xfrm>
          <a:off x="2350973" y="841317"/>
          <a:ext cx="452156" cy="52893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l-PL" sz="1400" kern="1200"/>
        </a:p>
      </dsp:txBody>
      <dsp:txXfrm>
        <a:off x="2350973" y="947104"/>
        <a:ext cx="316509" cy="317363"/>
      </dsp:txXfrm>
    </dsp:sp>
    <dsp:sp modelId="{9776164A-BE94-483F-ADAD-C927BA4AE038}">
      <dsp:nvSpPr>
        <dsp:cNvPr id="0" name=""/>
        <dsp:cNvSpPr/>
      </dsp:nvSpPr>
      <dsp:spPr>
        <a:xfrm>
          <a:off x="2990818" y="345970"/>
          <a:ext cx="2132814" cy="1519630"/>
        </a:xfrm>
        <a:prstGeom prst="roundRect">
          <a:avLst>
            <a:gd name="adj" fmla="val 10000"/>
          </a:avLst>
        </a:prstGeom>
        <a:solidFill>
          <a:schemeClr val="accent3">
            <a:hueOff val="1372388"/>
            <a:satOff val="8237"/>
            <a:lumOff val="627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KGP, KG CBŚP, KWP występują o pisemną zgodę do PG lub PO </a:t>
          </a:r>
        </a:p>
      </dsp:txBody>
      <dsp:txXfrm>
        <a:off x="3035326" y="390478"/>
        <a:ext cx="2043798" cy="1430614"/>
      </dsp:txXfrm>
    </dsp:sp>
    <dsp:sp modelId="{A9CD3B3D-8A5A-46F1-A674-07FC33A7D09E}">
      <dsp:nvSpPr>
        <dsp:cNvPr id="0" name=""/>
        <dsp:cNvSpPr/>
      </dsp:nvSpPr>
      <dsp:spPr>
        <a:xfrm>
          <a:off x="5336914" y="841317"/>
          <a:ext cx="452156" cy="528937"/>
        </a:xfrm>
        <a:prstGeom prst="rightArrow">
          <a:avLst>
            <a:gd name="adj1" fmla="val 60000"/>
            <a:gd name="adj2" fmla="val 50000"/>
          </a:avLst>
        </a:prstGeom>
        <a:solidFill>
          <a:schemeClr val="accent3">
            <a:hueOff val="2058582"/>
            <a:satOff val="12356"/>
            <a:lumOff val="941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l-PL" sz="1400" kern="1200"/>
        </a:p>
      </dsp:txBody>
      <dsp:txXfrm>
        <a:off x="5336914" y="947104"/>
        <a:ext cx="316509" cy="317363"/>
      </dsp:txXfrm>
    </dsp:sp>
    <dsp:sp modelId="{343CDFED-F459-4C99-B64A-5EE50A42A70E}">
      <dsp:nvSpPr>
        <dsp:cNvPr id="0" name=""/>
        <dsp:cNvSpPr/>
      </dsp:nvSpPr>
      <dsp:spPr>
        <a:xfrm>
          <a:off x="5976758" y="345970"/>
          <a:ext cx="2132814" cy="1519630"/>
        </a:xfrm>
        <a:prstGeom prst="roundRect">
          <a:avLst>
            <a:gd name="adj" fmla="val 10000"/>
          </a:avLst>
        </a:prstGeom>
        <a:solidFill>
          <a:schemeClr val="accent3">
            <a:hueOff val="2744775"/>
            <a:satOff val="16475"/>
            <a:lumOff val="1255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prokurator wyraża zgodę na kontrolę operacyjną </a:t>
          </a:r>
        </a:p>
      </dsp:txBody>
      <dsp:txXfrm>
        <a:off x="6021266" y="390478"/>
        <a:ext cx="2043798" cy="1430614"/>
      </dsp:txXfrm>
    </dsp:sp>
    <dsp:sp modelId="{1347DF31-A8E2-4367-879F-76978C678BFA}">
      <dsp:nvSpPr>
        <dsp:cNvPr id="0" name=""/>
        <dsp:cNvSpPr/>
      </dsp:nvSpPr>
      <dsp:spPr>
        <a:xfrm>
          <a:off x="8322854" y="841317"/>
          <a:ext cx="452156" cy="528937"/>
        </a:xfrm>
        <a:prstGeom prst="rightArrow">
          <a:avLst>
            <a:gd name="adj1" fmla="val 60000"/>
            <a:gd name="adj2" fmla="val 50000"/>
          </a:avLst>
        </a:prstGeom>
        <a:solidFill>
          <a:schemeClr val="accent3">
            <a:hueOff val="4117163"/>
            <a:satOff val="24712"/>
            <a:lumOff val="188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l-PL" sz="1400" kern="1200"/>
        </a:p>
      </dsp:txBody>
      <dsp:txXfrm>
        <a:off x="8322854" y="947104"/>
        <a:ext cx="316509" cy="317363"/>
      </dsp:txXfrm>
    </dsp:sp>
    <dsp:sp modelId="{29AA20D3-CFC5-475B-95AD-680381EE18C4}">
      <dsp:nvSpPr>
        <dsp:cNvPr id="0" name=""/>
        <dsp:cNvSpPr/>
      </dsp:nvSpPr>
      <dsp:spPr>
        <a:xfrm>
          <a:off x="8962698" y="345970"/>
          <a:ext cx="2132814" cy="1519630"/>
        </a:xfrm>
        <a:prstGeom prst="roundRect">
          <a:avLst>
            <a:gd name="adj" fmla="val 10000"/>
          </a:avLst>
        </a:prstGeom>
        <a:solidFill>
          <a:schemeClr val="accent3">
            <a:hueOff val="4117163"/>
            <a:satOff val="24712"/>
            <a:lumOff val="1882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b="1" u="sng" kern="1200" dirty="0"/>
            <a:t>jednocześnie</a:t>
          </a:r>
          <a:r>
            <a:rPr lang="pl-PL" sz="1800" kern="1200" dirty="0"/>
            <a:t> występuje do sądu o  zgodę na kontrolę operacyjną</a:t>
          </a:r>
        </a:p>
      </dsp:txBody>
      <dsp:txXfrm>
        <a:off x="9007206" y="390478"/>
        <a:ext cx="2043798" cy="1430614"/>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98803-ECEC-4684-A6C5-E660AE63E0AD}">
      <dsp:nvSpPr>
        <dsp:cNvPr id="0" name=""/>
        <dsp:cNvSpPr/>
      </dsp:nvSpPr>
      <dsp:spPr>
        <a:xfrm>
          <a:off x="3152908" y="0"/>
          <a:ext cx="1576454" cy="1159657"/>
        </a:xfrm>
        <a:prstGeom prst="trapezoid">
          <a:avLst>
            <a:gd name="adj" fmla="val 67971"/>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pl-PL" sz="1700" kern="1200" dirty="0"/>
            <a:t>Kontrola i utrwalanie rozmów – art. 19 </a:t>
          </a:r>
        </a:p>
      </dsp:txBody>
      <dsp:txXfrm>
        <a:off x="3152908" y="0"/>
        <a:ext cx="1576454" cy="1159657"/>
      </dsp:txXfrm>
    </dsp:sp>
    <dsp:sp modelId="{F02F4258-7F13-43B8-AB90-FDFE4509798E}">
      <dsp:nvSpPr>
        <dsp:cNvPr id="0" name=""/>
        <dsp:cNvSpPr/>
      </dsp:nvSpPr>
      <dsp:spPr>
        <a:xfrm>
          <a:off x="2364681" y="1159657"/>
          <a:ext cx="3152908" cy="1159657"/>
        </a:xfrm>
        <a:prstGeom prst="trapezoid">
          <a:avLst>
            <a:gd name="adj" fmla="val 67971"/>
          </a:avLst>
        </a:prstGeom>
        <a:solidFill>
          <a:schemeClr val="accent5">
            <a:hueOff val="-3038037"/>
            <a:satOff val="-207"/>
            <a:lumOff val="49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pl-PL" sz="1700" kern="1200" dirty="0"/>
            <a:t>dostęp do danych internetowych innych niż treść wiadomości (maili) – art. 20c </a:t>
          </a:r>
        </a:p>
      </dsp:txBody>
      <dsp:txXfrm>
        <a:off x="2916439" y="1159657"/>
        <a:ext cx="2049390" cy="1159657"/>
      </dsp:txXfrm>
    </dsp:sp>
    <dsp:sp modelId="{965E2067-038D-4084-998A-4CF9CCF07565}">
      <dsp:nvSpPr>
        <dsp:cNvPr id="0" name=""/>
        <dsp:cNvSpPr/>
      </dsp:nvSpPr>
      <dsp:spPr>
        <a:xfrm>
          <a:off x="1576453" y="2319315"/>
          <a:ext cx="4729362" cy="1159657"/>
        </a:xfrm>
        <a:prstGeom prst="trapezoid">
          <a:avLst>
            <a:gd name="adj" fmla="val 67971"/>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pl-PL" sz="1700" kern="1200" dirty="0"/>
            <a:t>transakcja pozorna – art. 19a</a:t>
          </a:r>
        </a:p>
      </dsp:txBody>
      <dsp:txXfrm>
        <a:off x="2404092" y="2319315"/>
        <a:ext cx="3074085" cy="1159657"/>
      </dsp:txXfrm>
    </dsp:sp>
    <dsp:sp modelId="{26A96BFD-4A12-4711-8B00-61CCC7260B42}">
      <dsp:nvSpPr>
        <dsp:cNvPr id="0" name=""/>
        <dsp:cNvSpPr/>
      </dsp:nvSpPr>
      <dsp:spPr>
        <a:xfrm>
          <a:off x="788226" y="3478972"/>
          <a:ext cx="6305816" cy="1159657"/>
        </a:xfrm>
        <a:prstGeom prst="trapezoid">
          <a:avLst>
            <a:gd name="adj" fmla="val 67971"/>
          </a:avLst>
        </a:prstGeom>
        <a:solidFill>
          <a:schemeClr val="accent5">
            <a:hueOff val="-9114112"/>
            <a:satOff val="-620"/>
            <a:lumOff val="147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pl-PL" sz="1700" kern="1200" dirty="0"/>
            <a:t>przesyłka niejawnie nadzorowana </a:t>
          </a:r>
        </a:p>
      </dsp:txBody>
      <dsp:txXfrm>
        <a:off x="1891744" y="3478972"/>
        <a:ext cx="4098780" cy="1159657"/>
      </dsp:txXfrm>
    </dsp:sp>
    <dsp:sp modelId="{9EFFB782-2D10-49BF-B056-7332FC22E1F7}">
      <dsp:nvSpPr>
        <dsp:cNvPr id="0" name=""/>
        <dsp:cNvSpPr/>
      </dsp:nvSpPr>
      <dsp:spPr>
        <a:xfrm>
          <a:off x="0" y="4638630"/>
          <a:ext cx="7882269" cy="1159657"/>
        </a:xfrm>
        <a:prstGeom prst="trapezoid">
          <a:avLst>
            <a:gd name="adj" fmla="val 67971"/>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pl-PL" sz="1700" kern="1200" dirty="0"/>
            <a:t>pozostałe czynności – tajny informator, przetwarzanie danych,  </a:t>
          </a:r>
        </a:p>
      </dsp:txBody>
      <dsp:txXfrm>
        <a:off x="1379397" y="4638630"/>
        <a:ext cx="5123475" cy="11596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C5A81-52DA-4C17-981C-871378F8D436}">
      <dsp:nvSpPr>
        <dsp:cNvPr id="0" name=""/>
        <dsp:cNvSpPr/>
      </dsp:nvSpPr>
      <dsp:spPr>
        <a:xfrm>
          <a:off x="1770097" y="2642190"/>
          <a:ext cx="658645" cy="1882560"/>
        </a:xfrm>
        <a:custGeom>
          <a:avLst/>
          <a:gdLst/>
          <a:ahLst/>
          <a:cxnLst/>
          <a:rect l="0" t="0" r="0" b="0"/>
          <a:pathLst>
            <a:path>
              <a:moveTo>
                <a:pt x="0" y="0"/>
              </a:moveTo>
              <a:lnTo>
                <a:pt x="329322" y="0"/>
              </a:lnTo>
              <a:lnTo>
                <a:pt x="329322" y="1882560"/>
              </a:lnTo>
              <a:lnTo>
                <a:pt x="658645" y="1882560"/>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pl-PL" sz="700" kern="1200"/>
        </a:p>
      </dsp:txBody>
      <dsp:txXfrm>
        <a:off x="2049559" y="3533609"/>
        <a:ext cx="99722" cy="99722"/>
      </dsp:txXfrm>
    </dsp:sp>
    <dsp:sp modelId="{C98B0B73-2055-48EB-BF93-FC263156E6FE}">
      <dsp:nvSpPr>
        <dsp:cNvPr id="0" name=""/>
        <dsp:cNvSpPr/>
      </dsp:nvSpPr>
      <dsp:spPr>
        <a:xfrm>
          <a:off x="1770097" y="2642190"/>
          <a:ext cx="658645" cy="627520"/>
        </a:xfrm>
        <a:custGeom>
          <a:avLst/>
          <a:gdLst/>
          <a:ahLst/>
          <a:cxnLst/>
          <a:rect l="0" t="0" r="0" b="0"/>
          <a:pathLst>
            <a:path>
              <a:moveTo>
                <a:pt x="0" y="0"/>
              </a:moveTo>
              <a:lnTo>
                <a:pt x="329322" y="0"/>
              </a:lnTo>
              <a:lnTo>
                <a:pt x="329322" y="627520"/>
              </a:lnTo>
              <a:lnTo>
                <a:pt x="658645" y="627520"/>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2076677" y="2933207"/>
        <a:ext cx="45486" cy="45486"/>
      </dsp:txXfrm>
    </dsp:sp>
    <dsp:sp modelId="{88892D62-9E47-4ECF-A4D9-A0A58FF4CB7C}">
      <dsp:nvSpPr>
        <dsp:cNvPr id="0" name=""/>
        <dsp:cNvSpPr/>
      </dsp:nvSpPr>
      <dsp:spPr>
        <a:xfrm>
          <a:off x="1770097" y="2014670"/>
          <a:ext cx="658645" cy="627520"/>
        </a:xfrm>
        <a:custGeom>
          <a:avLst/>
          <a:gdLst/>
          <a:ahLst/>
          <a:cxnLst/>
          <a:rect l="0" t="0" r="0" b="0"/>
          <a:pathLst>
            <a:path>
              <a:moveTo>
                <a:pt x="0" y="627520"/>
              </a:moveTo>
              <a:lnTo>
                <a:pt x="329322" y="627520"/>
              </a:lnTo>
              <a:lnTo>
                <a:pt x="329322" y="0"/>
              </a:lnTo>
              <a:lnTo>
                <a:pt x="658645" y="0"/>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2076677" y="2305687"/>
        <a:ext cx="45486" cy="45486"/>
      </dsp:txXfrm>
    </dsp:sp>
    <dsp:sp modelId="{20B7653B-DD8A-4014-8911-F9020D0CB12C}">
      <dsp:nvSpPr>
        <dsp:cNvPr id="0" name=""/>
        <dsp:cNvSpPr/>
      </dsp:nvSpPr>
      <dsp:spPr>
        <a:xfrm>
          <a:off x="1770097" y="759629"/>
          <a:ext cx="658645" cy="1882560"/>
        </a:xfrm>
        <a:custGeom>
          <a:avLst/>
          <a:gdLst/>
          <a:ahLst/>
          <a:cxnLst/>
          <a:rect l="0" t="0" r="0" b="0"/>
          <a:pathLst>
            <a:path>
              <a:moveTo>
                <a:pt x="0" y="1882560"/>
              </a:moveTo>
              <a:lnTo>
                <a:pt x="329322" y="1882560"/>
              </a:lnTo>
              <a:lnTo>
                <a:pt x="329322" y="0"/>
              </a:lnTo>
              <a:lnTo>
                <a:pt x="658645" y="0"/>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pl-PL" sz="700" kern="1200"/>
        </a:p>
      </dsp:txBody>
      <dsp:txXfrm>
        <a:off x="2049559" y="1651048"/>
        <a:ext cx="99722" cy="99722"/>
      </dsp:txXfrm>
    </dsp:sp>
    <dsp:sp modelId="{6B4E2B7C-66F6-4F8D-ADBD-2C43CAE47C93}">
      <dsp:nvSpPr>
        <dsp:cNvPr id="0" name=""/>
        <dsp:cNvSpPr/>
      </dsp:nvSpPr>
      <dsp:spPr>
        <a:xfrm rot="16200000">
          <a:off x="-1374108" y="2140174"/>
          <a:ext cx="5284381" cy="100403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rtl="0">
            <a:lnSpc>
              <a:spcPct val="90000"/>
            </a:lnSpc>
            <a:spcBef>
              <a:spcPct val="0"/>
            </a:spcBef>
            <a:spcAft>
              <a:spcPct val="35000"/>
            </a:spcAft>
            <a:buNone/>
          </a:pPr>
          <a:r>
            <a:rPr lang="pl-PL" sz="3400" kern="1200" dirty="0"/>
            <a:t>4 grupy wyjątków od zasady bezpośredniości</a:t>
          </a:r>
        </a:p>
      </dsp:txBody>
      <dsp:txXfrm>
        <a:off x="-1374108" y="2140174"/>
        <a:ext cx="5284381" cy="1004032"/>
      </dsp:txXfrm>
    </dsp:sp>
    <dsp:sp modelId="{4D2C6668-1D22-4AD2-8FDD-FB6DF4FFC30E}">
      <dsp:nvSpPr>
        <dsp:cNvPr id="0" name=""/>
        <dsp:cNvSpPr/>
      </dsp:nvSpPr>
      <dsp:spPr>
        <a:xfrm>
          <a:off x="2428743" y="257613"/>
          <a:ext cx="3293226" cy="100403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pl-PL" sz="1500" b="1" kern="1200" dirty="0"/>
            <a:t>dopuszczalne jest ustalenie faktu za pomocą dowodu pochodnego, gdy dowód pierwotny nie istnieje lub nie jest dostępny</a:t>
          </a:r>
          <a:endParaRPr lang="pl-PL" sz="1500" kern="1200" dirty="0"/>
        </a:p>
      </dsp:txBody>
      <dsp:txXfrm>
        <a:off x="2428743" y="257613"/>
        <a:ext cx="3293226" cy="1004032"/>
      </dsp:txXfrm>
    </dsp:sp>
    <dsp:sp modelId="{688EE1B7-3645-4106-901F-9BC12FD2E7D7}">
      <dsp:nvSpPr>
        <dsp:cNvPr id="0" name=""/>
        <dsp:cNvSpPr/>
      </dsp:nvSpPr>
      <dsp:spPr>
        <a:xfrm>
          <a:off x="2428743" y="1512654"/>
          <a:ext cx="3293226" cy="100403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pl-PL" sz="1500" b="1" kern="1200" dirty="0"/>
            <a:t>dopuszczalne jest przeprowadzenie dowodu pochodnego, gdy zachodzi potrzeba skontrolowania dowodu pierwotnego</a:t>
          </a:r>
          <a:endParaRPr lang="pl-PL" sz="1500" kern="1200" dirty="0"/>
        </a:p>
      </dsp:txBody>
      <dsp:txXfrm>
        <a:off x="2428743" y="1512654"/>
        <a:ext cx="3293226" cy="1004032"/>
      </dsp:txXfrm>
    </dsp:sp>
    <dsp:sp modelId="{70CF9274-7DCD-4CCB-9A87-5ACC7DBA6155}">
      <dsp:nvSpPr>
        <dsp:cNvPr id="0" name=""/>
        <dsp:cNvSpPr/>
      </dsp:nvSpPr>
      <dsp:spPr>
        <a:xfrm>
          <a:off x="2428743" y="2767694"/>
          <a:ext cx="3293226" cy="100403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pl-PL" sz="1500" b="1" kern="1200" dirty="0"/>
            <a:t>niektóre dowody są ze swojej istoty dowodami pochodnymi np. opinie biegłych</a:t>
          </a:r>
          <a:endParaRPr lang="pl-PL" sz="1500" kern="1200" dirty="0"/>
        </a:p>
      </dsp:txBody>
      <dsp:txXfrm>
        <a:off x="2428743" y="2767694"/>
        <a:ext cx="3293226" cy="1004032"/>
      </dsp:txXfrm>
    </dsp:sp>
    <dsp:sp modelId="{A296E843-A8EF-47C1-BBCD-602ED126AF99}">
      <dsp:nvSpPr>
        <dsp:cNvPr id="0" name=""/>
        <dsp:cNvSpPr/>
      </dsp:nvSpPr>
      <dsp:spPr>
        <a:xfrm>
          <a:off x="2428743" y="4022735"/>
          <a:ext cx="3293226" cy="100403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pl-PL" sz="1500" b="1" kern="1200" dirty="0"/>
            <a:t>dopuszczalny jest dowód pochodny, gdy wymagają tego postulaty szybkości i ekonomii procesu</a:t>
          </a:r>
          <a:endParaRPr lang="pl-PL" sz="1500" kern="1200" dirty="0"/>
        </a:p>
      </dsp:txBody>
      <dsp:txXfrm>
        <a:off x="2428743" y="4022735"/>
        <a:ext cx="3293226" cy="10040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7F6F1-9248-4AE9-B0DF-59C2BFE87885}">
      <dsp:nvSpPr>
        <dsp:cNvPr id="0" name=""/>
        <dsp:cNvSpPr/>
      </dsp:nvSpPr>
      <dsp:spPr>
        <a:xfrm>
          <a:off x="611741" y="536189"/>
          <a:ext cx="794970" cy="794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80D0A4-655A-4984-B321-24191FA5410D}">
      <dsp:nvSpPr>
        <dsp:cNvPr id="0" name=""/>
        <dsp:cNvSpPr/>
      </dsp:nvSpPr>
      <dsp:spPr>
        <a:xfrm>
          <a:off x="69297" y="1730091"/>
          <a:ext cx="1879858" cy="1373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pl-PL" sz="1400" b="1" kern="1200"/>
            <a:t>Źródło dowodowe </a:t>
          </a:r>
          <a:r>
            <a:rPr lang="pl-PL" sz="1400" kern="1200"/>
            <a:t>– źródło informacji o faktach; </a:t>
          </a:r>
          <a:endParaRPr lang="en-US" sz="1400" kern="1200"/>
        </a:p>
      </dsp:txBody>
      <dsp:txXfrm>
        <a:off x="69297" y="1730091"/>
        <a:ext cx="1879858" cy="1373019"/>
      </dsp:txXfrm>
    </dsp:sp>
    <dsp:sp modelId="{056E3B5F-E374-4EE8-BABE-D983A613025C}">
      <dsp:nvSpPr>
        <dsp:cNvPr id="0" name=""/>
        <dsp:cNvSpPr/>
      </dsp:nvSpPr>
      <dsp:spPr>
        <a:xfrm>
          <a:off x="2800755" y="536189"/>
          <a:ext cx="794970" cy="794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CD374F-E54A-4275-9ECF-BBD7468A7856}">
      <dsp:nvSpPr>
        <dsp:cNvPr id="0" name=""/>
        <dsp:cNvSpPr/>
      </dsp:nvSpPr>
      <dsp:spPr>
        <a:xfrm>
          <a:off x="2258311" y="1730091"/>
          <a:ext cx="1879858" cy="1373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pl-PL" sz="1400" b="1" kern="1200"/>
            <a:t>Środek dowodowy </a:t>
          </a:r>
          <a:r>
            <a:rPr lang="pl-PL" sz="1400" kern="1200"/>
            <a:t>– informacje płynące ze źródła dowodowego; </a:t>
          </a:r>
          <a:endParaRPr lang="en-US" sz="1400" kern="1200"/>
        </a:p>
      </dsp:txBody>
      <dsp:txXfrm>
        <a:off x="2258311" y="1730091"/>
        <a:ext cx="1879858" cy="1373019"/>
      </dsp:txXfrm>
    </dsp:sp>
    <dsp:sp modelId="{633BE974-1012-485B-A179-0577933A1CD7}">
      <dsp:nvSpPr>
        <dsp:cNvPr id="0" name=""/>
        <dsp:cNvSpPr/>
      </dsp:nvSpPr>
      <dsp:spPr>
        <a:xfrm>
          <a:off x="5370621" y="535937"/>
          <a:ext cx="794970" cy="7949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4DAC32-D020-4BEC-8FA6-F40C777DBC4C}">
      <dsp:nvSpPr>
        <dsp:cNvPr id="0" name=""/>
        <dsp:cNvSpPr/>
      </dsp:nvSpPr>
      <dsp:spPr>
        <a:xfrm>
          <a:off x="4447324" y="1729839"/>
          <a:ext cx="2641563" cy="1373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pl-PL" sz="1400" b="1" kern="1200" dirty="0"/>
            <a:t>Fakt dowodowy </a:t>
          </a:r>
          <a:r>
            <a:rPr lang="pl-PL" sz="1400" kern="1200" dirty="0"/>
            <a:t>– okoliczność udowodniona za pomocą określonych źródeł i środków dowodowych, która sama w sobie stanowi teraz dowód na istnienie lub nieistnienie innej dowodzonej okoliczności np. alibi oskarżonego </a:t>
          </a:r>
          <a:endParaRPr lang="en-US" sz="1400" kern="1200" dirty="0"/>
        </a:p>
      </dsp:txBody>
      <dsp:txXfrm>
        <a:off x="4447324" y="1729839"/>
        <a:ext cx="2641563" cy="1373523"/>
      </dsp:txXfrm>
    </dsp:sp>
    <dsp:sp modelId="{40090C87-D5A5-49EA-A799-A054F4238888}">
      <dsp:nvSpPr>
        <dsp:cNvPr id="0" name=""/>
        <dsp:cNvSpPr/>
      </dsp:nvSpPr>
      <dsp:spPr>
        <a:xfrm>
          <a:off x="7940487" y="535937"/>
          <a:ext cx="794970" cy="7949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8AA2CA-F420-4AED-8A9A-BF67D7349934}">
      <dsp:nvSpPr>
        <dsp:cNvPr id="0" name=""/>
        <dsp:cNvSpPr/>
      </dsp:nvSpPr>
      <dsp:spPr>
        <a:xfrm>
          <a:off x="7398044" y="1729839"/>
          <a:ext cx="1879858" cy="1373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pl-PL" sz="1400" b="1" kern="1200"/>
            <a:t>Czynność procesowa</a:t>
          </a:r>
          <a:r>
            <a:rPr lang="pl-PL" sz="1400" kern="1200"/>
            <a:t> – np. okazanie </a:t>
          </a:r>
          <a:endParaRPr lang="en-US" sz="1400" kern="1200"/>
        </a:p>
      </dsp:txBody>
      <dsp:txXfrm>
        <a:off x="7398044" y="1729839"/>
        <a:ext cx="1879858" cy="1373523"/>
      </dsp:txXfrm>
    </dsp:sp>
    <dsp:sp modelId="{9FCA75BA-BAD7-48DB-A5D5-08054D3DD34D}">
      <dsp:nvSpPr>
        <dsp:cNvPr id="0" name=""/>
        <dsp:cNvSpPr/>
      </dsp:nvSpPr>
      <dsp:spPr>
        <a:xfrm>
          <a:off x="2349193" y="3545257"/>
          <a:ext cx="794970" cy="79497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2212E7-511E-4E1E-A87E-1C84D176454A}">
      <dsp:nvSpPr>
        <dsp:cNvPr id="0" name=""/>
        <dsp:cNvSpPr/>
      </dsp:nvSpPr>
      <dsp:spPr>
        <a:xfrm>
          <a:off x="1806750" y="4739159"/>
          <a:ext cx="1879858" cy="1373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pl-PL" sz="1400" kern="1200" dirty="0"/>
            <a:t>Samo postępowanie dowodowe</a:t>
          </a:r>
          <a:endParaRPr lang="en-US" sz="1400" kern="1200" dirty="0"/>
        </a:p>
      </dsp:txBody>
      <dsp:txXfrm>
        <a:off x="1806750" y="4739159"/>
        <a:ext cx="1879858" cy="1373523"/>
      </dsp:txXfrm>
    </dsp:sp>
    <dsp:sp modelId="{A6C72B21-8C7E-4753-9238-BE1D61EA6881}">
      <dsp:nvSpPr>
        <dsp:cNvPr id="0" name=""/>
        <dsp:cNvSpPr/>
      </dsp:nvSpPr>
      <dsp:spPr>
        <a:xfrm>
          <a:off x="5370621" y="3545013"/>
          <a:ext cx="794970" cy="79497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F69C41-E289-4A2B-8DBB-172316876B4F}">
      <dsp:nvSpPr>
        <dsp:cNvPr id="0" name=""/>
        <dsp:cNvSpPr/>
      </dsp:nvSpPr>
      <dsp:spPr>
        <a:xfrm>
          <a:off x="3995763" y="4738915"/>
          <a:ext cx="3544686" cy="1374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pl-PL" sz="1400" b="1" kern="1200" dirty="0"/>
            <a:t>Ostateczny wynik procesu myślowego </a:t>
          </a:r>
          <a:r>
            <a:rPr lang="pl-PL" sz="1400" kern="1200" dirty="0"/>
            <a:t>ukształtowany na podstawie dowodów we wcześniejszych znaczeniach; uzyskanie przez organ procesowy przekonania co do zaistnienia danej okoliczności</a:t>
          </a:r>
          <a:endParaRPr lang="en-US" sz="1400" kern="1200" dirty="0"/>
        </a:p>
      </dsp:txBody>
      <dsp:txXfrm>
        <a:off x="3995763" y="4738915"/>
        <a:ext cx="3544686" cy="13740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5CDAC-B592-4EC2-9773-D142711E7F52}">
      <dsp:nvSpPr>
        <dsp:cNvPr id="0" name=""/>
        <dsp:cNvSpPr/>
      </dsp:nvSpPr>
      <dsp:spPr>
        <a:xfrm rot="1219930">
          <a:off x="1801926" y="738"/>
          <a:ext cx="4396474" cy="2880213"/>
        </a:xfrm>
        <a:prstGeom prst="rightArrow">
          <a:avLst>
            <a:gd name="adj1" fmla="val 75000"/>
            <a:gd name="adj2" fmla="val 50000"/>
          </a:avLst>
        </a:prstGeom>
        <a:solidFill>
          <a:schemeClr val="accent2">
            <a:alpha val="90000"/>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endParaRPr lang="pl-PL" sz="1600" kern="1200" dirty="0"/>
        </a:p>
        <a:p>
          <a:pPr marL="171450" lvl="1" indent="-171450" algn="just" defTabSz="711200">
            <a:lnSpc>
              <a:spcPct val="90000"/>
            </a:lnSpc>
            <a:spcBef>
              <a:spcPct val="0"/>
            </a:spcBef>
            <a:spcAft>
              <a:spcPct val="15000"/>
            </a:spcAft>
            <a:buChar char="•"/>
          </a:pPr>
          <a:r>
            <a:rPr lang="pl-PL" sz="1600" kern="1200" dirty="0"/>
            <a:t>zestaw znamion przestępstwa, którego dotyczy proces</a:t>
          </a:r>
        </a:p>
        <a:p>
          <a:pPr marL="171450" lvl="1" indent="-171450" algn="just" defTabSz="711200">
            <a:lnSpc>
              <a:spcPct val="90000"/>
            </a:lnSpc>
            <a:spcBef>
              <a:spcPct val="0"/>
            </a:spcBef>
            <a:spcAft>
              <a:spcPct val="15000"/>
            </a:spcAft>
            <a:buChar char="•"/>
          </a:pPr>
          <a:r>
            <a:rPr lang="pl-PL" sz="1600" kern="1200" dirty="0"/>
            <a:t>np. zabicie człowieka</a:t>
          </a:r>
        </a:p>
        <a:p>
          <a:pPr marL="171450" lvl="1" indent="-171450" algn="just" defTabSz="711200">
            <a:lnSpc>
              <a:spcPct val="90000"/>
            </a:lnSpc>
            <a:spcBef>
              <a:spcPct val="0"/>
            </a:spcBef>
            <a:spcAft>
              <a:spcPct val="15000"/>
            </a:spcAft>
            <a:buChar char="•"/>
          </a:pPr>
          <a:r>
            <a:rPr lang="pl-PL" sz="1600" kern="1200" dirty="0"/>
            <a:t>Celem postępowania dowodowego jest stwierdzenie faktu głównego</a:t>
          </a:r>
        </a:p>
        <a:p>
          <a:pPr marL="171450" lvl="1" indent="-171450" algn="ctr" defTabSz="711200">
            <a:lnSpc>
              <a:spcPct val="90000"/>
            </a:lnSpc>
            <a:spcBef>
              <a:spcPct val="0"/>
            </a:spcBef>
            <a:spcAft>
              <a:spcPct val="15000"/>
            </a:spcAft>
            <a:buChar char="•"/>
          </a:pPr>
          <a:r>
            <a:rPr lang="pl-PL" sz="1600" kern="1200" dirty="0"/>
            <a:t>W procesie jest </a:t>
          </a:r>
          <a:r>
            <a:rPr lang="pl-PL" sz="1600" b="1" kern="1200" dirty="0"/>
            <a:t>tylko jeden fakt główny</a:t>
          </a:r>
          <a:endParaRPr lang="pl-PL" sz="1600" kern="1200" dirty="0"/>
        </a:p>
      </dsp:txBody>
      <dsp:txXfrm>
        <a:off x="1835574" y="173122"/>
        <a:ext cx="3316394" cy="2160159"/>
      </dsp:txXfrm>
    </dsp:sp>
    <dsp:sp modelId="{35312BF5-54F7-4324-8858-370612C7EE7D}">
      <dsp:nvSpPr>
        <dsp:cNvPr id="0" name=""/>
        <dsp:cNvSpPr/>
      </dsp:nvSpPr>
      <dsp:spPr>
        <a:xfrm>
          <a:off x="380" y="738"/>
          <a:ext cx="1801546" cy="2880213"/>
        </a:xfrm>
        <a:prstGeom prst="roundRect">
          <a:avLst/>
        </a:prstGeom>
        <a:solidFill>
          <a:schemeClr val="accent2">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pl-PL" sz="2400" b="1" u="sng" kern="1200" dirty="0"/>
            <a:t>Fakt główny </a:t>
          </a:r>
        </a:p>
      </dsp:txBody>
      <dsp:txXfrm>
        <a:off x="88324" y="88682"/>
        <a:ext cx="1625658" cy="2704325"/>
      </dsp:txXfrm>
    </dsp:sp>
    <dsp:sp modelId="{2864DD77-AF7E-4B0F-898D-A3DAA16BD792}">
      <dsp:nvSpPr>
        <dsp:cNvPr id="0" name=""/>
        <dsp:cNvSpPr/>
      </dsp:nvSpPr>
      <dsp:spPr>
        <a:xfrm rot="19973643">
          <a:off x="1799575" y="3168973"/>
          <a:ext cx="4396561" cy="2880213"/>
        </a:xfrm>
        <a:prstGeom prst="rightArrow">
          <a:avLst>
            <a:gd name="adj1" fmla="val 75000"/>
            <a:gd name="adj2" fmla="val 50000"/>
          </a:avLst>
        </a:prstGeom>
        <a:solidFill>
          <a:schemeClr val="accent2">
            <a:alpha val="90000"/>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r>
            <a:rPr lang="pl-PL" sz="1600" b="1" kern="1200" dirty="0"/>
            <a:t>Fakty uboczne (dowodowe) </a:t>
          </a:r>
          <a:r>
            <a:rPr lang="pl-PL" sz="1600" kern="1200" dirty="0"/>
            <a:t>– okoliczności niestanowiące znamion czynu zabronionego, ale z ich istnienia (lub nieistnienia) można wyciągnąć wniosek o istnieniu faktu głównego</a:t>
          </a:r>
        </a:p>
        <a:p>
          <a:pPr marL="171450" lvl="1" indent="-171450" algn="just" defTabSz="711200">
            <a:lnSpc>
              <a:spcPct val="90000"/>
            </a:lnSpc>
            <a:spcBef>
              <a:spcPct val="0"/>
            </a:spcBef>
            <a:spcAft>
              <a:spcPct val="15000"/>
            </a:spcAft>
            <a:buChar char="•"/>
          </a:pPr>
          <a:r>
            <a:rPr lang="pl-PL" sz="1600" kern="1200" dirty="0"/>
            <a:t>Np. znalezienie odcisków palców oskarżonego na zwłokach </a:t>
          </a:r>
        </a:p>
        <a:p>
          <a:pPr marL="171450" lvl="1" indent="-171450" algn="just" defTabSz="711200">
            <a:lnSpc>
              <a:spcPct val="90000"/>
            </a:lnSpc>
            <a:spcBef>
              <a:spcPct val="0"/>
            </a:spcBef>
            <a:spcAft>
              <a:spcPct val="15000"/>
            </a:spcAft>
            <a:buChar char="•"/>
          </a:pPr>
          <a:r>
            <a:rPr lang="pl-PL" sz="1600" kern="1200"/>
            <a:t>Fakty dowodowe to poszlaki</a:t>
          </a:r>
          <a:endParaRPr lang="pl-PL" sz="1600" kern="1200" dirty="0"/>
        </a:p>
        <a:p>
          <a:pPr marL="171450" lvl="1" indent="-171450" algn="ctr" defTabSz="711200">
            <a:lnSpc>
              <a:spcPct val="90000"/>
            </a:lnSpc>
            <a:spcBef>
              <a:spcPct val="0"/>
            </a:spcBef>
            <a:spcAft>
              <a:spcPct val="15000"/>
            </a:spcAft>
            <a:buChar char="•"/>
          </a:pPr>
          <a:r>
            <a:rPr lang="pl-PL" sz="1600" b="1" u="sng" kern="1200" dirty="0"/>
            <a:t>Nie mylić z dowodami poszlakowymi</a:t>
          </a:r>
          <a:r>
            <a:rPr lang="pl-PL" sz="1600" b="1" kern="1200" dirty="0"/>
            <a:t>!</a:t>
          </a:r>
        </a:p>
      </dsp:txBody>
      <dsp:txXfrm>
        <a:off x="1858890" y="3775062"/>
        <a:ext cx="3316481" cy="2160159"/>
      </dsp:txXfrm>
    </dsp:sp>
    <dsp:sp modelId="{0E9F9AB0-4A35-4083-8021-8B75948E9F15}">
      <dsp:nvSpPr>
        <dsp:cNvPr id="0" name=""/>
        <dsp:cNvSpPr/>
      </dsp:nvSpPr>
      <dsp:spPr>
        <a:xfrm>
          <a:off x="2645" y="3168973"/>
          <a:ext cx="1796930" cy="2880213"/>
        </a:xfrm>
        <a:prstGeom prst="roundRect">
          <a:avLst/>
        </a:prstGeom>
        <a:solidFill>
          <a:schemeClr val="accent2">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pl-PL" sz="2400" b="1" u="sng" kern="1200" dirty="0"/>
            <a:t>Fakty uboczne </a:t>
          </a:r>
        </a:p>
      </dsp:txBody>
      <dsp:txXfrm>
        <a:off x="90364" y="3256692"/>
        <a:ext cx="1621492" cy="27047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FC4DB-78EE-43F6-8CF0-8948F73CBBE9}">
      <dsp:nvSpPr>
        <dsp:cNvPr id="0" name=""/>
        <dsp:cNvSpPr/>
      </dsp:nvSpPr>
      <dsp:spPr>
        <a:xfrm>
          <a:off x="2979420" y="0"/>
          <a:ext cx="1645920" cy="914400"/>
        </a:xfrm>
        <a:prstGeom prst="roundRect">
          <a:avLst>
            <a:gd name="adj" fmla="val 10000"/>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Pierwotne i pochodne</a:t>
          </a:r>
        </a:p>
      </dsp:txBody>
      <dsp:txXfrm>
        <a:off x="3006202" y="26782"/>
        <a:ext cx="1592356" cy="860836"/>
      </dsp:txXfrm>
    </dsp:sp>
    <dsp:sp modelId="{650026A9-A228-400C-BE0B-49765C2C3B89}">
      <dsp:nvSpPr>
        <dsp:cNvPr id="0" name=""/>
        <dsp:cNvSpPr/>
      </dsp:nvSpPr>
      <dsp:spPr>
        <a:xfrm>
          <a:off x="5356860" y="0"/>
          <a:ext cx="1645920" cy="914400"/>
        </a:xfrm>
        <a:prstGeom prst="roundRect">
          <a:avLst>
            <a:gd name="adj" fmla="val 10000"/>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Pośrednie i bezpośrednie </a:t>
          </a:r>
        </a:p>
      </dsp:txBody>
      <dsp:txXfrm>
        <a:off x="5383642" y="26782"/>
        <a:ext cx="1592356" cy="860836"/>
      </dsp:txXfrm>
    </dsp:sp>
    <dsp:sp modelId="{530D5A1A-B046-4434-A213-4800B0C5A650}">
      <dsp:nvSpPr>
        <dsp:cNvPr id="0" name=""/>
        <dsp:cNvSpPr/>
      </dsp:nvSpPr>
      <dsp:spPr>
        <a:xfrm>
          <a:off x="4648200" y="3886200"/>
          <a:ext cx="685800" cy="685800"/>
        </a:xfrm>
        <a:prstGeom prst="triangle">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6655EE-F333-4A05-BDD0-8AEB21914C10}">
      <dsp:nvSpPr>
        <dsp:cNvPr id="0" name=""/>
        <dsp:cNvSpPr/>
      </dsp:nvSpPr>
      <dsp:spPr>
        <a:xfrm rot="21360000">
          <a:off x="2933071" y="3592327"/>
          <a:ext cx="4116056" cy="287822"/>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DEBF91-C9AF-436C-BC85-A245F185327F}">
      <dsp:nvSpPr>
        <dsp:cNvPr id="0" name=""/>
        <dsp:cNvSpPr/>
      </dsp:nvSpPr>
      <dsp:spPr>
        <a:xfrm rot="21360000">
          <a:off x="2935526" y="2872699"/>
          <a:ext cx="1642267" cy="765129"/>
        </a:xfrm>
        <a:prstGeom prst="roundRect">
          <a:avLst/>
        </a:prstGeom>
        <a:solidFill>
          <a:schemeClr val="accent3">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pojęciowe i zmysłowe</a:t>
          </a:r>
        </a:p>
      </dsp:txBody>
      <dsp:txXfrm>
        <a:off x="2972877" y="2910050"/>
        <a:ext cx="1567565" cy="690427"/>
      </dsp:txXfrm>
    </dsp:sp>
    <dsp:sp modelId="{606A1280-6AB5-49B2-865C-3452B19C85C3}">
      <dsp:nvSpPr>
        <dsp:cNvPr id="0" name=""/>
        <dsp:cNvSpPr/>
      </dsp:nvSpPr>
      <dsp:spPr>
        <a:xfrm rot="21360000">
          <a:off x="2876090" y="2049739"/>
          <a:ext cx="1642267" cy="765129"/>
        </a:xfrm>
        <a:prstGeom prst="roundRect">
          <a:avLst/>
        </a:prstGeom>
        <a:solidFill>
          <a:schemeClr val="accent3">
            <a:alpha val="90000"/>
            <a:hueOff val="0"/>
            <a:satOff val="0"/>
            <a:lumOff val="0"/>
            <a:alphaOff val="-1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obciążające i odciążające </a:t>
          </a:r>
        </a:p>
      </dsp:txBody>
      <dsp:txXfrm>
        <a:off x="2913441" y="2087090"/>
        <a:ext cx="1567565" cy="690427"/>
      </dsp:txXfrm>
    </dsp:sp>
    <dsp:sp modelId="{50EC910D-E5C3-4CA8-BC5B-F1052784945A}">
      <dsp:nvSpPr>
        <dsp:cNvPr id="0" name=""/>
        <dsp:cNvSpPr/>
      </dsp:nvSpPr>
      <dsp:spPr>
        <a:xfrm rot="21360000">
          <a:off x="2816654" y="1245067"/>
          <a:ext cx="1642267" cy="765129"/>
        </a:xfrm>
        <a:prstGeom prst="roundRect">
          <a:avLst/>
        </a:prstGeom>
        <a:solidFill>
          <a:schemeClr val="accent3">
            <a:alpha val="90000"/>
            <a:hueOff val="0"/>
            <a:satOff val="0"/>
            <a:lumOff val="0"/>
            <a:alphaOff val="-2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osobowe i rzeczowe </a:t>
          </a:r>
        </a:p>
      </dsp:txBody>
      <dsp:txXfrm>
        <a:off x="2854005" y="1282418"/>
        <a:ext cx="1567565" cy="690427"/>
      </dsp:txXfrm>
    </dsp:sp>
    <dsp:sp modelId="{8141B22F-2860-4BA3-A8BC-A3B0AA905686}">
      <dsp:nvSpPr>
        <dsp:cNvPr id="0" name=""/>
        <dsp:cNvSpPr/>
      </dsp:nvSpPr>
      <dsp:spPr>
        <a:xfrm rot="21360000">
          <a:off x="5290106" y="2708107"/>
          <a:ext cx="1642267" cy="765129"/>
        </a:xfrm>
        <a:prstGeom prst="roundRect">
          <a:avLst/>
        </a:prstGeom>
        <a:solidFill>
          <a:schemeClr val="accent3">
            <a:alpha val="90000"/>
            <a:hueOff val="0"/>
            <a:satOff val="0"/>
            <a:lumOff val="0"/>
            <a:alphaOff val="-3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ścisłe i swobodne </a:t>
          </a:r>
        </a:p>
      </dsp:txBody>
      <dsp:txXfrm>
        <a:off x="5327457" y="2745458"/>
        <a:ext cx="1567565" cy="690427"/>
      </dsp:txXfrm>
    </dsp:sp>
    <dsp:sp modelId="{0FEF355A-58E7-4F46-8D14-195E51B82A16}">
      <dsp:nvSpPr>
        <dsp:cNvPr id="0" name=""/>
        <dsp:cNvSpPr/>
      </dsp:nvSpPr>
      <dsp:spPr>
        <a:xfrm rot="21360000">
          <a:off x="5230670" y="1885147"/>
          <a:ext cx="1642267" cy="765129"/>
        </a:xfrm>
        <a:prstGeom prst="roundRect">
          <a:avLst/>
        </a:prstGeom>
        <a:solidFill>
          <a:schemeClr val="accent3">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z przypadku i przeznaczenia </a:t>
          </a:r>
        </a:p>
      </dsp:txBody>
      <dsp:txXfrm>
        <a:off x="5268021" y="1922498"/>
        <a:ext cx="1567565" cy="69042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D72E4-5CC3-4AF8-AFAC-5794A4B36D56}">
      <dsp:nvSpPr>
        <dsp:cNvPr id="0" name=""/>
        <dsp:cNvSpPr/>
      </dsp:nvSpPr>
      <dsp:spPr>
        <a:xfrm>
          <a:off x="9138" y="547882"/>
          <a:ext cx="2731360" cy="163881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Wniosek dowodowy strony skierowany do organu prowadzącego postępowanie </a:t>
          </a:r>
        </a:p>
      </dsp:txBody>
      <dsp:txXfrm>
        <a:off x="57137" y="595881"/>
        <a:ext cx="2635362" cy="1542818"/>
      </dsp:txXfrm>
    </dsp:sp>
    <dsp:sp modelId="{FA01026A-5320-4B5F-B3F2-D3B19BDA5ED8}">
      <dsp:nvSpPr>
        <dsp:cNvPr id="0" name=""/>
        <dsp:cNvSpPr/>
      </dsp:nvSpPr>
      <dsp:spPr>
        <a:xfrm>
          <a:off x="3013635" y="1028602"/>
          <a:ext cx="579048" cy="67737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pl-PL" sz="1500" kern="1200"/>
        </a:p>
      </dsp:txBody>
      <dsp:txXfrm>
        <a:off x="3013635" y="1164077"/>
        <a:ext cx="405334" cy="406427"/>
      </dsp:txXfrm>
    </dsp:sp>
    <dsp:sp modelId="{C489782A-996A-4440-8E3F-C916722211ED}">
      <dsp:nvSpPr>
        <dsp:cNvPr id="0" name=""/>
        <dsp:cNvSpPr/>
      </dsp:nvSpPr>
      <dsp:spPr>
        <a:xfrm>
          <a:off x="3833043" y="547882"/>
          <a:ext cx="2731360" cy="1638816"/>
        </a:xfrm>
        <a:prstGeom prst="roundRect">
          <a:avLst>
            <a:gd name="adj" fmla="val 10000"/>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Dopuszczenie przez organ procesowy dowodu wnioskowanego przez stronę </a:t>
          </a:r>
        </a:p>
      </dsp:txBody>
      <dsp:txXfrm>
        <a:off x="3881042" y="595881"/>
        <a:ext cx="2635362" cy="1542818"/>
      </dsp:txXfrm>
    </dsp:sp>
    <dsp:sp modelId="{BA151A8F-6C48-4D0D-8CD0-9F0DE29E311D}">
      <dsp:nvSpPr>
        <dsp:cNvPr id="0" name=""/>
        <dsp:cNvSpPr/>
      </dsp:nvSpPr>
      <dsp:spPr>
        <a:xfrm>
          <a:off x="6837539" y="1028602"/>
          <a:ext cx="579048" cy="677377"/>
        </a:xfrm>
        <a:prstGeom prst="rightArrow">
          <a:avLst>
            <a:gd name="adj1" fmla="val 60000"/>
            <a:gd name="adj2" fmla="val 50000"/>
          </a:avLst>
        </a:prstGeom>
        <a:solidFill>
          <a:schemeClr val="accent2">
            <a:hueOff val="6443614"/>
            <a:satOff val="-18493"/>
            <a:lumOff val="-2960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pl-PL" sz="1500" kern="1200"/>
        </a:p>
      </dsp:txBody>
      <dsp:txXfrm>
        <a:off x="6837539" y="1164077"/>
        <a:ext cx="405334" cy="406427"/>
      </dsp:txXfrm>
    </dsp:sp>
    <dsp:sp modelId="{921A3008-1602-412F-A0AB-FFE24A8DF105}">
      <dsp:nvSpPr>
        <dsp:cNvPr id="0" name=""/>
        <dsp:cNvSpPr/>
      </dsp:nvSpPr>
      <dsp:spPr>
        <a:xfrm>
          <a:off x="7656948" y="547882"/>
          <a:ext cx="2731360" cy="1638816"/>
        </a:xfrm>
        <a:prstGeom prst="roundRect">
          <a:avLst>
            <a:gd name="adj" fmla="val 10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Organ procesowy przeprowadza dowód wnioskowany przez stronę </a:t>
          </a:r>
        </a:p>
      </dsp:txBody>
      <dsp:txXfrm>
        <a:off x="7704947" y="595881"/>
        <a:ext cx="2635362" cy="1542818"/>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0CA7A-8969-47FE-A76C-ABEF66A69061}" type="datetimeFigureOut">
              <a:rPr lang="pl-PL" smtClean="0"/>
              <a:t>06.03.2025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97B5A2-36C8-4BE7-9389-D4D3E0336887}" type="slidenum">
              <a:rPr lang="pl-PL" smtClean="0"/>
              <a:t>‹#›</a:t>
            </a:fld>
            <a:endParaRPr lang="pl-PL"/>
          </a:p>
        </p:txBody>
      </p:sp>
    </p:spTree>
    <p:extLst>
      <p:ext uri="{BB962C8B-B14F-4D97-AF65-F5344CB8AC3E}">
        <p14:creationId xmlns:p14="http://schemas.microsoft.com/office/powerpoint/2010/main" val="2974498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A97B5A2-36C8-4BE7-9389-D4D3E0336887}" type="slidenum">
              <a:rPr lang="pl-PL" smtClean="0"/>
              <a:t>2</a:t>
            </a:fld>
            <a:endParaRPr lang="pl-PL"/>
          </a:p>
        </p:txBody>
      </p:sp>
    </p:spTree>
    <p:extLst>
      <p:ext uri="{BB962C8B-B14F-4D97-AF65-F5344CB8AC3E}">
        <p14:creationId xmlns:p14="http://schemas.microsoft.com/office/powerpoint/2010/main" val="3440137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167</a:t>
            </a:fld>
            <a:endParaRPr lang="pl-PL"/>
          </a:p>
        </p:txBody>
      </p:sp>
    </p:spTree>
    <p:extLst>
      <p:ext uri="{BB962C8B-B14F-4D97-AF65-F5344CB8AC3E}">
        <p14:creationId xmlns:p14="http://schemas.microsoft.com/office/powerpoint/2010/main" val="1699961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168</a:t>
            </a:fld>
            <a:endParaRPr lang="pl-PL"/>
          </a:p>
        </p:txBody>
      </p:sp>
    </p:spTree>
    <p:extLst>
      <p:ext uri="{BB962C8B-B14F-4D97-AF65-F5344CB8AC3E}">
        <p14:creationId xmlns:p14="http://schemas.microsoft.com/office/powerpoint/2010/main" val="3280036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172</a:t>
            </a:fld>
            <a:endParaRPr lang="pl-PL"/>
          </a:p>
        </p:txBody>
      </p:sp>
    </p:spTree>
    <p:extLst>
      <p:ext uri="{BB962C8B-B14F-4D97-AF65-F5344CB8AC3E}">
        <p14:creationId xmlns:p14="http://schemas.microsoft.com/office/powerpoint/2010/main" val="2550173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173</a:t>
            </a:fld>
            <a:endParaRPr lang="pl-PL"/>
          </a:p>
        </p:txBody>
      </p:sp>
    </p:spTree>
    <p:extLst>
      <p:ext uri="{BB962C8B-B14F-4D97-AF65-F5344CB8AC3E}">
        <p14:creationId xmlns:p14="http://schemas.microsoft.com/office/powerpoint/2010/main" val="3552306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180</a:t>
            </a:fld>
            <a:endParaRPr lang="pl-PL"/>
          </a:p>
        </p:txBody>
      </p:sp>
    </p:spTree>
    <p:extLst>
      <p:ext uri="{BB962C8B-B14F-4D97-AF65-F5344CB8AC3E}">
        <p14:creationId xmlns:p14="http://schemas.microsoft.com/office/powerpoint/2010/main" val="2325219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184</a:t>
            </a:fld>
            <a:endParaRPr lang="pl-PL"/>
          </a:p>
        </p:txBody>
      </p:sp>
    </p:spTree>
    <p:extLst>
      <p:ext uri="{BB962C8B-B14F-4D97-AF65-F5344CB8AC3E}">
        <p14:creationId xmlns:p14="http://schemas.microsoft.com/office/powerpoint/2010/main" val="1982520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185</a:t>
            </a:fld>
            <a:endParaRPr lang="pl-PL"/>
          </a:p>
        </p:txBody>
      </p:sp>
    </p:spTree>
    <p:extLst>
      <p:ext uri="{BB962C8B-B14F-4D97-AF65-F5344CB8AC3E}">
        <p14:creationId xmlns:p14="http://schemas.microsoft.com/office/powerpoint/2010/main" val="1435988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186</a:t>
            </a:fld>
            <a:endParaRPr lang="pl-PL"/>
          </a:p>
        </p:txBody>
      </p:sp>
    </p:spTree>
    <p:extLst>
      <p:ext uri="{BB962C8B-B14F-4D97-AF65-F5344CB8AC3E}">
        <p14:creationId xmlns:p14="http://schemas.microsoft.com/office/powerpoint/2010/main" val="1416668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188</a:t>
            </a:fld>
            <a:endParaRPr lang="pl-PL"/>
          </a:p>
        </p:txBody>
      </p:sp>
    </p:spTree>
    <p:extLst>
      <p:ext uri="{BB962C8B-B14F-4D97-AF65-F5344CB8AC3E}">
        <p14:creationId xmlns:p14="http://schemas.microsoft.com/office/powerpoint/2010/main" val="212052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189</a:t>
            </a:fld>
            <a:endParaRPr lang="pl-PL"/>
          </a:p>
        </p:txBody>
      </p:sp>
    </p:spTree>
    <p:extLst>
      <p:ext uri="{BB962C8B-B14F-4D97-AF65-F5344CB8AC3E}">
        <p14:creationId xmlns:p14="http://schemas.microsoft.com/office/powerpoint/2010/main" val="3018769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A97B5A2-36C8-4BE7-9389-D4D3E0336887}" type="slidenum">
              <a:rPr lang="pl-PL" smtClean="0"/>
              <a:t>9</a:t>
            </a:fld>
            <a:endParaRPr lang="pl-PL"/>
          </a:p>
        </p:txBody>
      </p:sp>
    </p:spTree>
    <p:extLst>
      <p:ext uri="{BB962C8B-B14F-4D97-AF65-F5344CB8AC3E}">
        <p14:creationId xmlns:p14="http://schemas.microsoft.com/office/powerpoint/2010/main" val="2914844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193</a:t>
            </a:fld>
            <a:endParaRPr lang="pl-PL"/>
          </a:p>
        </p:txBody>
      </p:sp>
    </p:spTree>
    <p:extLst>
      <p:ext uri="{BB962C8B-B14F-4D97-AF65-F5344CB8AC3E}">
        <p14:creationId xmlns:p14="http://schemas.microsoft.com/office/powerpoint/2010/main" val="206508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195</a:t>
            </a:fld>
            <a:endParaRPr lang="pl-PL"/>
          </a:p>
        </p:txBody>
      </p:sp>
    </p:spTree>
    <p:extLst>
      <p:ext uri="{BB962C8B-B14F-4D97-AF65-F5344CB8AC3E}">
        <p14:creationId xmlns:p14="http://schemas.microsoft.com/office/powerpoint/2010/main" val="3969826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196</a:t>
            </a:fld>
            <a:endParaRPr lang="pl-PL"/>
          </a:p>
        </p:txBody>
      </p:sp>
    </p:spTree>
    <p:extLst>
      <p:ext uri="{BB962C8B-B14F-4D97-AF65-F5344CB8AC3E}">
        <p14:creationId xmlns:p14="http://schemas.microsoft.com/office/powerpoint/2010/main" val="2375116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197</a:t>
            </a:fld>
            <a:endParaRPr lang="pl-PL"/>
          </a:p>
        </p:txBody>
      </p:sp>
    </p:spTree>
    <p:extLst>
      <p:ext uri="{BB962C8B-B14F-4D97-AF65-F5344CB8AC3E}">
        <p14:creationId xmlns:p14="http://schemas.microsoft.com/office/powerpoint/2010/main" val="800347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22F7C-34AC-8159-1020-41872920C1F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6AB16BF8-0574-DCC0-22E9-21CF1A0D98B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E9813254-CD45-1CA5-F180-96C2DADAD94D}"/>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4A31515A-6056-70EE-70F4-D6AB3EB0D588}"/>
              </a:ext>
            </a:extLst>
          </p:cNvPr>
          <p:cNvSpPr>
            <a:spLocks noGrp="1"/>
          </p:cNvSpPr>
          <p:nvPr>
            <p:ph type="sldNum" sz="quarter" idx="5"/>
          </p:nvPr>
        </p:nvSpPr>
        <p:spPr/>
        <p:txBody>
          <a:bodyPr/>
          <a:lstStyle/>
          <a:p>
            <a:fld id="{4A97B5A2-36C8-4BE7-9389-D4D3E0336887}" type="slidenum">
              <a:rPr lang="pl-PL" smtClean="0"/>
              <a:t>10</a:t>
            </a:fld>
            <a:endParaRPr lang="pl-PL"/>
          </a:p>
        </p:txBody>
      </p:sp>
    </p:spTree>
    <p:extLst>
      <p:ext uri="{BB962C8B-B14F-4D97-AF65-F5344CB8AC3E}">
        <p14:creationId xmlns:p14="http://schemas.microsoft.com/office/powerpoint/2010/main" val="2520959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6139795B-0A9D-4A92-9DC8-12AAFF06F16C}" type="slidenum">
              <a:rPr lang="pl-PL" smtClean="0"/>
              <a:t>21</a:t>
            </a:fld>
            <a:endParaRPr lang="pl-PL"/>
          </a:p>
        </p:txBody>
      </p:sp>
    </p:spTree>
    <p:extLst>
      <p:ext uri="{BB962C8B-B14F-4D97-AF65-F5344CB8AC3E}">
        <p14:creationId xmlns:p14="http://schemas.microsoft.com/office/powerpoint/2010/main" val="1145562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A97B5A2-36C8-4BE7-9389-D4D3E0336887}" type="slidenum">
              <a:rPr lang="pl-PL" smtClean="0"/>
              <a:t>46</a:t>
            </a:fld>
            <a:endParaRPr lang="pl-PL"/>
          </a:p>
        </p:txBody>
      </p:sp>
    </p:spTree>
    <p:extLst>
      <p:ext uri="{BB962C8B-B14F-4D97-AF65-F5344CB8AC3E}">
        <p14:creationId xmlns:p14="http://schemas.microsoft.com/office/powerpoint/2010/main" val="2408842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7B339000-1E7E-4C03-AA6A-2D89C7F17CC5}" type="slidenum">
              <a:rPr lang="pl-PL" smtClean="0"/>
              <a:t>155</a:t>
            </a:fld>
            <a:endParaRPr lang="pl-PL"/>
          </a:p>
        </p:txBody>
      </p:sp>
    </p:spTree>
    <p:extLst>
      <p:ext uri="{BB962C8B-B14F-4D97-AF65-F5344CB8AC3E}">
        <p14:creationId xmlns:p14="http://schemas.microsoft.com/office/powerpoint/2010/main" val="1655375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A97B5A2-36C8-4BE7-9389-D4D3E0336887}" type="slidenum">
              <a:rPr lang="pl-PL" smtClean="0"/>
              <a:t>156</a:t>
            </a:fld>
            <a:endParaRPr lang="pl-PL"/>
          </a:p>
        </p:txBody>
      </p:sp>
    </p:spTree>
    <p:extLst>
      <p:ext uri="{BB962C8B-B14F-4D97-AF65-F5344CB8AC3E}">
        <p14:creationId xmlns:p14="http://schemas.microsoft.com/office/powerpoint/2010/main" val="722307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164</a:t>
            </a:fld>
            <a:endParaRPr lang="pl-PL"/>
          </a:p>
        </p:txBody>
      </p:sp>
    </p:spTree>
    <p:extLst>
      <p:ext uri="{BB962C8B-B14F-4D97-AF65-F5344CB8AC3E}">
        <p14:creationId xmlns:p14="http://schemas.microsoft.com/office/powerpoint/2010/main" val="1398847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165</a:t>
            </a:fld>
            <a:endParaRPr lang="pl-PL"/>
          </a:p>
        </p:txBody>
      </p:sp>
    </p:spTree>
    <p:extLst>
      <p:ext uri="{BB962C8B-B14F-4D97-AF65-F5344CB8AC3E}">
        <p14:creationId xmlns:p14="http://schemas.microsoft.com/office/powerpoint/2010/main" val="870328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3/6/2025</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32983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3/6/2025</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56946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3/6/2025</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05896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3/6/2025</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054388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55447B-440A-9460-E32C-30E03950F598}"/>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E635D3E1-51DA-F455-F359-C8AEA3781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C9FFD86E-B280-F292-566E-96C15D5EC85E}"/>
              </a:ext>
            </a:extLst>
          </p:cNvPr>
          <p:cNvSpPr>
            <a:spLocks noGrp="1"/>
          </p:cNvSpPr>
          <p:nvPr>
            <p:ph type="dt" sz="half" idx="10"/>
          </p:nvPr>
        </p:nvSpPr>
        <p:spPr/>
        <p:txBody>
          <a:bodyPr/>
          <a:lstStyle/>
          <a:p>
            <a:fld id="{F6FA2B21-3FCD-4721-B95C-427943F61125}" type="datetime1">
              <a:rPr lang="en-US" smtClean="0"/>
              <a:t>3/6/2025</a:t>
            </a:fld>
            <a:endParaRPr lang="en-US"/>
          </a:p>
        </p:txBody>
      </p:sp>
      <p:sp>
        <p:nvSpPr>
          <p:cNvPr id="5" name="Symbol zastępczy stopki 4">
            <a:extLst>
              <a:ext uri="{FF2B5EF4-FFF2-40B4-BE49-F238E27FC236}">
                <a16:creationId xmlns:a16="http://schemas.microsoft.com/office/drawing/2014/main" id="{DD248C47-DA4B-221E-FA99-49E446C7300C}"/>
              </a:ext>
            </a:extLst>
          </p:cNvPr>
          <p:cNvSpPr>
            <a:spLocks noGrp="1"/>
          </p:cNvSpPr>
          <p:nvPr>
            <p:ph type="ftr" sz="quarter" idx="11"/>
          </p:nvPr>
        </p:nvSpPr>
        <p:spPr/>
        <p:txBody>
          <a:bodyPr/>
          <a:lstStyle/>
          <a:p>
            <a:endParaRPr lang="en-US" dirty="0"/>
          </a:p>
        </p:txBody>
      </p:sp>
      <p:sp>
        <p:nvSpPr>
          <p:cNvPr id="6" name="Symbol zastępczy numeru slajdu 5">
            <a:extLst>
              <a:ext uri="{FF2B5EF4-FFF2-40B4-BE49-F238E27FC236}">
                <a16:creationId xmlns:a16="http://schemas.microsoft.com/office/drawing/2014/main" id="{D3635BD3-025D-4CB6-3624-BEBF7D9C75D8}"/>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366998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80A5515-1569-E326-B34B-D201BF7FD15C}"/>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3E5404BF-9A7B-CA63-ABA8-12B63D144582}"/>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0073CD0-5FBA-8589-390C-5C89C75DAAE7}"/>
              </a:ext>
            </a:extLst>
          </p:cNvPr>
          <p:cNvSpPr>
            <a:spLocks noGrp="1"/>
          </p:cNvSpPr>
          <p:nvPr>
            <p:ph type="dt" sz="half" idx="10"/>
          </p:nvPr>
        </p:nvSpPr>
        <p:spPr/>
        <p:txBody>
          <a:bodyPr/>
          <a:lstStyle/>
          <a:p>
            <a:fld id="{F6FA2B21-3FCD-4721-B95C-427943F61125}" type="datetime1">
              <a:rPr lang="en-US" smtClean="0"/>
              <a:t>3/6/2025</a:t>
            </a:fld>
            <a:endParaRPr lang="en-US"/>
          </a:p>
        </p:txBody>
      </p:sp>
      <p:sp>
        <p:nvSpPr>
          <p:cNvPr id="5" name="Symbol zastępczy stopki 4">
            <a:extLst>
              <a:ext uri="{FF2B5EF4-FFF2-40B4-BE49-F238E27FC236}">
                <a16:creationId xmlns:a16="http://schemas.microsoft.com/office/drawing/2014/main" id="{3A3D0C61-3C99-128A-93D1-F3E5C3188C9F}"/>
              </a:ext>
            </a:extLst>
          </p:cNvPr>
          <p:cNvSpPr>
            <a:spLocks noGrp="1"/>
          </p:cNvSpPr>
          <p:nvPr>
            <p:ph type="ftr" sz="quarter" idx="11"/>
          </p:nvPr>
        </p:nvSpPr>
        <p:spPr/>
        <p:txBody>
          <a:bodyPr/>
          <a:lstStyle/>
          <a:p>
            <a:endParaRPr lang="en-US" dirty="0"/>
          </a:p>
        </p:txBody>
      </p:sp>
      <p:sp>
        <p:nvSpPr>
          <p:cNvPr id="6" name="Symbol zastępczy numeru slajdu 5">
            <a:extLst>
              <a:ext uri="{FF2B5EF4-FFF2-40B4-BE49-F238E27FC236}">
                <a16:creationId xmlns:a16="http://schemas.microsoft.com/office/drawing/2014/main" id="{F5498533-34CD-1F8D-502A-45C0D990B528}"/>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22358415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BE045B-3FD7-CD56-7627-13D10C91CFCA}"/>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C0B5B18B-DD53-A49A-EF3A-AF0EF8AF89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38FE56C1-0782-B087-965A-3506D9A28ABD}"/>
              </a:ext>
            </a:extLst>
          </p:cNvPr>
          <p:cNvSpPr>
            <a:spLocks noGrp="1"/>
          </p:cNvSpPr>
          <p:nvPr>
            <p:ph type="dt" sz="half" idx="10"/>
          </p:nvPr>
        </p:nvSpPr>
        <p:spPr/>
        <p:txBody>
          <a:bodyPr/>
          <a:lstStyle/>
          <a:p>
            <a:fld id="{F6FA2B21-3FCD-4721-B95C-427943F61125}" type="datetime1">
              <a:rPr lang="en-US" smtClean="0"/>
              <a:t>3/6/2025</a:t>
            </a:fld>
            <a:endParaRPr lang="en-US"/>
          </a:p>
        </p:txBody>
      </p:sp>
      <p:sp>
        <p:nvSpPr>
          <p:cNvPr id="5" name="Symbol zastępczy stopki 4">
            <a:extLst>
              <a:ext uri="{FF2B5EF4-FFF2-40B4-BE49-F238E27FC236}">
                <a16:creationId xmlns:a16="http://schemas.microsoft.com/office/drawing/2014/main" id="{0A308F6A-DD89-BB66-6922-4E598BEAE3E9}"/>
              </a:ext>
            </a:extLst>
          </p:cNvPr>
          <p:cNvSpPr>
            <a:spLocks noGrp="1"/>
          </p:cNvSpPr>
          <p:nvPr>
            <p:ph type="ftr" sz="quarter" idx="11"/>
          </p:nvPr>
        </p:nvSpPr>
        <p:spPr/>
        <p:txBody>
          <a:bodyPr/>
          <a:lstStyle/>
          <a:p>
            <a:endParaRPr lang="en-US" dirty="0"/>
          </a:p>
        </p:txBody>
      </p:sp>
      <p:sp>
        <p:nvSpPr>
          <p:cNvPr id="6" name="Symbol zastępczy numeru slajdu 5">
            <a:extLst>
              <a:ext uri="{FF2B5EF4-FFF2-40B4-BE49-F238E27FC236}">
                <a16:creationId xmlns:a16="http://schemas.microsoft.com/office/drawing/2014/main" id="{6EBBAC2E-B9EF-FFAA-9E71-25ADF198715C}"/>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6416552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698B9FE-0409-351C-5192-F24862E85F0F}"/>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19F7527-CC76-9997-6B16-161A5A416FC5}"/>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E8B78822-8B44-4186-5BF7-3FB78A326FD7}"/>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E8A096B8-9E52-F09C-4A34-9BDF7F863A18}"/>
              </a:ext>
            </a:extLst>
          </p:cNvPr>
          <p:cNvSpPr>
            <a:spLocks noGrp="1"/>
          </p:cNvSpPr>
          <p:nvPr>
            <p:ph type="dt" sz="half" idx="10"/>
          </p:nvPr>
        </p:nvSpPr>
        <p:spPr/>
        <p:txBody>
          <a:bodyPr/>
          <a:lstStyle/>
          <a:p>
            <a:fld id="{F6FA2B21-3FCD-4721-B95C-427943F61125}" type="datetime1">
              <a:rPr lang="en-US" smtClean="0"/>
              <a:t>3/6/2025</a:t>
            </a:fld>
            <a:endParaRPr lang="en-US"/>
          </a:p>
        </p:txBody>
      </p:sp>
      <p:sp>
        <p:nvSpPr>
          <p:cNvPr id="6" name="Symbol zastępczy stopki 5">
            <a:extLst>
              <a:ext uri="{FF2B5EF4-FFF2-40B4-BE49-F238E27FC236}">
                <a16:creationId xmlns:a16="http://schemas.microsoft.com/office/drawing/2014/main" id="{68C7633A-0189-4754-0ED5-A66F32D0A502}"/>
              </a:ext>
            </a:extLst>
          </p:cNvPr>
          <p:cNvSpPr>
            <a:spLocks noGrp="1"/>
          </p:cNvSpPr>
          <p:nvPr>
            <p:ph type="ftr" sz="quarter" idx="11"/>
          </p:nvPr>
        </p:nvSpPr>
        <p:spPr/>
        <p:txBody>
          <a:bodyPr/>
          <a:lstStyle/>
          <a:p>
            <a:endParaRPr lang="en-US" dirty="0"/>
          </a:p>
        </p:txBody>
      </p:sp>
      <p:sp>
        <p:nvSpPr>
          <p:cNvPr id="7" name="Symbol zastępczy numeru slajdu 6">
            <a:extLst>
              <a:ext uri="{FF2B5EF4-FFF2-40B4-BE49-F238E27FC236}">
                <a16:creationId xmlns:a16="http://schemas.microsoft.com/office/drawing/2014/main" id="{4382C076-03EF-C07C-1FF9-BFF59521D679}"/>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7242576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3AE9EDE-8907-8B63-6797-4228E5897B62}"/>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40214DFA-4A3D-4F07-3C17-EECDE2B9D3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9E12C37A-C058-E4F8-006C-693156F9990B}"/>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68E87917-9175-03CA-6FB3-32ADB9C86C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8DFED52D-A790-DA41-81CD-C0556E64616E}"/>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CA78871D-80D9-3AFA-DA37-B04C33132BEB}"/>
              </a:ext>
            </a:extLst>
          </p:cNvPr>
          <p:cNvSpPr>
            <a:spLocks noGrp="1"/>
          </p:cNvSpPr>
          <p:nvPr>
            <p:ph type="dt" sz="half" idx="10"/>
          </p:nvPr>
        </p:nvSpPr>
        <p:spPr/>
        <p:txBody>
          <a:bodyPr/>
          <a:lstStyle/>
          <a:p>
            <a:fld id="{F6FA2B21-3FCD-4721-B95C-427943F61125}" type="datetime1">
              <a:rPr lang="en-US" smtClean="0"/>
              <a:t>3/6/2025</a:t>
            </a:fld>
            <a:endParaRPr lang="en-US"/>
          </a:p>
        </p:txBody>
      </p:sp>
      <p:sp>
        <p:nvSpPr>
          <p:cNvPr id="8" name="Symbol zastępczy stopki 7">
            <a:extLst>
              <a:ext uri="{FF2B5EF4-FFF2-40B4-BE49-F238E27FC236}">
                <a16:creationId xmlns:a16="http://schemas.microsoft.com/office/drawing/2014/main" id="{E49F3769-5E38-CE26-C3FA-A9431B854080}"/>
              </a:ext>
            </a:extLst>
          </p:cNvPr>
          <p:cNvSpPr>
            <a:spLocks noGrp="1"/>
          </p:cNvSpPr>
          <p:nvPr>
            <p:ph type="ftr" sz="quarter" idx="11"/>
          </p:nvPr>
        </p:nvSpPr>
        <p:spPr/>
        <p:txBody>
          <a:bodyPr/>
          <a:lstStyle/>
          <a:p>
            <a:endParaRPr lang="en-US" dirty="0"/>
          </a:p>
        </p:txBody>
      </p:sp>
      <p:sp>
        <p:nvSpPr>
          <p:cNvPr id="9" name="Symbol zastępczy numeru slajdu 8">
            <a:extLst>
              <a:ext uri="{FF2B5EF4-FFF2-40B4-BE49-F238E27FC236}">
                <a16:creationId xmlns:a16="http://schemas.microsoft.com/office/drawing/2014/main" id="{E5D6A0B5-7559-0F93-EE76-277742A8E735}"/>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6080784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F436B6D-21BB-4FBB-6CAC-726B94B350DE}"/>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18D20627-7A6C-57E1-6CCF-2D2361B76AC8}"/>
              </a:ext>
            </a:extLst>
          </p:cNvPr>
          <p:cNvSpPr>
            <a:spLocks noGrp="1"/>
          </p:cNvSpPr>
          <p:nvPr>
            <p:ph type="dt" sz="half" idx="10"/>
          </p:nvPr>
        </p:nvSpPr>
        <p:spPr/>
        <p:txBody>
          <a:bodyPr/>
          <a:lstStyle/>
          <a:p>
            <a:fld id="{F6FA2B21-3FCD-4721-B95C-427943F61125}" type="datetime1">
              <a:rPr lang="en-US" smtClean="0"/>
              <a:t>3/6/2025</a:t>
            </a:fld>
            <a:endParaRPr lang="en-US"/>
          </a:p>
        </p:txBody>
      </p:sp>
      <p:sp>
        <p:nvSpPr>
          <p:cNvPr id="4" name="Symbol zastępczy stopki 3">
            <a:extLst>
              <a:ext uri="{FF2B5EF4-FFF2-40B4-BE49-F238E27FC236}">
                <a16:creationId xmlns:a16="http://schemas.microsoft.com/office/drawing/2014/main" id="{8529EBD6-A5A1-A49D-15E5-66EF56DA32EA}"/>
              </a:ext>
            </a:extLst>
          </p:cNvPr>
          <p:cNvSpPr>
            <a:spLocks noGrp="1"/>
          </p:cNvSpPr>
          <p:nvPr>
            <p:ph type="ftr" sz="quarter" idx="11"/>
          </p:nvPr>
        </p:nvSpPr>
        <p:spPr/>
        <p:txBody>
          <a:bodyPr/>
          <a:lstStyle/>
          <a:p>
            <a:endParaRPr lang="en-US" dirty="0"/>
          </a:p>
        </p:txBody>
      </p:sp>
      <p:sp>
        <p:nvSpPr>
          <p:cNvPr id="5" name="Symbol zastępczy numeru slajdu 4">
            <a:extLst>
              <a:ext uri="{FF2B5EF4-FFF2-40B4-BE49-F238E27FC236}">
                <a16:creationId xmlns:a16="http://schemas.microsoft.com/office/drawing/2014/main" id="{68A03F11-177E-85D1-308C-FE6CF934B63C}"/>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30884549"/>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3B5552A0-3588-FB9C-3E8F-2957333ABB84}"/>
              </a:ext>
            </a:extLst>
          </p:cNvPr>
          <p:cNvSpPr>
            <a:spLocks noGrp="1"/>
          </p:cNvSpPr>
          <p:nvPr>
            <p:ph type="dt" sz="half" idx="10"/>
          </p:nvPr>
        </p:nvSpPr>
        <p:spPr/>
        <p:txBody>
          <a:bodyPr/>
          <a:lstStyle/>
          <a:p>
            <a:fld id="{F6FA2B21-3FCD-4721-B95C-427943F61125}" type="datetime1">
              <a:rPr lang="en-US" smtClean="0"/>
              <a:t>3/6/2025</a:t>
            </a:fld>
            <a:endParaRPr lang="en-US"/>
          </a:p>
        </p:txBody>
      </p:sp>
      <p:sp>
        <p:nvSpPr>
          <p:cNvPr id="3" name="Symbol zastępczy stopki 2">
            <a:extLst>
              <a:ext uri="{FF2B5EF4-FFF2-40B4-BE49-F238E27FC236}">
                <a16:creationId xmlns:a16="http://schemas.microsoft.com/office/drawing/2014/main" id="{DCB1316A-7CC0-EDBB-29AD-226BDB0B37D6}"/>
              </a:ext>
            </a:extLst>
          </p:cNvPr>
          <p:cNvSpPr>
            <a:spLocks noGrp="1"/>
          </p:cNvSpPr>
          <p:nvPr>
            <p:ph type="ftr" sz="quarter" idx="11"/>
          </p:nvPr>
        </p:nvSpPr>
        <p:spPr/>
        <p:txBody>
          <a:bodyPr/>
          <a:lstStyle/>
          <a:p>
            <a:endParaRPr lang="en-US" dirty="0"/>
          </a:p>
        </p:txBody>
      </p:sp>
      <p:sp>
        <p:nvSpPr>
          <p:cNvPr id="4" name="Symbol zastępczy numeru slajdu 3">
            <a:extLst>
              <a:ext uri="{FF2B5EF4-FFF2-40B4-BE49-F238E27FC236}">
                <a16:creationId xmlns:a16="http://schemas.microsoft.com/office/drawing/2014/main" id="{5318E01D-CE9E-F503-D615-3309E8120041}"/>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4295311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3/6/2025</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56810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B5B2A4-D2FD-C973-F35B-524DE103D20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B37DE26D-C711-16CC-1F72-F910F6A9E9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CBF54B61-106A-B28F-5374-90CB4A63B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9034C168-C612-6F41-E9DB-54DA7A8FB129}"/>
              </a:ext>
            </a:extLst>
          </p:cNvPr>
          <p:cNvSpPr>
            <a:spLocks noGrp="1"/>
          </p:cNvSpPr>
          <p:nvPr>
            <p:ph type="dt" sz="half" idx="10"/>
          </p:nvPr>
        </p:nvSpPr>
        <p:spPr/>
        <p:txBody>
          <a:bodyPr/>
          <a:lstStyle/>
          <a:p>
            <a:fld id="{F6FA2B21-3FCD-4721-B95C-427943F61125}" type="datetime1">
              <a:rPr lang="en-US" smtClean="0"/>
              <a:t>3/6/2025</a:t>
            </a:fld>
            <a:endParaRPr lang="en-US"/>
          </a:p>
        </p:txBody>
      </p:sp>
      <p:sp>
        <p:nvSpPr>
          <p:cNvPr id="6" name="Symbol zastępczy stopki 5">
            <a:extLst>
              <a:ext uri="{FF2B5EF4-FFF2-40B4-BE49-F238E27FC236}">
                <a16:creationId xmlns:a16="http://schemas.microsoft.com/office/drawing/2014/main" id="{69A7A2EA-B644-974E-45C6-77A14865102A}"/>
              </a:ext>
            </a:extLst>
          </p:cNvPr>
          <p:cNvSpPr>
            <a:spLocks noGrp="1"/>
          </p:cNvSpPr>
          <p:nvPr>
            <p:ph type="ftr" sz="quarter" idx="11"/>
          </p:nvPr>
        </p:nvSpPr>
        <p:spPr/>
        <p:txBody>
          <a:bodyPr/>
          <a:lstStyle/>
          <a:p>
            <a:endParaRPr lang="en-US" dirty="0"/>
          </a:p>
        </p:txBody>
      </p:sp>
      <p:sp>
        <p:nvSpPr>
          <p:cNvPr id="7" name="Symbol zastępczy numeru slajdu 6">
            <a:extLst>
              <a:ext uri="{FF2B5EF4-FFF2-40B4-BE49-F238E27FC236}">
                <a16:creationId xmlns:a16="http://schemas.microsoft.com/office/drawing/2014/main" id="{88EA978C-0A81-F9B3-6F29-16BB6C985411}"/>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4265628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9243F25-EE01-FFB6-0EDA-B1588465752D}"/>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5C867CF7-9AD8-3E64-060C-964D3AF31D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ACA24F39-FFF2-5BCD-43D4-24B59AB258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49FE2C41-0345-B2FB-1F89-B852EC49FFB1}"/>
              </a:ext>
            </a:extLst>
          </p:cNvPr>
          <p:cNvSpPr>
            <a:spLocks noGrp="1"/>
          </p:cNvSpPr>
          <p:nvPr>
            <p:ph type="dt" sz="half" idx="10"/>
          </p:nvPr>
        </p:nvSpPr>
        <p:spPr/>
        <p:txBody>
          <a:bodyPr/>
          <a:lstStyle/>
          <a:p>
            <a:fld id="{F6FA2B21-3FCD-4721-B95C-427943F61125}" type="datetime1">
              <a:rPr lang="en-US" smtClean="0"/>
              <a:t>3/6/2025</a:t>
            </a:fld>
            <a:endParaRPr lang="en-US"/>
          </a:p>
        </p:txBody>
      </p:sp>
      <p:sp>
        <p:nvSpPr>
          <p:cNvPr id="6" name="Symbol zastępczy stopki 5">
            <a:extLst>
              <a:ext uri="{FF2B5EF4-FFF2-40B4-BE49-F238E27FC236}">
                <a16:creationId xmlns:a16="http://schemas.microsoft.com/office/drawing/2014/main" id="{4AA069FE-AF04-825D-F89C-AFF22B910820}"/>
              </a:ext>
            </a:extLst>
          </p:cNvPr>
          <p:cNvSpPr>
            <a:spLocks noGrp="1"/>
          </p:cNvSpPr>
          <p:nvPr>
            <p:ph type="ftr" sz="quarter" idx="11"/>
          </p:nvPr>
        </p:nvSpPr>
        <p:spPr/>
        <p:txBody>
          <a:bodyPr/>
          <a:lstStyle/>
          <a:p>
            <a:endParaRPr lang="en-US" dirty="0"/>
          </a:p>
        </p:txBody>
      </p:sp>
      <p:sp>
        <p:nvSpPr>
          <p:cNvPr id="7" name="Symbol zastępczy numeru slajdu 6">
            <a:extLst>
              <a:ext uri="{FF2B5EF4-FFF2-40B4-BE49-F238E27FC236}">
                <a16:creationId xmlns:a16="http://schemas.microsoft.com/office/drawing/2014/main" id="{62334021-8C20-D5C8-40C0-25CB8A456B84}"/>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55050148"/>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F26E5FE-D19F-8A4E-5F71-E866752C1E88}"/>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7538098B-A9AD-2D79-5597-0BF173C5D658}"/>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E19BE85-A5A0-37B9-3828-C991D2FE8F83}"/>
              </a:ext>
            </a:extLst>
          </p:cNvPr>
          <p:cNvSpPr>
            <a:spLocks noGrp="1"/>
          </p:cNvSpPr>
          <p:nvPr>
            <p:ph type="dt" sz="half" idx="10"/>
          </p:nvPr>
        </p:nvSpPr>
        <p:spPr/>
        <p:txBody>
          <a:bodyPr/>
          <a:lstStyle/>
          <a:p>
            <a:fld id="{F6FA2B21-3FCD-4721-B95C-427943F61125}" type="datetime1">
              <a:rPr lang="en-US" smtClean="0"/>
              <a:t>3/6/2025</a:t>
            </a:fld>
            <a:endParaRPr lang="en-US"/>
          </a:p>
        </p:txBody>
      </p:sp>
      <p:sp>
        <p:nvSpPr>
          <p:cNvPr id="5" name="Symbol zastępczy stopki 4">
            <a:extLst>
              <a:ext uri="{FF2B5EF4-FFF2-40B4-BE49-F238E27FC236}">
                <a16:creationId xmlns:a16="http://schemas.microsoft.com/office/drawing/2014/main" id="{CCA1C823-86F3-B9EF-1A09-FDAA77EDF183}"/>
              </a:ext>
            </a:extLst>
          </p:cNvPr>
          <p:cNvSpPr>
            <a:spLocks noGrp="1"/>
          </p:cNvSpPr>
          <p:nvPr>
            <p:ph type="ftr" sz="quarter" idx="11"/>
          </p:nvPr>
        </p:nvSpPr>
        <p:spPr/>
        <p:txBody>
          <a:bodyPr/>
          <a:lstStyle/>
          <a:p>
            <a:endParaRPr lang="en-US" dirty="0"/>
          </a:p>
        </p:txBody>
      </p:sp>
      <p:sp>
        <p:nvSpPr>
          <p:cNvPr id="6" name="Symbol zastępczy numeru slajdu 5">
            <a:extLst>
              <a:ext uri="{FF2B5EF4-FFF2-40B4-BE49-F238E27FC236}">
                <a16:creationId xmlns:a16="http://schemas.microsoft.com/office/drawing/2014/main" id="{4B91F049-31E7-DFDD-37E0-1487BC644EF1}"/>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4396300"/>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63149731-6CAA-9FF1-D1CE-BE185DE43390}"/>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52ADD0BF-4767-96FF-39E7-82CAB9347BE3}"/>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1ED9CA5F-31C5-A096-EC04-F6452E497D3C}"/>
              </a:ext>
            </a:extLst>
          </p:cNvPr>
          <p:cNvSpPr>
            <a:spLocks noGrp="1"/>
          </p:cNvSpPr>
          <p:nvPr>
            <p:ph type="dt" sz="half" idx="10"/>
          </p:nvPr>
        </p:nvSpPr>
        <p:spPr/>
        <p:txBody>
          <a:bodyPr/>
          <a:lstStyle/>
          <a:p>
            <a:fld id="{F6FA2B21-3FCD-4721-B95C-427943F61125}" type="datetime1">
              <a:rPr lang="en-US" smtClean="0"/>
              <a:t>3/6/2025</a:t>
            </a:fld>
            <a:endParaRPr lang="en-US"/>
          </a:p>
        </p:txBody>
      </p:sp>
      <p:sp>
        <p:nvSpPr>
          <p:cNvPr id="5" name="Symbol zastępczy stopki 4">
            <a:extLst>
              <a:ext uri="{FF2B5EF4-FFF2-40B4-BE49-F238E27FC236}">
                <a16:creationId xmlns:a16="http://schemas.microsoft.com/office/drawing/2014/main" id="{EF63E443-2C1D-639B-D539-5B6CE8B121E1}"/>
              </a:ext>
            </a:extLst>
          </p:cNvPr>
          <p:cNvSpPr>
            <a:spLocks noGrp="1"/>
          </p:cNvSpPr>
          <p:nvPr>
            <p:ph type="ftr" sz="quarter" idx="11"/>
          </p:nvPr>
        </p:nvSpPr>
        <p:spPr/>
        <p:txBody>
          <a:bodyPr/>
          <a:lstStyle/>
          <a:p>
            <a:endParaRPr lang="en-US" dirty="0"/>
          </a:p>
        </p:txBody>
      </p:sp>
      <p:sp>
        <p:nvSpPr>
          <p:cNvPr id="6" name="Symbol zastępczy numeru slajdu 5">
            <a:extLst>
              <a:ext uri="{FF2B5EF4-FFF2-40B4-BE49-F238E27FC236}">
                <a16:creationId xmlns:a16="http://schemas.microsoft.com/office/drawing/2014/main" id="{D67A81CC-AD30-90B1-1C00-F73FF3FEF1BD}"/>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9166596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3/6/2025</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51888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3/6/2025</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92917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3/6/2025</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98647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3/6/2025</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52629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3/6/2025</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39855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3/6/2025</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493544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3/6/2025</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53962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3/6/2025</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3137483229"/>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2" r:id="rId6"/>
    <p:sldLayoutId id="2147483799" r:id="rId7"/>
    <p:sldLayoutId id="2147483800" r:id="rId8"/>
    <p:sldLayoutId id="2147483789" r:id="rId9"/>
    <p:sldLayoutId id="2147483790" r:id="rId10"/>
    <p:sldLayoutId id="2147483791" r:id="rId11"/>
    <p:sldLayoutId id="2147483793"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4497904-4F46-22C7-2F5A-AC257EA34C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357F8A54-82CE-1445-E623-073609C95C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068CA7E-F9A6-879D-5654-97CE97C798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6FA2B21-3FCD-4721-B95C-427943F61125}" type="datetime1">
              <a:rPr lang="en-US" smtClean="0"/>
              <a:t>3/6/2025</a:t>
            </a:fld>
            <a:endParaRPr lang="en-US"/>
          </a:p>
        </p:txBody>
      </p:sp>
      <p:sp>
        <p:nvSpPr>
          <p:cNvPr id="5" name="Symbol zastępczy stopki 4">
            <a:extLst>
              <a:ext uri="{FF2B5EF4-FFF2-40B4-BE49-F238E27FC236}">
                <a16:creationId xmlns:a16="http://schemas.microsoft.com/office/drawing/2014/main" id="{B49A86A3-2B63-9406-1503-A620CAF3B3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ymbol zastępczy numeru slajdu 5">
            <a:extLst>
              <a:ext uri="{FF2B5EF4-FFF2-40B4-BE49-F238E27FC236}">
                <a16:creationId xmlns:a16="http://schemas.microsoft.com/office/drawing/2014/main" id="{A5E96273-B411-986A-F25E-B321F1ABDD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855319256"/>
      </p:ext>
    </p:extLst>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hyperlink" Target="https://www.youtube.com/watch?v=HlBYdiXdUa8" TargetMode="External"/><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2" Type="http://schemas.openxmlformats.org/officeDocument/2006/relationships/image" Target="../media/image94.jpg"/><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2" Type="http://schemas.openxmlformats.org/officeDocument/2006/relationships/image" Target="../media/image95.gif"/><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2" Type="http://schemas.openxmlformats.org/officeDocument/2006/relationships/image" Target="../media/image95.gif"/><Relationship Id="rId1" Type="http://schemas.openxmlformats.org/officeDocument/2006/relationships/slideLayout" Target="../slideLayouts/slideLayout17.xml"/></Relationships>
</file>

<file path=ppt/slides/_rels/slide107.xml.rels><?xml version="1.0" encoding="UTF-8" standalone="yes"?>
<Relationships xmlns="http://schemas.openxmlformats.org/package/2006/relationships"><Relationship Id="rId2" Type="http://schemas.openxmlformats.org/officeDocument/2006/relationships/image" Target="../media/image95.gif"/><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14.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109.xml.rels><?xml version="1.0" encoding="UTF-8" standalone="yes"?>
<Relationships xmlns="http://schemas.openxmlformats.org/package/2006/relationships"><Relationship Id="rId2" Type="http://schemas.openxmlformats.org/officeDocument/2006/relationships/hyperlink" Target="http://www.adwokatura.pl/z-zycia-nra/opinia-nra-ws-projektu-nowelizacji-ustawy-o-kpk/" TargetMode="Externa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14.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112.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14.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113.xml.rels><?xml version="1.0" encoding="UTF-8" standalone="yes"?>
<Relationships xmlns="http://schemas.openxmlformats.org/package/2006/relationships"><Relationship Id="rId2" Type="http://schemas.openxmlformats.org/officeDocument/2006/relationships/image" Target="../media/image95.gif"/><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109.jpeg"/><Relationship Id="rId1" Type="http://schemas.openxmlformats.org/officeDocument/2006/relationships/slideLayout" Target="../slideLayouts/slideLayout14.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7.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110.jpeg"/><Relationship Id="rId1" Type="http://schemas.openxmlformats.org/officeDocument/2006/relationships/slideLayout" Target="../slideLayouts/slideLayout14.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2" Type="http://schemas.openxmlformats.org/officeDocument/2006/relationships/image" Target="../media/image112.jpg"/><Relationship Id="rId1" Type="http://schemas.openxmlformats.org/officeDocument/2006/relationships/slideLayout" Target="../slideLayouts/slideLayout14.xml"/></Relationships>
</file>

<file path=ppt/slides/_rels/slide127.xml.rels><?xml version="1.0" encoding="UTF-8" standalone="yes"?>
<Relationships xmlns="http://schemas.openxmlformats.org/package/2006/relationships"><Relationship Id="rId2" Type="http://schemas.openxmlformats.org/officeDocument/2006/relationships/image" Target="../media/image112.jpg"/><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2" Type="http://schemas.openxmlformats.org/officeDocument/2006/relationships/image" Target="../media/image112.jpg"/><Relationship Id="rId1" Type="http://schemas.openxmlformats.org/officeDocument/2006/relationships/slideLayout" Target="../slideLayouts/slideLayout14.xml"/></Relationships>
</file>

<file path=ppt/slides/_rels/slide129.xml.rels><?xml version="1.0" encoding="UTF-8" standalone="yes"?>
<Relationships xmlns="http://schemas.openxmlformats.org/package/2006/relationships"><Relationship Id="rId2" Type="http://schemas.openxmlformats.org/officeDocument/2006/relationships/image" Target="../media/image11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0.xml.rels><?xml version="1.0" encoding="UTF-8" standalone="yes"?>
<Relationships xmlns="http://schemas.openxmlformats.org/package/2006/relationships"><Relationship Id="rId2" Type="http://schemas.openxmlformats.org/officeDocument/2006/relationships/image" Target="../media/image112.jpg"/><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2" Type="http://schemas.openxmlformats.org/officeDocument/2006/relationships/image" Target="../media/image113.jpg"/><Relationship Id="rId1" Type="http://schemas.openxmlformats.org/officeDocument/2006/relationships/slideLayout" Target="../slideLayouts/slideLayout14.xml"/></Relationships>
</file>

<file path=ppt/slides/_rels/slide132.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14.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133.xml.rels><?xml version="1.0" encoding="UTF-8" standalone="yes"?>
<Relationships xmlns="http://schemas.openxmlformats.org/package/2006/relationships"><Relationship Id="rId2" Type="http://schemas.openxmlformats.org/officeDocument/2006/relationships/image" Target="../media/image113.jpg"/><Relationship Id="rId1" Type="http://schemas.openxmlformats.org/officeDocument/2006/relationships/slideLayout" Target="../slideLayouts/slideLayout1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5.jpeg"/><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1.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14.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3.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1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5.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14.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7.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14.xml"/></Relationships>
</file>

<file path=ppt/slides/_rels/slide148.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14.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149.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50.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14.xml"/></Relationships>
</file>

<file path=ppt/slides/_rels/slide152.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16.xml"/></Relationships>
</file>

<file path=ppt/slides/_rels/slide153.xml.rels><?xml version="1.0" encoding="UTF-8" standalone="yes"?>
<Relationships xmlns="http://schemas.openxmlformats.org/package/2006/relationships"><Relationship Id="rId8" Type="http://schemas.openxmlformats.org/officeDocument/2006/relationships/diagramLayout" Target="../diagrams/layout34.xml"/><Relationship Id="rId3" Type="http://schemas.openxmlformats.org/officeDocument/2006/relationships/diagramLayout" Target="../diagrams/layout33.xml"/><Relationship Id="rId7" Type="http://schemas.openxmlformats.org/officeDocument/2006/relationships/diagramData" Target="../diagrams/data34.xml"/><Relationship Id="rId2" Type="http://schemas.openxmlformats.org/officeDocument/2006/relationships/diagramData" Target="../diagrams/data33.xml"/><Relationship Id="rId1" Type="http://schemas.openxmlformats.org/officeDocument/2006/relationships/slideLayout" Target="../slideLayouts/slideLayout16.xml"/><Relationship Id="rId6" Type="http://schemas.microsoft.com/office/2007/relationships/diagramDrawing" Target="../diagrams/drawing33.xml"/><Relationship Id="rId11" Type="http://schemas.microsoft.com/office/2007/relationships/diagramDrawing" Target="../diagrams/drawing34.xml"/><Relationship Id="rId5" Type="http://schemas.openxmlformats.org/officeDocument/2006/relationships/diagramColors" Target="../diagrams/colors33.xml"/><Relationship Id="rId10" Type="http://schemas.openxmlformats.org/officeDocument/2006/relationships/diagramColors" Target="../diagrams/colors34.xml"/><Relationship Id="rId4" Type="http://schemas.openxmlformats.org/officeDocument/2006/relationships/diagramQuickStyle" Target="../diagrams/quickStyle33.xml"/><Relationship Id="rId9" Type="http://schemas.openxmlformats.org/officeDocument/2006/relationships/diagramQuickStyle" Target="../diagrams/quickStyle3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5.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60.xml.rels><?xml version="1.0" encoding="UTF-8" standalone="yes"?>
<Relationships xmlns="http://schemas.openxmlformats.org/package/2006/relationships"><Relationship Id="rId2" Type="http://schemas.openxmlformats.org/officeDocument/2006/relationships/image" Target="../media/image127.jpg"/><Relationship Id="rId1" Type="http://schemas.openxmlformats.org/officeDocument/2006/relationships/slideLayout" Target="../slideLayouts/slideLayout14.xml"/></Relationships>
</file>

<file path=ppt/slides/_rels/slide161.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14.xml"/></Relationships>
</file>

<file path=ppt/slides/_rels/slide162.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14.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163.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17.xml"/></Relationships>
</file>

<file path=ppt/slides/_rels/slide164.xml.rels><?xml version="1.0" encoding="UTF-8" standalone="yes"?>
<Relationships xmlns="http://schemas.openxmlformats.org/package/2006/relationships"><Relationship Id="rId3" Type="http://schemas.openxmlformats.org/officeDocument/2006/relationships/image" Target="../media/image128.jp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30.png"/><Relationship Id="rId4" Type="http://schemas.openxmlformats.org/officeDocument/2006/relationships/image" Target="../media/image129.jpg"/></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7.xml.rels><?xml version="1.0" encoding="UTF-8" standalone="yes"?>
<Relationships xmlns="http://schemas.openxmlformats.org/package/2006/relationships"><Relationship Id="rId3" Type="http://schemas.openxmlformats.org/officeDocument/2006/relationships/image" Target="../media/image129.jp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68.xml.rels><?xml version="1.0" encoding="UTF-8" standalone="yes"?>
<Relationships xmlns="http://schemas.openxmlformats.org/package/2006/relationships"><Relationship Id="rId3" Type="http://schemas.openxmlformats.org/officeDocument/2006/relationships/image" Target="../media/image129.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9.xml.rels><?xml version="1.0" encoding="UTF-8" standalone="yes"?>
<Relationships xmlns="http://schemas.openxmlformats.org/package/2006/relationships"><Relationship Id="rId3" Type="http://schemas.openxmlformats.org/officeDocument/2006/relationships/image" Target="../media/image132.svg"/><Relationship Id="rId2" Type="http://schemas.openxmlformats.org/officeDocument/2006/relationships/image" Target="../media/image131.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4.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14.xml"/></Relationships>
</file>

<file path=ppt/slides/_rels/slide175.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14.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0.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1.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16.xml"/></Relationships>
</file>

<file path=ppt/slides/_rels/slide18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6.png"/><Relationship Id="rId1" Type="http://schemas.openxmlformats.org/officeDocument/2006/relationships/slideLayout" Target="../slideLayouts/slideLayout14.xml"/><Relationship Id="rId4" Type="http://schemas.openxmlformats.org/officeDocument/2006/relationships/image" Target="../media/image137.jpg"/></Relationships>
</file>

<file path=ppt/slides/_rels/slide183.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image" Target="../media/image138.png"/><Relationship Id="rId1" Type="http://schemas.openxmlformats.org/officeDocument/2006/relationships/slideLayout" Target="../slideLayouts/slideLayout14.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5.xml.rels><?xml version="1.0" encoding="UTF-8" standalone="yes"?>
<Relationships xmlns="http://schemas.openxmlformats.org/package/2006/relationships"><Relationship Id="rId3" Type="http://schemas.openxmlformats.org/officeDocument/2006/relationships/image" Target="../media/image129.jp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39.jpg"/></Relationships>
</file>

<file path=ppt/slides/_rels/slide186.xml.rels><?xml version="1.0" encoding="UTF-8" standalone="yes"?>
<Relationships xmlns="http://schemas.openxmlformats.org/package/2006/relationships"><Relationship Id="rId3" Type="http://schemas.openxmlformats.org/officeDocument/2006/relationships/image" Target="../media/image129.jp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7.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14.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188.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89.xml.rels><?xml version="1.0" encoding="UTF-8" standalone="yes"?>
<Relationships xmlns="http://schemas.openxmlformats.org/package/2006/relationships"><Relationship Id="rId3" Type="http://schemas.openxmlformats.org/officeDocument/2006/relationships/image" Target="../media/image140.jp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139.jpg"/><Relationship Id="rId4" Type="http://schemas.openxmlformats.org/officeDocument/2006/relationships/image" Target="../media/image141.jpg"/></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190.xml.rels><?xml version="1.0" encoding="UTF-8" standalone="yes"?>
<Relationships xmlns="http://schemas.openxmlformats.org/package/2006/relationships"><Relationship Id="rId3" Type="http://schemas.openxmlformats.org/officeDocument/2006/relationships/image" Target="../media/image143.jpg"/><Relationship Id="rId2" Type="http://schemas.openxmlformats.org/officeDocument/2006/relationships/image" Target="../media/image142.jpg"/><Relationship Id="rId1" Type="http://schemas.openxmlformats.org/officeDocument/2006/relationships/slideLayout" Target="../slideLayouts/slideLayout14.xml"/><Relationship Id="rId4" Type="http://schemas.openxmlformats.org/officeDocument/2006/relationships/image" Target="../media/image130.png"/></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194.xml.rels><?xml version="1.0" encoding="UTF-8" standalone="yes"?>
<Relationships xmlns="http://schemas.openxmlformats.org/package/2006/relationships"><Relationship Id="rId3" Type="http://schemas.openxmlformats.org/officeDocument/2006/relationships/image" Target="../media/image144.svg"/><Relationship Id="rId2" Type="http://schemas.openxmlformats.org/officeDocument/2006/relationships/image" Target="../media/image90.png"/><Relationship Id="rId1" Type="http://schemas.openxmlformats.org/officeDocument/2006/relationships/slideLayout" Target="../slideLayouts/slideLayout14.xml"/></Relationships>
</file>

<file path=ppt/slides/_rels/slide195.xml.rels><?xml version="1.0" encoding="UTF-8" standalone="yes"?>
<Relationships xmlns="http://schemas.openxmlformats.org/package/2006/relationships"><Relationship Id="rId3" Type="http://schemas.openxmlformats.org/officeDocument/2006/relationships/image" Target="../media/image128.jp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196.xml.rels><?xml version="1.0" encoding="UTF-8" standalone="yes"?>
<Relationships xmlns="http://schemas.openxmlformats.org/package/2006/relationships"><Relationship Id="rId3" Type="http://schemas.openxmlformats.org/officeDocument/2006/relationships/image" Target="../media/image128.jp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197.xml.rels><?xml version="1.0" encoding="UTF-8" standalone="yes"?>
<Relationships xmlns="http://schemas.openxmlformats.org/package/2006/relationships"><Relationship Id="rId3" Type="http://schemas.openxmlformats.org/officeDocument/2006/relationships/image" Target="../media/image128.jp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1.xml.rels><?xml version="1.0" encoding="UTF-8" standalone="yes"?>
<Relationships xmlns="http://schemas.openxmlformats.org/package/2006/relationships"><Relationship Id="rId2" Type="http://schemas.openxmlformats.org/officeDocument/2006/relationships/image" Target="../media/image145.jpg"/><Relationship Id="rId1" Type="http://schemas.openxmlformats.org/officeDocument/2006/relationships/slideLayout" Target="../slideLayouts/slideLayout14.xml"/></Relationships>
</file>

<file path=ppt/slides/_rels/slide202.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hyperlink" Target="https://www.rpo.gov.pl/sites/default/files/Wniosek%20do%20TK%20owoce%20zatrutego%20drzewa%20art%20art.%20168a%20%20KPK%206.05.2016.pdf" TargetMode="External"/><Relationship Id="rId1" Type="http://schemas.openxmlformats.org/officeDocument/2006/relationships/slideLayout" Target="../slideLayouts/slideLayout14.xml"/></Relationships>
</file>

<file path=ppt/slides/_rels/slide203.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1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1.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14.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3.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14.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224.xml.rels><?xml version="1.0" encoding="UTF-8" standalone="yes"?>
<Relationships xmlns="http://schemas.openxmlformats.org/package/2006/relationships"><Relationship Id="rId8" Type="http://schemas.openxmlformats.org/officeDocument/2006/relationships/diagramLayout" Target="../diagrams/layout40.xml"/><Relationship Id="rId3" Type="http://schemas.openxmlformats.org/officeDocument/2006/relationships/diagramLayout" Target="../diagrams/layout39.xml"/><Relationship Id="rId7" Type="http://schemas.openxmlformats.org/officeDocument/2006/relationships/diagramData" Target="../diagrams/data40.xml"/><Relationship Id="rId2" Type="http://schemas.openxmlformats.org/officeDocument/2006/relationships/diagramData" Target="../diagrams/data39.xml"/><Relationship Id="rId1" Type="http://schemas.openxmlformats.org/officeDocument/2006/relationships/slideLayout" Target="../slideLayouts/slideLayout14.xml"/><Relationship Id="rId6" Type="http://schemas.microsoft.com/office/2007/relationships/diagramDrawing" Target="../diagrams/drawing39.xml"/><Relationship Id="rId11" Type="http://schemas.microsoft.com/office/2007/relationships/diagramDrawing" Target="../diagrams/drawing40.xml"/><Relationship Id="rId5" Type="http://schemas.openxmlformats.org/officeDocument/2006/relationships/diagramColors" Target="../diagrams/colors39.xml"/><Relationship Id="rId10" Type="http://schemas.openxmlformats.org/officeDocument/2006/relationships/diagramColors" Target="../diagrams/colors40.xml"/><Relationship Id="rId4" Type="http://schemas.openxmlformats.org/officeDocument/2006/relationships/diagramQuickStyle" Target="../diagrams/quickStyle39.xml"/><Relationship Id="rId9" Type="http://schemas.openxmlformats.org/officeDocument/2006/relationships/diagramQuickStyle" Target="../diagrams/quickStyle40.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7.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14.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4.xml.rels><?xml version="1.0" encoding="UTF-8" standalone="yes"?>
<Relationships xmlns="http://schemas.openxmlformats.org/package/2006/relationships"><Relationship Id="rId3" Type="http://schemas.openxmlformats.org/officeDocument/2006/relationships/hyperlink" Target="https://www.rpo.gov.pl/pl/content/rpo-wycofal-z-trybunalu-konstytucyjnego-wniosek-w-sprawie-tzw-nastepczej-zgody-na-podsluch" TargetMode="External"/><Relationship Id="rId2" Type="http://schemas.openxmlformats.org/officeDocument/2006/relationships/hyperlink" Target="https://www.rpo.gov.pl/sites/default/files/Do_TK_zgody_na_wykorzystanie_dowodow_uzyskanych_podczas_kontroli_operacyjnej.pdf" TargetMode="External"/><Relationship Id="rId1" Type="http://schemas.openxmlformats.org/officeDocument/2006/relationships/slideLayout" Target="../slideLayouts/slideLayout14.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6.xml.rels><?xml version="1.0" encoding="UTF-8" standalone="yes"?>
<Relationships xmlns="http://schemas.openxmlformats.org/package/2006/relationships"><Relationship Id="rId2" Type="http://schemas.openxmlformats.org/officeDocument/2006/relationships/hyperlink" Target="https://ipo.trybunal.gov.pl/ipo/view/sprawa.xhtml?&amp;pokaz=dokumenty&amp;sygnatura=K%206/18" TargetMode="External"/><Relationship Id="rId1" Type="http://schemas.openxmlformats.org/officeDocument/2006/relationships/slideLayout" Target="../slideLayouts/slideLayout14.xml"/></Relationships>
</file>

<file path=ppt/slides/_rels/slide237.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14.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9.xml.rels><?xml version="1.0" encoding="UTF-8" standalone="yes"?>
<Relationships xmlns="http://schemas.openxmlformats.org/package/2006/relationships"><Relationship Id="rId2" Type="http://schemas.openxmlformats.org/officeDocument/2006/relationships/hyperlink" Target="https://www.sejm.gov.pl/Sejm9.nsf/biuletyn.xsp?documentId=1D26AEB89CBCA593C1258773003DCC80" TargetMode="Externa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0.xml.rels><?xml version="1.0" encoding="UTF-8" standalone="yes"?>
<Relationships xmlns="http://schemas.openxmlformats.org/package/2006/relationships"><Relationship Id="rId2" Type="http://schemas.openxmlformats.org/officeDocument/2006/relationships/hyperlink" Target="https://www.sejm.gov.pl/sejm9.nsf/biuletyn.xsp?skrnr=ASW-142" TargetMode="External"/><Relationship Id="rId1" Type="http://schemas.openxmlformats.org/officeDocument/2006/relationships/slideLayout" Target="../slideLayouts/slideLayout14.xml"/></Relationships>
</file>

<file path=ppt/slides/_rels/slide241.xml.rels><?xml version="1.0" encoding="UTF-8" standalone="yes"?>
<Relationships xmlns="http://schemas.openxmlformats.org/package/2006/relationships"><Relationship Id="rId2" Type="http://schemas.openxmlformats.org/officeDocument/2006/relationships/hyperlink" Target="https://orka.sejm.gov.pl/zapisy9.nsf/0/B354C2219D74C576C1258A120042FF61/%24File/0413509.pdf" TargetMode="External"/><Relationship Id="rId1" Type="http://schemas.openxmlformats.org/officeDocument/2006/relationships/slideLayout" Target="../slideLayouts/slideLayout14.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5.xml.rels><?xml version="1.0" encoding="UTF-8" standalone="yes"?>
<Relationships xmlns="http://schemas.openxmlformats.org/package/2006/relationships"><Relationship Id="rId3" Type="http://schemas.openxmlformats.org/officeDocument/2006/relationships/hyperlink" Target="https://niebezpiecznik.pl/post/jak-wyglada-rzadowy-trojan-pegasus-od-srodka/" TargetMode="External"/><Relationship Id="rId2" Type="http://schemas.openxmlformats.org/officeDocument/2006/relationships/hyperlink" Target="https://www.komputerswiat.pl/artykuly/redakcyjne/jak-dziala-system-pegasus-to-totalna-inwigilacja/e4rkez2" TargetMode="External"/><Relationship Id="rId1" Type="http://schemas.openxmlformats.org/officeDocument/2006/relationships/slideLayout" Target="../slideLayouts/slideLayout14.xml"/><Relationship Id="rId5" Type="http://schemas.openxmlformats.org/officeDocument/2006/relationships/hyperlink" Target="https://www.europarl.europa.eu/RegData/etudes/ATAG/2023/747923/EPRS_ATA(2023)747923_PL.pdf" TargetMode="External"/><Relationship Id="rId4" Type="http://schemas.openxmlformats.org/officeDocument/2006/relationships/hyperlink" Target="https://www.theguardian.com/news/2021/jul/18/what-is-pegasus-spyware-and-how-does-it-hack-phones" TargetMode="External"/></Relationships>
</file>

<file path=ppt/slides/_rels/slide246.xml.rels><?xml version="1.0" encoding="UTF-8" standalone="yes"?>
<Relationships xmlns="http://schemas.openxmlformats.org/package/2006/relationships"><Relationship Id="rId2" Type="http://schemas.openxmlformats.org/officeDocument/2006/relationships/hyperlink" Target="https://spidersweb.pl/2021/12/pegasus-system-skandale-inwigilacja-szpiegowanie.html" TargetMode="Externa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2.png"/><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7.xml.rels><?xml version="1.0" encoding="UTF-8" standalone="yes"?>
<Relationships xmlns="http://schemas.openxmlformats.org/package/2006/relationships"><Relationship Id="rId3" Type="http://schemas.openxmlformats.org/officeDocument/2006/relationships/hyperlink" Target="https://wyborcza.pl/7,162657,26630390,sprawdzmy-legitymacje-wezwijmy-prawnika-zadajmy-dokumentow.html" TargetMode="External"/><Relationship Id="rId2" Type="http://schemas.openxmlformats.org/officeDocument/2006/relationships/hyperlink" Target="https://www.rp.pl/prawo-karne/art19208941-nocny-nalot-policji-na-klub-inteligencji-katolickiej-rpo-bardzo-zaniepokojony" TargetMode="External"/><Relationship Id="rId1" Type="http://schemas.openxmlformats.org/officeDocument/2006/relationships/slideLayout" Target="../slideLayouts/slideLayout14.xml"/><Relationship Id="rId4" Type="http://schemas.openxmlformats.org/officeDocument/2006/relationships/hyperlink" Target="https://bydgoszcz.wyborcza.pl/bydgoszcz/7,48722,30396668,policja-przeszukala-mieszkania-kamratow-u-jaszczura-i-ludwiczka.html" TargetMode="External"/></Relationships>
</file>

<file path=ppt/slides/_rels/slide68.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63.jpg"/><Relationship Id="rId2" Type="http://schemas.openxmlformats.org/officeDocument/2006/relationships/diagramData" Target="../diagrams/data17.xml"/><Relationship Id="rId1" Type="http://schemas.openxmlformats.org/officeDocument/2006/relationships/slideLayout" Target="../slideLayouts/slideLayout14.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72.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2.jpg"/><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hyperlink" Target="http://sip.legalis.pl/document-view.seam?documentId=mfrxilrsgq4tgmjoobqxalrygiytonq"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0.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4.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hyperlink" Target="https://www.sejm.gov.pl/Sejm8.nsf/druk.xsp?nr=3251" TargetMode="Externa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80.jpg"/><Relationship Id="rId2" Type="http://schemas.openxmlformats.org/officeDocument/2006/relationships/diagramData" Target="../diagrams/data19.xml"/><Relationship Id="rId1" Type="http://schemas.openxmlformats.org/officeDocument/2006/relationships/slideLayout" Target="../slideLayouts/slideLayout14.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92.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79.jpg"/><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4.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4.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98.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82.png"/><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92.png"/><Relationship Id="rId2" Type="http://schemas.openxmlformats.org/officeDocument/2006/relationships/diagramData" Target="../diagrams/data23.xml"/><Relationship Id="rId1" Type="http://schemas.openxmlformats.org/officeDocument/2006/relationships/slideLayout" Target="../slideLayouts/slideLayout17.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33" name="Group 1032">
            <a:extLst>
              <a:ext uri="{FF2B5EF4-FFF2-40B4-BE49-F238E27FC236}">
                <a16:creationId xmlns:a16="http://schemas.microsoft.com/office/drawing/2014/main" id="{D77C2DC4-03FC-4BF3-9F66-E9A3066EE4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6858001"/>
            <a:chOff x="7467600" y="0"/>
            <a:chExt cx="4724400" cy="6858000"/>
          </a:xfrm>
        </p:grpSpPr>
        <p:sp>
          <p:nvSpPr>
            <p:cNvPr id="1034" name="Rectangle 1033">
              <a:extLst>
                <a:ext uri="{FF2B5EF4-FFF2-40B4-BE49-F238E27FC236}">
                  <a16:creationId xmlns:a16="http://schemas.microsoft.com/office/drawing/2014/main" id="{13BD7D54-1B49-4AE3-89F2-EA4811619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5" name="Rectangle 1034">
              <a:extLst>
                <a:ext uri="{FF2B5EF4-FFF2-40B4-BE49-F238E27FC236}">
                  <a16:creationId xmlns:a16="http://schemas.microsoft.com/office/drawing/2014/main" id="{D1BD4E27-98FF-430B-A77B-3BF03B54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037" name="Freeform: Shape 1036">
            <a:extLst>
              <a:ext uri="{FF2B5EF4-FFF2-40B4-BE49-F238E27FC236}">
                <a16:creationId xmlns:a16="http://schemas.microsoft.com/office/drawing/2014/main" id="{7E13C525-8EE3-4288-848F-C9B2A174F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custGeom>
            <a:avLst/>
            <a:gdLst>
              <a:gd name="connsiteX0" fmla="*/ 369702 w 12192002"/>
              <a:gd name="connsiteY0" fmla="*/ 6712169 h 6858000"/>
              <a:gd name="connsiteX1" fmla="*/ 366575 w 12192002"/>
              <a:gd name="connsiteY1" fmla="*/ 6715556 h 6858000"/>
              <a:gd name="connsiteX2" fmla="*/ 371637 w 12192002"/>
              <a:gd name="connsiteY2" fmla="*/ 6713954 h 6858000"/>
              <a:gd name="connsiteX3" fmla="*/ 7392322 w 12192002"/>
              <a:gd name="connsiteY3" fmla="*/ 6658238 h 6858000"/>
              <a:gd name="connsiteX4" fmla="*/ 7611337 w 12192002"/>
              <a:gd name="connsiteY4" fmla="*/ 6732821 h 6858000"/>
              <a:gd name="connsiteX5" fmla="*/ 7955762 w 12192002"/>
              <a:gd name="connsiteY5" fmla="*/ 6842006 h 6858000"/>
              <a:gd name="connsiteX6" fmla="*/ 7512455 w 12192002"/>
              <a:gd name="connsiteY6" fmla="*/ 6674734 h 6858000"/>
              <a:gd name="connsiteX7" fmla="*/ 9928143 w 12192002"/>
              <a:gd name="connsiteY7" fmla="*/ 6515312 h 6858000"/>
              <a:gd name="connsiteX8" fmla="*/ 9753801 w 12192002"/>
              <a:gd name="connsiteY8" fmla="*/ 6525103 h 6858000"/>
              <a:gd name="connsiteX9" fmla="*/ 9578027 w 12192002"/>
              <a:gd name="connsiteY9" fmla="*/ 6532104 h 6858000"/>
              <a:gd name="connsiteX10" fmla="*/ 9424342 w 12192002"/>
              <a:gd name="connsiteY10" fmla="*/ 6528403 h 6858000"/>
              <a:gd name="connsiteX11" fmla="*/ 9001907 w 12192002"/>
              <a:gd name="connsiteY11" fmla="*/ 6560369 h 6858000"/>
              <a:gd name="connsiteX12" fmla="*/ 8922138 w 12192002"/>
              <a:gd name="connsiteY12" fmla="*/ 6591702 h 6858000"/>
              <a:gd name="connsiteX13" fmla="*/ 9087550 w 12192002"/>
              <a:gd name="connsiteY13" fmla="*/ 6599765 h 6858000"/>
              <a:gd name="connsiteX14" fmla="*/ 9512475 w 12192002"/>
              <a:gd name="connsiteY14" fmla="*/ 6563693 h 6858000"/>
              <a:gd name="connsiteX15" fmla="*/ 9928143 w 12192002"/>
              <a:gd name="connsiteY15" fmla="*/ 6515312 h 6858000"/>
              <a:gd name="connsiteX16" fmla="*/ 9351220 w 12192002"/>
              <a:gd name="connsiteY16" fmla="*/ 6459370 h 6858000"/>
              <a:gd name="connsiteX17" fmla="*/ 8999756 w 12192002"/>
              <a:gd name="connsiteY17" fmla="*/ 6529929 h 6858000"/>
              <a:gd name="connsiteX18" fmla="*/ 9425830 w 12192002"/>
              <a:gd name="connsiteY18" fmla="*/ 6498517 h 6858000"/>
              <a:gd name="connsiteX19" fmla="*/ 9578307 w 12192002"/>
              <a:gd name="connsiteY19" fmla="*/ 6502035 h 6858000"/>
              <a:gd name="connsiteX20" fmla="*/ 9752771 w 12192002"/>
              <a:gd name="connsiteY20" fmla="*/ 6495471 h 6858000"/>
              <a:gd name="connsiteX21" fmla="*/ 9852779 w 12192002"/>
              <a:gd name="connsiteY21" fmla="*/ 6489665 h 6858000"/>
              <a:gd name="connsiteX22" fmla="*/ 9694862 w 12192002"/>
              <a:gd name="connsiteY22" fmla="*/ 6473140 h 6858000"/>
              <a:gd name="connsiteX23" fmla="*/ 9351220 w 12192002"/>
              <a:gd name="connsiteY23" fmla="*/ 6459370 h 6858000"/>
              <a:gd name="connsiteX24" fmla="*/ 1019354 w 12192002"/>
              <a:gd name="connsiteY24" fmla="*/ 6315006 h 6858000"/>
              <a:gd name="connsiteX25" fmla="*/ 441046 w 12192002"/>
              <a:gd name="connsiteY25" fmla="*/ 6691153 h 6858000"/>
              <a:gd name="connsiteX26" fmla="*/ 1019354 w 12192002"/>
              <a:gd name="connsiteY26" fmla="*/ 6315006 h 6858000"/>
              <a:gd name="connsiteX27" fmla="*/ 991680 w 12192002"/>
              <a:gd name="connsiteY27" fmla="*/ 6298413 h 6858000"/>
              <a:gd name="connsiteX28" fmla="*/ 409060 w 12192002"/>
              <a:gd name="connsiteY28" fmla="*/ 6671470 h 6858000"/>
              <a:gd name="connsiteX29" fmla="*/ 991680 w 12192002"/>
              <a:gd name="connsiteY29" fmla="*/ 6298413 h 6858000"/>
              <a:gd name="connsiteX30" fmla="*/ 7254615 w 12192002"/>
              <a:gd name="connsiteY30" fmla="*/ 5911918 h 6858000"/>
              <a:gd name="connsiteX31" fmla="*/ 7312589 w 12192002"/>
              <a:gd name="connsiteY31" fmla="*/ 5982309 h 6858000"/>
              <a:gd name="connsiteX32" fmla="*/ 7580896 w 12192002"/>
              <a:gd name="connsiteY32" fmla="*/ 6402069 h 6858000"/>
              <a:gd name="connsiteX33" fmla="*/ 7990862 w 12192002"/>
              <a:gd name="connsiteY33" fmla="*/ 6807025 h 6858000"/>
              <a:gd name="connsiteX34" fmla="*/ 7871964 w 12192002"/>
              <a:gd name="connsiteY34" fmla="*/ 6649139 h 6858000"/>
              <a:gd name="connsiteX35" fmla="*/ 7859674 w 12192002"/>
              <a:gd name="connsiteY35" fmla="*/ 6636358 h 6858000"/>
              <a:gd name="connsiteX36" fmla="*/ 7545050 w 12192002"/>
              <a:gd name="connsiteY36" fmla="*/ 6260110 h 6858000"/>
              <a:gd name="connsiteX37" fmla="*/ 7254615 w 12192002"/>
              <a:gd name="connsiteY37" fmla="*/ 5911918 h 6858000"/>
              <a:gd name="connsiteX38" fmla="*/ 9078855 w 12192002"/>
              <a:gd name="connsiteY38" fmla="*/ 5884754 h 6858000"/>
              <a:gd name="connsiteX39" fmla="*/ 8825188 w 12192002"/>
              <a:gd name="connsiteY39" fmla="*/ 6496752 h 6858000"/>
              <a:gd name="connsiteX40" fmla="*/ 9078855 w 12192002"/>
              <a:gd name="connsiteY40" fmla="*/ 5884754 h 6858000"/>
              <a:gd name="connsiteX41" fmla="*/ 9113805 w 12192002"/>
              <a:gd name="connsiteY41" fmla="*/ 5883072 h 6858000"/>
              <a:gd name="connsiteX42" fmla="*/ 8855200 w 12192002"/>
              <a:gd name="connsiteY42" fmla="*/ 6494950 h 6858000"/>
              <a:gd name="connsiteX43" fmla="*/ 9113805 w 12192002"/>
              <a:gd name="connsiteY43" fmla="*/ 5883072 h 6858000"/>
              <a:gd name="connsiteX44" fmla="*/ 9123940 w 12192002"/>
              <a:gd name="connsiteY44" fmla="*/ 5825040 h 6858000"/>
              <a:gd name="connsiteX45" fmla="*/ 9120846 w 12192002"/>
              <a:gd name="connsiteY45" fmla="*/ 5829053 h 6858000"/>
              <a:gd name="connsiteX46" fmla="*/ 9123267 w 12192002"/>
              <a:gd name="connsiteY46" fmla="*/ 5829425 h 6858000"/>
              <a:gd name="connsiteX47" fmla="*/ 103333 w 12192002"/>
              <a:gd name="connsiteY47" fmla="*/ 5699602 h 6858000"/>
              <a:gd name="connsiteX48" fmla="*/ 233938 w 12192002"/>
              <a:gd name="connsiteY48" fmla="*/ 5809416 h 6858000"/>
              <a:gd name="connsiteX49" fmla="*/ 883580 w 12192002"/>
              <a:gd name="connsiteY49" fmla="*/ 6180710 h 6858000"/>
              <a:gd name="connsiteX50" fmla="*/ 487337 w 12192002"/>
              <a:gd name="connsiteY50" fmla="*/ 5950182 h 6858000"/>
              <a:gd name="connsiteX51" fmla="*/ 354051 w 12192002"/>
              <a:gd name="connsiteY51" fmla="*/ 5854912 h 6858000"/>
              <a:gd name="connsiteX52" fmla="*/ 195436 w 12192002"/>
              <a:gd name="connsiteY52" fmla="*/ 5755068 h 6858000"/>
              <a:gd name="connsiteX53" fmla="*/ 5539432 w 12192002"/>
              <a:gd name="connsiteY53" fmla="*/ 5642928 h 6858000"/>
              <a:gd name="connsiteX54" fmla="*/ 5555462 w 12192002"/>
              <a:gd name="connsiteY54" fmla="*/ 5694454 h 6858000"/>
              <a:gd name="connsiteX55" fmla="*/ 5828270 w 12192002"/>
              <a:gd name="connsiteY55" fmla="*/ 6320663 h 6858000"/>
              <a:gd name="connsiteX56" fmla="*/ 5947416 w 12192002"/>
              <a:gd name="connsiteY56" fmla="*/ 6574846 h 6858000"/>
              <a:gd name="connsiteX57" fmla="*/ 5539432 w 12192002"/>
              <a:gd name="connsiteY57" fmla="*/ 5642928 h 6858000"/>
              <a:gd name="connsiteX58" fmla="*/ 51253 w 12192002"/>
              <a:gd name="connsiteY58" fmla="*/ 5631825 h 6858000"/>
              <a:gd name="connsiteX59" fmla="*/ 211622 w 12192002"/>
              <a:gd name="connsiteY59" fmla="*/ 5728803 h 6858000"/>
              <a:gd name="connsiteX60" fmla="*/ 371652 w 12192002"/>
              <a:gd name="connsiteY60" fmla="*/ 5829062 h 6858000"/>
              <a:gd name="connsiteX61" fmla="*/ 505903 w 12192002"/>
              <a:gd name="connsiteY61" fmla="*/ 5925221 h 6858000"/>
              <a:gd name="connsiteX62" fmla="*/ 899240 w 12192002"/>
              <a:gd name="connsiteY62" fmla="*/ 6153068 h 6858000"/>
              <a:gd name="connsiteX63" fmla="*/ 988114 w 12192002"/>
              <a:gd name="connsiteY63" fmla="*/ 6174204 h 6858000"/>
              <a:gd name="connsiteX64" fmla="*/ 845971 w 12192002"/>
              <a:gd name="connsiteY64" fmla="*/ 6067177 h 6858000"/>
              <a:gd name="connsiteX65" fmla="*/ 448057 w 12192002"/>
              <a:gd name="connsiteY65" fmla="*/ 5841376 h 6858000"/>
              <a:gd name="connsiteX66" fmla="*/ 51253 w 12192002"/>
              <a:gd name="connsiteY66" fmla="*/ 5631825 h 6858000"/>
              <a:gd name="connsiteX67" fmla="*/ 2606687 w 12192002"/>
              <a:gd name="connsiteY67" fmla="*/ 5630718 h 6858000"/>
              <a:gd name="connsiteX68" fmla="*/ 2645658 w 12192002"/>
              <a:gd name="connsiteY68" fmla="*/ 6640259 h 6858000"/>
              <a:gd name="connsiteX69" fmla="*/ 2606687 w 12192002"/>
              <a:gd name="connsiteY69" fmla="*/ 5630718 h 6858000"/>
              <a:gd name="connsiteX70" fmla="*/ 10097724 w 12192002"/>
              <a:gd name="connsiteY70" fmla="*/ 5591852 h 6858000"/>
              <a:gd name="connsiteX71" fmla="*/ 9645248 w 12192002"/>
              <a:gd name="connsiteY71" fmla="*/ 5630119 h 6858000"/>
              <a:gd name="connsiteX72" fmla="*/ 9543858 w 12192002"/>
              <a:gd name="connsiteY72" fmla="*/ 5650510 h 6858000"/>
              <a:gd name="connsiteX73" fmla="*/ 9681648 w 12192002"/>
              <a:gd name="connsiteY73" fmla="*/ 5629828 h 6858000"/>
              <a:gd name="connsiteX74" fmla="*/ 10557846 w 12192002"/>
              <a:gd name="connsiteY74" fmla="*/ 5601337 h 6858000"/>
              <a:gd name="connsiteX75" fmla="*/ 10301704 w 12192002"/>
              <a:gd name="connsiteY75" fmla="*/ 5598847 h 6858000"/>
              <a:gd name="connsiteX76" fmla="*/ 10250553 w 12192002"/>
              <a:gd name="connsiteY76" fmla="*/ 5595539 h 6858000"/>
              <a:gd name="connsiteX77" fmla="*/ 10097724 w 12192002"/>
              <a:gd name="connsiteY77" fmla="*/ 5591852 h 6858000"/>
              <a:gd name="connsiteX78" fmla="*/ 3642057 w 12192002"/>
              <a:gd name="connsiteY78" fmla="*/ 5573487 h 6858000"/>
              <a:gd name="connsiteX79" fmla="*/ 3632981 w 12192002"/>
              <a:gd name="connsiteY79" fmla="*/ 5579437 h 6858000"/>
              <a:gd name="connsiteX80" fmla="*/ 3382436 w 12192002"/>
              <a:gd name="connsiteY80" fmla="*/ 5952726 h 6858000"/>
              <a:gd name="connsiteX81" fmla="*/ 3191929 w 12192002"/>
              <a:gd name="connsiteY81" fmla="*/ 6662669 h 6858000"/>
              <a:gd name="connsiteX82" fmla="*/ 3369898 w 12192002"/>
              <a:gd name="connsiteY82" fmla="*/ 6081771 h 6858000"/>
              <a:gd name="connsiteX83" fmla="*/ 3642057 w 12192002"/>
              <a:gd name="connsiteY83" fmla="*/ 5573487 h 6858000"/>
              <a:gd name="connsiteX84" fmla="*/ 7015907 w 12192002"/>
              <a:gd name="connsiteY84" fmla="*/ 5541548 h 6858000"/>
              <a:gd name="connsiteX85" fmla="*/ 7259646 w 12192002"/>
              <a:gd name="connsiteY85" fmla="*/ 5765985 h 6858000"/>
              <a:gd name="connsiteX86" fmla="*/ 7741483 w 12192002"/>
              <a:gd name="connsiteY86" fmla="*/ 6279980 h 6858000"/>
              <a:gd name="connsiteX87" fmla="*/ 8008941 w 12192002"/>
              <a:gd name="connsiteY87" fmla="*/ 6733560 h 6858000"/>
              <a:gd name="connsiteX88" fmla="*/ 7999234 w 12192002"/>
              <a:gd name="connsiteY88" fmla="*/ 6610993 h 6858000"/>
              <a:gd name="connsiteX89" fmla="*/ 7715154 w 12192002"/>
              <a:gd name="connsiteY89" fmla="*/ 6197148 h 6858000"/>
              <a:gd name="connsiteX90" fmla="*/ 7271900 w 12192002"/>
              <a:gd name="connsiteY90" fmla="*/ 5734551 h 6858000"/>
              <a:gd name="connsiteX91" fmla="*/ 7015907 w 12192002"/>
              <a:gd name="connsiteY91" fmla="*/ 5541548 h 6858000"/>
              <a:gd name="connsiteX92" fmla="*/ 2650666 w 12192002"/>
              <a:gd name="connsiteY92" fmla="*/ 5530686 h 6858000"/>
              <a:gd name="connsiteX93" fmla="*/ 2650249 w 12192002"/>
              <a:gd name="connsiteY93" fmla="*/ 5532101 h 6858000"/>
              <a:gd name="connsiteX94" fmla="*/ 2663808 w 12192002"/>
              <a:gd name="connsiteY94" fmla="*/ 6535215 h 6858000"/>
              <a:gd name="connsiteX95" fmla="*/ 2665418 w 12192002"/>
              <a:gd name="connsiteY95" fmla="*/ 6132756 h 6858000"/>
              <a:gd name="connsiteX96" fmla="*/ 2650666 w 12192002"/>
              <a:gd name="connsiteY96" fmla="*/ 5530686 h 6858000"/>
              <a:gd name="connsiteX97" fmla="*/ 10218664 w 12192002"/>
              <a:gd name="connsiteY97" fmla="*/ 5525300 h 6858000"/>
              <a:gd name="connsiteX98" fmla="*/ 10086154 w 12192002"/>
              <a:gd name="connsiteY98" fmla="*/ 5525937 h 6858000"/>
              <a:gd name="connsiteX99" fmla="*/ 9778614 w 12192002"/>
              <a:gd name="connsiteY99" fmla="*/ 5550189 h 6858000"/>
              <a:gd name="connsiteX100" fmla="*/ 9601703 w 12192002"/>
              <a:gd name="connsiteY100" fmla="*/ 5605852 h 6858000"/>
              <a:gd name="connsiteX101" fmla="*/ 9641684 w 12192002"/>
              <a:gd name="connsiteY101" fmla="*/ 5600203 h 6858000"/>
              <a:gd name="connsiteX102" fmla="*/ 10252799 w 12192002"/>
              <a:gd name="connsiteY102" fmla="*/ 5564971 h 6858000"/>
              <a:gd name="connsiteX103" fmla="*/ 10304297 w 12192002"/>
              <a:gd name="connsiteY103" fmla="*/ 5568822 h 6858000"/>
              <a:gd name="connsiteX104" fmla="*/ 10533945 w 12192002"/>
              <a:gd name="connsiteY104" fmla="*/ 5573703 h 6858000"/>
              <a:gd name="connsiteX105" fmla="*/ 10446061 w 12192002"/>
              <a:gd name="connsiteY105" fmla="*/ 5555562 h 6858000"/>
              <a:gd name="connsiteX106" fmla="*/ 10360877 w 12192002"/>
              <a:gd name="connsiteY106" fmla="*/ 5538004 h 6858000"/>
              <a:gd name="connsiteX107" fmla="*/ 10218664 w 12192002"/>
              <a:gd name="connsiteY107" fmla="*/ 5525300 h 6858000"/>
              <a:gd name="connsiteX108" fmla="*/ 6946849 w 12192002"/>
              <a:gd name="connsiteY108" fmla="*/ 5523271 h 6858000"/>
              <a:gd name="connsiteX109" fmla="*/ 6946972 w 12192002"/>
              <a:gd name="connsiteY109" fmla="*/ 5526491 h 6858000"/>
              <a:gd name="connsiteX110" fmla="*/ 7105827 w 12192002"/>
              <a:gd name="connsiteY110" fmla="*/ 5718700 h 6858000"/>
              <a:gd name="connsiteX111" fmla="*/ 7126431 w 12192002"/>
              <a:gd name="connsiteY111" fmla="*/ 5737872 h 6858000"/>
              <a:gd name="connsiteX112" fmla="*/ 7567269 w 12192002"/>
              <a:gd name="connsiteY112" fmla="*/ 6240461 h 6858000"/>
              <a:gd name="connsiteX113" fmla="*/ 7880270 w 12192002"/>
              <a:gd name="connsiteY113" fmla="*/ 6615176 h 6858000"/>
              <a:gd name="connsiteX114" fmla="*/ 7892560 w 12192002"/>
              <a:gd name="connsiteY114" fmla="*/ 6627949 h 6858000"/>
              <a:gd name="connsiteX115" fmla="*/ 7971643 w 12192002"/>
              <a:gd name="connsiteY115" fmla="*/ 6718236 h 6858000"/>
              <a:gd name="connsiteX116" fmla="*/ 7719359 w 12192002"/>
              <a:gd name="connsiteY116" fmla="*/ 6299011 h 6858000"/>
              <a:gd name="connsiteX117" fmla="*/ 7240170 w 12192002"/>
              <a:gd name="connsiteY117" fmla="*/ 5787985 h 6858000"/>
              <a:gd name="connsiteX118" fmla="*/ 6946849 w 12192002"/>
              <a:gd name="connsiteY118" fmla="*/ 5523271 h 6858000"/>
              <a:gd name="connsiteX119" fmla="*/ 2680277 w 12192002"/>
              <a:gd name="connsiteY119" fmla="*/ 5479204 h 6858000"/>
              <a:gd name="connsiteX120" fmla="*/ 2678972 w 12192002"/>
              <a:gd name="connsiteY120" fmla="*/ 5481582 h 6858000"/>
              <a:gd name="connsiteX121" fmla="*/ 2696666 w 12192002"/>
              <a:gd name="connsiteY121" fmla="*/ 6133836 h 6858000"/>
              <a:gd name="connsiteX122" fmla="*/ 2695769 w 12192002"/>
              <a:gd name="connsiteY122" fmla="*/ 6390955 h 6858000"/>
              <a:gd name="connsiteX123" fmla="*/ 2739893 w 12192002"/>
              <a:gd name="connsiteY123" fmla="*/ 6108357 h 6858000"/>
              <a:gd name="connsiteX124" fmla="*/ 2680277 w 12192002"/>
              <a:gd name="connsiteY124" fmla="*/ 5479204 h 6858000"/>
              <a:gd name="connsiteX125" fmla="*/ 1132195 w 12192002"/>
              <a:gd name="connsiteY125" fmla="*/ 5467980 h 6858000"/>
              <a:gd name="connsiteX126" fmla="*/ 1679056 w 12192002"/>
              <a:gd name="connsiteY126" fmla="*/ 5516907 h 6858000"/>
              <a:gd name="connsiteX127" fmla="*/ 2128648 w 12192002"/>
              <a:gd name="connsiteY127" fmla="*/ 5474249 h 6858000"/>
              <a:gd name="connsiteX128" fmla="*/ 1825619 w 12192002"/>
              <a:gd name="connsiteY128" fmla="*/ 5478447 h 6858000"/>
              <a:gd name="connsiteX129" fmla="*/ 1737798 w 12192002"/>
              <a:gd name="connsiteY129" fmla="*/ 5483353 h 6858000"/>
              <a:gd name="connsiteX130" fmla="*/ 1132195 w 12192002"/>
              <a:gd name="connsiteY130" fmla="*/ 5467980 h 6858000"/>
              <a:gd name="connsiteX131" fmla="*/ 10104407 w 12192002"/>
              <a:gd name="connsiteY131" fmla="*/ 5458317 h 6858000"/>
              <a:gd name="connsiteX132" fmla="*/ 9704375 w 12192002"/>
              <a:gd name="connsiteY132" fmla="*/ 5536349 h 6858000"/>
              <a:gd name="connsiteX133" fmla="*/ 9773804 w 12192002"/>
              <a:gd name="connsiteY133" fmla="*/ 5519543 h 6858000"/>
              <a:gd name="connsiteX134" fmla="*/ 10086605 w 12192002"/>
              <a:gd name="connsiteY134" fmla="*/ 5494992 h 6858000"/>
              <a:gd name="connsiteX135" fmla="*/ 10367276 w 12192002"/>
              <a:gd name="connsiteY135" fmla="*/ 5507848 h 6858000"/>
              <a:gd name="connsiteX136" fmla="*/ 10454262 w 12192002"/>
              <a:gd name="connsiteY136" fmla="*/ 5525798 h 6858000"/>
              <a:gd name="connsiteX137" fmla="*/ 10569223 w 12192002"/>
              <a:gd name="connsiteY137" fmla="*/ 5547311 h 6858000"/>
              <a:gd name="connsiteX138" fmla="*/ 10104407 w 12192002"/>
              <a:gd name="connsiteY138" fmla="*/ 5458317 h 6858000"/>
              <a:gd name="connsiteX139" fmla="*/ 6861797 w 12192002"/>
              <a:gd name="connsiteY139" fmla="*/ 5419899 h 6858000"/>
              <a:gd name="connsiteX140" fmla="*/ 6879594 w 12192002"/>
              <a:gd name="connsiteY140" fmla="*/ 5424547 h 6858000"/>
              <a:gd name="connsiteX141" fmla="*/ 7789028 w 12192002"/>
              <a:gd name="connsiteY141" fmla="*/ 6212316 h 6858000"/>
              <a:gd name="connsiteX142" fmla="*/ 8093600 w 12192002"/>
              <a:gd name="connsiteY142" fmla="*/ 6710671 h 6858000"/>
              <a:gd name="connsiteX143" fmla="*/ 8129425 w 12192002"/>
              <a:gd name="connsiteY143" fmla="*/ 6854298 h 6858000"/>
              <a:gd name="connsiteX144" fmla="*/ 8130898 w 12192002"/>
              <a:gd name="connsiteY144" fmla="*/ 6857998 h 6858000"/>
              <a:gd name="connsiteX145" fmla="*/ 7899365 w 12192002"/>
              <a:gd name="connsiteY145" fmla="*/ 6857998 h 6858000"/>
              <a:gd name="connsiteX146" fmla="*/ 7761176 w 12192002"/>
              <a:gd name="connsiteY146" fmla="*/ 6816656 h 6858000"/>
              <a:gd name="connsiteX147" fmla="*/ 7602080 w 12192002"/>
              <a:gd name="connsiteY147" fmla="*/ 6760867 h 6858000"/>
              <a:gd name="connsiteX148" fmla="*/ 7289862 w 12192002"/>
              <a:gd name="connsiteY148" fmla="*/ 6659827 h 6858000"/>
              <a:gd name="connsiteX149" fmla="*/ 7582411 w 12192002"/>
              <a:gd name="connsiteY149" fmla="*/ 6784122 h 6858000"/>
              <a:gd name="connsiteX150" fmla="*/ 7605759 w 12192002"/>
              <a:gd name="connsiteY150" fmla="*/ 6793465 h 6858000"/>
              <a:gd name="connsiteX151" fmla="*/ 7737910 w 12192002"/>
              <a:gd name="connsiteY151" fmla="*/ 6840638 h 6858000"/>
              <a:gd name="connsiteX152" fmla="*/ 7826532 w 12192002"/>
              <a:gd name="connsiteY152" fmla="*/ 6857999 h 6858000"/>
              <a:gd name="connsiteX153" fmla="*/ 7696096 w 12192002"/>
              <a:gd name="connsiteY153" fmla="*/ 6857999 h 6858000"/>
              <a:gd name="connsiteX154" fmla="*/ 7594081 w 12192002"/>
              <a:gd name="connsiteY154" fmla="*/ 6821149 h 6858000"/>
              <a:gd name="connsiteX155" fmla="*/ 7570734 w 12192002"/>
              <a:gd name="connsiteY155" fmla="*/ 6811799 h 6858000"/>
              <a:gd name="connsiteX156" fmla="*/ 7271814 w 12192002"/>
              <a:gd name="connsiteY156" fmla="*/ 6684601 h 6858000"/>
              <a:gd name="connsiteX157" fmla="*/ 7585232 w 12192002"/>
              <a:gd name="connsiteY157" fmla="*/ 6850060 h 6858000"/>
              <a:gd name="connsiteX158" fmla="*/ 7613775 w 12192002"/>
              <a:gd name="connsiteY158" fmla="*/ 6857998 h 6858000"/>
              <a:gd name="connsiteX159" fmla="*/ 7522197 w 12192002"/>
              <a:gd name="connsiteY159" fmla="*/ 6857998 h 6858000"/>
              <a:gd name="connsiteX160" fmla="*/ 7410696 w 12192002"/>
              <a:gd name="connsiteY160" fmla="*/ 6803861 h 6858000"/>
              <a:gd name="connsiteX161" fmla="*/ 7088673 w 12192002"/>
              <a:gd name="connsiteY161" fmla="*/ 6610396 h 6858000"/>
              <a:gd name="connsiteX162" fmla="*/ 7090188 w 12192002"/>
              <a:gd name="connsiteY162" fmla="*/ 6584365 h 6858000"/>
              <a:gd name="connsiteX163" fmla="*/ 7780046 w 12192002"/>
              <a:gd name="connsiteY163" fmla="*/ 6711283 h 6858000"/>
              <a:gd name="connsiteX164" fmla="*/ 7944957 w 12192002"/>
              <a:gd name="connsiteY164" fmla="*/ 6799347 h 6858000"/>
              <a:gd name="connsiteX165" fmla="*/ 7601828 w 12192002"/>
              <a:gd name="connsiteY165" fmla="*/ 6503934 h 6858000"/>
              <a:gd name="connsiteX166" fmla="*/ 7042773 w 12192002"/>
              <a:gd name="connsiteY166" fmla="*/ 5734011 h 6858000"/>
              <a:gd name="connsiteX167" fmla="*/ 6844835 w 12192002"/>
              <a:gd name="connsiteY167" fmla="*/ 5424988 h 6858000"/>
              <a:gd name="connsiteX168" fmla="*/ 6861797 w 12192002"/>
              <a:gd name="connsiteY168" fmla="*/ 5419899 h 6858000"/>
              <a:gd name="connsiteX169" fmla="*/ 1456157 w 12192002"/>
              <a:gd name="connsiteY169" fmla="*/ 5371404 h 6858000"/>
              <a:gd name="connsiteX170" fmla="*/ 1244432 w 12192002"/>
              <a:gd name="connsiteY170" fmla="*/ 5385601 h 6858000"/>
              <a:gd name="connsiteX171" fmla="*/ 973990 w 12192002"/>
              <a:gd name="connsiteY171" fmla="*/ 5424940 h 6858000"/>
              <a:gd name="connsiteX172" fmla="*/ 1103809 w 12192002"/>
              <a:gd name="connsiteY172" fmla="*/ 5433720 h 6858000"/>
              <a:gd name="connsiteX173" fmla="*/ 1123454 w 12192002"/>
              <a:gd name="connsiteY173" fmla="*/ 5435727 h 6858000"/>
              <a:gd name="connsiteX174" fmla="*/ 1737017 w 12192002"/>
              <a:gd name="connsiteY174" fmla="*/ 5452183 h 6858000"/>
              <a:gd name="connsiteX175" fmla="*/ 1824397 w 12192002"/>
              <a:gd name="connsiteY175" fmla="*/ 5447757 h 6858000"/>
              <a:gd name="connsiteX176" fmla="*/ 2070059 w 12192002"/>
              <a:gd name="connsiteY176" fmla="*/ 5441660 h 6858000"/>
              <a:gd name="connsiteX177" fmla="*/ 1456157 w 12192002"/>
              <a:gd name="connsiteY177" fmla="*/ 5371404 h 6858000"/>
              <a:gd name="connsiteX178" fmla="*/ 4988186 w 12192002"/>
              <a:gd name="connsiteY178" fmla="*/ 5216467 h 6858000"/>
              <a:gd name="connsiteX179" fmla="*/ 4777334 w 12192002"/>
              <a:gd name="connsiteY179" fmla="*/ 5406072 h 6858000"/>
              <a:gd name="connsiteX180" fmla="*/ 4718341 w 12192002"/>
              <a:gd name="connsiteY180" fmla="*/ 5468043 h 6858000"/>
              <a:gd name="connsiteX181" fmla="*/ 4604655 w 12192002"/>
              <a:gd name="connsiteY181" fmla="*/ 5583434 h 6858000"/>
              <a:gd name="connsiteX182" fmla="*/ 4565074 w 12192002"/>
              <a:gd name="connsiteY182" fmla="*/ 5618550 h 6858000"/>
              <a:gd name="connsiteX183" fmla="*/ 4988186 w 12192002"/>
              <a:gd name="connsiteY183" fmla="*/ 5216467 h 6858000"/>
              <a:gd name="connsiteX184" fmla="*/ 4978032 w 12192002"/>
              <a:gd name="connsiteY184" fmla="*/ 5183809 h 6858000"/>
              <a:gd name="connsiteX185" fmla="*/ 4463413 w 12192002"/>
              <a:gd name="connsiteY185" fmla="*/ 5615162 h 6858000"/>
              <a:gd name="connsiteX186" fmla="*/ 4358134 w 12192002"/>
              <a:gd name="connsiteY186" fmla="*/ 5742791 h 6858000"/>
              <a:gd name="connsiteX187" fmla="*/ 4376219 w 12192002"/>
              <a:gd name="connsiteY187" fmla="*/ 5729027 h 6858000"/>
              <a:gd name="connsiteX188" fmla="*/ 4582340 w 12192002"/>
              <a:gd name="connsiteY188" fmla="*/ 5561037 h 6858000"/>
              <a:gd name="connsiteX189" fmla="*/ 4694684 w 12192002"/>
              <a:gd name="connsiteY189" fmla="*/ 5447098 h 6858000"/>
              <a:gd name="connsiteX190" fmla="*/ 4754123 w 12192002"/>
              <a:gd name="connsiteY190" fmla="*/ 5384643 h 6858000"/>
              <a:gd name="connsiteX191" fmla="*/ 4978032 w 12192002"/>
              <a:gd name="connsiteY191" fmla="*/ 5183809 h 6858000"/>
              <a:gd name="connsiteX192" fmla="*/ 7427076 w 12192002"/>
              <a:gd name="connsiteY192" fmla="*/ 5142684 h 6858000"/>
              <a:gd name="connsiteX193" fmla="*/ 7485963 w 12192002"/>
              <a:gd name="connsiteY193" fmla="*/ 5174783 h 6858000"/>
              <a:gd name="connsiteX194" fmla="*/ 7719410 w 12192002"/>
              <a:gd name="connsiteY194" fmla="*/ 5357281 h 6858000"/>
              <a:gd name="connsiteX195" fmla="*/ 7907163 w 12192002"/>
              <a:gd name="connsiteY195" fmla="*/ 5546863 h 6858000"/>
              <a:gd name="connsiteX196" fmla="*/ 7956656 w 12192002"/>
              <a:gd name="connsiteY196" fmla="*/ 5615961 h 6858000"/>
              <a:gd name="connsiteX197" fmla="*/ 8023445 w 12192002"/>
              <a:gd name="connsiteY197" fmla="*/ 5705642 h 6858000"/>
              <a:gd name="connsiteX198" fmla="*/ 7754656 w 12192002"/>
              <a:gd name="connsiteY198" fmla="*/ 5341546 h 6858000"/>
              <a:gd name="connsiteX199" fmla="*/ 7427076 w 12192002"/>
              <a:gd name="connsiteY199" fmla="*/ 5142684 h 6858000"/>
              <a:gd name="connsiteX200" fmla="*/ 7312201 w 12192002"/>
              <a:gd name="connsiteY200" fmla="*/ 5128278 h 6858000"/>
              <a:gd name="connsiteX201" fmla="*/ 7343603 w 12192002"/>
              <a:gd name="connsiteY201" fmla="*/ 5149746 h 6858000"/>
              <a:gd name="connsiteX202" fmla="*/ 7791759 w 12192002"/>
              <a:gd name="connsiteY202" fmla="*/ 5515717 h 6858000"/>
              <a:gd name="connsiteX203" fmla="*/ 7825280 w 12192002"/>
              <a:gd name="connsiteY203" fmla="*/ 5551608 h 6858000"/>
              <a:gd name="connsiteX204" fmla="*/ 7982410 w 12192002"/>
              <a:gd name="connsiteY204" fmla="*/ 5702551 h 6858000"/>
              <a:gd name="connsiteX205" fmla="*/ 7932408 w 12192002"/>
              <a:gd name="connsiteY205" fmla="*/ 5632736 h 6858000"/>
              <a:gd name="connsiteX206" fmla="*/ 7883927 w 12192002"/>
              <a:gd name="connsiteY206" fmla="*/ 5565087 h 6858000"/>
              <a:gd name="connsiteX207" fmla="*/ 7699832 w 12192002"/>
              <a:gd name="connsiteY207" fmla="*/ 5379904 h 6858000"/>
              <a:gd name="connsiteX208" fmla="*/ 7470240 w 12192002"/>
              <a:gd name="connsiteY208" fmla="*/ 5200559 h 6858000"/>
              <a:gd name="connsiteX209" fmla="*/ 7312201 w 12192002"/>
              <a:gd name="connsiteY209" fmla="*/ 5128278 h 6858000"/>
              <a:gd name="connsiteX210" fmla="*/ 7244057 w 12192002"/>
              <a:gd name="connsiteY210" fmla="*/ 5124233 h 6858000"/>
              <a:gd name="connsiteX211" fmla="*/ 7353035 w 12192002"/>
              <a:gd name="connsiteY211" fmla="*/ 5197318 h 6858000"/>
              <a:gd name="connsiteX212" fmla="*/ 7981878 w 12192002"/>
              <a:gd name="connsiteY212" fmla="*/ 5738345 h 6858000"/>
              <a:gd name="connsiteX213" fmla="*/ 7804780 w 12192002"/>
              <a:gd name="connsiteY213" fmla="*/ 5572174 h 6858000"/>
              <a:gd name="connsiteX214" fmla="*/ 7771164 w 12192002"/>
              <a:gd name="connsiteY214" fmla="*/ 5536908 h 6858000"/>
              <a:gd name="connsiteX215" fmla="*/ 7327465 w 12192002"/>
              <a:gd name="connsiteY215" fmla="*/ 5174181 h 6858000"/>
              <a:gd name="connsiteX216" fmla="*/ 7244057 w 12192002"/>
              <a:gd name="connsiteY216" fmla="*/ 5124233 h 6858000"/>
              <a:gd name="connsiteX217" fmla="*/ 7133363 w 12192002"/>
              <a:gd name="connsiteY217" fmla="*/ 5050246 h 6858000"/>
              <a:gd name="connsiteX218" fmla="*/ 8128687 w 12192002"/>
              <a:gd name="connsiteY218" fmla="*/ 5790959 h 6858000"/>
              <a:gd name="connsiteX219" fmla="*/ 8497002 w 12192002"/>
              <a:gd name="connsiteY219" fmla="*/ 6204913 h 6858000"/>
              <a:gd name="connsiteX220" fmla="*/ 8514292 w 12192002"/>
              <a:gd name="connsiteY220" fmla="*/ 6015372 h 6858000"/>
              <a:gd name="connsiteX221" fmla="*/ 8491838 w 12192002"/>
              <a:gd name="connsiteY221" fmla="*/ 5336275 h 6858000"/>
              <a:gd name="connsiteX222" fmla="*/ 8605731 w 12192002"/>
              <a:gd name="connsiteY222" fmla="*/ 5600804 h 6858000"/>
              <a:gd name="connsiteX223" fmla="*/ 8594880 w 12192002"/>
              <a:gd name="connsiteY223" fmla="*/ 6039262 h 6858000"/>
              <a:gd name="connsiteX224" fmla="*/ 8494242 w 12192002"/>
              <a:gd name="connsiteY224" fmla="*/ 6792600 h 6858000"/>
              <a:gd name="connsiteX225" fmla="*/ 8794675 w 12192002"/>
              <a:gd name="connsiteY225" fmla="*/ 6590735 h 6858000"/>
              <a:gd name="connsiteX226" fmla="*/ 8800448 w 12192002"/>
              <a:gd name="connsiteY226" fmla="*/ 6581371 h 6858000"/>
              <a:gd name="connsiteX227" fmla="*/ 8788186 w 12192002"/>
              <a:gd name="connsiteY227" fmla="*/ 6572441 h 6858000"/>
              <a:gd name="connsiteX228" fmla="*/ 9137232 w 12192002"/>
              <a:gd name="connsiteY228" fmla="*/ 5665639 h 6858000"/>
              <a:gd name="connsiteX229" fmla="*/ 9216765 w 12192002"/>
              <a:gd name="connsiteY229" fmla="*/ 5696416 h 6858000"/>
              <a:gd name="connsiteX230" fmla="*/ 8969849 w 12192002"/>
              <a:gd name="connsiteY230" fmla="*/ 6466405 h 6858000"/>
              <a:gd name="connsiteX231" fmla="*/ 9706237 w 12192002"/>
              <a:gd name="connsiteY231" fmla="*/ 6419148 h 6858000"/>
              <a:gd name="connsiteX232" fmla="*/ 10110375 w 12192002"/>
              <a:gd name="connsiteY232" fmla="*/ 6563116 h 6858000"/>
              <a:gd name="connsiteX233" fmla="*/ 10096281 w 12192002"/>
              <a:gd name="connsiteY233" fmla="*/ 6578254 h 6858000"/>
              <a:gd name="connsiteX234" fmla="*/ 9067672 w 12192002"/>
              <a:gd name="connsiteY234" fmla="*/ 6648608 h 6858000"/>
              <a:gd name="connsiteX235" fmla="*/ 8859441 w 12192002"/>
              <a:gd name="connsiteY235" fmla="*/ 6641028 h 6858000"/>
              <a:gd name="connsiteX236" fmla="*/ 8857528 w 12192002"/>
              <a:gd name="connsiteY236" fmla="*/ 6641375 h 6858000"/>
              <a:gd name="connsiteX237" fmla="*/ 8848579 w 12192002"/>
              <a:gd name="connsiteY237" fmla="*/ 6643204 h 6858000"/>
              <a:gd name="connsiteX238" fmla="*/ 8576285 w 12192002"/>
              <a:gd name="connsiteY238" fmla="*/ 6824788 h 6858000"/>
              <a:gd name="connsiteX239" fmla="*/ 8519159 w 12192002"/>
              <a:gd name="connsiteY239" fmla="*/ 6857998 h 6858000"/>
              <a:gd name="connsiteX240" fmla="*/ 8393540 w 12192002"/>
              <a:gd name="connsiteY240" fmla="*/ 6857998 h 6858000"/>
              <a:gd name="connsiteX241" fmla="*/ 8417346 w 12192002"/>
              <a:gd name="connsiteY241" fmla="*/ 6745652 h 6858000"/>
              <a:gd name="connsiteX242" fmla="*/ 8485502 w 12192002"/>
              <a:gd name="connsiteY242" fmla="*/ 6308216 h 6858000"/>
              <a:gd name="connsiteX243" fmla="*/ 8480214 w 12192002"/>
              <a:gd name="connsiteY243" fmla="*/ 6302278 h 6858000"/>
              <a:gd name="connsiteX244" fmla="*/ 8112215 w 12192002"/>
              <a:gd name="connsiteY244" fmla="*/ 5837768 h 6858000"/>
              <a:gd name="connsiteX245" fmla="*/ 8095146 w 12192002"/>
              <a:gd name="connsiteY245" fmla="*/ 5831943 h 6858000"/>
              <a:gd name="connsiteX246" fmla="*/ 7131946 w 12192002"/>
              <a:gd name="connsiteY246" fmla="*/ 5075653 h 6858000"/>
              <a:gd name="connsiteX247" fmla="*/ 7133363 w 12192002"/>
              <a:gd name="connsiteY247" fmla="*/ 5050246 h 6858000"/>
              <a:gd name="connsiteX248" fmla="*/ 1903353 w 12192002"/>
              <a:gd name="connsiteY248" fmla="*/ 5044827 h 6858000"/>
              <a:gd name="connsiteX249" fmla="*/ 1936931 w 12192002"/>
              <a:gd name="connsiteY249" fmla="*/ 5093954 h 6858000"/>
              <a:gd name="connsiteX250" fmla="*/ 2195868 w 12192002"/>
              <a:gd name="connsiteY250" fmla="*/ 5396574 h 6858000"/>
              <a:gd name="connsiteX251" fmla="*/ 2088852 w 12192002"/>
              <a:gd name="connsiteY251" fmla="*/ 5166123 h 6858000"/>
              <a:gd name="connsiteX252" fmla="*/ 1958241 w 12192002"/>
              <a:gd name="connsiteY252" fmla="*/ 5067955 h 6858000"/>
              <a:gd name="connsiteX253" fmla="*/ 1903353 w 12192002"/>
              <a:gd name="connsiteY253" fmla="*/ 5044827 h 6858000"/>
              <a:gd name="connsiteX254" fmla="*/ 11544294 w 12192002"/>
              <a:gd name="connsiteY254" fmla="*/ 4944364 h 6858000"/>
              <a:gd name="connsiteX255" fmla="*/ 11755210 w 12192002"/>
              <a:gd name="connsiteY255" fmla="*/ 5588157 h 6858000"/>
              <a:gd name="connsiteX256" fmla="*/ 11544294 w 12192002"/>
              <a:gd name="connsiteY256" fmla="*/ 4944364 h 6858000"/>
              <a:gd name="connsiteX257" fmla="*/ 11571408 w 12192002"/>
              <a:gd name="connsiteY257" fmla="*/ 4918599 h 6858000"/>
              <a:gd name="connsiteX258" fmla="*/ 11778250 w 12192002"/>
              <a:gd name="connsiteY258" fmla="*/ 5565760 h 6858000"/>
              <a:gd name="connsiteX259" fmla="*/ 11571408 w 12192002"/>
              <a:gd name="connsiteY259" fmla="*/ 4918599 h 6858000"/>
              <a:gd name="connsiteX260" fmla="*/ 11540154 w 12192002"/>
              <a:gd name="connsiteY260" fmla="*/ 4867303 h 6858000"/>
              <a:gd name="connsiteX261" fmla="*/ 11540380 w 12192002"/>
              <a:gd name="connsiteY261" fmla="*/ 4872526 h 6858000"/>
              <a:gd name="connsiteX262" fmla="*/ 11542590 w 12192002"/>
              <a:gd name="connsiteY262" fmla="*/ 4871112 h 6858000"/>
              <a:gd name="connsiteX263" fmla="*/ 10567662 w 12192002"/>
              <a:gd name="connsiteY263" fmla="*/ 4866948 h 6858000"/>
              <a:gd name="connsiteX264" fmla="*/ 10431225 w 12192002"/>
              <a:gd name="connsiteY264" fmla="*/ 4877568 h 6858000"/>
              <a:gd name="connsiteX265" fmla="*/ 10277556 w 12192002"/>
              <a:gd name="connsiteY265" fmla="*/ 4889247 h 6858000"/>
              <a:gd name="connsiteX266" fmla="*/ 10155875 w 12192002"/>
              <a:gd name="connsiteY266" fmla="*/ 4882769 h 6858000"/>
              <a:gd name="connsiteX267" fmla="*/ 10072733 w 12192002"/>
              <a:gd name="connsiteY267" fmla="*/ 4876924 h 6858000"/>
              <a:gd name="connsiteX268" fmla="*/ 9882500 w 12192002"/>
              <a:gd name="connsiteY268" fmla="*/ 4881330 h 6858000"/>
              <a:gd name="connsiteX269" fmla="*/ 9685205 w 12192002"/>
              <a:gd name="connsiteY269" fmla="*/ 4885650 h 6858000"/>
              <a:gd name="connsiteX270" fmla="*/ 9666932 w 12192002"/>
              <a:gd name="connsiteY270" fmla="*/ 4885075 h 6858000"/>
              <a:gd name="connsiteX271" fmla="*/ 9608662 w 12192002"/>
              <a:gd name="connsiteY271" fmla="*/ 4884027 h 6858000"/>
              <a:gd name="connsiteX272" fmla="*/ 10026230 w 12192002"/>
              <a:gd name="connsiteY272" fmla="*/ 4938088 h 6858000"/>
              <a:gd name="connsiteX273" fmla="*/ 10567662 w 12192002"/>
              <a:gd name="connsiteY273" fmla="*/ 4866948 h 6858000"/>
              <a:gd name="connsiteX274" fmla="*/ 10221015 w 12192002"/>
              <a:gd name="connsiteY274" fmla="*/ 4783657 h 6858000"/>
              <a:gd name="connsiteX275" fmla="*/ 10107121 w 12192002"/>
              <a:gd name="connsiteY275" fmla="*/ 4785091 h 6858000"/>
              <a:gd name="connsiteX276" fmla="*/ 9660668 w 12192002"/>
              <a:gd name="connsiteY276" fmla="*/ 4854595 h 6858000"/>
              <a:gd name="connsiteX277" fmla="*/ 9669531 w 12192002"/>
              <a:gd name="connsiteY277" fmla="*/ 4855057 h 6858000"/>
              <a:gd name="connsiteX278" fmla="*/ 9687254 w 12192002"/>
              <a:gd name="connsiteY278" fmla="*/ 4855986 h 6858000"/>
              <a:gd name="connsiteX279" fmla="*/ 9881290 w 12192002"/>
              <a:gd name="connsiteY279" fmla="*/ 4851445 h 6858000"/>
              <a:gd name="connsiteX280" fmla="*/ 10074432 w 12192002"/>
              <a:gd name="connsiteY280" fmla="*/ 4846715 h 6858000"/>
              <a:gd name="connsiteX281" fmla="*/ 10159369 w 12192002"/>
              <a:gd name="connsiteY281" fmla="*/ 4852935 h 6858000"/>
              <a:gd name="connsiteX282" fmla="*/ 10278706 w 12192002"/>
              <a:gd name="connsiteY282" fmla="*/ 4859393 h 6858000"/>
              <a:gd name="connsiteX283" fmla="*/ 10429120 w 12192002"/>
              <a:gd name="connsiteY283" fmla="*/ 4847493 h 6858000"/>
              <a:gd name="connsiteX284" fmla="*/ 10538565 w 12192002"/>
              <a:gd name="connsiteY284" fmla="*/ 4837270 h 6858000"/>
              <a:gd name="connsiteX285" fmla="*/ 10221015 w 12192002"/>
              <a:gd name="connsiteY285" fmla="*/ 4783657 h 6858000"/>
              <a:gd name="connsiteX286" fmla="*/ 1979378 w 12192002"/>
              <a:gd name="connsiteY286" fmla="*/ 4769504 h 6858000"/>
              <a:gd name="connsiteX287" fmla="*/ 2882120 w 12192002"/>
              <a:gd name="connsiteY287" fmla="*/ 5064547 h 6858000"/>
              <a:gd name="connsiteX288" fmla="*/ 2793103 w 12192002"/>
              <a:gd name="connsiteY288" fmla="*/ 5039699 h 6858000"/>
              <a:gd name="connsiteX289" fmla="*/ 2770041 w 12192002"/>
              <a:gd name="connsiteY289" fmla="*/ 5033634 h 6858000"/>
              <a:gd name="connsiteX290" fmla="*/ 1979378 w 12192002"/>
              <a:gd name="connsiteY290" fmla="*/ 4769504 h 6858000"/>
              <a:gd name="connsiteX291" fmla="*/ 1927410 w 12192002"/>
              <a:gd name="connsiteY291" fmla="*/ 4716164 h 6858000"/>
              <a:gd name="connsiteX292" fmla="*/ 1959587 w 12192002"/>
              <a:gd name="connsiteY292" fmla="*/ 4728849 h 6858000"/>
              <a:gd name="connsiteX293" fmla="*/ 2777707 w 12192002"/>
              <a:gd name="connsiteY293" fmla="*/ 5003991 h 6858000"/>
              <a:gd name="connsiteX294" fmla="*/ 2800768 w 12192002"/>
              <a:gd name="connsiteY294" fmla="*/ 5010056 h 6858000"/>
              <a:gd name="connsiteX295" fmla="*/ 2879408 w 12192002"/>
              <a:gd name="connsiteY295" fmla="*/ 5031590 h 6858000"/>
              <a:gd name="connsiteX296" fmla="*/ 2862295 w 12192002"/>
              <a:gd name="connsiteY296" fmla="*/ 5022958 h 6858000"/>
              <a:gd name="connsiteX297" fmla="*/ 2813343 w 12192002"/>
              <a:gd name="connsiteY297" fmla="*/ 4998369 h 6858000"/>
              <a:gd name="connsiteX298" fmla="*/ 2646245 w 12192002"/>
              <a:gd name="connsiteY298" fmla="*/ 4930999 h 6858000"/>
              <a:gd name="connsiteX299" fmla="*/ 1999243 w 12192002"/>
              <a:gd name="connsiteY299" fmla="*/ 4730524 h 6858000"/>
              <a:gd name="connsiteX300" fmla="*/ 1979527 w 12192002"/>
              <a:gd name="connsiteY300" fmla="*/ 4726651 h 6858000"/>
              <a:gd name="connsiteX301" fmla="*/ 1997014 w 12192002"/>
              <a:gd name="connsiteY301" fmla="*/ 4698007 h 6858000"/>
              <a:gd name="connsiteX302" fmla="*/ 2005458 w 12192002"/>
              <a:gd name="connsiteY302" fmla="*/ 4699540 h 6858000"/>
              <a:gd name="connsiteX303" fmla="*/ 2657186 w 12192002"/>
              <a:gd name="connsiteY303" fmla="*/ 4901687 h 6858000"/>
              <a:gd name="connsiteX304" fmla="*/ 2826662 w 12192002"/>
              <a:gd name="connsiteY304" fmla="*/ 4970362 h 6858000"/>
              <a:gd name="connsiteX305" fmla="*/ 2876100 w 12192002"/>
              <a:gd name="connsiteY305" fmla="*/ 4995397 h 6858000"/>
              <a:gd name="connsiteX306" fmla="*/ 3042600 w 12192002"/>
              <a:gd name="connsiteY306" fmla="*/ 5059532 h 6858000"/>
              <a:gd name="connsiteX307" fmla="*/ 1997014 w 12192002"/>
              <a:gd name="connsiteY307" fmla="*/ 4698007 h 6858000"/>
              <a:gd name="connsiteX308" fmla="*/ 9857254 w 12192002"/>
              <a:gd name="connsiteY308" fmla="*/ 4275904 h 6858000"/>
              <a:gd name="connsiteX309" fmla="*/ 8989866 w 12192002"/>
              <a:gd name="connsiteY309" fmla="*/ 4472742 h 6858000"/>
              <a:gd name="connsiteX310" fmla="*/ 8931614 w 12192002"/>
              <a:gd name="connsiteY310" fmla="*/ 4498508 h 6858000"/>
              <a:gd name="connsiteX311" fmla="*/ 8843711 w 12192002"/>
              <a:gd name="connsiteY311" fmla="*/ 4536334 h 6858000"/>
              <a:gd name="connsiteX312" fmla="*/ 8966093 w 12192002"/>
              <a:gd name="connsiteY312" fmla="*/ 4502509 h 6858000"/>
              <a:gd name="connsiteX313" fmla="*/ 9299227 w 12192002"/>
              <a:gd name="connsiteY313" fmla="*/ 4454994 h 6858000"/>
              <a:gd name="connsiteX314" fmla="*/ 9857254 w 12192002"/>
              <a:gd name="connsiteY314" fmla="*/ 4275904 h 6858000"/>
              <a:gd name="connsiteX315" fmla="*/ 9615182 w 12192002"/>
              <a:gd name="connsiteY315" fmla="*/ 4220499 h 6858000"/>
              <a:gd name="connsiteX316" fmla="*/ 9023688 w 12192002"/>
              <a:gd name="connsiteY316" fmla="*/ 4425819 h 6858000"/>
              <a:gd name="connsiteX317" fmla="*/ 9814527 w 12192002"/>
              <a:gd name="connsiteY317" fmla="*/ 4248048 h 6858000"/>
              <a:gd name="connsiteX318" fmla="*/ 9615182 w 12192002"/>
              <a:gd name="connsiteY318" fmla="*/ 4220499 h 6858000"/>
              <a:gd name="connsiteX319" fmla="*/ 2305292 w 12192002"/>
              <a:gd name="connsiteY319" fmla="*/ 4219492 h 6858000"/>
              <a:gd name="connsiteX320" fmla="*/ 3360922 w 12192002"/>
              <a:gd name="connsiteY320" fmla="*/ 4529373 h 6858000"/>
              <a:gd name="connsiteX321" fmla="*/ 3492420 w 12192002"/>
              <a:gd name="connsiteY321" fmla="*/ 4510145 h 6858000"/>
              <a:gd name="connsiteX322" fmla="*/ 3364086 w 12192002"/>
              <a:gd name="connsiteY322" fmla="*/ 4480340 h 6858000"/>
              <a:gd name="connsiteX323" fmla="*/ 3225818 w 12192002"/>
              <a:gd name="connsiteY323" fmla="*/ 4411822 h 6858000"/>
              <a:gd name="connsiteX324" fmla="*/ 3129696 w 12192002"/>
              <a:gd name="connsiteY324" fmla="*/ 4360704 h 6858000"/>
              <a:gd name="connsiteX325" fmla="*/ 2814545 w 12192002"/>
              <a:gd name="connsiteY325" fmla="*/ 4282955 h 6858000"/>
              <a:gd name="connsiteX326" fmla="*/ 2305292 w 12192002"/>
              <a:gd name="connsiteY326" fmla="*/ 4219492 h 6858000"/>
              <a:gd name="connsiteX327" fmla="*/ 2626982 w 12192002"/>
              <a:gd name="connsiteY327" fmla="*/ 4206450 h 6858000"/>
              <a:gd name="connsiteX328" fmla="*/ 2490617 w 12192002"/>
              <a:gd name="connsiteY328" fmla="*/ 4206951 h 6858000"/>
              <a:gd name="connsiteX329" fmla="*/ 2819869 w 12192002"/>
              <a:gd name="connsiteY329" fmla="*/ 4252936 h 6858000"/>
              <a:gd name="connsiteX330" fmla="*/ 3143018 w 12192002"/>
              <a:gd name="connsiteY330" fmla="*/ 4332698 h 6858000"/>
              <a:gd name="connsiteX331" fmla="*/ 3241520 w 12192002"/>
              <a:gd name="connsiteY331" fmla="*/ 4385112 h 6858000"/>
              <a:gd name="connsiteX332" fmla="*/ 3374575 w 12192002"/>
              <a:gd name="connsiteY332" fmla="*/ 4451517 h 6858000"/>
              <a:gd name="connsiteX333" fmla="*/ 3505221 w 12192002"/>
              <a:gd name="connsiteY333" fmla="*/ 4480757 h 6858000"/>
              <a:gd name="connsiteX334" fmla="*/ 2626982 w 12192002"/>
              <a:gd name="connsiteY334" fmla="*/ 4206450 h 6858000"/>
              <a:gd name="connsiteX335" fmla="*/ 9258094 w 12192002"/>
              <a:gd name="connsiteY335" fmla="*/ 3958602 h 6858000"/>
              <a:gd name="connsiteX336" fmla="*/ 8526712 w 12192002"/>
              <a:gd name="connsiteY336" fmla="*/ 4119804 h 6858000"/>
              <a:gd name="connsiteX337" fmla="*/ 9258094 w 12192002"/>
              <a:gd name="connsiteY337" fmla="*/ 3958602 h 6858000"/>
              <a:gd name="connsiteX338" fmla="*/ 1310106 w 12192002"/>
              <a:gd name="connsiteY338" fmla="*/ 3943217 h 6858000"/>
              <a:gd name="connsiteX339" fmla="*/ 854994 w 12192002"/>
              <a:gd name="connsiteY339" fmla="*/ 4399136 h 6858000"/>
              <a:gd name="connsiteX340" fmla="*/ 742462 w 12192002"/>
              <a:gd name="connsiteY340" fmla="*/ 4594648 h 6858000"/>
              <a:gd name="connsiteX341" fmla="*/ 820602 w 12192002"/>
              <a:gd name="connsiteY341" fmla="*/ 4485915 h 6858000"/>
              <a:gd name="connsiteX342" fmla="*/ 878295 w 12192002"/>
              <a:gd name="connsiteY342" fmla="*/ 4403594 h 6858000"/>
              <a:gd name="connsiteX343" fmla="*/ 1240607 w 12192002"/>
              <a:gd name="connsiteY343" fmla="*/ 4010401 h 6858000"/>
              <a:gd name="connsiteX344" fmla="*/ 11225213 w 12192002"/>
              <a:gd name="connsiteY344" fmla="*/ 3936722 h 6858000"/>
              <a:gd name="connsiteX345" fmla="*/ 11182914 w 12192002"/>
              <a:gd name="connsiteY345" fmla="*/ 4196771 h 6858000"/>
              <a:gd name="connsiteX346" fmla="*/ 11099211 w 12192002"/>
              <a:gd name="connsiteY346" fmla="*/ 4613594 h 6858000"/>
              <a:gd name="connsiteX347" fmla="*/ 11064509 w 12192002"/>
              <a:gd name="connsiteY347" fmla="*/ 4707830 h 6858000"/>
              <a:gd name="connsiteX348" fmla="*/ 11049349 w 12192002"/>
              <a:gd name="connsiteY348" fmla="*/ 4747418 h 6858000"/>
              <a:gd name="connsiteX349" fmla="*/ 10978260 w 12192002"/>
              <a:gd name="connsiteY349" fmla="*/ 4966094 h 6858000"/>
              <a:gd name="connsiteX350" fmla="*/ 11225213 w 12192002"/>
              <a:gd name="connsiteY350" fmla="*/ 3936722 h 6858000"/>
              <a:gd name="connsiteX351" fmla="*/ 9168987 w 12192002"/>
              <a:gd name="connsiteY351" fmla="*/ 3919232 h 6858000"/>
              <a:gd name="connsiteX352" fmla="*/ 8603910 w 12192002"/>
              <a:gd name="connsiteY352" fmla="*/ 4068895 h 6858000"/>
              <a:gd name="connsiteX353" fmla="*/ 9252382 w 12192002"/>
              <a:gd name="connsiteY353" fmla="*/ 3927759 h 6858000"/>
              <a:gd name="connsiteX354" fmla="*/ 9168987 w 12192002"/>
              <a:gd name="connsiteY354" fmla="*/ 3919232 h 6858000"/>
              <a:gd name="connsiteX355" fmla="*/ 11201005 w 12192002"/>
              <a:gd name="connsiteY355" fmla="*/ 3900089 h 6858000"/>
              <a:gd name="connsiteX356" fmla="*/ 10968432 w 12192002"/>
              <a:gd name="connsiteY356" fmla="*/ 4885010 h 6858000"/>
              <a:gd name="connsiteX357" fmla="*/ 11019967 w 12192002"/>
              <a:gd name="connsiteY357" fmla="*/ 4735553 h 6858000"/>
              <a:gd name="connsiteX358" fmla="*/ 11035125 w 12192002"/>
              <a:gd name="connsiteY358" fmla="*/ 4695966 h 6858000"/>
              <a:gd name="connsiteX359" fmla="*/ 11069972 w 12192002"/>
              <a:gd name="connsiteY359" fmla="*/ 4603168 h 6858000"/>
              <a:gd name="connsiteX360" fmla="*/ 11152239 w 12192002"/>
              <a:gd name="connsiteY360" fmla="*/ 4192628 h 6858000"/>
              <a:gd name="connsiteX361" fmla="*/ 11201005 w 12192002"/>
              <a:gd name="connsiteY361" fmla="*/ 3900089 h 6858000"/>
              <a:gd name="connsiteX362" fmla="*/ 1423113 w 12192002"/>
              <a:gd name="connsiteY362" fmla="*/ 3874565 h 6858000"/>
              <a:gd name="connsiteX363" fmla="*/ 1260565 w 12192002"/>
              <a:gd name="connsiteY363" fmla="*/ 4031982 h 6858000"/>
              <a:gd name="connsiteX364" fmla="*/ 901900 w 12192002"/>
              <a:gd name="connsiteY364" fmla="*/ 4421236 h 6858000"/>
              <a:gd name="connsiteX365" fmla="*/ 845044 w 12192002"/>
              <a:gd name="connsiteY365" fmla="*/ 4502436 h 6858000"/>
              <a:gd name="connsiteX366" fmla="*/ 685926 w 12192002"/>
              <a:gd name="connsiteY366" fmla="*/ 4703069 h 6858000"/>
              <a:gd name="connsiteX367" fmla="*/ 684248 w 12192002"/>
              <a:gd name="connsiteY367" fmla="*/ 4706721 h 6858000"/>
              <a:gd name="connsiteX368" fmla="*/ 1423113 w 12192002"/>
              <a:gd name="connsiteY368" fmla="*/ 3874565 h 6858000"/>
              <a:gd name="connsiteX369" fmla="*/ 3316479 w 12192002"/>
              <a:gd name="connsiteY369" fmla="*/ 3872136 h 6858000"/>
              <a:gd name="connsiteX370" fmla="*/ 3546806 w 12192002"/>
              <a:gd name="connsiteY370" fmla="*/ 4356139 h 6858000"/>
              <a:gd name="connsiteX371" fmla="*/ 3364433 w 12192002"/>
              <a:gd name="connsiteY371" fmla="*/ 3953121 h 6858000"/>
              <a:gd name="connsiteX372" fmla="*/ 10268559 w 12192002"/>
              <a:gd name="connsiteY372" fmla="*/ 3871054 h 6858000"/>
              <a:gd name="connsiteX373" fmla="*/ 10494169 w 12192002"/>
              <a:gd name="connsiteY373" fmla="*/ 4520780 h 6858000"/>
              <a:gd name="connsiteX374" fmla="*/ 10356661 w 12192002"/>
              <a:gd name="connsiteY374" fmla="*/ 4157302 h 6858000"/>
              <a:gd name="connsiteX375" fmla="*/ 10268559 w 12192002"/>
              <a:gd name="connsiteY375" fmla="*/ 3871054 h 6858000"/>
              <a:gd name="connsiteX376" fmla="*/ 3291335 w 12192002"/>
              <a:gd name="connsiteY376" fmla="*/ 3767420 h 6858000"/>
              <a:gd name="connsiteX377" fmla="*/ 3390805 w 12192002"/>
              <a:gd name="connsiteY377" fmla="*/ 3937163 h 6858000"/>
              <a:gd name="connsiteX378" fmla="*/ 3579062 w 12192002"/>
              <a:gd name="connsiteY378" fmla="*/ 4359040 h 6858000"/>
              <a:gd name="connsiteX379" fmla="*/ 3467355 w 12192002"/>
              <a:gd name="connsiteY379" fmla="*/ 3988130 h 6858000"/>
              <a:gd name="connsiteX380" fmla="*/ 3310753 w 12192002"/>
              <a:gd name="connsiteY380" fmla="*/ 3787140 h 6858000"/>
              <a:gd name="connsiteX381" fmla="*/ 3291335 w 12192002"/>
              <a:gd name="connsiteY381" fmla="*/ 3767420 h 6858000"/>
              <a:gd name="connsiteX382" fmla="*/ 1635889 w 12192002"/>
              <a:gd name="connsiteY382" fmla="*/ 3709494 h 6858000"/>
              <a:gd name="connsiteX383" fmla="*/ 1634800 w 12192002"/>
              <a:gd name="connsiteY383" fmla="*/ 3731111 h 6858000"/>
              <a:gd name="connsiteX384" fmla="*/ 1635889 w 12192002"/>
              <a:gd name="connsiteY384" fmla="*/ 3709494 h 6858000"/>
              <a:gd name="connsiteX385" fmla="*/ 10277529 w 12192002"/>
              <a:gd name="connsiteY385" fmla="*/ 3701307 h 6858000"/>
              <a:gd name="connsiteX386" fmla="*/ 10276797 w 12192002"/>
              <a:gd name="connsiteY386" fmla="*/ 3708672 h 6858000"/>
              <a:gd name="connsiteX387" fmla="*/ 10385906 w 12192002"/>
              <a:gd name="connsiteY387" fmla="*/ 4147031 h 6858000"/>
              <a:gd name="connsiteX388" fmla="*/ 10536458 w 12192002"/>
              <a:gd name="connsiteY388" fmla="*/ 4544310 h 6858000"/>
              <a:gd name="connsiteX389" fmla="*/ 10436479 w 12192002"/>
              <a:gd name="connsiteY389" fmla="*/ 4144570 h 6858000"/>
              <a:gd name="connsiteX390" fmla="*/ 10277529 w 12192002"/>
              <a:gd name="connsiteY390" fmla="*/ 3701307 h 6858000"/>
              <a:gd name="connsiteX391" fmla="*/ 1510397 w 12192002"/>
              <a:gd name="connsiteY391" fmla="*/ 3684705 h 6858000"/>
              <a:gd name="connsiteX392" fmla="*/ 1146550 w 12192002"/>
              <a:gd name="connsiteY392" fmla="*/ 3802012 h 6858000"/>
              <a:gd name="connsiteX393" fmla="*/ 698834 w 12192002"/>
              <a:gd name="connsiteY393" fmla="*/ 3952272 h 6858000"/>
              <a:gd name="connsiteX394" fmla="*/ 34256 w 12192002"/>
              <a:gd name="connsiteY394" fmla="*/ 4347603 h 6858000"/>
              <a:gd name="connsiteX395" fmla="*/ 527241 w 12192002"/>
              <a:gd name="connsiteY395" fmla="*/ 4065078 h 6858000"/>
              <a:gd name="connsiteX396" fmla="*/ 1510397 w 12192002"/>
              <a:gd name="connsiteY396" fmla="*/ 3684705 h 6858000"/>
              <a:gd name="connsiteX397" fmla="*/ 1313114 w 12192002"/>
              <a:gd name="connsiteY397" fmla="*/ 3655216 h 6858000"/>
              <a:gd name="connsiteX398" fmla="*/ 1109304 w 12192002"/>
              <a:gd name="connsiteY398" fmla="*/ 3669030 h 6858000"/>
              <a:gd name="connsiteX399" fmla="*/ 8129 w 12192002"/>
              <a:gd name="connsiteY399" fmla="*/ 4330519 h 6858000"/>
              <a:gd name="connsiteX400" fmla="*/ 687572 w 12192002"/>
              <a:gd name="connsiteY400" fmla="*/ 3925629 h 6858000"/>
              <a:gd name="connsiteX401" fmla="*/ 1138365 w 12192002"/>
              <a:gd name="connsiteY401" fmla="*/ 3774515 h 6858000"/>
              <a:gd name="connsiteX402" fmla="*/ 1505579 w 12192002"/>
              <a:gd name="connsiteY402" fmla="*/ 3655526 h 6858000"/>
              <a:gd name="connsiteX403" fmla="*/ 1313114 w 12192002"/>
              <a:gd name="connsiteY403" fmla="*/ 3655216 h 6858000"/>
              <a:gd name="connsiteX404" fmla="*/ 3655073 w 12192002"/>
              <a:gd name="connsiteY404" fmla="*/ 3650884 h 6858000"/>
              <a:gd name="connsiteX405" fmla="*/ 3989938 w 12192002"/>
              <a:gd name="connsiteY405" fmla="*/ 3991685 h 6858000"/>
              <a:gd name="connsiteX406" fmla="*/ 4393907 w 12192002"/>
              <a:gd name="connsiteY406" fmla="*/ 4261258 h 6858000"/>
              <a:gd name="connsiteX407" fmla="*/ 4648051 w 12192002"/>
              <a:gd name="connsiteY407" fmla="*/ 4374051 h 6858000"/>
              <a:gd name="connsiteX408" fmla="*/ 4383389 w 12192002"/>
              <a:gd name="connsiteY408" fmla="*/ 4184369 h 6858000"/>
              <a:gd name="connsiteX409" fmla="*/ 4165508 w 12192002"/>
              <a:gd name="connsiteY409" fmla="*/ 4035196 h 6858000"/>
              <a:gd name="connsiteX410" fmla="*/ 4068162 w 12192002"/>
              <a:gd name="connsiteY410" fmla="*/ 3953394 h 6858000"/>
              <a:gd name="connsiteX411" fmla="*/ 3981416 w 12192002"/>
              <a:gd name="connsiteY411" fmla="*/ 3880482 h 6858000"/>
              <a:gd name="connsiteX412" fmla="*/ 3800147 w 12192002"/>
              <a:gd name="connsiteY412" fmla="*/ 3749872 h 6858000"/>
              <a:gd name="connsiteX413" fmla="*/ 3670252 w 12192002"/>
              <a:gd name="connsiteY413" fmla="*/ 3622798 h 6858000"/>
              <a:gd name="connsiteX414" fmla="*/ 3817258 w 12192002"/>
              <a:gd name="connsiteY414" fmla="*/ 3723577 h 6858000"/>
              <a:gd name="connsiteX415" fmla="*/ 4000461 w 12192002"/>
              <a:gd name="connsiteY415" fmla="*/ 3855966 h 6858000"/>
              <a:gd name="connsiteX416" fmla="*/ 4088180 w 12192002"/>
              <a:gd name="connsiteY416" fmla="*/ 3929774 h 6858000"/>
              <a:gd name="connsiteX417" fmla="*/ 4184555 w 12192002"/>
              <a:gd name="connsiteY417" fmla="*/ 4010683 h 6858000"/>
              <a:gd name="connsiteX418" fmla="*/ 4399563 w 12192002"/>
              <a:gd name="connsiteY418" fmla="*/ 4158106 h 6858000"/>
              <a:gd name="connsiteX419" fmla="*/ 4684469 w 12192002"/>
              <a:gd name="connsiteY419" fmla="*/ 4364680 h 6858000"/>
              <a:gd name="connsiteX420" fmla="*/ 4690271 w 12192002"/>
              <a:gd name="connsiteY420" fmla="*/ 4370034 h 6858000"/>
              <a:gd name="connsiteX421" fmla="*/ 4136093 w 12192002"/>
              <a:gd name="connsiteY421" fmla="*/ 3858466 h 6858000"/>
              <a:gd name="connsiteX422" fmla="*/ 3670252 w 12192002"/>
              <a:gd name="connsiteY422" fmla="*/ 3622798 h 6858000"/>
              <a:gd name="connsiteX423" fmla="*/ 9334796 w 12192002"/>
              <a:gd name="connsiteY423" fmla="*/ 3456584 h 6858000"/>
              <a:gd name="connsiteX424" fmla="*/ 9651570 w 12192002"/>
              <a:gd name="connsiteY424" fmla="*/ 3826505 h 6858000"/>
              <a:gd name="connsiteX425" fmla="*/ 9334796 w 12192002"/>
              <a:gd name="connsiteY425" fmla="*/ 3456584 h 6858000"/>
              <a:gd name="connsiteX426" fmla="*/ 4440129 w 12192002"/>
              <a:gd name="connsiteY426" fmla="*/ 3448571 h 6858000"/>
              <a:gd name="connsiteX427" fmla="*/ 4856525 w 12192002"/>
              <a:gd name="connsiteY427" fmla="*/ 3915351 h 6858000"/>
              <a:gd name="connsiteX428" fmla="*/ 5059055 w 12192002"/>
              <a:gd name="connsiteY428" fmla="*/ 4108918 h 6858000"/>
              <a:gd name="connsiteX429" fmla="*/ 5290070 w 12192002"/>
              <a:gd name="connsiteY429" fmla="*/ 4263619 h 6858000"/>
              <a:gd name="connsiteX430" fmla="*/ 4834991 w 12192002"/>
              <a:gd name="connsiteY430" fmla="*/ 3830985 h 6858000"/>
              <a:gd name="connsiteX431" fmla="*/ 4440129 w 12192002"/>
              <a:gd name="connsiteY431" fmla="*/ 3448571 h 6858000"/>
              <a:gd name="connsiteX432" fmla="*/ 4441737 w 12192002"/>
              <a:gd name="connsiteY432" fmla="*/ 3399734 h 6858000"/>
              <a:gd name="connsiteX433" fmla="*/ 4431236 w 12192002"/>
              <a:gd name="connsiteY433" fmla="*/ 3400954 h 6858000"/>
              <a:gd name="connsiteX434" fmla="*/ 4557150 w 12192002"/>
              <a:gd name="connsiteY434" fmla="*/ 3510023 h 6858000"/>
              <a:gd name="connsiteX435" fmla="*/ 4856936 w 12192002"/>
              <a:gd name="connsiteY435" fmla="*/ 3809146 h 6858000"/>
              <a:gd name="connsiteX436" fmla="*/ 5111996 w 12192002"/>
              <a:gd name="connsiteY436" fmla="*/ 4065759 h 6858000"/>
              <a:gd name="connsiteX437" fmla="*/ 5388877 w 12192002"/>
              <a:gd name="connsiteY437" fmla="*/ 4300185 h 6858000"/>
              <a:gd name="connsiteX438" fmla="*/ 5425556 w 12192002"/>
              <a:gd name="connsiteY438" fmla="*/ 4308967 h 6858000"/>
              <a:gd name="connsiteX439" fmla="*/ 4943646 w 12192002"/>
              <a:gd name="connsiteY439" fmla="*/ 3822916 h 6858000"/>
              <a:gd name="connsiteX440" fmla="*/ 4594837 w 12192002"/>
              <a:gd name="connsiteY440" fmla="*/ 3532274 h 6858000"/>
              <a:gd name="connsiteX441" fmla="*/ 4441737 w 12192002"/>
              <a:gd name="connsiteY441" fmla="*/ 3399734 h 6858000"/>
              <a:gd name="connsiteX442" fmla="*/ 5425834 w 12192002"/>
              <a:gd name="connsiteY442" fmla="*/ 3162785 h 6858000"/>
              <a:gd name="connsiteX443" fmla="*/ 5401644 w 12192002"/>
              <a:gd name="connsiteY443" fmla="*/ 3617847 h 6858000"/>
              <a:gd name="connsiteX444" fmla="*/ 5467256 w 12192002"/>
              <a:gd name="connsiteY444" fmla="*/ 4175494 h 6858000"/>
              <a:gd name="connsiteX445" fmla="*/ 5448069 w 12192002"/>
              <a:gd name="connsiteY445" fmla="*/ 3567554 h 6858000"/>
              <a:gd name="connsiteX446" fmla="*/ 1318687 w 12192002"/>
              <a:gd name="connsiteY446" fmla="*/ 3113840 h 6858000"/>
              <a:gd name="connsiteX447" fmla="*/ 1066793 w 12192002"/>
              <a:gd name="connsiteY447" fmla="*/ 3212171 h 6858000"/>
              <a:gd name="connsiteX448" fmla="*/ 993319 w 12192002"/>
              <a:gd name="connsiteY448" fmla="*/ 3247648 h 6858000"/>
              <a:gd name="connsiteX449" fmla="*/ 853081 w 12192002"/>
              <a:gd name="connsiteY449" fmla="*/ 3312410 h 6858000"/>
              <a:gd name="connsiteX450" fmla="*/ 805957 w 12192002"/>
              <a:gd name="connsiteY450" fmla="*/ 3330443 h 6858000"/>
              <a:gd name="connsiteX451" fmla="*/ 1318687 w 12192002"/>
              <a:gd name="connsiteY451" fmla="*/ 3113840 h 6858000"/>
              <a:gd name="connsiteX452" fmla="*/ 5453701 w 12192002"/>
              <a:gd name="connsiteY452" fmla="*/ 3090882 h 6858000"/>
              <a:gd name="connsiteX453" fmla="*/ 5480135 w 12192002"/>
              <a:gd name="connsiteY453" fmla="*/ 3565802 h 6858000"/>
              <a:gd name="connsiteX454" fmla="*/ 5499022 w 12192002"/>
              <a:gd name="connsiteY454" fmla="*/ 4166310 h 6858000"/>
              <a:gd name="connsiteX455" fmla="*/ 5547022 w 12192002"/>
              <a:gd name="connsiteY455" fmla="*/ 3607838 h 6858000"/>
              <a:gd name="connsiteX456" fmla="*/ 5515964 w 12192002"/>
              <a:gd name="connsiteY456" fmla="*/ 3378541 h 6858000"/>
              <a:gd name="connsiteX457" fmla="*/ 5453701 w 12192002"/>
              <a:gd name="connsiteY457" fmla="*/ 3090882 h 6858000"/>
              <a:gd name="connsiteX458" fmla="*/ 9790480 w 12192002"/>
              <a:gd name="connsiteY458" fmla="*/ 3078533 h 6858000"/>
              <a:gd name="connsiteX459" fmla="*/ 9763295 w 12192002"/>
              <a:gd name="connsiteY459" fmla="*/ 3245370 h 6858000"/>
              <a:gd name="connsiteX460" fmla="*/ 9736458 w 12192002"/>
              <a:gd name="connsiteY460" fmla="*/ 3758413 h 6858000"/>
              <a:gd name="connsiteX461" fmla="*/ 9763499 w 12192002"/>
              <a:gd name="connsiteY461" fmla="*/ 3528057 h 6858000"/>
              <a:gd name="connsiteX462" fmla="*/ 9793906 w 12192002"/>
              <a:gd name="connsiteY462" fmla="*/ 3231157 h 6858000"/>
              <a:gd name="connsiteX463" fmla="*/ 9791874 w 12192002"/>
              <a:gd name="connsiteY463" fmla="*/ 3142788 h 6858000"/>
              <a:gd name="connsiteX464" fmla="*/ 9790480 w 12192002"/>
              <a:gd name="connsiteY464" fmla="*/ 3078533 h 6858000"/>
              <a:gd name="connsiteX465" fmla="*/ 1238695 w 12192002"/>
              <a:gd name="connsiteY465" fmla="*/ 3076820 h 6858000"/>
              <a:gd name="connsiteX466" fmla="*/ 716371 w 12192002"/>
              <a:gd name="connsiteY466" fmla="*/ 3293249 h 6858000"/>
              <a:gd name="connsiteX467" fmla="*/ 579522 w 12192002"/>
              <a:gd name="connsiteY467" fmla="*/ 3371759 h 6858000"/>
              <a:gd name="connsiteX468" fmla="*/ 600288 w 12192002"/>
              <a:gd name="connsiteY468" fmla="*/ 3365555 h 6858000"/>
              <a:gd name="connsiteX469" fmla="*/ 840692 w 12192002"/>
              <a:gd name="connsiteY469" fmla="*/ 3284921 h 6858000"/>
              <a:gd name="connsiteX470" fmla="*/ 979248 w 12192002"/>
              <a:gd name="connsiteY470" fmla="*/ 3221003 h 6858000"/>
              <a:gd name="connsiteX471" fmla="*/ 1053282 w 12192002"/>
              <a:gd name="connsiteY471" fmla="*/ 3185247 h 6858000"/>
              <a:gd name="connsiteX472" fmla="*/ 1320603 w 12192002"/>
              <a:gd name="connsiteY472" fmla="*/ 3081281 h 6858000"/>
              <a:gd name="connsiteX473" fmla="*/ 1238695 w 12192002"/>
              <a:gd name="connsiteY473" fmla="*/ 3076820 h 6858000"/>
              <a:gd name="connsiteX474" fmla="*/ 5425627 w 12192002"/>
              <a:gd name="connsiteY474" fmla="*/ 2954192 h 6858000"/>
              <a:gd name="connsiteX475" fmla="*/ 5470769 w 12192002"/>
              <a:gd name="connsiteY475" fmla="*/ 3005435 h 6858000"/>
              <a:gd name="connsiteX476" fmla="*/ 5519779 w 12192002"/>
              <a:gd name="connsiteY476" fmla="*/ 4359223 h 6858000"/>
              <a:gd name="connsiteX477" fmla="*/ 5520293 w 12192002"/>
              <a:gd name="connsiteY477" fmla="*/ 4360602 h 6858000"/>
              <a:gd name="connsiteX478" fmla="*/ 5767221 w 12192002"/>
              <a:gd name="connsiteY478" fmla="*/ 4665564 h 6858000"/>
              <a:gd name="connsiteX479" fmla="*/ 6937169 w 12192002"/>
              <a:gd name="connsiteY479" fmla="*/ 4815941 h 6858000"/>
              <a:gd name="connsiteX480" fmla="*/ 6953922 w 12192002"/>
              <a:gd name="connsiteY480" fmla="*/ 4890068 h 6858000"/>
              <a:gd name="connsiteX481" fmla="*/ 6071359 w 12192002"/>
              <a:gd name="connsiteY481" fmla="*/ 4770770 h 6858000"/>
              <a:gd name="connsiteX482" fmla="*/ 6038839 w 12192002"/>
              <a:gd name="connsiteY482" fmla="*/ 4764474 h 6858000"/>
              <a:gd name="connsiteX483" fmla="*/ 6038705 w 12192002"/>
              <a:gd name="connsiteY483" fmla="*/ 4763847 h 6858000"/>
              <a:gd name="connsiteX484" fmla="*/ 6037783 w 12192002"/>
              <a:gd name="connsiteY484" fmla="*/ 4764270 h 6858000"/>
              <a:gd name="connsiteX485" fmla="*/ 6038839 w 12192002"/>
              <a:gd name="connsiteY485" fmla="*/ 4764474 h 6858000"/>
              <a:gd name="connsiteX486" fmla="*/ 6040338 w 12192002"/>
              <a:gd name="connsiteY486" fmla="*/ 4771418 h 6858000"/>
              <a:gd name="connsiteX487" fmla="*/ 6024488 w 12192002"/>
              <a:gd name="connsiteY487" fmla="*/ 4809903 h 6858000"/>
              <a:gd name="connsiteX488" fmla="*/ 5599771 w 12192002"/>
              <a:gd name="connsiteY488" fmla="*/ 5509652 h 6858000"/>
              <a:gd name="connsiteX489" fmla="*/ 5548843 w 12192002"/>
              <a:gd name="connsiteY489" fmla="*/ 5563845 h 6858000"/>
              <a:gd name="connsiteX490" fmla="*/ 5940952 w 12192002"/>
              <a:gd name="connsiteY490" fmla="*/ 6250028 h 6858000"/>
              <a:gd name="connsiteX491" fmla="*/ 6043441 w 12192002"/>
              <a:gd name="connsiteY491" fmla="*/ 6665847 h 6858000"/>
              <a:gd name="connsiteX492" fmla="*/ 6093432 w 12192002"/>
              <a:gd name="connsiteY492" fmla="*/ 6858000 h 6858000"/>
              <a:gd name="connsiteX493" fmla="*/ 6034344 w 12192002"/>
              <a:gd name="connsiteY493" fmla="*/ 6858000 h 6858000"/>
              <a:gd name="connsiteX494" fmla="*/ 6026679 w 12192002"/>
              <a:gd name="connsiteY494" fmla="*/ 6836959 h 6858000"/>
              <a:gd name="connsiteX495" fmla="*/ 5800441 w 12192002"/>
              <a:gd name="connsiteY495" fmla="*/ 6335286 h 6858000"/>
              <a:gd name="connsiteX496" fmla="*/ 5526562 w 12192002"/>
              <a:gd name="connsiteY496" fmla="*/ 5705388 h 6858000"/>
              <a:gd name="connsiteX497" fmla="*/ 5519640 w 12192002"/>
              <a:gd name="connsiteY497" fmla="*/ 5683774 h 6858000"/>
              <a:gd name="connsiteX498" fmla="*/ 5844559 w 12192002"/>
              <a:gd name="connsiteY498" fmla="*/ 6553349 h 6858000"/>
              <a:gd name="connsiteX499" fmla="*/ 5975994 w 12192002"/>
              <a:gd name="connsiteY499" fmla="*/ 6858000 h 6858000"/>
              <a:gd name="connsiteX500" fmla="*/ 5898547 w 12192002"/>
              <a:gd name="connsiteY500" fmla="*/ 6858000 h 6858000"/>
              <a:gd name="connsiteX501" fmla="*/ 5682041 w 12192002"/>
              <a:gd name="connsiteY501" fmla="*/ 6355860 h 6858000"/>
              <a:gd name="connsiteX502" fmla="*/ 5461758 w 12192002"/>
              <a:gd name="connsiteY502" fmla="*/ 5820220 h 6858000"/>
              <a:gd name="connsiteX503" fmla="*/ 5237282 w 12192002"/>
              <a:gd name="connsiteY503" fmla="*/ 6579086 h 6858000"/>
              <a:gd name="connsiteX504" fmla="*/ 5115009 w 12192002"/>
              <a:gd name="connsiteY504" fmla="*/ 6858000 h 6858000"/>
              <a:gd name="connsiteX505" fmla="*/ 5028074 w 12192002"/>
              <a:gd name="connsiteY505" fmla="*/ 6858000 h 6858000"/>
              <a:gd name="connsiteX506" fmla="*/ 5079508 w 12192002"/>
              <a:gd name="connsiteY506" fmla="*/ 6749074 h 6858000"/>
              <a:gd name="connsiteX507" fmla="*/ 5371846 w 12192002"/>
              <a:gd name="connsiteY507" fmla="*/ 5924413 h 6858000"/>
              <a:gd name="connsiteX508" fmla="*/ 5270512 w 12192002"/>
              <a:gd name="connsiteY508" fmla="*/ 6138975 h 6858000"/>
              <a:gd name="connsiteX509" fmla="*/ 5062409 w 12192002"/>
              <a:gd name="connsiteY509" fmla="*/ 6653544 h 6858000"/>
              <a:gd name="connsiteX510" fmla="*/ 5036628 w 12192002"/>
              <a:gd name="connsiteY510" fmla="*/ 6754247 h 6858000"/>
              <a:gd name="connsiteX511" fmla="*/ 5009112 w 12192002"/>
              <a:gd name="connsiteY511" fmla="*/ 6858000 h 6858000"/>
              <a:gd name="connsiteX512" fmla="*/ 4976679 w 12192002"/>
              <a:gd name="connsiteY512" fmla="*/ 6858000 h 6858000"/>
              <a:gd name="connsiteX513" fmla="*/ 5006536 w 12192002"/>
              <a:gd name="connsiteY513" fmla="*/ 6747068 h 6858000"/>
              <a:gd name="connsiteX514" fmla="*/ 5032723 w 12192002"/>
              <a:gd name="connsiteY514" fmla="*/ 6644957 h 6858000"/>
              <a:gd name="connsiteX515" fmla="*/ 5242949 w 12192002"/>
              <a:gd name="connsiteY515" fmla="*/ 6125175 h 6858000"/>
              <a:gd name="connsiteX516" fmla="*/ 5286321 w 12192002"/>
              <a:gd name="connsiteY516" fmla="*/ 6033555 h 6858000"/>
              <a:gd name="connsiteX517" fmla="*/ 5008210 w 12192002"/>
              <a:gd name="connsiteY517" fmla="*/ 6649194 h 6858000"/>
              <a:gd name="connsiteX518" fmla="*/ 4986321 w 12192002"/>
              <a:gd name="connsiteY518" fmla="*/ 6765687 h 6858000"/>
              <a:gd name="connsiteX519" fmla="*/ 4973474 w 12192002"/>
              <a:gd name="connsiteY519" fmla="*/ 6858000 h 6858000"/>
              <a:gd name="connsiteX520" fmla="*/ 4907178 w 12192002"/>
              <a:gd name="connsiteY520" fmla="*/ 6858000 h 6858000"/>
              <a:gd name="connsiteX521" fmla="*/ 4910810 w 12192002"/>
              <a:gd name="connsiteY521" fmla="*/ 6829660 h 6858000"/>
              <a:gd name="connsiteX522" fmla="*/ 4987461 w 12192002"/>
              <a:gd name="connsiteY522" fmla="*/ 6432994 h 6858000"/>
              <a:gd name="connsiteX523" fmla="*/ 5179262 w 12192002"/>
              <a:gd name="connsiteY523" fmla="*/ 6035044 h 6858000"/>
              <a:gd name="connsiteX524" fmla="*/ 4689678 w 12192002"/>
              <a:gd name="connsiteY524" fmla="*/ 6440241 h 6858000"/>
              <a:gd name="connsiteX525" fmla="*/ 4477543 w 12192002"/>
              <a:gd name="connsiteY525" fmla="*/ 6674836 h 6858000"/>
              <a:gd name="connsiteX526" fmla="*/ 4329957 w 12192002"/>
              <a:gd name="connsiteY526" fmla="*/ 6858000 h 6858000"/>
              <a:gd name="connsiteX527" fmla="*/ 4218595 w 12192002"/>
              <a:gd name="connsiteY527" fmla="*/ 6858000 h 6858000"/>
              <a:gd name="connsiteX528" fmla="*/ 4368888 w 12192002"/>
              <a:gd name="connsiteY528" fmla="*/ 6668412 h 6858000"/>
              <a:gd name="connsiteX529" fmla="*/ 4563091 w 12192002"/>
              <a:gd name="connsiteY529" fmla="*/ 6442508 h 6858000"/>
              <a:gd name="connsiteX530" fmla="*/ 5387324 w 12192002"/>
              <a:gd name="connsiteY530" fmla="*/ 5705830 h 6858000"/>
              <a:gd name="connsiteX531" fmla="*/ 5073620 w 12192002"/>
              <a:gd name="connsiteY531" fmla="*/ 5955437 h 6858000"/>
              <a:gd name="connsiteX532" fmla="*/ 4689789 w 12192002"/>
              <a:gd name="connsiteY532" fmla="*/ 6268382 h 6858000"/>
              <a:gd name="connsiteX533" fmla="*/ 4418722 w 12192002"/>
              <a:gd name="connsiteY533" fmla="*/ 6570886 h 6858000"/>
              <a:gd name="connsiteX534" fmla="*/ 4214944 w 12192002"/>
              <a:gd name="connsiteY534" fmla="*/ 6858000 h 6858000"/>
              <a:gd name="connsiteX535" fmla="*/ 4177898 w 12192002"/>
              <a:gd name="connsiteY535" fmla="*/ 6858000 h 6858000"/>
              <a:gd name="connsiteX536" fmla="*/ 4391597 w 12192002"/>
              <a:gd name="connsiteY536" fmla="*/ 6556370 h 6858000"/>
              <a:gd name="connsiteX537" fmla="*/ 4668889 w 12192002"/>
              <a:gd name="connsiteY537" fmla="*/ 6246399 h 6858000"/>
              <a:gd name="connsiteX538" fmla="*/ 5055427 w 12192002"/>
              <a:gd name="connsiteY538" fmla="*/ 5931476 h 6858000"/>
              <a:gd name="connsiteX539" fmla="*/ 5371813 w 12192002"/>
              <a:gd name="connsiteY539" fmla="*/ 5678975 h 6858000"/>
              <a:gd name="connsiteX540" fmla="*/ 4987918 w 12192002"/>
              <a:gd name="connsiteY540" fmla="*/ 5838701 h 6858000"/>
              <a:gd name="connsiteX541" fmla="*/ 4317146 w 12192002"/>
              <a:gd name="connsiteY541" fmla="*/ 6587716 h 6858000"/>
              <a:gd name="connsiteX542" fmla="*/ 4171627 w 12192002"/>
              <a:gd name="connsiteY542" fmla="*/ 6858000 h 6858000"/>
              <a:gd name="connsiteX543" fmla="*/ 4081585 w 12192002"/>
              <a:gd name="connsiteY543" fmla="*/ 6858000 h 6858000"/>
              <a:gd name="connsiteX544" fmla="*/ 4238603 w 12192002"/>
              <a:gd name="connsiteY544" fmla="*/ 6559341 h 6858000"/>
              <a:gd name="connsiteX545" fmla="*/ 4778333 w 12192002"/>
              <a:gd name="connsiteY545" fmla="*/ 5873626 h 6858000"/>
              <a:gd name="connsiteX546" fmla="*/ 5414185 w 12192002"/>
              <a:gd name="connsiteY546" fmla="*/ 5573882 h 6858000"/>
              <a:gd name="connsiteX547" fmla="*/ 5959648 w 12192002"/>
              <a:gd name="connsiteY547" fmla="*/ 4760797 h 6858000"/>
              <a:gd name="connsiteX548" fmla="*/ 5355019 w 12192002"/>
              <a:gd name="connsiteY548" fmla="*/ 4734672 h 6858000"/>
              <a:gd name="connsiteX549" fmla="*/ 5083565 w 12192002"/>
              <a:gd name="connsiteY549" fmla="*/ 5179121 h 6858000"/>
              <a:gd name="connsiteX550" fmla="*/ 4713577 w 12192002"/>
              <a:gd name="connsiteY550" fmla="*/ 5616803 h 6858000"/>
              <a:gd name="connsiteX551" fmla="*/ 3989559 w 12192002"/>
              <a:gd name="connsiteY551" fmla="*/ 6145945 h 6858000"/>
              <a:gd name="connsiteX552" fmla="*/ 3939824 w 12192002"/>
              <a:gd name="connsiteY552" fmla="*/ 6066900 h 6858000"/>
              <a:gd name="connsiteX553" fmla="*/ 4584537 w 12192002"/>
              <a:gd name="connsiteY553" fmla="*/ 5324826 h 6858000"/>
              <a:gd name="connsiteX554" fmla="*/ 5037105 w 12192002"/>
              <a:gd name="connsiteY554" fmla="*/ 5088765 h 6858000"/>
              <a:gd name="connsiteX555" fmla="*/ 5039930 w 12192002"/>
              <a:gd name="connsiteY555" fmla="*/ 5089585 h 6858000"/>
              <a:gd name="connsiteX556" fmla="*/ 5263764 w 12192002"/>
              <a:gd name="connsiteY556" fmla="*/ 4735525 h 6858000"/>
              <a:gd name="connsiteX557" fmla="*/ 4086300 w 12192002"/>
              <a:gd name="connsiteY557" fmla="*/ 4884599 h 6858000"/>
              <a:gd name="connsiteX558" fmla="*/ 4085485 w 12192002"/>
              <a:gd name="connsiteY558" fmla="*/ 4899070 h 6858000"/>
              <a:gd name="connsiteX559" fmla="*/ 3871915 w 12192002"/>
              <a:gd name="connsiteY559" fmla="*/ 5253645 h 6858000"/>
              <a:gd name="connsiteX560" fmla="*/ 3799374 w 12192002"/>
              <a:gd name="connsiteY560" fmla="*/ 5466127 h 6858000"/>
              <a:gd name="connsiteX561" fmla="*/ 3498850 w 12192002"/>
              <a:gd name="connsiteY561" fmla="*/ 6661888 h 6858000"/>
              <a:gd name="connsiteX562" fmla="*/ 3399216 w 12192002"/>
              <a:gd name="connsiteY562" fmla="*/ 6858000 h 6858000"/>
              <a:gd name="connsiteX563" fmla="*/ 3303688 w 12192002"/>
              <a:gd name="connsiteY563" fmla="*/ 6858000 h 6858000"/>
              <a:gd name="connsiteX564" fmla="*/ 3391774 w 12192002"/>
              <a:gd name="connsiteY564" fmla="*/ 6697181 h 6858000"/>
              <a:gd name="connsiteX565" fmla="*/ 3735540 w 12192002"/>
              <a:gd name="connsiteY565" fmla="*/ 5546923 h 6858000"/>
              <a:gd name="connsiteX566" fmla="*/ 3729438 w 12192002"/>
              <a:gd name="connsiteY566" fmla="*/ 5569058 h 6858000"/>
              <a:gd name="connsiteX567" fmla="*/ 3707782 w 12192002"/>
              <a:gd name="connsiteY567" fmla="*/ 5644908 h 6858000"/>
              <a:gd name="connsiteX568" fmla="*/ 3583827 w 12192002"/>
              <a:gd name="connsiteY568" fmla="*/ 6039215 h 6858000"/>
              <a:gd name="connsiteX569" fmla="*/ 3547861 w 12192002"/>
              <a:gd name="connsiteY569" fmla="*/ 6129609 h 6858000"/>
              <a:gd name="connsiteX570" fmla="*/ 3490905 w 12192002"/>
              <a:gd name="connsiteY570" fmla="*/ 6277660 h 6858000"/>
              <a:gd name="connsiteX571" fmla="*/ 3455859 w 12192002"/>
              <a:gd name="connsiteY571" fmla="*/ 6391301 h 6858000"/>
              <a:gd name="connsiteX572" fmla="*/ 3429112 w 12192002"/>
              <a:gd name="connsiteY572" fmla="*/ 6479469 h 6858000"/>
              <a:gd name="connsiteX573" fmla="*/ 3304862 w 12192002"/>
              <a:gd name="connsiteY573" fmla="*/ 6796476 h 6858000"/>
              <a:gd name="connsiteX574" fmla="*/ 3276071 w 12192002"/>
              <a:gd name="connsiteY574" fmla="*/ 6858000 h 6858000"/>
              <a:gd name="connsiteX575" fmla="*/ 3240805 w 12192002"/>
              <a:gd name="connsiteY575" fmla="*/ 6858000 h 6858000"/>
              <a:gd name="connsiteX576" fmla="*/ 3275917 w 12192002"/>
              <a:gd name="connsiteY576" fmla="*/ 6783192 h 6858000"/>
              <a:gd name="connsiteX577" fmla="*/ 3399358 w 12192002"/>
              <a:gd name="connsiteY577" fmla="*/ 6469011 h 6858000"/>
              <a:gd name="connsiteX578" fmla="*/ 3425650 w 12192002"/>
              <a:gd name="connsiteY578" fmla="*/ 6381333 h 6858000"/>
              <a:gd name="connsiteX579" fmla="*/ 3460661 w 12192002"/>
              <a:gd name="connsiteY579" fmla="*/ 6266763 h 6858000"/>
              <a:gd name="connsiteX580" fmla="*/ 3518021 w 12192002"/>
              <a:gd name="connsiteY580" fmla="*/ 6117298 h 6858000"/>
              <a:gd name="connsiteX581" fmla="*/ 3554035 w 12192002"/>
              <a:gd name="connsiteY581" fmla="*/ 6027832 h 6858000"/>
              <a:gd name="connsiteX582" fmla="*/ 3677174 w 12192002"/>
              <a:gd name="connsiteY582" fmla="*/ 5636351 h 6858000"/>
              <a:gd name="connsiteX583" fmla="*/ 3698819 w 12192002"/>
              <a:gd name="connsiteY583" fmla="*/ 5560503 h 6858000"/>
              <a:gd name="connsiteX584" fmla="*/ 3702094 w 12192002"/>
              <a:gd name="connsiteY584" fmla="*/ 5549194 h 6858000"/>
              <a:gd name="connsiteX585" fmla="*/ 3398355 w 12192002"/>
              <a:gd name="connsiteY585" fmla="*/ 6094603 h 6858000"/>
              <a:gd name="connsiteX586" fmla="*/ 3193941 w 12192002"/>
              <a:gd name="connsiteY586" fmla="*/ 6798775 h 6858000"/>
              <a:gd name="connsiteX587" fmla="*/ 3184140 w 12192002"/>
              <a:gd name="connsiteY587" fmla="*/ 6858000 h 6858000"/>
              <a:gd name="connsiteX588" fmla="*/ 3099978 w 12192002"/>
              <a:gd name="connsiteY588" fmla="*/ 6858000 h 6858000"/>
              <a:gd name="connsiteX589" fmla="*/ 3101556 w 12192002"/>
              <a:gd name="connsiteY589" fmla="*/ 6843337 h 6858000"/>
              <a:gd name="connsiteX590" fmla="*/ 3370162 w 12192002"/>
              <a:gd name="connsiteY590" fmla="*/ 5785550 h 6858000"/>
              <a:gd name="connsiteX591" fmla="*/ 3746477 w 12192002"/>
              <a:gd name="connsiteY591" fmla="*/ 5377889 h 6858000"/>
              <a:gd name="connsiteX592" fmla="*/ 3863399 w 12192002"/>
              <a:gd name="connsiteY592" fmla="*/ 5087257 h 6858000"/>
              <a:gd name="connsiteX593" fmla="*/ 3968712 w 12192002"/>
              <a:gd name="connsiteY593" fmla="*/ 4913989 h 6858000"/>
              <a:gd name="connsiteX594" fmla="*/ 2792390 w 12192002"/>
              <a:gd name="connsiteY594" fmla="*/ 5382974 h 6858000"/>
              <a:gd name="connsiteX595" fmla="*/ 2714982 w 12192002"/>
              <a:gd name="connsiteY595" fmla="*/ 5427051 h 6858000"/>
              <a:gd name="connsiteX596" fmla="*/ 2813361 w 12192002"/>
              <a:gd name="connsiteY596" fmla="*/ 6023912 h 6858000"/>
              <a:gd name="connsiteX597" fmla="*/ 2688430 w 12192002"/>
              <a:gd name="connsiteY597" fmla="*/ 6801564 h 6858000"/>
              <a:gd name="connsiteX598" fmla="*/ 2629626 w 12192002"/>
              <a:gd name="connsiteY598" fmla="*/ 6763394 h 6858000"/>
              <a:gd name="connsiteX599" fmla="*/ 2565328 w 12192002"/>
              <a:gd name="connsiteY599" fmla="*/ 5516399 h 6858000"/>
              <a:gd name="connsiteX600" fmla="*/ 1922999 w 12192002"/>
              <a:gd name="connsiteY600" fmla="*/ 5980343 h 6858000"/>
              <a:gd name="connsiteX601" fmla="*/ 1950261 w 12192002"/>
              <a:gd name="connsiteY601" fmla="*/ 6405858 h 6858000"/>
              <a:gd name="connsiteX602" fmla="*/ 2365554 w 12192002"/>
              <a:gd name="connsiteY602" fmla="*/ 6759107 h 6858000"/>
              <a:gd name="connsiteX603" fmla="*/ 2424142 w 12192002"/>
              <a:gd name="connsiteY603" fmla="*/ 6858000 h 6858000"/>
              <a:gd name="connsiteX604" fmla="*/ 2395994 w 12192002"/>
              <a:gd name="connsiteY604" fmla="*/ 6858000 h 6858000"/>
              <a:gd name="connsiteX605" fmla="*/ 2392863 w 12192002"/>
              <a:gd name="connsiteY605" fmla="*/ 6852964 h 6858000"/>
              <a:gd name="connsiteX606" fmla="*/ 2017589 w 12192002"/>
              <a:gd name="connsiteY606" fmla="*/ 6493982 h 6858000"/>
              <a:gd name="connsiteX607" fmla="*/ 2147336 w 12192002"/>
              <a:gd name="connsiteY607" fmla="*/ 6594052 h 6858000"/>
              <a:gd name="connsiteX608" fmla="*/ 2207047 w 12192002"/>
              <a:gd name="connsiteY608" fmla="*/ 6654540 h 6858000"/>
              <a:gd name="connsiteX609" fmla="*/ 2299106 w 12192002"/>
              <a:gd name="connsiteY609" fmla="*/ 6778931 h 6858000"/>
              <a:gd name="connsiteX610" fmla="*/ 2314430 w 12192002"/>
              <a:gd name="connsiteY610" fmla="*/ 6801144 h 6858000"/>
              <a:gd name="connsiteX611" fmla="*/ 2352406 w 12192002"/>
              <a:gd name="connsiteY611" fmla="*/ 6858000 h 6858000"/>
              <a:gd name="connsiteX612" fmla="*/ 2314492 w 12192002"/>
              <a:gd name="connsiteY612" fmla="*/ 6858000 h 6858000"/>
              <a:gd name="connsiteX613" fmla="*/ 2288095 w 12192002"/>
              <a:gd name="connsiteY613" fmla="*/ 6818030 h 6858000"/>
              <a:gd name="connsiteX614" fmla="*/ 2272768 w 12192002"/>
              <a:gd name="connsiteY614" fmla="*/ 6795822 h 6858000"/>
              <a:gd name="connsiteX615" fmla="*/ 2182715 w 12192002"/>
              <a:gd name="connsiteY615" fmla="*/ 6675071 h 6858000"/>
              <a:gd name="connsiteX616" fmla="*/ 2032061 w 12192002"/>
              <a:gd name="connsiteY616" fmla="*/ 6541380 h 6858000"/>
              <a:gd name="connsiteX617" fmla="*/ 2257220 w 12192002"/>
              <a:gd name="connsiteY617" fmla="*/ 6826257 h 6858000"/>
              <a:gd name="connsiteX618" fmla="*/ 2281324 w 12192002"/>
              <a:gd name="connsiteY618" fmla="*/ 6858000 h 6858000"/>
              <a:gd name="connsiteX619" fmla="*/ 2242860 w 12192002"/>
              <a:gd name="connsiteY619" fmla="*/ 6858000 h 6858000"/>
              <a:gd name="connsiteX620" fmla="*/ 2232818 w 12192002"/>
              <a:gd name="connsiteY620" fmla="*/ 6844926 h 6858000"/>
              <a:gd name="connsiteX621" fmla="*/ 1990172 w 12192002"/>
              <a:gd name="connsiteY621" fmla="*/ 6542121 h 6858000"/>
              <a:gd name="connsiteX622" fmla="*/ 2124090 w 12192002"/>
              <a:gd name="connsiteY622" fmla="*/ 6761017 h 6858000"/>
              <a:gd name="connsiteX623" fmla="*/ 2200380 w 12192002"/>
              <a:gd name="connsiteY623" fmla="*/ 6858000 h 6858000"/>
              <a:gd name="connsiteX624" fmla="*/ 2147507 w 12192002"/>
              <a:gd name="connsiteY624" fmla="*/ 6858000 h 6858000"/>
              <a:gd name="connsiteX625" fmla="*/ 2070668 w 12192002"/>
              <a:gd name="connsiteY625" fmla="*/ 6761520 h 6858000"/>
              <a:gd name="connsiteX626" fmla="*/ 1975142 w 12192002"/>
              <a:gd name="connsiteY626" fmla="*/ 6585570 h 6858000"/>
              <a:gd name="connsiteX627" fmla="*/ 2050035 w 12192002"/>
              <a:gd name="connsiteY627" fmla="*/ 6813345 h 6858000"/>
              <a:gd name="connsiteX628" fmla="*/ 2063025 w 12192002"/>
              <a:gd name="connsiteY628" fmla="*/ 6858000 h 6858000"/>
              <a:gd name="connsiteX629" fmla="*/ 2021675 w 12192002"/>
              <a:gd name="connsiteY629" fmla="*/ 6858000 h 6858000"/>
              <a:gd name="connsiteX630" fmla="*/ 2019308 w 12192002"/>
              <a:gd name="connsiteY630" fmla="*/ 6847118 h 6858000"/>
              <a:gd name="connsiteX631" fmla="*/ 1938835 w 12192002"/>
              <a:gd name="connsiteY631" fmla="*/ 6551160 h 6858000"/>
              <a:gd name="connsiteX632" fmla="*/ 1953230 w 12192002"/>
              <a:gd name="connsiteY632" fmla="*/ 6759699 h 6858000"/>
              <a:gd name="connsiteX633" fmla="*/ 1956763 w 12192002"/>
              <a:gd name="connsiteY633" fmla="*/ 6778191 h 6858000"/>
              <a:gd name="connsiteX634" fmla="*/ 1967925 w 12192002"/>
              <a:gd name="connsiteY634" fmla="*/ 6858000 h 6858000"/>
              <a:gd name="connsiteX635" fmla="*/ 1936622 w 12192002"/>
              <a:gd name="connsiteY635" fmla="*/ 6858000 h 6858000"/>
              <a:gd name="connsiteX636" fmla="*/ 1926261 w 12192002"/>
              <a:gd name="connsiteY636" fmla="*/ 6784064 h 6858000"/>
              <a:gd name="connsiteX637" fmla="*/ 1922724 w 12192002"/>
              <a:gd name="connsiteY637" fmla="*/ 6765577 h 6858000"/>
              <a:gd name="connsiteX638" fmla="*/ 1904650 w 12192002"/>
              <a:gd name="connsiteY638" fmla="*/ 6639616 h 6858000"/>
              <a:gd name="connsiteX639" fmla="*/ 1885273 w 12192002"/>
              <a:gd name="connsiteY639" fmla="*/ 6858000 h 6858000"/>
              <a:gd name="connsiteX640" fmla="*/ 1854363 w 12192002"/>
              <a:gd name="connsiteY640" fmla="*/ 6858000 h 6858000"/>
              <a:gd name="connsiteX641" fmla="*/ 1880391 w 12192002"/>
              <a:gd name="connsiteY641" fmla="*/ 6603796 h 6858000"/>
              <a:gd name="connsiteX642" fmla="*/ 1818273 w 12192002"/>
              <a:gd name="connsiteY642" fmla="*/ 6715729 h 6858000"/>
              <a:gd name="connsiteX643" fmla="*/ 1794691 w 12192002"/>
              <a:gd name="connsiteY643" fmla="*/ 6843239 h 6858000"/>
              <a:gd name="connsiteX644" fmla="*/ 1794914 w 12192002"/>
              <a:gd name="connsiteY644" fmla="*/ 6858000 h 6858000"/>
              <a:gd name="connsiteX645" fmla="*/ 1746128 w 12192002"/>
              <a:gd name="connsiteY645" fmla="*/ 6858000 h 6858000"/>
              <a:gd name="connsiteX646" fmla="*/ 1753934 w 12192002"/>
              <a:gd name="connsiteY646" fmla="*/ 6724796 h 6858000"/>
              <a:gd name="connsiteX647" fmla="*/ 1792053 w 12192002"/>
              <a:gd name="connsiteY647" fmla="*/ 6572396 h 6858000"/>
              <a:gd name="connsiteX648" fmla="*/ 1862248 w 12192002"/>
              <a:gd name="connsiteY648" fmla="*/ 6266397 h 6858000"/>
              <a:gd name="connsiteX649" fmla="*/ 1862250 w 12192002"/>
              <a:gd name="connsiteY649" fmla="*/ 6033531 h 6858000"/>
              <a:gd name="connsiteX650" fmla="*/ 1211999 w 12192002"/>
              <a:gd name="connsiteY650" fmla="*/ 6683610 h 6858000"/>
              <a:gd name="connsiteX651" fmla="*/ 1213266 w 12192002"/>
              <a:gd name="connsiteY651" fmla="*/ 6691947 h 6858000"/>
              <a:gd name="connsiteX652" fmla="*/ 1203370 w 12192002"/>
              <a:gd name="connsiteY652" fmla="*/ 6850676 h 6858000"/>
              <a:gd name="connsiteX653" fmla="*/ 1203671 w 12192002"/>
              <a:gd name="connsiteY653" fmla="*/ 6858000 h 6858000"/>
              <a:gd name="connsiteX654" fmla="*/ 1143180 w 12192002"/>
              <a:gd name="connsiteY654" fmla="*/ 6858000 h 6858000"/>
              <a:gd name="connsiteX655" fmla="*/ 1142176 w 12192002"/>
              <a:gd name="connsiteY655" fmla="*/ 6766045 h 6858000"/>
              <a:gd name="connsiteX656" fmla="*/ 1067484 w 12192002"/>
              <a:gd name="connsiteY656" fmla="*/ 6858000 h 6858000"/>
              <a:gd name="connsiteX657" fmla="*/ 953928 w 12192002"/>
              <a:gd name="connsiteY657" fmla="*/ 6858000 h 6858000"/>
              <a:gd name="connsiteX658" fmla="*/ 959715 w 12192002"/>
              <a:gd name="connsiteY658" fmla="*/ 6850185 h 6858000"/>
              <a:gd name="connsiteX659" fmla="*/ 1483788 w 12192002"/>
              <a:gd name="connsiteY659" fmla="*/ 6259174 h 6858000"/>
              <a:gd name="connsiteX660" fmla="*/ 1100671 w 12192002"/>
              <a:gd name="connsiteY660" fmla="*/ 6252137 h 6858000"/>
              <a:gd name="connsiteX661" fmla="*/ 1090144 w 12192002"/>
              <a:gd name="connsiteY661" fmla="*/ 6256748 h 6858000"/>
              <a:gd name="connsiteX662" fmla="*/ 1095872 w 12192002"/>
              <a:gd name="connsiteY662" fmla="*/ 6271892 h 6858000"/>
              <a:gd name="connsiteX663" fmla="*/ 262785 w 12192002"/>
              <a:gd name="connsiteY663" fmla="*/ 6845450 h 6858000"/>
              <a:gd name="connsiteX664" fmla="*/ 209968 w 12192002"/>
              <a:gd name="connsiteY664" fmla="*/ 6770713 h 6858000"/>
              <a:gd name="connsiteX665" fmla="*/ 873460 w 12192002"/>
              <a:gd name="connsiteY665" fmla="*/ 6253768 h 6858000"/>
              <a:gd name="connsiteX666" fmla="*/ 192686 w 12192002"/>
              <a:gd name="connsiteY666" fmla="*/ 5849257 h 6858000"/>
              <a:gd name="connsiteX667" fmla="*/ 4696 w 12192002"/>
              <a:gd name="connsiteY667" fmla="*/ 5697668 h 6858000"/>
              <a:gd name="connsiteX668" fmla="*/ 0 w 12192002"/>
              <a:gd name="connsiteY668" fmla="*/ 5689984 h 6858000"/>
              <a:gd name="connsiteX669" fmla="*/ 0 w 12192002"/>
              <a:gd name="connsiteY669" fmla="*/ 5513472 h 6858000"/>
              <a:gd name="connsiteX670" fmla="*/ 174101 w 12192002"/>
              <a:gd name="connsiteY670" fmla="*/ 5620277 h 6858000"/>
              <a:gd name="connsiteX671" fmla="*/ 891800 w 12192002"/>
              <a:gd name="connsiteY671" fmla="*/ 6036935 h 6858000"/>
              <a:gd name="connsiteX672" fmla="*/ 1072219 w 12192002"/>
              <a:gd name="connsiteY672" fmla="*/ 6169443 h 6858000"/>
              <a:gd name="connsiteX673" fmla="*/ 1074117 w 12192002"/>
              <a:gd name="connsiteY673" fmla="*/ 6170301 h 6858000"/>
              <a:gd name="connsiteX674" fmla="*/ 1083114 w 12192002"/>
              <a:gd name="connsiteY674" fmla="*/ 6174131 h 6858000"/>
              <a:gd name="connsiteX675" fmla="*/ 1543010 w 12192002"/>
              <a:gd name="connsiteY675" fmla="*/ 6191140 h 6858000"/>
              <a:gd name="connsiteX676" fmla="*/ 1551080 w 12192002"/>
              <a:gd name="connsiteY676" fmla="*/ 6195006 h 6858000"/>
              <a:gd name="connsiteX677" fmla="*/ 2345443 w 12192002"/>
              <a:gd name="connsiteY677" fmla="*/ 5549882 h 6858000"/>
              <a:gd name="connsiteX678" fmla="*/ 1721499 w 12192002"/>
              <a:gd name="connsiteY678" fmla="*/ 5599969 h 6858000"/>
              <a:gd name="connsiteX679" fmla="*/ 767716 w 12192002"/>
              <a:gd name="connsiteY679" fmla="*/ 5472768 h 6858000"/>
              <a:gd name="connsiteX680" fmla="*/ 722147 w 12192002"/>
              <a:gd name="connsiteY680" fmla="*/ 5393091 h 6858000"/>
              <a:gd name="connsiteX681" fmla="*/ 1485552 w 12192002"/>
              <a:gd name="connsiteY681" fmla="*/ 5313202 h 6858000"/>
              <a:gd name="connsiteX682" fmla="*/ 2143004 w 12192002"/>
              <a:gd name="connsiteY682" fmla="*/ 5402420 h 6858000"/>
              <a:gd name="connsiteX683" fmla="*/ 1933391 w 12192002"/>
              <a:gd name="connsiteY683" fmla="*/ 5156971 h 6858000"/>
              <a:gd name="connsiteX684" fmla="*/ 1827118 w 12192002"/>
              <a:gd name="connsiteY684" fmla="*/ 4968410 h 6858000"/>
              <a:gd name="connsiteX685" fmla="*/ 1837349 w 12192002"/>
              <a:gd name="connsiteY685" fmla="*/ 4956357 h 6858000"/>
              <a:gd name="connsiteX686" fmla="*/ 2162835 w 12192002"/>
              <a:gd name="connsiteY686" fmla="*/ 5187853 h 6858000"/>
              <a:gd name="connsiteX687" fmla="*/ 2257167 w 12192002"/>
              <a:gd name="connsiteY687" fmla="*/ 5462123 h 6858000"/>
              <a:gd name="connsiteX688" fmla="*/ 2261598 w 12192002"/>
              <a:gd name="connsiteY688" fmla="*/ 5467998 h 6858000"/>
              <a:gd name="connsiteX689" fmla="*/ 2437177 w 12192002"/>
              <a:gd name="connsiteY689" fmla="*/ 5479608 h 6858000"/>
              <a:gd name="connsiteX690" fmla="*/ 2445247 w 12192002"/>
              <a:gd name="connsiteY690" fmla="*/ 5483476 h 6858000"/>
              <a:gd name="connsiteX691" fmla="*/ 2743626 w 12192002"/>
              <a:gd name="connsiteY691" fmla="*/ 5304819 h 6858000"/>
              <a:gd name="connsiteX692" fmla="*/ 3048102 w 12192002"/>
              <a:gd name="connsiteY692" fmla="*/ 5150595 h 6858000"/>
              <a:gd name="connsiteX693" fmla="*/ 1799414 w 12192002"/>
              <a:gd name="connsiteY693" fmla="*/ 4694732 h 6858000"/>
              <a:gd name="connsiteX694" fmla="*/ 1771735 w 12192002"/>
              <a:gd name="connsiteY694" fmla="*/ 4619929 h 6858000"/>
              <a:gd name="connsiteX695" fmla="*/ 3104273 w 12192002"/>
              <a:gd name="connsiteY695" fmla="*/ 5076159 h 6858000"/>
              <a:gd name="connsiteX696" fmla="*/ 3113245 w 12192002"/>
              <a:gd name="connsiteY696" fmla="*/ 5090705 h 6858000"/>
              <a:gd name="connsiteX697" fmla="*/ 3126294 w 12192002"/>
              <a:gd name="connsiteY697" fmla="*/ 5114400 h 6858000"/>
              <a:gd name="connsiteX698" fmla="*/ 3937433 w 12192002"/>
              <a:gd name="connsiteY698" fmla="*/ 4830473 h 6858000"/>
              <a:gd name="connsiteX699" fmla="*/ 3590475 w 12192002"/>
              <a:gd name="connsiteY699" fmla="*/ 4597974 h 6858000"/>
              <a:gd name="connsiteX700" fmla="*/ 3100264 w 12192002"/>
              <a:gd name="connsiteY700" fmla="*/ 4579845 h 6858000"/>
              <a:gd name="connsiteX701" fmla="*/ 2183576 w 12192002"/>
              <a:gd name="connsiteY701" fmla="*/ 4227150 h 6858000"/>
              <a:gd name="connsiteX702" fmla="*/ 2151029 w 12192002"/>
              <a:gd name="connsiteY702" fmla="*/ 4146947 h 6858000"/>
              <a:gd name="connsiteX703" fmla="*/ 3563434 w 12192002"/>
              <a:gd name="connsiteY703" fmla="*/ 4469115 h 6858000"/>
              <a:gd name="connsiteX704" fmla="*/ 3177952 w 12192002"/>
              <a:gd name="connsiteY704" fmla="*/ 3657386 h 6858000"/>
              <a:gd name="connsiteX705" fmla="*/ 3189263 w 12192002"/>
              <a:gd name="connsiteY705" fmla="*/ 3625726 h 6858000"/>
              <a:gd name="connsiteX706" fmla="*/ 3560912 w 12192002"/>
              <a:gd name="connsiteY706" fmla="*/ 4079863 h 6858000"/>
              <a:gd name="connsiteX707" fmla="*/ 3626636 w 12192002"/>
              <a:gd name="connsiteY707" fmla="*/ 4512230 h 6858000"/>
              <a:gd name="connsiteX708" fmla="*/ 3653088 w 12192002"/>
              <a:gd name="connsiteY708" fmla="*/ 4521417 h 6858000"/>
              <a:gd name="connsiteX709" fmla="*/ 3988128 w 12192002"/>
              <a:gd name="connsiteY709" fmla="*/ 4817267 h 6858000"/>
              <a:gd name="connsiteX710" fmla="*/ 4830582 w 12192002"/>
              <a:gd name="connsiteY710" fmla="*/ 4676000 h 6858000"/>
              <a:gd name="connsiteX711" fmla="*/ 4830100 w 12192002"/>
              <a:gd name="connsiteY711" fmla="*/ 4675554 h 6858000"/>
              <a:gd name="connsiteX712" fmla="*/ 4036318 w 12192002"/>
              <a:gd name="connsiteY712" fmla="*/ 4147013 h 6858000"/>
              <a:gd name="connsiteX713" fmla="*/ 3432098 w 12192002"/>
              <a:gd name="connsiteY713" fmla="*/ 3537312 h 6858000"/>
              <a:gd name="connsiteX714" fmla="*/ 3446761 w 12192002"/>
              <a:gd name="connsiteY714" fmla="*/ 3461278 h 6858000"/>
              <a:gd name="connsiteX715" fmla="*/ 4419733 w 12192002"/>
              <a:gd name="connsiteY715" fmla="*/ 3963555 h 6858000"/>
              <a:gd name="connsiteX716" fmla="*/ 4781371 w 12192002"/>
              <a:gd name="connsiteY716" fmla="*/ 4458604 h 6858000"/>
              <a:gd name="connsiteX717" fmla="*/ 4780440 w 12192002"/>
              <a:gd name="connsiteY717" fmla="*/ 4470290 h 6858000"/>
              <a:gd name="connsiteX718" fmla="*/ 4898954 w 12192002"/>
              <a:gd name="connsiteY718" fmla="*/ 4662092 h 6858000"/>
              <a:gd name="connsiteX719" fmla="*/ 4900699 w 12192002"/>
              <a:gd name="connsiteY719" fmla="*/ 4670867 h 6858000"/>
              <a:gd name="connsiteX720" fmla="*/ 5714511 w 12192002"/>
              <a:gd name="connsiteY720" fmla="*/ 4663483 h 6858000"/>
              <a:gd name="connsiteX721" fmla="*/ 5464793 w 12192002"/>
              <a:gd name="connsiteY721" fmla="*/ 4393556 h 6858000"/>
              <a:gd name="connsiteX722" fmla="*/ 5461897 w 12192002"/>
              <a:gd name="connsiteY722" fmla="*/ 4390879 h 6858000"/>
              <a:gd name="connsiteX723" fmla="*/ 4294126 w 12192002"/>
              <a:gd name="connsiteY723" fmla="*/ 3303048 h 6858000"/>
              <a:gd name="connsiteX724" fmla="*/ 4305321 w 12192002"/>
              <a:gd name="connsiteY724" fmla="*/ 3256953 h 6858000"/>
              <a:gd name="connsiteX725" fmla="*/ 4949299 w 12192002"/>
              <a:gd name="connsiteY725" fmla="*/ 3766336 h 6858000"/>
              <a:gd name="connsiteX726" fmla="*/ 5291452 w 12192002"/>
              <a:gd name="connsiteY726" fmla="*/ 4076801 h 6858000"/>
              <a:gd name="connsiteX727" fmla="*/ 5434998 w 12192002"/>
              <a:gd name="connsiteY727" fmla="*/ 4254100 h 6858000"/>
              <a:gd name="connsiteX728" fmla="*/ 5351015 w 12192002"/>
              <a:gd name="connsiteY728" fmla="*/ 3760989 h 6858000"/>
              <a:gd name="connsiteX729" fmla="*/ 5413780 w 12192002"/>
              <a:gd name="connsiteY729" fmla="*/ 2966265 h 6858000"/>
              <a:gd name="connsiteX730" fmla="*/ 5425627 w 12192002"/>
              <a:gd name="connsiteY730" fmla="*/ 2954192 h 6858000"/>
              <a:gd name="connsiteX731" fmla="*/ 8380397 w 12192002"/>
              <a:gd name="connsiteY731" fmla="*/ 2896659 h 6858000"/>
              <a:gd name="connsiteX732" fmla="*/ 8634801 w 12192002"/>
              <a:gd name="connsiteY732" fmla="*/ 3304169 h 6858000"/>
              <a:gd name="connsiteX733" fmla="*/ 8971448 w 12192002"/>
              <a:gd name="connsiteY733" fmla="*/ 3675946 h 6858000"/>
              <a:gd name="connsiteX734" fmla="*/ 8820691 w 12192002"/>
              <a:gd name="connsiteY734" fmla="*/ 3486482 h 6858000"/>
              <a:gd name="connsiteX735" fmla="*/ 8807612 w 12192002"/>
              <a:gd name="connsiteY735" fmla="*/ 3467256 h 6858000"/>
              <a:gd name="connsiteX736" fmla="*/ 8556796 w 12192002"/>
              <a:gd name="connsiteY736" fmla="*/ 3116474 h 6858000"/>
              <a:gd name="connsiteX737" fmla="*/ 8427018 w 12192002"/>
              <a:gd name="connsiteY737" fmla="*/ 2948853 h 6858000"/>
              <a:gd name="connsiteX738" fmla="*/ 8380397 w 12192002"/>
              <a:gd name="connsiteY738" fmla="*/ 2896659 h 6858000"/>
              <a:gd name="connsiteX739" fmla="*/ 9831020 w 12192002"/>
              <a:gd name="connsiteY739" fmla="*/ 2871730 h 6858000"/>
              <a:gd name="connsiteX740" fmla="*/ 9827707 w 12192002"/>
              <a:gd name="connsiteY740" fmla="*/ 2915231 h 6858000"/>
              <a:gd name="connsiteX741" fmla="*/ 9820699 w 12192002"/>
              <a:gd name="connsiteY741" fmla="*/ 3051540 h 6858000"/>
              <a:gd name="connsiteX742" fmla="*/ 9822525 w 12192002"/>
              <a:gd name="connsiteY742" fmla="*/ 3140814 h 6858000"/>
              <a:gd name="connsiteX743" fmla="*/ 9824704 w 12192002"/>
              <a:gd name="connsiteY743" fmla="*/ 3230628 h 6858000"/>
              <a:gd name="connsiteX744" fmla="*/ 9793821 w 12192002"/>
              <a:gd name="connsiteY744" fmla="*/ 3531652 h 6858000"/>
              <a:gd name="connsiteX745" fmla="*/ 9767436 w 12192002"/>
              <a:gd name="connsiteY745" fmla="*/ 3750864 h 6858000"/>
              <a:gd name="connsiteX746" fmla="*/ 9814477 w 12192002"/>
              <a:gd name="connsiteY746" fmla="*/ 3662531 h 6858000"/>
              <a:gd name="connsiteX747" fmla="*/ 9831020 w 12192002"/>
              <a:gd name="connsiteY747" fmla="*/ 2871730 h 6858000"/>
              <a:gd name="connsiteX748" fmla="*/ 8380521 w 12192002"/>
              <a:gd name="connsiteY748" fmla="*/ 2850596 h 6858000"/>
              <a:gd name="connsiteX749" fmla="*/ 8451446 w 12192002"/>
              <a:gd name="connsiteY749" fmla="*/ 2928627 h 6858000"/>
              <a:gd name="connsiteX750" fmla="*/ 8582269 w 12192002"/>
              <a:gd name="connsiteY750" fmla="*/ 3097880 h 6858000"/>
              <a:gd name="connsiteX751" fmla="*/ 8833783 w 12192002"/>
              <a:gd name="connsiteY751" fmla="*/ 3449753 h 6858000"/>
              <a:gd name="connsiteX752" fmla="*/ 8846863 w 12192002"/>
              <a:gd name="connsiteY752" fmla="*/ 3468981 h 6858000"/>
              <a:gd name="connsiteX753" fmla="*/ 8960046 w 12192002"/>
              <a:gd name="connsiteY753" fmla="*/ 3620389 h 6858000"/>
              <a:gd name="connsiteX754" fmla="*/ 8380521 w 12192002"/>
              <a:gd name="connsiteY754" fmla="*/ 2850596 h 6858000"/>
              <a:gd name="connsiteX755" fmla="*/ 9854151 w 12192002"/>
              <a:gd name="connsiteY755" fmla="*/ 2642862 h 6858000"/>
              <a:gd name="connsiteX756" fmla="*/ 9871341 w 12192002"/>
              <a:gd name="connsiteY756" fmla="*/ 2659697 h 6858000"/>
              <a:gd name="connsiteX757" fmla="*/ 9966678 w 12192002"/>
              <a:gd name="connsiteY757" fmla="*/ 3423399 h 6858000"/>
              <a:gd name="connsiteX758" fmla="*/ 9880832 w 12192002"/>
              <a:gd name="connsiteY758" fmla="*/ 3700562 h 6858000"/>
              <a:gd name="connsiteX759" fmla="*/ 9896024 w 12192002"/>
              <a:gd name="connsiteY759" fmla="*/ 4178295 h 6858000"/>
              <a:gd name="connsiteX760" fmla="*/ 10395379 w 12192002"/>
              <a:gd name="connsiteY760" fmla="*/ 4531843 h 6858000"/>
              <a:gd name="connsiteX761" fmla="*/ 10225980 w 12192002"/>
              <a:gd name="connsiteY761" fmla="*/ 3561061 h 6858000"/>
              <a:gd name="connsiteX762" fmla="*/ 10314210 w 12192002"/>
              <a:gd name="connsiteY762" fmla="*/ 3538353 h 6858000"/>
              <a:gd name="connsiteX763" fmla="*/ 10573663 w 12192002"/>
              <a:gd name="connsiteY763" fmla="*/ 4271430 h 6858000"/>
              <a:gd name="connsiteX764" fmla="*/ 10583736 w 12192002"/>
              <a:gd name="connsiteY764" fmla="*/ 4688819 h 6858000"/>
              <a:gd name="connsiteX765" fmla="*/ 10880472 w 12192002"/>
              <a:gd name="connsiteY765" fmla="*/ 4966558 h 6858000"/>
              <a:gd name="connsiteX766" fmla="*/ 11231212 w 12192002"/>
              <a:gd name="connsiteY766" fmla="*/ 3645474 h 6858000"/>
              <a:gd name="connsiteX767" fmla="*/ 11317765 w 12192002"/>
              <a:gd name="connsiteY767" fmla="*/ 3638405 h 6858000"/>
              <a:gd name="connsiteX768" fmla="*/ 10982911 w 12192002"/>
              <a:gd name="connsiteY768" fmla="*/ 5051260 h 6858000"/>
              <a:gd name="connsiteX769" fmla="*/ 10968747 w 12192002"/>
              <a:gd name="connsiteY769" fmla="*/ 5059552 h 6858000"/>
              <a:gd name="connsiteX770" fmla="*/ 11258020 w 12192002"/>
              <a:gd name="connsiteY770" fmla="*/ 5401078 h 6858000"/>
              <a:gd name="connsiteX771" fmla="*/ 11688741 w 12192002"/>
              <a:gd name="connsiteY771" fmla="*/ 6045312 h 6858000"/>
              <a:gd name="connsiteX772" fmla="*/ 11794425 w 12192002"/>
              <a:gd name="connsiteY772" fmla="*/ 5681109 h 6858000"/>
              <a:gd name="connsiteX773" fmla="*/ 11792727 w 12192002"/>
              <a:gd name="connsiteY773" fmla="*/ 5669934 h 6858000"/>
              <a:gd name="connsiteX774" fmla="*/ 11776744 w 12192002"/>
              <a:gd name="connsiteY774" fmla="*/ 5671723 h 6858000"/>
              <a:gd name="connsiteX775" fmla="*/ 11442546 w 12192002"/>
              <a:gd name="connsiteY775" fmla="*/ 4736592 h 6858000"/>
              <a:gd name="connsiteX776" fmla="*/ 11527771 w 12192002"/>
              <a:gd name="connsiteY776" fmla="*/ 4704317 h 6858000"/>
              <a:gd name="connsiteX777" fmla="*/ 11851542 w 12192002"/>
              <a:gd name="connsiteY777" fmla="*/ 5463703 h 6858000"/>
              <a:gd name="connsiteX778" fmla="*/ 12122505 w 12192002"/>
              <a:gd name="connsiteY778" fmla="*/ 5156948 h 6858000"/>
              <a:gd name="connsiteX779" fmla="*/ 12192002 w 12192002"/>
              <a:gd name="connsiteY779" fmla="*/ 5098973 h 6858000"/>
              <a:gd name="connsiteX780" fmla="*/ 12192001 w 12192002"/>
              <a:gd name="connsiteY780" fmla="*/ 5160062 h 6858000"/>
              <a:gd name="connsiteX781" fmla="*/ 12155105 w 12192002"/>
              <a:gd name="connsiteY781" fmla="*/ 5191181 h 6858000"/>
              <a:gd name="connsiteX782" fmla="*/ 11918903 w 12192002"/>
              <a:gd name="connsiteY782" fmla="*/ 5491132 h 6858000"/>
              <a:gd name="connsiteX783" fmla="*/ 12067554 w 12192002"/>
              <a:gd name="connsiteY783" fmla="*/ 5317498 h 6858000"/>
              <a:gd name="connsiteX784" fmla="*/ 12192001 w 12192002"/>
              <a:gd name="connsiteY784" fmla="*/ 5211391 h 6858000"/>
              <a:gd name="connsiteX785" fmla="*/ 12192001 w 12192002"/>
              <a:gd name="connsiteY785" fmla="*/ 5251558 h 6858000"/>
              <a:gd name="connsiteX786" fmla="*/ 12087498 w 12192002"/>
              <a:gd name="connsiteY786" fmla="*/ 5340764 h 6858000"/>
              <a:gd name="connsiteX787" fmla="*/ 11941335 w 12192002"/>
              <a:gd name="connsiteY787" fmla="*/ 5512809 h 6858000"/>
              <a:gd name="connsiteX788" fmla="*/ 11898139 w 12192002"/>
              <a:gd name="connsiteY788" fmla="*/ 5592553 h 6858000"/>
              <a:gd name="connsiteX789" fmla="*/ 12037359 w 12192002"/>
              <a:gd name="connsiteY789" fmla="*/ 5482816 h 6858000"/>
              <a:gd name="connsiteX790" fmla="*/ 12192001 w 12192002"/>
              <a:gd name="connsiteY790" fmla="*/ 5330890 h 6858000"/>
              <a:gd name="connsiteX791" fmla="*/ 12192001 w 12192002"/>
              <a:gd name="connsiteY791" fmla="*/ 5402911 h 6858000"/>
              <a:gd name="connsiteX792" fmla="*/ 12054488 w 12192002"/>
              <a:gd name="connsiteY792" fmla="*/ 5533939 h 6858000"/>
              <a:gd name="connsiteX793" fmla="*/ 11880977 w 12192002"/>
              <a:gd name="connsiteY793" fmla="*/ 5674040 h 6858000"/>
              <a:gd name="connsiteX794" fmla="*/ 11879666 w 12192002"/>
              <a:gd name="connsiteY794" fmla="*/ 5675644 h 6858000"/>
              <a:gd name="connsiteX795" fmla="*/ 11873674 w 12192002"/>
              <a:gd name="connsiteY795" fmla="*/ 5683306 h 6858000"/>
              <a:gd name="connsiteX796" fmla="*/ 11738608 w 12192002"/>
              <a:gd name="connsiteY796" fmla="*/ 6118417 h 6858000"/>
              <a:gd name="connsiteX797" fmla="*/ 11732820 w 12192002"/>
              <a:gd name="connsiteY797" fmla="*/ 6125184 h 6858000"/>
              <a:gd name="connsiteX798" fmla="*/ 12058063 w 12192002"/>
              <a:gd name="connsiteY798" fmla="*/ 6805045 h 6858000"/>
              <a:gd name="connsiteX799" fmla="*/ 12077722 w 12192002"/>
              <a:gd name="connsiteY799" fmla="*/ 6857999 h 6858000"/>
              <a:gd name="connsiteX800" fmla="*/ 11980831 w 12192002"/>
              <a:gd name="connsiteY800" fmla="*/ 6857999 h 6858000"/>
              <a:gd name="connsiteX801" fmla="*/ 11842370 w 12192002"/>
              <a:gd name="connsiteY801" fmla="*/ 6532596 h 6858000"/>
              <a:gd name="connsiteX802" fmla="*/ 11807118 w 12192002"/>
              <a:gd name="connsiteY802" fmla="*/ 6461642 h 6858000"/>
              <a:gd name="connsiteX803" fmla="*/ 11352410 w 12192002"/>
              <a:gd name="connsiteY803" fmla="*/ 5682534 h 6858000"/>
              <a:gd name="connsiteX804" fmla="*/ 11344098 w 12192002"/>
              <a:gd name="connsiteY804" fmla="*/ 5681717 h 6858000"/>
              <a:gd name="connsiteX805" fmla="*/ 10730809 w 12192002"/>
              <a:gd name="connsiteY805" fmla="*/ 5585749 h 6858000"/>
              <a:gd name="connsiteX806" fmla="*/ 10713050 w 12192002"/>
              <a:gd name="connsiteY806" fmla="*/ 5593271 h 6858000"/>
              <a:gd name="connsiteX807" fmla="*/ 9420192 w 12192002"/>
              <a:gd name="connsiteY807" fmla="*/ 5692050 h 6858000"/>
              <a:gd name="connsiteX808" fmla="*/ 9404066 w 12192002"/>
              <a:gd name="connsiteY808" fmla="*/ 5671708 h 6858000"/>
              <a:gd name="connsiteX809" fmla="*/ 10712309 w 12192002"/>
              <a:gd name="connsiteY809" fmla="*/ 5538562 h 6858000"/>
              <a:gd name="connsiteX810" fmla="*/ 11291486 w 12192002"/>
              <a:gd name="connsiteY810" fmla="*/ 5595804 h 6858000"/>
              <a:gd name="connsiteX811" fmla="*/ 11176624 w 12192002"/>
              <a:gd name="connsiteY811" fmla="*/ 5439340 h 6858000"/>
              <a:gd name="connsiteX812" fmla="*/ 10665962 w 12192002"/>
              <a:gd name="connsiteY812" fmla="*/ 4874588 h 6858000"/>
              <a:gd name="connsiteX813" fmla="*/ 10647017 w 12192002"/>
              <a:gd name="connsiteY813" fmla="*/ 4879047 h 6858000"/>
              <a:gd name="connsiteX814" fmla="*/ 10107096 w 12192002"/>
              <a:gd name="connsiteY814" fmla="*/ 4989072 h 6858000"/>
              <a:gd name="connsiteX815" fmla="*/ 9439953 w 12192002"/>
              <a:gd name="connsiteY815" fmla="*/ 4909921 h 6858000"/>
              <a:gd name="connsiteX816" fmla="*/ 9470279 w 12192002"/>
              <a:gd name="connsiteY816" fmla="*/ 4872131 h 6858000"/>
              <a:gd name="connsiteX817" fmla="*/ 10565024 w 12192002"/>
              <a:gd name="connsiteY817" fmla="*/ 4781269 h 6858000"/>
              <a:gd name="connsiteX818" fmla="*/ 9922490 w 12192002"/>
              <a:gd name="connsiteY818" fmla="*/ 4287833 h 6858000"/>
              <a:gd name="connsiteX819" fmla="*/ 9920481 w 12192002"/>
              <a:gd name="connsiteY819" fmla="*/ 4288346 h 6858000"/>
              <a:gd name="connsiteX820" fmla="*/ 9916127 w 12192002"/>
              <a:gd name="connsiteY820" fmla="*/ 4288836 h 6858000"/>
              <a:gd name="connsiteX821" fmla="*/ 9791125 w 12192002"/>
              <a:gd name="connsiteY821" fmla="*/ 4367248 h 6858000"/>
              <a:gd name="connsiteX822" fmla="*/ 9528364 w 12192002"/>
              <a:gd name="connsiteY822" fmla="*/ 4451767 h 6858000"/>
              <a:gd name="connsiteX823" fmla="*/ 8629850 w 12192002"/>
              <a:gd name="connsiteY823" fmla="*/ 4613329 h 6858000"/>
              <a:gd name="connsiteX824" fmla="*/ 8600239 w 12192002"/>
              <a:gd name="connsiteY824" fmla="*/ 4596243 h 6858000"/>
              <a:gd name="connsiteX825" fmla="*/ 9761570 w 12192002"/>
              <a:gd name="connsiteY825" fmla="*/ 4182283 h 6858000"/>
              <a:gd name="connsiteX826" fmla="*/ 9368237 w 12192002"/>
              <a:gd name="connsiteY826" fmla="*/ 3949470 h 6858000"/>
              <a:gd name="connsiteX827" fmla="*/ 9354614 w 12192002"/>
              <a:gd name="connsiteY827" fmla="*/ 3951288 h 6858000"/>
              <a:gd name="connsiteX828" fmla="*/ 8364351 w 12192002"/>
              <a:gd name="connsiteY828" fmla="*/ 4159267 h 6858000"/>
              <a:gd name="connsiteX829" fmla="*/ 8386567 w 12192002"/>
              <a:gd name="connsiteY829" fmla="*/ 4119760 h 6858000"/>
              <a:gd name="connsiteX830" fmla="*/ 9231713 w 12192002"/>
              <a:gd name="connsiteY830" fmla="*/ 3873539 h 6858000"/>
              <a:gd name="connsiteX831" fmla="*/ 9023301 w 12192002"/>
              <a:gd name="connsiteY831" fmla="*/ 3763109 h 6858000"/>
              <a:gd name="connsiteX832" fmla="*/ 9010556 w 12192002"/>
              <a:gd name="connsiteY832" fmla="*/ 3758998 h 6858000"/>
              <a:gd name="connsiteX833" fmla="*/ 8604324 w 12192002"/>
              <a:gd name="connsiteY833" fmla="*/ 3417171 h 6858000"/>
              <a:gd name="connsiteX834" fmla="*/ 8218577 w 12192002"/>
              <a:gd name="connsiteY834" fmla="*/ 2770227 h 6858000"/>
              <a:gd name="connsiteX835" fmla="*/ 8222774 w 12192002"/>
              <a:gd name="connsiteY835" fmla="*/ 2749954 h 6858000"/>
              <a:gd name="connsiteX836" fmla="*/ 8297623 w 12192002"/>
              <a:gd name="connsiteY836" fmla="*/ 2731935 h 6858000"/>
              <a:gd name="connsiteX837" fmla="*/ 9090618 w 12192002"/>
              <a:gd name="connsiteY837" fmla="*/ 3716225 h 6858000"/>
              <a:gd name="connsiteX838" fmla="*/ 9762441 w 12192002"/>
              <a:gd name="connsiteY838" fmla="*/ 4093587 h 6858000"/>
              <a:gd name="connsiteX839" fmla="*/ 9717826 w 12192002"/>
              <a:gd name="connsiteY839" fmla="*/ 3916719 h 6858000"/>
              <a:gd name="connsiteX840" fmla="*/ 9713123 w 12192002"/>
              <a:gd name="connsiteY840" fmla="*/ 3916663 h 6858000"/>
              <a:gd name="connsiteX841" fmla="*/ 9175594 w 12192002"/>
              <a:gd name="connsiteY841" fmla="*/ 3326950 h 6858000"/>
              <a:gd name="connsiteX842" fmla="*/ 9253941 w 12192002"/>
              <a:gd name="connsiteY842" fmla="*/ 3287566 h 6858000"/>
              <a:gd name="connsiteX843" fmla="*/ 9625671 w 12192002"/>
              <a:gd name="connsiteY843" fmla="*/ 3639960 h 6858000"/>
              <a:gd name="connsiteX844" fmla="*/ 9656881 w 12192002"/>
              <a:gd name="connsiteY844" fmla="*/ 3333361 h 6858000"/>
              <a:gd name="connsiteX845" fmla="*/ 9782066 w 12192002"/>
              <a:gd name="connsiteY845" fmla="*/ 2680771 h 6858000"/>
              <a:gd name="connsiteX846" fmla="*/ 9854151 w 12192002"/>
              <a:gd name="connsiteY846" fmla="*/ 2642862 h 6858000"/>
              <a:gd name="connsiteX847" fmla="*/ 11114299 w 12192002"/>
              <a:gd name="connsiteY847" fmla="*/ 2390555 h 6858000"/>
              <a:gd name="connsiteX848" fmla="*/ 11113373 w 12192002"/>
              <a:gd name="connsiteY848" fmla="*/ 2392739 h 6858000"/>
              <a:gd name="connsiteX849" fmla="*/ 11117197 w 12192002"/>
              <a:gd name="connsiteY849" fmla="*/ 2394358 h 6858000"/>
              <a:gd name="connsiteX850" fmla="*/ 11114299 w 12192002"/>
              <a:gd name="connsiteY850" fmla="*/ 2390555 h 6858000"/>
              <a:gd name="connsiteX851" fmla="*/ 10506276 w 12192002"/>
              <a:gd name="connsiteY851" fmla="*/ 2118977 h 6858000"/>
              <a:gd name="connsiteX852" fmla="*/ 10431542 w 12192002"/>
              <a:gd name="connsiteY852" fmla="*/ 2525128 h 6858000"/>
              <a:gd name="connsiteX853" fmla="*/ 10391375 w 12192002"/>
              <a:gd name="connsiteY853" fmla="*/ 2667145 h 6858000"/>
              <a:gd name="connsiteX854" fmla="*/ 10355047 w 12192002"/>
              <a:gd name="connsiteY854" fmla="*/ 2832031 h 6858000"/>
              <a:gd name="connsiteX855" fmla="*/ 10336080 w 12192002"/>
              <a:gd name="connsiteY855" fmla="*/ 2927011 h 6858000"/>
              <a:gd name="connsiteX856" fmla="*/ 10389394 w 12192002"/>
              <a:gd name="connsiteY856" fmla="*/ 2782834 h 6858000"/>
              <a:gd name="connsiteX857" fmla="*/ 10506276 w 12192002"/>
              <a:gd name="connsiteY857" fmla="*/ 2118977 h 6858000"/>
              <a:gd name="connsiteX858" fmla="*/ 11538179 w 12192002"/>
              <a:gd name="connsiteY858" fmla="*/ 2090376 h 6858000"/>
              <a:gd name="connsiteX859" fmla="*/ 11577479 w 12192002"/>
              <a:gd name="connsiteY859" fmla="*/ 2228695 h 6858000"/>
              <a:gd name="connsiteX860" fmla="*/ 11586754 w 12192002"/>
              <a:gd name="connsiteY860" fmla="*/ 2266098 h 6858000"/>
              <a:gd name="connsiteX861" fmla="*/ 11609011 w 12192002"/>
              <a:gd name="connsiteY861" fmla="*/ 2353427 h 6858000"/>
              <a:gd name="connsiteX862" fmla="*/ 11761579 w 12192002"/>
              <a:gd name="connsiteY862" fmla="*/ 2703223 h 6858000"/>
              <a:gd name="connsiteX863" fmla="*/ 11877711 w 12192002"/>
              <a:gd name="connsiteY863" fmla="*/ 2947465 h 6858000"/>
              <a:gd name="connsiteX864" fmla="*/ 11538179 w 12192002"/>
              <a:gd name="connsiteY864" fmla="*/ 2090376 h 6858000"/>
              <a:gd name="connsiteX865" fmla="*/ 6604735 w 12192002"/>
              <a:gd name="connsiteY865" fmla="*/ 2041381 h 6858000"/>
              <a:gd name="connsiteX866" fmla="*/ 7204487 w 12192002"/>
              <a:gd name="connsiteY866" fmla="*/ 2742112 h 6858000"/>
              <a:gd name="connsiteX867" fmla="*/ 7131592 w 12192002"/>
              <a:gd name="connsiteY867" fmla="*/ 2672096 h 6858000"/>
              <a:gd name="connsiteX868" fmla="*/ 6996344 w 12192002"/>
              <a:gd name="connsiteY868" fmla="*/ 2518310 h 6858000"/>
              <a:gd name="connsiteX869" fmla="*/ 6735495 w 12192002"/>
              <a:gd name="connsiteY869" fmla="*/ 2196890 h 6858000"/>
              <a:gd name="connsiteX870" fmla="*/ 6721901 w 12192002"/>
              <a:gd name="connsiteY870" fmla="*/ 2179274 h 6858000"/>
              <a:gd name="connsiteX871" fmla="*/ 6604735 w 12192002"/>
              <a:gd name="connsiteY871" fmla="*/ 2041381 h 6858000"/>
              <a:gd name="connsiteX872" fmla="*/ 11488421 w 12192002"/>
              <a:gd name="connsiteY872" fmla="*/ 2034549 h 6858000"/>
              <a:gd name="connsiteX873" fmla="*/ 11840356 w 12192002"/>
              <a:gd name="connsiteY873" fmla="*/ 2932293 h 6858000"/>
              <a:gd name="connsiteX874" fmla="*/ 11736331 w 12192002"/>
              <a:gd name="connsiteY874" fmla="*/ 2715710 h 6858000"/>
              <a:gd name="connsiteX875" fmla="*/ 11581560 w 12192002"/>
              <a:gd name="connsiteY875" fmla="*/ 2360474 h 6858000"/>
              <a:gd name="connsiteX876" fmla="*/ 11558442 w 12192002"/>
              <a:gd name="connsiteY876" fmla="*/ 2272139 h 6858000"/>
              <a:gd name="connsiteX877" fmla="*/ 11549169 w 12192002"/>
              <a:gd name="connsiteY877" fmla="*/ 2234734 h 6858000"/>
              <a:gd name="connsiteX878" fmla="*/ 11488421 w 12192002"/>
              <a:gd name="connsiteY878" fmla="*/ 2034549 h 6858000"/>
              <a:gd name="connsiteX879" fmla="*/ 10468916 w 12192002"/>
              <a:gd name="connsiteY879" fmla="*/ 2032338 h 6858000"/>
              <a:gd name="connsiteX880" fmla="*/ 10421480 w 12192002"/>
              <a:gd name="connsiteY880" fmla="*/ 2185446 h 6858000"/>
              <a:gd name="connsiteX881" fmla="*/ 10351264 w 12192002"/>
              <a:gd name="connsiteY881" fmla="*/ 2591574 h 6858000"/>
              <a:gd name="connsiteX882" fmla="*/ 10294485 w 12192002"/>
              <a:gd name="connsiteY882" fmla="*/ 2991809 h 6858000"/>
              <a:gd name="connsiteX883" fmla="*/ 10327850 w 12192002"/>
              <a:gd name="connsiteY883" fmla="*/ 2826310 h 6858000"/>
              <a:gd name="connsiteX884" fmla="*/ 10364099 w 12192002"/>
              <a:gd name="connsiteY884" fmla="*/ 2660098 h 6858000"/>
              <a:gd name="connsiteX885" fmla="*/ 10404725 w 12192002"/>
              <a:gd name="connsiteY885" fmla="*/ 2516991 h 6858000"/>
              <a:gd name="connsiteX886" fmla="*/ 10478071 w 12192002"/>
              <a:gd name="connsiteY886" fmla="*/ 2114122 h 6858000"/>
              <a:gd name="connsiteX887" fmla="*/ 10468916 w 12192002"/>
              <a:gd name="connsiteY887" fmla="*/ 2032338 h 6858000"/>
              <a:gd name="connsiteX888" fmla="*/ 10573132 w 12192002"/>
              <a:gd name="connsiteY888" fmla="*/ 1991479 h 6858000"/>
              <a:gd name="connsiteX889" fmla="*/ 11066880 w 12192002"/>
              <a:gd name="connsiteY889" fmla="*/ 2371770 h 6858000"/>
              <a:gd name="connsiteX890" fmla="*/ 10573132 w 12192002"/>
              <a:gd name="connsiteY890" fmla="*/ 1991479 h 6858000"/>
              <a:gd name="connsiteX891" fmla="*/ 6591670 w 12192002"/>
              <a:gd name="connsiteY891" fmla="*/ 1988277 h 6858000"/>
              <a:gd name="connsiteX892" fmla="*/ 6747349 w 12192002"/>
              <a:gd name="connsiteY892" fmla="*/ 2160069 h 6858000"/>
              <a:gd name="connsiteX893" fmla="*/ 6760943 w 12192002"/>
              <a:gd name="connsiteY893" fmla="*/ 2177686 h 6858000"/>
              <a:gd name="connsiteX894" fmla="*/ 7021065 w 12192002"/>
              <a:gd name="connsiteY894" fmla="*/ 2498102 h 6858000"/>
              <a:gd name="connsiteX895" fmla="*/ 7155223 w 12192002"/>
              <a:gd name="connsiteY895" fmla="*/ 2650386 h 6858000"/>
              <a:gd name="connsiteX896" fmla="*/ 7203167 w 12192002"/>
              <a:gd name="connsiteY896" fmla="*/ 2697288 h 6858000"/>
              <a:gd name="connsiteX897" fmla="*/ 6937703 w 12192002"/>
              <a:gd name="connsiteY897" fmla="*/ 2321981 h 6858000"/>
              <a:gd name="connsiteX898" fmla="*/ 6591670 w 12192002"/>
              <a:gd name="connsiteY898" fmla="*/ 1988277 h 6858000"/>
              <a:gd name="connsiteX899" fmla="*/ 5798670 w 12192002"/>
              <a:gd name="connsiteY899" fmla="*/ 1981601 h 6858000"/>
              <a:gd name="connsiteX900" fmla="*/ 5754709 w 12192002"/>
              <a:gd name="connsiteY900" fmla="*/ 2071454 h 6858000"/>
              <a:gd name="connsiteX901" fmla="*/ 5763044 w 12192002"/>
              <a:gd name="connsiteY901" fmla="*/ 2842206 h 6858000"/>
              <a:gd name="connsiteX902" fmla="*/ 5764974 w 12192002"/>
              <a:gd name="connsiteY902" fmla="*/ 2799609 h 6858000"/>
              <a:gd name="connsiteX903" fmla="*/ 5767665 w 12192002"/>
              <a:gd name="connsiteY903" fmla="*/ 2666409 h 6858000"/>
              <a:gd name="connsiteX904" fmla="*/ 5763055 w 12192002"/>
              <a:gd name="connsiteY904" fmla="*/ 2579705 h 6858000"/>
              <a:gd name="connsiteX905" fmla="*/ 5758079 w 12192002"/>
              <a:gd name="connsiteY905" fmla="*/ 2492508 h 6858000"/>
              <a:gd name="connsiteX906" fmla="*/ 5779325 w 12192002"/>
              <a:gd name="connsiteY906" fmla="*/ 2197069 h 6858000"/>
              <a:gd name="connsiteX907" fmla="*/ 5798670 w 12192002"/>
              <a:gd name="connsiteY907" fmla="*/ 1981601 h 6858000"/>
              <a:gd name="connsiteX908" fmla="*/ 5829202 w 12192002"/>
              <a:gd name="connsiteY908" fmla="*/ 1971679 h 6858000"/>
              <a:gd name="connsiteX909" fmla="*/ 5809558 w 12192002"/>
              <a:gd name="connsiteY909" fmla="*/ 2198043 h 6858000"/>
              <a:gd name="connsiteX910" fmla="*/ 5788653 w 12192002"/>
              <a:gd name="connsiteY910" fmla="*/ 2489430 h 6858000"/>
              <a:gd name="connsiteX911" fmla="*/ 5793439 w 12192002"/>
              <a:gd name="connsiteY911" fmla="*/ 2575235 h 6858000"/>
              <a:gd name="connsiteX912" fmla="*/ 5796836 w 12192002"/>
              <a:gd name="connsiteY912" fmla="*/ 2637633 h 6858000"/>
              <a:gd name="connsiteX913" fmla="*/ 5818614 w 12192002"/>
              <a:gd name="connsiteY913" fmla="*/ 2473055 h 6858000"/>
              <a:gd name="connsiteX914" fmla="*/ 5829202 w 12192002"/>
              <a:gd name="connsiteY914" fmla="*/ 1971679 h 6858000"/>
              <a:gd name="connsiteX915" fmla="*/ 10578769 w 12192002"/>
              <a:gd name="connsiteY915" fmla="*/ 1962963 h 6858000"/>
              <a:gd name="connsiteX916" fmla="*/ 11073823 w 12192002"/>
              <a:gd name="connsiteY916" fmla="*/ 2338658 h 6858000"/>
              <a:gd name="connsiteX917" fmla="*/ 10578769 w 12192002"/>
              <a:gd name="connsiteY917" fmla="*/ 1962963 h 6858000"/>
              <a:gd name="connsiteX918" fmla="*/ 5911389 w 12192002"/>
              <a:gd name="connsiteY918" fmla="*/ 1898371 h 6858000"/>
              <a:gd name="connsiteX919" fmla="*/ 6237627 w 12192002"/>
              <a:gd name="connsiteY919" fmla="*/ 2231921 h 6858000"/>
              <a:gd name="connsiteX920" fmla="*/ 5911389 w 12192002"/>
              <a:gd name="connsiteY920" fmla="*/ 1898371 h 6858000"/>
              <a:gd name="connsiteX921" fmla="*/ 6944437 w 12192002"/>
              <a:gd name="connsiteY921" fmla="*/ 1575402 h 6858000"/>
              <a:gd name="connsiteX922" fmla="*/ 6304730 w 12192002"/>
              <a:gd name="connsiteY922" fmla="*/ 1766654 h 6858000"/>
              <a:gd name="connsiteX923" fmla="*/ 6944437 w 12192002"/>
              <a:gd name="connsiteY923" fmla="*/ 1575402 h 6858000"/>
              <a:gd name="connsiteX924" fmla="*/ 7019523 w 12192002"/>
              <a:gd name="connsiteY924" fmla="*/ 1519450 h 6858000"/>
              <a:gd name="connsiteX925" fmla="*/ 6298091 w 12192002"/>
              <a:gd name="connsiteY925" fmla="*/ 1737122 h 6858000"/>
              <a:gd name="connsiteX926" fmla="*/ 7019523 w 12192002"/>
              <a:gd name="connsiteY926" fmla="*/ 1519450 h 6858000"/>
              <a:gd name="connsiteX927" fmla="*/ 2399523 w 12192002"/>
              <a:gd name="connsiteY927" fmla="*/ 1428234 h 6858000"/>
              <a:gd name="connsiteX928" fmla="*/ 2224982 w 12192002"/>
              <a:gd name="connsiteY928" fmla="*/ 1826201 h 6858000"/>
              <a:gd name="connsiteX929" fmla="*/ 2096099 w 12192002"/>
              <a:gd name="connsiteY929" fmla="*/ 2345900 h 6858000"/>
              <a:gd name="connsiteX930" fmla="*/ 2283317 w 12192002"/>
              <a:gd name="connsiteY930" fmla="*/ 1796925 h 6858000"/>
              <a:gd name="connsiteX931" fmla="*/ 2448558 w 12192002"/>
              <a:gd name="connsiteY931" fmla="*/ 1373435 h 6858000"/>
              <a:gd name="connsiteX932" fmla="*/ 2312521 w 12192002"/>
              <a:gd name="connsiteY932" fmla="*/ 1806140 h 6858000"/>
              <a:gd name="connsiteX933" fmla="*/ 2127533 w 12192002"/>
              <a:gd name="connsiteY933" fmla="*/ 2348380 h 6858000"/>
              <a:gd name="connsiteX934" fmla="*/ 2358080 w 12192002"/>
              <a:gd name="connsiteY934" fmla="*/ 1866134 h 6858000"/>
              <a:gd name="connsiteX935" fmla="*/ 2407436 w 12192002"/>
              <a:gd name="connsiteY935" fmla="*/ 1651070 h 6858000"/>
              <a:gd name="connsiteX936" fmla="*/ 2448558 w 12192002"/>
              <a:gd name="connsiteY936" fmla="*/ 1373435 h 6858000"/>
              <a:gd name="connsiteX937" fmla="*/ 278707 w 12192002"/>
              <a:gd name="connsiteY937" fmla="*/ 1352270 h 6858000"/>
              <a:gd name="connsiteX938" fmla="*/ 321570 w 12192002"/>
              <a:gd name="connsiteY938" fmla="*/ 1861610 h 6858000"/>
              <a:gd name="connsiteX939" fmla="*/ 294281 w 12192002"/>
              <a:gd name="connsiteY939" fmla="*/ 1440658 h 6858000"/>
              <a:gd name="connsiteX940" fmla="*/ 1423821 w 12192002"/>
              <a:gd name="connsiteY940" fmla="*/ 1351958 h 6858000"/>
              <a:gd name="connsiteX941" fmla="*/ 1638521 w 12192002"/>
              <a:gd name="connsiteY941" fmla="*/ 1908470 h 6858000"/>
              <a:gd name="connsiteX942" fmla="*/ 1754199 w 12192002"/>
              <a:gd name="connsiteY942" fmla="*/ 2149284 h 6858000"/>
              <a:gd name="connsiteX943" fmla="*/ 1908359 w 12192002"/>
              <a:gd name="connsiteY943" fmla="*/ 2364988 h 6858000"/>
              <a:gd name="connsiteX944" fmla="*/ 1647661 w 12192002"/>
              <a:gd name="connsiteY944" fmla="*/ 1825945 h 6858000"/>
              <a:gd name="connsiteX945" fmla="*/ 1423821 w 12192002"/>
              <a:gd name="connsiteY945" fmla="*/ 1351958 h 6858000"/>
              <a:gd name="connsiteX946" fmla="*/ 9518298 w 12192002"/>
              <a:gd name="connsiteY946" fmla="*/ 1338235 h 6858000"/>
              <a:gd name="connsiteX947" fmla="*/ 9838009 w 12192002"/>
              <a:gd name="connsiteY947" fmla="*/ 2272553 h 6858000"/>
              <a:gd name="connsiteX948" fmla="*/ 9805906 w 12192002"/>
              <a:gd name="connsiteY948" fmla="*/ 2159819 h 6858000"/>
              <a:gd name="connsiteX949" fmla="*/ 9801623 w 12192002"/>
              <a:gd name="connsiteY949" fmla="*/ 2142555 h 6858000"/>
              <a:gd name="connsiteX950" fmla="*/ 9628671 w 12192002"/>
              <a:gd name="connsiteY950" fmla="*/ 1617375 h 6858000"/>
              <a:gd name="connsiteX951" fmla="*/ 9598299 w 12192002"/>
              <a:gd name="connsiteY951" fmla="*/ 1544643 h 6858000"/>
              <a:gd name="connsiteX952" fmla="*/ 9518298 w 12192002"/>
              <a:gd name="connsiteY952" fmla="*/ 1338235 h 6858000"/>
              <a:gd name="connsiteX953" fmla="*/ 1431890 w 12192002"/>
              <a:gd name="connsiteY953" fmla="*/ 1306475 h 6858000"/>
              <a:gd name="connsiteX954" fmla="*/ 1507597 w 12192002"/>
              <a:gd name="connsiteY954" fmla="*/ 1446132 h 6858000"/>
              <a:gd name="connsiteX955" fmla="*/ 1674586 w 12192002"/>
              <a:gd name="connsiteY955" fmla="*/ 1813832 h 6858000"/>
              <a:gd name="connsiteX956" fmla="*/ 1815950 w 12192002"/>
              <a:gd name="connsiteY956" fmla="*/ 2128564 h 6858000"/>
              <a:gd name="connsiteX957" fmla="*/ 1984242 w 12192002"/>
              <a:gd name="connsiteY957" fmla="*/ 2430829 h 6858000"/>
              <a:gd name="connsiteX958" fmla="*/ 2014023 w 12192002"/>
              <a:gd name="connsiteY958" fmla="*/ 2450995 h 6858000"/>
              <a:gd name="connsiteX959" fmla="*/ 1747337 w 12192002"/>
              <a:gd name="connsiteY959" fmla="*/ 1855264 h 6858000"/>
              <a:gd name="connsiteX960" fmla="*/ 1533749 w 12192002"/>
              <a:gd name="connsiteY960" fmla="*/ 1478656 h 6858000"/>
              <a:gd name="connsiteX961" fmla="*/ 1431890 w 12192002"/>
              <a:gd name="connsiteY961" fmla="*/ 1306475 h 6858000"/>
              <a:gd name="connsiteX962" fmla="*/ 5052692 w 12192002"/>
              <a:gd name="connsiteY962" fmla="*/ 1292994 h 6858000"/>
              <a:gd name="connsiteX963" fmla="*/ 5200661 w 12192002"/>
              <a:gd name="connsiteY963" fmla="*/ 1635186 h 6858000"/>
              <a:gd name="connsiteX964" fmla="*/ 5297138 w 12192002"/>
              <a:gd name="connsiteY964" fmla="*/ 1906351 h 6858000"/>
              <a:gd name="connsiteX965" fmla="*/ 5052692 w 12192002"/>
              <a:gd name="connsiteY965" fmla="*/ 1292994 h 6858000"/>
              <a:gd name="connsiteX966" fmla="*/ 9528078 w 12192002"/>
              <a:gd name="connsiteY966" fmla="*/ 1278636 h 6858000"/>
              <a:gd name="connsiteX967" fmla="*/ 9623946 w 12192002"/>
              <a:gd name="connsiteY967" fmla="*/ 1534260 h 6858000"/>
              <a:gd name="connsiteX968" fmla="*/ 9654858 w 12192002"/>
              <a:gd name="connsiteY968" fmla="*/ 1607218 h 6858000"/>
              <a:gd name="connsiteX969" fmla="*/ 9826304 w 12192002"/>
              <a:gd name="connsiteY969" fmla="*/ 2125320 h 6858000"/>
              <a:gd name="connsiteX970" fmla="*/ 9701198 w 12192002"/>
              <a:gd name="connsiteY970" fmla="*/ 1646797 h 6858000"/>
              <a:gd name="connsiteX971" fmla="*/ 9528078 w 12192002"/>
              <a:gd name="connsiteY971" fmla="*/ 1278636 h 6858000"/>
              <a:gd name="connsiteX972" fmla="*/ 5009948 w 12192002"/>
              <a:gd name="connsiteY972" fmla="*/ 1273619 h 6858000"/>
              <a:gd name="connsiteX973" fmla="*/ 5121777 w 12192002"/>
              <a:gd name="connsiteY973" fmla="*/ 1654213 h 6858000"/>
              <a:gd name="connsiteX974" fmla="*/ 5293545 w 12192002"/>
              <a:gd name="connsiteY974" fmla="*/ 2072247 h 6858000"/>
              <a:gd name="connsiteX975" fmla="*/ 5294042 w 12192002"/>
              <a:gd name="connsiteY975" fmla="*/ 2065019 h 6858000"/>
              <a:gd name="connsiteX976" fmla="*/ 5171936 w 12192002"/>
              <a:gd name="connsiteY976" fmla="*/ 1647613 h 6858000"/>
              <a:gd name="connsiteX977" fmla="*/ 5009948 w 12192002"/>
              <a:gd name="connsiteY977" fmla="*/ 1273619 h 6858000"/>
              <a:gd name="connsiteX978" fmla="*/ 655236 w 12192002"/>
              <a:gd name="connsiteY978" fmla="*/ 1268632 h 6858000"/>
              <a:gd name="connsiteX979" fmla="*/ 839521 w 12192002"/>
              <a:gd name="connsiteY979" fmla="*/ 1685315 h 6858000"/>
              <a:gd name="connsiteX980" fmla="*/ 1109416 w 12192002"/>
              <a:gd name="connsiteY980" fmla="*/ 2061663 h 6858000"/>
              <a:gd name="connsiteX981" fmla="*/ 1298300 w 12192002"/>
              <a:gd name="connsiteY981" fmla="*/ 2247742 h 6858000"/>
              <a:gd name="connsiteX982" fmla="*/ 1125871 w 12192002"/>
              <a:gd name="connsiteY982" fmla="*/ 1989513 h 6858000"/>
              <a:gd name="connsiteX983" fmla="*/ 981574 w 12192002"/>
              <a:gd name="connsiteY983" fmla="*/ 1783157 h 6858000"/>
              <a:gd name="connsiteX984" fmla="*/ 922198 w 12192002"/>
              <a:gd name="connsiteY984" fmla="*/ 1677437 h 6858000"/>
              <a:gd name="connsiteX985" fmla="*/ 869293 w 12192002"/>
              <a:gd name="connsiteY985" fmla="*/ 1583214 h 6858000"/>
              <a:gd name="connsiteX986" fmla="*/ 751431 w 12192002"/>
              <a:gd name="connsiteY986" fmla="*/ 1405731 h 6858000"/>
              <a:gd name="connsiteX987" fmla="*/ 6516292 w 12192002"/>
              <a:gd name="connsiteY987" fmla="*/ 1263064 h 6858000"/>
              <a:gd name="connsiteX988" fmla="*/ 5736320 w 12192002"/>
              <a:gd name="connsiteY988" fmla="*/ 1501803 h 6858000"/>
              <a:gd name="connsiteX989" fmla="*/ 6516292 w 12192002"/>
              <a:gd name="connsiteY989" fmla="*/ 1263064 h 6858000"/>
              <a:gd name="connsiteX990" fmla="*/ 291466 w 12192002"/>
              <a:gd name="connsiteY990" fmla="*/ 1250369 h 6858000"/>
              <a:gd name="connsiteX991" fmla="*/ 323180 w 12192002"/>
              <a:gd name="connsiteY991" fmla="*/ 1435283 h 6858000"/>
              <a:gd name="connsiteX992" fmla="*/ 349381 w 12192002"/>
              <a:gd name="connsiteY992" fmla="*/ 1875041 h 6858000"/>
              <a:gd name="connsiteX993" fmla="*/ 374363 w 12192002"/>
              <a:gd name="connsiteY993" fmla="*/ 1506494 h 6858000"/>
              <a:gd name="connsiteX994" fmla="*/ 302168 w 12192002"/>
              <a:gd name="connsiteY994" fmla="*/ 1274495 h 6858000"/>
              <a:gd name="connsiteX995" fmla="*/ 291466 w 12192002"/>
              <a:gd name="connsiteY995" fmla="*/ 1250369 h 6858000"/>
              <a:gd name="connsiteX996" fmla="*/ 678222 w 12192002"/>
              <a:gd name="connsiteY996" fmla="*/ 1248670 h 6858000"/>
              <a:gd name="connsiteX997" fmla="*/ 775536 w 12192002"/>
              <a:gd name="connsiteY997" fmla="*/ 1388015 h 6858000"/>
              <a:gd name="connsiteX998" fmla="*/ 894529 w 12192002"/>
              <a:gd name="connsiteY998" fmla="*/ 1567739 h 6858000"/>
              <a:gd name="connsiteX999" fmla="*/ 948000 w 12192002"/>
              <a:gd name="connsiteY999" fmla="*/ 1663088 h 6858000"/>
              <a:gd name="connsiteX1000" fmla="*/ 1006812 w 12192002"/>
              <a:gd name="connsiteY1000" fmla="*/ 1767683 h 6858000"/>
              <a:gd name="connsiteX1001" fmla="*/ 1149133 w 12192002"/>
              <a:gd name="connsiteY1001" fmla="*/ 1971513 h 6858000"/>
              <a:gd name="connsiteX1002" fmla="*/ 1333952 w 12192002"/>
              <a:gd name="connsiteY1002" fmla="*/ 2251620 h 6858000"/>
              <a:gd name="connsiteX1003" fmla="*/ 1337329 w 12192002"/>
              <a:gd name="connsiteY1003" fmla="*/ 2258350 h 6858000"/>
              <a:gd name="connsiteX1004" fmla="*/ 1014726 w 12192002"/>
              <a:gd name="connsiteY1004" fmla="*/ 1615556 h 6858000"/>
              <a:gd name="connsiteX1005" fmla="*/ 678222 w 12192002"/>
              <a:gd name="connsiteY1005" fmla="*/ 1248670 h 6858000"/>
              <a:gd name="connsiteX1006" fmla="*/ 9441752 w 12192002"/>
              <a:gd name="connsiteY1006" fmla="*/ 1245311 h 6858000"/>
              <a:gd name="connsiteX1007" fmla="*/ 9278979 w 12192002"/>
              <a:gd name="connsiteY1007" fmla="*/ 1406236 h 6858000"/>
              <a:gd name="connsiteX1008" fmla="*/ 9235540 w 12192002"/>
              <a:gd name="connsiteY1008" fmla="*/ 1546869 h 6858000"/>
              <a:gd name="connsiteX1009" fmla="*/ 9264074 w 12192002"/>
              <a:gd name="connsiteY1009" fmla="*/ 1557016 h 6858000"/>
              <a:gd name="connsiteX1010" fmla="*/ 9441752 w 12192002"/>
              <a:gd name="connsiteY1010" fmla="*/ 1245311 h 6858000"/>
              <a:gd name="connsiteX1011" fmla="*/ 6691602 w 12192002"/>
              <a:gd name="connsiteY1011" fmla="*/ 1140573 h 6858000"/>
              <a:gd name="connsiteX1012" fmla="*/ 6571100 w 12192002"/>
              <a:gd name="connsiteY1012" fmla="*/ 1183662 h 6858000"/>
              <a:gd name="connsiteX1013" fmla="*/ 6241687 w 12192002"/>
              <a:gd name="connsiteY1013" fmla="*/ 1257600 h 6858000"/>
              <a:gd name="connsiteX1014" fmla="*/ 5693009 w 12192002"/>
              <a:gd name="connsiteY1014" fmla="*/ 1478256 h 6858000"/>
              <a:gd name="connsiteX1015" fmla="*/ 6548420 w 12192002"/>
              <a:gd name="connsiteY1015" fmla="*/ 1214599 h 6858000"/>
              <a:gd name="connsiteX1016" fmla="*/ 6605473 w 12192002"/>
              <a:gd name="connsiteY1016" fmla="*/ 1184686 h 6858000"/>
              <a:gd name="connsiteX1017" fmla="*/ 6691602 w 12192002"/>
              <a:gd name="connsiteY1017" fmla="*/ 1140573 h 6858000"/>
              <a:gd name="connsiteX1018" fmla="*/ 4002475 w 12192002"/>
              <a:gd name="connsiteY1018" fmla="*/ 1037802 h 6858000"/>
              <a:gd name="connsiteX1019" fmla="*/ 4000324 w 12192002"/>
              <a:gd name="connsiteY1019" fmla="*/ 1039362 h 6858000"/>
              <a:gd name="connsiteX1020" fmla="*/ 4002862 w 12192002"/>
              <a:gd name="connsiteY1020" fmla="*/ 1042866 h 6858000"/>
              <a:gd name="connsiteX1021" fmla="*/ 4002475 w 12192002"/>
              <a:gd name="connsiteY1021" fmla="*/ 1037802 h 6858000"/>
              <a:gd name="connsiteX1022" fmla="*/ 506322 w 12192002"/>
              <a:gd name="connsiteY1022" fmla="*/ 1020997 h 6858000"/>
              <a:gd name="connsiteX1023" fmla="*/ 533068 w 12192002"/>
              <a:gd name="connsiteY1023" fmla="*/ 1029409 h 6858000"/>
              <a:gd name="connsiteX1024" fmla="*/ 1232525 w 12192002"/>
              <a:gd name="connsiteY1024" fmla="*/ 1804675 h 6858000"/>
              <a:gd name="connsiteX1025" fmla="*/ 1388858 w 12192002"/>
              <a:gd name="connsiteY1025" fmla="*/ 2368011 h 6858000"/>
              <a:gd name="connsiteX1026" fmla="*/ 1384098 w 12192002"/>
              <a:gd name="connsiteY1026" fmla="*/ 2378125 h 6858000"/>
              <a:gd name="connsiteX1027" fmla="*/ 1425393 w 12192002"/>
              <a:gd name="connsiteY1027" fmla="*/ 2589124 h 6858000"/>
              <a:gd name="connsiteX1028" fmla="*/ 1424001 w 12192002"/>
              <a:gd name="connsiteY1028" fmla="*/ 2597541 h 6858000"/>
              <a:gd name="connsiteX1029" fmla="*/ 2152729 w 12192002"/>
              <a:gd name="connsiteY1029" fmla="*/ 2864487 h 6858000"/>
              <a:gd name="connsiteX1030" fmla="*/ 2020609 w 12192002"/>
              <a:gd name="connsiteY1030" fmla="*/ 2539671 h 6858000"/>
              <a:gd name="connsiteX1031" fmla="*/ 2018920 w 12192002"/>
              <a:gd name="connsiteY1031" fmla="*/ 2536309 h 6858000"/>
              <a:gd name="connsiteX1032" fmla="*/ 1342441 w 12192002"/>
              <a:gd name="connsiteY1032" fmla="*/ 1173017 h 6858000"/>
              <a:gd name="connsiteX1033" fmla="*/ 1367925 w 12192002"/>
              <a:gd name="connsiteY1033" fmla="*/ 1135648 h 6858000"/>
              <a:gd name="connsiteX1034" fmla="*/ 1771401 w 12192002"/>
              <a:gd name="connsiteY1034" fmla="*/ 1806673 h 6858000"/>
              <a:gd name="connsiteX1035" fmla="*/ 1972385 w 12192002"/>
              <a:gd name="connsiteY1035" fmla="*/ 2198735 h 6858000"/>
              <a:gd name="connsiteX1036" fmla="*/ 2040892 w 12192002"/>
              <a:gd name="connsiteY1036" fmla="*/ 2405205 h 6858000"/>
              <a:gd name="connsiteX1037" fmla="*/ 2131689 w 12192002"/>
              <a:gd name="connsiteY1037" fmla="*/ 1936926 h 6858000"/>
              <a:gd name="connsiteX1038" fmla="*/ 2454820 w 12192002"/>
              <a:gd name="connsiteY1038" fmla="*/ 1248808 h 6858000"/>
              <a:gd name="connsiteX1039" fmla="*/ 2492512 w 12192002"/>
              <a:gd name="connsiteY1039" fmla="*/ 1302920 h 6858000"/>
              <a:gd name="connsiteX1040" fmla="*/ 2081216 w 12192002"/>
              <a:gd name="connsiteY1040" fmla="*/ 2527513 h 6858000"/>
              <a:gd name="connsiteX1041" fmla="*/ 2081211 w 12192002"/>
              <a:gd name="connsiteY1041" fmla="*/ 2528916 h 6858000"/>
              <a:gd name="connsiteX1042" fmla="*/ 2199067 w 12192002"/>
              <a:gd name="connsiteY1042" fmla="*/ 2884061 h 6858000"/>
              <a:gd name="connsiteX1043" fmla="*/ 3192586 w 12192002"/>
              <a:gd name="connsiteY1043" fmla="*/ 3411496 h 6858000"/>
              <a:gd name="connsiteX1044" fmla="*/ 3182620 w 12192002"/>
              <a:gd name="connsiteY1044" fmla="*/ 3483279 h 6858000"/>
              <a:gd name="connsiteX1045" fmla="*/ 2435119 w 12192002"/>
              <a:gd name="connsiteY1045" fmla="*/ 3080173 h 6858000"/>
              <a:gd name="connsiteX1046" fmla="*/ 2410152 w 12192002"/>
              <a:gd name="connsiteY1046" fmla="*/ 3063751 h 6858000"/>
              <a:gd name="connsiteX1047" fmla="*/ 2408099 w 12192002"/>
              <a:gd name="connsiteY1047" fmla="*/ 3064403 h 6858000"/>
              <a:gd name="connsiteX1048" fmla="*/ 2407218 w 12192002"/>
              <a:gd name="connsiteY1048" fmla="*/ 3070324 h 6858000"/>
              <a:gd name="connsiteX1049" fmla="*/ 2380138 w 12192002"/>
              <a:gd name="connsiteY1049" fmla="*/ 3099341 h 6858000"/>
              <a:gd name="connsiteX1050" fmla="*/ 1765923 w 12192002"/>
              <a:gd name="connsiteY1050" fmla="*/ 3581043 h 6858000"/>
              <a:gd name="connsiteX1051" fmla="*/ 1702258 w 12192002"/>
              <a:gd name="connsiteY1051" fmla="*/ 3612286 h 6858000"/>
              <a:gd name="connsiteX1052" fmla="*/ 1538370 w 12192002"/>
              <a:gd name="connsiteY1052" fmla="*/ 3811804 h 6858000"/>
              <a:gd name="connsiteX1053" fmla="*/ 542867 w 12192002"/>
              <a:gd name="connsiteY1053" fmla="*/ 4944092 h 6858000"/>
              <a:gd name="connsiteX1054" fmla="*/ 515800 w 12192002"/>
              <a:gd name="connsiteY1054" fmla="*/ 4862180 h 6858000"/>
              <a:gd name="connsiteX1055" fmla="*/ 909145 w 12192002"/>
              <a:gd name="connsiteY1055" fmla="*/ 4199225 h 6858000"/>
              <a:gd name="connsiteX1056" fmla="*/ 1214067 w 12192002"/>
              <a:gd name="connsiteY1056" fmla="*/ 3908561 h 6858000"/>
              <a:gd name="connsiteX1057" fmla="*/ 640967 w 12192002"/>
              <a:gd name="connsiteY1057" fmla="*/ 4105601 h 6858000"/>
              <a:gd name="connsiteX1058" fmla="*/ 112563 w 12192002"/>
              <a:gd name="connsiteY1058" fmla="*/ 4396952 h 6858000"/>
              <a:gd name="connsiteX1059" fmla="*/ 0 w 12192002"/>
              <a:gd name="connsiteY1059" fmla="*/ 4466006 h 6858000"/>
              <a:gd name="connsiteX1060" fmla="*/ 0 w 12192002"/>
              <a:gd name="connsiteY1060" fmla="*/ 4233763 h 6858000"/>
              <a:gd name="connsiteX1061" fmla="*/ 36881 w 12192002"/>
              <a:gd name="connsiteY1061" fmla="*/ 4200118 h 6858000"/>
              <a:gd name="connsiteX1062" fmla="*/ 910534 w 12192002"/>
              <a:gd name="connsiteY1062" fmla="*/ 3629753 h 6858000"/>
              <a:gd name="connsiteX1063" fmla="*/ 1578717 w 12192002"/>
              <a:gd name="connsiteY1063" fmla="*/ 3575982 h 6858000"/>
              <a:gd name="connsiteX1064" fmla="*/ 2338780 w 12192002"/>
              <a:gd name="connsiteY1064" fmla="*/ 3033725 h 6858000"/>
              <a:gd name="connsiteX1065" fmla="*/ 1807991 w 12192002"/>
              <a:gd name="connsiteY1065" fmla="*/ 2807184 h 6858000"/>
              <a:gd name="connsiteX1066" fmla="*/ 1416358 w 12192002"/>
              <a:gd name="connsiteY1066" fmla="*/ 3112571 h 6858000"/>
              <a:gd name="connsiteX1067" fmla="*/ 939066 w 12192002"/>
              <a:gd name="connsiteY1067" fmla="*/ 3378798 h 6858000"/>
              <a:gd name="connsiteX1068" fmla="*/ 115099 w 12192002"/>
              <a:gd name="connsiteY1068" fmla="*/ 3607650 h 6858000"/>
              <a:gd name="connsiteX1069" fmla="*/ 97284 w 12192002"/>
              <a:gd name="connsiteY1069" fmla="*/ 3520393 h 6858000"/>
              <a:gd name="connsiteX1070" fmla="*/ 922050 w 12192002"/>
              <a:gd name="connsiteY1070" fmla="*/ 3074867 h 6858000"/>
              <a:gd name="connsiteX1071" fmla="*/ 1405265 w 12192002"/>
              <a:gd name="connsiteY1071" fmla="*/ 3016319 h 6858000"/>
              <a:gd name="connsiteX1072" fmla="*/ 1407512 w 12192002"/>
              <a:gd name="connsiteY1072" fmla="*/ 3018001 h 6858000"/>
              <a:gd name="connsiteX1073" fmla="*/ 1726266 w 12192002"/>
              <a:gd name="connsiteY1073" fmla="*/ 2777274 h 6858000"/>
              <a:gd name="connsiteX1074" fmla="*/ 625390 w 12192002"/>
              <a:gd name="connsiteY1074" fmla="*/ 2514541 h 6858000"/>
              <a:gd name="connsiteX1075" fmla="*/ 619799 w 12192002"/>
              <a:gd name="connsiteY1075" fmla="*/ 2527180 h 6858000"/>
              <a:gd name="connsiteX1076" fmla="*/ 310030 w 12192002"/>
              <a:gd name="connsiteY1076" fmla="*/ 2771818 h 6858000"/>
              <a:gd name="connsiteX1077" fmla="*/ 173877 w 12192002"/>
              <a:gd name="connsiteY1077" fmla="*/ 2937056 h 6858000"/>
              <a:gd name="connsiteX1078" fmla="*/ 77889 w 12192002"/>
              <a:gd name="connsiteY1078" fmla="*/ 3138440 h 6858000"/>
              <a:gd name="connsiteX1079" fmla="*/ 0 w 12192002"/>
              <a:gd name="connsiteY1079" fmla="*/ 3271395 h 6858000"/>
              <a:gd name="connsiteX1080" fmla="*/ 0 w 12192002"/>
              <a:gd name="connsiteY1080" fmla="*/ 3153002 h 6858000"/>
              <a:gd name="connsiteX1081" fmla="*/ 2386 w 12192002"/>
              <a:gd name="connsiteY1081" fmla="*/ 3149203 h 6858000"/>
              <a:gd name="connsiteX1082" fmla="*/ 89753 w 12192002"/>
              <a:gd name="connsiteY1082" fmla="*/ 2987702 h 6858000"/>
              <a:gd name="connsiteX1083" fmla="*/ 76869 w 12192002"/>
              <a:gd name="connsiteY1083" fmla="*/ 3005404 h 6858000"/>
              <a:gd name="connsiteX1084" fmla="*/ 32049 w 12192002"/>
              <a:gd name="connsiteY1084" fmla="*/ 3065814 h 6858000"/>
              <a:gd name="connsiteX1085" fmla="*/ 0 w 12192002"/>
              <a:gd name="connsiteY1085" fmla="*/ 3108744 h 6858000"/>
              <a:gd name="connsiteX1086" fmla="*/ 0 w 12192002"/>
              <a:gd name="connsiteY1086" fmla="*/ 3058059 h 6858000"/>
              <a:gd name="connsiteX1087" fmla="*/ 7610 w 12192002"/>
              <a:gd name="connsiteY1087" fmla="*/ 3047889 h 6858000"/>
              <a:gd name="connsiteX1088" fmla="*/ 52419 w 12192002"/>
              <a:gd name="connsiteY1088" fmla="*/ 2987479 h 6858000"/>
              <a:gd name="connsiteX1089" fmla="*/ 59142 w 12192002"/>
              <a:gd name="connsiteY1089" fmla="*/ 2978488 h 6858000"/>
              <a:gd name="connsiteX1090" fmla="*/ 0 w 12192002"/>
              <a:gd name="connsiteY1090" fmla="*/ 3015334 h 6858000"/>
              <a:gd name="connsiteX1091" fmla="*/ 0 w 12192002"/>
              <a:gd name="connsiteY1091" fmla="*/ 2914286 h 6858000"/>
              <a:gd name="connsiteX1092" fmla="*/ 36383 w 12192002"/>
              <a:gd name="connsiteY1092" fmla="*/ 2901128 h 6858000"/>
              <a:gd name="connsiteX1093" fmla="*/ 156329 w 12192002"/>
              <a:gd name="connsiteY1093" fmla="*/ 2840533 h 6858000"/>
              <a:gd name="connsiteX1094" fmla="*/ 358355 w 12192002"/>
              <a:gd name="connsiteY1094" fmla="*/ 2620471 h 6858000"/>
              <a:gd name="connsiteX1095" fmla="*/ 510577 w 12192002"/>
              <a:gd name="connsiteY1095" fmla="*/ 2501244 h 6858000"/>
              <a:gd name="connsiteX1096" fmla="*/ 211967 w 12192002"/>
              <a:gd name="connsiteY1096" fmla="*/ 2479171 h 6858000"/>
              <a:gd name="connsiteX1097" fmla="*/ 0 w 12192002"/>
              <a:gd name="connsiteY1097" fmla="*/ 2476398 h 6858000"/>
              <a:gd name="connsiteX1098" fmla="*/ 0 w 12192002"/>
              <a:gd name="connsiteY1098" fmla="*/ 2389189 h 6858000"/>
              <a:gd name="connsiteX1099" fmla="*/ 103062 w 12192002"/>
              <a:gd name="connsiteY1099" fmla="*/ 2389518 h 6858000"/>
              <a:gd name="connsiteX1100" fmla="*/ 510734 w 12192002"/>
              <a:gd name="connsiteY1100" fmla="*/ 2416201 h 6858000"/>
              <a:gd name="connsiteX1101" fmla="*/ 279257 w 12192002"/>
              <a:gd name="connsiteY1101" fmla="*/ 2092102 h 6858000"/>
              <a:gd name="connsiteX1102" fmla="*/ 65265 w 12192002"/>
              <a:gd name="connsiteY1102" fmla="*/ 2006049 h 6858000"/>
              <a:gd name="connsiteX1103" fmla="*/ 0 w 12192002"/>
              <a:gd name="connsiteY1103" fmla="*/ 1982532 h 6858000"/>
              <a:gd name="connsiteX1104" fmla="*/ 0 w 12192002"/>
              <a:gd name="connsiteY1104" fmla="*/ 1912789 h 6858000"/>
              <a:gd name="connsiteX1105" fmla="*/ 97460 w 12192002"/>
              <a:gd name="connsiteY1105" fmla="*/ 1953725 h 6858000"/>
              <a:gd name="connsiteX1106" fmla="*/ 221272 w 12192002"/>
              <a:gd name="connsiteY1106" fmla="*/ 1980766 h 6858000"/>
              <a:gd name="connsiteX1107" fmla="*/ 116765 w 12192002"/>
              <a:gd name="connsiteY1107" fmla="*/ 1911033 h 6858000"/>
              <a:gd name="connsiteX1108" fmla="*/ 16405 w 12192002"/>
              <a:gd name="connsiteY1108" fmla="*/ 1803412 h 6858000"/>
              <a:gd name="connsiteX1109" fmla="*/ 0 w 12192002"/>
              <a:gd name="connsiteY1109" fmla="*/ 1784777 h 6858000"/>
              <a:gd name="connsiteX1110" fmla="*/ 0 w 12192002"/>
              <a:gd name="connsiteY1110" fmla="*/ 1740082 h 6858000"/>
              <a:gd name="connsiteX1111" fmla="*/ 39394 w 12192002"/>
              <a:gd name="connsiteY1111" fmla="*/ 1784856 h 6858000"/>
              <a:gd name="connsiteX1112" fmla="*/ 135813 w 12192002"/>
              <a:gd name="connsiteY1112" fmla="*/ 1888838 h 6858000"/>
              <a:gd name="connsiteX1113" fmla="*/ 242575 w 12192002"/>
              <a:gd name="connsiteY1113" fmla="*/ 1958841 h 6858000"/>
              <a:gd name="connsiteX1114" fmla="*/ 82197 w 12192002"/>
              <a:gd name="connsiteY1114" fmla="*/ 1754826 h 6858000"/>
              <a:gd name="connsiteX1115" fmla="*/ 0 w 12192002"/>
              <a:gd name="connsiteY1115" fmla="*/ 1679650 h 6858000"/>
              <a:gd name="connsiteX1116" fmla="*/ 0 w 12192002"/>
              <a:gd name="connsiteY1116" fmla="*/ 1602463 h 6858000"/>
              <a:gd name="connsiteX1117" fmla="*/ 84689 w 12192002"/>
              <a:gd name="connsiteY1117" fmla="*/ 1677442 h 6858000"/>
              <a:gd name="connsiteX1118" fmla="*/ 298437 w 12192002"/>
              <a:gd name="connsiteY1118" fmla="*/ 1968019 h 6858000"/>
              <a:gd name="connsiteX1119" fmla="*/ 227269 w 12192002"/>
              <a:gd name="connsiteY1119" fmla="*/ 1114064 h 6858000"/>
              <a:gd name="connsiteX1120" fmla="*/ 248003 w 12192002"/>
              <a:gd name="connsiteY1120" fmla="*/ 1089613 h 6858000"/>
              <a:gd name="connsiteX1121" fmla="*/ 427020 w 12192002"/>
              <a:gd name="connsiteY1121" fmla="*/ 1619803 h 6858000"/>
              <a:gd name="connsiteX1122" fmla="*/ 340345 w 12192002"/>
              <a:gd name="connsiteY1122" fmla="*/ 2027739 h 6858000"/>
              <a:gd name="connsiteX1123" fmla="*/ 360865 w 12192002"/>
              <a:gd name="connsiteY1123" fmla="*/ 2044827 h 6858000"/>
              <a:gd name="connsiteX1124" fmla="*/ 560414 w 12192002"/>
              <a:gd name="connsiteY1124" fmla="*/ 2421457 h 6858000"/>
              <a:gd name="connsiteX1125" fmla="*/ 1359703 w 12192002"/>
              <a:gd name="connsiteY1125" fmla="*/ 2578554 h 6858000"/>
              <a:gd name="connsiteX1126" fmla="*/ 1359422 w 12192002"/>
              <a:gd name="connsiteY1126" fmla="*/ 2577994 h 6858000"/>
              <a:gd name="connsiteX1127" fmla="*/ 828701 w 12192002"/>
              <a:gd name="connsiteY1127" fmla="*/ 1839520 h 6858000"/>
              <a:gd name="connsiteX1128" fmla="*/ 494427 w 12192002"/>
              <a:gd name="connsiteY1128" fmla="*/ 1092333 h 6858000"/>
              <a:gd name="connsiteX1129" fmla="*/ 506322 w 12192002"/>
              <a:gd name="connsiteY1129" fmla="*/ 1020997 h 6858000"/>
              <a:gd name="connsiteX1130" fmla="*/ 4570198 w 12192002"/>
              <a:gd name="connsiteY1130" fmla="*/ 978081 h 6858000"/>
              <a:gd name="connsiteX1131" fmla="*/ 4523691 w 12192002"/>
              <a:gd name="connsiteY1131" fmla="*/ 1127776 h 6858000"/>
              <a:gd name="connsiteX1132" fmla="*/ 4509875 w 12192002"/>
              <a:gd name="connsiteY1132" fmla="*/ 1167552 h 6858000"/>
              <a:gd name="connsiteX1133" fmla="*/ 4478168 w 12192002"/>
              <a:gd name="connsiteY1133" fmla="*/ 1260735 h 6858000"/>
              <a:gd name="connsiteX1134" fmla="*/ 4409309 w 12192002"/>
              <a:gd name="connsiteY1134" fmla="*/ 1666996 h 6858000"/>
              <a:gd name="connsiteX1135" fmla="*/ 4370031 w 12192002"/>
              <a:gd name="connsiteY1135" fmla="*/ 1955666 h 6858000"/>
              <a:gd name="connsiteX1136" fmla="*/ 4570198 w 12192002"/>
              <a:gd name="connsiteY1136" fmla="*/ 978081 h 6858000"/>
              <a:gd name="connsiteX1137" fmla="*/ 12149131 w 12192002"/>
              <a:gd name="connsiteY1137" fmla="*/ 959050 h 6858000"/>
              <a:gd name="connsiteX1138" fmla="*/ 12105664 w 12192002"/>
              <a:gd name="connsiteY1138" fmla="*/ 1006960 h 6858000"/>
              <a:gd name="connsiteX1139" fmla="*/ 11883102 w 12192002"/>
              <a:gd name="connsiteY1139" fmla="*/ 1184424 h 6858000"/>
              <a:gd name="connsiteX1140" fmla="*/ 11665174 w 12192002"/>
              <a:gd name="connsiteY1140" fmla="*/ 1317493 h 6858000"/>
              <a:gd name="connsiteX1141" fmla="*/ 11590337 w 12192002"/>
              <a:gd name="connsiteY1141" fmla="*/ 1348256 h 6858000"/>
              <a:gd name="connsiteX1142" fmla="*/ 11492588 w 12192002"/>
              <a:gd name="connsiteY1142" fmla="*/ 1390573 h 6858000"/>
              <a:gd name="connsiteX1143" fmla="*/ 11888865 w 12192002"/>
              <a:gd name="connsiteY1143" fmla="*/ 1220988 h 6858000"/>
              <a:gd name="connsiteX1144" fmla="*/ 12149131 w 12192002"/>
              <a:gd name="connsiteY1144" fmla="*/ 959050 h 6858000"/>
              <a:gd name="connsiteX1145" fmla="*/ 4557898 w 12192002"/>
              <a:gd name="connsiteY1145" fmla="*/ 900011 h 6858000"/>
              <a:gd name="connsiteX1146" fmla="*/ 4344840 w 12192002"/>
              <a:gd name="connsiteY1146" fmla="*/ 1922038 h 6858000"/>
              <a:gd name="connsiteX1147" fmla="*/ 4378710 w 12192002"/>
              <a:gd name="connsiteY1147" fmla="*/ 1665516 h 6858000"/>
              <a:gd name="connsiteX1148" fmla="*/ 4448798 w 12192002"/>
              <a:gd name="connsiteY1148" fmla="*/ 1253024 h 6858000"/>
              <a:gd name="connsiteX1149" fmla="*/ 4480315 w 12192002"/>
              <a:gd name="connsiteY1149" fmla="*/ 1158454 h 6858000"/>
              <a:gd name="connsiteX1150" fmla="*/ 4494133 w 12192002"/>
              <a:gd name="connsiteY1150" fmla="*/ 1118676 h 6858000"/>
              <a:gd name="connsiteX1151" fmla="*/ 4557898 w 12192002"/>
              <a:gd name="connsiteY1151" fmla="*/ 900011 h 6858000"/>
              <a:gd name="connsiteX1152" fmla="*/ 5870151 w 12192002"/>
              <a:gd name="connsiteY1152" fmla="*/ 898890 h 6858000"/>
              <a:gd name="connsiteX1153" fmla="*/ 5861335 w 12192002"/>
              <a:gd name="connsiteY1153" fmla="*/ 899177 h 6858000"/>
              <a:gd name="connsiteX1154" fmla="*/ 5843702 w 12192002"/>
              <a:gd name="connsiteY1154" fmla="*/ 899748 h 6858000"/>
              <a:gd name="connsiteX1155" fmla="*/ 5651107 w 12192002"/>
              <a:gd name="connsiteY1155" fmla="*/ 920306 h 6858000"/>
              <a:gd name="connsiteX1156" fmla="*/ 5459407 w 12192002"/>
              <a:gd name="connsiteY1156" fmla="*/ 940975 h 6858000"/>
              <a:gd name="connsiteX1157" fmla="*/ 5374846 w 12192002"/>
              <a:gd name="connsiteY1157" fmla="*/ 941988 h 6858000"/>
              <a:gd name="connsiteX1158" fmla="*/ 5256105 w 12192002"/>
              <a:gd name="connsiteY1158" fmla="*/ 945632 h 6858000"/>
              <a:gd name="connsiteX1159" fmla="*/ 5107071 w 12192002"/>
              <a:gd name="connsiteY1159" fmla="*/ 969720 h 6858000"/>
              <a:gd name="connsiteX1160" fmla="*/ 4998681 w 12192002"/>
              <a:gd name="connsiteY1160" fmla="*/ 988771 h 6858000"/>
              <a:gd name="connsiteX1161" fmla="*/ 5870151 w 12192002"/>
              <a:gd name="connsiteY1161" fmla="*/ 898890 h 6858000"/>
              <a:gd name="connsiteX1162" fmla="*/ 12190084 w 12192002"/>
              <a:gd name="connsiteY1162" fmla="*/ 854709 h 6858000"/>
              <a:gd name="connsiteX1163" fmla="*/ 12162947 w 12192002"/>
              <a:gd name="connsiteY1163" fmla="*/ 879275 h 6858000"/>
              <a:gd name="connsiteX1164" fmla="*/ 11721478 w 12192002"/>
              <a:gd name="connsiteY1164" fmla="*/ 1216434 h 6858000"/>
              <a:gd name="connsiteX1165" fmla="*/ 11680712 w 12192002"/>
              <a:gd name="connsiteY1165" fmla="*/ 1239730 h 6858000"/>
              <a:gd name="connsiteX1166" fmla="*/ 11505347 w 12192002"/>
              <a:gd name="connsiteY1166" fmla="*/ 1352837 h 6858000"/>
              <a:gd name="connsiteX1167" fmla="*/ 11580962 w 12192002"/>
              <a:gd name="connsiteY1167" fmla="*/ 1321759 h 6858000"/>
              <a:gd name="connsiteX1168" fmla="*/ 11654234 w 12192002"/>
              <a:gd name="connsiteY1168" fmla="*/ 1291618 h 6858000"/>
              <a:gd name="connsiteX1169" fmla="*/ 11867274 w 12192002"/>
              <a:gd name="connsiteY1169" fmla="*/ 1160983 h 6858000"/>
              <a:gd name="connsiteX1170" fmla="*/ 12086035 w 12192002"/>
              <a:gd name="connsiteY1170" fmla="*/ 986418 h 6858000"/>
              <a:gd name="connsiteX1171" fmla="*/ 12190084 w 12192002"/>
              <a:gd name="connsiteY1171" fmla="*/ 854709 h 6858000"/>
              <a:gd name="connsiteX1172" fmla="*/ 5504425 w 12192002"/>
              <a:gd name="connsiteY1172" fmla="*/ 848067 h 6858000"/>
              <a:gd name="connsiteX1173" fmla="*/ 4968849 w 12192002"/>
              <a:gd name="connsiteY1173" fmla="*/ 962318 h 6858000"/>
              <a:gd name="connsiteX1174" fmla="*/ 5104039 w 12192002"/>
              <a:gd name="connsiteY1174" fmla="*/ 940634 h 6858000"/>
              <a:gd name="connsiteX1175" fmla="*/ 5256311 w 12192002"/>
              <a:gd name="connsiteY1175" fmla="*/ 916490 h 6858000"/>
              <a:gd name="connsiteX1176" fmla="*/ 5377381 w 12192002"/>
              <a:gd name="connsiteY1176" fmla="*/ 912671 h 6858000"/>
              <a:gd name="connsiteX1177" fmla="*/ 5460148 w 12192002"/>
              <a:gd name="connsiteY1177" fmla="*/ 911442 h 6858000"/>
              <a:gd name="connsiteX1178" fmla="*/ 5648970 w 12192002"/>
              <a:gd name="connsiteY1178" fmla="*/ 891331 h 6858000"/>
              <a:gd name="connsiteX1179" fmla="*/ 5844807 w 12192002"/>
              <a:gd name="connsiteY1179" fmla="*/ 870718 h 6858000"/>
              <a:gd name="connsiteX1180" fmla="*/ 5862975 w 12192002"/>
              <a:gd name="connsiteY1180" fmla="*/ 869756 h 6858000"/>
              <a:gd name="connsiteX1181" fmla="*/ 5920887 w 12192002"/>
              <a:gd name="connsiteY1181" fmla="*/ 865929 h 6858000"/>
              <a:gd name="connsiteX1182" fmla="*/ 5504425 w 12192002"/>
              <a:gd name="connsiteY1182" fmla="*/ 848067 h 6858000"/>
              <a:gd name="connsiteX1183" fmla="*/ 8924104 w 12192002"/>
              <a:gd name="connsiteY1183" fmla="*/ 777000 h 6858000"/>
              <a:gd name="connsiteX1184" fmla="*/ 8921999 w 12192002"/>
              <a:gd name="connsiteY1184" fmla="*/ 794136 h 6858000"/>
              <a:gd name="connsiteX1185" fmla="*/ 8916066 w 12192002"/>
              <a:gd name="connsiteY1185" fmla="*/ 843129 h 6858000"/>
              <a:gd name="connsiteX1186" fmla="*/ 8909852 w 12192002"/>
              <a:gd name="connsiteY1186" fmla="*/ 1005313 h 6858000"/>
              <a:gd name="connsiteX1187" fmla="*/ 8936982 w 12192002"/>
              <a:gd name="connsiteY1187" fmla="*/ 1614896 h 6858000"/>
              <a:gd name="connsiteX1188" fmla="*/ 8939706 w 12192002"/>
              <a:gd name="connsiteY1188" fmla="*/ 1632791 h 6858000"/>
              <a:gd name="connsiteX1189" fmla="*/ 8946691 w 12192002"/>
              <a:gd name="connsiteY1189" fmla="*/ 1680170 h 6858000"/>
              <a:gd name="connsiteX1190" fmla="*/ 8947643 w 12192002"/>
              <a:gd name="connsiteY1190" fmla="*/ 1649028 h 6858000"/>
              <a:gd name="connsiteX1191" fmla="*/ 8931687 w 12192002"/>
              <a:gd name="connsiteY1191" fmla="*/ 871628 h 6858000"/>
              <a:gd name="connsiteX1192" fmla="*/ 8929804 w 12192002"/>
              <a:gd name="connsiteY1192" fmla="*/ 850229 h 6858000"/>
              <a:gd name="connsiteX1193" fmla="*/ 8924104 w 12192002"/>
              <a:gd name="connsiteY1193" fmla="*/ 777000 h 6858000"/>
              <a:gd name="connsiteX1194" fmla="*/ 8951219 w 12192002"/>
              <a:gd name="connsiteY1194" fmla="*/ 764662 h 6858000"/>
              <a:gd name="connsiteX1195" fmla="*/ 8957270 w 12192002"/>
              <a:gd name="connsiteY1195" fmla="*/ 847698 h 6858000"/>
              <a:gd name="connsiteX1196" fmla="*/ 8959153 w 12192002"/>
              <a:gd name="connsiteY1196" fmla="*/ 869097 h 6858000"/>
              <a:gd name="connsiteX1197" fmla="*/ 8976081 w 12192002"/>
              <a:gd name="connsiteY1197" fmla="*/ 1619865 h 6858000"/>
              <a:gd name="connsiteX1198" fmla="*/ 8951219 w 12192002"/>
              <a:gd name="connsiteY1198" fmla="*/ 764662 h 6858000"/>
              <a:gd name="connsiteX1199" fmla="*/ 8898081 w 12192002"/>
              <a:gd name="connsiteY1199" fmla="*/ 630137 h 6858000"/>
              <a:gd name="connsiteX1200" fmla="*/ 8910095 w 12192002"/>
              <a:gd name="connsiteY1200" fmla="*/ 1626691 h 6858000"/>
              <a:gd name="connsiteX1201" fmla="*/ 8908822 w 12192002"/>
              <a:gd name="connsiteY1201" fmla="*/ 1619067 h 6858000"/>
              <a:gd name="connsiteX1202" fmla="*/ 8881669 w 12192002"/>
              <a:gd name="connsiteY1202" fmla="*/ 1004967 h 6858000"/>
              <a:gd name="connsiteX1203" fmla="*/ 8888265 w 12192002"/>
              <a:gd name="connsiteY1203" fmla="*/ 840369 h 6858000"/>
              <a:gd name="connsiteX1204" fmla="*/ 8894429 w 12192002"/>
              <a:gd name="connsiteY1204" fmla="*/ 790831 h 6858000"/>
              <a:gd name="connsiteX1205" fmla="*/ 8898081 w 12192002"/>
              <a:gd name="connsiteY1205" fmla="*/ 630137 h 6858000"/>
              <a:gd name="connsiteX1206" fmla="*/ 11491396 w 12192002"/>
              <a:gd name="connsiteY1206" fmla="*/ 623931 h 6858000"/>
              <a:gd name="connsiteX1207" fmla="*/ 11413329 w 12192002"/>
              <a:gd name="connsiteY1207" fmla="*/ 662344 h 6858000"/>
              <a:gd name="connsiteX1208" fmla="*/ 10966547 w 12192002"/>
              <a:gd name="connsiteY1208" fmla="*/ 818916 h 6858000"/>
              <a:gd name="connsiteX1209" fmla="*/ 10498883 w 12192002"/>
              <a:gd name="connsiteY1209" fmla="*/ 1111507 h 6858000"/>
              <a:gd name="connsiteX1210" fmla="*/ 10671292 w 12192002"/>
              <a:gd name="connsiteY1210" fmla="*/ 1035777 h 6858000"/>
              <a:gd name="connsiteX1211" fmla="*/ 10685894 w 12192002"/>
              <a:gd name="connsiteY1211" fmla="*/ 1027151 h 6858000"/>
              <a:gd name="connsiteX1212" fmla="*/ 11104337 w 12192002"/>
              <a:gd name="connsiteY1212" fmla="*/ 817377 h 6858000"/>
              <a:gd name="connsiteX1213" fmla="*/ 11491396 w 12192002"/>
              <a:gd name="connsiteY1213" fmla="*/ 623931 h 6858000"/>
              <a:gd name="connsiteX1214" fmla="*/ 10779304 w 12192002"/>
              <a:gd name="connsiteY1214" fmla="*/ 584486 h 6858000"/>
              <a:gd name="connsiteX1215" fmla="*/ 10658378 w 12192002"/>
              <a:gd name="connsiteY1215" fmla="*/ 772788 h 6858000"/>
              <a:gd name="connsiteX1216" fmla="*/ 10475581 w 12192002"/>
              <a:gd name="connsiteY1216" fmla="*/ 1070739 h 6858000"/>
              <a:gd name="connsiteX1217" fmla="*/ 10735178 w 12192002"/>
              <a:gd name="connsiteY1217" fmla="*/ 693281 h 6858000"/>
              <a:gd name="connsiteX1218" fmla="*/ 10132488 w 12192002"/>
              <a:gd name="connsiteY1218" fmla="*/ 518596 h 6858000"/>
              <a:gd name="connsiteX1219" fmla="*/ 9879465 w 12192002"/>
              <a:gd name="connsiteY1219" fmla="*/ 567273 h 6858000"/>
              <a:gd name="connsiteX1220" fmla="*/ 9364243 w 12192002"/>
              <a:gd name="connsiteY1220" fmla="*/ 809468 h 6858000"/>
              <a:gd name="connsiteX1221" fmla="*/ 9366655 w 12192002"/>
              <a:gd name="connsiteY1221" fmla="*/ 809848 h 6858000"/>
              <a:gd name="connsiteX1222" fmla="*/ 9914233 w 12192002"/>
              <a:gd name="connsiteY1222" fmla="*/ 596159 h 6858000"/>
              <a:gd name="connsiteX1223" fmla="*/ 10264524 w 12192002"/>
              <a:gd name="connsiteY1223" fmla="*/ 501747 h 6858000"/>
              <a:gd name="connsiteX1224" fmla="*/ 9922837 w 12192002"/>
              <a:gd name="connsiteY1224" fmla="*/ 622979 h 6858000"/>
              <a:gd name="connsiteX1225" fmla="*/ 9416908 w 12192002"/>
              <a:gd name="connsiteY1225" fmla="*/ 818889 h 6858000"/>
              <a:gd name="connsiteX1226" fmla="*/ 9418234 w 12192002"/>
              <a:gd name="connsiteY1226" fmla="*/ 818810 h 6858000"/>
              <a:gd name="connsiteX1227" fmla="*/ 10264524 w 12192002"/>
              <a:gd name="connsiteY1227" fmla="*/ 501747 h 6858000"/>
              <a:gd name="connsiteX1228" fmla="*/ 10802699 w 12192002"/>
              <a:gd name="connsiteY1228" fmla="*/ 488163 h 6858000"/>
              <a:gd name="connsiteX1229" fmla="*/ 10618739 w 12192002"/>
              <a:gd name="connsiteY1229" fmla="*/ 734118 h 6858000"/>
              <a:gd name="connsiteX1230" fmla="*/ 10604580 w 12192002"/>
              <a:gd name="connsiteY1230" fmla="*/ 753877 h 6858000"/>
              <a:gd name="connsiteX1231" fmla="*/ 10529643 w 12192002"/>
              <a:gd name="connsiteY1231" fmla="*/ 867004 h 6858000"/>
              <a:gd name="connsiteX1232" fmla="*/ 10462194 w 12192002"/>
              <a:gd name="connsiteY1232" fmla="*/ 1035452 h 6858000"/>
              <a:gd name="connsiteX1233" fmla="*/ 10635117 w 12192002"/>
              <a:gd name="connsiteY1233" fmla="*/ 757788 h 6858000"/>
              <a:gd name="connsiteX1234" fmla="*/ 10802699 w 12192002"/>
              <a:gd name="connsiteY1234" fmla="*/ 488163 h 6858000"/>
              <a:gd name="connsiteX1235" fmla="*/ 10359107 w 12192002"/>
              <a:gd name="connsiteY1235" fmla="*/ 485136 h 6858000"/>
              <a:gd name="connsiteX1236" fmla="*/ 9515108 w 12192002"/>
              <a:gd name="connsiteY1236" fmla="*/ 825701 h 6858000"/>
              <a:gd name="connsiteX1237" fmla="*/ 10359107 w 12192002"/>
              <a:gd name="connsiteY1237" fmla="*/ 485136 h 6858000"/>
              <a:gd name="connsiteX1238" fmla="*/ 11886089 w 12192002"/>
              <a:gd name="connsiteY1238" fmla="*/ 483936 h 6858000"/>
              <a:gd name="connsiteX1239" fmla="*/ 11622890 w 12192002"/>
              <a:gd name="connsiteY1239" fmla="*/ 661575 h 6858000"/>
              <a:gd name="connsiteX1240" fmla="*/ 11038640 w 12192002"/>
              <a:gd name="connsiteY1240" fmla="*/ 996875 h 6858000"/>
              <a:gd name="connsiteX1241" fmla="*/ 10561310 w 12192002"/>
              <a:gd name="connsiteY1241" fmla="*/ 1145020 h 6858000"/>
              <a:gd name="connsiteX1242" fmla="*/ 10675127 w 12192002"/>
              <a:gd name="connsiteY1242" fmla="*/ 1163586 h 6858000"/>
              <a:gd name="connsiteX1243" fmla="*/ 11120351 w 12192002"/>
              <a:gd name="connsiteY1243" fmla="*/ 990907 h 6858000"/>
              <a:gd name="connsiteX1244" fmla="*/ 11648506 w 12192002"/>
              <a:gd name="connsiteY1244" fmla="*/ 680145 h 6858000"/>
              <a:gd name="connsiteX1245" fmla="*/ 11886089 w 12192002"/>
              <a:gd name="connsiteY1245" fmla="*/ 483936 h 6858000"/>
              <a:gd name="connsiteX1246" fmla="*/ 3607114 w 12192002"/>
              <a:gd name="connsiteY1246" fmla="*/ 467441 h 6858000"/>
              <a:gd name="connsiteX1247" fmla="*/ 3296242 w 12192002"/>
              <a:gd name="connsiteY1247" fmla="*/ 807991 h 6858000"/>
              <a:gd name="connsiteX1248" fmla="*/ 3174674 w 12192002"/>
              <a:gd name="connsiteY1248" fmla="*/ 919759 h 6858000"/>
              <a:gd name="connsiteX1249" fmla="*/ 3042978 w 12192002"/>
              <a:gd name="connsiteY1249" fmla="*/ 1054894 h 6858000"/>
              <a:gd name="connsiteX1250" fmla="*/ 2968914 w 12192002"/>
              <a:gd name="connsiteY1250" fmla="*/ 1133756 h 6858000"/>
              <a:gd name="connsiteX1251" fmla="*/ 3103823 w 12192002"/>
              <a:gd name="connsiteY1251" fmla="*/ 1026814 h 6858000"/>
              <a:gd name="connsiteX1252" fmla="*/ 3607114 w 12192002"/>
              <a:gd name="connsiteY1252" fmla="*/ 467441 h 6858000"/>
              <a:gd name="connsiteX1253" fmla="*/ 10784544 w 12192002"/>
              <a:gd name="connsiteY1253" fmla="*/ 465669 h 6858000"/>
              <a:gd name="connsiteX1254" fmla="*/ 10426419 w 12192002"/>
              <a:gd name="connsiteY1254" fmla="*/ 1062158 h 6858000"/>
              <a:gd name="connsiteX1255" fmla="*/ 10471732 w 12192002"/>
              <a:gd name="connsiteY1255" fmla="*/ 921679 h 6858000"/>
              <a:gd name="connsiteX1256" fmla="*/ 10504824 w 12192002"/>
              <a:gd name="connsiteY1256" fmla="*/ 852631 h 6858000"/>
              <a:gd name="connsiteX1257" fmla="*/ 10582237 w 12192002"/>
              <a:gd name="connsiteY1257" fmla="*/ 736692 h 6858000"/>
              <a:gd name="connsiteX1258" fmla="*/ 10596401 w 12192002"/>
              <a:gd name="connsiteY1258" fmla="*/ 716935 h 6858000"/>
              <a:gd name="connsiteX1259" fmla="*/ 10784544 w 12192002"/>
              <a:gd name="connsiteY1259" fmla="*/ 465669 h 6858000"/>
              <a:gd name="connsiteX1260" fmla="*/ 11916494 w 12192002"/>
              <a:gd name="connsiteY1260" fmla="*/ 422768 h 6858000"/>
              <a:gd name="connsiteX1261" fmla="*/ 11703185 w 12192002"/>
              <a:gd name="connsiteY1261" fmla="*/ 528178 h 6858000"/>
              <a:gd name="connsiteX1262" fmla="*/ 11680755 w 12192002"/>
              <a:gd name="connsiteY1262" fmla="*/ 543149 h 6858000"/>
              <a:gd name="connsiteX1263" fmla="*/ 11116818 w 12192002"/>
              <a:gd name="connsiteY1263" fmla="*/ 842623 h 6858000"/>
              <a:gd name="connsiteX1264" fmla="*/ 10700164 w 12192002"/>
              <a:gd name="connsiteY1264" fmla="*/ 1051220 h 6858000"/>
              <a:gd name="connsiteX1265" fmla="*/ 10685570 w 12192002"/>
              <a:gd name="connsiteY1265" fmla="*/ 1059849 h 6858000"/>
              <a:gd name="connsiteX1266" fmla="*/ 10584288 w 12192002"/>
              <a:gd name="connsiteY1266" fmla="*/ 1113543 h 6858000"/>
              <a:gd name="connsiteX1267" fmla="*/ 11026698 w 12192002"/>
              <a:gd name="connsiteY1267" fmla="*/ 971858 h 6858000"/>
              <a:gd name="connsiteX1268" fmla="*/ 11607604 w 12192002"/>
              <a:gd name="connsiteY1268" fmla="*/ 638368 h 6858000"/>
              <a:gd name="connsiteX1269" fmla="*/ 11919452 w 12192002"/>
              <a:gd name="connsiteY1269" fmla="*/ 423380 h 6858000"/>
              <a:gd name="connsiteX1270" fmla="*/ 11916494 w 12192002"/>
              <a:gd name="connsiteY1270" fmla="*/ 422768 h 6858000"/>
              <a:gd name="connsiteX1271" fmla="*/ 8148168 w 12192002"/>
              <a:gd name="connsiteY1271" fmla="*/ 416949 h 6858000"/>
              <a:gd name="connsiteX1272" fmla="*/ 7862052 w 12192002"/>
              <a:gd name="connsiteY1272" fmla="*/ 694330 h 6858000"/>
              <a:gd name="connsiteX1273" fmla="*/ 7808002 w 12192002"/>
              <a:gd name="connsiteY1273" fmla="*/ 759654 h 6858000"/>
              <a:gd name="connsiteX1274" fmla="*/ 8295299 w 12192002"/>
              <a:gd name="connsiteY1274" fmla="*/ 416143 h 6858000"/>
              <a:gd name="connsiteX1275" fmla="*/ 8309124 w 12192002"/>
              <a:gd name="connsiteY1275" fmla="*/ 534021 h 6858000"/>
              <a:gd name="connsiteX1276" fmla="*/ 8293154 w 12192002"/>
              <a:gd name="connsiteY1276" fmla="*/ 672115 h 6858000"/>
              <a:gd name="connsiteX1277" fmla="*/ 8279099 w 12192002"/>
              <a:gd name="connsiteY1277" fmla="*/ 769176 h 6858000"/>
              <a:gd name="connsiteX1278" fmla="*/ 8309186 w 12192002"/>
              <a:gd name="connsiteY1278" fmla="*/ 1060039 h 6858000"/>
              <a:gd name="connsiteX1279" fmla="*/ 8410512 w 12192002"/>
              <a:gd name="connsiteY1279" fmla="*/ 1511108 h 6858000"/>
              <a:gd name="connsiteX1280" fmla="*/ 8351657 w 12192002"/>
              <a:gd name="connsiteY1280" fmla="*/ 521768 h 6858000"/>
              <a:gd name="connsiteX1281" fmla="*/ 8295299 w 12192002"/>
              <a:gd name="connsiteY1281" fmla="*/ 416143 h 6858000"/>
              <a:gd name="connsiteX1282" fmla="*/ 8266483 w 12192002"/>
              <a:gd name="connsiteY1282" fmla="*/ 414244 h 6858000"/>
              <a:gd name="connsiteX1283" fmla="*/ 8343425 w 12192002"/>
              <a:gd name="connsiteY1283" fmla="*/ 1357811 h 6858000"/>
              <a:gd name="connsiteX1284" fmla="*/ 8282114 w 12192002"/>
              <a:gd name="connsiteY1284" fmla="*/ 1064671 h 6858000"/>
              <a:gd name="connsiteX1285" fmla="*/ 8251298 w 12192002"/>
              <a:gd name="connsiteY1285" fmla="*/ 766414 h 6858000"/>
              <a:gd name="connsiteX1286" fmla="*/ 8265729 w 12192002"/>
              <a:gd name="connsiteY1286" fmla="*/ 666939 h 6858000"/>
              <a:gd name="connsiteX1287" fmla="*/ 8281494 w 12192002"/>
              <a:gd name="connsiteY1287" fmla="*/ 533909 h 6858000"/>
              <a:gd name="connsiteX1288" fmla="*/ 8266483 w 12192002"/>
              <a:gd name="connsiteY1288" fmla="*/ 414244 h 6858000"/>
              <a:gd name="connsiteX1289" fmla="*/ 8140802 w 12192002"/>
              <a:gd name="connsiteY1289" fmla="*/ 388720 h 6858000"/>
              <a:gd name="connsiteX1290" fmla="*/ 7860379 w 12192002"/>
              <a:gd name="connsiteY1290" fmla="*/ 596411 h 6858000"/>
              <a:gd name="connsiteX1291" fmla="*/ 7737688 w 12192002"/>
              <a:gd name="connsiteY1291" fmla="*/ 790400 h 6858000"/>
              <a:gd name="connsiteX1292" fmla="*/ 7726885 w 12192002"/>
              <a:gd name="connsiteY1292" fmla="*/ 812869 h 6858000"/>
              <a:gd name="connsiteX1293" fmla="*/ 7840490 w 12192002"/>
              <a:gd name="connsiteY1293" fmla="*/ 676832 h 6858000"/>
              <a:gd name="connsiteX1294" fmla="*/ 8140802 w 12192002"/>
              <a:gd name="connsiteY1294" fmla="*/ 388720 h 6858000"/>
              <a:gd name="connsiteX1295" fmla="*/ 3744487 w 12192002"/>
              <a:gd name="connsiteY1295" fmla="*/ 383136 h 6858000"/>
              <a:gd name="connsiteX1296" fmla="*/ 3970213 w 12192002"/>
              <a:gd name="connsiteY1296" fmla="*/ 995559 h 6858000"/>
              <a:gd name="connsiteX1297" fmla="*/ 3744487 w 12192002"/>
              <a:gd name="connsiteY1297" fmla="*/ 383136 h 6858000"/>
              <a:gd name="connsiteX1298" fmla="*/ 3624562 w 12192002"/>
              <a:gd name="connsiteY1298" fmla="*/ 367041 h 6858000"/>
              <a:gd name="connsiteX1299" fmla="*/ 3489712 w 12192002"/>
              <a:gd name="connsiteY1299" fmla="*/ 485386 h 6858000"/>
              <a:gd name="connsiteX1300" fmla="*/ 3182994 w 12192002"/>
              <a:gd name="connsiteY1300" fmla="*/ 828265 h 6858000"/>
              <a:gd name="connsiteX1301" fmla="*/ 2892114 w 12192002"/>
              <a:gd name="connsiteY1301" fmla="*/ 1172635 h 6858000"/>
              <a:gd name="connsiteX1302" fmla="*/ 3021459 w 12192002"/>
              <a:gd name="connsiteY1302" fmla="*/ 1035385 h 6858000"/>
              <a:gd name="connsiteX1303" fmla="*/ 3153873 w 12192002"/>
              <a:gd name="connsiteY1303" fmla="*/ 898971 h 6858000"/>
              <a:gd name="connsiteX1304" fmla="*/ 3276511 w 12192002"/>
              <a:gd name="connsiteY1304" fmla="*/ 786423 h 6858000"/>
              <a:gd name="connsiteX1305" fmla="*/ 3584154 w 12192002"/>
              <a:gd name="connsiteY1305" fmla="*/ 448218 h 6858000"/>
              <a:gd name="connsiteX1306" fmla="*/ 3624562 w 12192002"/>
              <a:gd name="connsiteY1306" fmla="*/ 367041 h 6858000"/>
              <a:gd name="connsiteX1307" fmla="*/ 3766672 w 12192002"/>
              <a:gd name="connsiteY1307" fmla="*/ 359429 h 6858000"/>
              <a:gd name="connsiteX1308" fmla="*/ 3996338 w 12192002"/>
              <a:gd name="connsiteY1308" fmla="*/ 968237 h 6858000"/>
              <a:gd name="connsiteX1309" fmla="*/ 3766672 w 12192002"/>
              <a:gd name="connsiteY1309" fmla="*/ 359429 h 6858000"/>
              <a:gd name="connsiteX1310" fmla="*/ 5805386 w 12192002"/>
              <a:gd name="connsiteY1310" fmla="*/ 239240 h 6858000"/>
              <a:gd name="connsiteX1311" fmla="*/ 5736947 w 12192002"/>
              <a:gd name="connsiteY1311" fmla="*/ 261367 h 6858000"/>
              <a:gd name="connsiteX1312" fmla="*/ 5427012 w 12192002"/>
              <a:gd name="connsiteY1312" fmla="*/ 311272 h 6858000"/>
              <a:gd name="connsiteX1313" fmla="*/ 5147818 w 12192002"/>
              <a:gd name="connsiteY1313" fmla="*/ 322112 h 6858000"/>
              <a:gd name="connsiteX1314" fmla="*/ 5060854 w 12192002"/>
              <a:gd name="connsiteY1314" fmla="*/ 311882 h 6858000"/>
              <a:gd name="connsiteX1315" fmla="*/ 4945989 w 12192002"/>
              <a:gd name="connsiteY1315" fmla="*/ 300516 h 6858000"/>
              <a:gd name="connsiteX1316" fmla="*/ 5410479 w 12192002"/>
              <a:gd name="connsiteY1316" fmla="*/ 348434 h 6858000"/>
              <a:gd name="connsiteX1317" fmla="*/ 5805386 w 12192002"/>
              <a:gd name="connsiteY1317" fmla="*/ 239240 h 6858000"/>
              <a:gd name="connsiteX1318" fmla="*/ 5905192 w 12192002"/>
              <a:gd name="connsiteY1318" fmla="*/ 163079 h 6858000"/>
              <a:gd name="connsiteX1319" fmla="*/ 5865655 w 12192002"/>
              <a:gd name="connsiteY1319" fmla="*/ 171901 h 6858000"/>
              <a:gd name="connsiteX1320" fmla="*/ 5259740 w 12192002"/>
              <a:gd name="connsiteY1320" fmla="*/ 257013 h 6858000"/>
              <a:gd name="connsiteX1321" fmla="*/ 5208466 w 12192002"/>
              <a:gd name="connsiteY1321" fmla="*/ 257550 h 6858000"/>
              <a:gd name="connsiteX1322" fmla="*/ 4980204 w 12192002"/>
              <a:gd name="connsiteY1322" fmla="*/ 271903 h 6858000"/>
              <a:gd name="connsiteX1323" fmla="*/ 5068068 w 12192002"/>
              <a:gd name="connsiteY1323" fmla="*/ 282244 h 6858000"/>
              <a:gd name="connsiteX1324" fmla="*/ 5153231 w 12192002"/>
              <a:gd name="connsiteY1324" fmla="*/ 292240 h 6858000"/>
              <a:gd name="connsiteX1325" fmla="*/ 5426491 w 12192002"/>
              <a:gd name="connsiteY1325" fmla="*/ 281128 h 6858000"/>
              <a:gd name="connsiteX1326" fmla="*/ 5731211 w 12192002"/>
              <a:gd name="connsiteY1326" fmla="*/ 231951 h 6858000"/>
              <a:gd name="connsiteX1327" fmla="*/ 5905192 w 12192002"/>
              <a:gd name="connsiteY1327" fmla="*/ 163079 h 6858000"/>
              <a:gd name="connsiteX1328" fmla="*/ 5944437 w 12192002"/>
              <a:gd name="connsiteY1328" fmla="*/ 113829 h 6858000"/>
              <a:gd name="connsiteX1329" fmla="*/ 5825032 w 12192002"/>
              <a:gd name="connsiteY1329" fmla="*/ 146405 h 6858000"/>
              <a:gd name="connsiteX1330" fmla="*/ 4955599 w 12192002"/>
              <a:gd name="connsiteY1330" fmla="*/ 247008 h 6858000"/>
              <a:gd name="connsiteX1331" fmla="*/ 5210103 w 12192002"/>
              <a:gd name="connsiteY1331" fmla="*/ 228123 h 6858000"/>
              <a:gd name="connsiteX1332" fmla="*/ 5261015 w 12192002"/>
              <a:gd name="connsiteY1332" fmla="*/ 227087 h 6858000"/>
              <a:gd name="connsiteX1333" fmla="*/ 5861181 w 12192002"/>
              <a:gd name="connsiteY1333" fmla="*/ 143093 h 6858000"/>
              <a:gd name="connsiteX1334" fmla="*/ 5961252 w 12192002"/>
              <a:gd name="connsiteY1334" fmla="*/ 114820 h 6858000"/>
              <a:gd name="connsiteX1335" fmla="*/ 5944437 w 12192002"/>
              <a:gd name="connsiteY1335" fmla="*/ 113829 h 6858000"/>
              <a:gd name="connsiteX1336" fmla="*/ 9095810 w 12192002"/>
              <a:gd name="connsiteY1336" fmla="*/ 0 h 6858000"/>
              <a:gd name="connsiteX1337" fmla="*/ 9215999 w 12192002"/>
              <a:gd name="connsiteY1337" fmla="*/ 0 h 6858000"/>
              <a:gd name="connsiteX1338" fmla="*/ 9250991 w 12192002"/>
              <a:gd name="connsiteY1338" fmla="*/ 17650 h 6858000"/>
              <a:gd name="connsiteX1339" fmla="*/ 9551793 w 12192002"/>
              <a:gd name="connsiteY1339" fmla="*/ 69947 h 6858000"/>
              <a:gd name="connsiteX1340" fmla="*/ 10211701 w 12192002"/>
              <a:gd name="connsiteY1340" fmla="*/ 15192 h 6858000"/>
              <a:gd name="connsiteX1341" fmla="*/ 9665014 w 12192002"/>
              <a:gd name="connsiteY1341" fmla="*/ 41266 h 6858000"/>
              <a:gd name="connsiteX1342" fmla="*/ 9382567 w 12192002"/>
              <a:gd name="connsiteY1342" fmla="*/ 18583 h 6858000"/>
              <a:gd name="connsiteX1343" fmla="*/ 9283159 w 12192002"/>
              <a:gd name="connsiteY1343" fmla="*/ 0 h 6858000"/>
              <a:gd name="connsiteX1344" fmla="*/ 9469266 w 12192002"/>
              <a:gd name="connsiteY1344" fmla="*/ 0 h 6858000"/>
              <a:gd name="connsiteX1345" fmla="*/ 9504117 w 12192002"/>
              <a:gd name="connsiteY1345" fmla="*/ 4274 h 6858000"/>
              <a:gd name="connsiteX1346" fmla="*/ 9667223 w 12192002"/>
              <a:gd name="connsiteY1346" fmla="*/ 13232 h 6858000"/>
              <a:gd name="connsiteX1347" fmla="*/ 9887703 w 12192002"/>
              <a:gd name="connsiteY1347" fmla="*/ 12601 h 6858000"/>
              <a:gd name="connsiteX1348" fmla="*/ 10088930 w 12192002"/>
              <a:gd name="connsiteY1348" fmla="*/ 0 h 6858000"/>
              <a:gd name="connsiteX1349" fmla="*/ 10544171 w 12192002"/>
              <a:gd name="connsiteY1349" fmla="*/ 0 h 6858000"/>
              <a:gd name="connsiteX1350" fmla="*/ 10392396 w 12192002"/>
              <a:gd name="connsiteY1350" fmla="*/ 36772 h 6858000"/>
              <a:gd name="connsiteX1351" fmla="*/ 9413803 w 12192002"/>
              <a:gd name="connsiteY1351" fmla="*/ 131277 h 6858000"/>
              <a:gd name="connsiteX1352" fmla="*/ 9174626 w 12192002"/>
              <a:gd name="connsiteY1352" fmla="*/ 44983 h 6858000"/>
              <a:gd name="connsiteX1353" fmla="*/ 8474998 w 12192002"/>
              <a:gd name="connsiteY1353" fmla="*/ 0 h 6858000"/>
              <a:gd name="connsiteX1354" fmla="*/ 8573502 w 12192002"/>
              <a:gd name="connsiteY1354" fmla="*/ 0 h 6858000"/>
              <a:gd name="connsiteX1355" fmla="*/ 8659539 w 12192002"/>
              <a:gd name="connsiteY1355" fmla="*/ 117664 h 6858000"/>
              <a:gd name="connsiteX1356" fmla="*/ 9248507 w 12192002"/>
              <a:gd name="connsiteY1356" fmla="*/ 743734 h 6858000"/>
              <a:gd name="connsiteX1357" fmla="*/ 9309457 w 12192002"/>
              <a:gd name="connsiteY1357" fmla="*/ 795932 h 6858000"/>
              <a:gd name="connsiteX1358" fmla="*/ 9785496 w 12192002"/>
              <a:gd name="connsiteY1358" fmla="*/ 530713 h 6858000"/>
              <a:gd name="connsiteX1359" fmla="*/ 10482828 w 12192002"/>
              <a:gd name="connsiteY1359" fmla="*/ 399738 h 6858000"/>
              <a:gd name="connsiteX1360" fmla="*/ 10468382 w 12192002"/>
              <a:gd name="connsiteY1360" fmla="*/ 461219 h 6858000"/>
              <a:gd name="connsiteX1361" fmla="*/ 9430790 w 12192002"/>
              <a:gd name="connsiteY1361" fmla="*/ 895589 h 6858000"/>
              <a:gd name="connsiteX1362" fmla="*/ 10019780 w 12192002"/>
              <a:gd name="connsiteY1362" fmla="*/ 1298815 h 6858000"/>
              <a:gd name="connsiteX1363" fmla="*/ 10372218 w 12192002"/>
              <a:gd name="connsiteY1363" fmla="*/ 1146081 h 6858000"/>
              <a:gd name="connsiteX1364" fmla="*/ 10896429 w 12192002"/>
              <a:gd name="connsiteY1364" fmla="*/ 310883 h 6858000"/>
              <a:gd name="connsiteX1365" fmla="*/ 10919735 w 12192002"/>
              <a:gd name="connsiteY1365" fmla="*/ 318176 h 6858000"/>
              <a:gd name="connsiteX1366" fmla="*/ 10637064 w 12192002"/>
              <a:gd name="connsiteY1366" fmla="*/ 935661 h 6858000"/>
              <a:gd name="connsiteX1367" fmla="*/ 10516995 w 12192002"/>
              <a:gd name="connsiteY1367" fmla="*/ 1070245 h 6858000"/>
              <a:gd name="connsiteX1368" fmla="*/ 10868835 w 12192002"/>
              <a:gd name="connsiteY1368" fmla="*/ 815534 h 6858000"/>
              <a:gd name="connsiteX1369" fmla="*/ 11704547 w 12192002"/>
              <a:gd name="connsiteY1369" fmla="*/ 465665 h 6858000"/>
              <a:gd name="connsiteX1370" fmla="*/ 12033562 w 12192002"/>
              <a:gd name="connsiteY1370" fmla="*/ 350012 h 6858000"/>
              <a:gd name="connsiteX1371" fmla="*/ 12025537 w 12192002"/>
              <a:gd name="connsiteY1371" fmla="*/ 382666 h 6858000"/>
              <a:gd name="connsiteX1372" fmla="*/ 11088649 w 12192002"/>
              <a:gd name="connsiteY1372" fmla="*/ 1056676 h 6858000"/>
              <a:gd name="connsiteX1373" fmla="*/ 10561600 w 12192002"/>
              <a:gd name="connsiteY1373" fmla="*/ 1229477 h 6858000"/>
              <a:gd name="connsiteX1374" fmla="*/ 10280797 w 12192002"/>
              <a:gd name="connsiteY1374" fmla="*/ 1263181 h 6858000"/>
              <a:gd name="connsiteX1375" fmla="*/ 10083376 w 12192002"/>
              <a:gd name="connsiteY1375" fmla="*/ 1334114 h 6858000"/>
              <a:gd name="connsiteX1376" fmla="*/ 10832582 w 12192002"/>
              <a:gd name="connsiteY1376" fmla="*/ 1687356 h 6858000"/>
              <a:gd name="connsiteX1377" fmla="*/ 10839263 w 12192002"/>
              <a:gd name="connsiteY1377" fmla="*/ 1683743 h 6858000"/>
              <a:gd name="connsiteX1378" fmla="*/ 11350910 w 12192002"/>
              <a:gd name="connsiteY1378" fmla="*/ 1443899 h 6858000"/>
              <a:gd name="connsiteX1379" fmla="*/ 11360346 w 12192002"/>
              <a:gd name="connsiteY1379" fmla="*/ 1429225 h 6858000"/>
              <a:gd name="connsiteX1380" fmla="*/ 12167580 w 12192002"/>
              <a:gd name="connsiteY1380" fmla="*/ 789523 h 6858000"/>
              <a:gd name="connsiteX1381" fmla="*/ 12192000 w 12192002"/>
              <a:gd name="connsiteY1381" fmla="*/ 769876 h 6858000"/>
              <a:gd name="connsiteX1382" fmla="*/ 12192000 w 12192002"/>
              <a:gd name="connsiteY1382" fmla="*/ 802845 h 6858000"/>
              <a:gd name="connsiteX1383" fmla="*/ 12173558 w 12192002"/>
              <a:gd name="connsiteY1383" fmla="*/ 821317 h 6858000"/>
              <a:gd name="connsiteX1384" fmla="*/ 12117398 w 12192002"/>
              <a:gd name="connsiteY1384" fmla="*/ 877374 h 6858000"/>
              <a:gd name="connsiteX1385" fmla="*/ 11472926 w 12192002"/>
              <a:gd name="connsiteY1385" fmla="*/ 1344259 h 6858000"/>
              <a:gd name="connsiteX1386" fmla="*/ 11666978 w 12192002"/>
              <a:gd name="connsiteY1386" fmla="*/ 1215889 h 6858000"/>
              <a:gd name="connsiteX1387" fmla="*/ 11707200 w 12192002"/>
              <a:gd name="connsiteY1387" fmla="*/ 1192361 h 6858000"/>
              <a:gd name="connsiteX1388" fmla="*/ 12144637 w 12192002"/>
              <a:gd name="connsiteY1388" fmla="*/ 858646 h 6858000"/>
              <a:gd name="connsiteX1389" fmla="*/ 12192000 w 12192002"/>
              <a:gd name="connsiteY1389" fmla="*/ 810414 h 6858000"/>
              <a:gd name="connsiteX1390" fmla="*/ 12192000 w 12192002"/>
              <a:gd name="connsiteY1390" fmla="*/ 916439 h 6858000"/>
              <a:gd name="connsiteX1391" fmla="*/ 12150630 w 12192002"/>
              <a:gd name="connsiteY1391" fmla="*/ 982925 h 6858000"/>
              <a:gd name="connsiteX1392" fmla="*/ 11389484 w 12192002"/>
              <a:gd name="connsiteY1392" fmla="*/ 1469889 h 6858000"/>
              <a:gd name="connsiteX1393" fmla="*/ 10923736 w 12192002"/>
              <a:gd name="connsiteY1393" fmla="*/ 1721439 h 6858000"/>
              <a:gd name="connsiteX1394" fmla="*/ 11091913 w 12192002"/>
              <a:gd name="connsiteY1394" fmla="*/ 1780406 h 6858000"/>
              <a:gd name="connsiteX1395" fmla="*/ 11771238 w 12192002"/>
              <a:gd name="connsiteY1395" fmla="*/ 1944400 h 6858000"/>
              <a:gd name="connsiteX1396" fmla="*/ 11783166 w 12192002"/>
              <a:gd name="connsiteY1396" fmla="*/ 1931422 h 6858000"/>
              <a:gd name="connsiteX1397" fmla="*/ 12131988 w 12192002"/>
              <a:gd name="connsiteY1397" fmla="*/ 1574357 h 6858000"/>
              <a:gd name="connsiteX1398" fmla="*/ 12192000 w 12192002"/>
              <a:gd name="connsiteY1398" fmla="*/ 1537429 h 6858000"/>
              <a:gd name="connsiteX1399" fmla="*/ 12192000 w 12192002"/>
              <a:gd name="connsiteY1399" fmla="*/ 1589108 h 6858000"/>
              <a:gd name="connsiteX1400" fmla="*/ 12112105 w 12192002"/>
              <a:gd name="connsiteY1400" fmla="*/ 1640352 h 6858000"/>
              <a:gd name="connsiteX1401" fmla="*/ 11849203 w 12192002"/>
              <a:gd name="connsiteY1401" fmla="*/ 1900149 h 6858000"/>
              <a:gd name="connsiteX1402" fmla="*/ 11946326 w 12192002"/>
              <a:gd name="connsiteY1402" fmla="*/ 1822808 h 6858000"/>
              <a:gd name="connsiteX1403" fmla="*/ 12055863 w 12192002"/>
              <a:gd name="connsiteY1403" fmla="*/ 1735914 h 6858000"/>
              <a:gd name="connsiteX1404" fmla="*/ 12150816 w 12192002"/>
              <a:gd name="connsiteY1404" fmla="*/ 1678902 h 6858000"/>
              <a:gd name="connsiteX1405" fmla="*/ 12192000 w 12192002"/>
              <a:gd name="connsiteY1405" fmla="*/ 1655121 h 6858000"/>
              <a:gd name="connsiteX1406" fmla="*/ 12192000 w 12192002"/>
              <a:gd name="connsiteY1406" fmla="*/ 1686869 h 6858000"/>
              <a:gd name="connsiteX1407" fmla="*/ 12163772 w 12192002"/>
              <a:gd name="connsiteY1407" fmla="*/ 1703058 h 6858000"/>
              <a:gd name="connsiteX1408" fmla="*/ 12070597 w 12192002"/>
              <a:gd name="connsiteY1408" fmla="*/ 1758893 h 6858000"/>
              <a:gd name="connsiteX1409" fmla="*/ 11963621 w 12192002"/>
              <a:gd name="connsiteY1409" fmla="*/ 1844299 h 6858000"/>
              <a:gd name="connsiteX1410" fmla="*/ 11886604 w 12192002"/>
              <a:gd name="connsiteY1410" fmla="*/ 1907617 h 6858000"/>
              <a:gd name="connsiteX1411" fmla="*/ 12153575 w 12192002"/>
              <a:gd name="connsiteY1411" fmla="*/ 1786372 h 6858000"/>
              <a:gd name="connsiteX1412" fmla="*/ 12192000 w 12192002"/>
              <a:gd name="connsiteY1412" fmla="*/ 1759693 h 6858000"/>
              <a:gd name="connsiteX1413" fmla="*/ 12192000 w 12192002"/>
              <a:gd name="connsiteY1413" fmla="*/ 1809459 h 6858000"/>
              <a:gd name="connsiteX1414" fmla="*/ 12121362 w 12192002"/>
              <a:gd name="connsiteY1414" fmla="*/ 1857561 h 6858000"/>
              <a:gd name="connsiteX1415" fmla="*/ 11895949 w 12192002"/>
              <a:gd name="connsiteY1415" fmla="*/ 1963079 h 6858000"/>
              <a:gd name="connsiteX1416" fmla="*/ 12192000 w 12192002"/>
              <a:gd name="connsiteY1416" fmla="*/ 1990579 h 6858000"/>
              <a:gd name="connsiteX1417" fmla="*/ 12192000 w 12192002"/>
              <a:gd name="connsiteY1417" fmla="*/ 2065582 h 6858000"/>
              <a:gd name="connsiteX1418" fmla="*/ 12153918 w 12192002"/>
              <a:gd name="connsiteY1418" fmla="*/ 2063926 h 6858000"/>
              <a:gd name="connsiteX1419" fmla="*/ 12192000 w 12192002"/>
              <a:gd name="connsiteY1419" fmla="*/ 2085104 h 6858000"/>
              <a:gd name="connsiteX1420" fmla="*/ 12192000 w 12192002"/>
              <a:gd name="connsiteY1420" fmla="*/ 2178471 h 6858000"/>
              <a:gd name="connsiteX1421" fmla="*/ 12085355 w 12192002"/>
              <a:gd name="connsiteY1421" fmla="*/ 2122457 h 6858000"/>
              <a:gd name="connsiteX1422" fmla="*/ 12192000 w 12192002"/>
              <a:gd name="connsiteY1422" fmla="*/ 2196158 h 6858000"/>
              <a:gd name="connsiteX1423" fmla="*/ 12192000 w 12192002"/>
              <a:gd name="connsiteY1423" fmla="*/ 2230374 h 6858000"/>
              <a:gd name="connsiteX1424" fmla="*/ 12041237 w 12192002"/>
              <a:gd name="connsiteY1424" fmla="*/ 2126309 h 6858000"/>
              <a:gd name="connsiteX1425" fmla="*/ 12174450 w 12192002"/>
              <a:gd name="connsiteY1425" fmla="*/ 2262541 h 6858000"/>
              <a:gd name="connsiteX1426" fmla="*/ 12192000 w 12192002"/>
              <a:gd name="connsiteY1426" fmla="*/ 2275857 h 6858000"/>
              <a:gd name="connsiteX1427" fmla="*/ 12192000 w 12192002"/>
              <a:gd name="connsiteY1427" fmla="*/ 2377131 h 6858000"/>
              <a:gd name="connsiteX1428" fmla="*/ 12155801 w 12192002"/>
              <a:gd name="connsiteY1428" fmla="*/ 2349925 h 6858000"/>
              <a:gd name="connsiteX1429" fmla="*/ 11930164 w 12192002"/>
              <a:gd name="connsiteY1429" fmla="*/ 2041945 h 6858000"/>
              <a:gd name="connsiteX1430" fmla="*/ 11561767 w 12192002"/>
              <a:gd name="connsiteY1430" fmla="*/ 1984479 h 6858000"/>
              <a:gd name="connsiteX1431" fmla="*/ 11987997 w 12192002"/>
              <a:gd name="connsiteY1431" fmla="*/ 3153822 h 6858000"/>
              <a:gd name="connsiteX1432" fmla="*/ 11926558 w 12192002"/>
              <a:gd name="connsiteY1432" fmla="*/ 3203134 h 6858000"/>
              <a:gd name="connsiteX1433" fmla="*/ 11440430 w 12192002"/>
              <a:gd name="connsiteY1433" fmla="*/ 1973028 h 6858000"/>
              <a:gd name="connsiteX1434" fmla="*/ 11446754 w 12192002"/>
              <a:gd name="connsiteY1434" fmla="*/ 1959605 h 6858000"/>
              <a:gd name="connsiteX1435" fmla="*/ 11050651 w 12192002"/>
              <a:gd name="connsiteY1435" fmla="*/ 1850495 h 6858000"/>
              <a:gd name="connsiteX1436" fmla="*/ 10389960 w 12192002"/>
              <a:gd name="connsiteY1436" fmla="*/ 1586232 h 6858000"/>
              <a:gd name="connsiteX1437" fmla="*/ 10500699 w 12192002"/>
              <a:gd name="connsiteY1437" fmla="*/ 1913175 h 6858000"/>
              <a:gd name="connsiteX1438" fmla="*/ 10507814 w 12192002"/>
              <a:gd name="connsiteY1438" fmla="*/ 1920694 h 6858000"/>
              <a:gd name="connsiteX1439" fmla="*/ 10518908 w 12192002"/>
              <a:gd name="connsiteY1439" fmla="*/ 1911226 h 6858000"/>
              <a:gd name="connsiteX1440" fmla="*/ 11258935 w 12192002"/>
              <a:gd name="connsiteY1440" fmla="*/ 2442781 h 6858000"/>
              <a:gd name="connsiteX1441" fmla="*/ 11211663 w 12192002"/>
              <a:gd name="connsiteY1441" fmla="*/ 2510325 h 6858000"/>
              <a:gd name="connsiteX1442" fmla="*/ 10571295 w 12192002"/>
              <a:gd name="connsiteY1442" fmla="*/ 2105302 h 6858000"/>
              <a:gd name="connsiteX1443" fmla="*/ 10435737 w 12192002"/>
              <a:gd name="connsiteY1443" fmla="*/ 2805672 h 6858000"/>
              <a:gd name="connsiteX1444" fmla="*/ 10206831 w 12192002"/>
              <a:gd name="connsiteY1444" fmla="*/ 3151701 h 6858000"/>
              <a:gd name="connsiteX1445" fmla="*/ 10196482 w 12192002"/>
              <a:gd name="connsiteY1445" fmla="*/ 3135084 h 6858000"/>
              <a:gd name="connsiteX1446" fmla="*/ 10381882 w 12192002"/>
              <a:gd name="connsiteY1446" fmla="*/ 2155807 h 6858000"/>
              <a:gd name="connsiteX1447" fmla="*/ 10439260 w 12192002"/>
              <a:gd name="connsiteY1447" fmla="*/ 1962486 h 6858000"/>
              <a:gd name="connsiteX1448" fmla="*/ 10439409 w 12192002"/>
              <a:gd name="connsiteY1448" fmla="*/ 1960615 h 6858000"/>
              <a:gd name="connsiteX1449" fmla="*/ 10439915 w 12192002"/>
              <a:gd name="connsiteY1449" fmla="*/ 1951821 h 6858000"/>
              <a:gd name="connsiteX1450" fmla="*/ 10314241 w 12192002"/>
              <a:gd name="connsiteY1450" fmla="*/ 1556749 h 6858000"/>
              <a:gd name="connsiteX1451" fmla="*/ 10315061 w 12192002"/>
              <a:gd name="connsiteY1451" fmla="*/ 1548729 h 6858000"/>
              <a:gd name="connsiteX1452" fmla="*/ 9526158 w 12192002"/>
              <a:gd name="connsiteY1452" fmla="*/ 1071804 h 6858000"/>
              <a:gd name="connsiteX1453" fmla="*/ 9758689 w 12192002"/>
              <a:gd name="connsiteY1453" fmla="*/ 1585512 h 6858000"/>
              <a:gd name="connsiteX1454" fmla="*/ 9941392 w 12192002"/>
              <a:gd name="connsiteY1454" fmla="*/ 2432858 h 6858000"/>
              <a:gd name="connsiteX1455" fmla="*/ 9887724 w 12192002"/>
              <a:gd name="connsiteY1455" fmla="*/ 2495762 h 6858000"/>
              <a:gd name="connsiteX1456" fmla="*/ 9587446 w 12192002"/>
              <a:gd name="connsiteY1456" fmla="*/ 1872898 h 6858000"/>
              <a:gd name="connsiteX1457" fmla="*/ 9462810 w 12192002"/>
              <a:gd name="connsiteY1457" fmla="*/ 1288346 h 6858000"/>
              <a:gd name="connsiteX1458" fmla="*/ 9318575 w 12192002"/>
              <a:gd name="connsiteY1458" fmla="*/ 1540820 h 6858000"/>
              <a:gd name="connsiteX1459" fmla="*/ 9191090 w 12192002"/>
              <a:gd name="connsiteY1459" fmla="*/ 1688355 h 6858000"/>
              <a:gd name="connsiteX1460" fmla="*/ 9177757 w 12192002"/>
              <a:gd name="connsiteY1460" fmla="*/ 1683354 h 6858000"/>
              <a:gd name="connsiteX1461" fmla="*/ 9274865 w 12192002"/>
              <a:gd name="connsiteY1461" fmla="*/ 1336896 h 6858000"/>
              <a:gd name="connsiteX1462" fmla="*/ 9478649 w 12192002"/>
              <a:gd name="connsiteY1462" fmla="*/ 1173376 h 6858000"/>
              <a:gd name="connsiteX1463" fmla="*/ 9482281 w 12192002"/>
              <a:gd name="connsiteY1463" fmla="*/ 1167830 h 6858000"/>
              <a:gd name="connsiteX1464" fmla="*/ 9438637 w 12192002"/>
              <a:gd name="connsiteY1464" fmla="*/ 1015438 h 6858000"/>
              <a:gd name="connsiteX1465" fmla="*/ 9439458 w 12192002"/>
              <a:gd name="connsiteY1465" fmla="*/ 1007420 h 6858000"/>
              <a:gd name="connsiteX1466" fmla="*/ 9197105 w 12192002"/>
              <a:gd name="connsiteY1466" fmla="*/ 808882 h 6858000"/>
              <a:gd name="connsiteX1467" fmla="*/ 8973607 w 12192002"/>
              <a:gd name="connsiteY1467" fmla="*/ 597733 h 6858000"/>
              <a:gd name="connsiteX1468" fmla="*/ 8967512 w 12192002"/>
              <a:gd name="connsiteY1468" fmla="*/ 1795211 h 6858000"/>
              <a:gd name="connsiteX1469" fmla="*/ 8912526 w 12192002"/>
              <a:gd name="connsiteY1469" fmla="*/ 1841464 h 6858000"/>
              <a:gd name="connsiteX1470" fmla="*/ 8893391 w 12192002"/>
              <a:gd name="connsiteY1470" fmla="*/ 572788 h 6858000"/>
              <a:gd name="connsiteX1471" fmla="*/ 8902990 w 12192002"/>
              <a:gd name="connsiteY1471" fmla="*/ 560750 h 6858000"/>
              <a:gd name="connsiteX1472" fmla="*/ 8919102 w 12192002"/>
              <a:gd name="connsiteY1472" fmla="*/ 542471 h 6858000"/>
              <a:gd name="connsiteX1473" fmla="*/ 8661728 w 12192002"/>
              <a:gd name="connsiteY1473" fmla="*/ 250903 h 6858000"/>
              <a:gd name="connsiteX1474" fmla="*/ 8357758 w 12192002"/>
              <a:gd name="connsiteY1474" fmla="*/ 0 h 6858000"/>
              <a:gd name="connsiteX1475" fmla="*/ 8405492 w 12192002"/>
              <a:gd name="connsiteY1475" fmla="*/ 0 h 6858000"/>
              <a:gd name="connsiteX1476" fmla="*/ 8392083 w 12192002"/>
              <a:gd name="connsiteY1476" fmla="*/ 30495 h 6858000"/>
              <a:gd name="connsiteX1477" fmla="*/ 8339888 w 12192002"/>
              <a:gd name="connsiteY1477" fmla="*/ 306259 h 6858000"/>
              <a:gd name="connsiteX1478" fmla="*/ 8473847 w 12192002"/>
              <a:gd name="connsiteY1478" fmla="*/ 727373 h 6858000"/>
              <a:gd name="connsiteX1479" fmla="*/ 8454081 w 12192002"/>
              <a:gd name="connsiteY1479" fmla="*/ 1611960 h 6858000"/>
              <a:gd name="connsiteX1480" fmla="*/ 8396000 w 12192002"/>
              <a:gd name="connsiteY1480" fmla="*/ 1663986 h 6858000"/>
              <a:gd name="connsiteX1481" fmla="*/ 8238881 w 12192002"/>
              <a:gd name="connsiteY1481" fmla="*/ 368438 h 6858000"/>
              <a:gd name="connsiteX1482" fmla="*/ 7668140 w 12192002"/>
              <a:gd name="connsiteY1482" fmla="*/ 942511 h 6858000"/>
              <a:gd name="connsiteX1483" fmla="*/ 7637853 w 12192002"/>
              <a:gd name="connsiteY1483" fmla="*/ 942567 h 6858000"/>
              <a:gd name="connsiteX1484" fmla="*/ 7909649 w 12192002"/>
              <a:gd name="connsiteY1484" fmla="*/ 489150 h 6858000"/>
              <a:gd name="connsiteX1485" fmla="*/ 8256182 w 12192002"/>
              <a:gd name="connsiteY1485" fmla="*/ 301724 h 6858000"/>
              <a:gd name="connsiteX1486" fmla="*/ 8255912 w 12192002"/>
              <a:gd name="connsiteY1486" fmla="*/ 276498 h 6858000"/>
              <a:gd name="connsiteX1487" fmla="*/ 8315225 w 12192002"/>
              <a:gd name="connsiteY1487" fmla="*/ 89075 h 6858000"/>
              <a:gd name="connsiteX1488" fmla="*/ 7497388 w 12192002"/>
              <a:gd name="connsiteY1488" fmla="*/ 0 h 6858000"/>
              <a:gd name="connsiteX1489" fmla="*/ 7560921 w 12192002"/>
              <a:gd name="connsiteY1489" fmla="*/ 0 h 6858000"/>
              <a:gd name="connsiteX1490" fmla="*/ 7546742 w 12192002"/>
              <a:gd name="connsiteY1490" fmla="*/ 68966 h 6858000"/>
              <a:gd name="connsiteX1491" fmla="*/ 7488853 w 12192002"/>
              <a:gd name="connsiteY1491" fmla="*/ 535687 h 6858000"/>
              <a:gd name="connsiteX1492" fmla="*/ 7529509 w 12192002"/>
              <a:gd name="connsiteY1492" fmla="*/ 380358 h 6858000"/>
              <a:gd name="connsiteX1493" fmla="*/ 7585939 w 12192002"/>
              <a:gd name="connsiteY1493" fmla="*/ 184712 h 6858000"/>
              <a:gd name="connsiteX1494" fmla="*/ 7621792 w 12192002"/>
              <a:gd name="connsiteY1494" fmla="*/ 87864 h 6858000"/>
              <a:gd name="connsiteX1495" fmla="*/ 7654204 w 12192002"/>
              <a:gd name="connsiteY1495" fmla="*/ 0 h 6858000"/>
              <a:gd name="connsiteX1496" fmla="*/ 7683986 w 12192002"/>
              <a:gd name="connsiteY1496" fmla="*/ 0 h 6858000"/>
              <a:gd name="connsiteX1497" fmla="*/ 7647914 w 12192002"/>
              <a:gd name="connsiteY1497" fmla="*/ 97640 h 6858000"/>
              <a:gd name="connsiteX1498" fmla="*/ 7612524 w 12192002"/>
              <a:gd name="connsiteY1498" fmla="*/ 193392 h 6858000"/>
              <a:gd name="connsiteX1499" fmla="*/ 7557013 w 12192002"/>
              <a:gd name="connsiteY1499" fmla="*/ 386853 h 6858000"/>
              <a:gd name="connsiteX1500" fmla="*/ 7517286 w 12192002"/>
              <a:gd name="connsiteY1500" fmla="*/ 539999 h 6858000"/>
              <a:gd name="connsiteX1501" fmla="*/ 7704204 w 12192002"/>
              <a:gd name="connsiteY1501" fmla="*/ 152292 h 6858000"/>
              <a:gd name="connsiteX1502" fmla="*/ 7756975 w 12192002"/>
              <a:gd name="connsiteY1502" fmla="*/ 0 h 6858000"/>
              <a:gd name="connsiteX1503" fmla="*/ 7837329 w 12192002"/>
              <a:gd name="connsiteY1503" fmla="*/ 0 h 6858000"/>
              <a:gd name="connsiteX1504" fmla="*/ 7821760 w 12192002"/>
              <a:gd name="connsiteY1504" fmla="*/ 65656 h 6858000"/>
              <a:gd name="connsiteX1505" fmla="*/ 7488925 w 12192002"/>
              <a:gd name="connsiteY1505" fmla="*/ 763628 h 6858000"/>
              <a:gd name="connsiteX1506" fmla="*/ 7419999 w 12192002"/>
              <a:gd name="connsiteY1506" fmla="*/ 774360 h 6858000"/>
              <a:gd name="connsiteX1507" fmla="*/ 7487820 w 12192002"/>
              <a:gd name="connsiteY1507" fmla="*/ 37416 h 6858000"/>
              <a:gd name="connsiteX1508" fmla="*/ 3882765 w 12192002"/>
              <a:gd name="connsiteY1508" fmla="*/ 0 h 6858000"/>
              <a:gd name="connsiteX1509" fmla="*/ 3995099 w 12192002"/>
              <a:gd name="connsiteY1509" fmla="*/ 0 h 6858000"/>
              <a:gd name="connsiteX1510" fmla="*/ 4163818 w 12192002"/>
              <a:gd name="connsiteY1510" fmla="*/ 234104 h 6858000"/>
              <a:gd name="connsiteX1511" fmla="*/ 4172099 w 12192002"/>
              <a:gd name="connsiteY1511" fmla="*/ 234207 h 6858000"/>
              <a:gd name="connsiteX1512" fmla="*/ 4784282 w 12192002"/>
              <a:gd name="connsiteY1512" fmla="*/ 276561 h 6858000"/>
              <a:gd name="connsiteX1513" fmla="*/ 4801687 w 12192002"/>
              <a:gd name="connsiteY1513" fmla="*/ 267764 h 6858000"/>
              <a:gd name="connsiteX1514" fmla="*/ 6082788 w 12192002"/>
              <a:gd name="connsiteY1514" fmla="*/ 64119 h 6858000"/>
              <a:gd name="connsiteX1515" fmla="*/ 6099442 w 12192002"/>
              <a:gd name="connsiteY1515" fmla="*/ 82568 h 6858000"/>
              <a:gd name="connsiteX1516" fmla="*/ 4804137 w 12192002"/>
              <a:gd name="connsiteY1516" fmla="*/ 320931 h 6858000"/>
              <a:gd name="connsiteX1517" fmla="*/ 4227047 w 12192002"/>
              <a:gd name="connsiteY1517" fmla="*/ 313415 h 6858000"/>
              <a:gd name="connsiteX1518" fmla="*/ 4346041 w 12192002"/>
              <a:gd name="connsiteY1518" fmla="*/ 456086 h 6858000"/>
              <a:gd name="connsiteX1519" fmla="*/ 4870967 w 12192002"/>
              <a:gd name="connsiteY1519" fmla="*/ 963061 h 6858000"/>
              <a:gd name="connsiteX1520" fmla="*/ 4889647 w 12192002"/>
              <a:gd name="connsiteY1520" fmla="*/ 957147 h 6858000"/>
              <a:gd name="connsiteX1521" fmla="*/ 5422504 w 12192002"/>
              <a:gd name="connsiteY1521" fmla="*/ 805191 h 6858000"/>
              <a:gd name="connsiteX1522" fmla="*/ 6087656 w 12192002"/>
              <a:gd name="connsiteY1522" fmla="*/ 826703 h 6858000"/>
              <a:gd name="connsiteX1523" fmla="*/ 6058717 w 12192002"/>
              <a:gd name="connsiteY1523" fmla="*/ 865992 h 6858000"/>
              <a:gd name="connsiteX1524" fmla="*/ 4974153 w 12192002"/>
              <a:gd name="connsiteY1524" fmla="*/ 1045456 h 6858000"/>
              <a:gd name="connsiteX1525" fmla="*/ 5627835 w 12192002"/>
              <a:gd name="connsiteY1525" fmla="*/ 1472077 h 6858000"/>
              <a:gd name="connsiteX1526" fmla="*/ 5629816 w 12192002"/>
              <a:gd name="connsiteY1526" fmla="*/ 1471412 h 6858000"/>
              <a:gd name="connsiteX1527" fmla="*/ 5634124 w 12192002"/>
              <a:gd name="connsiteY1527" fmla="*/ 1470572 h 6858000"/>
              <a:gd name="connsiteX1528" fmla="*/ 5755832 w 12192002"/>
              <a:gd name="connsiteY1528" fmla="*/ 1383886 h 6858000"/>
              <a:gd name="connsiteX1529" fmla="*/ 6014186 w 12192002"/>
              <a:gd name="connsiteY1529" fmla="*/ 1279799 h 6858000"/>
              <a:gd name="connsiteX1530" fmla="*/ 6901619 w 12192002"/>
              <a:gd name="connsiteY1530" fmla="*/ 1047874 h 6858000"/>
              <a:gd name="connsiteX1531" fmla="*/ 6931566 w 12192002"/>
              <a:gd name="connsiteY1531" fmla="*/ 1062034 h 6858000"/>
              <a:gd name="connsiteX1532" fmla="*/ 5790982 w 12192002"/>
              <a:gd name="connsiteY1532" fmla="*/ 1561380 h 6858000"/>
              <a:gd name="connsiteX1533" fmla="*/ 6188971 w 12192002"/>
              <a:gd name="connsiteY1533" fmla="*/ 1755168 h 6858000"/>
              <a:gd name="connsiteX1534" fmla="*/ 6202446 w 12192002"/>
              <a:gd name="connsiteY1534" fmla="*/ 1752268 h 6858000"/>
              <a:gd name="connsiteX1535" fmla="*/ 7179560 w 12192002"/>
              <a:gd name="connsiteY1535" fmla="*/ 1467551 h 6858000"/>
              <a:gd name="connsiteX1536" fmla="*/ 7158730 w 12192002"/>
              <a:gd name="connsiteY1536" fmla="*/ 1507835 h 6858000"/>
              <a:gd name="connsiteX1537" fmla="*/ 6326959 w 12192002"/>
              <a:gd name="connsiteY1537" fmla="*/ 1817686 h 6858000"/>
              <a:gd name="connsiteX1538" fmla="*/ 6537433 w 12192002"/>
              <a:gd name="connsiteY1538" fmla="*/ 1907790 h 6858000"/>
              <a:gd name="connsiteX1539" fmla="*/ 6550221 w 12192002"/>
              <a:gd name="connsiteY1539" fmla="*/ 1910729 h 6858000"/>
              <a:gd name="connsiteX1540" fmla="*/ 6964438 w 12192002"/>
              <a:gd name="connsiteY1540" fmla="*/ 2209505 h 6858000"/>
              <a:gd name="connsiteX1541" fmla="*/ 7367862 w 12192002"/>
              <a:gd name="connsiteY1541" fmla="*/ 2806833 h 6858000"/>
              <a:gd name="connsiteX1542" fmla="*/ 7364329 w 12192002"/>
              <a:gd name="connsiteY1542" fmla="*/ 2826907 h 6858000"/>
              <a:gd name="connsiteX1543" fmla="*/ 7290545 w 12192002"/>
              <a:gd name="connsiteY1543" fmla="*/ 2850663 h 6858000"/>
              <a:gd name="connsiteX1544" fmla="*/ 6472036 w 12192002"/>
              <a:gd name="connsiteY1544" fmla="*/ 1959003 h 6858000"/>
              <a:gd name="connsiteX1545" fmla="*/ 5792897 w 12192002"/>
              <a:gd name="connsiteY1545" fmla="*/ 1647747 h 6858000"/>
              <a:gd name="connsiteX1546" fmla="*/ 5842751 w 12192002"/>
              <a:gd name="connsiteY1546" fmla="*/ 1816112 h 6858000"/>
              <a:gd name="connsiteX1547" fmla="*/ 5847424 w 12192002"/>
              <a:gd name="connsiteY1547" fmla="*/ 1815776 h 6858000"/>
              <a:gd name="connsiteX1548" fmla="*/ 6399821 w 12192002"/>
              <a:gd name="connsiteY1548" fmla="*/ 2344799 h 6858000"/>
              <a:gd name="connsiteX1549" fmla="*/ 6323232 w 12192002"/>
              <a:gd name="connsiteY1549" fmla="*/ 2389634 h 6858000"/>
              <a:gd name="connsiteX1550" fmla="*/ 5942957 w 12192002"/>
              <a:gd name="connsiteY1550" fmla="*/ 2077708 h 6858000"/>
              <a:gd name="connsiteX1551" fmla="*/ 5921559 w 12192002"/>
              <a:gd name="connsiteY1551" fmla="*/ 2378596 h 6858000"/>
              <a:gd name="connsiteX1552" fmla="*/ 5817651 w 12192002"/>
              <a:gd name="connsiteY1552" fmla="*/ 3023919 h 6858000"/>
              <a:gd name="connsiteX1553" fmla="*/ 5729634 w 12192002"/>
              <a:gd name="connsiteY1553" fmla="*/ 3051849 h 6858000"/>
              <a:gd name="connsiteX1554" fmla="*/ 5611018 w 12192002"/>
              <a:gd name="connsiteY1554" fmla="*/ 2316769 h 6858000"/>
              <a:gd name="connsiteX1555" fmla="*/ 5687608 w 12192002"/>
              <a:gd name="connsiteY1555" fmla="*/ 2039972 h 6858000"/>
              <a:gd name="connsiteX1556" fmla="*/ 5657554 w 12192002"/>
              <a:gd name="connsiteY1556" fmla="*/ 1576445 h 6858000"/>
              <a:gd name="connsiteX1557" fmla="*/ 5150475 w 12192002"/>
              <a:gd name="connsiteY1557" fmla="*/ 1274012 h 6858000"/>
              <a:gd name="connsiteX1558" fmla="*/ 5349142 w 12192002"/>
              <a:gd name="connsiteY1558" fmla="*/ 2204405 h 6858000"/>
              <a:gd name="connsiteX1559" fmla="*/ 5262214 w 12192002"/>
              <a:gd name="connsiteY1559" fmla="*/ 2233836 h 6858000"/>
              <a:gd name="connsiteX1560" fmla="*/ 4981539 w 12192002"/>
              <a:gd name="connsiteY1560" fmla="*/ 1542201 h 6858000"/>
              <a:gd name="connsiteX1561" fmla="*/ 4958461 w 12192002"/>
              <a:gd name="connsiteY1561" fmla="*/ 1136957 h 6858000"/>
              <a:gd name="connsiteX1562" fmla="*/ 4655015 w 12192002"/>
              <a:gd name="connsiteY1562" fmla="*/ 891426 h 6858000"/>
              <a:gd name="connsiteX1563" fmla="*/ 4348002 w 12192002"/>
              <a:gd name="connsiteY1563" fmla="*/ 2205895 h 6858000"/>
              <a:gd name="connsiteX1564" fmla="*/ 4262250 w 12192002"/>
              <a:gd name="connsiteY1564" fmla="*/ 2219972 h 6858000"/>
              <a:gd name="connsiteX1565" fmla="*/ 4550611 w 12192002"/>
              <a:gd name="connsiteY1565" fmla="*/ 817540 h 6858000"/>
              <a:gd name="connsiteX1566" fmla="*/ 4564418 w 12192002"/>
              <a:gd name="connsiteY1566" fmla="*/ 808293 h 6858000"/>
              <a:gd name="connsiteX1567" fmla="*/ 4266388 w 12192002"/>
              <a:gd name="connsiteY1567" fmla="*/ 500083 h 6858000"/>
              <a:gd name="connsiteX1568" fmla="*/ 4032842 w 12192002"/>
              <a:gd name="connsiteY1568" fmla="*/ 211809 h 6858000"/>
              <a:gd name="connsiteX1569" fmla="*/ 3721337 w 12192002"/>
              <a:gd name="connsiteY1569" fmla="*/ 0 h 6858000"/>
              <a:gd name="connsiteX1570" fmla="*/ 3797544 w 12192002"/>
              <a:gd name="connsiteY1570" fmla="*/ 0 h 6858000"/>
              <a:gd name="connsiteX1571" fmla="*/ 3775734 w 12192002"/>
              <a:gd name="connsiteY1571" fmla="*/ 95131 h 6858000"/>
              <a:gd name="connsiteX1572" fmla="*/ 3724807 w 12192002"/>
              <a:gd name="connsiteY1572" fmla="*/ 272257 h 6858000"/>
              <a:gd name="connsiteX1573" fmla="*/ 3726844 w 12192002"/>
              <a:gd name="connsiteY1573" fmla="*/ 282988 h 6858000"/>
              <a:gd name="connsiteX1574" fmla="*/ 3742664 w 12192002"/>
              <a:gd name="connsiteY1574" fmla="*/ 279918 h 6858000"/>
              <a:gd name="connsiteX1575" fmla="*/ 4103910 w 12192002"/>
              <a:gd name="connsiteY1575" fmla="*/ 1161917 h 6858000"/>
              <a:gd name="connsiteX1576" fmla="*/ 4020269 w 12192002"/>
              <a:gd name="connsiteY1576" fmla="*/ 1200406 h 6858000"/>
              <a:gd name="connsiteX1577" fmla="*/ 3674882 w 12192002"/>
              <a:gd name="connsiteY1577" fmla="*/ 488524 h 6858000"/>
              <a:gd name="connsiteX1578" fmla="*/ 3132682 w 12192002"/>
              <a:gd name="connsiteY1578" fmla="*/ 1072284 h 6858000"/>
              <a:gd name="connsiteX1579" fmla="*/ 2716346 w 12192002"/>
              <a:gd name="connsiteY1579" fmla="*/ 1276376 h 6858000"/>
              <a:gd name="connsiteX1580" fmla="*/ 2716772 w 12192002"/>
              <a:gd name="connsiteY1580" fmla="*/ 1255462 h 6858000"/>
              <a:gd name="connsiteX1581" fmla="*/ 3471096 w 12192002"/>
              <a:gd name="connsiteY1581" fmla="*/ 437072 h 6858000"/>
              <a:gd name="connsiteX1582" fmla="*/ 3639057 w 12192002"/>
              <a:gd name="connsiteY1582" fmla="*/ 286334 h 6858000"/>
              <a:gd name="connsiteX1583" fmla="*/ 3640309 w 12192002"/>
              <a:gd name="connsiteY1583" fmla="*/ 284664 h 6858000"/>
              <a:gd name="connsiteX1584" fmla="*/ 3646022 w 12192002"/>
              <a:gd name="connsiteY1584" fmla="*/ 276711 h 6858000"/>
              <a:gd name="connsiteX1585" fmla="*/ 3707943 w 12192002"/>
              <a:gd name="connsiteY1585" fmla="*/ 65958 h 6858000"/>
              <a:gd name="connsiteX1586" fmla="*/ 2867960 w 12192002"/>
              <a:gd name="connsiteY1586" fmla="*/ 0 h 6858000"/>
              <a:gd name="connsiteX1587" fmla="*/ 2926351 w 12192002"/>
              <a:gd name="connsiteY1587" fmla="*/ 0 h 6858000"/>
              <a:gd name="connsiteX1588" fmla="*/ 2902823 w 12192002"/>
              <a:gd name="connsiteY1588" fmla="*/ 262929 h 6858000"/>
              <a:gd name="connsiteX1589" fmla="*/ 2940663 w 12192002"/>
              <a:gd name="connsiteY1589" fmla="*/ 140884 h 6858000"/>
              <a:gd name="connsiteX1590" fmla="*/ 2947039 w 12192002"/>
              <a:gd name="connsiteY1590" fmla="*/ 122524 h 6858000"/>
              <a:gd name="connsiteX1591" fmla="*/ 2984316 w 12192002"/>
              <a:gd name="connsiteY1591" fmla="*/ 0 h 6858000"/>
              <a:gd name="connsiteX1592" fmla="*/ 3016114 w 12192002"/>
              <a:gd name="connsiteY1592" fmla="*/ 0 h 6858000"/>
              <a:gd name="connsiteX1593" fmla="*/ 2979949 w 12192002"/>
              <a:gd name="connsiteY1593" fmla="*/ 119274 h 6858000"/>
              <a:gd name="connsiteX1594" fmla="*/ 3023879 w 12192002"/>
              <a:gd name="connsiteY1594" fmla="*/ 0 h 6858000"/>
              <a:gd name="connsiteX1595" fmla="*/ 3105400 w 12192002"/>
              <a:gd name="connsiteY1595" fmla="*/ 0 h 6858000"/>
              <a:gd name="connsiteX1596" fmla="*/ 3094669 w 12192002"/>
              <a:gd name="connsiteY1596" fmla="*/ 30308 h 6858000"/>
              <a:gd name="connsiteX1597" fmla="*/ 2901945 w 12192002"/>
              <a:gd name="connsiteY1597" fmla="*/ 466538 h 6858000"/>
              <a:gd name="connsiteX1598" fmla="*/ 2815209 w 12192002"/>
              <a:gd name="connsiteY1598" fmla="*/ 497361 h 6858000"/>
              <a:gd name="connsiteX1599" fmla="*/ 2844845 w 12192002"/>
              <a:gd name="connsiteY1599" fmla="*/ 127638 h 6858000"/>
              <a:gd name="connsiteX1600" fmla="*/ 1057230 w 12192002"/>
              <a:gd name="connsiteY1600" fmla="*/ 0 h 6858000"/>
              <a:gd name="connsiteX1601" fmla="*/ 1111003 w 12192002"/>
              <a:gd name="connsiteY1601" fmla="*/ 0 h 6858000"/>
              <a:gd name="connsiteX1602" fmla="*/ 1125553 w 12192002"/>
              <a:gd name="connsiteY1602" fmla="*/ 52588 h 6858000"/>
              <a:gd name="connsiteX1603" fmla="*/ 1304276 w 12192002"/>
              <a:gd name="connsiteY1603" fmla="*/ 476275 h 6858000"/>
              <a:gd name="connsiteX1604" fmla="*/ 1492066 w 12192002"/>
              <a:gd name="connsiteY1604" fmla="*/ 886333 h 6858000"/>
              <a:gd name="connsiteX1605" fmla="*/ 1423698 w 12192002"/>
              <a:gd name="connsiteY1605" fmla="*/ 710817 h 6858000"/>
              <a:gd name="connsiteX1606" fmla="*/ 1357609 w 12192002"/>
              <a:gd name="connsiteY1606" fmla="*/ 532892 h 6858000"/>
              <a:gd name="connsiteX1607" fmla="*/ 1309550 w 12192002"/>
              <a:gd name="connsiteY1607" fmla="*/ 374031 h 6858000"/>
              <a:gd name="connsiteX1608" fmla="*/ 1193673 w 12192002"/>
              <a:gd name="connsiteY1608" fmla="*/ 49533 h 6858000"/>
              <a:gd name="connsiteX1609" fmla="*/ 1164391 w 12192002"/>
              <a:gd name="connsiteY1609" fmla="*/ 0 h 6858000"/>
              <a:gd name="connsiteX1610" fmla="*/ 1200666 w 12192002"/>
              <a:gd name="connsiteY1610" fmla="*/ 0 h 6858000"/>
              <a:gd name="connsiteX1611" fmla="*/ 1223408 w 12192002"/>
              <a:gd name="connsiteY1611" fmla="*/ 38996 h 6858000"/>
              <a:gd name="connsiteX1612" fmla="*/ 1339635 w 12192002"/>
              <a:gd name="connsiteY1612" fmla="*/ 365517 h 6858000"/>
              <a:gd name="connsiteX1613" fmla="*/ 1387469 w 12192002"/>
              <a:gd name="connsiteY1613" fmla="*/ 523079 h 6858000"/>
              <a:gd name="connsiteX1614" fmla="*/ 1452685 w 12192002"/>
              <a:gd name="connsiteY1614" fmla="*/ 699806 h 6858000"/>
              <a:gd name="connsiteX1615" fmla="*/ 1492092 w 12192002"/>
              <a:gd name="connsiteY1615" fmla="*/ 800424 h 6858000"/>
              <a:gd name="connsiteX1616" fmla="*/ 1455302 w 12192002"/>
              <a:gd name="connsiteY1616" fmla="*/ 632913 h 6858000"/>
              <a:gd name="connsiteX1617" fmla="*/ 1222336 w 12192002"/>
              <a:gd name="connsiteY1617" fmla="*/ 9480 h 6858000"/>
              <a:gd name="connsiteX1618" fmla="*/ 1214634 w 12192002"/>
              <a:gd name="connsiteY1618" fmla="*/ 0 h 6858000"/>
              <a:gd name="connsiteX1619" fmla="*/ 1289827 w 12192002"/>
              <a:gd name="connsiteY1619" fmla="*/ 0 h 6858000"/>
              <a:gd name="connsiteX1620" fmla="*/ 1321076 w 12192002"/>
              <a:gd name="connsiteY1620" fmla="*/ 59722 h 6858000"/>
              <a:gd name="connsiteX1621" fmla="*/ 1512579 w 12192002"/>
              <a:gd name="connsiteY1621" fmla="*/ 626441 h 6858000"/>
              <a:gd name="connsiteX1622" fmla="*/ 1506076 w 12192002"/>
              <a:gd name="connsiteY1622" fmla="*/ 1089289 h 6858000"/>
              <a:gd name="connsiteX1623" fmla="*/ 1486346 w 12192002"/>
              <a:gd name="connsiteY1623" fmla="*/ 1079919 h 6858000"/>
              <a:gd name="connsiteX1624" fmla="*/ 1070511 w 12192002"/>
              <a:gd name="connsiteY1624" fmla="*/ 48609 h 6858000"/>
              <a:gd name="connsiteX1625" fmla="*/ 43151 w 12192002"/>
              <a:gd name="connsiteY1625" fmla="*/ 0 h 6858000"/>
              <a:gd name="connsiteX1626" fmla="*/ 95283 w 12192002"/>
              <a:gd name="connsiteY1626" fmla="*/ 0 h 6858000"/>
              <a:gd name="connsiteX1627" fmla="*/ 300708 w 12192002"/>
              <a:gd name="connsiteY1627" fmla="*/ 154571 h 6858000"/>
              <a:gd name="connsiteX1628" fmla="*/ 530414 w 12192002"/>
              <a:gd name="connsiteY1628" fmla="*/ 354673 h 6858000"/>
              <a:gd name="connsiteX1629" fmla="*/ 333785 w 12192002"/>
              <a:gd name="connsiteY1629" fmla="*/ 161564 h 6858000"/>
              <a:gd name="connsiteX1630" fmla="*/ 147005 w 12192002"/>
              <a:gd name="connsiteY1630" fmla="*/ 0 h 6858000"/>
              <a:gd name="connsiteX1631" fmla="*/ 272509 w 12192002"/>
              <a:gd name="connsiteY1631" fmla="*/ 0 h 6858000"/>
              <a:gd name="connsiteX1632" fmla="*/ 326276 w 12192002"/>
              <a:gd name="connsiteY1632" fmla="*/ 45847 h 6858000"/>
              <a:gd name="connsiteX1633" fmla="*/ 823759 w 12192002"/>
              <a:gd name="connsiteY1633" fmla="*/ 574145 h 6858000"/>
              <a:gd name="connsiteX1634" fmla="*/ 811254 w 12192002"/>
              <a:gd name="connsiteY1634" fmla="*/ 665546 h 6858000"/>
              <a:gd name="connsiteX1635" fmla="*/ 154042 w 12192002"/>
              <a:gd name="connsiteY1635" fmla="*/ 261522 h 6858000"/>
              <a:gd name="connsiteX1636" fmla="*/ 13550 w 12192002"/>
              <a:gd name="connsiteY1636" fmla="*/ 158423 h 6858000"/>
              <a:gd name="connsiteX1637" fmla="*/ 0 w 12192002"/>
              <a:gd name="connsiteY1637" fmla="*/ 146618 h 6858000"/>
              <a:gd name="connsiteX1638" fmla="*/ 0 w 12192002"/>
              <a:gd name="connsiteY1638" fmla="*/ 59161 h 6858000"/>
              <a:gd name="connsiteX1639" fmla="*/ 45427 w 12192002"/>
              <a:gd name="connsiteY1639" fmla="*/ 101078 h 6858000"/>
              <a:gd name="connsiteX1640" fmla="*/ 630103 w 12192002"/>
              <a:gd name="connsiteY1640" fmla="*/ 485885 h 6858000"/>
              <a:gd name="connsiteX1641" fmla="*/ 532040 w 12192002"/>
              <a:gd name="connsiteY1641" fmla="*/ 399359 h 6858000"/>
              <a:gd name="connsiteX1642" fmla="*/ 517618 w 12192002"/>
              <a:gd name="connsiteY1642" fmla="*/ 385726 h 6858000"/>
              <a:gd name="connsiteX1643" fmla="*/ 285074 w 12192002"/>
              <a:gd name="connsiteY1643"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Lst>
            <a:rect l="l" t="t" r="r" b="b"/>
            <a:pathLst>
              <a:path w="12192002" h="6858000">
                <a:moveTo>
                  <a:pt x="369702" y="6712169"/>
                </a:moveTo>
                <a:lnTo>
                  <a:pt x="366575" y="6715556"/>
                </a:lnTo>
                <a:cubicBezTo>
                  <a:pt x="367954" y="6715031"/>
                  <a:pt x="369326" y="6714512"/>
                  <a:pt x="371637" y="6713954"/>
                </a:cubicBezTo>
                <a:close/>
                <a:moveTo>
                  <a:pt x="7392322" y="6658238"/>
                </a:moveTo>
                <a:cubicBezTo>
                  <a:pt x="7466250" y="6681109"/>
                  <a:pt x="7539706" y="6707100"/>
                  <a:pt x="7611337" y="6732821"/>
                </a:cubicBezTo>
                <a:cubicBezTo>
                  <a:pt x="7723489" y="6773078"/>
                  <a:pt x="7838666" y="6813801"/>
                  <a:pt x="7955762" y="6842006"/>
                </a:cubicBezTo>
                <a:cubicBezTo>
                  <a:pt x="7825893" y="6763794"/>
                  <a:pt x="7655160" y="6705586"/>
                  <a:pt x="7512455" y="6674734"/>
                </a:cubicBezTo>
                <a:close/>
                <a:moveTo>
                  <a:pt x="9928143" y="6515312"/>
                </a:moveTo>
                <a:lnTo>
                  <a:pt x="9753801" y="6525103"/>
                </a:lnTo>
                <a:cubicBezTo>
                  <a:pt x="9696294" y="6528458"/>
                  <a:pt x="9636969" y="6531530"/>
                  <a:pt x="9578027" y="6532104"/>
                </a:cubicBezTo>
                <a:cubicBezTo>
                  <a:pt x="9526546" y="6532538"/>
                  <a:pt x="9474842" y="6530381"/>
                  <a:pt x="9424342" y="6528403"/>
                </a:cubicBezTo>
                <a:cubicBezTo>
                  <a:pt x="9283243" y="6523421"/>
                  <a:pt x="9137206" y="6518329"/>
                  <a:pt x="9001907" y="6560369"/>
                </a:cubicBezTo>
                <a:cubicBezTo>
                  <a:pt x="8974564" y="6568983"/>
                  <a:pt x="8948144" y="6579668"/>
                  <a:pt x="8922138" y="6591702"/>
                </a:cubicBezTo>
                <a:cubicBezTo>
                  <a:pt x="8976395" y="6597451"/>
                  <a:pt x="9031633" y="6600803"/>
                  <a:pt x="9087550" y="6599765"/>
                </a:cubicBezTo>
                <a:cubicBezTo>
                  <a:pt x="9228396" y="6598297"/>
                  <a:pt x="9371812" y="6576077"/>
                  <a:pt x="9512475" y="6563693"/>
                </a:cubicBezTo>
                <a:cubicBezTo>
                  <a:pt x="9626059" y="6554204"/>
                  <a:pt x="9898686" y="6537707"/>
                  <a:pt x="9928143" y="6515312"/>
                </a:cubicBezTo>
                <a:close/>
                <a:moveTo>
                  <a:pt x="9351220" y="6459370"/>
                </a:moveTo>
                <a:cubicBezTo>
                  <a:pt x="9225400" y="6463303"/>
                  <a:pt x="9098278" y="6481291"/>
                  <a:pt x="8999756" y="6529929"/>
                </a:cubicBezTo>
                <a:cubicBezTo>
                  <a:pt x="9138083" y="6488352"/>
                  <a:pt x="9284119" y="6493450"/>
                  <a:pt x="9425830" y="6498517"/>
                </a:cubicBezTo>
                <a:cubicBezTo>
                  <a:pt x="9476320" y="6500495"/>
                  <a:pt x="9528123" y="6502029"/>
                  <a:pt x="9578307" y="6502035"/>
                </a:cubicBezTo>
                <a:cubicBezTo>
                  <a:pt x="9636540" y="6501999"/>
                  <a:pt x="9695359" y="6498204"/>
                  <a:pt x="9752771" y="6495471"/>
                </a:cubicBezTo>
                <a:lnTo>
                  <a:pt x="9852779" y="6489665"/>
                </a:lnTo>
                <a:cubicBezTo>
                  <a:pt x="9815758" y="6484629"/>
                  <a:pt x="9764024" y="6478620"/>
                  <a:pt x="9694862" y="6473140"/>
                </a:cubicBezTo>
                <a:cubicBezTo>
                  <a:pt x="9601553" y="6465560"/>
                  <a:pt x="9477038" y="6455438"/>
                  <a:pt x="9351220" y="6459370"/>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7254615" y="5911918"/>
                </a:moveTo>
                <a:cubicBezTo>
                  <a:pt x="7274645" y="5934852"/>
                  <a:pt x="7294062" y="5957691"/>
                  <a:pt x="7312589" y="5982309"/>
                </a:cubicBezTo>
                <a:cubicBezTo>
                  <a:pt x="7413753" y="6114421"/>
                  <a:pt x="7483941" y="6266763"/>
                  <a:pt x="7580896" y="6402069"/>
                </a:cubicBezTo>
                <a:cubicBezTo>
                  <a:pt x="7695169" y="6561808"/>
                  <a:pt x="7849203" y="6676399"/>
                  <a:pt x="7990862" y="6807025"/>
                </a:cubicBezTo>
                <a:cubicBezTo>
                  <a:pt x="7962703" y="6748256"/>
                  <a:pt x="7917173" y="6697712"/>
                  <a:pt x="7871964" y="6649139"/>
                </a:cubicBezTo>
                <a:lnTo>
                  <a:pt x="7859674" y="6636358"/>
                </a:lnTo>
                <a:cubicBezTo>
                  <a:pt x="7748530" y="6516822"/>
                  <a:pt x="7645260" y="6386311"/>
                  <a:pt x="7545050" y="6260110"/>
                </a:cubicBezTo>
                <a:cubicBezTo>
                  <a:pt x="7452767" y="6142819"/>
                  <a:pt x="7357042" y="6023723"/>
                  <a:pt x="7254615" y="5911918"/>
                </a:cubicBezTo>
                <a:close/>
                <a:moveTo>
                  <a:pt x="9078855" y="5884754"/>
                </a:moveTo>
                <a:cubicBezTo>
                  <a:pt x="8942634" y="6070158"/>
                  <a:pt x="8787932" y="6315508"/>
                  <a:pt x="8825188" y="6496752"/>
                </a:cubicBezTo>
                <a:cubicBezTo>
                  <a:pt x="8871718" y="6270055"/>
                  <a:pt x="8975231" y="6063621"/>
                  <a:pt x="9078855" y="5884754"/>
                </a:cubicBezTo>
                <a:close/>
                <a:moveTo>
                  <a:pt x="9113805" y="5883072"/>
                </a:moveTo>
                <a:cubicBezTo>
                  <a:pt x="9009770" y="6060592"/>
                  <a:pt x="8903644" y="6267900"/>
                  <a:pt x="8855200" y="6494950"/>
                </a:cubicBezTo>
                <a:cubicBezTo>
                  <a:pt x="8971799" y="6300136"/>
                  <a:pt x="9069545" y="6103069"/>
                  <a:pt x="9113805" y="5883072"/>
                </a:cubicBezTo>
                <a:close/>
                <a:moveTo>
                  <a:pt x="9123940" y="5825040"/>
                </a:moveTo>
                <a:cubicBezTo>
                  <a:pt x="9123142" y="5826205"/>
                  <a:pt x="9122347" y="5827360"/>
                  <a:pt x="9120846" y="5829053"/>
                </a:cubicBezTo>
                <a:lnTo>
                  <a:pt x="9123267" y="5829425"/>
                </a:ln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539432" y="5642928"/>
                </a:moveTo>
                <a:cubicBezTo>
                  <a:pt x="5544304" y="5659969"/>
                  <a:pt x="5549664" y="5677449"/>
                  <a:pt x="5555462" y="5694454"/>
                </a:cubicBezTo>
                <a:cubicBezTo>
                  <a:pt x="5631122" y="5909386"/>
                  <a:pt x="5731219" y="6118228"/>
                  <a:pt x="5828270" y="6320663"/>
                </a:cubicBezTo>
                <a:cubicBezTo>
                  <a:pt x="5868407" y="6404290"/>
                  <a:pt x="5908581" y="6488842"/>
                  <a:pt x="5947416" y="6574846"/>
                </a:cubicBezTo>
                <a:cubicBezTo>
                  <a:pt x="5894674" y="6327329"/>
                  <a:pt x="5793017"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10097724" y="5591852"/>
                </a:moveTo>
                <a:cubicBezTo>
                  <a:pt x="9944682" y="5593954"/>
                  <a:pt x="9791714" y="5611746"/>
                  <a:pt x="9645248" y="5630119"/>
                </a:cubicBezTo>
                <a:cubicBezTo>
                  <a:pt x="9610727" y="5634568"/>
                  <a:pt x="9577456" y="5639754"/>
                  <a:pt x="9543858" y="5650510"/>
                </a:cubicBezTo>
                <a:cubicBezTo>
                  <a:pt x="9550063" y="5662642"/>
                  <a:pt x="9629757" y="5633895"/>
                  <a:pt x="9681648" y="5629828"/>
                </a:cubicBezTo>
                <a:cubicBezTo>
                  <a:pt x="9969341" y="5609845"/>
                  <a:pt x="10272689" y="5655720"/>
                  <a:pt x="10557846" y="5601337"/>
                </a:cubicBezTo>
                <a:cubicBezTo>
                  <a:pt x="10473933" y="5611321"/>
                  <a:pt x="10386637" y="5605065"/>
                  <a:pt x="10301704" y="5598847"/>
                </a:cubicBezTo>
                <a:cubicBezTo>
                  <a:pt x="10284536" y="5597562"/>
                  <a:pt x="10267371" y="5596280"/>
                  <a:pt x="10250553" y="5595539"/>
                </a:cubicBezTo>
                <a:cubicBezTo>
                  <a:pt x="10199759" y="5592194"/>
                  <a:pt x="10148737" y="5591152"/>
                  <a:pt x="10097724" y="5591852"/>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7015907" y="5541548"/>
                </a:moveTo>
                <a:cubicBezTo>
                  <a:pt x="7100896" y="5613517"/>
                  <a:pt x="7181386" y="5690562"/>
                  <a:pt x="7259646" y="5765985"/>
                </a:cubicBezTo>
                <a:cubicBezTo>
                  <a:pt x="7425913" y="5926010"/>
                  <a:pt x="7598167" y="6091445"/>
                  <a:pt x="7741483" y="6279980"/>
                </a:cubicBezTo>
                <a:cubicBezTo>
                  <a:pt x="7847640" y="6419905"/>
                  <a:pt x="7937072" y="6571994"/>
                  <a:pt x="8008941" y="6733560"/>
                </a:cubicBezTo>
                <a:cubicBezTo>
                  <a:pt x="8009955" y="6694639"/>
                  <a:pt x="8010548" y="6654374"/>
                  <a:pt x="7999234" y="6610993"/>
                </a:cubicBezTo>
                <a:cubicBezTo>
                  <a:pt x="7958140" y="6454784"/>
                  <a:pt x="7815502" y="6314397"/>
                  <a:pt x="7715154" y="6197148"/>
                </a:cubicBezTo>
                <a:cubicBezTo>
                  <a:pt x="7576575" y="6034314"/>
                  <a:pt x="7431075" y="5876188"/>
                  <a:pt x="7271900" y="5734551"/>
                </a:cubicBezTo>
                <a:cubicBezTo>
                  <a:pt x="7230409" y="5698079"/>
                  <a:pt x="7098810" y="5590772"/>
                  <a:pt x="7015907" y="5541548"/>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10218664" y="5525300"/>
                </a:moveTo>
                <a:cubicBezTo>
                  <a:pt x="10171755" y="5524070"/>
                  <a:pt x="10126463" y="5525064"/>
                  <a:pt x="10086154" y="5525937"/>
                </a:cubicBezTo>
                <a:cubicBezTo>
                  <a:pt x="9975638" y="5528402"/>
                  <a:pt x="9876341" y="5531370"/>
                  <a:pt x="9778614" y="5550189"/>
                </a:cubicBezTo>
                <a:cubicBezTo>
                  <a:pt x="9714017" y="5562376"/>
                  <a:pt x="9654494" y="5581286"/>
                  <a:pt x="9601703" y="5605852"/>
                </a:cubicBezTo>
                <a:cubicBezTo>
                  <a:pt x="9614985" y="5603489"/>
                  <a:pt x="9628056" y="5602024"/>
                  <a:pt x="9641684" y="5600203"/>
                </a:cubicBezTo>
                <a:cubicBezTo>
                  <a:pt x="9838075" y="5575001"/>
                  <a:pt x="10046725" y="5551921"/>
                  <a:pt x="10252799" y="5564971"/>
                </a:cubicBezTo>
                <a:lnTo>
                  <a:pt x="10304297" y="5568822"/>
                </a:lnTo>
                <a:cubicBezTo>
                  <a:pt x="10380931" y="5574228"/>
                  <a:pt x="10459361" y="5580014"/>
                  <a:pt x="10533945" y="5573703"/>
                </a:cubicBezTo>
                <a:cubicBezTo>
                  <a:pt x="10504378" y="5568851"/>
                  <a:pt x="10475221" y="5562210"/>
                  <a:pt x="10446061" y="5555562"/>
                </a:cubicBezTo>
                <a:cubicBezTo>
                  <a:pt x="10417803" y="5549116"/>
                  <a:pt x="10389545" y="5542665"/>
                  <a:pt x="10360877" y="5538004"/>
                </a:cubicBezTo>
                <a:cubicBezTo>
                  <a:pt x="10314101" y="5529982"/>
                  <a:pt x="10265574" y="5526529"/>
                  <a:pt x="10218664" y="5525300"/>
                </a:cubicBezTo>
                <a:close/>
                <a:moveTo>
                  <a:pt x="6946849" y="5523271"/>
                </a:moveTo>
                <a:cubicBezTo>
                  <a:pt x="6946657" y="5524520"/>
                  <a:pt x="6946560" y="5525151"/>
                  <a:pt x="6946972" y="5526491"/>
                </a:cubicBezTo>
                <a:cubicBezTo>
                  <a:pt x="6980090" y="5601397"/>
                  <a:pt x="7043425" y="5661082"/>
                  <a:pt x="7105827" y="5718700"/>
                </a:cubicBezTo>
                <a:lnTo>
                  <a:pt x="7126431" y="5737872"/>
                </a:lnTo>
                <a:cubicBezTo>
                  <a:pt x="7289613" y="5889736"/>
                  <a:pt x="7430828" y="6067705"/>
                  <a:pt x="7567269" y="6240461"/>
                </a:cubicBezTo>
                <a:cubicBezTo>
                  <a:pt x="7666876" y="6366562"/>
                  <a:pt x="7769633" y="6496348"/>
                  <a:pt x="7880270" y="6615176"/>
                </a:cubicBezTo>
                <a:lnTo>
                  <a:pt x="7892560" y="6627949"/>
                </a:lnTo>
                <a:cubicBezTo>
                  <a:pt x="7919687" y="6657095"/>
                  <a:pt x="7947417" y="6686334"/>
                  <a:pt x="7971643" y="6718236"/>
                </a:cubicBezTo>
                <a:cubicBezTo>
                  <a:pt x="7902183" y="6569208"/>
                  <a:pt x="7817787" y="6428779"/>
                  <a:pt x="7719359" y="6299011"/>
                </a:cubicBezTo>
                <a:cubicBezTo>
                  <a:pt x="7577670" y="6112005"/>
                  <a:pt x="7405928" y="5947293"/>
                  <a:pt x="7240170" y="5787985"/>
                </a:cubicBezTo>
                <a:cubicBezTo>
                  <a:pt x="7146175" y="5697975"/>
                  <a:pt x="7050053" y="5605722"/>
                  <a:pt x="6946849" y="5523271"/>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0104407" y="5458317"/>
                </a:moveTo>
                <a:cubicBezTo>
                  <a:pt x="9978788" y="5456650"/>
                  <a:pt x="9828621" y="5479881"/>
                  <a:pt x="9704375" y="5536349"/>
                </a:cubicBezTo>
                <a:cubicBezTo>
                  <a:pt x="9726987" y="5530319"/>
                  <a:pt x="9749595" y="5524291"/>
                  <a:pt x="9773804" y="5519543"/>
                </a:cubicBezTo>
                <a:cubicBezTo>
                  <a:pt x="9873880" y="5500749"/>
                  <a:pt x="9974285" y="5497081"/>
                  <a:pt x="10086605" y="5494992"/>
                </a:cubicBezTo>
                <a:cubicBezTo>
                  <a:pt x="10168672" y="5493085"/>
                  <a:pt x="10271028" y="5491236"/>
                  <a:pt x="10367276" y="5507848"/>
                </a:cubicBezTo>
                <a:cubicBezTo>
                  <a:pt x="10396291" y="5513052"/>
                  <a:pt x="10425102" y="5519151"/>
                  <a:pt x="10454262" y="5525798"/>
                </a:cubicBezTo>
                <a:cubicBezTo>
                  <a:pt x="10493323" y="5534530"/>
                  <a:pt x="10531142" y="5542536"/>
                  <a:pt x="10569223" y="5547311"/>
                </a:cubicBezTo>
                <a:cubicBezTo>
                  <a:pt x="10422236" y="5490328"/>
                  <a:pt x="10260055" y="5460700"/>
                  <a:pt x="10104407" y="5458317"/>
                </a:cubicBezTo>
                <a:close/>
                <a:moveTo>
                  <a:pt x="6861797" y="5419899"/>
                </a:moveTo>
                <a:cubicBezTo>
                  <a:pt x="6869009" y="5420845"/>
                  <a:pt x="6876359" y="5423413"/>
                  <a:pt x="6879594" y="5424547"/>
                </a:cubicBezTo>
                <a:cubicBezTo>
                  <a:pt x="7239561" y="5537402"/>
                  <a:pt x="7549592" y="5931521"/>
                  <a:pt x="7789028" y="6212316"/>
                </a:cubicBezTo>
                <a:cubicBezTo>
                  <a:pt x="7920282" y="6366340"/>
                  <a:pt x="8046009" y="6507973"/>
                  <a:pt x="8093600" y="6710671"/>
                </a:cubicBezTo>
                <a:cubicBezTo>
                  <a:pt x="8106357" y="6764837"/>
                  <a:pt x="8115219" y="6810078"/>
                  <a:pt x="8129425" y="6854298"/>
                </a:cubicBezTo>
                <a:lnTo>
                  <a:pt x="8130898" y="6857998"/>
                </a:lnTo>
                <a:lnTo>
                  <a:pt x="7899365" y="6857998"/>
                </a:lnTo>
                <a:lnTo>
                  <a:pt x="7761176" y="6816656"/>
                </a:lnTo>
                <a:cubicBezTo>
                  <a:pt x="7707614" y="6798833"/>
                  <a:pt x="7654620" y="6779815"/>
                  <a:pt x="7602080" y="6760867"/>
                </a:cubicBezTo>
                <a:cubicBezTo>
                  <a:pt x="7499839" y="6724697"/>
                  <a:pt x="7395868" y="6687609"/>
                  <a:pt x="7289862" y="6659827"/>
                </a:cubicBezTo>
                <a:cubicBezTo>
                  <a:pt x="7386721" y="6702866"/>
                  <a:pt x="7479917" y="6741496"/>
                  <a:pt x="7582411" y="6784122"/>
                </a:cubicBezTo>
                <a:lnTo>
                  <a:pt x="7605759" y="6793465"/>
                </a:lnTo>
                <a:cubicBezTo>
                  <a:pt x="7652356" y="6812785"/>
                  <a:pt x="7694400" y="6829482"/>
                  <a:pt x="7737910" y="6840638"/>
                </a:cubicBezTo>
                <a:lnTo>
                  <a:pt x="7826532" y="6857999"/>
                </a:lnTo>
                <a:lnTo>
                  <a:pt x="7696096" y="6857999"/>
                </a:lnTo>
                <a:lnTo>
                  <a:pt x="7594081" y="6821149"/>
                </a:lnTo>
                <a:lnTo>
                  <a:pt x="7570734" y="6811799"/>
                </a:lnTo>
                <a:lnTo>
                  <a:pt x="7271814" y="6684601"/>
                </a:lnTo>
                <a:cubicBezTo>
                  <a:pt x="7315012" y="6740237"/>
                  <a:pt x="7445060" y="6805183"/>
                  <a:pt x="7585232" y="6850060"/>
                </a:cubicBezTo>
                <a:lnTo>
                  <a:pt x="7613775" y="6857998"/>
                </a:lnTo>
                <a:lnTo>
                  <a:pt x="7522197" y="6857998"/>
                </a:lnTo>
                <a:lnTo>
                  <a:pt x="7410696" y="6803861"/>
                </a:lnTo>
                <a:cubicBezTo>
                  <a:pt x="7272778" y="6731418"/>
                  <a:pt x="7152025" y="6653264"/>
                  <a:pt x="7088673" y="6610396"/>
                </a:cubicBezTo>
                <a:cubicBezTo>
                  <a:pt x="7075202" y="6601287"/>
                  <a:pt x="7065689" y="6582532"/>
                  <a:pt x="7090188" y="6584365"/>
                </a:cubicBezTo>
                <a:cubicBezTo>
                  <a:pt x="7322587" y="6603983"/>
                  <a:pt x="7561036" y="6624528"/>
                  <a:pt x="7780046" y="6711283"/>
                </a:cubicBezTo>
                <a:cubicBezTo>
                  <a:pt x="7810971" y="6723712"/>
                  <a:pt x="7991193" y="6837187"/>
                  <a:pt x="7944957" y="6799347"/>
                </a:cubicBezTo>
                <a:cubicBezTo>
                  <a:pt x="7830578" y="6704934"/>
                  <a:pt x="7705171" y="6617800"/>
                  <a:pt x="7601828" y="6503934"/>
                </a:cubicBezTo>
                <a:cubicBezTo>
                  <a:pt x="7389349" y="6269558"/>
                  <a:pt x="7257096" y="5972523"/>
                  <a:pt x="7042773" y="5734011"/>
                </a:cubicBezTo>
                <a:cubicBezTo>
                  <a:pt x="7007812" y="5695337"/>
                  <a:pt x="6799377" y="5515396"/>
                  <a:pt x="6844835" y="5424988"/>
                </a:cubicBezTo>
                <a:cubicBezTo>
                  <a:pt x="6847512" y="5419632"/>
                  <a:pt x="6854586" y="5418954"/>
                  <a:pt x="6861797" y="5419899"/>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7427076" y="5142684"/>
                </a:moveTo>
                <a:cubicBezTo>
                  <a:pt x="7446602" y="5152725"/>
                  <a:pt x="7466122" y="5162767"/>
                  <a:pt x="7485963" y="5174783"/>
                </a:cubicBezTo>
                <a:cubicBezTo>
                  <a:pt x="7567460" y="5225071"/>
                  <a:pt x="7639772" y="5286770"/>
                  <a:pt x="7719410" y="5357281"/>
                </a:cubicBezTo>
                <a:cubicBezTo>
                  <a:pt x="7777835" y="5408518"/>
                  <a:pt x="7850375" y="5472816"/>
                  <a:pt x="7907163" y="5546863"/>
                </a:cubicBezTo>
                <a:cubicBezTo>
                  <a:pt x="7924160" y="5569331"/>
                  <a:pt x="7940457" y="5592330"/>
                  <a:pt x="7956656" y="5615961"/>
                </a:cubicBezTo>
                <a:cubicBezTo>
                  <a:pt x="7978464" y="5647485"/>
                  <a:pt x="7999857" y="5677676"/>
                  <a:pt x="8023445" y="5705642"/>
                </a:cubicBezTo>
                <a:cubicBezTo>
                  <a:pt x="7956400" y="5569150"/>
                  <a:pt x="7861731" y="5443166"/>
                  <a:pt x="7754656" y="5341546"/>
                </a:cubicBezTo>
                <a:cubicBezTo>
                  <a:pt x="7668081" y="5259722"/>
                  <a:pt x="7548884" y="5180582"/>
                  <a:pt x="7427076" y="5142684"/>
                </a:cubicBezTo>
                <a:close/>
                <a:moveTo>
                  <a:pt x="7312201" y="5128278"/>
                </a:moveTo>
                <a:cubicBezTo>
                  <a:pt x="7322935" y="5135049"/>
                  <a:pt x="7332964" y="5142350"/>
                  <a:pt x="7343603" y="5149746"/>
                </a:cubicBezTo>
                <a:cubicBezTo>
                  <a:pt x="7496266" y="5257079"/>
                  <a:pt x="7656157" y="5373847"/>
                  <a:pt x="7791759" y="5515717"/>
                </a:cubicBezTo>
                <a:lnTo>
                  <a:pt x="7825280" y="5551608"/>
                </a:lnTo>
                <a:cubicBezTo>
                  <a:pt x="7875363" y="5604773"/>
                  <a:pt x="7926463" y="5659374"/>
                  <a:pt x="7982410" y="5702551"/>
                </a:cubicBezTo>
                <a:cubicBezTo>
                  <a:pt x="7964809" y="5679989"/>
                  <a:pt x="7948608" y="5656366"/>
                  <a:pt x="7932408" y="5632736"/>
                </a:cubicBezTo>
                <a:cubicBezTo>
                  <a:pt x="7916712" y="5609836"/>
                  <a:pt x="7901020" y="5586930"/>
                  <a:pt x="7883927" y="5565087"/>
                </a:cubicBezTo>
                <a:cubicBezTo>
                  <a:pt x="7828664" y="5493188"/>
                  <a:pt x="7757146" y="5430331"/>
                  <a:pt x="7699832" y="5379904"/>
                </a:cubicBezTo>
                <a:cubicBezTo>
                  <a:pt x="7621217" y="5310828"/>
                  <a:pt x="7550116" y="5249322"/>
                  <a:pt x="7470240" y="5200559"/>
                </a:cubicBezTo>
                <a:cubicBezTo>
                  <a:pt x="7417598" y="5168141"/>
                  <a:pt x="7364314" y="5143956"/>
                  <a:pt x="7312201" y="5128278"/>
                </a:cubicBezTo>
                <a:close/>
                <a:moveTo>
                  <a:pt x="7244057" y="5124233"/>
                </a:moveTo>
                <a:cubicBezTo>
                  <a:pt x="7240832" y="5137197"/>
                  <a:pt x="7314310" y="5167040"/>
                  <a:pt x="7353035" y="5197318"/>
                </a:cubicBezTo>
                <a:cubicBezTo>
                  <a:pt x="7566127" y="5367091"/>
                  <a:pt x="7749139" y="5595671"/>
                  <a:pt x="7981878" y="5738345"/>
                </a:cubicBezTo>
                <a:cubicBezTo>
                  <a:pt x="7917138" y="5691903"/>
                  <a:pt x="7860147" y="5631267"/>
                  <a:pt x="7804780" y="5572174"/>
                </a:cubicBezTo>
                <a:cubicBezTo>
                  <a:pt x="7793606" y="5560210"/>
                  <a:pt x="7782433" y="5548247"/>
                  <a:pt x="7771164" y="5536908"/>
                </a:cubicBezTo>
                <a:cubicBezTo>
                  <a:pt x="7637791" y="5396658"/>
                  <a:pt x="7478920" y="5281329"/>
                  <a:pt x="7327465" y="5174181"/>
                </a:cubicBezTo>
                <a:cubicBezTo>
                  <a:pt x="7300620" y="5155330"/>
                  <a:pt x="7274186" y="5137825"/>
                  <a:pt x="7244057" y="5124233"/>
                </a:cubicBezTo>
                <a:close/>
                <a:moveTo>
                  <a:pt x="7133363" y="5050246"/>
                </a:moveTo>
                <a:cubicBezTo>
                  <a:pt x="7577149" y="5121491"/>
                  <a:pt x="7947715" y="5355125"/>
                  <a:pt x="8128687" y="5790959"/>
                </a:cubicBezTo>
                <a:cubicBezTo>
                  <a:pt x="8276565" y="5905246"/>
                  <a:pt x="8400253" y="6044012"/>
                  <a:pt x="8497002" y="6204913"/>
                </a:cubicBezTo>
                <a:cubicBezTo>
                  <a:pt x="8503575" y="6141856"/>
                  <a:pt x="8502497" y="6159666"/>
                  <a:pt x="8514292" y="6015372"/>
                </a:cubicBezTo>
                <a:cubicBezTo>
                  <a:pt x="8536052" y="5749157"/>
                  <a:pt x="8547760" y="5533819"/>
                  <a:pt x="8491838" y="5336275"/>
                </a:cubicBezTo>
                <a:cubicBezTo>
                  <a:pt x="8507078" y="5267180"/>
                  <a:pt x="8575461" y="5351481"/>
                  <a:pt x="8605731" y="5600804"/>
                </a:cubicBezTo>
                <a:cubicBezTo>
                  <a:pt x="8608350" y="5745349"/>
                  <a:pt x="8605836" y="5891029"/>
                  <a:pt x="8594880" y="6039262"/>
                </a:cubicBezTo>
                <a:cubicBezTo>
                  <a:pt x="8575957" y="6291971"/>
                  <a:pt x="8542313" y="6543716"/>
                  <a:pt x="8494242" y="6792600"/>
                </a:cubicBezTo>
                <a:cubicBezTo>
                  <a:pt x="8597730" y="6727745"/>
                  <a:pt x="8691862" y="6639036"/>
                  <a:pt x="8794675" y="6590735"/>
                </a:cubicBezTo>
                <a:cubicBezTo>
                  <a:pt x="8796362" y="6587786"/>
                  <a:pt x="8798755" y="6584312"/>
                  <a:pt x="8800448" y="6581371"/>
                </a:cubicBezTo>
                <a:cubicBezTo>
                  <a:pt x="8795284" y="6578656"/>
                  <a:pt x="8790221" y="6575317"/>
                  <a:pt x="8788186" y="6572441"/>
                </a:cubicBezTo>
                <a:cubicBezTo>
                  <a:pt x="8594646" y="6311498"/>
                  <a:pt x="8993712" y="5858248"/>
                  <a:pt x="9137232" y="5665639"/>
                </a:cubicBezTo>
                <a:cubicBezTo>
                  <a:pt x="9150495" y="5647816"/>
                  <a:pt x="9217510" y="5675384"/>
                  <a:pt x="9216765" y="5696416"/>
                </a:cubicBezTo>
                <a:cubicBezTo>
                  <a:pt x="9208076" y="5983368"/>
                  <a:pt x="9105464" y="6228377"/>
                  <a:pt x="8969849" y="6466405"/>
                </a:cubicBezTo>
                <a:cubicBezTo>
                  <a:pt x="9192790" y="6382070"/>
                  <a:pt x="9514633" y="6424367"/>
                  <a:pt x="9706237" y="6419148"/>
                </a:cubicBezTo>
                <a:cubicBezTo>
                  <a:pt x="9875985" y="6415062"/>
                  <a:pt x="9998989" y="6424957"/>
                  <a:pt x="10110375" y="6563116"/>
                </a:cubicBezTo>
                <a:cubicBezTo>
                  <a:pt x="10119737" y="6574800"/>
                  <a:pt x="10104347" y="6578204"/>
                  <a:pt x="10096281" y="6578254"/>
                </a:cubicBezTo>
                <a:cubicBezTo>
                  <a:pt x="9752742" y="6584519"/>
                  <a:pt x="9411210" y="6642343"/>
                  <a:pt x="9067672" y="6648608"/>
                </a:cubicBezTo>
                <a:cubicBezTo>
                  <a:pt x="9008636" y="6649807"/>
                  <a:pt x="8918484" y="6627657"/>
                  <a:pt x="8859441" y="6641028"/>
                </a:cubicBezTo>
                <a:cubicBezTo>
                  <a:pt x="8858839" y="6640935"/>
                  <a:pt x="8858138" y="6641468"/>
                  <a:pt x="8857528" y="6641375"/>
                </a:cubicBezTo>
                <a:cubicBezTo>
                  <a:pt x="8854312" y="6642158"/>
                  <a:pt x="8851192" y="6642319"/>
                  <a:pt x="8848579" y="6643204"/>
                </a:cubicBezTo>
                <a:cubicBezTo>
                  <a:pt x="8763018" y="6670925"/>
                  <a:pt x="8669480" y="6759768"/>
                  <a:pt x="8576285" y="6824788"/>
                </a:cubicBezTo>
                <a:lnTo>
                  <a:pt x="8519159" y="6857998"/>
                </a:lnTo>
                <a:lnTo>
                  <a:pt x="8393540" y="6857998"/>
                </a:lnTo>
                <a:lnTo>
                  <a:pt x="8417346" y="6745652"/>
                </a:lnTo>
                <a:cubicBezTo>
                  <a:pt x="8445294" y="6600749"/>
                  <a:pt x="8467982" y="6454800"/>
                  <a:pt x="8485502" y="6308216"/>
                </a:cubicBezTo>
                <a:cubicBezTo>
                  <a:pt x="8483369" y="6305964"/>
                  <a:pt x="8481139" y="6304343"/>
                  <a:pt x="8480214" y="6302278"/>
                </a:cubicBezTo>
                <a:cubicBezTo>
                  <a:pt x="8389148" y="6120471"/>
                  <a:pt x="8265637" y="5964433"/>
                  <a:pt x="8112215" y="5837768"/>
                </a:cubicBezTo>
                <a:cubicBezTo>
                  <a:pt x="8107469" y="5836403"/>
                  <a:pt x="8101510" y="5834843"/>
                  <a:pt x="8095146" y="5831943"/>
                </a:cubicBezTo>
                <a:cubicBezTo>
                  <a:pt x="7720999" y="5670157"/>
                  <a:pt x="7460805" y="5310579"/>
                  <a:pt x="7131946" y="5075653"/>
                </a:cubicBezTo>
                <a:cubicBezTo>
                  <a:pt x="7120196" y="5067444"/>
                  <a:pt x="7107334" y="5046255"/>
                  <a:pt x="7133363" y="5050246"/>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1544294" y="4944364"/>
                </a:moveTo>
                <a:cubicBezTo>
                  <a:pt x="11560186" y="5180994"/>
                  <a:pt x="11601886" y="5476223"/>
                  <a:pt x="11755210" y="5588157"/>
                </a:cubicBezTo>
                <a:cubicBezTo>
                  <a:pt x="11638730" y="5382912"/>
                  <a:pt x="11582097" y="5153179"/>
                  <a:pt x="11544294" y="4944364"/>
                </a:cubicBezTo>
                <a:close/>
                <a:moveTo>
                  <a:pt x="11571408" y="4918599"/>
                </a:moveTo>
                <a:cubicBezTo>
                  <a:pt x="11607963" y="5126676"/>
                  <a:pt x="11663078" y="5358905"/>
                  <a:pt x="11778250" y="5565760"/>
                </a:cubicBezTo>
                <a:cubicBezTo>
                  <a:pt x="11740096" y="5335710"/>
                  <a:pt x="11685166" y="5117152"/>
                  <a:pt x="11571408" y="4918599"/>
                </a:cubicBezTo>
                <a:close/>
                <a:moveTo>
                  <a:pt x="11540154" y="4867303"/>
                </a:moveTo>
                <a:cubicBezTo>
                  <a:pt x="11540302" y="4868748"/>
                  <a:pt x="11540443" y="4870186"/>
                  <a:pt x="11540380" y="4872526"/>
                </a:cubicBezTo>
                <a:lnTo>
                  <a:pt x="11542590" y="4871112"/>
                </a:lnTo>
                <a:close/>
                <a:moveTo>
                  <a:pt x="10567662" y="4866948"/>
                </a:moveTo>
                <a:cubicBezTo>
                  <a:pt x="10522198" y="4867672"/>
                  <a:pt x="10476263" y="4872522"/>
                  <a:pt x="10431225" y="4877568"/>
                </a:cubicBezTo>
                <a:cubicBezTo>
                  <a:pt x="10381279" y="4883457"/>
                  <a:pt x="10328981" y="4889314"/>
                  <a:pt x="10277556" y="4889247"/>
                </a:cubicBezTo>
                <a:cubicBezTo>
                  <a:pt x="10236449" y="4889475"/>
                  <a:pt x="10195262" y="4885932"/>
                  <a:pt x="10155875" y="4882769"/>
                </a:cubicBezTo>
                <a:cubicBezTo>
                  <a:pt x="10128043" y="4880639"/>
                  <a:pt x="10100420" y="4877611"/>
                  <a:pt x="10072733" y="4876924"/>
                </a:cubicBezTo>
                <a:cubicBezTo>
                  <a:pt x="10009605" y="4874377"/>
                  <a:pt x="9945053" y="4878112"/>
                  <a:pt x="9882500" y="4881330"/>
                </a:cubicBezTo>
                <a:cubicBezTo>
                  <a:pt x="9817947" y="4885065"/>
                  <a:pt x="9751031" y="4888772"/>
                  <a:pt x="9685205" y="4885650"/>
                </a:cubicBezTo>
                <a:lnTo>
                  <a:pt x="9666932" y="4885075"/>
                </a:lnTo>
                <a:cubicBezTo>
                  <a:pt x="9647413" y="4883768"/>
                  <a:pt x="9627689" y="4883349"/>
                  <a:pt x="9608662" y="4884027"/>
                </a:cubicBezTo>
                <a:cubicBezTo>
                  <a:pt x="9746940" y="4906717"/>
                  <a:pt x="9886187" y="4927258"/>
                  <a:pt x="10026230" y="4938088"/>
                </a:cubicBezTo>
                <a:cubicBezTo>
                  <a:pt x="10217917" y="4954217"/>
                  <a:pt x="10389161" y="4921336"/>
                  <a:pt x="10567662" y="4866948"/>
                </a:cubicBezTo>
                <a:close/>
                <a:moveTo>
                  <a:pt x="10221015" y="4783657"/>
                </a:moveTo>
                <a:cubicBezTo>
                  <a:pt x="10183412" y="4782731"/>
                  <a:pt x="10145345" y="4783278"/>
                  <a:pt x="10107121" y="4785091"/>
                </a:cubicBezTo>
                <a:cubicBezTo>
                  <a:pt x="9954224" y="4792347"/>
                  <a:pt x="9798826" y="4819883"/>
                  <a:pt x="9660668" y="4854595"/>
                </a:cubicBezTo>
                <a:cubicBezTo>
                  <a:pt x="9663924" y="4854814"/>
                  <a:pt x="9666276" y="4854838"/>
                  <a:pt x="9669531" y="4855057"/>
                </a:cubicBezTo>
                <a:lnTo>
                  <a:pt x="9687254" y="4855986"/>
                </a:lnTo>
                <a:cubicBezTo>
                  <a:pt x="9751279" y="4858722"/>
                  <a:pt x="9817637" y="4855370"/>
                  <a:pt x="9881290" y="4851445"/>
                </a:cubicBezTo>
                <a:cubicBezTo>
                  <a:pt x="9944395" y="4847874"/>
                  <a:pt x="10009857" y="4844334"/>
                  <a:pt x="10074432" y="4846715"/>
                </a:cubicBezTo>
                <a:cubicBezTo>
                  <a:pt x="10102466" y="4847944"/>
                  <a:pt x="10131190" y="4850269"/>
                  <a:pt x="10159369" y="4852935"/>
                </a:cubicBezTo>
                <a:cubicBezTo>
                  <a:pt x="10198208" y="4856456"/>
                  <a:pt x="10239045" y="4859459"/>
                  <a:pt x="10278706" y="4859393"/>
                </a:cubicBezTo>
                <a:cubicBezTo>
                  <a:pt x="10328324" y="4859079"/>
                  <a:pt x="10379724" y="4853023"/>
                  <a:pt x="10429120" y="4847493"/>
                </a:cubicBezTo>
                <a:cubicBezTo>
                  <a:pt x="10465435" y="4843425"/>
                  <a:pt x="10501756" y="4839354"/>
                  <a:pt x="10538565" y="4837270"/>
                </a:cubicBezTo>
                <a:cubicBezTo>
                  <a:pt x="10442450" y="4802463"/>
                  <a:pt x="10333824" y="4786435"/>
                  <a:pt x="10221015" y="478365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9857254" y="4275904"/>
                </a:moveTo>
                <a:cubicBezTo>
                  <a:pt x="9525980" y="4300770"/>
                  <a:pt x="9241479" y="4364703"/>
                  <a:pt x="8989866" y="4472742"/>
                </a:cubicBezTo>
                <a:lnTo>
                  <a:pt x="8931614" y="4498508"/>
                </a:lnTo>
                <a:cubicBezTo>
                  <a:pt x="8902659" y="4511659"/>
                  <a:pt x="8873359" y="4524268"/>
                  <a:pt x="8843711" y="4536334"/>
                </a:cubicBezTo>
                <a:cubicBezTo>
                  <a:pt x="8889894" y="4522124"/>
                  <a:pt x="8937874" y="4508296"/>
                  <a:pt x="8966093" y="4502509"/>
                </a:cubicBezTo>
                <a:cubicBezTo>
                  <a:pt x="9076195" y="4481142"/>
                  <a:pt x="9187512" y="4468967"/>
                  <a:pt x="9299227" y="4454994"/>
                </a:cubicBezTo>
                <a:cubicBezTo>
                  <a:pt x="9502333" y="4429326"/>
                  <a:pt x="9654280" y="4317586"/>
                  <a:pt x="9857254" y="4275904"/>
                </a:cubicBezTo>
                <a:close/>
                <a:moveTo>
                  <a:pt x="9615182" y="4220499"/>
                </a:moveTo>
                <a:cubicBezTo>
                  <a:pt x="9415185" y="4228027"/>
                  <a:pt x="9214426" y="4329700"/>
                  <a:pt x="9023688" y="4425819"/>
                </a:cubicBezTo>
                <a:cubicBezTo>
                  <a:pt x="9256457" y="4332127"/>
                  <a:pt x="9516545" y="4273854"/>
                  <a:pt x="9814527" y="4248048"/>
                </a:cubicBezTo>
                <a:cubicBezTo>
                  <a:pt x="9748431" y="4225943"/>
                  <a:pt x="9681848" y="4217991"/>
                  <a:pt x="9615182" y="4220499"/>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9258094" y="3958602"/>
                </a:moveTo>
                <a:cubicBezTo>
                  <a:pt x="9013678" y="4006086"/>
                  <a:pt x="8768731" y="4060051"/>
                  <a:pt x="8526712" y="4119804"/>
                </a:cubicBezTo>
                <a:cubicBezTo>
                  <a:pt x="8781748" y="4123003"/>
                  <a:pt x="9026494" y="4069940"/>
                  <a:pt x="9258094" y="3958602"/>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1225213" y="3936722"/>
                </a:moveTo>
                <a:cubicBezTo>
                  <a:pt x="11207028" y="4022695"/>
                  <a:pt x="11194593" y="4110355"/>
                  <a:pt x="11182914" y="4196771"/>
                </a:cubicBezTo>
                <a:cubicBezTo>
                  <a:pt x="11164076" y="4335276"/>
                  <a:pt x="11145116" y="4478465"/>
                  <a:pt x="11099211" y="4613594"/>
                </a:cubicBezTo>
                <a:cubicBezTo>
                  <a:pt x="11088245" y="4645134"/>
                  <a:pt x="11076378" y="4676477"/>
                  <a:pt x="11064509" y="4707830"/>
                </a:cubicBezTo>
                <a:lnTo>
                  <a:pt x="11049349" y="4747418"/>
                </a:lnTo>
                <a:cubicBezTo>
                  <a:pt x="11022123" y="4819250"/>
                  <a:pt x="10998838" y="4892390"/>
                  <a:pt x="10978260" y="4966094"/>
                </a:cubicBezTo>
                <a:cubicBezTo>
                  <a:pt x="11216457" y="4678857"/>
                  <a:pt x="11222923" y="4300706"/>
                  <a:pt x="11225213" y="393672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1201005" y="3900089"/>
                </a:moveTo>
                <a:cubicBezTo>
                  <a:pt x="11064705" y="4216426"/>
                  <a:pt x="10958405" y="4541932"/>
                  <a:pt x="10968432" y="4885010"/>
                </a:cubicBezTo>
                <a:cubicBezTo>
                  <a:pt x="10984596" y="4834817"/>
                  <a:pt x="11001105" y="4785171"/>
                  <a:pt x="11019967" y="4735553"/>
                </a:cubicBezTo>
                <a:lnTo>
                  <a:pt x="11035125" y="4695966"/>
                </a:lnTo>
                <a:cubicBezTo>
                  <a:pt x="11047342" y="4665154"/>
                  <a:pt x="11059004" y="4634706"/>
                  <a:pt x="11069972" y="4603168"/>
                </a:cubicBezTo>
                <a:cubicBezTo>
                  <a:pt x="11114708" y="4471083"/>
                  <a:pt x="11133811" y="4329343"/>
                  <a:pt x="11152239" y="4192628"/>
                </a:cubicBezTo>
                <a:cubicBezTo>
                  <a:pt x="11165272" y="4096160"/>
                  <a:pt x="11178361" y="3997344"/>
                  <a:pt x="11201005" y="3900089"/>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10268559" y="3871054"/>
                </a:moveTo>
                <a:cubicBezTo>
                  <a:pt x="10277021" y="4100939"/>
                  <a:pt x="10375577" y="4306148"/>
                  <a:pt x="10494169" y="4520780"/>
                </a:cubicBezTo>
                <a:cubicBezTo>
                  <a:pt x="10447177" y="4399850"/>
                  <a:pt x="10400743" y="4278562"/>
                  <a:pt x="10356661" y="4157302"/>
                </a:cubicBezTo>
                <a:cubicBezTo>
                  <a:pt x="10321871" y="4061517"/>
                  <a:pt x="10289232" y="3966669"/>
                  <a:pt x="10268559" y="3871054"/>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0277529" y="3701307"/>
                </a:moveTo>
                <a:cubicBezTo>
                  <a:pt x="10277467" y="3703640"/>
                  <a:pt x="10276853" y="3706334"/>
                  <a:pt x="10276797" y="3708672"/>
                </a:cubicBezTo>
                <a:cubicBezTo>
                  <a:pt x="10284209" y="3854149"/>
                  <a:pt x="10331835" y="3999199"/>
                  <a:pt x="10385906" y="4147031"/>
                </a:cubicBezTo>
                <a:cubicBezTo>
                  <a:pt x="10434036" y="4279493"/>
                  <a:pt x="10484873" y="4412529"/>
                  <a:pt x="10536458" y="4544310"/>
                </a:cubicBezTo>
                <a:cubicBezTo>
                  <a:pt x="10537315" y="4408107"/>
                  <a:pt x="10476552" y="4266858"/>
                  <a:pt x="10436479" y="4144570"/>
                </a:cubicBezTo>
                <a:cubicBezTo>
                  <a:pt x="10386976" y="3995354"/>
                  <a:pt x="10333255" y="3848072"/>
                  <a:pt x="10277529" y="3701307"/>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0" y="3982240"/>
                  <a:pt x="5111996" y="4065759"/>
                </a:cubicBezTo>
                <a:cubicBezTo>
                  <a:pt x="5199925" y="4149276"/>
                  <a:pt x="5291490" y="4229096"/>
                  <a:pt x="5388877" y="4300185"/>
                </a:cubicBezTo>
                <a:cubicBezTo>
                  <a:pt x="5401113"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1" y="3090882"/>
                </a:moveTo>
                <a:lnTo>
                  <a:pt x="5480135" y="3565802"/>
                </a:lnTo>
                <a:cubicBezTo>
                  <a:pt x="5490809" y="3762845"/>
                  <a:pt x="5501220" y="3965024"/>
                  <a:pt x="5499022" y="4166310"/>
                </a:cubicBezTo>
                <a:cubicBezTo>
                  <a:pt x="5546233" y="3984186"/>
                  <a:pt x="5562118" y="3799116"/>
                  <a:pt x="5547022" y="3607838"/>
                </a:cubicBezTo>
                <a:cubicBezTo>
                  <a:pt x="5541143" y="3530760"/>
                  <a:pt x="5529684" y="3453908"/>
                  <a:pt x="5515964" y="3378541"/>
                </a:cubicBezTo>
                <a:cubicBezTo>
                  <a:pt x="5505773" y="3321668"/>
                  <a:pt x="5475310" y="3095607"/>
                  <a:pt x="5453701"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69"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lnTo>
                  <a:pt x="6038705" y="4763847"/>
                </a:lnTo>
                <a:lnTo>
                  <a:pt x="6037783"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0"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6"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2"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7"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3"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6"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1"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cubicBezTo>
                  <a:pt x="10068034" y="4289020"/>
                  <a:pt x="10235704" y="4406341"/>
                  <a:pt x="10395379" y="4531843"/>
                </a:cubicBezTo>
                <a:cubicBezTo>
                  <a:pt x="10227815" y="4223610"/>
                  <a:pt x="10104867" y="3926696"/>
                  <a:pt x="10225980" y="3561061"/>
                </a:cubicBezTo>
                <a:cubicBezTo>
                  <a:pt x="10233239" y="3539559"/>
                  <a:pt x="10303382" y="3509255"/>
                  <a:pt x="10314210" y="3538353"/>
                </a:cubicBezTo>
                <a:cubicBezTo>
                  <a:pt x="10408734" y="3779872"/>
                  <a:pt x="10497596" y="4023472"/>
                  <a:pt x="10573663" y="4271430"/>
                </a:cubicBezTo>
                <a:cubicBezTo>
                  <a:pt x="10618238" y="4415363"/>
                  <a:pt x="10653304" y="4549296"/>
                  <a:pt x="10583736" y="4688819"/>
                </a:cubicBezTo>
                <a:cubicBezTo>
                  <a:pt x="10685909" y="4776757"/>
                  <a:pt x="10784700" y="4869157"/>
                  <a:pt x="10880472" y="4966558"/>
                </a:cubicBezTo>
                <a:cubicBezTo>
                  <a:pt x="10849056" y="4499967"/>
                  <a:pt x="11034230" y="4066538"/>
                  <a:pt x="11231212" y="3645474"/>
                </a:cubicBezTo>
                <a:cubicBezTo>
                  <a:pt x="11242138" y="3622394"/>
                  <a:pt x="11319709" y="3598841"/>
                  <a:pt x="11317765" y="3638405"/>
                </a:cubicBezTo>
                <a:cubicBezTo>
                  <a:pt x="11295958" y="4125233"/>
                  <a:pt x="11372236" y="4676562"/>
                  <a:pt x="10982911" y="5051260"/>
                </a:cubicBezTo>
                <a:cubicBezTo>
                  <a:pt x="10979389" y="5054277"/>
                  <a:pt x="10974419" y="5057456"/>
                  <a:pt x="10968747" y="5059552"/>
                </a:cubicBezTo>
                <a:cubicBezTo>
                  <a:pt x="11069120" y="5167803"/>
                  <a:pt x="11166116" y="5280511"/>
                  <a:pt x="11258020" y="5401078"/>
                </a:cubicBezTo>
                <a:cubicBezTo>
                  <a:pt x="11414501" y="5606795"/>
                  <a:pt x="11558425" y="5822089"/>
                  <a:pt x="11688741" y="6045312"/>
                </a:cubicBezTo>
                <a:cubicBezTo>
                  <a:pt x="11728326" y="5923422"/>
                  <a:pt x="11744133" y="5789920"/>
                  <a:pt x="11794425" y="5681109"/>
                </a:cubicBezTo>
                <a:cubicBezTo>
                  <a:pt x="11793785" y="5677682"/>
                  <a:pt x="11793359" y="5673360"/>
                  <a:pt x="11792727" y="5669934"/>
                </a:cubicBezTo>
                <a:cubicBezTo>
                  <a:pt x="11786706" y="5671483"/>
                  <a:pt x="11780344" y="5672486"/>
                  <a:pt x="11776744" y="5671723"/>
                </a:cubicBezTo>
                <a:cubicBezTo>
                  <a:pt x="11442886" y="5608574"/>
                  <a:pt x="11457436" y="4983823"/>
                  <a:pt x="11442546" y="4736592"/>
                </a:cubicBezTo>
                <a:cubicBezTo>
                  <a:pt x="11441155" y="4713728"/>
                  <a:pt x="11514076" y="4687776"/>
                  <a:pt x="11527771" y="4704317"/>
                </a:cubicBezTo>
                <a:cubicBezTo>
                  <a:pt x="11715804" y="4928943"/>
                  <a:pt x="11799388" y="5187422"/>
                  <a:pt x="11851542" y="5463703"/>
                </a:cubicBezTo>
                <a:cubicBezTo>
                  <a:pt x="11913004" y="5353500"/>
                  <a:pt x="12015977" y="5250086"/>
                  <a:pt x="12122505" y="5156948"/>
                </a:cubicBezTo>
                <a:lnTo>
                  <a:pt x="12192002" y="5098973"/>
                </a:lnTo>
                <a:lnTo>
                  <a:pt x="12192001" y="5160062"/>
                </a:lnTo>
                <a:lnTo>
                  <a:pt x="12155105" y="5191181"/>
                </a:lnTo>
                <a:cubicBezTo>
                  <a:pt x="12056052" y="5282318"/>
                  <a:pt x="11965498" y="5385071"/>
                  <a:pt x="11918903" y="5491132"/>
                </a:cubicBezTo>
                <a:cubicBezTo>
                  <a:pt x="11960691" y="5426848"/>
                  <a:pt x="12011970" y="5370101"/>
                  <a:pt x="12067554" y="5317498"/>
                </a:cubicBezTo>
                <a:lnTo>
                  <a:pt x="12192001" y="5211391"/>
                </a:lnTo>
                <a:lnTo>
                  <a:pt x="12192001" y="5251558"/>
                </a:lnTo>
                <a:lnTo>
                  <a:pt x="12087498" y="5340764"/>
                </a:lnTo>
                <a:cubicBezTo>
                  <a:pt x="12032329" y="5393102"/>
                  <a:pt x="11981742" y="5449408"/>
                  <a:pt x="11941335" y="5512809"/>
                </a:cubicBezTo>
                <a:cubicBezTo>
                  <a:pt x="11925082" y="5538523"/>
                  <a:pt x="11910985" y="5565169"/>
                  <a:pt x="11898139" y="5592553"/>
                </a:cubicBezTo>
                <a:cubicBezTo>
                  <a:pt x="11945914" y="5558922"/>
                  <a:pt x="11992854" y="5522778"/>
                  <a:pt x="12037359" y="5482816"/>
                </a:cubicBezTo>
                <a:lnTo>
                  <a:pt x="12192001" y="5330890"/>
                </a:lnTo>
                <a:lnTo>
                  <a:pt x="12192001" y="5402911"/>
                </a:lnTo>
                <a:lnTo>
                  <a:pt x="12054488" y="5533939"/>
                </a:lnTo>
                <a:cubicBezTo>
                  <a:pt x="12007570" y="5576210"/>
                  <a:pt x="11919625" y="5622495"/>
                  <a:pt x="11880977" y="5674040"/>
                </a:cubicBezTo>
                <a:cubicBezTo>
                  <a:pt x="11880428" y="5674391"/>
                  <a:pt x="11880223" y="5675288"/>
                  <a:pt x="11879666" y="5675644"/>
                </a:cubicBezTo>
                <a:cubicBezTo>
                  <a:pt x="11877599" y="5678494"/>
                  <a:pt x="11875186" y="5680803"/>
                  <a:pt x="11873674" y="5683306"/>
                </a:cubicBezTo>
                <a:cubicBezTo>
                  <a:pt x="11806563" y="5791374"/>
                  <a:pt x="11801847" y="5992131"/>
                  <a:pt x="11738608" y="6118417"/>
                </a:cubicBezTo>
                <a:cubicBezTo>
                  <a:pt x="11737642" y="6120562"/>
                  <a:pt x="11735234" y="6122876"/>
                  <a:pt x="11732820" y="6125184"/>
                </a:cubicBezTo>
                <a:cubicBezTo>
                  <a:pt x="11856220" y="6344593"/>
                  <a:pt x="11965159" y="6571523"/>
                  <a:pt x="12058063" y="6805045"/>
                </a:cubicBezTo>
                <a:lnTo>
                  <a:pt x="12077722" y="6857999"/>
                </a:lnTo>
                <a:lnTo>
                  <a:pt x="11980831" y="6857999"/>
                </a:lnTo>
                <a:lnTo>
                  <a:pt x="11842370" y="6532596"/>
                </a:lnTo>
                <a:lnTo>
                  <a:pt x="11807118" y="6461642"/>
                </a:lnTo>
                <a:cubicBezTo>
                  <a:pt x="11675874" y="6190726"/>
                  <a:pt x="11523363" y="5930353"/>
                  <a:pt x="11352410" y="5682534"/>
                </a:cubicBezTo>
                <a:cubicBezTo>
                  <a:pt x="11349154" y="5682314"/>
                  <a:pt x="11346248" y="5682642"/>
                  <a:pt x="11344098" y="5681717"/>
                </a:cubicBezTo>
                <a:cubicBezTo>
                  <a:pt x="11146884" y="5607050"/>
                  <a:pt x="10940954" y="5574737"/>
                  <a:pt x="10730809" y="5585749"/>
                </a:cubicBezTo>
                <a:cubicBezTo>
                  <a:pt x="10726045" y="5588034"/>
                  <a:pt x="10720166" y="5591021"/>
                  <a:pt x="10713050" y="5593271"/>
                </a:cubicBezTo>
                <a:cubicBezTo>
                  <a:pt x="10300570" y="5732161"/>
                  <a:pt x="9845774" y="5640588"/>
                  <a:pt x="9420192" y="5692050"/>
                </a:cubicBezTo>
                <a:cubicBezTo>
                  <a:pt x="9405112" y="5694029"/>
                  <a:pt x="9380308" y="5686903"/>
                  <a:pt x="9404066" y="5671708"/>
                </a:cubicBezTo>
                <a:cubicBezTo>
                  <a:pt x="9811305" y="5415077"/>
                  <a:pt x="10269729" y="5333413"/>
                  <a:pt x="10712309" y="5538562"/>
                </a:cubicBezTo>
                <a:cubicBezTo>
                  <a:pt x="10909559" y="5522006"/>
                  <a:pt x="11103888" y="5541041"/>
                  <a:pt x="11291486" y="5595804"/>
                </a:cubicBezTo>
                <a:cubicBezTo>
                  <a:pt x="11253937" y="5543176"/>
                  <a:pt x="11215832" y="5490905"/>
                  <a:pt x="11176624" y="5439340"/>
                </a:cubicBezTo>
                <a:cubicBezTo>
                  <a:pt x="11019444" y="5232532"/>
                  <a:pt x="10848144" y="5046247"/>
                  <a:pt x="10665962" y="4874588"/>
                </a:cubicBezTo>
                <a:cubicBezTo>
                  <a:pt x="10659400" y="4876493"/>
                  <a:pt x="10653378" y="4878043"/>
                  <a:pt x="10647017" y="4879047"/>
                </a:cubicBezTo>
                <a:cubicBezTo>
                  <a:pt x="10469841" y="4937947"/>
                  <a:pt x="10294852" y="4989315"/>
                  <a:pt x="10107096" y="4989072"/>
                </a:cubicBezTo>
                <a:cubicBezTo>
                  <a:pt x="9884392" y="4988955"/>
                  <a:pt x="9658777" y="4947776"/>
                  <a:pt x="9439953" y="4909921"/>
                </a:cubicBezTo>
                <a:cubicBezTo>
                  <a:pt x="9408584" y="4904693"/>
                  <a:pt x="9464056" y="4874580"/>
                  <a:pt x="9470279" y="4872131"/>
                </a:cubicBezTo>
                <a:cubicBezTo>
                  <a:pt x="9777078" y="4772480"/>
                  <a:pt x="10227985" y="4680296"/>
                  <a:pt x="10565024" y="4781269"/>
                </a:cubicBezTo>
                <a:cubicBezTo>
                  <a:pt x="10362949" y="4601638"/>
                  <a:pt x="10148128" y="4438593"/>
                  <a:pt x="9922490" y="4287833"/>
                </a:cubicBezTo>
                <a:cubicBezTo>
                  <a:pt x="9921938" y="4288186"/>
                  <a:pt x="9921032" y="4287993"/>
                  <a:pt x="9920481" y="4288346"/>
                </a:cubicBezTo>
                <a:cubicBezTo>
                  <a:pt x="9919033" y="4288508"/>
                  <a:pt x="9917026" y="4289026"/>
                  <a:pt x="9916127" y="4288836"/>
                </a:cubicBezTo>
                <a:cubicBezTo>
                  <a:pt x="9902906" y="4288860"/>
                  <a:pt x="9795895" y="4364971"/>
                  <a:pt x="9791125" y="4367248"/>
                </a:cubicBezTo>
                <a:cubicBezTo>
                  <a:pt x="9707175" y="4406384"/>
                  <a:pt x="9617775" y="4432133"/>
                  <a:pt x="9528364" y="4451767"/>
                </a:cubicBezTo>
                <a:cubicBezTo>
                  <a:pt x="9228232" y="4518029"/>
                  <a:pt x="8927622" y="4526349"/>
                  <a:pt x="8629850" y="4613329"/>
                </a:cubicBezTo>
                <a:cubicBezTo>
                  <a:pt x="8609591" y="4619390"/>
                  <a:pt x="8554225" y="4618011"/>
                  <a:pt x="8600239" y="4596243"/>
                </a:cubicBezTo>
                <a:cubicBezTo>
                  <a:pt x="8928850" y="4438196"/>
                  <a:pt x="9367700" y="4136057"/>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0"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0"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6" y="2637633"/>
                </a:cubicBezTo>
                <a:cubicBezTo>
                  <a:pt x="5803017" y="2582794"/>
                  <a:pt x="5810097"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4"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4"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0" y="891331"/>
                </a:cubicBezTo>
                <a:cubicBezTo>
                  <a:pt x="5712973"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5" y="246988"/>
                  <a:pt x="5760847" y="254734"/>
                  <a:pt x="5736947" y="261367"/>
                </a:cubicBezTo>
                <a:cubicBezTo>
                  <a:pt x="5638132"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7"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1" y="231951"/>
                </a:cubicBezTo>
                <a:cubicBezTo>
                  <a:pt x="5794994"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3" y="228123"/>
                </a:cubicBezTo>
                <a:cubicBezTo>
                  <a:pt x="5227195" y="227945"/>
                  <a:pt x="5244285" y="227765"/>
                  <a:pt x="5261015" y="227087"/>
                </a:cubicBezTo>
                <a:cubicBezTo>
                  <a:pt x="5463242" y="223204"/>
                  <a:pt x="5667966" y="183171"/>
                  <a:pt x="5861181" y="143093"/>
                </a:cubicBezTo>
                <a:cubicBezTo>
                  <a:pt x="5895330"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6"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6"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7"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2" y="2135538"/>
                  <a:pt x="5687608" y="2039972"/>
                </a:cubicBezTo>
                <a:cubicBezTo>
                  <a:pt x="5744741" y="1859679"/>
                  <a:pt x="5733310" y="1742061"/>
                  <a:pt x="5657554" y="1576445"/>
                </a:cubicBezTo>
                <a:cubicBezTo>
                  <a:pt x="5483231"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039" name="Rectangle 1038">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1" y="457197"/>
            <a:ext cx="11277600" cy="5943606"/>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ytuł 1">
            <a:extLst>
              <a:ext uri="{FF2B5EF4-FFF2-40B4-BE49-F238E27FC236}">
                <a16:creationId xmlns:a16="http://schemas.microsoft.com/office/drawing/2014/main" id="{40C2D40B-02B4-4D47-BE91-B6689739A179}"/>
              </a:ext>
            </a:extLst>
          </p:cNvPr>
          <p:cNvSpPr>
            <a:spLocks noGrp="1"/>
          </p:cNvSpPr>
          <p:nvPr>
            <p:ph type="ctrTitle"/>
          </p:nvPr>
        </p:nvSpPr>
        <p:spPr>
          <a:xfrm>
            <a:off x="6715124" y="1676401"/>
            <a:ext cx="4495801" cy="2286002"/>
          </a:xfrm>
        </p:spPr>
        <p:txBody>
          <a:bodyPr anchor="t">
            <a:normAutofit/>
          </a:bodyPr>
          <a:lstStyle/>
          <a:p>
            <a:pPr algn="l"/>
            <a:r>
              <a:rPr lang="pl-PL" sz="4800"/>
              <a:t>Dowody – zagadnienia ogólne</a:t>
            </a:r>
          </a:p>
        </p:txBody>
      </p:sp>
      <p:sp>
        <p:nvSpPr>
          <p:cNvPr id="3" name="Podtytuł 2">
            <a:extLst>
              <a:ext uri="{FF2B5EF4-FFF2-40B4-BE49-F238E27FC236}">
                <a16:creationId xmlns:a16="http://schemas.microsoft.com/office/drawing/2014/main" id="{7DC9E2BC-354D-4E99-BA08-05FBCE89D603}"/>
              </a:ext>
            </a:extLst>
          </p:cNvPr>
          <p:cNvSpPr>
            <a:spLocks noGrp="1"/>
          </p:cNvSpPr>
          <p:nvPr>
            <p:ph type="subTitle" idx="1"/>
          </p:nvPr>
        </p:nvSpPr>
        <p:spPr>
          <a:xfrm>
            <a:off x="6715124" y="4267200"/>
            <a:ext cx="4495801" cy="914400"/>
          </a:xfrm>
        </p:spPr>
        <p:txBody>
          <a:bodyPr>
            <a:normAutofit/>
          </a:bodyPr>
          <a:lstStyle/>
          <a:p>
            <a:pPr algn="l">
              <a:spcAft>
                <a:spcPts val="600"/>
              </a:spcAft>
            </a:pPr>
            <a:r>
              <a:rPr lang="pl-PL" sz="1500">
                <a:solidFill>
                  <a:schemeClr val="tx1">
                    <a:alpha val="55000"/>
                  </a:schemeClr>
                </a:solidFill>
              </a:rPr>
              <a:t>Zasady postępowania dowodowego, dopuszczalność dowodów, pojęcie dowodu, rodzaje dowodów, wprowadzanie dowodów do procesu</a:t>
            </a:r>
          </a:p>
        </p:txBody>
      </p:sp>
      <p:pic>
        <p:nvPicPr>
          <p:cNvPr id="1026" name="Picture 2">
            <a:extLst>
              <a:ext uri="{FF2B5EF4-FFF2-40B4-BE49-F238E27FC236}">
                <a16:creationId xmlns:a16="http://schemas.microsoft.com/office/drawing/2014/main" id="{E9645AF1-16ED-430A-ACA2-81B3487C23B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81074" y="2264566"/>
            <a:ext cx="4657726" cy="232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932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27CF4F-2566-6EF4-C19D-A0D310130A3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BD36963-BA6C-D823-9F25-2F4EA938CCC4}"/>
              </a:ext>
            </a:extLst>
          </p:cNvPr>
          <p:cNvSpPr>
            <a:spLocks noGrp="1"/>
          </p:cNvSpPr>
          <p:nvPr>
            <p:ph type="title"/>
          </p:nvPr>
        </p:nvSpPr>
        <p:spPr/>
        <p:txBody>
          <a:bodyPr>
            <a:normAutofit/>
          </a:bodyPr>
          <a:lstStyle/>
          <a:p>
            <a:r>
              <a:rPr lang="pl-PL" dirty="0"/>
              <a:t>Procesowe gwarancje prawdziwych ustaleń faktycznych </a:t>
            </a:r>
          </a:p>
        </p:txBody>
      </p:sp>
      <p:sp>
        <p:nvSpPr>
          <p:cNvPr id="3" name="Symbol zastępczy zawartości 2">
            <a:extLst>
              <a:ext uri="{FF2B5EF4-FFF2-40B4-BE49-F238E27FC236}">
                <a16:creationId xmlns:a16="http://schemas.microsoft.com/office/drawing/2014/main" id="{5B3FEC00-1220-7F83-6125-5C00B94F7D74}"/>
              </a:ext>
            </a:extLst>
          </p:cNvPr>
          <p:cNvSpPr>
            <a:spLocks noGrp="1"/>
          </p:cNvSpPr>
          <p:nvPr>
            <p:ph idx="1"/>
          </p:nvPr>
        </p:nvSpPr>
        <p:spPr/>
        <p:txBody>
          <a:bodyPr>
            <a:normAutofit lnSpcReduction="10000"/>
          </a:bodyPr>
          <a:lstStyle/>
          <a:p>
            <a:pPr algn="just"/>
            <a:r>
              <a:rPr lang="pl-PL" dirty="0"/>
              <a:t>Celem jest zapewnienie jak największej transparentności działań organów procesowych poprzez – z jednej strony – precyzyjnie uregulowane warunków dopuszczalności czynności dowodowych, sposobu przeprowadzenia dowodu, określenie uprawnień uczestników czynności i obowiązków organów procesowych, a z drugiej kontrolę instancyjną decyzji podejmowanych w toku postępowania.</a:t>
            </a:r>
          </a:p>
          <a:p>
            <a:pPr algn="just"/>
            <a:r>
              <a:rPr lang="pl-PL" dirty="0"/>
              <a:t>Procesowe gwarancje prawdziwych ustaleń faktycznych mają zapobiegać „skrótom” w ustalaniu przebiegu zdarzenia, nadużywaniu uprawnień przez organy procesowe, ale także – sytuacjom, gdy z uwagi na czynniki pozaprawne, nie podjęto wystarczających kroków, by </a:t>
            </a:r>
          </a:p>
        </p:txBody>
      </p:sp>
    </p:spTree>
    <p:extLst>
      <p:ext uri="{BB962C8B-B14F-4D97-AF65-F5344CB8AC3E}">
        <p14:creationId xmlns:p14="http://schemas.microsoft.com/office/powerpoint/2010/main" val="10511379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ytuł 6"/>
          <p:cNvSpPr>
            <a:spLocks noGrp="1"/>
          </p:cNvSpPr>
          <p:nvPr>
            <p:ph type="title"/>
          </p:nvPr>
        </p:nvSpPr>
        <p:spPr>
          <a:xfrm>
            <a:off x="154472" y="37461"/>
            <a:ext cx="11029616" cy="1188720"/>
          </a:xfrm>
        </p:spPr>
        <p:txBody>
          <a:bodyPr>
            <a:normAutofit/>
          </a:bodyPr>
          <a:lstStyle/>
          <a:p>
            <a:r>
              <a:rPr lang="pl-PL" dirty="0"/>
              <a:t>Okazanie </a:t>
            </a:r>
          </a:p>
        </p:txBody>
      </p:sp>
      <p:pic>
        <p:nvPicPr>
          <p:cNvPr id="12" name="Obraz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4261" y="141918"/>
            <a:ext cx="3059782" cy="2141847"/>
          </a:xfrm>
          <a:prstGeom prst="rect">
            <a:avLst/>
          </a:prstGeom>
        </p:spPr>
      </p:pic>
      <p:sp>
        <p:nvSpPr>
          <p:cNvPr id="8" name="Symbol zastępczy zawartości 7"/>
          <p:cNvSpPr>
            <a:spLocks noGrp="1"/>
          </p:cNvSpPr>
          <p:nvPr>
            <p:ph idx="1"/>
          </p:nvPr>
        </p:nvSpPr>
        <p:spPr>
          <a:xfrm>
            <a:off x="154472" y="1212842"/>
            <a:ext cx="10139680" cy="4999998"/>
          </a:xfrm>
        </p:spPr>
        <p:txBody>
          <a:bodyPr>
            <a:normAutofit fontScale="92500" lnSpcReduction="10000"/>
          </a:bodyPr>
          <a:lstStyle/>
          <a:p>
            <a:pPr algn="just">
              <a:lnSpc>
                <a:spcPct val="100000"/>
              </a:lnSpc>
            </a:pPr>
            <a:r>
              <a:rPr lang="pl-PL" sz="2000" dirty="0"/>
              <a:t>Rozporządzenie MS z dnia 2 czerwca 2003 r. w sprawie warunków technicznych przeprowadzenia okazania</a:t>
            </a:r>
          </a:p>
          <a:p>
            <a:pPr algn="just">
              <a:lnSpc>
                <a:spcPct val="100000"/>
              </a:lnSpc>
            </a:pPr>
            <a:r>
              <a:rPr lang="pl-PL" sz="2000" b="1" dirty="0"/>
              <a:t>Wyrok SA w Krakowie z 13.02.2014 r., II </a:t>
            </a:r>
            <a:r>
              <a:rPr lang="pl-PL" sz="2000" b="1" dirty="0" err="1"/>
              <a:t>AKa</a:t>
            </a:r>
            <a:r>
              <a:rPr lang="pl-PL" sz="2000" b="1" dirty="0"/>
              <a:t> 280/13</a:t>
            </a:r>
            <a:r>
              <a:rPr lang="pl-PL" sz="2000" dirty="0"/>
              <a:t> </a:t>
            </a:r>
          </a:p>
          <a:p>
            <a:pPr algn="just">
              <a:lnSpc>
                <a:spcPct val="100000"/>
              </a:lnSpc>
            </a:pPr>
            <a:r>
              <a:rPr lang="pl-PL" sz="2000" dirty="0"/>
              <a:t>Organ procesowy dokonujący okazania osób i rzeczy w celu rozpoznania sprawcy przestępstwa powinien zadbać o zachowanie warunków rozpoznania obiektywnego, wykluczającego sugestię. W realiach badanej sprawy warunki techniczne przewidziane w odnośnym rozporządzeniu (Dz. U. z 2003 roku Nr 104 poz. 981) zostały naruszone rażąco. </a:t>
            </a:r>
            <a:r>
              <a:rPr lang="pl-PL" sz="2000" b="1" dirty="0"/>
              <a:t>Okazania osoby dokonywano najpierw </a:t>
            </a:r>
            <a:r>
              <a:rPr lang="pl-PL" sz="2000" b="1" dirty="0" err="1"/>
              <a:t>pozaprocesowo</a:t>
            </a:r>
            <a:r>
              <a:rPr lang="pl-PL" sz="2000" b="1" dirty="0"/>
              <a:t>, bez sporządzenia protokołu, co stwarzało możliwości sugestii we właściwym (procesowym) rozpoznaniu</a:t>
            </a:r>
            <a:r>
              <a:rPr lang="pl-PL" sz="2000" dirty="0"/>
              <a:t>, zwłaszcza że pokrzywdzony był podatny na sugestię. W protokole okazania nie wpisano znajomości pokrzywdzonego z przybraną osobą, o czym prowadzący postępowanie karne wiedzieli. </a:t>
            </a:r>
            <a:r>
              <a:rPr lang="pl-PL" sz="2000" b="1" dirty="0"/>
              <a:t>Dopuszczono do rozmowy pokrzywdzonego z osobą przybraną </a:t>
            </a:r>
            <a:r>
              <a:rPr lang="pl-PL" sz="2000" dirty="0"/>
              <a:t>(która była nadto podejrzewana o inny czyn przestępny wobec pokrzywdzonego, także brat tej osoby) co do charakteru i celu rozpoznania. </a:t>
            </a:r>
            <a:r>
              <a:rPr lang="pl-PL" sz="2000" b="1" dirty="0"/>
              <a:t>W okazaniu uczestniczył funkcjonariusz policji, którego obecność w ogóle nie została ujawniona w protokole okazania, a któremu potem pokrzywdzony miał mówić, iż "rozpoznał" oskarżonego.</a:t>
            </a:r>
            <a:r>
              <a:rPr lang="pl-PL" sz="2000" dirty="0"/>
              <a:t> Takie dokonanie okazania wręcz urągało celowi tej czynności.</a:t>
            </a:r>
          </a:p>
        </p:txBody>
      </p:sp>
    </p:spTree>
    <p:extLst>
      <p:ext uri="{BB962C8B-B14F-4D97-AF65-F5344CB8AC3E}">
        <p14:creationId xmlns:p14="http://schemas.microsoft.com/office/powerpoint/2010/main" val="35910870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CA6775-4F11-48BE-B642-B01FAED88C72}"/>
              </a:ext>
            </a:extLst>
          </p:cNvPr>
          <p:cNvSpPr>
            <a:spLocks noGrp="1"/>
          </p:cNvSpPr>
          <p:nvPr>
            <p:ph type="title"/>
          </p:nvPr>
        </p:nvSpPr>
        <p:spPr/>
        <p:txBody>
          <a:bodyPr/>
          <a:lstStyle/>
          <a:p>
            <a:r>
              <a:rPr lang="pl-PL" dirty="0"/>
              <a:t>Okazanie </a:t>
            </a:r>
            <a:endParaRPr lang="en-GB" dirty="0"/>
          </a:p>
        </p:txBody>
      </p:sp>
      <p:sp>
        <p:nvSpPr>
          <p:cNvPr id="3" name="Symbol zastępczy zawartości 2">
            <a:extLst>
              <a:ext uri="{FF2B5EF4-FFF2-40B4-BE49-F238E27FC236}">
                <a16:creationId xmlns:a16="http://schemas.microsoft.com/office/drawing/2014/main" id="{4774A560-B12C-4D43-A6D6-6894303D1510}"/>
              </a:ext>
            </a:extLst>
          </p:cNvPr>
          <p:cNvSpPr>
            <a:spLocks noGrp="1"/>
          </p:cNvSpPr>
          <p:nvPr>
            <p:ph idx="1"/>
          </p:nvPr>
        </p:nvSpPr>
        <p:spPr>
          <a:xfrm>
            <a:off x="581192" y="2340864"/>
            <a:ext cx="3704369" cy="3634486"/>
          </a:xfrm>
        </p:spPr>
        <p:txBody>
          <a:bodyPr/>
          <a:lstStyle/>
          <a:p>
            <a:r>
              <a:rPr lang="pl-PL" dirty="0"/>
              <a:t>Czy można okazać np. głos, sposób chodzenia? </a:t>
            </a:r>
          </a:p>
          <a:p>
            <a:r>
              <a:rPr lang="en-GB" dirty="0">
                <a:hlinkClick r:id="rId2"/>
              </a:rPr>
              <a:t>https://www.youtube.com/watch?v=HlBYdiXdUa8</a:t>
            </a:r>
            <a:r>
              <a:rPr lang="pl-PL" dirty="0"/>
              <a:t> </a:t>
            </a:r>
            <a:r>
              <a:rPr lang="pl-PL" dirty="0">
                <a:sym typeface="Wingdings" panose="05000000000000000000" pitchFamily="2" charset="2"/>
              </a:rPr>
              <a:t> czy to okazanie było prawidłowe?  </a:t>
            </a:r>
            <a:endParaRPr lang="en-GB" dirty="0"/>
          </a:p>
        </p:txBody>
      </p:sp>
      <p:pic>
        <p:nvPicPr>
          <p:cNvPr id="4" name="Obraz 3">
            <a:extLst>
              <a:ext uri="{FF2B5EF4-FFF2-40B4-BE49-F238E27FC236}">
                <a16:creationId xmlns:a16="http://schemas.microsoft.com/office/drawing/2014/main" id="{AA6F41FA-3E37-4773-9748-A2170B630A68}"/>
              </a:ext>
            </a:extLst>
          </p:cNvPr>
          <p:cNvPicPr>
            <a:picLocks noChangeAspect="1"/>
          </p:cNvPicPr>
          <p:nvPr/>
        </p:nvPicPr>
        <p:blipFill>
          <a:blip r:embed="rId3"/>
          <a:stretch>
            <a:fillRect/>
          </a:stretch>
        </p:blipFill>
        <p:spPr>
          <a:xfrm>
            <a:off x="4362679" y="1338549"/>
            <a:ext cx="7432713" cy="4180901"/>
          </a:xfrm>
          <a:prstGeom prst="rect">
            <a:avLst/>
          </a:prstGeom>
        </p:spPr>
      </p:pic>
    </p:spTree>
    <p:extLst>
      <p:ext uri="{BB962C8B-B14F-4D97-AF65-F5344CB8AC3E}">
        <p14:creationId xmlns:p14="http://schemas.microsoft.com/office/powerpoint/2010/main" val="332785939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572493" y="238539"/>
            <a:ext cx="11018520" cy="1434415"/>
          </a:xfrm>
        </p:spPr>
        <p:txBody>
          <a:bodyPr anchor="b">
            <a:normAutofit/>
          </a:bodyPr>
          <a:lstStyle/>
          <a:p>
            <a:r>
              <a:rPr lang="pl-PL" sz="5400"/>
              <a:t>Przesłuchanie oskarżonego </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572493" y="2071316"/>
            <a:ext cx="6713552" cy="4119172"/>
          </a:xfrm>
        </p:spPr>
        <p:txBody>
          <a:bodyPr anchor="t">
            <a:normAutofit/>
          </a:bodyPr>
          <a:lstStyle/>
          <a:p>
            <a:r>
              <a:rPr lang="pl-PL" sz="1500"/>
              <a:t>Art. 175 § 1 – oskarżony ma prawo składać wyjaśnienia, może odmówić składania wyjaśnień lub odmówić odpowiedzi na poszczególne pytania. Ponadto składanie fałszywych wyjaśnień nie jest przestępstwem. </a:t>
            </a:r>
          </a:p>
          <a:p>
            <a:r>
              <a:rPr lang="pl-PL" sz="1500"/>
              <a:t>O uprawnieniu należy pouczyć oskarżonego (art. 300 § 1 i art. 386)! </a:t>
            </a:r>
          </a:p>
          <a:p>
            <a:r>
              <a:rPr lang="pl-PL" sz="1500"/>
              <a:t>Wyjaśnienia mają podwójny charakter:</a:t>
            </a:r>
          </a:p>
          <a:p>
            <a:pPr marL="205740" lvl="2" indent="0">
              <a:buNone/>
            </a:pPr>
            <a:r>
              <a:rPr lang="pl-PL" sz="1500"/>
              <a:t>1. środek dowodowy w procesie </a:t>
            </a:r>
          </a:p>
          <a:p>
            <a:pPr marL="205740" lvl="2" indent="0">
              <a:buNone/>
            </a:pPr>
            <a:r>
              <a:rPr lang="pl-PL" sz="1500"/>
              <a:t>2. forma realizowania prawa do obrony – może zmieniać swoje wyjaśnienia </a:t>
            </a:r>
          </a:p>
          <a:p>
            <a:pPr marL="480060" lvl="3" indent="0">
              <a:buNone/>
            </a:pPr>
            <a:r>
              <a:rPr lang="pl-PL" sz="1500"/>
              <a:t>W procesie karnym </a:t>
            </a:r>
            <a:r>
              <a:rPr lang="pl-PL" sz="1500" b="1"/>
              <a:t>nie ma gradacji wartości poszczególnych dowodów pod względem chronologicznym</a:t>
            </a:r>
            <a:r>
              <a:rPr lang="pl-PL" sz="1500"/>
              <a:t>. Odwołanie czy zmiana wcześniej złożonych wyjaśnień czyni jedynie nowy dowód, jak każdy podlegający ocenie. Od oceniającego sądu zależeć będzie, który z nich wybierze jako ten odpowiadający prawdzie i w jaki sposób to wykaże i uzasadni (por. postanowienie SN z 28.05.2015 r., II KK 123/15).</a:t>
            </a:r>
          </a:p>
          <a:p>
            <a:r>
              <a:rPr lang="pl-PL" sz="1500"/>
              <a:t>Forma składania wyjaśnień – co do zasady ustna, ale w </a:t>
            </a:r>
            <a:r>
              <a:rPr lang="pl-PL" sz="1500" b="1"/>
              <a:t>postępowaniu przygotowawczym </a:t>
            </a:r>
            <a:r>
              <a:rPr lang="pl-PL" sz="1500"/>
              <a:t>podejrzany może, za zgodą organu procesowego, złożyć wyjaśnienia w formie pisemnej. </a:t>
            </a:r>
          </a:p>
        </p:txBody>
      </p:sp>
      <p:pic>
        <p:nvPicPr>
          <p:cNvPr id="5" name="Obraz 4"/>
          <p:cNvPicPr>
            <a:picLocks noChangeAspect="1"/>
          </p:cNvPicPr>
          <p:nvPr/>
        </p:nvPicPr>
        <p:blipFill rotWithShape="1">
          <a:blip r:embed="rId2">
            <a:extLst>
              <a:ext uri="{28A0092B-C50C-407E-A947-70E740481C1C}">
                <a14:useLocalDpi xmlns:a14="http://schemas.microsoft.com/office/drawing/2010/main" val="0"/>
              </a:ext>
            </a:extLst>
          </a:blip>
          <a:srcRect l="6543" r="4" b="4"/>
          <a:stretch/>
        </p:blipFill>
        <p:spPr>
          <a:xfrm>
            <a:off x="7675658" y="2093976"/>
            <a:ext cx="3941064" cy="4096512"/>
          </a:xfrm>
          <a:prstGeom prst="rect">
            <a:avLst/>
          </a:prstGeom>
        </p:spPr>
      </p:pic>
    </p:spTree>
    <p:extLst>
      <p:ext uri="{BB962C8B-B14F-4D97-AF65-F5344CB8AC3E}">
        <p14:creationId xmlns:p14="http://schemas.microsoft.com/office/powerpoint/2010/main" val="354586456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807559" y="938022"/>
            <a:ext cx="6647905" cy="1188720"/>
          </a:xfrm>
        </p:spPr>
        <p:txBody>
          <a:bodyPr>
            <a:normAutofit/>
          </a:bodyPr>
          <a:lstStyle/>
          <a:p>
            <a:r>
              <a:rPr lang="pl-PL" dirty="0"/>
              <a:t>Przesłuchanie oskarżonego </a:t>
            </a:r>
          </a:p>
        </p:txBody>
      </p:sp>
      <p:sp>
        <p:nvSpPr>
          <p:cNvPr id="3" name="Symbol zastępczy zawartości 2"/>
          <p:cNvSpPr>
            <a:spLocks noGrp="1"/>
          </p:cNvSpPr>
          <p:nvPr>
            <p:ph idx="1"/>
          </p:nvPr>
        </p:nvSpPr>
        <p:spPr>
          <a:xfrm>
            <a:off x="807559" y="2340864"/>
            <a:ext cx="6690843" cy="3793237"/>
          </a:xfrm>
        </p:spPr>
        <p:txBody>
          <a:bodyPr>
            <a:normAutofit/>
          </a:bodyPr>
          <a:lstStyle/>
          <a:p>
            <a:r>
              <a:rPr lang="pl-PL" sz="1600" b="1" dirty="0"/>
              <a:t>Wyrok SN z 15.10.2015 r., III KK 206/15 </a:t>
            </a:r>
          </a:p>
          <a:p>
            <a:r>
              <a:rPr lang="pl-PL" sz="1600" dirty="0"/>
              <a:t>Wyrażona w art. 74 § 1 k.p.k. reguła </a:t>
            </a:r>
            <a:r>
              <a:rPr lang="pl-PL" sz="1600" dirty="0" err="1"/>
              <a:t>nemo</a:t>
            </a:r>
            <a:r>
              <a:rPr lang="pl-PL" sz="1600" dirty="0"/>
              <a:t> </a:t>
            </a:r>
            <a:r>
              <a:rPr lang="pl-PL" sz="1600" dirty="0" err="1"/>
              <a:t>se</a:t>
            </a:r>
            <a:r>
              <a:rPr lang="pl-PL" sz="1600" dirty="0"/>
              <a:t> </a:t>
            </a:r>
            <a:r>
              <a:rPr lang="pl-PL" sz="1600" dirty="0" err="1"/>
              <a:t>ipsum</a:t>
            </a:r>
            <a:r>
              <a:rPr lang="pl-PL" sz="1600" dirty="0"/>
              <a:t> </a:t>
            </a:r>
            <a:r>
              <a:rPr lang="pl-PL" sz="1600" dirty="0" err="1"/>
              <a:t>accusare</a:t>
            </a:r>
            <a:r>
              <a:rPr lang="pl-PL" sz="1600" dirty="0"/>
              <a:t> </a:t>
            </a:r>
            <a:r>
              <a:rPr lang="pl-PL" sz="1600" dirty="0" err="1"/>
              <a:t>tenetur</a:t>
            </a:r>
            <a:r>
              <a:rPr lang="pl-PL" sz="1600" dirty="0"/>
              <a:t>, stanowiąca odzwierciedlenie zasady domniemania niewinności (art. 5 § 1 k.p.k.), oznacza zarówno brak po stronie oskarżonego obowiązku dowodzenia swojej niewinności, jak i zakaz jego przymuszania do dostarczania dowodów przeciwko sobie. Konsekwencją tego rozwiązania jest m.in. prawo do odmowy złożenia wyjaśnień (art. 175 § 1 in fine k.p.k.) oraz zakaz stosowania podczas przesłuchania środków kontrolujących nieświadome reakcje organizmu, przemocy lub groźby bezprawnej (art. 171 § 5 k.p.k.). Regulacje powyższe, zawierające uprawnienia oskarżonego, adresowane są do organów procesowych i oznaczają </a:t>
            </a:r>
            <a:r>
              <a:rPr lang="pl-PL" sz="1600" b="1" dirty="0"/>
              <a:t>zakaz wymuszania na nim aktywnych form dostarczania oskarżeniu dowodów.</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6761" y="1731098"/>
            <a:ext cx="3053422" cy="3689935"/>
          </a:xfrm>
          <a:prstGeom prst="rect">
            <a:avLst/>
          </a:prstGeom>
        </p:spPr>
      </p:pic>
    </p:spTree>
    <p:extLst>
      <p:ext uri="{BB962C8B-B14F-4D97-AF65-F5344CB8AC3E}">
        <p14:creationId xmlns:p14="http://schemas.microsoft.com/office/powerpoint/2010/main" val="926506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581192" y="702156"/>
            <a:ext cx="11029616" cy="1188720"/>
          </a:xfrm>
        </p:spPr>
        <p:txBody>
          <a:bodyPr>
            <a:normAutofit/>
          </a:bodyPr>
          <a:lstStyle/>
          <a:p>
            <a:r>
              <a:rPr lang="pl-PL" dirty="0"/>
              <a:t>Przesłuchanie oskarżonego </a:t>
            </a:r>
          </a:p>
        </p:txBody>
      </p:sp>
      <p:sp>
        <p:nvSpPr>
          <p:cNvPr id="5" name="Symbol zastępczy zawartości 4"/>
          <p:cNvSpPr>
            <a:spLocks noGrp="1"/>
          </p:cNvSpPr>
          <p:nvPr>
            <p:ph idx="1"/>
          </p:nvPr>
        </p:nvSpPr>
        <p:spPr>
          <a:xfrm>
            <a:off x="4505326" y="2180496"/>
            <a:ext cx="6755510" cy="4045683"/>
          </a:xfrm>
          <a:prstGeom prst="rect">
            <a:avLst/>
          </a:prstGeom>
        </p:spPr>
        <p:txBody>
          <a:bodyPr>
            <a:normAutofit/>
          </a:bodyPr>
          <a:lstStyle/>
          <a:p>
            <a:pPr>
              <a:lnSpc>
                <a:spcPct val="100000"/>
              </a:lnSpc>
            </a:pPr>
            <a:r>
              <a:rPr lang="pl-PL" sz="1400" b="1"/>
              <a:t>Wyrok SA w Katowicach z 26.03.2009 r., II </a:t>
            </a:r>
            <a:r>
              <a:rPr lang="pl-PL" sz="1400" b="1" err="1"/>
              <a:t>AKa</a:t>
            </a:r>
            <a:r>
              <a:rPr lang="pl-PL" sz="1400" b="1"/>
              <a:t> 50/09</a:t>
            </a:r>
            <a:r>
              <a:rPr lang="pl-PL" sz="1400"/>
              <a:t> </a:t>
            </a:r>
          </a:p>
          <a:p>
            <a:pPr>
              <a:lnSpc>
                <a:spcPct val="100000"/>
              </a:lnSpc>
            </a:pPr>
            <a:r>
              <a:rPr lang="pl-PL" sz="1400"/>
              <a:t>Z faktu odmowy składania wyjaśnień przez oskarżoną w postępowaniu przygotowawczym nie można wywodzić żadnych negatywnych dla oskarżonej wniosków, ponieważ oskarżona skorzystała z zagwarantowanego jej ustawą przewidzianego w art. 175 § 1 k.p.k., prawa do milczenia we własnej sprawie, co mogła uczynić bez podania jakiegokolwiek powodu takiego stanowiska procesowego i co nie może rodzić dla niej żadnych negatywnych konsekwencji procesowych.</a:t>
            </a:r>
          </a:p>
          <a:p>
            <a:pPr>
              <a:lnSpc>
                <a:spcPct val="100000"/>
              </a:lnSpc>
            </a:pPr>
            <a:r>
              <a:rPr lang="pl-PL" sz="1400" b="1"/>
              <a:t>Wyrok SA w Krakowie z 16.02.2009 r., II </a:t>
            </a:r>
            <a:r>
              <a:rPr lang="pl-PL" sz="1400" b="1" err="1"/>
              <a:t>AKa</a:t>
            </a:r>
            <a:r>
              <a:rPr lang="pl-PL" sz="1400" b="1"/>
              <a:t> 202/08 </a:t>
            </a:r>
          </a:p>
          <a:p>
            <a:pPr>
              <a:lnSpc>
                <a:spcPct val="100000"/>
              </a:lnSpc>
            </a:pPr>
            <a:r>
              <a:rPr lang="pl-PL" sz="1400"/>
              <a:t>Prawo do milczenia (zakaz wymuszania samooskarżania) jest naruszone, gdy w momencie uzyskiwania od oskarżonego informacji wysłuchujący zwierzeń oskarżonego działał jako agent organów państwowych i gdy tylko on był osobą inicjującą udzielanie informacji (zob. wyrok </a:t>
            </a:r>
            <a:r>
              <a:rPr lang="pl-PL" sz="1400" err="1"/>
              <a:t>ETPCz</a:t>
            </a:r>
            <a:r>
              <a:rPr lang="pl-PL" sz="1400"/>
              <a:t> z dnia 5 listopada 2002 roku w sprawie Allan przeciwko Zjednoczonemu Królestwu). Prawo to nie jest naruszone, gdy wysłuchujący spontanicznych zwierzeń oskarżonego przekazał organom procesowym zasłyszane wiadomości.</a:t>
            </a:r>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12" y="2521923"/>
            <a:ext cx="2799038" cy="3382524"/>
          </a:xfrm>
          <a:prstGeom prst="rect">
            <a:avLst/>
          </a:prstGeom>
        </p:spPr>
      </p:pic>
    </p:spTree>
    <p:extLst>
      <p:ext uri="{BB962C8B-B14F-4D97-AF65-F5344CB8AC3E}">
        <p14:creationId xmlns:p14="http://schemas.microsoft.com/office/powerpoint/2010/main" val="87047683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46708FAB-3898-47A9-B05A-AB9ECBD9E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7152122" y="255069"/>
            <a:ext cx="4798873" cy="1150470"/>
          </a:xfrm>
        </p:spPr>
        <p:txBody>
          <a:bodyPr anchor="b">
            <a:normAutofit fontScale="90000"/>
          </a:bodyPr>
          <a:lstStyle/>
          <a:p>
            <a:r>
              <a:rPr lang="pl-PL" sz="4000" dirty="0"/>
              <a:t>Świadek w procesie karnym </a:t>
            </a:r>
          </a:p>
        </p:txBody>
      </p:sp>
      <p:sp>
        <p:nvSpPr>
          <p:cNvPr id="3" name="Symbol zastępczy zawartości 2"/>
          <p:cNvSpPr>
            <a:spLocks noGrp="1"/>
          </p:cNvSpPr>
          <p:nvPr>
            <p:ph idx="1"/>
          </p:nvPr>
        </p:nvSpPr>
        <p:spPr>
          <a:xfrm>
            <a:off x="0" y="0"/>
            <a:ext cx="7152122" cy="6517758"/>
          </a:xfrm>
        </p:spPr>
        <p:txBody>
          <a:bodyPr anchor="t">
            <a:normAutofit/>
          </a:bodyPr>
          <a:lstStyle/>
          <a:p>
            <a:pPr algn="just"/>
            <a:r>
              <a:rPr lang="pl-PL" sz="1800" dirty="0"/>
              <a:t>Świadek w k.p.k. występuje w dwóch znaczeniach:</a:t>
            </a:r>
          </a:p>
          <a:p>
            <a:pPr marL="868680" lvl="1" indent="-457200" algn="just">
              <a:buFont typeface="+mj-lt"/>
              <a:buAutoNum type="arabicPeriod"/>
            </a:pPr>
            <a:r>
              <a:rPr lang="pl-PL" sz="1800" dirty="0"/>
              <a:t>świadek czynu – osoba, która była świadkiem przestępstwa (np. art. 40 § 1 pkt. 4 k.p.k.)</a:t>
            </a:r>
          </a:p>
          <a:p>
            <a:pPr marL="868680" lvl="1" indent="-457200" algn="just">
              <a:buFont typeface="+mj-lt"/>
              <a:buAutoNum type="arabicPeriod"/>
            </a:pPr>
            <a:r>
              <a:rPr lang="pl-PL" sz="1800" dirty="0"/>
              <a:t>świadek w znaczeniu procesowym – osoba wezwana w tym charakterze (art. 177 § 1 k.p.k.)</a:t>
            </a:r>
          </a:p>
          <a:p>
            <a:pPr algn="just"/>
            <a:r>
              <a:rPr lang="pl-PL" sz="1800" dirty="0"/>
              <a:t>W charakterze świadka można również przesłuchać m.in. specjalistów przybranych do oględzin, osoby, które przeprowadzały wywiad środowiskowy.</a:t>
            </a:r>
          </a:p>
          <a:p>
            <a:pPr algn="just"/>
            <a:r>
              <a:rPr lang="pl-PL" sz="1800" dirty="0"/>
              <a:t>Środkiem dowodowym co do zasady są zeznania. Niekiedy świadek może stać się przedmiotem oględzin i badań, czyli może dostarczyć innych środków dowodowych. Można go – </a:t>
            </a:r>
            <a:r>
              <a:rPr lang="pl-PL" sz="1800" u="sng" dirty="0"/>
              <a:t>za jego zgodą </a:t>
            </a:r>
            <a:r>
              <a:rPr lang="pl-PL" sz="1800" dirty="0"/>
              <a:t>– poddać oględzinom ciała i badaniu lekarskiemu lub psychologicznemu (art. 192 § 4 k.p.k.)</a:t>
            </a:r>
          </a:p>
          <a:p>
            <a:pPr lvl="1" algn="just"/>
            <a:r>
              <a:rPr lang="pl-PL" sz="1800" dirty="0"/>
              <a:t>Jeżeli karalność czyny zależy od stanu zdrowia pokrzywdzonego, jest on obowiązany poddać się badaniom. Nie dotyczy to osób, które mogą odmówić składania zeznań. </a:t>
            </a:r>
          </a:p>
          <a:p>
            <a:pPr algn="just"/>
            <a:r>
              <a:rPr lang="pl-PL" sz="1800" dirty="0"/>
              <a:t>Jeżeli  istnieje wątpliwość co do stanu psychicznego świadka, rozwoju umysłowego, zdolności postrzegania lub odtwarzania spostrzeżeń sąd lub prokurator może zarządzić przesłuchanie świadka z udziałem biegłego psychologa (art. 192 § 2 k.p.k.). </a:t>
            </a:r>
          </a:p>
          <a:p>
            <a:pPr algn="just"/>
            <a:r>
              <a:rPr lang="pl-PL" sz="1800" dirty="0"/>
              <a:t>Przed przesłuchaniem od świadka odbiera się przyrzeczenie (w postępowaniu sądowym). Wyjątki (osoby, od których nie odbiera się przyrzeczenia )– art. 189 k.p.k.</a:t>
            </a:r>
          </a:p>
          <a:p>
            <a:pPr marL="114300" indent="0" algn="just">
              <a:buNone/>
            </a:pPr>
            <a:endParaRPr lang="pl-PL" sz="1800" dirty="0"/>
          </a:p>
        </p:txBody>
      </p:sp>
      <p:pic>
        <p:nvPicPr>
          <p:cNvPr id="5" name="Obraz 4"/>
          <p:cNvPicPr>
            <a:picLocks noChangeAspect="1"/>
          </p:cNvPicPr>
          <p:nvPr/>
        </p:nvPicPr>
        <p:blipFill rotWithShape="1">
          <a:blip r:embed="rId2">
            <a:extLst>
              <a:ext uri="{28A0092B-C50C-407E-A947-70E740481C1C}">
                <a14:useLocalDpi xmlns:a14="http://schemas.microsoft.com/office/drawing/2010/main" val="0"/>
              </a:ext>
            </a:extLst>
          </a:blip>
          <a:srcRect r="2155" b="-2"/>
          <a:stretch/>
        </p:blipFill>
        <p:spPr>
          <a:xfrm>
            <a:off x="7646838" y="1980775"/>
            <a:ext cx="3748858" cy="3632824"/>
          </a:xfrm>
          <a:prstGeom prst="rect">
            <a:avLst/>
          </a:prstGeom>
        </p:spPr>
      </p:pic>
      <p:sp>
        <p:nvSpPr>
          <p:cNvPr id="19" name="Rectangle 11">
            <a:extLst>
              <a:ext uri="{FF2B5EF4-FFF2-40B4-BE49-F238E27FC236}">
                <a16:creationId xmlns:a16="http://schemas.microsoft.com/office/drawing/2014/main" id="{2E438CA0-CB4D-4C94-8C39-9C7FC9BB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3">
            <a:extLst>
              <a:ext uri="{FF2B5EF4-FFF2-40B4-BE49-F238E27FC236}">
                <a16:creationId xmlns:a16="http://schemas.microsoft.com/office/drawing/2014/main" id="{6B2C05E3-84E7-4957-95EF-B471CBF71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868553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600" dirty="0"/>
              <a:t>Obowiązki świadka, skutki niedopełnienia obowiązków </a:t>
            </a:r>
          </a:p>
        </p:txBody>
      </p:sp>
      <p:sp>
        <p:nvSpPr>
          <p:cNvPr id="4" name="Symbol zastępczy tekstu 3"/>
          <p:cNvSpPr>
            <a:spLocks noGrp="1"/>
          </p:cNvSpPr>
          <p:nvPr>
            <p:ph type="body" idx="1"/>
          </p:nvPr>
        </p:nvSpPr>
        <p:spPr>
          <a:solidFill>
            <a:schemeClr val="accent1"/>
          </a:solidFill>
        </p:spPr>
        <p:txBody>
          <a:bodyPr/>
          <a:lstStyle/>
          <a:p>
            <a:r>
              <a:rPr lang="pl-PL" sz="2800" dirty="0"/>
              <a:t>Obowiązek</a:t>
            </a:r>
            <a:r>
              <a:rPr lang="pl-PL" dirty="0"/>
              <a:t> </a:t>
            </a:r>
          </a:p>
        </p:txBody>
      </p:sp>
      <p:sp>
        <p:nvSpPr>
          <p:cNvPr id="5" name="Symbol zastępczy zawartości 4"/>
          <p:cNvSpPr>
            <a:spLocks noGrp="1"/>
          </p:cNvSpPr>
          <p:nvPr>
            <p:ph sz="half" idx="2"/>
          </p:nvPr>
        </p:nvSpPr>
        <p:spPr/>
        <p:txBody>
          <a:bodyPr>
            <a:normAutofit fontScale="62500" lnSpcReduction="20000"/>
          </a:bodyPr>
          <a:lstStyle/>
          <a:p>
            <a:pPr marL="268288" indent="-268288" algn="just">
              <a:buAutoNum type="arabicPeriod"/>
            </a:pPr>
            <a:r>
              <a:rPr lang="pl-PL" dirty="0"/>
              <a:t>Stawienie się na wezwanie (art. 177 § 1 k.p.k.)</a:t>
            </a:r>
          </a:p>
          <a:p>
            <a:pPr lvl="1" algn="just"/>
            <a:r>
              <a:rPr lang="pl-PL" dirty="0"/>
              <a:t>wyjątek – art. 177 § 2 k.p.k. </a:t>
            </a:r>
          </a:p>
          <a:p>
            <a:pPr marL="411480" lvl="1" indent="0" algn="just">
              <a:buNone/>
            </a:pPr>
            <a:endParaRPr lang="pl-PL" dirty="0"/>
          </a:p>
          <a:p>
            <a:pPr marL="268288" indent="-268288" algn="just">
              <a:buAutoNum type="arabicPeriod"/>
            </a:pPr>
            <a:r>
              <a:rPr lang="pl-PL" dirty="0"/>
              <a:t>Złożenie zeznań (art. 177 § 1 k.p.k.) lub poddanie się badaniom (art. 192)</a:t>
            </a:r>
          </a:p>
          <a:p>
            <a:pPr lvl="1" algn="just">
              <a:tabLst>
                <a:tab pos="630238" algn="l"/>
              </a:tabLst>
            </a:pPr>
            <a:r>
              <a:rPr lang="pl-PL" dirty="0"/>
              <a:t>niektóre osoby są zwolnione z obowiązku składania zeznań (art. 182 k.p.k.) albo nie mogą być świadkiem (art. 178 k.p.k.)</a:t>
            </a:r>
          </a:p>
          <a:p>
            <a:pPr lvl="1" algn="just">
              <a:tabLst>
                <a:tab pos="630238" algn="l"/>
              </a:tabLst>
            </a:pPr>
            <a:r>
              <a:rPr lang="pl-PL" dirty="0"/>
              <a:t>obowiązkiem świadka jest również złożenie przyrzeczenia chyba że zachodzą przesłanki wskazane w art. 189</a:t>
            </a:r>
          </a:p>
          <a:p>
            <a:pPr marL="268288" indent="-268288" algn="just">
              <a:buAutoNum type="arabicPeriod"/>
            </a:pPr>
            <a:r>
              <a:rPr lang="pl-PL" dirty="0"/>
              <a:t>Mówienie prawdy i niezatajanie prawdy (art. 233 § 1 k.k. w zw. z art. 188 § 1 i 190 § 1 k.p.k.)</a:t>
            </a:r>
          </a:p>
          <a:p>
            <a:pPr marL="0" indent="0" algn="just">
              <a:buNone/>
            </a:pPr>
            <a:endParaRPr lang="pl-PL" dirty="0"/>
          </a:p>
        </p:txBody>
      </p:sp>
      <p:sp>
        <p:nvSpPr>
          <p:cNvPr id="6" name="Symbol zastępczy tekstu 5"/>
          <p:cNvSpPr>
            <a:spLocks noGrp="1"/>
          </p:cNvSpPr>
          <p:nvPr>
            <p:ph type="body" sz="quarter" idx="3"/>
          </p:nvPr>
        </p:nvSpPr>
        <p:spPr>
          <a:solidFill>
            <a:schemeClr val="accent1"/>
          </a:solidFill>
        </p:spPr>
        <p:txBody>
          <a:bodyPr/>
          <a:lstStyle/>
          <a:p>
            <a:r>
              <a:rPr lang="pl-PL" sz="2800" dirty="0"/>
              <a:t>Sankcja</a:t>
            </a:r>
            <a:endParaRPr lang="pl-PL" dirty="0"/>
          </a:p>
        </p:txBody>
      </p:sp>
      <p:sp>
        <p:nvSpPr>
          <p:cNvPr id="7" name="Symbol zastępczy zawartości 6"/>
          <p:cNvSpPr>
            <a:spLocks noGrp="1"/>
          </p:cNvSpPr>
          <p:nvPr>
            <p:ph sz="quarter" idx="4"/>
          </p:nvPr>
        </p:nvSpPr>
        <p:spPr/>
        <p:txBody>
          <a:bodyPr>
            <a:normAutofit fontScale="62500" lnSpcReduction="20000"/>
          </a:bodyPr>
          <a:lstStyle/>
          <a:p>
            <a:pPr marL="268288" indent="-268288" algn="just">
              <a:buFont typeface="+mj-lt"/>
              <a:buAutoNum type="arabicPeriod"/>
            </a:pPr>
            <a:r>
              <a:rPr lang="pl-PL" dirty="0"/>
              <a:t>Pieniężna </a:t>
            </a:r>
            <a:r>
              <a:rPr lang="pl-PL" u="sng" dirty="0"/>
              <a:t>kara porządkowa</a:t>
            </a:r>
            <a:r>
              <a:rPr lang="pl-PL" dirty="0"/>
              <a:t> w wysokości do 3.000 zł. Można również zarządzić zatrzymanie i przymusowe doprowadzenie świadka (art. 285 § 1 k.p.k.)</a:t>
            </a:r>
          </a:p>
          <a:p>
            <a:pPr marL="268288" indent="-268288" algn="just">
              <a:buFont typeface="+mj-lt"/>
              <a:buAutoNum type="arabicPeriod"/>
            </a:pPr>
            <a:r>
              <a:rPr lang="pl-PL" dirty="0"/>
              <a:t> Bezpodstawne uchylanie się od złożenia zeznania – pieniężna kara porządkowa do 3.000 zł. Uporczywe uchylanie się od złożenia zeznania – </a:t>
            </a:r>
            <a:r>
              <a:rPr lang="pl-PL" b="1" dirty="0"/>
              <a:t>kara porządkowa aresztu do 30 dni </a:t>
            </a:r>
            <a:r>
              <a:rPr lang="pl-PL" dirty="0"/>
              <a:t>(art. 287 § 1 i 2 k.p.k.)</a:t>
            </a:r>
          </a:p>
          <a:p>
            <a:pPr lvl="1" algn="just"/>
            <a:r>
              <a:rPr lang="pl-PL" dirty="0"/>
              <a:t>w postępowaniu przygotowawczym karę aresztu stosuje na wniosek prokuratora </a:t>
            </a:r>
            <a:r>
              <a:rPr lang="pl-PL" b="1" dirty="0"/>
              <a:t>sąd rejonowy</a:t>
            </a:r>
            <a:r>
              <a:rPr lang="pl-PL" dirty="0"/>
              <a:t>, w okręgu którego prowadzi się postępowanie </a:t>
            </a:r>
          </a:p>
          <a:p>
            <a:pPr marL="268288" indent="-268288" algn="just">
              <a:buFont typeface="+mj-lt"/>
              <a:buAutoNum type="arabicPeriod"/>
            </a:pPr>
            <a:r>
              <a:rPr lang="pl-PL" dirty="0"/>
              <a:t>Odpowiedzialność karna za przestępstwo z art. 233 § 1 k.k.</a:t>
            </a:r>
          </a:p>
          <a:p>
            <a:pPr lvl="1" algn="just"/>
            <a:r>
              <a:rPr lang="pl-PL" dirty="0"/>
              <a:t>warunkiem jest pouczenie świadka albo odebranie przyrzeczenia </a:t>
            </a:r>
          </a:p>
        </p:txBody>
      </p:sp>
      <p:pic>
        <p:nvPicPr>
          <p:cNvPr id="8" name="Obraz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4846" y="0"/>
            <a:ext cx="1857153" cy="1760856"/>
          </a:xfrm>
          <a:prstGeom prst="rect">
            <a:avLst/>
          </a:prstGeom>
        </p:spPr>
      </p:pic>
    </p:spTree>
    <p:extLst>
      <p:ext uri="{BB962C8B-B14F-4D97-AF65-F5344CB8AC3E}">
        <p14:creationId xmlns:p14="http://schemas.microsoft.com/office/powerpoint/2010/main" val="413378279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708FAB-3898-47A9-B05A-AB9ECBD9E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136398" y="457201"/>
            <a:ext cx="10117810" cy="1150470"/>
          </a:xfrm>
        </p:spPr>
        <p:txBody>
          <a:bodyPr anchor="b">
            <a:normAutofit/>
          </a:bodyPr>
          <a:lstStyle/>
          <a:p>
            <a:r>
              <a:rPr lang="pl-PL" sz="4000"/>
              <a:t>Uprawnienia świadka </a:t>
            </a:r>
          </a:p>
        </p:txBody>
      </p:sp>
      <p:sp>
        <p:nvSpPr>
          <p:cNvPr id="3" name="Symbol zastępczy zawartości 2"/>
          <p:cNvSpPr>
            <a:spLocks noGrp="1"/>
          </p:cNvSpPr>
          <p:nvPr>
            <p:ph idx="1"/>
          </p:nvPr>
        </p:nvSpPr>
        <p:spPr>
          <a:xfrm>
            <a:off x="1150286" y="1980775"/>
            <a:ext cx="6001836" cy="3632824"/>
          </a:xfrm>
        </p:spPr>
        <p:txBody>
          <a:bodyPr anchor="t">
            <a:normAutofit/>
          </a:bodyPr>
          <a:lstStyle/>
          <a:p>
            <a:pPr marL="571500" indent="-457200">
              <a:buFont typeface="+mj-lt"/>
              <a:buAutoNum type="arabicPeriod"/>
            </a:pPr>
            <a:r>
              <a:rPr lang="pl-PL" sz="1400" dirty="0"/>
              <a:t>Prawo do odmowy składania zeznań (art. 180, 182 k.p.k.)</a:t>
            </a:r>
            <a:endParaRPr lang="pl-PL" sz="1400"/>
          </a:p>
          <a:p>
            <a:pPr marL="571500" indent="-457200">
              <a:buFont typeface="+mj-lt"/>
              <a:buAutoNum type="arabicPeriod"/>
            </a:pPr>
            <a:r>
              <a:rPr lang="pl-PL" sz="1400" dirty="0"/>
              <a:t>Prawo do odmowy odpowiedzi na pytanie w sytuacji, gdy odpowiedź mogłaby narazić świadka lub osobę dla niego najbliższą na odpowiedzialność karną (art. 183 § 1 k.p.k.)</a:t>
            </a:r>
            <a:endParaRPr lang="pl-PL" sz="1400"/>
          </a:p>
          <a:p>
            <a:pPr marL="571500" indent="-457200">
              <a:buFont typeface="+mj-lt"/>
              <a:buAutoNum type="arabicPeriod"/>
            </a:pPr>
            <a:r>
              <a:rPr lang="pl-PL" sz="1400" dirty="0"/>
              <a:t>Prawo do wniesienia o zwolnienie z obowiązku składania zeznań lub odpowiedzi na pytanie, jeżeli świadka z oskarżonym łączy szczególnie bliski stosunek osobisty (art. 185 k.p.k.)</a:t>
            </a:r>
            <a:endParaRPr lang="pl-PL" sz="1400"/>
          </a:p>
          <a:p>
            <a:pPr marL="571500" indent="-457200">
              <a:buFont typeface="+mj-lt"/>
              <a:buAutoNum type="arabicPeriod"/>
            </a:pPr>
            <a:r>
              <a:rPr lang="pl-PL" sz="1400" dirty="0"/>
              <a:t>Prawo żądania przesłuchania na rozprawie z wyłączeniem jawności, jeżeli treść zeznań mogłaby narazić na hańbę świadka lub osobę dla niego najbliższą (art. 183 § 2 k.p.k.)</a:t>
            </a:r>
            <a:endParaRPr lang="pl-PL" sz="1400"/>
          </a:p>
          <a:p>
            <a:pPr marL="571500" indent="-457200">
              <a:buFont typeface="+mj-lt"/>
              <a:buAutoNum type="arabicPeriod"/>
            </a:pPr>
            <a:r>
              <a:rPr lang="pl-PL" sz="1400" dirty="0"/>
              <a:t>Prawo do ustanowienia pełnomocnika, jeżeli wymaga tego jego interes w toczącym się postępowaniu (art. 87 § 2 k.p.k.)</a:t>
            </a:r>
            <a:endParaRPr lang="pl-PL" sz="1400"/>
          </a:p>
          <a:p>
            <a:pPr marL="571500" indent="-457200">
              <a:buFont typeface="+mj-lt"/>
              <a:buAutoNum type="arabicPeriod"/>
            </a:pPr>
            <a:r>
              <a:rPr lang="pl-PL" sz="1400" dirty="0"/>
              <a:t>Zwrot zarobku lub dochodu utraconego z powodu stawiennictwa na wezwanie organu (art. 618b § 1 k.p.k.)</a:t>
            </a:r>
            <a:endParaRPr lang="pl-PL" sz="1400"/>
          </a:p>
        </p:txBody>
      </p:sp>
      <p:pic>
        <p:nvPicPr>
          <p:cNvPr id="5" name="Obraz 4"/>
          <p:cNvPicPr>
            <a:picLocks noChangeAspect="1"/>
          </p:cNvPicPr>
          <p:nvPr/>
        </p:nvPicPr>
        <p:blipFill rotWithShape="1">
          <a:blip r:embed="rId2">
            <a:extLst>
              <a:ext uri="{28A0092B-C50C-407E-A947-70E740481C1C}">
                <a14:useLocalDpi xmlns:a14="http://schemas.microsoft.com/office/drawing/2010/main" val="0"/>
              </a:ext>
            </a:extLst>
          </a:blip>
          <a:srcRect r="2155" b="-2"/>
          <a:stretch/>
        </p:blipFill>
        <p:spPr>
          <a:xfrm>
            <a:off x="7646838" y="1980775"/>
            <a:ext cx="3748858" cy="3632824"/>
          </a:xfrm>
          <a:prstGeom prst="rect">
            <a:avLst/>
          </a:prstGeom>
        </p:spPr>
      </p:pic>
      <p:sp>
        <p:nvSpPr>
          <p:cNvPr id="12" name="Rectangle 11">
            <a:extLst>
              <a:ext uri="{FF2B5EF4-FFF2-40B4-BE49-F238E27FC236}">
                <a16:creationId xmlns:a16="http://schemas.microsoft.com/office/drawing/2014/main" id="{2E438CA0-CB4D-4C94-8C39-9C7FC9BB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B2C05E3-84E7-4957-95EF-B471CBF71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632614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581192" y="702156"/>
            <a:ext cx="11029616" cy="1188720"/>
          </a:xfrm>
        </p:spPr>
        <p:txBody>
          <a:bodyPr>
            <a:normAutofit fontScale="90000"/>
          </a:bodyPr>
          <a:lstStyle/>
          <a:p>
            <a:r>
              <a:rPr lang="pl-PL">
                <a:solidFill>
                  <a:schemeClr val="tx1">
                    <a:lumMod val="85000"/>
                    <a:lumOff val="15000"/>
                  </a:schemeClr>
                </a:solidFill>
              </a:rPr>
              <a:t>Prawo do odmowy składania zeznań (art. 182 k.p.k.)</a:t>
            </a:r>
          </a:p>
        </p:txBody>
      </p:sp>
      <p:graphicFrame>
        <p:nvGraphicFramePr>
          <p:cNvPr id="5" name="Symbol zastępczy zawartości 2">
            <a:extLst>
              <a:ext uri="{FF2B5EF4-FFF2-40B4-BE49-F238E27FC236}">
                <a16:creationId xmlns:a16="http://schemas.microsoft.com/office/drawing/2014/main" id="{470ED1D6-7ED6-4152-8715-E6014A29D76C}"/>
              </a:ext>
            </a:extLst>
          </p:cNvPr>
          <p:cNvGraphicFramePr>
            <a:graphicFrameLocks noGrp="1"/>
          </p:cNvGraphicFramePr>
          <p:nvPr>
            <p:ph idx="1"/>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631683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771148" y="1037967"/>
            <a:ext cx="3054091" cy="4709131"/>
          </a:xfrm>
        </p:spPr>
        <p:txBody>
          <a:bodyPr anchor="ctr">
            <a:normAutofit/>
          </a:bodyPr>
          <a:lstStyle/>
          <a:p>
            <a:r>
              <a:rPr lang="pl-PL" dirty="0"/>
              <a:t>Prawo do odmowy odpowiedzi na pytanie – art. 183 </a:t>
            </a:r>
            <a:r>
              <a:rPr lang="pl-PL" dirty="0">
                <a:sym typeface="Wingdings" pitchFamily="2" charset="2"/>
              </a:rPr>
              <a:t>§ 1 </a:t>
            </a:r>
            <a:endParaRPr lang="pl-PL" dirty="0"/>
          </a:p>
        </p:txBody>
      </p:sp>
      <p:sp>
        <p:nvSpPr>
          <p:cNvPr id="3" name="Symbol zastępczy zawartości 2"/>
          <p:cNvSpPr>
            <a:spLocks noGrp="1"/>
          </p:cNvSpPr>
          <p:nvPr>
            <p:ph idx="1"/>
          </p:nvPr>
        </p:nvSpPr>
        <p:spPr>
          <a:xfrm>
            <a:off x="4534935" y="1037968"/>
            <a:ext cx="6725899" cy="4820832"/>
          </a:xfrm>
        </p:spPr>
        <p:txBody>
          <a:bodyPr>
            <a:normAutofit fontScale="77500" lnSpcReduction="20000"/>
          </a:bodyPr>
          <a:lstStyle/>
          <a:p>
            <a:r>
              <a:rPr lang="pl-PL" dirty="0"/>
              <a:t>Świadek może uchylić się od odpowiedzi na pytanie, jeżeli udzielenie odpowiedzi mogłoby narazić jego lub osobę dla niego najbliższą na odpowiedzialność za przestępstwo lub przestępstwo skarbowe. </a:t>
            </a:r>
            <a:endParaRPr lang="pl-PL"/>
          </a:p>
          <a:p>
            <a:r>
              <a:rPr lang="pl-PL" dirty="0"/>
              <a:t>Przepis ustanowiony w interesie świadka – oskarżony nie może powoływać się na jego naruszenie. </a:t>
            </a:r>
            <a:endParaRPr lang="pl-PL"/>
          </a:p>
          <a:p>
            <a:r>
              <a:rPr lang="pl-PL" dirty="0"/>
              <a:t>Świadek nie ma obowiązku wyjaśniania, dlaczego odmawia odpowiedzi, myślą przewodnią normy jest bowiem to, że nie należy nikogo stawiać w sytuacji przymusowej, w której musi albo kłamać, albo obciążać siebie lub osobę najbliższą (zob. wyrok SN z 28.01.1974 r., IV KR 313/74)</a:t>
            </a:r>
            <a:endParaRPr lang="pl-PL"/>
          </a:p>
          <a:p>
            <a:r>
              <a:rPr lang="pl-PL" dirty="0"/>
              <a:t>Problem relacji art. 183 § 1 k.p.k. i art. 233 § 1a k.k. </a:t>
            </a:r>
            <a:endParaRPr lang="pl-PL"/>
          </a:p>
          <a:p>
            <a:r>
              <a:rPr lang="pl-PL" dirty="0"/>
              <a:t>Szerzej: </a:t>
            </a:r>
            <a:r>
              <a:rPr lang="pl-PL" dirty="0">
                <a:hlinkClick r:id="rId2"/>
              </a:rPr>
              <a:t>http://www.adwokatura.pl/z-zycia-nra/opinia-nra-ws-projektu-nowelizacji-ustawy-o-kpk/</a:t>
            </a:r>
            <a:r>
              <a:rPr lang="pl-PL" dirty="0"/>
              <a:t> </a:t>
            </a:r>
            <a:endParaRPr lang="pl-PL"/>
          </a:p>
          <a:p>
            <a:endParaRPr lang="pl-PL"/>
          </a:p>
        </p:txBody>
      </p:sp>
    </p:spTree>
    <p:extLst>
      <p:ext uri="{BB962C8B-B14F-4D97-AF65-F5344CB8AC3E}">
        <p14:creationId xmlns:p14="http://schemas.microsoft.com/office/powerpoint/2010/main" val="3805137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B6CC0D7-9E70-4324-B886-DA94957982F7}"/>
              </a:ext>
            </a:extLst>
          </p:cNvPr>
          <p:cNvSpPr>
            <a:spLocks noGrp="1"/>
          </p:cNvSpPr>
          <p:nvPr>
            <p:ph type="title"/>
          </p:nvPr>
        </p:nvSpPr>
        <p:spPr/>
        <p:txBody>
          <a:bodyPr>
            <a:normAutofit/>
          </a:bodyPr>
          <a:lstStyle/>
          <a:p>
            <a:r>
              <a:rPr lang="pl-PL" dirty="0"/>
              <a:t>Zasada swobodnej oceny dowodów </a:t>
            </a:r>
          </a:p>
        </p:txBody>
      </p:sp>
      <p:sp>
        <p:nvSpPr>
          <p:cNvPr id="3" name="Symbol zastępczy zawartości 2">
            <a:extLst>
              <a:ext uri="{FF2B5EF4-FFF2-40B4-BE49-F238E27FC236}">
                <a16:creationId xmlns:a16="http://schemas.microsoft.com/office/drawing/2014/main" id="{AD924400-2F4E-48F1-82E2-1E51D78EBEE1}"/>
              </a:ext>
            </a:extLst>
          </p:cNvPr>
          <p:cNvSpPr>
            <a:spLocks noGrp="1"/>
          </p:cNvSpPr>
          <p:nvPr>
            <p:ph idx="1"/>
          </p:nvPr>
        </p:nvSpPr>
        <p:spPr>
          <a:xfrm>
            <a:off x="838200" y="1825625"/>
            <a:ext cx="8509000" cy="4351338"/>
          </a:xfrm>
        </p:spPr>
        <p:txBody>
          <a:bodyPr>
            <a:normAutofit lnSpcReduction="10000"/>
          </a:bodyPr>
          <a:lstStyle/>
          <a:p>
            <a:pPr algn="just"/>
            <a:r>
              <a:rPr lang="pl-PL" sz="2400" dirty="0"/>
              <a:t>Art. 7 – Organy postępowania kształtują swoje przekonanie na podstawie </a:t>
            </a:r>
            <a:r>
              <a:rPr lang="pl-PL" sz="2400" b="1" dirty="0"/>
              <a:t>wszystkich przeprowadzonych dowodów</a:t>
            </a:r>
            <a:r>
              <a:rPr lang="pl-PL" sz="2400" dirty="0"/>
              <a:t>, ocenianych swobodnie z uwzględnieniem </a:t>
            </a:r>
            <a:r>
              <a:rPr lang="pl-PL" sz="2400" b="1" dirty="0"/>
              <a:t>zasad prawidłowego rozumowania</a:t>
            </a:r>
            <a:r>
              <a:rPr lang="pl-PL" sz="2400" dirty="0"/>
              <a:t> oraz </a:t>
            </a:r>
            <a:r>
              <a:rPr lang="pl-PL" sz="2400" b="1" dirty="0"/>
              <a:t>wskazań wiedzy i doświadczenia życiowego</a:t>
            </a:r>
            <a:r>
              <a:rPr lang="pl-PL" sz="2400" dirty="0"/>
              <a:t>. </a:t>
            </a:r>
          </a:p>
          <a:p>
            <a:pPr algn="just"/>
            <a:r>
              <a:rPr lang="pl-PL" sz="2400" dirty="0"/>
              <a:t>Najważniejsza dyrektywa dotycząca sposobu oceny dokonywania ustaleń faktycznych. </a:t>
            </a:r>
          </a:p>
          <a:p>
            <a:pPr algn="just"/>
            <a:r>
              <a:rPr lang="pl-PL" sz="2400" dirty="0"/>
              <a:t>Dwa rodzaje oceny dowodów:</a:t>
            </a:r>
          </a:p>
          <a:p>
            <a:pPr lvl="1" algn="just"/>
            <a:r>
              <a:rPr lang="pl-PL" sz="2000" b="1" dirty="0"/>
              <a:t>aprioryczna</a:t>
            </a:r>
            <a:r>
              <a:rPr lang="pl-PL" sz="2000" dirty="0"/>
              <a:t> – uprzednia; ocena dopuszczalności dowodu, a także określenia stopnia przydatności danego dowodu do dokonania ustaleń faktycznych </a:t>
            </a:r>
          </a:p>
          <a:p>
            <a:pPr lvl="1" algn="just"/>
            <a:r>
              <a:rPr lang="pl-PL" sz="2000" b="1" dirty="0"/>
              <a:t>aposterioryczna</a:t>
            </a:r>
            <a:r>
              <a:rPr lang="pl-PL" sz="2000" dirty="0"/>
              <a:t> – następcza, dokonywana po przeprowadzeniu dowodu; ocena wiarygodności dowodu, dokonanie ustaleń faktycznych na tej podstawie</a:t>
            </a:r>
          </a:p>
          <a:p>
            <a:pPr algn="just"/>
            <a:endParaRPr lang="pl-PL" sz="2400" dirty="0"/>
          </a:p>
        </p:txBody>
      </p:sp>
      <p:pic>
        <p:nvPicPr>
          <p:cNvPr id="4098" name="Picture 2" descr="Free Evaluating Cliparts, Download Free Evaluating Cliparts png images,  Free ClipArts on Clipart Library">
            <a:extLst>
              <a:ext uri="{FF2B5EF4-FFF2-40B4-BE49-F238E27FC236}">
                <a16:creationId xmlns:a16="http://schemas.microsoft.com/office/drawing/2014/main" id="{019E8CD0-81AD-88AA-EB7A-371FCA972E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6713" y="954087"/>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5" name="Strzałka: w prawo 4">
            <a:extLst>
              <a:ext uri="{FF2B5EF4-FFF2-40B4-BE49-F238E27FC236}">
                <a16:creationId xmlns:a16="http://schemas.microsoft.com/office/drawing/2014/main" id="{69033692-B333-7469-D8D3-60BDB9C24456}"/>
              </a:ext>
            </a:extLst>
          </p:cNvPr>
          <p:cNvSpPr/>
          <p:nvPr/>
        </p:nvSpPr>
        <p:spPr>
          <a:xfrm rot="8941211">
            <a:off x="9436645" y="3962401"/>
            <a:ext cx="1036320" cy="6502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Strzałka: w prawo 5">
            <a:extLst>
              <a:ext uri="{FF2B5EF4-FFF2-40B4-BE49-F238E27FC236}">
                <a16:creationId xmlns:a16="http://schemas.microsoft.com/office/drawing/2014/main" id="{57D0E01D-E7DE-F8CA-4AF5-5C87E0B34616}"/>
              </a:ext>
            </a:extLst>
          </p:cNvPr>
          <p:cNvSpPr/>
          <p:nvPr/>
        </p:nvSpPr>
        <p:spPr>
          <a:xfrm rot="12470466">
            <a:off x="9483465" y="5552759"/>
            <a:ext cx="1036320" cy="6502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ole tekstowe 6">
            <a:extLst>
              <a:ext uri="{FF2B5EF4-FFF2-40B4-BE49-F238E27FC236}">
                <a16:creationId xmlns:a16="http://schemas.microsoft.com/office/drawing/2014/main" id="{9F66CFF4-C8D3-0FF1-C4FE-4700C89D910D}"/>
              </a:ext>
            </a:extLst>
          </p:cNvPr>
          <p:cNvSpPr txBox="1"/>
          <p:nvPr/>
        </p:nvSpPr>
        <p:spPr>
          <a:xfrm>
            <a:off x="10611644" y="3918189"/>
            <a:ext cx="1432560" cy="369332"/>
          </a:xfrm>
          <a:prstGeom prst="rect">
            <a:avLst/>
          </a:prstGeom>
          <a:noFill/>
        </p:spPr>
        <p:txBody>
          <a:bodyPr wrap="square" rtlCol="0">
            <a:spAutoFit/>
          </a:bodyPr>
          <a:lstStyle/>
          <a:p>
            <a:r>
              <a:rPr lang="pl-PL" dirty="0"/>
              <a:t>Ta pierwsza </a:t>
            </a:r>
          </a:p>
        </p:txBody>
      </p:sp>
      <p:sp>
        <p:nvSpPr>
          <p:cNvPr id="8" name="pole tekstowe 7">
            <a:extLst>
              <a:ext uri="{FF2B5EF4-FFF2-40B4-BE49-F238E27FC236}">
                <a16:creationId xmlns:a16="http://schemas.microsoft.com/office/drawing/2014/main" id="{6866FDD2-06A9-5F11-5F66-66C0FEC20585}"/>
              </a:ext>
            </a:extLst>
          </p:cNvPr>
          <p:cNvSpPr txBox="1"/>
          <p:nvPr/>
        </p:nvSpPr>
        <p:spPr>
          <a:xfrm>
            <a:off x="10566400" y="5992297"/>
            <a:ext cx="1432560" cy="369332"/>
          </a:xfrm>
          <a:prstGeom prst="rect">
            <a:avLst/>
          </a:prstGeom>
          <a:noFill/>
        </p:spPr>
        <p:txBody>
          <a:bodyPr wrap="square" rtlCol="0">
            <a:spAutoFit/>
          </a:bodyPr>
          <a:lstStyle/>
          <a:p>
            <a:r>
              <a:rPr lang="pl-PL" dirty="0"/>
              <a:t>Ta druga </a:t>
            </a:r>
          </a:p>
        </p:txBody>
      </p:sp>
    </p:spTree>
    <p:extLst>
      <p:ext uri="{BB962C8B-B14F-4D97-AF65-F5344CB8AC3E}">
        <p14:creationId xmlns:p14="http://schemas.microsoft.com/office/powerpoint/2010/main" val="344709150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807559" y="938022"/>
            <a:ext cx="6647905" cy="1188720"/>
          </a:xfrm>
        </p:spPr>
        <p:txBody>
          <a:bodyPr>
            <a:normAutofit fontScale="90000"/>
          </a:bodyPr>
          <a:lstStyle/>
          <a:p>
            <a:pPr>
              <a:lnSpc>
                <a:spcPct val="90000"/>
              </a:lnSpc>
            </a:pPr>
            <a:r>
              <a:rPr lang="pl-PL" dirty="0"/>
              <a:t>Wyrok SA w Krakowie z 29.08.2013 r., </a:t>
            </a:r>
            <a:br>
              <a:rPr lang="pl-PL" dirty="0"/>
            </a:br>
            <a:r>
              <a:rPr lang="pl-PL" dirty="0"/>
              <a:t>II </a:t>
            </a:r>
            <a:r>
              <a:rPr lang="pl-PL" dirty="0" err="1"/>
              <a:t>AKa</a:t>
            </a:r>
            <a:r>
              <a:rPr lang="pl-PL" dirty="0"/>
              <a:t> 146/13 </a:t>
            </a:r>
          </a:p>
        </p:txBody>
      </p:sp>
      <p:sp>
        <p:nvSpPr>
          <p:cNvPr id="3" name="Symbol zastępczy zawartości 2"/>
          <p:cNvSpPr>
            <a:spLocks noGrp="1"/>
          </p:cNvSpPr>
          <p:nvPr>
            <p:ph idx="1"/>
          </p:nvPr>
        </p:nvSpPr>
        <p:spPr>
          <a:xfrm>
            <a:off x="807559" y="2340864"/>
            <a:ext cx="6690843" cy="3793237"/>
          </a:xfrm>
        </p:spPr>
        <p:txBody>
          <a:bodyPr>
            <a:normAutofit/>
          </a:bodyPr>
          <a:lstStyle/>
          <a:p>
            <a:pPr>
              <a:lnSpc>
                <a:spcPct val="100000"/>
              </a:lnSpc>
            </a:pPr>
            <a:r>
              <a:rPr lang="pl-PL" sz="1400" dirty="0"/>
              <a:t>Nie można uznać za formę przymusu psychicznego zachowania funkcjonariusza policji przesłuchującego świadka, które polegało na psychologicznym oddziaływaniu przez nakreślenie sytuacji prawnej oraz warunków, w jakich może uniknąć grożącej odpowiedzialności karnej z tytułu wręczenia korzyści majątkowej osobie pełniącej funkcję publiczną. Jeśli nawet zachowanie to w jakiś sposób oddziaływało na proces motywacyjny świadka, to nie odbierało ono możliwości swobodnego kształtowania przez świadka swoich odpowiedzi. Warto zauważyć, że świadek nie została w ten sposób pozbawiona prawa do podjęcia swobodnej decyzji, czy złożyć w niniejszej sprawie określonej treści zeznania, czy też skorzystać z udzielonego jej pouczenia i uchylić się (w trybie art. 183 § 1 k.p.k.) od odpowiedzi na poszczególne pytania. Nie można przyjąć, by uzyskane w tych okolicznościach zeznania były złożone wbrew jej woli, w warunkach wyłączających swobodę wypowiedzi. Nie można okoliczności tej wywodzić także z faktu, że świadek była wówczas zatrzymana, bowiem ani to, ani świadomość grożącej odpowiedzialności karnej nie wyłączały swobody jej wypowiedzi.</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6761" y="1731098"/>
            <a:ext cx="3053422" cy="3689935"/>
          </a:xfrm>
          <a:prstGeom prst="rect">
            <a:avLst/>
          </a:prstGeom>
        </p:spPr>
      </p:pic>
    </p:spTree>
    <p:extLst>
      <p:ext uri="{BB962C8B-B14F-4D97-AF65-F5344CB8AC3E}">
        <p14:creationId xmlns:p14="http://schemas.microsoft.com/office/powerpoint/2010/main" val="74919433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746228" y="1037967"/>
            <a:ext cx="3054091" cy="4709131"/>
          </a:xfrm>
        </p:spPr>
        <p:txBody>
          <a:bodyPr anchor="ctr">
            <a:normAutofit fontScale="90000"/>
          </a:bodyPr>
          <a:lstStyle/>
          <a:p>
            <a:r>
              <a:rPr lang="pl-PL"/>
              <a:t>Prawo do złożenia wniosku o zwolnienie z obowiązku zeznawania lub odpowiedzi na pytanie – art. 185</a:t>
            </a:r>
          </a:p>
        </p:txBody>
      </p:sp>
      <p:graphicFrame>
        <p:nvGraphicFramePr>
          <p:cNvPr id="5" name="Symbol zastępczy zawartości 2">
            <a:extLst>
              <a:ext uri="{FF2B5EF4-FFF2-40B4-BE49-F238E27FC236}">
                <a16:creationId xmlns:a16="http://schemas.microsoft.com/office/drawing/2014/main" id="{04549FB6-7233-4D16-9110-DC64D572705E}"/>
              </a:ext>
            </a:extLst>
          </p:cNvPr>
          <p:cNvGraphicFramePr>
            <a:graphicFrameLocks noGrp="1"/>
          </p:cNvGraphicFramePr>
          <p:nvPr>
            <p:ph idx="1"/>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213666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581192" y="702156"/>
            <a:ext cx="11029616" cy="1188720"/>
          </a:xfrm>
        </p:spPr>
        <p:txBody>
          <a:bodyPr>
            <a:normAutofit/>
          </a:bodyPr>
          <a:lstStyle/>
          <a:p>
            <a:r>
              <a:rPr lang="pl-PL">
                <a:solidFill>
                  <a:schemeClr val="tx1">
                    <a:lumMod val="85000"/>
                    <a:lumOff val="15000"/>
                  </a:schemeClr>
                </a:solidFill>
              </a:rPr>
              <a:t>Ochrona świadka w procesie karnym </a:t>
            </a:r>
          </a:p>
        </p:txBody>
      </p:sp>
      <p:graphicFrame>
        <p:nvGraphicFramePr>
          <p:cNvPr id="5" name="Symbol zastępczy zawartości 2">
            <a:extLst>
              <a:ext uri="{FF2B5EF4-FFF2-40B4-BE49-F238E27FC236}">
                <a16:creationId xmlns:a16="http://schemas.microsoft.com/office/drawing/2014/main" id="{16E610B3-C2CF-4C23-809A-2E6659C4702F}"/>
              </a:ext>
            </a:extLst>
          </p:cNvPr>
          <p:cNvGraphicFramePr>
            <a:graphicFrameLocks noGrp="1"/>
          </p:cNvGraphicFramePr>
          <p:nvPr>
            <p:ph idx="1"/>
            <p:extLst>
              <p:ext uri="{D42A27DB-BD31-4B8C-83A1-F6EECF244321}">
                <p14:modId xmlns:p14="http://schemas.microsoft.com/office/powerpoint/2010/main" val="1482638492"/>
              </p:ext>
            </p:extLst>
          </p:nvPr>
        </p:nvGraphicFramePr>
        <p:xfrm>
          <a:off x="202019" y="2052085"/>
          <a:ext cx="11823404"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46143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581192" y="702156"/>
            <a:ext cx="11029616" cy="1188720"/>
          </a:xfrm>
        </p:spPr>
        <p:txBody>
          <a:bodyPr>
            <a:normAutofit/>
          </a:bodyPr>
          <a:lstStyle/>
          <a:p>
            <a:r>
              <a:rPr lang="pl-PL"/>
              <a:t>Różne sposoby przesłuchania świadka </a:t>
            </a:r>
          </a:p>
        </p:txBody>
      </p:sp>
      <p:sp>
        <p:nvSpPr>
          <p:cNvPr id="3" name="Symbol zastępczy zawartości 2"/>
          <p:cNvSpPr>
            <a:spLocks noGrp="1"/>
          </p:cNvSpPr>
          <p:nvPr>
            <p:ph idx="1"/>
          </p:nvPr>
        </p:nvSpPr>
        <p:spPr>
          <a:xfrm>
            <a:off x="581193" y="2180496"/>
            <a:ext cx="6917210" cy="4045683"/>
          </a:xfrm>
        </p:spPr>
        <p:txBody>
          <a:bodyPr>
            <a:normAutofit fontScale="92500" lnSpcReduction="20000"/>
          </a:bodyPr>
          <a:lstStyle/>
          <a:p>
            <a:r>
              <a:rPr lang="pl-PL" dirty="0"/>
              <a:t>Świadek małoletni – art. 171 § 3 </a:t>
            </a:r>
          </a:p>
          <a:p>
            <a:r>
              <a:rPr lang="pl-PL" dirty="0"/>
              <a:t>Świadek małoletni pokrzywdzony – art. 185a </a:t>
            </a:r>
          </a:p>
          <a:p>
            <a:pPr lvl="1"/>
            <a:r>
              <a:rPr lang="pl-PL" dirty="0"/>
              <a:t>poniżej 15 roku życia </a:t>
            </a:r>
          </a:p>
          <a:p>
            <a:pPr lvl="1"/>
            <a:r>
              <a:rPr lang="pl-PL" dirty="0"/>
              <a:t>powyżej 15 roku życia – art. 185a § 4 </a:t>
            </a:r>
          </a:p>
          <a:p>
            <a:r>
              <a:rPr lang="pl-PL" dirty="0"/>
              <a:t>Małoletni świadek z art. 185b</a:t>
            </a:r>
          </a:p>
          <a:p>
            <a:r>
              <a:rPr lang="pl-PL" dirty="0"/>
              <a:t>Pokrzywdzony-świadek w sprawach o przestępstwa z art. 197-199 – art. 185c </a:t>
            </a:r>
          </a:p>
          <a:p>
            <a:r>
              <a:rPr lang="pl-PL" dirty="0"/>
              <a:t>Świadek z art. 185e</a:t>
            </a:r>
          </a:p>
          <a:p>
            <a:r>
              <a:rPr lang="pl-PL" dirty="0"/>
              <a:t>Świadek incognito (anonimowy) – art. 184</a:t>
            </a:r>
          </a:p>
          <a:p>
            <a:r>
              <a:rPr lang="pl-PL" dirty="0"/>
              <a:t>Świadek koronny  - ustawa o świadku koronnym (por. dowody niekonwencjonalne)</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3915" y="2751186"/>
            <a:ext cx="3059782" cy="2901126"/>
          </a:xfrm>
          <a:prstGeom prst="rect">
            <a:avLst/>
          </a:prstGeom>
        </p:spPr>
      </p:pic>
    </p:spTree>
    <p:extLst>
      <p:ext uri="{BB962C8B-B14F-4D97-AF65-F5344CB8AC3E}">
        <p14:creationId xmlns:p14="http://schemas.microsoft.com/office/powerpoint/2010/main" val="414060931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AB46C0F-F298-97FD-8DC1-E492A2300BD0}"/>
              </a:ext>
            </a:extLst>
          </p:cNvPr>
          <p:cNvPicPr>
            <a:picLocks noChangeAspect="1"/>
          </p:cNvPicPr>
          <p:nvPr/>
        </p:nvPicPr>
        <p:blipFill rotWithShape="1">
          <a:blip r:embed="rId2">
            <a:duotone>
              <a:schemeClr val="bg2">
                <a:shade val="45000"/>
                <a:satMod val="135000"/>
              </a:schemeClr>
              <a:prstClr val="white"/>
            </a:duotone>
          </a:blip>
          <a:srcRect t="15730"/>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ytuł 6">
            <a:extLst>
              <a:ext uri="{FF2B5EF4-FFF2-40B4-BE49-F238E27FC236}">
                <a16:creationId xmlns:a16="http://schemas.microsoft.com/office/drawing/2014/main" id="{03757032-0E20-491B-8233-3B8BFBD92562}"/>
              </a:ext>
            </a:extLst>
          </p:cNvPr>
          <p:cNvSpPr>
            <a:spLocks noGrp="1"/>
          </p:cNvSpPr>
          <p:nvPr>
            <p:ph type="title"/>
          </p:nvPr>
        </p:nvSpPr>
        <p:spPr>
          <a:xfrm>
            <a:off x="838200" y="365125"/>
            <a:ext cx="10515600" cy="1325563"/>
          </a:xfrm>
        </p:spPr>
        <p:txBody>
          <a:bodyPr>
            <a:normAutofit/>
          </a:bodyPr>
          <a:lstStyle/>
          <a:p>
            <a:r>
              <a:rPr lang="pl-PL"/>
              <a:t>Świadek małoletni w procesie karnym </a:t>
            </a:r>
            <a:endParaRPr lang="pl-PL" dirty="0"/>
          </a:p>
        </p:txBody>
      </p:sp>
      <p:graphicFrame>
        <p:nvGraphicFramePr>
          <p:cNvPr id="10" name="Symbol zastępczy zawartości 7">
            <a:extLst>
              <a:ext uri="{FF2B5EF4-FFF2-40B4-BE49-F238E27FC236}">
                <a16:creationId xmlns:a16="http://schemas.microsoft.com/office/drawing/2014/main" id="{BEFC1EFA-E13B-F825-F4A1-37B4937D58C1}"/>
              </a:ext>
            </a:extLst>
          </p:cNvPr>
          <p:cNvGraphicFramePr>
            <a:graphicFrameLocks noGrp="1"/>
          </p:cNvGraphicFramePr>
          <p:nvPr>
            <p:ph idx="1"/>
            <p:extLst>
              <p:ext uri="{D42A27DB-BD31-4B8C-83A1-F6EECF244321}">
                <p14:modId xmlns:p14="http://schemas.microsoft.com/office/powerpoint/2010/main" val="25851010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58640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3757032-0E20-491B-8233-3B8BFBD92562}"/>
              </a:ext>
            </a:extLst>
          </p:cNvPr>
          <p:cNvSpPr>
            <a:spLocks noGrp="1"/>
          </p:cNvSpPr>
          <p:nvPr>
            <p:ph type="title"/>
          </p:nvPr>
        </p:nvSpPr>
        <p:spPr/>
        <p:txBody>
          <a:bodyPr/>
          <a:lstStyle/>
          <a:p>
            <a:r>
              <a:rPr lang="pl-PL" sz="2800" dirty="0"/>
              <a:t>Świadek małoletni w procesie karnym </a:t>
            </a:r>
            <a:endParaRPr lang="pl-PL" dirty="0"/>
          </a:p>
        </p:txBody>
      </p:sp>
      <p:sp>
        <p:nvSpPr>
          <p:cNvPr id="8" name="Symbol zastępczy zawartości 7">
            <a:extLst>
              <a:ext uri="{FF2B5EF4-FFF2-40B4-BE49-F238E27FC236}">
                <a16:creationId xmlns:a16="http://schemas.microsoft.com/office/drawing/2014/main" id="{C03245A3-C0C7-4A58-AFAB-739619C9F7FC}"/>
              </a:ext>
            </a:extLst>
          </p:cNvPr>
          <p:cNvSpPr>
            <a:spLocks noGrp="1"/>
          </p:cNvSpPr>
          <p:nvPr>
            <p:ph idx="1"/>
          </p:nvPr>
        </p:nvSpPr>
        <p:spPr/>
        <p:txBody>
          <a:bodyPr>
            <a:normAutofit lnSpcReduction="10000"/>
          </a:bodyPr>
          <a:lstStyle/>
          <a:p>
            <a:pPr algn="just"/>
            <a:r>
              <a:rPr lang="pl-PL" sz="1800" b="1" dirty="0"/>
              <a:t>Uwaga, zmiana!</a:t>
            </a:r>
          </a:p>
          <a:p>
            <a:pPr algn="just"/>
            <a:r>
              <a:rPr lang="pl-PL" sz="1800" dirty="0"/>
              <a:t>"§ 3. Jeżeli osoba przesłuchiwana nie ukończyła 18 lat, czynności z jej udziałem powinny być, w miarę możliwości, przeprowadzone w obecności przedstawiciela ustawowego, faktycznego opiekuna lub osoby pełnoletniej wskazanej przez osobę przesłuchiwaną, chyba że dobro postępowania stoi temu na przeszkodzie lub </a:t>
            </a:r>
            <a:r>
              <a:rPr lang="pl-PL" sz="1800" b="1" dirty="0"/>
              <a:t>sprzeciwia się temu osoba przesłuchiwana</a:t>
            </a:r>
            <a:r>
              <a:rPr lang="pl-PL" sz="1800" dirty="0"/>
              <a:t>.",</a:t>
            </a:r>
          </a:p>
          <a:p>
            <a:pPr algn="just"/>
            <a:r>
              <a:rPr lang="pl-PL" sz="1800" dirty="0"/>
              <a:t>"§ 8. Przed pierwszym przesłuchaniem osoba, o której mowa w § 3, otrzymuje informacje o przebiegu, sposobie i warunkach przesłuchania. Informacje zawierają opisowe lub graficzne przedstawienie przebiegu, sposobu i warunków przesłuchania. </a:t>
            </a:r>
            <a:r>
              <a:rPr lang="pl-PL" sz="1800" b="1" dirty="0"/>
              <a:t>Pomiędzy doręczeniem informacji a terminem przesłuchania powinno upłynąć co najmniej 3 dni, chyba że dobro postępowania stoi temu na przeszkodzie.</a:t>
            </a:r>
          </a:p>
          <a:p>
            <a:pPr algn="just"/>
            <a:r>
              <a:rPr lang="pl-PL" sz="1800" dirty="0"/>
              <a:t>§ 9. Minister Sprawiedliwości określi, w drodze rozporządzenia, wzór informacji o przebiegu, sposobie i warunkach przesłuchania dla osób, o których mowa w § 3, odrębnie dla podejrzanego i świadka, uwzględniając potrzebę zrozumienia tych informacji przez osoby przesłuchiwane.";</a:t>
            </a:r>
          </a:p>
          <a:p>
            <a:pPr marL="0" indent="0" algn="just">
              <a:buNone/>
            </a:pPr>
            <a:endParaRPr lang="pl-PL" sz="1800" dirty="0"/>
          </a:p>
          <a:p>
            <a:pPr marL="0" indent="0" algn="just">
              <a:buNone/>
            </a:pPr>
            <a:r>
              <a:rPr lang="pl-PL" sz="1800" b="1" dirty="0"/>
              <a:t>Zmiany od 14.08.</a:t>
            </a:r>
          </a:p>
          <a:p>
            <a:pPr algn="just"/>
            <a:endParaRPr lang="pl-PL" dirty="0"/>
          </a:p>
        </p:txBody>
      </p:sp>
    </p:spTree>
    <p:extLst>
      <p:ext uri="{BB962C8B-B14F-4D97-AF65-F5344CB8AC3E}">
        <p14:creationId xmlns:p14="http://schemas.microsoft.com/office/powerpoint/2010/main" val="12297357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a:t>Świadek małoletni w procesie karnym </a:t>
            </a:r>
          </a:p>
        </p:txBody>
      </p:sp>
      <p:sp>
        <p:nvSpPr>
          <p:cNvPr id="4" name="Symbol zastępczy tekstu 3"/>
          <p:cNvSpPr>
            <a:spLocks noGrp="1"/>
          </p:cNvSpPr>
          <p:nvPr>
            <p:ph type="body" idx="1"/>
          </p:nvPr>
        </p:nvSpPr>
        <p:spPr>
          <a:solidFill>
            <a:schemeClr val="accent1"/>
          </a:solidFill>
        </p:spPr>
        <p:txBody>
          <a:bodyPr/>
          <a:lstStyle/>
          <a:p>
            <a:r>
              <a:rPr lang="pl-PL" dirty="0"/>
              <a:t>art. 185a k.p.k.</a:t>
            </a:r>
          </a:p>
        </p:txBody>
      </p:sp>
      <p:sp>
        <p:nvSpPr>
          <p:cNvPr id="5" name="Symbol zastępczy zawartości 4"/>
          <p:cNvSpPr>
            <a:spLocks noGrp="1"/>
          </p:cNvSpPr>
          <p:nvPr>
            <p:ph sz="half" idx="2"/>
          </p:nvPr>
        </p:nvSpPr>
        <p:spPr/>
        <p:txBody>
          <a:bodyPr>
            <a:normAutofit/>
          </a:bodyPr>
          <a:lstStyle/>
          <a:p>
            <a:pPr marL="268288" lvl="1" indent="-268288" algn="just"/>
            <a:r>
              <a:rPr lang="pl-PL" sz="1900" dirty="0"/>
              <a:t>popełnione z użyciem przemocy lub groźby bezprawnej, </a:t>
            </a:r>
          </a:p>
          <a:p>
            <a:pPr marL="268288" lvl="1" indent="-268288" algn="just"/>
            <a:r>
              <a:rPr lang="pl-PL" sz="1900" dirty="0"/>
              <a:t>przeciwko wolności </a:t>
            </a:r>
          </a:p>
          <a:p>
            <a:pPr marL="268288" lvl="1" indent="-268288" algn="just"/>
            <a:r>
              <a:rPr lang="pl-PL" sz="1900" dirty="0"/>
              <a:t>przeciwko wolności seksualnej i obyczajności </a:t>
            </a:r>
          </a:p>
          <a:p>
            <a:pPr marL="261938" lvl="1" algn="just"/>
            <a:r>
              <a:rPr lang="pl-PL" sz="1900" dirty="0"/>
              <a:t>przeciwko rodzinie i opiece</a:t>
            </a:r>
          </a:p>
          <a:p>
            <a:pPr marL="261938" lvl="1" algn="just"/>
            <a:r>
              <a:rPr lang="pl-PL" sz="1900" dirty="0"/>
              <a:t>Dotyczy </a:t>
            </a:r>
            <a:r>
              <a:rPr lang="pl-PL" sz="1900" b="1" u="sng" dirty="0"/>
              <a:t>pokrzywdzonego </a:t>
            </a:r>
            <a:r>
              <a:rPr lang="pl-PL" sz="1900" dirty="0"/>
              <a:t>jednym z w/w przestępstw</a:t>
            </a:r>
            <a:endParaRPr lang="pl-PL" sz="1900" b="1" u="sng" dirty="0"/>
          </a:p>
        </p:txBody>
      </p:sp>
      <p:sp>
        <p:nvSpPr>
          <p:cNvPr id="6" name="Symbol zastępczy tekstu 5"/>
          <p:cNvSpPr>
            <a:spLocks noGrp="1"/>
          </p:cNvSpPr>
          <p:nvPr>
            <p:ph type="body" sz="quarter" idx="3"/>
          </p:nvPr>
        </p:nvSpPr>
        <p:spPr>
          <a:solidFill>
            <a:schemeClr val="accent1"/>
          </a:solidFill>
        </p:spPr>
        <p:txBody>
          <a:bodyPr/>
          <a:lstStyle/>
          <a:p>
            <a:r>
              <a:rPr lang="pl-PL" dirty="0"/>
              <a:t>art. 185b k.p.k.</a:t>
            </a:r>
          </a:p>
        </p:txBody>
      </p:sp>
      <p:sp>
        <p:nvSpPr>
          <p:cNvPr id="7" name="Symbol zastępczy zawartości 6"/>
          <p:cNvSpPr>
            <a:spLocks noGrp="1"/>
          </p:cNvSpPr>
          <p:nvPr>
            <p:ph sz="quarter" idx="4"/>
          </p:nvPr>
        </p:nvSpPr>
        <p:spPr/>
        <p:txBody>
          <a:bodyPr>
            <a:normAutofit/>
          </a:bodyPr>
          <a:lstStyle/>
          <a:p>
            <a:pPr marL="268288" lvl="1" indent="-268288"/>
            <a:r>
              <a:rPr lang="pl-PL" sz="1900" dirty="0"/>
              <a:t>popełnionych z użyciem przemocy lub groźby jej użycia; </a:t>
            </a:r>
          </a:p>
          <a:p>
            <a:pPr marL="268288" lvl="1" indent="-268288"/>
            <a:r>
              <a:rPr lang="pl-PL" sz="1900" dirty="0"/>
              <a:t>przeciwko wolności seksualnej i obyczajności </a:t>
            </a:r>
          </a:p>
          <a:p>
            <a:pPr marL="0" lvl="1" indent="268288"/>
            <a:r>
              <a:rPr lang="pl-PL" sz="1900" dirty="0"/>
              <a:t>przeciwko rodzinie i opiece</a:t>
            </a:r>
          </a:p>
          <a:p>
            <a:pPr marL="0" lvl="1" indent="268288"/>
            <a:endParaRPr lang="pl-PL" sz="1900" dirty="0"/>
          </a:p>
          <a:p>
            <a:pPr marL="0" lvl="1" indent="268288"/>
            <a:r>
              <a:rPr lang="pl-PL" sz="1900" dirty="0"/>
              <a:t>Dotyczy </a:t>
            </a:r>
            <a:r>
              <a:rPr lang="pl-PL" sz="1900" b="1" u="sng" dirty="0"/>
              <a:t>świadka </a:t>
            </a:r>
            <a:r>
              <a:rPr lang="pl-PL" sz="1900" dirty="0"/>
              <a:t>jednego z w/w przestępstw</a:t>
            </a:r>
          </a:p>
        </p:txBody>
      </p:sp>
    </p:spTree>
    <p:extLst>
      <p:ext uri="{BB962C8B-B14F-4D97-AF65-F5344CB8AC3E}">
        <p14:creationId xmlns:p14="http://schemas.microsoft.com/office/powerpoint/2010/main" val="340529872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FFFDC2-8AEE-153D-B5B9-F53B876140B6}"/>
              </a:ext>
            </a:extLst>
          </p:cNvPr>
          <p:cNvPicPr>
            <a:picLocks noChangeAspect="1"/>
          </p:cNvPicPr>
          <p:nvPr/>
        </p:nvPicPr>
        <p:blipFill rotWithShape="1">
          <a:blip r:embed="rId2">
            <a:duotone>
              <a:schemeClr val="bg2">
                <a:shade val="45000"/>
                <a:satMod val="135000"/>
              </a:schemeClr>
              <a:prstClr val="white"/>
            </a:duotone>
          </a:blip>
          <a:srcRect t="25000"/>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ytuł 6"/>
          <p:cNvSpPr>
            <a:spLocks noGrp="1"/>
          </p:cNvSpPr>
          <p:nvPr>
            <p:ph type="title"/>
          </p:nvPr>
        </p:nvSpPr>
        <p:spPr>
          <a:xfrm>
            <a:off x="838200" y="365125"/>
            <a:ext cx="10515600" cy="1325563"/>
          </a:xfrm>
        </p:spPr>
        <p:txBody>
          <a:bodyPr>
            <a:normAutofit/>
          </a:bodyPr>
          <a:lstStyle/>
          <a:p>
            <a:r>
              <a:rPr lang="pl-PL" dirty="0"/>
              <a:t>Świadek małoletni w procesie karnym </a:t>
            </a:r>
          </a:p>
        </p:txBody>
      </p:sp>
      <p:graphicFrame>
        <p:nvGraphicFramePr>
          <p:cNvPr id="10" name="Symbol zastępczy zawartości 7">
            <a:extLst>
              <a:ext uri="{FF2B5EF4-FFF2-40B4-BE49-F238E27FC236}">
                <a16:creationId xmlns:a16="http://schemas.microsoft.com/office/drawing/2014/main" id="{5D1E0660-46A2-C3B5-C4FB-7B0758FE3734}"/>
              </a:ext>
            </a:extLst>
          </p:cNvPr>
          <p:cNvGraphicFramePr>
            <a:graphicFrameLocks noGrp="1"/>
          </p:cNvGraphicFramePr>
          <p:nvPr>
            <p:ph idx="1"/>
            <p:extLst>
              <p:ext uri="{D42A27DB-BD31-4B8C-83A1-F6EECF244321}">
                <p14:modId xmlns:p14="http://schemas.microsoft.com/office/powerpoint/2010/main" val="9405709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416154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366260-0DDD-40EB-3DC6-B18DD4BA9881}"/>
              </a:ext>
            </a:extLst>
          </p:cNvPr>
          <p:cNvSpPr>
            <a:spLocks noGrp="1"/>
          </p:cNvSpPr>
          <p:nvPr>
            <p:ph type="title"/>
          </p:nvPr>
        </p:nvSpPr>
        <p:spPr/>
        <p:txBody>
          <a:bodyPr/>
          <a:lstStyle/>
          <a:p>
            <a:r>
              <a:rPr lang="pl-PL" dirty="0"/>
              <a:t>Wyrok SN z 9.01.2024 r., IV KK 402/23</a:t>
            </a:r>
          </a:p>
        </p:txBody>
      </p:sp>
      <p:sp>
        <p:nvSpPr>
          <p:cNvPr id="3" name="Symbol zastępczy zawartości 2">
            <a:extLst>
              <a:ext uri="{FF2B5EF4-FFF2-40B4-BE49-F238E27FC236}">
                <a16:creationId xmlns:a16="http://schemas.microsoft.com/office/drawing/2014/main" id="{5CD317A6-1DE8-2BEB-4804-85B27A5CF4E2}"/>
              </a:ext>
            </a:extLst>
          </p:cNvPr>
          <p:cNvSpPr>
            <a:spLocks noGrp="1"/>
          </p:cNvSpPr>
          <p:nvPr>
            <p:ph idx="1"/>
          </p:nvPr>
        </p:nvSpPr>
        <p:spPr/>
        <p:txBody>
          <a:bodyPr>
            <a:normAutofit/>
          </a:bodyPr>
          <a:lstStyle/>
          <a:p>
            <a:pPr marL="0" indent="0" algn="just">
              <a:buNone/>
            </a:pPr>
            <a:r>
              <a:rPr lang="pl-PL" sz="2400" dirty="0">
                <a:effectLst/>
              </a:rPr>
              <a:t>Żądanie ponownego przesłuchania małoletniego pokrzywdzonego (art. 185a § 1 in fine k.p.k.), w sytuacji gdy podejrzany nie miał obrońcy w czasie pierwszego przesłuchania tego świadka </a:t>
            </a:r>
            <a:r>
              <a:rPr lang="pl-PL" sz="2400" b="1" dirty="0">
                <a:solidFill>
                  <a:srgbClr val="00B050"/>
                </a:solidFill>
                <a:effectLst/>
              </a:rPr>
              <a:t>stanowi podstawę obligatoryjnego przeprowadzenia czynności przesłuchania świadka, chyba że zachodzą wyjątkowe, szczególnie uzasadnione okoliczności, z których wynika, że takie przesłuchanie będzie prowadziło do istotnych i trwałych zaburzeń stanu psychicznego małoletniej osoby pokrzywdzonej</a:t>
            </a:r>
            <a:r>
              <a:rPr lang="pl-PL" sz="2400" dirty="0">
                <a:effectLst/>
              </a:rPr>
              <a:t>. Zmiana normatywna zastępująca "żądanie" "wnioskiem" i wymagająca oceny zasadności tego wniosku, podkreśla jedynie szczególny charakter "żądania" w poprzedniej wersji omawianego przepisu i przemawia za trafnością zaprezentowanego wyżej stanowiska.</a:t>
            </a:r>
          </a:p>
          <a:p>
            <a:endParaRPr lang="pl-PL" sz="2400" dirty="0"/>
          </a:p>
        </p:txBody>
      </p:sp>
    </p:spTree>
    <p:extLst>
      <p:ext uri="{BB962C8B-B14F-4D97-AF65-F5344CB8AC3E}">
        <p14:creationId xmlns:p14="http://schemas.microsoft.com/office/powerpoint/2010/main" val="123788600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rmAutofit/>
          </a:bodyPr>
          <a:lstStyle/>
          <a:p>
            <a:r>
              <a:rPr lang="pl-PL" dirty="0"/>
              <a:t>Pokrzywdzony-świadek w sprawach o przestępstwa z art. 197-199</a:t>
            </a:r>
          </a:p>
        </p:txBody>
      </p:sp>
      <p:sp>
        <p:nvSpPr>
          <p:cNvPr id="8" name="Symbol zastępczy zawartości 7"/>
          <p:cNvSpPr>
            <a:spLocks noGrp="1"/>
          </p:cNvSpPr>
          <p:nvPr>
            <p:ph idx="1"/>
          </p:nvPr>
        </p:nvSpPr>
        <p:spPr/>
        <p:txBody>
          <a:bodyPr>
            <a:normAutofit fontScale="85000" lnSpcReduction="20000"/>
          </a:bodyPr>
          <a:lstStyle/>
          <a:p>
            <a:r>
              <a:rPr lang="pl-PL" dirty="0"/>
              <a:t>Przesłuchanie świadka przeprowadza sąd na posiedzeniu. Przesłuchaniu </a:t>
            </a:r>
            <a:r>
              <a:rPr lang="pl-PL" b="1" u="sng" dirty="0"/>
              <a:t>nie bierze udziału oskarżony. </a:t>
            </a:r>
            <a:endParaRPr lang="pl-PL" dirty="0"/>
          </a:p>
          <a:p>
            <a:pPr algn="just"/>
            <a:r>
              <a:rPr lang="pl-PL" dirty="0"/>
              <a:t>art. 185c §  2. Przesłuchanie pokrzywdzonego w charakterze świadka przeprowadza sąd na posiedzeniu, w którym mają prawo wziąć udział prokurator, obrońca oraz pełnomocnik pokrzywdzonego. Na rozprawie głównej odtwarza się sporządzony zapis obrazu i dźwięku przesłuchania oraz odczytuje się protokół przesłuchania.</a:t>
            </a:r>
          </a:p>
          <a:p>
            <a:pPr algn="just"/>
            <a:r>
              <a:rPr lang="pl-PL" dirty="0"/>
              <a:t>Istnieje możliwość ponownego przesłuchania świadka jeżeli zajdzie taka konieczność w toku postępowania. </a:t>
            </a:r>
          </a:p>
          <a:p>
            <a:pPr algn="just"/>
            <a:r>
              <a:rPr lang="pl-PL" dirty="0"/>
              <a:t>(…) Podyktowane jest to dążeniem do zwiększenia ochrony pokrzywdzonych w tych sprawach i zapobiegania ich wtórnej </a:t>
            </a:r>
            <a:r>
              <a:rPr lang="pl-PL" dirty="0" err="1"/>
              <a:t>wiktymizacji</a:t>
            </a:r>
            <a:r>
              <a:rPr lang="pl-PL" dirty="0"/>
              <a:t>. Tego typu przesłuchanie, co do zasady winno mieć miejsce jeden raz i być na tyle szczegółowe, aby nie narazić pokrzywdzonego na ryzyko kolejnej wizyty w Sądzie i konieczność odtworzenia traumatycznych wspomnień (por. wyrok SO w Częstochowie z 27.09.2016 r., II K 96/15). </a:t>
            </a:r>
          </a:p>
        </p:txBody>
      </p:sp>
    </p:spTree>
    <p:extLst>
      <p:ext uri="{BB962C8B-B14F-4D97-AF65-F5344CB8AC3E}">
        <p14:creationId xmlns:p14="http://schemas.microsoft.com/office/powerpoint/2010/main" val="1006791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a:t>Zasada swobodnej oceny dowodów a…</a:t>
            </a:r>
          </a:p>
        </p:txBody>
      </p:sp>
      <p:sp>
        <p:nvSpPr>
          <p:cNvPr id="4" name="Symbol zastępczy tekstu 3"/>
          <p:cNvSpPr>
            <a:spLocks noGrp="1"/>
          </p:cNvSpPr>
          <p:nvPr>
            <p:ph type="body" idx="1"/>
          </p:nvPr>
        </p:nvSpPr>
        <p:spPr/>
        <p:txBody>
          <a:bodyPr/>
          <a:lstStyle/>
          <a:p>
            <a:pPr algn="ctr"/>
            <a:r>
              <a:rPr lang="pl-PL" dirty="0"/>
              <a:t>Dowolna ocena dowodów</a:t>
            </a:r>
          </a:p>
        </p:txBody>
      </p:sp>
      <p:sp>
        <p:nvSpPr>
          <p:cNvPr id="5" name="Symbol zastępczy zawartości 4"/>
          <p:cNvSpPr>
            <a:spLocks noGrp="1"/>
          </p:cNvSpPr>
          <p:nvPr>
            <p:ph sz="half" idx="2"/>
          </p:nvPr>
        </p:nvSpPr>
        <p:spPr/>
        <p:txBody>
          <a:bodyPr>
            <a:normAutofit fontScale="85000" lnSpcReduction="20000"/>
          </a:bodyPr>
          <a:lstStyle/>
          <a:p>
            <a:pPr algn="just"/>
            <a:r>
              <a:rPr lang="pl-PL" dirty="0"/>
              <a:t>Brak jakichkolwiek wskazań odnośnie do oceny dowodów i brak kryteriów kontroli sposobu rozumowania organu procesowego</a:t>
            </a:r>
          </a:p>
        </p:txBody>
      </p:sp>
      <p:sp>
        <p:nvSpPr>
          <p:cNvPr id="6" name="Symbol zastępczy tekstu 5"/>
          <p:cNvSpPr>
            <a:spLocks noGrp="1"/>
          </p:cNvSpPr>
          <p:nvPr>
            <p:ph type="body" sz="quarter" idx="3"/>
          </p:nvPr>
        </p:nvSpPr>
        <p:spPr/>
        <p:txBody>
          <a:bodyPr/>
          <a:lstStyle/>
          <a:p>
            <a:pPr algn="ctr"/>
            <a:r>
              <a:rPr lang="pl-PL" dirty="0"/>
              <a:t>Legalna (prawna) ocena dowodów</a:t>
            </a:r>
          </a:p>
        </p:txBody>
      </p:sp>
      <p:sp>
        <p:nvSpPr>
          <p:cNvPr id="7" name="Symbol zastępczy zawartości 6"/>
          <p:cNvSpPr>
            <a:spLocks noGrp="1"/>
          </p:cNvSpPr>
          <p:nvPr>
            <p:ph sz="quarter" idx="4"/>
          </p:nvPr>
        </p:nvSpPr>
        <p:spPr/>
        <p:txBody>
          <a:bodyPr>
            <a:normAutofit fontScale="85000" lnSpcReduction="20000"/>
          </a:bodyPr>
          <a:lstStyle/>
          <a:p>
            <a:pPr algn="just"/>
            <a:r>
              <a:rPr lang="pl-PL" dirty="0"/>
              <a:t>Poznanie rzeczywistości poprzez stosowanie formalnych reguł dowodowych.</a:t>
            </a:r>
          </a:p>
          <a:p>
            <a:pPr algn="just"/>
            <a:r>
              <a:rPr lang="pl-PL" dirty="0"/>
              <a:t>Reguły dowodowe mogą dotyczyć zasad wprowadzania dowodów do procesu, przeprowadzania dowodów czy oceny dowodów  </a:t>
            </a:r>
          </a:p>
          <a:p>
            <a:pPr algn="just"/>
            <a:r>
              <a:rPr lang="pl-PL" dirty="0"/>
              <a:t>np. przyznanie się królową dowodów; warunek potwierdzenia okoliczności zdarzenia przez dwóch świadków itp. </a:t>
            </a:r>
          </a:p>
          <a:p>
            <a:pPr marL="0" indent="0" algn="just">
              <a:buNone/>
            </a:pPr>
            <a:r>
              <a:rPr lang="pl-PL" dirty="0"/>
              <a:t> </a:t>
            </a:r>
            <a:endParaRPr lang="pl-PL" b="1" dirty="0"/>
          </a:p>
        </p:txBody>
      </p:sp>
      <p:sp>
        <p:nvSpPr>
          <p:cNvPr id="8" name="pole tekstowe 7"/>
          <p:cNvSpPr txBox="1"/>
          <p:nvPr/>
        </p:nvSpPr>
        <p:spPr>
          <a:xfrm>
            <a:off x="1013158" y="4707771"/>
            <a:ext cx="5071730" cy="1785104"/>
          </a:xfrm>
          <a:prstGeom prst="rect">
            <a:avLst/>
          </a:prstGeom>
          <a:noFill/>
        </p:spPr>
        <p:txBody>
          <a:bodyPr wrap="square" rtlCol="0">
            <a:spAutoFit/>
          </a:bodyPr>
          <a:lstStyle/>
          <a:p>
            <a:pPr algn="ctr"/>
            <a:r>
              <a:rPr lang="pl-PL" sz="2200" b="1" dirty="0"/>
              <a:t>zasada bezstronności </a:t>
            </a:r>
          </a:p>
          <a:p>
            <a:endParaRPr lang="pl-PL" sz="2200" dirty="0"/>
          </a:p>
          <a:p>
            <a:pPr marL="285750" indent="-285750" algn="just">
              <a:buFont typeface="Arial" panose="020B0604020202020204" pitchFamily="34" charset="0"/>
              <a:buChar char="•"/>
            </a:pPr>
            <a:r>
              <a:rPr lang="pl-PL" sz="2200" dirty="0"/>
              <a:t>Przy ocenie dowodów organy procesowe mają obowiązek zachować obiektywizm (art. 4) </a:t>
            </a:r>
          </a:p>
        </p:txBody>
      </p:sp>
      <p:pic>
        <p:nvPicPr>
          <p:cNvPr id="3" name="Picture 2" descr="Free Evaluating Cliparts, Download Free Evaluating Cliparts png images,  Free ClipArts on Clipart Library">
            <a:extLst>
              <a:ext uri="{FF2B5EF4-FFF2-40B4-BE49-F238E27FC236}">
                <a16:creationId xmlns:a16="http://schemas.microsoft.com/office/drawing/2014/main" id="{C68721F1-C8AF-FB08-9A67-5A5E9982B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0638" y="402432"/>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26335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F5E1A2C-5A64-4E27-0DC6-D65170322163}"/>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F6575D5F-069D-500E-1B26-928FBD092D18}"/>
              </a:ext>
            </a:extLst>
          </p:cNvPr>
          <p:cNvSpPr>
            <a:spLocks noGrp="1"/>
          </p:cNvSpPr>
          <p:nvPr>
            <p:ph type="title"/>
          </p:nvPr>
        </p:nvSpPr>
        <p:spPr/>
        <p:txBody>
          <a:bodyPr>
            <a:normAutofit/>
          </a:bodyPr>
          <a:lstStyle/>
          <a:p>
            <a:r>
              <a:rPr lang="pl-PL" dirty="0"/>
              <a:t>Pokrzywdzony-świadek w sprawach o przestępstwa z art. 197-199</a:t>
            </a:r>
          </a:p>
        </p:txBody>
      </p:sp>
      <p:sp>
        <p:nvSpPr>
          <p:cNvPr id="8" name="Symbol zastępczy zawartości 7">
            <a:extLst>
              <a:ext uri="{FF2B5EF4-FFF2-40B4-BE49-F238E27FC236}">
                <a16:creationId xmlns:a16="http://schemas.microsoft.com/office/drawing/2014/main" id="{0416E356-2FF2-32F7-C4C7-D8A2E8CCA072}"/>
              </a:ext>
            </a:extLst>
          </p:cNvPr>
          <p:cNvSpPr>
            <a:spLocks noGrp="1"/>
          </p:cNvSpPr>
          <p:nvPr>
            <p:ph idx="1"/>
          </p:nvPr>
        </p:nvSpPr>
        <p:spPr/>
        <p:txBody>
          <a:bodyPr>
            <a:normAutofit/>
          </a:bodyPr>
          <a:lstStyle/>
          <a:p>
            <a:pPr algn="just"/>
            <a:r>
              <a:rPr lang="pl-PL" dirty="0"/>
              <a:t>Mniejszy poziom ochrony osób doświadczających przemocy seksualnej w porównaniu z gwarancjami, jakie przysługują dzieciom. </a:t>
            </a:r>
          </a:p>
          <a:p>
            <a:pPr algn="just"/>
            <a:r>
              <a:rPr lang="pl-PL" dirty="0"/>
              <a:t>Rozwiązanie zrozumiałe, zwłaszcza, że tryb z art. 185c k.p.k. odnosi się do osób dorosłych i bywa, że jednorazowe przesłuchanie osób, które doświadczyły przemocy seksualnej jest niemożliwe z powodów proceduralnych. </a:t>
            </a:r>
          </a:p>
          <a:p>
            <a:pPr algn="just"/>
            <a:r>
              <a:rPr lang="pl-PL" dirty="0"/>
              <a:t>Co ciekawe – ani Konwencja stambulska, ani orzecznictwo ETPC, ani projekt dyrektywy UE </a:t>
            </a:r>
            <a:r>
              <a:rPr lang="pl-PL" dirty="0" err="1"/>
              <a:t>ws</a:t>
            </a:r>
            <a:r>
              <a:rPr lang="pl-PL" dirty="0"/>
              <a:t>. Zwalczania przemocy wobec kobiet i przemocy domowej nie wymaga jednorazowego przesłuchania. </a:t>
            </a:r>
          </a:p>
        </p:txBody>
      </p:sp>
    </p:spTree>
    <p:extLst>
      <p:ext uri="{BB962C8B-B14F-4D97-AF65-F5344CB8AC3E}">
        <p14:creationId xmlns:p14="http://schemas.microsoft.com/office/powerpoint/2010/main" val="188292396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6AAA82-245B-4ACB-A30A-722E920073A4}"/>
              </a:ext>
            </a:extLst>
          </p:cNvPr>
          <p:cNvSpPr>
            <a:spLocks noGrp="1"/>
          </p:cNvSpPr>
          <p:nvPr>
            <p:ph type="title"/>
          </p:nvPr>
        </p:nvSpPr>
        <p:spPr/>
        <p:txBody>
          <a:bodyPr/>
          <a:lstStyle/>
          <a:p>
            <a:r>
              <a:rPr lang="pl-PL" dirty="0"/>
              <a:t>Uwaga, zmiany!</a:t>
            </a:r>
            <a:endParaRPr lang="en-GB" dirty="0"/>
          </a:p>
        </p:txBody>
      </p:sp>
      <p:sp>
        <p:nvSpPr>
          <p:cNvPr id="3" name="Symbol zastępczy zawartości 2">
            <a:extLst>
              <a:ext uri="{FF2B5EF4-FFF2-40B4-BE49-F238E27FC236}">
                <a16:creationId xmlns:a16="http://schemas.microsoft.com/office/drawing/2014/main" id="{B1071EC5-80FB-4EF2-9472-C602D6CDA8A1}"/>
              </a:ext>
            </a:extLst>
          </p:cNvPr>
          <p:cNvSpPr>
            <a:spLocks noGrp="1"/>
          </p:cNvSpPr>
          <p:nvPr>
            <p:ph idx="1"/>
          </p:nvPr>
        </p:nvSpPr>
        <p:spPr/>
        <p:txBody>
          <a:bodyPr>
            <a:normAutofit fontScale="85000" lnSpcReduction="20000"/>
          </a:bodyPr>
          <a:lstStyle/>
          <a:p>
            <a:pPr algn="just"/>
            <a:r>
              <a:rPr lang="pl-PL" dirty="0"/>
              <a:t>Art. 185a </a:t>
            </a:r>
          </a:p>
          <a:p>
            <a:pPr algn="just"/>
            <a:r>
              <a:rPr lang="pl-PL" dirty="0"/>
              <a:t>§ 1 otrzymuje brzmienie:"§ 1. W sprawach o przestępstwa popełnione z użyciem przemocy lub groźby bezprawnej lub określone w rozdziałach XXIII, XXV i XXVI Kodeksu karnego pokrzywdzonego, który w chwili przesłuchania nie ukończył 15 lat, przesłuchuje się w charakterze świadka tylko wówczas, gdy jego zeznania mogą mieć istotne znaczenie dla rozstrzygnięcia sprawy, i tylko raz, chyba że wyjdą na jaw istotne okoliczności, których wyjaśnienie wymaga ponownego przesłuchania, </a:t>
            </a:r>
            <a:r>
              <a:rPr lang="pl-PL" b="1" dirty="0"/>
              <a:t>lub w razie uwzględnienia wniosku dowodowego oskarżonego, który nie miał obrońcy w czasie pierwszego przesłuchania pokrzywdzonego</a:t>
            </a:r>
            <a:r>
              <a:rPr lang="pl-PL" dirty="0"/>
              <a:t>.",</a:t>
            </a:r>
          </a:p>
          <a:p>
            <a:pPr algn="just"/>
            <a:r>
              <a:rPr lang="pl-PL" dirty="0"/>
              <a:t>dodaje się § 5 w brzmieniu:"§ 5. W sprawach o przestępstwa określone w § 1 biegły psycholog biorący udział w przesłuchaniu </a:t>
            </a:r>
            <a:r>
              <a:rPr lang="pl-PL" b="1" dirty="0"/>
              <a:t>powinien być osobą płci wskazanej przez pokrzywdzonego</a:t>
            </a:r>
            <a:r>
              <a:rPr lang="pl-PL" dirty="0"/>
              <a:t>, chyba że będzie to utrudniać postępowanie.";</a:t>
            </a:r>
          </a:p>
          <a:p>
            <a:pPr algn="just"/>
            <a:endParaRPr lang="en-GB" dirty="0"/>
          </a:p>
        </p:txBody>
      </p:sp>
    </p:spTree>
    <p:extLst>
      <p:ext uri="{BB962C8B-B14F-4D97-AF65-F5344CB8AC3E}">
        <p14:creationId xmlns:p14="http://schemas.microsoft.com/office/powerpoint/2010/main" val="393338483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C508E0E-6E98-41C6-93E4-8D208C79E01E}"/>
              </a:ext>
            </a:extLst>
          </p:cNvPr>
          <p:cNvSpPr>
            <a:spLocks noGrp="1"/>
          </p:cNvSpPr>
          <p:nvPr>
            <p:ph type="title"/>
          </p:nvPr>
        </p:nvSpPr>
        <p:spPr/>
        <p:txBody>
          <a:bodyPr/>
          <a:lstStyle/>
          <a:p>
            <a:r>
              <a:rPr lang="pl-PL" dirty="0"/>
              <a:t>Uwaga, zmiany!</a:t>
            </a:r>
            <a:endParaRPr lang="en-GB" dirty="0"/>
          </a:p>
        </p:txBody>
      </p:sp>
      <p:sp>
        <p:nvSpPr>
          <p:cNvPr id="3" name="Symbol zastępczy zawartości 2">
            <a:extLst>
              <a:ext uri="{FF2B5EF4-FFF2-40B4-BE49-F238E27FC236}">
                <a16:creationId xmlns:a16="http://schemas.microsoft.com/office/drawing/2014/main" id="{D7E3753F-247F-4A38-829C-8F7A3A34BEB7}"/>
              </a:ext>
            </a:extLst>
          </p:cNvPr>
          <p:cNvSpPr>
            <a:spLocks noGrp="1"/>
          </p:cNvSpPr>
          <p:nvPr>
            <p:ph idx="1"/>
          </p:nvPr>
        </p:nvSpPr>
        <p:spPr/>
        <p:txBody>
          <a:bodyPr>
            <a:normAutofit fontScale="92500" lnSpcReduction="20000"/>
          </a:bodyPr>
          <a:lstStyle/>
          <a:p>
            <a:r>
              <a:rPr lang="pl-PL" dirty="0"/>
              <a:t>Art. 185c </a:t>
            </a:r>
          </a:p>
          <a:p>
            <a:pPr lvl="1"/>
            <a:r>
              <a:rPr lang="pl-PL" dirty="0"/>
              <a:t>a) § 1a otrzymuje brzmienie:"§ 1a. W sprawach o przestępstwa określone w § 1 pokrzywdzonego, który w chwili przesłuchania ukończył 15 lat, przesłuchuje się w charakterze świadka tylko wówczas, gdy jego zeznania mogą mieć istotne znaczenie dla rozstrzygnięcia sprawy, i tylko raz, chyba że wyjdą na jaw istotne okoliczności, których wyjaśnienie wymaga ponownego przesłuchania, lub w razie uwzględnienia wniosku dowodowego oskarżonego, który nie miał obrońcy w czasie pierwszego przesłuchania pokrzywdzonego.",</a:t>
            </a:r>
          </a:p>
          <a:p>
            <a:pPr lvl="1"/>
            <a:r>
              <a:rPr lang="pl-PL" dirty="0"/>
              <a:t>b) uchyla się § 3,</a:t>
            </a:r>
          </a:p>
          <a:p>
            <a:pPr lvl="1"/>
            <a:r>
              <a:rPr lang="pl-PL" dirty="0"/>
              <a:t>c) § 4 otrzymuje brzmienie:"§ 4. Na wniosek pokrzywdzonego należy zapewnić, aby biegły psycholog biorący udział w przesłuchaniu był osobą o wskazanej przez niego płci, chyba że będzie to utrudniać postępowanie.";</a:t>
            </a:r>
          </a:p>
          <a:p>
            <a:r>
              <a:rPr lang="pl-PL" dirty="0"/>
              <a:t>Art. 171 "§ 4a. Pytania zadawane świadkowi nie mogą dotyczyć jego życia seksualnego, chyba że jest to niezbędne dla rozstrzygnięcia sprawy.",</a:t>
            </a:r>
          </a:p>
          <a:p>
            <a:pPr marL="0" indent="0">
              <a:buNone/>
            </a:pPr>
            <a:endParaRPr lang="en-GB" dirty="0"/>
          </a:p>
        </p:txBody>
      </p:sp>
    </p:spTree>
    <p:extLst>
      <p:ext uri="{BB962C8B-B14F-4D97-AF65-F5344CB8AC3E}">
        <p14:creationId xmlns:p14="http://schemas.microsoft.com/office/powerpoint/2010/main" val="334485796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985EFC8-5C8C-4DC8-8416-D26D3C35E14A}"/>
              </a:ext>
            </a:extLst>
          </p:cNvPr>
          <p:cNvSpPr>
            <a:spLocks noGrp="1"/>
          </p:cNvSpPr>
          <p:nvPr>
            <p:ph type="title"/>
          </p:nvPr>
        </p:nvSpPr>
        <p:spPr>
          <a:xfrm>
            <a:off x="581192" y="233045"/>
            <a:ext cx="10515600" cy="1325563"/>
          </a:xfrm>
        </p:spPr>
        <p:txBody>
          <a:bodyPr>
            <a:normAutofit/>
          </a:bodyPr>
          <a:lstStyle/>
          <a:p>
            <a:r>
              <a:rPr lang="pl-PL" dirty="0"/>
              <a:t>Nowy art. 185e. </a:t>
            </a:r>
            <a:endParaRPr lang="en-GB" dirty="0"/>
          </a:p>
        </p:txBody>
      </p:sp>
      <p:sp>
        <p:nvSpPr>
          <p:cNvPr id="3" name="Symbol zastępczy zawartości 2">
            <a:extLst>
              <a:ext uri="{FF2B5EF4-FFF2-40B4-BE49-F238E27FC236}">
                <a16:creationId xmlns:a16="http://schemas.microsoft.com/office/drawing/2014/main" id="{0D03541C-0AB5-4375-99BA-F159FA4F3EEC}"/>
              </a:ext>
            </a:extLst>
          </p:cNvPr>
          <p:cNvSpPr>
            <a:spLocks noGrp="1"/>
          </p:cNvSpPr>
          <p:nvPr>
            <p:ph idx="1"/>
          </p:nvPr>
        </p:nvSpPr>
        <p:spPr>
          <a:xfrm>
            <a:off x="418632" y="1274407"/>
            <a:ext cx="11029615" cy="5278793"/>
          </a:xfrm>
        </p:spPr>
        <p:txBody>
          <a:bodyPr>
            <a:normAutofit fontScale="92500" lnSpcReduction="10000"/>
          </a:bodyPr>
          <a:lstStyle/>
          <a:p>
            <a:pPr marL="0" indent="0" algn="just">
              <a:buNone/>
            </a:pPr>
            <a:r>
              <a:rPr lang="pl-PL" sz="2000" dirty="0"/>
              <a:t>Art. 185e. § 1. Jeżeli u świadka występują </a:t>
            </a:r>
            <a:r>
              <a:rPr lang="pl-PL" sz="2000" b="1" dirty="0">
                <a:solidFill>
                  <a:srgbClr val="00B050"/>
                </a:solidFill>
              </a:rPr>
              <a:t>zaburzenia psychiczne, rozwojowe, zakłócenia zdolności postrzegania lub odtwarzania przez niego postrzeżeń i zachodzi uzasadniona obawa, że przesłuchanie w innych warunkach niż wskazane w tym przepisie mogłoby wpłynąć negatywnie na jego stan psychiczny lub byłoby znacznie utrudnione, świadka </a:t>
            </a:r>
            <a:r>
              <a:rPr lang="pl-PL" sz="2000" dirty="0"/>
              <a:t>przesłuchuje się tylko wówczas, gdy jego zeznania mogą mieć istotne znaczenie dla rozstrzygnięcia sprawy, i </a:t>
            </a:r>
            <a:r>
              <a:rPr lang="pl-PL" sz="2000" b="1" dirty="0"/>
              <a:t>tylko raz</a:t>
            </a:r>
            <a:r>
              <a:rPr lang="pl-PL" sz="2000" dirty="0"/>
              <a:t>, chyba że wyjdą na jaw istotne okoliczności, których wyjaśnienie wymaga ponownego przesłuchania, lub w razie uwzględnienia wniosku dowodowego oskarżonego, który nie miał obrońcy w czasie pierwszego przesłuchania świadka.</a:t>
            </a:r>
          </a:p>
          <a:p>
            <a:pPr marL="0" indent="0" algn="just">
              <a:buNone/>
            </a:pPr>
            <a:r>
              <a:rPr lang="pl-PL" sz="2000" dirty="0"/>
              <a:t>§ 2.</a:t>
            </a:r>
            <a:r>
              <a:rPr lang="pl-PL" sz="2000" dirty="0">
                <a:solidFill>
                  <a:srgbClr val="FF0000"/>
                </a:solidFill>
              </a:rPr>
              <a:t> Przesłuchanie przeprowadza sąd na posiedzeniu z udziałem biegłego psychologa, nie później niż w terminie 14 dni od dnia wpływu wniosku</a:t>
            </a:r>
            <a:r>
              <a:rPr lang="pl-PL" sz="2000" dirty="0"/>
              <a:t>. Prokurator, obrońca oraz pełnomocnik mają prawo wziąć udział w przesłuchaniu. Osoba wymieniona w art. 51 § 2 lub 3 lub osoba pełnoletnia wskazana przez świadka ma prawo również być obecna przy przesłuchaniu, jeżeli nie ogranicza to swobody wypowiedzi przesłuchiwanego. Na rozprawie głównej odtwarza się sporządzony zapis obrazu i dźwięku przesłuchania oraz odczytuje się protokół przesłuchania.</a:t>
            </a:r>
          </a:p>
          <a:p>
            <a:pPr marL="0" indent="0" algn="just">
              <a:buNone/>
            </a:pPr>
            <a:r>
              <a:rPr lang="pl-PL" sz="2000" dirty="0"/>
              <a:t>§ 3. Biegły psycholog biorący udział w przesłuchaniu powinien być osobą płci wskazanej przez świadka, chyba że będzie to utrudniać postępowanie.</a:t>
            </a:r>
          </a:p>
          <a:p>
            <a:pPr marL="0" indent="0" algn="just">
              <a:buNone/>
            </a:pPr>
            <a:r>
              <a:rPr lang="pl-PL" sz="2000" dirty="0"/>
              <a:t>§ 4. Jeżeli świadek ma problemy z komunikacją werbalną, przesłuchanie przeprowadza się przy wykorzystaniu komunikacji wspomagającej i alternatywnej, którymi posługuje się świadek. W przesłuchaniu bierze udział biegły mający odpowiednią wiedzę w zakresie komunikacji wspomagającej i alternatywnej.</a:t>
            </a:r>
          </a:p>
          <a:p>
            <a:pPr marL="0" indent="0" algn="just">
              <a:buNone/>
            </a:pPr>
            <a:r>
              <a:rPr lang="pl-PL" sz="2000" dirty="0"/>
              <a:t>§ 5. W odniesieniu do świadków, o których mowa w § 1, przepisów art. 185a-185c nie stosuje się.”</a:t>
            </a:r>
          </a:p>
          <a:p>
            <a:pPr algn="just"/>
            <a:endParaRPr lang="en-GB" sz="2000" dirty="0"/>
          </a:p>
        </p:txBody>
      </p:sp>
    </p:spTree>
    <p:extLst>
      <p:ext uri="{BB962C8B-B14F-4D97-AF65-F5344CB8AC3E}">
        <p14:creationId xmlns:p14="http://schemas.microsoft.com/office/powerpoint/2010/main" val="349804250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Wiele znaków zapytania na czarnym tle">
            <a:extLst>
              <a:ext uri="{FF2B5EF4-FFF2-40B4-BE49-F238E27FC236}">
                <a16:creationId xmlns:a16="http://schemas.microsoft.com/office/drawing/2014/main" id="{5877538D-8392-05AB-0A79-237B50D092F8}"/>
              </a:ext>
            </a:extLst>
          </p:cNvPr>
          <p:cNvPicPr>
            <a:picLocks noChangeAspect="1"/>
          </p:cNvPicPr>
          <p:nvPr/>
        </p:nvPicPr>
        <p:blipFill rotWithShape="1">
          <a:blip r:embed="rId2">
            <a:duotone>
              <a:schemeClr val="bg2">
                <a:shade val="45000"/>
                <a:satMod val="135000"/>
              </a:schemeClr>
              <a:prstClr val="white"/>
            </a:duotone>
          </a:blip>
          <a:srcRect t="7787"/>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985EFC8-5C8C-4DC8-8416-D26D3C35E14A}"/>
              </a:ext>
            </a:extLst>
          </p:cNvPr>
          <p:cNvSpPr>
            <a:spLocks noGrp="1"/>
          </p:cNvSpPr>
          <p:nvPr>
            <p:ph type="title"/>
          </p:nvPr>
        </p:nvSpPr>
        <p:spPr>
          <a:xfrm>
            <a:off x="838200" y="365125"/>
            <a:ext cx="10515600" cy="1325563"/>
          </a:xfrm>
        </p:spPr>
        <p:txBody>
          <a:bodyPr>
            <a:normAutofit/>
          </a:bodyPr>
          <a:lstStyle/>
          <a:p>
            <a:r>
              <a:rPr lang="pl-PL" dirty="0"/>
              <a:t>Art. 185f</a:t>
            </a:r>
            <a:endParaRPr lang="en-GB" dirty="0"/>
          </a:p>
        </p:txBody>
      </p:sp>
      <p:sp>
        <p:nvSpPr>
          <p:cNvPr id="3" name="Symbol zastępczy zawartości 2">
            <a:extLst>
              <a:ext uri="{FF2B5EF4-FFF2-40B4-BE49-F238E27FC236}">
                <a16:creationId xmlns:a16="http://schemas.microsoft.com/office/drawing/2014/main" id="{0D03541C-0AB5-4375-99BA-F159FA4F3EEC}"/>
              </a:ext>
            </a:extLst>
          </p:cNvPr>
          <p:cNvSpPr>
            <a:spLocks noGrp="1"/>
          </p:cNvSpPr>
          <p:nvPr>
            <p:ph idx="1"/>
          </p:nvPr>
        </p:nvSpPr>
        <p:spPr>
          <a:xfrm>
            <a:off x="838200" y="1825625"/>
            <a:ext cx="10515600" cy="4351338"/>
          </a:xfrm>
        </p:spPr>
        <p:txBody>
          <a:bodyPr>
            <a:normAutofit/>
          </a:bodyPr>
          <a:lstStyle/>
          <a:p>
            <a:r>
              <a:rPr lang="pl-PL" sz="1500"/>
              <a:t>Art. 185f. § 1. Przesłuchania w trybie określonym w art. 185a-185c oraz art. 185e przeprowadza się w odpowiednio przystosowanych pomieszczeniach w siedzibie sądu lub poza jego siedzibą. Przesłuchanie w trybie określonym w art. 185e może być przeprowadzone także w innym miejscu, jeżeli uzasadniają to indywidualne potrzeby świadka i istnieje możliwość utrwalenia czynności za pomocą urządzenia rejestrującego obraz i dźwięk.</a:t>
            </a:r>
          </a:p>
          <a:p>
            <a:r>
              <a:rPr lang="pl-PL" sz="1500"/>
              <a:t>§ 2. Przed pierwszym przesłuchaniem osoba przesłuchiwana w trybie określonym w art. 185a-185c oraz art. 185e otrzymuje informacje o przebiegu, sposobie i warunkach przesłuchania. Informacje zawierają opisowe lub graficzne przedstawienie przebiegu, sposobu i warunków przesłuchania. Pomiędzy doręczeniem informacji a terminem przesłuchania powinno upłynąć co najmniej 3 dni, chyba że dobro postępowania stoi temu na przeszkodzie. Przepisu art. 171 § 8 nie stosuje się.</a:t>
            </a:r>
          </a:p>
          <a:p>
            <a:r>
              <a:rPr lang="pl-PL" sz="1500"/>
              <a:t>§ 3. Minister Sprawiedliwości określi, w drodze rozporządzenia, wzór informacji o przebiegu, sposobie i warunkach przesłuchania dla osób, o których mowa w § 2, odrębnie dla osób przesłuchiwanych, o których mowa w art. 185a-185c oraz art. 185e, uwzględniając potrzebę zrozumienia tych informacji przez osoby przesłuchiwane.</a:t>
            </a:r>
          </a:p>
          <a:p>
            <a:r>
              <a:rPr lang="pl-PL" sz="1500"/>
              <a:t>§ 4. Minister Sprawiedliwości określi, w drodze rozporządzenia, sposób przygotowania i przeprowadzenia przesłuchań, o których mowa w § 1, oraz warunki, jakim powinny odpowiadać pomieszczenia przeznaczone do przeprowadzania przesłuchań, o których mowa w § 1 zdanie pierwsze, w tym ich wyposażenie techniczne, mając na względzie konieczność zapewnienia swobody wypowiedzi i poczucia bezpieczeństwa osób przesłuchiwanych przy uwzględnieniu indywidualnych potrzeb tych osób.";</a:t>
            </a:r>
          </a:p>
        </p:txBody>
      </p:sp>
    </p:spTree>
    <p:extLst>
      <p:ext uri="{BB962C8B-B14F-4D97-AF65-F5344CB8AC3E}">
        <p14:creationId xmlns:p14="http://schemas.microsoft.com/office/powerpoint/2010/main" val="418994550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B98850-2ABD-9614-FB94-55019D1546A8}"/>
              </a:ext>
            </a:extLst>
          </p:cNvPr>
          <p:cNvSpPr>
            <a:spLocks noGrp="1"/>
          </p:cNvSpPr>
          <p:nvPr>
            <p:ph type="title"/>
          </p:nvPr>
        </p:nvSpPr>
        <p:spPr>
          <a:xfrm>
            <a:off x="340360" y="18255"/>
            <a:ext cx="10515600" cy="1325563"/>
          </a:xfrm>
        </p:spPr>
        <p:txBody>
          <a:bodyPr/>
          <a:lstStyle/>
          <a:p>
            <a:r>
              <a:rPr lang="pl-PL" dirty="0"/>
              <a:t>Świadek – dowód z pomówienia i jego ocena </a:t>
            </a:r>
          </a:p>
        </p:txBody>
      </p:sp>
      <p:sp>
        <p:nvSpPr>
          <p:cNvPr id="3" name="Symbol zastępczy zawartości 2">
            <a:extLst>
              <a:ext uri="{FF2B5EF4-FFF2-40B4-BE49-F238E27FC236}">
                <a16:creationId xmlns:a16="http://schemas.microsoft.com/office/drawing/2014/main" id="{BD5A2597-3977-BBED-DB51-9427551BFB8D}"/>
              </a:ext>
            </a:extLst>
          </p:cNvPr>
          <p:cNvSpPr>
            <a:spLocks noGrp="1"/>
          </p:cNvSpPr>
          <p:nvPr>
            <p:ph idx="1"/>
          </p:nvPr>
        </p:nvSpPr>
        <p:spPr>
          <a:xfrm>
            <a:off x="325120" y="1503680"/>
            <a:ext cx="11684000" cy="5171440"/>
          </a:xfrm>
        </p:spPr>
        <p:txBody>
          <a:bodyPr>
            <a:normAutofit lnSpcReduction="10000"/>
          </a:bodyPr>
          <a:lstStyle/>
          <a:p>
            <a:pPr marL="0" indent="0" algn="just">
              <a:buNone/>
            </a:pPr>
            <a:r>
              <a:rPr lang="pl-PL" sz="20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Dowód z pomówienia należy oceniać ze szczególną wnikliwością i ostrożnością, mając na uwadze:</a:t>
            </a:r>
          </a:p>
          <a:p>
            <a:pPr marL="0" indent="0" algn="just">
              <a:buNone/>
            </a:pPr>
            <a:r>
              <a:rPr lang="pl-PL" sz="20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1) czy informacje tak uzyskane są przyznane przez pomówionego,</a:t>
            </a:r>
          </a:p>
          <a:p>
            <a:pPr marL="0" indent="0" algn="just">
              <a:buNone/>
            </a:pPr>
            <a:r>
              <a:rPr lang="pl-PL" sz="20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2) </a:t>
            </a:r>
            <a:r>
              <a:rPr lang="pl-PL" sz="20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czy są potwierdzone innymi dowodami, choćby w części</a:t>
            </a:r>
            <a:r>
              <a:rPr lang="pl-PL" sz="20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t>
            </a:r>
          </a:p>
          <a:p>
            <a:pPr marL="0" indent="0" algn="just">
              <a:buNone/>
            </a:pPr>
            <a:r>
              <a:rPr lang="pl-PL" sz="20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3) czy są </a:t>
            </a:r>
            <a:r>
              <a:rPr lang="pl-PL" sz="20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spontaniczne, złożone wkrótce po przeżyciu objętych nimi zaszłości</a:t>
            </a:r>
            <a:r>
              <a:rPr lang="pl-PL" sz="20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czy też po upływie czasu umożliwiającego uknucie intrygi,</a:t>
            </a:r>
          </a:p>
          <a:p>
            <a:pPr marL="0" indent="0" algn="just">
              <a:buNone/>
            </a:pPr>
            <a:r>
              <a:rPr lang="pl-PL" sz="20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4) </a:t>
            </a:r>
            <a:r>
              <a:rPr lang="pl-PL" sz="20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czy pochodzą od osoby bezstronnej, czy też zainteresowanej obciążeniem pomówionego</a:t>
            </a:r>
            <a:r>
              <a:rPr lang="pl-PL" sz="20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t>
            </a:r>
          </a:p>
          <a:p>
            <a:pPr marL="0" indent="0" algn="just">
              <a:buNone/>
            </a:pPr>
            <a:r>
              <a:rPr lang="pl-PL" sz="20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5) </a:t>
            </a:r>
            <a:r>
              <a:rPr lang="pl-PL" sz="20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czy są konsekwentne i zgodne co do zasady oraz szczegółów w kolejnych relacjach składanych w różnych fazach postępowania</a:t>
            </a:r>
            <a:r>
              <a:rPr lang="pl-PL" sz="20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czy też zawierają informacje sprzeczne, wzajemnie się wykluczające bądź inne niekonsekwencje,</a:t>
            </a:r>
          </a:p>
          <a:p>
            <a:pPr marL="0" indent="0" algn="just">
              <a:buNone/>
            </a:pPr>
            <a:r>
              <a:rPr lang="pl-PL" sz="20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6) czy pochodzą </a:t>
            </a:r>
            <a:r>
              <a:rPr lang="pl-PL" sz="2000" b="1" i="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od osoby nieposzlakowanej czy też przestępcy</a:t>
            </a:r>
            <a:r>
              <a:rPr lang="pl-PL" sz="20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zwłaszcza obeznanego z mechanizmami procesu karnego,</a:t>
            </a:r>
          </a:p>
          <a:p>
            <a:pPr marL="0" indent="0" algn="just">
              <a:buNone/>
            </a:pPr>
            <a:r>
              <a:rPr lang="pl-PL" sz="20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7) czy udzielający informacji sam siebie również obciąża, czy też tylko przerzuca odpowiedzialność na inną osobę, by siebie uchronić przed odpowiedzialnością.</a:t>
            </a:r>
          </a:p>
          <a:p>
            <a:pPr marL="0" indent="0" algn="just">
              <a:buNone/>
            </a:pPr>
            <a:endParaRPr lang="pl-PL" sz="20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pl-PL" sz="2000" dirty="0">
                <a:latin typeface="Calibri" panose="020F0502020204030204" pitchFamily="34" charset="0"/>
                <a:ea typeface="Calibri" panose="020F0502020204030204" pitchFamily="34" charset="0"/>
                <a:cs typeface="Calibri" panose="020F0502020204030204" pitchFamily="34" charset="0"/>
              </a:rPr>
              <a:t>Wyrok SN z 7.09.2023 r.,  IV KK 572/22</a:t>
            </a:r>
          </a:p>
        </p:txBody>
      </p:sp>
    </p:spTree>
    <p:extLst>
      <p:ext uri="{BB962C8B-B14F-4D97-AF65-F5344CB8AC3E}">
        <p14:creationId xmlns:p14="http://schemas.microsoft.com/office/powerpoint/2010/main" val="337815042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a:t>Świadek anonimowy – art. 184 k.p.k. </a:t>
            </a:r>
          </a:p>
        </p:txBody>
      </p:sp>
      <p:sp>
        <p:nvSpPr>
          <p:cNvPr id="3" name="Symbol zastępczy zawartości 2"/>
          <p:cNvSpPr>
            <a:spLocks noGrp="1"/>
          </p:cNvSpPr>
          <p:nvPr>
            <p:ph idx="1"/>
          </p:nvPr>
        </p:nvSpPr>
        <p:spPr>
          <a:xfrm>
            <a:off x="581192" y="2340864"/>
            <a:ext cx="7782723" cy="3634486"/>
          </a:xfrm>
        </p:spPr>
        <p:txBody>
          <a:bodyPr>
            <a:normAutofit lnSpcReduction="10000"/>
          </a:bodyPr>
          <a:lstStyle/>
          <a:p>
            <a:r>
              <a:rPr lang="pl-PL" sz="2000" dirty="0"/>
              <a:t>Utajnienie danych pozwalających na identyfikacje świadka może nastąpić na jego wniosek lub z urzędu (z inicjatywy organu procesowego) </a:t>
            </a:r>
          </a:p>
          <a:p>
            <a:pPr lvl="1"/>
            <a:r>
              <a:rPr lang="pl-PL" sz="1800" dirty="0"/>
              <a:t>ale nie można nikogo zmusić do bycia świadkiem anonimowym</a:t>
            </a:r>
          </a:p>
          <a:p>
            <a:r>
              <a:rPr lang="pl-PL" sz="2000" dirty="0"/>
              <a:t>Przesłanki nadania statusu świadka anonimowego:</a:t>
            </a:r>
          </a:p>
          <a:p>
            <a:pPr lvl="1"/>
            <a:r>
              <a:rPr lang="pl-PL" sz="1800" dirty="0"/>
              <a:t>uzasadniona obawa niebezpieczeństwa dla życia, zdrowia, wolności albo mienia w znacznych rozmiarach świadka lub osoby dla niego najbliższej </a:t>
            </a:r>
          </a:p>
          <a:p>
            <a:r>
              <a:rPr lang="pl-PL" sz="2000" dirty="0"/>
              <a:t>Konieczne jest uprawdopodobnienie zaistnienia przesłanek wskazanych w art. 184 </a:t>
            </a:r>
            <a:r>
              <a:rPr lang="pl-PL" sz="2000" dirty="0">
                <a:sym typeface="Wingdings" pitchFamily="2" charset="2"/>
              </a:rPr>
              <a:t>§ 1 k.p.k. Postanowienie </a:t>
            </a:r>
            <a:r>
              <a:rPr lang="pl-PL" sz="2000" dirty="0" err="1">
                <a:sym typeface="Wingdings" pitchFamily="2" charset="2"/>
              </a:rPr>
              <a:t>anonimizacji</a:t>
            </a:r>
            <a:r>
              <a:rPr lang="pl-PL" sz="2000" dirty="0">
                <a:sym typeface="Wingdings" pitchFamily="2" charset="2"/>
              </a:rPr>
              <a:t> („zachowaniu w tajemnicy okoliczności umożliwiających ujawnienie tożsamości świadka, w tym danych osobowych) wydaje sąd a w postępowaniu przygotowawczym – prokurator </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3915" y="2671858"/>
            <a:ext cx="3059782" cy="3059782"/>
          </a:xfrm>
          <a:prstGeom prst="rect">
            <a:avLst/>
          </a:prstGeom>
        </p:spPr>
      </p:pic>
    </p:spTree>
    <p:extLst>
      <p:ext uri="{BB962C8B-B14F-4D97-AF65-F5344CB8AC3E}">
        <p14:creationId xmlns:p14="http://schemas.microsoft.com/office/powerpoint/2010/main" val="149141442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581192" y="702156"/>
            <a:ext cx="11029616" cy="1188720"/>
          </a:xfrm>
        </p:spPr>
        <p:txBody>
          <a:bodyPr>
            <a:normAutofit/>
          </a:bodyPr>
          <a:lstStyle/>
          <a:p>
            <a:r>
              <a:rPr lang="pl-PL"/>
              <a:t>Świadek anonimowy – art. 184 k.p.k. </a:t>
            </a:r>
          </a:p>
        </p:txBody>
      </p:sp>
      <p:sp>
        <p:nvSpPr>
          <p:cNvPr id="3" name="Symbol zastępczy zawartości 2"/>
          <p:cNvSpPr>
            <a:spLocks noGrp="1"/>
          </p:cNvSpPr>
          <p:nvPr>
            <p:ph idx="1"/>
          </p:nvPr>
        </p:nvSpPr>
        <p:spPr>
          <a:xfrm>
            <a:off x="581193" y="2180496"/>
            <a:ext cx="6917210" cy="4045683"/>
          </a:xfrm>
        </p:spPr>
        <p:txBody>
          <a:bodyPr>
            <a:normAutofit fontScale="92500"/>
          </a:bodyPr>
          <a:lstStyle/>
          <a:p>
            <a:r>
              <a:rPr lang="pl-PL">
                <a:sym typeface="Wingdings" pitchFamily="2" charset="2"/>
              </a:rPr>
              <a:t>Na postanowienie w przedmiocie </a:t>
            </a:r>
            <a:r>
              <a:rPr lang="pl-PL" err="1">
                <a:sym typeface="Wingdings" pitchFamily="2" charset="2"/>
              </a:rPr>
              <a:t>anonimizacji</a:t>
            </a:r>
            <a:r>
              <a:rPr lang="pl-PL">
                <a:sym typeface="Wingdings" pitchFamily="2" charset="2"/>
              </a:rPr>
              <a:t> przysługuje zażalenie </a:t>
            </a:r>
          </a:p>
          <a:p>
            <a:pPr lvl="1"/>
            <a:r>
              <a:rPr lang="pl-PL">
                <a:sym typeface="Wingdings" pitchFamily="2" charset="2"/>
              </a:rPr>
              <a:t>termin – </a:t>
            </a:r>
            <a:r>
              <a:rPr lang="pl-PL" b="1" u="sng">
                <a:sym typeface="Wingdings" pitchFamily="2" charset="2"/>
              </a:rPr>
              <a:t>3 dni</a:t>
            </a:r>
            <a:endParaRPr lang="pl-PL">
              <a:sym typeface="Wingdings" pitchFamily="2" charset="2"/>
            </a:endParaRPr>
          </a:p>
          <a:p>
            <a:pPr lvl="1"/>
            <a:r>
              <a:rPr lang="pl-PL">
                <a:sym typeface="Wingdings" pitchFamily="2" charset="2"/>
              </a:rPr>
              <a:t>podmioty uprawnione – oskarżony, świadek (np. gdy odmówiono mu nadania tego statusu), prokurator (gdy postanowienie wydał sąd)</a:t>
            </a:r>
          </a:p>
          <a:p>
            <a:pPr lvl="1"/>
            <a:r>
              <a:rPr lang="pl-PL">
                <a:sym typeface="Wingdings" pitchFamily="2" charset="2"/>
              </a:rPr>
              <a:t>zażalenie na postanowienie prokuratora rozpoznaje sąd właściwy dla danej sprawy</a:t>
            </a:r>
          </a:p>
          <a:p>
            <a:r>
              <a:rPr lang="pl-PL"/>
              <a:t>Postępowanie w sprawie nadania statusu świadka </a:t>
            </a:r>
            <a:r>
              <a:rPr lang="pl-PL" err="1"/>
              <a:t>anonimowgo</a:t>
            </a:r>
            <a:r>
              <a:rPr lang="pl-PL"/>
              <a:t> ma klauzulę „tajne” lub „ściśle tajne”</a:t>
            </a:r>
          </a:p>
          <a:p>
            <a:pPr marL="114300" indent="0">
              <a:buNone/>
            </a:pPr>
            <a:endParaRPr lang="pl-PL"/>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3915" y="2671858"/>
            <a:ext cx="3059782" cy="3059782"/>
          </a:xfrm>
          <a:prstGeom prst="rect">
            <a:avLst/>
          </a:prstGeom>
        </p:spPr>
      </p:pic>
    </p:spTree>
    <p:extLst>
      <p:ext uri="{BB962C8B-B14F-4D97-AF65-F5344CB8AC3E}">
        <p14:creationId xmlns:p14="http://schemas.microsoft.com/office/powerpoint/2010/main" val="272625002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581192" y="702156"/>
            <a:ext cx="11029616" cy="1188720"/>
          </a:xfrm>
        </p:spPr>
        <p:txBody>
          <a:bodyPr>
            <a:normAutofit/>
          </a:bodyPr>
          <a:lstStyle/>
          <a:p>
            <a:r>
              <a:rPr lang="pl-PL" dirty="0"/>
              <a:t>Świadek anonimowy </a:t>
            </a:r>
            <a:endParaRPr lang="pl-PL"/>
          </a:p>
        </p:txBody>
      </p:sp>
      <p:sp>
        <p:nvSpPr>
          <p:cNvPr id="3" name="Symbol zastępczy zawartości 2"/>
          <p:cNvSpPr>
            <a:spLocks noGrp="1"/>
          </p:cNvSpPr>
          <p:nvPr>
            <p:ph idx="1"/>
          </p:nvPr>
        </p:nvSpPr>
        <p:spPr>
          <a:xfrm>
            <a:off x="581193" y="2180496"/>
            <a:ext cx="6917210" cy="4045683"/>
          </a:xfrm>
        </p:spPr>
        <p:txBody>
          <a:bodyPr>
            <a:normAutofit/>
          </a:bodyPr>
          <a:lstStyle/>
          <a:p>
            <a:pPr>
              <a:lnSpc>
                <a:spcPct val="90000"/>
              </a:lnSpc>
            </a:pPr>
            <a:r>
              <a:rPr lang="pl-PL" sz="1500"/>
              <a:t>W razie utajnienia świadka przesłuchuje go </a:t>
            </a:r>
            <a:r>
              <a:rPr lang="pl-PL" sz="1500" b="1"/>
              <a:t>wyłącznie sąd lub prokurator</a:t>
            </a:r>
            <a:endParaRPr lang="pl-PL" sz="1500"/>
          </a:p>
          <a:p>
            <a:pPr lvl="1">
              <a:lnSpc>
                <a:spcPct val="90000"/>
              </a:lnSpc>
            </a:pPr>
            <a:r>
              <a:rPr lang="pl-PL" sz="1500"/>
              <a:t>sąd może zlecić dokonanie tej czynności sędziemu wyznaczonemu (art. 184 </a:t>
            </a:r>
            <a:r>
              <a:rPr lang="pl-PL" sz="1500">
                <a:sym typeface="Wingdings" pitchFamily="2" charset="2"/>
              </a:rPr>
              <a:t>§ 3 k.p.k.)</a:t>
            </a:r>
          </a:p>
          <a:p>
            <a:pPr>
              <a:lnSpc>
                <a:spcPct val="90000"/>
              </a:lnSpc>
            </a:pPr>
            <a:r>
              <a:rPr lang="pl-PL" sz="1500">
                <a:sym typeface="Wingdings" pitchFamily="2" charset="2"/>
              </a:rPr>
              <a:t>Przesłuchanie odbywa się w miejscu i w sposób uniemożliwiający odkrycie tożsamości świadka </a:t>
            </a:r>
          </a:p>
          <a:p>
            <a:pPr>
              <a:lnSpc>
                <a:spcPct val="90000"/>
              </a:lnSpc>
            </a:pPr>
            <a:r>
              <a:rPr lang="pl-PL" sz="1500" b="1" u="sng">
                <a:sym typeface="Wingdings" pitchFamily="2" charset="2"/>
              </a:rPr>
              <a:t>W postępowaniu przed sądem </a:t>
            </a:r>
            <a:r>
              <a:rPr lang="pl-PL" sz="1500">
                <a:sym typeface="Wingdings" pitchFamily="2" charset="2"/>
              </a:rPr>
              <a:t>udział w przesłuchaniu może uczestniczyć oskarżony razem z obrońcą i prokurator </a:t>
            </a:r>
          </a:p>
          <a:p>
            <a:pPr lvl="1">
              <a:lnSpc>
                <a:spcPct val="90000"/>
              </a:lnSpc>
            </a:pPr>
            <a:r>
              <a:rPr lang="pl-PL" sz="1500">
                <a:sym typeface="Wingdings" pitchFamily="2" charset="2"/>
              </a:rPr>
              <a:t>świadka przesłuchuje się na zasadach określonych w art. 177 § 1a k.p.k. i w taki sposób by nie można było ustalić jego tożsamości (np. zmienia się tembr głosu, „</a:t>
            </a:r>
            <a:r>
              <a:rPr lang="pl-PL" sz="1500" err="1">
                <a:sym typeface="Wingdings" pitchFamily="2" charset="2"/>
              </a:rPr>
              <a:t>pikseluje</a:t>
            </a:r>
            <a:r>
              <a:rPr lang="pl-PL" sz="1500">
                <a:sym typeface="Wingdings" pitchFamily="2" charset="2"/>
              </a:rPr>
              <a:t>” twarz) </a:t>
            </a:r>
          </a:p>
          <a:p>
            <a:pPr>
              <a:lnSpc>
                <a:spcPct val="90000"/>
              </a:lnSpc>
            </a:pPr>
            <a:r>
              <a:rPr lang="pl-PL" sz="1500">
                <a:sym typeface="Wingdings" pitchFamily="2" charset="2"/>
              </a:rPr>
              <a:t>Postanowienie SN z dnia 28 lutego 2006 r. (V KK 258/05) „Sądowe przesłuchanie świadka anonimowego powinno odbywać przy udziale oskarżonego i obrońcy, którzy powinni być powiadomieni o miejscu i czasie przesłuchania. Niedopuszczalne jest żądanie, aby przedłożyli oni sądowi na piśmie swoje pytania do świadka, które sąd zada mu podczas przesłuchania prowadzonego pod nieobecność tych podmiotów”. </a:t>
            </a:r>
            <a:endParaRPr lang="pl-PL" sz="1500"/>
          </a:p>
          <a:p>
            <a:pPr>
              <a:lnSpc>
                <a:spcPct val="90000"/>
              </a:lnSpc>
            </a:pPr>
            <a:endParaRPr lang="pl-PL" sz="150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3915" y="2671858"/>
            <a:ext cx="3059782" cy="3059782"/>
          </a:xfrm>
          <a:prstGeom prst="rect">
            <a:avLst/>
          </a:prstGeom>
        </p:spPr>
      </p:pic>
    </p:spTree>
    <p:extLst>
      <p:ext uri="{BB962C8B-B14F-4D97-AF65-F5344CB8AC3E}">
        <p14:creationId xmlns:p14="http://schemas.microsoft.com/office/powerpoint/2010/main" val="171691188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581192" y="702156"/>
            <a:ext cx="11029616" cy="1188720"/>
          </a:xfrm>
        </p:spPr>
        <p:txBody>
          <a:bodyPr>
            <a:normAutofit/>
          </a:bodyPr>
          <a:lstStyle/>
          <a:p>
            <a:r>
              <a:rPr lang="pl-PL" dirty="0"/>
              <a:t>Świadek anonimowy</a:t>
            </a:r>
          </a:p>
        </p:txBody>
      </p:sp>
      <p:sp>
        <p:nvSpPr>
          <p:cNvPr id="3" name="Symbol zastępczy zawartości 2"/>
          <p:cNvSpPr>
            <a:spLocks noGrp="1"/>
          </p:cNvSpPr>
          <p:nvPr>
            <p:ph idx="1"/>
          </p:nvPr>
        </p:nvSpPr>
        <p:spPr>
          <a:xfrm>
            <a:off x="581193" y="2180496"/>
            <a:ext cx="6917210" cy="4045683"/>
          </a:xfrm>
        </p:spPr>
        <p:txBody>
          <a:bodyPr>
            <a:normAutofit fontScale="85000" lnSpcReduction="20000"/>
          </a:bodyPr>
          <a:lstStyle/>
          <a:p>
            <a:r>
              <a:rPr lang="pl-PL"/>
              <a:t>Zmiana decyzji o </a:t>
            </a:r>
            <a:r>
              <a:rPr lang="pl-PL" err="1"/>
              <a:t>anonimizacji</a:t>
            </a:r>
            <a:r>
              <a:rPr lang="pl-PL"/>
              <a:t> </a:t>
            </a:r>
          </a:p>
          <a:p>
            <a:pPr marL="868680" lvl="1" indent="-457200">
              <a:buFont typeface="+mj-lt"/>
              <a:buAutoNum type="arabicPeriod"/>
            </a:pPr>
            <a:r>
              <a:rPr lang="pl-PL"/>
              <a:t>do czasu zamknięcia przewodu sądowego w I instancji świadek może złożyć wniosek o uchylenie postanowienia o </a:t>
            </a:r>
            <a:r>
              <a:rPr lang="pl-PL" err="1"/>
              <a:t>anonimizacji</a:t>
            </a:r>
            <a:r>
              <a:rPr lang="pl-PL"/>
              <a:t> </a:t>
            </a:r>
          </a:p>
          <a:p>
            <a:pPr lvl="2"/>
            <a:r>
              <a:rPr lang="pl-PL"/>
              <a:t>w razie uwzględnienia postanowienia protokół zeznań podlega ujawnieniu w całości </a:t>
            </a:r>
          </a:p>
          <a:p>
            <a:pPr marL="868680" lvl="1" indent="-457200">
              <a:buFont typeface="+mj-lt"/>
              <a:buAutoNum type="arabicPeriod"/>
            </a:pPr>
            <a:r>
              <a:rPr lang="pl-PL"/>
              <a:t>w czasie wydania postanowienia nie istniała obawa niebezpieczeństwa dla życia, zdrowia, wolności albo mienia w znacznych rozmiarach świadka lub osoby dla niego najbliższej</a:t>
            </a:r>
          </a:p>
          <a:p>
            <a:pPr marL="868680" lvl="1" indent="-457200">
              <a:buFont typeface="+mj-lt"/>
              <a:buAutoNum type="arabicPeriod"/>
            </a:pPr>
            <a:r>
              <a:rPr lang="pl-PL"/>
              <a:t>świadek świadomie złożył fałszywe zeznania</a:t>
            </a:r>
          </a:p>
          <a:p>
            <a:pPr marL="868680" lvl="1" indent="-457200">
              <a:buFont typeface="+mj-lt"/>
              <a:buAutoNum type="arabicPeriod"/>
            </a:pPr>
            <a:r>
              <a:rPr lang="pl-PL"/>
              <a:t>nastąpiło jego ujawnienie </a:t>
            </a:r>
          </a:p>
          <a:p>
            <a:r>
              <a:rPr lang="pl-PL"/>
              <a:t>W sytuacjach wskazanych w pkt. 2 – 4 </a:t>
            </a:r>
            <a:r>
              <a:rPr lang="pl-PL" u="sng"/>
              <a:t>uchyla się postanowienie o </a:t>
            </a:r>
            <a:r>
              <a:rPr lang="pl-PL" u="sng" err="1"/>
              <a:t>anonimizacji</a:t>
            </a:r>
            <a:r>
              <a:rPr lang="pl-PL"/>
              <a:t> z urzędu lub (w postępowaniu sądowym) na wniosek prokuratora</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3915" y="2671858"/>
            <a:ext cx="3059782" cy="3059782"/>
          </a:xfrm>
          <a:prstGeom prst="rect">
            <a:avLst/>
          </a:prstGeom>
        </p:spPr>
      </p:pic>
    </p:spTree>
    <p:extLst>
      <p:ext uri="{BB962C8B-B14F-4D97-AF65-F5344CB8AC3E}">
        <p14:creationId xmlns:p14="http://schemas.microsoft.com/office/powerpoint/2010/main" val="3242837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rmAutofit/>
          </a:bodyPr>
          <a:lstStyle/>
          <a:p>
            <a:pPr algn="ctr"/>
            <a:r>
              <a:rPr lang="pl-PL"/>
              <a:t>Zasada swobodnej oceny dowodów </a:t>
            </a:r>
          </a:p>
        </p:txBody>
      </p:sp>
      <p:graphicFrame>
        <p:nvGraphicFramePr>
          <p:cNvPr id="24" name="Symbol zastępczy zawartości 7">
            <a:extLst>
              <a:ext uri="{FF2B5EF4-FFF2-40B4-BE49-F238E27FC236}">
                <a16:creationId xmlns:a16="http://schemas.microsoft.com/office/drawing/2014/main" id="{05F7177E-18F1-4C57-90CC-B654FD9216AB}"/>
              </a:ext>
            </a:extLst>
          </p:cNvPr>
          <p:cNvGraphicFramePr>
            <a:graphicFrameLocks noGrp="1"/>
          </p:cNvGraphicFramePr>
          <p:nvPr>
            <p:ph idx="1"/>
            <p:extLst>
              <p:ext uri="{D42A27DB-BD31-4B8C-83A1-F6EECF244321}">
                <p14:modId xmlns:p14="http://schemas.microsoft.com/office/powerpoint/2010/main" val="4175987591"/>
              </p:ext>
            </p:extLst>
          </p:nvPr>
        </p:nvGraphicFramePr>
        <p:xfrm>
          <a:off x="371856" y="1736334"/>
          <a:ext cx="11448288" cy="4883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202319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581192" y="702156"/>
            <a:ext cx="11029616" cy="1188720"/>
          </a:xfrm>
        </p:spPr>
        <p:txBody>
          <a:bodyPr>
            <a:normAutofit/>
          </a:bodyPr>
          <a:lstStyle/>
          <a:p>
            <a:r>
              <a:rPr lang="pl-PL" dirty="0"/>
              <a:t>Świadek anonimowy</a:t>
            </a:r>
          </a:p>
        </p:txBody>
      </p:sp>
      <p:sp>
        <p:nvSpPr>
          <p:cNvPr id="3" name="Symbol zastępczy zawartości 2"/>
          <p:cNvSpPr>
            <a:spLocks noGrp="1"/>
          </p:cNvSpPr>
          <p:nvPr>
            <p:ph idx="1"/>
          </p:nvPr>
        </p:nvSpPr>
        <p:spPr>
          <a:xfrm>
            <a:off x="581193" y="2180496"/>
            <a:ext cx="6917210" cy="4045683"/>
          </a:xfrm>
        </p:spPr>
        <p:txBody>
          <a:bodyPr>
            <a:normAutofit/>
          </a:bodyPr>
          <a:lstStyle/>
          <a:p>
            <a:pPr>
              <a:lnSpc>
                <a:spcPct val="90000"/>
              </a:lnSpc>
            </a:pPr>
            <a:r>
              <a:rPr lang="pl-PL" sz="1500"/>
              <a:t>Świadek anonimowy a uprawnienia oskarżonego </a:t>
            </a:r>
          </a:p>
          <a:p>
            <a:pPr>
              <a:lnSpc>
                <a:spcPct val="90000"/>
              </a:lnSpc>
            </a:pPr>
            <a:r>
              <a:rPr lang="pl-PL" sz="1500"/>
              <a:t>art. 6 ust. 3 lit. d EKPC </a:t>
            </a:r>
            <a:r>
              <a:rPr lang="pl-PL" sz="1500">
                <a:sym typeface="Wingdings" pitchFamily="2" charset="2"/>
              </a:rPr>
              <a:t> Każdy oskarżony o popełnienie czynu zagrożonego karą ma co najmniej prawo do (…) przesłuchania lub spowodowania przesłuchania świadków oskarżenia oraz żądania obecności i przesłuchania świadków obrony na takich samych warunkach jak świadków oskarżenia. </a:t>
            </a:r>
          </a:p>
          <a:p>
            <a:pPr>
              <a:lnSpc>
                <a:spcPct val="90000"/>
              </a:lnSpc>
            </a:pPr>
            <a:r>
              <a:rPr lang="pl-PL" sz="1500">
                <a:sym typeface="Wingdings" pitchFamily="2" charset="2"/>
              </a:rPr>
              <a:t>Standardy ETPC co do korzystania z zeznań świadka anonimowego: </a:t>
            </a:r>
          </a:p>
          <a:p>
            <a:pPr marL="868680" lvl="1" indent="-457200">
              <a:lnSpc>
                <a:spcPct val="90000"/>
              </a:lnSpc>
              <a:buFont typeface="+mj-lt"/>
              <a:buAutoNum type="arabicPeriod"/>
            </a:pPr>
            <a:r>
              <a:rPr lang="pl-PL" sz="1500">
                <a:sym typeface="Wingdings" pitchFamily="2" charset="2"/>
              </a:rPr>
              <a:t>korzystanie z nich powinno być ograniczone do niezbędnego minimum </a:t>
            </a:r>
          </a:p>
          <a:p>
            <a:pPr marL="868680" lvl="1" indent="-457200">
              <a:lnSpc>
                <a:spcPct val="90000"/>
              </a:lnSpc>
              <a:buFont typeface="+mj-lt"/>
              <a:buAutoNum type="arabicPeriod"/>
            </a:pPr>
            <a:r>
              <a:rPr lang="pl-PL" sz="1500">
                <a:sym typeface="Wingdings" pitchFamily="2" charset="2"/>
              </a:rPr>
              <a:t>zeznania mają być złożone przed sądem, żeby umożliwić oskarżonemu i jego obrońcę skontrolowanie ich poprzez bezpośrednie zadawanie pytań, w warunkach uniemożliwiających identyfikację świadka </a:t>
            </a:r>
          </a:p>
          <a:p>
            <a:pPr marL="868680" lvl="1" indent="-457200">
              <a:lnSpc>
                <a:spcPct val="90000"/>
              </a:lnSpc>
              <a:buFont typeface="+mj-lt"/>
              <a:buAutoNum type="arabicPeriod"/>
            </a:pPr>
            <a:r>
              <a:rPr lang="pl-PL" sz="1500">
                <a:sym typeface="Wingdings" pitchFamily="2" charset="2"/>
              </a:rPr>
              <a:t>zeznania powinny być jawne dla stron (poza danymi pozwalającymi na identyfikację świadka)</a:t>
            </a:r>
          </a:p>
          <a:p>
            <a:pPr marL="868680" lvl="1" indent="-457200">
              <a:lnSpc>
                <a:spcPct val="90000"/>
              </a:lnSpc>
              <a:buFont typeface="+mj-lt"/>
              <a:buAutoNum type="arabicPeriod"/>
            </a:pPr>
            <a:r>
              <a:rPr lang="pl-PL" sz="1500">
                <a:sym typeface="Wingdings" pitchFamily="2" charset="2"/>
              </a:rPr>
              <a:t>muszą być potwierdzone innymi dowodami </a:t>
            </a:r>
          </a:p>
          <a:p>
            <a:pPr marL="868680" lvl="1" indent="-457200">
              <a:lnSpc>
                <a:spcPct val="90000"/>
              </a:lnSpc>
              <a:buFont typeface="+mj-lt"/>
              <a:buAutoNum type="arabicPeriod"/>
            </a:pPr>
            <a:r>
              <a:rPr lang="pl-PL" sz="1500">
                <a:sym typeface="Wingdings" pitchFamily="2" charset="2"/>
              </a:rPr>
              <a:t>należy oceniać je w wnikliwej ocenie – szczególna dokładność </a:t>
            </a:r>
          </a:p>
          <a:p>
            <a:pPr marL="868680" lvl="1" indent="-457200">
              <a:lnSpc>
                <a:spcPct val="90000"/>
              </a:lnSpc>
              <a:buFont typeface="+mj-lt"/>
              <a:buAutoNum type="arabicPeriod"/>
            </a:pPr>
            <a:r>
              <a:rPr lang="pl-PL" sz="1500">
                <a:sym typeface="Wingdings" pitchFamily="2" charset="2"/>
              </a:rPr>
              <a:t>nie mogą być jedynym lub wyłącznym dowodem przemawiającym za skazaniem określonej osoby</a:t>
            </a:r>
            <a:endParaRPr lang="pl-PL" sz="150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3915" y="2671858"/>
            <a:ext cx="3059782" cy="3059782"/>
          </a:xfrm>
          <a:prstGeom prst="rect">
            <a:avLst/>
          </a:prstGeom>
        </p:spPr>
      </p:pic>
    </p:spTree>
    <p:extLst>
      <p:ext uri="{BB962C8B-B14F-4D97-AF65-F5344CB8AC3E}">
        <p14:creationId xmlns:p14="http://schemas.microsoft.com/office/powerpoint/2010/main" val="79214633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581192" y="702156"/>
            <a:ext cx="11029616" cy="1188720"/>
          </a:xfrm>
        </p:spPr>
        <p:txBody>
          <a:bodyPr>
            <a:normAutofit/>
          </a:bodyPr>
          <a:lstStyle/>
          <a:p>
            <a:r>
              <a:rPr lang="pl-PL" dirty="0"/>
              <a:t>Biegły – powołanie, opinia </a:t>
            </a:r>
            <a:endParaRPr lang="pl-PL"/>
          </a:p>
        </p:txBody>
      </p:sp>
      <p:sp>
        <p:nvSpPr>
          <p:cNvPr id="3" name="Symbol zastępczy zawartości 2"/>
          <p:cNvSpPr>
            <a:spLocks noGrp="1"/>
          </p:cNvSpPr>
          <p:nvPr>
            <p:ph idx="1"/>
          </p:nvPr>
        </p:nvSpPr>
        <p:spPr>
          <a:xfrm>
            <a:off x="581193" y="2180496"/>
            <a:ext cx="6917210" cy="4045683"/>
          </a:xfrm>
        </p:spPr>
        <p:txBody>
          <a:bodyPr>
            <a:normAutofit fontScale="70000" lnSpcReduction="20000"/>
          </a:bodyPr>
          <a:lstStyle/>
          <a:p>
            <a:r>
              <a:rPr lang="pl-PL"/>
              <a:t>Biegły – osoba </a:t>
            </a:r>
            <a:r>
              <a:rPr lang="pl-PL" b="1"/>
              <a:t>posiadająca specjalną wiedzę w jakiejś dziedzinie nauki (sztuki</a:t>
            </a:r>
            <a:r>
              <a:rPr lang="pl-PL"/>
              <a:t>) lub szczególne umiejętności na specjalistycznym poziomie. </a:t>
            </a:r>
          </a:p>
          <a:p>
            <a:r>
              <a:rPr lang="pl-PL"/>
              <a:t>Wiadomości specjalne – wykraczające poza przeciętne i praktyczne. </a:t>
            </a:r>
          </a:p>
          <a:p>
            <a:r>
              <a:rPr lang="pl-PL"/>
              <a:t>Biegłym może być osoba, instytucja naukowa lub specjalistyczna </a:t>
            </a:r>
          </a:p>
          <a:p>
            <a:r>
              <a:rPr lang="pl-PL"/>
              <a:t>Rodzaje biegłych:</a:t>
            </a:r>
          </a:p>
          <a:p>
            <a:pPr lvl="1"/>
            <a:r>
              <a:rPr lang="pl-PL"/>
              <a:t>biegli sądowi – wpisani na listę prowadzoną przez prezesa sądu okręgowego </a:t>
            </a:r>
          </a:p>
          <a:p>
            <a:pPr lvl="1"/>
            <a:r>
              <a:rPr lang="pl-PL"/>
              <a:t>biegli </a:t>
            </a:r>
            <a:r>
              <a:rPr lang="pl-PL" i="1"/>
              <a:t>ad hoc</a:t>
            </a:r>
            <a:r>
              <a:rPr lang="pl-PL"/>
              <a:t> – art. 195 k.p.k.; każda osoba, o której wiadomo, że ma odpowiednią wiedzę w danej dziedzinie </a:t>
            </a:r>
          </a:p>
          <a:p>
            <a:r>
              <a:rPr lang="pl-PL"/>
              <a:t>Organ prowadzący postępowanie ma obowiązek zasięgnąć opinii biegłego albo biegłych, jeżeli </a:t>
            </a:r>
            <a:r>
              <a:rPr lang="pl-PL" b="1"/>
              <a:t>stwierdzenie okoliczności istotnych dla rozstrzygnięcia sprawy wymaga wiadomości specjalnych. </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6784" y="2499053"/>
            <a:ext cx="2554044" cy="3405393"/>
          </a:xfrm>
          <a:prstGeom prst="rect">
            <a:avLst/>
          </a:prstGeom>
        </p:spPr>
      </p:pic>
    </p:spTree>
    <p:extLst>
      <p:ext uri="{BB962C8B-B14F-4D97-AF65-F5344CB8AC3E}">
        <p14:creationId xmlns:p14="http://schemas.microsoft.com/office/powerpoint/2010/main" val="156737925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489752" y="204316"/>
            <a:ext cx="11029616" cy="1188720"/>
          </a:xfrm>
        </p:spPr>
        <p:txBody>
          <a:bodyPr>
            <a:normAutofit/>
          </a:bodyPr>
          <a:lstStyle/>
          <a:p>
            <a:r>
              <a:rPr lang="pl-PL" dirty="0">
                <a:solidFill>
                  <a:schemeClr val="tx1">
                    <a:lumMod val="85000"/>
                    <a:lumOff val="15000"/>
                  </a:schemeClr>
                </a:solidFill>
              </a:rPr>
              <a:t>Ciekawostka o biegłych </a:t>
            </a:r>
          </a:p>
        </p:txBody>
      </p:sp>
      <p:graphicFrame>
        <p:nvGraphicFramePr>
          <p:cNvPr id="16" name="Symbol zastępczy zawartości 2">
            <a:extLst>
              <a:ext uri="{FF2B5EF4-FFF2-40B4-BE49-F238E27FC236}">
                <a16:creationId xmlns:a16="http://schemas.microsoft.com/office/drawing/2014/main" id="{128F798F-19D4-4322-ABA0-32B9D9B7429F}"/>
              </a:ext>
            </a:extLst>
          </p:cNvPr>
          <p:cNvGraphicFramePr>
            <a:graphicFrameLocks noGrp="1"/>
          </p:cNvGraphicFramePr>
          <p:nvPr>
            <p:ph idx="1"/>
            <p:extLst>
              <p:ext uri="{D42A27DB-BD31-4B8C-83A1-F6EECF244321}">
                <p14:modId xmlns:p14="http://schemas.microsoft.com/office/powerpoint/2010/main" val="326722836"/>
              </p:ext>
            </p:extLst>
          </p:nvPr>
        </p:nvGraphicFramePr>
        <p:xfrm>
          <a:off x="581025" y="1521859"/>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377660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581193" y="702156"/>
            <a:ext cx="6309003" cy="1013800"/>
          </a:xfrm>
        </p:spPr>
        <p:txBody>
          <a:bodyPr>
            <a:normAutofit/>
          </a:bodyPr>
          <a:lstStyle/>
          <a:p>
            <a:r>
              <a:rPr lang="pl-PL">
                <a:solidFill>
                  <a:schemeClr val="tx2"/>
                </a:solidFill>
              </a:rPr>
              <a:t>Biegły – powołanie, opinia </a:t>
            </a:r>
          </a:p>
        </p:txBody>
      </p:sp>
      <p:sp>
        <p:nvSpPr>
          <p:cNvPr id="3" name="Symbol zastępczy zawartości 2"/>
          <p:cNvSpPr>
            <a:spLocks noGrp="1"/>
          </p:cNvSpPr>
          <p:nvPr>
            <p:ph idx="1"/>
          </p:nvPr>
        </p:nvSpPr>
        <p:spPr>
          <a:xfrm>
            <a:off x="581194" y="1896533"/>
            <a:ext cx="6309003" cy="3962266"/>
          </a:xfrm>
        </p:spPr>
        <p:txBody>
          <a:bodyPr>
            <a:normAutofit lnSpcReduction="10000"/>
          </a:bodyPr>
          <a:lstStyle/>
          <a:p>
            <a:pPr>
              <a:lnSpc>
                <a:spcPct val="90000"/>
              </a:lnSpc>
            </a:pPr>
            <a:r>
              <a:rPr lang="pl-PL" sz="1500">
                <a:solidFill>
                  <a:schemeClr val="tx2"/>
                </a:solidFill>
              </a:rPr>
              <a:t>Biegłego powołuje </a:t>
            </a:r>
            <a:r>
              <a:rPr lang="pl-PL" sz="1500" b="1">
                <a:solidFill>
                  <a:schemeClr val="tx2"/>
                </a:solidFill>
              </a:rPr>
              <a:t>organ prowadzący postępowanie </a:t>
            </a:r>
          </a:p>
          <a:p>
            <a:pPr lvl="1">
              <a:lnSpc>
                <a:spcPct val="90000"/>
              </a:lnSpc>
              <a:buFont typeface="Wingdings" pitchFamily="2" charset="2"/>
              <a:buChar char="Ø"/>
            </a:pPr>
            <a:r>
              <a:rPr lang="pl-PL" sz="1500" b="1">
                <a:solidFill>
                  <a:schemeClr val="tx2"/>
                </a:solidFill>
              </a:rPr>
              <a:t>wyjątek! </a:t>
            </a:r>
            <a:r>
              <a:rPr lang="pl-PL" sz="1500">
                <a:solidFill>
                  <a:schemeClr val="tx2"/>
                </a:solidFill>
              </a:rPr>
              <a:t>w przypadku konieczności wydania opinii o stanie zdrowia psychicznego oskarżonego biegłych powołuje </a:t>
            </a:r>
            <a:r>
              <a:rPr lang="pl-PL" sz="1500" b="1" u="sng">
                <a:solidFill>
                  <a:schemeClr val="tx2"/>
                </a:solidFill>
              </a:rPr>
              <a:t>sąd lub prokurator (w postępowaniu przygotowawczym)</a:t>
            </a:r>
            <a:endParaRPr lang="pl-PL" sz="1500" b="1">
              <a:solidFill>
                <a:schemeClr val="tx2"/>
              </a:solidFill>
            </a:endParaRPr>
          </a:p>
          <a:p>
            <a:pPr>
              <a:lnSpc>
                <a:spcPct val="90000"/>
              </a:lnSpc>
            </a:pPr>
            <a:r>
              <a:rPr lang="pl-PL" sz="1500">
                <a:solidFill>
                  <a:schemeClr val="tx2"/>
                </a:solidFill>
              </a:rPr>
              <a:t>Właściwy organ wydaje </a:t>
            </a:r>
            <a:r>
              <a:rPr lang="pl-PL" sz="1500" b="1">
                <a:solidFill>
                  <a:schemeClr val="tx2"/>
                </a:solidFill>
              </a:rPr>
              <a:t>postanowienie, </a:t>
            </a:r>
            <a:r>
              <a:rPr lang="pl-PL" sz="1500">
                <a:solidFill>
                  <a:schemeClr val="tx2"/>
                </a:solidFill>
              </a:rPr>
              <a:t>w którym należy wskazać: </a:t>
            </a:r>
          </a:p>
          <a:p>
            <a:pPr marL="754380" lvl="1" indent="-457200">
              <a:lnSpc>
                <a:spcPct val="90000"/>
              </a:lnSpc>
              <a:buFont typeface="+mj-lt"/>
              <a:buAutoNum type="arabicPeriod"/>
            </a:pPr>
            <a:r>
              <a:rPr lang="pl-PL" sz="1500">
                <a:solidFill>
                  <a:schemeClr val="tx2"/>
                </a:solidFill>
              </a:rPr>
              <a:t>imię, nazwisko i specjalność biegłego lub biegłych, a w wypadku opinii instytucji, w razie potrzeby, specjalność i kwalifikacje osób, które powinny wziąć udział w przeprowadzeniu ekspertyzy (</a:t>
            </a:r>
            <a:r>
              <a:rPr lang="pl-PL" sz="1500">
                <a:solidFill>
                  <a:schemeClr val="tx2"/>
                </a:solidFill>
                <a:sym typeface="Wingdings" pitchFamily="2" charset="2"/>
              </a:rPr>
              <a:t> kogo powołujemy)</a:t>
            </a:r>
          </a:p>
          <a:p>
            <a:pPr marL="754380" lvl="1" indent="-457200">
              <a:lnSpc>
                <a:spcPct val="90000"/>
              </a:lnSpc>
              <a:buFont typeface="+mj-lt"/>
              <a:buAutoNum type="arabicPeriod"/>
            </a:pPr>
            <a:r>
              <a:rPr lang="pl-PL" sz="1500">
                <a:solidFill>
                  <a:schemeClr val="tx2"/>
                </a:solidFill>
                <a:sym typeface="Wingdings" pitchFamily="2" charset="2"/>
              </a:rPr>
              <a:t>przedmiot i zakres ekspertyzy, ze sformułowaniem w miarę potrzeby pytań szczegółowych ( co biegły ma badać)</a:t>
            </a:r>
          </a:p>
          <a:p>
            <a:pPr marL="754380" lvl="1" indent="-457200">
              <a:lnSpc>
                <a:spcPct val="90000"/>
              </a:lnSpc>
              <a:buFont typeface="+mj-lt"/>
              <a:buAutoNum type="arabicPeriod"/>
            </a:pPr>
            <a:r>
              <a:rPr lang="pl-PL" sz="1500">
                <a:solidFill>
                  <a:schemeClr val="tx2"/>
                </a:solidFill>
                <a:sym typeface="Wingdings" pitchFamily="2" charset="2"/>
              </a:rPr>
              <a:t>termin dostarczenia opinii</a:t>
            </a:r>
          </a:p>
          <a:p>
            <a:pPr marL="457200" indent="-457200">
              <a:lnSpc>
                <a:spcPct val="90000"/>
              </a:lnSpc>
            </a:pPr>
            <a:r>
              <a:rPr lang="pl-PL" sz="1500">
                <a:solidFill>
                  <a:schemeClr val="tx2"/>
                </a:solidFill>
                <a:sym typeface="Wingdings" pitchFamily="2" charset="2"/>
              </a:rPr>
              <a:t>Art. 198 § 1 k.p.k. – w zakresie niezbędnym do wydania opinii biegłemu udostępnia się akta sprawy.</a:t>
            </a:r>
          </a:p>
          <a:p>
            <a:pPr marL="457200" indent="-457200">
              <a:lnSpc>
                <a:spcPct val="90000"/>
              </a:lnSpc>
            </a:pPr>
            <a:r>
              <a:rPr lang="pl-PL" sz="1500">
                <a:solidFill>
                  <a:schemeClr val="tx2"/>
                </a:solidFill>
                <a:sym typeface="Wingdings" pitchFamily="2" charset="2"/>
              </a:rPr>
              <a:t>Opinia biegłego może być ustna lub pisemna. Biegłych można przesłuchać lub konfrontować </a:t>
            </a:r>
          </a:p>
          <a:p>
            <a:pPr marL="0" indent="0">
              <a:lnSpc>
                <a:spcPct val="90000"/>
              </a:lnSpc>
              <a:buNone/>
            </a:pPr>
            <a:endParaRPr lang="pl-PL" sz="1500">
              <a:solidFill>
                <a:schemeClr val="tx2"/>
              </a:solidFill>
            </a:endParaRPr>
          </a:p>
        </p:txBody>
      </p:sp>
      <p:pic>
        <p:nvPicPr>
          <p:cNvPr id="5" name="Obraz 4"/>
          <p:cNvPicPr>
            <a:picLocks noChangeAspect="1"/>
          </p:cNvPicPr>
          <p:nvPr/>
        </p:nvPicPr>
        <p:blipFill rotWithShape="1">
          <a:blip r:embed="rId2">
            <a:extLst>
              <a:ext uri="{28A0092B-C50C-407E-A947-70E740481C1C}">
                <a14:useLocalDpi xmlns:a14="http://schemas.microsoft.com/office/drawing/2010/main" val="0"/>
              </a:ext>
            </a:extLst>
          </a:blip>
          <a:srcRect l="6774" r="2418"/>
          <a:stretch/>
        </p:blipFill>
        <p:spPr>
          <a:xfrm>
            <a:off x="7521283" y="10"/>
            <a:ext cx="4670717" cy="6857990"/>
          </a:xfrm>
          <a:prstGeom prst="rect">
            <a:avLst/>
          </a:prstGeom>
        </p:spPr>
      </p:pic>
    </p:spTree>
    <p:extLst>
      <p:ext uri="{BB962C8B-B14F-4D97-AF65-F5344CB8AC3E}">
        <p14:creationId xmlns:p14="http://schemas.microsoft.com/office/powerpoint/2010/main" val="253095361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838200" y="365125"/>
            <a:ext cx="10515600" cy="1325563"/>
          </a:xfrm>
        </p:spPr>
        <p:txBody>
          <a:bodyPr>
            <a:normAutofit/>
          </a:bodyPr>
          <a:lstStyle/>
          <a:p>
            <a:r>
              <a:rPr lang="pl-PL" sz="5400"/>
              <a:t>Biegły – powołanie, opinia</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838200" y="1929384"/>
            <a:ext cx="10515600" cy="4251960"/>
          </a:xfrm>
        </p:spPr>
        <p:txBody>
          <a:bodyPr>
            <a:normAutofit/>
          </a:bodyPr>
          <a:lstStyle/>
          <a:p>
            <a:pPr marL="0" indent="0">
              <a:buNone/>
            </a:pPr>
            <a:r>
              <a:rPr lang="pl-PL" sz="1400"/>
              <a:t>Biegłym nie może być:</a:t>
            </a:r>
          </a:p>
          <a:p>
            <a:pPr marL="441325" lvl="1" indent="-268288">
              <a:buFont typeface="+mj-lt"/>
              <a:buAutoNum type="arabicPeriod"/>
              <a:tabLst>
                <a:tab pos="441325" algn="l"/>
              </a:tabLst>
            </a:pPr>
            <a:r>
              <a:rPr lang="pl-PL" sz="1400"/>
              <a:t>obrońca albo adwokat lub radca prawny działający na podstawie ar. 245 </a:t>
            </a:r>
            <a:r>
              <a:rPr lang="pl-PL" sz="1400">
                <a:sym typeface="Wingdings" pitchFamily="2" charset="2"/>
              </a:rPr>
              <a:t>§ 1 k.p.k. (udzielający porady prawnej zatrzymanemu) oraz duchowny (art. 178 k.p.k.)</a:t>
            </a:r>
          </a:p>
          <a:p>
            <a:pPr marL="441325" lvl="1" indent="-268288">
              <a:buFont typeface="+mj-lt"/>
              <a:buAutoNum type="arabicPeriod"/>
            </a:pPr>
            <a:r>
              <a:rPr lang="pl-PL" sz="1400">
                <a:sym typeface="Wingdings" pitchFamily="2" charset="2"/>
              </a:rPr>
              <a:t>osoba, której przysługuje prawo do domowy składania zeznań  (art. 182 k.p.k.)</a:t>
            </a:r>
          </a:p>
          <a:p>
            <a:pPr marL="441325" lvl="1" indent="-268288">
              <a:buFont typeface="+mj-lt"/>
              <a:buAutoNum type="arabicPeriod"/>
            </a:pPr>
            <a:r>
              <a:rPr lang="pl-PL" sz="1400">
                <a:sym typeface="Wingdings" pitchFamily="2" charset="2"/>
              </a:rPr>
              <a:t>osoba, którą można zwolnić z obowiązku składania zeznań z uwagi na szczególnie bliski stosunek osobisty łączący ją z oskarżonym (art. 185 k.p.k.)</a:t>
            </a:r>
          </a:p>
          <a:p>
            <a:pPr marL="441325" lvl="1" indent="-268288">
              <a:buFont typeface="+mj-lt"/>
              <a:buAutoNum type="arabicPeriod"/>
            </a:pPr>
            <a:r>
              <a:rPr lang="pl-PL" sz="1400">
                <a:sym typeface="Wingdings" pitchFamily="2" charset="2"/>
              </a:rPr>
              <a:t>osoba, do której odnoszą się przyczyny wyłączenia wskazane w art. 40 § 1 pkt. 1 – 3 i 5 bezpośrednio zainteresowana sprawą </a:t>
            </a:r>
          </a:p>
          <a:p>
            <a:pPr marL="881697" lvl="2" indent="-342900">
              <a:buFont typeface="+mj-lt"/>
              <a:buAutoNum type="alphaLcParenR"/>
            </a:pPr>
            <a:r>
              <a:rPr lang="pl-PL" sz="1400">
                <a:sym typeface="Wingdings" pitchFamily="2" charset="2"/>
              </a:rPr>
              <a:t>małżonek strony, obrońcy, pełnomocnika, przedstawiciela ustawowego, osoba pozostająca we wspólnym pożyciu z jedną z tych osób</a:t>
            </a:r>
          </a:p>
          <a:p>
            <a:pPr marL="881697" lvl="2" indent="-342900">
              <a:buFont typeface="+mj-lt"/>
              <a:buAutoNum type="alphaLcParenR"/>
            </a:pPr>
            <a:r>
              <a:rPr lang="pl-PL" sz="1400">
                <a:sym typeface="Wingdings" pitchFamily="2" charset="2"/>
              </a:rPr>
              <a:t>jest krewnym lub powinowatym w linii prostej lub w linii bocznej albo jest związana z jedną z tych osób węzłem przysposobienia, opieki lub kurateli</a:t>
            </a:r>
          </a:p>
          <a:p>
            <a:pPr marL="881697" lvl="2" indent="-342900">
              <a:buFont typeface="+mj-lt"/>
              <a:buAutoNum type="alphaLcParenR"/>
            </a:pPr>
            <a:r>
              <a:rPr lang="pl-PL" sz="1400">
                <a:sym typeface="Wingdings" pitchFamily="2" charset="2"/>
              </a:rPr>
              <a:t>brała udział w postępowaniu przygotowawczym jako prokurator, obrońca pełnomocnik, przedstawiciel ustawowy strony albo prowadziła postępowanie przygotowawcze </a:t>
            </a:r>
          </a:p>
          <a:p>
            <a:pPr marL="515937" lvl="1" indent="-342900">
              <a:buFont typeface="+mj-lt"/>
              <a:buAutoNum type="arabicPeriod"/>
            </a:pPr>
            <a:r>
              <a:rPr lang="pl-PL" sz="1400">
                <a:sym typeface="Wingdings" pitchFamily="2" charset="2"/>
              </a:rPr>
              <a:t>osoba powołana w charakterze świadka lub świadek czynu </a:t>
            </a:r>
          </a:p>
          <a:p>
            <a:pPr marL="173037" lvl="1" indent="0">
              <a:buNone/>
            </a:pPr>
            <a:endParaRPr lang="pl-PL" sz="1400">
              <a:sym typeface="Wingdings" pitchFamily="2" charset="2"/>
            </a:endParaRPr>
          </a:p>
          <a:p>
            <a:pPr marL="173037" lvl="1" indent="0">
              <a:buNone/>
            </a:pPr>
            <a:r>
              <a:rPr lang="pl-PL" sz="1400">
                <a:sym typeface="Wingdings" pitchFamily="2" charset="2"/>
              </a:rPr>
              <a:t>Jeżeli  powyższe okoliczności ujawniły się po wydaniu opinii, to opinia ta </a:t>
            </a:r>
            <a:r>
              <a:rPr lang="pl-PL" sz="1400" b="1">
                <a:sym typeface="Wingdings" pitchFamily="2" charset="2"/>
              </a:rPr>
              <a:t>nie stanowi dowodu, a organ powołuje nowych biegłych</a:t>
            </a:r>
            <a:endParaRPr lang="pl-PL" sz="1400">
              <a:sym typeface="Wingdings" pitchFamily="2" charset="2"/>
            </a:endParaRPr>
          </a:p>
        </p:txBody>
      </p:sp>
    </p:spTree>
    <p:extLst>
      <p:ext uri="{BB962C8B-B14F-4D97-AF65-F5344CB8AC3E}">
        <p14:creationId xmlns:p14="http://schemas.microsoft.com/office/powerpoint/2010/main" val="292198051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299CAB-C506-454B-90FC-406572829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D99311-F254-40F1-8AB5-EE3E7B9B6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92636CCD-CC3D-5024-F71A-3473C4A38FF4}"/>
              </a:ext>
            </a:extLst>
          </p:cNvPr>
          <p:cNvSpPr>
            <a:spLocks noGrp="1"/>
          </p:cNvSpPr>
          <p:nvPr>
            <p:ph type="title"/>
          </p:nvPr>
        </p:nvSpPr>
        <p:spPr>
          <a:xfrm>
            <a:off x="1616054" y="1070149"/>
            <a:ext cx="8959893" cy="1004836"/>
          </a:xfrm>
        </p:spPr>
        <p:txBody>
          <a:bodyPr anchor="ctr">
            <a:normAutofit/>
          </a:bodyPr>
          <a:lstStyle/>
          <a:p>
            <a:pPr algn="ctr"/>
            <a:r>
              <a:rPr lang="pl-PL" sz="3200">
                <a:solidFill>
                  <a:srgbClr val="595959"/>
                </a:solidFill>
              </a:rPr>
              <a:t>Czy trzeba powoływać biegłego, jeśli sąd samemu posiada wiadomości specjalne?</a:t>
            </a:r>
          </a:p>
        </p:txBody>
      </p:sp>
      <p:sp>
        <p:nvSpPr>
          <p:cNvPr id="12" name="Rectangle 11">
            <a:extLst>
              <a:ext uri="{FF2B5EF4-FFF2-40B4-BE49-F238E27FC236}">
                <a16:creationId xmlns:a16="http://schemas.microsoft.com/office/drawing/2014/main" id="{7D89E3CB-00ED-4691-9F0F-F23EA3564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9B0C96BC-3218-D364-E337-CEB02D70CB43}"/>
              </a:ext>
            </a:extLst>
          </p:cNvPr>
          <p:cNvSpPr>
            <a:spLocks noGrp="1"/>
          </p:cNvSpPr>
          <p:nvPr>
            <p:ph idx="1"/>
          </p:nvPr>
        </p:nvSpPr>
        <p:spPr>
          <a:xfrm>
            <a:off x="1616054" y="2768321"/>
            <a:ext cx="8959892" cy="2828543"/>
          </a:xfrm>
        </p:spPr>
        <p:txBody>
          <a:bodyPr anchor="t">
            <a:normAutofit/>
          </a:bodyPr>
          <a:lstStyle/>
          <a:p>
            <a:r>
              <a:rPr lang="pl-PL" sz="2000" dirty="0">
                <a:solidFill>
                  <a:schemeClr val="tx1">
                    <a:lumMod val="65000"/>
                    <a:lumOff val="35000"/>
                  </a:schemeClr>
                </a:solidFill>
              </a:rPr>
              <a:t>Dokonanie przez sąd </a:t>
            </a:r>
            <a:r>
              <a:rPr lang="pl-PL" sz="2000" dirty="0" err="1">
                <a:solidFill>
                  <a:schemeClr val="tx1">
                    <a:lumMod val="65000"/>
                    <a:lumOff val="35000"/>
                  </a:schemeClr>
                </a:solidFill>
              </a:rPr>
              <a:t>meriti</a:t>
            </a:r>
            <a:r>
              <a:rPr lang="pl-PL" sz="2000" dirty="0">
                <a:solidFill>
                  <a:schemeClr val="tx1">
                    <a:lumMod val="65000"/>
                    <a:lumOff val="35000"/>
                  </a:schemeClr>
                </a:solidFill>
              </a:rPr>
              <a:t> ocen w warstwie specjalistycznej z zakresu rzeźbiarstwa nie było uprawnione, albowiem w tym zakresie konieczna była ocena biegłego, a </a:t>
            </a:r>
            <a:r>
              <a:rPr lang="pl-PL" sz="2000" b="1" dirty="0">
                <a:solidFill>
                  <a:srgbClr val="FF0000"/>
                </a:solidFill>
              </a:rPr>
              <a:t>sąd nawet jeśli taką wiedzę specjalistyczną posiada, to nie może z niej korzystać procesowo</a:t>
            </a:r>
            <a:r>
              <a:rPr lang="pl-PL" sz="2000" dirty="0">
                <a:solidFill>
                  <a:schemeClr val="tx1">
                    <a:lumMod val="65000"/>
                    <a:lumOff val="35000"/>
                  </a:schemeClr>
                </a:solidFill>
              </a:rPr>
              <a:t>, skoro nie jest ona możliwa do zweryfikowania przez strony procesu; nadto organ procesowy nie powinien łączyć roli arbitra z rolą biegłego.</a:t>
            </a:r>
          </a:p>
          <a:p>
            <a:endParaRPr lang="pl-PL" sz="2000" dirty="0">
              <a:solidFill>
                <a:schemeClr val="tx1">
                  <a:lumMod val="65000"/>
                  <a:lumOff val="35000"/>
                </a:schemeClr>
              </a:solidFill>
            </a:endParaRPr>
          </a:p>
          <a:p>
            <a:r>
              <a:rPr lang="pl-PL" sz="2000" dirty="0">
                <a:solidFill>
                  <a:schemeClr val="tx1">
                    <a:lumMod val="65000"/>
                    <a:lumOff val="35000"/>
                  </a:schemeClr>
                </a:solidFill>
              </a:rPr>
              <a:t>Wyrok SN z 15.02.2023 r., I KK 441/22</a:t>
            </a:r>
          </a:p>
        </p:txBody>
      </p:sp>
    </p:spTree>
    <p:extLst>
      <p:ext uri="{BB962C8B-B14F-4D97-AF65-F5344CB8AC3E}">
        <p14:creationId xmlns:p14="http://schemas.microsoft.com/office/powerpoint/2010/main" val="16429477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838200" y="365125"/>
            <a:ext cx="10515600" cy="1325563"/>
          </a:xfrm>
        </p:spPr>
        <p:txBody>
          <a:bodyPr>
            <a:normAutofit/>
          </a:bodyPr>
          <a:lstStyle/>
          <a:p>
            <a:r>
              <a:rPr lang="pl-PL" sz="5400"/>
              <a:t>Opinia sądowo - psychiatryczna</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838200" y="1929384"/>
            <a:ext cx="10515600" cy="4251960"/>
          </a:xfrm>
        </p:spPr>
        <p:txBody>
          <a:bodyPr>
            <a:normAutofit/>
          </a:bodyPr>
          <a:lstStyle/>
          <a:p>
            <a:r>
              <a:rPr lang="pl-PL" sz="2000"/>
              <a:t>Art. 202 k.p.k. </a:t>
            </a:r>
          </a:p>
          <a:p>
            <a:r>
              <a:rPr lang="pl-PL" sz="2000"/>
              <a:t>Co najmniej 2 biegłych lekarzy psychiatrów, powoływanych przez </a:t>
            </a:r>
            <a:r>
              <a:rPr lang="pl-PL" sz="2000" b="1"/>
              <a:t>sąd lub prokuratora. </a:t>
            </a:r>
            <a:r>
              <a:rPr lang="pl-PL" sz="2000"/>
              <a:t>W przypadku konieczności wydania opinii o stanie zdrowia psychicznego, w zakresie zaburzeń preferencji seksualnych oskarżonego, powołuje się biegłego seksuologa</a:t>
            </a:r>
          </a:p>
          <a:p>
            <a:r>
              <a:rPr lang="pl-PL" sz="2000">
                <a:sym typeface="Wingdings" pitchFamily="2" charset="2"/>
              </a:rPr>
              <a:t>Inicjatywa dowodowa: </a:t>
            </a:r>
          </a:p>
          <a:p>
            <a:pPr lvl="1"/>
            <a:r>
              <a:rPr lang="pl-PL" sz="2000" dirty="0">
                <a:sym typeface="Wingdings" pitchFamily="2" charset="2"/>
              </a:rPr>
              <a:t>art. 202 §  2 k.p.k. na wniosek biegłych psychiatrów powołuje się biegłego lub biegłych innych specjalności</a:t>
            </a:r>
            <a:endParaRPr lang="pl-PL" sz="2000">
              <a:sym typeface="Wingdings" pitchFamily="2" charset="2"/>
            </a:endParaRPr>
          </a:p>
          <a:p>
            <a:pPr lvl="1"/>
            <a:r>
              <a:rPr lang="pl-PL" sz="2000" dirty="0">
                <a:sym typeface="Wingdings" pitchFamily="2" charset="2"/>
              </a:rPr>
              <a:t>art. 203 § 1 k.p.k. – mogą złożyć wniosek o skierowanie oskarżonego na obserwację psychiatryczną</a:t>
            </a:r>
            <a:endParaRPr lang="pl-PL" sz="2000">
              <a:sym typeface="Wingdings" pitchFamily="2" charset="2"/>
            </a:endParaRPr>
          </a:p>
          <a:p>
            <a:r>
              <a:rPr lang="pl-PL" sz="2000">
                <a:sym typeface="Wingdings" pitchFamily="2" charset="2"/>
              </a:rPr>
              <a:t>Art. 202 § 4 k.p.k. – biegli nie mogą pozostawać ze sobą w związku małżeńskim ani w innym stosunku, który mógłby wywołać uzasadnioną wątpliwość co do ich samodzielności </a:t>
            </a:r>
          </a:p>
          <a:p>
            <a:pPr lvl="1"/>
            <a:r>
              <a:rPr lang="pl-PL" sz="2000" dirty="0">
                <a:sym typeface="Wingdings" pitchFamily="2" charset="2"/>
              </a:rPr>
              <a:t>dodatkowa przesłanka wyłączenia biegłego </a:t>
            </a:r>
            <a:endParaRPr lang="pl-PL" sz="2000">
              <a:sym typeface="Wingdings" pitchFamily="2" charset="2"/>
            </a:endParaRPr>
          </a:p>
        </p:txBody>
      </p:sp>
    </p:spTree>
    <p:extLst>
      <p:ext uri="{BB962C8B-B14F-4D97-AF65-F5344CB8AC3E}">
        <p14:creationId xmlns:p14="http://schemas.microsoft.com/office/powerpoint/2010/main" val="384800503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838200" y="365125"/>
            <a:ext cx="10515600" cy="1325563"/>
          </a:xfrm>
        </p:spPr>
        <p:txBody>
          <a:bodyPr>
            <a:normAutofit/>
          </a:bodyPr>
          <a:lstStyle/>
          <a:p>
            <a:r>
              <a:rPr lang="pl-PL" sz="5400"/>
              <a:t>Opinia sądowo - psychiatryczna</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838200" y="1929384"/>
            <a:ext cx="10515600" cy="4251960"/>
          </a:xfrm>
        </p:spPr>
        <p:txBody>
          <a:bodyPr>
            <a:normAutofit/>
          </a:bodyPr>
          <a:lstStyle/>
          <a:p>
            <a:r>
              <a:rPr lang="pl-PL" sz="2200">
                <a:sym typeface="Wingdings" pitchFamily="2" charset="2"/>
              </a:rPr>
              <a:t>Art. 202 § 5 k.p.k. – opinia co do stanu zdrowia psychicznego oskarżonego powinna zawierać:</a:t>
            </a:r>
          </a:p>
          <a:p>
            <a:pPr lvl="1"/>
            <a:r>
              <a:rPr lang="pl-PL" sz="2200">
                <a:sym typeface="Wingdings" pitchFamily="2" charset="2"/>
              </a:rPr>
              <a:t>stwierdzenie co do jego  poczytalności w chwili popełnienia zarzucanego mu czynu;</a:t>
            </a:r>
          </a:p>
          <a:p>
            <a:pPr lvl="1"/>
            <a:r>
              <a:rPr lang="pl-PL" sz="2200">
                <a:sym typeface="Wingdings" pitchFamily="2" charset="2"/>
              </a:rPr>
              <a:t>ocenę aktualnego stanu zdrowia – czy może brać udział w postępowaniu i prowadzić obronę w sposób samodzielny i rozsądny </a:t>
            </a:r>
          </a:p>
          <a:p>
            <a:pPr lvl="1"/>
            <a:r>
              <a:rPr lang="pl-PL" sz="2200">
                <a:sym typeface="Wingdings" pitchFamily="2" charset="2"/>
              </a:rPr>
              <a:t>w razie potrzeby – stwierdzenia co do okoliczności wymienionych w art. 93b k.k. </a:t>
            </a:r>
          </a:p>
          <a:p>
            <a:pPr lvl="2"/>
            <a:r>
              <a:rPr lang="pl-PL" sz="2200">
                <a:sym typeface="Wingdings" pitchFamily="2" charset="2"/>
              </a:rPr>
              <a:t>przesłanki zastosowania środków zabezpieczających </a:t>
            </a:r>
          </a:p>
          <a:p>
            <a:endParaRPr lang="pl-PL" sz="2200">
              <a:sym typeface="Wingdings" pitchFamily="2" charset="2"/>
            </a:endParaRPr>
          </a:p>
        </p:txBody>
      </p:sp>
    </p:spTree>
    <p:extLst>
      <p:ext uri="{BB962C8B-B14F-4D97-AF65-F5344CB8AC3E}">
        <p14:creationId xmlns:p14="http://schemas.microsoft.com/office/powerpoint/2010/main" val="240535737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838200" y="365125"/>
            <a:ext cx="10515600" cy="1325563"/>
          </a:xfrm>
        </p:spPr>
        <p:txBody>
          <a:bodyPr>
            <a:normAutofit/>
          </a:bodyPr>
          <a:lstStyle/>
          <a:p>
            <a:r>
              <a:rPr lang="pl-PL" sz="5400"/>
              <a:t>Obserwacja psychiatryczna</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838200" y="1929384"/>
            <a:ext cx="10515600" cy="4251960"/>
          </a:xfrm>
        </p:spPr>
        <p:txBody>
          <a:bodyPr>
            <a:normAutofit/>
          </a:bodyPr>
          <a:lstStyle/>
          <a:p>
            <a:r>
              <a:rPr lang="pl-PL" sz="2200"/>
              <a:t>art. 203 k.p.k. </a:t>
            </a:r>
          </a:p>
          <a:p>
            <a:r>
              <a:rPr lang="pl-PL" sz="2200"/>
              <a:t>W razie konieczności badanie stanu zdrowia oskarżonego może być połączone z obserwacją w zakładzie leczniczym, ale </a:t>
            </a:r>
            <a:r>
              <a:rPr lang="pl-PL" sz="2200" b="1" u="sng"/>
              <a:t>tylko wtedy</a:t>
            </a:r>
            <a:r>
              <a:rPr lang="pl-PL" sz="2200" u="sng"/>
              <a:t>, </a:t>
            </a:r>
            <a:r>
              <a:rPr lang="pl-PL" sz="2200"/>
              <a:t>gdy:</a:t>
            </a:r>
          </a:p>
          <a:p>
            <a:pPr lvl="1"/>
            <a:r>
              <a:rPr lang="pl-PL" sz="2200"/>
              <a:t>zebrane dowody wskazują na </a:t>
            </a:r>
            <a:r>
              <a:rPr lang="pl-PL" sz="2200" b="1"/>
              <a:t>duże prawdopodobieństwo</a:t>
            </a:r>
            <a:r>
              <a:rPr lang="pl-PL" sz="2200"/>
              <a:t>, że popełnił on przestępstwo </a:t>
            </a:r>
          </a:p>
          <a:p>
            <a:pPr lvl="1"/>
            <a:r>
              <a:rPr lang="pl-PL" sz="2200"/>
              <a:t>nie zachodzą okoliczności wskazane w art. 259 </a:t>
            </a:r>
            <a:r>
              <a:rPr lang="pl-PL" sz="2200">
                <a:sym typeface="Wingdings" pitchFamily="2" charset="2"/>
              </a:rPr>
              <a:t>§ 2 k.p.k. tj. </a:t>
            </a:r>
          </a:p>
          <a:p>
            <a:pPr lvl="2"/>
            <a:r>
              <a:rPr lang="pl-PL" sz="2200">
                <a:sym typeface="Wingdings" pitchFamily="2" charset="2"/>
              </a:rPr>
              <a:t>gdy można przewidywać, że sąd orzeknie w stosunku do oskarżonego karę pozbawienia wolności z warunkowym zawieszeniem jej wykonania lub karę łagodniejszą albo że okres obserwacji przekroczy przewidywany wymiar kary pozbawienia wolności bez warunkowego zawieszenia. </a:t>
            </a:r>
          </a:p>
          <a:p>
            <a:pPr marL="411480" lvl="1" indent="0">
              <a:buNone/>
            </a:pPr>
            <a:r>
              <a:rPr lang="pl-PL" sz="2200">
                <a:sym typeface="Wingdings" pitchFamily="2" charset="2"/>
              </a:rPr>
              <a:t>chyba że oskarżony sam wnosi o skierowanie go na obserwację psychiatryczną. </a:t>
            </a:r>
          </a:p>
          <a:p>
            <a:pPr marL="411480" lvl="1" indent="0">
              <a:buNone/>
            </a:pPr>
            <a:endParaRPr lang="pl-PL" sz="2200"/>
          </a:p>
        </p:txBody>
      </p:sp>
    </p:spTree>
    <p:extLst>
      <p:ext uri="{BB962C8B-B14F-4D97-AF65-F5344CB8AC3E}">
        <p14:creationId xmlns:p14="http://schemas.microsoft.com/office/powerpoint/2010/main" val="42335560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838200" y="365125"/>
            <a:ext cx="10515600" cy="1325563"/>
          </a:xfrm>
        </p:spPr>
        <p:txBody>
          <a:bodyPr>
            <a:normAutofit/>
          </a:bodyPr>
          <a:lstStyle/>
          <a:p>
            <a:r>
              <a:rPr lang="pl-PL" sz="5400"/>
              <a:t>Obserwacja psychiatryczna</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838200" y="1929384"/>
            <a:ext cx="10515600" cy="4251960"/>
          </a:xfrm>
        </p:spPr>
        <p:txBody>
          <a:bodyPr>
            <a:normAutofit/>
          </a:bodyPr>
          <a:lstStyle/>
          <a:p>
            <a:r>
              <a:rPr lang="pl-PL" sz="2000">
                <a:sym typeface="Wingdings" pitchFamily="2" charset="2"/>
              </a:rPr>
              <a:t>O skierowaniu oskarżonego na obserwację w zakładzie leczniczym </a:t>
            </a:r>
            <a:r>
              <a:rPr lang="pl-PL" sz="2000" b="1">
                <a:sym typeface="Wingdings" pitchFamily="2" charset="2"/>
              </a:rPr>
              <a:t>zawsze orzeka sąd. </a:t>
            </a:r>
            <a:r>
              <a:rPr lang="pl-PL" sz="2000">
                <a:sym typeface="Wingdings" pitchFamily="2" charset="2"/>
              </a:rPr>
              <a:t>W postępowaniu przygotowawczym orzeka na wniosek prokuratora (art. 202 § 2 k.p.k.). </a:t>
            </a:r>
          </a:p>
          <a:p>
            <a:pPr lvl="1"/>
            <a:r>
              <a:rPr lang="pl-PL" sz="2000" dirty="0">
                <a:sym typeface="Wingdings" pitchFamily="2" charset="2"/>
              </a:rPr>
              <a:t>ważne! – art. 156 § 5a i 249 § 3 i 5 k.p.k. </a:t>
            </a:r>
            <a:endParaRPr lang="pl-PL" sz="2000">
              <a:sym typeface="Wingdings" pitchFamily="2" charset="2"/>
            </a:endParaRPr>
          </a:p>
          <a:p>
            <a:r>
              <a:rPr lang="pl-PL" sz="2000"/>
              <a:t>Czas trwania – art. 203 </a:t>
            </a:r>
            <a:r>
              <a:rPr lang="pl-PL" sz="2000">
                <a:sym typeface="Wingdings" pitchFamily="2" charset="2"/>
              </a:rPr>
              <a:t>§ 3 k.p.k.</a:t>
            </a:r>
            <a:r>
              <a:rPr lang="pl-PL" sz="2000"/>
              <a:t>: </a:t>
            </a:r>
          </a:p>
          <a:p>
            <a:pPr lvl="1"/>
            <a:r>
              <a:rPr lang="pl-PL" sz="2000" dirty="0"/>
              <a:t>nie powinna trwać dłużej niż 4 tygodnie </a:t>
            </a:r>
            <a:endParaRPr lang="pl-PL" sz="2000"/>
          </a:p>
          <a:p>
            <a:pPr lvl="1"/>
            <a:r>
              <a:rPr lang="pl-PL" sz="2000" dirty="0"/>
              <a:t>na wniosek zakładu, sąd może przedłużyć ten termin na czas określony, niezbędny do zakończenia obserwacji </a:t>
            </a:r>
            <a:endParaRPr lang="pl-PL" sz="2000"/>
          </a:p>
          <a:p>
            <a:pPr lvl="1"/>
            <a:r>
              <a:rPr lang="pl-PL" sz="2000" dirty="0"/>
              <a:t>łączny czas obserwacji nie może przekroczyć 8 tygodni </a:t>
            </a:r>
            <a:endParaRPr lang="pl-PL" sz="2000"/>
          </a:p>
          <a:p>
            <a:r>
              <a:rPr lang="pl-PL" sz="2000"/>
              <a:t>Postanowienie o skierowaniu oskarżonego na obserwację psychiatryczną oraz postanowienie o przedłużeniu obserwacji są zaskarżalne</a:t>
            </a:r>
          </a:p>
          <a:p>
            <a:pPr lvl="1"/>
            <a:r>
              <a:rPr lang="pl-PL" sz="2000" dirty="0"/>
              <a:t>sąd niezwłocznie rozpoznaje zażalenie </a:t>
            </a:r>
            <a:endParaRPr lang="pl-PL" sz="2000"/>
          </a:p>
        </p:txBody>
      </p:sp>
    </p:spTree>
    <p:extLst>
      <p:ext uri="{BB962C8B-B14F-4D97-AF65-F5344CB8AC3E}">
        <p14:creationId xmlns:p14="http://schemas.microsoft.com/office/powerpoint/2010/main" val="2551189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538480" y="182245"/>
            <a:ext cx="10515600" cy="1325563"/>
          </a:xfrm>
        </p:spPr>
        <p:txBody>
          <a:bodyPr>
            <a:normAutofit/>
          </a:bodyPr>
          <a:lstStyle/>
          <a:p>
            <a:r>
              <a:rPr lang="pl-PL" dirty="0"/>
              <a:t>Zasada swobodnej oceny dowodów </a:t>
            </a:r>
          </a:p>
        </p:txBody>
      </p:sp>
      <p:graphicFrame>
        <p:nvGraphicFramePr>
          <p:cNvPr id="12" name="Symbol zastępczy zawartości 2">
            <a:extLst>
              <a:ext uri="{FF2B5EF4-FFF2-40B4-BE49-F238E27FC236}">
                <a16:creationId xmlns:a16="http://schemas.microsoft.com/office/drawing/2014/main" id="{75A7D470-B31B-4155-A9CB-C638CE8216C9}"/>
              </a:ext>
            </a:extLst>
          </p:cNvPr>
          <p:cNvGraphicFramePr>
            <a:graphicFrameLocks noGrp="1"/>
          </p:cNvGraphicFramePr>
          <p:nvPr>
            <p:ph idx="1"/>
            <p:extLst>
              <p:ext uri="{D42A27DB-BD31-4B8C-83A1-F6EECF244321}">
                <p14:modId xmlns:p14="http://schemas.microsoft.com/office/powerpoint/2010/main" val="2036853145"/>
              </p:ext>
            </p:extLst>
          </p:nvPr>
        </p:nvGraphicFramePr>
        <p:xfrm>
          <a:off x="538480" y="1690688"/>
          <a:ext cx="11328400" cy="3738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Free Evaluating Cliparts, Download Free Evaluating Cliparts png images,  Free ClipArts on Clipart Library">
            <a:extLst>
              <a:ext uri="{FF2B5EF4-FFF2-40B4-BE49-F238E27FC236}">
                <a16:creationId xmlns:a16="http://schemas.microsoft.com/office/drawing/2014/main" id="{7A05DEE7-CBDE-821E-3E41-41E84DF346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10638" y="402432"/>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82993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18BFA5-79C7-BE0C-A53C-30E168610310}"/>
              </a:ext>
            </a:extLst>
          </p:cNvPr>
          <p:cNvSpPr>
            <a:spLocks noGrp="1"/>
          </p:cNvSpPr>
          <p:nvPr>
            <p:ph type="title"/>
          </p:nvPr>
        </p:nvSpPr>
        <p:spPr/>
        <p:txBody>
          <a:bodyPr/>
          <a:lstStyle/>
          <a:p>
            <a:r>
              <a:rPr lang="pl-PL" dirty="0"/>
              <a:t>Opinia biegłych a ocena dowodów </a:t>
            </a:r>
          </a:p>
        </p:txBody>
      </p:sp>
      <p:sp>
        <p:nvSpPr>
          <p:cNvPr id="3" name="Symbol zastępczy zawartości 2">
            <a:extLst>
              <a:ext uri="{FF2B5EF4-FFF2-40B4-BE49-F238E27FC236}">
                <a16:creationId xmlns:a16="http://schemas.microsoft.com/office/drawing/2014/main" id="{614A625C-F415-FD94-0A8E-10A1350A45F0}"/>
              </a:ext>
            </a:extLst>
          </p:cNvPr>
          <p:cNvSpPr>
            <a:spLocks noGrp="1"/>
          </p:cNvSpPr>
          <p:nvPr>
            <p:ph idx="1"/>
          </p:nvPr>
        </p:nvSpPr>
        <p:spPr>
          <a:xfrm>
            <a:off x="838200" y="1825625"/>
            <a:ext cx="10515600" cy="4239895"/>
          </a:xfrm>
        </p:spPr>
        <p:txBody>
          <a:bodyPr>
            <a:normAutofit/>
          </a:bodyPr>
          <a:lstStyle/>
          <a:p>
            <a:pPr algn="just"/>
            <a:r>
              <a:rPr lang="pl-PL" dirty="0">
                <a:latin typeface="+mj-lt"/>
              </a:rPr>
              <a:t>Biegły nie może wyręczać sądu i dokonywać oceny materiału dowodowego czy też wypowiadać się na temat zasadności stanowisk stron. Opinia biegłego jest zatem niczym innym, jak środkiem dowodowym i mimo, że ze swojej istoty zawiera wiadomości specjalne, podlega ogólnym regułom oceny dowodów wynikającym z dyspozycji art. 7 k.p.k.</a:t>
            </a:r>
          </a:p>
          <a:p>
            <a:pPr algn="just"/>
            <a:endParaRPr lang="pl-PL" dirty="0">
              <a:latin typeface="+mj-lt"/>
            </a:endParaRPr>
          </a:p>
          <a:p>
            <a:pPr algn="just"/>
            <a:r>
              <a:rPr lang="pl-PL" dirty="0">
                <a:latin typeface="+mj-lt"/>
              </a:rPr>
              <a:t>Wyrok SN z 23.09.2023 r.,</a:t>
            </a:r>
            <a:r>
              <a:rPr lang="pl-PL" i="0" dirty="0">
                <a:solidFill>
                  <a:srgbClr val="333333"/>
                </a:solidFill>
                <a:effectLst/>
                <a:latin typeface="+mj-lt"/>
              </a:rPr>
              <a:t> II ZOW 39/22</a:t>
            </a:r>
            <a:endParaRPr lang="pl-PL" dirty="0">
              <a:latin typeface="+mj-lt"/>
            </a:endParaRPr>
          </a:p>
          <a:p>
            <a:pPr algn="just"/>
            <a:endParaRPr lang="pl-PL" dirty="0">
              <a:latin typeface="+mj-lt"/>
            </a:endParaRPr>
          </a:p>
          <a:p>
            <a:pPr algn="just"/>
            <a:endParaRPr lang="pl-PL" dirty="0">
              <a:latin typeface="+mj-lt"/>
            </a:endParaRPr>
          </a:p>
        </p:txBody>
      </p:sp>
    </p:spTree>
    <p:extLst>
      <p:ext uri="{BB962C8B-B14F-4D97-AF65-F5344CB8AC3E}">
        <p14:creationId xmlns:p14="http://schemas.microsoft.com/office/powerpoint/2010/main" val="245646057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746228" y="1037967"/>
            <a:ext cx="3054091" cy="4709131"/>
          </a:xfrm>
        </p:spPr>
        <p:txBody>
          <a:bodyPr anchor="ctr">
            <a:normAutofit/>
          </a:bodyPr>
          <a:lstStyle/>
          <a:p>
            <a:r>
              <a:rPr lang="pl-PL" dirty="0"/>
              <a:t>Opinia prywatna w procesie karnym </a:t>
            </a:r>
          </a:p>
        </p:txBody>
      </p:sp>
      <p:graphicFrame>
        <p:nvGraphicFramePr>
          <p:cNvPr id="5" name="Symbol zastępczy zawartości 2">
            <a:extLst>
              <a:ext uri="{FF2B5EF4-FFF2-40B4-BE49-F238E27FC236}">
                <a16:creationId xmlns:a16="http://schemas.microsoft.com/office/drawing/2014/main" id="{C50A645B-85DB-404F-9F55-4DDD3963ABDD}"/>
              </a:ext>
            </a:extLst>
          </p:cNvPr>
          <p:cNvGraphicFramePr>
            <a:graphicFrameLocks noGrp="1"/>
          </p:cNvGraphicFramePr>
          <p:nvPr>
            <p:ph idx="1"/>
            <p:extLst>
              <p:ext uri="{D42A27DB-BD31-4B8C-83A1-F6EECF244321}">
                <p14:modId xmlns:p14="http://schemas.microsoft.com/office/powerpoint/2010/main" val="302988481"/>
              </p:ext>
            </p:extLst>
          </p:nvPr>
        </p:nvGraphicFramePr>
        <p:xfrm>
          <a:off x="3679339" y="541956"/>
          <a:ext cx="8176436" cy="5278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102811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771148" y="1037967"/>
            <a:ext cx="3054091" cy="4709131"/>
          </a:xfrm>
        </p:spPr>
        <p:txBody>
          <a:bodyPr anchor="ctr">
            <a:normAutofit/>
          </a:bodyPr>
          <a:lstStyle/>
          <a:p>
            <a:r>
              <a:rPr lang="pl-PL" dirty="0"/>
              <a:t>Ocena opinii biegłego </a:t>
            </a:r>
          </a:p>
        </p:txBody>
      </p:sp>
      <p:sp>
        <p:nvSpPr>
          <p:cNvPr id="3" name="Symbol zastępczy zawartości 2"/>
          <p:cNvSpPr>
            <a:spLocks noGrp="1"/>
          </p:cNvSpPr>
          <p:nvPr>
            <p:ph idx="1"/>
          </p:nvPr>
        </p:nvSpPr>
        <p:spPr>
          <a:xfrm>
            <a:off x="4023360" y="294640"/>
            <a:ext cx="7792719" cy="6563360"/>
          </a:xfrm>
        </p:spPr>
        <p:txBody>
          <a:bodyPr>
            <a:normAutofit/>
          </a:bodyPr>
          <a:lstStyle/>
          <a:p>
            <a:pPr algn="just"/>
            <a:r>
              <a:rPr lang="pl-PL" dirty="0"/>
              <a:t>Ocena opinii biegłego należy do organu prowadzącego postępowanie, ale strony mogą zwracać uwagę na dostrzeżone uchybienia. </a:t>
            </a:r>
          </a:p>
          <a:p>
            <a:pPr algn="just"/>
            <a:r>
              <a:rPr lang="pl-PL" dirty="0"/>
              <a:t>Ocenie podlega logiczność i poprawność rozumowania oraz merytoryczna treść opinii. Powinna być oceniana pod kątem tego czy:</a:t>
            </a:r>
          </a:p>
          <a:p>
            <a:pPr marL="868680" lvl="1" indent="-457200" algn="just">
              <a:buFont typeface="+mj-lt"/>
              <a:buAutoNum type="arabicPeriod"/>
            </a:pPr>
            <a:r>
              <a:rPr lang="pl-PL" dirty="0"/>
              <a:t>biegły dysponuje wiadomościami specjalnymi niezbędnymi do stwierdzenia danej okoliczności; ‚</a:t>
            </a:r>
          </a:p>
          <a:p>
            <a:pPr marL="868680" lvl="1" indent="-457200" algn="just">
              <a:buFont typeface="+mj-lt"/>
              <a:buAutoNum type="arabicPeriod"/>
            </a:pPr>
            <a:r>
              <a:rPr lang="pl-PL" dirty="0"/>
              <a:t>opinia jest logiczna (nie zawiera sama w sobie sprzeczności) i zgodna z doświadczeniem życiowym oraz wskazaniami wiedzy, </a:t>
            </a:r>
          </a:p>
          <a:p>
            <a:pPr marL="868680" lvl="1" indent="-457200" algn="just">
              <a:buFont typeface="+mj-lt"/>
              <a:buAutoNum type="arabicPeriod"/>
            </a:pPr>
            <a:r>
              <a:rPr lang="pl-PL" dirty="0"/>
              <a:t>jest pełna i jasna </a:t>
            </a:r>
          </a:p>
          <a:p>
            <a:pPr marL="868680" lvl="1" indent="-457200" algn="just">
              <a:buFont typeface="+mj-lt"/>
              <a:buAutoNum type="arabicPeriod"/>
            </a:pPr>
            <a:r>
              <a:rPr lang="pl-PL" dirty="0"/>
              <a:t>nie zachodzi sprzeczność między nią a inną ujawnioną w postępowaniu opinią </a:t>
            </a:r>
          </a:p>
          <a:p>
            <a:pPr marL="411480" lvl="1" indent="0" algn="just">
              <a:buNone/>
            </a:pPr>
            <a:r>
              <a:rPr lang="pl-PL" dirty="0"/>
              <a:t>T. Grzegorczyk, J. Tylman, </a:t>
            </a:r>
            <a:r>
              <a:rPr lang="pl-PL" i="1" dirty="0"/>
              <a:t>Polskie postępowanie karne, </a:t>
            </a:r>
          </a:p>
          <a:p>
            <a:pPr marL="411480" lvl="1" indent="0" algn="just">
              <a:buNone/>
            </a:pPr>
            <a:r>
              <a:rPr lang="pl-PL" dirty="0"/>
              <a:t>Warszawa 2011, s. 538</a:t>
            </a:r>
          </a:p>
          <a:p>
            <a:pPr marL="571500" indent="-457200">
              <a:buFont typeface="+mj-lt"/>
              <a:buAutoNum type="arabicPeriod"/>
            </a:pPr>
            <a:endParaRPr lang="pl-PL" dirty="0"/>
          </a:p>
        </p:txBody>
      </p:sp>
    </p:spTree>
    <p:extLst>
      <p:ext uri="{BB962C8B-B14F-4D97-AF65-F5344CB8AC3E}">
        <p14:creationId xmlns:p14="http://schemas.microsoft.com/office/powerpoint/2010/main" val="40037227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3576321" y="-160256"/>
            <a:ext cx="6781800" cy="1338696"/>
          </a:xfrm>
        </p:spPr>
        <p:txBody>
          <a:bodyPr>
            <a:normAutofit/>
          </a:bodyPr>
          <a:lstStyle/>
          <a:p>
            <a:r>
              <a:rPr lang="pl-PL" dirty="0"/>
              <a:t>Ocena opinii biegłego </a:t>
            </a:r>
          </a:p>
        </p:txBody>
      </p:sp>
      <p:pic>
        <p:nvPicPr>
          <p:cNvPr id="5" name="Picture 4" descr="Sticky notes on a wall">
            <a:extLst>
              <a:ext uri="{FF2B5EF4-FFF2-40B4-BE49-F238E27FC236}">
                <a16:creationId xmlns:a16="http://schemas.microsoft.com/office/drawing/2014/main" id="{D4F991D7-D8FA-C77E-59A9-94775916FC66}"/>
              </a:ext>
            </a:extLst>
          </p:cNvPr>
          <p:cNvPicPr>
            <a:picLocks noChangeAspect="1"/>
          </p:cNvPicPr>
          <p:nvPr/>
        </p:nvPicPr>
        <p:blipFill rotWithShape="1">
          <a:blip r:embed="rId2"/>
          <a:srcRect l="30775" r="31038" b="2"/>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Symbol zastępczy zawartości 2"/>
          <p:cNvSpPr>
            <a:spLocks noGrp="1"/>
          </p:cNvSpPr>
          <p:nvPr>
            <p:ph idx="1"/>
          </p:nvPr>
        </p:nvSpPr>
        <p:spPr>
          <a:xfrm>
            <a:off x="3754758" y="873760"/>
            <a:ext cx="8315321" cy="5842000"/>
          </a:xfrm>
        </p:spPr>
        <p:txBody>
          <a:bodyPr anchor="t">
            <a:normAutofit/>
          </a:bodyPr>
          <a:lstStyle/>
          <a:p>
            <a:pPr marL="114300" indent="0" algn="just">
              <a:buNone/>
            </a:pPr>
            <a:r>
              <a:rPr lang="pl-PL" sz="1800" dirty="0"/>
              <a:t>Wady opinii: </a:t>
            </a:r>
          </a:p>
          <a:p>
            <a:pPr algn="just"/>
            <a:r>
              <a:rPr lang="pl-PL" sz="1800" b="1" u="sng" dirty="0"/>
              <a:t>niejasna</a:t>
            </a:r>
            <a:r>
              <a:rPr lang="pl-PL" sz="1800" dirty="0"/>
              <a:t> – nie jest zrozumiała dla organu procesowego; jej sformułowanie nie pozwala na zrozumienie ocen i poglądów w niej prezentowanych; biegły posługuje się nielogicznymi argumentami; wnioski końcowe są nieścisłe i nie pozwalają jednoznacznie ustalić stanowiska biegłego;</a:t>
            </a:r>
          </a:p>
          <a:p>
            <a:pPr algn="just"/>
            <a:r>
              <a:rPr lang="pl-PL" sz="1800" b="1" u="sng" dirty="0"/>
              <a:t>niepełna </a:t>
            </a:r>
            <a:r>
              <a:rPr lang="pl-PL" sz="1800" dirty="0"/>
              <a:t>– nie udziela odpowiedzi na wszystkie postanowione biegłemu pytania, na które – zgodnie z posiadaną wiedzą i danymi – powinien udzielić odpowiedzi; pomija istotne okoliczności; nie jest należycie uzasadniona</a:t>
            </a:r>
          </a:p>
          <a:p>
            <a:pPr algn="just"/>
            <a:r>
              <a:rPr lang="pl-PL" sz="1800" b="1" u="sng" dirty="0"/>
              <a:t>sprzeczna</a:t>
            </a:r>
            <a:r>
              <a:rPr lang="pl-PL" sz="1800" i="1" u="sng" dirty="0"/>
              <a:t>:</a:t>
            </a:r>
          </a:p>
          <a:p>
            <a:pPr lvl="1" algn="just"/>
            <a:r>
              <a:rPr lang="pl-PL" sz="1800" u="sng" dirty="0"/>
              <a:t>wewnętrznie</a:t>
            </a:r>
            <a:r>
              <a:rPr lang="pl-PL" sz="1800" dirty="0"/>
              <a:t> – zawarte w niej wnioski są nielogiczne albo nie opierają się na przeprowadzonych badaniach; w opinii zawarto kilka różnych, wykluczających się wzajemnie ocen i wniosków</a:t>
            </a:r>
          </a:p>
          <a:p>
            <a:pPr lvl="1" algn="just"/>
            <a:r>
              <a:rPr lang="pl-PL" sz="1800" u="sng" dirty="0"/>
              <a:t>zewnętrznie </a:t>
            </a:r>
            <a:r>
              <a:rPr lang="pl-PL" sz="1800" dirty="0"/>
              <a:t>– zachodzi sprzeczność między różnymi opiniami wydanymi w tej samej sprawie </a:t>
            </a:r>
            <a:endParaRPr lang="pl-PL" sz="1800" u="sng" dirty="0"/>
          </a:p>
          <a:p>
            <a:pPr algn="just"/>
            <a:r>
              <a:rPr lang="pl-PL" sz="1800" dirty="0"/>
              <a:t>Niedopuszczalne jest zlecenie tzw. </a:t>
            </a:r>
            <a:r>
              <a:rPr lang="pl-PL" sz="1800" dirty="0" err="1"/>
              <a:t>superekspertyzy</a:t>
            </a:r>
            <a:r>
              <a:rPr lang="pl-PL" sz="1800" dirty="0"/>
              <a:t>, czyli zlecenie biegłemu oceny opinii wykonanej przez innego biegłego (jej prawidłowości czy wiarygodności). Nie wyklucza to możliwości zadawania pytań o przyczyny rozbieżności między różnymi opiniami albo żądania opisu i oceny badań zastosowanych w ramach ekspertyzy przez innego biegłego. </a:t>
            </a:r>
          </a:p>
        </p:txBody>
      </p:sp>
    </p:spTree>
    <p:extLst>
      <p:ext uri="{BB962C8B-B14F-4D97-AF65-F5344CB8AC3E}">
        <p14:creationId xmlns:p14="http://schemas.microsoft.com/office/powerpoint/2010/main" val="188526003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51CA225-C161-CFDA-EA99-0C51A92A95AE}"/>
              </a:ext>
            </a:extLst>
          </p:cNvPr>
          <p:cNvSpPr>
            <a:spLocks noGrp="1"/>
          </p:cNvSpPr>
          <p:nvPr>
            <p:ph type="title"/>
          </p:nvPr>
        </p:nvSpPr>
        <p:spPr/>
        <p:txBody>
          <a:bodyPr/>
          <a:lstStyle/>
          <a:p>
            <a:r>
              <a:rPr lang="pl-PL" dirty="0"/>
              <a:t>Ocena opinii prywatnej</a:t>
            </a:r>
          </a:p>
        </p:txBody>
      </p:sp>
      <p:sp>
        <p:nvSpPr>
          <p:cNvPr id="3" name="Symbol zastępczy zawartości 2">
            <a:extLst>
              <a:ext uri="{FF2B5EF4-FFF2-40B4-BE49-F238E27FC236}">
                <a16:creationId xmlns:a16="http://schemas.microsoft.com/office/drawing/2014/main" id="{FC1A7A51-C517-8E4F-8B78-FC0BA51DCDD0}"/>
              </a:ext>
            </a:extLst>
          </p:cNvPr>
          <p:cNvSpPr>
            <a:spLocks noGrp="1"/>
          </p:cNvSpPr>
          <p:nvPr>
            <p:ph idx="1"/>
          </p:nvPr>
        </p:nvSpPr>
        <p:spPr/>
        <p:txBody>
          <a:bodyPr>
            <a:normAutofit lnSpcReduction="10000"/>
          </a:bodyPr>
          <a:lstStyle/>
          <a:p>
            <a:pPr algn="just"/>
            <a:r>
              <a:rPr lang="pl-PL" dirty="0"/>
              <a:t>Konieczność ostrożnej oceny dowodu z tzw. opinii prywatnej nie jest równoznaczna z nakazem apriorycznego uznawania tego dowodu za dowód niewiarygodny. Tego rodzaju nakaz byłby wszak oczywiście sprzeczny z treścią art. 7 k.p.k. Oznacza to, że tzw. opinia prywatna powinna być przedmiotem pogłębionej analizy z perspektywy jej wiarygodności, a stwierdzenie, iż "zachodzi konieczność ostrożnej jej oceny" w żaden sposób nie udziela odpowiedzi na pytanie, czy dowód ten w ocenie sądu jest wiarygodny czy też nie.</a:t>
            </a:r>
          </a:p>
          <a:p>
            <a:pPr algn="just"/>
            <a:endParaRPr lang="pl-PL" dirty="0"/>
          </a:p>
          <a:p>
            <a:pPr algn="just"/>
            <a:r>
              <a:rPr lang="pl-PL" dirty="0"/>
              <a:t>Wyrok SN z 14.03.2023 r., IV KK 398/22</a:t>
            </a:r>
          </a:p>
        </p:txBody>
      </p:sp>
    </p:spTree>
    <p:extLst>
      <p:ext uri="{BB962C8B-B14F-4D97-AF65-F5344CB8AC3E}">
        <p14:creationId xmlns:p14="http://schemas.microsoft.com/office/powerpoint/2010/main" val="143327637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58527"/>
            <a:ext cx="10515600" cy="1325563"/>
          </a:xfrm>
        </p:spPr>
        <p:txBody>
          <a:bodyPr/>
          <a:lstStyle/>
          <a:p>
            <a:r>
              <a:rPr lang="pl-PL" dirty="0"/>
              <a:t>Oględziny</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3468223807"/>
              </p:ext>
            </p:extLst>
          </p:nvPr>
        </p:nvGraphicFramePr>
        <p:xfrm>
          <a:off x="-773769" y="1122639"/>
          <a:ext cx="7489530" cy="4612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p:cNvSpPr txBox="1"/>
          <p:nvPr/>
        </p:nvSpPr>
        <p:spPr>
          <a:xfrm>
            <a:off x="6166885" y="2043262"/>
            <a:ext cx="5433237" cy="4093428"/>
          </a:xfrm>
          <a:prstGeom prst="rect">
            <a:avLst/>
          </a:prstGeom>
          <a:noFill/>
        </p:spPr>
        <p:txBody>
          <a:bodyPr wrap="square" rtlCol="0">
            <a:spAutoFit/>
          </a:bodyPr>
          <a:lstStyle/>
          <a:p>
            <a:pPr algn="just"/>
            <a:r>
              <a:rPr lang="pl-PL" sz="2000" dirty="0"/>
              <a:t>Oględziny osób lub badania ciała, które mogą wywołać uczucie wstydu powinna dokonać osoba tej samej płci. </a:t>
            </a:r>
          </a:p>
          <a:p>
            <a:pPr algn="just"/>
            <a:endParaRPr lang="pl-PL" sz="2000" dirty="0"/>
          </a:p>
          <a:p>
            <a:pPr algn="just"/>
            <a:r>
              <a:rPr lang="pl-PL" sz="2000" dirty="0"/>
              <a:t>Poddanie się oględzinom to jeden z obowiązków dowodowych oskarżonego – art. 74 </a:t>
            </a:r>
            <a:r>
              <a:rPr lang="pl-PL" sz="2000" dirty="0">
                <a:sym typeface="Wingdings" pitchFamily="2" charset="2"/>
              </a:rPr>
              <a:t>§ 2 pkt 1 </a:t>
            </a:r>
          </a:p>
          <a:p>
            <a:pPr algn="just"/>
            <a:endParaRPr lang="pl-PL" sz="2000" dirty="0">
              <a:sym typeface="Wingdings" pitchFamily="2" charset="2"/>
            </a:endParaRPr>
          </a:p>
          <a:p>
            <a:pPr algn="just"/>
            <a:r>
              <a:rPr lang="pl-PL" sz="2000" dirty="0">
                <a:sym typeface="Wingdings" pitchFamily="2" charset="2"/>
              </a:rPr>
              <a:t>Oględziny świadka – art. 192 § 1 </a:t>
            </a:r>
          </a:p>
          <a:p>
            <a:pPr algn="just"/>
            <a:endParaRPr lang="pl-PL" sz="2000" dirty="0">
              <a:sym typeface="Wingdings" pitchFamily="2" charset="2"/>
            </a:endParaRPr>
          </a:p>
          <a:p>
            <a:pPr algn="just"/>
            <a:r>
              <a:rPr lang="pl-PL" sz="2000" dirty="0">
                <a:sym typeface="Wingdings" pitchFamily="2" charset="2"/>
              </a:rPr>
              <a:t>Por. art. 186 § 2 </a:t>
            </a:r>
          </a:p>
          <a:p>
            <a:pPr algn="just"/>
            <a:endParaRPr lang="pl-PL" sz="2000" dirty="0">
              <a:sym typeface="Wingdings" pitchFamily="2" charset="2"/>
            </a:endParaRPr>
          </a:p>
          <a:p>
            <a:pPr algn="just"/>
            <a:r>
              <a:rPr lang="pl-PL" sz="2000" dirty="0">
                <a:sym typeface="Wingdings" pitchFamily="2" charset="2"/>
              </a:rPr>
              <a:t>W toku oględzin można dokonywać innych czynności dowodowych np. przesłuchań. </a:t>
            </a:r>
            <a:endParaRPr lang="pl-PL" sz="2000" dirty="0"/>
          </a:p>
        </p:txBody>
      </p:sp>
    </p:spTree>
    <p:extLst>
      <p:ext uri="{BB962C8B-B14F-4D97-AF65-F5344CB8AC3E}">
        <p14:creationId xmlns:p14="http://schemas.microsoft.com/office/powerpoint/2010/main" val="297415316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841248" y="548640"/>
            <a:ext cx="3600860" cy="5431536"/>
          </a:xfrm>
        </p:spPr>
        <p:txBody>
          <a:bodyPr>
            <a:normAutofit/>
          </a:bodyPr>
          <a:lstStyle/>
          <a:p>
            <a:r>
              <a:rPr lang="pl-PL" sz="5400"/>
              <a:t>Oględziny i otwarcie zwłok </a:t>
            </a:r>
          </a:p>
        </p:txBody>
      </p:sp>
      <p:sp>
        <p:nvSpPr>
          <p:cNvPr id="1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5126418" y="552091"/>
            <a:ext cx="6224335" cy="5431536"/>
          </a:xfrm>
        </p:spPr>
        <p:txBody>
          <a:bodyPr anchor="ctr">
            <a:normAutofit/>
          </a:bodyPr>
          <a:lstStyle/>
          <a:p>
            <a:r>
              <a:rPr lang="pl-PL" sz="1500"/>
              <a:t>Obligatoryjne gdy zachodzi podejrzenie przestępnego spowodowania śmierci. Oględzin dokonuje sąd, w postępowaniu przygotowawczym prokurator, a w wypadkach niecierpiących zwłoki - Policja z obowiązkiem niezwłocznego powiadomienia prokuratora.</a:t>
            </a:r>
          </a:p>
          <a:p>
            <a:r>
              <a:rPr lang="pl-PL" sz="1500"/>
              <a:t>Oględzin zwłok dokonuje się w miejscu ich znalezienia. Do czasu przybycia biegłego oraz prokuratora lub sądu przemieszczać lub poruszać zwłoki można tylko w razie konieczności.</a:t>
            </a:r>
          </a:p>
          <a:p>
            <a:r>
              <a:rPr lang="pl-PL" sz="1500"/>
              <a:t>Otwarcia zwłok dokonuje biegły lekarz w miarę możliwości z zakresu medycyny sądowej w obecności prokuratora lub sądu. </a:t>
            </a:r>
          </a:p>
          <a:p>
            <a:endParaRPr lang="pl-PL" sz="1500"/>
          </a:p>
          <a:p>
            <a:r>
              <a:rPr lang="pl-PL" sz="1500"/>
              <a:t>ALE… </a:t>
            </a:r>
            <a:r>
              <a:rPr lang="pl-PL" sz="1500" b="1"/>
              <a:t>wyrok SA w Katowicach z 8.04.2009 r., II AKa 69/09</a:t>
            </a:r>
          </a:p>
          <a:p>
            <a:r>
              <a:rPr lang="pl-PL" sz="1500"/>
              <a:t>Wprawdzie sekcja zwłok jest czynnością biegłego i w świetle art. 209 § 4 k.p.k. obowiązkowe w toku postępowania przygotowawczego jest w niej uczestnictwo prokuratora, niemniej jednak odstąpienie tegoż od udziału we wspomnianej czynności dowodowej, nie czyni jej nieważną, nie wstrzymuje jej biegu, czy też nie może stanowić o jej dowodowej bezskuteczności, niwecząc dokonane przez biegłych w zgodzie z posiadaną wiedzą specjalistyczną wnioski, podlegające ocenie zgodnie z wymogami art. 7 k.p.k. i art. 201 k.p.k. i może stanowić dowód będący podstawą skazania oraz punkt wyjścia do dalszych opinii sądowo-medycznych. </a:t>
            </a:r>
          </a:p>
        </p:txBody>
      </p:sp>
    </p:spTree>
    <p:extLst>
      <p:ext uri="{BB962C8B-B14F-4D97-AF65-F5344CB8AC3E}">
        <p14:creationId xmlns:p14="http://schemas.microsoft.com/office/powerpoint/2010/main" val="79257418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4241830" y="702156"/>
            <a:ext cx="7368978" cy="1188720"/>
          </a:xfrm>
        </p:spPr>
        <p:txBody>
          <a:bodyPr>
            <a:normAutofit/>
          </a:bodyPr>
          <a:lstStyle/>
          <a:p>
            <a:r>
              <a:rPr lang="pl-PL" dirty="0"/>
              <a:t>Oględziny a wizja lokalna </a:t>
            </a:r>
          </a:p>
        </p:txBody>
      </p:sp>
      <p:sp>
        <p:nvSpPr>
          <p:cNvPr id="3" name="Symbol zastępczy zawartości 2"/>
          <p:cNvSpPr>
            <a:spLocks noGrp="1"/>
          </p:cNvSpPr>
          <p:nvPr>
            <p:ph idx="1"/>
          </p:nvPr>
        </p:nvSpPr>
        <p:spPr>
          <a:xfrm>
            <a:off x="4241829" y="2340864"/>
            <a:ext cx="7019005" cy="3634486"/>
          </a:xfrm>
        </p:spPr>
        <p:txBody>
          <a:bodyPr>
            <a:normAutofit/>
          </a:bodyPr>
          <a:lstStyle/>
          <a:p>
            <a:pPr>
              <a:lnSpc>
                <a:spcPct val="100000"/>
              </a:lnSpc>
            </a:pPr>
            <a:r>
              <a:rPr lang="pl-PL" sz="1600" b="1"/>
              <a:t>Wyrok SA w Katowicach z 19.02.2015 r., II </a:t>
            </a:r>
            <a:r>
              <a:rPr lang="pl-PL" sz="1600" b="1" err="1"/>
              <a:t>AKa</a:t>
            </a:r>
            <a:r>
              <a:rPr lang="pl-PL" sz="1600" b="1"/>
              <a:t> 489/14 </a:t>
            </a:r>
          </a:p>
          <a:p>
            <a:pPr>
              <a:lnSpc>
                <a:spcPct val="100000"/>
              </a:lnSpc>
            </a:pPr>
            <a:r>
              <a:rPr lang="pl-PL" sz="1600"/>
              <a:t>Tymczasem od oględzin miejsca zdarzenia, przeprowadzanych zazwyczaj w postępowaniu przygotowawczym, z których sporządza się stosowny protokół i które mogą być utrwalone także poprzez fotografie oraz nagrania obrazu i dźwięku, należy odróżnić wizję lokalną, tj. </a:t>
            </a:r>
            <a:r>
              <a:rPr lang="pl-PL" sz="1600" b="1"/>
              <a:t>czynność polegającą na bezpośrednim poznaniu zmysłowym miejsca zdarzenia lub jego fragmentu w celu sprawdzenia, czy uprzednio uzyskane informacje o tym miejscu lub jego fragmencie są zgodne z rzeczywistością, albo w celu sprecyzowania lub uzupełnienia tych informacji, względnie w celu usunięcia bądź tylko wyjaśnienia tkwiących w nich sprzeczności</a:t>
            </a:r>
            <a:r>
              <a:rPr lang="pl-PL" sz="1600"/>
              <a:t>. Wizja lokalna jest nastawiona na sprawdzenie, </a:t>
            </a:r>
            <a:r>
              <a:rPr lang="pl-PL" sz="1600" b="1"/>
              <a:t>uzupełnienie bądź sprecyzowanie już posiadanych informacji i ma charakter raczej </a:t>
            </a:r>
            <a:r>
              <a:rPr lang="pl-PL" sz="1600" b="1" u="sng"/>
              <a:t>weryfikacyjny</a:t>
            </a:r>
            <a:r>
              <a:rPr lang="pl-PL" sz="1600" b="1"/>
              <a:t>, aniżeli </a:t>
            </a:r>
            <a:r>
              <a:rPr lang="pl-PL" sz="1600" b="1" err="1"/>
              <a:t>wykrywczy</a:t>
            </a:r>
            <a:r>
              <a:rPr lang="pl-PL" sz="1600" b="1"/>
              <a:t> </a:t>
            </a:r>
            <a:r>
              <a:rPr lang="pl-PL" sz="1600"/>
              <a:t>(wyrok SA w Katowicach z dnia 19 lutego 2015 r., II </a:t>
            </a:r>
            <a:r>
              <a:rPr lang="pl-PL" sz="1600" err="1"/>
              <a:t>AKa</a:t>
            </a:r>
            <a:r>
              <a:rPr lang="pl-PL" sz="1600"/>
              <a:t> 489/14).</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192" y="1529623"/>
            <a:ext cx="3194595" cy="3860537"/>
          </a:xfrm>
          <a:prstGeom prst="rect">
            <a:avLst/>
          </a:prstGeom>
        </p:spPr>
      </p:pic>
    </p:spTree>
    <p:extLst>
      <p:ext uri="{BB962C8B-B14F-4D97-AF65-F5344CB8AC3E}">
        <p14:creationId xmlns:p14="http://schemas.microsoft.com/office/powerpoint/2010/main" val="332191047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3230881" y="101996"/>
            <a:ext cx="4392164" cy="1492582"/>
          </a:xfrm>
        </p:spPr>
        <p:txBody>
          <a:bodyPr anchor="ctr">
            <a:normAutofit/>
          </a:bodyPr>
          <a:lstStyle/>
          <a:p>
            <a:r>
              <a:rPr lang="pl-PL" dirty="0"/>
              <a:t>Eksperyment </a:t>
            </a:r>
          </a:p>
        </p:txBody>
      </p:sp>
      <p:graphicFrame>
        <p:nvGraphicFramePr>
          <p:cNvPr id="5" name="Symbol zastępczy zawartości 2">
            <a:extLst>
              <a:ext uri="{FF2B5EF4-FFF2-40B4-BE49-F238E27FC236}">
                <a16:creationId xmlns:a16="http://schemas.microsoft.com/office/drawing/2014/main" id="{19E11C9F-0EAD-4F03-86E0-724384C3E42B}"/>
              </a:ext>
            </a:extLst>
          </p:cNvPr>
          <p:cNvGraphicFramePr>
            <a:graphicFrameLocks noGrp="1"/>
          </p:cNvGraphicFramePr>
          <p:nvPr>
            <p:ph idx="1"/>
          </p:nvPr>
        </p:nvGraphicFramePr>
        <p:xfrm>
          <a:off x="446535" y="1207784"/>
          <a:ext cx="11164274" cy="5437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735789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807559" y="938022"/>
            <a:ext cx="6647905" cy="1188720"/>
          </a:xfrm>
        </p:spPr>
        <p:txBody>
          <a:bodyPr>
            <a:normAutofit/>
          </a:bodyPr>
          <a:lstStyle/>
          <a:p>
            <a:r>
              <a:rPr lang="pl-PL" dirty="0"/>
              <a:t>Oględziny a eksperyment </a:t>
            </a:r>
          </a:p>
        </p:txBody>
      </p:sp>
      <p:sp>
        <p:nvSpPr>
          <p:cNvPr id="3" name="Symbol zastępczy zawartości 2"/>
          <p:cNvSpPr>
            <a:spLocks noGrp="1"/>
          </p:cNvSpPr>
          <p:nvPr>
            <p:ph idx="1"/>
          </p:nvPr>
        </p:nvSpPr>
        <p:spPr>
          <a:xfrm>
            <a:off x="807559" y="2340864"/>
            <a:ext cx="6690843" cy="3793237"/>
          </a:xfrm>
        </p:spPr>
        <p:txBody>
          <a:bodyPr>
            <a:normAutofit fontScale="77500" lnSpcReduction="20000"/>
          </a:bodyPr>
          <a:lstStyle/>
          <a:p>
            <a:pPr marL="0" indent="0">
              <a:buNone/>
            </a:pPr>
            <a:r>
              <a:rPr lang="pl-PL" b="1" dirty="0"/>
              <a:t>Wyrok SO w Poznaniu z 17.12.2015 r., IV Ka 1095/15</a:t>
            </a:r>
          </a:p>
          <a:p>
            <a:pPr marL="0" indent="0">
              <a:buNone/>
            </a:pPr>
            <a:r>
              <a:rPr lang="pl-PL" b="1" dirty="0"/>
              <a:t> </a:t>
            </a:r>
          </a:p>
          <a:p>
            <a:r>
              <a:rPr lang="pl-PL" dirty="0"/>
              <a:t>Oględziny mają charakter statyczny - służą zapoznaniu się przez organ procesowy z miejscem zdarzenia, osobą lub rzeczą (art. 207 § 1 k.p.k.), zaś eksperyment procesowy, o którym mowa w art. 211 k.p.k. ma na celu sprawdzenie w sposób doświadczalny czy badane zdarzenie lub podawany jego przebieg były w ogóle możliwe. </a:t>
            </a:r>
            <a:r>
              <a:rPr lang="pl-PL" b="1" dirty="0"/>
              <a:t>Zarówno doświadczenie, jak i odtworzenie, aby spełniało sens procesowy, winno być przeprowadzone w warunkach maksymalnie zbliżonych do tych, jakie miały miejsce, gdy zdarzenie zaistniało</a:t>
            </a:r>
          </a:p>
        </p:txBody>
      </p:sp>
      <p:pic>
        <p:nvPicPr>
          <p:cNvPr id="4" name="Obraz 3" descr="Obraz zawierający rysunek&#10;&#10;Opis wygenerowany automatyczni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6761" y="1731098"/>
            <a:ext cx="3053422" cy="3689935"/>
          </a:xfrm>
          <a:prstGeom prst="rect">
            <a:avLst/>
          </a:prstGeom>
        </p:spPr>
      </p:pic>
    </p:spTree>
    <p:extLst>
      <p:ext uri="{BB962C8B-B14F-4D97-AF65-F5344CB8AC3E}">
        <p14:creationId xmlns:p14="http://schemas.microsoft.com/office/powerpoint/2010/main" val="3799242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415F96-5121-032B-053F-E2BC6A31ECA2}"/>
              </a:ext>
            </a:extLst>
          </p:cNvPr>
          <p:cNvSpPr>
            <a:spLocks noGrp="1"/>
          </p:cNvSpPr>
          <p:nvPr>
            <p:ph type="title"/>
          </p:nvPr>
        </p:nvSpPr>
        <p:spPr/>
        <p:txBody>
          <a:bodyPr/>
          <a:lstStyle/>
          <a:p>
            <a:r>
              <a:rPr lang="pl-PL" dirty="0"/>
              <a:t>Zasada swobodnej oceny dowodów </a:t>
            </a:r>
          </a:p>
        </p:txBody>
      </p:sp>
      <p:pic>
        <p:nvPicPr>
          <p:cNvPr id="4" name="Picture 2" descr="Free Evaluating Cliparts, Download Free Evaluating Cliparts png images,  Free ClipArts on Clipart Library">
            <a:extLst>
              <a:ext uri="{FF2B5EF4-FFF2-40B4-BE49-F238E27FC236}">
                <a16:creationId xmlns:a16="http://schemas.microsoft.com/office/drawing/2014/main" id="{D192DAEB-B92A-8538-CC1B-6E3DCF61C3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0638" y="402432"/>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D54A78E1-6A49-57C6-54B8-E4BE0DA2B388}"/>
              </a:ext>
            </a:extLst>
          </p:cNvPr>
          <p:cNvSpPr>
            <a:spLocks noGrp="1"/>
          </p:cNvSpPr>
          <p:nvPr>
            <p:ph idx="1"/>
          </p:nvPr>
        </p:nvSpPr>
        <p:spPr/>
        <p:txBody>
          <a:bodyPr>
            <a:normAutofit lnSpcReduction="10000"/>
          </a:bodyPr>
          <a:lstStyle/>
          <a:p>
            <a:pPr algn="just"/>
            <a:r>
              <a:rPr lang="pl-PL" b="1" dirty="0">
                <a:effectLst/>
              </a:rPr>
              <a:t>Polskiej procedurze karnej nie jest znany podział na dowody pełnowartościowe, mniej wartościowe, czy niepełnowartościowe</a:t>
            </a:r>
            <a:r>
              <a:rPr lang="pl-PL" dirty="0">
                <a:effectLst/>
              </a:rPr>
              <a:t>. Takiego jakościowego różnicowania dowodów zakazuje bowiem wprost zasada swobodnej oceny dowodów, wymagając np. skonfrontowania dowodu z wyjaśnień (czy zeznań), w których pomawia się inne osoby, z pozostałymi dowodami przeprowadzonymi w sprawie, a następnie dokonania oceny wiarygodności tych wyjaśnień (zeznań). Istotą oceny każdego z przeprowadzonych dowodów jest przecież baczenie na jego treść, a nie na jego pochodzenie.</a:t>
            </a:r>
          </a:p>
          <a:p>
            <a:r>
              <a:rPr lang="pl-PL" dirty="0"/>
              <a:t>Wyrok SA w Łodzi z 14.02.2023 r., II </a:t>
            </a:r>
            <a:r>
              <a:rPr lang="pl-PL" dirty="0" err="1"/>
              <a:t>AKa</a:t>
            </a:r>
            <a:r>
              <a:rPr lang="pl-PL" dirty="0"/>
              <a:t> 201/22</a:t>
            </a:r>
            <a:br>
              <a:rPr lang="pl-PL" dirty="0"/>
            </a:br>
            <a:endParaRPr lang="pl-PL" dirty="0"/>
          </a:p>
        </p:txBody>
      </p:sp>
    </p:spTree>
    <p:extLst>
      <p:ext uri="{BB962C8B-B14F-4D97-AF65-F5344CB8AC3E}">
        <p14:creationId xmlns:p14="http://schemas.microsoft.com/office/powerpoint/2010/main" val="20056450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p:cNvPicPr>
            <a:picLocks noChangeAspect="1"/>
          </p:cNvPicPr>
          <p:nvPr/>
        </p:nvPicPr>
        <p:blipFill rotWithShape="1">
          <a:blip r:embed="rId2">
            <a:alphaModFix amt="50000"/>
          </a:blip>
          <a:srcRect t="1722" r="-1" b="-1"/>
          <a:stretch/>
        </p:blipFill>
        <p:spPr>
          <a:xfrm>
            <a:off x="20" y="-1"/>
            <a:ext cx="12188932" cy="6858000"/>
          </a:xfrm>
          <a:prstGeom prst="rect">
            <a:avLst/>
          </a:prstGeom>
        </p:spPr>
      </p:pic>
      <p:sp>
        <p:nvSpPr>
          <p:cNvPr id="2" name="Tytuł 1"/>
          <p:cNvSpPr>
            <a:spLocks noGrp="1"/>
          </p:cNvSpPr>
          <p:nvPr>
            <p:ph type="ctrTitle"/>
          </p:nvPr>
        </p:nvSpPr>
        <p:spPr>
          <a:xfrm>
            <a:off x="1524000" y="1122363"/>
            <a:ext cx="9144000" cy="3063240"/>
          </a:xfrm>
        </p:spPr>
        <p:txBody>
          <a:bodyPr>
            <a:normAutofit/>
          </a:bodyPr>
          <a:lstStyle/>
          <a:p>
            <a:r>
              <a:rPr lang="pl-PL" sz="6600">
                <a:solidFill>
                  <a:schemeClr val="bg1"/>
                </a:solidFill>
              </a:rPr>
              <a:t>Zakazy dowodowe </a:t>
            </a:r>
          </a:p>
        </p:txBody>
      </p:sp>
      <p:sp>
        <p:nvSpPr>
          <p:cNvPr id="3" name="Podtytuł 2"/>
          <p:cNvSpPr>
            <a:spLocks noGrp="1"/>
          </p:cNvSpPr>
          <p:nvPr>
            <p:ph type="subTitle" idx="1"/>
          </p:nvPr>
        </p:nvSpPr>
        <p:spPr>
          <a:xfrm>
            <a:off x="1527048" y="4599432"/>
            <a:ext cx="9144000" cy="1536192"/>
          </a:xfrm>
        </p:spPr>
        <p:txBody>
          <a:bodyPr>
            <a:normAutofit/>
          </a:bodyPr>
          <a:lstStyle/>
          <a:p>
            <a:r>
              <a:rPr lang="pl-PL">
                <a:solidFill>
                  <a:schemeClr val="bg1"/>
                </a:solidFill>
              </a:rPr>
              <a:t>Dowody nielegalne i dowody zebrane w sposób sprzeczny z ustawą, „owoce zatrutego drzewa”, pojęcie i rodzaje zakazów dowodowych, eliminowanie dowodów zebranych w sposób sprzeczny z ustawą </a:t>
            </a:r>
          </a:p>
        </p:txBody>
      </p:sp>
      <p:sp>
        <p:nvSpPr>
          <p:cNvPr id="11"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539360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Obraz 4"/>
          <p:cNvPicPr>
            <a:picLocks noChangeAspect="1"/>
          </p:cNvPicPr>
          <p:nvPr/>
        </p:nvPicPr>
        <p:blipFill rotWithShape="1">
          <a:blip r:embed="rId2">
            <a:duotone>
              <a:schemeClr val="bg2">
                <a:shade val="45000"/>
                <a:satMod val="135000"/>
              </a:schemeClr>
              <a:prstClr val="white"/>
            </a:duotone>
            <a:alphaModFix amt="25000"/>
            <a:extLst>
              <a:ext uri="{28A0092B-C50C-407E-A947-70E740481C1C}">
                <a14:useLocalDpi xmlns:a14="http://schemas.microsoft.com/office/drawing/2010/main" val="0"/>
              </a:ext>
            </a:extLst>
          </a:blip>
          <a:srcRect t="10822" r="-1" b="25959"/>
          <a:stretch/>
        </p:blipFill>
        <p:spPr>
          <a:xfrm>
            <a:off x="20" y="1"/>
            <a:ext cx="12188932" cy="6858000"/>
          </a:xfrm>
          <a:prstGeom prst="rect">
            <a:avLst/>
          </a:prstGeom>
        </p:spPr>
      </p:pic>
      <p:sp>
        <p:nvSpPr>
          <p:cNvPr id="2" name="Tytuł 1"/>
          <p:cNvSpPr>
            <a:spLocks noGrp="1"/>
          </p:cNvSpPr>
          <p:nvPr>
            <p:ph type="title"/>
          </p:nvPr>
        </p:nvSpPr>
        <p:spPr>
          <a:xfrm>
            <a:off x="252919" y="1123837"/>
            <a:ext cx="2947482" cy="4601183"/>
          </a:xfrm>
        </p:spPr>
        <p:txBody>
          <a:bodyPr>
            <a:normAutofit/>
          </a:bodyPr>
          <a:lstStyle/>
          <a:p>
            <a:r>
              <a:rPr lang="pl-PL"/>
              <a:t>Dowody nielegalne i dowody zebrane </a:t>
            </a:r>
            <a:br>
              <a:rPr lang="pl-PL"/>
            </a:br>
            <a:r>
              <a:rPr lang="pl-PL"/>
              <a:t>w sposób sprzeczny z ustawą </a:t>
            </a:r>
          </a:p>
        </p:txBody>
      </p:sp>
      <p:sp>
        <p:nvSpPr>
          <p:cNvPr id="3" name="Symbol zastępczy zawartości 2"/>
          <p:cNvSpPr>
            <a:spLocks noGrp="1"/>
          </p:cNvSpPr>
          <p:nvPr>
            <p:ph idx="1"/>
          </p:nvPr>
        </p:nvSpPr>
        <p:spPr>
          <a:xfrm>
            <a:off x="3869268" y="294640"/>
            <a:ext cx="7967132" cy="6360160"/>
          </a:xfrm>
        </p:spPr>
        <p:txBody>
          <a:bodyPr>
            <a:normAutofit/>
          </a:bodyPr>
          <a:lstStyle/>
          <a:p>
            <a:pPr marL="0" indent="0" algn="just">
              <a:buNone/>
            </a:pPr>
            <a:r>
              <a:rPr lang="pl-PL" sz="2000" dirty="0"/>
              <a:t>Dwa sposoby rozumienia pojęcia „dowód nielegalny”:</a:t>
            </a:r>
          </a:p>
          <a:p>
            <a:pPr marL="457200" indent="-457200" algn="just">
              <a:buFont typeface="+mj-lt"/>
              <a:buAutoNum type="alphaLcParenR"/>
            </a:pPr>
            <a:r>
              <a:rPr lang="pl-PL" sz="2000" dirty="0"/>
              <a:t> </a:t>
            </a:r>
            <a:r>
              <a:rPr lang="pl-PL" sz="2000" b="1" dirty="0"/>
              <a:t>dowód nielegalny to dowód uzyskany (zgromadzony) lub przeprowadzony w sposób sprzeczny z prawem – </a:t>
            </a:r>
            <a:r>
              <a:rPr lang="pl-PL" sz="2000" b="1" u="sng" dirty="0"/>
              <a:t>szerokie rozumienie</a:t>
            </a:r>
          </a:p>
          <a:p>
            <a:pPr lvl="1" algn="just"/>
            <a:r>
              <a:rPr lang="pl-PL" sz="2000" dirty="0"/>
              <a:t>do naruszenia prawa może dość na etapie pozyskania dowodu, tj.:</a:t>
            </a:r>
          </a:p>
          <a:p>
            <a:pPr lvl="2" algn="just"/>
            <a:r>
              <a:rPr lang="pl-PL" dirty="0"/>
              <a:t>uzyskanie dowodu, który jest objęty zakazem dowodowym (np. zeznań obrońcy) – naruszenie zakazu dowodowego</a:t>
            </a:r>
          </a:p>
          <a:p>
            <a:pPr lvl="2" algn="just"/>
            <a:r>
              <a:rPr lang="pl-PL" dirty="0"/>
              <a:t>naruszenie przepisów regulujących sposób przeprowadzania określonych dowodów (np. przeszukania czy kontroli i utrwalania rozmów) oraz przeprowadzania dowodów (np. przesłuchanie podejrzanego bez pouczenia o uprawnieniach </a:t>
            </a:r>
          </a:p>
          <a:p>
            <a:pPr lvl="2" algn="just"/>
            <a:r>
              <a:rPr lang="pl-PL" dirty="0"/>
              <a:t>naruszenie innych niż </a:t>
            </a:r>
            <a:r>
              <a:rPr lang="pl-PL" dirty="0" err="1"/>
              <a:t>kpk</a:t>
            </a:r>
            <a:r>
              <a:rPr lang="pl-PL" dirty="0"/>
              <a:t> przepisów</a:t>
            </a:r>
          </a:p>
          <a:p>
            <a:pPr lvl="1" algn="just"/>
            <a:r>
              <a:rPr lang="pl-PL" sz="2000" dirty="0"/>
              <a:t>przeprowadzania dowodów (zastąpienie protokołu zeznań notatką urzędową)</a:t>
            </a:r>
          </a:p>
          <a:p>
            <a:pPr marL="457200" indent="-457200" algn="just">
              <a:buFont typeface="+mj-lt"/>
              <a:buAutoNum type="alphaLcParenR"/>
            </a:pPr>
            <a:r>
              <a:rPr lang="pl-PL" sz="2000" b="1" dirty="0"/>
              <a:t>dowód nielegalny to dowód pozyskany w wyniku naruszenia zakazu dowodowego – </a:t>
            </a:r>
            <a:r>
              <a:rPr lang="pl-PL" sz="2000" b="1" u="sng" dirty="0"/>
              <a:t>wąskie rozumienie </a:t>
            </a:r>
            <a:r>
              <a:rPr lang="pl-PL" sz="2000" dirty="0"/>
              <a:t>(</a:t>
            </a:r>
            <a:r>
              <a:rPr lang="pl-PL" sz="2000" i="1" dirty="0"/>
              <a:t>prof. Skorupka</a:t>
            </a:r>
            <a:r>
              <a:rPr lang="pl-PL" sz="2000" dirty="0"/>
              <a:t>) </a:t>
            </a:r>
            <a:endParaRPr lang="pl-PL" sz="2000" b="1" dirty="0"/>
          </a:p>
          <a:p>
            <a:pPr lvl="1" algn="just"/>
            <a:r>
              <a:rPr lang="pl-PL" sz="2000" dirty="0"/>
              <a:t> wprowadzenie i wykorzystanie w procesie karnym informacji uzyskanej w następstwie naruszenia konkretnego przepisu KPK</a:t>
            </a:r>
          </a:p>
          <a:p>
            <a:pPr lvl="1"/>
            <a:endParaRPr lang="pl-PL" sz="1700" dirty="0"/>
          </a:p>
          <a:p>
            <a:pPr lvl="1"/>
            <a:endParaRPr lang="pl-PL" sz="1700" dirty="0"/>
          </a:p>
          <a:p>
            <a:pPr marL="1714500" lvl="3" indent="-342900">
              <a:buFont typeface="+mj-lt"/>
              <a:buAutoNum type="arabicPeriod"/>
            </a:pPr>
            <a:endParaRPr lang="pl-PL" sz="1700" dirty="0"/>
          </a:p>
          <a:p>
            <a:pPr marL="914400" lvl="1" indent="-457200">
              <a:buFont typeface="+mj-lt"/>
              <a:buAutoNum type="alphaLcParenR"/>
            </a:pPr>
            <a:endParaRPr lang="pl-PL" sz="1700" dirty="0"/>
          </a:p>
        </p:txBody>
      </p:sp>
    </p:spTree>
    <p:extLst>
      <p:ext uri="{BB962C8B-B14F-4D97-AF65-F5344CB8AC3E}">
        <p14:creationId xmlns:p14="http://schemas.microsoft.com/office/powerpoint/2010/main" val="61437275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raz 3"/>
          <p:cNvPicPr>
            <a:picLocks noChangeAspect="1"/>
          </p:cNvPicPr>
          <p:nvPr/>
        </p:nvPicPr>
        <p:blipFill rotWithShape="1">
          <a:blip r:embed="rId2">
            <a:duotone>
              <a:schemeClr val="bg2">
                <a:shade val="45000"/>
                <a:satMod val="135000"/>
              </a:schemeClr>
              <a:prstClr val="white"/>
            </a:duotone>
            <a:alphaModFix amt="25000"/>
            <a:extLst>
              <a:ext uri="{28A0092B-C50C-407E-A947-70E740481C1C}">
                <a14:useLocalDpi xmlns:a14="http://schemas.microsoft.com/office/drawing/2010/main" val="0"/>
              </a:ext>
            </a:extLst>
          </a:blip>
          <a:srcRect t="10822" r="-1" b="25959"/>
          <a:stretch/>
        </p:blipFill>
        <p:spPr>
          <a:xfrm>
            <a:off x="20" y="1"/>
            <a:ext cx="12188932" cy="6858000"/>
          </a:xfrm>
          <a:prstGeom prst="rect">
            <a:avLst/>
          </a:prstGeom>
        </p:spPr>
      </p:pic>
      <p:sp>
        <p:nvSpPr>
          <p:cNvPr id="2" name="Tytuł 1"/>
          <p:cNvSpPr>
            <a:spLocks noGrp="1"/>
          </p:cNvSpPr>
          <p:nvPr>
            <p:ph type="title"/>
          </p:nvPr>
        </p:nvSpPr>
        <p:spPr>
          <a:xfrm>
            <a:off x="252919" y="1123837"/>
            <a:ext cx="2947482" cy="4601183"/>
          </a:xfrm>
        </p:spPr>
        <p:txBody>
          <a:bodyPr vert="horz" lIns="91440" tIns="45720" rIns="91440" bIns="45720" rtlCol="0" anchor="ctr">
            <a:normAutofit/>
          </a:bodyPr>
          <a:lstStyle/>
          <a:p>
            <a:r>
              <a:rPr lang="en-US"/>
              <a:t>Dowody zebrane w sposób sprzeczny z ustawą</a:t>
            </a:r>
          </a:p>
        </p:txBody>
      </p:sp>
      <p:sp>
        <p:nvSpPr>
          <p:cNvPr id="5" name="Symbol zastępczy zawartości 4">
            <a:extLst>
              <a:ext uri="{FF2B5EF4-FFF2-40B4-BE49-F238E27FC236}">
                <a16:creationId xmlns:a16="http://schemas.microsoft.com/office/drawing/2014/main" id="{4DCC970D-2899-4884-B006-36116CE8FDB9}"/>
              </a:ext>
            </a:extLst>
          </p:cNvPr>
          <p:cNvSpPr>
            <a:spLocks noGrp="1"/>
          </p:cNvSpPr>
          <p:nvPr>
            <p:ph sz="half" idx="1"/>
          </p:nvPr>
        </p:nvSpPr>
        <p:spPr>
          <a:xfrm>
            <a:off x="3322321" y="71121"/>
            <a:ext cx="8616760" cy="6561174"/>
          </a:xfrm>
        </p:spPr>
        <p:txBody>
          <a:bodyPr vert="horz" lIns="91440" tIns="45720" rIns="91440" bIns="45720" rtlCol="0" anchor="ctr">
            <a:normAutofit/>
          </a:bodyPr>
          <a:lstStyle/>
          <a:p>
            <a:r>
              <a:rPr lang="en-US" sz="2200" dirty="0" err="1"/>
              <a:t>Wyróżnienie</a:t>
            </a:r>
            <a:r>
              <a:rPr lang="en-US" sz="2200" dirty="0"/>
              <a:t> </a:t>
            </a:r>
            <a:r>
              <a:rPr lang="en-US" sz="2200" dirty="0" err="1"/>
              <a:t>dowodów</a:t>
            </a:r>
            <a:r>
              <a:rPr lang="en-US" sz="2200" dirty="0"/>
              <a:t> </a:t>
            </a:r>
            <a:r>
              <a:rPr lang="en-US" sz="2200" dirty="0" err="1"/>
              <a:t>zebranych</a:t>
            </a:r>
            <a:r>
              <a:rPr lang="en-US" sz="2200" dirty="0"/>
              <a:t> w </a:t>
            </a:r>
            <a:r>
              <a:rPr lang="en-US" sz="2200" dirty="0" err="1"/>
              <a:t>sposób</a:t>
            </a:r>
            <a:r>
              <a:rPr lang="en-US" sz="2200" dirty="0"/>
              <a:t> </a:t>
            </a:r>
            <a:r>
              <a:rPr lang="en-US" sz="2200" dirty="0" err="1"/>
              <a:t>sprzeczny</a:t>
            </a:r>
            <a:r>
              <a:rPr lang="en-US" sz="2200" dirty="0"/>
              <a:t> z </a:t>
            </a:r>
            <a:r>
              <a:rPr lang="en-US" sz="2200" dirty="0" err="1"/>
              <a:t>ustawą</a:t>
            </a:r>
            <a:r>
              <a:rPr lang="en-US" sz="2200" dirty="0"/>
              <a:t> </a:t>
            </a:r>
            <a:r>
              <a:rPr lang="en-US" sz="2200" dirty="0" err="1"/>
              <a:t>wiąże</a:t>
            </a:r>
            <a:r>
              <a:rPr lang="en-US" sz="2200" dirty="0"/>
              <a:t> </a:t>
            </a:r>
            <a:r>
              <a:rPr lang="en-US" sz="2200" dirty="0" err="1"/>
              <a:t>się</a:t>
            </a:r>
            <a:r>
              <a:rPr lang="en-US" sz="2200" dirty="0"/>
              <a:t> z </a:t>
            </a:r>
            <a:r>
              <a:rPr lang="en-US" sz="2200" dirty="0" err="1"/>
              <a:t>konstytucyjną</a:t>
            </a:r>
            <a:r>
              <a:rPr lang="en-US" sz="2200" dirty="0"/>
              <a:t> </a:t>
            </a:r>
            <a:r>
              <a:rPr lang="en-US" sz="2200" dirty="0" err="1"/>
              <a:t>zasadą</a:t>
            </a:r>
            <a:r>
              <a:rPr lang="en-US" sz="2200" dirty="0"/>
              <a:t> </a:t>
            </a:r>
            <a:r>
              <a:rPr lang="en-US" sz="2200" dirty="0" err="1"/>
              <a:t>legalizmu</a:t>
            </a:r>
            <a:r>
              <a:rPr lang="en-US" sz="2200" dirty="0"/>
              <a:t> (art. 7) – </a:t>
            </a:r>
            <a:r>
              <a:rPr lang="en-US" sz="2200" dirty="0" err="1"/>
              <a:t>organy</a:t>
            </a:r>
            <a:r>
              <a:rPr lang="en-US" sz="2200" dirty="0"/>
              <a:t> </a:t>
            </a:r>
            <a:r>
              <a:rPr lang="en-US" sz="2200" dirty="0" err="1"/>
              <a:t>państwa</a:t>
            </a:r>
            <a:r>
              <a:rPr lang="en-US" sz="2200" dirty="0"/>
              <a:t> </a:t>
            </a:r>
            <a:r>
              <a:rPr lang="en-US" sz="2200" dirty="0" err="1"/>
              <a:t>działają</a:t>
            </a:r>
            <a:r>
              <a:rPr lang="en-US" sz="2200" dirty="0"/>
              <a:t> </a:t>
            </a:r>
            <a:r>
              <a:rPr lang="en-US" sz="2200" dirty="0" err="1"/>
              <a:t>na</a:t>
            </a:r>
            <a:r>
              <a:rPr lang="en-US" sz="2200" dirty="0"/>
              <a:t> </a:t>
            </a:r>
            <a:r>
              <a:rPr lang="en-US" sz="2200" dirty="0" err="1"/>
              <a:t>podstawie</a:t>
            </a:r>
            <a:r>
              <a:rPr lang="en-US" sz="2200" dirty="0"/>
              <a:t> </a:t>
            </a:r>
            <a:r>
              <a:rPr lang="en-US" sz="2200" dirty="0" err="1"/>
              <a:t>i</a:t>
            </a:r>
            <a:r>
              <a:rPr lang="en-US" sz="2200" dirty="0"/>
              <a:t> w </a:t>
            </a:r>
            <a:r>
              <a:rPr lang="en-US" sz="2200" dirty="0" err="1"/>
              <a:t>granicach</a:t>
            </a:r>
            <a:r>
              <a:rPr lang="en-US" sz="2200" dirty="0"/>
              <a:t> </a:t>
            </a:r>
            <a:r>
              <a:rPr lang="en-US" sz="2200" dirty="0" err="1"/>
              <a:t>prawa</a:t>
            </a:r>
            <a:r>
              <a:rPr lang="en-US" sz="2200" dirty="0"/>
              <a:t>. </a:t>
            </a:r>
            <a:r>
              <a:rPr lang="en-US" sz="2200" dirty="0" err="1"/>
              <a:t>Prawo</a:t>
            </a:r>
            <a:r>
              <a:rPr lang="en-US" sz="2200" dirty="0"/>
              <a:t> </a:t>
            </a:r>
            <a:r>
              <a:rPr lang="en-US" sz="2200" dirty="0" err="1"/>
              <a:t>powinno</a:t>
            </a:r>
            <a:r>
              <a:rPr lang="en-US" sz="2200" dirty="0"/>
              <a:t> </a:t>
            </a:r>
            <a:r>
              <a:rPr lang="en-US" sz="2200" dirty="0" err="1"/>
              <a:t>wyznaczać</a:t>
            </a:r>
            <a:r>
              <a:rPr lang="en-US" sz="2200" dirty="0"/>
              <a:t> </a:t>
            </a:r>
            <a:r>
              <a:rPr lang="en-US" sz="2200" dirty="0" err="1"/>
              <a:t>podstawy</a:t>
            </a:r>
            <a:r>
              <a:rPr lang="en-US" sz="2200" dirty="0"/>
              <a:t> </a:t>
            </a:r>
            <a:r>
              <a:rPr lang="en-US" sz="2200" dirty="0" err="1"/>
              <a:t>prawne</a:t>
            </a:r>
            <a:r>
              <a:rPr lang="en-US" sz="2200" dirty="0"/>
              <a:t> do </a:t>
            </a:r>
            <a:r>
              <a:rPr lang="en-US" sz="2200" dirty="0" err="1"/>
              <a:t>podejmowania</a:t>
            </a:r>
            <a:r>
              <a:rPr lang="en-US" sz="2200" dirty="0"/>
              <a:t> </a:t>
            </a:r>
            <a:r>
              <a:rPr lang="en-US" sz="2200" dirty="0" err="1"/>
              <a:t>określonych</a:t>
            </a:r>
            <a:r>
              <a:rPr lang="en-US" sz="2200" dirty="0"/>
              <a:t> </a:t>
            </a:r>
            <a:r>
              <a:rPr lang="en-US" sz="2200" dirty="0" err="1"/>
              <a:t>czynności</a:t>
            </a:r>
            <a:r>
              <a:rPr lang="en-US" sz="2200" dirty="0"/>
              <a:t> </a:t>
            </a:r>
            <a:r>
              <a:rPr lang="en-US" sz="2200" dirty="0" err="1"/>
              <a:t>i</a:t>
            </a:r>
            <a:r>
              <a:rPr lang="en-US" sz="2200" dirty="0"/>
              <a:t> </a:t>
            </a:r>
            <a:r>
              <a:rPr lang="en-US" sz="2200" dirty="0" err="1"/>
              <a:t>granice</a:t>
            </a:r>
            <a:r>
              <a:rPr lang="en-US" sz="2200" dirty="0"/>
              <a:t> </a:t>
            </a:r>
            <a:r>
              <a:rPr lang="en-US" sz="2200" dirty="0" err="1"/>
              <a:t>działań</a:t>
            </a:r>
            <a:r>
              <a:rPr lang="en-US" sz="2200" dirty="0"/>
              <a:t>. </a:t>
            </a:r>
            <a:r>
              <a:rPr lang="en-US" sz="2200" dirty="0" err="1"/>
              <a:t>Wyjście</a:t>
            </a:r>
            <a:r>
              <a:rPr lang="en-US" sz="2200" dirty="0"/>
              <a:t> </a:t>
            </a:r>
            <a:r>
              <a:rPr lang="en-US" sz="2200" dirty="0" err="1"/>
              <a:t>poza</a:t>
            </a:r>
            <a:r>
              <a:rPr lang="en-US" sz="2200" dirty="0"/>
              <a:t> </a:t>
            </a:r>
            <a:r>
              <a:rPr lang="en-US" sz="2200" dirty="0" err="1"/>
              <a:t>granice</a:t>
            </a:r>
            <a:r>
              <a:rPr lang="en-US" sz="2200" dirty="0"/>
              <a:t> </a:t>
            </a:r>
            <a:r>
              <a:rPr lang="en-US" sz="2200" dirty="0" err="1"/>
              <a:t>określone</a:t>
            </a:r>
            <a:r>
              <a:rPr lang="en-US" sz="2200" dirty="0"/>
              <a:t> w </a:t>
            </a:r>
            <a:r>
              <a:rPr lang="en-US" sz="2200" dirty="0" err="1"/>
              <a:t>przepisach</a:t>
            </a:r>
            <a:r>
              <a:rPr lang="en-US" sz="2200" dirty="0"/>
              <a:t> – </a:t>
            </a:r>
            <a:r>
              <a:rPr lang="en-US" sz="2200" dirty="0" err="1"/>
              <a:t>działanie</a:t>
            </a:r>
            <a:r>
              <a:rPr lang="en-US" sz="2200" dirty="0"/>
              <a:t> bez </a:t>
            </a:r>
            <a:r>
              <a:rPr lang="en-US" sz="2200" dirty="0" err="1"/>
              <a:t>podstawy</a:t>
            </a:r>
            <a:r>
              <a:rPr lang="en-US" sz="2200" dirty="0"/>
              <a:t> </a:t>
            </a:r>
            <a:r>
              <a:rPr lang="en-US" sz="2200" dirty="0" err="1"/>
              <a:t>prawnej</a:t>
            </a:r>
            <a:r>
              <a:rPr lang="en-US" sz="2200" dirty="0"/>
              <a:t>. </a:t>
            </a:r>
          </a:p>
          <a:p>
            <a:pPr lvl="1"/>
            <a:r>
              <a:rPr lang="en-US" sz="2200" dirty="0" err="1"/>
              <a:t>Prawa</a:t>
            </a:r>
            <a:r>
              <a:rPr lang="en-US" sz="2200" dirty="0"/>
              <a:t> </a:t>
            </a:r>
            <a:r>
              <a:rPr lang="en-US" sz="2200" dirty="0" err="1"/>
              <a:t>i</a:t>
            </a:r>
            <a:r>
              <a:rPr lang="en-US" sz="2200" dirty="0"/>
              <a:t> </a:t>
            </a:r>
            <a:r>
              <a:rPr lang="en-US" sz="2200" dirty="0" err="1"/>
              <a:t>wolności</a:t>
            </a:r>
            <a:r>
              <a:rPr lang="en-US" sz="2200" dirty="0"/>
              <a:t> </a:t>
            </a:r>
            <a:r>
              <a:rPr lang="en-US" sz="2200" dirty="0" err="1"/>
              <a:t>obywatelskie</a:t>
            </a:r>
            <a:r>
              <a:rPr lang="en-US" sz="2200" dirty="0"/>
              <a:t> – np. </a:t>
            </a:r>
            <a:r>
              <a:rPr lang="en-US" sz="2200" dirty="0" err="1"/>
              <a:t>prawo</a:t>
            </a:r>
            <a:r>
              <a:rPr lang="en-US" sz="2200" dirty="0"/>
              <a:t> do </a:t>
            </a:r>
            <a:r>
              <a:rPr lang="en-US" sz="2200" dirty="0" err="1"/>
              <a:t>prywatności</a:t>
            </a:r>
            <a:r>
              <a:rPr lang="en-US" sz="2200" dirty="0"/>
              <a:t>, </a:t>
            </a:r>
            <a:r>
              <a:rPr lang="en-US" sz="2200" dirty="0" err="1"/>
              <a:t>tajemnica</a:t>
            </a:r>
            <a:r>
              <a:rPr lang="en-US" sz="2200" dirty="0"/>
              <a:t> </a:t>
            </a:r>
            <a:r>
              <a:rPr lang="en-US" sz="2200" dirty="0" err="1"/>
              <a:t>korespondencji</a:t>
            </a:r>
            <a:r>
              <a:rPr lang="en-US" sz="2200" dirty="0"/>
              <a:t> </a:t>
            </a:r>
            <a:r>
              <a:rPr lang="en-US" sz="2200" dirty="0" err="1"/>
              <a:t>mogą</a:t>
            </a:r>
            <a:r>
              <a:rPr lang="en-US" sz="2200" dirty="0"/>
              <a:t> </a:t>
            </a:r>
            <a:r>
              <a:rPr lang="en-US" sz="2200" dirty="0" err="1"/>
              <a:t>być</a:t>
            </a:r>
            <a:r>
              <a:rPr lang="en-US" sz="2200" dirty="0"/>
              <a:t> </a:t>
            </a:r>
            <a:r>
              <a:rPr lang="en-US" sz="2200" dirty="0" err="1"/>
              <a:t>ograniczone</a:t>
            </a:r>
            <a:r>
              <a:rPr lang="en-US" sz="2200" dirty="0"/>
              <a:t> </a:t>
            </a:r>
            <a:r>
              <a:rPr lang="en-US" sz="2200" dirty="0" err="1"/>
              <a:t>na</a:t>
            </a:r>
            <a:r>
              <a:rPr lang="en-US" sz="2200" dirty="0"/>
              <a:t> </a:t>
            </a:r>
            <a:r>
              <a:rPr lang="en-US" sz="2200" dirty="0" err="1"/>
              <a:t>zasadach</a:t>
            </a:r>
            <a:r>
              <a:rPr lang="en-US" sz="2200" dirty="0"/>
              <a:t> </a:t>
            </a:r>
            <a:r>
              <a:rPr lang="en-US" sz="2200" dirty="0" err="1"/>
              <a:t>określonych</a:t>
            </a:r>
            <a:r>
              <a:rPr lang="en-US" sz="2200" dirty="0"/>
              <a:t> w </a:t>
            </a:r>
            <a:r>
              <a:rPr lang="en-US" sz="2200" dirty="0" err="1"/>
              <a:t>ustawie</a:t>
            </a:r>
            <a:r>
              <a:rPr lang="en-US" sz="2200" dirty="0"/>
              <a:t>, </a:t>
            </a:r>
            <a:r>
              <a:rPr lang="en-US" sz="2200" dirty="0" err="1"/>
              <a:t>jeżeli</a:t>
            </a:r>
            <a:r>
              <a:rPr lang="en-US" sz="2200" dirty="0"/>
              <a:t> jest to </a:t>
            </a:r>
            <a:r>
              <a:rPr lang="en-US" sz="2200" dirty="0" err="1"/>
              <a:t>konieczne</a:t>
            </a:r>
            <a:r>
              <a:rPr lang="en-US" sz="2200" dirty="0"/>
              <a:t> w </a:t>
            </a:r>
            <a:r>
              <a:rPr lang="en-US" sz="2200" dirty="0" err="1"/>
              <a:t>demokratycznym</a:t>
            </a:r>
            <a:r>
              <a:rPr lang="en-US" sz="2200" dirty="0"/>
              <a:t> </a:t>
            </a:r>
            <a:r>
              <a:rPr lang="en-US" sz="2200" dirty="0" err="1"/>
              <a:t>państwie</a:t>
            </a:r>
            <a:r>
              <a:rPr lang="en-US" sz="2200" dirty="0"/>
              <a:t> „</a:t>
            </a:r>
            <a:r>
              <a:rPr lang="en-US" sz="2200" dirty="0" err="1"/>
              <a:t>dla</a:t>
            </a:r>
            <a:r>
              <a:rPr lang="en-US" sz="2200" dirty="0"/>
              <a:t> </a:t>
            </a:r>
            <a:r>
              <a:rPr lang="en-US" sz="2200" dirty="0" err="1"/>
              <a:t>jego</a:t>
            </a:r>
            <a:r>
              <a:rPr lang="en-US" sz="2200" dirty="0"/>
              <a:t> </a:t>
            </a:r>
            <a:r>
              <a:rPr lang="en-US" sz="2200" dirty="0" err="1"/>
              <a:t>bezpieczeństwa</a:t>
            </a:r>
            <a:r>
              <a:rPr lang="en-US" sz="2200" dirty="0"/>
              <a:t> </a:t>
            </a:r>
            <a:r>
              <a:rPr lang="en-US" sz="2200" dirty="0" err="1"/>
              <a:t>lub</a:t>
            </a:r>
            <a:r>
              <a:rPr lang="en-US" sz="2200" dirty="0"/>
              <a:t> </a:t>
            </a:r>
            <a:r>
              <a:rPr lang="en-US" sz="2200" dirty="0" err="1"/>
              <a:t>porządku</a:t>
            </a:r>
            <a:r>
              <a:rPr lang="en-US" sz="2200" dirty="0"/>
              <a:t> </a:t>
            </a:r>
            <a:r>
              <a:rPr lang="en-US" sz="2200" dirty="0" err="1"/>
              <a:t>publicznego</a:t>
            </a:r>
            <a:r>
              <a:rPr lang="en-US" sz="2200" dirty="0"/>
              <a:t>, </a:t>
            </a:r>
            <a:r>
              <a:rPr lang="en-US" sz="2200" dirty="0" err="1"/>
              <a:t>ochrony</a:t>
            </a:r>
            <a:r>
              <a:rPr lang="en-US" sz="2200" dirty="0"/>
              <a:t> (…) </a:t>
            </a:r>
            <a:r>
              <a:rPr lang="en-US" sz="2200" dirty="0" err="1"/>
              <a:t>zdrowia</a:t>
            </a:r>
            <a:r>
              <a:rPr lang="en-US" sz="2200" dirty="0"/>
              <a:t> </a:t>
            </a:r>
            <a:r>
              <a:rPr lang="en-US" sz="2200" dirty="0" err="1"/>
              <a:t>i</a:t>
            </a:r>
            <a:r>
              <a:rPr lang="en-US" sz="2200" dirty="0"/>
              <a:t> </a:t>
            </a:r>
            <a:r>
              <a:rPr lang="en-US" sz="2200" dirty="0" err="1"/>
              <a:t>moralności</a:t>
            </a:r>
            <a:r>
              <a:rPr lang="en-US" sz="2200" dirty="0"/>
              <a:t> </a:t>
            </a:r>
            <a:r>
              <a:rPr lang="en-US" sz="2200" dirty="0" err="1"/>
              <a:t>publicznej</a:t>
            </a:r>
            <a:r>
              <a:rPr lang="en-US" sz="2200" dirty="0"/>
              <a:t> </a:t>
            </a:r>
            <a:r>
              <a:rPr lang="en-US" sz="2200" dirty="0" err="1"/>
              <a:t>albo</a:t>
            </a:r>
            <a:r>
              <a:rPr lang="en-US" sz="2200" dirty="0"/>
              <a:t> </a:t>
            </a:r>
            <a:r>
              <a:rPr lang="en-US" sz="2200" dirty="0" err="1"/>
              <a:t>wolności</a:t>
            </a:r>
            <a:r>
              <a:rPr lang="en-US" sz="2200" dirty="0"/>
              <a:t> </a:t>
            </a:r>
            <a:r>
              <a:rPr lang="en-US" sz="2200" dirty="0" err="1"/>
              <a:t>i</a:t>
            </a:r>
            <a:r>
              <a:rPr lang="en-US" sz="2200" dirty="0"/>
              <a:t> </a:t>
            </a:r>
            <a:r>
              <a:rPr lang="en-US" sz="2200" dirty="0" err="1"/>
              <a:t>praw</a:t>
            </a:r>
            <a:r>
              <a:rPr lang="en-US" sz="2200" dirty="0"/>
              <a:t> </a:t>
            </a:r>
            <a:r>
              <a:rPr lang="en-US" sz="2200" dirty="0" err="1"/>
              <a:t>innych</a:t>
            </a:r>
            <a:r>
              <a:rPr lang="en-US" sz="2200" dirty="0"/>
              <a:t> </a:t>
            </a:r>
            <a:r>
              <a:rPr lang="en-US" sz="2200" dirty="0" err="1"/>
              <a:t>osób</a:t>
            </a:r>
            <a:r>
              <a:rPr lang="en-US" sz="2200" dirty="0"/>
              <a:t>. </a:t>
            </a:r>
            <a:r>
              <a:rPr lang="en-US" sz="2200" dirty="0" err="1"/>
              <a:t>Ograniczenia</a:t>
            </a:r>
            <a:r>
              <a:rPr lang="en-US" sz="2200" dirty="0"/>
              <a:t> </a:t>
            </a:r>
            <a:r>
              <a:rPr lang="en-US" sz="2200" dirty="0" err="1"/>
              <a:t>te</a:t>
            </a:r>
            <a:r>
              <a:rPr lang="en-US" sz="2200" dirty="0"/>
              <a:t> </a:t>
            </a:r>
            <a:r>
              <a:rPr lang="en-US" sz="2200" dirty="0" err="1"/>
              <a:t>nie</a:t>
            </a:r>
            <a:r>
              <a:rPr lang="en-US" sz="2200" dirty="0"/>
              <a:t> </a:t>
            </a:r>
            <a:r>
              <a:rPr lang="en-US" sz="2200" dirty="0" err="1"/>
              <a:t>mogą</a:t>
            </a:r>
            <a:r>
              <a:rPr lang="en-US" sz="2200" dirty="0"/>
              <a:t> </a:t>
            </a:r>
            <a:r>
              <a:rPr lang="en-US" sz="2200" dirty="0" err="1"/>
              <a:t>naruszać</a:t>
            </a:r>
            <a:r>
              <a:rPr lang="en-US" sz="2200" dirty="0"/>
              <a:t> </a:t>
            </a:r>
            <a:r>
              <a:rPr lang="en-US" sz="2200" dirty="0" err="1"/>
              <a:t>istoty</a:t>
            </a:r>
            <a:r>
              <a:rPr lang="en-US" sz="2200" dirty="0"/>
              <a:t> </a:t>
            </a:r>
            <a:r>
              <a:rPr lang="en-US" sz="2200" dirty="0" err="1"/>
              <a:t>wolności</a:t>
            </a:r>
            <a:r>
              <a:rPr lang="en-US" sz="2200" dirty="0"/>
              <a:t> </a:t>
            </a:r>
            <a:r>
              <a:rPr lang="en-US" sz="2200" dirty="0" err="1"/>
              <a:t>i</a:t>
            </a:r>
            <a:r>
              <a:rPr lang="en-US" sz="2200" dirty="0"/>
              <a:t> </a:t>
            </a:r>
            <a:r>
              <a:rPr lang="en-US" sz="2200" dirty="0" err="1"/>
              <a:t>praw</a:t>
            </a:r>
            <a:r>
              <a:rPr lang="en-US" sz="2200" dirty="0"/>
              <a:t>.” – art. 31 </a:t>
            </a:r>
            <a:r>
              <a:rPr lang="en-US" sz="2200" dirty="0" err="1"/>
              <a:t>ust</a:t>
            </a:r>
            <a:r>
              <a:rPr lang="en-US" sz="2200" dirty="0"/>
              <a:t>. 3 </a:t>
            </a:r>
            <a:r>
              <a:rPr lang="en-US" sz="2200" dirty="0" err="1"/>
              <a:t>Konstytucji</a:t>
            </a:r>
            <a:r>
              <a:rPr lang="en-US" sz="2200" dirty="0"/>
              <a:t>; </a:t>
            </a:r>
            <a:r>
              <a:rPr lang="en-US" sz="2200" dirty="0" err="1"/>
              <a:t>konstytucyjna</a:t>
            </a:r>
            <a:r>
              <a:rPr lang="en-US" sz="2200" dirty="0"/>
              <a:t> </a:t>
            </a:r>
            <a:r>
              <a:rPr lang="en-US" sz="2200" dirty="0" err="1"/>
              <a:t>klauzula</a:t>
            </a:r>
            <a:r>
              <a:rPr lang="en-US" sz="2200" dirty="0"/>
              <a:t> </a:t>
            </a:r>
            <a:r>
              <a:rPr lang="en-US" sz="2200" dirty="0" err="1"/>
              <a:t>proporcjonalności</a:t>
            </a:r>
            <a:r>
              <a:rPr lang="en-US" sz="2200" dirty="0"/>
              <a:t>  </a:t>
            </a:r>
          </a:p>
          <a:p>
            <a:pPr algn="just"/>
            <a:r>
              <a:rPr lang="pl-PL" sz="2200" dirty="0"/>
              <a:t>Dowody pozyskane w sposób sprzeczny z ustawą to pojęcie szersze od dowodu nielegalnego i obejmuje dowody </a:t>
            </a:r>
            <a:r>
              <a:rPr lang="pl-PL" sz="2200" b="1" dirty="0"/>
              <a:t>pozyskane w sposób sprzeczny z warunkami określonymi w ustawie, choć nie są to dowody nielegalne</a:t>
            </a:r>
            <a:r>
              <a:rPr lang="pl-PL" sz="2200" dirty="0"/>
              <a:t>.</a:t>
            </a:r>
          </a:p>
          <a:p>
            <a:pPr lvl="1" algn="just"/>
            <a:r>
              <a:rPr lang="pl-PL" sz="2200" dirty="0"/>
              <a:t>naruszenie przepisów innych niż zakazy dowodowe </a:t>
            </a:r>
          </a:p>
          <a:p>
            <a:endParaRPr lang="en-US" sz="2200" dirty="0"/>
          </a:p>
        </p:txBody>
      </p:sp>
    </p:spTree>
    <p:extLst>
      <p:ext uri="{BB962C8B-B14F-4D97-AF65-F5344CB8AC3E}">
        <p14:creationId xmlns:p14="http://schemas.microsoft.com/office/powerpoint/2010/main" val="32503923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Dowody nielegalne i zebrane w sposób sprzeczny z ustawą </a:t>
            </a:r>
          </a:p>
        </p:txBody>
      </p:sp>
      <p:graphicFrame>
        <p:nvGraphicFramePr>
          <p:cNvPr id="4" name="Symbol zastępczy zawartości 3"/>
          <p:cNvGraphicFramePr>
            <a:graphicFrameLocks noGrp="1"/>
          </p:cNvGraphicFramePr>
          <p:nvPr>
            <p:ph sz="half" idx="1"/>
          </p:nvPr>
        </p:nvGraphicFramePr>
        <p:xfrm>
          <a:off x="2454361" y="2587596"/>
          <a:ext cx="3475038"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ymbol zastępczy zawartości 2">
            <a:extLst>
              <a:ext uri="{FF2B5EF4-FFF2-40B4-BE49-F238E27FC236}">
                <a16:creationId xmlns:a16="http://schemas.microsoft.com/office/drawing/2014/main" id="{614B5498-1558-4ADF-B7D9-3D8DA213D5E5}"/>
              </a:ext>
            </a:extLst>
          </p:cNvPr>
          <p:cNvSpPr>
            <a:spLocks noGrp="1"/>
          </p:cNvSpPr>
          <p:nvPr>
            <p:ph sz="half" idx="2"/>
          </p:nvPr>
        </p:nvSpPr>
        <p:spPr/>
        <p:txBody>
          <a:bodyPr/>
          <a:lstStyle/>
          <a:p>
            <a:endParaRPr lang="pl-PL"/>
          </a:p>
        </p:txBody>
      </p:sp>
      <p:graphicFrame>
        <p:nvGraphicFramePr>
          <p:cNvPr id="5" name="Diagram 4"/>
          <p:cNvGraphicFramePr/>
          <p:nvPr/>
        </p:nvGraphicFramePr>
        <p:xfrm>
          <a:off x="5116523" y="107672"/>
          <a:ext cx="6822558" cy="48501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pole tekstowe 5"/>
          <p:cNvSpPr txBox="1"/>
          <p:nvPr/>
        </p:nvSpPr>
        <p:spPr>
          <a:xfrm>
            <a:off x="4799455" y="3724275"/>
            <a:ext cx="2158411" cy="954107"/>
          </a:xfrm>
          <a:prstGeom prst="rect">
            <a:avLst/>
          </a:prstGeom>
          <a:noFill/>
        </p:spPr>
        <p:txBody>
          <a:bodyPr wrap="square" rtlCol="0">
            <a:spAutoFit/>
          </a:bodyPr>
          <a:lstStyle/>
          <a:p>
            <a:pPr algn="ctr"/>
            <a:r>
              <a:rPr lang="pl-PL" sz="2800" dirty="0">
                <a:solidFill>
                  <a:schemeClr val="bg1"/>
                </a:solidFill>
              </a:rPr>
              <a:t>dowody nielegalne </a:t>
            </a:r>
          </a:p>
        </p:txBody>
      </p:sp>
    </p:spTree>
    <p:extLst>
      <p:ext uri="{BB962C8B-B14F-4D97-AF65-F5344CB8AC3E}">
        <p14:creationId xmlns:p14="http://schemas.microsoft.com/office/powerpoint/2010/main" val="332433999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7F5610-1596-4BEC-9FAE-82D28806DA5B}"/>
              </a:ext>
            </a:extLst>
          </p:cNvPr>
          <p:cNvSpPr>
            <a:spLocks noGrp="1"/>
          </p:cNvSpPr>
          <p:nvPr>
            <p:ph type="title"/>
          </p:nvPr>
        </p:nvSpPr>
        <p:spPr/>
        <p:txBody>
          <a:bodyPr/>
          <a:lstStyle/>
          <a:p>
            <a:r>
              <a:rPr lang="pl-PL" dirty="0"/>
              <a:t>Dowody bezpośrednio i pośrednio nielegalne </a:t>
            </a:r>
          </a:p>
        </p:txBody>
      </p:sp>
      <p:sp>
        <p:nvSpPr>
          <p:cNvPr id="5" name="Symbol zastępczy tekstu 4"/>
          <p:cNvSpPr>
            <a:spLocks noGrp="1"/>
          </p:cNvSpPr>
          <p:nvPr>
            <p:ph type="body" idx="1"/>
          </p:nvPr>
        </p:nvSpPr>
        <p:spPr/>
        <p:txBody>
          <a:bodyPr>
            <a:noAutofit/>
          </a:bodyPr>
          <a:lstStyle/>
          <a:p>
            <a:pPr algn="ctr"/>
            <a:r>
              <a:rPr lang="pl-PL" sz="2800" dirty="0">
                <a:latin typeface="+mj-lt"/>
              </a:rPr>
              <a:t>Dowód bezpośrednio nielegalny </a:t>
            </a:r>
          </a:p>
        </p:txBody>
      </p:sp>
      <p:sp>
        <p:nvSpPr>
          <p:cNvPr id="6" name="Symbol zastępczy zawartości 5"/>
          <p:cNvSpPr>
            <a:spLocks noGrp="1"/>
          </p:cNvSpPr>
          <p:nvPr>
            <p:ph sz="half" idx="2"/>
          </p:nvPr>
        </p:nvSpPr>
        <p:spPr/>
        <p:txBody>
          <a:bodyPr>
            <a:normAutofit/>
          </a:bodyPr>
          <a:lstStyle/>
          <a:p>
            <a:pPr algn="just"/>
            <a:r>
              <a:rPr lang="pl-PL" sz="2200" dirty="0">
                <a:latin typeface="+mj-lt"/>
              </a:rPr>
              <a:t>dowód uzyskany z naruszeniem prawa </a:t>
            </a:r>
          </a:p>
        </p:txBody>
      </p:sp>
      <p:sp>
        <p:nvSpPr>
          <p:cNvPr id="7" name="Symbol zastępczy tekstu 6"/>
          <p:cNvSpPr>
            <a:spLocks noGrp="1"/>
          </p:cNvSpPr>
          <p:nvPr>
            <p:ph type="body" sz="quarter" idx="3"/>
          </p:nvPr>
        </p:nvSpPr>
        <p:spPr/>
        <p:txBody>
          <a:bodyPr>
            <a:noAutofit/>
          </a:bodyPr>
          <a:lstStyle/>
          <a:p>
            <a:pPr algn="ctr"/>
            <a:r>
              <a:rPr lang="pl-PL" sz="2800" dirty="0">
                <a:latin typeface="+mj-lt"/>
              </a:rPr>
              <a:t>Dowód pośrednio nielegalny</a:t>
            </a:r>
          </a:p>
        </p:txBody>
      </p:sp>
      <p:sp>
        <p:nvSpPr>
          <p:cNvPr id="8" name="Symbol zastępczy zawartości 7"/>
          <p:cNvSpPr>
            <a:spLocks noGrp="1"/>
          </p:cNvSpPr>
          <p:nvPr>
            <p:ph sz="quarter" idx="4"/>
          </p:nvPr>
        </p:nvSpPr>
        <p:spPr/>
        <p:txBody>
          <a:bodyPr>
            <a:normAutofit/>
          </a:bodyPr>
          <a:lstStyle/>
          <a:p>
            <a:pPr algn="just"/>
            <a:r>
              <a:rPr lang="pl-PL" sz="2200" dirty="0">
                <a:latin typeface="+mj-lt"/>
              </a:rPr>
              <a:t>uzyskany legalnie, ale w wyniku nielegalnego wejścia w posiadanie informacji o jego istnieniu </a:t>
            </a:r>
          </a:p>
          <a:p>
            <a:pPr algn="just"/>
            <a:r>
              <a:rPr lang="pl-PL" sz="2200" dirty="0">
                <a:latin typeface="+mj-lt"/>
              </a:rPr>
              <a:t>tzw. owoce zatrutego drzewa </a:t>
            </a:r>
          </a:p>
        </p:txBody>
      </p:sp>
    </p:spTree>
    <p:extLst>
      <p:ext uri="{BB962C8B-B14F-4D97-AF65-F5344CB8AC3E}">
        <p14:creationId xmlns:p14="http://schemas.microsoft.com/office/powerpoint/2010/main" val="109255253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2365951" y="148902"/>
            <a:ext cx="5933440" cy="603250"/>
          </a:xfrm>
        </p:spPr>
        <p:txBody>
          <a:bodyPr>
            <a:normAutofit fontScale="90000"/>
          </a:bodyPr>
          <a:lstStyle/>
          <a:p>
            <a:pPr algn="l"/>
            <a:r>
              <a:rPr lang="pl-PL" dirty="0"/>
              <a:t>Owoce zatrutego drzewa </a:t>
            </a:r>
          </a:p>
        </p:txBody>
      </p:sp>
      <p:pic>
        <p:nvPicPr>
          <p:cNvPr id="9" name="Symbol zastępczy zawartości 8"/>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9039225" y="0"/>
            <a:ext cx="3152775" cy="3810000"/>
          </a:xfrm>
        </p:spPr>
      </p:pic>
      <p:sp>
        <p:nvSpPr>
          <p:cNvPr id="3" name="pole tekstowe 2"/>
          <p:cNvSpPr txBox="1"/>
          <p:nvPr/>
        </p:nvSpPr>
        <p:spPr>
          <a:xfrm>
            <a:off x="5332671" y="2548743"/>
            <a:ext cx="6497507" cy="4093428"/>
          </a:xfrm>
          <a:prstGeom prst="rect">
            <a:avLst/>
          </a:prstGeom>
          <a:noFill/>
        </p:spPr>
        <p:txBody>
          <a:bodyPr wrap="square" rtlCol="0">
            <a:spAutoFit/>
          </a:bodyPr>
          <a:lstStyle/>
          <a:p>
            <a:pPr algn="just"/>
            <a:r>
              <a:rPr lang="pl-PL" sz="2000" i="1" dirty="0" err="1"/>
              <a:t>Fruit</a:t>
            </a:r>
            <a:r>
              <a:rPr lang="pl-PL" sz="2000" i="1" dirty="0"/>
              <a:t> of the </a:t>
            </a:r>
            <a:r>
              <a:rPr lang="pl-PL" sz="2000" i="1" dirty="0" err="1"/>
              <a:t>poisonous</a:t>
            </a:r>
            <a:r>
              <a:rPr lang="pl-PL" sz="2000" i="1" dirty="0"/>
              <a:t> </a:t>
            </a:r>
            <a:r>
              <a:rPr lang="pl-PL" sz="2000" i="1" dirty="0" err="1"/>
              <a:t>tree</a:t>
            </a:r>
            <a:r>
              <a:rPr lang="pl-PL" sz="2000" dirty="0"/>
              <a:t> – dowody uzyskane w wyniku nielegalnego przeszukania, zatrzymania itp. (IV poprawka do Konstytucji USA) albo za pomocą innych czynności naruszających prawa i wolności jednostki zagwarantowane w konstytucji (np. V poprawka do Konstytucji USA – m.in. prawo do nieobciążania się) nie mogą być wykorzystane w procesie. Nielegalne źródło (drzewo) pozyskania dowodów automatycznie skutkuje nielegalnością wszelkich materiałów pozyskanych w wyniku tej czynności (owoce).  </a:t>
            </a:r>
          </a:p>
          <a:p>
            <a:pPr algn="just"/>
            <a:endParaRPr lang="pl-PL" sz="2000" dirty="0"/>
          </a:p>
          <a:p>
            <a:pPr algn="just"/>
            <a:r>
              <a:rPr lang="pl-PL" sz="2000" dirty="0"/>
              <a:t>Zapobiega wprowadzeniu do procesu </a:t>
            </a:r>
            <a:r>
              <a:rPr lang="pl-PL" sz="2000" b="1" dirty="0"/>
              <a:t>dowodów pośrednio nielegalnych. </a:t>
            </a:r>
          </a:p>
        </p:txBody>
      </p:sp>
      <p:sp>
        <p:nvSpPr>
          <p:cNvPr id="4" name="pole tekstowe 3"/>
          <p:cNvSpPr txBox="1"/>
          <p:nvPr/>
        </p:nvSpPr>
        <p:spPr>
          <a:xfrm>
            <a:off x="228746" y="880756"/>
            <a:ext cx="4859162" cy="5324535"/>
          </a:xfrm>
          <a:prstGeom prst="rect">
            <a:avLst/>
          </a:prstGeom>
          <a:noFill/>
        </p:spPr>
        <p:txBody>
          <a:bodyPr wrap="square" rtlCol="0">
            <a:spAutoFit/>
          </a:bodyPr>
          <a:lstStyle/>
          <a:p>
            <a:pPr algn="just"/>
            <a:r>
              <a:rPr lang="pl-PL" sz="2000" b="1" dirty="0"/>
              <a:t>4. Poprawka - </a:t>
            </a:r>
            <a:r>
              <a:rPr lang="pl-PL" sz="2000" dirty="0"/>
              <a:t>Prawa ludu do nietykalności osobistej, mieszkania, dokumentów i mienia nie wolno naruszać przez nieuzasadnione rewizje i zatrzymanie; nakaz w tym przedmiocie można wystawić tylko wówczas, gdy zachodzi wiarygodna przyczyna potwierdzona przysięgą lub zastępującym ją oświadczeniem. Miejsce podlegające rewizji oraz osoby i rzeczy podlegające zatrzymaniu powinny być w nakazie szczegółowo określone.</a:t>
            </a:r>
          </a:p>
          <a:p>
            <a:pPr algn="just"/>
            <a:endParaRPr lang="pl-PL" sz="2000" dirty="0"/>
          </a:p>
          <a:p>
            <a:pPr algn="just"/>
            <a:r>
              <a:rPr lang="pl-PL" sz="2000" b="1" dirty="0"/>
              <a:t>5. Poprawka </a:t>
            </a:r>
            <a:r>
              <a:rPr lang="pl-PL" sz="2000" dirty="0"/>
              <a:t>(…) Nikt nie może być zmuszony do zeznawania w sprawie karnej na swoją niekorzyść, ani też zostać bez prawidłowego wymiaru sprawiedliwości pozbawiony życia, wolności lub mienia (…). </a:t>
            </a:r>
          </a:p>
        </p:txBody>
      </p:sp>
      <p:sp>
        <p:nvSpPr>
          <p:cNvPr id="5" name="pole tekstowe 4">
            <a:extLst>
              <a:ext uri="{FF2B5EF4-FFF2-40B4-BE49-F238E27FC236}">
                <a16:creationId xmlns:a16="http://schemas.microsoft.com/office/drawing/2014/main" id="{DB5B2BE6-2267-4653-8E52-F6B4E54621EF}"/>
              </a:ext>
            </a:extLst>
          </p:cNvPr>
          <p:cNvSpPr txBox="1"/>
          <p:nvPr/>
        </p:nvSpPr>
        <p:spPr>
          <a:xfrm>
            <a:off x="5407025" y="752152"/>
            <a:ext cx="3952875" cy="1200329"/>
          </a:xfrm>
          <a:prstGeom prst="rect">
            <a:avLst/>
          </a:prstGeom>
          <a:noFill/>
        </p:spPr>
        <p:txBody>
          <a:bodyPr wrap="square" rtlCol="0">
            <a:spAutoFit/>
          </a:bodyPr>
          <a:lstStyle/>
          <a:p>
            <a:pPr algn="ctr"/>
            <a:r>
              <a:rPr lang="pl-PL" sz="3600" b="1" i="1" dirty="0">
                <a:solidFill>
                  <a:srgbClr val="FF0000"/>
                </a:solidFill>
              </a:rPr>
              <a:t>Czym są i skąd pochodzi ta teoria? </a:t>
            </a:r>
          </a:p>
        </p:txBody>
      </p:sp>
    </p:spTree>
    <p:extLst>
      <p:ext uri="{BB962C8B-B14F-4D97-AF65-F5344CB8AC3E}">
        <p14:creationId xmlns:p14="http://schemas.microsoft.com/office/powerpoint/2010/main" val="411228106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371599" y="294538"/>
            <a:ext cx="9895951" cy="1033669"/>
          </a:xfrm>
        </p:spPr>
        <p:txBody>
          <a:bodyPr>
            <a:normAutofit/>
          </a:bodyPr>
          <a:lstStyle/>
          <a:p>
            <a:r>
              <a:rPr lang="pl-PL" sz="4000">
                <a:solidFill>
                  <a:srgbClr val="FFFFFF"/>
                </a:solidFill>
              </a:rPr>
              <a:t>Owoce zatrutego drzewa </a:t>
            </a:r>
          </a:p>
        </p:txBody>
      </p:sp>
      <p:sp>
        <p:nvSpPr>
          <p:cNvPr id="3" name="Symbol zastępczy zawartości 2"/>
          <p:cNvSpPr>
            <a:spLocks noGrp="1"/>
          </p:cNvSpPr>
          <p:nvPr>
            <p:ph idx="1"/>
          </p:nvPr>
        </p:nvSpPr>
        <p:spPr>
          <a:xfrm>
            <a:off x="325120" y="1622744"/>
            <a:ext cx="11562079" cy="4940717"/>
          </a:xfrm>
        </p:spPr>
        <p:txBody>
          <a:bodyPr anchor="ctr">
            <a:normAutofit lnSpcReduction="10000"/>
          </a:bodyPr>
          <a:lstStyle/>
          <a:p>
            <a:r>
              <a:rPr lang="pl-PL" sz="2000" dirty="0"/>
              <a:t>Doktryna owoców zatrutego drzewa ma zniechęcać organy procesowe (</a:t>
            </a:r>
            <a:r>
              <a:rPr lang="pl-PL" sz="2000" i="1" dirty="0" err="1"/>
              <a:t>deterrence</a:t>
            </a:r>
            <a:r>
              <a:rPr lang="pl-PL" sz="2000" i="1" dirty="0"/>
              <a:t> </a:t>
            </a:r>
            <a:r>
              <a:rPr lang="pl-PL" sz="2000" i="1" dirty="0" err="1"/>
              <a:t>effect</a:t>
            </a:r>
            <a:r>
              <a:rPr lang="pl-PL" sz="2000" dirty="0"/>
              <a:t>) do naruszania przepisów celem pozyskania dowodów przestępstwa. </a:t>
            </a:r>
          </a:p>
          <a:p>
            <a:r>
              <a:rPr lang="pl-PL" sz="2000" dirty="0"/>
              <a:t>Ochrona konstytucyjnych praw i wolności jednostki, ale jednocześnie ograniczone możliwości poznania prawdy w procesie karnym. </a:t>
            </a:r>
          </a:p>
          <a:p>
            <a:r>
              <a:rPr lang="pl-PL" sz="2000" dirty="0"/>
              <a:t>Od „owoców zatrutego drzewa” przewiduje się szereg wyjątków, np.:</a:t>
            </a:r>
          </a:p>
          <a:p>
            <a:pPr marL="914400" lvl="1" indent="-457200">
              <a:buFont typeface="+mj-lt"/>
              <a:buAutoNum type="arabicPeriod"/>
            </a:pPr>
            <a:r>
              <a:rPr lang="pl-PL" sz="2000" i="1" dirty="0"/>
              <a:t>Good </a:t>
            </a:r>
            <a:r>
              <a:rPr lang="pl-PL" sz="2000" i="1" dirty="0" err="1"/>
              <a:t>faith</a:t>
            </a:r>
            <a:r>
              <a:rPr lang="pl-PL" sz="2000" i="1" dirty="0"/>
              <a:t> </a:t>
            </a:r>
            <a:r>
              <a:rPr lang="pl-PL" sz="2000" i="1" dirty="0" err="1"/>
              <a:t>exception</a:t>
            </a:r>
            <a:r>
              <a:rPr lang="pl-PL" sz="2000" i="1" dirty="0"/>
              <a:t> – </a:t>
            </a:r>
            <a:r>
              <a:rPr lang="pl-PL" sz="2000" dirty="0"/>
              <a:t>jeżeli funkcjonariusze byli przekonani (działali w dobrej wierze), że przeszukanie/zatrzymanie jest zgodne z prawem (nakaz przeszukania jest legalny) to dowody tak pozyskane są legalne. </a:t>
            </a:r>
          </a:p>
          <a:p>
            <a:pPr marL="914400" lvl="1" indent="-457200">
              <a:buFont typeface="+mj-lt"/>
              <a:buAutoNum type="arabicPeriod"/>
            </a:pPr>
            <a:r>
              <a:rPr lang="pl-PL" sz="2000" i="1" dirty="0" err="1"/>
              <a:t>Inevitable</a:t>
            </a:r>
            <a:r>
              <a:rPr lang="pl-PL" sz="2000" i="1" dirty="0"/>
              <a:t> </a:t>
            </a:r>
            <a:r>
              <a:rPr lang="pl-PL" sz="2000" i="1" dirty="0" err="1"/>
              <a:t>discovery</a:t>
            </a:r>
            <a:r>
              <a:rPr lang="pl-PL" sz="2000" i="1" dirty="0"/>
              <a:t> </a:t>
            </a:r>
            <a:r>
              <a:rPr lang="pl-PL" sz="2000" dirty="0"/>
              <a:t>– </a:t>
            </a:r>
            <a:r>
              <a:rPr lang="pl-PL" sz="2000" dirty="0" err="1"/>
              <a:t>Nix</a:t>
            </a:r>
            <a:r>
              <a:rPr lang="pl-PL" sz="2000" dirty="0"/>
              <a:t> v. Williams, 1984; dowody odkryte w wyniku nielegalnego przeszukania (naruszenia konstytucyjnych uprawnień jednostki) są dopuszczalne, jeżeli na podstawie innych dowodów zebranych w sprawie wynika, że normalne (legalne) działania policji nieuchronnie doprowadziłyby do ich odkrycia. </a:t>
            </a:r>
          </a:p>
          <a:p>
            <a:pPr marL="914400" lvl="1" indent="-457200">
              <a:buFont typeface="+mj-lt"/>
              <a:buAutoNum type="arabicPeriod"/>
            </a:pPr>
            <a:r>
              <a:rPr lang="pl-PL" sz="2000" dirty="0"/>
              <a:t>Dowody pozyskane przez osobę prywatną w wyniku naruszenia konstytucyjnych uprawnień (np. prawa do prywatności) są dopuszczalne – 4. poprawka odnosi się tylko do organów państwa </a:t>
            </a:r>
          </a:p>
          <a:p>
            <a:pPr marL="914400" lvl="1" indent="-457200">
              <a:buFont typeface="+mj-lt"/>
              <a:buAutoNum type="arabicPeriod"/>
            </a:pPr>
            <a:r>
              <a:rPr lang="pl-PL" sz="2000" i="1" dirty="0"/>
              <a:t>Silver </a:t>
            </a:r>
            <a:r>
              <a:rPr lang="pl-PL" sz="2000" i="1" dirty="0" err="1"/>
              <a:t>platter</a:t>
            </a:r>
            <a:r>
              <a:rPr lang="pl-PL" sz="2000" i="1" dirty="0"/>
              <a:t> </a:t>
            </a:r>
            <a:r>
              <a:rPr lang="pl-PL" sz="2000" i="1" dirty="0" err="1"/>
              <a:t>doctrine</a:t>
            </a:r>
            <a:r>
              <a:rPr lang="pl-PL" sz="2000" i="1" dirty="0"/>
              <a:t> </a:t>
            </a:r>
            <a:r>
              <a:rPr lang="pl-PL" sz="2000" dirty="0"/>
              <a:t>– jeżeli policja stanowa zgromadziła dowody z naruszeniem 4. poprawki, to prokurator federalny może je wykorzystać w procesie i są dopuszczalne, ponieważ podano je „na srebrnej tacy” i nie miał wpływu na wadliwość ich pozyskania (</a:t>
            </a:r>
            <a:r>
              <a:rPr lang="pl-PL" sz="2000" dirty="0" err="1"/>
              <a:t>Lustig</a:t>
            </a:r>
            <a:r>
              <a:rPr lang="pl-PL" sz="2000" dirty="0"/>
              <a:t> v. USA,1949)</a:t>
            </a:r>
            <a:endParaRPr lang="pl-PL" sz="2000" i="1" dirty="0"/>
          </a:p>
        </p:txBody>
      </p:sp>
    </p:spTree>
    <p:extLst>
      <p:ext uri="{BB962C8B-B14F-4D97-AF65-F5344CB8AC3E}">
        <p14:creationId xmlns:p14="http://schemas.microsoft.com/office/powerpoint/2010/main" val="395715781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371599" y="294538"/>
            <a:ext cx="9895951" cy="1033669"/>
          </a:xfrm>
        </p:spPr>
        <p:txBody>
          <a:bodyPr>
            <a:normAutofit/>
          </a:bodyPr>
          <a:lstStyle/>
          <a:p>
            <a:r>
              <a:rPr lang="pl-PL" sz="4000">
                <a:solidFill>
                  <a:srgbClr val="FFFFFF"/>
                </a:solidFill>
              </a:rPr>
              <a:t>Owoce zatrutego drzewa w KPK</a:t>
            </a:r>
          </a:p>
        </p:txBody>
      </p:sp>
      <p:sp>
        <p:nvSpPr>
          <p:cNvPr id="3" name="Symbol zastępczy zawartości 2"/>
          <p:cNvSpPr>
            <a:spLocks noGrp="1"/>
          </p:cNvSpPr>
          <p:nvPr>
            <p:ph idx="1"/>
          </p:nvPr>
        </p:nvSpPr>
        <p:spPr>
          <a:xfrm>
            <a:off x="111760" y="1590740"/>
            <a:ext cx="12080239" cy="5267259"/>
          </a:xfrm>
        </p:spPr>
        <p:txBody>
          <a:bodyPr anchor="ctr">
            <a:normAutofit fontScale="92500" lnSpcReduction="10000"/>
          </a:bodyPr>
          <a:lstStyle/>
          <a:p>
            <a:pPr marL="0" indent="0" algn="just">
              <a:buNone/>
            </a:pPr>
            <a:r>
              <a:rPr lang="pl-PL" sz="1800" b="1" dirty="0"/>
              <a:t>KPK nie ma doktryny owoców zatrutego drzewa</a:t>
            </a:r>
            <a:r>
              <a:rPr lang="pl-PL" sz="1800" dirty="0"/>
              <a:t>. </a:t>
            </a:r>
          </a:p>
          <a:p>
            <a:pPr algn="just"/>
            <a:r>
              <a:rPr lang="pl-PL" sz="1800" i="1" dirty="0"/>
              <a:t>Zgodnie z obowiązującą w procesie karnym zasadą swobody dowodzenia </a:t>
            </a:r>
            <a:r>
              <a:rPr lang="pl-PL" sz="1800" b="1" i="1" dirty="0"/>
              <a:t>dopuszczalne jest przeprowadzenie wszelkich czynności dowodowych z wyjątkiem czynności objętych zakazem ich przeprowadzenia. </a:t>
            </a:r>
            <a:r>
              <a:rPr lang="pl-PL" sz="1800" dirty="0"/>
              <a:t>(wyrok SN z 2.02.2016 r., IV KK 346/15). </a:t>
            </a:r>
          </a:p>
          <a:p>
            <a:pPr algn="just"/>
            <a:r>
              <a:rPr lang="pl-PL" sz="1800" dirty="0"/>
              <a:t>Wadliwość jednej czynności dowodowej nie oznacza wadliwości innej czynności dowodowej, a prawidłowość każdej z nich należy oceniać według odrębnych kryteriów (S. Waltoś, P. Hofmański, </a:t>
            </a:r>
            <a:r>
              <a:rPr lang="pl-PL" sz="1800" i="1" dirty="0"/>
              <a:t>Proces karny. Zarys systemu, </a:t>
            </a:r>
            <a:r>
              <a:rPr lang="pl-PL" sz="1800" dirty="0"/>
              <a:t>Warszawa 2013, s. 57).</a:t>
            </a:r>
          </a:p>
          <a:p>
            <a:pPr algn="just"/>
            <a:r>
              <a:rPr lang="pl-PL" sz="1800" dirty="0"/>
              <a:t>Wprowadzenie do procesu karnego doktryny owoców zatrutego drzewa ograniczyłoby możliwości poznania prawdy w procesie karnym. </a:t>
            </a:r>
          </a:p>
          <a:p>
            <a:pPr lvl="1" algn="just"/>
            <a:r>
              <a:rPr lang="pl-PL" sz="1800" i="1" dirty="0"/>
              <a:t>Jednym z podstawowych założeń polskiej procedury karnej jest pociągnięcie sprawcy do odpowiedzialności karnej, co przesądza na rzecz możliwości wykorzystania w procesie karnym „dowodów pośrednio skażonych” w celu realizacji tego postulatu</a:t>
            </a:r>
            <a:r>
              <a:rPr lang="pl-PL" sz="1800" dirty="0"/>
              <a:t> (wyrok SN z 2.02.2016 r., IV KK 346/15).</a:t>
            </a:r>
          </a:p>
          <a:p>
            <a:pPr lvl="1" algn="just"/>
            <a:r>
              <a:rPr lang="pl-PL" sz="1800" dirty="0"/>
              <a:t> </a:t>
            </a:r>
            <a:r>
              <a:rPr lang="pl-PL" sz="1800" i="1" dirty="0"/>
              <a:t>Koncepcja "owoców zatrutego drzewa", znajdująca oparcie w tzw. formalnej teorii dowodów, nie została przyjęta w polskim procesie karnym, gdzie obowiązuje zasada swobodnej oceny dowodów. Ta właśnie zasada nakładała na sąd obowiązek dokonania oceny wszystkich dowodów zgodnie z dyrektywami zawartymi w art. 7 k.p.k.</a:t>
            </a:r>
            <a:r>
              <a:rPr lang="pl-PL" sz="1800" dirty="0"/>
              <a:t> (wyrok SA w Katowicach z 27.05.2004 r., II </a:t>
            </a:r>
            <a:r>
              <a:rPr lang="pl-PL" sz="1800" dirty="0" err="1"/>
              <a:t>AKa</a:t>
            </a:r>
            <a:r>
              <a:rPr lang="pl-PL" sz="1800" dirty="0"/>
              <a:t> 160/04)</a:t>
            </a:r>
            <a:endParaRPr lang="pl-PL" sz="1800" i="1" dirty="0"/>
          </a:p>
          <a:p>
            <a:pPr marL="0" indent="0" algn="just">
              <a:buNone/>
            </a:pPr>
            <a:r>
              <a:rPr lang="pl-PL" sz="1800" b="1" dirty="0"/>
              <a:t>Nie oznacza to, że dowody pośrednio nielegalne nie mogą zostać uznane za niedopuszczalne! Można je wykluczyć powołując się m.in. na rzetelność postępowania (art. 45 ust. 1), konstytucyjną zasadę legalizmu (art. 7), zasadę demokratycznego państwa prawa (art. 2), prawo do prywatności i tajemnicę komunikowania się (art. 49 i 50). </a:t>
            </a:r>
          </a:p>
          <a:p>
            <a:pPr algn="just"/>
            <a:r>
              <a:rPr lang="pl-PL" sz="1800" dirty="0"/>
              <a:t>Swoboda dowodzenia organów procesowych jest ograniczona konstytucyjnymi prawami i wolnościami jednostki – por. w</a:t>
            </a:r>
            <a:r>
              <a:rPr lang="pl-PL" sz="1800" dirty="0">
                <a:sym typeface="Wingdings" panose="05000000000000000000" pitchFamily="2" charset="2"/>
              </a:rPr>
              <a:t>yrok SA we Wrocławiu z 11.09.2013 r., II </a:t>
            </a:r>
            <a:r>
              <a:rPr lang="pl-PL" sz="1800" dirty="0" err="1">
                <a:sym typeface="Wingdings" panose="05000000000000000000" pitchFamily="2" charset="2"/>
              </a:rPr>
              <a:t>AKa</a:t>
            </a:r>
            <a:r>
              <a:rPr lang="pl-PL" sz="1800" dirty="0">
                <a:sym typeface="Wingdings" panose="05000000000000000000" pitchFamily="2" charset="2"/>
              </a:rPr>
              <a:t> 249/13. </a:t>
            </a:r>
          </a:p>
        </p:txBody>
      </p:sp>
    </p:spTree>
    <p:extLst>
      <p:ext uri="{BB962C8B-B14F-4D97-AF65-F5344CB8AC3E}">
        <p14:creationId xmlns:p14="http://schemas.microsoft.com/office/powerpoint/2010/main" val="385189327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171074" y="1396686"/>
            <a:ext cx="3240506" cy="4064628"/>
          </a:xfrm>
        </p:spPr>
        <p:txBody>
          <a:bodyPr>
            <a:normAutofit/>
          </a:bodyPr>
          <a:lstStyle/>
          <a:p>
            <a:r>
              <a:rPr lang="pl-PL" sz="3700" cap="none">
                <a:solidFill>
                  <a:srgbClr val="FFFFFF"/>
                </a:solidFill>
              </a:rPr>
              <a:t>Postanowienie</a:t>
            </a:r>
            <a:r>
              <a:rPr lang="pl-PL" sz="3700">
                <a:solidFill>
                  <a:srgbClr val="FFFFFF"/>
                </a:solidFill>
              </a:rPr>
              <a:t> SN </a:t>
            </a:r>
            <a:br>
              <a:rPr lang="pl-PL" sz="3700">
                <a:solidFill>
                  <a:srgbClr val="FFFFFF"/>
                </a:solidFill>
              </a:rPr>
            </a:br>
            <a:r>
              <a:rPr lang="pl-PL" sz="3700" cap="none">
                <a:solidFill>
                  <a:srgbClr val="FFFFFF"/>
                </a:solidFill>
              </a:rPr>
              <a:t>z</a:t>
            </a:r>
            <a:r>
              <a:rPr lang="pl-PL" sz="3700">
                <a:solidFill>
                  <a:srgbClr val="FFFFFF"/>
                </a:solidFill>
              </a:rPr>
              <a:t> 19.03.2014 </a:t>
            </a:r>
            <a:r>
              <a:rPr lang="pl-PL" sz="3700" cap="none">
                <a:solidFill>
                  <a:srgbClr val="FFFFFF"/>
                </a:solidFill>
              </a:rPr>
              <a:t>r</a:t>
            </a:r>
            <a:r>
              <a:rPr lang="pl-PL" sz="3700">
                <a:solidFill>
                  <a:srgbClr val="FFFFFF"/>
                </a:solidFill>
              </a:rPr>
              <a:t>., II KK 265/13</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ymbol zastępczy zawartości 2"/>
          <p:cNvSpPr>
            <a:spLocks noGrp="1"/>
          </p:cNvSpPr>
          <p:nvPr>
            <p:ph idx="1"/>
          </p:nvPr>
        </p:nvSpPr>
        <p:spPr>
          <a:xfrm>
            <a:off x="5370153" y="1526033"/>
            <a:ext cx="5536397" cy="3935281"/>
          </a:xfrm>
        </p:spPr>
        <p:txBody>
          <a:bodyPr>
            <a:normAutofit/>
          </a:bodyPr>
          <a:lstStyle/>
          <a:p>
            <a:pPr marL="0" indent="0">
              <a:buNone/>
            </a:pPr>
            <a:endParaRPr lang="pl-PL" sz="2000">
              <a:latin typeface="+mj-lt"/>
            </a:endParaRPr>
          </a:p>
          <a:p>
            <a:r>
              <a:rPr lang="pl-PL" sz="2000">
                <a:latin typeface="+mj-lt"/>
              </a:rPr>
              <a:t>Nie jest możliwe zaakceptowanie sytuacji, w której funkcjonariusze demokratycznego państwa, funkcjonariusze władzy publicznej, </a:t>
            </a:r>
            <a:r>
              <a:rPr lang="pl-PL" sz="2000" u="sng">
                <a:latin typeface="+mj-lt"/>
              </a:rPr>
              <a:t>mogliby gromadzić materiał dowodowy wbrew obowiązującemu prawu, natomiast zgodnie z prawem, na podstawie właśnie tego materiału, obywatele mieliby ponosić odpowiedzialność karną</a:t>
            </a:r>
            <a:r>
              <a:rPr lang="pl-PL" sz="2000">
                <a:latin typeface="+mj-lt"/>
              </a:rPr>
              <a:t>. Każde państwo odpowiada za bezprawną działalność swoich funkcjonariuszy służb specjalnych, a tej odpowiedzialności </a:t>
            </a:r>
            <a:r>
              <a:rPr lang="pl-PL" sz="2000" u="sng">
                <a:latin typeface="+mj-lt"/>
              </a:rPr>
              <a:t>nie może wyłączać powoływanie się na interes społeczny w zwalczaniu przestępczości. </a:t>
            </a:r>
          </a:p>
          <a:p>
            <a:endParaRPr lang="pl-PL" sz="2000" u="sng">
              <a:latin typeface="+mj-lt"/>
            </a:endParaRPr>
          </a:p>
        </p:txBody>
      </p:sp>
    </p:spTree>
    <p:extLst>
      <p:ext uri="{BB962C8B-B14F-4D97-AF65-F5344CB8AC3E}">
        <p14:creationId xmlns:p14="http://schemas.microsoft.com/office/powerpoint/2010/main" val="356212546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171074" y="1396686"/>
            <a:ext cx="3240506" cy="4064628"/>
          </a:xfrm>
        </p:spPr>
        <p:txBody>
          <a:bodyPr>
            <a:normAutofit/>
          </a:bodyPr>
          <a:lstStyle/>
          <a:p>
            <a:r>
              <a:rPr lang="pl-PL" cap="none">
                <a:solidFill>
                  <a:srgbClr val="FFFFFF"/>
                </a:solidFill>
              </a:rPr>
              <a:t>Wyrok SA w Rzeszowie </a:t>
            </a:r>
            <a:br>
              <a:rPr lang="pl-PL" cap="none">
                <a:solidFill>
                  <a:srgbClr val="FFFFFF"/>
                </a:solidFill>
              </a:rPr>
            </a:br>
            <a:r>
              <a:rPr lang="pl-PL" cap="none">
                <a:solidFill>
                  <a:srgbClr val="FFFFFF"/>
                </a:solidFill>
              </a:rPr>
              <a:t>z 17.12.2015 r.,II AKa 61/15</a:t>
            </a:r>
            <a:endParaRPr lang="pl-PL">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ymbol zastępczy zawartości 2"/>
          <p:cNvSpPr>
            <a:spLocks noGrp="1"/>
          </p:cNvSpPr>
          <p:nvPr>
            <p:ph idx="1"/>
          </p:nvPr>
        </p:nvSpPr>
        <p:spPr>
          <a:xfrm>
            <a:off x="5370153" y="1526033"/>
            <a:ext cx="5536397" cy="3935281"/>
          </a:xfrm>
        </p:spPr>
        <p:txBody>
          <a:bodyPr>
            <a:normAutofit/>
          </a:bodyPr>
          <a:lstStyle/>
          <a:p>
            <a:pPr marL="0" indent="0">
              <a:buNone/>
            </a:pPr>
            <a:r>
              <a:rPr lang="pl-PL" sz="1300">
                <a:latin typeface="+mj-lt"/>
              </a:rPr>
              <a:t>Wynikająca z art. 7 Konstytucji zasada demokratycznego państwa prawnego, wskazuje, że wszystkie organy władzy publicznej działają na podstawie i w granicach prawa. Praworządność to zgodność z normami prawa obowiązującego. </a:t>
            </a:r>
            <a:r>
              <a:rPr lang="pl-PL" sz="1300" b="1">
                <a:latin typeface="+mj-lt"/>
              </a:rPr>
              <a:t>W zorganizowanym procesie stosowania prawa na pierwszy plan wybija się kwestia legalnego stosowania prawa. Zasada praworządności jest podstawową zasadą postępowania w państwie prawa, a chociaż inne zasady mają również niezaprzeczalne znaczenie, to jednak jeżeli stan faktyczny sprawy ustawi którąś z tych zasad w opozycji do zasady legalności, ta ostatnia powinna mieć pierwszeństwo </a:t>
            </a:r>
            <a:r>
              <a:rPr lang="pl-PL" sz="1300">
                <a:latin typeface="+mj-lt"/>
              </a:rPr>
              <a:t>(J. </a:t>
            </a:r>
            <a:r>
              <a:rPr lang="pl-PL" sz="1300" err="1">
                <a:latin typeface="+mj-lt"/>
              </a:rPr>
              <a:t>Zimmerman</a:t>
            </a:r>
            <a:r>
              <a:rPr lang="pl-PL" sz="1300">
                <a:latin typeface="+mj-lt"/>
              </a:rPr>
              <a:t>, Glosa do wyroku SN z 23 lipca 1992 r., sygn. akt III ARN 40/92, PiP 1993 r., z. 8, s.116 i n.). </a:t>
            </a:r>
          </a:p>
          <a:p>
            <a:pPr marL="0" indent="0">
              <a:buNone/>
            </a:pPr>
            <a:r>
              <a:rPr lang="pl-PL" sz="1300">
                <a:latin typeface="+mj-lt"/>
              </a:rPr>
              <a:t>Działanie na podstawie prawa obejmuje dwa zasadnicze elementy, a mianowicie ustalenie przez organ zdolności prawnej do prowadzenia postępowania w danej sprawie (uprawnienie, kompetencja) oraz zastosowanie przepisów prawa materialnego i przepisów prawa procesowego przy rozpoznaniu i rozstrzyganiu sprawy (podstawa faktyczna, dowodowa i prawna oraz zachowanie prawidłowej procedury). </a:t>
            </a:r>
            <a:r>
              <a:rPr lang="pl-PL" sz="1300" b="1">
                <a:latin typeface="+mj-lt"/>
              </a:rPr>
              <a:t>Każde naruszenie zasady praworządności obarcza organ, nawet w przypadku, gdy wadliwości postępowania lub samej decyzji byłyby spowodowane przez zachowania uczestników postępowania</a:t>
            </a:r>
            <a:r>
              <a:rPr lang="pl-PL" sz="1300">
                <a:latin typeface="+mj-lt"/>
              </a:rPr>
              <a:t>. </a:t>
            </a:r>
          </a:p>
        </p:txBody>
      </p:sp>
    </p:spTree>
    <p:extLst>
      <p:ext uri="{BB962C8B-B14F-4D97-AF65-F5344CB8AC3E}">
        <p14:creationId xmlns:p14="http://schemas.microsoft.com/office/powerpoint/2010/main" val="1237863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6309B6-6ADA-4CAC-AFB7-C04F4BEC5FE6}"/>
              </a:ext>
            </a:extLst>
          </p:cNvPr>
          <p:cNvSpPr>
            <a:spLocks noGrp="1"/>
          </p:cNvSpPr>
          <p:nvPr>
            <p:ph type="title"/>
          </p:nvPr>
        </p:nvSpPr>
        <p:spPr/>
        <p:txBody>
          <a:bodyPr>
            <a:normAutofit/>
          </a:bodyPr>
          <a:lstStyle/>
          <a:p>
            <a:r>
              <a:rPr lang="pl-PL" dirty="0"/>
              <a:t>Zasada swobodnej oceny dowodów </a:t>
            </a:r>
          </a:p>
        </p:txBody>
      </p:sp>
      <p:sp>
        <p:nvSpPr>
          <p:cNvPr id="3" name="Symbol zastępczy zawartości 2">
            <a:extLst>
              <a:ext uri="{FF2B5EF4-FFF2-40B4-BE49-F238E27FC236}">
                <a16:creationId xmlns:a16="http://schemas.microsoft.com/office/drawing/2014/main" id="{FAF7AE41-C75F-4628-AB3B-C624547F697C}"/>
              </a:ext>
            </a:extLst>
          </p:cNvPr>
          <p:cNvSpPr>
            <a:spLocks noGrp="1"/>
          </p:cNvSpPr>
          <p:nvPr>
            <p:ph idx="1"/>
          </p:nvPr>
        </p:nvSpPr>
        <p:spPr>
          <a:xfrm>
            <a:off x="746760" y="2272665"/>
            <a:ext cx="10515600" cy="4351338"/>
          </a:xfrm>
        </p:spPr>
        <p:txBody>
          <a:bodyPr>
            <a:normAutofit/>
          </a:bodyPr>
          <a:lstStyle/>
          <a:p>
            <a:pPr algn="just">
              <a:lnSpc>
                <a:spcPct val="90000"/>
              </a:lnSpc>
            </a:pPr>
            <a:r>
              <a:rPr lang="pl-PL" sz="2000" dirty="0"/>
              <a:t>Zasada swobodnej oceny dowodów dotyczy oceny </a:t>
            </a:r>
            <a:r>
              <a:rPr lang="pl-PL" sz="2000" b="1" dirty="0"/>
              <a:t>aposteriorycznej</a:t>
            </a:r>
            <a:r>
              <a:rPr lang="pl-PL" sz="2000" dirty="0"/>
              <a:t>, tj. oceny następczej, oceny wiarygodności dowodu. Organ nie może z góry zakładać, że np. zeznania pokrzywdzonego są niewiarygodne, bo może on mieć interes w obciążeniu podejrzanego, czy dyskwalifikować tzw. dowodu z pomówienia, nie dokonując ich oceny. </a:t>
            </a:r>
          </a:p>
          <a:p>
            <a:pPr algn="just">
              <a:lnSpc>
                <a:spcPct val="90000"/>
              </a:lnSpc>
            </a:pPr>
            <a:r>
              <a:rPr lang="pl-PL" sz="2000" dirty="0"/>
              <a:t>Na płaszczyźnie oceny apriorycznej (oceny dopuszczalności dowodu) organ procesowy nie ma już takiej „swobody”. Zgodnie z art. 170 § 1 k.p.k. organ procesowy nie może włączyć do podstawy orzekania (nie może wprowadzić „dowodu” w znaczeniu </a:t>
            </a:r>
            <a:r>
              <a:rPr lang="pl-PL" sz="2000" dirty="0" err="1"/>
              <a:t>pozaprocesowym</a:t>
            </a:r>
            <a:r>
              <a:rPr lang="pl-PL" sz="2000" dirty="0"/>
              <a:t> do procesu karnego) dowodu, który jest niedopuszczalny (pkt 1), nie jest możliwy do przeprowadzenia z przyczyn obiektywnych (pkt 4). </a:t>
            </a:r>
            <a:r>
              <a:rPr lang="pl-PL" sz="2000" b="1" dirty="0">
                <a:solidFill>
                  <a:srgbClr val="00B050"/>
                </a:solidFill>
              </a:rPr>
              <a:t>Niemniej na etapie oceny apriorycznej również można dostrzec „echo” zasady swobodnej oceny dowodów, np. gdy organ ocenia przydatność dowodu do stwierdzenia danej okoliczności (pkt 3), czy okoliczność jest już udowodniona zgodnie z twierdzeniem wnioskodawcy (pkt 2), czy w sposób oczywisty zmierza do przedłużenia postępowania (pkt 5). </a:t>
            </a:r>
          </a:p>
        </p:txBody>
      </p:sp>
      <p:pic>
        <p:nvPicPr>
          <p:cNvPr id="4" name="Picture 2" descr="Free Evaluating Cliparts, Download Free Evaluating Cliparts png images,  Free ClipArts on Clipart Library">
            <a:extLst>
              <a:ext uri="{FF2B5EF4-FFF2-40B4-BE49-F238E27FC236}">
                <a16:creationId xmlns:a16="http://schemas.microsoft.com/office/drawing/2014/main" id="{046F4614-526D-CC0B-500B-29DA418C1B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0638" y="402432"/>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00983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136397" y="502020"/>
            <a:ext cx="5323715" cy="1642970"/>
          </a:xfrm>
        </p:spPr>
        <p:txBody>
          <a:bodyPr anchor="b">
            <a:normAutofit/>
          </a:bodyPr>
          <a:lstStyle/>
          <a:p>
            <a:r>
              <a:rPr lang="pl-PL" sz="4000"/>
              <a:t>Owoce zatrutego drzewa w KPK – podsumowanie </a:t>
            </a:r>
          </a:p>
        </p:txBody>
      </p:sp>
      <p:sp>
        <p:nvSpPr>
          <p:cNvPr id="3" name="Symbol zastępczy zawartości 2"/>
          <p:cNvSpPr>
            <a:spLocks noGrp="1"/>
          </p:cNvSpPr>
          <p:nvPr>
            <p:ph idx="1"/>
          </p:nvPr>
        </p:nvSpPr>
        <p:spPr>
          <a:xfrm>
            <a:off x="1144923" y="2405894"/>
            <a:ext cx="5315189" cy="3535083"/>
          </a:xfrm>
        </p:spPr>
        <p:txBody>
          <a:bodyPr anchor="t">
            <a:normAutofit/>
          </a:bodyPr>
          <a:lstStyle/>
          <a:p>
            <a:r>
              <a:rPr lang="pl-PL" sz="2000"/>
              <a:t>Generalna zasada – dopuszczalne są wszelkie dowody, poza tymi, które są objęte wyraźnym zakazem dowodowym. </a:t>
            </a:r>
          </a:p>
          <a:p>
            <a:r>
              <a:rPr lang="pl-PL" sz="2000"/>
              <a:t>Swoboda dowodzenia nie jest nieograniczona – ważne są normy konstytucyjne oraz konwencyjne.</a:t>
            </a:r>
          </a:p>
          <a:p>
            <a:r>
              <a:rPr lang="pl-PL" sz="2000"/>
              <a:t>Przy dowodach pośrednio nielegalnych </a:t>
            </a:r>
            <a:r>
              <a:rPr lang="pl-PL" sz="2000" b="1"/>
              <a:t>ważna klauzula proporcjonalności i badanie wpływu uchybień procesowych na rzetelność postępowania oraz stopnia ingerencji w prawa i wolności jednostki. </a:t>
            </a:r>
          </a:p>
        </p:txBody>
      </p:sp>
      <p:sp>
        <p:nvSpPr>
          <p:cNvPr id="13" name="Rectangle 1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Obraz 5" descr="Obraz zawierający tekst, znak&#10;&#10;Opis wygenerowany automatyczni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5967" y="1359681"/>
            <a:ext cx="4170530" cy="4170530"/>
          </a:xfrm>
          <a:prstGeom prst="rect">
            <a:avLst/>
          </a:prstGeom>
        </p:spPr>
      </p:pic>
    </p:spTree>
    <p:extLst>
      <p:ext uri="{BB962C8B-B14F-4D97-AF65-F5344CB8AC3E}">
        <p14:creationId xmlns:p14="http://schemas.microsoft.com/office/powerpoint/2010/main" val="131531830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raz 3"/>
          <p:cNvPicPr>
            <a:picLocks noChangeAspect="1"/>
          </p:cNvPicPr>
          <p:nvPr/>
        </p:nvPicPr>
        <p:blipFill rotWithShape="1">
          <a:blip r:embed="rId2">
            <a:duotone>
              <a:schemeClr val="bg2">
                <a:shade val="45000"/>
                <a:satMod val="135000"/>
              </a:schemeClr>
              <a:prstClr val="white"/>
            </a:duotone>
            <a:alphaModFix amt="25000"/>
            <a:extLst>
              <a:ext uri="{28A0092B-C50C-407E-A947-70E740481C1C}">
                <a14:useLocalDpi xmlns:a14="http://schemas.microsoft.com/office/drawing/2010/main" val="0"/>
              </a:ext>
            </a:extLst>
          </a:blip>
          <a:srcRect t="10822" r="-1" b="25959"/>
          <a:stretch/>
        </p:blipFill>
        <p:spPr>
          <a:xfrm>
            <a:off x="20" y="1"/>
            <a:ext cx="12188932" cy="6858000"/>
          </a:xfrm>
          <a:prstGeom prst="rect">
            <a:avLst/>
          </a:prstGeom>
        </p:spPr>
      </p:pic>
      <p:sp>
        <p:nvSpPr>
          <p:cNvPr id="2" name="Tytuł 1"/>
          <p:cNvSpPr>
            <a:spLocks noGrp="1"/>
          </p:cNvSpPr>
          <p:nvPr>
            <p:ph type="title"/>
          </p:nvPr>
        </p:nvSpPr>
        <p:spPr>
          <a:xfrm>
            <a:off x="252919" y="1123837"/>
            <a:ext cx="2947482" cy="4601183"/>
          </a:xfrm>
        </p:spPr>
        <p:txBody>
          <a:bodyPr>
            <a:normAutofit/>
          </a:bodyPr>
          <a:lstStyle/>
          <a:p>
            <a:r>
              <a:rPr lang="pl-PL" dirty="0"/>
              <a:t>Zakazy dowodowe – pojęcie</a:t>
            </a:r>
          </a:p>
        </p:txBody>
      </p:sp>
      <p:sp>
        <p:nvSpPr>
          <p:cNvPr id="3" name="Symbol zastępczy zawartości 2"/>
          <p:cNvSpPr>
            <a:spLocks noGrp="1"/>
          </p:cNvSpPr>
          <p:nvPr>
            <p:ph idx="1"/>
          </p:nvPr>
        </p:nvSpPr>
        <p:spPr>
          <a:xfrm>
            <a:off x="3869268" y="864108"/>
            <a:ext cx="7315200" cy="5120640"/>
          </a:xfrm>
        </p:spPr>
        <p:txBody>
          <a:bodyPr>
            <a:normAutofit/>
          </a:bodyPr>
          <a:lstStyle/>
          <a:p>
            <a:pPr lvl="0"/>
            <a:r>
              <a:rPr lang="pl-PL" sz="1700" b="1" u="sng"/>
              <a:t>Zakaz dowodowy</a:t>
            </a:r>
            <a:r>
              <a:rPr lang="pl-PL" sz="1700" b="1"/>
              <a:t> - norma prawna zabraniająca przeprowadzenia dowodu z określonych warunkach lub stwarzająca ograniczenia w uzyskiwaniu dowodów.</a:t>
            </a:r>
          </a:p>
          <a:p>
            <a:pPr marL="0" indent="0">
              <a:buNone/>
            </a:pPr>
            <a:endParaRPr lang="pl-PL" sz="1700"/>
          </a:p>
          <a:p>
            <a:pPr marL="0" indent="0">
              <a:buNone/>
            </a:pPr>
            <a:r>
              <a:rPr lang="pl-PL" sz="1700"/>
              <a:t>Najważniejsze powody wprowadzania zakazów dowodowych do procesu:</a:t>
            </a:r>
          </a:p>
          <a:p>
            <a:pPr lvl="0"/>
            <a:r>
              <a:rPr lang="pl-PL" sz="1700"/>
              <a:t>ochrona godności człowieka oraz integralności jego ciała i mienia;</a:t>
            </a:r>
          </a:p>
          <a:p>
            <a:pPr lvl="0"/>
            <a:r>
              <a:rPr lang="en-US" sz="1700" err="1"/>
              <a:t>ochrona</a:t>
            </a:r>
            <a:r>
              <a:rPr lang="en-US" sz="1700"/>
              <a:t> </a:t>
            </a:r>
            <a:r>
              <a:rPr lang="en-US" sz="1700" err="1"/>
              <a:t>wa</a:t>
            </a:r>
            <a:r>
              <a:rPr lang="pl-PL" sz="1700" err="1"/>
              <a:t>żnych</a:t>
            </a:r>
            <a:r>
              <a:rPr lang="pl-PL" sz="1700"/>
              <a:t> interesów państwa;</a:t>
            </a:r>
          </a:p>
          <a:p>
            <a:pPr lvl="0"/>
            <a:r>
              <a:rPr lang="pl-PL" sz="1700"/>
              <a:t>ochrona stosunków rodzinnych i bliskich związków świadka z innymi osobami;</a:t>
            </a:r>
          </a:p>
          <a:p>
            <a:pPr lvl="0"/>
            <a:r>
              <a:rPr lang="pl-PL" sz="1700"/>
              <a:t>ochrona tajemnicy informacji niejawnych i zawodowych.</a:t>
            </a:r>
          </a:p>
          <a:p>
            <a:pPr marL="0" indent="0">
              <a:buNone/>
            </a:pPr>
            <a:endParaRPr lang="pl-PL" sz="1700"/>
          </a:p>
          <a:p>
            <a:pPr marL="0" indent="0">
              <a:buNone/>
            </a:pPr>
            <a:r>
              <a:rPr lang="pl-PL" sz="1700"/>
              <a:t>Rodzaj dobra chronionego przesądza o zakresie i intensywności zakazu dowodowego. Każdy zakaz dowodowy powoduje zmniejszenie szans wykrycia dowodu, a co za tym idzie jest odstępstwem od zasady prawdy materialnej. </a:t>
            </a:r>
          </a:p>
          <a:p>
            <a:pPr marL="0" indent="0">
              <a:buNone/>
            </a:pPr>
            <a:r>
              <a:rPr lang="pl-PL" sz="1700"/>
              <a:t>Powinny być ustanawiane tylko wtedy, gdy jest to niezbędne w KPK.</a:t>
            </a:r>
          </a:p>
        </p:txBody>
      </p:sp>
    </p:spTree>
    <p:extLst>
      <p:ext uri="{BB962C8B-B14F-4D97-AF65-F5344CB8AC3E}">
        <p14:creationId xmlns:p14="http://schemas.microsoft.com/office/powerpoint/2010/main" val="131195879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Zakazy dowodowe – funkcja </a:t>
            </a:r>
          </a:p>
        </p:txBody>
      </p:sp>
      <p:sp>
        <p:nvSpPr>
          <p:cNvPr id="3" name="Symbol zastępczy zawartości 2"/>
          <p:cNvSpPr>
            <a:spLocks noGrp="1"/>
          </p:cNvSpPr>
          <p:nvPr>
            <p:ph idx="1"/>
          </p:nvPr>
        </p:nvSpPr>
        <p:spPr>
          <a:xfrm>
            <a:off x="479747" y="2041451"/>
            <a:ext cx="5616253" cy="3774558"/>
          </a:xfrm>
        </p:spPr>
        <p:txBody>
          <a:bodyPr>
            <a:normAutofit/>
          </a:bodyPr>
          <a:lstStyle/>
          <a:p>
            <a:pPr algn="just"/>
            <a:r>
              <a:rPr lang="pl-PL" sz="2400" dirty="0"/>
              <a:t>Zasada prawdy materialnej nie ma charakteru absolutnego – są wartości istotniejsze od interesu wymiaru sprawiedliwości i realizacji celów procesu. </a:t>
            </a:r>
          </a:p>
          <a:p>
            <a:pPr algn="just"/>
            <a:r>
              <a:rPr lang="pl-PL" sz="2400" dirty="0"/>
              <a:t>Nie wszystkie informacje możliwe do pozyskania będą mogły być wykorzystane w procesie. </a:t>
            </a:r>
          </a:p>
          <a:p>
            <a:pPr lvl="1" algn="just"/>
            <a:r>
              <a:rPr lang="pl-PL" sz="2000" dirty="0"/>
              <a:t>czynność dowodowa przeprowadzona wbrew zakazom dowodowym nie może być podstawą rozstrzygnięcia. </a:t>
            </a:r>
          </a:p>
        </p:txBody>
      </p:sp>
      <p:graphicFrame>
        <p:nvGraphicFramePr>
          <p:cNvPr id="4" name="Diagram 3"/>
          <p:cNvGraphicFramePr/>
          <p:nvPr/>
        </p:nvGraphicFramePr>
        <p:xfrm>
          <a:off x="3700130" y="570791"/>
          <a:ext cx="11095664" cy="5929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418277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Zakazy dowodowe – rodzaje </a:t>
            </a:r>
          </a:p>
        </p:txBody>
      </p:sp>
      <p:sp>
        <p:nvSpPr>
          <p:cNvPr id="4" name="Symbol zastępczy tekstu 3"/>
          <p:cNvSpPr>
            <a:spLocks noGrp="1"/>
          </p:cNvSpPr>
          <p:nvPr>
            <p:ph type="body" idx="1"/>
          </p:nvPr>
        </p:nvSpPr>
        <p:spPr/>
        <p:txBody>
          <a:bodyPr/>
          <a:lstStyle/>
          <a:p>
            <a:r>
              <a:rPr lang="pl-PL" dirty="0"/>
              <a:t>prof. Waltosia</a:t>
            </a:r>
          </a:p>
        </p:txBody>
      </p:sp>
      <p:sp>
        <p:nvSpPr>
          <p:cNvPr id="3" name="Symbol zastępczy zawartości 2"/>
          <p:cNvSpPr>
            <a:spLocks noGrp="1"/>
          </p:cNvSpPr>
          <p:nvPr>
            <p:ph sz="half" idx="2"/>
          </p:nvPr>
        </p:nvSpPr>
        <p:spPr/>
        <p:txBody>
          <a:bodyPr>
            <a:normAutofit fontScale="85000" lnSpcReduction="20000"/>
          </a:bodyPr>
          <a:lstStyle/>
          <a:p>
            <a:pPr algn="just"/>
            <a:r>
              <a:rPr lang="pl-PL" dirty="0"/>
              <a:t>zakazy dowodzenia określonych faktów </a:t>
            </a:r>
          </a:p>
          <a:p>
            <a:pPr lvl="1" algn="just"/>
            <a:r>
              <a:rPr lang="pl-PL" dirty="0"/>
              <a:t>zupełne i bezwarunkowe </a:t>
            </a:r>
          </a:p>
          <a:p>
            <a:pPr lvl="1" algn="just"/>
            <a:r>
              <a:rPr lang="pl-PL" dirty="0"/>
              <a:t>zupełne i warunkowe </a:t>
            </a:r>
          </a:p>
          <a:p>
            <a:pPr algn="just"/>
            <a:r>
              <a:rPr lang="pl-PL" dirty="0"/>
              <a:t>zakazy dowodzenia za pomocą pewnych dowodów </a:t>
            </a:r>
          </a:p>
          <a:p>
            <a:pPr lvl="1" algn="just"/>
            <a:r>
              <a:rPr lang="pl-PL" dirty="0"/>
              <a:t>warunkowe </a:t>
            </a:r>
          </a:p>
          <a:p>
            <a:pPr lvl="1" algn="just"/>
            <a:r>
              <a:rPr lang="pl-PL" dirty="0"/>
              <a:t>bezwarunkowe </a:t>
            </a:r>
          </a:p>
          <a:p>
            <a:pPr algn="just"/>
            <a:r>
              <a:rPr lang="pl-PL" dirty="0"/>
              <a:t>zakazy stosowania określonych metod dowodzenia</a:t>
            </a:r>
          </a:p>
          <a:p>
            <a:pPr algn="just"/>
            <a:endParaRPr lang="pl-PL" dirty="0"/>
          </a:p>
        </p:txBody>
      </p:sp>
      <p:sp>
        <p:nvSpPr>
          <p:cNvPr id="5" name="Symbol zastępczy tekstu 4"/>
          <p:cNvSpPr>
            <a:spLocks noGrp="1"/>
          </p:cNvSpPr>
          <p:nvPr>
            <p:ph type="body" sz="quarter" idx="3"/>
          </p:nvPr>
        </p:nvSpPr>
        <p:spPr/>
        <p:txBody>
          <a:bodyPr>
            <a:normAutofit/>
          </a:bodyPr>
          <a:lstStyle/>
          <a:p>
            <a:r>
              <a:rPr lang="pl-PL" dirty="0"/>
              <a:t>prof. Grzegorczyka i prof. Tylmana</a:t>
            </a:r>
          </a:p>
        </p:txBody>
      </p:sp>
      <p:sp>
        <p:nvSpPr>
          <p:cNvPr id="6" name="Symbol zastępczy zawartości 5"/>
          <p:cNvSpPr>
            <a:spLocks noGrp="1"/>
          </p:cNvSpPr>
          <p:nvPr>
            <p:ph sz="quarter" idx="4"/>
          </p:nvPr>
        </p:nvSpPr>
        <p:spPr/>
        <p:txBody>
          <a:bodyPr>
            <a:normAutofit fontScale="85000" lnSpcReduction="20000"/>
          </a:bodyPr>
          <a:lstStyle/>
          <a:p>
            <a:r>
              <a:rPr lang="pl-PL" dirty="0"/>
              <a:t>zupełne</a:t>
            </a:r>
          </a:p>
          <a:p>
            <a:r>
              <a:rPr lang="pl-PL" dirty="0"/>
              <a:t>niezupełne</a:t>
            </a:r>
          </a:p>
          <a:p>
            <a:r>
              <a:rPr lang="pl-PL" dirty="0"/>
              <a:t>bezwzględne </a:t>
            </a:r>
          </a:p>
          <a:p>
            <a:pPr lvl="1"/>
            <a:r>
              <a:rPr lang="pl-PL" dirty="0"/>
              <a:t>zakaz przesłuchiwania w charakterze świadka określonych osób </a:t>
            </a:r>
          </a:p>
          <a:p>
            <a:pPr lvl="1"/>
            <a:r>
              <a:rPr lang="pl-PL" dirty="0"/>
              <a:t>zakaz korzystania z niektórych innych niż świadek źródeł i środków dowodowych </a:t>
            </a:r>
          </a:p>
          <a:p>
            <a:pPr lvl="1"/>
            <a:r>
              <a:rPr lang="pl-PL" dirty="0"/>
              <a:t>zakazy związane z uzyskaniem oświadczenia dowodowego przy zastosowaniu niedopuszczalnych metod przesłuchania </a:t>
            </a:r>
          </a:p>
          <a:p>
            <a:r>
              <a:rPr lang="pl-PL" dirty="0"/>
              <a:t>względne </a:t>
            </a:r>
          </a:p>
          <a:p>
            <a:endParaRPr lang="pl-PL" dirty="0"/>
          </a:p>
        </p:txBody>
      </p:sp>
      <p:pic>
        <p:nvPicPr>
          <p:cNvPr id="7" name="Obraz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46502"/>
            <a:ext cx="1812935" cy="1611498"/>
          </a:xfrm>
          <a:prstGeom prst="rect">
            <a:avLst/>
          </a:prstGeom>
        </p:spPr>
      </p:pic>
    </p:spTree>
    <p:extLst>
      <p:ext uri="{BB962C8B-B14F-4D97-AF65-F5344CB8AC3E}">
        <p14:creationId xmlns:p14="http://schemas.microsoft.com/office/powerpoint/2010/main" val="101012539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pl-PL" sz="2400" b="1" dirty="0"/>
              <a:t>Zakazy dowodowe wg. prof. Waltosia</a:t>
            </a:r>
            <a:br>
              <a:rPr lang="pl-PL" sz="2400" b="1" dirty="0"/>
            </a:br>
            <a:r>
              <a:rPr lang="pl-PL" sz="2400" b="1" dirty="0"/>
              <a:t>(podział taki sam jak w podręczniku prof. Skorupki)</a:t>
            </a:r>
            <a:endParaRPr lang="pl-PL" sz="2400" dirty="0"/>
          </a:p>
        </p:txBody>
      </p:sp>
      <p:sp>
        <p:nvSpPr>
          <p:cNvPr id="3" name="Symbol zastępczy zawartości 2">
            <a:extLst>
              <a:ext uri="{FF2B5EF4-FFF2-40B4-BE49-F238E27FC236}">
                <a16:creationId xmlns:a16="http://schemas.microsoft.com/office/drawing/2014/main" id="{8775D65D-7B15-44EC-A8BA-40354D990C46}"/>
              </a:ext>
            </a:extLst>
          </p:cNvPr>
          <p:cNvSpPr>
            <a:spLocks noGrp="1"/>
          </p:cNvSpPr>
          <p:nvPr>
            <p:ph idx="1"/>
          </p:nvPr>
        </p:nvSpPr>
        <p:spPr/>
        <p:txBody>
          <a:bodyPr/>
          <a:lstStyle/>
          <a:p>
            <a:endParaRPr lang="pl-PL" dirty="0"/>
          </a:p>
        </p:txBody>
      </p:sp>
      <p:sp>
        <p:nvSpPr>
          <p:cNvPr id="4" name="Prostokąt zaokrąglony 3"/>
          <p:cNvSpPr/>
          <p:nvPr/>
        </p:nvSpPr>
        <p:spPr>
          <a:xfrm>
            <a:off x="3791744" y="2131773"/>
            <a:ext cx="3960440" cy="8640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l-PL" sz="2800" dirty="0"/>
              <a:t>Zakazy dowodowe</a:t>
            </a:r>
          </a:p>
        </p:txBody>
      </p:sp>
      <p:cxnSp>
        <p:nvCxnSpPr>
          <p:cNvPr id="6" name="Łącznik prosty ze strzałką 5"/>
          <p:cNvCxnSpPr/>
          <p:nvPr/>
        </p:nvCxnSpPr>
        <p:spPr>
          <a:xfrm flipH="1">
            <a:off x="2261575" y="2993357"/>
            <a:ext cx="1296144" cy="6480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Łącznik prosty ze strzałką 9"/>
          <p:cNvCxnSpPr/>
          <p:nvPr/>
        </p:nvCxnSpPr>
        <p:spPr>
          <a:xfrm>
            <a:off x="7986209" y="2993357"/>
            <a:ext cx="1296144" cy="6480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Prostokąt zaokrąglony 10"/>
          <p:cNvSpPr/>
          <p:nvPr/>
        </p:nvSpPr>
        <p:spPr>
          <a:xfrm>
            <a:off x="407368" y="3738811"/>
            <a:ext cx="2736304" cy="720080"/>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pl-PL" sz="2400" dirty="0"/>
              <a:t>Fakty</a:t>
            </a:r>
          </a:p>
        </p:txBody>
      </p:sp>
      <p:sp>
        <p:nvSpPr>
          <p:cNvPr id="12" name="Prostokąt zaokrąglony 11"/>
          <p:cNvSpPr/>
          <p:nvPr/>
        </p:nvSpPr>
        <p:spPr>
          <a:xfrm>
            <a:off x="4871864" y="4286835"/>
            <a:ext cx="2664296" cy="720080"/>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pl-PL" sz="2400" dirty="0"/>
              <a:t>Dowody</a:t>
            </a:r>
          </a:p>
        </p:txBody>
      </p:sp>
      <p:sp>
        <p:nvSpPr>
          <p:cNvPr id="13" name="Prostokąt zaokrąglony 12"/>
          <p:cNvSpPr/>
          <p:nvPr/>
        </p:nvSpPr>
        <p:spPr>
          <a:xfrm>
            <a:off x="8937809" y="3805577"/>
            <a:ext cx="1877342" cy="720080"/>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pl-PL" sz="2400" dirty="0"/>
              <a:t>Metody</a:t>
            </a:r>
          </a:p>
        </p:txBody>
      </p:sp>
      <p:cxnSp>
        <p:nvCxnSpPr>
          <p:cNvPr id="15" name="Łącznik prosty ze strzałką 14"/>
          <p:cNvCxnSpPr/>
          <p:nvPr/>
        </p:nvCxnSpPr>
        <p:spPr>
          <a:xfrm>
            <a:off x="5759816" y="3209381"/>
            <a:ext cx="0" cy="8640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pole tekstowe 15"/>
          <p:cNvSpPr txBox="1"/>
          <p:nvPr/>
        </p:nvSpPr>
        <p:spPr>
          <a:xfrm>
            <a:off x="407368" y="4525657"/>
            <a:ext cx="2736304" cy="1938992"/>
          </a:xfrm>
          <a:prstGeom prst="rect">
            <a:avLst/>
          </a:prstGeom>
          <a:noFill/>
        </p:spPr>
        <p:txBody>
          <a:bodyPr wrap="square" rtlCol="0">
            <a:spAutoFit/>
          </a:bodyPr>
          <a:lstStyle/>
          <a:p>
            <a:pPr marL="342900" indent="-342900">
              <a:buAutoNum type="arabicPeriod"/>
            </a:pPr>
            <a:r>
              <a:rPr lang="pl-PL" sz="2400" dirty="0"/>
              <a:t>zupełne i bezwarunkowe</a:t>
            </a:r>
          </a:p>
          <a:p>
            <a:r>
              <a:rPr lang="pl-PL" sz="2400" dirty="0"/>
              <a:t> </a:t>
            </a:r>
          </a:p>
          <a:p>
            <a:pPr marL="457200" indent="-457200">
              <a:buFont typeface="+mj-lt"/>
              <a:buAutoNum type="arabicPeriod" startAt="2"/>
            </a:pPr>
            <a:r>
              <a:rPr lang="pl-PL" sz="2400" dirty="0"/>
              <a:t>zupełne i warunkowe </a:t>
            </a:r>
          </a:p>
        </p:txBody>
      </p:sp>
      <p:sp>
        <p:nvSpPr>
          <p:cNvPr id="17" name="pole tekstowe 16"/>
          <p:cNvSpPr txBox="1"/>
          <p:nvPr/>
        </p:nvSpPr>
        <p:spPr>
          <a:xfrm>
            <a:off x="4871864" y="5440046"/>
            <a:ext cx="2664296" cy="1200329"/>
          </a:xfrm>
          <a:prstGeom prst="rect">
            <a:avLst/>
          </a:prstGeom>
          <a:noFill/>
        </p:spPr>
        <p:txBody>
          <a:bodyPr wrap="square" rtlCol="0">
            <a:spAutoFit/>
          </a:bodyPr>
          <a:lstStyle/>
          <a:p>
            <a:pPr marL="342900" indent="-342900">
              <a:buAutoNum type="arabicPeriod"/>
            </a:pPr>
            <a:r>
              <a:rPr lang="pl-PL" sz="2400" dirty="0"/>
              <a:t>bezwarunkowe</a:t>
            </a:r>
          </a:p>
          <a:p>
            <a:r>
              <a:rPr lang="pl-PL" sz="2400" dirty="0"/>
              <a:t> </a:t>
            </a:r>
          </a:p>
          <a:p>
            <a:pPr marL="342900" indent="-342900">
              <a:buFont typeface="+mj-lt"/>
              <a:buAutoNum type="arabicPeriod" startAt="2"/>
            </a:pPr>
            <a:r>
              <a:rPr lang="pl-PL" sz="2400" dirty="0"/>
              <a:t>warunkowe </a:t>
            </a:r>
          </a:p>
        </p:txBody>
      </p:sp>
      <p:pic>
        <p:nvPicPr>
          <p:cNvPr id="14" name="Obraz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3304" y="3733666"/>
            <a:ext cx="1379697" cy="851963"/>
          </a:xfrm>
          <a:prstGeom prst="rect">
            <a:avLst/>
          </a:prstGeom>
        </p:spPr>
      </p:pic>
      <p:pic>
        <p:nvPicPr>
          <p:cNvPr id="18" name="Obraz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3595" y="3564638"/>
            <a:ext cx="1515073" cy="1201958"/>
          </a:xfrm>
          <a:prstGeom prst="rect">
            <a:avLst/>
          </a:prstGeom>
          <a:ln>
            <a:noFill/>
          </a:ln>
          <a:effectLst>
            <a:softEdge rad="112500"/>
          </a:effectLst>
        </p:spPr>
      </p:pic>
      <p:pic>
        <p:nvPicPr>
          <p:cNvPr id="19" name="Obraz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8636" y="3977005"/>
            <a:ext cx="1219200" cy="1463041"/>
          </a:xfrm>
          <a:prstGeom prst="rect">
            <a:avLst/>
          </a:prstGeom>
          <a:ln>
            <a:noFill/>
          </a:ln>
          <a:effectLst>
            <a:softEdge rad="112500"/>
          </a:effectLst>
        </p:spPr>
      </p:pic>
    </p:spTree>
    <p:extLst>
      <p:ext uri="{BB962C8B-B14F-4D97-AF65-F5344CB8AC3E}">
        <p14:creationId xmlns:p14="http://schemas.microsoft.com/office/powerpoint/2010/main" val="144378175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Prostokąt zaokrąglony 4"/>
          <p:cNvSpPr/>
          <p:nvPr/>
        </p:nvSpPr>
        <p:spPr>
          <a:xfrm>
            <a:off x="3076961" y="1849438"/>
            <a:ext cx="5015408" cy="7200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b="1" dirty="0"/>
              <a:t>Zakazy dowodowe </a:t>
            </a:r>
          </a:p>
        </p:txBody>
      </p:sp>
      <p:cxnSp>
        <p:nvCxnSpPr>
          <p:cNvPr id="9" name="Łącznik prosty ze strzałką 8"/>
          <p:cNvCxnSpPr/>
          <p:nvPr/>
        </p:nvCxnSpPr>
        <p:spPr>
          <a:xfrm flipH="1">
            <a:off x="1770237" y="2607448"/>
            <a:ext cx="1085106" cy="6758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Łącznik prosty ze strzałką 10"/>
          <p:cNvCxnSpPr/>
          <p:nvPr/>
        </p:nvCxnSpPr>
        <p:spPr>
          <a:xfrm>
            <a:off x="8305554" y="2448969"/>
            <a:ext cx="1291729" cy="4951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Prostokąt zaokrąglony 11"/>
          <p:cNvSpPr/>
          <p:nvPr/>
        </p:nvSpPr>
        <p:spPr>
          <a:xfrm>
            <a:off x="247177" y="3445993"/>
            <a:ext cx="2880320" cy="5040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zupełne </a:t>
            </a:r>
          </a:p>
        </p:txBody>
      </p:sp>
      <p:sp>
        <p:nvSpPr>
          <p:cNvPr id="14" name="Prostokąt zaokrąglony 13"/>
          <p:cNvSpPr/>
          <p:nvPr/>
        </p:nvSpPr>
        <p:spPr>
          <a:xfrm>
            <a:off x="8661618" y="3089542"/>
            <a:ext cx="3204356" cy="5040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niezupełne </a:t>
            </a:r>
            <a:endParaRPr lang="pl-PL" b="1" dirty="0"/>
          </a:p>
        </p:txBody>
      </p:sp>
      <p:cxnSp>
        <p:nvCxnSpPr>
          <p:cNvPr id="16" name="Łącznik prosty ze strzałką 15"/>
          <p:cNvCxnSpPr/>
          <p:nvPr/>
        </p:nvCxnSpPr>
        <p:spPr>
          <a:xfrm flipH="1">
            <a:off x="4651660" y="4839126"/>
            <a:ext cx="1008112" cy="7920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Łącznik prosty ze strzałką 17"/>
          <p:cNvCxnSpPr/>
          <p:nvPr/>
        </p:nvCxnSpPr>
        <p:spPr>
          <a:xfrm>
            <a:off x="8625831" y="5235170"/>
            <a:ext cx="1047453" cy="7920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Prostokąt zaokrąglony 18"/>
          <p:cNvSpPr/>
          <p:nvPr/>
        </p:nvSpPr>
        <p:spPr>
          <a:xfrm>
            <a:off x="3371120" y="5742080"/>
            <a:ext cx="2344675" cy="3960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bezwzględne </a:t>
            </a:r>
            <a:endParaRPr lang="pl-PL" b="1" dirty="0"/>
          </a:p>
        </p:txBody>
      </p:sp>
      <p:sp>
        <p:nvSpPr>
          <p:cNvPr id="20" name="Prostokąt zaokrąglony 19"/>
          <p:cNvSpPr/>
          <p:nvPr/>
        </p:nvSpPr>
        <p:spPr>
          <a:xfrm>
            <a:off x="9931114" y="5763552"/>
            <a:ext cx="2001305" cy="3960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względne </a:t>
            </a:r>
            <a:endParaRPr lang="pl-PL" b="1" dirty="0"/>
          </a:p>
        </p:txBody>
      </p:sp>
      <p:sp>
        <p:nvSpPr>
          <p:cNvPr id="2" name="Tytuł 1"/>
          <p:cNvSpPr>
            <a:spLocks noGrp="1"/>
          </p:cNvSpPr>
          <p:nvPr>
            <p:ph type="title"/>
          </p:nvPr>
        </p:nvSpPr>
        <p:spPr>
          <a:xfrm>
            <a:off x="247177" y="542260"/>
            <a:ext cx="10055771" cy="1161552"/>
          </a:xfrm>
        </p:spPr>
        <p:txBody>
          <a:bodyPr>
            <a:normAutofit fontScale="90000"/>
          </a:bodyPr>
          <a:lstStyle/>
          <a:p>
            <a:pPr algn="ctr"/>
            <a:r>
              <a:rPr lang="pl-PL" b="1" dirty="0">
                <a:solidFill>
                  <a:schemeClr val="tx1"/>
                </a:solidFill>
              </a:rPr>
              <a:t>Systematyka zakazów dowodowych wg. T. Grzegorczyka i J. Tylmana </a:t>
            </a:r>
            <a:endParaRPr lang="pl-PL" dirty="0"/>
          </a:p>
        </p:txBody>
      </p:sp>
      <p:sp>
        <p:nvSpPr>
          <p:cNvPr id="23" name="pole tekstowe 22"/>
          <p:cNvSpPr txBox="1"/>
          <p:nvPr/>
        </p:nvSpPr>
        <p:spPr>
          <a:xfrm>
            <a:off x="5853814" y="3723809"/>
            <a:ext cx="6012160" cy="2031325"/>
          </a:xfrm>
          <a:prstGeom prst="rect">
            <a:avLst/>
          </a:prstGeom>
          <a:noFill/>
        </p:spPr>
        <p:txBody>
          <a:bodyPr wrap="square" rtlCol="0">
            <a:spAutoFit/>
          </a:bodyPr>
          <a:lstStyle/>
          <a:p>
            <a:pPr algn="just"/>
            <a:r>
              <a:rPr lang="pl-PL" dirty="0"/>
              <a:t>zabraniają </a:t>
            </a:r>
            <a:r>
              <a:rPr lang="pl-PL" b="1" dirty="0"/>
              <a:t>przeprowadzania określonego </a:t>
            </a:r>
            <a:r>
              <a:rPr lang="pl-PL" dirty="0"/>
              <a:t>dowodu w pewnych warunkach, korzystania z określonego źródła lub środka dowodowego w określony sposób. Możliwe jest dla udowodnienia danej okoliczności sięganie po inne źródło lub środek dowodowy</a:t>
            </a:r>
          </a:p>
          <a:p>
            <a:pPr algn="just"/>
            <a:r>
              <a:rPr lang="pl-PL" dirty="0"/>
              <a:t>prof. Waltosia zakazy dowodzenia za pomocą pewnych dowodów oraz określonych metod dowodzenia. </a:t>
            </a:r>
          </a:p>
        </p:txBody>
      </p:sp>
      <p:sp>
        <p:nvSpPr>
          <p:cNvPr id="26" name="pole tekstowe 25"/>
          <p:cNvSpPr txBox="1"/>
          <p:nvPr/>
        </p:nvSpPr>
        <p:spPr>
          <a:xfrm>
            <a:off x="247177" y="4106799"/>
            <a:ext cx="2746599" cy="2031325"/>
          </a:xfrm>
          <a:prstGeom prst="rect">
            <a:avLst/>
          </a:prstGeom>
          <a:noFill/>
        </p:spPr>
        <p:txBody>
          <a:bodyPr wrap="square" rtlCol="0">
            <a:spAutoFit/>
          </a:bodyPr>
          <a:lstStyle/>
          <a:p>
            <a:r>
              <a:rPr lang="pl-PL" dirty="0"/>
              <a:t>zakazy zabraniające przeprowadzenia jakiegokolwiek dowodu na daną okoliczność</a:t>
            </a:r>
          </a:p>
          <a:p>
            <a:r>
              <a:rPr lang="pl-PL" dirty="0"/>
              <a:t>prof. Waltosia zakazy dowodzenia pewnych faktów   </a:t>
            </a:r>
          </a:p>
        </p:txBody>
      </p:sp>
      <p:sp>
        <p:nvSpPr>
          <p:cNvPr id="28" name="pole tekstowe 27"/>
          <p:cNvSpPr txBox="1"/>
          <p:nvPr/>
        </p:nvSpPr>
        <p:spPr>
          <a:xfrm>
            <a:off x="1703512" y="6381329"/>
            <a:ext cx="5184577" cy="646331"/>
          </a:xfrm>
          <a:prstGeom prst="rect">
            <a:avLst/>
          </a:prstGeom>
          <a:noFill/>
        </p:spPr>
        <p:txBody>
          <a:bodyPr wrap="square" rtlCol="0">
            <a:spAutoFit/>
          </a:bodyPr>
          <a:lstStyle/>
          <a:p>
            <a:pPr lvl="0"/>
            <a:r>
              <a:rPr lang="pl-PL" dirty="0"/>
              <a:t>takie, które nigdy nie mogą być uchylone;</a:t>
            </a:r>
          </a:p>
          <a:p>
            <a:endParaRPr lang="pl-PL" dirty="0"/>
          </a:p>
        </p:txBody>
      </p:sp>
      <p:sp>
        <p:nvSpPr>
          <p:cNvPr id="29" name="pole tekstowe 28"/>
          <p:cNvSpPr txBox="1"/>
          <p:nvPr/>
        </p:nvSpPr>
        <p:spPr>
          <a:xfrm>
            <a:off x="8050831" y="6215014"/>
            <a:ext cx="4104456" cy="646331"/>
          </a:xfrm>
          <a:prstGeom prst="rect">
            <a:avLst/>
          </a:prstGeom>
          <a:noFill/>
        </p:spPr>
        <p:txBody>
          <a:bodyPr wrap="square" rtlCol="0">
            <a:spAutoFit/>
          </a:bodyPr>
          <a:lstStyle/>
          <a:p>
            <a:pPr lvl="0" algn="r"/>
            <a:r>
              <a:rPr lang="pl-PL" dirty="0"/>
              <a:t>mogą być usunięte przy zachowaniu określonych warunków.</a:t>
            </a:r>
          </a:p>
        </p:txBody>
      </p:sp>
    </p:spTree>
    <p:extLst>
      <p:ext uri="{BB962C8B-B14F-4D97-AF65-F5344CB8AC3E}">
        <p14:creationId xmlns:p14="http://schemas.microsoft.com/office/powerpoint/2010/main" val="189355237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ytuł 3"/>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kern="1200">
                <a:solidFill>
                  <a:schemeClr val="tx1"/>
                </a:solidFill>
                <a:latin typeface="+mj-lt"/>
                <a:ea typeface="+mj-ea"/>
                <a:cs typeface="+mj-cs"/>
              </a:rPr>
              <a:t>Zakazy dowodowe – systematyka </a:t>
            </a:r>
            <a:br>
              <a:rPr lang="en-US" kern="1200">
                <a:solidFill>
                  <a:schemeClr val="tx1"/>
                </a:solidFill>
                <a:latin typeface="+mj-lt"/>
                <a:ea typeface="+mj-ea"/>
                <a:cs typeface="+mj-cs"/>
              </a:rPr>
            </a:br>
            <a:r>
              <a:rPr lang="en-US" kern="1200">
                <a:solidFill>
                  <a:schemeClr val="tx1"/>
                </a:solidFill>
                <a:latin typeface="+mj-lt"/>
                <a:ea typeface="+mj-ea"/>
                <a:cs typeface="+mj-cs"/>
              </a:rPr>
              <a:t>i orzecznictwo </a:t>
            </a:r>
          </a:p>
        </p:txBody>
      </p:sp>
      <p:sp>
        <p:nvSpPr>
          <p:cNvPr id="5" name="Symbol zastępczy tekstu 4"/>
          <p:cNvSpPr>
            <a:spLocks noGrp="1"/>
          </p:cNvSpPr>
          <p:nvPr>
            <p:ph type="body" idx="1"/>
          </p:nvPr>
        </p:nvSpPr>
        <p:spPr>
          <a:xfrm>
            <a:off x="4038600" y="4782320"/>
            <a:ext cx="7644627" cy="1329443"/>
          </a:xfrm>
        </p:spPr>
        <p:txBody>
          <a:bodyPr vert="horz" lIns="91440" tIns="45720" rIns="91440" bIns="45720" rtlCol="0">
            <a:normAutofit/>
          </a:bodyPr>
          <a:lstStyle/>
          <a:p>
            <a:pPr algn="r"/>
            <a:r>
              <a:rPr lang="en-US" kern="1200">
                <a:solidFill>
                  <a:schemeClr val="tx1"/>
                </a:solidFill>
                <a:latin typeface="+mn-lt"/>
                <a:ea typeface="+mn-ea"/>
                <a:cs typeface="+mn-cs"/>
              </a:rPr>
              <a:t>Systematyka zakazów dowodowych wg. prof. Waltosia i zgodnie z podziałem wskazanym w podręczniku prof. Skorupki</a:t>
            </a:r>
          </a:p>
        </p:txBody>
      </p:sp>
    </p:spTree>
    <p:extLst>
      <p:ext uri="{BB962C8B-B14F-4D97-AF65-F5344CB8AC3E}">
        <p14:creationId xmlns:p14="http://schemas.microsoft.com/office/powerpoint/2010/main" val="167237989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pPr algn="ctr"/>
            <a:r>
              <a:rPr lang="pl-PL" sz="3200" b="1" dirty="0"/>
              <a:t>Zakazy dowodzenia faktów </a:t>
            </a:r>
            <a:endParaRPr lang="pl-PL" dirty="0"/>
          </a:p>
        </p:txBody>
      </p:sp>
      <p:sp>
        <p:nvSpPr>
          <p:cNvPr id="5" name="Symbol zastępczy tekstu 4"/>
          <p:cNvSpPr>
            <a:spLocks noGrp="1"/>
          </p:cNvSpPr>
          <p:nvPr>
            <p:ph type="body" idx="1"/>
          </p:nvPr>
        </p:nvSpPr>
        <p:spPr>
          <a:ln/>
        </p:spPr>
        <p:style>
          <a:lnRef idx="1">
            <a:schemeClr val="accent5"/>
          </a:lnRef>
          <a:fillRef idx="2">
            <a:schemeClr val="accent5"/>
          </a:fillRef>
          <a:effectRef idx="1">
            <a:schemeClr val="accent5"/>
          </a:effectRef>
          <a:fontRef idx="minor">
            <a:schemeClr val="dk1"/>
          </a:fontRef>
        </p:style>
        <p:txBody>
          <a:bodyPr>
            <a:normAutofit/>
          </a:bodyPr>
          <a:lstStyle/>
          <a:p>
            <a:r>
              <a:rPr lang="pl-PL" dirty="0"/>
              <a:t>Zupełne i bezwarunkowe </a:t>
            </a:r>
          </a:p>
        </p:txBody>
      </p:sp>
      <p:sp>
        <p:nvSpPr>
          <p:cNvPr id="6" name="Symbol zastępczy zawartości 5"/>
          <p:cNvSpPr>
            <a:spLocks noGrp="1"/>
          </p:cNvSpPr>
          <p:nvPr>
            <p:ph sz="half" idx="2"/>
          </p:nvPr>
        </p:nvSpPr>
        <p:spPr/>
        <p:txBody>
          <a:bodyPr>
            <a:noAutofit/>
          </a:bodyPr>
          <a:lstStyle/>
          <a:p>
            <a:pPr marL="0" indent="0">
              <a:buNone/>
            </a:pPr>
            <a:r>
              <a:rPr lang="pl-PL" sz="2200" b="1" u="sng" dirty="0"/>
              <a:t>Zupełne</a:t>
            </a:r>
            <a:r>
              <a:rPr lang="pl-PL" sz="2200" dirty="0"/>
              <a:t> – niedopuszczalne dowodzenie określonych okoliczności jakimikolwiek środkami dowodowymi.</a:t>
            </a:r>
          </a:p>
          <a:p>
            <a:pPr marL="0" indent="0">
              <a:buNone/>
            </a:pPr>
            <a:r>
              <a:rPr lang="pl-PL" sz="2200" b="1" u="sng" dirty="0"/>
              <a:t>Bezwarunkowe</a:t>
            </a:r>
            <a:r>
              <a:rPr lang="pl-PL" sz="2200" dirty="0"/>
              <a:t> – zakaz dowodowy nie może być uchylony pod żadnym warunkiem </a:t>
            </a:r>
          </a:p>
          <a:p>
            <a:pPr marL="0" indent="0">
              <a:buNone/>
            </a:pPr>
            <a:endParaRPr lang="pl-PL" sz="2200" dirty="0"/>
          </a:p>
          <a:p>
            <a:pPr marL="0" indent="0">
              <a:buNone/>
            </a:pPr>
            <a:endParaRPr lang="pl-PL" sz="2200" dirty="0"/>
          </a:p>
          <a:p>
            <a:pPr marL="0" indent="0">
              <a:buNone/>
            </a:pPr>
            <a:endParaRPr lang="pl-PL" sz="2200" dirty="0"/>
          </a:p>
          <a:p>
            <a:pPr marL="0" indent="0">
              <a:buNone/>
            </a:pPr>
            <a:endParaRPr lang="pl-PL" sz="2200" dirty="0"/>
          </a:p>
        </p:txBody>
      </p:sp>
      <p:sp>
        <p:nvSpPr>
          <p:cNvPr id="7" name="Symbol zastępczy tekstu 6"/>
          <p:cNvSpPr>
            <a:spLocks noGrp="1"/>
          </p:cNvSpPr>
          <p:nvPr>
            <p:ph type="body" sz="quarter" idx="3"/>
          </p:nvPr>
        </p:nvSpPr>
        <p:spPr/>
        <p:style>
          <a:lnRef idx="1">
            <a:schemeClr val="accent5"/>
          </a:lnRef>
          <a:fillRef idx="2">
            <a:schemeClr val="accent5"/>
          </a:fillRef>
          <a:effectRef idx="1">
            <a:schemeClr val="accent5"/>
          </a:effectRef>
          <a:fontRef idx="minor">
            <a:schemeClr val="dk1"/>
          </a:fontRef>
        </p:style>
        <p:txBody>
          <a:bodyPr/>
          <a:lstStyle/>
          <a:p>
            <a:pPr algn="ctr"/>
            <a:r>
              <a:rPr lang="pl-PL" dirty="0"/>
              <a:t>Zupełne i warunkowe </a:t>
            </a:r>
          </a:p>
        </p:txBody>
      </p:sp>
      <p:sp>
        <p:nvSpPr>
          <p:cNvPr id="8" name="Symbol zastępczy zawartości 7"/>
          <p:cNvSpPr>
            <a:spLocks noGrp="1"/>
          </p:cNvSpPr>
          <p:nvPr>
            <p:ph sz="quarter" idx="4"/>
          </p:nvPr>
        </p:nvSpPr>
        <p:spPr/>
        <p:txBody>
          <a:bodyPr>
            <a:normAutofit/>
          </a:bodyPr>
          <a:lstStyle/>
          <a:p>
            <a:pPr marL="0" indent="0">
              <a:buNone/>
            </a:pPr>
            <a:endParaRPr lang="pl-PL" sz="2200" b="1" u="sng" dirty="0"/>
          </a:p>
          <a:p>
            <a:pPr marL="0" indent="0">
              <a:buNone/>
            </a:pPr>
            <a:endParaRPr lang="pl-PL" sz="2200" b="1" u="sng" dirty="0"/>
          </a:p>
          <a:p>
            <a:pPr marL="0" indent="0">
              <a:buNone/>
            </a:pPr>
            <a:endParaRPr lang="pl-PL" sz="2000" b="1" u="sng" dirty="0"/>
          </a:p>
          <a:p>
            <a:pPr marL="0" indent="0">
              <a:buNone/>
            </a:pPr>
            <a:r>
              <a:rPr lang="pl-PL" sz="2000" b="1" u="sng" dirty="0"/>
              <a:t>Warunkowe</a:t>
            </a:r>
            <a:r>
              <a:rPr lang="pl-PL" sz="2000" dirty="0"/>
              <a:t> - można uchylić po spełnieniu określonych warunków </a:t>
            </a:r>
          </a:p>
          <a:p>
            <a:pPr marL="0" indent="0">
              <a:buNone/>
            </a:pPr>
            <a:endParaRPr lang="pl-PL" sz="2200" b="1" u="sng" dirty="0"/>
          </a:p>
          <a:p>
            <a:pPr marL="0" indent="0">
              <a:buNone/>
            </a:pPr>
            <a:r>
              <a:rPr lang="pl-PL" sz="2000" dirty="0"/>
              <a:t>Art. 179, 180, 225, 226 k.p.k. </a:t>
            </a:r>
          </a:p>
        </p:txBody>
      </p:sp>
      <p:pic>
        <p:nvPicPr>
          <p:cNvPr id="9" name="Obraz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0665" y="4347369"/>
            <a:ext cx="3149560" cy="2498651"/>
          </a:xfrm>
          <a:prstGeom prst="rect">
            <a:avLst/>
          </a:prstGeom>
          <a:ln>
            <a:noFill/>
          </a:ln>
          <a:effectLst>
            <a:softEdge rad="112500"/>
          </a:effectLst>
        </p:spPr>
      </p:pic>
    </p:spTree>
    <p:extLst>
      <p:ext uri="{BB962C8B-B14F-4D97-AF65-F5344CB8AC3E}">
        <p14:creationId xmlns:p14="http://schemas.microsoft.com/office/powerpoint/2010/main" val="415423809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252919" y="1123837"/>
            <a:ext cx="2947482" cy="4601183"/>
          </a:xfrm>
        </p:spPr>
        <p:txBody>
          <a:bodyPr>
            <a:normAutofit/>
          </a:bodyPr>
          <a:lstStyle/>
          <a:p>
            <a:r>
              <a:rPr lang="pl-PL" sz="3300" b="1"/>
              <a:t>Zakazy dowodzenia faktów</a:t>
            </a:r>
            <a:br>
              <a:rPr lang="pl-PL" sz="3300" b="1"/>
            </a:br>
            <a:r>
              <a:rPr lang="pl-PL" sz="3300" b="1"/>
              <a:t>zupełne i bezwarunkowe  </a:t>
            </a:r>
          </a:p>
        </p:txBody>
      </p:sp>
      <p:sp>
        <p:nvSpPr>
          <p:cNvPr id="3" name="Symbol zastępczy zawartości 2"/>
          <p:cNvSpPr>
            <a:spLocks noGrp="1"/>
          </p:cNvSpPr>
          <p:nvPr>
            <p:ph idx="1"/>
          </p:nvPr>
        </p:nvSpPr>
        <p:spPr>
          <a:xfrm>
            <a:off x="3869268" y="864108"/>
            <a:ext cx="7315200" cy="5015831"/>
          </a:xfrm>
        </p:spPr>
        <p:txBody>
          <a:bodyPr>
            <a:normAutofit/>
          </a:bodyPr>
          <a:lstStyle/>
          <a:p>
            <a:pPr marL="457200" indent="-457200">
              <a:buAutoNum type="arabicPeriod"/>
            </a:pPr>
            <a:r>
              <a:rPr lang="pl-PL" sz="1800" dirty="0"/>
              <a:t>Zakaz </a:t>
            </a:r>
            <a:r>
              <a:rPr lang="pl-PL" sz="1800" b="1" dirty="0"/>
              <a:t>ponownego dowodzenia przestępstwa</a:t>
            </a:r>
            <a:r>
              <a:rPr lang="pl-PL" sz="1800" dirty="0"/>
              <a:t>, prawomocnie osądzonego wcześniej, popełnionego przez oskarżonego, który teraz jest sądzony i którego podejrzewa się, że jest recydywistą</a:t>
            </a:r>
          </a:p>
          <a:p>
            <a:pPr lvl="2"/>
            <a:r>
              <a:rPr lang="pl-PL" sz="1800" b="1" dirty="0"/>
              <a:t>Recydywę ustala się na podstawie akt sprawy</a:t>
            </a:r>
          </a:p>
          <a:p>
            <a:pPr lvl="2"/>
            <a:r>
              <a:rPr lang="pl-PL" sz="1800" dirty="0"/>
              <a:t>Zasada </a:t>
            </a:r>
            <a:r>
              <a:rPr lang="pl-PL" sz="1800" i="1" dirty="0" err="1"/>
              <a:t>ne</a:t>
            </a:r>
            <a:r>
              <a:rPr lang="pl-PL" sz="1800" i="1" dirty="0"/>
              <a:t> bis in </a:t>
            </a:r>
            <a:r>
              <a:rPr lang="pl-PL" sz="1800" i="1" dirty="0" err="1"/>
              <a:t>idem</a:t>
            </a:r>
            <a:r>
              <a:rPr lang="pl-PL" sz="1800" i="1" dirty="0"/>
              <a:t> </a:t>
            </a:r>
            <a:endParaRPr lang="pl-PL" sz="1800" dirty="0"/>
          </a:p>
          <a:p>
            <a:pPr marL="457200" indent="-457200">
              <a:buFont typeface="+mj-lt"/>
              <a:buAutoNum type="arabicPeriod"/>
            </a:pPr>
            <a:r>
              <a:rPr lang="pl-PL" sz="1800" dirty="0"/>
              <a:t>Zakaz dowodzenia </a:t>
            </a:r>
            <a:r>
              <a:rPr lang="pl-PL" sz="1800" b="1" dirty="0"/>
              <a:t>prawa lub stosunku prawnego wbrew ustaleniom konstytutywnego rozstrzygnięcia innego sądu</a:t>
            </a:r>
            <a:r>
              <a:rPr lang="pl-PL" sz="1800" dirty="0"/>
              <a:t>, które wiąże sąd karny (art. 8 § 2) np. rozwód – nie można dowodzić, że oskarżony jest w związku z małżeńskim, jeżeli istnieje prawomocne orzeczenie stwierdzające rozwód</a:t>
            </a:r>
          </a:p>
          <a:p>
            <a:pPr marL="457200" indent="-457200">
              <a:buFont typeface="+mj-lt"/>
              <a:buAutoNum type="arabicPeriod"/>
            </a:pPr>
            <a:r>
              <a:rPr lang="pl-PL" sz="1800" b="1" dirty="0"/>
              <a:t>Zakaz dowodzenia treści zeznań świadka</a:t>
            </a:r>
            <a:r>
              <a:rPr lang="pl-PL" sz="1800" dirty="0"/>
              <a:t>, jeżeli skorzystał on z prawa do odmowy składania zeznań (art. 182) albo został zwolniony z obowiązku ich złożenia (art. 185) – art. 186 </a:t>
            </a:r>
          </a:p>
          <a:p>
            <a:pPr marL="457200" indent="-457200">
              <a:buFont typeface="+mj-lt"/>
              <a:buAutoNum type="arabicPeriod"/>
            </a:pPr>
            <a:r>
              <a:rPr lang="pl-PL" sz="1800" dirty="0"/>
              <a:t>Zakaz dowodzenia </a:t>
            </a:r>
            <a:r>
              <a:rPr lang="pl-PL" sz="1800" b="1" dirty="0"/>
              <a:t>przebiegu narady i głosowania nad orzeczeniem </a:t>
            </a:r>
            <a:r>
              <a:rPr lang="pl-PL" sz="1800" dirty="0"/>
              <a:t>(108 § 1). </a:t>
            </a:r>
          </a:p>
          <a:p>
            <a:pPr marL="457200" indent="-457200">
              <a:buFont typeface="+mj-lt"/>
              <a:buAutoNum type="arabicPeriod"/>
            </a:pPr>
            <a:r>
              <a:rPr lang="pl-PL" sz="1800" dirty="0"/>
              <a:t>Zakaz dowodzenia okoliczności </a:t>
            </a:r>
            <a:r>
              <a:rPr lang="pl-PL" sz="1800" b="1" dirty="0"/>
              <a:t>objętych ochroną świadka koronnego</a:t>
            </a:r>
            <a:r>
              <a:rPr lang="pl-PL" sz="1800" dirty="0"/>
              <a:t>. </a:t>
            </a:r>
          </a:p>
        </p:txBody>
      </p:sp>
      <p:pic>
        <p:nvPicPr>
          <p:cNvPr id="10" name="Obraz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943" y="4566567"/>
            <a:ext cx="2421434" cy="1918987"/>
          </a:xfrm>
          <a:prstGeom prst="rect">
            <a:avLst/>
          </a:prstGeom>
        </p:spPr>
      </p:pic>
    </p:spTree>
    <p:extLst>
      <p:ext uri="{BB962C8B-B14F-4D97-AF65-F5344CB8AC3E}">
        <p14:creationId xmlns:p14="http://schemas.microsoft.com/office/powerpoint/2010/main" val="16906670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5F7ABCA-A68A-47DD-B732-76FF34C6F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643465" y="3505199"/>
            <a:ext cx="4809068" cy="2608143"/>
          </a:xfrm>
        </p:spPr>
        <p:txBody>
          <a:bodyPr anchor="t">
            <a:normAutofit/>
          </a:bodyPr>
          <a:lstStyle/>
          <a:p>
            <a:pPr algn="ctr"/>
            <a:r>
              <a:rPr lang="pl-PL" sz="4000"/>
              <a:t>Zakazy dowodzenia faktów </a:t>
            </a:r>
            <a:br>
              <a:rPr lang="pl-PL" sz="4000"/>
            </a:br>
            <a:r>
              <a:rPr lang="pl-PL" sz="4000"/>
              <a:t>– zupełne i bezwarunkowe   </a:t>
            </a:r>
          </a:p>
        </p:txBody>
      </p:sp>
      <p:pic>
        <p:nvPicPr>
          <p:cNvPr id="7" name="Graphic 6" descr="Młotek sędziowski">
            <a:extLst>
              <a:ext uri="{FF2B5EF4-FFF2-40B4-BE49-F238E27FC236}">
                <a16:creationId xmlns:a16="http://schemas.microsoft.com/office/drawing/2014/main" id="{68D4B5B1-844B-1FDB-84A3-C3ACF8A9FE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90799" y="2519363"/>
            <a:ext cx="914400" cy="914400"/>
          </a:xfrm>
          <a:prstGeom prst="rect">
            <a:avLst/>
          </a:prstGeom>
        </p:spPr>
      </p:pic>
      <p:sp>
        <p:nvSpPr>
          <p:cNvPr id="3" name="Symbol zastępczy zawartości 2"/>
          <p:cNvSpPr>
            <a:spLocks noGrp="1"/>
          </p:cNvSpPr>
          <p:nvPr>
            <p:ph idx="1"/>
          </p:nvPr>
        </p:nvSpPr>
        <p:spPr>
          <a:xfrm>
            <a:off x="6007100" y="643467"/>
            <a:ext cx="5668433" cy="5401733"/>
          </a:xfrm>
        </p:spPr>
        <p:txBody>
          <a:bodyPr anchor="ctr">
            <a:normAutofit/>
          </a:bodyPr>
          <a:lstStyle/>
          <a:p>
            <a:r>
              <a:rPr lang="pl-PL" sz="1800" b="1" u="sng"/>
              <a:t>Wyrok SA we Wrocławiu z 7.08.2013 r., II AKa 206/13 </a:t>
            </a:r>
          </a:p>
          <a:p>
            <a:pPr lvl="1"/>
            <a:r>
              <a:rPr lang="pl-PL" sz="1800"/>
              <a:t>Za orzeczenie konstytutywne można uznać tylko takie orzeczenie, które wywołuje skutek prawotwórczy w postaci całkowitej lub częściowej zmiany dotychczasowego stanu prawnego.</a:t>
            </a:r>
          </a:p>
          <a:p>
            <a:pPr lvl="1"/>
            <a:endParaRPr lang="pl-PL" sz="1800"/>
          </a:p>
          <a:p>
            <a:pPr lvl="1"/>
            <a:endParaRPr lang="pl-PL" sz="1800"/>
          </a:p>
          <a:p>
            <a:r>
              <a:rPr lang="pl-PL" sz="1800" b="1" u="sng"/>
              <a:t>Wyrok SN z 22.01.2014 r., SNO 40/13 </a:t>
            </a:r>
          </a:p>
          <a:p>
            <a:pPr lvl="1"/>
            <a:r>
              <a:rPr lang="pl-PL" sz="1800"/>
              <a:t>(…) objęty z mocy art. 108 § 1 k.p.k. tajemnicą przebieg narady i głosowania nad orzeczeniem nie powinien być w ogóle przedmiotem dociekań i ustaleń sądu dyscyplinarnego, zarówno w drodze postępowania dowodowego bezpośrednio ukierunkowanego na wyjaśnienie tych kwestii, jak i w drodze pośrednich wnioskowań. </a:t>
            </a:r>
          </a:p>
        </p:txBody>
      </p:sp>
    </p:spTree>
    <p:extLst>
      <p:ext uri="{BB962C8B-B14F-4D97-AF65-F5344CB8AC3E}">
        <p14:creationId xmlns:p14="http://schemas.microsoft.com/office/powerpoint/2010/main" val="714796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F1F0B4-4354-4A13-8904-B58B209635A3}"/>
              </a:ext>
            </a:extLst>
          </p:cNvPr>
          <p:cNvSpPr>
            <a:spLocks noGrp="1"/>
          </p:cNvSpPr>
          <p:nvPr>
            <p:ph type="title"/>
          </p:nvPr>
        </p:nvSpPr>
        <p:spPr/>
        <p:txBody>
          <a:bodyPr>
            <a:normAutofit/>
          </a:bodyPr>
          <a:lstStyle/>
          <a:p>
            <a:r>
              <a:rPr lang="pl-PL" dirty="0"/>
              <a:t>Ograniczenia swobodnej oceny dowodów</a:t>
            </a:r>
            <a:br>
              <a:rPr lang="pl-PL" dirty="0"/>
            </a:br>
            <a:r>
              <a:rPr lang="pl-PL" dirty="0"/>
              <a:t> w KPK</a:t>
            </a:r>
          </a:p>
        </p:txBody>
      </p:sp>
      <p:pic>
        <p:nvPicPr>
          <p:cNvPr id="4" name="Picture 2" descr="Free Evaluating Cliparts, Download Free Evaluating Cliparts png images,  Free ClipArts on Clipart Library">
            <a:extLst>
              <a:ext uri="{FF2B5EF4-FFF2-40B4-BE49-F238E27FC236}">
                <a16:creationId xmlns:a16="http://schemas.microsoft.com/office/drawing/2014/main" id="{81FD2ABB-8C38-E3AF-6D05-5A0AC8996A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0638" y="402432"/>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D225F3AC-9F4E-4FEA-B361-3141CAAB157D}"/>
              </a:ext>
            </a:extLst>
          </p:cNvPr>
          <p:cNvSpPr>
            <a:spLocks noGrp="1"/>
          </p:cNvSpPr>
          <p:nvPr>
            <p:ph idx="1"/>
          </p:nvPr>
        </p:nvSpPr>
        <p:spPr/>
        <p:txBody>
          <a:bodyPr>
            <a:normAutofit/>
          </a:bodyPr>
          <a:lstStyle/>
          <a:p>
            <a:pPr algn="just"/>
            <a:r>
              <a:rPr lang="pl-PL" dirty="0"/>
              <a:t>W pewnym stopniu można uznać, że art. 7 k.p.k. jednak ogranicza organ procesowy w dokonywaniu oceny dowodów, ze względu na cztery elementy:</a:t>
            </a:r>
          </a:p>
          <a:p>
            <a:pPr marL="914400" lvl="1" indent="-457200" algn="just">
              <a:buFont typeface="+mj-lt"/>
              <a:buAutoNum type="arabicPeriod"/>
            </a:pPr>
            <a:r>
              <a:rPr lang="pl-PL" dirty="0"/>
              <a:t>Ocenie muszą podlegać </a:t>
            </a:r>
            <a:r>
              <a:rPr lang="pl-PL" b="1" dirty="0"/>
              <a:t>wszystkie przeprowadzone dowody </a:t>
            </a:r>
            <a:r>
              <a:rPr lang="pl-PL" dirty="0"/>
              <a:t>(postawę orzeczenia może stanowić wyłącznie całokształt okoliczności ujawnionych w toku postępowania, które mają istotne znaczenie dla rozstrzygnięcia)</a:t>
            </a:r>
          </a:p>
          <a:p>
            <a:pPr marL="914400" lvl="1" indent="-457200" algn="just">
              <a:buFont typeface="+mj-lt"/>
              <a:buAutoNum type="arabicPeriod"/>
            </a:pPr>
            <a:r>
              <a:rPr lang="pl-PL" dirty="0"/>
              <a:t>Organ musi oceniać dowody </a:t>
            </a:r>
            <a:r>
              <a:rPr lang="pl-PL" b="1" dirty="0"/>
              <a:t>zgodnie z zasadami prawidłowego rozumowania </a:t>
            </a:r>
          </a:p>
          <a:p>
            <a:pPr marL="914400" lvl="1" indent="-457200" algn="just">
              <a:buFont typeface="+mj-lt"/>
              <a:buAutoNum type="arabicPeriod"/>
            </a:pPr>
            <a:r>
              <a:rPr lang="pl-PL" dirty="0"/>
              <a:t>ma obowiązek wziąć pod uwagę </a:t>
            </a:r>
            <a:r>
              <a:rPr lang="pl-PL" b="1" dirty="0"/>
              <a:t>wskazania wiedzy </a:t>
            </a:r>
          </a:p>
          <a:p>
            <a:pPr marL="914400" lvl="1" indent="-457200" algn="just">
              <a:buFont typeface="+mj-lt"/>
              <a:buAutoNum type="arabicPeriod"/>
            </a:pPr>
            <a:r>
              <a:rPr lang="pl-PL" dirty="0"/>
              <a:t>oraz </a:t>
            </a:r>
            <a:r>
              <a:rPr lang="pl-PL" b="1" dirty="0"/>
              <a:t>doświadczenie życiowe</a:t>
            </a:r>
            <a:r>
              <a:rPr lang="pl-PL" dirty="0"/>
              <a:t>. </a:t>
            </a:r>
          </a:p>
          <a:p>
            <a:pPr marL="457200" lvl="1" indent="0" algn="just">
              <a:buNone/>
            </a:pPr>
            <a:endParaRPr lang="pl-PL" dirty="0"/>
          </a:p>
        </p:txBody>
      </p:sp>
    </p:spTree>
    <p:extLst>
      <p:ext uri="{BB962C8B-B14F-4D97-AF65-F5344CB8AC3E}">
        <p14:creationId xmlns:p14="http://schemas.microsoft.com/office/powerpoint/2010/main" val="237720253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0" y="1128408"/>
            <a:ext cx="2947482" cy="4601183"/>
          </a:xfrm>
        </p:spPr>
        <p:txBody>
          <a:bodyPr>
            <a:normAutofit/>
          </a:bodyPr>
          <a:lstStyle/>
          <a:p>
            <a:r>
              <a:rPr lang="pl-PL" sz="4000" dirty="0"/>
              <a:t>Zakres zakazu dowodowego </a:t>
            </a:r>
            <a:br>
              <a:rPr lang="pl-PL" sz="4000" dirty="0"/>
            </a:br>
            <a:r>
              <a:rPr lang="pl-PL" sz="4000" dirty="0"/>
              <a:t>z art. 186 </a:t>
            </a:r>
          </a:p>
        </p:txBody>
      </p:sp>
      <p:sp>
        <p:nvSpPr>
          <p:cNvPr id="3" name="Symbol zastępczy zawartości 2"/>
          <p:cNvSpPr>
            <a:spLocks noGrp="1"/>
          </p:cNvSpPr>
          <p:nvPr>
            <p:ph idx="1"/>
          </p:nvPr>
        </p:nvSpPr>
        <p:spPr>
          <a:xfrm>
            <a:off x="2590800" y="0"/>
            <a:ext cx="9601200" cy="6858000"/>
          </a:xfrm>
        </p:spPr>
        <p:txBody>
          <a:bodyPr>
            <a:normAutofit/>
          </a:bodyPr>
          <a:lstStyle/>
          <a:p>
            <a:r>
              <a:rPr lang="pl-PL" sz="1600" b="1" u="sng" dirty="0"/>
              <a:t>Wyrok SA w Katowicach z 18.03.2009 r., II </a:t>
            </a:r>
            <a:r>
              <a:rPr lang="pl-PL" sz="1600" b="1" u="sng" dirty="0" err="1"/>
              <a:t>AKa</a:t>
            </a:r>
            <a:r>
              <a:rPr lang="pl-PL" sz="1600" b="1" u="sng" dirty="0"/>
              <a:t> 62/08 </a:t>
            </a:r>
          </a:p>
          <a:p>
            <a:pPr lvl="1"/>
            <a:r>
              <a:rPr lang="pl-PL" sz="1600" dirty="0"/>
              <a:t>Nie sposób różnicować sytuacji, w której świadek odpowiednio pouczony o prawie odmowy składania zeznań z uprawnienia tego korzysta, od sytuacji, w której na skutek braku dbałości organu procesowego, albo rozmyślnego działania, z uprawnienia tego nie mógł skorzystać, pomimo, że przysługiwało mu ono. Mając na względzie wskazane argumenty, Sąd Apelacyjny opowiada się za trwałą eliminacją z materiału procesowego zeznań uzyskanych od osoby, która następnie w trybie art. 186 § 1 k.p.k. odmówiła ich składania, chyba, że jako wyłączny dysponent swojej woli, świadek podejmie decyzję, aby zeznawać, a tym samym w szczególnej sytuacji może umożliwić wykorzystanie materiału procesowego, który dostarczył zanim złożył oświadczenie, o jakim mowa w art. 186 § 1 k.p.k.</a:t>
            </a:r>
          </a:p>
          <a:p>
            <a:pPr lvl="1"/>
            <a:r>
              <a:rPr lang="pl-PL" sz="1600" dirty="0"/>
              <a:t>Skutek odmowy składania zeznań na podstawie wymienionych przepisów, sięga wstecz, obejmując również zeznania odebrane bez stosownego pouczenia i eliminując je z materiału procesowego.</a:t>
            </a:r>
          </a:p>
          <a:p>
            <a:endParaRPr lang="pl-PL" sz="1600" b="1" u="sng" dirty="0"/>
          </a:p>
          <a:p>
            <a:r>
              <a:rPr lang="pl-PL" sz="1600" b="1" u="sng" dirty="0"/>
              <a:t>Postanowienie SN z 30.06.2015 r., V KK 141/15 </a:t>
            </a:r>
          </a:p>
          <a:p>
            <a:pPr lvl="1"/>
            <a:r>
              <a:rPr lang="pl-PL" sz="1600" dirty="0"/>
              <a:t>Przepis art. 186 § 1 k.p.k. </a:t>
            </a:r>
            <a:r>
              <a:rPr lang="pl-PL" sz="1600" b="1" dirty="0"/>
              <a:t>nie ustanawia bezwzględnego zakazu przeprowadzenia dowodu, co do treści informacji przekazywanych innym osobom przez świadka korzystającego następnie z prawa do odmowy zeznań</a:t>
            </a:r>
            <a:r>
              <a:rPr lang="pl-PL" sz="1600" dirty="0"/>
              <a:t>. Zakazem tym objęta jest jedynie treść "uprzednio złożonego zeznania" oraz możliwość dokonania na jego podstawie ustaleń faktycznych. Wolno więc odtwarzać wypowiedzi osoby, która korzysta z prawa odmowy zeznań, jeżeli były one składane spontanicznie poza protokołem przesłuchania w charakterze świadka.</a:t>
            </a:r>
          </a:p>
          <a:p>
            <a:endParaRPr lang="pl-PL" sz="1600" b="1" u="sng" dirty="0"/>
          </a:p>
          <a:p>
            <a:r>
              <a:rPr lang="pl-PL" sz="1600" b="1" u="sng" dirty="0"/>
              <a:t>Wyrok SA w Gdańsku z 29.01.2014 r., II </a:t>
            </a:r>
            <a:r>
              <a:rPr lang="pl-PL" sz="1600" b="1" u="sng" dirty="0" err="1"/>
              <a:t>AKa</a:t>
            </a:r>
            <a:r>
              <a:rPr lang="pl-PL" sz="1600" b="1" u="sng" dirty="0"/>
              <a:t> 333/13 </a:t>
            </a:r>
          </a:p>
          <a:p>
            <a:pPr lvl="1"/>
            <a:r>
              <a:rPr lang="pl-PL" sz="1600" dirty="0"/>
              <a:t>Przewidziany w art. 186 § 1 k.p.k. zakaz dowodowy </a:t>
            </a:r>
            <a:r>
              <a:rPr lang="pl-PL" sz="1600" b="1" dirty="0"/>
              <a:t>nie oznacza wyłączenia możliwości przesłuchiwania osób trzecich na okoliczności, o których zeznawała osoba</a:t>
            </a:r>
            <a:r>
              <a:rPr lang="pl-PL" sz="1600" dirty="0"/>
              <a:t>, która skorzystała następnie z prawa do odmowy zeznań, nawet gdy są to świadkowie ze słuchu, czerpiący swoje informacje od tego, który skorzystał z uprawnienia wskazanego w przepisie art. 182 § 1 k.p.k.</a:t>
            </a:r>
          </a:p>
        </p:txBody>
      </p:sp>
    </p:spTree>
    <p:extLst>
      <p:ext uri="{BB962C8B-B14F-4D97-AF65-F5344CB8AC3E}">
        <p14:creationId xmlns:p14="http://schemas.microsoft.com/office/powerpoint/2010/main" val="118778210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171074" y="1396686"/>
            <a:ext cx="3240506" cy="4064628"/>
          </a:xfrm>
        </p:spPr>
        <p:txBody>
          <a:bodyPr>
            <a:normAutofit/>
          </a:bodyPr>
          <a:lstStyle/>
          <a:p>
            <a:r>
              <a:rPr lang="pl-PL">
                <a:solidFill>
                  <a:srgbClr val="FFFFFF"/>
                </a:solidFill>
              </a:rPr>
              <a:t>Zakres zakazu dowodowego z art. 186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ymbol zastępczy zawartości 2"/>
          <p:cNvSpPr>
            <a:spLocks noGrp="1"/>
          </p:cNvSpPr>
          <p:nvPr>
            <p:ph idx="1"/>
          </p:nvPr>
        </p:nvSpPr>
        <p:spPr>
          <a:xfrm>
            <a:off x="5370153" y="1526033"/>
            <a:ext cx="5536397" cy="3935281"/>
          </a:xfrm>
        </p:spPr>
        <p:txBody>
          <a:bodyPr>
            <a:normAutofit/>
          </a:bodyPr>
          <a:lstStyle/>
          <a:p>
            <a:r>
              <a:rPr lang="pl-PL" sz="1800"/>
              <a:t>ALE… </a:t>
            </a:r>
          </a:p>
          <a:p>
            <a:pPr marL="0" indent="0">
              <a:buNone/>
            </a:pPr>
            <a:r>
              <a:rPr lang="pl-PL" sz="1800" b="1" u="sng"/>
              <a:t>Wyrok SA w Krakowie z 17.11.2011 r., II </a:t>
            </a:r>
            <a:r>
              <a:rPr lang="pl-PL" sz="1800" b="1" u="sng" err="1"/>
              <a:t>AKa</a:t>
            </a:r>
            <a:r>
              <a:rPr lang="pl-PL" sz="1800" b="1" u="sng"/>
              <a:t> 220/11 </a:t>
            </a:r>
          </a:p>
          <a:p>
            <a:pPr marL="0" indent="0">
              <a:buNone/>
            </a:pPr>
            <a:r>
              <a:rPr lang="pl-PL" sz="1800"/>
              <a:t>Świadek, który skorzysta z prawa odmowy zeznań, </a:t>
            </a:r>
            <a:r>
              <a:rPr lang="pl-PL" sz="1800" b="1"/>
              <a:t>przestaje w sprawie istnieć jako osobowe źródło dowodowe</a:t>
            </a:r>
            <a:r>
              <a:rPr lang="pl-PL" sz="1800"/>
              <a:t>. Żadne jego wypowiedzi nie mogą być w procesie odtworzone, bez względu na to jak zostały utrwalone, czy to za pomocą protokołu, taśmy magnetofonowej, filmu, fotografii czy innych środków (- utrwaleń audiowizualnych - </a:t>
            </a:r>
            <a:r>
              <a:rPr lang="pl-PL" sz="1800" err="1"/>
              <a:t>dop</a:t>
            </a:r>
            <a:r>
              <a:rPr lang="pl-PL" sz="1800"/>
              <a:t>. KZS -). Wszelkie próby odtworzenia tych zeznań, zarówno za pomocą świadków jak urządzeń technicznych, są obejściem ustawy. Dopuszczenie możliwości odtwarzania wypowiedzi lub </a:t>
            </a:r>
            <a:r>
              <a:rPr lang="pl-PL" sz="1800" err="1"/>
              <a:t>zachowań</a:t>
            </a:r>
            <a:r>
              <a:rPr lang="pl-PL" sz="1800"/>
              <a:t> takiej osoby nie dotyczy jej zeznań, ale wypowiedzi poza procesem.</a:t>
            </a:r>
          </a:p>
        </p:txBody>
      </p:sp>
    </p:spTree>
    <p:extLst>
      <p:ext uri="{BB962C8B-B14F-4D97-AF65-F5344CB8AC3E}">
        <p14:creationId xmlns:p14="http://schemas.microsoft.com/office/powerpoint/2010/main" val="423160431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b="1" dirty="0"/>
              <a:t>Zakazy dowodzenia faktów </a:t>
            </a:r>
            <a:br>
              <a:rPr lang="pl-PL" sz="3200" b="1" dirty="0"/>
            </a:br>
            <a:r>
              <a:rPr lang="pl-PL" sz="2700" b="1" dirty="0"/>
              <a:t>zupełne i warunkowe </a:t>
            </a:r>
            <a:endParaRPr lang="pl-PL" dirty="0"/>
          </a:p>
        </p:txBody>
      </p:sp>
      <p:sp>
        <p:nvSpPr>
          <p:cNvPr id="3" name="Symbol zastępczy zawartości 2"/>
          <p:cNvSpPr>
            <a:spLocks noGrp="1"/>
          </p:cNvSpPr>
          <p:nvPr>
            <p:ph sz="half" idx="1"/>
          </p:nvPr>
        </p:nvSpPr>
        <p:spPr/>
        <p:txBody>
          <a:bodyPr>
            <a:noAutofit/>
          </a:bodyPr>
          <a:lstStyle/>
          <a:p>
            <a:r>
              <a:rPr lang="pl-PL" sz="1800" b="1" u="sng" dirty="0"/>
              <a:t>Art. 179 k.p.k</a:t>
            </a:r>
            <a:r>
              <a:rPr lang="pl-PL" sz="1800" dirty="0"/>
              <a:t>. </a:t>
            </a:r>
            <a:r>
              <a:rPr lang="pl-PL" sz="1800" dirty="0">
                <a:sym typeface="Wingdings" pitchFamily="2" charset="2"/>
              </a:rPr>
              <a:t> zakaz dowodzenia okoliczności, które są informacją niejawną o klauzuli </a:t>
            </a:r>
            <a:r>
              <a:rPr lang="pl-PL" sz="1800" b="1" dirty="0">
                <a:sym typeface="Wingdings" pitchFamily="2" charset="2"/>
              </a:rPr>
              <a:t>tajne lub ściśle tajne </a:t>
            </a:r>
          </a:p>
          <a:p>
            <a:pPr lvl="1"/>
            <a:r>
              <a:rPr lang="pl-PL" sz="1800" dirty="0"/>
              <a:t>Z tajemnicy może zwolnić </a:t>
            </a:r>
            <a:r>
              <a:rPr lang="pl-PL" sz="1800" b="1" dirty="0">
                <a:solidFill>
                  <a:srgbClr val="FF0000"/>
                </a:solidFill>
              </a:rPr>
              <a:t>uprawniony organ przełożony </a:t>
            </a:r>
            <a:r>
              <a:rPr lang="pl-PL" sz="1800" b="1" dirty="0"/>
              <a:t>(</a:t>
            </a:r>
            <a:r>
              <a:rPr lang="pl-PL" sz="1800" dirty="0"/>
              <a:t>§ 1)</a:t>
            </a:r>
            <a:endParaRPr lang="pl-PL" sz="1800" b="1" dirty="0"/>
          </a:p>
          <a:p>
            <a:pPr lvl="1"/>
            <a:r>
              <a:rPr lang="pl-PL" sz="1800" dirty="0"/>
              <a:t>Wniosek do naczelnego organu administracji rządowej kieruje sąd lub prokurator (§ 3)</a:t>
            </a:r>
          </a:p>
          <a:p>
            <a:pPr lvl="1"/>
            <a:r>
              <a:rPr lang="pl-PL" sz="1800" dirty="0"/>
              <a:t>Zwolnienia z zachowania tajemnicy można odmówić tylko wtedy, gdyby złożenie zeznania wyrządzić mogło poważną szkodę państwu (§ 3)</a:t>
            </a:r>
          </a:p>
          <a:p>
            <a:pPr lvl="1"/>
            <a:endParaRPr lang="pl-PL" sz="1800" dirty="0"/>
          </a:p>
          <a:p>
            <a:pPr lvl="1"/>
            <a:endParaRPr lang="pl-PL" sz="1800" dirty="0"/>
          </a:p>
        </p:txBody>
      </p:sp>
      <p:sp>
        <p:nvSpPr>
          <p:cNvPr id="4" name="Symbol zastępczy zawartości 3">
            <a:extLst>
              <a:ext uri="{FF2B5EF4-FFF2-40B4-BE49-F238E27FC236}">
                <a16:creationId xmlns:a16="http://schemas.microsoft.com/office/drawing/2014/main" id="{0C4F5F6B-AE85-4FFD-9B1C-D54CD8E837D1}"/>
              </a:ext>
            </a:extLst>
          </p:cNvPr>
          <p:cNvSpPr>
            <a:spLocks noGrp="1"/>
          </p:cNvSpPr>
          <p:nvPr>
            <p:ph sz="half" idx="2"/>
          </p:nvPr>
        </p:nvSpPr>
        <p:spPr/>
        <p:txBody>
          <a:bodyPr>
            <a:normAutofit fontScale="77500" lnSpcReduction="20000"/>
          </a:bodyPr>
          <a:lstStyle/>
          <a:p>
            <a:pPr algn="just"/>
            <a:r>
              <a:rPr lang="pl-PL" b="1" u="sng" dirty="0"/>
              <a:t>Art. 180 § 1 k.p.k</a:t>
            </a:r>
            <a:r>
              <a:rPr lang="pl-PL" dirty="0"/>
              <a:t>.</a:t>
            </a:r>
            <a:r>
              <a:rPr lang="pl-PL" dirty="0">
                <a:sym typeface="Wingdings" pitchFamily="2" charset="2"/>
              </a:rPr>
              <a:t> osoby obowiązane do zachowania w tajemnicy informacji, które są informacją niejawną o klauzuli </a:t>
            </a:r>
            <a:r>
              <a:rPr lang="pl-PL" b="1" dirty="0">
                <a:sym typeface="Wingdings" pitchFamily="2" charset="2"/>
              </a:rPr>
              <a:t>zastrzeżone lub poufne</a:t>
            </a:r>
            <a:r>
              <a:rPr lang="pl-PL" dirty="0">
                <a:sym typeface="Wingdings" pitchFamily="2" charset="2"/>
              </a:rPr>
              <a:t> oraz </a:t>
            </a:r>
            <a:r>
              <a:rPr lang="pl-PL" b="1" dirty="0"/>
              <a:t>tajemnicy związanej z wykonywaniem zawodu lub funkcji </a:t>
            </a:r>
            <a:r>
              <a:rPr lang="pl-PL" dirty="0"/>
              <a:t>mogą odmówić składania zeznań </a:t>
            </a:r>
          </a:p>
          <a:p>
            <a:pPr marL="342900" indent="-342900" algn="just">
              <a:buFont typeface="Arial" pitchFamily="34" charset="0"/>
              <a:buChar char="•"/>
            </a:pPr>
            <a:r>
              <a:rPr lang="pl-PL" b="1" dirty="0">
                <a:solidFill>
                  <a:srgbClr val="FF0000"/>
                </a:solidFill>
              </a:rPr>
              <a:t>Sąd lub prokurator (w postępowaniu przygotowawczym) </a:t>
            </a:r>
            <a:r>
              <a:rPr lang="pl-PL" dirty="0"/>
              <a:t>mogą zwolnić z tajemnicy</a:t>
            </a:r>
          </a:p>
          <a:p>
            <a:pPr marL="342900" indent="-342900" algn="just">
              <a:buFont typeface="Arial" pitchFamily="34" charset="0"/>
              <a:buChar char="•"/>
            </a:pPr>
            <a:r>
              <a:rPr lang="pl-PL" dirty="0"/>
              <a:t>Wyrok TK z 13 grudnia 2011 r., K 33/08</a:t>
            </a:r>
          </a:p>
          <a:p>
            <a:pPr marL="342900" indent="-342900" algn="just">
              <a:buFont typeface="Arial" pitchFamily="34" charset="0"/>
              <a:buChar char="•"/>
            </a:pPr>
            <a:r>
              <a:rPr lang="pl-PL" dirty="0"/>
              <a:t>Na postanowienie o zwolnieniu z tajemnicy </a:t>
            </a:r>
            <a:r>
              <a:rPr lang="pl-PL" b="1" u="sng" dirty="0"/>
              <a:t>przysługuje zażalenie </a:t>
            </a:r>
          </a:p>
          <a:p>
            <a:pPr marL="342900" indent="-342900" algn="just">
              <a:buFont typeface="Arial" pitchFamily="34" charset="0"/>
              <a:buChar char="•"/>
            </a:pPr>
            <a:r>
              <a:rPr lang="pl-PL" dirty="0"/>
              <a:t>I stopień uprawnienia do tajemnicy</a:t>
            </a:r>
          </a:p>
          <a:p>
            <a:endParaRPr lang="pl-PL" dirty="0"/>
          </a:p>
        </p:txBody>
      </p:sp>
    </p:spTree>
    <p:extLst>
      <p:ext uri="{BB962C8B-B14F-4D97-AF65-F5344CB8AC3E}">
        <p14:creationId xmlns:p14="http://schemas.microsoft.com/office/powerpoint/2010/main" val="364564610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171074" y="1396686"/>
            <a:ext cx="3240506" cy="4064628"/>
          </a:xfrm>
        </p:spPr>
        <p:txBody>
          <a:bodyPr>
            <a:normAutofit/>
          </a:bodyPr>
          <a:lstStyle/>
          <a:p>
            <a:r>
              <a:rPr lang="pl-PL" b="1">
                <a:solidFill>
                  <a:srgbClr val="FFFFFF"/>
                </a:solidFill>
              </a:rPr>
              <a:t>Zakazy dowodzenia faktów</a:t>
            </a:r>
            <a:br>
              <a:rPr lang="pl-PL" b="1">
                <a:solidFill>
                  <a:srgbClr val="FFFFFF"/>
                </a:solidFill>
              </a:rPr>
            </a:br>
            <a:r>
              <a:rPr lang="pl-PL" b="1">
                <a:solidFill>
                  <a:srgbClr val="FFFFFF"/>
                </a:solidFill>
              </a:rPr>
              <a:t>Zupełne i warunkowe</a:t>
            </a:r>
            <a:endParaRPr lang="pl-PL">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ymbol zastępczy zawartości 2"/>
          <p:cNvSpPr>
            <a:spLocks noGrp="1"/>
          </p:cNvSpPr>
          <p:nvPr>
            <p:ph idx="1"/>
          </p:nvPr>
        </p:nvSpPr>
        <p:spPr>
          <a:xfrm>
            <a:off x="5370153" y="395781"/>
            <a:ext cx="5536397" cy="6309820"/>
          </a:xfrm>
        </p:spPr>
        <p:txBody>
          <a:bodyPr>
            <a:normAutofit/>
          </a:bodyPr>
          <a:lstStyle/>
          <a:p>
            <a:pPr marL="0" indent="0">
              <a:buNone/>
            </a:pPr>
            <a:r>
              <a:rPr lang="pl-PL" sz="1800" dirty="0"/>
              <a:t>Art. 180 § 2 k.p.k. – tajemnica adwokacka, notarialna, radcy prawnego, doradcy podatkowego, lekarska, dziennikarska lub statystyczna</a:t>
            </a:r>
          </a:p>
          <a:p>
            <a:pPr marL="0" indent="0">
              <a:buNone/>
            </a:pPr>
            <a:endParaRPr lang="pl-PL" sz="1800" dirty="0"/>
          </a:p>
          <a:p>
            <a:pPr lvl="1"/>
            <a:r>
              <a:rPr lang="pl-PL" sz="1800" dirty="0"/>
              <a:t>Może zwolnić </a:t>
            </a:r>
            <a:r>
              <a:rPr lang="pl-PL" sz="1800" b="1" u="sng" dirty="0"/>
              <a:t>tylko sąd </a:t>
            </a:r>
            <a:r>
              <a:rPr lang="pl-PL" sz="1800" dirty="0"/>
              <a:t>i </a:t>
            </a:r>
            <a:r>
              <a:rPr lang="pl-PL" sz="1800" b="1" dirty="0"/>
              <a:t>tylko wtedy</a:t>
            </a:r>
            <a:r>
              <a:rPr lang="pl-PL" sz="1800" dirty="0"/>
              <a:t>, gdy</a:t>
            </a:r>
          </a:p>
          <a:p>
            <a:pPr lvl="2"/>
            <a:r>
              <a:rPr lang="pl-PL" sz="1800" dirty="0"/>
              <a:t>jest to niezbędne dla dobra wymiaru sprawiedliwości a okoliczność nie może być ustalona na podstawie innego dowodu</a:t>
            </a:r>
          </a:p>
          <a:p>
            <a:pPr lvl="1"/>
            <a:r>
              <a:rPr lang="pl-PL" sz="1800" dirty="0"/>
              <a:t>W postępowaniu przygotowawczym </a:t>
            </a:r>
            <a:r>
              <a:rPr lang="pl-PL" sz="1800" dirty="0">
                <a:sym typeface="Wingdings" pitchFamily="2" charset="2"/>
              </a:rPr>
              <a:t> prokurator składa wniosek o zwolnienie z tajemnicy do sądu; </a:t>
            </a:r>
          </a:p>
          <a:p>
            <a:pPr marL="914400" lvl="3" indent="0">
              <a:buNone/>
            </a:pPr>
            <a:r>
              <a:rPr lang="pl-PL" dirty="0">
                <a:sym typeface="Wingdings" pitchFamily="2" charset="2"/>
              </a:rPr>
              <a:t>Rozpoznanie wniosku – w ciągu 7 dni na posiedzeniu niejawnym</a:t>
            </a:r>
          </a:p>
          <a:p>
            <a:pPr lvl="1"/>
            <a:r>
              <a:rPr lang="pl-PL" sz="1800" dirty="0">
                <a:sym typeface="Wingdings" pitchFamily="2" charset="2"/>
              </a:rPr>
              <a:t>Na postanowienie sądu przysługuje zażalenie </a:t>
            </a:r>
            <a:endParaRPr lang="pl-PL" sz="1800" dirty="0"/>
          </a:p>
          <a:p>
            <a:pPr lvl="1"/>
            <a:r>
              <a:rPr lang="pl-PL" sz="1800" dirty="0"/>
              <a:t>II stopień uprawnienia do tajemnicy </a:t>
            </a:r>
          </a:p>
        </p:txBody>
      </p:sp>
    </p:spTree>
    <p:extLst>
      <p:ext uri="{BB962C8B-B14F-4D97-AF65-F5344CB8AC3E}">
        <p14:creationId xmlns:p14="http://schemas.microsoft.com/office/powerpoint/2010/main" val="422894762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braz 5"/>
          <p:cNvPicPr>
            <a:picLocks noChangeAspect="1"/>
          </p:cNvPicPr>
          <p:nvPr/>
        </p:nvPicPr>
        <p:blipFill rotWithShape="1">
          <a:blip r:embed="rId2">
            <a:duotone>
              <a:schemeClr val="bg2">
                <a:shade val="45000"/>
                <a:satMod val="135000"/>
              </a:schemeClr>
              <a:prstClr val="white"/>
            </a:duotone>
            <a:alphaModFix amt="25000"/>
            <a:extLst>
              <a:ext uri="{28A0092B-C50C-407E-A947-70E740481C1C}">
                <a14:useLocalDpi xmlns:a14="http://schemas.microsoft.com/office/drawing/2010/main" val="0"/>
              </a:ext>
            </a:extLst>
          </a:blip>
          <a:srcRect r="6690"/>
          <a:stretch/>
        </p:blipFill>
        <p:spPr>
          <a:xfrm>
            <a:off x="20" y="1"/>
            <a:ext cx="12188932" cy="6858000"/>
          </a:xfrm>
          <a:prstGeom prst="rect">
            <a:avLst/>
          </a:prstGeom>
        </p:spPr>
      </p:pic>
      <p:sp>
        <p:nvSpPr>
          <p:cNvPr id="2" name="Tytuł 1"/>
          <p:cNvSpPr>
            <a:spLocks noGrp="1"/>
          </p:cNvSpPr>
          <p:nvPr>
            <p:ph type="title"/>
          </p:nvPr>
        </p:nvSpPr>
        <p:spPr>
          <a:xfrm>
            <a:off x="252919" y="1123837"/>
            <a:ext cx="2947482" cy="4601183"/>
          </a:xfrm>
        </p:spPr>
        <p:txBody>
          <a:bodyPr>
            <a:normAutofit/>
          </a:bodyPr>
          <a:lstStyle/>
          <a:p>
            <a:r>
              <a:rPr lang="pl-PL" dirty="0"/>
              <a:t>Tajemnica adwokacka i radcowska </a:t>
            </a:r>
          </a:p>
        </p:txBody>
      </p:sp>
      <p:sp>
        <p:nvSpPr>
          <p:cNvPr id="3" name="Symbol zastępczy zawartości 2"/>
          <p:cNvSpPr>
            <a:spLocks noGrp="1"/>
          </p:cNvSpPr>
          <p:nvPr>
            <p:ph idx="1"/>
          </p:nvPr>
        </p:nvSpPr>
        <p:spPr>
          <a:xfrm>
            <a:off x="3869268" y="864108"/>
            <a:ext cx="7315200" cy="5120640"/>
          </a:xfrm>
        </p:spPr>
        <p:txBody>
          <a:bodyPr>
            <a:normAutofit fontScale="85000" lnSpcReduction="10000"/>
          </a:bodyPr>
          <a:lstStyle/>
          <a:p>
            <a:r>
              <a:rPr lang="pl-PL" sz="1600" b="1" u="sng" dirty="0"/>
              <a:t>Art.  6. Prawa o adwokaturze </a:t>
            </a:r>
          </a:p>
          <a:p>
            <a:endParaRPr lang="pl-PL" sz="1600" b="1" u="sng" dirty="0"/>
          </a:p>
          <a:p>
            <a:pPr lvl="1"/>
            <a:r>
              <a:rPr lang="pl-PL" sz="1600" dirty="0"/>
              <a:t>1. Adwokat obowiązany jest zachować w tajemnicy wszystko</a:t>
            </a:r>
            <a:r>
              <a:rPr lang="pl-PL" sz="1600" b="1" dirty="0"/>
              <a:t>, o czym dowiedział się w związku z udzielaniem pomocy prawnej</a:t>
            </a:r>
            <a:r>
              <a:rPr lang="pl-PL" sz="1600" dirty="0"/>
              <a:t>.</a:t>
            </a:r>
          </a:p>
          <a:p>
            <a:pPr lvl="1"/>
            <a:r>
              <a:rPr lang="pl-PL" sz="1600" dirty="0"/>
              <a:t>2. Obowiązek zachowania tajemnicy zawodowej nie może być ograniczony w czasie.</a:t>
            </a:r>
          </a:p>
          <a:p>
            <a:pPr lvl="1"/>
            <a:r>
              <a:rPr lang="pl-PL" sz="1600" dirty="0"/>
              <a:t>3. Adwokata nie można zwolnić od obowiązku zachowania tajemnicy zawodowej co do faktów, o których dowiedział się udzielając pomocy prawnej lub prowadząc sprawę.</a:t>
            </a:r>
          </a:p>
          <a:p>
            <a:pPr lvl="1"/>
            <a:r>
              <a:rPr lang="pl-PL" sz="1600" dirty="0"/>
              <a:t>4. Obowiązek zachowania tajemnicy zawodowej nie dotyczy informacji udostępnianych na podstawie przepisów ustawy z dnia 16 listopada 2000 r. o przeciwdziałaniu praniu pieniędzy oraz finansowaniu terroryzmu (Dz. U. z 2016 r. poz. 299 i 615) - w zakresie określonym tymi przepisami.</a:t>
            </a:r>
          </a:p>
          <a:p>
            <a:endParaRPr lang="pl-PL" sz="1600" b="1" u="sng" dirty="0"/>
          </a:p>
          <a:p>
            <a:r>
              <a:rPr lang="pl-PL" sz="1600" b="1" u="sng" dirty="0"/>
              <a:t>art. 3 ustawy o radcach prawnych </a:t>
            </a:r>
          </a:p>
          <a:p>
            <a:pPr lvl="1"/>
            <a:r>
              <a:rPr lang="pl-PL" sz="1600" i="1" dirty="0"/>
              <a:t>3. Radca prawny</a:t>
            </a:r>
            <a:r>
              <a:rPr lang="pl-PL" sz="1600" dirty="0"/>
              <a:t> jest obowiązany zachować w tajemnicy wszystko, o czym dowiedział się w związku z udzieleniem pomocy </a:t>
            </a:r>
            <a:r>
              <a:rPr lang="pl-PL" sz="1600" i="1" dirty="0"/>
              <a:t>prawnej</a:t>
            </a:r>
            <a:r>
              <a:rPr lang="pl-PL" sz="1600" dirty="0"/>
              <a:t>.</a:t>
            </a:r>
          </a:p>
          <a:p>
            <a:pPr lvl="1"/>
            <a:r>
              <a:rPr lang="pl-PL" sz="1600" dirty="0"/>
              <a:t>4. Obowiązek zachowania tajemnicy zawodowej nie może być ograniczony w czasie.</a:t>
            </a:r>
          </a:p>
          <a:p>
            <a:pPr lvl="1"/>
            <a:r>
              <a:rPr lang="pl-PL" sz="1600" dirty="0"/>
              <a:t>5. </a:t>
            </a:r>
            <a:r>
              <a:rPr lang="pl-PL" sz="1600" i="1" dirty="0"/>
              <a:t>Radca prawny</a:t>
            </a:r>
            <a:r>
              <a:rPr lang="pl-PL" sz="1600" dirty="0"/>
              <a:t> nie może być zwolniony z obowiązku zachowania tajemnicy zawodowej co do faktów, o których dowiedział się udzielając pomocy </a:t>
            </a:r>
            <a:r>
              <a:rPr lang="pl-PL" sz="1600" i="1" dirty="0"/>
              <a:t>prawnej</a:t>
            </a:r>
            <a:r>
              <a:rPr lang="pl-PL" sz="1600" dirty="0"/>
              <a:t> lub prowadząc sprawę.</a:t>
            </a:r>
          </a:p>
          <a:p>
            <a:pPr lvl="1"/>
            <a:r>
              <a:rPr lang="pl-PL" sz="1600" dirty="0"/>
              <a:t>6. Obowiązek zachowania tajemnicy zawodowej nie dotyczy informacji udostępnianych na podstawie przepisów </a:t>
            </a:r>
            <a:r>
              <a:rPr lang="pl-PL" sz="1600" i="1" dirty="0"/>
              <a:t>ustawy </a:t>
            </a:r>
            <a:r>
              <a:rPr lang="pl-PL" sz="1600" dirty="0"/>
              <a:t>z dnia 16 listopada 2000 r. o przeciwdziałaniu praniu pieniędzy oraz finansowaniu terroryzmu (Dz. U. z 2014 r. poz. 455 oraz z 2015 r. poz. 1223) - w zakresie określonym tymi przepisami.</a:t>
            </a:r>
          </a:p>
          <a:p>
            <a:endParaRPr lang="pl-PL" sz="1600" dirty="0"/>
          </a:p>
        </p:txBody>
      </p:sp>
    </p:spTree>
    <p:extLst>
      <p:ext uri="{BB962C8B-B14F-4D97-AF65-F5344CB8AC3E}">
        <p14:creationId xmlns:p14="http://schemas.microsoft.com/office/powerpoint/2010/main" val="403509630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252919" y="1123837"/>
            <a:ext cx="2947482" cy="4601183"/>
          </a:xfrm>
        </p:spPr>
        <p:txBody>
          <a:bodyPr>
            <a:normAutofit/>
          </a:bodyPr>
          <a:lstStyle/>
          <a:p>
            <a:r>
              <a:rPr lang="pl-PL" dirty="0"/>
              <a:t>Tajemnica notarialna </a:t>
            </a:r>
            <a:endParaRPr lang="pl-PL"/>
          </a:p>
        </p:txBody>
      </p:sp>
      <p:sp>
        <p:nvSpPr>
          <p:cNvPr id="3" name="Symbol zastępczy zawartości 2"/>
          <p:cNvSpPr>
            <a:spLocks noGrp="1"/>
          </p:cNvSpPr>
          <p:nvPr>
            <p:ph idx="1"/>
          </p:nvPr>
        </p:nvSpPr>
        <p:spPr>
          <a:xfrm>
            <a:off x="2794001" y="864108"/>
            <a:ext cx="4661158" cy="5120640"/>
          </a:xfrm>
        </p:spPr>
        <p:txBody>
          <a:bodyPr>
            <a:normAutofit/>
          </a:bodyPr>
          <a:lstStyle/>
          <a:p>
            <a:pPr marL="0" indent="0">
              <a:buNone/>
            </a:pPr>
            <a:r>
              <a:rPr lang="pl-PL" sz="1300" dirty="0"/>
              <a:t>Art.  18. Prawa o notariacie </a:t>
            </a:r>
          </a:p>
          <a:p>
            <a:pPr marL="0" indent="0">
              <a:buNone/>
            </a:pPr>
            <a:endParaRPr lang="pl-PL" sz="1300" dirty="0"/>
          </a:p>
          <a:p>
            <a:pPr marL="0" indent="0">
              <a:buNone/>
            </a:pPr>
            <a:endParaRPr lang="pl-PL" sz="1300" dirty="0"/>
          </a:p>
          <a:p>
            <a:pPr marL="457200" lvl="1" indent="0">
              <a:buNone/>
            </a:pPr>
            <a:r>
              <a:rPr lang="pl-PL" sz="1300" dirty="0"/>
              <a:t>§  1. Notariusz jest obowiązany zachować w tajemnicy okoliczności sprawy, o których powziął wiadomość ze względu na wykonywane czynności notarialne.</a:t>
            </a:r>
          </a:p>
          <a:p>
            <a:pPr marL="457200" lvl="1" indent="0">
              <a:buNone/>
            </a:pPr>
            <a:r>
              <a:rPr lang="pl-PL" sz="1300" dirty="0"/>
              <a:t>§  2. Obowiązek zachowania tajemnicy trwa także po odwołaniu notariusza.</a:t>
            </a:r>
          </a:p>
          <a:p>
            <a:pPr marL="457200" lvl="1" indent="0">
              <a:buNone/>
            </a:pPr>
            <a:r>
              <a:rPr lang="pl-PL" sz="1300" dirty="0"/>
              <a:t>§  3. Obowiązek zachowania tajemnicy ustaje, gdy notariusz składa zeznania jako świadek przed sądem, chyba że ujawnienie tajemnicy zagraża dobru państwa albo ważnemu interesowi prywatnemu. W tych wypadkach od obowiązku zachowania tajemnicy może zwolnić notariusza Minister Sprawiedliwości.</a:t>
            </a:r>
          </a:p>
          <a:p>
            <a:pPr marL="457200" lvl="1" indent="0">
              <a:buNone/>
            </a:pPr>
            <a:r>
              <a:rPr lang="pl-PL" sz="1300" dirty="0"/>
              <a:t>§  4. Obowiązek zachowania tajemnicy nie dotyczy informacji udostępnianych na podstawie przepisów ustawy z dnia 16 listopada 2000 r. o przeciwdziałaniu praniu pieniędzy oraz finansowaniu terroryzmu (Dz. U. z 2016 r. poz. 299 i 615) - w zakresie określonym tymi przepisami.</a:t>
            </a:r>
          </a:p>
          <a:p>
            <a:endParaRPr lang="pl-PL" sz="1300" dirty="0"/>
          </a:p>
        </p:txBody>
      </p:sp>
      <p:pic>
        <p:nvPicPr>
          <p:cNvPr id="8" name="Obraz 7"/>
          <p:cNvPicPr>
            <a:picLocks noChangeAspect="1"/>
          </p:cNvPicPr>
          <p:nvPr/>
        </p:nvPicPr>
        <p:blipFill rotWithShape="1">
          <a:blip r:embed="rId2"/>
          <a:srcRect l="38419" r="29519"/>
          <a:stretch/>
        </p:blipFill>
        <p:spPr>
          <a:xfrm>
            <a:off x="7818120" y="758952"/>
            <a:ext cx="3617432" cy="5330952"/>
          </a:xfrm>
          <a:prstGeom prst="rect">
            <a:avLst/>
          </a:prstGeom>
        </p:spPr>
      </p:pic>
    </p:spTree>
    <p:extLst>
      <p:ext uri="{BB962C8B-B14F-4D97-AF65-F5344CB8AC3E}">
        <p14:creationId xmlns:p14="http://schemas.microsoft.com/office/powerpoint/2010/main" val="312403475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252918" y="1123837"/>
            <a:ext cx="3353881" cy="4601183"/>
          </a:xfrm>
        </p:spPr>
        <p:txBody>
          <a:bodyPr>
            <a:normAutofit/>
          </a:bodyPr>
          <a:lstStyle/>
          <a:p>
            <a:r>
              <a:rPr lang="pl-PL" dirty="0"/>
              <a:t>Zakres tajemnicy adwokackiej (radcowskiej itp.) </a:t>
            </a:r>
          </a:p>
        </p:txBody>
      </p:sp>
      <p:sp>
        <p:nvSpPr>
          <p:cNvPr id="3" name="Symbol zastępczy zawartości 2"/>
          <p:cNvSpPr>
            <a:spLocks noGrp="1"/>
          </p:cNvSpPr>
          <p:nvPr>
            <p:ph idx="1"/>
          </p:nvPr>
        </p:nvSpPr>
        <p:spPr>
          <a:xfrm>
            <a:off x="4265271" y="722122"/>
            <a:ext cx="7376397" cy="5404612"/>
          </a:xfrm>
        </p:spPr>
        <p:txBody>
          <a:bodyPr>
            <a:normAutofit/>
          </a:bodyPr>
          <a:lstStyle/>
          <a:p>
            <a:pPr marL="0" indent="0" algn="ctr">
              <a:buNone/>
            </a:pPr>
            <a:r>
              <a:rPr lang="pl-PL" sz="2400" b="1" u="sng" dirty="0"/>
              <a:t>Postanowienie SA w Katowicach z 5.08.2015 r., </a:t>
            </a:r>
          </a:p>
          <a:p>
            <a:pPr marL="0" indent="0" algn="ctr">
              <a:buNone/>
            </a:pPr>
            <a:r>
              <a:rPr lang="pl-PL" sz="2400" b="1" u="sng" dirty="0"/>
              <a:t>II </a:t>
            </a:r>
            <a:r>
              <a:rPr lang="pl-PL" sz="2400" b="1" u="sng" dirty="0" err="1"/>
              <a:t>AKz</a:t>
            </a:r>
            <a:r>
              <a:rPr lang="pl-PL" sz="2400" b="1" u="sng" dirty="0"/>
              <a:t> 443/15 </a:t>
            </a:r>
          </a:p>
          <a:p>
            <a:pPr algn="just"/>
            <a:endParaRPr lang="pl-PL" sz="1600" dirty="0"/>
          </a:p>
          <a:p>
            <a:pPr lvl="1" algn="just"/>
            <a:r>
              <a:rPr lang="pl-PL" sz="1600" dirty="0"/>
              <a:t>Nie są objęte tajemnicą adwokacką wszystkie te informacje, jakie pozostają w posiadaniu adwokata, a </a:t>
            </a:r>
            <a:r>
              <a:rPr lang="pl-PL" sz="1600" b="1" dirty="0"/>
              <a:t>jedynie te, o których wiadomość powziął wykonując swój zawód</a:t>
            </a:r>
            <a:r>
              <a:rPr lang="pl-PL" sz="1600" dirty="0"/>
              <a:t>.</a:t>
            </a:r>
          </a:p>
          <a:p>
            <a:pPr lvl="1" algn="just"/>
            <a:r>
              <a:rPr lang="pl-PL" sz="1600" dirty="0"/>
              <a:t>W rezultacie oznacza to, że z uwagi na wielość ról społecznych w jakich dana osoba może występować w obrocie prawnym,</a:t>
            </a:r>
            <a:r>
              <a:rPr lang="pl-PL" sz="1600" b="1" dirty="0"/>
              <a:t> starannego oddzielenia wymagają przypadki, kiedy występuje ona jako adwokat - realizując określone ustawowo zadania adwokata - a kiedy zaś uczestniczy w obrocie prawnym - zachowując jednak tytuł zawodowy, a nawet posługując się nim - jednakże nie realizując tej roli</a:t>
            </a:r>
            <a:r>
              <a:rPr lang="pl-PL" sz="1600" dirty="0"/>
              <a:t>. Co zatem istotne, kryterium, które winno być brane pod uwagę przy rozstrzyganiu omawianej kwestii, </a:t>
            </a:r>
            <a:r>
              <a:rPr lang="pl-PL" sz="1600" b="1" dirty="0"/>
              <a:t>nie może sprowadzać się do ustaleniu tytułu zawodowego, jakim dana osoba posłużyła się przy dokonaniu danej czynności, a winno odwoływać się do istoty czynności jaką wówczas przedsiębrała.</a:t>
            </a:r>
          </a:p>
        </p:txBody>
      </p:sp>
    </p:spTree>
    <p:extLst>
      <p:ext uri="{BB962C8B-B14F-4D97-AF65-F5344CB8AC3E}">
        <p14:creationId xmlns:p14="http://schemas.microsoft.com/office/powerpoint/2010/main" val="61138257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rot="16200000">
            <a:off x="-2311400" y="1604644"/>
            <a:ext cx="6334760" cy="1325563"/>
          </a:xfrm>
        </p:spPr>
        <p:txBody>
          <a:bodyPr/>
          <a:lstStyle/>
          <a:p>
            <a:pPr algn="l"/>
            <a:r>
              <a:rPr lang="pl-PL" dirty="0"/>
              <a:t>Tajemnica lekarska </a:t>
            </a:r>
          </a:p>
        </p:txBody>
      </p:sp>
      <p:sp>
        <p:nvSpPr>
          <p:cNvPr id="3" name="Symbol zastępczy zawartości 2">
            <a:extLst>
              <a:ext uri="{FF2B5EF4-FFF2-40B4-BE49-F238E27FC236}">
                <a16:creationId xmlns:a16="http://schemas.microsoft.com/office/drawing/2014/main" id="{9F775D54-5A9A-4A43-BF7E-7F8D925C7AAF}"/>
              </a:ext>
            </a:extLst>
          </p:cNvPr>
          <p:cNvSpPr>
            <a:spLocks noGrp="1"/>
          </p:cNvSpPr>
          <p:nvPr>
            <p:ph idx="1"/>
          </p:nvPr>
        </p:nvSpPr>
        <p:spPr>
          <a:xfrm>
            <a:off x="1518762" y="345440"/>
            <a:ext cx="10505440" cy="6858000"/>
          </a:xfrm>
        </p:spPr>
        <p:txBody>
          <a:bodyPr>
            <a:normAutofit/>
          </a:bodyPr>
          <a:lstStyle/>
          <a:p>
            <a:pPr algn="just"/>
            <a:r>
              <a:rPr lang="pl-PL" sz="1600" dirty="0"/>
              <a:t>Art.  40. 1. Lekarz ma obowiązek zachowania w tajemnicy informacji związanych z pacjentem, a uzyskanych w związku z wykonywaniem zawodu.</a:t>
            </a:r>
          </a:p>
          <a:p>
            <a:pPr algn="just"/>
            <a:r>
              <a:rPr lang="pl-PL" sz="1600" dirty="0"/>
              <a:t>2. Przepisu ust. 1 nie stosuje się, gdy:</a:t>
            </a:r>
          </a:p>
          <a:p>
            <a:pPr marL="914400" lvl="1" indent="-457200" algn="just">
              <a:buFont typeface="+mj-lt"/>
              <a:buAutoNum type="arabicPeriod"/>
            </a:pPr>
            <a:r>
              <a:rPr lang="pl-PL" sz="1400" dirty="0"/>
              <a:t>tak stanowią ustawy;</a:t>
            </a:r>
          </a:p>
          <a:p>
            <a:pPr marL="914400" lvl="1" indent="-457200" algn="just">
              <a:buFont typeface="+mj-lt"/>
              <a:buAutoNum type="arabicPeriod"/>
            </a:pPr>
            <a:r>
              <a:rPr lang="pl-PL" sz="1400" dirty="0"/>
              <a:t>badanie lekarskie zostało przeprowadzone na żądanie uprawnionych, na podstawie odrębnych ustaw, organów i instytucji; wówczas lekarz jest obowiązany poinformować o stanie zdrowia pacjenta wyłącznie te organy i instytucje;</a:t>
            </a:r>
          </a:p>
          <a:p>
            <a:pPr marL="914400" lvl="1" indent="-457200" algn="just">
              <a:buFont typeface="+mj-lt"/>
              <a:buAutoNum type="arabicPeriod"/>
            </a:pPr>
            <a:r>
              <a:rPr lang="pl-PL" sz="1400" dirty="0"/>
              <a:t>zachowanie tajemnicy może stanowić niebezpieczeństwo dla życia lub zdrowia pacjenta lub innych osób;</a:t>
            </a:r>
          </a:p>
          <a:p>
            <a:pPr marL="914400" lvl="1" indent="-457200" algn="just">
              <a:buFont typeface="+mj-lt"/>
              <a:buAutoNum type="arabicPeriod"/>
            </a:pPr>
            <a:r>
              <a:rPr lang="pl-PL" sz="1400" dirty="0"/>
              <a:t>pacjent lub jego przedstawiciel ustawowy wyraża zgodę na ujawnienie tajemnicy, po uprzednim poinformowaniu o niekorzystnych dla pacjenta skutkach jej ujawnienia;</a:t>
            </a:r>
          </a:p>
          <a:p>
            <a:pPr marL="914400" lvl="1" indent="-457200" algn="just">
              <a:buFont typeface="+mj-lt"/>
              <a:buAutoNum type="arabicPeriod"/>
            </a:pPr>
            <a:r>
              <a:rPr lang="pl-PL" sz="1400" dirty="0"/>
              <a:t>zachodzi potrzeba przekazania niezbędnych informacji o pacjencie lekarzowi sądowemu;</a:t>
            </a:r>
          </a:p>
          <a:p>
            <a:pPr marL="914400" lvl="1" indent="-457200" algn="just">
              <a:buFont typeface="+mj-lt"/>
              <a:buAutoNum type="arabicPeriod"/>
            </a:pPr>
            <a:r>
              <a:rPr lang="pl-PL" sz="1400" dirty="0"/>
              <a:t>zachodzi potrzeba przekazania niezbędnych informacji o pacjencie związanych z udzielaniem świadczeń zdrowotnych innemu lekarzowi lub uprawionym osobom uczestniczącym w udzielaniu tych świadczeń.</a:t>
            </a:r>
          </a:p>
          <a:p>
            <a:pPr algn="just"/>
            <a:r>
              <a:rPr lang="pl-PL" sz="1600" dirty="0"/>
              <a:t>2a. W sytuacjach, o których mowa w ust. 2, ujawnienie tajemnicy może nastąpić wyłącznie w niezbędnym zakresie. W sytuacji, o której mowa w ust. 2 pkt 4, zakres ujawnienia tajemnicy może określić pacjent lub jego przedstawiciel ustawowy.</a:t>
            </a:r>
          </a:p>
          <a:p>
            <a:pPr algn="just"/>
            <a:r>
              <a:rPr lang="pl-PL" sz="1600" dirty="0"/>
              <a:t>3. Lekarz, z zastrzeżeniem sytuacji, o których mowa w ust. 2 pkt 1-5, jest związany tajemnicą również po śmierci pacjenta, </a:t>
            </a:r>
            <a:r>
              <a:rPr lang="pl-PL" sz="1600" b="1" u="sng" dirty="0"/>
              <a:t>chyba że zgodę na ujawnienie tajemnicy wyrazi osoba bliska </a:t>
            </a:r>
            <a:r>
              <a:rPr lang="pl-PL" sz="1600" dirty="0"/>
              <a:t>w rozumieniu art. 3 ust. 1 pkt 2 ustawy z dnia 6 listopada 2008 r. o prawach pacjenta i Rzeczniku Praw Pacjenta. Osoba bliska wyrażająca zgodę na ujawnienie tajemnicy może określić zakres jej ujawnienia, o którym mowa w ust. 2a.</a:t>
            </a:r>
          </a:p>
          <a:p>
            <a:pPr algn="just"/>
            <a:r>
              <a:rPr lang="pl-PL" sz="1600" dirty="0"/>
              <a:t>3a. Zwolnienia z tajemnicy lekarskiej, o którym mowa w ust. 3, nie stosuje się, jeśli ujawnieniu tajemnicy sprzeciwi się inna osoba bliska w rozumieniu art. 3 ust. 1 pkt 2 ustawy z dnia 6 listopada 2008 r. o prawach pacjenta i Rzeczniku Praw Pacjenta.</a:t>
            </a:r>
          </a:p>
          <a:p>
            <a:pPr algn="just"/>
            <a:r>
              <a:rPr lang="pl-PL" sz="1600" dirty="0"/>
              <a:t>4. Lekarz nie może podać do publicznej wiadomości danych umożliwiających identyfikację pacjenta bez jego zgody.</a:t>
            </a:r>
          </a:p>
        </p:txBody>
      </p:sp>
    </p:spTree>
    <p:extLst>
      <p:ext uri="{BB962C8B-B14F-4D97-AF65-F5344CB8AC3E}">
        <p14:creationId xmlns:p14="http://schemas.microsoft.com/office/powerpoint/2010/main" val="62881297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686834" y="1153572"/>
            <a:ext cx="3200400" cy="4461163"/>
          </a:xfrm>
        </p:spPr>
        <p:txBody>
          <a:bodyPr>
            <a:normAutofit/>
          </a:bodyPr>
          <a:lstStyle/>
          <a:p>
            <a:r>
              <a:rPr lang="pl-PL" sz="4100">
                <a:solidFill>
                  <a:srgbClr val="FFFFFF"/>
                </a:solidFill>
              </a:rPr>
              <a:t>Tajemnice zawodowe w orzecznictwie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ymbol zastępczy zawartości 2"/>
          <p:cNvSpPr>
            <a:spLocks noGrp="1"/>
          </p:cNvSpPr>
          <p:nvPr>
            <p:ph idx="1"/>
          </p:nvPr>
        </p:nvSpPr>
        <p:spPr>
          <a:xfrm>
            <a:off x="4447308" y="591344"/>
            <a:ext cx="6906491" cy="5585619"/>
          </a:xfrm>
        </p:spPr>
        <p:txBody>
          <a:bodyPr anchor="ctr">
            <a:normAutofit/>
          </a:bodyPr>
          <a:lstStyle/>
          <a:p>
            <a:pPr marL="0" indent="0">
              <a:buNone/>
            </a:pPr>
            <a:r>
              <a:rPr lang="pl-PL" sz="1500" b="1" u="sng"/>
              <a:t>Postanowienie SA w Katowicach </a:t>
            </a:r>
          </a:p>
          <a:p>
            <a:pPr marL="0" indent="0">
              <a:buNone/>
            </a:pPr>
            <a:r>
              <a:rPr lang="pl-PL" sz="1500" b="1" u="sng"/>
              <a:t>z 19 VI 2013 r. (II </a:t>
            </a:r>
            <a:r>
              <a:rPr lang="pl-PL" sz="1500" b="1" u="sng" err="1"/>
              <a:t>AKz</a:t>
            </a:r>
            <a:r>
              <a:rPr lang="pl-PL" sz="1500" b="1" u="sng"/>
              <a:t> 303/13) </a:t>
            </a:r>
          </a:p>
          <a:p>
            <a:pPr marL="0" indent="0">
              <a:buNone/>
            </a:pPr>
            <a:endParaRPr lang="pl-PL" sz="1500" u="sng"/>
          </a:p>
          <a:p>
            <a:pPr marL="0" indent="0">
              <a:buNone/>
            </a:pPr>
            <a:endParaRPr lang="pl-PL" sz="1500" u="sng"/>
          </a:p>
          <a:p>
            <a:pPr marL="0" indent="0">
              <a:buNone/>
            </a:pPr>
            <a:r>
              <a:rPr lang="pl-PL" sz="1500"/>
              <a:t>Doniosłość społeczna zawodów objętych przepisem art. 180 § 2 k.p.k. sprawia, że </a:t>
            </a:r>
            <a:r>
              <a:rPr lang="pl-PL" sz="1500" b="1"/>
              <a:t>decyzja o zwolnieniu z tajemnicy zawodowej nie może być traktowana jak formalność</a:t>
            </a:r>
            <a:r>
              <a:rPr lang="pl-PL" sz="1500"/>
              <a:t>. Należy zatem starannie rozważyć okoliczności konkretnej sprawy i podejmować decyzję o zwolnieniu z obowiązku zachowania tajemnicy </a:t>
            </a:r>
            <a:r>
              <a:rPr lang="pl-PL" sz="1500" b="1"/>
              <a:t>tylko wtedy, gdy ujawnienie okoliczności objętych tą tajemnicą jest rzeczywiście nieodzowne dla zapewnienia prawidłowego orzekania, gdyż brak jest w tym przedmiocie innych, wystarczających dowodów. </a:t>
            </a:r>
          </a:p>
          <a:p>
            <a:pPr marL="0" indent="0">
              <a:buNone/>
            </a:pPr>
            <a:r>
              <a:rPr lang="pl-PL" sz="1500"/>
              <a:t>Już we wniosku prokurator powinien wskazać na istnienie przesłanek warunkujących wydanie pozytywnego rozstrzygnięcia w zakresie zwolnienia z tajemnicy zawodowej. Obowiązkiem wnioskodawcy jest zatem podanie na jakiej podstawie faktycznej wywodzi, że zwolnienie z tajemnicy jest niezbędne dla wymiaru sprawiedliwości, a okoliczności nie można ustalić na podstawie innych dowodów. Sąd w takiej sytuacji jest zobowiązany zweryfikować takie twierdzenie opierając się na przedstawionych mu dowodach. </a:t>
            </a:r>
          </a:p>
          <a:p>
            <a:endParaRPr lang="pl-PL" sz="1500"/>
          </a:p>
        </p:txBody>
      </p:sp>
    </p:spTree>
    <p:extLst>
      <p:ext uri="{BB962C8B-B14F-4D97-AF65-F5344CB8AC3E}">
        <p14:creationId xmlns:p14="http://schemas.microsoft.com/office/powerpoint/2010/main" val="145507242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389278" y="1233241"/>
            <a:ext cx="3240506" cy="4064628"/>
          </a:xfrm>
        </p:spPr>
        <p:txBody>
          <a:bodyPr>
            <a:normAutofit/>
          </a:bodyPr>
          <a:lstStyle/>
          <a:p>
            <a:r>
              <a:rPr lang="pl-PL" sz="4100">
                <a:solidFill>
                  <a:srgbClr val="FFFFFF"/>
                </a:solidFill>
              </a:rPr>
              <a:t>Tajemnice zawodowe w orzecznictwie </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p:cNvSpPr>
            <a:spLocks noGrp="1"/>
          </p:cNvSpPr>
          <p:nvPr>
            <p:ph idx="1"/>
          </p:nvPr>
        </p:nvSpPr>
        <p:spPr>
          <a:xfrm>
            <a:off x="4629784" y="223520"/>
            <a:ext cx="7369176" cy="6543040"/>
          </a:xfrm>
        </p:spPr>
        <p:txBody>
          <a:bodyPr anchor="t">
            <a:normAutofit fontScale="92500" lnSpcReduction="10000"/>
          </a:bodyPr>
          <a:lstStyle/>
          <a:p>
            <a:pPr marL="0" indent="0" algn="just">
              <a:buNone/>
            </a:pPr>
            <a:endParaRPr lang="pl-PL" sz="1800" b="1" u="sng" dirty="0"/>
          </a:p>
          <a:p>
            <a:pPr marL="0" indent="0" algn="just">
              <a:buNone/>
            </a:pPr>
            <a:r>
              <a:rPr lang="pl-PL" sz="1800" b="1" u="sng" dirty="0"/>
              <a:t>Postanowienie SA w Katowicach z 13 IV 2011 r. (II </a:t>
            </a:r>
            <a:r>
              <a:rPr lang="pl-PL" sz="1800" b="1" u="sng" dirty="0" err="1"/>
              <a:t>AKz</a:t>
            </a:r>
            <a:r>
              <a:rPr lang="pl-PL" sz="1800" b="1" u="sng" dirty="0"/>
              <a:t> 232/11</a:t>
            </a:r>
            <a:r>
              <a:rPr lang="pl-PL" sz="1800" b="1" dirty="0"/>
              <a:t>) </a:t>
            </a:r>
          </a:p>
          <a:p>
            <a:pPr lvl="1" algn="just"/>
            <a:endParaRPr lang="pl-PL" sz="1800" dirty="0"/>
          </a:p>
          <a:p>
            <a:pPr lvl="1" algn="just"/>
            <a:r>
              <a:rPr lang="pl-PL" sz="1800" dirty="0"/>
              <a:t>Decyzja o zwolnieniu z obowiązku tajemnicy służbowej notariusza nie może mieć jedynie na celu nadanie śledztwu kierunku, </a:t>
            </a:r>
            <a:r>
              <a:rPr lang="pl-PL" sz="1800" b="1" dirty="0"/>
              <a:t>a prowadzić ma wyłącznie do udowodnienia w miarę dokładnie określonego faktu</a:t>
            </a:r>
            <a:r>
              <a:rPr lang="pl-PL" sz="1800" dirty="0"/>
              <a:t>. </a:t>
            </a:r>
          </a:p>
          <a:p>
            <a:pPr algn="just"/>
            <a:endParaRPr lang="pl-PL" sz="1800" dirty="0"/>
          </a:p>
          <a:p>
            <a:pPr marL="0" indent="0" algn="just">
              <a:buNone/>
            </a:pPr>
            <a:r>
              <a:rPr lang="pl-PL" sz="1800" b="1" u="sng" dirty="0"/>
              <a:t>Postanowienie SA we Wrocławiu 4 XI 2010 r. (II </a:t>
            </a:r>
            <a:r>
              <a:rPr lang="pl-PL" sz="1800" b="1" u="sng" dirty="0" err="1"/>
              <a:t>AKz</a:t>
            </a:r>
            <a:r>
              <a:rPr lang="pl-PL" sz="1800" b="1" u="sng" dirty="0"/>
              <a:t> 588/10)</a:t>
            </a:r>
          </a:p>
          <a:p>
            <a:pPr lvl="1" algn="just"/>
            <a:endParaRPr lang="pl-PL" sz="1800" dirty="0"/>
          </a:p>
          <a:p>
            <a:pPr lvl="1" algn="just"/>
            <a:r>
              <a:rPr lang="pl-PL" sz="1800" dirty="0"/>
              <a:t>Funkcją zakazów związanych z tajemnicami zawodu adwokata, radcy prawnego, notariusza, lekarza, dziennikarza nie jest ochrona interesów osób, które te zawody wykonują, lecz nade wszystko </a:t>
            </a:r>
            <a:r>
              <a:rPr lang="pl-PL" sz="1800" b="1" dirty="0"/>
              <a:t>ochrona osób, które w zaufaniu do publicznych funkcji adwokata, radcy prawnego, notariusza, lekarza, dziennikarza powierzają im wiedzę o faktach, z którą nie chcą na ogół dzielić z innymi osobami. </a:t>
            </a:r>
            <a:r>
              <a:rPr lang="pl-PL" sz="1800" dirty="0"/>
              <a:t>Gwarancja zachowania informacji w tajemnicy jest podstawą wzajemnego zaufania i warunkiem swobodnego wykonywania wyżej wskazanych zawodów. </a:t>
            </a:r>
          </a:p>
          <a:p>
            <a:pPr lvl="1" algn="just"/>
            <a:r>
              <a:rPr lang="pl-PL" sz="1800" dirty="0"/>
              <a:t>Sąd </a:t>
            </a:r>
            <a:r>
              <a:rPr lang="pl-PL" sz="1800" b="1" dirty="0"/>
              <a:t>nie może uchylić </a:t>
            </a:r>
            <a:r>
              <a:rPr lang="pl-PL" sz="1800" dirty="0"/>
              <a:t>tajemnicy radcowskiej </a:t>
            </a:r>
            <a:r>
              <a:rPr lang="pl-PL" sz="1800" b="1" dirty="0"/>
              <a:t>blankietowo</a:t>
            </a:r>
            <a:r>
              <a:rPr lang="pl-PL" sz="1800" dirty="0"/>
              <a:t> i </a:t>
            </a:r>
            <a:r>
              <a:rPr lang="pl-PL" sz="1800" b="1" dirty="0"/>
              <a:t>objąć tą decyzją wszelkie dokumenty zawarte w zabezpieczonym zbiorze</a:t>
            </a:r>
            <a:r>
              <a:rPr lang="pl-PL" sz="1800" dirty="0"/>
              <a:t>, lecz może to uczynić </a:t>
            </a:r>
            <a:r>
              <a:rPr lang="pl-PL" sz="1800" b="1" dirty="0"/>
              <a:t>jedynie wobec tych dokumentów, które zawierają informacje dotyczące konkretnego przedmiotu objętego postępowaniem </a:t>
            </a:r>
            <a:r>
              <a:rPr lang="pl-PL" sz="1800" dirty="0"/>
              <a:t>(konkretnych faktów, które mogą być istotne dla rozstrzygnięcia. To prokurator ma kierując do sądu wniosek o uchylenie tajemnicy wskazać te dokumenty i uwiarygodnić, że zawierają właśnie takie informacje. </a:t>
            </a:r>
          </a:p>
          <a:p>
            <a:pPr marL="0" indent="0" algn="just">
              <a:buNone/>
            </a:pPr>
            <a:endParaRPr lang="pl-PL" sz="18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857854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B821D90-83DA-41B5-98E6-FCD58E53C277}"/>
              </a:ext>
            </a:extLst>
          </p:cNvPr>
          <p:cNvSpPr>
            <a:spLocks noGrp="1"/>
          </p:cNvSpPr>
          <p:nvPr>
            <p:ph type="title"/>
          </p:nvPr>
        </p:nvSpPr>
        <p:spPr/>
        <p:txBody>
          <a:bodyPr>
            <a:normAutofit/>
          </a:bodyPr>
          <a:lstStyle/>
          <a:p>
            <a:r>
              <a:rPr lang="pl-PL" dirty="0"/>
              <a:t>Zasada swobodnej oceny dowodów a zasada in dubio pro </a:t>
            </a:r>
            <a:r>
              <a:rPr lang="pl-PL" dirty="0" err="1"/>
              <a:t>reo</a:t>
            </a:r>
            <a:r>
              <a:rPr lang="pl-PL" dirty="0"/>
              <a:t> </a:t>
            </a:r>
          </a:p>
        </p:txBody>
      </p:sp>
      <p:sp>
        <p:nvSpPr>
          <p:cNvPr id="3" name="Symbol zastępczy zawartości 2">
            <a:extLst>
              <a:ext uri="{FF2B5EF4-FFF2-40B4-BE49-F238E27FC236}">
                <a16:creationId xmlns:a16="http://schemas.microsoft.com/office/drawing/2014/main" id="{0E57A4BD-762E-4E0A-B7F6-56A426FF95DB}"/>
              </a:ext>
            </a:extLst>
          </p:cNvPr>
          <p:cNvSpPr>
            <a:spLocks noGrp="1"/>
          </p:cNvSpPr>
          <p:nvPr>
            <p:ph idx="1"/>
          </p:nvPr>
        </p:nvSpPr>
        <p:spPr/>
        <p:txBody>
          <a:bodyPr anchor="ctr">
            <a:normAutofit/>
          </a:bodyPr>
          <a:lstStyle/>
          <a:p>
            <a:pPr marL="0" indent="0" algn="just">
              <a:buNone/>
            </a:pPr>
            <a:r>
              <a:rPr lang="pl-PL" dirty="0">
                <a:solidFill>
                  <a:schemeClr val="tx1">
                    <a:lumMod val="75000"/>
                    <a:lumOff val="25000"/>
                  </a:schemeClr>
                </a:solidFill>
              </a:rPr>
              <a:t>Przepisy art. 7 k.p.k. i art. 5 § 2 k.p.k. mają charakter rozłączny. Dopiero w sytuacji, gdy Sąd przeprowadzi postępowanie w sposób pełny, kompletny i podda zebrane dowody ocenie spełniającej rygory art. 7 k.p.k., może dojść do zastosowania zasady z art. 5 § 2 k.p.k. Nastąpi to wówczas, gdy przeprowadzona ocena dowodów potwierdzi istnienie niedających się, w oparciu o nią, usunąć wątpliwości. Równocześnie przepis art. 5 § 2 k.p.k. dotyczy wątpliwości, jakie może powziąć Sąd orzekający, a nie strona.</a:t>
            </a:r>
          </a:p>
          <a:p>
            <a:pPr marL="0" indent="0" algn="just">
              <a:buNone/>
            </a:pPr>
            <a:r>
              <a:rPr lang="pl-PL" dirty="0">
                <a:solidFill>
                  <a:schemeClr val="tx1">
                    <a:lumMod val="75000"/>
                    <a:lumOff val="25000"/>
                  </a:schemeClr>
                </a:solidFill>
              </a:rPr>
              <a:t>Wyrok SA w Warszawie z 18.10.2018 r., II </a:t>
            </a:r>
            <a:r>
              <a:rPr lang="pl-PL" dirty="0" err="1">
                <a:solidFill>
                  <a:schemeClr val="tx1">
                    <a:lumMod val="75000"/>
                    <a:lumOff val="25000"/>
                  </a:schemeClr>
                </a:solidFill>
              </a:rPr>
              <a:t>AKa</a:t>
            </a:r>
            <a:r>
              <a:rPr lang="pl-PL" dirty="0">
                <a:solidFill>
                  <a:schemeClr val="tx1">
                    <a:lumMod val="75000"/>
                    <a:lumOff val="25000"/>
                  </a:schemeClr>
                </a:solidFill>
              </a:rPr>
              <a:t> 402/17</a:t>
            </a:r>
          </a:p>
        </p:txBody>
      </p:sp>
    </p:spTree>
    <p:extLst>
      <p:ext uri="{BB962C8B-B14F-4D97-AF65-F5344CB8AC3E}">
        <p14:creationId xmlns:p14="http://schemas.microsoft.com/office/powerpoint/2010/main" val="24868398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Obraz 4"/>
          <p:cNvPicPr>
            <a:picLocks noChangeAspect="1"/>
          </p:cNvPicPr>
          <p:nvPr/>
        </p:nvPicPr>
        <p:blipFill rotWithShape="1">
          <a:blip r:embed="rId3">
            <a:duotone>
              <a:schemeClr val="bg2">
                <a:shade val="45000"/>
                <a:satMod val="135000"/>
              </a:schemeClr>
              <a:prstClr val="white"/>
            </a:duotone>
            <a:alphaModFix amt="25000"/>
            <a:extLst>
              <a:ext uri="{28A0092B-C50C-407E-A947-70E740481C1C}">
                <a14:useLocalDpi xmlns:a14="http://schemas.microsoft.com/office/drawing/2010/main" val="0"/>
              </a:ext>
            </a:extLst>
          </a:blip>
          <a:srcRect t="16215" r="9090" b="35448"/>
          <a:stretch/>
        </p:blipFill>
        <p:spPr>
          <a:xfrm>
            <a:off x="20" y="1"/>
            <a:ext cx="12188932" cy="6858000"/>
          </a:xfrm>
          <a:prstGeom prst="rect">
            <a:avLst/>
          </a:prstGeom>
        </p:spPr>
      </p:pic>
      <p:sp>
        <p:nvSpPr>
          <p:cNvPr id="2" name="Tytuł 1"/>
          <p:cNvSpPr>
            <a:spLocks noGrp="1"/>
          </p:cNvSpPr>
          <p:nvPr>
            <p:ph type="title"/>
          </p:nvPr>
        </p:nvSpPr>
        <p:spPr>
          <a:xfrm>
            <a:off x="252919" y="1123837"/>
            <a:ext cx="2947482" cy="4601183"/>
          </a:xfrm>
        </p:spPr>
        <p:txBody>
          <a:bodyPr>
            <a:normAutofit/>
          </a:bodyPr>
          <a:lstStyle/>
          <a:p>
            <a:r>
              <a:rPr lang="pl-PL" b="1"/>
              <a:t>Zakazy dowodzenia faktów</a:t>
            </a:r>
            <a:br>
              <a:rPr lang="pl-PL" b="1" dirty="0"/>
            </a:br>
            <a:r>
              <a:rPr lang="pl-PL" b="1"/>
              <a:t>Zupełne i warunkowe</a:t>
            </a:r>
            <a:endParaRPr lang="pl-PL"/>
          </a:p>
        </p:txBody>
      </p:sp>
      <p:sp>
        <p:nvSpPr>
          <p:cNvPr id="3" name="Symbol zastępczy zawartości 2"/>
          <p:cNvSpPr>
            <a:spLocks noGrp="1"/>
          </p:cNvSpPr>
          <p:nvPr>
            <p:ph idx="1"/>
          </p:nvPr>
        </p:nvSpPr>
        <p:spPr>
          <a:xfrm>
            <a:off x="3869268" y="864108"/>
            <a:ext cx="7315200" cy="5120640"/>
          </a:xfrm>
        </p:spPr>
        <p:txBody>
          <a:bodyPr>
            <a:normAutofit/>
          </a:bodyPr>
          <a:lstStyle/>
          <a:p>
            <a:pPr marL="0" indent="0">
              <a:buNone/>
            </a:pPr>
            <a:r>
              <a:rPr lang="pl-PL"/>
              <a:t>Art. 180 § 3 – 5 k.p.k. – tajemnica dziennikarska</a:t>
            </a:r>
          </a:p>
          <a:p>
            <a:pPr marL="0" lvl="2" indent="0">
              <a:spcBef>
                <a:spcPts val="600"/>
              </a:spcBef>
              <a:buClr>
                <a:schemeClr val="accent1"/>
              </a:buClr>
              <a:buSzPct val="70000"/>
              <a:buNone/>
            </a:pPr>
            <a:r>
              <a:rPr lang="pl-PL"/>
              <a:t>Może zwolnić </a:t>
            </a:r>
            <a:r>
              <a:rPr lang="pl-PL" b="1" u="sng"/>
              <a:t>tylko sąd </a:t>
            </a:r>
            <a:r>
              <a:rPr lang="pl-PL"/>
              <a:t>i </a:t>
            </a:r>
            <a:r>
              <a:rPr lang="pl-PL" b="1"/>
              <a:t>tylko wtedy, </a:t>
            </a:r>
            <a:r>
              <a:rPr lang="pl-PL"/>
              <a:t>gdy</a:t>
            </a:r>
            <a:r>
              <a:rPr lang="pl-PL" b="1"/>
              <a:t> </a:t>
            </a:r>
            <a:r>
              <a:rPr lang="pl-PL"/>
              <a:t>jest to niezbędne dla dobra wymiaru sprawiedliwości a okoliczność nie może być ustalona na podstawie innego dowodu.</a:t>
            </a:r>
          </a:p>
          <a:p>
            <a:pPr marL="0" lvl="2" indent="0">
              <a:spcBef>
                <a:spcPts val="600"/>
              </a:spcBef>
              <a:buClr>
                <a:schemeClr val="accent1"/>
              </a:buClr>
              <a:buSzPct val="70000"/>
              <a:buNone/>
            </a:pPr>
            <a:r>
              <a:rPr lang="pl-PL"/>
              <a:t>Zwolnienie </a:t>
            </a:r>
            <a:r>
              <a:rPr lang="pl-PL" b="1"/>
              <a:t>nie może dotyczyć:</a:t>
            </a:r>
          </a:p>
          <a:p>
            <a:pPr marL="731520" lvl="3" indent="-457200">
              <a:spcBef>
                <a:spcPts val="600"/>
              </a:spcBef>
              <a:buClr>
                <a:schemeClr val="accent1"/>
              </a:buClr>
              <a:buSzPct val="70000"/>
              <a:buFont typeface="+mj-lt"/>
              <a:buAutoNum type="arabicPeriod"/>
            </a:pPr>
            <a:r>
              <a:rPr lang="pl-PL"/>
              <a:t>danych umożliwiających identyfikację autora materiału prasowego (tzw. anonimat); </a:t>
            </a:r>
          </a:p>
          <a:p>
            <a:pPr marL="731520" lvl="3" indent="-457200">
              <a:spcBef>
                <a:spcPts val="600"/>
              </a:spcBef>
              <a:buClr>
                <a:schemeClr val="accent1"/>
              </a:buClr>
              <a:buSzPct val="70000"/>
              <a:buFont typeface="+mj-lt"/>
              <a:buAutoNum type="arabicPeriod"/>
            </a:pPr>
            <a:r>
              <a:rPr lang="pl-PL"/>
              <a:t>osób udzielających informacji opublikowanych lub przekazanych do opublikowania, jeżeli osoby te zastrzegły nieujawnianie tych danych</a:t>
            </a:r>
          </a:p>
          <a:p>
            <a:pPr marL="182880" lvl="1" indent="-457200">
              <a:spcBef>
                <a:spcPts val="600"/>
              </a:spcBef>
              <a:buSzPct val="70000"/>
            </a:pPr>
            <a:r>
              <a:rPr lang="pl-PL"/>
              <a:t>Art. 180 § 3 k.p.k. nie stosuje się w przypadku przestępstw, o których mowa w art. 240 § 1 k.k. (zabójstwo, zamach, </a:t>
            </a:r>
            <a:r>
              <a:rPr lang="pl-PL" err="1"/>
              <a:t>zakładnictwo</a:t>
            </a:r>
            <a:r>
              <a:rPr lang="pl-PL"/>
              <a:t> itp.)</a:t>
            </a:r>
          </a:p>
          <a:p>
            <a:pPr marL="182880" lvl="1" indent="-457200">
              <a:spcBef>
                <a:spcPts val="600"/>
              </a:spcBef>
              <a:buSzPct val="70000"/>
            </a:pPr>
            <a:r>
              <a:rPr lang="pl-PL"/>
              <a:t>III stopień uprawnienia do tajemnicy</a:t>
            </a:r>
          </a:p>
        </p:txBody>
      </p:sp>
    </p:spTree>
    <p:extLst>
      <p:ext uri="{BB962C8B-B14F-4D97-AF65-F5344CB8AC3E}">
        <p14:creationId xmlns:p14="http://schemas.microsoft.com/office/powerpoint/2010/main" val="81708133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Tajemnica dziennikarska </a:t>
            </a:r>
          </a:p>
        </p:txBody>
      </p:sp>
      <p:sp>
        <p:nvSpPr>
          <p:cNvPr id="6" name="Symbol zastępczy zawartości 5"/>
          <p:cNvSpPr>
            <a:spLocks noGrp="1"/>
          </p:cNvSpPr>
          <p:nvPr>
            <p:ph sz="half" idx="1"/>
          </p:nvPr>
        </p:nvSpPr>
        <p:spPr/>
        <p:txBody>
          <a:bodyPr>
            <a:normAutofit fontScale="62500" lnSpcReduction="20000"/>
          </a:bodyPr>
          <a:lstStyle/>
          <a:p>
            <a:pPr marL="0" indent="0" algn="just">
              <a:buNone/>
            </a:pPr>
            <a:r>
              <a:rPr lang="pl-PL" dirty="0"/>
              <a:t>Art.  15.1. Autorowi materiału prasowego przysługuje prawo zachowania w </a:t>
            </a:r>
            <a:r>
              <a:rPr lang="pl-PL" i="1" dirty="0"/>
              <a:t>tajemnicy</a:t>
            </a:r>
            <a:r>
              <a:rPr lang="pl-PL" dirty="0"/>
              <a:t> swego nazwiska.</a:t>
            </a:r>
          </a:p>
          <a:p>
            <a:pPr marL="0" indent="0" algn="just">
              <a:buNone/>
            </a:pPr>
            <a:r>
              <a:rPr lang="pl-PL" dirty="0"/>
              <a:t>2. Dziennikarz ma obowiązek zachowania w </a:t>
            </a:r>
            <a:r>
              <a:rPr lang="pl-PL" i="1" dirty="0"/>
              <a:t>tajemnicy</a:t>
            </a:r>
            <a:r>
              <a:rPr lang="pl-PL" dirty="0"/>
              <a:t>:</a:t>
            </a:r>
          </a:p>
          <a:p>
            <a:pPr marL="457200" lvl="1" indent="0" algn="just">
              <a:buNone/>
            </a:pPr>
            <a:r>
              <a:rPr lang="pl-PL" dirty="0"/>
              <a:t>1) danych umożliwiających identyfikację autora materiału prasowego, listu do redakcji lub innego materiału o tym charakterze, jak również innych osób udzielających informacji opublikowanych albo przekazanych do opublikowania, jeżeli osoby te zastrzegły nieujawnianie powyższych danych,</a:t>
            </a:r>
          </a:p>
          <a:p>
            <a:pPr marL="457200" lvl="1" indent="0" algn="just">
              <a:buNone/>
            </a:pPr>
            <a:r>
              <a:rPr lang="pl-PL" dirty="0"/>
              <a:t>2) wszelkich informacji, których ujawnienie mogłoby naruszać chronione prawem interesy osób trzecich.</a:t>
            </a:r>
          </a:p>
          <a:p>
            <a:pPr marL="0" indent="0" algn="just">
              <a:buNone/>
            </a:pPr>
            <a:r>
              <a:rPr lang="pl-PL" dirty="0"/>
              <a:t>3. Obowiązek, o którym mowa w ust. 2, dotyczy również </a:t>
            </a:r>
            <a:r>
              <a:rPr lang="pl-PL" b="1" dirty="0"/>
              <a:t>innych osób zatrudnionych w redakcjach, wydawnictwach prasowych i innych prasowych jednostkach organizacyjnych.</a:t>
            </a:r>
          </a:p>
          <a:p>
            <a:pPr marL="0" indent="0" algn="just">
              <a:buNone/>
            </a:pPr>
            <a:endParaRPr lang="pl-PL" dirty="0"/>
          </a:p>
        </p:txBody>
      </p:sp>
      <p:sp>
        <p:nvSpPr>
          <p:cNvPr id="8" name="Symbol zastępczy zawartości 7"/>
          <p:cNvSpPr>
            <a:spLocks noGrp="1"/>
          </p:cNvSpPr>
          <p:nvPr>
            <p:ph sz="half" idx="2"/>
          </p:nvPr>
        </p:nvSpPr>
        <p:spPr/>
        <p:txBody>
          <a:bodyPr>
            <a:normAutofit fontScale="62500" lnSpcReduction="20000"/>
          </a:bodyPr>
          <a:lstStyle/>
          <a:p>
            <a:pPr marL="0" indent="0" algn="just">
              <a:buNone/>
            </a:pPr>
            <a:r>
              <a:rPr lang="pl-PL" dirty="0"/>
              <a:t>Art. 16 – zwolnienie z tajemnicy</a:t>
            </a:r>
          </a:p>
          <a:p>
            <a:pPr marL="0" indent="0" algn="just">
              <a:buNone/>
            </a:pPr>
            <a:r>
              <a:rPr lang="pl-PL" dirty="0"/>
              <a:t>1. Dziennikarz jest zwolniony od zachowania </a:t>
            </a:r>
            <a:r>
              <a:rPr lang="pl-PL" i="1" dirty="0"/>
              <a:t>tajemnicy</a:t>
            </a:r>
            <a:r>
              <a:rPr lang="pl-PL" dirty="0"/>
              <a:t> zawodowej, o której mowa w art. 15 ust. 2, w razie gdy informacja, materiał prasowy, list do redakcji lub inny materiał o tym charakterze dotyczy przestępstwa określonego w art. 254 Kodeksu karnego albo autor </a:t>
            </a:r>
            <a:r>
              <a:rPr lang="pl-PL" b="1" u="sng" dirty="0"/>
              <a:t>lub osoba przekazująca taki materiał wyłącznie do wiadomości dziennikarza wyrazi zgodę na ujawnienie jej nazwiska lub tego materiału.</a:t>
            </a:r>
          </a:p>
          <a:p>
            <a:pPr marL="0" indent="0" algn="just">
              <a:buNone/>
            </a:pPr>
            <a:r>
              <a:rPr lang="pl-PL" dirty="0"/>
              <a:t>2. Zwolnienie, o którym mowa w ust. 1, dotyczy również innych osób zatrudnionych w redakcjach, wydawnictwach prasowych i innych prasowych jednostkach organizacyjnych.</a:t>
            </a:r>
          </a:p>
          <a:p>
            <a:pPr marL="0" indent="0" algn="just">
              <a:buNone/>
            </a:pPr>
            <a:r>
              <a:rPr lang="pl-PL" dirty="0"/>
              <a:t>3. Redaktor naczelny powinien być w niezbędnych granicach poinformowany o sprawach związanych z </a:t>
            </a:r>
            <a:r>
              <a:rPr lang="pl-PL" i="1" dirty="0"/>
              <a:t>tajemnicą</a:t>
            </a:r>
            <a:r>
              <a:rPr lang="pl-PL" dirty="0"/>
              <a:t> zawodową dziennikarza; powierzoną mu informację albo inny materiał może ujawnić jedynie w wypadkach określonych w ust. 1.</a:t>
            </a:r>
          </a:p>
          <a:p>
            <a:pPr marL="0" indent="0" algn="just">
              <a:buNone/>
            </a:pPr>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19831"/>
            <a:ext cx="1926070" cy="2038169"/>
          </a:xfrm>
          <a:prstGeom prst="rect">
            <a:avLst/>
          </a:prstGeom>
        </p:spPr>
      </p:pic>
    </p:spTree>
    <p:extLst>
      <p:ext uri="{BB962C8B-B14F-4D97-AF65-F5344CB8AC3E}">
        <p14:creationId xmlns:p14="http://schemas.microsoft.com/office/powerpoint/2010/main" val="317953762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braz 6"/>
          <p:cNvPicPr>
            <a:picLocks noChangeAspect="1"/>
          </p:cNvPicPr>
          <p:nvPr/>
        </p:nvPicPr>
        <p:blipFill>
          <a:blip r:embed="rId2">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tretch>
            <a:fillRect/>
          </a:stretch>
        </p:blipFill>
        <p:spPr>
          <a:xfrm>
            <a:off x="9945120" y="3734042"/>
            <a:ext cx="2246879" cy="2957331"/>
          </a:xfrm>
          <a:prstGeom prst="rect">
            <a:avLst/>
          </a:prstGeom>
          <a:ln>
            <a:noFill/>
          </a:ln>
          <a:effectLst>
            <a:softEdge rad="112500"/>
          </a:effectLst>
        </p:spPr>
      </p:pic>
      <p:sp>
        <p:nvSpPr>
          <p:cNvPr id="2" name="Tytuł 1"/>
          <p:cNvSpPr>
            <a:spLocks noGrp="1"/>
          </p:cNvSpPr>
          <p:nvPr>
            <p:ph type="title"/>
          </p:nvPr>
        </p:nvSpPr>
        <p:spPr/>
        <p:txBody>
          <a:bodyPr/>
          <a:lstStyle/>
          <a:p>
            <a:r>
              <a:rPr lang="pl-PL" dirty="0"/>
              <a:t>Tajemnica dziennikarska </a:t>
            </a:r>
          </a:p>
        </p:txBody>
      </p:sp>
      <p:sp>
        <p:nvSpPr>
          <p:cNvPr id="3" name="Symbol zastępczy zawartości 2"/>
          <p:cNvSpPr>
            <a:spLocks noGrp="1"/>
          </p:cNvSpPr>
          <p:nvPr>
            <p:ph idx="1"/>
          </p:nvPr>
        </p:nvSpPr>
        <p:spPr>
          <a:xfrm>
            <a:off x="3796496" y="1347019"/>
            <a:ext cx="5814229" cy="4425131"/>
          </a:xfrm>
        </p:spPr>
        <p:txBody>
          <a:bodyPr>
            <a:normAutofit fontScale="85000" lnSpcReduction="20000"/>
          </a:bodyPr>
          <a:lstStyle/>
          <a:p>
            <a:pPr marL="0" indent="0" algn="ctr">
              <a:buNone/>
            </a:pPr>
            <a:r>
              <a:rPr lang="pl-PL" b="1" u="sng" dirty="0"/>
              <a:t>Postanowienie SN z 15 XII 2004 r., III KK 278/04</a:t>
            </a:r>
          </a:p>
          <a:p>
            <a:pPr marL="0" indent="0" algn="just">
              <a:buNone/>
            </a:pPr>
            <a:r>
              <a:rPr lang="pl-PL" dirty="0"/>
              <a:t>Istnieje wprawdzie bezwzględny zakaz zwalniania dziennikarza od obowiązku zachowania tajemnicy dziennikarskiej w zakresie danych, o jakich mowa w art. 180 § 3 k.p.k., </a:t>
            </a:r>
            <a:r>
              <a:rPr lang="pl-PL" b="1" dirty="0"/>
              <a:t>ale nie oznacza on, że nie można przesłuchać dziennikarza na te okoliczności, jeżeli on sam nie zasłania się tajemnicą dziennikarską i chce takie zeznania złożyć.</a:t>
            </a:r>
            <a:r>
              <a:rPr lang="pl-PL" dirty="0"/>
              <a:t> Sąd nie może zwolnić dziennikarza z tajemnicy w tym zakresie, może natomiast przesłuchać go na okoliczności objęte tą tajemnicą, jeżeli dziennikarz sam chce złamać wiążącą go tajemnicę dziennikarską</a:t>
            </a:r>
          </a:p>
        </p:txBody>
      </p:sp>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3972" y="1"/>
            <a:ext cx="2208027" cy="2368346"/>
          </a:xfrm>
          <a:prstGeom prst="rect">
            <a:avLst/>
          </a:prstGeom>
          <a:ln>
            <a:noFill/>
          </a:ln>
          <a:effectLst>
            <a:softEdge rad="112500"/>
          </a:effectLst>
        </p:spPr>
      </p:pic>
      <p:sp>
        <p:nvSpPr>
          <p:cNvPr id="8" name="Prostokąt 7"/>
          <p:cNvSpPr/>
          <p:nvPr/>
        </p:nvSpPr>
        <p:spPr>
          <a:xfrm>
            <a:off x="2119329" y="5967663"/>
            <a:ext cx="6096000" cy="646331"/>
          </a:xfrm>
          <a:prstGeom prst="rect">
            <a:avLst/>
          </a:prstGeom>
        </p:spPr>
        <p:txBody>
          <a:bodyPr>
            <a:spAutoFit/>
          </a:bodyPr>
          <a:lstStyle/>
          <a:p>
            <a:pPr algn="ctr"/>
            <a:r>
              <a:rPr lang="pl-PL" b="1" u="sng" dirty="0">
                <a:solidFill>
                  <a:srgbClr val="FF0000"/>
                </a:solidFill>
              </a:rPr>
              <a:t>Dziennikarz nie może sam się zwolnić z tajemnicy dziennikarskiej!</a:t>
            </a:r>
          </a:p>
        </p:txBody>
      </p:sp>
    </p:spTree>
    <p:extLst>
      <p:ext uri="{BB962C8B-B14F-4D97-AF65-F5344CB8AC3E}">
        <p14:creationId xmlns:p14="http://schemas.microsoft.com/office/powerpoint/2010/main" val="238310902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8244528" y="432042"/>
            <a:ext cx="4998963" cy="1255469"/>
          </a:xfrm>
        </p:spPr>
        <p:txBody>
          <a:bodyPr>
            <a:normAutofit fontScale="90000"/>
          </a:bodyPr>
          <a:lstStyle/>
          <a:p>
            <a:r>
              <a:rPr lang="pl-PL" dirty="0"/>
              <a:t>Tajemnica dziennikarska </a:t>
            </a:r>
          </a:p>
        </p:txBody>
      </p:sp>
      <p:sp>
        <p:nvSpPr>
          <p:cNvPr id="3" name="Symbol zastępczy zawartości 2"/>
          <p:cNvSpPr>
            <a:spLocks noGrp="1"/>
          </p:cNvSpPr>
          <p:nvPr>
            <p:ph idx="1"/>
          </p:nvPr>
        </p:nvSpPr>
        <p:spPr>
          <a:xfrm>
            <a:off x="467360" y="396240"/>
            <a:ext cx="7294880" cy="6096000"/>
          </a:xfrm>
        </p:spPr>
        <p:txBody>
          <a:bodyPr anchor="t">
            <a:normAutofit/>
          </a:bodyPr>
          <a:lstStyle/>
          <a:p>
            <a:pPr marL="0" indent="0" algn="just">
              <a:buNone/>
            </a:pPr>
            <a:r>
              <a:rPr lang="pl-PL" sz="1800" dirty="0"/>
              <a:t>W przepisie art. 180 § 3 k.p.k. wyrażony jest tzw. bezwzględny zakaz dowodowy, a skoro tak, to sam fakt braku powołania się przez dziennikarza na tzw. tajemnicę anonimatu nie może przesądzać o prawidłowości postępowania sądu, który przesłuchuje dziennikarza na okoliczności objęte anonimatem. Zdaniem składu orzekającego w niniejszej sprawie, wbrew poglądowi wyrażonemu przez Sąd Najwyższy w jednym z orzeczeń, </a:t>
            </a:r>
            <a:r>
              <a:rPr lang="pl-PL" sz="1800" b="1" dirty="0"/>
              <a:t>dziennikarz de lege lata nie może się "sam zwolnić" z tajemnicy dziennikarskiej </a:t>
            </a:r>
            <a:r>
              <a:rPr lang="pl-PL" sz="1800" dirty="0"/>
              <a:t>("nie zasłaniać się tajemnicą dziennikarską"), co rzekomo miałoby sprawić, że dopuszczalne staje się przesłuchanie takiego świadka na okoliczności objęte tajemnicą dziennikarską. Rzecz bowiem w tym, że zarówno ustawa "profesjonalna", statuująca instytucję tajemnicy związanej z wykonywaniem zawodu, jak też najściślej z nią skorelowana (w zakresie dopuszczalności zwolnienia dziennikarza od obowiązku dochowania tajemnicy dziennikarskiej w postępowaniu karnym, gdy zeznaje on jako świadek) ustawa karna procesowa </a:t>
            </a:r>
            <a:r>
              <a:rPr lang="pl-PL" sz="1800" b="1" dirty="0"/>
              <a:t>nie dopuszczają takiej ewentualności</a:t>
            </a:r>
            <a:r>
              <a:rPr lang="pl-PL" sz="1800" dirty="0"/>
              <a:t>, choć kwestie związane z tajemnicą dziennikarską zostały w obu tych aktach prawnych uregulowane nader szczegółowo, enumeratywnie wyliczając sytuacje, w których dopuszczalne jest zwolnienie dziennikarza od obowiązku zachowania w tajemnicy danych umożliwiających identyfikację informatorów prasowych.</a:t>
            </a:r>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3943" y="3803278"/>
            <a:ext cx="2568918" cy="2568918"/>
          </a:xfrm>
          <a:prstGeom prst="rect">
            <a:avLst/>
          </a:prstGeom>
        </p:spPr>
      </p:pic>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1124" y="2811256"/>
            <a:ext cx="2122819" cy="2276481"/>
          </a:xfrm>
          <a:prstGeom prst="rect">
            <a:avLst/>
          </a:prstGeom>
        </p:spPr>
      </p:pic>
    </p:spTree>
    <p:extLst>
      <p:ext uri="{BB962C8B-B14F-4D97-AF65-F5344CB8AC3E}">
        <p14:creationId xmlns:p14="http://schemas.microsoft.com/office/powerpoint/2010/main" val="323898519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600" b="1" dirty="0"/>
              <a:t>Zakazy dowodzenia faktów</a:t>
            </a:r>
            <a:br>
              <a:rPr lang="pl-PL" sz="2400" b="1" dirty="0"/>
            </a:br>
            <a:r>
              <a:rPr lang="pl-PL" sz="2000" b="1" dirty="0"/>
              <a:t>Zupełne i warunkowe</a:t>
            </a:r>
            <a:endParaRPr lang="pl-PL" sz="2000" dirty="0"/>
          </a:p>
        </p:txBody>
      </p:sp>
      <p:sp>
        <p:nvSpPr>
          <p:cNvPr id="3" name="Symbol zastępczy zawartości 2"/>
          <p:cNvSpPr>
            <a:spLocks noGrp="1"/>
          </p:cNvSpPr>
          <p:nvPr>
            <p:ph idx="1"/>
          </p:nvPr>
        </p:nvSpPr>
        <p:spPr/>
        <p:txBody>
          <a:bodyPr>
            <a:normAutofit fontScale="85000" lnSpcReduction="20000"/>
          </a:bodyPr>
          <a:lstStyle/>
          <a:p>
            <a:pPr marL="0" indent="0" algn="just">
              <a:buNone/>
            </a:pPr>
            <a:r>
              <a:rPr lang="pl-PL" dirty="0"/>
              <a:t>Art. 225 k.p.k.</a:t>
            </a:r>
          </a:p>
          <a:p>
            <a:pPr algn="just"/>
            <a:r>
              <a:rPr lang="pl-PL" dirty="0"/>
              <a:t>§ 1. Jeżeli kierownik instytucji państwowej lub samorządowej albo też osoba, u której dokonano zatrzymania rzeczy lub u której przeprowadza się przeszukanie, oświadczy, że wydane lub znalezione przy przeszukaniu pismo lub inny dokument </a:t>
            </a:r>
            <a:r>
              <a:rPr lang="pl-PL" b="1" dirty="0"/>
              <a:t>zawiera informacje niejawne lub wiadomości objęte tajemnicą zawodową lub inną tajemnicą prawnie chronioną albo ma charakter osobisty</a:t>
            </a:r>
            <a:r>
              <a:rPr lang="pl-PL" dirty="0"/>
              <a:t>, organ przeprowadzający czynność przekazuje niezwłocznie pismo lub inny dokument </a:t>
            </a:r>
            <a:r>
              <a:rPr lang="pl-PL" b="1" u="sng" dirty="0"/>
              <a:t>bez jego odczytania </a:t>
            </a:r>
            <a:r>
              <a:rPr lang="pl-PL" b="1" dirty="0"/>
              <a:t>prokuratorowi lub sądowi </a:t>
            </a:r>
            <a:r>
              <a:rPr lang="pl-PL" dirty="0"/>
              <a:t>w opieczętowanym opakowaniu</a:t>
            </a:r>
          </a:p>
          <a:p>
            <a:pPr lvl="1" algn="just"/>
            <a:r>
              <a:rPr lang="pl-PL" dirty="0"/>
              <a:t>Tryb ten odnosi się również do znalezionej w toku przeszukania dokumentacji psychiatrycznej (§ 4)</a:t>
            </a:r>
          </a:p>
          <a:p>
            <a:pPr lvl="1" algn="just"/>
            <a:r>
              <a:rPr lang="pl-PL" dirty="0"/>
              <a:t>Nie obowiązuje w stosunku do pism lub innych dokumentów, które zawierają informacje niejawne o klauzuli zastrzeżone lub poufne albo dotyczą tajemnicy zawodowej lub innej tajemnicy prawnie chronionej, jeżeli </a:t>
            </a:r>
            <a:r>
              <a:rPr lang="pl-PL" b="1" dirty="0"/>
              <a:t>ich posiadaczem jest osoba podejrzana o popełnienie przestępstwa </a:t>
            </a:r>
            <a:endParaRPr lang="pl-PL" dirty="0"/>
          </a:p>
          <a:p>
            <a:pPr marL="0" indent="0" algn="just">
              <a:buNone/>
            </a:pPr>
            <a:endParaRPr lang="pl-PL" dirty="0"/>
          </a:p>
        </p:txBody>
      </p:sp>
    </p:spTree>
    <p:extLst>
      <p:ext uri="{BB962C8B-B14F-4D97-AF65-F5344CB8AC3E}">
        <p14:creationId xmlns:p14="http://schemas.microsoft.com/office/powerpoint/2010/main" val="123232959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pl-PL" sz="3600" b="1" dirty="0"/>
              <a:t>Zakazy dowodzenia faktów</a:t>
            </a:r>
            <a:br>
              <a:rPr lang="pl-PL" sz="3600" b="1" dirty="0"/>
            </a:br>
            <a:r>
              <a:rPr lang="pl-PL" sz="2000" b="1" dirty="0"/>
              <a:t>Zupełne i warunkowe</a:t>
            </a:r>
            <a:endParaRPr lang="pl-PL" sz="2000" dirty="0"/>
          </a:p>
        </p:txBody>
      </p:sp>
      <p:sp>
        <p:nvSpPr>
          <p:cNvPr id="3" name="Symbol zastępczy zawartości 2"/>
          <p:cNvSpPr>
            <a:spLocks noGrp="1"/>
          </p:cNvSpPr>
          <p:nvPr>
            <p:ph idx="1"/>
          </p:nvPr>
        </p:nvSpPr>
        <p:spPr/>
        <p:txBody>
          <a:bodyPr>
            <a:normAutofit fontScale="92500" lnSpcReduction="20000"/>
          </a:bodyPr>
          <a:lstStyle/>
          <a:p>
            <a:pPr marL="0" indent="0">
              <a:buNone/>
            </a:pPr>
            <a:r>
              <a:rPr lang="pl-PL" dirty="0"/>
              <a:t>Art. 225 § 3 k.p.k. </a:t>
            </a:r>
          </a:p>
          <a:p>
            <a:pPr marL="0" indent="0">
              <a:buNone/>
            </a:pPr>
            <a:endParaRPr lang="pl-PL" dirty="0"/>
          </a:p>
          <a:p>
            <a:pPr marL="0" indent="0" algn="just">
              <a:buNone/>
            </a:pPr>
            <a:r>
              <a:rPr lang="pl-PL" dirty="0"/>
              <a:t>Jeżeli </a:t>
            </a:r>
            <a:r>
              <a:rPr lang="pl-PL" b="1" dirty="0">
                <a:solidFill>
                  <a:srgbClr val="FF0000"/>
                </a:solidFill>
              </a:rPr>
              <a:t>obrońca</a:t>
            </a:r>
            <a:r>
              <a:rPr lang="pl-PL" dirty="0"/>
              <a:t> lub inna osoba, od której żąda się wydania rzeczy lub u której dokonuje się przeszukania, oświadczy, że wydane lub znalezione w toku przeszukania pisma lub inne </a:t>
            </a:r>
            <a:r>
              <a:rPr lang="pl-PL" b="1" dirty="0">
                <a:solidFill>
                  <a:srgbClr val="FF0000"/>
                </a:solidFill>
              </a:rPr>
              <a:t>dokumenty obejmują okoliczności związane z wykonywaniem funkcji obrońcy</a:t>
            </a:r>
            <a:r>
              <a:rPr lang="pl-PL" dirty="0"/>
              <a:t>, organ dokonujący czynności </a:t>
            </a:r>
            <a:r>
              <a:rPr lang="pl-PL" u="sng" dirty="0"/>
              <a:t>pozostawia te dokumenty wymienionej osobie bez zapoznawania się z ich treścią lub wyglądem</a:t>
            </a:r>
            <a:r>
              <a:rPr lang="pl-PL" dirty="0"/>
              <a:t>. Jeżeli jednak oświadczenie osoby nie będącej obrońcą budzi wątpliwości, organ dokonujący czynności przekazuje te dokumenty z zachowaniem rygorów określonych w § 1 sądowi, który po zapoznaniu się z dokumentami zwraca je w całości lub w części, z zachowaniem rygorów określonych w § 1, osobie, od której je zabrano, albo wydaje postanowienie o ich zatrzymaniu dla celów postępowania.</a:t>
            </a:r>
          </a:p>
          <a:p>
            <a:endParaRPr lang="pl-PL" dirty="0"/>
          </a:p>
          <a:p>
            <a:endParaRPr lang="pl-PL" dirty="0"/>
          </a:p>
        </p:txBody>
      </p:sp>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0446" y="0"/>
            <a:ext cx="2909777" cy="2308423"/>
          </a:xfrm>
          <a:prstGeom prst="rect">
            <a:avLst/>
          </a:prstGeom>
          <a:ln>
            <a:noFill/>
          </a:ln>
          <a:effectLst>
            <a:softEdge rad="112500"/>
          </a:effectLst>
        </p:spPr>
      </p:pic>
      <p:pic>
        <p:nvPicPr>
          <p:cNvPr id="7" name="Obraz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6331" y="5039833"/>
            <a:ext cx="1873263" cy="1818167"/>
          </a:xfrm>
          <a:prstGeom prst="rect">
            <a:avLst/>
          </a:prstGeom>
          <a:ln>
            <a:noFill/>
          </a:ln>
          <a:effectLst>
            <a:softEdge rad="112500"/>
          </a:effectLst>
        </p:spPr>
      </p:pic>
    </p:spTree>
    <p:extLst>
      <p:ext uri="{BB962C8B-B14F-4D97-AF65-F5344CB8AC3E}">
        <p14:creationId xmlns:p14="http://schemas.microsoft.com/office/powerpoint/2010/main" val="162753351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l"/>
            <a:r>
              <a:rPr lang="pl-PL" b="1" dirty="0"/>
              <a:t>Zakazy dowodzenia faktów</a:t>
            </a:r>
            <a:br>
              <a:rPr lang="pl-PL" sz="3200" b="1" dirty="0"/>
            </a:br>
            <a:r>
              <a:rPr lang="pl-PL" sz="2400" b="1" dirty="0"/>
              <a:t>Zupełne i warunkowe</a:t>
            </a:r>
            <a:endParaRPr lang="pl-PL" sz="2400" dirty="0"/>
          </a:p>
        </p:txBody>
      </p:sp>
      <p:sp>
        <p:nvSpPr>
          <p:cNvPr id="3" name="Symbol zastępczy zawartości 2"/>
          <p:cNvSpPr>
            <a:spLocks noGrp="1"/>
          </p:cNvSpPr>
          <p:nvPr>
            <p:ph idx="1"/>
          </p:nvPr>
        </p:nvSpPr>
        <p:spPr/>
        <p:txBody>
          <a:bodyPr>
            <a:noAutofit/>
          </a:bodyPr>
          <a:lstStyle/>
          <a:p>
            <a:pPr marL="0" indent="0" algn="just">
              <a:buNone/>
            </a:pPr>
            <a:r>
              <a:rPr lang="pl-PL" sz="1800" dirty="0"/>
              <a:t>Art. 226 k.p.k.. W kwestii wykorzystania </a:t>
            </a:r>
            <a:r>
              <a:rPr lang="pl-PL" sz="1800" b="1" u="sng" dirty="0"/>
              <a:t>dokumentów</a:t>
            </a:r>
            <a:r>
              <a:rPr lang="pl-PL" sz="1800" dirty="0"/>
              <a:t> zawierających </a:t>
            </a:r>
            <a:r>
              <a:rPr lang="pl-PL" sz="1800" b="1" dirty="0"/>
              <a:t>informacje niejawne lub tajemnicę zawodową</a:t>
            </a:r>
            <a:r>
              <a:rPr lang="pl-PL" sz="1800" dirty="0"/>
              <a:t>, jako dowodów w postępowaniu karnym, stosuje się odpowiednio zakazy i ograniczenia określone w art. 178-181. Jednakże w postępowaniu przygotowawczym o wykorzystaniu, jako dowodów, dokumentów zawierających </a:t>
            </a:r>
            <a:r>
              <a:rPr lang="pl-PL" sz="1800" b="1" u="sng" dirty="0"/>
              <a:t>tajemnicę lekarską </a:t>
            </a:r>
            <a:r>
              <a:rPr lang="pl-PL" sz="1800" dirty="0"/>
              <a:t>decyduje </a:t>
            </a:r>
            <a:r>
              <a:rPr lang="pl-PL" sz="1800" b="1" u="sng" dirty="0"/>
              <a:t>prokurator.</a:t>
            </a:r>
          </a:p>
          <a:p>
            <a:pPr marL="0" indent="0" algn="just">
              <a:buNone/>
            </a:pPr>
            <a:r>
              <a:rPr lang="pl-PL" sz="1800" b="1" u="sng" dirty="0"/>
              <a:t>Czyli: </a:t>
            </a:r>
          </a:p>
          <a:p>
            <a:pPr algn="just"/>
            <a:r>
              <a:rPr lang="pl-PL" sz="1800" dirty="0"/>
              <a:t>Dokumenty zawierające informacje niejawne o klauzuli tajne lub ściśle tajne (art. 179 k.p.k.) </a:t>
            </a:r>
            <a:r>
              <a:rPr lang="pl-PL" sz="1800" dirty="0">
                <a:sym typeface="Wingdings" pitchFamily="2" charset="2"/>
              </a:rPr>
              <a:t> uprawniony organ przełożony na wniosek sądu lub prokuratora </a:t>
            </a:r>
          </a:p>
          <a:p>
            <a:pPr algn="just"/>
            <a:r>
              <a:rPr lang="pl-PL" sz="1800" dirty="0">
                <a:sym typeface="Wingdings" pitchFamily="2" charset="2"/>
              </a:rPr>
              <a:t>Dokumenty zawierające informacje niejawne o klauzuli zastrzeżone lub poufne; związane z wykonywaniem zawodu lub funkcji (art. 180 </a:t>
            </a:r>
            <a:r>
              <a:rPr lang="pl-PL" sz="1800" dirty="0"/>
              <a:t>§  1 k.p.k. </a:t>
            </a:r>
            <a:r>
              <a:rPr lang="pl-PL" sz="1800" dirty="0">
                <a:sym typeface="Wingdings" pitchFamily="2" charset="2"/>
              </a:rPr>
              <a:t> sąd lub prokurator </a:t>
            </a:r>
          </a:p>
          <a:p>
            <a:pPr marL="274320" lvl="2" indent="-274320" algn="just">
              <a:spcBef>
                <a:spcPts val="600"/>
              </a:spcBef>
              <a:buClr>
                <a:schemeClr val="accent1"/>
              </a:buClr>
              <a:buSzPct val="70000"/>
            </a:pPr>
            <a:r>
              <a:rPr lang="pl-PL" dirty="0">
                <a:sym typeface="Wingdings" pitchFamily="2" charset="2"/>
              </a:rPr>
              <a:t>Dokumenty zawierające informacje obejmujące tajemnicę adwokacką, notarialną itp. (art. 180 </a:t>
            </a:r>
            <a:r>
              <a:rPr lang="pl-PL" dirty="0"/>
              <a:t>§  2 k.p.k.)</a:t>
            </a:r>
            <a:r>
              <a:rPr lang="pl-PL" dirty="0">
                <a:sym typeface="Wingdings" pitchFamily="2" charset="2"/>
              </a:rPr>
              <a:t> </a:t>
            </a:r>
            <a:r>
              <a:rPr lang="pl-PL" b="1" dirty="0">
                <a:sym typeface="Wingdings" pitchFamily="2" charset="2"/>
              </a:rPr>
              <a:t>tylko sąd</a:t>
            </a:r>
            <a:r>
              <a:rPr lang="pl-PL" dirty="0">
                <a:sym typeface="Wingdings" pitchFamily="2" charset="2"/>
              </a:rPr>
              <a:t>, jeżeli </a:t>
            </a:r>
            <a:r>
              <a:rPr lang="pl-PL" dirty="0"/>
              <a:t>jest to niezbędne dla dobra wymiaru sprawiedliwości a okoliczność nie może być ustalona na podstawie innego dowodu</a:t>
            </a:r>
          </a:p>
          <a:p>
            <a:pPr marL="548640" lvl="4" indent="0" algn="just">
              <a:spcBef>
                <a:spcPts val="600"/>
              </a:spcBef>
              <a:buClr>
                <a:schemeClr val="accent1"/>
              </a:buClr>
              <a:buSzPct val="70000"/>
              <a:buNone/>
            </a:pPr>
            <a:r>
              <a:rPr lang="pl-PL" dirty="0">
                <a:sym typeface="Wingdings" pitchFamily="2" charset="2"/>
              </a:rPr>
              <a:t>Tajemnica lekarska w postępowaniu przygotowawczym  prokurator </a:t>
            </a:r>
          </a:p>
          <a:p>
            <a:pPr marL="285750" lvl="2" indent="-285750" algn="just">
              <a:spcBef>
                <a:spcPts val="600"/>
              </a:spcBef>
              <a:buClr>
                <a:schemeClr val="accent1"/>
              </a:buClr>
              <a:buSzPct val="70000"/>
            </a:pPr>
            <a:r>
              <a:rPr lang="pl-PL" dirty="0">
                <a:sym typeface="Wingdings" pitchFamily="2" charset="2"/>
              </a:rPr>
              <a:t>Tajemnica dziennikarska (art. 180 </a:t>
            </a:r>
            <a:r>
              <a:rPr lang="pl-PL" dirty="0"/>
              <a:t>§  3 k.p.k )</a:t>
            </a:r>
            <a:r>
              <a:rPr lang="pl-PL" dirty="0">
                <a:sym typeface="Wingdings" pitchFamily="2" charset="2"/>
              </a:rPr>
              <a:t> tylko sąd po spełnieniu przesłanek z art. 180 </a:t>
            </a:r>
            <a:r>
              <a:rPr lang="pl-PL" dirty="0"/>
              <a:t>§  2 i 3 </a:t>
            </a:r>
            <a:r>
              <a:rPr lang="pl-PL" dirty="0" err="1"/>
              <a:t>k.p.k</a:t>
            </a:r>
            <a:r>
              <a:rPr lang="pl-PL" dirty="0"/>
              <a:t> </a:t>
            </a:r>
            <a:endParaRPr lang="pl-PL" sz="1800" dirty="0"/>
          </a:p>
        </p:txBody>
      </p:sp>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3477" y="148857"/>
            <a:ext cx="2508517" cy="1990090"/>
          </a:xfrm>
          <a:prstGeom prst="rect">
            <a:avLst/>
          </a:prstGeom>
          <a:ln>
            <a:noFill/>
          </a:ln>
          <a:effectLst>
            <a:softEdge rad="112500"/>
          </a:effectLst>
        </p:spPr>
      </p:pic>
    </p:spTree>
    <p:extLst>
      <p:ext uri="{BB962C8B-B14F-4D97-AF65-F5344CB8AC3E}">
        <p14:creationId xmlns:p14="http://schemas.microsoft.com/office/powerpoint/2010/main" val="422821279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199116" y="304687"/>
            <a:ext cx="2947482" cy="4601183"/>
          </a:xfrm>
        </p:spPr>
        <p:txBody>
          <a:bodyPr/>
          <a:lstStyle/>
          <a:p>
            <a:r>
              <a:rPr lang="pl-PL" dirty="0"/>
              <a:t>Tajemnice z art. 179 – 180 </a:t>
            </a:r>
          </a:p>
        </p:txBody>
      </p:sp>
      <p:graphicFrame>
        <p:nvGraphicFramePr>
          <p:cNvPr id="4" name="Symbol zastępczy zawartości 3"/>
          <p:cNvGraphicFramePr>
            <a:graphicFrameLocks noGrp="1"/>
          </p:cNvGraphicFramePr>
          <p:nvPr>
            <p:ph idx="1"/>
          </p:nvPr>
        </p:nvGraphicFramePr>
        <p:xfrm>
          <a:off x="106327" y="1967023"/>
          <a:ext cx="7176975" cy="4890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Łącznik prosty ze strzałką 5"/>
          <p:cNvCxnSpPr/>
          <p:nvPr/>
        </p:nvCxnSpPr>
        <p:spPr>
          <a:xfrm>
            <a:off x="6124354" y="2838893"/>
            <a:ext cx="1616149" cy="106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 name="Łącznik prosty ze strzałką 6"/>
          <p:cNvCxnSpPr/>
          <p:nvPr/>
        </p:nvCxnSpPr>
        <p:spPr>
          <a:xfrm>
            <a:off x="5567076" y="3925186"/>
            <a:ext cx="1616149" cy="106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Łącznik prosty ze strzałką 7"/>
          <p:cNvCxnSpPr/>
          <p:nvPr/>
        </p:nvCxnSpPr>
        <p:spPr>
          <a:xfrm>
            <a:off x="6280297" y="5000847"/>
            <a:ext cx="1616149" cy="106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Łącznik prosty ze strzałką 8"/>
          <p:cNvCxnSpPr/>
          <p:nvPr/>
        </p:nvCxnSpPr>
        <p:spPr>
          <a:xfrm>
            <a:off x="7183225" y="6133214"/>
            <a:ext cx="1616149" cy="106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pole tekstowe 9"/>
          <p:cNvSpPr txBox="1"/>
          <p:nvPr/>
        </p:nvSpPr>
        <p:spPr>
          <a:xfrm>
            <a:off x="7283302" y="2301663"/>
            <a:ext cx="4908698" cy="1077218"/>
          </a:xfrm>
          <a:prstGeom prst="rect">
            <a:avLst/>
          </a:prstGeom>
          <a:noFill/>
        </p:spPr>
        <p:txBody>
          <a:bodyPr wrap="square" rtlCol="0">
            <a:spAutoFit/>
          </a:bodyPr>
          <a:lstStyle/>
          <a:p>
            <a:pPr algn="just"/>
            <a:r>
              <a:rPr lang="pl-PL" sz="1600" dirty="0"/>
              <a:t>- </a:t>
            </a:r>
            <a:r>
              <a:rPr lang="pl-PL" sz="1600" b="1" dirty="0"/>
              <a:t>uprawniony organ przełożony </a:t>
            </a:r>
            <a:r>
              <a:rPr lang="pl-PL" sz="1600" dirty="0"/>
              <a:t>na wniosek sądu lub prokuratora </a:t>
            </a:r>
          </a:p>
          <a:p>
            <a:pPr algn="just"/>
            <a:r>
              <a:rPr lang="pl-PL" sz="1600" dirty="0"/>
              <a:t> - odmowa: gdy zwolnienie z tajemnicy wyrządziłoby poważną szkodę państwu </a:t>
            </a:r>
          </a:p>
        </p:txBody>
      </p:sp>
      <p:sp>
        <p:nvSpPr>
          <p:cNvPr id="11" name="pole tekstowe 10"/>
          <p:cNvSpPr txBox="1"/>
          <p:nvPr/>
        </p:nvSpPr>
        <p:spPr>
          <a:xfrm>
            <a:off x="7432158" y="3477397"/>
            <a:ext cx="4759842" cy="830997"/>
          </a:xfrm>
          <a:prstGeom prst="rect">
            <a:avLst/>
          </a:prstGeom>
          <a:noFill/>
        </p:spPr>
        <p:txBody>
          <a:bodyPr wrap="square" rtlCol="0">
            <a:spAutoFit/>
          </a:bodyPr>
          <a:lstStyle/>
          <a:p>
            <a:pPr algn="just"/>
            <a:r>
              <a:rPr lang="pl-PL" sz="1600" dirty="0"/>
              <a:t>tzw. anonimat, zwolnienie z tajemnicy nie może dotyczyć informacji o autorach materiału prasowego/osobach udzielających informacji </a:t>
            </a:r>
          </a:p>
        </p:txBody>
      </p:sp>
      <p:sp>
        <p:nvSpPr>
          <p:cNvPr id="12" name="pole tekstowe 11"/>
          <p:cNvSpPr txBox="1"/>
          <p:nvPr/>
        </p:nvSpPr>
        <p:spPr>
          <a:xfrm>
            <a:off x="7283302" y="4524528"/>
            <a:ext cx="4908698" cy="1077218"/>
          </a:xfrm>
          <a:prstGeom prst="rect">
            <a:avLst/>
          </a:prstGeom>
          <a:noFill/>
        </p:spPr>
        <p:txBody>
          <a:bodyPr wrap="square" rtlCol="0">
            <a:spAutoFit/>
          </a:bodyPr>
          <a:lstStyle/>
          <a:p>
            <a:pPr marL="285750" indent="-285750">
              <a:buFontTx/>
              <a:buChar char="-"/>
            </a:pPr>
            <a:r>
              <a:rPr lang="pl-PL" sz="1600" b="1" dirty="0"/>
              <a:t>tylko sąd </a:t>
            </a:r>
            <a:r>
              <a:rPr lang="pl-PL" sz="1600" dirty="0"/>
              <a:t>na wniosek prokuratora </a:t>
            </a:r>
          </a:p>
          <a:p>
            <a:pPr marL="285750" indent="-285750" algn="just">
              <a:buFontTx/>
              <a:buChar char="-"/>
            </a:pPr>
            <a:r>
              <a:rPr lang="pl-PL" sz="1600" dirty="0"/>
              <a:t>gdy jest to niezbędne dla dobra wymiaru sprawiedliwości, a okoliczność nie może być ustalona na podstawie innego dowodu</a:t>
            </a:r>
          </a:p>
        </p:txBody>
      </p:sp>
      <p:sp>
        <p:nvSpPr>
          <p:cNvPr id="13" name="pole tekstowe 12"/>
          <p:cNvSpPr txBox="1"/>
          <p:nvPr/>
        </p:nvSpPr>
        <p:spPr>
          <a:xfrm>
            <a:off x="8799374" y="5773479"/>
            <a:ext cx="3098459" cy="830997"/>
          </a:xfrm>
          <a:prstGeom prst="rect">
            <a:avLst/>
          </a:prstGeom>
          <a:noFill/>
        </p:spPr>
        <p:txBody>
          <a:bodyPr wrap="square" rtlCol="0">
            <a:spAutoFit/>
          </a:bodyPr>
          <a:lstStyle/>
          <a:p>
            <a:pPr marL="285750" indent="-285750" algn="just">
              <a:buFontTx/>
              <a:buChar char="-"/>
            </a:pPr>
            <a:r>
              <a:rPr lang="pl-PL" sz="1600" dirty="0"/>
              <a:t>sąd lub prokurator </a:t>
            </a:r>
          </a:p>
          <a:p>
            <a:pPr marL="285750" indent="-285750" algn="just">
              <a:buFontTx/>
              <a:buChar char="-"/>
            </a:pPr>
            <a:r>
              <a:rPr lang="pl-PL" sz="1600" dirty="0"/>
              <a:t>„dla dobra wymiaru sprawiedliwości”</a:t>
            </a:r>
          </a:p>
        </p:txBody>
      </p:sp>
    </p:spTree>
    <p:extLst>
      <p:ext uri="{BB962C8B-B14F-4D97-AF65-F5344CB8AC3E}">
        <p14:creationId xmlns:p14="http://schemas.microsoft.com/office/powerpoint/2010/main" val="15623598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1647824" y="424438"/>
            <a:ext cx="7684017" cy="1557744"/>
          </a:xfrm>
        </p:spPr>
        <p:txBody>
          <a:bodyPr>
            <a:noAutofit/>
          </a:bodyPr>
          <a:lstStyle/>
          <a:p>
            <a:pPr algn="ctr"/>
            <a:r>
              <a:rPr lang="pl-PL" sz="2800" b="1" dirty="0">
                <a:solidFill>
                  <a:schemeClr val="tx1"/>
                </a:solidFill>
              </a:rPr>
              <a:t>Zakazy dowodzenia za pomocą określonych środków i źródeł  dowodowych</a:t>
            </a:r>
          </a:p>
        </p:txBody>
      </p:sp>
      <p:sp>
        <p:nvSpPr>
          <p:cNvPr id="4" name="Symbol zastępczy tekstu 3"/>
          <p:cNvSpPr>
            <a:spLocks noGrp="1"/>
          </p:cNvSpPr>
          <p:nvPr>
            <p:ph type="body" idx="1"/>
          </p:nvPr>
        </p:nvSpPr>
        <p:spPr>
          <a:xfrm>
            <a:off x="479376" y="3032156"/>
            <a:ext cx="4089648" cy="658368"/>
          </a:xfrm>
        </p:spPr>
        <p:txBody>
          <a:bodyPr/>
          <a:lstStyle/>
          <a:p>
            <a:pPr algn="ctr"/>
            <a:r>
              <a:rPr lang="pl-PL" dirty="0"/>
              <a:t>Bezwarunkowe </a:t>
            </a:r>
          </a:p>
        </p:txBody>
      </p:sp>
      <p:sp>
        <p:nvSpPr>
          <p:cNvPr id="6" name="Symbol zastępczy tekstu 5"/>
          <p:cNvSpPr>
            <a:spLocks noGrp="1"/>
          </p:cNvSpPr>
          <p:nvPr>
            <p:ph type="body" sz="quarter" idx="3"/>
          </p:nvPr>
        </p:nvSpPr>
        <p:spPr>
          <a:xfrm>
            <a:off x="6897360" y="3099816"/>
            <a:ext cx="3240360" cy="658368"/>
          </a:xfrm>
        </p:spPr>
        <p:txBody>
          <a:bodyPr/>
          <a:lstStyle/>
          <a:p>
            <a:pPr algn="ctr"/>
            <a:r>
              <a:rPr lang="pl-PL" dirty="0"/>
              <a:t>Warunkowe </a:t>
            </a:r>
          </a:p>
        </p:txBody>
      </p:sp>
      <p:cxnSp>
        <p:nvCxnSpPr>
          <p:cNvPr id="13" name="Łącznik prosty ze strzałką 12"/>
          <p:cNvCxnSpPr>
            <a:cxnSpLocks/>
          </p:cNvCxnSpPr>
          <p:nvPr/>
        </p:nvCxnSpPr>
        <p:spPr>
          <a:xfrm flipH="1">
            <a:off x="2672264" y="1985045"/>
            <a:ext cx="911144" cy="96341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p:cNvCxnSpPr>
            <a:cxnSpLocks/>
          </p:cNvCxnSpPr>
          <p:nvPr/>
        </p:nvCxnSpPr>
        <p:spPr>
          <a:xfrm>
            <a:off x="6989607" y="1985045"/>
            <a:ext cx="967563" cy="96341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pole tekstowe 16"/>
          <p:cNvSpPr txBox="1"/>
          <p:nvPr/>
        </p:nvSpPr>
        <p:spPr>
          <a:xfrm>
            <a:off x="479376" y="3871344"/>
            <a:ext cx="3996444" cy="2554545"/>
          </a:xfrm>
          <a:prstGeom prst="rect">
            <a:avLst/>
          </a:prstGeom>
          <a:noFill/>
        </p:spPr>
        <p:txBody>
          <a:bodyPr wrap="square" rtlCol="0">
            <a:spAutoFit/>
          </a:bodyPr>
          <a:lstStyle/>
          <a:p>
            <a:pPr marL="342900" indent="-342900">
              <a:buAutoNum type="arabicPeriod"/>
            </a:pPr>
            <a:r>
              <a:rPr lang="pl-PL" sz="2000" dirty="0"/>
              <a:t>art. 178 pkt. 1 k.p.k.</a:t>
            </a:r>
          </a:p>
          <a:p>
            <a:pPr marL="342900" indent="-342900">
              <a:buAutoNum type="arabicPeriod"/>
            </a:pPr>
            <a:r>
              <a:rPr lang="pl-PL" sz="2000" dirty="0"/>
              <a:t>art. 178 pkt. 2 k.p.k. </a:t>
            </a:r>
          </a:p>
          <a:p>
            <a:pPr marL="342900" indent="-342900">
              <a:buAutoNum type="arabicPeriod"/>
            </a:pPr>
            <a:r>
              <a:rPr lang="pl-PL" sz="2000" dirty="0"/>
              <a:t>art. 178a k.p.k. </a:t>
            </a:r>
          </a:p>
          <a:p>
            <a:pPr marL="342900" indent="-342900">
              <a:buAutoNum type="arabicPeriod"/>
            </a:pPr>
            <a:r>
              <a:rPr lang="pl-PL" sz="2000" dirty="0"/>
              <a:t>art. 196 § 1 k.p.k.</a:t>
            </a:r>
          </a:p>
          <a:p>
            <a:pPr marL="342900" indent="-342900">
              <a:buAutoNum type="arabicPeriod"/>
            </a:pPr>
            <a:r>
              <a:rPr lang="pl-PL" sz="2000" dirty="0"/>
              <a:t>art. 199 k.p.k. </a:t>
            </a:r>
          </a:p>
          <a:p>
            <a:pPr marL="342900" indent="-342900">
              <a:buAutoNum type="arabicPeriod"/>
            </a:pPr>
            <a:r>
              <a:rPr lang="pl-PL" sz="2000" dirty="0"/>
              <a:t>art. 52 ust. 1 ustawy z 19 sierpnia 1994 r. o ochronie zdrowia psychicznego  </a:t>
            </a:r>
          </a:p>
        </p:txBody>
      </p:sp>
      <p:sp>
        <p:nvSpPr>
          <p:cNvPr id="18" name="pole tekstowe 17"/>
          <p:cNvSpPr txBox="1"/>
          <p:nvPr/>
        </p:nvSpPr>
        <p:spPr>
          <a:xfrm>
            <a:off x="6456039" y="4000452"/>
            <a:ext cx="4654983" cy="2554545"/>
          </a:xfrm>
          <a:prstGeom prst="rect">
            <a:avLst/>
          </a:prstGeom>
          <a:noFill/>
        </p:spPr>
        <p:txBody>
          <a:bodyPr wrap="square" rtlCol="0">
            <a:spAutoFit/>
          </a:bodyPr>
          <a:lstStyle/>
          <a:p>
            <a:r>
              <a:rPr lang="pl-PL" sz="2000" dirty="0"/>
              <a:t>zakaz przesłuchiwania świadków, z:</a:t>
            </a:r>
          </a:p>
          <a:p>
            <a:pPr marL="342900" indent="-342900">
              <a:buAutoNum type="arabicPeriod"/>
            </a:pPr>
            <a:r>
              <a:rPr lang="pl-PL" sz="2000" dirty="0"/>
              <a:t>art. 182 k.p.k.</a:t>
            </a:r>
          </a:p>
          <a:p>
            <a:pPr marL="342900" indent="-342900">
              <a:buAutoNum type="arabicPeriod"/>
            </a:pPr>
            <a:r>
              <a:rPr lang="pl-PL" sz="2000" dirty="0"/>
              <a:t>art. 185 k.p.k. </a:t>
            </a:r>
          </a:p>
          <a:p>
            <a:r>
              <a:rPr lang="pl-PL" sz="2000" dirty="0"/>
              <a:t>3. art. 582 § 1 k.p.k.</a:t>
            </a:r>
          </a:p>
          <a:p>
            <a:endParaRPr lang="pl-PL" sz="2000" dirty="0"/>
          </a:p>
          <a:p>
            <a:r>
              <a:rPr lang="pl-PL" sz="2000" dirty="0"/>
              <a:t>świadek może nie skorzystać z przysługującego mu uprawnienia – dlatego warunkowe </a:t>
            </a:r>
          </a:p>
        </p:txBody>
      </p:sp>
      <p:pic>
        <p:nvPicPr>
          <p:cNvPr id="14" name="Obraz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2006" y="-109031"/>
            <a:ext cx="2505976" cy="2418163"/>
          </a:xfrm>
          <a:prstGeom prst="rect">
            <a:avLst/>
          </a:prstGeom>
          <a:ln>
            <a:noFill/>
          </a:ln>
          <a:effectLst>
            <a:softEdge rad="112500"/>
          </a:effectLst>
        </p:spPr>
      </p:pic>
    </p:spTree>
    <p:extLst>
      <p:ext uri="{BB962C8B-B14F-4D97-AF65-F5344CB8AC3E}">
        <p14:creationId xmlns:p14="http://schemas.microsoft.com/office/powerpoint/2010/main" val="46020408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913" y="1094022"/>
            <a:ext cx="5608255" cy="5449018"/>
          </a:xfrm>
        </p:spPr>
        <p:txBody>
          <a:bodyPr anchor="t">
            <a:normAutofit/>
          </a:bodyPr>
          <a:lstStyle/>
          <a:p>
            <a:pPr marL="457200" indent="-457200">
              <a:buAutoNum type="arabicPeriod"/>
            </a:pPr>
            <a:r>
              <a:rPr lang="pl-PL" sz="1800" dirty="0"/>
              <a:t>Przesłuchiwania jako świadka obrońcy albo adwokata lub radcy prawnego udzielającego pomocy zatrzymanemu co do faktów, o których dowiedział się udzielając porady prawnej lub prowadząc sprawę (art. 178 pkt. 1 k.p.k.)</a:t>
            </a:r>
          </a:p>
          <a:p>
            <a:pPr lvl="1"/>
            <a:r>
              <a:rPr lang="pl-PL" sz="2000" dirty="0"/>
              <a:t>Konsekwencja prawa do obrony </a:t>
            </a:r>
            <a:r>
              <a:rPr lang="pl-PL" sz="2000" dirty="0">
                <a:sym typeface="Wingdings" pitchFamily="2" charset="2"/>
              </a:rPr>
              <a:t> art. 42 ust. 2 Konstytucji</a:t>
            </a:r>
            <a:endParaRPr lang="pl-PL" sz="2000" dirty="0"/>
          </a:p>
          <a:p>
            <a:pPr marL="457200" indent="-457200">
              <a:buAutoNum type="arabicPeriod"/>
            </a:pPr>
            <a:r>
              <a:rPr lang="pl-PL" sz="1800" dirty="0"/>
              <a:t>Przesłuchiwania jako świadka duchownego co do faktów, o których dowiedział się przy spowiedzi (art. 178 pkt. 2 k.p.k.) </a:t>
            </a:r>
          </a:p>
          <a:p>
            <a:pPr lvl="1"/>
            <a:r>
              <a:rPr lang="pl-PL" sz="2000" dirty="0"/>
              <a:t>Konsekwencja prawa do wolności wyznania </a:t>
            </a:r>
          </a:p>
          <a:p>
            <a:pPr marL="457200" indent="-457200">
              <a:buFont typeface="+mj-lt"/>
              <a:buAutoNum type="arabicPeriod" startAt="3"/>
            </a:pPr>
            <a:r>
              <a:rPr lang="pl-PL" sz="1800" dirty="0"/>
              <a:t>Przesłuchiwania jako świadka mediatora, co do faktów, o których dowiedział się od oskarżonego lub pokrzywdzonego prowadząc postępowanie mediacyjne, z wyłączeniem informacji o przestępstwach z art. 240 § 1 k.k. (art. 178a k.p.k.)</a:t>
            </a:r>
          </a:p>
        </p:txBody>
      </p:sp>
      <p:pic>
        <p:nvPicPr>
          <p:cNvPr id="13" name="Obraz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845" y="1224373"/>
            <a:ext cx="2568918" cy="2260647"/>
          </a:xfrm>
          <a:prstGeom prst="rect">
            <a:avLst/>
          </a:prstGeom>
        </p:spPr>
      </p:pic>
      <p:pic>
        <p:nvPicPr>
          <p:cNvPr id="6" name="Obraz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358146" y="4299858"/>
            <a:ext cx="2312316" cy="1624402"/>
          </a:xfrm>
          <a:prstGeom prst="rect">
            <a:avLst/>
          </a:prstGeom>
        </p:spPr>
      </p:pic>
      <p:pic>
        <p:nvPicPr>
          <p:cNvPr id="9" name="Obraz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1927" y="2788339"/>
            <a:ext cx="2122819" cy="2060383"/>
          </a:xfrm>
          <a:prstGeom prst="rect">
            <a:avLst/>
          </a:prstGeom>
        </p:spPr>
      </p:pic>
      <p:sp>
        <p:nvSpPr>
          <p:cNvPr id="11" name="AutoShape 4" descr="data:image/jpeg;base64,/9j/4AAQSkZJRgABAQAAAQABAAD/2wCEAAkGBxMSEhMTExMVFRUWGRUXGBUWFxYXGBcZGBcXFxgYFRUaHSggGBolGxUXITEhJSkrLi4uFx8zODMtNygtLisBCgoKDQ0NFw8PFzAjICU3NzAtNzc3NzUyKy01Lis3Mjc3NTA2MS0xNzAwLS03Ny03Njc3LTI3Nzg4KzM1OC0rNf/AABEIANMA7wMBIgACEQEDEQH/xAAcAAACAgMBAQAAAAAAAAAAAAAABgEFAgQHAwj/xABCEAABAwIEAwQHBQUHBQEAAAABAAIDBBEFEiExBkFRBxNhcRQiMkKBkaEjUmKxwSQzU3LRFRZDgpKisgg0Y+HxRP/EABkBAQADAQEAAAAAAAAAAAAAAAAEBQYDAf/EACQRAQABAwIGAwEAAAAAAAAAAAABAgMRBVEEEiEyQbEVYbIT/9oADAMBAAIRAxEAPwDuKEIQCEIQCEIQCEIQCEKLoJWBWtieJRU8bpZXhjGi5J/TqlCKtrcTN4c1LS8pP8WQdW8g0+KBkxbiSmpv3srWk7DUk/JUjuNJJL+jUU8o+/6ob9SCrTBuFaan9YMDpD7Uj9XOPU30V2xoA0AHlogS241irtqNjR+K9/oVBxvFW+1RNcPwb/Up3uoQKDON8lvSaWenH33Bpb/tJKYsMxeCobmika8eG/yK2nMadwD5i6XsV4Qie4ywE08+tpI+fmNrIGRZBK2AY5IJfRasZZ2j1Xe7MBzHjzTQglCEIBCEIBCEIBCEIBCEIBCEIBCEIBCEIBCEIBamJ17II3SyODWNFyf0HitolJGOMOIVjaX/APPBaSW2zncmHyIBQamD4bJikgq6sObTA3gp3bOHKR46n9F0BrbbaAclDGACw0AsAPBc47S+1AYc4QwtbJNuQb5WjxtzQdJCLrh2B9uxuBVQDU+1HyHXUrsWDYtFVRNlhcHsI3HLwPigmrxWGN7WSSta52gBOpRiuIsp4XzP2Y0u+mgXzF2rvlbik5c51wQWa7NubK6437RO/wAPpqOJxv3bO+d1IGyB14M7YDWVgp3wBrHk5HDf/MutlfP3YLwo6Sc1rwckdwzo5x0PyX0C3mgouL8LE0Bc3SWL7RjhuMutr9Day3OHMR9Ip45T7TmjMOjraj5rcqh6jr7WI+iWuzW/o0gPKeYDyvogbApUBSgEIQgEIQgEIQgEIQgEIQgEIQgEIQgEIQg8KyTIx7ujXH5AlL/AUH7OZj7U7jIT5/8AxXmKtvDKOeR//Eqp4CnD6Gntu1oafAjkgtMVqhFDJIfda53xA0XyLPLJiFcSdXzSfQm2nwX1XxhEX0dQ0bmNx+hXy/2d1LI8RpnSeyHWN+p0H1KB04+7JPQ6cT073PyAd407+bfBa3YZxM+CrFM5x7qbYX0aRrcea7Zx9WsioKh8ns5LC/U6Cy+a+zKndJiVM1m+Yn4AXKB3/wCofCwyphqLfvG5Db8Nz+q5CD+a+hf+oalD6OF9vYebfGwSJ2KYLS1ktRDUxtfdrSy97g3N7ILPgztibSxxwS0zRGwAXi3/AJjfmu5YFi8VXCyaF2Zjh8jzB8VyniHsMjcc1JNkufWa/YD8NgukcJ4CzD6RkAdcN1LjtfmfJBscUYg2CmleTYkFrfFztGgfFYcIUJhpYmkWcQHu/mcLlUTA7EqoOt+yU506SyDf4AgJ2CAUoQgEIQgEIQgEIQgEIQgEIQgEIQgEBChAXUFyqMT4lpYHZZZmtd01NvO2y18V4tp4WMcHd4ZPYYzUu+HL4oL4gEEHYpKwib0Cskp5DaGocXwu5Bx3Z4WA+qssO4vhkkEUjXwvd7Ik97yI0VljuDx1cRikGm4I3BGxBQb8rA5padnAg+RC+WO0zhGXD6tzg09y92aN4Gg528wu6x4pV0H2dSx08I0bUM9oD/yX5+Sso8UoMRBhu2bTWNzTp53CD5jxji6sqoY4JZnPY3QN6+dt11jsL4KfFetnaWOItG072+95G6faDs8w6J4kZSxhwNwbbK+qK2KEsa4hmY5WC25HSyCg7SeGHYhRuhjcGvuC2+2hvY/JKnZL2czUEsk9QW5iAGtH1JXViOqLIMZAbEDe315JTmwKtqDkqZ2CG5JEVw5zeTX35eStZHEVgzT2a9tmwdSBcuCuQEHhR0rIo2sjaGtaLBo5BbKxUhBKi6CtWtro4heR7WjxOvyQbRci6pKziekiY17525XXsRqSRysNV5UPFtNI9rM+V7/ZDgRceZQMKEIQCEIQCEIQCEIQCi6leU7srXG2wJ+QugzutPGJzHBI5u4a63ySnQ1+JV7O8i7qnhdfKXXMluototocHzSD7avqHXFi1pbl/JBV4ZhuTDHTQBklXMzOXOIu5xO2uyz7OOHTAz0ioDGzyNGZhcDlN/Ow+C3Iezema0NzykDa528lWcX8M01LSOc0vzlzQ0k6gucB+qDT46p5jUySSyN9EDG5Ggi/eZtMttb3sug8PGT0aHvv3mQZvNLTezalc2MyF7ntaBnvrf73mqKairKWplhZWykBnewtfbK4C5cw2HIBB1FwB3t5FecdIwOzBrQ7qBZVGHYvJNQx1ETA+RzA7J1PMKv/ALy1mW39mz5vNlvzQNrkv1OL3ro6UMa6zc5duW3B+WyrW1GLVFw2OKmady+5eB+GxtdXPDvDrKUOdmdJK/V8rtXO8PJBdNKCgKUCrxjh0rhFUwazU5LgB7zD7TfPLdWXD3EEVZHnjOuzmHRzHc2uHgrbKlvGuEWSSd/DI6nn5yR2GbwcOiBjv1QSlrCcJrmyh09SHxgH1W39bxddbfF+KmmpnSMtnJaxl/vPOUfUoN3Ga/uIJZSL5GucPEgXsuXUwklrqY1LG1DahhkJcdImkXa1mo253VlxFg87aXPU1c8j5MrBCC3Jmk9Xa17C6suHuziGKBjZXvkfYXJPs/hb4BBU49gf9nGaspIopZHujaxhNwwX9cgE8wfom3E8MiraRomyNeWNeHAgGN9r3B8CvB/ANMQBd48QUs8UcAmKN0sE82QD7SG4s5g3LfGyBv4ExB81IDIczmOfHm+8GHKHfFMV0gYHw2/0eN9FXTtjIBEby3K022NhfzWzPi9fRGL0lsUsT3tjzx3u0uNgXXQOyyWF/kswgEIQgEIQgEqcZ8SiBroY43SzOYTkbb1WkEZneCa1zWaoa2oxR5IMgaWtDj7umgQNHZ+zLh9KLAepe3xKYlRcFf8AZU/8n6lXqASR2pgdxDfbvWf8gndI3a0y9Iw9JY/+bUDszYfBKPG1mVFA829uRhJ6OYR+qbo9h5BKPHjc01A3rK7XpZt0GlwVjcFO+eifIGyRzODGnmzS1jsnwLmWI4XE6qxGKSwvE2dp2IdckEH/AChO/CE7n0VM9xu50bSSeqC2uskIQCEIQCxcslDkGDnWFzt+iQuIsYhraqlpIZA85y94F7Du7OGvPZXfaBUOZRSZbi5Yw26OdY/QqgwCgjbiMTIgA2CBpuLal7SL366ILXtCi+yil92OWMkeBcLn4JrhlD2hzTdpAIPULwxGibPE+J4u14LT8Ra6WOCcQdE59BOftYf3ZPvxe5bqQBqgcV5VWXK7NtY38rar1BShxpi7nObQ05zTTaOt7kfvE9DYoM+zU/sjtLDv58v8ufT6I7TTaizAElskTgBzIOgW7JX0uF08UcsgjaAGgkH1joCdOZK1OOKpj6B0jTmaS1wPVBs8J8Rtqm5HMdHMwNzxvtcXGhHgUxhc+w+VpxOkLCPXpjnsejRlvZdBCAQhCAQhCASV2jYBTvppqh0Y71rQA/W/tBOqV+0iS1BKObsgH+sILXhxhFNCCNmhWa8KFmWNg6NH5L3QQUqdptNnw+WwuWmN3ye0lbvF/EPoTI39254e8NLhswfed4KyeY54yAWua5tjYg6EIJwqo7yGN495rT9EtV7jUYnCxurKUGR38zgW281qUVNiVIDSxBksevdSuv8AZt5B/kmDhnA/RmOLnZ5ZDmkedy47geCBX4iweOpxZjJQS10TbgbGxJsU/UlO2NjWMGVrQAB0ASvXW/tWHr3f9U2hBKEIQCEIQCgqUINTEaBk8bopG5mu0ISXwNhbIK+tYy+VrIQ0nl7WgT+k/hfN6dXZvwW8rlBrzcWOdiUNOGPZEO9a97rBr3ACwHxVzxJw8KnI9jzFPHrHK3cdWu6tOxWxxBgjKqPI85SCHMe3RzXDUEHzVBHxBUUJEdc0vj2bVMFx4d4N83kEGMtbi9u5EMWfbvzfJba4F73Vpwrwy2kzSPcZZ5NZJXak+DejRyW9T4/TPbmbM0t3ve30KpsS40YSYaMGomOgAHqsP3nE8h4IPHjNzamemo2tDn52yuJ1yNYQ7XzVnxxFegqAG6BjtByABUcK4C6nD5Znd5US6ySdOjW/hF1ucTx5qOpHWKT/AIlBX8G8P08MEMsUYEjo2Ev5m7QmcKk4MmzUVP4Ma35ABXaAQhCAQhCASZ2kSepTR/xJgPkLpzSJ2pFzRRyMZncya4Z971bWQO8ew+H5LO6Tf72VMbbzYfM0AXLmllgOtr3Xph/aDQytB70tvtdrt+lwEDDi9K2WGSN7bhzXD6Gy5fgGFthoxNDVupXxkteL3ZIRze3Un4LptLisEwuyVpvyuB9CqHDuB6Vkr5XEzFzy9rHEFrCfuAIKfAeNa2QuaaN1Q1u0sPqtf4gPIKf6SVz2NcWFhIuWndvgbLNjA2wAAHRZOIAvsBugUDHnxk/+OBh+ZcE4hJXA7zPVV1Ve7c5hafBhv+qdkAhCEEErRr8XhhLWySNaXbXWxV1LY2l73BrWi5J2sEg4vxDS1A7ySiklp9W+k6ZQDpcDdAzUPFDH1JpnsdG6143GxbKOrCPDqr4FLPCODMZAwktla1znQO+7G72QD5JlYgkpQwUZMVrW39qOFw/3Xsm8pJx+QU+KUsxNmzNdG4+IHq/UoHVQ+IEWIBHQqQVIQUdRwhRPJc6mYSeev9VY4fhsUDcsTGsHgP1Wy+UDmPiQtGtxuCLV8rR8QfyQb618QYHRyNOxa4fRLNd2iUUY0kL9QLNa4XJ2AuNVhNxRVSMJiw+a1jq4tsR87oPbs1mzUY/DLM3/AEusm1JnZYw+hkkAEzTEt+6S83BTmgEIQgxJQSteurY4WGSVwY0bkpUOPVVaS2ij7uLY1Eg0I/AN7+YQMGMY5BStzTSBo5Dck9ABqkxmKS1+JU7DA6OKEd+3Na773bfTb4piwfhCGF3eyl1RNv3stiR4C2llq8MNMtbWz8mO7hvSws6/1QNhbcai99wkPEKZuHVBc5oNFOfXBFxC87u8GnQJ+stato45mFkjQ9jt2nmg4jxxjlE9zoqGBgcD61SLgN/k13WhwfiRbOIaitqI2PsI5GuHqu/FcLDj7BfQKt7WAOZKc7GN9y/I+C9Ozqhp6ms7utGpb9kw2yuOt7+IC4c1f9MeF5Njg402blMTNe/XpPrB9x6Gtpe6EVa+V8rsrGvIObmToOiuXcOVkvqy1rwwizhHoTfcahZcO8F+jzmV8zpmtGWBr9e6b0b8E2hq7qNy7g/EZMP9KgFNJJTxzPDZGlvqjTR19SU64fxbSzWDZLO+64EW8NVpcFuzOrTbT0mQa87WW1xTRxCIvdSCoI9wWDj1IJICC6bUsOz2nycFrYnisUEb5XvaGsaTuNbDay5612EHX7SncN2Br7j6FWGDcM0FY18ga+RurQZL2Om4CDLD8FkxSMVFXK4QyaxwMNm5DsX+KPRP7OmZT96XUtQ2RoY+1osjbnL4EGyyw3FJ8Oj9HlppZWsJEUjMtnM91tt7rVxDAazFJY5Jb0sLL5Yv8Rwdo7MRcahBcdnVQDSuGZuUSyBliNGC2VND6tjRq9g83Bc+xnh2ioclopmxnRz4yMrf5hvr4LXLsHazN69Q4+ywtfmcem1ggb67jKki07zO/kxgJJ8jayTuIZZMTqqOGSCWnhJkcHuLbuLQCC221t088O0cQia5lOIbgHIbEjwJVbxKQK7D79Zh/tCDwkwKuja7u6x77Algf7RI2BICqcDiqaqF802ISRFjnNkawgZC3fcLo4CT8W4HbNU94JXMhfYzQt0EhbqL/HdAjw4K/EJHmOsqPRm3aJHOF5XjQkWHsg/mrDBfRKORsNfTsa7XLU65Hgddb5uqiAy09VNHhzO8pmH1ozs1+t2xdNd1sYW3+1qoMng7uKmvniktmc52xFjtoqK3f4ydSqt5iaPzHvO7tNNPJnyt8CofTqj0l7A2niNqeOw1tvI7ryITysIKdrGhrAGtaAAByAXoQr1xc1wvHH4fVVdO+J74GuEmdlvU7wlxJG5+CfMLxeGpaHwyB48N/kdUvYk0Q4rA8n1Z2Pa6+12gBv5r3xTg+Nz+9pnupphc5o9A/wAHjp5IGhqySXDxLPSOEdfHZuwqIwcn+Yb3TdTVTJGh7HBzTqCNigruIcDirITDKNCbg82nkR4qk4cxGWnnFDVHMbXhm2zt+678ScFz/tDxiLNE2G8lVC/O1jN+hBO2xKB5rZQyN7jya4/Qpd7OKe1G2Q7zEyH4m36Je4s41lZSnvaSWFsoaxj3FvtEjQ2KeuHKXuqaFn3Wj+qCwXlPJla49AT8hdexWLmA3B5iyD5qxaudUVE07ySXPIAPut6BbvBtI6TEKVrb3a4ucegylTxzhJo62RtiWyHPHYbk6ZQumdl/CZpYzPMPt5eX3G8m+aiU26puZlqOI1CxRpVFm33VRjG28n0LCofZrj0BPyC9FoY5OGQSuPJjvqCFLZdQ9nWsM7/4k8jx5Gyv8XoBPG6MuLb+83cW2IVXwBT5KCn6lgcfMphsgTP7uVrbNbWZm/eeAX/MCyaaCAxxsY52ZwFi7qeZW2hBgWqbrJCBf4hwWWZzZIZ3RPby0yO/mFlUOwLEZPVkqYWNPvQtIf8AAnS6drIsg08NpO6jbHmc8tAGZ258T4pa479WWil+7Jl/1kBOSVe0aO9IHDdksLvgHgn8kDSsJAbEXsTzWFFNnYx42c0EfEL3Qc74QGQVER/eNnlc7qQ5xIPkjGx3FTTVTLB5e2J4Hvh5DQT5Kx4xw6SGQV0AzFotNGPfYPeHi0XKp8OqG4lVw90bwQjO8/jOrW+YKynx1+1q9N2jtqnOfrzCTz0zaxLpagqVC1aMUe0OLKynmG8c8Wv4S4Zk1RPuARsdfmqXjmnz0U/4Wl482i6WcK44lko2yQUc0jBGGiQFti8Cx0Jvug3caqJMQmfRQOLYWfv5ha5v7jfqE0YRhcVLCyGIZWN2H5k+KVezfEoRE6E3ZUZnvfG/R13ku32O6eLoKPjGudBSTSt0cAAD0uQNfmsuGcGip4Rks5zvWfJoS9x5kqyrKZkrHRyNDmu0LTsR4pZHA4aMrKypjjGndtcMoHQabIFrtcrfSWCnhObuXMlmdu1rcwFr9brptDIDGwjm1u3kFUU3ClNHTvp2s9WT23e889SeuiqIuHq2kH7JUd5GNop7mw6NsgdbqLpPHE9XEPt6CQ23ewty+epuvOn7QoXMDxFNlO2l7+OgQNFdhcMro3yRte6M5mEj2TtcLZASpHx5G4EthlPw/wDS8puPMsbpPQ58o5+r+qB0Sz2iT5aJ4G73MaPi8X+i1WcYVD2tfHhs72uFwc0f9VW4pU1VbLTRuoZ4WCQue57mFtgNNj1QPGG0wiijYNmtAW2sGhZhAIQhAIQhAIQhAKq4ogD6Wdp/hvI8w0kK1XlPGHNLTsQR80FRwVU56KnPMMa0+YFirxc84fxCro2yQjD55WiWQtc1zAC0nTcqwqONJo2Oklw+djW7kuZ/VA4PF1p4bhcMGYRRtZmJc7LzJ1JKW28dHIx5o57PAI9nY7LOXjyJvtQzD4f+l5gOCxJSXU9ocLGtcYZbOIaNLanYajmvSTiGtlH2NC9t/elLS3zsDdei64re0UdTmNh3Twb+LSlHsnq+4p20U1myN9dl9A9r/WGX4LffwpU1f/fVPq/wodGHwcDurnFeF4KiONhBaYgBHIzRzLbWPwQavG+FxPgdObMlhBeyQaEFutr8wVbYDWGWnikdu5rSb8zbUqiPA7X2E1VUTMBB7uRwLTbrYJpjjDWho9UNAAA5AbIPWyjKskIIAUELJQ4oFfj6sc2BsMZ+0qHCNp59Xf7QVeYdQMhijiYAGsAGwSuZG1OKta1wLKZmawIPrklv5FOaCBGOQA+AWnjNKHwStI0LHfQEhbwUSNuCOoIQLvAE+egpwd2tDXeYTEAlTs/9UVcZ/wAOokaPLRNiAspQhAIQhAIQhAIQhAKMqlCCMqVO0WT9lawHV8sTbdQXgH6JsSdxkzvKqgh5Oc5/+ixQNVJThjGNt7LQPkF6d2Og+QWQUoKniTC21FPLHYXLSWeDwPVI+K1eCcRM1KzMfXjJid5s9Uk/JX10m4HI2mxGppyQGyBsjASB6xuX/UoHIKQFCyQQWoDVKEAoKlYuQYSvDQS4gAC5v0HNIj8bkxKRzIJm09K05XS5gHyHmI9dB5qwxbA6p5J7zODy8OiVJ+BQDc0o06f/AFBZ4DT01DikrI3AMdTtc517lz8+pJHOydDj9P8AxB9VzWl4d7klzYXBx0J306LZ9Ek+45A//wB4af8AiD6rxruJYI4nyd4PVF/jy+tkjeiSfcd8lr4hgz54zG5rwDbbTY3H1QbvD80tFI2rnJ7muOd+htC935A6BdKinadnA+RC5JLw7Xyx90aiZ0ZGXKSNvkrbAuFKmGNsYc+zdnONyg6VdSFWYLRyxstK/OVZBBKEIQCEIQCEIQCglSqjHKKaQDupMvUdUG/UVcbGlzntAAJJJGgC5niFZPNMMUYHCGndkY377CbSPt0tqs+IODamdmRxeBe5LDa60H4BiAj7l1RP3dsmUEWy7W26IOlQ8RU7mtcJBZwDh5HVZf3hp/4g+q5zS4W+JjWBjrNAAv0C9fRJPuO+SDoLcepztIEjVNDT1uKVGeS2SOPu3ghpYS3UtvzWv6G/+GVrVPDPeuzuhcXWt0v5oL+g4hkopWU9VK2aJ5DYqgOBN72DZNd/FPocDzC5RS8Da3bTAG4IJ5Hw1Tdg2DVLHNLpLNHun8kDUFKgKUAhCEEFYAoQgzsjKEIQGUKLKEIMrIChCCbKUIQCEIQCEIQCEIQCgoQggKbIQgMoRlCEIIcEBQhBJUAoQgyUoQg//9k="/>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4" name="Prostokąt 3">
            <a:extLst>
              <a:ext uri="{FF2B5EF4-FFF2-40B4-BE49-F238E27FC236}">
                <a16:creationId xmlns:a16="http://schemas.microsoft.com/office/drawing/2014/main" id="{20555C54-4EC3-49B3-93AD-88309F21A962}"/>
              </a:ext>
            </a:extLst>
          </p:cNvPr>
          <p:cNvSpPr/>
          <p:nvPr/>
        </p:nvSpPr>
        <p:spPr>
          <a:xfrm>
            <a:off x="285749" y="191185"/>
            <a:ext cx="11202161" cy="1077218"/>
          </a:xfrm>
          <a:prstGeom prst="rect">
            <a:avLst/>
          </a:prstGeom>
        </p:spPr>
        <p:txBody>
          <a:bodyPr wrap="square">
            <a:spAutoFit/>
          </a:bodyPr>
          <a:lstStyle/>
          <a:p>
            <a:pPr algn="ctr"/>
            <a:r>
              <a:rPr lang="pl-PL" sz="3200" b="1" dirty="0"/>
              <a:t>Zakazy dowodzenia za pomocą określonych środków dowodowych</a:t>
            </a:r>
            <a:endParaRPr lang="pl-PL" sz="3200" dirty="0"/>
          </a:p>
        </p:txBody>
      </p:sp>
    </p:spTree>
    <p:extLst>
      <p:ext uri="{BB962C8B-B14F-4D97-AF65-F5344CB8AC3E}">
        <p14:creationId xmlns:p14="http://schemas.microsoft.com/office/powerpoint/2010/main" val="3913179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983D1A8-EC31-460E-A860-9C1617B23FD4}"/>
              </a:ext>
            </a:extLst>
          </p:cNvPr>
          <p:cNvSpPr>
            <a:spLocks noGrp="1"/>
          </p:cNvSpPr>
          <p:nvPr>
            <p:ph type="title"/>
          </p:nvPr>
        </p:nvSpPr>
        <p:spPr/>
        <p:txBody>
          <a:bodyPr/>
          <a:lstStyle/>
          <a:p>
            <a:r>
              <a:rPr lang="pl-PL" dirty="0"/>
              <a:t>Zasada bezpośredniości </a:t>
            </a:r>
          </a:p>
        </p:txBody>
      </p:sp>
      <p:pic>
        <p:nvPicPr>
          <p:cNvPr id="5122" name="Picture 2" descr="Cartoon about an early morning courtroom hearing Stock Photo - Alamy">
            <a:extLst>
              <a:ext uri="{FF2B5EF4-FFF2-40B4-BE49-F238E27FC236}">
                <a16:creationId xmlns:a16="http://schemas.microsoft.com/office/drawing/2014/main" id="{540F8422-79F0-C78D-51F5-4898147670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223" r="4409" b="9037"/>
          <a:stretch/>
        </p:blipFill>
        <p:spPr bwMode="auto">
          <a:xfrm>
            <a:off x="8554148" y="619760"/>
            <a:ext cx="2990580" cy="2809240"/>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78B58BE9-D25A-48C4-8028-6D30932A834E}"/>
              </a:ext>
            </a:extLst>
          </p:cNvPr>
          <p:cNvSpPr>
            <a:spLocks noGrp="1"/>
          </p:cNvSpPr>
          <p:nvPr>
            <p:ph idx="1"/>
          </p:nvPr>
        </p:nvSpPr>
        <p:spPr>
          <a:xfrm>
            <a:off x="647272" y="1859621"/>
            <a:ext cx="8049688" cy="4469259"/>
          </a:xfrm>
        </p:spPr>
        <p:txBody>
          <a:bodyPr>
            <a:normAutofit/>
          </a:bodyPr>
          <a:lstStyle/>
          <a:p>
            <a:pPr algn="just"/>
            <a:r>
              <a:rPr lang="pl-PL" sz="2400" dirty="0"/>
              <a:t>Zasada bezpośredniości to dyrektywa, w myśl której </a:t>
            </a:r>
            <a:r>
              <a:rPr lang="pl-PL" sz="2400" b="1" dirty="0"/>
              <a:t>organ procesowy powinien zetknąć się ze środkiem i źródłem dowodowym osobiście</a:t>
            </a:r>
            <a:r>
              <a:rPr lang="pl-PL" sz="2400" dirty="0"/>
              <a:t>, </a:t>
            </a:r>
            <a:r>
              <a:rPr lang="pl-PL" sz="2400" b="1" dirty="0"/>
              <a:t>a środkiem dowodowym, na którym opiera swoje ustalenia, powinien być przede wszystkim środek dowodowy pierwotny </a:t>
            </a:r>
            <a:r>
              <a:rPr lang="pl-PL" sz="2400" dirty="0"/>
              <a:t>(dowód pierwotny). Jest to zasada nieskodyfikowana. Można ją wyinterpretować głównie z art. 92, 410 i 174 k.p.k.</a:t>
            </a:r>
          </a:p>
          <a:p>
            <a:pPr algn="just"/>
            <a:r>
              <a:rPr lang="pl-PL" sz="2400" dirty="0"/>
              <a:t>Każde poznawanie zdarzenia przez sąd jest poznawaniem pośrednim. Sąd może zetknąć się ze zdarzeniem tylko za pośrednictwem dowodów. </a:t>
            </a:r>
          </a:p>
        </p:txBody>
      </p:sp>
    </p:spTree>
    <p:extLst>
      <p:ext uri="{BB962C8B-B14F-4D97-AF65-F5344CB8AC3E}">
        <p14:creationId xmlns:p14="http://schemas.microsoft.com/office/powerpoint/2010/main" val="83122484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ytuł 6"/>
          <p:cNvSpPr>
            <a:spLocks noGrp="1"/>
          </p:cNvSpPr>
          <p:nvPr>
            <p:ph type="title"/>
          </p:nvPr>
        </p:nvSpPr>
        <p:spPr>
          <a:xfrm>
            <a:off x="289249" y="-33491"/>
            <a:ext cx="11518702" cy="1255469"/>
          </a:xfrm>
        </p:spPr>
        <p:txBody>
          <a:bodyPr>
            <a:normAutofit/>
          </a:bodyPr>
          <a:lstStyle/>
          <a:p>
            <a:pPr algn="ctr"/>
            <a:r>
              <a:rPr lang="pl-PL" sz="2500" b="1" dirty="0">
                <a:solidFill>
                  <a:schemeClr val="tx1"/>
                </a:solidFill>
              </a:rPr>
              <a:t>Zakazy dowodzenia za pomocą określonych środków dowodowych</a:t>
            </a:r>
            <a:br>
              <a:rPr lang="pl-PL" sz="2500" b="1" dirty="0">
                <a:solidFill>
                  <a:schemeClr val="tx1"/>
                </a:solidFill>
              </a:rPr>
            </a:br>
            <a:endParaRPr lang="pl-PL" sz="2500" b="1" dirty="0">
              <a:solidFill>
                <a:schemeClr val="tx1"/>
              </a:solidFill>
            </a:endParaRPr>
          </a:p>
        </p:txBody>
      </p:sp>
      <p:sp>
        <p:nvSpPr>
          <p:cNvPr id="8" name="Symbol zastępczy zawartości 7"/>
          <p:cNvSpPr>
            <a:spLocks noGrp="1"/>
          </p:cNvSpPr>
          <p:nvPr>
            <p:ph idx="1"/>
          </p:nvPr>
        </p:nvSpPr>
        <p:spPr>
          <a:xfrm>
            <a:off x="289248" y="990600"/>
            <a:ext cx="5672907" cy="5582920"/>
          </a:xfrm>
        </p:spPr>
        <p:txBody>
          <a:bodyPr anchor="t">
            <a:normAutofit fontScale="85000" lnSpcReduction="20000"/>
          </a:bodyPr>
          <a:lstStyle/>
          <a:p>
            <a:pPr marL="457200" indent="-457200">
              <a:buFont typeface="+mj-lt"/>
              <a:buAutoNum type="arabicPeriod" startAt="3"/>
            </a:pPr>
            <a:r>
              <a:rPr lang="pl-PL" dirty="0"/>
              <a:t>Zakaz powoływania jako biegłych osób, o których mowa w art. 196 § 1 k.p.k. </a:t>
            </a:r>
          </a:p>
          <a:p>
            <a:pPr marL="457200" indent="-457200">
              <a:buFont typeface="+mj-lt"/>
              <a:buAutoNum type="arabicPeriod" startAt="3"/>
            </a:pPr>
            <a:r>
              <a:rPr lang="pl-PL" dirty="0"/>
              <a:t> Zakaz wykorzystania w procesie złożonego wobec biegłego albo wobec lekarza udzielającego pomocy medycznej oświadczenia oskarżonego co do zarzucanego mu czynu (art. 199 k.p.k. Ważne! </a:t>
            </a:r>
            <a:r>
              <a:rPr lang="pl-PL" dirty="0">
                <a:sym typeface="Wingdings" pitchFamily="2" charset="2"/>
              </a:rPr>
              <a:t> </a:t>
            </a:r>
            <a:r>
              <a:rPr lang="pl-PL" dirty="0"/>
              <a:t>Art. 199a k.p.k.)</a:t>
            </a:r>
          </a:p>
          <a:p>
            <a:pPr marL="457200" indent="-457200">
              <a:buFont typeface="+mj-lt"/>
              <a:buAutoNum type="arabicPeriod" startAt="3"/>
            </a:pPr>
            <a:r>
              <a:rPr lang="pl-PL" dirty="0"/>
              <a:t>Zakaz przesłuchiwania osób zobowiązanych do zachowania tajemnicy w zakresie ochrony zdrowia psychicznego jako świadków na okoliczność przyznania się osoby z zaburzeniami psychicznymi do popełnienia czynu zabronionego pod groźbą kary (art. 52 ust. 1 i 2 ustawy  z dnia 19 sierpnia 1994 r. o ochronie zdrowia psychicznego)</a:t>
            </a:r>
          </a:p>
          <a:p>
            <a:pPr marL="0" indent="0">
              <a:buNone/>
            </a:pPr>
            <a:endParaRPr lang="pl-PL" dirty="0"/>
          </a:p>
        </p:txBody>
      </p:sp>
      <p:pic>
        <p:nvPicPr>
          <p:cNvPr id="12" name="Obraz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9845" y="1423464"/>
            <a:ext cx="2568918" cy="1862465"/>
          </a:xfrm>
          <a:prstGeom prst="rect">
            <a:avLst/>
          </a:prstGeom>
        </p:spPr>
      </p:pic>
      <p:pic>
        <p:nvPicPr>
          <p:cNvPr id="14" name="Obraz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341451" y="4299858"/>
            <a:ext cx="2345706" cy="1624402"/>
          </a:xfrm>
          <a:prstGeom prst="rect">
            <a:avLst/>
          </a:prstGeom>
        </p:spPr>
      </p:pic>
      <p:pic>
        <p:nvPicPr>
          <p:cNvPr id="9" name="Obraz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8172" y="3132663"/>
            <a:ext cx="2122819" cy="2547383"/>
          </a:xfrm>
          <a:prstGeom prst="rect">
            <a:avLst/>
          </a:prstGeom>
        </p:spPr>
      </p:pic>
    </p:spTree>
    <p:extLst>
      <p:ext uri="{BB962C8B-B14F-4D97-AF65-F5344CB8AC3E}">
        <p14:creationId xmlns:p14="http://schemas.microsoft.com/office/powerpoint/2010/main" val="161290955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572493" y="238539"/>
            <a:ext cx="11018520" cy="1434415"/>
          </a:xfrm>
        </p:spPr>
        <p:txBody>
          <a:bodyPr anchor="b">
            <a:normAutofit/>
          </a:bodyPr>
          <a:lstStyle/>
          <a:p>
            <a:r>
              <a:rPr lang="pl-PL" sz="4600"/>
              <a:t>Zakazy dowodzenia za pomocą określonych źródeł dowodowych bezwarunkowe </a:t>
            </a:r>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572492" y="2071316"/>
            <a:ext cx="11294387" cy="4119172"/>
          </a:xfrm>
        </p:spPr>
        <p:txBody>
          <a:bodyPr anchor="t">
            <a:normAutofit lnSpcReduction="10000"/>
          </a:bodyPr>
          <a:lstStyle/>
          <a:p>
            <a:pPr marL="0" indent="0" algn="just">
              <a:buNone/>
            </a:pPr>
            <a:r>
              <a:rPr lang="pl-PL" sz="1600" b="1" u="sng" dirty="0"/>
              <a:t>Wyrok SN z 24 I 2008 r. (V KK 230/07)</a:t>
            </a:r>
          </a:p>
          <a:p>
            <a:pPr marL="0" indent="0" algn="just">
              <a:buNone/>
            </a:pPr>
            <a:r>
              <a:rPr lang="pl-PL" sz="1600" dirty="0"/>
              <a:t>Z art. 199 k.p.k. złożone wobec biegłego albo wobec lekarza, udzielającego pomocy medycznej, oświadczenia oskarżonego, dotyczące zarzucanego mu czynu, </a:t>
            </a:r>
            <a:r>
              <a:rPr lang="pl-PL" sz="1600" b="1" dirty="0"/>
              <a:t>nie mogą stanowić dowodu</a:t>
            </a:r>
            <a:r>
              <a:rPr lang="pl-PL" sz="1600" dirty="0"/>
              <a:t> (…) niezależnie od ich treści. Wskazać trzeba, że w tym zakresie lekarz </a:t>
            </a:r>
            <a:r>
              <a:rPr lang="pl-PL" sz="1600" b="1" dirty="0"/>
              <a:t>nie może zostać zwolniony z tajemnicy lekarskiej na podstawie art. 180 § 2 k.p.k., gdyż art. 199 k.p.k. stanowi lex </a:t>
            </a:r>
            <a:r>
              <a:rPr lang="pl-PL" sz="1600" b="1" dirty="0" err="1"/>
              <a:t>specialis</a:t>
            </a:r>
            <a:r>
              <a:rPr lang="pl-PL" sz="1600" b="1" dirty="0"/>
              <a:t>.</a:t>
            </a:r>
            <a:r>
              <a:rPr lang="pl-PL" sz="1600" dirty="0"/>
              <a:t> Oświadczenie złożone wobec lekarza nie może stanowić dowodu także wówczas, gdy złożone zostało przed formalnym postawieniem sprawcy w stan podejrzenia.</a:t>
            </a:r>
          </a:p>
          <a:p>
            <a:pPr marL="0" indent="0" algn="just">
              <a:buNone/>
            </a:pPr>
            <a:endParaRPr lang="pl-PL" sz="1600" dirty="0"/>
          </a:p>
          <a:p>
            <a:pPr marL="0" indent="0" algn="just">
              <a:buNone/>
            </a:pPr>
            <a:r>
              <a:rPr lang="pl-PL" sz="1600" b="1" u="sng" dirty="0"/>
              <a:t>Wyrok SN z 28 VI 2012 r. (III KK 366/11)</a:t>
            </a:r>
          </a:p>
          <a:p>
            <a:pPr marL="0" indent="0" algn="just">
              <a:buNone/>
            </a:pPr>
            <a:r>
              <a:rPr lang="pl-PL" sz="1600" dirty="0"/>
              <a:t> (…) Chodzi o przypadki </a:t>
            </a:r>
            <a:r>
              <a:rPr lang="pl-PL" sz="1600" b="1" dirty="0"/>
              <a:t>udzielania tej pomocy samemu oskarżonemu a nie innym osobom np. pokrzywdzonemu</a:t>
            </a:r>
            <a:r>
              <a:rPr lang="pl-PL" sz="1600" dirty="0"/>
              <a:t>. Oświadczenia sprawcy czynu zabronionego chroni zakaz dowodowy bez względu na to, czy przedstawiono mu zarzut jego popełnienia czy nie. Reguła określona w art. 199 k.p.k. nie stoi na przeszkodzie przesłuchaniu w charakterze świadka lekarza, który na miejscu zdarzenia udzielał pomocy medycznej pokrzywdzonemu lub innym osobom. </a:t>
            </a:r>
          </a:p>
          <a:p>
            <a:pPr marL="0" indent="0" algn="just">
              <a:buNone/>
            </a:pPr>
            <a:endParaRPr lang="pl-PL" sz="1600" dirty="0"/>
          </a:p>
          <a:p>
            <a:pPr marL="0" indent="0" algn="just">
              <a:buNone/>
            </a:pPr>
            <a:r>
              <a:rPr lang="pl-PL" sz="1600" b="1" u="sng" dirty="0"/>
              <a:t>Wyrok SA w Szczecinie z 18.02.2015 r., II </a:t>
            </a:r>
            <a:r>
              <a:rPr lang="pl-PL" sz="1600" b="1" u="sng" dirty="0" err="1"/>
              <a:t>AKa</a:t>
            </a:r>
            <a:r>
              <a:rPr lang="pl-PL" sz="1600" b="1" u="sng" dirty="0"/>
              <a:t> 270/14 </a:t>
            </a:r>
          </a:p>
          <a:p>
            <a:pPr marL="0" indent="0" algn="just">
              <a:buNone/>
            </a:pPr>
            <a:r>
              <a:rPr lang="pl-PL" sz="1600" dirty="0"/>
              <a:t>Ani osoba wnioskodawcy, ani kierunek przesłuchania (na korzyść oskarżonego) nie pozwalają na obejście zakazu dowodowego (art. 178 pkt 1).</a:t>
            </a:r>
          </a:p>
          <a:p>
            <a:pPr algn="just"/>
            <a:endParaRPr lang="pl-PL" sz="1600" dirty="0"/>
          </a:p>
        </p:txBody>
      </p:sp>
    </p:spTree>
    <p:extLst>
      <p:ext uri="{BB962C8B-B14F-4D97-AF65-F5344CB8AC3E}">
        <p14:creationId xmlns:p14="http://schemas.microsoft.com/office/powerpoint/2010/main" val="337392402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1122139" y="5770880"/>
            <a:ext cx="9947721" cy="899020"/>
          </a:xfrm>
        </p:spPr>
        <p:txBody>
          <a:bodyPr>
            <a:normAutofit/>
          </a:bodyPr>
          <a:lstStyle/>
          <a:p>
            <a:r>
              <a:rPr lang="pl-PL" dirty="0"/>
              <a:t>Ważne – zakaz dowodowy z art. 199</a:t>
            </a:r>
          </a:p>
        </p:txBody>
      </p:sp>
      <p:sp>
        <p:nvSpPr>
          <p:cNvPr id="3" name="Symbol zastępczy zawartości 2"/>
          <p:cNvSpPr>
            <a:spLocks noGrp="1"/>
          </p:cNvSpPr>
          <p:nvPr>
            <p:ph idx="1"/>
          </p:nvPr>
        </p:nvSpPr>
        <p:spPr>
          <a:xfrm>
            <a:off x="568961" y="284988"/>
            <a:ext cx="11033760" cy="5710312"/>
          </a:xfrm>
        </p:spPr>
        <p:txBody>
          <a:bodyPr>
            <a:normAutofit/>
          </a:bodyPr>
          <a:lstStyle/>
          <a:p>
            <a:pPr marL="0" indent="0" algn="ctr">
              <a:buNone/>
            </a:pPr>
            <a:endParaRPr lang="pl-PL" sz="1800" b="1" u="sng" dirty="0"/>
          </a:p>
          <a:p>
            <a:pPr marL="0" indent="0" algn="ctr">
              <a:buNone/>
            </a:pPr>
            <a:endParaRPr lang="pl-PL" sz="1800" b="1" u="sng" dirty="0"/>
          </a:p>
          <a:p>
            <a:pPr marL="0" indent="0" algn="ctr">
              <a:buNone/>
            </a:pPr>
            <a:r>
              <a:rPr lang="pl-PL" sz="1800" b="1" u="sng" dirty="0"/>
              <a:t>Wyrok SA w Katowicach z 21 X 2013 r. (II </a:t>
            </a:r>
            <a:r>
              <a:rPr lang="pl-PL" sz="1800" b="1" u="sng" dirty="0" err="1"/>
              <a:t>AKa</a:t>
            </a:r>
            <a:r>
              <a:rPr lang="pl-PL" sz="1800" b="1" u="sng" dirty="0"/>
              <a:t> 334/13)</a:t>
            </a:r>
          </a:p>
          <a:p>
            <a:pPr marL="0" indent="0">
              <a:buNone/>
            </a:pPr>
            <a:endParaRPr lang="pl-PL" sz="1800" b="1" u="sng" dirty="0"/>
          </a:p>
          <a:p>
            <a:pPr marL="0" indent="0" algn="just">
              <a:buNone/>
            </a:pPr>
            <a:r>
              <a:rPr lang="pl-PL" sz="1800" dirty="0"/>
              <a:t>Przepis art. 199 k.p.k. nie zawiera wyraźnie i wprost sformułowanego bezwzględnego zakazu dowodowego, który dotyczyłby pielęgniarki udzielającej oskarżonemu, czy podejrzanemu, pomocy medycznej. Niemniej jednak, wydaje się, że tenże zakaz dowodowy winien obejmować także wszelkie oświadczenia składane pielęgniarkom w trakcie udzielania przez nie pomocy medycznej oskarżonemu, bądź podejrzanemu, a nawet osobie, która jeszcze takie statusu w procesie nie uzyskała. (…) Wówczas to m.in. </a:t>
            </a:r>
            <a:r>
              <a:rPr lang="pl-PL" sz="1800" b="1" dirty="0"/>
              <a:t>pielęgniarka</a:t>
            </a:r>
            <a:r>
              <a:rPr lang="pl-PL" sz="1800" dirty="0"/>
              <a:t>, co wynika wprost z ustawy o zawodzie pielęgniarki i położnej, zobowiązana jest do sporządzenia stosownej dokumentacji i samodzielnego udzielenia w określonym zakresie świadczeń zapobiegawczym (…). </a:t>
            </a:r>
            <a:r>
              <a:rPr lang="pl-PL" sz="1800" b="1" dirty="0"/>
              <a:t>Możliwość przesłuchania pielęgniarki na okoliczność złożonych przez oskarżonego oświadczeń dotyczących zarzucanego mu czynu, stanowiłaby bez wątpienia obejście bezwzględnego zakazu dowodowego przewidzianego w art. 199 k.p.k., choć dotyczy on wyłącznie lekarzy i biegłych.  </a:t>
            </a:r>
          </a:p>
          <a:p>
            <a:endParaRPr lang="pl-PL" sz="1800" dirty="0"/>
          </a:p>
        </p:txBody>
      </p:sp>
    </p:spTree>
    <p:extLst>
      <p:ext uri="{BB962C8B-B14F-4D97-AF65-F5344CB8AC3E}">
        <p14:creationId xmlns:p14="http://schemas.microsoft.com/office/powerpoint/2010/main" val="154251838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0" y="-71755"/>
            <a:ext cx="12192000" cy="1325563"/>
          </a:xfrm>
        </p:spPr>
        <p:txBody>
          <a:bodyPr>
            <a:noAutofit/>
          </a:bodyPr>
          <a:lstStyle/>
          <a:p>
            <a:pPr algn="l"/>
            <a:r>
              <a:rPr lang="pl-PL" sz="3200" b="1" dirty="0"/>
              <a:t>Zakazy dowodzenia za pomocą określonych środków dowodowych</a:t>
            </a:r>
            <a:endParaRPr lang="pl-PL" sz="3200" dirty="0"/>
          </a:p>
        </p:txBody>
      </p:sp>
      <p:sp>
        <p:nvSpPr>
          <p:cNvPr id="3" name="Symbol zastępczy zawartości 2"/>
          <p:cNvSpPr>
            <a:spLocks noGrp="1"/>
          </p:cNvSpPr>
          <p:nvPr>
            <p:ph idx="1"/>
          </p:nvPr>
        </p:nvSpPr>
        <p:spPr>
          <a:xfrm>
            <a:off x="243840" y="1656080"/>
            <a:ext cx="11826240" cy="4988560"/>
          </a:xfrm>
        </p:spPr>
        <p:txBody>
          <a:bodyPr>
            <a:noAutofit/>
          </a:bodyPr>
          <a:lstStyle/>
          <a:p>
            <a:pPr marL="457200" indent="-457200" algn="just">
              <a:buFont typeface="+mj-lt"/>
              <a:buAutoNum type="arabicPeriod"/>
            </a:pPr>
            <a:r>
              <a:rPr lang="pl-PL" sz="1800" dirty="0"/>
              <a:t>Zakaz przesłuchiwania w charakterze świadka, który skorzystał z prawa do odmowy zeznań (art. 182 k.p.k.)</a:t>
            </a:r>
          </a:p>
          <a:p>
            <a:pPr lvl="1" algn="just"/>
            <a:r>
              <a:rPr lang="pl-PL" sz="1600" dirty="0"/>
              <a:t>osoby najbliższe – art. 115 § 11 k.k. - ochrona wartości rodzinnych</a:t>
            </a:r>
          </a:p>
          <a:p>
            <a:pPr lvl="2" algn="just"/>
            <a:r>
              <a:rPr lang="pl-PL" sz="1600" dirty="0"/>
              <a:t>Osobą najbliższą jest małżonek, wstępny, zstępny, rodzeństwo, powinowaty w tej samej linii lub stopniu, osoba pozostająca w stosunku przysposobienia oraz jej małżonek, a także osoba pozostająca we wspólnym pożyciu</a:t>
            </a:r>
          </a:p>
          <a:p>
            <a:pPr lvl="1" algn="just"/>
            <a:r>
              <a:rPr lang="pl-PL" sz="1600" dirty="0"/>
              <a:t>świadek, który w odrębnej sprawie jest oskarżony o współudział w przestępstwie objętym postępowaniem - konsekwencja prawa do nieobciążania się </a:t>
            </a:r>
          </a:p>
          <a:p>
            <a:pPr marL="457200" indent="-457200" algn="just">
              <a:buFont typeface="+mj-lt"/>
              <a:buAutoNum type="arabicPeriod"/>
            </a:pPr>
            <a:r>
              <a:rPr lang="pl-PL" sz="1800" dirty="0"/>
              <a:t>Zakaz przesłuchiwania świadka, który złożył wniosek o zwolnienie od złożenia zeznania, gdyż pozostaje z oskarżonym w szczególnie bliskim stosunku osobistym i którego organ procesowy zwolnił z tego obowiązku (art. 185 k.p.k.) </a:t>
            </a:r>
          </a:p>
          <a:p>
            <a:pPr lvl="1" algn="just"/>
            <a:r>
              <a:rPr lang="pl-PL" sz="1600" dirty="0"/>
              <a:t>szczególnie bliski stosunek osobisty – inny niż wynikający z pokrewieństwa, powinowactwa, małżeństwa czy określony w art. 182 k.p.k., ale silnie łączący osobę, która ma być przesłuchana w charakterze świadka z oskarżonym np.: posiadanie wspólnego dziecka, konkubinat</a:t>
            </a:r>
          </a:p>
          <a:p>
            <a:pPr marL="457200" indent="-457200" algn="just">
              <a:buFont typeface="+mj-lt"/>
              <a:buAutoNum type="arabicPeriod"/>
            </a:pPr>
            <a:r>
              <a:rPr lang="pl-PL" sz="1800" dirty="0"/>
              <a:t>Zakaz przesłuchiwania osób korzystających z immunitetu dyplomatycznego, chyba, że wyrażą na to zgodę(art. 581 § 1 k.p.k.) oraz osób objętych immunitetem konsularnym, w zakresie okoliczności, na które rozciąga się immunitet, chyba, ze wyrażą zgodę na przesłuchanie (art. 582 § 1 k.p.k.);</a:t>
            </a:r>
          </a:p>
          <a:p>
            <a:pPr algn="just"/>
            <a:r>
              <a:rPr lang="pl-PL" sz="1800" dirty="0"/>
              <a:t>Ważne! Art. 191 § 2 k.p.k. – trzeba pouczyć świadka o przysługujących mu uprawnieniach (+ art. 300 § 3) </a:t>
            </a:r>
          </a:p>
        </p:txBody>
      </p:sp>
      <p:sp>
        <p:nvSpPr>
          <p:cNvPr id="5" name="Symbol zastępczy tekstu 4"/>
          <p:cNvSpPr>
            <a:spLocks noGrp="1"/>
          </p:cNvSpPr>
          <p:nvPr>
            <p:ph type="body" idx="4294967295"/>
          </p:nvPr>
        </p:nvSpPr>
        <p:spPr>
          <a:xfrm>
            <a:off x="3540125" y="1008539"/>
            <a:ext cx="5111750" cy="490537"/>
          </a:xfrm>
        </p:spPr>
        <p:txBody>
          <a:bodyPr/>
          <a:lstStyle/>
          <a:p>
            <a:pPr marL="0" indent="0" algn="ctr">
              <a:buNone/>
            </a:pPr>
            <a:r>
              <a:rPr lang="pl-PL" dirty="0"/>
              <a:t>Warunkowe </a:t>
            </a:r>
          </a:p>
        </p:txBody>
      </p:sp>
    </p:spTree>
    <p:extLst>
      <p:ext uri="{BB962C8B-B14F-4D97-AF65-F5344CB8AC3E}">
        <p14:creationId xmlns:p14="http://schemas.microsoft.com/office/powerpoint/2010/main" val="264979467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ytuł 6"/>
          <p:cNvSpPr>
            <a:spLocks noGrp="1"/>
          </p:cNvSpPr>
          <p:nvPr>
            <p:ph type="title"/>
          </p:nvPr>
        </p:nvSpPr>
        <p:spPr>
          <a:xfrm>
            <a:off x="804672" y="802955"/>
            <a:ext cx="4977976" cy="1454051"/>
          </a:xfrm>
        </p:spPr>
        <p:txBody>
          <a:bodyPr>
            <a:normAutofit/>
          </a:bodyPr>
          <a:lstStyle/>
          <a:p>
            <a:r>
              <a:rPr lang="pl-PL" sz="3600">
                <a:solidFill>
                  <a:schemeClr val="tx2"/>
                </a:solidFill>
              </a:rPr>
              <a:t>Art. 182 i 185 </a:t>
            </a:r>
          </a:p>
        </p:txBody>
      </p:sp>
      <p:sp>
        <p:nvSpPr>
          <p:cNvPr id="8" name="Symbol zastępczy zawartości 7"/>
          <p:cNvSpPr>
            <a:spLocks noGrp="1"/>
          </p:cNvSpPr>
          <p:nvPr>
            <p:ph idx="1"/>
          </p:nvPr>
        </p:nvSpPr>
        <p:spPr>
          <a:xfrm>
            <a:off x="804672" y="2421682"/>
            <a:ext cx="4977578" cy="3639289"/>
          </a:xfrm>
        </p:spPr>
        <p:txBody>
          <a:bodyPr anchor="ctr">
            <a:normAutofit/>
          </a:bodyPr>
          <a:lstStyle/>
          <a:p>
            <a:pPr marL="0" indent="0">
              <a:buNone/>
            </a:pPr>
            <a:r>
              <a:rPr lang="pl-PL" sz="1300" b="1" u="sng" dirty="0">
                <a:solidFill>
                  <a:schemeClr val="tx2"/>
                </a:solidFill>
              </a:rPr>
              <a:t>Wyrok SA we Wrocławiu z 13.08.2013 r., II </a:t>
            </a:r>
            <a:r>
              <a:rPr lang="pl-PL" sz="1300" b="1" u="sng" dirty="0" err="1">
                <a:solidFill>
                  <a:schemeClr val="tx2"/>
                </a:solidFill>
              </a:rPr>
              <a:t>AKa</a:t>
            </a:r>
            <a:r>
              <a:rPr lang="pl-PL" sz="1300" b="1" u="sng" dirty="0">
                <a:solidFill>
                  <a:schemeClr val="tx2"/>
                </a:solidFill>
              </a:rPr>
              <a:t> 235/13 </a:t>
            </a:r>
          </a:p>
          <a:p>
            <a:pPr marL="0" indent="0">
              <a:buNone/>
            </a:pPr>
            <a:endParaRPr lang="pl-PL" sz="1300" dirty="0">
              <a:solidFill>
                <a:schemeClr val="tx2"/>
              </a:solidFill>
            </a:endParaRPr>
          </a:p>
          <a:p>
            <a:pPr marL="0" indent="0">
              <a:buNone/>
            </a:pPr>
            <a:r>
              <a:rPr lang="pl-PL" sz="1300" dirty="0">
                <a:solidFill>
                  <a:schemeClr val="tx2"/>
                </a:solidFill>
              </a:rPr>
              <a:t>Przepis art. 182 k.p.k. </a:t>
            </a:r>
            <a:r>
              <a:rPr lang="pl-PL" sz="1300" b="1" dirty="0">
                <a:solidFill>
                  <a:schemeClr val="tx2"/>
                </a:solidFill>
              </a:rPr>
              <a:t>ma na celu przede wszystkim ochronę świadka</a:t>
            </a:r>
            <a:r>
              <a:rPr lang="pl-PL" sz="1300" dirty="0">
                <a:solidFill>
                  <a:schemeClr val="tx2"/>
                </a:solidFill>
              </a:rPr>
              <a:t>, który znajduje się w szczególnej sytuacji. Z jednej bowiem strony jest on zobowiązany do składania prawdziwych zeznań pod groźbą odpowiedzialności karnej za składanie zeznań nieprawdziwych, zaś z drugiej jest on w pewien sposób krepowany względami wynikającymi z powiązań rodzinnych.</a:t>
            </a:r>
          </a:p>
          <a:p>
            <a:pPr marL="0" indent="0">
              <a:buNone/>
            </a:pPr>
            <a:endParaRPr lang="pl-PL" sz="1300" dirty="0">
              <a:solidFill>
                <a:schemeClr val="tx2"/>
              </a:solidFill>
            </a:endParaRPr>
          </a:p>
          <a:p>
            <a:pPr marL="0" indent="0">
              <a:buNone/>
            </a:pPr>
            <a:r>
              <a:rPr lang="pl-PL" sz="1300" b="1" u="sng" dirty="0">
                <a:solidFill>
                  <a:schemeClr val="tx2"/>
                </a:solidFill>
              </a:rPr>
              <a:t>Wyrok SA w Łodzi z 27.08.2015 r., II </a:t>
            </a:r>
            <a:r>
              <a:rPr lang="pl-PL" sz="1300" b="1" u="sng" dirty="0" err="1">
                <a:solidFill>
                  <a:schemeClr val="tx2"/>
                </a:solidFill>
              </a:rPr>
              <a:t>AKa</a:t>
            </a:r>
            <a:r>
              <a:rPr lang="pl-PL" sz="1300" b="1" u="sng" dirty="0">
                <a:solidFill>
                  <a:schemeClr val="tx2"/>
                </a:solidFill>
              </a:rPr>
              <a:t> 139/15 </a:t>
            </a:r>
          </a:p>
          <a:p>
            <a:pPr marL="0" indent="0">
              <a:buNone/>
            </a:pPr>
            <a:r>
              <a:rPr lang="pl-PL" sz="1300" dirty="0">
                <a:solidFill>
                  <a:schemeClr val="tx2"/>
                </a:solidFill>
              </a:rPr>
              <a:t>Pod pojęciem bliskiego stosunku osobistego należy rozumieć wprawdzie inny niż wynikający z więzów pokrewieństwa, powinowactwa czy małżeństwa stosunek określony w art. 182 k.p.k. (w zw. z art. 115 § 11 k.k.), jednakże musi to być również stosunek silnie łączący z oskarżonym osobę mającą być przesłuchaną w charakterze świadka</a:t>
            </a:r>
          </a:p>
          <a:p>
            <a:pPr marL="0" indent="0">
              <a:buNone/>
            </a:pPr>
            <a:endParaRPr lang="pl-PL" sz="1300" dirty="0">
              <a:solidFill>
                <a:schemeClr val="tx2"/>
              </a:solidFill>
            </a:endParaRPr>
          </a:p>
        </p:txBody>
      </p:sp>
      <p:grpSp>
        <p:nvGrpSpPr>
          <p:cNvPr id="19" name="Group 18">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20" name="Freeform: Shape 19">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descr="Znacznik wyboru">
            <a:extLst>
              <a:ext uri="{FF2B5EF4-FFF2-40B4-BE49-F238E27FC236}">
                <a16:creationId xmlns:a16="http://schemas.microsoft.com/office/drawing/2014/main" id="{A7ED31CB-7CAE-1AE0-A96F-BEA30141CA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328100033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Obraz 4"/>
          <p:cNvPicPr>
            <a:picLocks noChangeAspect="1"/>
          </p:cNvPicPr>
          <p:nvPr/>
        </p:nvPicPr>
        <p:blipFill rotWithShape="1">
          <a:blip r:embed="rId3">
            <a:duotone>
              <a:schemeClr val="bg2">
                <a:shade val="45000"/>
                <a:satMod val="135000"/>
              </a:schemeClr>
              <a:prstClr val="white"/>
            </a:duotone>
            <a:alphaModFix amt="25000"/>
            <a:extLst>
              <a:ext uri="{28A0092B-C50C-407E-A947-70E740481C1C}">
                <a14:useLocalDpi xmlns:a14="http://schemas.microsoft.com/office/drawing/2010/main" val="0"/>
              </a:ext>
            </a:extLst>
          </a:blip>
          <a:srcRect t="7809" r="-1" b="1074"/>
          <a:stretch/>
        </p:blipFill>
        <p:spPr>
          <a:xfrm>
            <a:off x="20" y="1"/>
            <a:ext cx="12188932" cy="6858000"/>
          </a:xfrm>
          <a:prstGeom prst="rect">
            <a:avLst/>
          </a:prstGeom>
        </p:spPr>
      </p:pic>
      <p:sp>
        <p:nvSpPr>
          <p:cNvPr id="2" name="Tytuł 1"/>
          <p:cNvSpPr>
            <a:spLocks noGrp="1"/>
          </p:cNvSpPr>
          <p:nvPr>
            <p:ph type="title"/>
          </p:nvPr>
        </p:nvSpPr>
        <p:spPr>
          <a:xfrm>
            <a:off x="252919" y="1123837"/>
            <a:ext cx="2947482" cy="4601183"/>
          </a:xfrm>
        </p:spPr>
        <p:txBody>
          <a:bodyPr>
            <a:normAutofit/>
          </a:bodyPr>
          <a:lstStyle/>
          <a:p>
            <a:r>
              <a:rPr lang="pl-PL" b="1"/>
              <a:t>Zakazy określonych metod śledczych </a:t>
            </a:r>
          </a:p>
        </p:txBody>
      </p:sp>
      <p:sp>
        <p:nvSpPr>
          <p:cNvPr id="3" name="Symbol zastępczy zawartości 2"/>
          <p:cNvSpPr>
            <a:spLocks noGrp="1"/>
          </p:cNvSpPr>
          <p:nvPr>
            <p:ph idx="1"/>
          </p:nvPr>
        </p:nvSpPr>
        <p:spPr>
          <a:xfrm>
            <a:off x="3869268" y="864108"/>
            <a:ext cx="7315200" cy="5120640"/>
          </a:xfrm>
        </p:spPr>
        <p:txBody>
          <a:bodyPr>
            <a:normAutofit/>
          </a:bodyPr>
          <a:lstStyle/>
          <a:p>
            <a:pPr marL="0" indent="0">
              <a:buNone/>
            </a:pPr>
            <a:r>
              <a:rPr lang="pl-PL" sz="1400" dirty="0"/>
              <a:t>1. Niektóre metody są wprost zakazane, a naruszenie zakazu pociąga za sobą zastosowanie swoistych sankcji procesowych: </a:t>
            </a:r>
          </a:p>
          <a:p>
            <a:pPr lvl="1"/>
            <a:r>
              <a:rPr lang="pl-PL" sz="1400" dirty="0"/>
              <a:t>art. 171 § 7 k.p.k. </a:t>
            </a:r>
            <a:r>
              <a:rPr lang="pl-PL" sz="1400" dirty="0">
                <a:sym typeface="Wingdings" pitchFamily="2" charset="2"/>
              </a:rPr>
              <a:t> </a:t>
            </a:r>
            <a:r>
              <a:rPr lang="pl-PL" sz="1400" dirty="0"/>
              <a:t>wyjaśnienia oraz oświadczenia złożone w warunkach wyłączających swobodę wypowiedzi lub uzyskane wbrew zakazom wymienionym w § 5 (przymus, groźba, hipnoza, środki techniczne kontrolujące nieświadome reakcje organizmu itp.) nie mogą stanowić dowodu</a:t>
            </a:r>
          </a:p>
          <a:p>
            <a:pPr lvl="1"/>
            <a:r>
              <a:rPr lang="pl-PL" sz="1400" dirty="0"/>
              <a:t>art. 174 k.p.k. – dowodu z wyjaśnień oskarżonego lub zeznań świadka nie wolno zastępować treścią pism, zapisków lub notatek urzędowych.</a:t>
            </a:r>
          </a:p>
          <a:p>
            <a:pPr lvl="1"/>
            <a:r>
              <a:rPr lang="pl-PL" sz="1400" dirty="0"/>
              <a:t>art. 168a – pozyskanie dowodu w związku z pełnieniem przez funkcjonariusza publicznego obowiązków służbowych, w wyniku: zabójstwa, umyślnego spowodowania uszczerbku na zdrowiu lub pozbawienia wolności.</a:t>
            </a:r>
          </a:p>
          <a:p>
            <a:pPr marL="0" indent="0">
              <a:buNone/>
            </a:pPr>
            <a:r>
              <a:rPr lang="pl-PL" sz="1400" dirty="0"/>
              <a:t>2. Zachowanie rygorów formalnych podczas czynności dowodowych wskazanych w k.p.k. </a:t>
            </a:r>
          </a:p>
          <a:p>
            <a:pPr lvl="1"/>
            <a:r>
              <a:rPr lang="pl-PL" sz="1400" dirty="0"/>
              <a:t>art. 208 k.p.k. – oględzin lub badań ciała, które mogą wywołać uczycie wstydu, powinna dokonać osoba tej samej płci, chyba, że łączą się z tym szczególne trudności; inne osoby odmiennej płci mogą być obecne tylko w razie konieczności </a:t>
            </a:r>
          </a:p>
          <a:p>
            <a:pPr marL="457200" indent="-457200">
              <a:buFont typeface="+mj-lt"/>
              <a:buAutoNum type="arabicPeriod" startAt="3"/>
            </a:pPr>
            <a:r>
              <a:rPr lang="pl-PL" sz="1400" dirty="0"/>
              <a:t>zakaz korzystania z materiału uzyskanego z podsłuchu </a:t>
            </a:r>
            <a:r>
              <a:rPr lang="pl-PL" sz="1400" dirty="0" err="1"/>
              <a:t>przedprocesowego</a:t>
            </a:r>
            <a:r>
              <a:rPr lang="pl-PL" sz="1400" dirty="0"/>
              <a:t>, czy procesowego w zakresie, w jakim wkroczono w jego toku poza, określone w postanowieniu sądu o jego zarządzeniu, granice podmiotowe lub przedmiotowe tego podsłuchu;</a:t>
            </a:r>
          </a:p>
          <a:p>
            <a:pPr lvl="1"/>
            <a:r>
              <a:rPr lang="pl-PL" sz="1400" dirty="0"/>
              <a:t>W konsekwencji, dowody uzyskane w trakcie kontroli rozmów poza jej zakresem podmiotowym i przedmiotowym, określonym przez sąd, nie mogą być wykorzystane w procesie, a więc nie mogą stanowić dowodu, chyba, że uzyska się w trakcie kontroli zgodę następczą sądu</a:t>
            </a:r>
          </a:p>
        </p:txBody>
      </p:sp>
    </p:spTree>
    <p:extLst>
      <p:ext uri="{BB962C8B-B14F-4D97-AF65-F5344CB8AC3E}">
        <p14:creationId xmlns:p14="http://schemas.microsoft.com/office/powerpoint/2010/main" val="138771555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braz 6"/>
          <p:cNvPicPr>
            <a:picLocks noChangeAspect="1"/>
          </p:cNvPicPr>
          <p:nvPr/>
        </p:nvPicPr>
        <p:blipFill rotWithShape="1">
          <a:blip r:embed="rId3">
            <a:duotone>
              <a:schemeClr val="bg2">
                <a:shade val="45000"/>
                <a:satMod val="135000"/>
              </a:schemeClr>
              <a:prstClr val="white"/>
            </a:duotone>
            <a:alphaModFix amt="25000"/>
            <a:extLst>
              <a:ext uri="{28A0092B-C50C-407E-A947-70E740481C1C}">
                <a14:useLocalDpi xmlns:a14="http://schemas.microsoft.com/office/drawing/2010/main" val="0"/>
              </a:ext>
            </a:extLst>
          </a:blip>
          <a:srcRect t="7809" r="-1" b="1074"/>
          <a:stretch/>
        </p:blipFill>
        <p:spPr>
          <a:xfrm>
            <a:off x="20" y="1"/>
            <a:ext cx="12188932" cy="6858000"/>
          </a:xfrm>
          <a:prstGeom prst="rect">
            <a:avLst/>
          </a:prstGeom>
        </p:spPr>
      </p:pic>
      <p:sp>
        <p:nvSpPr>
          <p:cNvPr id="2" name="Tytuł 1"/>
          <p:cNvSpPr>
            <a:spLocks noGrp="1"/>
          </p:cNvSpPr>
          <p:nvPr>
            <p:ph type="title"/>
          </p:nvPr>
        </p:nvSpPr>
        <p:spPr>
          <a:xfrm>
            <a:off x="252919" y="1123837"/>
            <a:ext cx="2947482" cy="4601183"/>
          </a:xfrm>
        </p:spPr>
        <p:txBody>
          <a:bodyPr>
            <a:normAutofit/>
          </a:bodyPr>
          <a:lstStyle/>
          <a:p>
            <a:r>
              <a:rPr lang="pl-PL" b="1"/>
              <a:t>Zakazy określonych metod śledczych </a:t>
            </a:r>
            <a:br>
              <a:rPr lang="pl-PL" b="1"/>
            </a:br>
            <a:r>
              <a:rPr lang="pl-PL" b="1"/>
              <a:t>art. 171  </a:t>
            </a:r>
            <a:endParaRPr lang="pl-PL"/>
          </a:p>
        </p:txBody>
      </p:sp>
      <p:sp>
        <p:nvSpPr>
          <p:cNvPr id="3" name="Symbol zastępczy zawartości 2"/>
          <p:cNvSpPr>
            <a:spLocks noGrp="1"/>
          </p:cNvSpPr>
          <p:nvPr>
            <p:ph idx="1"/>
          </p:nvPr>
        </p:nvSpPr>
        <p:spPr>
          <a:xfrm>
            <a:off x="3869268" y="864108"/>
            <a:ext cx="7315200" cy="5120640"/>
          </a:xfrm>
        </p:spPr>
        <p:txBody>
          <a:bodyPr>
            <a:normAutofit/>
          </a:bodyPr>
          <a:lstStyle/>
          <a:p>
            <a:pPr marL="0" indent="0">
              <a:buNone/>
            </a:pPr>
            <a:r>
              <a:rPr lang="pl-PL" sz="1700"/>
              <a:t>§ 5.Niedopuszczalne jest:</a:t>
            </a:r>
          </a:p>
          <a:p>
            <a:pPr marL="365760" lvl="1" indent="0">
              <a:buNone/>
            </a:pPr>
            <a:r>
              <a:rPr lang="pl-PL" sz="1700"/>
              <a:t>1) wpływanie na wypowiedzi osoby przesłuchiwanej za pomocą przymusu lub groźby bezprawnej,</a:t>
            </a:r>
          </a:p>
          <a:p>
            <a:pPr marL="365760" lvl="1" indent="0">
              <a:buNone/>
            </a:pPr>
            <a:r>
              <a:rPr lang="pl-PL" sz="1700"/>
              <a:t>2) stosowanie hipnozy albo środków chemicznych lub technicznych wpływających na procesy psychiczne osoby przesłuchiwanej albo mających na celu kontrolę nieświadomych reakcji jej organizmu w związku z przesłuchaniem.</a:t>
            </a:r>
          </a:p>
          <a:p>
            <a:pPr marL="0" indent="0">
              <a:buNone/>
            </a:pPr>
            <a:r>
              <a:rPr lang="pl-PL" sz="1700"/>
              <a:t>§  7. Wyjaśnienia, zeznania oraz oświadczenia złożone w warunkach wyłączających swobodę wypowiedzi lub uzyskane wbrew zakazom wymienionym w § 5 nie mogą stanowić dowodu.</a:t>
            </a:r>
          </a:p>
          <a:p>
            <a:pPr marL="0" indent="0">
              <a:buNone/>
            </a:pPr>
            <a:endParaRPr lang="pl-PL" sz="1700" b="1"/>
          </a:p>
          <a:p>
            <a:r>
              <a:rPr lang="pl-PL" sz="1700" b="1"/>
              <a:t>swoboda wypowiedzi – </a:t>
            </a:r>
            <a:r>
              <a:rPr lang="pl-PL" sz="1700"/>
              <a:t>wszystkie trzy etapy procesu psychicznego prowadzącego do oświadczenia:</a:t>
            </a:r>
          </a:p>
          <a:p>
            <a:pPr marL="822960" lvl="1" indent="-457200">
              <a:buFont typeface="+mj-lt"/>
              <a:buAutoNum type="arabicPeriod"/>
            </a:pPr>
            <a:r>
              <a:rPr lang="pl-PL" sz="1700"/>
              <a:t>procesy motywacyjne prowadzące do decyzji woli o przyszłym oświadczeniu dowodowym,</a:t>
            </a:r>
          </a:p>
          <a:p>
            <a:pPr marL="822960" lvl="1" indent="-457200">
              <a:buFont typeface="+mj-lt"/>
              <a:buAutoNum type="arabicPeriod"/>
            </a:pPr>
            <a:r>
              <a:rPr lang="pl-PL" sz="1700"/>
              <a:t>podjęcie woli w przedmiocie oświadczenia dowodowego,</a:t>
            </a:r>
          </a:p>
          <a:p>
            <a:pPr marL="822960" lvl="1" indent="-457200">
              <a:buFont typeface="+mj-lt"/>
              <a:buAutoNum type="arabicPeriod"/>
            </a:pPr>
            <a:r>
              <a:rPr lang="pl-PL" sz="1700"/>
              <a:t>składanie oświadczenia.</a:t>
            </a:r>
          </a:p>
          <a:p>
            <a:pPr marL="365760" lvl="1" indent="0">
              <a:buNone/>
            </a:pPr>
            <a:endParaRPr lang="pl-PL" sz="1700"/>
          </a:p>
          <a:p>
            <a:pPr marL="365760" lvl="1" indent="0">
              <a:buNone/>
            </a:pPr>
            <a:endParaRPr lang="pl-PL" sz="1700"/>
          </a:p>
          <a:p>
            <a:pPr marL="0" indent="0">
              <a:buNone/>
            </a:pPr>
            <a:endParaRPr lang="pl-PL" sz="1700"/>
          </a:p>
        </p:txBody>
      </p:sp>
    </p:spTree>
    <p:extLst>
      <p:ext uri="{BB962C8B-B14F-4D97-AF65-F5344CB8AC3E}">
        <p14:creationId xmlns:p14="http://schemas.microsoft.com/office/powerpoint/2010/main" val="296937231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Obraz 4"/>
          <p:cNvPicPr>
            <a:picLocks noChangeAspect="1"/>
          </p:cNvPicPr>
          <p:nvPr/>
        </p:nvPicPr>
        <p:blipFill rotWithShape="1">
          <a:blip r:embed="rId3">
            <a:duotone>
              <a:schemeClr val="bg2">
                <a:shade val="45000"/>
                <a:satMod val="135000"/>
              </a:schemeClr>
              <a:prstClr val="white"/>
            </a:duotone>
            <a:alphaModFix amt="25000"/>
            <a:extLst>
              <a:ext uri="{28A0092B-C50C-407E-A947-70E740481C1C}">
                <a14:useLocalDpi xmlns:a14="http://schemas.microsoft.com/office/drawing/2010/main" val="0"/>
              </a:ext>
            </a:extLst>
          </a:blip>
          <a:srcRect t="7809" r="-1" b="1074"/>
          <a:stretch/>
        </p:blipFill>
        <p:spPr>
          <a:xfrm>
            <a:off x="20" y="1"/>
            <a:ext cx="12188932" cy="6858000"/>
          </a:xfrm>
          <a:prstGeom prst="rect">
            <a:avLst/>
          </a:prstGeom>
        </p:spPr>
      </p:pic>
      <p:sp>
        <p:nvSpPr>
          <p:cNvPr id="2" name="Tytuł 1"/>
          <p:cNvSpPr>
            <a:spLocks noGrp="1"/>
          </p:cNvSpPr>
          <p:nvPr>
            <p:ph type="title"/>
          </p:nvPr>
        </p:nvSpPr>
        <p:spPr>
          <a:xfrm>
            <a:off x="252918" y="1123837"/>
            <a:ext cx="3150681" cy="4601183"/>
          </a:xfrm>
        </p:spPr>
        <p:txBody>
          <a:bodyPr>
            <a:normAutofit/>
          </a:bodyPr>
          <a:lstStyle/>
          <a:p>
            <a:r>
              <a:rPr lang="pl-PL" b="1" dirty="0"/>
              <a:t>Zakazy określonych metod śledczych </a:t>
            </a:r>
            <a:endParaRPr lang="pl-PL" dirty="0"/>
          </a:p>
        </p:txBody>
      </p:sp>
      <p:sp>
        <p:nvSpPr>
          <p:cNvPr id="3" name="Symbol zastępczy zawartości 2"/>
          <p:cNvSpPr>
            <a:spLocks noGrp="1"/>
          </p:cNvSpPr>
          <p:nvPr>
            <p:ph idx="1"/>
          </p:nvPr>
        </p:nvSpPr>
        <p:spPr>
          <a:xfrm>
            <a:off x="3869268" y="864108"/>
            <a:ext cx="7315200" cy="5120640"/>
          </a:xfrm>
        </p:spPr>
        <p:txBody>
          <a:bodyPr>
            <a:normAutofit/>
          </a:bodyPr>
          <a:lstStyle/>
          <a:p>
            <a:pPr marL="0" indent="0">
              <a:buNone/>
            </a:pPr>
            <a:r>
              <a:rPr lang="pl-PL" sz="1500" b="1"/>
              <a:t>Swobodę wypowiedzi wyłączają:</a:t>
            </a:r>
          </a:p>
          <a:p>
            <a:r>
              <a:rPr lang="pl-PL" sz="1500" u="sng"/>
              <a:t>przymus absolutny </a:t>
            </a:r>
            <a:r>
              <a:rPr lang="pl-PL" sz="1500"/>
              <a:t>– wyłącza zdolność decyzji lub możliwości realizacji decyzji woli; </a:t>
            </a:r>
          </a:p>
          <a:p>
            <a:pPr lvl="1"/>
            <a:r>
              <a:rPr lang="pl-PL" sz="1500"/>
              <a:t>hipnoza, narkoanaliza itp. </a:t>
            </a:r>
          </a:p>
          <a:p>
            <a:pPr lvl="1"/>
            <a:r>
              <a:rPr lang="pl-PL" sz="1500"/>
              <a:t>zakaz przyjmowania oświadczeń od osoby nietrzeźwej, pod wpływem narkotyków i niektórych lekarstw ograniczających świadomość;</a:t>
            </a:r>
          </a:p>
          <a:p>
            <a:pPr lvl="0"/>
            <a:r>
              <a:rPr lang="pl-PL" sz="1500" u="sng"/>
              <a:t>przymus nieabsolutny </a:t>
            </a:r>
          </a:p>
          <a:p>
            <a:pPr lvl="1"/>
            <a:r>
              <a:rPr lang="pl-PL" sz="1500"/>
              <a:t>nacisk na psychikę, który może ale nie musi powodować wyłączenie swobody wypowiedzi;</a:t>
            </a:r>
          </a:p>
          <a:p>
            <a:pPr lvl="1"/>
            <a:r>
              <a:rPr lang="pl-PL" sz="1500" i="1"/>
              <a:t>vis </a:t>
            </a:r>
            <a:r>
              <a:rPr lang="pl-PL" sz="1500" i="1" err="1"/>
              <a:t>compulsiva</a:t>
            </a:r>
            <a:r>
              <a:rPr lang="pl-PL" sz="1500" i="1"/>
              <a:t> - </a:t>
            </a:r>
            <a:r>
              <a:rPr lang="pl-PL" sz="1500"/>
              <a:t>posługiwanie się siłą fizyczną, stwarzanie uciążliwych warunków; tortury, nękanie </a:t>
            </a:r>
          </a:p>
          <a:p>
            <a:pPr lvl="1"/>
            <a:r>
              <a:rPr lang="pl-PL" sz="1500"/>
              <a:t>Swobodę wyłącza także groźba, nielegalna obietnica zmiany sytuacji aktualnie niekorzystnej pod warunkiem złożenia oświadczenia odpowiedniej treści;</a:t>
            </a:r>
          </a:p>
          <a:p>
            <a:r>
              <a:rPr lang="pl-PL" sz="1500" u="sng"/>
              <a:t>brak swobody wypowiedzi </a:t>
            </a:r>
          </a:p>
          <a:p>
            <a:pPr lvl="1"/>
            <a:r>
              <a:rPr lang="pl-PL" sz="1500"/>
              <a:t>muszą zaistnieć takie warunki, które powodują, że – formułując swą wypowiedź – przesłuchiwany ma na uwadze inne okoliczności towarzyszące przesłuchaniu, tak że wypowiedź ta nie jest wyrazem tylko jego woli, gdyż jest ona skrępowana poprzez owe okoliczności, albo znajduje się on w stanie, w którym nie może panować nad swoją wolą. </a:t>
            </a:r>
          </a:p>
          <a:p>
            <a:endParaRPr lang="pl-PL" sz="1500"/>
          </a:p>
          <a:p>
            <a:endParaRPr lang="pl-PL" sz="1500"/>
          </a:p>
        </p:txBody>
      </p:sp>
    </p:spTree>
    <p:extLst>
      <p:ext uri="{BB962C8B-B14F-4D97-AF65-F5344CB8AC3E}">
        <p14:creationId xmlns:p14="http://schemas.microsoft.com/office/powerpoint/2010/main" val="82941087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686834" y="1153572"/>
            <a:ext cx="3200400" cy="4461163"/>
          </a:xfrm>
        </p:spPr>
        <p:txBody>
          <a:bodyPr>
            <a:normAutofit/>
          </a:bodyPr>
          <a:lstStyle/>
          <a:p>
            <a:r>
              <a:rPr lang="pl-PL" sz="4100">
                <a:solidFill>
                  <a:srgbClr val="FFFFFF"/>
                </a:solidFill>
              </a:rPr>
              <a:t>Swoboda wypowiedzi w orzecznictwie </a:t>
            </a:r>
          </a:p>
        </p:txBody>
      </p:sp>
      <p:sp>
        <p:nvSpPr>
          <p:cNvPr id="21"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ymbol zastępczy zawartości 2"/>
          <p:cNvSpPr>
            <a:spLocks noGrp="1"/>
          </p:cNvSpPr>
          <p:nvPr>
            <p:ph idx="1"/>
          </p:nvPr>
        </p:nvSpPr>
        <p:spPr>
          <a:xfrm>
            <a:off x="4447308" y="591344"/>
            <a:ext cx="6906491" cy="5585619"/>
          </a:xfrm>
        </p:spPr>
        <p:txBody>
          <a:bodyPr anchor="ctr">
            <a:normAutofit/>
          </a:bodyPr>
          <a:lstStyle/>
          <a:p>
            <a:pPr marL="0" indent="0">
              <a:buNone/>
            </a:pPr>
            <a:r>
              <a:rPr lang="pl-PL" sz="1800" b="1" u="sng" dirty="0"/>
              <a:t>Wyrok SA w Lublinie z 20 XII 2005 r. (II </a:t>
            </a:r>
            <a:r>
              <a:rPr lang="pl-PL" sz="1800" b="1" u="sng" dirty="0" err="1"/>
              <a:t>AKa</a:t>
            </a:r>
            <a:r>
              <a:rPr lang="pl-PL" sz="1800" b="1" u="sng" dirty="0"/>
              <a:t> 278/05)</a:t>
            </a:r>
          </a:p>
          <a:p>
            <a:endParaRPr lang="pl-PL" sz="1800" dirty="0"/>
          </a:p>
          <a:p>
            <a:pPr marL="0" indent="0">
              <a:buNone/>
            </a:pPr>
            <a:r>
              <a:rPr lang="pl-PL" sz="1800" dirty="0"/>
              <a:t>Problematyka swobody wypowiedzi osoby przesłuchiwanej, a w szczególności oskarżonego wymaga każdorazowej drobiazgowej oceny. Nie można bowiem stwarzać precedensu, że każde niewygodne, z punktu oceny winy oskarżonego, wyjaśnienia złożone w postępowaniu przygotowawczym można skutecznie odwołać, stawiając zarzut, iż zostały one złożone w warunkach wyłączających swobodę wypowiedzi, w wyniku niewłaściwej postawy przesłuchującego. </a:t>
            </a:r>
            <a:r>
              <a:rPr lang="pl-PL" sz="1800" b="1" dirty="0"/>
              <a:t>Brak możliwości skontaktowania się z adwokatem, nie może automatycznie decydować o braku swobody wypowiedzi.</a:t>
            </a:r>
            <a:r>
              <a:rPr lang="pl-PL" sz="1800" dirty="0"/>
              <a:t> Uniemożliwienie przez przesłuchującego kontaktu z obrońcą może być uznane za uchybienie procesowe w rozumieniu art. 438 pkt 2, lecz ocena, czy miało ono wpływ na treść wyroku, może być podjęta jedynie na podstawie analizy całokształtu materiału dowodowego zgromadzonego w sprawie. </a:t>
            </a:r>
          </a:p>
          <a:p>
            <a:pPr marL="0" indent="0">
              <a:buNone/>
            </a:pPr>
            <a:r>
              <a:rPr lang="pl-PL" sz="1800" dirty="0">
                <a:sym typeface="Wingdings" panose="05000000000000000000" pitchFamily="2" charset="2"/>
              </a:rPr>
              <a:t> doktryna Salduz – patrz następny slajd </a:t>
            </a:r>
            <a:endParaRPr lang="pl-PL" sz="1800" dirty="0"/>
          </a:p>
          <a:p>
            <a:endParaRPr lang="pl-PL" sz="1800" dirty="0"/>
          </a:p>
        </p:txBody>
      </p:sp>
    </p:spTree>
    <p:extLst>
      <p:ext uri="{BB962C8B-B14F-4D97-AF65-F5344CB8AC3E}">
        <p14:creationId xmlns:p14="http://schemas.microsoft.com/office/powerpoint/2010/main" val="227962280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686834" y="591344"/>
            <a:ext cx="3200400" cy="5585619"/>
          </a:xfrm>
        </p:spPr>
        <p:txBody>
          <a:bodyPr>
            <a:normAutofit/>
          </a:bodyPr>
          <a:lstStyle/>
          <a:p>
            <a:r>
              <a:rPr lang="pl-PL">
                <a:solidFill>
                  <a:srgbClr val="FFFFFF"/>
                </a:solidFill>
              </a:rPr>
              <a:t>Doktryna </a:t>
            </a:r>
            <a:r>
              <a:rPr lang="pl-PL" i="1">
                <a:solidFill>
                  <a:srgbClr val="FFFFFF"/>
                </a:solidFill>
              </a:rPr>
              <a:t>Salduz </a:t>
            </a:r>
            <a:endParaRPr lang="pl-PL">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ymbol zastępczy zawartości 2"/>
          <p:cNvSpPr>
            <a:spLocks noGrp="1"/>
          </p:cNvSpPr>
          <p:nvPr>
            <p:ph idx="1"/>
          </p:nvPr>
        </p:nvSpPr>
        <p:spPr>
          <a:xfrm>
            <a:off x="4447308" y="591344"/>
            <a:ext cx="6906491" cy="5585619"/>
          </a:xfrm>
        </p:spPr>
        <p:txBody>
          <a:bodyPr anchor="ctr">
            <a:normAutofit/>
          </a:bodyPr>
          <a:lstStyle/>
          <a:p>
            <a:r>
              <a:rPr lang="pl-PL" sz="2000"/>
              <a:t>Dopuszczalność dowodowego wykorzystania </a:t>
            </a:r>
            <a:r>
              <a:rPr lang="pl-PL" sz="2000" err="1"/>
              <a:t>samoobciążających</a:t>
            </a:r>
            <a:r>
              <a:rPr lang="pl-PL" sz="2000"/>
              <a:t> wyjaśnień złożonych przez oskarżonego na wczesnym etapie postępowania zanim uzyskał on możliwość skonsultowania się z obrońcą. </a:t>
            </a:r>
          </a:p>
          <a:p>
            <a:r>
              <a:rPr lang="pl-PL" sz="2000"/>
              <a:t>Z art., 6 EKPC należy wywodzić prawo do zapewnienia podejrzanemu dostępu do obrońcy od pierwszego przesłuchania go przez policję, chyba że w konkretnej sprawie zachodzą okoliczności przemawiające za potrzebą ograniczenia tego prawa. </a:t>
            </a:r>
          </a:p>
          <a:p>
            <a:r>
              <a:rPr lang="pl-PL" sz="2000"/>
              <a:t>Prawo oskarżonego będzie naruszone, jeżeli </a:t>
            </a:r>
            <a:r>
              <a:rPr lang="pl-PL" sz="2000" err="1"/>
              <a:t>samoobciążające</a:t>
            </a:r>
            <a:r>
              <a:rPr lang="pl-PL" sz="2000"/>
              <a:t> wyjaśnienia złożone w czasie przesłuchania podejrzanego bez zapewnienia mu dostępu do obrońcy zostaną użyte dla wydania wyroku skazującego. </a:t>
            </a:r>
          </a:p>
          <a:p>
            <a:r>
              <a:rPr lang="pl-PL" sz="2000"/>
              <a:t>Naruszenie prawa do korzystania z pomocy obrońcy nie oznacza automatycznej nierzetelności postępowania, ale ETPC bada, jakie znaczenie miał ten dowód dla wydania wyroku. </a:t>
            </a:r>
          </a:p>
        </p:txBody>
      </p:sp>
    </p:spTree>
    <p:extLst>
      <p:ext uri="{BB962C8B-B14F-4D97-AF65-F5344CB8AC3E}">
        <p14:creationId xmlns:p14="http://schemas.microsoft.com/office/powerpoint/2010/main" val="249143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A56A494-00F1-47B9-8057-D336299DE451}"/>
              </a:ext>
            </a:extLst>
          </p:cNvPr>
          <p:cNvSpPr>
            <a:spLocks noGrp="1"/>
          </p:cNvSpPr>
          <p:nvPr>
            <p:ph type="title"/>
          </p:nvPr>
        </p:nvSpPr>
        <p:spPr>
          <a:xfrm>
            <a:off x="573409" y="559477"/>
            <a:ext cx="3765200" cy="5709931"/>
          </a:xfrm>
        </p:spPr>
        <p:txBody>
          <a:bodyPr>
            <a:normAutofit/>
          </a:bodyPr>
          <a:lstStyle/>
          <a:p>
            <a:pPr algn="ctr"/>
            <a:r>
              <a:rPr lang="pl-PL"/>
              <a:t>Zasady postępowania dowodowego </a:t>
            </a:r>
          </a:p>
        </p:txBody>
      </p:sp>
      <p:graphicFrame>
        <p:nvGraphicFramePr>
          <p:cNvPr id="12" name="Symbol zastępczy zawartości 2">
            <a:extLst>
              <a:ext uri="{FF2B5EF4-FFF2-40B4-BE49-F238E27FC236}">
                <a16:creationId xmlns:a16="http://schemas.microsoft.com/office/drawing/2014/main" id="{D306BD1B-9B71-45B4-A291-5FD7E3ADF383}"/>
              </a:ext>
            </a:extLst>
          </p:cNvPr>
          <p:cNvGraphicFramePr>
            <a:graphicFrameLocks noGrp="1"/>
          </p:cNvGraphicFramePr>
          <p:nvPr>
            <p:ph idx="1"/>
            <p:extLst>
              <p:ext uri="{D42A27DB-BD31-4B8C-83A1-F6EECF244321}">
                <p14:modId xmlns:p14="http://schemas.microsoft.com/office/powerpoint/2010/main" val="133453291"/>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801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0ACAE7B-7AE8-5543-70ED-B331D710418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18CE949D-A610-7281-4729-62BBD05B006C}"/>
              </a:ext>
            </a:extLst>
          </p:cNvPr>
          <p:cNvSpPr>
            <a:spLocks noGrp="1"/>
          </p:cNvSpPr>
          <p:nvPr>
            <p:ph type="title"/>
          </p:nvPr>
        </p:nvSpPr>
        <p:spPr/>
        <p:txBody>
          <a:bodyPr/>
          <a:lstStyle/>
          <a:p>
            <a:r>
              <a:rPr lang="pl-PL" dirty="0"/>
              <a:t>Zasada bezpośredniości </a:t>
            </a:r>
          </a:p>
        </p:txBody>
      </p:sp>
      <p:sp>
        <p:nvSpPr>
          <p:cNvPr id="3" name="Symbol zastępczy zawartości 2">
            <a:extLst>
              <a:ext uri="{FF2B5EF4-FFF2-40B4-BE49-F238E27FC236}">
                <a16:creationId xmlns:a16="http://schemas.microsoft.com/office/drawing/2014/main" id="{02BA8A2C-62A2-F80E-3A3C-A5BBC7CDED32}"/>
              </a:ext>
            </a:extLst>
          </p:cNvPr>
          <p:cNvSpPr>
            <a:spLocks noGrp="1"/>
          </p:cNvSpPr>
          <p:nvPr>
            <p:ph idx="1"/>
          </p:nvPr>
        </p:nvSpPr>
        <p:spPr>
          <a:xfrm>
            <a:off x="647272" y="1859621"/>
            <a:ext cx="8425608" cy="4469259"/>
          </a:xfrm>
        </p:spPr>
        <p:txBody>
          <a:bodyPr>
            <a:normAutofit fontScale="92500" lnSpcReduction="10000"/>
          </a:bodyPr>
          <a:lstStyle/>
          <a:p>
            <a:pPr algn="just"/>
            <a:r>
              <a:rPr lang="pl-PL" dirty="0"/>
              <a:t>Zasada bezpośredniości składa się z dwóch, pozostających ze sobą w związku, dyrektyw:</a:t>
            </a:r>
          </a:p>
          <a:p>
            <a:pPr lvl="1" algn="just"/>
            <a:r>
              <a:rPr lang="pl-PL" dirty="0"/>
              <a:t>zasada bezpośredniości w znaczeniu formalnym – </a:t>
            </a:r>
            <a:r>
              <a:rPr lang="pl-PL" b="1" dirty="0">
                <a:solidFill>
                  <a:srgbClr val="00B050"/>
                </a:solidFill>
              </a:rPr>
              <a:t>organ procesowy powinien zetknąć się osobiście ze środkiem i źródłem dowodowym</a:t>
            </a:r>
            <a:r>
              <a:rPr lang="pl-PL" dirty="0"/>
              <a:t>. </a:t>
            </a:r>
          </a:p>
          <a:p>
            <a:pPr lvl="1" algn="just"/>
            <a:r>
              <a:rPr lang="pl-PL" i="1" dirty="0"/>
              <a:t>SN – dla oceny wartości dowodu, zwłaszcza osobowego, ważna jest nie tylko treść wypowiedzi, ale także ocena osoby ją wyrażającej, jej właściwości charakteru, zasad, poziomu intelektualnego i moralnego, stanu emocjonalnego w czasie spostrzegania i przesłuchania, zdolności do spostrzegania i zapamiętywania oraz odtwarzania spostrzeżeń. </a:t>
            </a:r>
          </a:p>
          <a:p>
            <a:pPr lvl="1" algn="just"/>
            <a:r>
              <a:rPr lang="pl-PL" dirty="0"/>
              <a:t>zasada bezpośredniości w znaczeniu materialnym – </a:t>
            </a:r>
            <a:r>
              <a:rPr lang="pl-PL" b="1" dirty="0">
                <a:solidFill>
                  <a:srgbClr val="00B050"/>
                </a:solidFill>
              </a:rPr>
              <a:t>organ procesowy powinien dokonywać ustaleń przede wszystkim za pomocą dowodów pierwotnych. </a:t>
            </a:r>
          </a:p>
        </p:txBody>
      </p:sp>
      <p:pic>
        <p:nvPicPr>
          <p:cNvPr id="4" name="Picture 2" descr="Cartoon about an early morning courtroom hearing Stock Photo - Alamy">
            <a:extLst>
              <a:ext uri="{FF2B5EF4-FFF2-40B4-BE49-F238E27FC236}">
                <a16:creationId xmlns:a16="http://schemas.microsoft.com/office/drawing/2014/main" id="{83CC5BF9-A2B7-30EF-03BD-09E1E00903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223" r="4409" b="9037"/>
          <a:stretch/>
        </p:blipFill>
        <p:spPr bwMode="auto">
          <a:xfrm>
            <a:off x="8970708" y="286068"/>
            <a:ext cx="2990580" cy="280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04489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572493" y="238539"/>
            <a:ext cx="11018520" cy="1434415"/>
          </a:xfrm>
        </p:spPr>
        <p:txBody>
          <a:bodyPr anchor="b">
            <a:normAutofit/>
          </a:bodyPr>
          <a:lstStyle/>
          <a:p>
            <a:r>
              <a:rPr lang="pl-PL" sz="5400"/>
              <a:t>Zakaz dowodowy z art. 174 </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572492" y="2071316"/>
            <a:ext cx="11223267" cy="4529856"/>
          </a:xfrm>
        </p:spPr>
        <p:txBody>
          <a:bodyPr anchor="t">
            <a:normAutofit lnSpcReduction="10000"/>
          </a:bodyPr>
          <a:lstStyle/>
          <a:p>
            <a:pPr marL="0" indent="0" algn="just">
              <a:buNone/>
            </a:pPr>
            <a:r>
              <a:rPr lang="pl-PL" sz="1800" b="1" u="sng" dirty="0"/>
              <a:t>Wyrok SN z 19.04.2015 r., V KK 354/15 </a:t>
            </a:r>
          </a:p>
          <a:p>
            <a:pPr algn="just"/>
            <a:endParaRPr lang="pl-PL" sz="1800" dirty="0"/>
          </a:p>
          <a:p>
            <a:pPr algn="just"/>
            <a:r>
              <a:rPr lang="pl-PL" sz="1800" dirty="0"/>
              <a:t>Artykuł 174 k.p.k. </a:t>
            </a:r>
            <a:r>
              <a:rPr lang="pl-PL" sz="1800" b="1" dirty="0"/>
              <a:t>nie zabrania wykorzystania, obok wyjaśnień, notatek urzędowych sporządzonych z tzw. rozpytania osoby, która następnie została przesłuchana w charakterze np. oskarżonego</a:t>
            </a:r>
            <a:r>
              <a:rPr lang="pl-PL" sz="1800" dirty="0"/>
              <a:t>. Nie dochodzi wówczas do "zastąpienia" dowodu w rozumieniu art. 174 k.p.k. Analogicznie należy ocenić sytuację, w której za akceptacją osoby przesłuchiwanej następuje tzw. wklejenie treści takiej notatki do protokołu z jej wyjaśnień i tym samym po prostu uczynienie tej treści integralną częścią tych wyjaśnień. W takiej sytuacji bowiem zabieg tzw. wklejenia treści notatki ma charakter wyłącznie "techniczny".</a:t>
            </a:r>
          </a:p>
          <a:p>
            <a:pPr algn="just"/>
            <a:endParaRPr lang="pl-PL" sz="1800" dirty="0"/>
          </a:p>
          <a:p>
            <a:pPr marL="0" indent="0" algn="just">
              <a:buNone/>
            </a:pPr>
            <a:r>
              <a:rPr lang="pl-PL" sz="1800" b="1" u="sng" dirty="0"/>
              <a:t>Wyrok SA w Gdańsku z 24.11.2015 r., II </a:t>
            </a:r>
            <a:r>
              <a:rPr lang="pl-PL" sz="1800" b="1" u="sng" dirty="0" err="1"/>
              <a:t>AKa</a:t>
            </a:r>
            <a:r>
              <a:rPr lang="pl-PL" sz="1800" b="1" u="sng" dirty="0"/>
              <a:t> 272/15</a:t>
            </a:r>
            <a:r>
              <a:rPr lang="pl-PL" sz="1800" dirty="0"/>
              <a:t> </a:t>
            </a:r>
          </a:p>
          <a:p>
            <a:pPr algn="just"/>
            <a:r>
              <a:rPr lang="pl-PL" sz="1800" dirty="0"/>
              <a:t>Pisemne oświadczenie oskarżonego przesłane do Sądu orzekającego może być uznane zarówno jako "informacja" o dowodzie, jak i wykorzystane nie "zamiast", lecz "obok" składanych przezeń wyjaśnień, co nie wchodzi w zakres zakazu, o jakim mowa w art. 174 k.p.k.</a:t>
            </a:r>
          </a:p>
          <a:p>
            <a:pPr algn="just"/>
            <a:r>
              <a:rPr lang="pl-PL" sz="1800" dirty="0"/>
              <a:t>Przeprowadzenie dowodu z tego oświadczenia staje się obowiązkiem Sądu orzekającego, gdy zawiera istotne okoliczności dla rozstrzygnięcia o winie współoskarżonych, w szczególności gdy potwierdza ich linię obrony.</a:t>
            </a:r>
          </a:p>
          <a:p>
            <a:pPr algn="just"/>
            <a:endParaRPr lang="pl-PL" sz="1800" dirty="0"/>
          </a:p>
        </p:txBody>
      </p:sp>
    </p:spTree>
    <p:extLst>
      <p:ext uri="{BB962C8B-B14F-4D97-AF65-F5344CB8AC3E}">
        <p14:creationId xmlns:p14="http://schemas.microsoft.com/office/powerpoint/2010/main" val="180347137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2084358" y="212725"/>
            <a:ext cx="10515600" cy="1325563"/>
          </a:xfrm>
        </p:spPr>
        <p:txBody>
          <a:bodyPr>
            <a:normAutofit/>
          </a:bodyPr>
          <a:lstStyle/>
          <a:p>
            <a:r>
              <a:rPr lang="pl-PL" dirty="0"/>
              <a:t>Art. 168a a zakazy dowodowe w procesie karnym </a:t>
            </a:r>
          </a:p>
        </p:txBody>
      </p:sp>
      <p:sp>
        <p:nvSpPr>
          <p:cNvPr id="3" name="Symbol zastępczy zawartości 2"/>
          <p:cNvSpPr>
            <a:spLocks noGrp="1"/>
          </p:cNvSpPr>
          <p:nvPr>
            <p:ph idx="1"/>
          </p:nvPr>
        </p:nvSpPr>
        <p:spPr>
          <a:xfrm>
            <a:off x="2084358" y="1825625"/>
            <a:ext cx="9269442" cy="4351338"/>
          </a:xfrm>
        </p:spPr>
        <p:txBody>
          <a:bodyPr>
            <a:normAutofit fontScale="92500" lnSpcReduction="10000"/>
          </a:bodyPr>
          <a:lstStyle/>
          <a:p>
            <a:pPr algn="just"/>
            <a:r>
              <a:rPr lang="pl-PL" sz="2400" dirty="0"/>
              <a:t>Dowodu nie można uznać za niedopuszczalny wyłącznie na tej podstawie, że został uzyskany z naruszeniem przepisów postępowania lub za pomocą czynu zabronionego, o którym mowa w art. 1 § 1 Kodeksu karnego, </a:t>
            </a:r>
            <a:r>
              <a:rPr lang="pl-PL" sz="2400" b="1" dirty="0"/>
              <a:t>chyba że</a:t>
            </a:r>
            <a:r>
              <a:rPr lang="pl-PL" sz="2400" dirty="0"/>
              <a:t> dowód został uzyskany </a:t>
            </a:r>
            <a:r>
              <a:rPr lang="pl-PL" sz="2400" b="1" dirty="0"/>
              <a:t>w związku z pełnieniem przez funkcjonariusza publicznego obowiązków służbowych</a:t>
            </a:r>
            <a:r>
              <a:rPr lang="pl-PL" sz="2400" dirty="0"/>
              <a:t>, </a:t>
            </a:r>
            <a:r>
              <a:rPr lang="pl-PL" sz="2400" b="1" dirty="0"/>
              <a:t>w wyniku: zabójstwa, umyślnego spowodowania uszczerbku na zdrowiu lub pozbawienia wolności</a:t>
            </a:r>
            <a:r>
              <a:rPr lang="pl-PL" sz="2400" dirty="0"/>
              <a:t>.</a:t>
            </a:r>
          </a:p>
          <a:p>
            <a:pPr algn="just"/>
            <a:r>
              <a:rPr lang="pl-PL" sz="2400" dirty="0"/>
              <a:t>Zasada – dopuszczalność w procesie dowodów uzyskanych z naruszeniem KPK lub KK</a:t>
            </a:r>
          </a:p>
          <a:p>
            <a:pPr algn="just"/>
            <a:r>
              <a:rPr lang="pl-PL" sz="2400" dirty="0"/>
              <a:t>Dwa wyjątki: </a:t>
            </a:r>
          </a:p>
          <a:p>
            <a:pPr lvl="1" algn="just"/>
            <a:r>
              <a:rPr lang="pl-PL" sz="2000" dirty="0"/>
              <a:t>zakaz dowodowy dotyczący funkcjonariuszy publicznych, którzy pozyskali dowód w związku z pełnieniem czynności służbowych</a:t>
            </a:r>
          </a:p>
          <a:p>
            <a:pPr lvl="1" algn="just"/>
            <a:r>
              <a:rPr lang="pl-PL" sz="2000" dirty="0"/>
              <a:t>zakaz dowodowy dotyczący podmiotu innego niż funkcjonariusz publiczny, który uzyskał dowód w związku z pełnieniem czynności służbowych</a:t>
            </a:r>
          </a:p>
          <a:p>
            <a:pPr algn="just"/>
            <a:endParaRPr lang="pl-PL" sz="2400" dirty="0"/>
          </a:p>
        </p:txBody>
      </p:sp>
      <p:pic>
        <p:nvPicPr>
          <p:cNvPr id="4" name="Symbol zastępczy zawartości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88281"/>
            <a:ext cx="2084358" cy="1969719"/>
          </a:xfrm>
          <a:prstGeom prst="rect">
            <a:avLst/>
          </a:prstGeom>
        </p:spPr>
      </p:pic>
    </p:spTree>
    <p:extLst>
      <p:ext uri="{BB962C8B-B14F-4D97-AF65-F5344CB8AC3E}">
        <p14:creationId xmlns:p14="http://schemas.microsoft.com/office/powerpoint/2010/main" val="397390388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231140" y="-71755"/>
            <a:ext cx="11729720" cy="1325563"/>
          </a:xfrm>
        </p:spPr>
        <p:txBody>
          <a:bodyPr>
            <a:normAutofit/>
          </a:bodyPr>
          <a:lstStyle/>
          <a:p>
            <a:r>
              <a:rPr lang="pl-PL" dirty="0"/>
              <a:t>Art. 168a a zakazy dowodowe w procesie karnym </a:t>
            </a:r>
          </a:p>
        </p:txBody>
      </p:sp>
      <p:sp>
        <p:nvSpPr>
          <p:cNvPr id="3" name="Symbol zastępczy zawartości 2">
            <a:extLst>
              <a:ext uri="{FF2B5EF4-FFF2-40B4-BE49-F238E27FC236}">
                <a16:creationId xmlns:a16="http://schemas.microsoft.com/office/drawing/2014/main" id="{A4124336-3719-4D96-80D3-71D508F59397}"/>
              </a:ext>
            </a:extLst>
          </p:cNvPr>
          <p:cNvSpPr>
            <a:spLocks noGrp="1"/>
          </p:cNvSpPr>
          <p:nvPr>
            <p:ph idx="1"/>
          </p:nvPr>
        </p:nvSpPr>
        <p:spPr>
          <a:xfrm>
            <a:off x="2361119" y="1347019"/>
            <a:ext cx="9299939" cy="5234756"/>
          </a:xfrm>
        </p:spPr>
        <p:txBody>
          <a:bodyPr>
            <a:normAutofit/>
          </a:bodyPr>
          <a:lstStyle/>
          <a:p>
            <a:pPr algn="just"/>
            <a:r>
              <a:rPr lang="pl-PL" sz="2000" dirty="0"/>
              <a:t>Z konstytucyjnej zasady legalizmu wynika obowiązek działania organów państwa na podstawie i w granicach prawa. Jednocześnie wynika z tego domniemanie, że organy te działają zgodnie z prawem, a ustawodawca (ani organy stosujące prawo) nie mogą z góry zakładać, że funkcjonariusze państwa mogą naruszać określone normy prawne. </a:t>
            </a:r>
            <a:r>
              <a:rPr lang="pl-PL" sz="2000" i="1" dirty="0"/>
              <a:t>Organy państwa nie powinny jednak z góry podważać zasady domniemania praworządności ich działania, </a:t>
            </a:r>
            <a:r>
              <a:rPr lang="pl-PL" sz="2000" dirty="0"/>
              <a:t>a art. 168a jest dokonanym niejako pro futuro zakwestionowaniem domniemania praworządności. </a:t>
            </a:r>
            <a:r>
              <a:rPr lang="pl-PL" sz="2000" b="1" i="1" dirty="0"/>
              <a:t>Ustawodawca w tym przepisie nie tylko zauważa, że organy władzy publicznej – skądinąd odpowiadające za praworządne postępowanie – mogą postępować w sposób niezgody z prawem, ale z góry to akceptuje</a:t>
            </a:r>
            <a:r>
              <a:rPr lang="pl-PL" sz="2000" i="1" dirty="0"/>
              <a:t>. Co więcej, nakazuje wymiarowi sprawiedliwości opieranie swojej działalności na niepraworządnym działaniu organów władzy publicznej. </a:t>
            </a:r>
            <a:r>
              <a:rPr lang="pl-PL" sz="2000" dirty="0"/>
              <a:t>(por. wniosek RPO o zbadanie zgodności z Konstytucją art. 168a</a:t>
            </a:r>
          </a:p>
          <a:p>
            <a:pPr algn="just"/>
            <a:r>
              <a:rPr lang="pl-PL" sz="2000" dirty="0">
                <a:hlinkClick r:id="rId2"/>
              </a:rPr>
              <a:t>https://www.rpo.gov.pl/sites/default/files/Wniosek%20do%20TK%20owoce%20zatrutego%20drzewa%20art%20art.%20168a%20%20KPK%206.05.2016.pdf</a:t>
            </a:r>
            <a:r>
              <a:rPr lang="pl-PL" sz="2000" dirty="0"/>
              <a:t>)  </a:t>
            </a:r>
          </a:p>
          <a:p>
            <a:endParaRPr lang="pl-PL" sz="2000" dirty="0"/>
          </a:p>
        </p:txBody>
      </p:sp>
      <p:pic>
        <p:nvPicPr>
          <p:cNvPr id="4" name="Obraz 3">
            <a:extLst>
              <a:ext uri="{FF2B5EF4-FFF2-40B4-BE49-F238E27FC236}">
                <a16:creationId xmlns:a16="http://schemas.microsoft.com/office/drawing/2014/main" id="{EAB26A50-A53C-43D7-904B-44A2C2B36DCA}"/>
              </a:ext>
            </a:extLst>
          </p:cNvPr>
          <p:cNvPicPr>
            <a:picLocks noChangeAspect="1"/>
          </p:cNvPicPr>
          <p:nvPr/>
        </p:nvPicPr>
        <p:blipFill>
          <a:blip r:embed="rId3"/>
          <a:stretch>
            <a:fillRect/>
          </a:stretch>
        </p:blipFill>
        <p:spPr>
          <a:xfrm>
            <a:off x="1" y="4629150"/>
            <a:ext cx="2361118" cy="2228850"/>
          </a:xfrm>
          <a:prstGeom prst="rect">
            <a:avLst/>
          </a:prstGeom>
        </p:spPr>
      </p:pic>
    </p:spTree>
    <p:extLst>
      <p:ext uri="{BB962C8B-B14F-4D97-AF65-F5344CB8AC3E}">
        <p14:creationId xmlns:p14="http://schemas.microsoft.com/office/powerpoint/2010/main" val="392550795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6ACF44E7-4FDA-40BF-9B60-29A4C928826D}"/>
              </a:ext>
            </a:extLst>
          </p:cNvPr>
          <p:cNvSpPr>
            <a:spLocks noGrp="1"/>
          </p:cNvSpPr>
          <p:nvPr>
            <p:ph type="ctrTitle"/>
          </p:nvPr>
        </p:nvSpPr>
        <p:spPr>
          <a:xfrm>
            <a:off x="1028700" y="1967266"/>
            <a:ext cx="2628900" cy="2547257"/>
          </a:xfrm>
          <a:noFill/>
        </p:spPr>
        <p:txBody>
          <a:bodyPr vert="horz" lIns="91440" tIns="45720" rIns="91440" bIns="45720" rtlCol="0" anchor="ctr">
            <a:normAutofit/>
          </a:bodyPr>
          <a:lstStyle/>
          <a:p>
            <a:r>
              <a:rPr lang="en-US" sz="3300" kern="1200">
                <a:solidFill>
                  <a:srgbClr val="FFFFFF"/>
                </a:solidFill>
                <a:latin typeface="+mj-lt"/>
                <a:ea typeface="+mj-ea"/>
                <a:cs typeface="+mj-cs"/>
              </a:rPr>
              <a:t>Czyności operacyjno-rozpoznawcze</a:t>
            </a:r>
          </a:p>
        </p:txBody>
      </p:sp>
      <p:pic>
        <p:nvPicPr>
          <p:cNvPr id="1026" name="Picture 2" descr="Scope of right to privacy for phone tapping - iPleaders">
            <a:extLst>
              <a:ext uri="{FF2B5EF4-FFF2-40B4-BE49-F238E27FC236}">
                <a16:creationId xmlns:a16="http://schemas.microsoft.com/office/drawing/2014/main" id="{78DEC0B1-0E1F-4BB5-A290-16BE4628D93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77316" y="888346"/>
            <a:ext cx="6780700" cy="5078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910130"/>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5CD8D42D-6B79-493D-9A95-659674876147}"/>
              </a:ext>
            </a:extLst>
          </p:cNvPr>
          <p:cNvSpPr>
            <a:spLocks noGrp="1"/>
          </p:cNvSpPr>
          <p:nvPr>
            <p:ph type="title"/>
          </p:nvPr>
        </p:nvSpPr>
        <p:spPr>
          <a:xfrm>
            <a:off x="645065" y="1463040"/>
            <a:ext cx="3796306" cy="2690949"/>
          </a:xfrm>
        </p:spPr>
        <p:txBody>
          <a:bodyPr anchor="t">
            <a:normAutofit/>
          </a:bodyPr>
          <a:lstStyle/>
          <a:p>
            <a:r>
              <a:rPr lang="pl-PL" sz="4800"/>
              <a:t>Dowody ścisłe i dowody swobodne </a:t>
            </a:r>
            <a:endParaRPr lang="en-GB" sz="4800"/>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4E747B30-E755-4E51-AA1F-8E3B9D39F72C}"/>
              </a:ext>
            </a:extLst>
          </p:cNvPr>
          <p:cNvSpPr>
            <a:spLocks noGrp="1"/>
          </p:cNvSpPr>
          <p:nvPr>
            <p:ph idx="1"/>
          </p:nvPr>
        </p:nvSpPr>
        <p:spPr>
          <a:xfrm>
            <a:off x="5656218" y="1463039"/>
            <a:ext cx="5542387" cy="4300447"/>
          </a:xfrm>
        </p:spPr>
        <p:txBody>
          <a:bodyPr anchor="t">
            <a:normAutofit/>
          </a:bodyPr>
          <a:lstStyle/>
          <a:p>
            <a:r>
              <a:rPr lang="pl-PL" sz="1500"/>
              <a:t>Podział ze względu na kryterium sposobu utrwalenia dowodu </a:t>
            </a:r>
          </a:p>
          <a:p>
            <a:r>
              <a:rPr lang="pl-PL" sz="1500" b="1" u="sng"/>
              <a:t>Dowody ścisłe</a:t>
            </a:r>
            <a:r>
              <a:rPr lang="pl-PL" sz="1500"/>
              <a:t> - przeprowadzane w ściśle określony sposób i w ściśle określonej formie; bezwzględnie wymagany jako podstawa rozstrzygnięcia o winie i karze </a:t>
            </a:r>
          </a:p>
          <a:p>
            <a:r>
              <a:rPr lang="pl-PL" sz="1500" b="1" u="sng"/>
              <a:t>Dowody swobodne </a:t>
            </a:r>
            <a:r>
              <a:rPr lang="pl-PL" sz="1500"/>
              <a:t>– nie ma potrzeby zachowywania wszystkich wymogów prawa dowodowego dotyczących sposobu przeprowadzania i dokumentowania czynności dowodowej. Mogą zostać wykorzystane przy rozstrzyganiu innych kwestii niż odpowiedzialność oskarżonego:</a:t>
            </a:r>
          </a:p>
          <a:p>
            <a:pPr lvl="1">
              <a:buFontTx/>
              <a:buChar char="-"/>
            </a:pPr>
            <a:r>
              <a:rPr lang="pl-PL" sz="1500"/>
              <a:t>w zakresie decydowania o dopuszczalności postępowania karnego (wszczęcie, odmowa wszczęcia, umorzenie, pojęcie na nowo np. umorzonego dochodzenia)</a:t>
            </a:r>
          </a:p>
          <a:p>
            <a:pPr lvl="1">
              <a:buFontTx/>
              <a:buChar char="-"/>
            </a:pPr>
            <a:r>
              <a:rPr lang="pl-PL" sz="1500"/>
              <a:t>w postępowaniach sprawdzających (np. badanie zasadności wznowienia postępowania)</a:t>
            </a:r>
          </a:p>
          <a:p>
            <a:pPr lvl="1">
              <a:buFontTx/>
              <a:buChar char="-"/>
            </a:pPr>
            <a:r>
              <a:rPr lang="pl-PL" sz="1500"/>
              <a:t>w postępowaniach incydentalnych </a:t>
            </a:r>
          </a:p>
          <a:p>
            <a:endParaRPr lang="pl-PL" sz="1500"/>
          </a:p>
          <a:p>
            <a:endParaRPr lang="pl-PL" sz="1500"/>
          </a:p>
          <a:p>
            <a:endParaRPr lang="en-GB" sz="1500"/>
          </a:p>
        </p:txBody>
      </p:sp>
    </p:spTree>
    <p:extLst>
      <p:ext uri="{BB962C8B-B14F-4D97-AF65-F5344CB8AC3E}">
        <p14:creationId xmlns:p14="http://schemas.microsoft.com/office/powerpoint/2010/main" val="89045636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C565058A-1E98-484C-8F69-BF978CE5F02E}"/>
              </a:ext>
            </a:extLst>
          </p:cNvPr>
          <p:cNvSpPr>
            <a:spLocks noGrp="1"/>
          </p:cNvSpPr>
          <p:nvPr>
            <p:ph type="title"/>
          </p:nvPr>
        </p:nvSpPr>
        <p:spPr>
          <a:xfrm>
            <a:off x="645065" y="1463040"/>
            <a:ext cx="3796306" cy="2690949"/>
          </a:xfrm>
        </p:spPr>
        <p:txBody>
          <a:bodyPr anchor="t">
            <a:normAutofit/>
          </a:bodyPr>
          <a:lstStyle/>
          <a:p>
            <a:r>
              <a:rPr lang="pl-PL"/>
              <a:t>Czynność operacyjno – rozpoznawcze (definicja)</a:t>
            </a:r>
            <a:endParaRPr lang="en-GB"/>
          </a:p>
        </p:txBody>
      </p:sp>
      <p:grpSp>
        <p:nvGrpSpPr>
          <p:cNvPr id="16"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B210B7D4-58D0-4B1D-8A19-91F0939356F7}"/>
              </a:ext>
            </a:extLst>
          </p:cNvPr>
          <p:cNvSpPr>
            <a:spLocks noGrp="1"/>
          </p:cNvSpPr>
          <p:nvPr>
            <p:ph idx="1"/>
          </p:nvPr>
        </p:nvSpPr>
        <p:spPr>
          <a:xfrm>
            <a:off x="5133706" y="233505"/>
            <a:ext cx="6505292" cy="6036666"/>
          </a:xfrm>
        </p:spPr>
        <p:txBody>
          <a:bodyPr anchor="t">
            <a:normAutofit fontScale="92500" lnSpcReduction="10000"/>
          </a:bodyPr>
          <a:lstStyle/>
          <a:p>
            <a:pPr algn="just"/>
            <a:r>
              <a:rPr lang="pl-PL" sz="1800" dirty="0"/>
              <a:t>Czynności </a:t>
            </a:r>
            <a:r>
              <a:rPr lang="pl-PL" sz="1800" dirty="0" err="1"/>
              <a:t>operacyjno</a:t>
            </a:r>
            <a:r>
              <a:rPr lang="pl-PL" sz="1800" dirty="0"/>
              <a:t> – rozpoznawcze – czynności organów państwowych, wykonywane tajnie lub poufnie, w oparciu o podstawę ustawową, </a:t>
            </a:r>
            <a:r>
              <a:rPr lang="pl-PL" sz="1800" b="1" dirty="0"/>
              <a:t>spełniające funkcje: informacyjną, </a:t>
            </a:r>
            <a:r>
              <a:rPr lang="pl-PL" sz="1800" b="1" dirty="0" err="1"/>
              <a:t>wykrywczą</a:t>
            </a:r>
            <a:r>
              <a:rPr lang="pl-PL" sz="1800" b="1" dirty="0"/>
              <a:t>, profilaktyczną i dowodową</a:t>
            </a:r>
          </a:p>
          <a:p>
            <a:pPr algn="just"/>
            <a:r>
              <a:rPr lang="pl-PL" sz="1800" dirty="0"/>
              <a:t>A. </a:t>
            </a:r>
            <a:r>
              <a:rPr lang="pl-PL" sz="1800" dirty="0" err="1"/>
              <a:t>Taracha</a:t>
            </a:r>
            <a:r>
              <a:rPr lang="pl-PL" sz="1800" dirty="0"/>
              <a:t>, </a:t>
            </a:r>
            <a:r>
              <a:rPr lang="pl-PL" sz="1800" i="1" dirty="0"/>
              <a:t>Czynności operacyjno-rozpoznawcze. Aspekty kryminalistyczne i prawnodowodowe</a:t>
            </a:r>
            <a:r>
              <a:rPr lang="pl-PL" sz="1800" dirty="0"/>
              <a:t>, Lublin 2006, s. 25</a:t>
            </a:r>
          </a:p>
          <a:p>
            <a:pPr algn="just"/>
            <a:endParaRPr lang="pl-PL" sz="1800" dirty="0"/>
          </a:p>
          <a:p>
            <a:pPr algn="just"/>
            <a:r>
              <a:rPr lang="pl-PL" sz="1800" b="1" dirty="0"/>
              <a:t>Brak definicji legalnej czynności operacyjno-rozpoznawczych. </a:t>
            </a:r>
          </a:p>
          <a:p>
            <a:pPr algn="just"/>
            <a:r>
              <a:rPr lang="pl-PL" sz="1800" dirty="0"/>
              <a:t>Art. 14 ust. 1 ustawy o Policji - W granicach swych zadań Policja wykonuje </a:t>
            </a:r>
            <a:r>
              <a:rPr lang="pl-PL" sz="1800" b="1" dirty="0"/>
              <a:t>czynności: operacyjno-rozpoznawcze, dochodzeniowo-śledcze i administracyjno-porządkowe w cel</a:t>
            </a:r>
            <a:r>
              <a:rPr lang="pl-PL" sz="1800" dirty="0"/>
              <a:t>u:</a:t>
            </a:r>
          </a:p>
          <a:p>
            <a:pPr marL="274320" lvl="1" indent="0" algn="just">
              <a:buNone/>
            </a:pPr>
            <a:r>
              <a:rPr lang="pl-PL" sz="1800" dirty="0"/>
              <a:t>1) </a:t>
            </a:r>
            <a:r>
              <a:rPr lang="pl-PL" sz="1800" u="sng" dirty="0"/>
              <a:t>rozpoznawania, zapobiegania i wykrywania </a:t>
            </a:r>
            <a:r>
              <a:rPr lang="pl-PL" sz="1800" dirty="0"/>
              <a:t>przestępstw i wykroczeń;</a:t>
            </a:r>
          </a:p>
          <a:p>
            <a:pPr marL="274320" lvl="1" indent="0" algn="just">
              <a:buNone/>
            </a:pPr>
            <a:r>
              <a:rPr lang="pl-PL" sz="1800" dirty="0"/>
              <a:t>2) poszukiwania osób ukrywających się przed organami ścigania lub wymiaru sprawiedliwości, zwanych dalej "osobami poszukiwanymi";</a:t>
            </a:r>
          </a:p>
          <a:p>
            <a:pPr marL="274320" lvl="1" indent="0" algn="just">
              <a:buNone/>
            </a:pPr>
            <a:r>
              <a:rPr lang="pl-PL" sz="1800" dirty="0"/>
              <a:t>3) poszukiwania osób, które na skutek wystąpienia zdarzenia uniemożliwiającego ustalenie miejsca ich pobytu należy odnaleźć w celu zapewnienia ochrony ich życia, zdrowia lub wolności, zwanych dalej "osobami zaginionymi".</a:t>
            </a:r>
          </a:p>
          <a:p>
            <a:pPr algn="just"/>
            <a:r>
              <a:rPr lang="pl-PL" sz="1800" dirty="0"/>
              <a:t>Art. 14 ust. 3 3. Policjanci w toku wykonywania czynności służbowych </a:t>
            </a:r>
            <a:r>
              <a:rPr lang="pl-PL" sz="1800" b="1" u="sng" dirty="0"/>
              <a:t>mają obowiązek respektowania godności ludzkiej oraz przestrzegania i ochrony praw człowieka</a:t>
            </a:r>
            <a:endParaRPr lang="en-GB" sz="1800" dirty="0"/>
          </a:p>
        </p:txBody>
      </p:sp>
    </p:spTree>
    <p:extLst>
      <p:ext uri="{BB962C8B-B14F-4D97-AF65-F5344CB8AC3E}">
        <p14:creationId xmlns:p14="http://schemas.microsoft.com/office/powerpoint/2010/main" val="707910234"/>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800607E-84C7-4756-803F-619103BA548D}"/>
              </a:ext>
            </a:extLst>
          </p:cNvPr>
          <p:cNvSpPr>
            <a:spLocks noGrp="1"/>
          </p:cNvSpPr>
          <p:nvPr>
            <p:ph type="title"/>
          </p:nvPr>
        </p:nvSpPr>
        <p:spPr>
          <a:xfrm>
            <a:off x="482600" y="441700"/>
            <a:ext cx="10634472" cy="1073416"/>
          </a:xfrm>
        </p:spPr>
        <p:txBody>
          <a:bodyPr>
            <a:normAutofit/>
          </a:bodyPr>
          <a:lstStyle/>
          <a:p>
            <a:r>
              <a:rPr lang="pl-PL" sz="4000" dirty="0"/>
              <a:t>Katalog czynności operacyjno-rozpoznawczych </a:t>
            </a:r>
            <a:endParaRPr lang="en-GB" sz="4000" dirty="0"/>
          </a:p>
        </p:txBody>
      </p:sp>
      <p:sp>
        <p:nvSpPr>
          <p:cNvPr id="3" name="Symbol zastępczy zawartości 2">
            <a:extLst>
              <a:ext uri="{FF2B5EF4-FFF2-40B4-BE49-F238E27FC236}">
                <a16:creationId xmlns:a16="http://schemas.microsoft.com/office/drawing/2014/main" id="{CEEB06A8-E5BF-4FA7-A610-1EA3DF3A1826}"/>
              </a:ext>
            </a:extLst>
          </p:cNvPr>
          <p:cNvSpPr>
            <a:spLocks noGrp="1"/>
          </p:cNvSpPr>
          <p:nvPr>
            <p:ph idx="1"/>
          </p:nvPr>
        </p:nvSpPr>
        <p:spPr>
          <a:xfrm>
            <a:off x="482600" y="1393902"/>
            <a:ext cx="11148122" cy="4485690"/>
          </a:xfrm>
        </p:spPr>
        <p:txBody>
          <a:bodyPr>
            <a:normAutofit fontScale="85000" lnSpcReduction="20000"/>
          </a:bodyPr>
          <a:lstStyle/>
          <a:p>
            <a:pPr marL="457200" indent="-457200">
              <a:buAutoNum type="arabicPeriod"/>
            </a:pPr>
            <a:r>
              <a:rPr lang="pl-PL" b="1" dirty="0"/>
              <a:t>Kontrola operacyjna </a:t>
            </a:r>
          </a:p>
          <a:p>
            <a:pPr marL="457200" indent="-457200" algn="just">
              <a:buAutoNum type="arabicPeriod"/>
            </a:pPr>
            <a:r>
              <a:rPr lang="pl-PL" b="1" dirty="0"/>
              <a:t>Zakup kontrolowany (prowokacja)</a:t>
            </a:r>
            <a:r>
              <a:rPr lang="pl-PL" dirty="0"/>
              <a:t>- dokonanie w sposób niejawny nabycia, zbycia lub przejęcia przedmiotów pochodzących z przestępstwa, ulegających przepadkowi, albo których wytwarzanie, posiadanie, przewożenie lub którymi obrót są zabronione, a także przyjęciu lub wręczeniu korzyści majątkowej (art. 19a </a:t>
            </a:r>
            <a:r>
              <a:rPr lang="pl-PL" dirty="0" err="1"/>
              <a:t>u.Pol</a:t>
            </a:r>
            <a:r>
              <a:rPr lang="pl-PL" dirty="0"/>
              <a:t>.)</a:t>
            </a:r>
          </a:p>
          <a:p>
            <a:pPr marL="457200" indent="-457200" algn="just">
              <a:buAutoNum type="arabicPeriod"/>
            </a:pPr>
            <a:r>
              <a:rPr lang="pl-PL" b="1" dirty="0"/>
              <a:t>Niejawne nadzorowanie </a:t>
            </a:r>
            <a:r>
              <a:rPr lang="pl-PL" dirty="0"/>
              <a:t>- niejawne nadzorowanie wytwarzania, przemieszczania, przechowywania i obrotu przedmiotami przestępstwa, jeżeli nie stworzy to zagrożenia dla życia lub zdrowia ludzkiego (art. 19b </a:t>
            </a:r>
            <a:r>
              <a:rPr lang="pl-PL" dirty="0" err="1"/>
              <a:t>u.Pol</a:t>
            </a:r>
            <a:r>
              <a:rPr lang="pl-PL" dirty="0"/>
              <a:t>.)</a:t>
            </a:r>
          </a:p>
          <a:p>
            <a:pPr marL="457200" indent="-457200">
              <a:buFont typeface="+mj-lt"/>
              <a:buAutoNum type="arabicPeriod"/>
            </a:pPr>
            <a:r>
              <a:rPr lang="pl-PL" b="1" dirty="0"/>
              <a:t>Kamuflaż</a:t>
            </a:r>
            <a:r>
              <a:rPr lang="pl-PL" dirty="0"/>
              <a:t> – „Przy wykonywaniu czynności operacyjno-rozpoznawczych policjanci mogą posługiwać się dokumentami publicznymi w rozumieniu ustawy z dnia 22 listopada 2018 r. o dokumentach publicznych (Dz. U. z 2021 r. poz. 1660) lub innymi dokumentami, które uniemożliwiają ustalenie danych identyfikujących policjanta oraz środków, którymi posługuje się przy wykonywaniu zadań służbowych” (art. 20a </a:t>
            </a:r>
            <a:r>
              <a:rPr lang="pl-PL" dirty="0" err="1"/>
              <a:t>u.Pol</a:t>
            </a:r>
            <a:r>
              <a:rPr lang="pl-PL" dirty="0"/>
              <a:t>.).</a:t>
            </a:r>
          </a:p>
          <a:p>
            <a:pPr marL="457200" indent="-457200">
              <a:buAutoNum type="arabicPeriod"/>
            </a:pPr>
            <a:endParaRPr lang="en-GB" dirty="0"/>
          </a:p>
        </p:txBody>
      </p:sp>
    </p:spTree>
    <p:extLst>
      <p:ext uri="{BB962C8B-B14F-4D97-AF65-F5344CB8AC3E}">
        <p14:creationId xmlns:p14="http://schemas.microsoft.com/office/powerpoint/2010/main" val="318872301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4EE88A-F789-4AFA-AE5E-7A1814A059B9}"/>
              </a:ext>
            </a:extLst>
          </p:cNvPr>
          <p:cNvSpPr>
            <a:spLocks noGrp="1"/>
          </p:cNvSpPr>
          <p:nvPr>
            <p:ph type="title"/>
          </p:nvPr>
        </p:nvSpPr>
        <p:spPr>
          <a:xfrm>
            <a:off x="482600" y="659149"/>
            <a:ext cx="10634472" cy="638519"/>
          </a:xfrm>
        </p:spPr>
        <p:txBody>
          <a:bodyPr>
            <a:normAutofit fontScale="90000"/>
          </a:bodyPr>
          <a:lstStyle/>
          <a:p>
            <a:r>
              <a:rPr lang="pl-PL" sz="4000" dirty="0"/>
              <a:t>Katalog czynności operacyjno-rozpoznawczych </a:t>
            </a:r>
            <a:endParaRPr lang="en-GB" sz="4000" dirty="0"/>
          </a:p>
        </p:txBody>
      </p:sp>
      <p:sp>
        <p:nvSpPr>
          <p:cNvPr id="3" name="Symbol zastępczy zawartości 2">
            <a:extLst>
              <a:ext uri="{FF2B5EF4-FFF2-40B4-BE49-F238E27FC236}">
                <a16:creationId xmlns:a16="http://schemas.microsoft.com/office/drawing/2014/main" id="{1F48F033-FA88-45E5-AA85-368CA6D664B0}"/>
              </a:ext>
            </a:extLst>
          </p:cNvPr>
          <p:cNvSpPr>
            <a:spLocks noGrp="1"/>
          </p:cNvSpPr>
          <p:nvPr>
            <p:ph idx="1"/>
          </p:nvPr>
        </p:nvSpPr>
        <p:spPr>
          <a:xfrm>
            <a:off x="482600" y="1773044"/>
            <a:ext cx="10506991" cy="4106547"/>
          </a:xfrm>
        </p:spPr>
        <p:txBody>
          <a:bodyPr>
            <a:normAutofit fontScale="92500" lnSpcReduction="10000"/>
          </a:bodyPr>
          <a:lstStyle/>
          <a:p>
            <a:pPr marL="457200" indent="-457200" algn="just">
              <a:buFont typeface="+mj-lt"/>
              <a:buAutoNum type="arabicPeriod" startAt="5"/>
            </a:pPr>
            <a:r>
              <a:rPr lang="pl-PL" b="1" dirty="0"/>
              <a:t>Uzyskiwanie i przetwarzanie danych telekomunikacyjnych, pocztowych i internetowych </a:t>
            </a:r>
            <a:r>
              <a:rPr lang="pl-PL" dirty="0"/>
              <a:t>(art. 20c </a:t>
            </a:r>
            <a:r>
              <a:rPr lang="pl-PL" dirty="0" err="1"/>
              <a:t>u.Pol</a:t>
            </a:r>
            <a:r>
              <a:rPr lang="pl-PL" dirty="0"/>
              <a:t>.)</a:t>
            </a:r>
          </a:p>
          <a:p>
            <a:pPr marL="457200" indent="-457200" algn="just">
              <a:buFont typeface="+mj-lt"/>
              <a:buAutoNum type="arabicPeriod" startAt="5"/>
            </a:pPr>
            <a:r>
              <a:rPr lang="pl-PL" b="1" dirty="0"/>
              <a:t>Współpraca z osobami niebędącymi funkcjonariuszami Policji </a:t>
            </a:r>
            <a:r>
              <a:rPr lang="pl-PL" dirty="0"/>
              <a:t>- Policja przy wykonywaniu swych zadań może korzystać z pomocy osób niebędących policjantami. Zabronione jest ujawnianie danych o osobie udzielającej pomocy Policji, w zakresie czynności operacyjno-rozpoznawczych (art. 22 </a:t>
            </a:r>
            <a:r>
              <a:rPr lang="pl-PL" dirty="0" err="1"/>
              <a:t>u.Pol</a:t>
            </a:r>
            <a:r>
              <a:rPr lang="pl-PL" dirty="0"/>
              <a:t>.)</a:t>
            </a:r>
          </a:p>
          <a:p>
            <a:pPr marL="457200" indent="-457200" algn="just">
              <a:buFont typeface="+mj-lt"/>
              <a:buAutoNum type="arabicPeriod" startAt="5"/>
            </a:pPr>
            <a:endParaRPr lang="pl-PL" b="1" dirty="0"/>
          </a:p>
          <a:p>
            <a:pPr algn="just"/>
            <a:r>
              <a:rPr lang="pl-PL" i="1" dirty="0"/>
              <a:t>Katalog odnosi się do czynności wskazanych w ustawie o Policji. W zależności od tego, jaka służba prowadzi czynności </a:t>
            </a:r>
            <a:r>
              <a:rPr lang="pl-PL" i="1" dirty="0" err="1"/>
              <a:t>operacyjno</a:t>
            </a:r>
            <a:r>
              <a:rPr lang="pl-PL" i="1" dirty="0"/>
              <a:t> rozpoznawcze, katalog może się różnić. </a:t>
            </a:r>
            <a:endParaRPr lang="en-GB" i="1" dirty="0"/>
          </a:p>
        </p:txBody>
      </p:sp>
    </p:spTree>
    <p:extLst>
      <p:ext uri="{BB962C8B-B14F-4D97-AF65-F5344CB8AC3E}">
        <p14:creationId xmlns:p14="http://schemas.microsoft.com/office/powerpoint/2010/main" val="179617516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86BFF42-6E19-4FBD-B6D5-F3943C0BD86C}"/>
              </a:ext>
            </a:extLst>
          </p:cNvPr>
          <p:cNvSpPr>
            <a:spLocks noGrp="1"/>
          </p:cNvSpPr>
          <p:nvPr>
            <p:ph type="title"/>
          </p:nvPr>
        </p:nvSpPr>
        <p:spPr>
          <a:xfrm>
            <a:off x="482600" y="138436"/>
            <a:ext cx="10634472" cy="2157984"/>
          </a:xfrm>
        </p:spPr>
        <p:txBody>
          <a:bodyPr/>
          <a:lstStyle/>
          <a:p>
            <a:r>
              <a:rPr lang="pl-PL" sz="4000" dirty="0"/>
              <a:t>Służby uprawnione do podejmowania czynności operacyjno-rozpoznawczych </a:t>
            </a:r>
            <a:endParaRPr lang="en-GB" sz="4000" dirty="0"/>
          </a:p>
        </p:txBody>
      </p:sp>
      <p:sp>
        <p:nvSpPr>
          <p:cNvPr id="3" name="Symbol zastępczy zawartości 2">
            <a:extLst>
              <a:ext uri="{FF2B5EF4-FFF2-40B4-BE49-F238E27FC236}">
                <a16:creationId xmlns:a16="http://schemas.microsoft.com/office/drawing/2014/main" id="{8AF8EBBA-F702-4D9D-B91D-858F28ABABB7}"/>
              </a:ext>
            </a:extLst>
          </p:cNvPr>
          <p:cNvSpPr>
            <a:spLocks noGrp="1"/>
          </p:cNvSpPr>
          <p:nvPr>
            <p:ph idx="1"/>
          </p:nvPr>
        </p:nvSpPr>
        <p:spPr>
          <a:xfrm>
            <a:off x="482600" y="1913860"/>
            <a:ext cx="10506991" cy="3965731"/>
          </a:xfrm>
        </p:spPr>
        <p:txBody>
          <a:bodyPr>
            <a:normAutofit fontScale="92500" lnSpcReduction="20000"/>
          </a:bodyPr>
          <a:lstStyle/>
          <a:p>
            <a:pPr marL="457200" indent="-457200">
              <a:buFont typeface="+mj-lt"/>
              <a:buAutoNum type="arabicPeriod"/>
            </a:pPr>
            <a:r>
              <a:rPr lang="pl-PL" sz="1800" dirty="0"/>
              <a:t>Policja </a:t>
            </a:r>
          </a:p>
          <a:p>
            <a:pPr marL="457200" indent="-457200">
              <a:buFont typeface="+mj-lt"/>
              <a:buAutoNum type="arabicPeriod"/>
            </a:pPr>
            <a:r>
              <a:rPr lang="pl-PL" sz="1800" dirty="0"/>
              <a:t>Centralne Biuro Antykorupcyjne </a:t>
            </a:r>
          </a:p>
          <a:p>
            <a:pPr marL="457200" indent="-457200">
              <a:buFont typeface="+mj-lt"/>
              <a:buAutoNum type="arabicPeriod"/>
            </a:pPr>
            <a:r>
              <a:rPr lang="pl-PL" sz="1800" dirty="0"/>
              <a:t>Agencja Bezpieczeństwa Wewnętrznego </a:t>
            </a:r>
          </a:p>
          <a:p>
            <a:pPr marL="457200" indent="-457200">
              <a:buFont typeface="+mj-lt"/>
              <a:buAutoNum type="arabicPeriod"/>
            </a:pPr>
            <a:r>
              <a:rPr lang="pl-PL" sz="1800" dirty="0"/>
              <a:t>Krajowa Administracja Skarbowa </a:t>
            </a:r>
          </a:p>
          <a:p>
            <a:pPr marL="457200" indent="-457200">
              <a:buFont typeface="+mj-lt"/>
              <a:buAutoNum type="arabicPeriod"/>
            </a:pPr>
            <a:r>
              <a:rPr lang="pl-PL" sz="1800" dirty="0">
                <a:solidFill>
                  <a:srgbClr val="FF0000"/>
                </a:solidFill>
              </a:rPr>
              <a:t>Służba Wywiadu Wojskowego*</a:t>
            </a:r>
          </a:p>
          <a:p>
            <a:pPr marL="457200" indent="-457200">
              <a:buFont typeface="+mj-lt"/>
              <a:buAutoNum type="arabicPeriod"/>
            </a:pPr>
            <a:r>
              <a:rPr lang="pl-PL" sz="1800" dirty="0"/>
              <a:t>Służba Kontrwywiadu Wojskowego </a:t>
            </a:r>
          </a:p>
          <a:p>
            <a:pPr marL="457200" indent="-457200">
              <a:buFont typeface="+mj-lt"/>
              <a:buAutoNum type="arabicPeriod"/>
            </a:pPr>
            <a:r>
              <a:rPr lang="pl-PL" sz="1800" dirty="0"/>
              <a:t>Żandarmeria Wojskowa </a:t>
            </a:r>
          </a:p>
          <a:p>
            <a:pPr marL="457200" indent="-457200">
              <a:buFont typeface="+mj-lt"/>
              <a:buAutoNum type="arabicPeriod"/>
            </a:pPr>
            <a:r>
              <a:rPr lang="pl-PL" sz="1800" dirty="0">
                <a:solidFill>
                  <a:srgbClr val="FF0000"/>
                </a:solidFill>
              </a:rPr>
              <a:t>Agencja Wywiadu* </a:t>
            </a:r>
          </a:p>
          <a:p>
            <a:pPr marL="457200" indent="-457200">
              <a:buFont typeface="+mj-lt"/>
              <a:buAutoNum type="arabicPeriod"/>
            </a:pPr>
            <a:r>
              <a:rPr lang="pl-PL" sz="1800" dirty="0"/>
              <a:t>Straż Graniczna </a:t>
            </a:r>
          </a:p>
          <a:p>
            <a:pPr marL="457200" indent="-457200">
              <a:buFont typeface="+mj-lt"/>
              <a:buAutoNum type="arabicPeriod"/>
            </a:pPr>
            <a:r>
              <a:rPr lang="pl-PL" sz="1800" dirty="0"/>
              <a:t>SOP (Służba Ochrony Państwa)</a:t>
            </a:r>
          </a:p>
          <a:p>
            <a:pPr marL="457200" indent="-457200">
              <a:buFont typeface="+mj-lt"/>
              <a:buAutoNum type="arabicPeriod"/>
            </a:pPr>
            <a:r>
              <a:rPr lang="pl-PL" sz="1800" dirty="0"/>
              <a:t>Biuro Nadzoru Wewnętrznego </a:t>
            </a:r>
          </a:p>
          <a:p>
            <a:pPr marL="457200" indent="-457200">
              <a:buFont typeface="+mj-lt"/>
              <a:buAutoNum type="arabicPeriod"/>
            </a:pPr>
            <a:r>
              <a:rPr lang="pl-PL" sz="1800" dirty="0"/>
              <a:t>Inspektorat Wewnętrzny Służby Więziennej</a:t>
            </a:r>
          </a:p>
          <a:p>
            <a:pPr marL="457200" indent="-457200">
              <a:buFont typeface="+mj-lt"/>
              <a:buAutoNum type="arabicPeriod"/>
            </a:pPr>
            <a:endParaRPr lang="en-GB" sz="1800" dirty="0"/>
          </a:p>
        </p:txBody>
      </p:sp>
      <p:sp>
        <p:nvSpPr>
          <p:cNvPr id="7" name="Symbol zastępczy zawartości 6">
            <a:extLst>
              <a:ext uri="{FF2B5EF4-FFF2-40B4-BE49-F238E27FC236}">
                <a16:creationId xmlns:a16="http://schemas.microsoft.com/office/drawing/2014/main" id="{F42F9880-3160-480F-81C0-827C4F4DB4B0}"/>
              </a:ext>
            </a:extLst>
          </p:cNvPr>
          <p:cNvSpPr>
            <a:spLocks noGrp="1"/>
          </p:cNvSpPr>
          <p:nvPr>
            <p:ph sz="half" idx="4294967295"/>
          </p:nvPr>
        </p:nvSpPr>
        <p:spPr>
          <a:xfrm>
            <a:off x="6773863" y="2114550"/>
            <a:ext cx="5418137" cy="3073400"/>
          </a:xfrm>
        </p:spPr>
        <p:txBody>
          <a:bodyPr>
            <a:noAutofit/>
          </a:bodyPr>
          <a:lstStyle/>
          <a:p>
            <a:pPr algn="just"/>
            <a:r>
              <a:rPr lang="pl-PL" sz="2800" dirty="0"/>
              <a:t>Służby podejmują działania w ramach </a:t>
            </a:r>
            <a:r>
              <a:rPr lang="pl-PL" sz="2800" b="1" dirty="0"/>
              <a:t>zakresu przedmiotowego swojej działalności</a:t>
            </a:r>
            <a:r>
              <a:rPr lang="pl-PL" sz="2800" dirty="0"/>
              <a:t>. Zakres przedmiotowy wynika z ustawy. Np. Policja ma szerokie uprawnienia, a CBA ograniczone są do przestępstw o charakterze korupcyjnym. </a:t>
            </a:r>
          </a:p>
          <a:p>
            <a:pPr algn="just"/>
            <a:endParaRPr lang="pl-PL" sz="2800" dirty="0"/>
          </a:p>
          <a:p>
            <a:pPr marL="0" indent="0" algn="just">
              <a:buNone/>
            </a:pPr>
            <a:r>
              <a:rPr lang="pl-PL" sz="1800" dirty="0">
                <a:solidFill>
                  <a:srgbClr val="FF0000"/>
                </a:solidFill>
              </a:rPr>
              <a:t>*Nie mogą prowadzić działań operacyjnych na terytorium kraju (formalnie)</a:t>
            </a:r>
            <a:endParaRPr lang="en-GB" sz="1800" dirty="0">
              <a:solidFill>
                <a:srgbClr val="FF0000"/>
              </a:solidFill>
            </a:endParaRPr>
          </a:p>
        </p:txBody>
      </p:sp>
    </p:spTree>
    <p:extLst>
      <p:ext uri="{BB962C8B-B14F-4D97-AF65-F5344CB8AC3E}">
        <p14:creationId xmlns:p14="http://schemas.microsoft.com/office/powerpoint/2010/main" val="72702112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ytuł 4">
            <a:extLst>
              <a:ext uri="{FF2B5EF4-FFF2-40B4-BE49-F238E27FC236}">
                <a16:creationId xmlns:a16="http://schemas.microsoft.com/office/drawing/2014/main" id="{C1D8753A-0C5B-4C38-82C5-1E9A7355128D}"/>
              </a:ext>
            </a:extLst>
          </p:cNvPr>
          <p:cNvSpPr>
            <a:spLocks noGrp="1"/>
          </p:cNvSpPr>
          <p:nvPr>
            <p:ph type="title"/>
          </p:nvPr>
        </p:nvSpPr>
        <p:spPr>
          <a:xfrm>
            <a:off x="645065" y="1463040"/>
            <a:ext cx="3796306" cy="2690949"/>
          </a:xfrm>
        </p:spPr>
        <p:txBody>
          <a:bodyPr anchor="t">
            <a:normAutofit/>
          </a:bodyPr>
          <a:lstStyle/>
          <a:p>
            <a:r>
              <a:rPr lang="pl-PL" sz="4100"/>
              <a:t>Cechy czynności operacyjno-rozpoznawczych</a:t>
            </a:r>
            <a:endParaRPr lang="en-GB" sz="4100"/>
          </a:p>
        </p:txBody>
      </p:sp>
      <p:grpSp>
        <p:nvGrpSpPr>
          <p:cNvPr id="13" name="Group 12">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4" name="Rectangle 1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0" name="Rectangle 1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ymbol zastępczy zawartości 5">
            <a:extLst>
              <a:ext uri="{FF2B5EF4-FFF2-40B4-BE49-F238E27FC236}">
                <a16:creationId xmlns:a16="http://schemas.microsoft.com/office/drawing/2014/main" id="{87EA42DC-5826-4594-B1BE-0E0287A69E2D}"/>
              </a:ext>
            </a:extLst>
          </p:cNvPr>
          <p:cNvSpPr>
            <a:spLocks noGrp="1"/>
          </p:cNvSpPr>
          <p:nvPr>
            <p:ph idx="1"/>
          </p:nvPr>
        </p:nvSpPr>
        <p:spPr>
          <a:xfrm>
            <a:off x="5343374" y="233505"/>
            <a:ext cx="6203561" cy="6036666"/>
          </a:xfrm>
        </p:spPr>
        <p:txBody>
          <a:bodyPr anchor="t">
            <a:normAutofit/>
          </a:bodyPr>
          <a:lstStyle/>
          <a:p>
            <a:pPr marL="342900" indent="-342900" algn="just">
              <a:buFont typeface="+mj-lt"/>
              <a:buAutoNum type="arabicPeriod"/>
            </a:pPr>
            <a:r>
              <a:rPr lang="pl-PL" sz="2000" dirty="0"/>
              <a:t>Podejmowane poza postępowaniem karnym. </a:t>
            </a:r>
          </a:p>
          <a:p>
            <a:pPr marL="342900" indent="-342900" algn="just">
              <a:buFont typeface="+mj-lt"/>
              <a:buAutoNum type="arabicPeriod"/>
            </a:pPr>
            <a:r>
              <a:rPr lang="pl-PL" sz="2000" dirty="0"/>
              <a:t>Mają niejawny charakter – jawność czynności operacyjno-rozpoznawczych podważałaby ich skuteczność (a to z kolei rzutowałoby na poziom bezpieczeństwa państwa i jego obywateli; tak: wyrok TK z 12 grudnia 2005 r., sygn. K 32/04). </a:t>
            </a:r>
          </a:p>
          <a:p>
            <a:pPr marL="342900" indent="-342900" algn="just">
              <a:buFont typeface="+mj-lt"/>
              <a:buAutoNum type="arabicPeriod"/>
            </a:pPr>
            <a:r>
              <a:rPr lang="pl-PL" sz="2000" dirty="0"/>
              <a:t>Celem czynności </a:t>
            </a:r>
            <a:r>
              <a:rPr lang="pl-PL" sz="2000" dirty="0" err="1"/>
              <a:t>operacyjno</a:t>
            </a:r>
            <a:r>
              <a:rPr lang="pl-PL" sz="2000" dirty="0"/>
              <a:t> rozpoznawczych jest </a:t>
            </a:r>
            <a:r>
              <a:rPr lang="pl-PL" sz="2000" b="1" dirty="0"/>
              <a:t>rozpoznawanie, wykrywanie i zapobieganie przestępstwom oraz gromadzenie dowodów na potrzeby postępowania sądowego</a:t>
            </a:r>
            <a:r>
              <a:rPr lang="pl-PL" sz="2000" dirty="0"/>
              <a:t>. </a:t>
            </a:r>
          </a:p>
          <a:p>
            <a:pPr marL="342900" indent="-342900" algn="just">
              <a:buFont typeface="+mj-lt"/>
              <a:buAutoNum type="arabicPeriod"/>
            </a:pPr>
            <a:r>
              <a:rPr lang="pl-PL" sz="2000" b="1" dirty="0"/>
              <a:t>Podejmowane są na zasadzie subsydiarności </a:t>
            </a:r>
            <a:r>
              <a:rPr lang="pl-PL" sz="2000" dirty="0"/>
              <a:t>– można z nich skorzystać, kiedy inne środki nie będą skuteczne. </a:t>
            </a:r>
          </a:p>
          <a:p>
            <a:pPr marL="342900" indent="-342900" algn="just">
              <a:buFont typeface="+mj-lt"/>
              <a:buAutoNum type="arabicPeriod"/>
            </a:pPr>
            <a:r>
              <a:rPr lang="pl-PL" sz="2000" dirty="0"/>
              <a:t>Głęboko ingerują w prawa i wolności obywatelskie – niezbędne przestrzeganie klauzuli proporcjonalności – art. 31 ust. 3 </a:t>
            </a:r>
          </a:p>
          <a:p>
            <a:pPr marL="342900" indent="-342900" algn="just">
              <a:buFont typeface="+mj-lt"/>
              <a:buAutoNum type="arabicPeriod"/>
            </a:pPr>
            <a:r>
              <a:rPr lang="pl-PL" sz="2000" b="1" dirty="0"/>
              <a:t>Służą zwalczaniu najpoważniejszej przestępczości</a:t>
            </a:r>
            <a:r>
              <a:rPr lang="pl-PL" sz="2000" dirty="0"/>
              <a:t>. </a:t>
            </a:r>
          </a:p>
          <a:p>
            <a:pPr marL="342900" indent="-342900" algn="just">
              <a:buFont typeface="+mj-lt"/>
              <a:buAutoNum type="arabicPeriod"/>
            </a:pPr>
            <a:endParaRPr lang="pl-PL" sz="2000" dirty="0"/>
          </a:p>
          <a:p>
            <a:pPr algn="just"/>
            <a:endParaRPr lang="en-GB" sz="2000" dirty="0"/>
          </a:p>
        </p:txBody>
      </p:sp>
    </p:spTree>
    <p:extLst>
      <p:ext uri="{BB962C8B-B14F-4D97-AF65-F5344CB8AC3E}">
        <p14:creationId xmlns:p14="http://schemas.microsoft.com/office/powerpoint/2010/main" val="247806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1066800" y="368221"/>
            <a:ext cx="10058400" cy="1371600"/>
          </a:xfrm>
        </p:spPr>
        <p:txBody>
          <a:bodyPr vert="horz" lIns="91440" tIns="45720" rIns="91440" bIns="45720" rtlCol="0" anchor="ctr">
            <a:normAutofit/>
          </a:bodyPr>
          <a:lstStyle/>
          <a:p>
            <a:r>
              <a:rPr lang="en-US" sz="4400" dirty="0" err="1"/>
              <a:t>Wyjątki</a:t>
            </a:r>
            <a:r>
              <a:rPr lang="en-US" sz="4400" dirty="0"/>
              <a:t> od </a:t>
            </a:r>
            <a:r>
              <a:rPr lang="en-US" sz="4400" dirty="0" err="1"/>
              <a:t>zasady</a:t>
            </a:r>
            <a:r>
              <a:rPr lang="en-US" sz="4400" dirty="0"/>
              <a:t> </a:t>
            </a:r>
            <a:r>
              <a:rPr lang="en-US" sz="4400" dirty="0" err="1"/>
              <a:t>bezpośredniości</a:t>
            </a:r>
            <a:r>
              <a:rPr lang="en-US" sz="4400" dirty="0"/>
              <a:t> </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558487770"/>
              </p:ext>
            </p:extLst>
          </p:nvPr>
        </p:nvGraphicFramePr>
        <p:xfrm>
          <a:off x="-392035" y="1241485"/>
          <a:ext cx="6488035" cy="5284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pole tekstowe 7"/>
          <p:cNvSpPr txBox="1"/>
          <p:nvPr/>
        </p:nvSpPr>
        <p:spPr>
          <a:xfrm>
            <a:off x="5684212" y="3271421"/>
            <a:ext cx="6136313" cy="2554545"/>
          </a:xfrm>
          <a:prstGeom prst="rect">
            <a:avLst/>
          </a:prstGeom>
          <a:noFill/>
        </p:spPr>
        <p:txBody>
          <a:bodyPr wrap="square" rtlCol="0">
            <a:spAutoFit/>
          </a:bodyPr>
          <a:lstStyle/>
          <a:p>
            <a:pPr algn="just">
              <a:spcAft>
                <a:spcPts val="600"/>
              </a:spcAft>
            </a:pPr>
            <a:r>
              <a:rPr lang="pl-PL" sz="2000" dirty="0"/>
              <a:t>Nie zawsze możliwe jest spełnienie postulatów wynikających z zasady bezpośredniości. Niekiedy rygorystyczne jej przestrzeganie mogłoby doprowadzić do znacznej przewlekłości postępowania. Ponadto ustawodawca pierwszeństwo przyznaje ochronie interesów uczestników postępowania (np. bezpieczeństwo świadka </a:t>
            </a:r>
            <a:r>
              <a:rPr lang="pl-PL" sz="2000" i="1" dirty="0"/>
              <a:t>incognito</a:t>
            </a:r>
            <a:r>
              <a:rPr lang="pl-PL" sz="2000" dirty="0"/>
              <a:t>, ochrona małoletnich świadków i pokrzywdzonych). </a:t>
            </a:r>
          </a:p>
        </p:txBody>
      </p:sp>
      <p:sp>
        <p:nvSpPr>
          <p:cNvPr id="7" name="pole tekstowe 6"/>
          <p:cNvSpPr txBox="1"/>
          <p:nvPr/>
        </p:nvSpPr>
        <p:spPr>
          <a:xfrm>
            <a:off x="6848475" y="2028825"/>
            <a:ext cx="4972050" cy="369332"/>
          </a:xfrm>
          <a:prstGeom prst="rect">
            <a:avLst/>
          </a:prstGeom>
          <a:noFill/>
        </p:spPr>
        <p:txBody>
          <a:bodyPr wrap="square" rtlCol="0">
            <a:spAutoFit/>
          </a:bodyPr>
          <a:lstStyle/>
          <a:p>
            <a:pPr lvl="0"/>
            <a:endParaRPr lang="pl-PL" dirty="0"/>
          </a:p>
        </p:txBody>
      </p:sp>
      <p:pic>
        <p:nvPicPr>
          <p:cNvPr id="3" name="Picture 2" descr="Cartoon about an early morning courtroom hearing Stock Photo - Alamy">
            <a:extLst>
              <a:ext uri="{FF2B5EF4-FFF2-40B4-BE49-F238E27FC236}">
                <a16:creationId xmlns:a16="http://schemas.microsoft.com/office/drawing/2014/main" id="{412914DF-CF45-A65C-ACF9-9C17179C821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4223" r="4409" b="9037"/>
          <a:stretch/>
        </p:blipFill>
        <p:spPr bwMode="auto">
          <a:xfrm>
            <a:off x="8829945" y="101600"/>
            <a:ext cx="2990580" cy="280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508580"/>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0B194742-B30E-4F56-9596-8E0B40C4724B}"/>
              </a:ext>
            </a:extLst>
          </p:cNvPr>
          <p:cNvSpPr txBox="1"/>
          <p:nvPr/>
        </p:nvSpPr>
        <p:spPr>
          <a:xfrm>
            <a:off x="557560" y="889843"/>
            <a:ext cx="10983951" cy="5078313"/>
          </a:xfrm>
          <a:prstGeom prst="rect">
            <a:avLst/>
          </a:prstGeom>
          <a:noFill/>
        </p:spPr>
        <p:txBody>
          <a:bodyPr wrap="square" rtlCol="0">
            <a:spAutoFit/>
          </a:bodyPr>
          <a:lstStyle/>
          <a:p>
            <a:pPr algn="just"/>
            <a:r>
              <a:rPr lang="pl-PL" dirty="0"/>
              <a:t>„Po pierwsze, znacznie </a:t>
            </a:r>
            <a:r>
              <a:rPr lang="pl-PL" b="1" u="sng" dirty="0"/>
              <a:t>ułatwiają walkę z tradycyjną przestępczością</a:t>
            </a:r>
            <a:r>
              <a:rPr lang="pl-PL" dirty="0"/>
              <a:t>, gdyż komunikaty przekazywane za pośrednictwem sieci teleinformatycznych w postaci rozmów telefonicznych, wiadomości tekstowych lub multimedialnych, a nawet metadane dotyczące nawiązywanego połączenia (dane o ruchu i lokalizacji) pozwalają na rekonstrukcję społecznych </a:t>
            </a:r>
            <a:r>
              <a:rPr lang="pl-PL" dirty="0" err="1"/>
              <a:t>zachowań</a:t>
            </a:r>
            <a:r>
              <a:rPr lang="pl-PL" dirty="0"/>
              <a:t> jednostek objętych obserwacją, bez potrzeby osobistego prowadzenia działań operacyjnych wymagających zaangażowania wielu osób, długiego czasu oraz ponadprzeciętnej ostrożności przed dekonspiracją. Analiza materiałów zgromadzonych w kontroli operacyjnej, czy analiza danych telekomunikacyjnych umożliwia uzyskanie materiałów o unikatowym znaczeniu, pozwalając na precyzyjną rekonstrukcję procesów decyzyjnych w grupach przestępczych oraz wzajemnych powiązań między komunikującymi się osobami. </a:t>
            </a:r>
            <a:r>
              <a:rPr lang="pl-PL" b="1" dirty="0"/>
              <a:t>Ponadto, analiza takich danych umożliwia błyskawiczne wykrycie sprawców zagrożenia istotnych dóbr, jak życie albo zdrowie jednostek. </a:t>
            </a:r>
            <a:r>
              <a:rPr lang="pl-PL" dirty="0"/>
              <a:t>Należy mieć też na uwadze, że nowe technologie wykorzystywane w toku czynności operacyjno-rozpoznawczych umożliwiają utrwalenie i następcze zrekonstruowanie treści wiadomości głosowych, tekstowych lub multimedialnych przekazywanych za pomocą sieci telekomunikacyjnych. </a:t>
            </a:r>
            <a:r>
              <a:rPr lang="pl-PL" b="1" dirty="0"/>
              <a:t>Możliwe jest dzięki nim pozyskanie wiedzy, która dotychczas nie była dostępna organom państwa.</a:t>
            </a:r>
          </a:p>
          <a:p>
            <a:pPr algn="just"/>
            <a:r>
              <a:rPr lang="pl-PL" dirty="0"/>
              <a:t>Po drugie, </a:t>
            </a:r>
            <a:r>
              <a:rPr lang="pl-PL" b="1" dirty="0"/>
              <a:t>nowe technologie stanowią w zasadzie jedyny sposób umożliwiający walkę z szeroko rozumianą tzw. cyberprzestępczością</a:t>
            </a:r>
            <a:r>
              <a:rPr lang="pl-PL" dirty="0"/>
              <a:t>, to znaczy przestępstwami popełnianymi z wykorzystaniem nowych technologii teleinformatycznych. </a:t>
            </a:r>
            <a:r>
              <a:rPr lang="pl-PL" b="1" dirty="0">
                <a:solidFill>
                  <a:srgbClr val="FF0000"/>
                </a:solidFill>
              </a:rPr>
              <a:t>Zastosowanie czynności operacyjno-rozpoznawczych jest nie tyle udogodnieniem w pracy operacyjnej, lecz stanowi w większości wypadków praktycznie jedyny sposób zapobieżenia przestępstwu lub wykrycia ich sprawców</a:t>
            </a:r>
            <a:r>
              <a:rPr lang="pl-PL" dirty="0">
                <a:solidFill>
                  <a:srgbClr val="FF0000"/>
                </a:solidFill>
              </a:rPr>
              <a:t>.”</a:t>
            </a:r>
          </a:p>
        </p:txBody>
      </p:sp>
    </p:spTree>
    <p:extLst>
      <p:ext uri="{BB962C8B-B14F-4D97-AF65-F5344CB8AC3E}">
        <p14:creationId xmlns:p14="http://schemas.microsoft.com/office/powerpoint/2010/main" val="57600516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4761F97E-F331-4895-B7AC-0732A27E784F}"/>
              </a:ext>
            </a:extLst>
          </p:cNvPr>
          <p:cNvSpPr txBox="1"/>
          <p:nvPr/>
        </p:nvSpPr>
        <p:spPr>
          <a:xfrm>
            <a:off x="468351" y="702527"/>
            <a:ext cx="11140069" cy="4708981"/>
          </a:xfrm>
          <a:prstGeom prst="rect">
            <a:avLst/>
          </a:prstGeom>
          <a:noFill/>
        </p:spPr>
        <p:txBody>
          <a:bodyPr wrap="square" rtlCol="0">
            <a:spAutoFit/>
          </a:bodyPr>
          <a:lstStyle/>
          <a:p>
            <a:pPr algn="just"/>
            <a:r>
              <a:rPr lang="pl-PL" sz="2000" dirty="0"/>
              <a:t>Czynności operacyjno-rozpoznawcze są </a:t>
            </a:r>
            <a:r>
              <a:rPr lang="pl-PL" sz="2000" b="1" dirty="0"/>
              <a:t>konstytucyjnie usprawiedliwione tylko o tyle, o ile ich celem jest obrona wartości demokratycznego państwa prawnego</a:t>
            </a:r>
            <a:r>
              <a:rPr lang="pl-PL" sz="2000" dirty="0"/>
              <a:t>. Muszą zatem sprostać wymaganiom "konieczności w demokratycznym państwie prawnym" (vide: art. 31 ust. 3, art. 51 ust. 2 Konstytucji). </a:t>
            </a:r>
            <a:r>
              <a:rPr lang="pl-PL" sz="2000" b="1" dirty="0"/>
              <a:t>Nie wystarczy więc ich celowość, użyteczność, taniość bądź łatwość posługiwania się nimi przez organy władzy publicznej</a:t>
            </a:r>
            <a:r>
              <a:rPr lang="pl-PL" sz="2000" dirty="0"/>
              <a:t>. </a:t>
            </a:r>
            <a:r>
              <a:rPr lang="pl-PL" sz="2000" dirty="0">
                <a:solidFill>
                  <a:srgbClr val="FF0000"/>
                </a:solidFill>
              </a:rPr>
              <a:t>Nie ma także przesądzającego znaczenia, czy podobne środki są wykorzystywane w innych państwach </a:t>
            </a:r>
            <a:r>
              <a:rPr lang="pl-PL" sz="2000" dirty="0"/>
              <a:t>(zob. wyrok TK z 12 grudnia 2005 r., sygn. K 32/04, cz. III, pkt 3.1). Niejawne pozyskiwanie informacji przez służby policyjne i ochrony państwa </a:t>
            </a:r>
            <a:r>
              <a:rPr lang="pl-PL" sz="2000" b="1" dirty="0"/>
              <a:t>ma bowiem służyć wzmocnieniu poziomu ochrony wartości istotnych w państwie demokratycznym w sposób niemożliwy do osiągnięcia z wykorzystaniem innych rozwiązań, mniej ingerujących w sferę wolności lub praw jednostek</a:t>
            </a:r>
            <a:r>
              <a:rPr lang="pl-PL" sz="2000" dirty="0"/>
              <a:t>. Jednocześnie muszą to być środki najmniej uciążliwe dla podmiotów, których wolności lub prawa ulegają ograniczeniu, stosowane absolutnie wyjątkowo, w celu wykrywania i ściganiu poważnych przestępstw. </a:t>
            </a:r>
            <a:r>
              <a:rPr lang="pl-PL" sz="2000" b="1" u="sng" dirty="0">
                <a:solidFill>
                  <a:srgbClr val="FF0000"/>
                </a:solidFill>
              </a:rPr>
              <a:t>W przeciwnym razie demokratyczne państwo stałoby się w rzeczywistości państwem policyjnym</a:t>
            </a:r>
            <a:r>
              <a:rPr lang="pl-PL" sz="2000" dirty="0"/>
              <a:t>.</a:t>
            </a:r>
          </a:p>
          <a:p>
            <a:pPr algn="just"/>
            <a:endParaRPr lang="pl-PL" sz="2000" dirty="0"/>
          </a:p>
          <a:p>
            <a:pPr algn="just"/>
            <a:endParaRPr lang="pl-PL" sz="2000" dirty="0"/>
          </a:p>
          <a:p>
            <a:pPr algn="just"/>
            <a:r>
              <a:rPr lang="pl-PL" sz="2000" dirty="0"/>
              <a:t>Wyrok TK z 30.07.2014 r., K 23/11</a:t>
            </a:r>
            <a:endParaRPr lang="en-GB" sz="2000" dirty="0"/>
          </a:p>
        </p:txBody>
      </p:sp>
    </p:spTree>
    <p:extLst>
      <p:ext uri="{BB962C8B-B14F-4D97-AF65-F5344CB8AC3E}">
        <p14:creationId xmlns:p14="http://schemas.microsoft.com/office/powerpoint/2010/main" val="16674981"/>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EB0E7D-6BB7-407A-B1D4-5ECA60DF53F1}"/>
              </a:ext>
            </a:extLst>
          </p:cNvPr>
          <p:cNvSpPr>
            <a:spLocks noGrp="1"/>
          </p:cNvSpPr>
          <p:nvPr>
            <p:ph type="title"/>
          </p:nvPr>
        </p:nvSpPr>
        <p:spPr>
          <a:xfrm>
            <a:off x="482600" y="710778"/>
            <a:ext cx="10634472" cy="750031"/>
          </a:xfrm>
        </p:spPr>
        <p:txBody>
          <a:bodyPr>
            <a:normAutofit/>
          </a:bodyPr>
          <a:lstStyle/>
          <a:p>
            <a:r>
              <a:rPr lang="pl-PL" sz="4400" dirty="0"/>
              <a:t>ETPC a czynności operacyjno-rozpoznawcze </a:t>
            </a:r>
            <a:endParaRPr lang="en-GB" sz="4400" dirty="0"/>
          </a:p>
        </p:txBody>
      </p:sp>
      <p:sp>
        <p:nvSpPr>
          <p:cNvPr id="3" name="Symbol zastępczy zawartości 2">
            <a:extLst>
              <a:ext uri="{FF2B5EF4-FFF2-40B4-BE49-F238E27FC236}">
                <a16:creationId xmlns:a16="http://schemas.microsoft.com/office/drawing/2014/main" id="{6E4EBF63-E777-4A69-93D3-02972C69F078}"/>
              </a:ext>
            </a:extLst>
          </p:cNvPr>
          <p:cNvSpPr>
            <a:spLocks noGrp="1"/>
          </p:cNvSpPr>
          <p:nvPr>
            <p:ph idx="1"/>
          </p:nvPr>
        </p:nvSpPr>
        <p:spPr>
          <a:xfrm>
            <a:off x="482600" y="1672683"/>
            <a:ext cx="11248483" cy="4571999"/>
          </a:xfrm>
        </p:spPr>
        <p:txBody>
          <a:bodyPr>
            <a:normAutofit/>
          </a:bodyPr>
          <a:lstStyle/>
          <a:p>
            <a:pPr algn="just"/>
            <a:r>
              <a:rPr lang="pl-PL" sz="2800" dirty="0"/>
              <a:t>Ingerencja państwa w sferę prywatności jednostki musi mieć dostatecznie precyzyjną podstawę w obowiązującym prawie. Prawo ma jednocześnie spełniać </a:t>
            </a:r>
            <a:r>
              <a:rPr lang="pl-PL" sz="2800" b="1" dirty="0"/>
              <a:t>wymogi jakościowe</a:t>
            </a:r>
            <a:r>
              <a:rPr lang="pl-PL" sz="2800" dirty="0"/>
              <a:t>, a zatem być </a:t>
            </a:r>
            <a:r>
              <a:rPr lang="pl-PL" sz="2800" b="1" dirty="0"/>
              <a:t>dostępne oraz przewidywalne dla jednostek</a:t>
            </a:r>
            <a:r>
              <a:rPr lang="pl-PL" sz="2800" dirty="0"/>
              <a:t>. Z prawa mają natomiast wynikać </a:t>
            </a:r>
            <a:r>
              <a:rPr lang="pl-PL" sz="2800" b="1" dirty="0"/>
              <a:t>okoliczności i warunki, w których władze publiczne są uprawnione do pozyskiwania informacji na temat jednostek w ten sposób </a:t>
            </a:r>
            <a:r>
              <a:rPr lang="pl-PL" sz="2800" dirty="0"/>
              <a:t>(zob. orzeczenie ETPC z 29 czerwca 2006 r. w sprawie Weber i </a:t>
            </a:r>
            <a:r>
              <a:rPr lang="pl-PL" sz="2800" dirty="0" err="1"/>
              <a:t>Saravia</a:t>
            </a:r>
            <a:r>
              <a:rPr lang="pl-PL" sz="2800" dirty="0"/>
              <a:t> przeciwko Niemcom, § 93)</a:t>
            </a:r>
          </a:p>
          <a:p>
            <a:endParaRPr lang="en-GB" sz="2800" dirty="0"/>
          </a:p>
        </p:txBody>
      </p:sp>
    </p:spTree>
    <p:extLst>
      <p:ext uri="{BB962C8B-B14F-4D97-AF65-F5344CB8AC3E}">
        <p14:creationId xmlns:p14="http://schemas.microsoft.com/office/powerpoint/2010/main" val="3216833137"/>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EB0E7D-6BB7-407A-B1D4-5ECA60DF53F1}"/>
              </a:ext>
            </a:extLst>
          </p:cNvPr>
          <p:cNvSpPr>
            <a:spLocks noGrp="1"/>
          </p:cNvSpPr>
          <p:nvPr>
            <p:ph type="title"/>
          </p:nvPr>
        </p:nvSpPr>
        <p:spPr>
          <a:xfrm>
            <a:off x="482600" y="710778"/>
            <a:ext cx="10634472" cy="750031"/>
          </a:xfrm>
        </p:spPr>
        <p:txBody>
          <a:bodyPr>
            <a:normAutofit/>
          </a:bodyPr>
          <a:lstStyle/>
          <a:p>
            <a:r>
              <a:rPr lang="pl-PL" sz="4400" dirty="0"/>
              <a:t>ETPC a czynności operacyjno-rozpoznawcze </a:t>
            </a:r>
            <a:endParaRPr lang="en-GB" sz="4400" dirty="0"/>
          </a:p>
        </p:txBody>
      </p:sp>
      <p:sp>
        <p:nvSpPr>
          <p:cNvPr id="3" name="Symbol zastępczy zawartości 2">
            <a:extLst>
              <a:ext uri="{FF2B5EF4-FFF2-40B4-BE49-F238E27FC236}">
                <a16:creationId xmlns:a16="http://schemas.microsoft.com/office/drawing/2014/main" id="{6E4EBF63-E777-4A69-93D3-02972C69F078}"/>
              </a:ext>
            </a:extLst>
          </p:cNvPr>
          <p:cNvSpPr>
            <a:spLocks noGrp="1"/>
          </p:cNvSpPr>
          <p:nvPr>
            <p:ph idx="1"/>
          </p:nvPr>
        </p:nvSpPr>
        <p:spPr>
          <a:xfrm>
            <a:off x="482600" y="1672683"/>
            <a:ext cx="11248483" cy="4571999"/>
          </a:xfrm>
        </p:spPr>
        <p:txBody>
          <a:bodyPr>
            <a:normAutofit fontScale="92500" lnSpcReduction="10000"/>
          </a:bodyPr>
          <a:lstStyle/>
          <a:p>
            <a:pPr algn="just"/>
            <a:r>
              <a:rPr lang="pl-PL" sz="2000" dirty="0"/>
              <a:t>Minimalny wymóg konwencyjny – określenie w prawie: </a:t>
            </a:r>
          </a:p>
          <a:p>
            <a:pPr marL="617220" lvl="1" indent="-342900" algn="just">
              <a:buFont typeface="+mj-lt"/>
              <a:buAutoNum type="arabicPeriod"/>
            </a:pPr>
            <a:r>
              <a:rPr lang="pl-PL" sz="1800" dirty="0"/>
              <a:t>rodzaju przestępstw (zamknięty katalog); </a:t>
            </a:r>
          </a:p>
          <a:p>
            <a:pPr marL="617220" lvl="1" indent="-342900" algn="just">
              <a:buFont typeface="+mj-lt"/>
              <a:buAutoNum type="arabicPeriod"/>
            </a:pPr>
            <a:r>
              <a:rPr lang="pl-PL" sz="1800" dirty="0"/>
              <a:t>rodzaju środka niejawnego pozyskiwania informacji, który musi być określony przez prawo w momencie jego zastosowania; </a:t>
            </a:r>
          </a:p>
          <a:p>
            <a:pPr marL="617220" lvl="1" indent="-342900" algn="just">
              <a:buFont typeface="+mj-lt"/>
              <a:buAutoNum type="arabicPeriod"/>
            </a:pPr>
            <a:r>
              <a:rPr lang="pl-PL" sz="1800" dirty="0"/>
              <a:t>kategorii podmiotów, w stosunku do których mogą być pozyskiwanie w sposób niejawny informacje (w tym konieczna ochrona osób postronnych); </a:t>
            </a:r>
          </a:p>
          <a:p>
            <a:pPr marL="617220" lvl="1" indent="-342900" algn="just">
              <a:buFont typeface="+mj-lt"/>
              <a:buAutoNum type="arabicPeriod"/>
            </a:pPr>
            <a:r>
              <a:rPr lang="pl-PL" sz="1800" dirty="0"/>
              <a:t>maksymalnego czasu stosowania niejawnej kontroli, który ma mieć charakter oznaczony i definitywny</a:t>
            </a:r>
          </a:p>
          <a:p>
            <a:pPr marL="617220" lvl="1" indent="-342900" algn="just">
              <a:buFont typeface="+mj-lt"/>
              <a:buAutoNum type="arabicPeriod"/>
            </a:pPr>
            <a:r>
              <a:rPr lang="pl-PL" sz="1800" b="1" u="sng" dirty="0"/>
              <a:t>procedury wyrażania zgody na zastosowanie środka niejawnego pozyskiwania informacji, która musi mieć co do zasady charakter uprzedni i pisemny </a:t>
            </a:r>
            <a:r>
              <a:rPr lang="pl-PL" sz="1800" dirty="0"/>
              <a:t>i nie może ograniczać się jedynie do kwestii formalnych. Właściwym organem uprawnionym do wydania stosownej zgody powinien być </a:t>
            </a:r>
            <a:r>
              <a:rPr lang="pl-PL" sz="1800" b="1" u="sng" dirty="0"/>
              <a:t>niezależny i zewnętrzny w stosunku do organów władzy wykonawczej organ </a:t>
            </a:r>
            <a:r>
              <a:rPr lang="pl-PL" sz="1800" dirty="0"/>
              <a:t>- najlepiej sąd. Nie jest jednak wystarczające, by uprawnionym do zarządzania niejawnej kontroli był prokurator, jeśli pozostaje uzależniony od władzy wykonawczej (zob. orzeczenie ETPC z 26 kwietnia 2007 r. w sprawie </a:t>
            </a:r>
            <a:r>
              <a:rPr lang="pl-PL" sz="1800" dirty="0" err="1"/>
              <a:t>Dumitru</a:t>
            </a:r>
            <a:r>
              <a:rPr lang="pl-PL" sz="1800" dirty="0"/>
              <a:t> </a:t>
            </a:r>
            <a:r>
              <a:rPr lang="pl-PL" sz="1800" dirty="0" err="1"/>
              <a:t>Popescu</a:t>
            </a:r>
            <a:r>
              <a:rPr lang="pl-PL" sz="1800" dirty="0"/>
              <a:t> przeciwko Rumunii, skarga nr 71525/01, § 71); </a:t>
            </a:r>
          </a:p>
          <a:p>
            <a:pPr marL="617220" lvl="1" indent="-342900" algn="just">
              <a:buFont typeface="+mj-lt"/>
              <a:buAutoNum type="arabicPeriod"/>
            </a:pPr>
            <a:r>
              <a:rPr lang="pl-PL" sz="1800" dirty="0"/>
              <a:t>procedury badania, wykorzystywania i przechowywania uzyskanych danych przez organ zewnętrzny i niezależny w stosunku do organów upoważnionych do niejawnego pozyskiwania informacji i okoliczności, w jakich zapisy mają być usunięte lub zniszczone</a:t>
            </a:r>
          </a:p>
          <a:p>
            <a:pPr marL="617220" lvl="1" indent="-342900" algn="just">
              <a:buFont typeface="+mj-lt"/>
              <a:buAutoNum type="arabicPeriod"/>
            </a:pPr>
            <a:r>
              <a:rPr lang="pl-PL" sz="1800" dirty="0"/>
              <a:t>obowiązku poinformowania osoby, której dane niejawnie pozyskiwano i warunki zaniechania takiej informacji; poinformowanie jednostki powinno jednak nastąpić w momencie, gdy nie zagrozi celom tej kontroli.</a:t>
            </a:r>
          </a:p>
          <a:p>
            <a:endParaRPr lang="en-GB" sz="3600" dirty="0"/>
          </a:p>
        </p:txBody>
      </p:sp>
    </p:spTree>
    <p:extLst>
      <p:ext uri="{BB962C8B-B14F-4D97-AF65-F5344CB8AC3E}">
        <p14:creationId xmlns:p14="http://schemas.microsoft.com/office/powerpoint/2010/main" val="215790659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9D17A7-62B5-41E2-A7CE-0DE8F545C771}"/>
              </a:ext>
            </a:extLst>
          </p:cNvPr>
          <p:cNvSpPr>
            <a:spLocks noGrp="1"/>
          </p:cNvSpPr>
          <p:nvPr>
            <p:ph type="title"/>
          </p:nvPr>
        </p:nvSpPr>
        <p:spPr>
          <a:xfrm>
            <a:off x="482600" y="142240"/>
            <a:ext cx="10634472" cy="1361440"/>
          </a:xfrm>
        </p:spPr>
        <p:txBody>
          <a:bodyPr>
            <a:normAutofit/>
          </a:bodyPr>
          <a:lstStyle/>
          <a:p>
            <a:r>
              <a:rPr lang="pl-PL" sz="3600" dirty="0"/>
              <a:t>Konstytucyjny standard czynności </a:t>
            </a:r>
            <a:r>
              <a:rPr lang="pl-PL" sz="3600" dirty="0" err="1"/>
              <a:t>operacyjno</a:t>
            </a:r>
            <a:r>
              <a:rPr lang="pl-PL" sz="3600" dirty="0"/>
              <a:t> – rozpoznawczych (K 23/11) </a:t>
            </a:r>
            <a:endParaRPr lang="en-GB" sz="3600" dirty="0"/>
          </a:p>
        </p:txBody>
      </p:sp>
      <p:sp>
        <p:nvSpPr>
          <p:cNvPr id="3" name="Symbol zastępczy zawartości 2">
            <a:extLst>
              <a:ext uri="{FF2B5EF4-FFF2-40B4-BE49-F238E27FC236}">
                <a16:creationId xmlns:a16="http://schemas.microsoft.com/office/drawing/2014/main" id="{3B7D96DF-589D-4085-A6EA-78B021ECA655}"/>
              </a:ext>
            </a:extLst>
          </p:cNvPr>
          <p:cNvSpPr>
            <a:spLocks noGrp="1"/>
          </p:cNvSpPr>
          <p:nvPr>
            <p:ph idx="1"/>
          </p:nvPr>
        </p:nvSpPr>
        <p:spPr>
          <a:xfrm>
            <a:off x="482600" y="2107580"/>
            <a:ext cx="11215029" cy="4608180"/>
          </a:xfrm>
        </p:spPr>
        <p:txBody>
          <a:bodyPr>
            <a:normAutofit fontScale="77500" lnSpcReduction="20000"/>
          </a:bodyPr>
          <a:lstStyle/>
          <a:p>
            <a:pPr marL="342900" indent="-342900" algn="just">
              <a:buFont typeface="+mj-lt"/>
              <a:buAutoNum type="arabicPeriod"/>
            </a:pPr>
            <a:r>
              <a:rPr lang="pl-PL" dirty="0"/>
              <a:t>„Gromadzenie, przechowywanie oraz przetwarzanie danych dotyczących jednostek, a zwłaszcza sfery prywatności, dopuszczalne jest </a:t>
            </a:r>
            <a:r>
              <a:rPr lang="pl-PL" b="1" u="sng" dirty="0"/>
              <a:t>wyłącznie na podstawie wyraźnego i precyzyjnego przepisu ustawy</a:t>
            </a:r>
            <a:endParaRPr lang="pl-PL" dirty="0"/>
          </a:p>
          <a:p>
            <a:pPr marL="342900" indent="-342900" algn="just">
              <a:buFont typeface="+mj-lt"/>
              <a:buAutoNum type="arabicPeriod"/>
            </a:pPr>
            <a:r>
              <a:rPr lang="pl-PL" dirty="0"/>
              <a:t>Konieczne jest </a:t>
            </a:r>
            <a:r>
              <a:rPr lang="pl-PL" b="1" u="sng" dirty="0"/>
              <a:t>precyzyjne określenie w ustawie organów państwa upoważnionych do gromadzenia oraz przetwarzania danych o jednostce</a:t>
            </a:r>
            <a:r>
              <a:rPr lang="pl-PL" dirty="0"/>
              <a:t>, w tym do stosowania czynności operacyjno-rozpoznawczych;</a:t>
            </a:r>
          </a:p>
          <a:p>
            <a:pPr marL="342900" indent="-342900" algn="just">
              <a:buFont typeface="+mj-lt"/>
              <a:buAutoNum type="arabicPeriod"/>
            </a:pPr>
            <a:r>
              <a:rPr lang="pl-PL" b="1" dirty="0"/>
              <a:t>W ustawie </a:t>
            </a:r>
            <a:r>
              <a:rPr lang="pl-PL" dirty="0"/>
              <a:t>muszą być s</a:t>
            </a:r>
            <a:r>
              <a:rPr lang="pl-PL" b="1" dirty="0"/>
              <a:t>precyzowane przesłanki niejawnego pozyskiwania informacji o osobach</a:t>
            </a:r>
            <a:r>
              <a:rPr lang="pl-PL" dirty="0"/>
              <a:t>, którymi są: wykrywanie i ściganie wyłącznie poważnych przestępstw oraz zapobieganie im; ustawa powinna wskazywać rodzaje takich przestępstw (zob. np. postanowienie TK z 15.11.2010 r., S 4/10; orzeczenia ETPC z: 29.06.2006 r. w sprawie Weber i </a:t>
            </a:r>
            <a:r>
              <a:rPr lang="pl-PL" dirty="0" err="1"/>
              <a:t>Saravia</a:t>
            </a:r>
            <a:r>
              <a:rPr lang="pl-PL" dirty="0"/>
              <a:t> przeciwko Niemcom, skarga 54934/00; 10.02.2009 r. w sprawie </a:t>
            </a:r>
            <a:r>
              <a:rPr lang="pl-PL" dirty="0" err="1"/>
              <a:t>Iordachi</a:t>
            </a:r>
            <a:r>
              <a:rPr lang="pl-PL" dirty="0"/>
              <a:t> i inni przeciwko Mołdawii, skarga nr 25198/02);</a:t>
            </a:r>
          </a:p>
          <a:p>
            <a:pPr marL="342900" indent="-342900" algn="just">
              <a:buFont typeface="+mj-lt"/>
              <a:buAutoNum type="arabicPeriod"/>
            </a:pPr>
            <a:r>
              <a:rPr lang="pl-PL" dirty="0"/>
              <a:t>Ustawa </a:t>
            </a:r>
            <a:r>
              <a:rPr lang="pl-PL" b="1" dirty="0"/>
              <a:t>musi określać kategorie podmiotów, wobec których mogą być podejmowane czynności operacyjno-rozpoznawcze </a:t>
            </a:r>
            <a:r>
              <a:rPr lang="pl-PL" dirty="0"/>
              <a:t>(zob. wyrok TK z 12.12.2005 r.,. K 32/04; orzeczenia ETPC z: 16.02.2000 r. w sprawie </a:t>
            </a:r>
            <a:r>
              <a:rPr lang="pl-PL" dirty="0" err="1"/>
              <a:t>Amann</a:t>
            </a:r>
            <a:r>
              <a:rPr lang="pl-PL" dirty="0"/>
              <a:t> przeciwko Szwajcarii, skarga nr 27798/95; 10.02.2009 r. w sprawie </a:t>
            </a:r>
            <a:r>
              <a:rPr lang="pl-PL" dirty="0" err="1"/>
              <a:t>Iordachi</a:t>
            </a:r>
            <a:r>
              <a:rPr lang="pl-PL" dirty="0"/>
              <a:t> i inni przeciwko Mołdawii, skarga nr 25198/02);</a:t>
            </a:r>
          </a:p>
          <a:p>
            <a:pPr marL="342900" indent="-342900" algn="just">
              <a:buFont typeface="+mj-lt"/>
              <a:buAutoNum type="arabicPeriod"/>
            </a:pPr>
            <a:endParaRPr lang="pl-PL" dirty="0"/>
          </a:p>
          <a:p>
            <a:endParaRPr lang="en-GB" dirty="0"/>
          </a:p>
        </p:txBody>
      </p:sp>
    </p:spTree>
    <p:extLst>
      <p:ext uri="{BB962C8B-B14F-4D97-AF65-F5344CB8AC3E}">
        <p14:creationId xmlns:p14="http://schemas.microsoft.com/office/powerpoint/2010/main" val="2979483027"/>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9D17A7-62B5-41E2-A7CE-0DE8F545C771}"/>
              </a:ext>
            </a:extLst>
          </p:cNvPr>
          <p:cNvSpPr>
            <a:spLocks noGrp="1"/>
          </p:cNvSpPr>
          <p:nvPr>
            <p:ph type="title"/>
          </p:nvPr>
        </p:nvSpPr>
        <p:spPr>
          <a:xfrm>
            <a:off x="487680" y="267208"/>
            <a:ext cx="10634472" cy="850392"/>
          </a:xfrm>
        </p:spPr>
        <p:txBody>
          <a:bodyPr>
            <a:normAutofit fontScale="90000"/>
          </a:bodyPr>
          <a:lstStyle/>
          <a:p>
            <a:r>
              <a:rPr lang="pl-PL" sz="3600" dirty="0"/>
              <a:t>Konstytucyjny standard czynności </a:t>
            </a:r>
            <a:r>
              <a:rPr lang="pl-PL" sz="3600" dirty="0" err="1"/>
              <a:t>operacyjno</a:t>
            </a:r>
            <a:r>
              <a:rPr lang="pl-PL" sz="3600" dirty="0"/>
              <a:t> – rozpoznawczych (K 23/11) </a:t>
            </a:r>
            <a:endParaRPr lang="en-GB" sz="3600" dirty="0"/>
          </a:p>
        </p:txBody>
      </p:sp>
      <p:sp>
        <p:nvSpPr>
          <p:cNvPr id="3" name="Symbol zastępczy zawartości 2">
            <a:extLst>
              <a:ext uri="{FF2B5EF4-FFF2-40B4-BE49-F238E27FC236}">
                <a16:creationId xmlns:a16="http://schemas.microsoft.com/office/drawing/2014/main" id="{3B7D96DF-589D-4085-A6EA-78B021ECA655}"/>
              </a:ext>
            </a:extLst>
          </p:cNvPr>
          <p:cNvSpPr>
            <a:spLocks noGrp="1"/>
          </p:cNvSpPr>
          <p:nvPr>
            <p:ph idx="1"/>
          </p:nvPr>
        </p:nvSpPr>
        <p:spPr>
          <a:xfrm>
            <a:off x="487680" y="1542994"/>
            <a:ext cx="11215029" cy="3772011"/>
          </a:xfrm>
        </p:spPr>
        <p:txBody>
          <a:bodyPr>
            <a:noAutofit/>
          </a:bodyPr>
          <a:lstStyle/>
          <a:p>
            <a:pPr marL="342900" indent="-342900" algn="just">
              <a:spcBef>
                <a:spcPts val="0"/>
              </a:spcBef>
              <a:spcAft>
                <a:spcPts val="0"/>
              </a:spcAft>
              <a:buFont typeface="+mj-lt"/>
              <a:buAutoNum type="arabicPeriod" startAt="4"/>
            </a:pPr>
            <a:r>
              <a:rPr lang="pl-PL" sz="2000" dirty="0"/>
              <a:t>Pożądane jest </a:t>
            </a:r>
            <a:r>
              <a:rPr lang="pl-PL" sz="2000" b="1" dirty="0"/>
              <a:t>określenie w ustawie rodzajów środków niejawnego pozyskiwania informacji</a:t>
            </a:r>
            <a:r>
              <a:rPr lang="pl-PL" sz="2000" dirty="0"/>
              <a:t>, a także rodzajów informacji pozyskiwanych za pomocą poszczególnych środków;</a:t>
            </a:r>
          </a:p>
          <a:p>
            <a:pPr marL="342900" indent="-342900" algn="just">
              <a:spcBef>
                <a:spcPts val="0"/>
              </a:spcBef>
              <a:spcAft>
                <a:spcPts val="0"/>
              </a:spcAft>
              <a:buFont typeface="+mj-lt"/>
              <a:buAutoNum type="arabicPeriod" startAt="4"/>
            </a:pPr>
            <a:r>
              <a:rPr lang="pl-PL" sz="2000" dirty="0"/>
              <a:t>Czynności operacyjno-rozpoznawcze </a:t>
            </a:r>
            <a:r>
              <a:rPr lang="pl-PL" sz="2000" b="1" u="sng" dirty="0">
                <a:solidFill>
                  <a:srgbClr val="FF0000"/>
                </a:solidFill>
              </a:rPr>
              <a:t>winny być subsydiarnym środkiem pozyskiwania informacji lub dowodów o jednostkach, gdy nie da się ich uzyskać w inny, mniej dolegliwy dla nich sposób</a:t>
            </a:r>
            <a:endParaRPr lang="pl-PL" sz="2000" dirty="0"/>
          </a:p>
          <a:p>
            <a:pPr marL="342900" indent="-342900" algn="just">
              <a:spcBef>
                <a:spcPts val="0"/>
              </a:spcBef>
              <a:spcAft>
                <a:spcPts val="0"/>
              </a:spcAft>
              <a:buFont typeface="+mj-lt"/>
              <a:buAutoNum type="arabicPeriod" startAt="4"/>
            </a:pPr>
            <a:r>
              <a:rPr lang="pl-PL" sz="2000" dirty="0"/>
              <a:t>W ustawie należy </a:t>
            </a:r>
            <a:r>
              <a:rPr lang="pl-PL" sz="2000" b="1" u="sng" dirty="0"/>
              <a:t>określić maksymalny okres prowadzenia czynności operacyjno-rozpoznawczych</a:t>
            </a:r>
            <a:r>
              <a:rPr lang="pl-PL" sz="2000" dirty="0"/>
              <a:t> wobec jednostek, który nie może przekraczać ram koniecznych w demokratycznym państwie prawa;</a:t>
            </a:r>
          </a:p>
          <a:p>
            <a:pPr marL="342900" indent="-342900" algn="just">
              <a:spcBef>
                <a:spcPts val="0"/>
              </a:spcBef>
              <a:spcAft>
                <a:spcPts val="0"/>
              </a:spcAft>
              <a:buFont typeface="+mj-lt"/>
              <a:buAutoNum type="arabicPeriod" startAt="4"/>
            </a:pPr>
            <a:r>
              <a:rPr lang="pl-PL" sz="2000" dirty="0"/>
              <a:t>Niezbędne jest </a:t>
            </a:r>
            <a:r>
              <a:rPr lang="pl-PL" sz="2000" b="1" u="sng" dirty="0">
                <a:solidFill>
                  <a:srgbClr val="FF0000"/>
                </a:solidFill>
              </a:rPr>
              <a:t>precyzyjne unormowanie w ustawie procedury zarządzenia czynności operacyjno-rozpoznawczych</a:t>
            </a:r>
            <a:r>
              <a:rPr lang="pl-PL" sz="2000" dirty="0"/>
              <a:t>, obejmującej w szczególności wymóg uzyskania zgody niezależnego organu na niejawne pozyskiwanie informacji (por. m.in. wyrok ETPC z 2.09.2010 r. w sprawie Uzun przeciwko Niemcom, skarga nr 35623/05);</a:t>
            </a:r>
          </a:p>
          <a:p>
            <a:pPr marL="342900" indent="-342900" algn="just">
              <a:spcBef>
                <a:spcPts val="0"/>
              </a:spcBef>
              <a:spcAft>
                <a:spcPts val="0"/>
              </a:spcAft>
              <a:buFont typeface="+mj-lt"/>
              <a:buAutoNum type="arabicPeriod" startAt="4"/>
            </a:pPr>
            <a:r>
              <a:rPr lang="pl-PL" sz="2000" dirty="0"/>
              <a:t>Precyzyjne określenie w ustawie </a:t>
            </a:r>
            <a:r>
              <a:rPr lang="pl-PL" sz="2000" b="1" dirty="0"/>
              <a:t>zasad postępowania z materiałami zgromadzonymi w toku czynności operacyjno-rozpoznawczych</a:t>
            </a:r>
            <a:r>
              <a:rPr lang="pl-PL" sz="2000" dirty="0"/>
              <a:t>, zwłaszcza zasad ich wykorzystania oraz niszczenia danych zbędnych i niedopuszczalnych; </a:t>
            </a:r>
          </a:p>
          <a:p>
            <a:pPr marL="342900" indent="-342900" algn="just">
              <a:spcBef>
                <a:spcPts val="0"/>
              </a:spcBef>
              <a:spcAft>
                <a:spcPts val="0"/>
              </a:spcAft>
              <a:buFont typeface="+mj-lt"/>
              <a:buAutoNum type="arabicPeriod" startAt="4"/>
            </a:pPr>
            <a:r>
              <a:rPr lang="pl-PL" sz="2000" b="1" dirty="0"/>
              <a:t>zagwarantowanie bezpieczeństwa zgromadzonych danych przed nieuprawnionym dostępem ze strony innych podmiotów</a:t>
            </a:r>
            <a:r>
              <a:rPr lang="pl-PL" sz="2000" dirty="0"/>
              <a:t>;</a:t>
            </a:r>
          </a:p>
        </p:txBody>
      </p:sp>
    </p:spTree>
    <p:extLst>
      <p:ext uri="{BB962C8B-B14F-4D97-AF65-F5344CB8AC3E}">
        <p14:creationId xmlns:p14="http://schemas.microsoft.com/office/powerpoint/2010/main" val="352402741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9D17A7-62B5-41E2-A7CE-0DE8F545C771}"/>
              </a:ext>
            </a:extLst>
          </p:cNvPr>
          <p:cNvSpPr>
            <a:spLocks noGrp="1"/>
          </p:cNvSpPr>
          <p:nvPr>
            <p:ph type="title"/>
          </p:nvPr>
        </p:nvSpPr>
        <p:spPr>
          <a:xfrm>
            <a:off x="482600" y="206248"/>
            <a:ext cx="10634472" cy="850392"/>
          </a:xfrm>
        </p:spPr>
        <p:txBody>
          <a:bodyPr>
            <a:normAutofit fontScale="90000"/>
          </a:bodyPr>
          <a:lstStyle/>
          <a:p>
            <a:r>
              <a:rPr lang="pl-PL" sz="3600" dirty="0"/>
              <a:t>Konstytucyjny standard czynności </a:t>
            </a:r>
            <a:r>
              <a:rPr lang="pl-PL" sz="3600" dirty="0" err="1"/>
              <a:t>operacyjno</a:t>
            </a:r>
            <a:r>
              <a:rPr lang="pl-PL" sz="3600" dirty="0"/>
              <a:t> – rozpoznawczych (K 23/11) </a:t>
            </a:r>
            <a:endParaRPr lang="en-GB" sz="3600" dirty="0"/>
          </a:p>
        </p:txBody>
      </p:sp>
      <p:sp>
        <p:nvSpPr>
          <p:cNvPr id="3" name="Symbol zastępczy zawartości 2">
            <a:extLst>
              <a:ext uri="{FF2B5EF4-FFF2-40B4-BE49-F238E27FC236}">
                <a16:creationId xmlns:a16="http://schemas.microsoft.com/office/drawing/2014/main" id="{3B7D96DF-589D-4085-A6EA-78B021ECA655}"/>
              </a:ext>
            </a:extLst>
          </p:cNvPr>
          <p:cNvSpPr>
            <a:spLocks noGrp="1"/>
          </p:cNvSpPr>
          <p:nvPr>
            <p:ph idx="1"/>
          </p:nvPr>
        </p:nvSpPr>
        <p:spPr>
          <a:xfrm>
            <a:off x="482600" y="1412240"/>
            <a:ext cx="11215029" cy="4968240"/>
          </a:xfrm>
        </p:spPr>
        <p:txBody>
          <a:bodyPr>
            <a:noAutofit/>
          </a:bodyPr>
          <a:lstStyle/>
          <a:p>
            <a:pPr marL="342900" indent="-342900" algn="just">
              <a:spcBef>
                <a:spcPts val="0"/>
              </a:spcBef>
              <a:spcAft>
                <a:spcPts val="0"/>
              </a:spcAft>
              <a:buFont typeface="+mj-lt"/>
              <a:buAutoNum type="arabicPeriod" startAt="4"/>
            </a:pPr>
            <a:r>
              <a:rPr lang="pl-PL" sz="2000" dirty="0"/>
              <a:t>Pożądane jest </a:t>
            </a:r>
            <a:r>
              <a:rPr lang="pl-PL" sz="2000" b="1" dirty="0"/>
              <a:t>określenie w ustawie rodzajów środków niejawnego pozyskiwania informacji</a:t>
            </a:r>
            <a:r>
              <a:rPr lang="pl-PL" sz="2000" dirty="0"/>
              <a:t>, a także rodzajów informacji pozyskiwanych za pomocą poszczególnych środków;</a:t>
            </a:r>
          </a:p>
          <a:p>
            <a:pPr marL="342900" indent="-342900" algn="just">
              <a:spcBef>
                <a:spcPts val="0"/>
              </a:spcBef>
              <a:spcAft>
                <a:spcPts val="0"/>
              </a:spcAft>
              <a:buFont typeface="+mj-lt"/>
              <a:buAutoNum type="arabicPeriod" startAt="4"/>
            </a:pPr>
            <a:r>
              <a:rPr lang="pl-PL" sz="2000" dirty="0"/>
              <a:t>Czynności operacyjno-rozpoznawcze </a:t>
            </a:r>
            <a:r>
              <a:rPr lang="pl-PL" sz="2000" b="1" u="sng" dirty="0">
                <a:solidFill>
                  <a:srgbClr val="FF0000"/>
                </a:solidFill>
              </a:rPr>
              <a:t>winny być subsydiarnym środkiem pozyskiwania informacji lub dowodów o jednostkach, gdy nie da się ich uzyskać w inny, mniej dolegliwy dla nich sposób</a:t>
            </a:r>
            <a:endParaRPr lang="pl-PL" sz="2000" dirty="0"/>
          </a:p>
          <a:p>
            <a:pPr marL="342900" indent="-342900" algn="just">
              <a:spcBef>
                <a:spcPts val="0"/>
              </a:spcBef>
              <a:spcAft>
                <a:spcPts val="0"/>
              </a:spcAft>
              <a:buFont typeface="+mj-lt"/>
              <a:buAutoNum type="arabicPeriod" startAt="4"/>
            </a:pPr>
            <a:r>
              <a:rPr lang="pl-PL" sz="2000" dirty="0"/>
              <a:t>W ustawie należy </a:t>
            </a:r>
            <a:r>
              <a:rPr lang="pl-PL" sz="2000" b="1" u="sng" dirty="0"/>
              <a:t>określić maksymalny okres prowadzenia czynności operacyjno-rozpoznawczych</a:t>
            </a:r>
            <a:r>
              <a:rPr lang="pl-PL" sz="2000" dirty="0"/>
              <a:t> wobec jednostek, który nie może przekraczać ram koniecznych w demokratycznym państwie prawa;</a:t>
            </a:r>
          </a:p>
          <a:p>
            <a:pPr marL="342900" indent="-342900" algn="just">
              <a:spcBef>
                <a:spcPts val="0"/>
              </a:spcBef>
              <a:spcAft>
                <a:spcPts val="0"/>
              </a:spcAft>
              <a:buFont typeface="+mj-lt"/>
              <a:buAutoNum type="arabicPeriod" startAt="4"/>
            </a:pPr>
            <a:r>
              <a:rPr lang="pl-PL" sz="2000" dirty="0"/>
              <a:t>Niezbędne jest </a:t>
            </a:r>
            <a:r>
              <a:rPr lang="pl-PL" sz="2000" b="1" u="sng" dirty="0">
                <a:solidFill>
                  <a:srgbClr val="FF0000"/>
                </a:solidFill>
              </a:rPr>
              <a:t>precyzyjne unormowanie w ustawie procedury zarządzenia czynności operacyjno-rozpoznawczych</a:t>
            </a:r>
            <a:r>
              <a:rPr lang="pl-PL" sz="2000" dirty="0"/>
              <a:t>, obejmującej w szczególności wymóg uzyskania zgody niezależnego organu na niejawne pozyskiwanie informacji (por. m.in. wyrok ETPC z 2.09.2010 r. w sprawie Uzun przeciwko Niemcom, skarga nr 35623/05);</a:t>
            </a:r>
          </a:p>
          <a:p>
            <a:pPr marL="342900" indent="-342900" algn="just">
              <a:spcBef>
                <a:spcPts val="0"/>
              </a:spcBef>
              <a:spcAft>
                <a:spcPts val="0"/>
              </a:spcAft>
              <a:buFont typeface="+mj-lt"/>
              <a:buAutoNum type="arabicPeriod" startAt="4"/>
            </a:pPr>
            <a:r>
              <a:rPr lang="pl-PL" sz="2000" dirty="0"/>
              <a:t>Precyzyjne określenie w ustawie </a:t>
            </a:r>
            <a:r>
              <a:rPr lang="pl-PL" sz="2000" b="1" dirty="0"/>
              <a:t>zasad postępowania z materiałami zgromadzonymi w toku czynności operacyjno-rozpoznawczych</a:t>
            </a:r>
            <a:r>
              <a:rPr lang="pl-PL" sz="2000" dirty="0"/>
              <a:t>, zwłaszcza zasad ich wykorzystania oraz niszczenia danych zbędnych i niedopuszczalnych; </a:t>
            </a:r>
          </a:p>
        </p:txBody>
      </p:sp>
    </p:spTree>
    <p:extLst>
      <p:ext uri="{BB962C8B-B14F-4D97-AF65-F5344CB8AC3E}">
        <p14:creationId xmlns:p14="http://schemas.microsoft.com/office/powerpoint/2010/main" val="93099969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9D17A7-62B5-41E2-A7CE-0DE8F545C771}"/>
              </a:ext>
            </a:extLst>
          </p:cNvPr>
          <p:cNvSpPr>
            <a:spLocks noGrp="1"/>
          </p:cNvSpPr>
          <p:nvPr>
            <p:ph type="title"/>
          </p:nvPr>
        </p:nvSpPr>
        <p:spPr>
          <a:xfrm>
            <a:off x="482600" y="409448"/>
            <a:ext cx="10634472" cy="850392"/>
          </a:xfrm>
        </p:spPr>
        <p:txBody>
          <a:bodyPr>
            <a:normAutofit fontScale="90000"/>
          </a:bodyPr>
          <a:lstStyle/>
          <a:p>
            <a:r>
              <a:rPr lang="pl-PL" sz="3600" dirty="0"/>
              <a:t>Konstytucyjny standard czynności </a:t>
            </a:r>
            <a:r>
              <a:rPr lang="pl-PL" sz="3600" dirty="0" err="1"/>
              <a:t>operacyjno</a:t>
            </a:r>
            <a:r>
              <a:rPr lang="pl-PL" sz="3600" dirty="0"/>
              <a:t> – rozpoznawczych (K 23/11) </a:t>
            </a:r>
            <a:endParaRPr lang="en-GB" sz="3600" dirty="0"/>
          </a:p>
        </p:txBody>
      </p:sp>
      <p:sp>
        <p:nvSpPr>
          <p:cNvPr id="3" name="Symbol zastępczy zawartości 2">
            <a:extLst>
              <a:ext uri="{FF2B5EF4-FFF2-40B4-BE49-F238E27FC236}">
                <a16:creationId xmlns:a16="http://schemas.microsoft.com/office/drawing/2014/main" id="{3B7D96DF-589D-4085-A6EA-78B021ECA655}"/>
              </a:ext>
            </a:extLst>
          </p:cNvPr>
          <p:cNvSpPr>
            <a:spLocks noGrp="1"/>
          </p:cNvSpPr>
          <p:nvPr>
            <p:ph idx="1"/>
          </p:nvPr>
        </p:nvSpPr>
        <p:spPr>
          <a:xfrm>
            <a:off x="482600" y="1635760"/>
            <a:ext cx="11215029" cy="5008880"/>
          </a:xfrm>
        </p:spPr>
        <p:txBody>
          <a:bodyPr>
            <a:noAutofit/>
          </a:bodyPr>
          <a:lstStyle/>
          <a:p>
            <a:pPr marL="457200" indent="-457200" algn="just">
              <a:spcBef>
                <a:spcPts val="0"/>
              </a:spcBef>
              <a:buFont typeface="+mj-lt"/>
              <a:buAutoNum type="arabicPeriod" startAt="9"/>
            </a:pPr>
            <a:r>
              <a:rPr lang="pl-PL" sz="2000" b="1" dirty="0"/>
              <a:t>zagwarantowanie bezpieczeństwa zgromadzonych danych przed nieuprawnionym dostępem ze strony innych podmiotów</a:t>
            </a:r>
            <a:r>
              <a:rPr lang="pl-PL" sz="2000" dirty="0"/>
              <a:t>;</a:t>
            </a:r>
          </a:p>
          <a:p>
            <a:pPr marL="342900" indent="-342900" algn="just">
              <a:buFont typeface="+mj-lt"/>
              <a:buAutoNum type="arabicPeriod" startAt="10"/>
            </a:pPr>
            <a:r>
              <a:rPr lang="pl-PL" sz="2000" dirty="0"/>
              <a:t>Unormowanie procedury informowania jednostek o niejawnym pozyskaniu informacji na ich temat, w rozsądnym czasie po zakończeniu działań operacyjnych i zapewnienie na wniosek zainteresowanego poddania sądowej ocenie legalności zastosowania tych czynności; odstępstwo jest dopuszczalne wyjątkowo </a:t>
            </a:r>
            <a:r>
              <a:rPr lang="pl-PL" sz="2000" dirty="0">
                <a:sym typeface="Wingdings" panose="05000000000000000000" pitchFamily="2" charset="2"/>
              </a:rPr>
              <a:t> możliwość zaskarżenia decyzji o zarządzeniu czynności operacyjno-rozpoznawczych </a:t>
            </a:r>
            <a:endParaRPr lang="pl-PL" sz="2000" dirty="0"/>
          </a:p>
          <a:p>
            <a:pPr marL="342900" indent="-342900" algn="just">
              <a:buFont typeface="+mj-lt"/>
              <a:buAutoNum type="arabicPeriod" startAt="10"/>
            </a:pPr>
            <a:r>
              <a:rPr lang="pl-PL" sz="2000" b="1" dirty="0"/>
              <a:t>Zagwarantowanie transparentności stosowania czynności operacyjno-rozpoznawczych przez poszczególne organy władzy publicznej</a:t>
            </a:r>
            <a:r>
              <a:rPr lang="pl-PL" sz="2000" dirty="0"/>
              <a:t>, przejawiające się w publicznej </a:t>
            </a:r>
            <a:r>
              <a:rPr lang="pl-PL" sz="2000" b="1" dirty="0"/>
              <a:t>jawności i dostępności zagregowanych danych statystycznych</a:t>
            </a:r>
            <a:r>
              <a:rPr lang="pl-PL" sz="2000" dirty="0"/>
              <a:t>, nadających się do porównania, o ilości i rodzaju stosowanych czynności operacyjno-rozpoznawczych;</a:t>
            </a:r>
          </a:p>
          <a:p>
            <a:pPr algn="just">
              <a:spcBef>
                <a:spcPts val="0"/>
              </a:spcBef>
              <a:spcAft>
                <a:spcPts val="0"/>
              </a:spcAft>
            </a:pPr>
            <a:endParaRPr lang="pl-PL" sz="2000" dirty="0"/>
          </a:p>
        </p:txBody>
      </p:sp>
    </p:spTree>
    <p:extLst>
      <p:ext uri="{BB962C8B-B14F-4D97-AF65-F5344CB8AC3E}">
        <p14:creationId xmlns:p14="http://schemas.microsoft.com/office/powerpoint/2010/main" val="3653739593"/>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9D17A7-62B5-41E2-A7CE-0DE8F545C771}"/>
              </a:ext>
            </a:extLst>
          </p:cNvPr>
          <p:cNvSpPr>
            <a:spLocks noGrp="1"/>
          </p:cNvSpPr>
          <p:nvPr>
            <p:ph type="title"/>
          </p:nvPr>
        </p:nvSpPr>
        <p:spPr>
          <a:xfrm>
            <a:off x="482600" y="978408"/>
            <a:ext cx="10634472" cy="850392"/>
          </a:xfrm>
        </p:spPr>
        <p:txBody>
          <a:bodyPr>
            <a:normAutofit fontScale="90000"/>
          </a:bodyPr>
          <a:lstStyle/>
          <a:p>
            <a:r>
              <a:rPr lang="pl-PL" sz="3600" dirty="0"/>
              <a:t>Konstytucyjny standard czynności </a:t>
            </a:r>
            <a:r>
              <a:rPr lang="pl-PL" sz="3600" dirty="0" err="1"/>
              <a:t>operacyjno</a:t>
            </a:r>
            <a:r>
              <a:rPr lang="pl-PL" sz="3600" dirty="0"/>
              <a:t> – rozpoznawczych (K 23/11) </a:t>
            </a:r>
            <a:endParaRPr lang="en-GB" sz="3600" dirty="0"/>
          </a:p>
        </p:txBody>
      </p:sp>
      <p:sp>
        <p:nvSpPr>
          <p:cNvPr id="3" name="Symbol zastępczy zawartości 2">
            <a:extLst>
              <a:ext uri="{FF2B5EF4-FFF2-40B4-BE49-F238E27FC236}">
                <a16:creationId xmlns:a16="http://schemas.microsoft.com/office/drawing/2014/main" id="{3B7D96DF-589D-4085-A6EA-78B021ECA655}"/>
              </a:ext>
            </a:extLst>
          </p:cNvPr>
          <p:cNvSpPr>
            <a:spLocks noGrp="1"/>
          </p:cNvSpPr>
          <p:nvPr>
            <p:ph idx="1"/>
          </p:nvPr>
        </p:nvSpPr>
        <p:spPr>
          <a:xfrm>
            <a:off x="482600" y="2107580"/>
            <a:ext cx="11215029" cy="3772011"/>
          </a:xfrm>
        </p:spPr>
        <p:txBody>
          <a:bodyPr>
            <a:noAutofit/>
          </a:bodyPr>
          <a:lstStyle/>
          <a:p>
            <a:pPr marL="342900" indent="-342900" algn="just">
              <a:buFont typeface="+mj-lt"/>
              <a:buAutoNum type="arabicPeriod" startAt="10"/>
            </a:pPr>
            <a:r>
              <a:rPr lang="pl-PL" sz="2000" dirty="0"/>
              <a:t>Nie jest wykluczone zróżnicowanie intensywności ochrony prywatności, autonomii informacyjnej oraz tajemnicy komunikowania się z uwagi na to, czy dane o </a:t>
            </a:r>
            <a:r>
              <a:rPr lang="pl-PL" sz="2000" b="1" dirty="0"/>
              <a:t>osobach pozyskują służby wywiadowcze i zajmujące się ochroną bezpieczeństwa państwa, czy też czynią to służby policyjne;</a:t>
            </a:r>
          </a:p>
          <a:p>
            <a:pPr marL="342900" indent="-342900" algn="just">
              <a:buFont typeface="+mj-lt"/>
              <a:buAutoNum type="arabicPeriod" startAt="10"/>
            </a:pPr>
            <a:r>
              <a:rPr lang="pl-PL" sz="2000" b="1" dirty="0"/>
              <a:t>Zróżnicowanie poziomu ochrony prywatnośc</a:t>
            </a:r>
            <a:r>
              <a:rPr lang="pl-PL" sz="2000" dirty="0"/>
              <a:t>i, autonomii informacyjnej oraz tajemnicy komunikowania się możne także nastąpić z uwagi na to, czy niejawne pozyskiwanie informacji </a:t>
            </a:r>
            <a:r>
              <a:rPr lang="pl-PL" sz="2000" b="1" dirty="0"/>
              <a:t>dotyczy obywateli, czy osób niemających polskiego obywatelstwa</a:t>
            </a:r>
            <a:r>
              <a:rPr lang="pl-PL" sz="2000" dirty="0"/>
              <a:t>.</a:t>
            </a:r>
          </a:p>
        </p:txBody>
      </p:sp>
    </p:spTree>
    <p:extLst>
      <p:ext uri="{BB962C8B-B14F-4D97-AF65-F5344CB8AC3E}">
        <p14:creationId xmlns:p14="http://schemas.microsoft.com/office/powerpoint/2010/main" val="1230314248"/>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C05FB809-1B3E-46CD-B5ED-433E06033C8F}"/>
              </a:ext>
            </a:extLst>
          </p:cNvPr>
          <p:cNvSpPr>
            <a:spLocks noGrp="1"/>
          </p:cNvSpPr>
          <p:nvPr>
            <p:ph type="title"/>
          </p:nvPr>
        </p:nvSpPr>
        <p:spPr>
          <a:xfrm>
            <a:off x="482600" y="978408"/>
            <a:ext cx="10634472" cy="638519"/>
          </a:xfrm>
        </p:spPr>
        <p:txBody>
          <a:bodyPr>
            <a:normAutofit fontScale="90000"/>
          </a:bodyPr>
          <a:lstStyle/>
          <a:p>
            <a:r>
              <a:rPr lang="pl-PL" sz="4400" dirty="0"/>
              <a:t>Dlaczego ważna jest precyzja ustawodawcy? </a:t>
            </a:r>
            <a:endParaRPr lang="en-GB" sz="4400" dirty="0"/>
          </a:p>
        </p:txBody>
      </p:sp>
      <p:sp>
        <p:nvSpPr>
          <p:cNvPr id="5" name="Symbol zastępczy tekstu 4">
            <a:extLst>
              <a:ext uri="{FF2B5EF4-FFF2-40B4-BE49-F238E27FC236}">
                <a16:creationId xmlns:a16="http://schemas.microsoft.com/office/drawing/2014/main" id="{13BEBD57-B94A-46A3-8EF7-369B08C01EF0}"/>
              </a:ext>
            </a:extLst>
          </p:cNvPr>
          <p:cNvSpPr>
            <a:spLocks noGrp="1"/>
          </p:cNvSpPr>
          <p:nvPr>
            <p:ph idx="1"/>
          </p:nvPr>
        </p:nvSpPr>
        <p:spPr>
          <a:xfrm>
            <a:off x="842504" y="2074128"/>
            <a:ext cx="10506991" cy="380546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w="28575"/>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lgn="just"/>
            <a:r>
              <a:rPr lang="pl-PL" dirty="0"/>
              <a:t>Podstawowym celem precyzyjnego określenia w prawie przesłanek dopuszczalności czynności operacyjno-rozpoznawczych jest wyznaczenie organom władzy wykonawczej możliwie jak najściślejszych ram działania. </a:t>
            </a:r>
            <a:r>
              <a:rPr lang="pl-PL" b="1" dirty="0"/>
              <a:t>Zapobiegać ma to arbitralności stosowania prawa, a zwłaszcza przenoszeniu na organy stosujące prawo ciężaru faktycznego wyznaczenia granic wolności człowieka</a:t>
            </a:r>
            <a:r>
              <a:rPr lang="pl-PL" dirty="0"/>
              <a:t>. Trybunał Konstytucyjny zwraca ponadto uwagę, że </a:t>
            </a:r>
            <a:r>
              <a:rPr lang="pl-PL" b="1" dirty="0"/>
              <a:t>im większa jest skala stosowania czynności operacyjno-rozpoznawczych, a więc wzrasta - choćby potencjalnie - częstotliwość ingerencji w konstytucyjne wolności i prawa</a:t>
            </a:r>
            <a:r>
              <a:rPr lang="pl-PL" dirty="0"/>
              <a:t>, tym bardziej unormowanie ustawowe musi cechować się zupełnością i maksymalną precyzją.</a:t>
            </a:r>
          </a:p>
          <a:p>
            <a:pPr algn="just"/>
            <a:endParaRPr lang="en-GB" dirty="0"/>
          </a:p>
        </p:txBody>
      </p:sp>
    </p:spTree>
    <p:extLst>
      <p:ext uri="{BB962C8B-B14F-4D97-AF65-F5344CB8AC3E}">
        <p14:creationId xmlns:p14="http://schemas.microsoft.com/office/powerpoint/2010/main" val="218021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AE568C3-BF82-4E55-A892-F7B8AC29132E}"/>
              </a:ext>
            </a:extLst>
          </p:cNvPr>
          <p:cNvSpPr>
            <a:spLocks noGrp="1"/>
          </p:cNvSpPr>
          <p:nvPr>
            <p:ph type="title"/>
          </p:nvPr>
        </p:nvSpPr>
        <p:spPr>
          <a:xfrm>
            <a:off x="466722" y="586855"/>
            <a:ext cx="3201366" cy="3387497"/>
          </a:xfrm>
        </p:spPr>
        <p:txBody>
          <a:bodyPr anchor="b">
            <a:normAutofit/>
          </a:bodyPr>
          <a:lstStyle/>
          <a:p>
            <a:pPr algn="r"/>
            <a:r>
              <a:rPr lang="pl-PL" sz="3400">
                <a:solidFill>
                  <a:srgbClr val="FFFFFF"/>
                </a:solidFill>
              </a:rPr>
              <a:t>Zasada bezpośredniości – ciekawostka </a:t>
            </a:r>
            <a:r>
              <a:rPr lang="pl-PL" sz="3400">
                <a:solidFill>
                  <a:srgbClr val="FFFFFF"/>
                </a:solidFill>
                <a:sym typeface="Wingdings" panose="05000000000000000000" pitchFamily="2" charset="2"/>
              </a:rPr>
              <a:t> </a:t>
            </a:r>
            <a:endParaRPr lang="pl-PL" sz="3400">
              <a:solidFill>
                <a:srgbClr val="FFFFFF"/>
              </a:solidFill>
            </a:endParaRPr>
          </a:p>
        </p:txBody>
      </p:sp>
      <p:sp>
        <p:nvSpPr>
          <p:cNvPr id="3" name="Symbol zastępczy zawartości 2">
            <a:extLst>
              <a:ext uri="{FF2B5EF4-FFF2-40B4-BE49-F238E27FC236}">
                <a16:creationId xmlns:a16="http://schemas.microsoft.com/office/drawing/2014/main" id="{4701FBFC-7527-4FBC-BE99-5128F8A67B16}"/>
              </a:ext>
            </a:extLst>
          </p:cNvPr>
          <p:cNvSpPr>
            <a:spLocks noGrp="1"/>
          </p:cNvSpPr>
          <p:nvPr>
            <p:ph idx="1"/>
          </p:nvPr>
        </p:nvSpPr>
        <p:spPr>
          <a:xfrm>
            <a:off x="4810259" y="649480"/>
            <a:ext cx="6555347" cy="5546047"/>
          </a:xfrm>
        </p:spPr>
        <p:txBody>
          <a:bodyPr anchor="ctr">
            <a:normAutofit/>
          </a:bodyPr>
          <a:lstStyle/>
          <a:p>
            <a:pPr algn="just"/>
            <a:r>
              <a:rPr lang="pl-PL" sz="2000" dirty="0"/>
              <a:t>Na gruncie konwencyjnym (art. 6 ust. 3 lit. d EKPC) bezpośredniość ma inne znaczenie. Chodzi o przeprowadzenie dowodów bezpośrednio w obecności oskarżonego, żeby miał on możliwość m.in. zadać pytania świadkom, wypowiadać się do każdego dowodu. Bezpośredniość konwencyjna to w istocie prawo oskarżonego do bezpośredniego skonfrontowania się z obciążającymi go dowodami. </a:t>
            </a:r>
          </a:p>
          <a:p>
            <a:pPr algn="just"/>
            <a:r>
              <a:rPr lang="pl-PL" sz="2000" dirty="0"/>
              <a:t>Widać różnicę w rozłożeniu akcentów – w polskiej doktrynie i orzecznictwie kluczowe znaczenie ma zapoznanie się organu z dowodem (najlepiej dowodem pierwotnym), niezależnie od tego, czy oskarżony bierze udział w czynnościach.  W orzecznictwie ETPC należy zapewnić oskarżonemu możliwość zadania pytań świadkom – w wariancie idealnym: bezpośrednio podczas rozprawy – ale jeśli nie jest to możliwe, Trybunał sprawdza, czy na którymś ze stadiów postępowania, oskarżony mógł zadać pytania świadkowi (</a:t>
            </a:r>
            <a:r>
              <a:rPr lang="pl-PL" sz="2000" i="1" dirty="0" err="1"/>
              <a:t>right</a:t>
            </a:r>
            <a:r>
              <a:rPr lang="pl-PL" sz="2000" i="1" dirty="0"/>
              <a:t> to </a:t>
            </a:r>
            <a:r>
              <a:rPr lang="pl-PL" sz="2000" i="1" dirty="0" err="1"/>
              <a:t>confront</a:t>
            </a:r>
            <a:r>
              <a:rPr lang="pl-PL" sz="2000" i="1" dirty="0"/>
              <a:t> a </a:t>
            </a:r>
            <a:r>
              <a:rPr lang="pl-PL" sz="2000" i="1" dirty="0" err="1"/>
              <a:t>witness</a:t>
            </a:r>
            <a:r>
              <a:rPr lang="pl-PL" sz="2000" i="1" dirty="0"/>
              <a:t>)</a:t>
            </a:r>
            <a:endParaRPr lang="pl-PL" sz="2000" dirty="0"/>
          </a:p>
        </p:txBody>
      </p:sp>
    </p:spTree>
    <p:extLst>
      <p:ext uri="{BB962C8B-B14F-4D97-AF65-F5344CB8AC3E}">
        <p14:creationId xmlns:p14="http://schemas.microsoft.com/office/powerpoint/2010/main" val="1370138459"/>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ytuł 3">
            <a:extLst>
              <a:ext uri="{FF2B5EF4-FFF2-40B4-BE49-F238E27FC236}">
                <a16:creationId xmlns:a16="http://schemas.microsoft.com/office/drawing/2014/main" id="{C449AA66-8A46-4F7B-B933-A31815F79C7D}"/>
              </a:ext>
            </a:extLst>
          </p:cNvPr>
          <p:cNvSpPr>
            <a:spLocks noGrp="1"/>
          </p:cNvSpPr>
          <p:nvPr>
            <p:ph type="title"/>
          </p:nvPr>
        </p:nvSpPr>
        <p:spPr>
          <a:xfrm>
            <a:off x="987689" y="3071183"/>
            <a:ext cx="9910296" cy="2590027"/>
          </a:xfrm>
        </p:spPr>
        <p:txBody>
          <a:bodyPr vert="horz" lIns="91440" tIns="45720" rIns="91440" bIns="45720" rtlCol="0" anchor="t">
            <a:normAutofit/>
          </a:bodyPr>
          <a:lstStyle/>
          <a:p>
            <a:r>
              <a:rPr lang="en-US" sz="8000" kern="1200">
                <a:solidFill>
                  <a:schemeClr val="tx1"/>
                </a:solidFill>
                <a:latin typeface="+mj-lt"/>
                <a:ea typeface="+mj-ea"/>
                <a:cs typeface="+mj-cs"/>
              </a:rPr>
              <a:t>Kontrola operacyjna </a:t>
            </a:r>
          </a:p>
        </p:txBody>
      </p:sp>
      <p:sp>
        <p:nvSpPr>
          <p:cNvPr id="18" name="Rectangle 17">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5344380"/>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ytuł 3">
            <a:extLst>
              <a:ext uri="{FF2B5EF4-FFF2-40B4-BE49-F238E27FC236}">
                <a16:creationId xmlns:a16="http://schemas.microsoft.com/office/drawing/2014/main" id="{4932C759-26DC-42AE-9EC7-3833CF4CDE7B}"/>
              </a:ext>
            </a:extLst>
          </p:cNvPr>
          <p:cNvSpPr>
            <a:spLocks noGrp="1"/>
          </p:cNvSpPr>
          <p:nvPr>
            <p:ph type="title"/>
          </p:nvPr>
        </p:nvSpPr>
        <p:spPr>
          <a:xfrm>
            <a:off x="621792" y="1161288"/>
            <a:ext cx="3602736" cy="4526280"/>
          </a:xfrm>
        </p:spPr>
        <p:txBody>
          <a:bodyPr>
            <a:normAutofit/>
          </a:bodyPr>
          <a:lstStyle/>
          <a:p>
            <a:r>
              <a:rPr lang="pl-PL" sz="4000"/>
              <a:t>Zakres kontroli operacyjnej</a:t>
            </a:r>
            <a:endParaRPr lang="en-GB" sz="4000"/>
          </a:p>
        </p:txBody>
      </p:sp>
      <p:sp>
        <p:nvSpPr>
          <p:cNvPr id="17" name="Rectangle 16">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7" name="Symbol zastępczy zawartości 4">
            <a:extLst>
              <a:ext uri="{FF2B5EF4-FFF2-40B4-BE49-F238E27FC236}">
                <a16:creationId xmlns:a16="http://schemas.microsoft.com/office/drawing/2014/main" id="{A2255450-1681-BEA5-691F-F6552DF51123}"/>
              </a:ext>
            </a:extLst>
          </p:cNvPr>
          <p:cNvGraphicFramePr>
            <a:graphicFrameLocks noGrp="1"/>
          </p:cNvGraphicFramePr>
          <p:nvPr>
            <p:ph idx="1"/>
            <p:extLst>
              <p:ext uri="{D42A27DB-BD31-4B8C-83A1-F6EECF244321}">
                <p14:modId xmlns:p14="http://schemas.microsoft.com/office/powerpoint/2010/main" val="2250334967"/>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8303298"/>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FD1BB6B-5960-4670-B407-8A5851DE0C09}"/>
              </a:ext>
            </a:extLst>
          </p:cNvPr>
          <p:cNvSpPr>
            <a:spLocks noGrp="1"/>
          </p:cNvSpPr>
          <p:nvPr>
            <p:ph type="title"/>
          </p:nvPr>
        </p:nvSpPr>
        <p:spPr>
          <a:xfrm>
            <a:off x="482600" y="755384"/>
            <a:ext cx="10634472" cy="973055"/>
          </a:xfrm>
        </p:spPr>
        <p:txBody>
          <a:bodyPr>
            <a:normAutofit/>
          </a:bodyPr>
          <a:lstStyle/>
          <a:p>
            <a:r>
              <a:rPr lang="pl-PL" sz="5400" dirty="0"/>
              <a:t>Warunki zastosowania – art. 19 ust. 1</a:t>
            </a:r>
            <a:endParaRPr lang="en-GB" sz="5400" dirty="0"/>
          </a:p>
        </p:txBody>
      </p:sp>
      <p:sp>
        <p:nvSpPr>
          <p:cNvPr id="3" name="Symbol zastępczy zawartości 2">
            <a:extLst>
              <a:ext uri="{FF2B5EF4-FFF2-40B4-BE49-F238E27FC236}">
                <a16:creationId xmlns:a16="http://schemas.microsoft.com/office/drawing/2014/main" id="{28E5F9F4-473D-4390-B8D9-CB5F404640FB}"/>
              </a:ext>
            </a:extLst>
          </p:cNvPr>
          <p:cNvSpPr>
            <a:spLocks noGrp="1"/>
          </p:cNvSpPr>
          <p:nvPr>
            <p:ph idx="1"/>
          </p:nvPr>
        </p:nvSpPr>
        <p:spPr>
          <a:xfrm>
            <a:off x="482600" y="1906860"/>
            <a:ext cx="10506991" cy="3972732"/>
          </a:xfrm>
        </p:spPr>
        <p:txBody>
          <a:bodyPr>
            <a:normAutofit fontScale="85000" lnSpcReduction="20000"/>
          </a:bodyPr>
          <a:lstStyle/>
          <a:p>
            <a:pPr algn="just"/>
            <a:r>
              <a:rPr lang="pl-PL" dirty="0"/>
              <a:t>Przy wykonywaniu czynności operacyjno-rozpoznawczych, podejmowanych przez Policję w </a:t>
            </a:r>
            <a:r>
              <a:rPr lang="pl-PL" b="1" dirty="0"/>
              <a:t>celu zapobieżenia, wykrycia, ustalenia sprawców</a:t>
            </a:r>
            <a:r>
              <a:rPr lang="pl-PL" dirty="0"/>
              <a:t>, a także </a:t>
            </a:r>
            <a:r>
              <a:rPr lang="pl-PL" b="1" dirty="0"/>
              <a:t>uzyskania i utrwalenia dowodów</a:t>
            </a:r>
            <a:r>
              <a:rPr lang="pl-PL" dirty="0"/>
              <a:t>, ściganych z oskarżenia publicznego, </a:t>
            </a:r>
            <a:r>
              <a:rPr lang="pl-PL" b="1" dirty="0">
                <a:solidFill>
                  <a:srgbClr val="FF0000"/>
                </a:solidFill>
              </a:rPr>
              <a:t>umyślnych przestępstw </a:t>
            </a:r>
            <a:r>
              <a:rPr lang="pl-PL" dirty="0"/>
              <a:t>(katalog na kolejnym slajdzie) </a:t>
            </a:r>
            <a:r>
              <a:rPr lang="pl-PL" b="1" u="sng" dirty="0">
                <a:solidFill>
                  <a:srgbClr val="00B050"/>
                </a:solidFill>
              </a:rPr>
              <a:t>gdy inne środki okazały się bezskuteczne albo będą nieprzydatne</a:t>
            </a:r>
            <a:r>
              <a:rPr lang="pl-PL" dirty="0"/>
              <a:t>, </a:t>
            </a:r>
            <a:r>
              <a:rPr lang="pl-PL" b="1" u="sng" dirty="0"/>
              <a:t>sąd okręgowy </a:t>
            </a:r>
            <a:r>
              <a:rPr lang="pl-PL" dirty="0"/>
              <a:t>może, w drodze postanowienia, zarządzić kontrolę operacyjną, na pisemny </a:t>
            </a:r>
            <a:r>
              <a:rPr lang="pl-PL" b="1" dirty="0"/>
              <a:t>wniosek Komendanta Głównego Policji</a:t>
            </a:r>
            <a:r>
              <a:rPr lang="pl-PL" dirty="0"/>
              <a:t>, Komendanta CBŚP albo Komendanta BSWP, złożony </a:t>
            </a:r>
            <a:r>
              <a:rPr lang="pl-PL" b="1" dirty="0"/>
              <a:t>po uzyskaniu pisemnej zgody Prokuratora Generalnego</a:t>
            </a:r>
            <a:r>
              <a:rPr lang="pl-PL" dirty="0"/>
              <a:t>, albo na pisemny wniosek komendanta wojewódzkiego Policji, złożony po uzyskaniu pisemnej zgody prokuratora okręgowego właściwego ze względu na siedzibę składającego wniosek organu Policji. </a:t>
            </a:r>
          </a:p>
          <a:p>
            <a:endParaRPr lang="pl-PL" dirty="0"/>
          </a:p>
          <a:p>
            <a:r>
              <a:rPr lang="pl-PL" dirty="0"/>
              <a:t>Wniosek, o którym mowa w ust. 1, przedstawia się wraz z </a:t>
            </a:r>
            <a:r>
              <a:rPr lang="pl-PL" b="1" dirty="0"/>
              <a:t>materiałami uzasadniającymi potrzebę zastosowania kontroli operacyjne</a:t>
            </a:r>
            <a:r>
              <a:rPr lang="pl-PL" dirty="0"/>
              <a:t>j.</a:t>
            </a:r>
            <a:endParaRPr lang="en-GB" dirty="0"/>
          </a:p>
        </p:txBody>
      </p:sp>
    </p:spTree>
    <p:extLst>
      <p:ext uri="{BB962C8B-B14F-4D97-AF65-F5344CB8AC3E}">
        <p14:creationId xmlns:p14="http://schemas.microsoft.com/office/powerpoint/2010/main" val="353262656"/>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21811F-B223-4FEB-92B5-D3CD0B833269}"/>
              </a:ext>
            </a:extLst>
          </p:cNvPr>
          <p:cNvSpPr>
            <a:spLocks noGrp="1"/>
          </p:cNvSpPr>
          <p:nvPr>
            <p:ph type="title"/>
          </p:nvPr>
        </p:nvSpPr>
        <p:spPr>
          <a:xfrm>
            <a:off x="0" y="37356"/>
            <a:ext cx="12080240" cy="627368"/>
          </a:xfrm>
        </p:spPr>
        <p:txBody>
          <a:bodyPr/>
          <a:lstStyle/>
          <a:p>
            <a:pPr algn="ctr"/>
            <a:r>
              <a:rPr lang="pl-PL" sz="3200" dirty="0"/>
              <a:t>Przestępstwa katalogowe </a:t>
            </a:r>
            <a:endParaRPr lang="en-GB" sz="3200" dirty="0"/>
          </a:p>
        </p:txBody>
      </p:sp>
      <p:graphicFrame>
        <p:nvGraphicFramePr>
          <p:cNvPr id="19" name="Symbol zastępczy zawartości 2">
            <a:extLst>
              <a:ext uri="{FF2B5EF4-FFF2-40B4-BE49-F238E27FC236}">
                <a16:creationId xmlns:a16="http://schemas.microsoft.com/office/drawing/2014/main" id="{E919A8CC-6B4A-5B74-65A4-AEAE026CA282}"/>
              </a:ext>
            </a:extLst>
          </p:cNvPr>
          <p:cNvGraphicFramePr>
            <a:graphicFrameLocks noGrp="1"/>
          </p:cNvGraphicFramePr>
          <p:nvPr>
            <p:ph idx="1"/>
            <p:extLst>
              <p:ext uri="{D42A27DB-BD31-4B8C-83A1-F6EECF244321}">
                <p14:modId xmlns:p14="http://schemas.microsoft.com/office/powerpoint/2010/main" val="759401306"/>
              </p:ext>
            </p:extLst>
          </p:nvPr>
        </p:nvGraphicFramePr>
        <p:xfrm>
          <a:off x="0" y="664724"/>
          <a:ext cx="12192000" cy="6155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8736894"/>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416767" y="132151"/>
            <a:ext cx="9692640" cy="1325562"/>
          </a:xfrm>
        </p:spPr>
        <p:txBody>
          <a:bodyPr/>
          <a:lstStyle/>
          <a:p>
            <a:r>
              <a:rPr lang="pl-PL" sz="4000" dirty="0"/>
              <a:t>Wniosek o kontrolę operacyjną </a:t>
            </a:r>
          </a:p>
        </p:txBody>
      </p:sp>
      <p:graphicFrame>
        <p:nvGraphicFramePr>
          <p:cNvPr id="4" name="Symbol zastępczy zawartości 3"/>
          <p:cNvGraphicFramePr>
            <a:graphicFrameLocks noGrp="1"/>
          </p:cNvGraphicFramePr>
          <p:nvPr>
            <p:ph idx="1"/>
          </p:nvPr>
        </p:nvGraphicFramePr>
        <p:xfrm>
          <a:off x="267067" y="-108676"/>
          <a:ext cx="10894552" cy="3879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1246106" y="2873619"/>
          <a:ext cx="6068470" cy="12003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Nawias klamrowy zamykający 5"/>
          <p:cNvSpPr/>
          <p:nvPr/>
        </p:nvSpPr>
        <p:spPr>
          <a:xfrm rot="5400000">
            <a:off x="2217724" y="3001415"/>
            <a:ext cx="801805" cy="3323429"/>
          </a:xfrm>
          <a:prstGeom prst="rightBrace">
            <a:avLst>
              <a:gd name="adj1" fmla="val 31423"/>
              <a:gd name="adj2" fmla="val 49166"/>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7" name="pole tekstowe 6"/>
          <p:cNvSpPr txBox="1"/>
          <p:nvPr/>
        </p:nvSpPr>
        <p:spPr>
          <a:xfrm>
            <a:off x="267067" y="5118659"/>
            <a:ext cx="6479626" cy="1077218"/>
          </a:xfrm>
          <a:prstGeom prst="rect">
            <a:avLst/>
          </a:prstGeom>
          <a:noFill/>
        </p:spPr>
        <p:txBody>
          <a:bodyPr wrap="square" rtlCol="0">
            <a:spAutoFit/>
          </a:bodyPr>
          <a:lstStyle/>
          <a:p>
            <a:pPr algn="just"/>
            <a:r>
              <a:rPr lang="pl-PL" sz="1600" dirty="0"/>
              <a:t>- Materiały uzasadniające zastosowanie kontroli operacyjnej. </a:t>
            </a:r>
          </a:p>
          <a:p>
            <a:pPr algn="just"/>
            <a:r>
              <a:rPr lang="pl-PL" sz="1600" dirty="0"/>
              <a:t>- Jeżeli kontrola operacyjna jest stosowana wobec oskarżonego (osoby podejrzanej) zamieszcza się informację o prowadzeniu postępowania karnego (prowadzonym postępowaniu karnym) </a:t>
            </a:r>
          </a:p>
        </p:txBody>
      </p:sp>
      <p:sp>
        <p:nvSpPr>
          <p:cNvPr id="8" name="Nawias klamrowy zamykający 7"/>
          <p:cNvSpPr/>
          <p:nvPr/>
        </p:nvSpPr>
        <p:spPr>
          <a:xfrm>
            <a:off x="7892137" y="2853228"/>
            <a:ext cx="630621" cy="2144110"/>
          </a:xfrm>
          <a:prstGeom prst="rightBrace">
            <a:avLst>
              <a:gd name="adj1" fmla="val 35833"/>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9" name="pole tekstowe 8"/>
          <p:cNvSpPr txBox="1"/>
          <p:nvPr/>
        </p:nvSpPr>
        <p:spPr>
          <a:xfrm>
            <a:off x="8639136" y="3042897"/>
            <a:ext cx="2522483" cy="2062103"/>
          </a:xfrm>
          <a:prstGeom prst="rect">
            <a:avLst/>
          </a:prstGeom>
          <a:noFill/>
        </p:spPr>
        <p:txBody>
          <a:bodyPr wrap="square" rtlCol="0">
            <a:spAutoFit/>
          </a:bodyPr>
          <a:lstStyle/>
          <a:p>
            <a:pPr algn="just"/>
            <a:r>
              <a:rPr lang="pl-PL" sz="1600" dirty="0"/>
              <a:t>Sąd w składzie 1 sędziego, na posiedzeniu </a:t>
            </a:r>
            <a:r>
              <a:rPr lang="pl-PL" sz="1600" b="1" dirty="0"/>
              <a:t>niejawnym. </a:t>
            </a:r>
          </a:p>
          <a:p>
            <a:pPr algn="just"/>
            <a:r>
              <a:rPr lang="pl-PL" sz="1600" dirty="0"/>
              <a:t>W posiedzeniu może wziąć udział prokurator i przedstawiciel organu wnioskującego o kontrolę operacyjną </a:t>
            </a:r>
          </a:p>
        </p:txBody>
      </p:sp>
      <p:cxnSp>
        <p:nvCxnSpPr>
          <p:cNvPr id="10" name="Łącznik prosty ze strzałką 9"/>
          <p:cNvCxnSpPr>
            <a:cxnSpLocks/>
          </p:cNvCxnSpPr>
          <p:nvPr/>
        </p:nvCxnSpPr>
        <p:spPr>
          <a:xfrm>
            <a:off x="6349603" y="4203295"/>
            <a:ext cx="1253754" cy="99064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pole tekstowe 10"/>
          <p:cNvSpPr txBox="1"/>
          <p:nvPr/>
        </p:nvSpPr>
        <p:spPr>
          <a:xfrm>
            <a:off x="7603357" y="5225252"/>
            <a:ext cx="342368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pl-PL" dirty="0"/>
              <a:t>Na postanowienie o odmowie wyrażenia zgody na kontrolę operacyjną </a:t>
            </a:r>
            <a:r>
              <a:rPr lang="pl-PL" i="1" u="sng" dirty="0"/>
              <a:t>prokuratorowi</a:t>
            </a:r>
            <a:r>
              <a:rPr lang="pl-PL" dirty="0"/>
              <a:t> </a:t>
            </a:r>
            <a:r>
              <a:rPr lang="pl-PL" b="1" dirty="0"/>
              <a:t>przysługuje zażalenie </a:t>
            </a:r>
          </a:p>
        </p:txBody>
      </p:sp>
    </p:spTree>
    <p:extLst>
      <p:ext uri="{BB962C8B-B14F-4D97-AF65-F5344CB8AC3E}">
        <p14:creationId xmlns:p14="http://schemas.microsoft.com/office/powerpoint/2010/main" val="133199547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3A0F72A-E5AA-4B1E-AFC5-87B1FBC952FA}"/>
              </a:ext>
            </a:extLst>
          </p:cNvPr>
          <p:cNvSpPr>
            <a:spLocks noGrp="1"/>
          </p:cNvSpPr>
          <p:nvPr>
            <p:ph type="title"/>
          </p:nvPr>
        </p:nvSpPr>
        <p:spPr>
          <a:xfrm>
            <a:off x="482600" y="530909"/>
            <a:ext cx="10634472" cy="894997"/>
          </a:xfrm>
        </p:spPr>
        <p:txBody>
          <a:bodyPr/>
          <a:lstStyle/>
          <a:p>
            <a:r>
              <a:rPr lang="pl-PL" sz="4400" dirty="0"/>
              <a:t>Czas trwania </a:t>
            </a:r>
            <a:endParaRPr lang="en-GB" sz="4400" dirty="0"/>
          </a:p>
        </p:txBody>
      </p:sp>
      <p:sp>
        <p:nvSpPr>
          <p:cNvPr id="3" name="Symbol zastępczy zawartości 2">
            <a:extLst>
              <a:ext uri="{FF2B5EF4-FFF2-40B4-BE49-F238E27FC236}">
                <a16:creationId xmlns:a16="http://schemas.microsoft.com/office/drawing/2014/main" id="{20D09D39-C8C8-4680-B737-7047038D54B9}"/>
              </a:ext>
            </a:extLst>
          </p:cNvPr>
          <p:cNvSpPr>
            <a:spLocks noGrp="1"/>
          </p:cNvSpPr>
          <p:nvPr>
            <p:ph idx="1"/>
          </p:nvPr>
        </p:nvSpPr>
        <p:spPr>
          <a:xfrm>
            <a:off x="482600" y="1467293"/>
            <a:ext cx="10506991" cy="4412299"/>
          </a:xfrm>
        </p:spPr>
        <p:txBody>
          <a:bodyPr>
            <a:normAutofit fontScale="77500" lnSpcReduction="20000"/>
          </a:bodyPr>
          <a:lstStyle/>
          <a:p>
            <a:pPr algn="just"/>
            <a:r>
              <a:rPr lang="pl-PL" dirty="0"/>
              <a:t>8. Kontrolę operacyjną zarządza się na okres </a:t>
            </a:r>
            <a:r>
              <a:rPr lang="pl-PL" b="1" dirty="0"/>
              <a:t>nie dłuższy niż 3 miesiące</a:t>
            </a:r>
            <a:r>
              <a:rPr lang="pl-PL" dirty="0"/>
              <a:t>. Sąd okręgowy może, na pisemny wniosek Komendanta Głównego Policji, Komendanta CBŚP, Komendanta BSWP albo komendanta wojewódzkiego Policji, złożony po uzyskaniu pisemnej zgody właściwego prokuratora, o którym mowa w ust. 1, na okres </a:t>
            </a:r>
            <a:r>
              <a:rPr lang="pl-PL" b="1" dirty="0"/>
              <a:t>nie dłuższy niż kolejne 3 miesiące</a:t>
            </a:r>
            <a:r>
              <a:rPr lang="pl-PL" dirty="0"/>
              <a:t>, wydać postanowienie o jednorazowym przedłużeniu kontroli operacyjnej, jeżeli nie ustały przyczyny tej kontroli.</a:t>
            </a:r>
          </a:p>
          <a:p>
            <a:pPr algn="just"/>
            <a:r>
              <a:rPr lang="pl-PL" dirty="0"/>
              <a:t>9. </a:t>
            </a:r>
            <a:r>
              <a:rPr lang="pl-PL" b="1" dirty="0"/>
              <a:t>W uzasadnionych przypadkach, gdy podczas stosowania kontroli operacyjnej pojawią się nowe okoliczności istotne dla zapobieżenia lub wykrycia przestępstwa albo ustalenia sprawców i uzyskania dowodów przestępstwa</a:t>
            </a:r>
            <a:r>
              <a:rPr lang="pl-PL" dirty="0"/>
              <a:t>, sąd okręgowy, na pisemny wniosek Komendanta Głównego Policji, złożony po uzyskaniu pisemnej zgody Prokuratora Generalnego, może, </a:t>
            </a:r>
            <a:r>
              <a:rPr lang="pl-PL" b="1" dirty="0"/>
              <a:t>również po upływie okresów</a:t>
            </a:r>
            <a:r>
              <a:rPr lang="pl-PL" dirty="0"/>
              <a:t>, o których mowa w ust. 8, wydawać </a:t>
            </a:r>
            <a:r>
              <a:rPr lang="pl-PL" b="1" dirty="0"/>
              <a:t>kolejne postanowienia o przedłużeniu kontroli operacyjnej na następujące po sobie okresy, których łączna długość </a:t>
            </a:r>
            <a:r>
              <a:rPr lang="pl-PL" b="1" dirty="0">
                <a:solidFill>
                  <a:srgbClr val="00B050"/>
                </a:solidFill>
              </a:rPr>
              <a:t>nie może przekraczać 12 miesięcy</a:t>
            </a:r>
            <a:r>
              <a:rPr lang="pl-PL" dirty="0"/>
              <a:t>.</a:t>
            </a:r>
          </a:p>
          <a:p>
            <a:pPr algn="ctr"/>
            <a:r>
              <a:rPr lang="pl-PL" b="1" dirty="0">
                <a:solidFill>
                  <a:srgbClr val="FF0000"/>
                </a:solidFill>
              </a:rPr>
              <a:t>13. Kontrola operacyjna powinna być zakończona niezwłocznie po ustaniu przyczyn jej zarządzenia, najpóźniej jednak z upływem okresu, na który została wprowadzona.</a:t>
            </a:r>
          </a:p>
          <a:p>
            <a:pPr algn="just"/>
            <a:endParaRPr lang="en-GB" dirty="0"/>
          </a:p>
        </p:txBody>
      </p:sp>
    </p:spTree>
    <p:extLst>
      <p:ext uri="{BB962C8B-B14F-4D97-AF65-F5344CB8AC3E}">
        <p14:creationId xmlns:p14="http://schemas.microsoft.com/office/powerpoint/2010/main" val="3685587076"/>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9E1AD8-8FFE-434F-AD45-30A704CED805}"/>
              </a:ext>
            </a:extLst>
          </p:cNvPr>
          <p:cNvSpPr>
            <a:spLocks noGrp="1"/>
          </p:cNvSpPr>
          <p:nvPr>
            <p:ph type="title"/>
          </p:nvPr>
        </p:nvSpPr>
        <p:spPr>
          <a:xfrm>
            <a:off x="482600" y="691328"/>
            <a:ext cx="10634472" cy="1095719"/>
          </a:xfrm>
        </p:spPr>
        <p:txBody>
          <a:bodyPr/>
          <a:lstStyle/>
          <a:p>
            <a:r>
              <a:rPr lang="pl-PL" sz="4400" dirty="0"/>
              <a:t>Kontrola bez uprzedniej zgody sądu</a:t>
            </a:r>
            <a:endParaRPr lang="en-GB" sz="4400" dirty="0"/>
          </a:p>
        </p:txBody>
      </p:sp>
      <p:sp>
        <p:nvSpPr>
          <p:cNvPr id="3" name="Symbol zastępczy zawartości 2">
            <a:extLst>
              <a:ext uri="{FF2B5EF4-FFF2-40B4-BE49-F238E27FC236}">
                <a16:creationId xmlns:a16="http://schemas.microsoft.com/office/drawing/2014/main" id="{88999D0A-664F-43F7-8D47-016A48FDB028}"/>
              </a:ext>
            </a:extLst>
          </p:cNvPr>
          <p:cNvSpPr>
            <a:spLocks noGrp="1"/>
          </p:cNvSpPr>
          <p:nvPr>
            <p:ph idx="1"/>
          </p:nvPr>
        </p:nvSpPr>
        <p:spPr>
          <a:xfrm>
            <a:off x="482600" y="1787048"/>
            <a:ext cx="10506991" cy="4092544"/>
          </a:xfrm>
        </p:spPr>
        <p:txBody>
          <a:bodyPr>
            <a:normAutofit fontScale="92500" lnSpcReduction="20000"/>
          </a:bodyPr>
          <a:lstStyle/>
          <a:p>
            <a:r>
              <a:rPr lang="pl-PL" dirty="0"/>
              <a:t>Art. 19 ust. 3 </a:t>
            </a:r>
          </a:p>
          <a:p>
            <a:pPr algn="just"/>
            <a:r>
              <a:rPr lang="pl-PL" b="1" dirty="0"/>
              <a:t>W przypadkach niecierpiących zwłoki</a:t>
            </a:r>
            <a:r>
              <a:rPr lang="pl-PL" dirty="0"/>
              <a:t>, jeżeli mogłoby to spowodować utratę informacji lub zatarcie albo zniszczenie dowodów przestępstwa, Komendant Główny Policji, Komendant CBŚP, Komendant BSWP albo komendant wojewódzki Policji może zarządzić, po uzyskaniu pisemnej zgody właściwego prokuratora, o którym mowa w ust. 1, kontrolę operacyjną, </a:t>
            </a:r>
            <a:r>
              <a:rPr lang="pl-PL" b="1" dirty="0"/>
              <a:t>zwracając się jednocześnie do właściwego miejscowo sądu okręgowego z wnioskiem o wydanie postanowienia w tej sprawie. W razie nieudzielenia przez sąd zgody w terminie 5 dni od dnia zarządzenia kontroli operacyjnej</a:t>
            </a:r>
            <a:r>
              <a:rPr lang="pl-PL" dirty="0"/>
              <a:t>, organ zarządzający wstrzymuje kontrolę operacyjną oraz dokonuje protokolarnego, komisyjnego zniszczenia materiałów zgromadzonych podczas jej stosowania.</a:t>
            </a:r>
            <a:endParaRPr lang="en-GB" dirty="0"/>
          </a:p>
        </p:txBody>
      </p:sp>
    </p:spTree>
    <p:extLst>
      <p:ext uri="{BB962C8B-B14F-4D97-AF65-F5344CB8AC3E}">
        <p14:creationId xmlns:p14="http://schemas.microsoft.com/office/powerpoint/2010/main" val="63141227"/>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nvPr>
        </p:nvGraphicFramePr>
        <p:xfrm>
          <a:off x="159487" y="1351217"/>
          <a:ext cx="11100391" cy="2211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trzałka: w dół 4"/>
          <p:cNvSpPr/>
          <p:nvPr/>
        </p:nvSpPr>
        <p:spPr>
          <a:xfrm rot="2396921">
            <a:off x="9888105" y="3848987"/>
            <a:ext cx="733646" cy="1073888"/>
          </a:xfrm>
          <a:prstGeom prst="downArrow">
            <a:avLst>
              <a:gd name="adj1" fmla="val 34946"/>
              <a:gd name="adj2" fmla="val 46774"/>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pl-PL"/>
          </a:p>
        </p:txBody>
      </p:sp>
      <p:grpSp>
        <p:nvGrpSpPr>
          <p:cNvPr id="6" name="Grupa 5"/>
          <p:cNvGrpSpPr/>
          <p:nvPr/>
        </p:nvGrpSpPr>
        <p:grpSpPr>
          <a:xfrm>
            <a:off x="7389801" y="4385931"/>
            <a:ext cx="2132814" cy="1459644"/>
            <a:chOff x="3796983" y="2917145"/>
            <a:chExt cx="2132814" cy="1459644"/>
          </a:xfrm>
        </p:grpSpPr>
        <p:sp>
          <p:nvSpPr>
            <p:cNvPr id="7" name="Prostokąt: zaokrąglone rogi 6"/>
            <p:cNvSpPr/>
            <p:nvPr/>
          </p:nvSpPr>
          <p:spPr>
            <a:xfrm>
              <a:off x="3796983" y="2917145"/>
              <a:ext cx="2132814" cy="145964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pl-PL"/>
            </a:p>
          </p:txBody>
        </p:sp>
        <p:sp>
          <p:nvSpPr>
            <p:cNvPr id="8" name="Prostokąt: zaokrąglone rogi 4"/>
            <p:cNvSpPr txBox="1"/>
            <p:nvPr/>
          </p:nvSpPr>
          <p:spPr>
            <a:xfrm>
              <a:off x="3882487" y="2959897"/>
              <a:ext cx="2047310" cy="13741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Sąd </a:t>
              </a:r>
              <a:r>
                <a:rPr lang="pl-PL" sz="1800" b="1" kern="1200" dirty="0"/>
                <a:t>ma 5 dni na wyrażenie zgody </a:t>
              </a:r>
            </a:p>
          </p:txBody>
        </p:sp>
      </p:grpSp>
      <p:cxnSp>
        <p:nvCxnSpPr>
          <p:cNvPr id="12" name="Łącznik prosty ze strzałką 11"/>
          <p:cNvCxnSpPr/>
          <p:nvPr/>
        </p:nvCxnSpPr>
        <p:spPr>
          <a:xfrm flipH="1">
            <a:off x="5305647" y="5033177"/>
            <a:ext cx="18394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pole tekstowe 12"/>
          <p:cNvSpPr txBox="1"/>
          <p:nvPr/>
        </p:nvSpPr>
        <p:spPr>
          <a:xfrm>
            <a:off x="1676559" y="4368247"/>
            <a:ext cx="3218688" cy="1477328"/>
          </a:xfrm>
          <a:prstGeom prst="rect">
            <a:avLst/>
          </a:prstGeom>
          <a:noFill/>
        </p:spPr>
        <p:txBody>
          <a:bodyPr wrap="square" rtlCol="0">
            <a:spAutoFit/>
          </a:bodyPr>
          <a:lstStyle/>
          <a:p>
            <a:pPr algn="just"/>
            <a:r>
              <a:rPr lang="pl-PL" dirty="0"/>
              <a:t>Prokuratorowi przysługuje zażalenie na postanowienie o odmowie wyrażenia następczej zgody na kontrolę operacyjną!</a:t>
            </a:r>
          </a:p>
        </p:txBody>
      </p:sp>
      <p:sp>
        <p:nvSpPr>
          <p:cNvPr id="3" name="pole tekstowe 2"/>
          <p:cNvSpPr txBox="1"/>
          <p:nvPr/>
        </p:nvSpPr>
        <p:spPr>
          <a:xfrm>
            <a:off x="489096" y="654769"/>
            <a:ext cx="10770782" cy="707886"/>
          </a:xfrm>
          <a:prstGeom prst="rect">
            <a:avLst/>
          </a:prstGeom>
          <a:noFill/>
        </p:spPr>
        <p:txBody>
          <a:bodyPr wrap="square" rtlCol="0">
            <a:spAutoFit/>
          </a:bodyPr>
          <a:lstStyle/>
          <a:p>
            <a:pPr algn="ctr"/>
            <a:r>
              <a:rPr lang="pl-PL" sz="2000" dirty="0"/>
              <a:t>Ważne! Zasadą powinno być wyrażenie zgody przez sąd przed podjęciem czynności operacyjno-rozpoznawczych, a nie wtórne ich legalizowanie w drodze zgody następczej. </a:t>
            </a:r>
          </a:p>
        </p:txBody>
      </p:sp>
    </p:spTree>
    <p:extLst>
      <p:ext uri="{BB962C8B-B14F-4D97-AF65-F5344CB8AC3E}">
        <p14:creationId xmlns:p14="http://schemas.microsoft.com/office/powerpoint/2010/main" val="394681900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E25186F-E8BC-44D8-BB3D-63625EDC0D51}"/>
              </a:ext>
            </a:extLst>
          </p:cNvPr>
          <p:cNvSpPr>
            <a:spLocks noGrp="1"/>
          </p:cNvSpPr>
          <p:nvPr>
            <p:ph type="title"/>
          </p:nvPr>
        </p:nvSpPr>
        <p:spPr>
          <a:xfrm>
            <a:off x="482600" y="978408"/>
            <a:ext cx="10634472" cy="1095719"/>
          </a:xfrm>
        </p:spPr>
        <p:txBody>
          <a:bodyPr>
            <a:normAutofit/>
          </a:bodyPr>
          <a:lstStyle/>
          <a:p>
            <a:r>
              <a:rPr lang="pl-PL" sz="4800" dirty="0"/>
              <a:t>Co z materiałami, które są nieprzydatne?</a:t>
            </a:r>
            <a:endParaRPr lang="en-GB" sz="4800" dirty="0"/>
          </a:p>
        </p:txBody>
      </p:sp>
      <p:sp>
        <p:nvSpPr>
          <p:cNvPr id="3" name="Symbol zastępczy zawartości 2">
            <a:extLst>
              <a:ext uri="{FF2B5EF4-FFF2-40B4-BE49-F238E27FC236}">
                <a16:creationId xmlns:a16="http://schemas.microsoft.com/office/drawing/2014/main" id="{E8C40C0D-D654-433B-B4B8-A9B81A8E60C1}"/>
              </a:ext>
            </a:extLst>
          </p:cNvPr>
          <p:cNvSpPr>
            <a:spLocks noGrp="1"/>
          </p:cNvSpPr>
          <p:nvPr>
            <p:ph idx="1"/>
          </p:nvPr>
        </p:nvSpPr>
        <p:spPr>
          <a:xfrm>
            <a:off x="482600" y="2074128"/>
            <a:ext cx="10506991" cy="3805464"/>
          </a:xfrm>
        </p:spPr>
        <p:txBody>
          <a:bodyPr>
            <a:normAutofit fontScale="92500"/>
          </a:bodyPr>
          <a:lstStyle/>
          <a:p>
            <a:pPr algn="just"/>
            <a:r>
              <a:rPr lang="pl-PL" dirty="0"/>
              <a:t>Ust. 17 Zgromadzone podczas stosowania kontroli operacyjnej materiały </a:t>
            </a:r>
            <a:r>
              <a:rPr lang="pl-PL" b="1" dirty="0"/>
              <a:t>niezawierające dowodów pozwalających na wszczęcie postępowania karnego </a:t>
            </a:r>
            <a:r>
              <a:rPr lang="pl-PL" dirty="0"/>
              <a:t>lub dowodów </a:t>
            </a:r>
            <a:r>
              <a:rPr lang="pl-PL" b="1" dirty="0"/>
              <a:t>mających znaczenie dla toczącego się postępowania karnego podlegają niezwłocznemu, protokolarnemu i komisyjnemu zniszczeniu.</a:t>
            </a:r>
            <a:r>
              <a:rPr lang="pl-PL" dirty="0"/>
              <a:t> Zniszczenie materiałów zarządza organ Policji, który wnioskował o zarządzenie kontroli operacyjnej.</a:t>
            </a:r>
          </a:p>
          <a:p>
            <a:pPr algn="just"/>
            <a:r>
              <a:rPr lang="pl-PL" dirty="0"/>
              <a:t>17a. O wydaniu i wykonaniu zarządzenia dotyczącego zniszczenia materiałów, o których mowa w ust. 17, organ Policji jest obowiązany do niezwłocznego poinformowania prokuratora, o którym mowa w ust. 1.</a:t>
            </a:r>
          </a:p>
          <a:p>
            <a:pPr algn="just"/>
            <a:endParaRPr lang="en-GB" dirty="0"/>
          </a:p>
        </p:txBody>
      </p:sp>
    </p:spTree>
    <p:extLst>
      <p:ext uri="{BB962C8B-B14F-4D97-AF65-F5344CB8AC3E}">
        <p14:creationId xmlns:p14="http://schemas.microsoft.com/office/powerpoint/2010/main" val="1605781890"/>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4546404-78E0-416E-A7AD-FCD3A8DE5859}"/>
              </a:ext>
            </a:extLst>
          </p:cNvPr>
          <p:cNvSpPr>
            <a:spLocks noGrp="1"/>
          </p:cNvSpPr>
          <p:nvPr>
            <p:ph type="title"/>
          </p:nvPr>
        </p:nvSpPr>
        <p:spPr>
          <a:xfrm>
            <a:off x="539898" y="335244"/>
            <a:ext cx="10634472" cy="1286327"/>
          </a:xfrm>
        </p:spPr>
        <p:txBody>
          <a:bodyPr>
            <a:normAutofit/>
          </a:bodyPr>
          <a:lstStyle/>
          <a:p>
            <a:r>
              <a:rPr lang="pl-PL" sz="5400" dirty="0"/>
              <a:t>Zakończenie kontroli operacyjnej</a:t>
            </a:r>
            <a:endParaRPr lang="en-GB" sz="5400" dirty="0"/>
          </a:p>
        </p:txBody>
      </p:sp>
      <p:sp>
        <p:nvSpPr>
          <p:cNvPr id="3" name="Symbol zastępczy zawartości 2">
            <a:extLst>
              <a:ext uri="{FF2B5EF4-FFF2-40B4-BE49-F238E27FC236}">
                <a16:creationId xmlns:a16="http://schemas.microsoft.com/office/drawing/2014/main" id="{A42C7C5A-BB7C-4592-A58F-376E91031AA7}"/>
              </a:ext>
            </a:extLst>
          </p:cNvPr>
          <p:cNvSpPr>
            <a:spLocks noGrp="1"/>
          </p:cNvSpPr>
          <p:nvPr>
            <p:ph idx="1"/>
          </p:nvPr>
        </p:nvSpPr>
        <p:spPr>
          <a:xfrm>
            <a:off x="482600" y="1446028"/>
            <a:ext cx="11298274" cy="4433564"/>
          </a:xfrm>
        </p:spPr>
        <p:txBody>
          <a:bodyPr>
            <a:normAutofit fontScale="77500" lnSpcReduction="20000"/>
          </a:bodyPr>
          <a:lstStyle/>
          <a:p>
            <a:pPr algn="just"/>
            <a:r>
              <a:rPr lang="pl-PL" dirty="0"/>
              <a:t>Po zakończeniu kontroli operacyjnej i pozyskaniu dowodów pozwalających na wszczęcie postępowania karnego lub mających znaczenie dla toczącego się postępowania karnego KGP, KGCBŚP lub KWP </a:t>
            </a:r>
            <a:r>
              <a:rPr lang="pl-PL" b="1" dirty="0"/>
              <a:t>przekazuje prokuratorowi zebrane materiały. </a:t>
            </a:r>
          </a:p>
          <a:p>
            <a:pPr lvl="1" algn="just"/>
            <a:r>
              <a:rPr lang="pl-PL" dirty="0"/>
              <a:t>Jeżeli znajdują się informacje objęte tajemnicą z art. 178 (obrońca i tajemnica spowiedzi) – protokolarne zniszczenie materiałów. </a:t>
            </a:r>
          </a:p>
          <a:p>
            <a:pPr lvl="1" algn="just"/>
            <a:r>
              <a:rPr lang="pl-PL" dirty="0"/>
              <a:t>Jeżeli mogą znajdować się informacje objęte tajemnicami z art. 180 § 2 z wyłączeniem art. 178a, 180 § 3 – sąd na wniosek prokuratora, wydaje postanowienie o dopuszczeniu do wykorzystania w postępowaniu karnym materiałów objętych tajemnicami, gdy jest to niezbędne dla dobra wymiaru sprawiedliwości, a okoliczność nie może być ustalona na podstawie innego dowodu </a:t>
            </a:r>
            <a:r>
              <a:rPr lang="pl-PL" dirty="0">
                <a:sym typeface="Wingdings" panose="05000000000000000000" pitchFamily="2" charset="2"/>
              </a:rPr>
              <a:t> w pozostałym zakresie zniszczenie materiałów. </a:t>
            </a:r>
          </a:p>
          <a:p>
            <a:pPr algn="just"/>
            <a:r>
              <a:rPr lang="pl-PL" dirty="0"/>
              <a:t>Osobie, wobec której kontrola operacyjna była stosowana, </a:t>
            </a:r>
            <a:r>
              <a:rPr lang="pl-PL" b="1" dirty="0"/>
              <a:t>nie udostępnia się materiałów zgromadzonych podczas trwania tej kontroli.</a:t>
            </a:r>
          </a:p>
          <a:p>
            <a:pPr algn="just"/>
            <a:r>
              <a:rPr lang="pl-PL" dirty="0"/>
              <a:t>Gdy kontrola operacyjna nie dostarczyła dowodów potrzebnych w postępowaniu karnym – niezwłoczne protokolarne i komisyjne zniszczenie - zniszczenie materiałów zarządza organ Policji, który wnioskował o zarządzenie kontroli operacyjnej.</a:t>
            </a:r>
          </a:p>
          <a:p>
            <a:pPr lvl="1" algn="just"/>
            <a:r>
              <a:rPr lang="pl-PL" dirty="0"/>
              <a:t>o wydaniu zarządzenia dotyczącego zniszczenia materiałów zawiadamia się prokuratora z art. 19 ust 1 (prokurator okręgowy lub PG) </a:t>
            </a:r>
          </a:p>
        </p:txBody>
      </p:sp>
    </p:spTree>
    <p:extLst>
      <p:ext uri="{BB962C8B-B14F-4D97-AF65-F5344CB8AC3E}">
        <p14:creationId xmlns:p14="http://schemas.microsoft.com/office/powerpoint/2010/main" val="1090887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C0FED2A-E28E-412A-B80D-E0C3F51C41E3}"/>
              </a:ext>
            </a:extLst>
          </p:cNvPr>
          <p:cNvSpPr>
            <a:spLocks noGrp="1"/>
          </p:cNvSpPr>
          <p:nvPr>
            <p:ph type="title"/>
          </p:nvPr>
        </p:nvSpPr>
        <p:spPr/>
        <p:txBody>
          <a:bodyPr/>
          <a:lstStyle/>
          <a:p>
            <a:r>
              <a:rPr lang="pl-PL" dirty="0"/>
              <a:t>Zasada swobody dowodzenia </a:t>
            </a:r>
          </a:p>
        </p:txBody>
      </p:sp>
      <p:sp>
        <p:nvSpPr>
          <p:cNvPr id="3" name="Symbol zastępczy zawartości 2">
            <a:extLst>
              <a:ext uri="{FF2B5EF4-FFF2-40B4-BE49-F238E27FC236}">
                <a16:creationId xmlns:a16="http://schemas.microsoft.com/office/drawing/2014/main" id="{64E8AAB3-1FB7-4D8F-8777-0805A2E3C925}"/>
              </a:ext>
            </a:extLst>
          </p:cNvPr>
          <p:cNvSpPr>
            <a:spLocks noGrp="1"/>
          </p:cNvSpPr>
          <p:nvPr>
            <p:ph idx="1"/>
          </p:nvPr>
        </p:nvSpPr>
        <p:spPr/>
        <p:txBody>
          <a:bodyPr>
            <a:normAutofit fontScale="92500" lnSpcReduction="10000"/>
          </a:bodyPr>
          <a:lstStyle/>
          <a:p>
            <a:pPr algn="just"/>
            <a:r>
              <a:rPr lang="pl-PL" dirty="0"/>
              <a:t>W polskim procesie karnym nie ma zamkniętego katalogu dowodów. </a:t>
            </a:r>
            <a:r>
              <a:rPr lang="pl-PL" b="1" dirty="0"/>
              <a:t>Dowodem może być wszystko, co nie jest objęte zakazem dowodowym. </a:t>
            </a:r>
            <a:r>
              <a:rPr lang="pl-PL" dirty="0"/>
              <a:t>Takie dowody, które nie zostały wymienione w KPK nazywa się </a:t>
            </a:r>
            <a:r>
              <a:rPr lang="pl-PL" b="1" dirty="0"/>
              <a:t>dowodami nienazwanymi</a:t>
            </a:r>
            <a:r>
              <a:rPr lang="pl-PL" dirty="0"/>
              <a:t>. </a:t>
            </a:r>
            <a:endParaRPr lang="pl-PL" b="1" dirty="0"/>
          </a:p>
          <a:p>
            <a:pPr marL="0" indent="0" algn="ctr">
              <a:buNone/>
            </a:pPr>
            <a:r>
              <a:rPr lang="pl-PL" b="1" dirty="0">
                <a:solidFill>
                  <a:srgbClr val="00B050"/>
                </a:solidFill>
              </a:rPr>
              <a:t>Katalog dowodów z k.p.k. ma charakter otwarty. </a:t>
            </a:r>
          </a:p>
          <a:p>
            <a:pPr algn="just"/>
            <a:r>
              <a:rPr lang="pl-PL" dirty="0"/>
              <a:t>Zasada swobody dowodzenia jest jedną z gwarancji poznania prawdy materialnej. Organy procesowe nie są ograniczone listą dowodów i mogą korzystać z dorobku techniki i rozwoju nauki. Jeśli dopuszczany jest dowód nienazwany i korzysta się z nowych metod badawczych, należy wziąć pod uwagę, czy zostały one odpowiednio sprawdzone i czy nowe metody badawcze nie naruszają gwarancji procesowych uczestników postępowania, zwłaszcza oskarżonego. </a:t>
            </a:r>
          </a:p>
        </p:txBody>
      </p:sp>
    </p:spTree>
    <p:extLst>
      <p:ext uri="{BB962C8B-B14F-4D97-AF65-F5344CB8AC3E}">
        <p14:creationId xmlns:p14="http://schemas.microsoft.com/office/powerpoint/2010/main" val="1063493240"/>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DE4FD65-8B52-44AD-B232-8AEEB8FF0D59}"/>
              </a:ext>
            </a:extLst>
          </p:cNvPr>
          <p:cNvSpPr>
            <a:spLocks noGrp="1"/>
          </p:cNvSpPr>
          <p:nvPr>
            <p:ph type="title"/>
          </p:nvPr>
        </p:nvSpPr>
        <p:spPr>
          <a:xfrm>
            <a:off x="482600" y="616901"/>
            <a:ext cx="10634472" cy="1218382"/>
          </a:xfrm>
        </p:spPr>
        <p:txBody>
          <a:bodyPr>
            <a:normAutofit/>
          </a:bodyPr>
          <a:lstStyle/>
          <a:p>
            <a:r>
              <a:rPr lang="pl-PL" sz="4800" dirty="0"/>
              <a:t>Problem tzw. przypadkowych znalezisk </a:t>
            </a:r>
            <a:endParaRPr lang="en-GB" sz="4800" dirty="0"/>
          </a:p>
        </p:txBody>
      </p:sp>
      <p:sp>
        <p:nvSpPr>
          <p:cNvPr id="3" name="Symbol zastępczy zawartości 2">
            <a:extLst>
              <a:ext uri="{FF2B5EF4-FFF2-40B4-BE49-F238E27FC236}">
                <a16:creationId xmlns:a16="http://schemas.microsoft.com/office/drawing/2014/main" id="{8EB97EE6-FEF9-4171-9403-F3F083D63E31}"/>
              </a:ext>
            </a:extLst>
          </p:cNvPr>
          <p:cNvSpPr>
            <a:spLocks noGrp="1"/>
          </p:cNvSpPr>
          <p:nvPr>
            <p:ph idx="1"/>
          </p:nvPr>
        </p:nvSpPr>
        <p:spPr>
          <a:xfrm>
            <a:off x="482600" y="1835284"/>
            <a:ext cx="10506991" cy="4044308"/>
          </a:xfrm>
        </p:spPr>
        <p:txBody>
          <a:bodyPr/>
          <a:lstStyle/>
          <a:p>
            <a:pPr algn="just"/>
            <a:r>
              <a:rPr lang="pl-PL" dirty="0"/>
              <a:t>Chodzi o sytuacje, gdzie podczas legalnie stosowanej kontroli operacyjnej, uzyskano informację o możliwości popełnienia innego przestępstwa albo popełnienia przestępstwa przez inną osobę. </a:t>
            </a:r>
          </a:p>
          <a:p>
            <a:pPr algn="just"/>
            <a:r>
              <a:rPr lang="pl-PL" dirty="0"/>
              <a:t>Nowelizacją z 2016 r. usunięto przepisy, które regulowały zakres i dopuszczalność tzw. przypadkowych znalezisk, wprowadzały procedurę zgody następczej, określały termin, w którym można było wystąpić o zgodę następczą</a:t>
            </a:r>
          </a:p>
          <a:p>
            <a:pPr algn="just"/>
            <a:r>
              <a:rPr lang="pl-PL" dirty="0"/>
              <a:t>Istniejące wówczas regulacje zastąpiono art. 168b. </a:t>
            </a:r>
            <a:endParaRPr lang="en-GB" dirty="0"/>
          </a:p>
        </p:txBody>
      </p:sp>
    </p:spTree>
    <p:extLst>
      <p:ext uri="{BB962C8B-B14F-4D97-AF65-F5344CB8AC3E}">
        <p14:creationId xmlns:p14="http://schemas.microsoft.com/office/powerpoint/2010/main" val="3063255735"/>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3533335-59BA-486D-90F7-CFC010904F9F}"/>
              </a:ext>
            </a:extLst>
          </p:cNvPr>
          <p:cNvSpPr>
            <a:spLocks noGrp="1"/>
          </p:cNvSpPr>
          <p:nvPr>
            <p:ph type="title"/>
          </p:nvPr>
        </p:nvSpPr>
        <p:spPr>
          <a:xfrm>
            <a:off x="482600" y="723226"/>
            <a:ext cx="10634472" cy="973055"/>
          </a:xfrm>
        </p:spPr>
        <p:txBody>
          <a:bodyPr/>
          <a:lstStyle/>
          <a:p>
            <a:r>
              <a:rPr lang="pl-PL" sz="5400" dirty="0"/>
              <a:t>Art. 168b KPK </a:t>
            </a:r>
            <a:endParaRPr lang="en-GB" sz="5400" dirty="0"/>
          </a:p>
        </p:txBody>
      </p:sp>
      <p:sp>
        <p:nvSpPr>
          <p:cNvPr id="3" name="Symbol zastępczy zawartości 2">
            <a:extLst>
              <a:ext uri="{FF2B5EF4-FFF2-40B4-BE49-F238E27FC236}">
                <a16:creationId xmlns:a16="http://schemas.microsoft.com/office/drawing/2014/main" id="{221547CE-05BC-4CA2-AB9C-DFF8BC9E25C9}"/>
              </a:ext>
            </a:extLst>
          </p:cNvPr>
          <p:cNvSpPr>
            <a:spLocks noGrp="1"/>
          </p:cNvSpPr>
          <p:nvPr>
            <p:ph idx="1"/>
          </p:nvPr>
        </p:nvSpPr>
        <p:spPr>
          <a:xfrm>
            <a:off x="482600" y="1860698"/>
            <a:ext cx="10506991" cy="4018893"/>
          </a:xfrm>
        </p:spPr>
        <p:txBody>
          <a:bodyPr/>
          <a:lstStyle/>
          <a:p>
            <a:pPr algn="just"/>
            <a:r>
              <a:rPr lang="pl-PL" dirty="0"/>
              <a:t>Jeżeli w wyniku kontroli operacyjnej zarządzonej na wniosek uprawnionego organu na podstawie przepisów szczególnych uzyskano dowód popełnienia przez osobę, wobec której kontrola operacyjna była stosowana, </a:t>
            </a:r>
            <a:r>
              <a:rPr lang="pl-PL" b="1" dirty="0"/>
              <a:t>innego przestępstwa ściganego z urzędu lub przestępstwa skarbowego </a:t>
            </a:r>
            <a:r>
              <a:rPr lang="pl-PL" dirty="0"/>
              <a:t>niż przestępstwo objęte zarządzeniem kontroli operacyjnej lub przestępstwa ściganego z urzędu lub przestępstwa skarbowego popełnionego przez inną osobę niż objętą zarządzeniem kontroli operacyjnej, </a:t>
            </a:r>
            <a:r>
              <a:rPr lang="pl-PL" b="1" dirty="0"/>
              <a:t>prokurator podejmuje decyzję w przedmiocie wykorzystania tego dowodu w postępowaniu karnym</a:t>
            </a:r>
            <a:r>
              <a:rPr lang="pl-PL" dirty="0"/>
              <a:t>.</a:t>
            </a:r>
            <a:endParaRPr lang="en-GB" dirty="0"/>
          </a:p>
        </p:txBody>
      </p:sp>
    </p:spTree>
    <p:extLst>
      <p:ext uri="{BB962C8B-B14F-4D97-AF65-F5344CB8AC3E}">
        <p14:creationId xmlns:p14="http://schemas.microsoft.com/office/powerpoint/2010/main" val="402913672"/>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5EA235-44CE-4661-A3D9-BF7E45D16DDF}"/>
              </a:ext>
            </a:extLst>
          </p:cNvPr>
          <p:cNvSpPr>
            <a:spLocks noGrp="1"/>
          </p:cNvSpPr>
          <p:nvPr>
            <p:ph type="title"/>
          </p:nvPr>
        </p:nvSpPr>
        <p:spPr>
          <a:xfrm>
            <a:off x="482600" y="537264"/>
            <a:ext cx="10634472" cy="882290"/>
          </a:xfrm>
        </p:spPr>
        <p:txBody>
          <a:bodyPr/>
          <a:lstStyle/>
          <a:p>
            <a:r>
              <a:rPr lang="pl-PL" sz="5400" dirty="0"/>
              <a:t>Art. 168a KPK </a:t>
            </a:r>
            <a:endParaRPr lang="en-GB" sz="5400" dirty="0"/>
          </a:p>
        </p:txBody>
      </p:sp>
      <p:sp>
        <p:nvSpPr>
          <p:cNvPr id="3" name="Symbol zastępczy zawartości 2">
            <a:extLst>
              <a:ext uri="{FF2B5EF4-FFF2-40B4-BE49-F238E27FC236}">
                <a16:creationId xmlns:a16="http://schemas.microsoft.com/office/drawing/2014/main" id="{0A349457-CD19-4C55-A138-7C25E4D4F6C3}"/>
              </a:ext>
            </a:extLst>
          </p:cNvPr>
          <p:cNvSpPr>
            <a:spLocks noGrp="1"/>
          </p:cNvSpPr>
          <p:nvPr>
            <p:ph idx="1"/>
          </p:nvPr>
        </p:nvSpPr>
        <p:spPr>
          <a:xfrm>
            <a:off x="482600" y="1531088"/>
            <a:ext cx="10506991" cy="4348503"/>
          </a:xfrm>
        </p:spPr>
        <p:txBody>
          <a:bodyPr>
            <a:normAutofit fontScale="92500" lnSpcReduction="20000"/>
          </a:bodyPr>
          <a:lstStyle/>
          <a:p>
            <a:pPr marL="457200" indent="-457200" algn="just">
              <a:buAutoNum type="arabicPeriod"/>
            </a:pPr>
            <a:r>
              <a:rPr lang="pl-PL" dirty="0"/>
              <a:t>„Inne przestępstwo ścigane z urzędu” – przestępstwo katalogowe, czy każde przestępstwo, także nie katalogowe, ważne, by było ścigane z urzędu.</a:t>
            </a:r>
          </a:p>
          <a:p>
            <a:pPr marL="457200" indent="-457200" algn="just">
              <a:buAutoNum type="arabicPeriod"/>
            </a:pPr>
            <a:r>
              <a:rPr lang="pl-PL" dirty="0"/>
              <a:t>Termin, w którym – po zakończeniu „pierwotnej” kontroli operacyjnej – można wystąpić o legalizację przypadkowych znalezisk – istnieje, czy ograniczone terminem przedawnienia karalności danego zachowania?</a:t>
            </a:r>
          </a:p>
          <a:p>
            <a:pPr marL="457200" indent="-457200" algn="just">
              <a:buAutoNum type="arabicPeriod"/>
            </a:pPr>
            <a:r>
              <a:rPr lang="pl-PL" dirty="0"/>
              <a:t>„Prokurator podejmuje decyzję w przedmiocie wykorzystania tego dowodu w postępowaniu karnym”</a:t>
            </a:r>
          </a:p>
          <a:p>
            <a:pPr marL="1143000" lvl="1" indent="-457200" algn="just"/>
            <a:r>
              <a:rPr lang="pl-PL" dirty="0"/>
              <a:t>Dowodem jest informacja, która została wprowadzona do procesu zgodnie z przepisami KPK </a:t>
            </a:r>
          </a:p>
          <a:p>
            <a:pPr marL="1143000" lvl="1" indent="-457200" algn="just"/>
            <a:r>
              <a:rPr lang="pl-PL" dirty="0"/>
              <a:t>Zgodę „pierwotną” wydaje sąd – dlaczego w przypadku „przypadkowych znalezisk” decyzję o dowodowym wykorzystaniu podejmuje prokurator? </a:t>
            </a:r>
          </a:p>
          <a:p>
            <a:pPr marL="1143000" lvl="1" indent="-457200" algn="just"/>
            <a:r>
              <a:rPr lang="pl-PL" dirty="0"/>
              <a:t>Czy decyzja prokuratora wiąże sąd?</a:t>
            </a:r>
            <a:endParaRPr lang="en-GB" dirty="0"/>
          </a:p>
        </p:txBody>
      </p:sp>
    </p:spTree>
    <p:extLst>
      <p:ext uri="{BB962C8B-B14F-4D97-AF65-F5344CB8AC3E}">
        <p14:creationId xmlns:p14="http://schemas.microsoft.com/office/powerpoint/2010/main" val="3222096009"/>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19DD08-3ADB-4CF1-8ECA-9EACF01B8CDA}"/>
              </a:ext>
            </a:extLst>
          </p:cNvPr>
          <p:cNvSpPr>
            <a:spLocks noGrp="1"/>
          </p:cNvSpPr>
          <p:nvPr>
            <p:ph type="title"/>
          </p:nvPr>
        </p:nvSpPr>
        <p:spPr>
          <a:xfrm>
            <a:off x="482600" y="978408"/>
            <a:ext cx="10634472" cy="861025"/>
          </a:xfrm>
        </p:spPr>
        <p:txBody>
          <a:bodyPr/>
          <a:lstStyle/>
          <a:p>
            <a:r>
              <a:rPr lang="pl-PL" sz="5400" dirty="0"/>
              <a:t>Art. 168a KPK </a:t>
            </a:r>
            <a:endParaRPr lang="en-GB" sz="5400" dirty="0"/>
          </a:p>
        </p:txBody>
      </p:sp>
      <p:sp>
        <p:nvSpPr>
          <p:cNvPr id="3" name="Symbol zastępczy zawartości 2">
            <a:extLst>
              <a:ext uri="{FF2B5EF4-FFF2-40B4-BE49-F238E27FC236}">
                <a16:creationId xmlns:a16="http://schemas.microsoft.com/office/drawing/2014/main" id="{F56AA724-D36E-4C48-81ED-87E477C495AC}"/>
              </a:ext>
            </a:extLst>
          </p:cNvPr>
          <p:cNvSpPr>
            <a:spLocks noGrp="1"/>
          </p:cNvSpPr>
          <p:nvPr>
            <p:ph idx="1"/>
          </p:nvPr>
        </p:nvSpPr>
        <p:spPr>
          <a:xfrm>
            <a:off x="482600" y="1977656"/>
            <a:ext cx="11181316" cy="3901935"/>
          </a:xfrm>
        </p:spPr>
        <p:txBody>
          <a:bodyPr>
            <a:normAutofit fontScale="92500" lnSpcReduction="10000"/>
          </a:bodyPr>
          <a:lstStyle/>
          <a:p>
            <a:pPr algn="just"/>
            <a:r>
              <a:rPr lang="pl-PL" sz="1800" dirty="0"/>
              <a:t>Prokurator </a:t>
            </a:r>
            <a:r>
              <a:rPr lang="pl-PL" sz="1800" b="1" dirty="0"/>
              <a:t>nie ma kompetencji do legalizacji dowodów</a:t>
            </a:r>
            <a:r>
              <a:rPr lang="pl-PL" sz="1800" dirty="0"/>
              <a:t>, co wynika z literalnego brzmienia przepisu – wyraża on zgodę na wykorzystanie materiałów, nie decyduje o uchyleniu obowiązywania zakazu dowodowego. Zgoda następcza należy do wyłącznej kompetencji organów sądowych (lub organów niesądowych jeżeli są niezależne wobec władzy wykonawczej – por. wyrok ETPC z 6.09.1978 </a:t>
            </a:r>
            <a:r>
              <a:rPr lang="pl-PL" sz="1800" dirty="0" err="1"/>
              <a:t>Klass</a:t>
            </a:r>
            <a:r>
              <a:rPr lang="pl-PL" sz="1800" dirty="0"/>
              <a:t> i inni p. Niemcom, skarga nr 5029/71), a skreślenie art. 19 ust. 15c powoduje, że polskie prawo </a:t>
            </a:r>
            <a:r>
              <a:rPr lang="pl-PL" sz="1800" b="1" dirty="0"/>
              <a:t>nie przewiduje formy wyrażenia przez sąd zgody następczej w odniesieniu do tzw. przypadkowych znalezisk.</a:t>
            </a:r>
            <a:r>
              <a:rPr lang="pl-PL" sz="1800" dirty="0"/>
              <a:t>  </a:t>
            </a:r>
          </a:p>
          <a:p>
            <a:pPr algn="just"/>
            <a:r>
              <a:rPr lang="pl-PL" sz="1800" dirty="0"/>
              <a:t>„Materiały uzyskane z naruszeniem przepisów o kontroli operacyjnej jako objęte zakazem dowodowym, stanowią dowód niedopuszczalny w rozumieniu art. 170 § 1 pkt 1 KPK. Jakakolwiek próba wprowadzenia ich do procesu, obliguje sąd do oddalenia na wskazanej podstawie takiego wniosku dowodowego prokuratora jako obejmującego dowód niedopuszczalny. Oznacza to, że sąd nie tylko nie jest związany w najmniejszym stopniu zgodą prokuratora na wykorzystanie materiałów, ale wręcz pozostaje zobowiązany, by wszelkim usiłowaniom bezprawnego rozszerzenia zasięgu owej zgody także na etap przeprowadzania dowodów przed sądem się wyraźnie przeciwstawić. Instrumentem to umożliwiającym jest zaś art. 170 § 1 pkt 1. Ewentualna zgoda prokuratora mogłaby dotyczyć wyłącznie wykorzystania materiałów w postępowaniu przygotowawczym jako dowodów swobodnych i tylko taki zakres oddziaływania tej zgody wynikałby ze sformułowań art. 168b.” D. Gruszecka [w:] J. Skorupka (red.), </a:t>
            </a:r>
            <a:r>
              <a:rPr lang="pl-PL" sz="1800" i="1" dirty="0"/>
              <a:t>Kodeks postępowania karnego. Komentarz, </a:t>
            </a:r>
            <a:r>
              <a:rPr lang="pl-PL" sz="1800" dirty="0" err="1"/>
              <a:t>Legalis</a:t>
            </a:r>
            <a:r>
              <a:rPr lang="pl-PL" sz="1800" dirty="0"/>
              <a:t> 2016</a:t>
            </a:r>
          </a:p>
          <a:p>
            <a:endParaRPr lang="en-GB" sz="1800" dirty="0"/>
          </a:p>
        </p:txBody>
      </p:sp>
    </p:spTree>
    <p:extLst>
      <p:ext uri="{BB962C8B-B14F-4D97-AF65-F5344CB8AC3E}">
        <p14:creationId xmlns:p14="http://schemas.microsoft.com/office/powerpoint/2010/main" val="357093301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7F156F6-97C1-4020-8F2E-F8F10B78ECD6}"/>
              </a:ext>
            </a:extLst>
          </p:cNvPr>
          <p:cNvSpPr>
            <a:spLocks noGrp="1"/>
          </p:cNvSpPr>
          <p:nvPr>
            <p:ph type="title"/>
          </p:nvPr>
        </p:nvSpPr>
        <p:spPr>
          <a:xfrm>
            <a:off x="482600" y="978408"/>
            <a:ext cx="10634472" cy="616476"/>
          </a:xfrm>
        </p:spPr>
        <p:txBody>
          <a:bodyPr>
            <a:normAutofit fontScale="90000"/>
          </a:bodyPr>
          <a:lstStyle/>
          <a:p>
            <a:r>
              <a:rPr lang="pl-PL" sz="4800" dirty="0"/>
              <a:t>Art. 168b – wnioski do TK </a:t>
            </a:r>
          </a:p>
        </p:txBody>
      </p:sp>
      <p:sp>
        <p:nvSpPr>
          <p:cNvPr id="3" name="Symbol zastępczy zawartości 2">
            <a:extLst>
              <a:ext uri="{FF2B5EF4-FFF2-40B4-BE49-F238E27FC236}">
                <a16:creationId xmlns:a16="http://schemas.microsoft.com/office/drawing/2014/main" id="{5E6435A5-3AD6-4118-A667-2C98A5B4D404}"/>
              </a:ext>
            </a:extLst>
          </p:cNvPr>
          <p:cNvSpPr>
            <a:spLocks noGrp="1"/>
          </p:cNvSpPr>
          <p:nvPr>
            <p:ph idx="1"/>
          </p:nvPr>
        </p:nvSpPr>
        <p:spPr>
          <a:xfrm>
            <a:off x="482600" y="1828800"/>
            <a:ext cx="10506991" cy="4050791"/>
          </a:xfrm>
        </p:spPr>
        <p:txBody>
          <a:bodyPr>
            <a:normAutofit fontScale="92500"/>
          </a:bodyPr>
          <a:lstStyle/>
          <a:p>
            <a:pPr algn="just"/>
            <a:r>
              <a:rPr lang="pl-PL" sz="2400" dirty="0"/>
              <a:t>29.04.2016 r. RPO złożył do TK wniosek o stwierdzenie niezgodności z Konstytucją (art. 47, art. 49, art. 50, art. 51 ust. 2 Konstytucji RP w związku z art. 31 ust. 3 Konstytucji RP, a także z art. 45 ust. 1, art. 51 ust. 4 i art. 77 ust. 2 Konstytucji RP) art. 168b k.p.k. </a:t>
            </a:r>
          </a:p>
          <a:p>
            <a:pPr lvl="1" algn="just"/>
            <a:r>
              <a:rPr lang="pl-PL" sz="2000" dirty="0">
                <a:hlinkClick r:id="rId2"/>
              </a:rPr>
              <a:t>https://www.rpo.gov.pl/sites/default/files/Do_TK_zgody_na_wykorzystanie_dowodow_uzyskanych_podczas_kontroli_operacyjnej.pdf</a:t>
            </a:r>
            <a:endParaRPr lang="pl-PL" sz="2000" dirty="0"/>
          </a:p>
          <a:p>
            <a:pPr lvl="1" algn="just"/>
            <a:endParaRPr lang="pl-PL" sz="2000" dirty="0"/>
          </a:p>
          <a:p>
            <a:pPr algn="just"/>
            <a:r>
              <a:rPr lang="pl-PL" sz="2400" dirty="0"/>
              <a:t>Ze względu na wątpliwości odnośnie do składu orzekającego w TK, w dniu 15.05.2018 r. RPO wycofał z TK swój wniosek. </a:t>
            </a:r>
          </a:p>
          <a:p>
            <a:pPr lvl="1" algn="just"/>
            <a:r>
              <a:rPr lang="pl-PL" sz="2000" dirty="0">
                <a:hlinkClick r:id="rId3"/>
              </a:rPr>
              <a:t>https://www.rpo.gov.pl/pl/content/rpo-wycofal-z-trybunalu-konstytucyjnego-wniosek-w-sprawie-tzw-nastepczej-zgody-na-podsluch</a:t>
            </a:r>
            <a:endParaRPr lang="pl-PL" sz="2000" dirty="0"/>
          </a:p>
          <a:p>
            <a:pPr algn="just"/>
            <a:r>
              <a:rPr lang="pl-PL" dirty="0"/>
              <a:t>Ale PG złożył własny wniosek do TK w związku z uchwałą SN I KZP 4/18</a:t>
            </a:r>
          </a:p>
          <a:p>
            <a:pPr lvl="1" algn="just"/>
            <a:endParaRPr lang="pl-PL" sz="2000" dirty="0"/>
          </a:p>
        </p:txBody>
      </p:sp>
    </p:spTree>
    <p:extLst>
      <p:ext uri="{BB962C8B-B14F-4D97-AF65-F5344CB8AC3E}">
        <p14:creationId xmlns:p14="http://schemas.microsoft.com/office/powerpoint/2010/main" val="725292611"/>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36FE74C-493A-4F67-AA6D-A659F81E2CC7}"/>
              </a:ext>
            </a:extLst>
          </p:cNvPr>
          <p:cNvSpPr>
            <a:spLocks noGrp="1"/>
          </p:cNvSpPr>
          <p:nvPr>
            <p:ph type="title"/>
          </p:nvPr>
        </p:nvSpPr>
        <p:spPr>
          <a:xfrm>
            <a:off x="482600" y="978408"/>
            <a:ext cx="10634472" cy="839759"/>
          </a:xfrm>
        </p:spPr>
        <p:txBody>
          <a:bodyPr/>
          <a:lstStyle/>
          <a:p>
            <a:r>
              <a:rPr lang="pl-PL" dirty="0"/>
              <a:t>Uchwała SN I KZP 4/18</a:t>
            </a:r>
            <a:endParaRPr lang="en-GB" dirty="0"/>
          </a:p>
        </p:txBody>
      </p:sp>
      <p:sp>
        <p:nvSpPr>
          <p:cNvPr id="3" name="Symbol zastępczy zawartości 2">
            <a:extLst>
              <a:ext uri="{FF2B5EF4-FFF2-40B4-BE49-F238E27FC236}">
                <a16:creationId xmlns:a16="http://schemas.microsoft.com/office/drawing/2014/main" id="{AB071845-E51F-4FE7-B0F0-ECB2341678A6}"/>
              </a:ext>
            </a:extLst>
          </p:cNvPr>
          <p:cNvSpPr>
            <a:spLocks noGrp="1"/>
          </p:cNvSpPr>
          <p:nvPr>
            <p:ph idx="1"/>
          </p:nvPr>
        </p:nvSpPr>
        <p:spPr>
          <a:xfrm>
            <a:off x="482600" y="2200940"/>
            <a:ext cx="10506991" cy="3678651"/>
          </a:xfrm>
        </p:spPr>
        <p:txBody>
          <a:bodyPr>
            <a:normAutofit lnSpcReduction="10000"/>
          </a:bodyPr>
          <a:lstStyle/>
          <a:p>
            <a:pPr algn="just"/>
            <a:r>
              <a:rPr lang="pl-PL" sz="3200" dirty="0"/>
              <a:t>Użyte w art. 168b k.p.k. sformułowanie "innego przestępstwa ściganego z urzędu lub przestępstwa skarbowego innego niż przestępstwo objęte zarządzeniem kontroli operacyjnej" obejmuje swoim zakresem wyłącznie te przestępstwa, co do których sąd może wyrazić zgodę na zarządzenie kontroli operacyjnej, w tym te, o których mowa w art. 19 ust. 1 ustawy z dnia 6 kwietnia 1990 r. o Policji (Dz. U. z 2017 r. poz. 2067 </a:t>
            </a:r>
            <a:r>
              <a:rPr lang="pl-PL" sz="3200" dirty="0" err="1"/>
              <a:t>t.j</a:t>
            </a:r>
            <a:r>
              <a:rPr lang="pl-PL" sz="3200" dirty="0"/>
              <a:t>. z </a:t>
            </a:r>
            <a:r>
              <a:rPr lang="pl-PL" sz="3200" dirty="0" err="1"/>
              <a:t>późn</a:t>
            </a:r>
            <a:r>
              <a:rPr lang="pl-PL" sz="3200" dirty="0"/>
              <a:t>. zm.).</a:t>
            </a:r>
          </a:p>
          <a:p>
            <a:pPr algn="just"/>
            <a:endParaRPr lang="en-GB" sz="3200" dirty="0"/>
          </a:p>
        </p:txBody>
      </p:sp>
    </p:spTree>
    <p:extLst>
      <p:ext uri="{BB962C8B-B14F-4D97-AF65-F5344CB8AC3E}">
        <p14:creationId xmlns:p14="http://schemas.microsoft.com/office/powerpoint/2010/main" val="176444086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D1944E-329B-40AD-BB56-EBAE8C08C5A7}"/>
              </a:ext>
            </a:extLst>
          </p:cNvPr>
          <p:cNvSpPr>
            <a:spLocks noGrp="1"/>
          </p:cNvSpPr>
          <p:nvPr>
            <p:ph type="title"/>
          </p:nvPr>
        </p:nvSpPr>
        <p:spPr>
          <a:xfrm>
            <a:off x="482600" y="606269"/>
            <a:ext cx="10634472" cy="1265062"/>
          </a:xfrm>
        </p:spPr>
        <p:txBody>
          <a:bodyPr/>
          <a:lstStyle/>
          <a:p>
            <a:r>
              <a:rPr lang="pl-PL" sz="4000" dirty="0"/>
              <a:t>Wniosek PG do TK w związku z uchwałą I KZP 4/18</a:t>
            </a:r>
            <a:endParaRPr lang="en-GB" sz="4000" dirty="0"/>
          </a:p>
        </p:txBody>
      </p:sp>
      <p:sp>
        <p:nvSpPr>
          <p:cNvPr id="3" name="Symbol zastępczy zawartości 2">
            <a:extLst>
              <a:ext uri="{FF2B5EF4-FFF2-40B4-BE49-F238E27FC236}">
                <a16:creationId xmlns:a16="http://schemas.microsoft.com/office/drawing/2014/main" id="{E927F22A-5742-47D9-9B19-ABD81C22FF45}"/>
              </a:ext>
            </a:extLst>
          </p:cNvPr>
          <p:cNvSpPr>
            <a:spLocks noGrp="1"/>
          </p:cNvSpPr>
          <p:nvPr>
            <p:ph idx="1"/>
          </p:nvPr>
        </p:nvSpPr>
        <p:spPr>
          <a:xfrm>
            <a:off x="482600" y="1754372"/>
            <a:ext cx="10506991" cy="4125219"/>
          </a:xfrm>
        </p:spPr>
        <p:txBody>
          <a:bodyPr>
            <a:normAutofit fontScale="70000" lnSpcReduction="20000"/>
          </a:bodyPr>
          <a:lstStyle/>
          <a:p>
            <a:pPr algn="just"/>
            <a:r>
              <a:rPr lang="pl-PL" dirty="0"/>
              <a:t>W dniu 31.07.2018 r. PG skierował do TK wniosek o zbadanie zgodności  art. 168b ustawy z dnia 6 czerwca 1997 r. - Kodeks postępowania karnego </a:t>
            </a:r>
            <a:r>
              <a:rPr lang="pl-PL" b="1" dirty="0"/>
              <a:t>rozumianego w ten sposób, że użyte w nim sformułowanie „innego przestępstwa ściganego z urzędu lub przestępstwa skarbowego innego niż przestępstwo objęte zarządzeniem kontroli operacyjnej" obejmuje swoim zakresem wyłącznie te przestępstwa, co do których sąd może wyrazić zgodę na zarządzenie kontroli operacyjnej </a:t>
            </a:r>
            <a:r>
              <a:rPr lang="pl-PL" dirty="0"/>
              <a:t>(czyli w taki sposób z:</a:t>
            </a:r>
          </a:p>
          <a:p>
            <a:pPr algn="just"/>
            <a:endParaRPr lang="pl-PL" dirty="0"/>
          </a:p>
          <a:p>
            <a:pPr lvl="1" algn="just"/>
            <a:r>
              <a:rPr lang="pl-PL" dirty="0"/>
              <a:t>wyrażoną w art. 1 Konstytucji zasadą dobra wspólnego,</a:t>
            </a:r>
          </a:p>
          <a:p>
            <a:pPr lvl="1" algn="just"/>
            <a:r>
              <a:rPr lang="pl-PL" dirty="0"/>
              <a:t>wywodzonymi z art. 2 Konstytucji zasadami zaufania do państwa i stanowionego przez nie prawa oraz sprawiedliwości społecznej w związku z preambułą Konstytucji,</a:t>
            </a:r>
          </a:p>
          <a:p>
            <a:pPr lvl="1" algn="just"/>
            <a:r>
              <a:rPr lang="pl-PL" dirty="0"/>
              <a:t>art. 5 Konstytucji,</a:t>
            </a:r>
          </a:p>
          <a:p>
            <a:pPr lvl="1" algn="just"/>
            <a:r>
              <a:rPr lang="pl-PL" dirty="0"/>
              <a:t>wyrażoną w art. 7 Konstytucji zasadą legalizmu,</a:t>
            </a:r>
          </a:p>
          <a:p>
            <a:pPr lvl="1" algn="just"/>
            <a:r>
              <a:rPr lang="pl-PL" dirty="0"/>
              <a:t>art. 31 ust. 1 i 2 </a:t>
            </a:r>
            <a:r>
              <a:rPr lang="pl-PL" dirty="0" err="1"/>
              <a:t>zd</a:t>
            </a:r>
            <a:r>
              <a:rPr lang="pl-PL" dirty="0"/>
              <a:t>. 1, art. 45 ust. 1, art. 82 i art. 83 Konstytucji.</a:t>
            </a:r>
          </a:p>
          <a:p>
            <a:pPr algn="just"/>
            <a:endParaRPr lang="pl-PL" dirty="0"/>
          </a:p>
          <a:p>
            <a:pPr algn="just"/>
            <a:r>
              <a:rPr lang="pl-PL" dirty="0">
                <a:hlinkClick r:id="rId2"/>
              </a:rPr>
              <a:t>https://ipo.trybunal.gov.pl/ipo/view/sprawa.xhtml?&amp;pokaz=dokumenty&amp;sygnatura=K%206/18</a:t>
            </a:r>
            <a:endParaRPr lang="en-GB" dirty="0"/>
          </a:p>
        </p:txBody>
      </p:sp>
    </p:spTree>
    <p:extLst>
      <p:ext uri="{BB962C8B-B14F-4D97-AF65-F5344CB8AC3E}">
        <p14:creationId xmlns:p14="http://schemas.microsoft.com/office/powerpoint/2010/main" val="2786418272"/>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nvPr>
        </p:nvGraphicFramePr>
        <p:xfrm>
          <a:off x="4309731" y="847060"/>
          <a:ext cx="7882270" cy="5798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Łącznik prosty ze strzałką 5"/>
          <p:cNvCxnSpPr>
            <a:cxnSpLocks/>
          </p:cNvCxnSpPr>
          <p:nvPr/>
        </p:nvCxnSpPr>
        <p:spPr>
          <a:xfrm flipH="1">
            <a:off x="5273085" y="1456660"/>
            <a:ext cx="167994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Łącznik prosty ze strzałką 7"/>
          <p:cNvCxnSpPr>
            <a:cxnSpLocks/>
          </p:cNvCxnSpPr>
          <p:nvPr/>
        </p:nvCxnSpPr>
        <p:spPr>
          <a:xfrm flipH="1">
            <a:off x="4808796" y="2614689"/>
            <a:ext cx="167994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Łącznik prosty ze strzałką 8"/>
          <p:cNvCxnSpPr>
            <a:cxnSpLocks/>
          </p:cNvCxnSpPr>
          <p:nvPr/>
        </p:nvCxnSpPr>
        <p:spPr>
          <a:xfrm flipH="1">
            <a:off x="4309731" y="3746204"/>
            <a:ext cx="167994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Łącznik prosty ze strzałką 9"/>
          <p:cNvCxnSpPr>
            <a:cxnSpLocks/>
          </p:cNvCxnSpPr>
          <p:nvPr/>
        </p:nvCxnSpPr>
        <p:spPr>
          <a:xfrm flipH="1">
            <a:off x="3469758" y="4826536"/>
            <a:ext cx="167994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Łącznik prosty ze strzałką 10"/>
          <p:cNvCxnSpPr>
            <a:cxnSpLocks/>
          </p:cNvCxnSpPr>
          <p:nvPr/>
        </p:nvCxnSpPr>
        <p:spPr>
          <a:xfrm flipH="1">
            <a:off x="2951641" y="6010939"/>
            <a:ext cx="167994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pole tekstowe 11"/>
          <p:cNvSpPr txBox="1"/>
          <p:nvPr/>
        </p:nvSpPr>
        <p:spPr>
          <a:xfrm>
            <a:off x="288186" y="1200467"/>
            <a:ext cx="3296093" cy="369332"/>
          </a:xfrm>
          <a:prstGeom prst="rect">
            <a:avLst/>
          </a:prstGeom>
          <a:noFill/>
        </p:spPr>
        <p:txBody>
          <a:bodyPr wrap="square" rtlCol="0">
            <a:spAutoFit/>
          </a:bodyPr>
          <a:lstStyle/>
          <a:p>
            <a:r>
              <a:rPr lang="pl-PL" dirty="0"/>
              <a:t>Wymagana zgoda sądu </a:t>
            </a:r>
          </a:p>
        </p:txBody>
      </p:sp>
      <p:sp>
        <p:nvSpPr>
          <p:cNvPr id="13" name="pole tekstowe 12"/>
          <p:cNvSpPr txBox="1"/>
          <p:nvPr/>
        </p:nvSpPr>
        <p:spPr>
          <a:xfrm>
            <a:off x="261605" y="2138871"/>
            <a:ext cx="3870251" cy="923330"/>
          </a:xfrm>
          <a:prstGeom prst="rect">
            <a:avLst/>
          </a:prstGeom>
          <a:noFill/>
        </p:spPr>
        <p:txBody>
          <a:bodyPr wrap="square" rtlCol="0">
            <a:spAutoFit/>
          </a:bodyPr>
          <a:lstStyle/>
          <a:p>
            <a:pPr algn="just"/>
            <a:r>
              <a:rPr lang="pl-PL" dirty="0"/>
              <a:t>Sąd sprawuje następczą kontrolę nad czynnościami – </a:t>
            </a:r>
            <a:r>
              <a:rPr lang="pl-PL" i="1" dirty="0"/>
              <a:t>w zasadzie pozorną </a:t>
            </a:r>
          </a:p>
        </p:txBody>
      </p:sp>
      <p:sp>
        <p:nvSpPr>
          <p:cNvPr id="14" name="pole tekstowe 13"/>
          <p:cNvSpPr txBox="1"/>
          <p:nvPr/>
        </p:nvSpPr>
        <p:spPr>
          <a:xfrm>
            <a:off x="261604" y="3540735"/>
            <a:ext cx="3870251" cy="646331"/>
          </a:xfrm>
          <a:prstGeom prst="rect">
            <a:avLst/>
          </a:prstGeom>
          <a:noFill/>
        </p:spPr>
        <p:txBody>
          <a:bodyPr wrap="square" rtlCol="0">
            <a:spAutoFit/>
          </a:bodyPr>
          <a:lstStyle/>
          <a:p>
            <a:pPr algn="just"/>
            <a:r>
              <a:rPr lang="pl-PL" dirty="0"/>
              <a:t>pisemna zgoda prokuratora okręgowego </a:t>
            </a:r>
          </a:p>
        </p:txBody>
      </p:sp>
      <p:sp>
        <p:nvSpPr>
          <p:cNvPr id="15" name="pole tekstowe 14"/>
          <p:cNvSpPr txBox="1"/>
          <p:nvPr/>
        </p:nvSpPr>
        <p:spPr>
          <a:xfrm>
            <a:off x="288186" y="4510232"/>
            <a:ext cx="3269512" cy="646331"/>
          </a:xfrm>
          <a:prstGeom prst="rect">
            <a:avLst/>
          </a:prstGeom>
          <a:noFill/>
        </p:spPr>
        <p:txBody>
          <a:bodyPr wrap="square" rtlCol="0">
            <a:spAutoFit/>
          </a:bodyPr>
          <a:lstStyle/>
          <a:p>
            <a:r>
              <a:rPr lang="pl-PL" dirty="0"/>
              <a:t>Zawiadamia się prokuratora okręgowego </a:t>
            </a:r>
          </a:p>
        </p:txBody>
      </p:sp>
      <p:sp>
        <p:nvSpPr>
          <p:cNvPr id="16" name="pole tekstowe 15"/>
          <p:cNvSpPr txBox="1"/>
          <p:nvPr/>
        </p:nvSpPr>
        <p:spPr>
          <a:xfrm>
            <a:off x="288186" y="5687773"/>
            <a:ext cx="3156763" cy="646331"/>
          </a:xfrm>
          <a:prstGeom prst="rect">
            <a:avLst/>
          </a:prstGeom>
          <a:noFill/>
        </p:spPr>
        <p:txBody>
          <a:bodyPr wrap="square" rtlCol="0">
            <a:spAutoFit/>
          </a:bodyPr>
          <a:lstStyle/>
          <a:p>
            <a:pPr algn="just"/>
            <a:r>
              <a:rPr lang="pl-PL" dirty="0"/>
              <a:t>Policja w ramach przyznanych jej uprawnień </a:t>
            </a:r>
          </a:p>
        </p:txBody>
      </p:sp>
    </p:spTree>
    <p:extLst>
      <p:ext uri="{BB962C8B-B14F-4D97-AF65-F5344CB8AC3E}">
        <p14:creationId xmlns:p14="http://schemas.microsoft.com/office/powerpoint/2010/main" val="1516019969"/>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75B2BC-9701-4864-AF72-DDE929C436EF}"/>
              </a:ext>
            </a:extLst>
          </p:cNvPr>
          <p:cNvSpPr>
            <a:spLocks noGrp="1"/>
          </p:cNvSpPr>
          <p:nvPr>
            <p:ph type="title"/>
          </p:nvPr>
        </p:nvSpPr>
        <p:spPr>
          <a:xfrm>
            <a:off x="418859" y="978409"/>
            <a:ext cx="10634472" cy="1006509"/>
          </a:xfrm>
        </p:spPr>
        <p:txBody>
          <a:bodyPr>
            <a:normAutofit fontScale="90000"/>
          </a:bodyPr>
          <a:lstStyle/>
          <a:p>
            <a:r>
              <a:rPr lang="pl-PL" sz="3500" dirty="0"/>
              <a:t>Kilka ciekawostek (1)</a:t>
            </a:r>
            <a:br>
              <a:rPr lang="pl-PL" sz="3500" dirty="0"/>
            </a:br>
            <a:r>
              <a:rPr lang="pl-PL" sz="2800" dirty="0"/>
              <a:t>Wyrok SN z 7.05.2019 r., V KK 180/18</a:t>
            </a:r>
            <a:br>
              <a:rPr lang="pl-PL" sz="2800" dirty="0"/>
            </a:br>
            <a:endParaRPr lang="en-GB" sz="3500" dirty="0"/>
          </a:p>
        </p:txBody>
      </p:sp>
      <p:sp>
        <p:nvSpPr>
          <p:cNvPr id="3" name="Symbol zastępczy zawartości 2">
            <a:extLst>
              <a:ext uri="{FF2B5EF4-FFF2-40B4-BE49-F238E27FC236}">
                <a16:creationId xmlns:a16="http://schemas.microsoft.com/office/drawing/2014/main" id="{A6A2FF0E-F291-435E-B434-6626CEE1B15D}"/>
              </a:ext>
            </a:extLst>
          </p:cNvPr>
          <p:cNvSpPr>
            <a:spLocks noGrp="1"/>
          </p:cNvSpPr>
          <p:nvPr>
            <p:ph idx="1"/>
          </p:nvPr>
        </p:nvSpPr>
        <p:spPr>
          <a:xfrm>
            <a:off x="482600" y="2200940"/>
            <a:ext cx="10506991" cy="3678651"/>
          </a:xfrm>
        </p:spPr>
        <p:txBody>
          <a:bodyPr>
            <a:normAutofit fontScale="92500" lnSpcReduction="10000"/>
          </a:bodyPr>
          <a:lstStyle/>
          <a:p>
            <a:pPr algn="just"/>
            <a:r>
              <a:rPr lang="pl-PL" dirty="0"/>
              <a:t>Warunki stosowania kontroli operacyjnej z art. 17u CBA są zatem inne niż te z art. 19 ust. 1u CBA, albowiem o ile co do stosowania operacji kontrolowanego wręczenia korzyści majątkowej (art. 19 ust. 1) ocenia się czy istniała wiarygodna informacja o przestępstwie, to przy stosowaniu podsłuchu </a:t>
            </a:r>
            <a:r>
              <a:rPr lang="pl-PL" dirty="0" err="1"/>
              <a:t>pozaprocesowego</a:t>
            </a:r>
            <a:r>
              <a:rPr lang="pl-PL" dirty="0"/>
              <a:t> (art. 17 ust. 1) sąd winien oceniać, czy konieczne jest sięgnięcie do tej formy ograniczenia praw obywatelskich, oczywiście przy istnieniu informacji o przestępstwie. </a:t>
            </a:r>
            <a:r>
              <a:rPr lang="pl-PL" b="1" dirty="0"/>
              <a:t>Ta informacja nie musi być wiarygodna</a:t>
            </a:r>
            <a:r>
              <a:rPr lang="pl-PL" dirty="0"/>
              <a:t>, tak jak wymaga tego przepis art. 19 ust. 1u CBA, ale niewątpliwie winna istnieć, skoro kontrola operacyjna ma wykrywać przestępstwo i uzyskać oraz utrwalać dowody jego popełnienia.</a:t>
            </a:r>
            <a:endParaRPr lang="en-GB" dirty="0"/>
          </a:p>
        </p:txBody>
      </p:sp>
    </p:spTree>
    <p:extLst>
      <p:ext uri="{BB962C8B-B14F-4D97-AF65-F5344CB8AC3E}">
        <p14:creationId xmlns:p14="http://schemas.microsoft.com/office/powerpoint/2010/main" val="3539915953"/>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9DAA900-FDAD-47AC-A921-03E75ED51407}"/>
              </a:ext>
            </a:extLst>
          </p:cNvPr>
          <p:cNvSpPr>
            <a:spLocks noGrp="1"/>
          </p:cNvSpPr>
          <p:nvPr>
            <p:ph type="title"/>
          </p:nvPr>
        </p:nvSpPr>
        <p:spPr>
          <a:xfrm>
            <a:off x="482600" y="802138"/>
            <a:ext cx="10634472" cy="903555"/>
          </a:xfrm>
        </p:spPr>
        <p:txBody>
          <a:bodyPr>
            <a:normAutofit fontScale="90000"/>
          </a:bodyPr>
          <a:lstStyle/>
          <a:p>
            <a:r>
              <a:rPr lang="pl-PL" sz="4800" dirty="0"/>
              <a:t>Kilka ciekawostek (2)</a:t>
            </a:r>
            <a:br>
              <a:rPr lang="pl-PL" sz="4800" dirty="0"/>
            </a:br>
            <a:r>
              <a:rPr lang="pl-PL" sz="4800" dirty="0"/>
              <a:t>Statystyki za 2020 – kontrola operacyjna </a:t>
            </a:r>
            <a:endParaRPr lang="en-GB" sz="4800" dirty="0"/>
          </a:p>
        </p:txBody>
      </p:sp>
      <p:sp>
        <p:nvSpPr>
          <p:cNvPr id="3" name="Symbol zastępczy zawartości 2">
            <a:extLst>
              <a:ext uri="{FF2B5EF4-FFF2-40B4-BE49-F238E27FC236}">
                <a16:creationId xmlns:a16="http://schemas.microsoft.com/office/drawing/2014/main" id="{88E7B211-8991-4659-B127-998FD5FDC83B}"/>
              </a:ext>
            </a:extLst>
          </p:cNvPr>
          <p:cNvSpPr>
            <a:spLocks noGrp="1"/>
          </p:cNvSpPr>
          <p:nvPr>
            <p:ph idx="1"/>
          </p:nvPr>
        </p:nvSpPr>
        <p:spPr>
          <a:xfrm>
            <a:off x="482600" y="2456122"/>
            <a:ext cx="10506991" cy="3423470"/>
          </a:xfrm>
        </p:spPr>
        <p:txBody>
          <a:bodyPr>
            <a:normAutofit fontScale="70000" lnSpcReduction="20000"/>
          </a:bodyPr>
          <a:lstStyle/>
          <a:p>
            <a:r>
              <a:rPr lang="en-GB" dirty="0">
                <a:hlinkClick r:id="rId2"/>
              </a:rPr>
              <a:t>https://www.sejm.gov.pl/Sejm9.nsf/biuletyn.xsp?documentId=1D26AEB89CBCA593C1258773003DCC80</a:t>
            </a:r>
            <a:r>
              <a:rPr lang="pl-PL" dirty="0"/>
              <a:t> </a:t>
            </a:r>
            <a:r>
              <a:rPr lang="pl-PL" dirty="0">
                <a:sym typeface="Wingdings" panose="05000000000000000000" pitchFamily="2" charset="2"/>
              </a:rPr>
              <a:t> protokół posiedzenia komisji </a:t>
            </a:r>
          </a:p>
          <a:p>
            <a:pPr algn="just"/>
            <a:r>
              <a:rPr lang="pl-PL" b="1" dirty="0">
                <a:sym typeface="Wingdings" panose="05000000000000000000" pitchFamily="2" charset="2"/>
              </a:rPr>
              <a:t>„</a:t>
            </a:r>
            <a:r>
              <a:rPr lang="pl-PL" b="1" dirty="0"/>
              <a:t> Ogółem w 2020 r. zarządzono 9984 </a:t>
            </a:r>
            <a:r>
              <a:rPr lang="pl-PL" dirty="0"/>
              <a:t>kontrole operacyjne, w tym 6777 w trybie art. 19 ust. 1 ustawy o Policji, czyli w tzw. trybie zwykłym oraz 1784 w trybie art. 19 ust. 3 ustawy o Policji, czyli w trybie niecierpiącym zwłoki z następczą zgodą sądów. W 2020 r. zarejestrowane kontrole operacyjne dotyczyły najczęściej przestępczości przeciwko porządkowi publicznemu – 7179 , przestępczości narkotykowej – 6022, przestępczości przeciwko życiu i zdrowiu 686, przestępczości przeciwko mieniu – 481, przestępczości ekonomicznej – 416, przestępczości przeciwko działalności instytucji państwowych oraz samorządu terytorialnego – 362, przestępczości przeciwko bezpieczeństwu powszechnemu – 223, przestępczości przeciwko wolności – 156, przeciwko obrotowi pieniędzmi i papierami wartościowymi – 42, przeciwko obrotowi gospodarczemu – 28 oraz przestępczości przeciwko wymiarowi sprawiedliwości – 9.”</a:t>
            </a:r>
            <a:endParaRPr lang="en-GB" dirty="0"/>
          </a:p>
        </p:txBody>
      </p:sp>
    </p:spTree>
    <p:extLst>
      <p:ext uri="{BB962C8B-B14F-4D97-AF65-F5344CB8AC3E}">
        <p14:creationId xmlns:p14="http://schemas.microsoft.com/office/powerpoint/2010/main" val="2626448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B1A704-102B-410D-8097-5BD8CBD8763D}"/>
              </a:ext>
            </a:extLst>
          </p:cNvPr>
          <p:cNvSpPr>
            <a:spLocks noGrp="1"/>
          </p:cNvSpPr>
          <p:nvPr>
            <p:ph type="title"/>
          </p:nvPr>
        </p:nvSpPr>
        <p:spPr/>
        <p:txBody>
          <a:bodyPr/>
          <a:lstStyle/>
          <a:p>
            <a:r>
              <a:rPr lang="pl-PL" dirty="0"/>
              <a:t>Zasada koncentracji procesu </a:t>
            </a:r>
          </a:p>
        </p:txBody>
      </p:sp>
      <p:sp>
        <p:nvSpPr>
          <p:cNvPr id="3" name="Symbol zastępczy zawartości 2">
            <a:extLst>
              <a:ext uri="{FF2B5EF4-FFF2-40B4-BE49-F238E27FC236}">
                <a16:creationId xmlns:a16="http://schemas.microsoft.com/office/drawing/2014/main" id="{32059DB7-D51C-4890-8F47-6A8973426874}"/>
              </a:ext>
            </a:extLst>
          </p:cNvPr>
          <p:cNvSpPr>
            <a:spLocks noGrp="1"/>
          </p:cNvSpPr>
          <p:nvPr>
            <p:ph idx="1"/>
          </p:nvPr>
        </p:nvSpPr>
        <p:spPr/>
        <p:txBody>
          <a:bodyPr>
            <a:normAutofit fontScale="77500" lnSpcReduction="20000"/>
          </a:bodyPr>
          <a:lstStyle/>
          <a:p>
            <a:pPr algn="just"/>
            <a:r>
              <a:rPr lang="pl-PL" dirty="0"/>
              <a:t>Dyrektywa, w myśl której proces powinien stanowić zwarty ciąg czynności i zdarzeń realizowanych bez zbędnej zwłoki, skupiający środki dowodowe wokół przedmiotu procesu.</a:t>
            </a:r>
          </a:p>
          <a:p>
            <a:pPr marL="0" indent="0" algn="r">
              <a:buNone/>
            </a:pPr>
            <a:r>
              <a:rPr lang="pl-PL" dirty="0"/>
              <a:t>K. </a:t>
            </a:r>
            <a:r>
              <a:rPr lang="pl-PL" dirty="0" err="1"/>
              <a:t>Zgryzek</a:t>
            </a:r>
            <a:r>
              <a:rPr lang="pl-PL" dirty="0"/>
              <a:t>, [w:] J. Zagrodnik (red.) </a:t>
            </a:r>
            <a:r>
              <a:rPr lang="pl-PL" i="1" dirty="0"/>
              <a:t>Proces karny, </a:t>
            </a:r>
            <a:r>
              <a:rPr lang="pl-PL" dirty="0"/>
              <a:t>Warszawa 2019</a:t>
            </a:r>
          </a:p>
          <a:p>
            <a:pPr marL="0" indent="0" algn="r">
              <a:buNone/>
            </a:pPr>
            <a:endParaRPr lang="pl-PL" dirty="0"/>
          </a:p>
          <a:p>
            <a:pPr algn="just"/>
            <a:r>
              <a:rPr lang="pl-PL" dirty="0"/>
              <a:t>Ideą jest przyspieszenie i usprawnienie toku postępowania. Prawidłowo zorganizowany proces, w którym została zrealizowana zasada koncentracji procesu, sprzyja oszczędności czasu i pieniędzy (podatników). Sprawia także, że sąd udając się na naradę i głosowanie jest pod bezpośrednim wpływem dowodów przeprowadzonych na rozprawie. </a:t>
            </a:r>
          </a:p>
          <a:p>
            <a:pPr algn="just"/>
            <a:r>
              <a:rPr lang="pl-PL" dirty="0"/>
              <a:t>Koncentracji materiału procesowego sprzyja system prekluzji dowodowej. </a:t>
            </a:r>
            <a:r>
              <a:rPr lang="pl-PL" b="1" dirty="0"/>
              <a:t>Czy prekluzja dowodowa może być uznana za dopuszczalną w procesie karnym ze względu na prawo do obrony?</a:t>
            </a:r>
          </a:p>
          <a:p>
            <a:pPr algn="just"/>
            <a:r>
              <a:rPr lang="pl-PL" dirty="0"/>
              <a:t>Zasada koncentracji procesu w odniesieniu do rozprawy głównej obowiązuje jako zasada ciągłości rozprawy głównej. </a:t>
            </a:r>
          </a:p>
        </p:txBody>
      </p:sp>
    </p:spTree>
    <p:extLst>
      <p:ext uri="{BB962C8B-B14F-4D97-AF65-F5344CB8AC3E}">
        <p14:creationId xmlns:p14="http://schemas.microsoft.com/office/powerpoint/2010/main" val="1084160365"/>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9DAA900-FDAD-47AC-A921-03E75ED51407}"/>
              </a:ext>
            </a:extLst>
          </p:cNvPr>
          <p:cNvSpPr>
            <a:spLocks noGrp="1"/>
          </p:cNvSpPr>
          <p:nvPr>
            <p:ph type="title"/>
          </p:nvPr>
        </p:nvSpPr>
        <p:spPr>
          <a:xfrm>
            <a:off x="482600" y="802138"/>
            <a:ext cx="10634472" cy="903555"/>
          </a:xfrm>
        </p:spPr>
        <p:txBody>
          <a:bodyPr>
            <a:normAutofit fontScale="90000"/>
          </a:bodyPr>
          <a:lstStyle/>
          <a:p>
            <a:r>
              <a:rPr lang="pl-PL" sz="4800" dirty="0"/>
              <a:t>Kilka ciekawostek (2)</a:t>
            </a:r>
            <a:br>
              <a:rPr lang="pl-PL" sz="4800" dirty="0"/>
            </a:br>
            <a:r>
              <a:rPr lang="pl-PL" sz="4800" dirty="0"/>
              <a:t>Statystyki za 2021 – kontrola operacyjna </a:t>
            </a:r>
            <a:endParaRPr lang="en-GB" sz="4800" dirty="0"/>
          </a:p>
        </p:txBody>
      </p:sp>
      <p:sp>
        <p:nvSpPr>
          <p:cNvPr id="3" name="Symbol zastępczy zawartości 2">
            <a:extLst>
              <a:ext uri="{FF2B5EF4-FFF2-40B4-BE49-F238E27FC236}">
                <a16:creationId xmlns:a16="http://schemas.microsoft.com/office/drawing/2014/main" id="{88E7B211-8991-4659-B127-998FD5FDC83B}"/>
              </a:ext>
            </a:extLst>
          </p:cNvPr>
          <p:cNvSpPr>
            <a:spLocks noGrp="1"/>
          </p:cNvSpPr>
          <p:nvPr>
            <p:ph idx="1"/>
          </p:nvPr>
        </p:nvSpPr>
        <p:spPr>
          <a:xfrm>
            <a:off x="482600" y="2456122"/>
            <a:ext cx="10506991" cy="3423470"/>
          </a:xfrm>
        </p:spPr>
        <p:txBody>
          <a:bodyPr>
            <a:normAutofit fontScale="55000" lnSpcReduction="20000"/>
          </a:bodyPr>
          <a:lstStyle/>
          <a:p>
            <a:r>
              <a:rPr lang="pl-PL" dirty="0">
                <a:sym typeface="Wingdings" panose="05000000000000000000" pitchFamily="2" charset="2"/>
                <a:hlinkClick r:id="rId2"/>
              </a:rPr>
              <a:t>https://www.sejm.gov.pl/sejm9.nsf/biuletyn.xsp?skrnr=ASW-142</a:t>
            </a:r>
            <a:r>
              <a:rPr lang="pl-PL" dirty="0">
                <a:sym typeface="Wingdings" panose="05000000000000000000" pitchFamily="2" charset="2"/>
              </a:rPr>
              <a:t>  protokół posiedzenia komisji </a:t>
            </a:r>
          </a:p>
          <a:p>
            <a:pPr algn="just"/>
            <a:r>
              <a:rPr lang="pl-PL" dirty="0">
                <a:sym typeface="Wingdings" panose="05000000000000000000" pitchFamily="2" charset="2"/>
              </a:rPr>
              <a:t>W 2021 r. organy Policji uprawnione do wnioskowania o kontrolę operacyjną zarejestrowały </a:t>
            </a:r>
            <a:r>
              <a:rPr lang="pl-PL" b="1" dirty="0">
                <a:sym typeface="Wingdings" panose="05000000000000000000" pitchFamily="2" charset="2"/>
              </a:rPr>
              <a:t>11 074 wnioski i zarządzenia o zastosowanie kontroli operacyjnej</a:t>
            </a:r>
            <a:r>
              <a:rPr lang="pl-PL" dirty="0">
                <a:sym typeface="Wingdings" panose="05000000000000000000" pitchFamily="2" charset="2"/>
              </a:rPr>
              <a:t>, </a:t>
            </a:r>
            <a:r>
              <a:rPr lang="pl-PL" b="1" dirty="0">
                <a:sym typeface="Wingdings" panose="05000000000000000000" pitchFamily="2" charset="2"/>
              </a:rPr>
              <a:t>spośród których 162 zarejestrowanych wniosków nie uzyskało zgody </a:t>
            </a:r>
            <a:r>
              <a:rPr lang="pl-PL" dirty="0">
                <a:sym typeface="Wingdings" panose="05000000000000000000" pitchFamily="2" charset="2"/>
              </a:rPr>
              <a:t>na zarządzenie kontroli operacyjnej, z </a:t>
            </a:r>
            <a:r>
              <a:rPr lang="pl-PL" b="1" dirty="0">
                <a:solidFill>
                  <a:srgbClr val="FF0000"/>
                </a:solidFill>
                <a:sym typeface="Wingdings" panose="05000000000000000000" pitchFamily="2" charset="2"/>
              </a:rPr>
              <a:t>czego 155 razy brak zgody wydał prokurator, a 7 razy właściwy miejscowy sąd okręgowy</a:t>
            </a:r>
            <a:r>
              <a:rPr lang="pl-PL" dirty="0">
                <a:sym typeface="Wingdings" panose="05000000000000000000" pitchFamily="2" charset="2"/>
              </a:rPr>
              <a:t>. Ogółem w 2021 r. zarządzono zatem 10 912 kontroli, w tym 7489 kontroli w trybie art. 19 ust. 1 ustawy o Policji, tj. w tzw. trybie zwykłym, oraz 1920 kontroli w trybie art. 19 ust. 3 ustawy o Policji, tj. w przypadkach wspomnianego wcześniej trybu niecierpiącego zwłoki. W 2021 r. zarejestrowane kontrole operacyjne dotyczyły najczęściej przestępczości przeciwko porządkowi publicznemu – wzięciu zakładnika, udziału w zorganizowanej grupie przestępczej, wyrobu i handlu bronią bez zezwolenia – to było 7676 kontroli. W przypadku przestępstw przeciwko mieniu, tj. rozboje, kradzieże, wymuszenia rozbójnicze, oszustwa –1322 kontrole; przestępczość narkotykowa – 1269 kontroli; przestępstwa przeciwko życiu i zdrowiu – zabójstwo, ciężki uszczerbek na zdrowiu – 517 kontroli; przestępczość ekonomiczna – 377 kontroli; przestępczość przeciwko działalności instytucji państwowych oraz samorządu terytorialnego, w to wchodzi łapownictwo, płatna protekcja, przekroczenie uprawnień – 318 razy; przestępstwa przeciwko wolności, handel ludźmi, pozbawienie wolności – 153 razy; przestępstwa przeciwko bezpieczeństwu powszechnemu – 134 razy; wolności seksualnej i obyczajowości – 103 razy; przestępczości przeciwko obrotowi gospodarczemu, zakłócenia przetargu publicznego, fałszowanie znaków identyfikacyjnych – 72 razy; przestępczości przeciwko obrotowi pieniędzmi i papierami wartościowymi – 31 razy oraz przestępczości przeciwko wymiarowi sprawiedliwości – 24 razy.</a:t>
            </a:r>
            <a:endParaRPr lang="en-GB" dirty="0"/>
          </a:p>
        </p:txBody>
      </p:sp>
    </p:spTree>
    <p:extLst>
      <p:ext uri="{BB962C8B-B14F-4D97-AF65-F5344CB8AC3E}">
        <p14:creationId xmlns:p14="http://schemas.microsoft.com/office/powerpoint/2010/main" val="3159230555"/>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9DAA900-FDAD-47AC-A921-03E75ED51407}"/>
              </a:ext>
            </a:extLst>
          </p:cNvPr>
          <p:cNvSpPr>
            <a:spLocks noGrp="1"/>
          </p:cNvSpPr>
          <p:nvPr>
            <p:ph type="title"/>
          </p:nvPr>
        </p:nvSpPr>
        <p:spPr>
          <a:xfrm>
            <a:off x="482600" y="802138"/>
            <a:ext cx="10634472" cy="903555"/>
          </a:xfrm>
        </p:spPr>
        <p:txBody>
          <a:bodyPr>
            <a:normAutofit fontScale="90000"/>
          </a:bodyPr>
          <a:lstStyle/>
          <a:p>
            <a:r>
              <a:rPr lang="pl-PL" sz="4800" dirty="0"/>
              <a:t>Kilka ciekawostek (2)</a:t>
            </a:r>
            <a:br>
              <a:rPr lang="pl-PL" sz="4800" dirty="0"/>
            </a:br>
            <a:r>
              <a:rPr lang="pl-PL" sz="4800" dirty="0"/>
              <a:t>Statystyki za 2022 – kontrola operacyjna </a:t>
            </a:r>
            <a:endParaRPr lang="en-GB" sz="4800" dirty="0"/>
          </a:p>
        </p:txBody>
      </p:sp>
      <p:sp>
        <p:nvSpPr>
          <p:cNvPr id="3" name="Symbol zastępczy zawartości 2">
            <a:extLst>
              <a:ext uri="{FF2B5EF4-FFF2-40B4-BE49-F238E27FC236}">
                <a16:creationId xmlns:a16="http://schemas.microsoft.com/office/drawing/2014/main" id="{88E7B211-8991-4659-B127-998FD5FDC83B}"/>
              </a:ext>
            </a:extLst>
          </p:cNvPr>
          <p:cNvSpPr>
            <a:spLocks noGrp="1"/>
          </p:cNvSpPr>
          <p:nvPr>
            <p:ph idx="1"/>
          </p:nvPr>
        </p:nvSpPr>
        <p:spPr>
          <a:xfrm>
            <a:off x="482600" y="2456122"/>
            <a:ext cx="10506991" cy="3423470"/>
          </a:xfrm>
        </p:spPr>
        <p:txBody>
          <a:bodyPr>
            <a:normAutofit fontScale="77500" lnSpcReduction="20000"/>
          </a:bodyPr>
          <a:lstStyle/>
          <a:p>
            <a:r>
              <a:rPr lang="pl-PL" dirty="0">
                <a:sym typeface="Wingdings" panose="05000000000000000000" pitchFamily="2" charset="2"/>
                <a:hlinkClick r:id="rId2"/>
              </a:rPr>
              <a:t>https://orka.sejm.gov.pl/zapisy9.nsf/0/B354C2219D74C576C1258A120042FF61/%24File/0413509.pdf</a:t>
            </a:r>
            <a:r>
              <a:rPr lang="pl-PL" dirty="0">
                <a:sym typeface="Wingdings" panose="05000000000000000000" pitchFamily="2" charset="2"/>
              </a:rPr>
              <a:t>  protokół posiedzenia komisji </a:t>
            </a:r>
          </a:p>
          <a:p>
            <a:pPr algn="just"/>
            <a:r>
              <a:rPr lang="pl-PL" dirty="0">
                <a:sym typeface="Wingdings" panose="05000000000000000000" pitchFamily="2" charset="2"/>
              </a:rPr>
              <a:t>Otóż w 2022 r. wszystkie uprawnione organy, czyli prokuratorzy i służby skierowały wnioski o zarządzenie kontroli i utrwalenia rozmów lub wnioski o zarządzenie kontroli operacyjnej łącznie wobec </a:t>
            </a:r>
            <a:r>
              <a:rPr lang="pl-PL" b="1" dirty="0">
                <a:sym typeface="Wingdings" panose="05000000000000000000" pitchFamily="2" charset="2"/>
              </a:rPr>
              <a:t>6381 osób</a:t>
            </a:r>
            <a:r>
              <a:rPr lang="pl-PL" dirty="0">
                <a:sym typeface="Wingdings" panose="05000000000000000000" pitchFamily="2" charset="2"/>
              </a:rPr>
              <a:t>. Było to 690 osób mniej w stosunku do danych z 2021 r. W minionym roku wnioski kierowane przez uprawnione organy zostały załatwione w następujący sposób. </a:t>
            </a:r>
            <a:r>
              <a:rPr lang="pl-PL" b="1" dirty="0">
                <a:solidFill>
                  <a:srgbClr val="FF0000"/>
                </a:solidFill>
                <a:sym typeface="Wingdings" panose="05000000000000000000" pitchFamily="2" charset="2"/>
              </a:rPr>
              <a:t>Sąd zarządził kontrolę i utrwalenie rozmów lub kontrolę operacyjną wobec 6214 osób.</a:t>
            </a:r>
            <a:r>
              <a:rPr lang="pl-PL" dirty="0">
                <a:sym typeface="Wingdings" panose="05000000000000000000" pitchFamily="2" charset="2"/>
              </a:rPr>
              <a:t> W 2021 r. takich osób było 6922, a więc w 2022 r. nastąpił spadek o 708 osób. </a:t>
            </a:r>
            <a:r>
              <a:rPr lang="pl-PL" b="1" dirty="0">
                <a:solidFill>
                  <a:srgbClr val="FF0000"/>
                </a:solidFill>
                <a:sym typeface="Wingdings" panose="05000000000000000000" pitchFamily="2" charset="2"/>
              </a:rPr>
              <a:t>Sąd odmówił zarządzenia kontroli i utrwalenia rozmów lub kontroli operacyjnej wobec 38 osób, </a:t>
            </a:r>
            <a:r>
              <a:rPr lang="pl-PL" dirty="0">
                <a:sym typeface="Wingdings" panose="05000000000000000000" pitchFamily="2" charset="2"/>
              </a:rPr>
              <a:t>podczas gdy w 2021 r. odmów było w stosunku do 23 osób. Wnioski o kontrolę operacyjną nie uzyskały zgody prokuratora wobec 129 osób. Dla porównania w 2021 r. wnioski o kontrolę operacyjną nie uzyskały zgody prokuratora wobec 126 osób.</a:t>
            </a:r>
          </a:p>
        </p:txBody>
      </p:sp>
    </p:spTree>
    <p:extLst>
      <p:ext uri="{BB962C8B-B14F-4D97-AF65-F5344CB8AC3E}">
        <p14:creationId xmlns:p14="http://schemas.microsoft.com/office/powerpoint/2010/main" val="135816028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C529803-D6F2-4758-971C-C9675E76B698}"/>
              </a:ext>
            </a:extLst>
          </p:cNvPr>
          <p:cNvSpPr>
            <a:spLocks noGrp="1"/>
          </p:cNvSpPr>
          <p:nvPr>
            <p:ph type="title"/>
          </p:nvPr>
        </p:nvSpPr>
        <p:spPr>
          <a:xfrm>
            <a:off x="482600" y="0"/>
            <a:ext cx="10634472" cy="2157984"/>
          </a:xfrm>
        </p:spPr>
        <p:txBody>
          <a:bodyPr/>
          <a:lstStyle/>
          <a:p>
            <a:r>
              <a:rPr lang="pl-PL" sz="2800" dirty="0"/>
              <a:t>Kilka ciekawostek (3) </a:t>
            </a:r>
            <a:br>
              <a:rPr lang="pl-PL" sz="2800" dirty="0"/>
            </a:br>
            <a:r>
              <a:rPr lang="pl-PL" sz="2800" dirty="0"/>
              <a:t>Statystyki za 2021 – dane od dostawców usług telekomunikacyjnych (bilingi, dane o lokalizacji) </a:t>
            </a:r>
            <a:endParaRPr lang="en-GB" sz="2800" dirty="0"/>
          </a:p>
        </p:txBody>
      </p:sp>
      <p:sp>
        <p:nvSpPr>
          <p:cNvPr id="3" name="Symbol zastępczy zawartości 2">
            <a:extLst>
              <a:ext uri="{FF2B5EF4-FFF2-40B4-BE49-F238E27FC236}">
                <a16:creationId xmlns:a16="http://schemas.microsoft.com/office/drawing/2014/main" id="{2D0CA663-706B-4080-AB5C-D349E7E49361}"/>
              </a:ext>
            </a:extLst>
          </p:cNvPr>
          <p:cNvSpPr>
            <a:spLocks noGrp="1"/>
          </p:cNvSpPr>
          <p:nvPr>
            <p:ph idx="1"/>
          </p:nvPr>
        </p:nvSpPr>
        <p:spPr>
          <a:xfrm>
            <a:off x="482600" y="1998921"/>
            <a:ext cx="10506991" cy="3880671"/>
          </a:xfrm>
        </p:spPr>
        <p:txBody>
          <a:bodyPr>
            <a:normAutofit fontScale="92500" lnSpcReduction="10000"/>
          </a:bodyPr>
          <a:lstStyle/>
          <a:p>
            <a:pPr algn="just"/>
            <a:r>
              <a:rPr lang="pl-PL" dirty="0"/>
              <a:t>Policja uzyskała łącznie 1 350 242 dane. Następnie pozostałe organy w kolejności to była Straż Graniczna – 264 947 oraz Krajowa Administracja Skarbowa – 16 328. Najwięcej danych telekomunikacyjnych przetworzyła Policja – to było 1 323 656, następnie inne organy – 256 344 oraz SG – 225 562, natomiast KAS – 15 068. Odpowiednio najwięcej danych pocztowych pozyskała Policja – 9331, pozostałe organy – 6977. Jeśli chodzi o dane internetowe, to Policja przetworzyła 17 255 danych i inne organy – 1626 danych. Jeżeli chodzi o kontrole, które zostały przeprowadzone przez sądy okręgowe oraz wojskowe, to sądy okręgowe przeprowadziły 136 kontroli, z których dwie miały wynik negatywny.</a:t>
            </a:r>
            <a:endParaRPr lang="en-GB" dirty="0"/>
          </a:p>
        </p:txBody>
      </p:sp>
    </p:spTree>
    <p:extLst>
      <p:ext uri="{BB962C8B-B14F-4D97-AF65-F5344CB8AC3E}">
        <p14:creationId xmlns:p14="http://schemas.microsoft.com/office/powerpoint/2010/main" val="64581425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C529803-D6F2-4758-971C-C9675E76B698}"/>
              </a:ext>
            </a:extLst>
          </p:cNvPr>
          <p:cNvSpPr>
            <a:spLocks noGrp="1"/>
          </p:cNvSpPr>
          <p:nvPr>
            <p:ph type="title"/>
          </p:nvPr>
        </p:nvSpPr>
        <p:spPr>
          <a:xfrm>
            <a:off x="482600" y="0"/>
            <a:ext cx="10634472" cy="2157984"/>
          </a:xfrm>
        </p:spPr>
        <p:txBody>
          <a:bodyPr/>
          <a:lstStyle/>
          <a:p>
            <a:r>
              <a:rPr lang="pl-PL" sz="2800" dirty="0"/>
              <a:t>Kilka ciekawostek (3) </a:t>
            </a:r>
            <a:br>
              <a:rPr lang="pl-PL" sz="2800" dirty="0"/>
            </a:br>
            <a:r>
              <a:rPr lang="pl-PL" sz="2800" dirty="0"/>
              <a:t>Statystyki za 2022 – dane od dostawców usług telekomunikacyjnych (bilingi, dane o lokalizacji) </a:t>
            </a:r>
            <a:endParaRPr lang="en-GB" sz="2800" dirty="0"/>
          </a:p>
        </p:txBody>
      </p:sp>
      <p:sp>
        <p:nvSpPr>
          <p:cNvPr id="3" name="Symbol zastępczy zawartości 2">
            <a:extLst>
              <a:ext uri="{FF2B5EF4-FFF2-40B4-BE49-F238E27FC236}">
                <a16:creationId xmlns:a16="http://schemas.microsoft.com/office/drawing/2014/main" id="{2D0CA663-706B-4080-AB5C-D349E7E49361}"/>
              </a:ext>
            </a:extLst>
          </p:cNvPr>
          <p:cNvSpPr>
            <a:spLocks noGrp="1"/>
          </p:cNvSpPr>
          <p:nvPr>
            <p:ph idx="1"/>
          </p:nvPr>
        </p:nvSpPr>
        <p:spPr>
          <a:xfrm>
            <a:off x="482600" y="1998921"/>
            <a:ext cx="10506991" cy="3880671"/>
          </a:xfrm>
        </p:spPr>
        <p:txBody>
          <a:bodyPr>
            <a:normAutofit fontScale="92500" lnSpcReduction="20000"/>
          </a:bodyPr>
          <a:lstStyle/>
          <a:p>
            <a:pPr algn="just"/>
            <a:r>
              <a:rPr lang="pl-PL" dirty="0"/>
              <a:t>Jeżeli chodzi o kontrole przeprowadzone w zakresie zasadności uzyskania przez uprawnione organy danych telekomunikacyjnych, pocztowych i internetowych w latach 2016-2022, to w 2016 r. takich kontroli było 121, z czego 102 pozytywne i 3 negatywne, w 2017 r. było 71 kontroli, z czego 67 pozytywnych i 4 negatywne, w 2018 r. były 82 kontrole ogółem, z czego 80 pozytywnych i 2 negatywne, w 2019 r. było łącznie 107 kontroli, z czego 106 pozytywnych i 1 negatywna, w 2020 r. było 163 kontroli ogółem, z czego 162 pozytywne i 1 negatywna, w 2021 r. było 136 kontroli ogółem, z czego 134 pozytywnych i 2 negatywne, </a:t>
            </a:r>
            <a:r>
              <a:rPr lang="pl-PL" b="1" dirty="0"/>
              <a:t>a w 2022 r. łącznie przeprowadzono 241 kontroli, z czego pozytywnych było 100%, czyli 241. Nie odnotowano przypadków kontroli negatywnych.</a:t>
            </a:r>
            <a:endParaRPr lang="en-GB" b="1" dirty="0"/>
          </a:p>
        </p:txBody>
      </p:sp>
    </p:spTree>
    <p:extLst>
      <p:ext uri="{BB962C8B-B14F-4D97-AF65-F5344CB8AC3E}">
        <p14:creationId xmlns:p14="http://schemas.microsoft.com/office/powerpoint/2010/main" val="205492999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C529803-D6F2-4758-971C-C9675E76B698}"/>
              </a:ext>
            </a:extLst>
          </p:cNvPr>
          <p:cNvSpPr>
            <a:spLocks noGrp="1"/>
          </p:cNvSpPr>
          <p:nvPr>
            <p:ph type="title"/>
          </p:nvPr>
        </p:nvSpPr>
        <p:spPr>
          <a:xfrm>
            <a:off x="482600" y="0"/>
            <a:ext cx="10634472" cy="2157984"/>
          </a:xfrm>
        </p:spPr>
        <p:txBody>
          <a:bodyPr/>
          <a:lstStyle/>
          <a:p>
            <a:r>
              <a:rPr lang="pl-PL" sz="2800" dirty="0"/>
              <a:t>Kilka ciekawostek (3) </a:t>
            </a:r>
            <a:br>
              <a:rPr lang="pl-PL" sz="2800" dirty="0"/>
            </a:br>
            <a:r>
              <a:rPr lang="pl-PL" sz="2800" dirty="0"/>
              <a:t>Statystyki za 2022  </a:t>
            </a:r>
            <a:endParaRPr lang="en-GB" sz="2800" dirty="0"/>
          </a:p>
        </p:txBody>
      </p:sp>
      <p:sp>
        <p:nvSpPr>
          <p:cNvPr id="3" name="Symbol zastępczy zawartości 2">
            <a:extLst>
              <a:ext uri="{FF2B5EF4-FFF2-40B4-BE49-F238E27FC236}">
                <a16:creationId xmlns:a16="http://schemas.microsoft.com/office/drawing/2014/main" id="{2D0CA663-706B-4080-AB5C-D349E7E49361}"/>
              </a:ext>
            </a:extLst>
          </p:cNvPr>
          <p:cNvSpPr>
            <a:spLocks noGrp="1"/>
          </p:cNvSpPr>
          <p:nvPr>
            <p:ph idx="1"/>
          </p:nvPr>
        </p:nvSpPr>
        <p:spPr>
          <a:xfrm>
            <a:off x="482600" y="1998921"/>
            <a:ext cx="10506991" cy="3880671"/>
          </a:xfrm>
        </p:spPr>
        <p:txBody>
          <a:bodyPr>
            <a:normAutofit lnSpcReduction="10000"/>
          </a:bodyPr>
          <a:lstStyle/>
          <a:p>
            <a:pPr algn="just"/>
            <a:r>
              <a:rPr lang="pl-PL" dirty="0"/>
              <a:t>W roku 2022 spośród wszystkich stwierdzonych przez Policję przestępstw, a więc spośród 882 278 przestępstw 40,93%, czyli 361 118 stanowiły przestępstwa objęte katalogiem określonym w art. 19 ust. 1 ustawy o Policji, to znaczy takie, w stosunku do których z perspektywy formalnej możliwe jest zarządzenie kontroli operacyjnej. Zostało natomiast zarządzonych 9612 kontroli operacyjnych, co stanowi 1,08% kontroli operacyjnych w stosunku do ogólnej liczby przestępstw stwierdzonych w 2022 r. oraz 2,66% w stosunku do liczby stwierdzonych przestępstw z katalogu, o którym mowa w art. 19 ust. 1 ustawy o Policji</a:t>
            </a:r>
            <a:endParaRPr lang="en-GB" b="1" dirty="0"/>
          </a:p>
        </p:txBody>
      </p:sp>
    </p:spTree>
    <p:extLst>
      <p:ext uri="{BB962C8B-B14F-4D97-AF65-F5344CB8AC3E}">
        <p14:creationId xmlns:p14="http://schemas.microsoft.com/office/powerpoint/2010/main" val="3371067102"/>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A3F668-0B9D-4F8B-9887-5B15634F881B}"/>
              </a:ext>
            </a:extLst>
          </p:cNvPr>
          <p:cNvSpPr>
            <a:spLocks noGrp="1"/>
          </p:cNvSpPr>
          <p:nvPr>
            <p:ph type="title"/>
          </p:nvPr>
        </p:nvSpPr>
        <p:spPr>
          <a:xfrm>
            <a:off x="482600" y="978408"/>
            <a:ext cx="10634472" cy="914187"/>
          </a:xfrm>
        </p:spPr>
        <p:txBody>
          <a:bodyPr>
            <a:normAutofit fontScale="90000"/>
          </a:bodyPr>
          <a:lstStyle/>
          <a:p>
            <a:r>
              <a:rPr lang="pl-PL" sz="4400" dirty="0"/>
              <a:t>Kilka ciekawostek (4)</a:t>
            </a:r>
            <a:br>
              <a:rPr lang="pl-PL" sz="4400" dirty="0"/>
            </a:br>
            <a:r>
              <a:rPr lang="pl-PL" sz="4400" dirty="0"/>
              <a:t>System </a:t>
            </a:r>
            <a:r>
              <a:rPr lang="pl-PL" sz="4400" dirty="0" err="1"/>
              <a:t>Pegasus</a:t>
            </a:r>
            <a:r>
              <a:rPr lang="pl-PL" sz="4400" dirty="0"/>
              <a:t> </a:t>
            </a:r>
            <a:endParaRPr lang="en-GB" sz="4400" dirty="0"/>
          </a:p>
        </p:txBody>
      </p:sp>
      <p:sp>
        <p:nvSpPr>
          <p:cNvPr id="3" name="Symbol zastępczy zawartości 2">
            <a:extLst>
              <a:ext uri="{FF2B5EF4-FFF2-40B4-BE49-F238E27FC236}">
                <a16:creationId xmlns:a16="http://schemas.microsoft.com/office/drawing/2014/main" id="{4EE97C1D-A4C7-4F2A-8D22-5F0EF97A29CD}"/>
              </a:ext>
            </a:extLst>
          </p:cNvPr>
          <p:cNvSpPr>
            <a:spLocks noGrp="1"/>
          </p:cNvSpPr>
          <p:nvPr>
            <p:ph idx="1"/>
          </p:nvPr>
        </p:nvSpPr>
        <p:spPr>
          <a:xfrm>
            <a:off x="482600" y="2190308"/>
            <a:ext cx="10506991" cy="3689284"/>
          </a:xfrm>
        </p:spPr>
        <p:txBody>
          <a:bodyPr>
            <a:normAutofit lnSpcReduction="10000"/>
          </a:bodyPr>
          <a:lstStyle/>
          <a:p>
            <a:r>
              <a:rPr lang="en-GB" dirty="0">
                <a:hlinkClick r:id="rId2"/>
              </a:rPr>
              <a:t>https://www.komputerswiat.pl/artykuly/redakcyjne/jak-dziala-system-pegasus-to-totalna-inwigilacja/e4rkez2</a:t>
            </a:r>
            <a:endParaRPr lang="pl-PL" dirty="0"/>
          </a:p>
          <a:p>
            <a:endParaRPr lang="pl-PL" dirty="0"/>
          </a:p>
          <a:p>
            <a:r>
              <a:rPr lang="en-GB" dirty="0">
                <a:hlinkClick r:id="rId3"/>
              </a:rPr>
              <a:t>https://niebezpiecznik.pl/post/jak-wyglada-rzadowy-trojan-pegasus-od-srodka/</a:t>
            </a:r>
            <a:endParaRPr lang="pl-PL" dirty="0"/>
          </a:p>
          <a:p>
            <a:r>
              <a:rPr lang="pl-PL" dirty="0">
                <a:hlinkClick r:id="rId4"/>
              </a:rPr>
              <a:t>https://www.theguardian.com/news/2021/jul/18/what-is-pegasus-spyware-and-how-does-it-hack-phones</a:t>
            </a:r>
            <a:r>
              <a:rPr lang="pl-PL" dirty="0"/>
              <a:t> </a:t>
            </a:r>
          </a:p>
          <a:p>
            <a:r>
              <a:rPr lang="pl-PL" dirty="0">
                <a:hlinkClick r:id="rId5"/>
              </a:rPr>
              <a:t>https://www.europarl.europa.eu/RegData/etudes/ATAG/2023/747923/EPRS_ATA(2023)747923_PL.pdf</a:t>
            </a:r>
            <a:r>
              <a:rPr lang="pl-PL" dirty="0"/>
              <a:t> </a:t>
            </a:r>
          </a:p>
          <a:p>
            <a:endParaRPr lang="pl-PL" dirty="0"/>
          </a:p>
          <a:p>
            <a:endParaRPr lang="en-GB" dirty="0"/>
          </a:p>
        </p:txBody>
      </p:sp>
    </p:spTree>
    <p:extLst>
      <p:ext uri="{BB962C8B-B14F-4D97-AF65-F5344CB8AC3E}">
        <p14:creationId xmlns:p14="http://schemas.microsoft.com/office/powerpoint/2010/main" val="107919881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D5257D3-93D3-4B3E-8867-44710E6E349A}"/>
              </a:ext>
            </a:extLst>
          </p:cNvPr>
          <p:cNvSpPr>
            <a:spLocks noGrp="1"/>
          </p:cNvSpPr>
          <p:nvPr>
            <p:ph type="title"/>
          </p:nvPr>
        </p:nvSpPr>
        <p:spPr>
          <a:xfrm>
            <a:off x="482600" y="978408"/>
            <a:ext cx="10634472" cy="765332"/>
          </a:xfrm>
        </p:spPr>
        <p:txBody>
          <a:bodyPr>
            <a:normAutofit fontScale="90000"/>
          </a:bodyPr>
          <a:lstStyle/>
          <a:p>
            <a:r>
              <a:rPr lang="pl-PL" sz="3600" dirty="0"/>
              <a:t>Kilka ciekawostek (5)</a:t>
            </a:r>
            <a:br>
              <a:rPr lang="pl-PL" sz="3600" dirty="0"/>
            </a:br>
            <a:r>
              <a:rPr lang="pl-PL" sz="3600" dirty="0" err="1"/>
              <a:t>Pegasus</a:t>
            </a:r>
            <a:r>
              <a:rPr lang="pl-PL" sz="3600" dirty="0"/>
              <a:t> w Meksyku i inne przykłady wykorzystania tego systemu </a:t>
            </a:r>
            <a:endParaRPr lang="en-GB" sz="3600" dirty="0"/>
          </a:p>
        </p:txBody>
      </p:sp>
      <p:sp>
        <p:nvSpPr>
          <p:cNvPr id="3" name="Symbol zastępczy zawartości 2">
            <a:extLst>
              <a:ext uri="{FF2B5EF4-FFF2-40B4-BE49-F238E27FC236}">
                <a16:creationId xmlns:a16="http://schemas.microsoft.com/office/drawing/2014/main" id="{3F711929-3270-403A-AFD0-4751BD44216F}"/>
              </a:ext>
            </a:extLst>
          </p:cNvPr>
          <p:cNvSpPr>
            <a:spLocks noGrp="1"/>
          </p:cNvSpPr>
          <p:nvPr>
            <p:ph idx="1"/>
          </p:nvPr>
        </p:nvSpPr>
        <p:spPr>
          <a:xfrm>
            <a:off x="482600" y="2307410"/>
            <a:ext cx="10798544" cy="3572182"/>
          </a:xfrm>
        </p:spPr>
        <p:txBody>
          <a:bodyPr>
            <a:normAutofit fontScale="85000" lnSpcReduction="20000"/>
          </a:bodyPr>
          <a:lstStyle/>
          <a:p>
            <a:pPr algn="just"/>
            <a:r>
              <a:rPr lang="pl-PL" dirty="0"/>
              <a:t>„Meksykańskie służby policyjne korzystają aż z 25 różnych rodzajów oprogramowania szpiegowskiego, w tym z systemu </a:t>
            </a:r>
            <a:r>
              <a:rPr lang="pl-PL" dirty="0" err="1"/>
              <a:t>Pegasus</a:t>
            </a:r>
            <a:r>
              <a:rPr lang="pl-PL" dirty="0"/>
              <a:t>. Po pewnym czasie okazało się jednak, że ta, pod wpływem hojnych łapówek, często i chętnie użycza dostępu do tego oprogramowania </a:t>
            </a:r>
            <a:r>
              <a:rPr lang="pl-PL" i="1" dirty="0"/>
              <a:t>niepowołanym podmiotom</a:t>
            </a:r>
            <a:r>
              <a:rPr lang="pl-PL" dirty="0"/>
              <a:t>. </a:t>
            </a:r>
            <a:r>
              <a:rPr lang="pl-PL" b="1" dirty="0" err="1"/>
              <a:t>Pegasus</a:t>
            </a:r>
            <a:r>
              <a:rPr lang="pl-PL" b="1" dirty="0"/>
              <a:t> w efekcie był wykorzystany do szantażowania wdowy po zamordowanym przez kartele dziennikarzu, aktywistów lobbujących za ustanowieniem podatku cukrowego na napoje słodzone czy prawników zajmujących się działalnością na rzecz szanowania praw człowieka.”</a:t>
            </a:r>
          </a:p>
          <a:p>
            <a:pPr algn="just"/>
            <a:endParaRPr lang="pl-PL" b="1" dirty="0"/>
          </a:p>
          <a:p>
            <a:pPr algn="just"/>
            <a:r>
              <a:rPr lang="pl-PL" b="1" dirty="0"/>
              <a:t>Cytat z: </a:t>
            </a:r>
            <a:r>
              <a:rPr lang="en-GB" b="1" dirty="0">
                <a:hlinkClick r:id="rId2"/>
              </a:rPr>
              <a:t>https://spidersweb.pl/2021/12/pegasus-system-skandale-inwigilacja-szpiegowanie.html</a:t>
            </a:r>
            <a:r>
              <a:rPr lang="pl-PL" b="1" dirty="0"/>
              <a:t> </a:t>
            </a:r>
            <a:endParaRPr lang="en-GB" b="1" dirty="0"/>
          </a:p>
        </p:txBody>
      </p:sp>
    </p:spTree>
    <p:extLst>
      <p:ext uri="{BB962C8B-B14F-4D97-AF65-F5344CB8AC3E}">
        <p14:creationId xmlns:p14="http://schemas.microsoft.com/office/powerpoint/2010/main" val="138586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5" name="Rectangle 1229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B201020E-F644-4435-88D5-50335C2AAED3}"/>
              </a:ext>
            </a:extLst>
          </p:cNvPr>
          <p:cNvSpPr>
            <a:spLocks noGrp="1"/>
          </p:cNvSpPr>
          <p:nvPr>
            <p:ph type="title"/>
          </p:nvPr>
        </p:nvSpPr>
        <p:spPr>
          <a:xfrm>
            <a:off x="572493" y="238539"/>
            <a:ext cx="11018520" cy="1434415"/>
          </a:xfrm>
        </p:spPr>
        <p:txBody>
          <a:bodyPr anchor="b">
            <a:normAutofit/>
          </a:bodyPr>
          <a:lstStyle/>
          <a:p>
            <a:r>
              <a:rPr lang="pl-PL" sz="4600"/>
              <a:t>Dopuszczalność dowodów w procesie karnym </a:t>
            </a:r>
          </a:p>
        </p:txBody>
      </p:sp>
      <p:sp>
        <p:nvSpPr>
          <p:cNvPr id="1229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BA6424F0-82D4-4262-9E79-3520051E6A0A}"/>
              </a:ext>
            </a:extLst>
          </p:cNvPr>
          <p:cNvSpPr>
            <a:spLocks noGrp="1"/>
          </p:cNvSpPr>
          <p:nvPr>
            <p:ph idx="1"/>
          </p:nvPr>
        </p:nvSpPr>
        <p:spPr>
          <a:xfrm>
            <a:off x="572493" y="2071316"/>
            <a:ext cx="6713552" cy="4119172"/>
          </a:xfrm>
        </p:spPr>
        <p:txBody>
          <a:bodyPr anchor="t">
            <a:normAutofit/>
          </a:bodyPr>
          <a:lstStyle/>
          <a:p>
            <a:pPr algn="just"/>
            <a:r>
              <a:rPr lang="pl-PL" sz="2000" dirty="0"/>
              <a:t>Zagadnienie niezwykle kontrowersyjne i w teorii i w praktyce wymiaru sprawiedliwości. Czy dla ustalenia rzeczywistego przebiegu zdarzenia powinno się korzystać ze wszystkich informacji, które znajdują się w posiadaniu organów postępowania? </a:t>
            </a:r>
          </a:p>
          <a:p>
            <a:pPr algn="just"/>
            <a:r>
              <a:rPr lang="pl-PL" sz="2000" b="1" dirty="0"/>
              <a:t>Czy wszystko co zostało utrwalone (w dowolnej formie) może (powinno być) dowodem w postępowaniu</a:t>
            </a:r>
            <a:r>
              <a:rPr lang="pl-PL" sz="2000" dirty="0"/>
              <a:t>?</a:t>
            </a:r>
          </a:p>
          <a:p>
            <a:pPr algn="just"/>
            <a:r>
              <a:rPr lang="pl-PL" sz="2000" dirty="0"/>
              <a:t>Ustawodawca wprowadza ograniczenia w dopuszczalności dowodów w postaci zakazów dowodowych. Informacja nie może być wprowadzona do postępowania jako dowodów, jeśli mieści się w zakresie jakiegokolwiek zakazu dowodowego. </a:t>
            </a:r>
          </a:p>
        </p:txBody>
      </p:sp>
      <p:pic>
        <p:nvPicPr>
          <p:cNvPr id="12290" name="Picture 2" descr="Free of Charge Creative Commons admissible evidence Image - Legal 1">
            <a:extLst>
              <a:ext uri="{FF2B5EF4-FFF2-40B4-BE49-F238E27FC236}">
                <a16:creationId xmlns:a16="http://schemas.microsoft.com/office/drawing/2014/main" id="{14F02AE8-6F79-1705-BC7A-B98EFCB02C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82" r="26897"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049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F6DD14-F5A3-D34B-0D65-406767203969}"/>
            </a:ext>
          </a:extLst>
        </p:cNvPr>
        <p:cNvGrpSpPr/>
        <p:nvPr/>
      </p:nvGrpSpPr>
      <p:grpSpPr>
        <a:xfrm>
          <a:off x="0" y="0"/>
          <a:ext cx="0" cy="0"/>
          <a:chOff x="0" y="0"/>
          <a:chExt cx="0" cy="0"/>
        </a:xfrm>
      </p:grpSpPr>
      <p:sp useBgFill="1">
        <p:nvSpPr>
          <p:cNvPr id="12295" name="Rectangle 12294">
            <a:extLst>
              <a:ext uri="{FF2B5EF4-FFF2-40B4-BE49-F238E27FC236}">
                <a16:creationId xmlns:a16="http://schemas.microsoft.com/office/drawing/2014/main" id="{DD9B9C02-4243-5BA3-B498-C69E225B1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668335D5-980B-9D04-0332-968220424E9A}"/>
              </a:ext>
            </a:extLst>
          </p:cNvPr>
          <p:cNvSpPr>
            <a:spLocks noGrp="1"/>
          </p:cNvSpPr>
          <p:nvPr>
            <p:ph type="title"/>
          </p:nvPr>
        </p:nvSpPr>
        <p:spPr>
          <a:xfrm>
            <a:off x="572493" y="238539"/>
            <a:ext cx="11018520" cy="1434415"/>
          </a:xfrm>
        </p:spPr>
        <p:txBody>
          <a:bodyPr anchor="b">
            <a:normAutofit/>
          </a:bodyPr>
          <a:lstStyle/>
          <a:p>
            <a:r>
              <a:rPr lang="pl-PL" sz="4600"/>
              <a:t>Dopuszczalność dowodów w procesie karnym </a:t>
            </a:r>
          </a:p>
        </p:txBody>
      </p:sp>
      <p:sp>
        <p:nvSpPr>
          <p:cNvPr id="12297" name="sketchy line">
            <a:extLst>
              <a:ext uri="{FF2B5EF4-FFF2-40B4-BE49-F238E27FC236}">
                <a16:creationId xmlns:a16="http://schemas.microsoft.com/office/drawing/2014/main" id="{066B3F98-5C6F-89AE-B011-CD5525A6C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B3CCBA66-52AC-6CFF-E991-6EF816D872A3}"/>
              </a:ext>
            </a:extLst>
          </p:cNvPr>
          <p:cNvSpPr>
            <a:spLocks noGrp="1"/>
          </p:cNvSpPr>
          <p:nvPr>
            <p:ph idx="1"/>
          </p:nvPr>
        </p:nvSpPr>
        <p:spPr>
          <a:xfrm>
            <a:off x="572493" y="2071316"/>
            <a:ext cx="6713552" cy="4119172"/>
          </a:xfrm>
        </p:spPr>
        <p:txBody>
          <a:bodyPr anchor="t">
            <a:normAutofit lnSpcReduction="10000"/>
          </a:bodyPr>
          <a:lstStyle/>
          <a:p>
            <a:pPr algn="just"/>
            <a:r>
              <a:rPr lang="pl-PL" sz="2400" dirty="0"/>
              <a:t>Ważne zastrzeżenie – żeby informacja stała się dowodem, musi zostać </a:t>
            </a:r>
            <a:r>
              <a:rPr lang="pl-PL" sz="2400" b="1" dirty="0"/>
              <a:t>wprowadzona do procesu. </a:t>
            </a:r>
            <a:r>
              <a:rPr lang="pl-PL" sz="2400" dirty="0"/>
              <a:t>Dowodem jest tylko to, co zostało w odpowiedniej formie (procesowej formie) przeprowadzone i utrwalone (zabezpieczone). </a:t>
            </a:r>
          </a:p>
          <a:p>
            <a:pPr algn="just"/>
            <a:r>
              <a:rPr lang="pl-PL" sz="2400" dirty="0"/>
              <a:t>Formalizm postępowania dowodowego (np. konieczność utrwalenia zeznań i wyjaśnień w formie protokołu, warunki formalne zarządzenia kontroli i utrwalania rozmów, które decydują o legalności podsłuchu) zapobiega ustalaniu przebiegu zdarzenia na podstawie niejasnych źródeł informacji. </a:t>
            </a:r>
          </a:p>
        </p:txBody>
      </p:sp>
      <p:pic>
        <p:nvPicPr>
          <p:cNvPr id="12290" name="Picture 2" descr="Free of Charge Creative Commons admissible evidence Image - Legal 1">
            <a:extLst>
              <a:ext uri="{FF2B5EF4-FFF2-40B4-BE49-F238E27FC236}">
                <a16:creationId xmlns:a16="http://schemas.microsoft.com/office/drawing/2014/main" id="{3C41C6A3-ACE8-36DA-769C-6D5969BE7A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82" r="26897"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701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Pojęcie dowodu </a:t>
            </a:r>
          </a:p>
        </p:txBody>
      </p:sp>
      <p:sp>
        <p:nvSpPr>
          <p:cNvPr id="4" name="pole tekstowe 3"/>
          <p:cNvSpPr txBox="1"/>
          <p:nvPr/>
        </p:nvSpPr>
        <p:spPr>
          <a:xfrm>
            <a:off x="1750324" y="4657142"/>
            <a:ext cx="7603226" cy="1323439"/>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pl-PL" sz="2000" dirty="0"/>
              <a:t>Dowód to </a:t>
            </a:r>
            <a:r>
              <a:rPr lang="pl-PL" sz="2000" b="1" dirty="0"/>
              <a:t>każdy dopuszczalny przez prawo karne procesowe środek służący ustaleniu okoliczności mających znaczenie dla rozstrzygnięcia. </a:t>
            </a:r>
          </a:p>
          <a:p>
            <a:pPr algn="r"/>
            <a:r>
              <a:rPr lang="pl-PL" sz="2000" i="1" dirty="0"/>
              <a:t>T. Grzegorczyk, J. Tylman </a:t>
            </a:r>
          </a:p>
        </p:txBody>
      </p:sp>
      <p:pic>
        <p:nvPicPr>
          <p:cNvPr id="14338" name="Picture 2" descr="Inspector Gadget | VS Battles Wiki | Fandom">
            <a:extLst>
              <a:ext uri="{FF2B5EF4-FFF2-40B4-BE49-F238E27FC236}">
                <a16:creationId xmlns:a16="http://schemas.microsoft.com/office/drawing/2014/main" id="{1240D33D-7623-8220-F78D-1A70CEB548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6910" y="0"/>
            <a:ext cx="41529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p:cNvSpPr>
            <a:spLocks noGrp="1"/>
          </p:cNvSpPr>
          <p:nvPr>
            <p:ph idx="1"/>
          </p:nvPr>
        </p:nvSpPr>
        <p:spPr>
          <a:xfrm>
            <a:off x="767374" y="1539138"/>
            <a:ext cx="9979742" cy="4829944"/>
          </a:xfrm>
        </p:spPr>
        <p:txBody>
          <a:bodyPr>
            <a:normAutofit/>
          </a:bodyPr>
          <a:lstStyle/>
          <a:p>
            <a:pPr algn="just"/>
            <a:r>
              <a:rPr lang="pl-PL" sz="2000" dirty="0"/>
              <a:t>Jedno z najbardziej wieloznacznych pojęć w procedurze karnej i KPK posługuje się nim na wiele sposobów. </a:t>
            </a:r>
          </a:p>
          <a:p>
            <a:pPr algn="just"/>
            <a:r>
              <a:rPr lang="pl-PL" sz="2000" dirty="0"/>
              <a:t>Dowód to m.in. wyjaśnienia oskarżonego (tytuł rozdziału 20), osoba świadka (tytuły rozdziałów 20 i 21), otwarcie i oględziny zwłok (tytuł rozdziału 23) ciało człowieka (art. 208 k.p.k.), przesłuchanie (art. 171 k.p.k.).</a:t>
            </a:r>
          </a:p>
          <a:p>
            <a:pPr algn="just"/>
            <a:r>
              <a:rPr lang="pl-PL" sz="2000" dirty="0"/>
              <a:t>Dowód można rozumieć także w znaczeniu potocznym jako </a:t>
            </a:r>
            <a:r>
              <a:rPr lang="pl-PL" sz="2000" dirty="0" err="1"/>
              <a:t>pozaprocesowo</a:t>
            </a:r>
            <a:r>
              <a:rPr lang="pl-PL" sz="2000" dirty="0"/>
              <a:t> posiadaną informację, która w ocenie danej osoby potwierdza określoną okoliczność. Żeby taki </a:t>
            </a:r>
            <a:r>
              <a:rPr lang="pl-PL" sz="2000" dirty="0" err="1"/>
              <a:t>pozaprocesowy</a:t>
            </a:r>
            <a:r>
              <a:rPr lang="pl-PL" sz="2000" dirty="0"/>
              <a:t> dowód mógł stać się procesowym dowodem, musi zostać wprowadzony do procesu karnego, w sposób przewidziany przez KPK.,</a:t>
            </a:r>
          </a:p>
          <a:p>
            <a:pPr algn="just"/>
            <a:endParaRPr lang="pl-PL" sz="2000" dirty="0"/>
          </a:p>
        </p:txBody>
      </p:sp>
    </p:spTree>
    <p:extLst>
      <p:ext uri="{BB962C8B-B14F-4D97-AF65-F5344CB8AC3E}">
        <p14:creationId xmlns:p14="http://schemas.microsoft.com/office/powerpoint/2010/main" val="1915990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descr="Inspector Gadget | VS Battles Wiki | Fandom">
            <a:extLst>
              <a:ext uri="{FF2B5EF4-FFF2-40B4-BE49-F238E27FC236}">
                <a16:creationId xmlns:a16="http://schemas.microsoft.com/office/drawing/2014/main" id="{35D6FCF2-A35E-7EB9-54DB-82EEA44A01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 y="-77056"/>
            <a:ext cx="41529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564D949A-6037-40A7-ADBD-74C43F043E71}"/>
              </a:ext>
            </a:extLst>
          </p:cNvPr>
          <p:cNvSpPr>
            <a:spLocks noGrp="1"/>
          </p:cNvSpPr>
          <p:nvPr>
            <p:ph type="title"/>
          </p:nvPr>
        </p:nvSpPr>
        <p:spPr>
          <a:xfrm>
            <a:off x="573409" y="559477"/>
            <a:ext cx="3765200" cy="5709931"/>
          </a:xfrm>
        </p:spPr>
        <p:txBody>
          <a:bodyPr>
            <a:normAutofit/>
          </a:bodyPr>
          <a:lstStyle/>
          <a:p>
            <a:pPr algn="ctr"/>
            <a:r>
              <a:rPr lang="pl-PL" dirty="0"/>
              <a:t>Pojęcie dowodu</a:t>
            </a:r>
            <a:endParaRPr lang="pl-PL"/>
          </a:p>
        </p:txBody>
      </p:sp>
      <p:graphicFrame>
        <p:nvGraphicFramePr>
          <p:cNvPr id="6" name="Symbol zastępczy zawartości 3">
            <a:extLst>
              <a:ext uri="{FF2B5EF4-FFF2-40B4-BE49-F238E27FC236}">
                <a16:creationId xmlns:a16="http://schemas.microsoft.com/office/drawing/2014/main" id="{B8A061B8-36C1-4AED-8FF9-19320C391B71}"/>
              </a:ext>
            </a:extLst>
          </p:cNvPr>
          <p:cNvGraphicFramePr>
            <a:graphicFrameLocks noGrp="1"/>
          </p:cNvGraphicFramePr>
          <p:nvPr>
            <p:ph idx="1"/>
            <p:extLst>
              <p:ext uri="{D42A27DB-BD31-4B8C-83A1-F6EECF244321}">
                <p14:modId xmlns:p14="http://schemas.microsoft.com/office/powerpoint/2010/main" val="2696027383"/>
              </p:ext>
            </p:extLst>
          </p:nvPr>
        </p:nvGraphicFramePr>
        <p:xfrm>
          <a:off x="2844801" y="132080"/>
          <a:ext cx="9347200" cy="6648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8532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r"/>
            <a:r>
              <a:rPr lang="pl-PL" sz="4000" dirty="0"/>
              <a:t>Przedmiot dowodu </a:t>
            </a:r>
          </a:p>
        </p:txBody>
      </p:sp>
      <p:sp>
        <p:nvSpPr>
          <p:cNvPr id="3" name="Symbol zastępczy zawartości 2"/>
          <p:cNvSpPr>
            <a:spLocks noGrp="1"/>
          </p:cNvSpPr>
          <p:nvPr>
            <p:ph idx="1"/>
          </p:nvPr>
        </p:nvSpPr>
        <p:spPr>
          <a:xfrm>
            <a:off x="6964324" y="1578934"/>
            <a:ext cx="4316819" cy="5353494"/>
          </a:xfrm>
        </p:spPr>
        <p:txBody>
          <a:bodyPr>
            <a:normAutofit fontScale="77500" lnSpcReduction="20000"/>
          </a:bodyPr>
          <a:lstStyle/>
          <a:p>
            <a:pPr algn="just"/>
            <a:r>
              <a:rPr lang="pl-PL" dirty="0"/>
              <a:t>Przedmiotem dowodu jest fakt (okoliczność faktyczna) istotna w postępowaniu. </a:t>
            </a:r>
          </a:p>
          <a:p>
            <a:pPr lvl="1" algn="just"/>
            <a:r>
              <a:rPr lang="pl-PL" b="1" dirty="0"/>
              <a:t>Przedmiot dowodu – fakt podlegający udowodnieniu </a:t>
            </a:r>
          </a:p>
          <a:p>
            <a:pPr algn="just"/>
            <a:endParaRPr lang="pl-PL" b="1" u="sng" dirty="0"/>
          </a:p>
          <a:p>
            <a:pPr marL="0" indent="0" algn="just">
              <a:buNone/>
            </a:pPr>
            <a:endParaRPr lang="pl-PL" b="1" u="sng" dirty="0"/>
          </a:p>
          <a:p>
            <a:pPr algn="just"/>
            <a:r>
              <a:rPr lang="pl-PL" b="1" u="sng" dirty="0"/>
              <a:t>Wyjątkowo</a:t>
            </a:r>
            <a:r>
              <a:rPr lang="pl-PL" dirty="0"/>
              <a:t> przedmiotem dowodu może być prawo np. w odniesieniu do specjalistycznych norm technicznych, przepisów prawa międzynarodowego, czy ustawodawstwa innego państwa. </a:t>
            </a:r>
          </a:p>
          <a:p>
            <a:pPr lvl="1" algn="just"/>
            <a:r>
              <a:rPr lang="pl-PL" dirty="0"/>
              <a:t>Wyjątkowość możliwości dowodzenia przepisów prawa wynika z założenia, że sąd orzekający zna prawo. </a:t>
            </a:r>
          </a:p>
          <a:p>
            <a:pPr lvl="1" algn="just"/>
            <a:r>
              <a:rPr lang="pl-PL" dirty="0"/>
              <a:t>domniemanie, że sąd zna prawo </a:t>
            </a:r>
          </a:p>
          <a:p>
            <a:pPr lvl="1" algn="just"/>
            <a:endParaRPr lang="pl-PL" dirty="0"/>
          </a:p>
          <a:p>
            <a:pPr algn="just"/>
            <a:endParaRPr lang="pl-PL" dirty="0"/>
          </a:p>
        </p:txBody>
      </p:sp>
      <p:graphicFrame>
        <p:nvGraphicFramePr>
          <p:cNvPr id="4" name="Diagram 3"/>
          <p:cNvGraphicFramePr/>
          <p:nvPr/>
        </p:nvGraphicFramePr>
        <p:xfrm>
          <a:off x="494414" y="76200"/>
          <a:ext cx="6198782" cy="6049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308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E8FFB1-9323-4D05-B50D-38191B02889D}"/>
              </a:ext>
            </a:extLst>
          </p:cNvPr>
          <p:cNvSpPr>
            <a:spLocks noGrp="1"/>
          </p:cNvSpPr>
          <p:nvPr>
            <p:ph type="title"/>
          </p:nvPr>
        </p:nvSpPr>
        <p:spPr>
          <a:xfrm>
            <a:off x="342392" y="148772"/>
            <a:ext cx="9792208" cy="1527078"/>
          </a:xfrm>
        </p:spPr>
        <p:txBody>
          <a:bodyPr>
            <a:normAutofit/>
          </a:bodyPr>
          <a:lstStyle/>
          <a:p>
            <a:r>
              <a:rPr lang="pl-PL" dirty="0"/>
              <a:t>Zasada prawdy materialnej </a:t>
            </a:r>
          </a:p>
        </p:txBody>
      </p:sp>
      <p:sp>
        <p:nvSpPr>
          <p:cNvPr id="3" name="Symbol zastępczy zawartości 2">
            <a:extLst>
              <a:ext uri="{FF2B5EF4-FFF2-40B4-BE49-F238E27FC236}">
                <a16:creationId xmlns:a16="http://schemas.microsoft.com/office/drawing/2014/main" id="{4A8155F6-579C-4306-A41E-CCE861FAF703}"/>
              </a:ext>
            </a:extLst>
          </p:cNvPr>
          <p:cNvSpPr>
            <a:spLocks noGrp="1"/>
          </p:cNvSpPr>
          <p:nvPr>
            <p:ph idx="1"/>
          </p:nvPr>
        </p:nvSpPr>
        <p:spPr>
          <a:xfrm>
            <a:off x="342392" y="1396778"/>
            <a:ext cx="9014968" cy="5129570"/>
          </a:xfrm>
        </p:spPr>
        <p:txBody>
          <a:bodyPr>
            <a:noAutofit/>
          </a:bodyPr>
          <a:lstStyle/>
          <a:p>
            <a:pPr marL="0" indent="0" algn="ctr">
              <a:buNone/>
            </a:pPr>
            <a:r>
              <a:rPr lang="pl-PL" sz="2200" dirty="0"/>
              <a:t>Art. 2 § 2 – podstawę wszelkich rozstrzygnięć powinny stanowić </a:t>
            </a:r>
            <a:r>
              <a:rPr lang="pl-PL" sz="2200" b="1" dirty="0">
                <a:solidFill>
                  <a:srgbClr val="FF0000"/>
                </a:solidFill>
              </a:rPr>
              <a:t>prawdziwe ustalenia </a:t>
            </a:r>
            <a:r>
              <a:rPr lang="pl-PL" sz="2200" b="1">
                <a:solidFill>
                  <a:srgbClr val="FF0000"/>
                </a:solidFill>
              </a:rPr>
              <a:t>faktyczne </a:t>
            </a:r>
            <a:endParaRPr lang="pl-PL" sz="2200" b="1" dirty="0">
              <a:solidFill>
                <a:srgbClr val="FF0000"/>
              </a:solidFill>
            </a:endParaRPr>
          </a:p>
          <a:p>
            <a:pPr marL="0" indent="0" algn="just">
              <a:buNone/>
            </a:pPr>
            <a:r>
              <a:rPr lang="pl-PL" sz="2200" dirty="0"/>
              <a:t>Prawdziwe ustalenia faktyczne – ustalenia faktyczne zgodne z rzeczywistością (chodzi o odtworzenie przebiegu zdarzenia). </a:t>
            </a:r>
          </a:p>
          <a:p>
            <a:pPr marL="0" indent="0" algn="just">
              <a:buNone/>
            </a:pPr>
            <a:r>
              <a:rPr lang="pl-PL" sz="2200" dirty="0"/>
              <a:t>Zasada prawdy materialnej to dyrektywa skierowana do organu procesowego, aby wszystkie swoje rozstrzygnięcia opierał na ustaleniach faktycznych zgodnych z rzeczywistością (rzeczywistym stanem sprawy/rzeczy). </a:t>
            </a:r>
          </a:p>
          <a:p>
            <a:pPr marL="0" indent="0" algn="just">
              <a:buNone/>
            </a:pPr>
            <a:r>
              <a:rPr lang="pl-PL" sz="2200" dirty="0"/>
              <a:t>W doktrynie (i orzecznictwie) sporną kwestią jest to, czy zasada prawdy materialnej ma charakter nadrzędny względem pozostałych zasad procesowych, czy wszystkie zasady mają takie same znaczenie. </a:t>
            </a:r>
          </a:p>
          <a:p>
            <a:pPr marL="457200" lvl="1" indent="0" algn="just">
              <a:buNone/>
            </a:pPr>
            <a:r>
              <a:rPr lang="pl-PL" sz="2200" dirty="0"/>
              <a:t>Prof. Skorupka – prawda materialna nie ma nadrzędnego znaczenia.</a:t>
            </a:r>
          </a:p>
        </p:txBody>
      </p:sp>
      <p:sp>
        <p:nvSpPr>
          <p:cNvPr id="6" name="Prostokąt 5" descr="Scales of Justice">
            <a:extLst>
              <a:ext uri="{FF2B5EF4-FFF2-40B4-BE49-F238E27FC236}">
                <a16:creationId xmlns:a16="http://schemas.microsoft.com/office/drawing/2014/main" id="{B2BC38DD-C09E-4EA8-BB90-D6733CA58785}"/>
              </a:ext>
            </a:extLst>
          </p:cNvPr>
          <p:cNvSpPr/>
          <p:nvPr/>
        </p:nvSpPr>
        <p:spPr>
          <a:xfrm>
            <a:off x="5787768" y="3120768"/>
            <a:ext cx="616464" cy="616464"/>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pl-PL"/>
          </a:p>
        </p:txBody>
      </p:sp>
      <p:pic>
        <p:nvPicPr>
          <p:cNvPr id="2050" name="Picture 2" descr="Free Truth Cliparts, Download Free Truth Cliparts png images, Free ClipArts  on Clipart Library">
            <a:extLst>
              <a:ext uri="{FF2B5EF4-FFF2-40B4-BE49-F238E27FC236}">
                <a16:creationId xmlns:a16="http://schemas.microsoft.com/office/drawing/2014/main" id="{E569D056-65DC-632A-BBA6-E89CB316C2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7360" y="737637"/>
            <a:ext cx="243840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71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a:t>Systematyka dowodów </a:t>
            </a:r>
          </a:p>
        </p:txBody>
      </p:sp>
      <p:graphicFrame>
        <p:nvGraphicFramePr>
          <p:cNvPr id="4" name="Symbol zastępczy zawartości 3"/>
          <p:cNvGraphicFramePr>
            <a:graphicFrameLocks noGrp="1"/>
          </p:cNvGraphicFramePr>
          <p:nvPr>
            <p:ph idx="1"/>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upa 4"/>
          <p:cNvGrpSpPr/>
          <p:nvPr/>
        </p:nvGrpSpPr>
        <p:grpSpPr>
          <a:xfrm rot="424715">
            <a:off x="9345417" y="2423161"/>
            <a:ext cx="1805600" cy="2343882"/>
            <a:chOff x="2876090" y="2049739"/>
            <a:chExt cx="1805600" cy="2343882"/>
          </a:xfrm>
        </p:grpSpPr>
        <p:sp>
          <p:nvSpPr>
            <p:cNvPr id="6" name="Prostokąt: zaokrąglone rogi 5"/>
            <p:cNvSpPr/>
            <p:nvPr/>
          </p:nvSpPr>
          <p:spPr>
            <a:xfrm rot="21360000">
              <a:off x="2876090" y="2049739"/>
              <a:ext cx="1642267" cy="765129"/>
            </a:xfrm>
            <a:prstGeom prst="roundRect">
              <a:avLst/>
            </a:prstGeom>
            <a:solidFill>
              <a:schemeClr val="tx2">
                <a:lumMod val="50000"/>
                <a:lumOff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pl-PL" dirty="0"/>
                <a:t>prywatne </a:t>
              </a:r>
            </a:p>
          </p:txBody>
        </p:sp>
        <p:sp>
          <p:nvSpPr>
            <p:cNvPr id="7" name="Prostokąt: zaokrąglone rogi 4"/>
            <p:cNvSpPr txBox="1"/>
            <p:nvPr/>
          </p:nvSpPr>
          <p:spPr>
            <a:xfrm rot="21175285">
              <a:off x="3114125" y="3703194"/>
              <a:ext cx="1567565" cy="6904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prywatne </a:t>
              </a:r>
            </a:p>
          </p:txBody>
        </p:sp>
      </p:grpSp>
      <p:grpSp>
        <p:nvGrpSpPr>
          <p:cNvPr id="8" name="Grupa 7"/>
          <p:cNvGrpSpPr/>
          <p:nvPr/>
        </p:nvGrpSpPr>
        <p:grpSpPr>
          <a:xfrm>
            <a:off x="1087057" y="2845226"/>
            <a:ext cx="2338046" cy="765129"/>
            <a:chOff x="2876090" y="2049739"/>
            <a:chExt cx="1642267" cy="765129"/>
          </a:xfrm>
          <a:solidFill>
            <a:schemeClr val="accent2">
              <a:lumMod val="60000"/>
              <a:lumOff val="40000"/>
            </a:schemeClr>
          </a:solidFill>
        </p:grpSpPr>
        <p:sp>
          <p:nvSpPr>
            <p:cNvPr id="9" name="Prostokąt: zaokrąglone rogi 8"/>
            <p:cNvSpPr/>
            <p:nvPr/>
          </p:nvSpPr>
          <p:spPr>
            <a:xfrm rot="21360000">
              <a:off x="2876090" y="2049739"/>
              <a:ext cx="1642267" cy="76512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pl-PL"/>
            </a:p>
          </p:txBody>
        </p:sp>
        <p:sp>
          <p:nvSpPr>
            <p:cNvPr id="10" name="Prostokąt: zaokrąglone rogi 4"/>
            <p:cNvSpPr txBox="1"/>
            <p:nvPr/>
          </p:nvSpPr>
          <p:spPr>
            <a:xfrm rot="21360000">
              <a:off x="2913441" y="2087090"/>
              <a:ext cx="1567565" cy="69042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niekonwencjonalne </a:t>
              </a:r>
            </a:p>
          </p:txBody>
        </p:sp>
      </p:grpSp>
      <p:grpSp>
        <p:nvGrpSpPr>
          <p:cNvPr id="11" name="Grupa 10"/>
          <p:cNvGrpSpPr/>
          <p:nvPr/>
        </p:nvGrpSpPr>
        <p:grpSpPr>
          <a:xfrm>
            <a:off x="8741080" y="4392843"/>
            <a:ext cx="2571962" cy="765129"/>
            <a:chOff x="2876090" y="2049739"/>
            <a:chExt cx="1642267" cy="765129"/>
          </a:xfrm>
        </p:grpSpPr>
        <p:sp>
          <p:nvSpPr>
            <p:cNvPr id="12" name="Prostokąt: zaokrąglone rogi 11"/>
            <p:cNvSpPr/>
            <p:nvPr/>
          </p:nvSpPr>
          <p:spPr>
            <a:xfrm rot="21360000">
              <a:off x="2876090" y="2049739"/>
              <a:ext cx="1642267" cy="76512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pl-PL"/>
            </a:p>
          </p:txBody>
        </p:sp>
        <p:sp>
          <p:nvSpPr>
            <p:cNvPr id="13" name="Prostokąt: zaokrąglone rogi 4"/>
            <p:cNvSpPr txBox="1"/>
            <p:nvPr/>
          </p:nvSpPr>
          <p:spPr>
            <a:xfrm rot="21360000">
              <a:off x="2913441" y="2087090"/>
              <a:ext cx="1567565" cy="6904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dirty="0"/>
                <a:t>nielegalne i zebrane w sposób sprzeczny z ustawą </a:t>
              </a:r>
              <a:endParaRPr lang="pl-PL" sz="1800" kern="1200" dirty="0"/>
            </a:p>
          </p:txBody>
        </p:sp>
      </p:grpSp>
      <p:grpSp>
        <p:nvGrpSpPr>
          <p:cNvPr id="14" name="Grupa 13"/>
          <p:cNvGrpSpPr/>
          <p:nvPr/>
        </p:nvGrpSpPr>
        <p:grpSpPr>
          <a:xfrm rot="2826466">
            <a:off x="1404144" y="4855381"/>
            <a:ext cx="2338046" cy="765129"/>
            <a:chOff x="2876090" y="2049739"/>
            <a:chExt cx="1642267" cy="765129"/>
          </a:xfrm>
          <a:solidFill>
            <a:schemeClr val="accent2">
              <a:lumMod val="60000"/>
              <a:lumOff val="40000"/>
            </a:schemeClr>
          </a:solidFill>
        </p:grpSpPr>
        <p:sp>
          <p:nvSpPr>
            <p:cNvPr id="15" name="Prostokąt: zaokrąglone rogi 14"/>
            <p:cNvSpPr/>
            <p:nvPr/>
          </p:nvSpPr>
          <p:spPr>
            <a:xfrm rot="21360000">
              <a:off x="2876090" y="2049739"/>
              <a:ext cx="1642267" cy="765129"/>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pl-PL"/>
            </a:p>
          </p:txBody>
        </p:sp>
        <p:sp>
          <p:nvSpPr>
            <p:cNvPr id="16" name="Prostokąt: zaokrąglone rogi 4"/>
            <p:cNvSpPr txBox="1"/>
            <p:nvPr/>
          </p:nvSpPr>
          <p:spPr>
            <a:xfrm rot="21360000">
              <a:off x="2913441" y="2087090"/>
              <a:ext cx="1567565" cy="690427"/>
            </a:xfrm>
            <a:prstGeom prst="rect">
              <a:avLst/>
            </a:prstGeom>
            <a:solidFill>
              <a:schemeClr val="accent2"/>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dirty="0"/>
                <a:t>naukowe </a:t>
              </a:r>
              <a:endParaRPr lang="pl-PL" sz="1800" kern="1200" dirty="0"/>
            </a:p>
          </p:txBody>
        </p:sp>
      </p:grpSp>
    </p:spTree>
    <p:extLst>
      <p:ext uri="{BB962C8B-B14F-4D97-AF65-F5344CB8AC3E}">
        <p14:creationId xmlns:p14="http://schemas.microsoft.com/office/powerpoint/2010/main" val="3349613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a:t>Systematyka dowodów </a:t>
            </a:r>
          </a:p>
        </p:txBody>
      </p:sp>
      <p:sp>
        <p:nvSpPr>
          <p:cNvPr id="4" name="Symbol zastępczy tekstu 3"/>
          <p:cNvSpPr>
            <a:spLocks noGrp="1"/>
          </p:cNvSpPr>
          <p:nvPr>
            <p:ph type="body" idx="1"/>
          </p:nvPr>
        </p:nvSpPr>
        <p:spPr/>
        <p:txBody>
          <a:bodyPr/>
          <a:lstStyle/>
          <a:p>
            <a:r>
              <a:rPr lang="pl-PL" dirty="0"/>
              <a:t>Osobowe i rzeczowe </a:t>
            </a:r>
          </a:p>
        </p:txBody>
      </p:sp>
      <p:sp>
        <p:nvSpPr>
          <p:cNvPr id="5" name="Symbol zastępczy zawartości 4"/>
          <p:cNvSpPr>
            <a:spLocks noGrp="1"/>
          </p:cNvSpPr>
          <p:nvPr>
            <p:ph sz="half" idx="2"/>
          </p:nvPr>
        </p:nvSpPr>
        <p:spPr>
          <a:xfrm>
            <a:off x="393405" y="2424112"/>
            <a:ext cx="5630967" cy="4125544"/>
          </a:xfrm>
        </p:spPr>
        <p:txBody>
          <a:bodyPr>
            <a:normAutofit fontScale="77500" lnSpcReduction="20000"/>
          </a:bodyPr>
          <a:lstStyle/>
          <a:p>
            <a:pPr marL="0" indent="0" algn="ctr">
              <a:buNone/>
            </a:pPr>
            <a:endParaRPr lang="pl-PL" dirty="0"/>
          </a:p>
          <a:p>
            <a:pPr marL="0" indent="0" algn="ctr">
              <a:buNone/>
            </a:pPr>
            <a:r>
              <a:rPr lang="pl-PL" dirty="0"/>
              <a:t>podział ze względu na rodzaj </a:t>
            </a:r>
            <a:r>
              <a:rPr lang="pl-PL" b="1" dirty="0"/>
              <a:t>źródła dowodowego </a:t>
            </a:r>
          </a:p>
          <a:p>
            <a:pPr algn="just"/>
            <a:r>
              <a:rPr lang="pl-PL" b="1" u="sng" dirty="0"/>
              <a:t>Dowody osobowe </a:t>
            </a:r>
            <a:r>
              <a:rPr lang="pl-PL" dirty="0"/>
              <a:t>- pochodzą od człowieka (osoby żyjącej)</a:t>
            </a:r>
          </a:p>
          <a:p>
            <a:pPr lvl="1" algn="just"/>
            <a:r>
              <a:rPr lang="pl-PL" dirty="0"/>
              <a:t>Świadek, oskarżony</a:t>
            </a:r>
          </a:p>
          <a:p>
            <a:pPr lvl="1" algn="just"/>
            <a:r>
              <a:rPr lang="pl-PL" dirty="0"/>
              <a:t>Sposób przeprowadzenia – przesłuchanie</a:t>
            </a:r>
          </a:p>
          <a:p>
            <a:pPr lvl="1" algn="just"/>
            <a:r>
              <a:rPr lang="pl-PL" dirty="0"/>
              <a:t>Środek dowodowy – zeznania, wyjaśnienia</a:t>
            </a:r>
          </a:p>
          <a:p>
            <a:pPr algn="just"/>
            <a:r>
              <a:rPr lang="pl-PL" b="1" u="sng" dirty="0"/>
              <a:t>Dowody rzeczowe </a:t>
            </a:r>
            <a:r>
              <a:rPr lang="pl-PL" dirty="0"/>
              <a:t>- rzecz w szerokim znaczeniu tego słowa </a:t>
            </a:r>
          </a:p>
          <a:p>
            <a:pPr lvl="1" algn="just"/>
            <a:r>
              <a:rPr lang="pl-PL" dirty="0"/>
              <a:t>Przedmiot, miejsce, ciało człowieka </a:t>
            </a:r>
          </a:p>
          <a:p>
            <a:pPr lvl="1" algn="just"/>
            <a:r>
              <a:rPr lang="pl-PL" dirty="0"/>
              <a:t>Sposób przeprowadzenia – oględziny </a:t>
            </a:r>
          </a:p>
          <a:p>
            <a:pPr lvl="1" algn="just"/>
            <a:r>
              <a:rPr lang="pl-PL" dirty="0"/>
              <a:t>Środek dowodowy – cechy i właściwości rzeczy </a:t>
            </a:r>
          </a:p>
        </p:txBody>
      </p:sp>
      <p:sp>
        <p:nvSpPr>
          <p:cNvPr id="6" name="Symbol zastępczy tekstu 5"/>
          <p:cNvSpPr>
            <a:spLocks noGrp="1"/>
          </p:cNvSpPr>
          <p:nvPr>
            <p:ph type="body" sz="quarter" idx="3"/>
          </p:nvPr>
        </p:nvSpPr>
        <p:spPr>
          <a:xfrm>
            <a:off x="6166110" y="1674628"/>
            <a:ext cx="4919472" cy="823912"/>
          </a:xfrm>
        </p:spPr>
        <p:txBody>
          <a:bodyPr/>
          <a:lstStyle/>
          <a:p>
            <a:r>
              <a:rPr lang="pl-PL" dirty="0"/>
              <a:t>Pojęciowe i zmysłowe </a:t>
            </a:r>
          </a:p>
        </p:txBody>
      </p:sp>
      <p:sp>
        <p:nvSpPr>
          <p:cNvPr id="7" name="Symbol zastępczy zawartości 6"/>
          <p:cNvSpPr>
            <a:spLocks noGrp="1"/>
          </p:cNvSpPr>
          <p:nvPr>
            <p:ph sz="quarter" idx="4"/>
          </p:nvPr>
        </p:nvSpPr>
        <p:spPr>
          <a:xfrm>
            <a:off x="6166110" y="2424112"/>
            <a:ext cx="5636030" cy="4125544"/>
          </a:xfrm>
        </p:spPr>
        <p:txBody>
          <a:bodyPr>
            <a:normAutofit fontScale="77500" lnSpcReduction="20000"/>
          </a:bodyPr>
          <a:lstStyle/>
          <a:p>
            <a:pPr marL="0" indent="0" algn="ctr">
              <a:buNone/>
            </a:pPr>
            <a:endParaRPr lang="pl-PL" dirty="0"/>
          </a:p>
          <a:p>
            <a:pPr marL="0" indent="0" algn="ctr">
              <a:buNone/>
            </a:pPr>
            <a:r>
              <a:rPr lang="pl-PL" dirty="0"/>
              <a:t>kryterium </a:t>
            </a:r>
            <a:r>
              <a:rPr lang="pl-PL" b="1" dirty="0"/>
              <a:t>treści środka dowodowego </a:t>
            </a:r>
            <a:r>
              <a:rPr lang="pl-PL" dirty="0"/>
              <a:t>(treść informacyjna)</a:t>
            </a:r>
          </a:p>
          <a:p>
            <a:pPr algn="just"/>
            <a:r>
              <a:rPr lang="pl-PL" b="1" u="sng" dirty="0"/>
              <a:t>Dowody pojęciowe </a:t>
            </a:r>
            <a:r>
              <a:rPr lang="pl-PL" dirty="0"/>
              <a:t>- dowody zawierające treści intelektualne </a:t>
            </a:r>
          </a:p>
          <a:p>
            <a:pPr lvl="1" algn="just"/>
            <a:r>
              <a:rPr lang="pl-PL" dirty="0"/>
              <a:t>Poznawane za pomocą zmysłów, ale organ procesowy dostaje je w gotowej formie </a:t>
            </a:r>
          </a:p>
          <a:p>
            <a:pPr lvl="1" algn="just"/>
            <a:r>
              <a:rPr lang="pl-PL" dirty="0"/>
              <a:t>Oświadczenia wiedzy osobowych źródeł dowodowych, treść dokumentu, filmu </a:t>
            </a:r>
          </a:p>
          <a:p>
            <a:pPr algn="just"/>
            <a:r>
              <a:rPr lang="pl-PL" b="1" dirty="0"/>
              <a:t> </a:t>
            </a:r>
            <a:r>
              <a:rPr lang="pl-PL" b="1" u="sng" dirty="0"/>
              <a:t>Dowody zmysłowe</a:t>
            </a:r>
            <a:r>
              <a:rPr lang="pl-PL" dirty="0"/>
              <a:t> - środek dowodowy oddziałuje na zmysły i dopiero w wyniku doznań zmysłowych powstaje treść pojęciowa </a:t>
            </a:r>
          </a:p>
          <a:p>
            <a:pPr lvl="1" algn="just"/>
            <a:r>
              <a:rPr lang="pl-PL" dirty="0"/>
              <a:t>Poznanie dowodów rzeczowych, ich cech i właściwości poprzez oględziny </a:t>
            </a:r>
          </a:p>
          <a:p>
            <a:pPr algn="just"/>
            <a:endParaRPr lang="pl-PL" dirty="0"/>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7888" y="0"/>
            <a:ext cx="2424112" cy="2424112"/>
          </a:xfrm>
          <a:prstGeom prst="rect">
            <a:avLst/>
          </a:prstGeom>
        </p:spPr>
      </p:pic>
    </p:spTree>
    <p:extLst>
      <p:ext uri="{BB962C8B-B14F-4D97-AF65-F5344CB8AC3E}">
        <p14:creationId xmlns:p14="http://schemas.microsoft.com/office/powerpoint/2010/main" val="3488175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ytuł 6"/>
          <p:cNvSpPr>
            <a:spLocks noGrp="1"/>
          </p:cNvSpPr>
          <p:nvPr>
            <p:ph type="title"/>
          </p:nvPr>
        </p:nvSpPr>
        <p:spPr>
          <a:xfrm>
            <a:off x="838200" y="365125"/>
            <a:ext cx="7127240" cy="1325563"/>
          </a:xfrm>
        </p:spPr>
        <p:txBody>
          <a:bodyPr>
            <a:normAutofit/>
          </a:bodyPr>
          <a:lstStyle/>
          <a:p>
            <a:r>
              <a:rPr lang="pl-PL" sz="4000" dirty="0"/>
              <a:t>Systematyka dowodów – dowody ścisłe i swobodne </a:t>
            </a:r>
          </a:p>
        </p:txBody>
      </p:sp>
      <p:sp>
        <p:nvSpPr>
          <p:cNvPr id="8" name="Symbol zastępczy zawartości 7"/>
          <p:cNvSpPr>
            <a:spLocks noGrp="1"/>
          </p:cNvSpPr>
          <p:nvPr>
            <p:ph idx="1"/>
          </p:nvPr>
        </p:nvSpPr>
        <p:spPr>
          <a:xfrm>
            <a:off x="838200" y="2038985"/>
            <a:ext cx="10515600" cy="4351338"/>
          </a:xfrm>
        </p:spPr>
        <p:txBody>
          <a:bodyPr>
            <a:normAutofit lnSpcReduction="10000"/>
          </a:bodyPr>
          <a:lstStyle/>
          <a:p>
            <a:pPr marL="0" indent="0" algn="ctr">
              <a:buNone/>
            </a:pPr>
            <a:r>
              <a:rPr lang="pl-PL" sz="2200" dirty="0"/>
              <a:t>Podział ze względu na kryterium sposobu utrwalenia dowodu </a:t>
            </a:r>
          </a:p>
          <a:p>
            <a:r>
              <a:rPr lang="pl-PL" sz="2200" b="1" u="sng" dirty="0"/>
              <a:t>Dowody ścisłe</a:t>
            </a:r>
            <a:r>
              <a:rPr lang="pl-PL" sz="2200" dirty="0"/>
              <a:t> - przeprowadzane w ściśle określony sposób i w ściśle określonej formie; bezwzględnie wymagany jako podstawa rozstrzygnięcia o winie i karze; dowód ścisły wymaga zwiększonego formalizmu</a:t>
            </a:r>
          </a:p>
          <a:p>
            <a:pPr algn="just"/>
            <a:r>
              <a:rPr lang="pl-PL" sz="2200" b="1" u="sng" dirty="0"/>
              <a:t>Dowody swobodne </a:t>
            </a:r>
            <a:r>
              <a:rPr lang="pl-PL" sz="2200" dirty="0"/>
              <a:t>– nie ma potrzeby zachowywania wszystkich wymogów prawa dowodowego dotyczących sposobu przeprowadzania i dokumentowania czynności dowodowej. Mogą zostać wykorzystane przy rozstrzyganiu innych kwestii niż odpowiedzialność oskarżonego:</a:t>
            </a:r>
          </a:p>
          <a:p>
            <a:pPr lvl="1" algn="just">
              <a:buFontTx/>
              <a:buChar char="-"/>
            </a:pPr>
            <a:r>
              <a:rPr lang="pl-PL" sz="2200" dirty="0"/>
              <a:t>w zakresie decydowania o dopuszczalności postępowania karnego (wszczęcie, odmowa wszczęcia, umorzenie, pojęcie na nowo np. umorzonego dochodzenia)</a:t>
            </a:r>
          </a:p>
          <a:p>
            <a:pPr lvl="1" algn="just">
              <a:buFontTx/>
              <a:buChar char="-"/>
            </a:pPr>
            <a:r>
              <a:rPr lang="pl-PL" sz="2200" dirty="0"/>
              <a:t>w postępowaniach sprawdzających (np. badanie zasadności wznowienia postępowania)</a:t>
            </a:r>
          </a:p>
          <a:p>
            <a:pPr lvl="1" algn="just">
              <a:buFontTx/>
              <a:buChar char="-"/>
            </a:pPr>
            <a:r>
              <a:rPr lang="pl-PL" sz="2200" dirty="0"/>
              <a:t>w postępowaniach incydentalnych </a:t>
            </a:r>
          </a:p>
          <a:p>
            <a:pPr marL="0" indent="0" algn="just">
              <a:buNone/>
            </a:pPr>
            <a:endParaRPr lang="pl-PL" sz="2200" dirty="0"/>
          </a:p>
          <a:p>
            <a:pPr algn="just"/>
            <a:endParaRPr lang="pl-PL" sz="2200" dirty="0"/>
          </a:p>
        </p:txBody>
      </p:sp>
      <p:sp>
        <p:nvSpPr>
          <p:cNvPr id="9" name="pole tekstowe 8"/>
          <p:cNvSpPr txBox="1"/>
          <p:nvPr/>
        </p:nvSpPr>
        <p:spPr>
          <a:xfrm>
            <a:off x="8047033" y="150743"/>
            <a:ext cx="3888432" cy="1754326"/>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pl-PL" dirty="0"/>
              <a:t>Gwarancyjne znaczenie podziału dowodów na ścisłe i swobodne a wprowadzanie do procesu informacji z czynności operacyjno – rozpoznawczych na podstawie art. 393 § 1 k.p.k. </a:t>
            </a:r>
          </a:p>
        </p:txBody>
      </p:sp>
    </p:spTree>
    <p:extLst>
      <p:ext uri="{BB962C8B-B14F-4D97-AF65-F5344CB8AC3E}">
        <p14:creationId xmlns:p14="http://schemas.microsoft.com/office/powerpoint/2010/main" val="3625562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148856" y="-168349"/>
            <a:ext cx="12043144" cy="1412358"/>
          </a:xfrm>
        </p:spPr>
        <p:txBody>
          <a:bodyPr>
            <a:normAutofit/>
          </a:bodyPr>
          <a:lstStyle/>
          <a:p>
            <a:r>
              <a:rPr lang="pl-PL" sz="4000" dirty="0"/>
              <a:t>Użyteczność dowodów swobodnych (notatek urzędowych) w orzecznictwie </a:t>
            </a:r>
          </a:p>
        </p:txBody>
      </p:sp>
      <p:sp>
        <p:nvSpPr>
          <p:cNvPr id="3" name="Symbol zastępczy zawartości 2"/>
          <p:cNvSpPr>
            <a:spLocks noGrp="1"/>
          </p:cNvSpPr>
          <p:nvPr>
            <p:ph idx="1"/>
          </p:nvPr>
        </p:nvSpPr>
        <p:spPr>
          <a:xfrm>
            <a:off x="232144" y="1350216"/>
            <a:ext cx="11876567" cy="5178056"/>
          </a:xfrm>
        </p:spPr>
        <p:txBody>
          <a:bodyPr>
            <a:normAutofit lnSpcReduction="10000"/>
          </a:bodyPr>
          <a:lstStyle/>
          <a:p>
            <a:pPr marL="0" indent="0" algn="ctr">
              <a:buNone/>
            </a:pPr>
            <a:r>
              <a:rPr lang="pl-PL" b="1" dirty="0"/>
              <a:t>Postanowienie SN z 22.02.2007 r., V KK 183/06</a:t>
            </a:r>
            <a:endParaRPr lang="pl-PL" dirty="0"/>
          </a:p>
          <a:p>
            <a:pPr marL="0" indent="0" algn="just">
              <a:buNone/>
            </a:pPr>
            <a:r>
              <a:rPr lang="pl-PL" sz="1800" dirty="0"/>
              <a:t>Na podstawie </a:t>
            </a:r>
            <a:r>
              <a:rPr lang="pl-PL" sz="1800" b="1" dirty="0"/>
              <a:t>treści notatki urzędowej nie wolno także dokonywać ustaleń faktycznych sprzecznych z wyjaśnieniami oskarżonego</a:t>
            </a:r>
            <a:r>
              <a:rPr lang="pl-PL" sz="1800" dirty="0"/>
              <a:t>, </a:t>
            </a:r>
            <a:r>
              <a:rPr lang="pl-PL" sz="1800" b="1" dirty="0"/>
              <a:t>czy z zeznaniami świadka</a:t>
            </a:r>
            <a:r>
              <a:rPr lang="pl-PL" sz="1800" dirty="0"/>
              <a:t>, gdyż byłoby to zastąpienie tego rodzaju dowodów treścią notatki. </a:t>
            </a:r>
            <a:r>
              <a:rPr lang="pl-PL" sz="1800" i="1" dirty="0"/>
              <a:t>Nie ma natomiast zakazu przesłuchania w charakterze świadka funkcjonariusza policji, który dokonał czynności rozpytania i sporządził z niej notatkę urzędową.</a:t>
            </a:r>
            <a:r>
              <a:rPr lang="pl-PL" sz="1800" dirty="0"/>
              <a:t> </a:t>
            </a:r>
          </a:p>
          <a:p>
            <a:pPr marL="0" indent="0" algn="just">
              <a:buNone/>
            </a:pPr>
            <a:r>
              <a:rPr lang="pl-PL" sz="1800" dirty="0"/>
              <a:t>Natomiast, tak jak w przypadku treści notatki urzędowej, inną kwestią jest wprowadzenie tego dowodu do podstawy faktycznej rozstrzygnięcia. Konsekwentnie więc, tak jak i treść notatki urzędowej, dowód z zeznań funkcjonariusza policji przeprowadzony na okoliczność wypowiedzi osoby rozpytywanej nie może zastąpić dowodu z wyjaśnień oskarżonego, czy z zeznań świadka. </a:t>
            </a:r>
          </a:p>
          <a:p>
            <a:pPr marL="0" indent="0" algn="just">
              <a:buNone/>
            </a:pPr>
            <a:r>
              <a:rPr lang="pl-PL" sz="1800" dirty="0"/>
              <a:t>Na podstawie tego dowodu nie wolno też czynić ustaleń faktycznych sprzecznych z wyjaśnieniami oskarżonego lub z zeznaniami świadka, wobec których dokonano czynności rozpytania, gdyż byłoby to usankcjonowanie nieformalnie przeprowadzonego dowodu z wyjaśnień lub z zeznań, w sytuacji gdy jego przeprowadzenie w formie określonej przez prawo dowodowe (tzw. dowód ścisły) jest bezwzględnie wymagane jako podstawa prawna rozstrzygnięcia w przedmiocie odpowiedzialności karnej. </a:t>
            </a:r>
          </a:p>
          <a:p>
            <a:pPr marL="0" indent="0" algn="just">
              <a:buNone/>
            </a:pPr>
            <a:r>
              <a:rPr lang="pl-PL" sz="1800" i="1" dirty="0"/>
              <a:t>Nie ma natomiast procesowych przeszkód, by treść notatki urzędowej, czy zeznania osoby ją sporządzającej wykorzystać dowodowo obok wyjaśnień oskarżonego lub zeznań świadka </a:t>
            </a:r>
            <a:r>
              <a:rPr lang="pl-PL" sz="1800" b="1" i="1" u="sng" dirty="0"/>
              <a:t>w celu potwierdzenia i uzupełnienia oryginalnych zeznań i wyjaśnień, jeśli tym zeznaniom lub wyjaśnieniom nie przeczą albo w celu weryfikacji tych wyjaśnień lub zeznań, gdy zachodzi konieczność wyjaśnienia różnic między treścią wyjaśnień lub zeznań, ale z tym zastrzeżeniem, że nie można odmówić wiary wyjaśnieniom lub zeznaniom i dokonać ustaleń faktycznych w oparciu o treść notatki urzędowej lub na podstawie dowodu z zeznań osoby sporządzającej notatkę urzędową.</a:t>
            </a:r>
            <a:endParaRPr lang="pl-PL" sz="1800" b="1" u="sng" dirty="0"/>
          </a:p>
        </p:txBody>
      </p:sp>
    </p:spTree>
    <p:extLst>
      <p:ext uri="{BB962C8B-B14F-4D97-AF65-F5344CB8AC3E}">
        <p14:creationId xmlns:p14="http://schemas.microsoft.com/office/powerpoint/2010/main" val="6261716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1104900" y="0"/>
            <a:ext cx="9980682" cy="1316665"/>
          </a:xfrm>
        </p:spPr>
        <p:txBody>
          <a:bodyPr>
            <a:normAutofit/>
          </a:bodyPr>
          <a:lstStyle/>
          <a:p>
            <a:r>
              <a:rPr lang="pl-PL" sz="4000" dirty="0"/>
              <a:t>Systematyka dowodów – dowody pierwotne i pochodne </a:t>
            </a:r>
          </a:p>
        </p:txBody>
      </p:sp>
      <p:sp>
        <p:nvSpPr>
          <p:cNvPr id="3" name="Symbol zastępczy zawartości 2"/>
          <p:cNvSpPr>
            <a:spLocks noGrp="1"/>
          </p:cNvSpPr>
          <p:nvPr>
            <p:ph idx="1"/>
          </p:nvPr>
        </p:nvSpPr>
        <p:spPr>
          <a:xfrm>
            <a:off x="1104900" y="1600200"/>
            <a:ext cx="9982200" cy="1047307"/>
          </a:xfrm>
        </p:spPr>
        <p:txBody>
          <a:bodyPr/>
          <a:lstStyle/>
          <a:p>
            <a:pPr marL="0" indent="0" algn="ctr">
              <a:buNone/>
            </a:pPr>
            <a:r>
              <a:rPr lang="pl-PL" b="1" dirty="0"/>
              <a:t>Odległość od źródła dowodowego od dowodzonego faktu </a:t>
            </a:r>
          </a:p>
          <a:p>
            <a:pPr marL="0" indent="0" algn="ctr">
              <a:buNone/>
            </a:pPr>
            <a:r>
              <a:rPr lang="pl-PL" dirty="0"/>
              <a:t>(podstawa dla konturowania zasady bezpośredniości)</a:t>
            </a:r>
          </a:p>
          <a:p>
            <a:pPr marL="0" indent="0" algn="just">
              <a:buNone/>
            </a:pPr>
            <a:endParaRPr lang="pl-PL" dirty="0"/>
          </a:p>
        </p:txBody>
      </p:sp>
      <p:sp>
        <p:nvSpPr>
          <p:cNvPr id="4" name="Prostokąt 3"/>
          <p:cNvSpPr/>
          <p:nvPr/>
        </p:nvSpPr>
        <p:spPr>
          <a:xfrm>
            <a:off x="872713" y="3204864"/>
            <a:ext cx="4168849" cy="1938992"/>
          </a:xfrm>
          <a:prstGeom prst="rect">
            <a:avLst/>
          </a:prstGeom>
        </p:spPr>
        <p:txBody>
          <a:bodyPr wrap="square">
            <a:spAutoFit/>
          </a:bodyPr>
          <a:lstStyle/>
          <a:p>
            <a:pPr marL="342900" indent="-342900">
              <a:buFont typeface="Arial" panose="020B0604020202020204" pitchFamily="34" charset="0"/>
              <a:buChar char="•"/>
            </a:pPr>
            <a:r>
              <a:rPr lang="pl-PL" sz="2000" dirty="0"/>
              <a:t>Tzw. dowód z pierwszej ręki</a:t>
            </a:r>
          </a:p>
          <a:p>
            <a:pPr marL="342900" indent="-342900" algn="just">
              <a:buFont typeface="Arial" panose="020B0604020202020204" pitchFamily="34" charset="0"/>
              <a:buChar char="•"/>
            </a:pPr>
            <a:r>
              <a:rPr lang="pl-PL" sz="2000" b="1" dirty="0"/>
              <a:t>Źródło dowodowe zetknęło się bezpośrednio z udowadnianym faktem </a:t>
            </a:r>
          </a:p>
          <a:p>
            <a:pPr marL="342900" indent="-342900">
              <a:buFont typeface="Arial" panose="020B0604020202020204" pitchFamily="34" charset="0"/>
              <a:buChar char="•"/>
            </a:pPr>
            <a:r>
              <a:rPr lang="pl-PL" sz="2000" dirty="0"/>
              <a:t>Np. świadek naoczny, oryginał dokumentu</a:t>
            </a:r>
          </a:p>
        </p:txBody>
      </p:sp>
      <p:sp>
        <p:nvSpPr>
          <p:cNvPr id="5" name="Prostokąt 4"/>
          <p:cNvSpPr/>
          <p:nvPr/>
        </p:nvSpPr>
        <p:spPr>
          <a:xfrm>
            <a:off x="5226901" y="3211608"/>
            <a:ext cx="3932893" cy="2862322"/>
          </a:xfrm>
          <a:prstGeom prst="rect">
            <a:avLst/>
          </a:prstGeom>
        </p:spPr>
        <p:txBody>
          <a:bodyPr wrap="square">
            <a:spAutoFit/>
          </a:bodyPr>
          <a:lstStyle/>
          <a:p>
            <a:pPr marL="342900" indent="-342900">
              <a:buFont typeface="Arial" panose="020B0604020202020204" pitchFamily="34" charset="0"/>
              <a:buChar char="•"/>
            </a:pPr>
            <a:r>
              <a:rPr lang="pl-PL" sz="2000" dirty="0"/>
              <a:t>Dowód z dalszego źródła</a:t>
            </a:r>
          </a:p>
          <a:p>
            <a:pPr marL="342900" indent="-342900" algn="just">
              <a:buFont typeface="Arial" panose="020B0604020202020204" pitchFamily="34" charset="0"/>
              <a:buChar char="•"/>
            </a:pPr>
            <a:r>
              <a:rPr lang="pl-PL" sz="2000" b="1" dirty="0"/>
              <a:t>Źródło dowodowe jest ogniwem pośrednim między źródłem pierwotnym a faktem dowodzonym </a:t>
            </a:r>
          </a:p>
          <a:p>
            <a:pPr marL="342900" indent="-342900">
              <a:buFont typeface="Arial" panose="020B0604020202020204" pitchFamily="34" charset="0"/>
              <a:buChar char="•"/>
            </a:pPr>
            <a:r>
              <a:rPr lang="pl-PL" sz="2000" dirty="0"/>
              <a:t>Np. świadek ze słyszenia, protokoły zeznań, kopia dokumentu, </a:t>
            </a:r>
          </a:p>
        </p:txBody>
      </p:sp>
      <p:sp>
        <p:nvSpPr>
          <p:cNvPr id="7" name="pole tekstowe 6"/>
          <p:cNvSpPr txBox="1"/>
          <p:nvPr/>
        </p:nvSpPr>
        <p:spPr>
          <a:xfrm>
            <a:off x="872713" y="2743199"/>
            <a:ext cx="4168848" cy="461665"/>
          </a:xfrm>
          <a:prstGeom prst="rect">
            <a:avLst/>
          </a:prstGeom>
          <a:noFill/>
        </p:spPr>
        <p:txBody>
          <a:bodyPr wrap="square" rtlCol="0">
            <a:spAutoFit/>
          </a:bodyPr>
          <a:lstStyle/>
          <a:p>
            <a:pPr algn="ctr"/>
            <a:r>
              <a:rPr lang="pl-PL" sz="2400" b="1" u="sng" dirty="0"/>
              <a:t>Pierwotne </a:t>
            </a:r>
          </a:p>
        </p:txBody>
      </p:sp>
      <p:sp>
        <p:nvSpPr>
          <p:cNvPr id="9" name="pole tekstowe 8"/>
          <p:cNvSpPr txBox="1"/>
          <p:nvPr/>
        </p:nvSpPr>
        <p:spPr>
          <a:xfrm>
            <a:off x="5226901" y="2749943"/>
            <a:ext cx="3932894" cy="461665"/>
          </a:xfrm>
          <a:prstGeom prst="rect">
            <a:avLst/>
          </a:prstGeom>
          <a:noFill/>
        </p:spPr>
        <p:txBody>
          <a:bodyPr wrap="square" rtlCol="0">
            <a:spAutoFit/>
          </a:bodyPr>
          <a:lstStyle/>
          <a:p>
            <a:pPr algn="ctr"/>
            <a:r>
              <a:rPr lang="pl-PL" sz="2400" b="1" u="sng" dirty="0"/>
              <a:t>Pochodne</a:t>
            </a:r>
            <a:r>
              <a:rPr lang="pl-PL" dirty="0"/>
              <a:t> </a:t>
            </a:r>
          </a:p>
        </p:txBody>
      </p:sp>
      <p:sp>
        <p:nvSpPr>
          <p:cNvPr id="10" name="pole tekstowe 9"/>
          <p:cNvSpPr txBox="1"/>
          <p:nvPr/>
        </p:nvSpPr>
        <p:spPr>
          <a:xfrm>
            <a:off x="0" y="401883"/>
            <a:ext cx="923330" cy="6192455"/>
          </a:xfrm>
          <a:prstGeom prst="rect">
            <a:avLst/>
          </a:prstGeom>
          <a:noFill/>
        </p:spPr>
        <p:txBody>
          <a:bodyPr vert="vert270" wrap="square" rtlCol="0">
            <a:spAutoFit/>
          </a:bodyPr>
          <a:lstStyle/>
          <a:p>
            <a:pPr algn="ctr"/>
            <a:r>
              <a:rPr lang="pl-PL" sz="2400" b="1" dirty="0">
                <a:solidFill>
                  <a:srgbClr val="FF0000"/>
                </a:solidFill>
              </a:rPr>
              <a:t>Nie mylić z dowodami bezpośrednimi </a:t>
            </a:r>
          </a:p>
          <a:p>
            <a:pPr algn="ctr"/>
            <a:r>
              <a:rPr lang="pl-PL" sz="2400" b="1" dirty="0">
                <a:solidFill>
                  <a:srgbClr val="FF0000"/>
                </a:solidFill>
              </a:rPr>
              <a:t>i pośrednimi!!! </a:t>
            </a:r>
          </a:p>
        </p:txBody>
      </p:sp>
      <p:pic>
        <p:nvPicPr>
          <p:cNvPr id="12" name="Obraz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5132" y="3062177"/>
            <a:ext cx="2846867" cy="3795823"/>
          </a:xfrm>
          <a:prstGeom prst="rect">
            <a:avLst/>
          </a:prstGeom>
          <a:ln>
            <a:noFill/>
          </a:ln>
          <a:effectLst>
            <a:softEdge rad="112500"/>
          </a:effectLst>
        </p:spPr>
      </p:pic>
      <p:pic>
        <p:nvPicPr>
          <p:cNvPr id="13" name="Obraz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0131" y="5144379"/>
            <a:ext cx="2541431" cy="1835478"/>
          </a:xfrm>
          <a:prstGeom prst="rect">
            <a:avLst/>
          </a:prstGeom>
          <a:ln>
            <a:noFill/>
          </a:ln>
          <a:effectLst>
            <a:softEdge rad="112500"/>
          </a:effectLst>
        </p:spPr>
      </p:pic>
    </p:spTree>
    <p:extLst>
      <p:ext uri="{BB962C8B-B14F-4D97-AF65-F5344CB8AC3E}">
        <p14:creationId xmlns:p14="http://schemas.microsoft.com/office/powerpoint/2010/main" val="33089376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a:t>Systematyka dowodów – dowody bezpośrednie i pośrednie </a:t>
            </a:r>
          </a:p>
        </p:txBody>
      </p:sp>
      <p:sp>
        <p:nvSpPr>
          <p:cNvPr id="3" name="Symbol zastępczy zawartości 2"/>
          <p:cNvSpPr>
            <a:spLocks noGrp="1"/>
          </p:cNvSpPr>
          <p:nvPr>
            <p:ph idx="1"/>
          </p:nvPr>
        </p:nvSpPr>
        <p:spPr>
          <a:xfrm>
            <a:off x="838200" y="1825624"/>
            <a:ext cx="10515600" cy="4879975"/>
          </a:xfrm>
        </p:spPr>
        <p:txBody>
          <a:bodyPr>
            <a:normAutofit fontScale="85000" lnSpcReduction="20000"/>
          </a:bodyPr>
          <a:lstStyle/>
          <a:p>
            <a:pPr marL="0" indent="0" algn="ctr">
              <a:buNone/>
            </a:pPr>
            <a:r>
              <a:rPr lang="pl-PL" dirty="0"/>
              <a:t>Kryterium stosunku do faktu głównego</a:t>
            </a:r>
          </a:p>
          <a:p>
            <a:pPr marL="0" indent="0" algn="ctr">
              <a:buNone/>
            </a:pPr>
            <a:endParaRPr lang="pl-PL" dirty="0"/>
          </a:p>
          <a:p>
            <a:pPr algn="just"/>
            <a:r>
              <a:rPr lang="pl-PL" b="1" u="sng" dirty="0"/>
              <a:t>Dowody bezpośrednie </a:t>
            </a:r>
            <a:r>
              <a:rPr lang="pl-PL" dirty="0"/>
              <a:t>- dotyczą wprost faktu głównego i bezpośrednio potwierdzają bądź zaprzeczają istnieniu przestępstwa </a:t>
            </a:r>
          </a:p>
          <a:p>
            <a:pPr lvl="1" algn="just"/>
            <a:r>
              <a:rPr lang="pl-PL" dirty="0"/>
              <a:t>np. nagranie, na którym widać jak oskarżony wybija szybę, wchodzi do sklepu, wyciąga pieniądze z kasy i wychodzi ze sklepu </a:t>
            </a:r>
          </a:p>
          <a:p>
            <a:pPr lvl="1" algn="just"/>
            <a:r>
              <a:rPr lang="pl-PL" dirty="0"/>
              <a:t>znamiona czynu z art. 279 k.k. – „kto kradnie z włamaniem…” </a:t>
            </a:r>
          </a:p>
          <a:p>
            <a:pPr algn="just"/>
            <a:r>
              <a:rPr lang="pl-PL" b="1" u="sng" dirty="0"/>
              <a:t>Dowody pośrednie </a:t>
            </a:r>
            <a:r>
              <a:rPr lang="pl-PL" dirty="0"/>
              <a:t>- tzw. dowody poszlakowe; dotyczą faktów ubocznych (dowodowych)</a:t>
            </a:r>
          </a:p>
          <a:p>
            <a:pPr lvl="1" algn="just"/>
            <a:r>
              <a:rPr lang="pl-PL" dirty="0"/>
              <a:t>np. nagranie na którym widać, jak oskarżony, w godzinach, w których sklep jest zawsze zamknięty, wychodzi z samochodu na parkingu przed sklepem, idzie w kierunku sklepu, na nagraniu słychać odgłos tłuczonej szyby, a po pewnym czasie na nagraniu widać, jak oskarżony pospiesznie wraca do samochodu z torbą, której wcześniej nie miał, wsiada do samochodu i szybko odjeżdża, a na nagraniu słychać dzwoniący alarm. </a:t>
            </a:r>
          </a:p>
          <a:p>
            <a:pPr lvl="1" algn="just"/>
            <a:r>
              <a:rPr lang="pl-PL" dirty="0"/>
              <a:t>Jeżeli sprawa ma charakter poszlakowy, to nierozerwalny łańcuch poszlak rozpatrywanych we wzajemnym powiązaniu winien prowadzić do nieodpartego wniosku o sprawstwie oskarżonego pomimo braku na to </a:t>
            </a:r>
            <a:r>
              <a:rPr lang="pl-PL" i="1" dirty="0"/>
              <a:t>dowodów bezpośrednich </a:t>
            </a:r>
            <a:r>
              <a:rPr lang="pl-PL" dirty="0"/>
              <a:t>(por. wyrok SN z 14.12.2016 r., III KK 152/16)</a:t>
            </a:r>
          </a:p>
        </p:txBody>
      </p:sp>
    </p:spTree>
    <p:extLst>
      <p:ext uri="{BB962C8B-B14F-4D97-AF65-F5344CB8AC3E}">
        <p14:creationId xmlns:p14="http://schemas.microsoft.com/office/powerpoint/2010/main" val="15756191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7064082" y="642594"/>
            <a:ext cx="4472921" cy="1643928"/>
          </a:xfrm>
        </p:spPr>
        <p:txBody>
          <a:bodyPr vert="horz" lIns="91440" tIns="45720" rIns="91440" bIns="45720" rtlCol="0" anchor="ctr">
            <a:normAutofit/>
          </a:bodyPr>
          <a:lstStyle/>
          <a:p>
            <a:pPr>
              <a:lnSpc>
                <a:spcPct val="90000"/>
              </a:lnSpc>
            </a:pPr>
            <a:r>
              <a:rPr lang="en-US" sz="3400">
                <a:solidFill>
                  <a:schemeClr val="tx1">
                    <a:lumMod val="85000"/>
                    <a:lumOff val="15000"/>
                  </a:schemeClr>
                </a:solidFill>
              </a:rPr>
              <a:t>Dowody pośrednie – dowody poszlakowe </a:t>
            </a:r>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7630" y="727628"/>
            <a:ext cx="4427213" cy="5415552"/>
          </a:xfrm>
          <a:prstGeom prst="rect">
            <a:avLst/>
          </a:prstGeom>
        </p:spPr>
      </p:pic>
      <p:sp>
        <p:nvSpPr>
          <p:cNvPr id="5" name="Symbol zastępczy tekstu 4"/>
          <p:cNvSpPr>
            <a:spLocks noGrp="1"/>
          </p:cNvSpPr>
          <p:nvPr>
            <p:ph type="body" sz="half" idx="2"/>
          </p:nvPr>
        </p:nvSpPr>
        <p:spPr>
          <a:xfrm>
            <a:off x="7064082" y="2385390"/>
            <a:ext cx="4472922" cy="3649649"/>
          </a:xfrm>
        </p:spPr>
        <p:txBody>
          <a:bodyPr vert="horz" lIns="91440" tIns="45720" rIns="91440" bIns="45720" rtlCol="0">
            <a:normAutofit/>
          </a:bodyPr>
          <a:lstStyle/>
          <a:p>
            <a:pPr indent="-182880">
              <a:lnSpc>
                <a:spcPct val="100000"/>
              </a:lnSpc>
              <a:buFont typeface="Garamond" pitchFamily="18" charset="0"/>
              <a:buChar char="◦"/>
            </a:pPr>
            <a:r>
              <a:rPr lang="en-US" dirty="0"/>
              <a:t>Aby </a:t>
            </a:r>
            <a:r>
              <a:rPr lang="en-US" dirty="0" err="1"/>
              <a:t>na</a:t>
            </a:r>
            <a:r>
              <a:rPr lang="en-US" dirty="0"/>
              <a:t> </a:t>
            </a:r>
            <a:r>
              <a:rPr lang="en-US" dirty="0" err="1"/>
              <a:t>podstawie</a:t>
            </a:r>
            <a:r>
              <a:rPr lang="en-US" dirty="0"/>
              <a:t> </a:t>
            </a:r>
            <a:r>
              <a:rPr lang="en-US" dirty="0" err="1"/>
              <a:t>dowodów</a:t>
            </a:r>
            <a:r>
              <a:rPr lang="en-US" dirty="0"/>
              <a:t> </a:t>
            </a:r>
            <a:r>
              <a:rPr lang="en-US" dirty="0" err="1"/>
              <a:t>poszlakowych</a:t>
            </a:r>
            <a:r>
              <a:rPr lang="en-US" dirty="0"/>
              <a:t> </a:t>
            </a:r>
            <a:r>
              <a:rPr lang="en-US" dirty="0" err="1"/>
              <a:t>potwierdzić</a:t>
            </a:r>
            <a:r>
              <a:rPr lang="en-US" dirty="0"/>
              <a:t> </a:t>
            </a:r>
            <a:r>
              <a:rPr lang="en-US" dirty="0" err="1"/>
              <a:t>lub</a:t>
            </a:r>
            <a:r>
              <a:rPr lang="en-US" dirty="0"/>
              <a:t> </a:t>
            </a:r>
            <a:r>
              <a:rPr lang="en-US" dirty="0" err="1"/>
              <a:t>zaprzeczyć</a:t>
            </a:r>
            <a:r>
              <a:rPr lang="en-US" dirty="0"/>
              <a:t> </a:t>
            </a:r>
            <a:r>
              <a:rPr lang="en-US" dirty="0" err="1"/>
              <a:t>istnieniu</a:t>
            </a:r>
            <a:r>
              <a:rPr lang="en-US" dirty="0"/>
              <a:t> </a:t>
            </a:r>
            <a:r>
              <a:rPr lang="en-US" dirty="0" err="1"/>
              <a:t>faktu</a:t>
            </a:r>
            <a:r>
              <a:rPr lang="en-US" dirty="0"/>
              <a:t> </a:t>
            </a:r>
            <a:r>
              <a:rPr lang="en-US" dirty="0" err="1"/>
              <a:t>głównego</a:t>
            </a:r>
            <a:r>
              <a:rPr lang="en-US" dirty="0"/>
              <a:t> </a:t>
            </a:r>
            <a:r>
              <a:rPr lang="en-US" dirty="0" err="1"/>
              <a:t>muszą</a:t>
            </a:r>
            <a:r>
              <a:rPr lang="en-US" dirty="0"/>
              <a:t> one </a:t>
            </a:r>
            <a:r>
              <a:rPr lang="en-US" dirty="0" err="1"/>
              <a:t>spełniać</a:t>
            </a:r>
            <a:r>
              <a:rPr lang="en-US" dirty="0"/>
              <a:t> 3 </a:t>
            </a:r>
            <a:r>
              <a:rPr lang="en-US" dirty="0" err="1"/>
              <a:t>warunki</a:t>
            </a:r>
            <a:r>
              <a:rPr lang="en-US" dirty="0"/>
              <a:t>: </a:t>
            </a:r>
          </a:p>
          <a:p>
            <a:pPr marL="342900" indent="-182880">
              <a:lnSpc>
                <a:spcPct val="100000"/>
              </a:lnSpc>
              <a:buFont typeface="Garamond" pitchFamily="18" charset="0"/>
              <a:buChar char="◦"/>
            </a:pPr>
            <a:r>
              <a:rPr lang="en-US" dirty="0" err="1"/>
              <a:t>Muszą</a:t>
            </a:r>
            <a:r>
              <a:rPr lang="en-US" dirty="0"/>
              <a:t> </a:t>
            </a:r>
            <a:r>
              <a:rPr lang="en-US" dirty="0" err="1"/>
              <a:t>tworzyć</a:t>
            </a:r>
            <a:r>
              <a:rPr lang="en-US" dirty="0"/>
              <a:t> </a:t>
            </a:r>
            <a:r>
              <a:rPr lang="en-US" b="1" dirty="0" err="1"/>
              <a:t>łańcuch</a:t>
            </a:r>
            <a:r>
              <a:rPr lang="en-US" b="1" dirty="0"/>
              <a:t> </a:t>
            </a:r>
            <a:r>
              <a:rPr lang="en-US" b="1" dirty="0" err="1"/>
              <a:t>poszlak</a:t>
            </a:r>
            <a:r>
              <a:rPr lang="en-US" dirty="0"/>
              <a:t>, z </a:t>
            </a:r>
            <a:r>
              <a:rPr lang="en-US" dirty="0" err="1"/>
              <a:t>którego</a:t>
            </a:r>
            <a:r>
              <a:rPr lang="en-US" dirty="0"/>
              <a:t> </a:t>
            </a:r>
            <a:r>
              <a:rPr lang="en-US" b="1" dirty="0" err="1"/>
              <a:t>jednoznacznie</a:t>
            </a:r>
            <a:r>
              <a:rPr lang="en-US" b="1" dirty="0"/>
              <a:t> </a:t>
            </a:r>
            <a:r>
              <a:rPr lang="en-US" b="1" dirty="0" err="1"/>
              <a:t>będzie</a:t>
            </a:r>
            <a:r>
              <a:rPr lang="en-US" b="1" dirty="0"/>
              <a:t> </a:t>
            </a:r>
            <a:r>
              <a:rPr lang="en-US" b="1" dirty="0" err="1"/>
              <a:t>wynikało</a:t>
            </a:r>
            <a:r>
              <a:rPr lang="en-US" b="1" dirty="0"/>
              <a:t> </a:t>
            </a:r>
            <a:r>
              <a:rPr lang="en-US" b="1" dirty="0" err="1"/>
              <a:t>istnienie</a:t>
            </a:r>
            <a:r>
              <a:rPr lang="en-US" b="1" dirty="0"/>
              <a:t> </a:t>
            </a:r>
            <a:r>
              <a:rPr lang="en-US" b="1" dirty="0" err="1"/>
              <a:t>faktu</a:t>
            </a:r>
            <a:r>
              <a:rPr lang="en-US" b="1" dirty="0"/>
              <a:t> </a:t>
            </a:r>
            <a:r>
              <a:rPr lang="en-US" b="1" dirty="0" err="1"/>
              <a:t>głównego</a:t>
            </a:r>
            <a:r>
              <a:rPr lang="en-US" b="1" dirty="0"/>
              <a:t> </a:t>
            </a:r>
          </a:p>
          <a:p>
            <a:pPr marL="342900" indent="-182880">
              <a:lnSpc>
                <a:spcPct val="100000"/>
              </a:lnSpc>
              <a:buFont typeface="Garamond" pitchFamily="18" charset="0"/>
              <a:buChar char="◦"/>
            </a:pPr>
            <a:r>
              <a:rPr lang="en-US" dirty="0" err="1"/>
              <a:t>Łańcuch</a:t>
            </a:r>
            <a:r>
              <a:rPr lang="en-US" dirty="0"/>
              <a:t> </a:t>
            </a:r>
            <a:r>
              <a:rPr lang="en-US" dirty="0" err="1"/>
              <a:t>poszlak</a:t>
            </a:r>
            <a:r>
              <a:rPr lang="en-US" dirty="0"/>
              <a:t> </a:t>
            </a:r>
            <a:r>
              <a:rPr lang="en-US" dirty="0" err="1"/>
              <a:t>musi</a:t>
            </a:r>
            <a:r>
              <a:rPr lang="en-US" dirty="0"/>
              <a:t> </a:t>
            </a:r>
            <a:r>
              <a:rPr lang="en-US" dirty="0" err="1"/>
              <a:t>być</a:t>
            </a:r>
            <a:r>
              <a:rPr lang="en-US" dirty="0"/>
              <a:t> </a:t>
            </a:r>
            <a:r>
              <a:rPr lang="en-US" b="1" dirty="0" err="1"/>
              <a:t>nierozerwalny</a:t>
            </a:r>
            <a:r>
              <a:rPr lang="en-US" dirty="0"/>
              <a:t> </a:t>
            </a:r>
          </a:p>
          <a:p>
            <a:pPr marL="342900" indent="-182880">
              <a:lnSpc>
                <a:spcPct val="100000"/>
              </a:lnSpc>
              <a:buFont typeface="Garamond" pitchFamily="18" charset="0"/>
              <a:buChar char="◦"/>
            </a:pPr>
            <a:r>
              <a:rPr lang="en-US" dirty="0" err="1"/>
              <a:t>Wszystkie</a:t>
            </a:r>
            <a:r>
              <a:rPr lang="en-US" dirty="0"/>
              <a:t> </a:t>
            </a:r>
            <a:r>
              <a:rPr lang="en-US" dirty="0" err="1"/>
              <a:t>dowody</a:t>
            </a:r>
            <a:r>
              <a:rPr lang="en-US" dirty="0"/>
              <a:t> </a:t>
            </a:r>
            <a:r>
              <a:rPr lang="en-US" dirty="0" err="1"/>
              <a:t>poszlakowe</a:t>
            </a:r>
            <a:r>
              <a:rPr lang="en-US" dirty="0"/>
              <a:t> </a:t>
            </a:r>
            <a:r>
              <a:rPr lang="en-US" dirty="0" err="1"/>
              <a:t>muszą</a:t>
            </a:r>
            <a:r>
              <a:rPr lang="en-US" dirty="0"/>
              <a:t> </a:t>
            </a:r>
            <a:r>
              <a:rPr lang="en-US" dirty="0" err="1"/>
              <a:t>być</a:t>
            </a:r>
            <a:r>
              <a:rPr lang="en-US" dirty="0"/>
              <a:t> </a:t>
            </a:r>
            <a:r>
              <a:rPr lang="en-US" b="1" dirty="0" err="1"/>
              <a:t>wiarygodne</a:t>
            </a:r>
            <a:r>
              <a:rPr lang="en-US" dirty="0"/>
              <a:t> </a:t>
            </a:r>
          </a:p>
          <a:p>
            <a:pPr indent="-182880">
              <a:lnSpc>
                <a:spcPct val="100000"/>
              </a:lnSpc>
              <a:buFont typeface="Garamond" pitchFamily="18" charset="0"/>
              <a:buChar char="◦"/>
            </a:pPr>
            <a:endParaRPr lang="en-US" dirty="0"/>
          </a:p>
        </p:txBody>
      </p:sp>
      <p:sp>
        <p:nvSpPr>
          <p:cNvPr id="6" name="Prostokąt 5"/>
          <p:cNvSpPr/>
          <p:nvPr/>
        </p:nvSpPr>
        <p:spPr>
          <a:xfrm>
            <a:off x="5838444" y="5396402"/>
            <a:ext cx="6096000" cy="1277273"/>
          </a:xfrm>
          <a:prstGeom prst="rect">
            <a:avLst/>
          </a:prstGeom>
        </p:spPr>
        <p:txBody>
          <a:bodyPr>
            <a:spAutoFit/>
          </a:bodyPr>
          <a:lstStyle/>
          <a:p>
            <a:pPr algn="just">
              <a:spcAft>
                <a:spcPts val="600"/>
              </a:spcAft>
            </a:pPr>
            <a:r>
              <a:rPr lang="pl-PL" dirty="0"/>
              <a:t>O zgodności ustaleń z rzeczywistym stanem rzeczy nie świadczy wielość poszlak, ale logiczne powiązanie całokształtu tych poszlak, wykluczające inne wersje danego zdarzenia</a:t>
            </a:r>
          </a:p>
          <a:p>
            <a:pPr algn="r">
              <a:spcAft>
                <a:spcPts val="600"/>
              </a:spcAft>
            </a:pPr>
            <a:r>
              <a:rPr lang="pl-PL" i="1" dirty="0"/>
              <a:t>T. Grzegorczyk, J. Tylman</a:t>
            </a:r>
            <a:r>
              <a:rPr lang="pl-PL" dirty="0"/>
              <a:t> </a:t>
            </a:r>
          </a:p>
        </p:txBody>
      </p:sp>
    </p:spTree>
    <p:extLst>
      <p:ext uri="{BB962C8B-B14F-4D97-AF65-F5344CB8AC3E}">
        <p14:creationId xmlns:p14="http://schemas.microsoft.com/office/powerpoint/2010/main" val="15811060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988851" y="441251"/>
            <a:ext cx="9982200" cy="1329070"/>
          </a:xfrm>
        </p:spPr>
        <p:txBody>
          <a:bodyPr>
            <a:noAutofit/>
          </a:bodyPr>
          <a:lstStyle/>
          <a:p>
            <a:r>
              <a:rPr lang="pl-PL" sz="3200" dirty="0"/>
              <a:t>Systematyka dowodów – dowody pierwotne i pochodne/bezpośrednie i pośrednie. </a:t>
            </a:r>
            <a:br>
              <a:rPr lang="pl-PL" sz="3200" dirty="0"/>
            </a:br>
            <a:br>
              <a:rPr lang="pl-PL" sz="3200" dirty="0"/>
            </a:br>
            <a:r>
              <a:rPr lang="pl-PL" sz="3200" dirty="0"/>
              <a:t>			Pomyłki w orzecznictwie </a:t>
            </a:r>
          </a:p>
        </p:txBody>
      </p:sp>
      <p:sp>
        <p:nvSpPr>
          <p:cNvPr id="3" name="Symbol zastępczy zawartości 2"/>
          <p:cNvSpPr>
            <a:spLocks noGrp="1"/>
          </p:cNvSpPr>
          <p:nvPr>
            <p:ph idx="1"/>
          </p:nvPr>
        </p:nvSpPr>
        <p:spPr>
          <a:xfrm>
            <a:off x="1104900" y="2007782"/>
            <a:ext cx="9982200" cy="4572000"/>
          </a:xfrm>
        </p:spPr>
        <p:txBody>
          <a:bodyPr>
            <a:normAutofit fontScale="62500" lnSpcReduction="20000"/>
          </a:bodyPr>
          <a:lstStyle/>
          <a:p>
            <a:pPr marL="0" indent="0" algn="ctr">
              <a:buNone/>
            </a:pPr>
            <a:r>
              <a:rPr lang="pl-PL" b="1" u="sng" dirty="0"/>
              <a:t>Wyrok SO w Siedlcach z 8.02.2017 r., II Ka 613/16 </a:t>
            </a:r>
          </a:p>
          <a:p>
            <a:pPr algn="just"/>
            <a:r>
              <a:rPr lang="pl-PL" dirty="0"/>
              <a:t>Jeżeli chodzi o </a:t>
            </a:r>
            <a:r>
              <a:rPr lang="pl-PL" i="1" dirty="0"/>
              <a:t>dowody</a:t>
            </a:r>
            <a:r>
              <a:rPr lang="pl-PL" dirty="0"/>
              <a:t> osobowe w sprawie niniejszej, to z uwagi na skorzystanie przez oskarżonych z prawa do odmowy składania wyjaśnień, mieliśmy do czynienia jedynie z zeznaniami świadków. </a:t>
            </a:r>
            <a:r>
              <a:rPr lang="pl-PL" b="1" i="1" dirty="0"/>
              <a:t>Dowodami bezpośrednimi</a:t>
            </a:r>
            <a:r>
              <a:rPr lang="pl-PL" b="1" dirty="0"/>
              <a:t> były zeznania oskarżycieli posiłkowych oraz świadków D. P. i J. K. Pozostali świadkowie nie widzieli bezpośrednio zdarzenia</a:t>
            </a:r>
            <a:r>
              <a:rPr lang="pl-PL" dirty="0"/>
              <a:t>, a jego przebieg znają wyłącznie z relacji stron. </a:t>
            </a:r>
          </a:p>
          <a:p>
            <a:pPr marL="0" indent="0" algn="ctr">
              <a:buNone/>
            </a:pPr>
            <a:r>
              <a:rPr lang="pl-PL" b="1" u="sng" dirty="0"/>
              <a:t>Wyrok SA w Białymstoku z 8.12.2016 r., II </a:t>
            </a:r>
            <a:r>
              <a:rPr lang="pl-PL" b="1" u="sng" dirty="0" err="1"/>
              <a:t>AKa</a:t>
            </a:r>
            <a:r>
              <a:rPr lang="pl-PL" b="1" u="sng" dirty="0"/>
              <a:t> 134/16 </a:t>
            </a:r>
          </a:p>
          <a:p>
            <a:pPr algn="just"/>
            <a:r>
              <a:rPr lang="pl-PL" dirty="0"/>
              <a:t>I tak </a:t>
            </a:r>
            <a:r>
              <a:rPr lang="pl-PL" i="1" dirty="0"/>
              <a:t>dowód</a:t>
            </a:r>
            <a:r>
              <a:rPr lang="pl-PL" dirty="0"/>
              <a:t> z wyjaśnień - zeznań M. S. (1), jak go określa skarżący skruszonego gangstera, w świetle dokonanej wyżej przez Sąd Apelacyjny analizy do której skarżącego odsyła, jest pełnoprawnym </a:t>
            </a:r>
            <a:r>
              <a:rPr lang="pl-PL" i="1" dirty="0"/>
              <a:t>dowodem</a:t>
            </a:r>
            <a:r>
              <a:rPr lang="pl-PL" dirty="0"/>
              <a:t> i zasadnie stanowi podstawę ustaleń faktycznych i co Sąd z całą mocą podkreśla także w wypadku oskarżonego C. W. </a:t>
            </a:r>
            <a:r>
              <a:rPr lang="pl-PL" b="1" i="1" dirty="0"/>
              <a:t>Dowód</a:t>
            </a:r>
            <a:r>
              <a:rPr lang="pl-PL" b="1" dirty="0"/>
              <a:t> ten odnośnie oskarżonego, wbrew twierdzeniom skarżącego, nie jest </a:t>
            </a:r>
            <a:r>
              <a:rPr lang="pl-PL" b="1" i="1" dirty="0"/>
              <a:t>dowodem</a:t>
            </a:r>
            <a:r>
              <a:rPr lang="pl-PL" b="1" dirty="0"/>
              <a:t> ze słyszenia lecz </a:t>
            </a:r>
            <a:r>
              <a:rPr lang="pl-PL" b="1" i="1" dirty="0"/>
              <a:t>dowodem bezpośrednim</a:t>
            </a:r>
            <a:r>
              <a:rPr lang="pl-PL" dirty="0"/>
              <a:t>. Bo to właśnie M. S. (1) wespół z G. M. w nocy z 24 na 25 września 2006 r. dokonał podpalenia samochodu marki (...), będącego własnością D. A. (…). Faktycznie i zgodzić się tu należy z obrońcą, iż w wypadku podpalenia samochodu (...) w nocy z 2 na 3 października 2005 r. M. S. (1) jest świadkiem ze słyszenia gdyż w tym podpaleniu nie brał udziału. Jego sprawcami byli T. A. (1) i G. M. i wiedzę o tym zdarzeniu czerpał od sprawców przy czym od każdego z osobna. Co istotne na potrzeby dowodzenia wobec oskarżonego, a o czym zapomina skarżący, iż poza sporem jest ustalenie, że do spalenia (...) nie użyto zapalnika wytworzonego przez oskarżonego C. W. </a:t>
            </a:r>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61" y="4964962"/>
            <a:ext cx="2020628" cy="2020628"/>
          </a:xfrm>
          <a:prstGeom prst="rect">
            <a:avLst/>
          </a:prstGeom>
          <a:ln>
            <a:noFill/>
          </a:ln>
          <a:effectLst>
            <a:softEdge rad="112500"/>
          </a:effectLst>
        </p:spPr>
      </p:pic>
    </p:spTree>
    <p:extLst>
      <p:ext uri="{BB962C8B-B14F-4D97-AF65-F5344CB8AC3E}">
        <p14:creationId xmlns:p14="http://schemas.microsoft.com/office/powerpoint/2010/main" val="9339094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a:t>Systematyka dowodów – dowody nielegalne i dowody zebrane w sposób sprzeczny z ustawą </a:t>
            </a:r>
          </a:p>
        </p:txBody>
      </p:sp>
      <p:sp>
        <p:nvSpPr>
          <p:cNvPr id="3" name="Symbol zastępczy zawartości 2"/>
          <p:cNvSpPr>
            <a:spLocks noGrp="1"/>
          </p:cNvSpPr>
          <p:nvPr>
            <p:ph idx="1"/>
          </p:nvPr>
        </p:nvSpPr>
        <p:spPr/>
        <p:txBody>
          <a:bodyPr>
            <a:normAutofit lnSpcReduction="10000"/>
          </a:bodyPr>
          <a:lstStyle/>
          <a:p>
            <a:pPr algn="just"/>
            <a:r>
              <a:rPr lang="pl-PL" b="1" u="sng" dirty="0"/>
              <a:t>Dowody nielegalne </a:t>
            </a:r>
            <a:r>
              <a:rPr lang="pl-PL" dirty="0"/>
              <a:t>– zebrane wbrew zakazom dowodowym. Wprowadzenie oraz wykorzystanie w procesie karnym informacji uzyskanej w następstwie naruszenia konkretnego przepisu ustawy procesowej</a:t>
            </a:r>
          </a:p>
          <a:p>
            <a:pPr algn="just"/>
            <a:r>
              <a:rPr lang="pl-PL" b="1" u="sng" dirty="0"/>
              <a:t>Dowody zebrane w sposób sprzeczny z ustawą </a:t>
            </a:r>
            <a:r>
              <a:rPr lang="pl-PL" dirty="0"/>
              <a:t>– pojęcie szersze od „dowodu nielegalnego”. Dowód uzyskany w sposób sprzeczny z warunkami jego uzyskania określonymi w ustawie, ale nie jest to dowód nielegalny w rozumieniu wskazanym wyżej. Dowód uzyskany w następstwie czynności przeprowadzenia czynności dowodowej w sposób sprzeczny z ustawą </a:t>
            </a:r>
            <a:r>
              <a:rPr lang="pl-PL" dirty="0">
                <a:sym typeface="Wingdings" pitchFamily="2" charset="2"/>
              </a:rPr>
              <a:t> dowód uzyskany w sposób niekonstytucyjny</a:t>
            </a:r>
            <a:endParaRPr lang="pl-PL" dirty="0"/>
          </a:p>
          <a:p>
            <a:pPr marL="0" indent="0" algn="just">
              <a:buNone/>
            </a:pPr>
            <a:endParaRPr lang="pl-PL" dirty="0"/>
          </a:p>
          <a:p>
            <a:pPr algn="just"/>
            <a:endParaRPr lang="pl-PL" dirty="0"/>
          </a:p>
        </p:txBody>
      </p:sp>
    </p:spTree>
    <p:extLst>
      <p:ext uri="{BB962C8B-B14F-4D97-AF65-F5344CB8AC3E}">
        <p14:creationId xmlns:p14="http://schemas.microsoft.com/office/powerpoint/2010/main" val="3482991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a:t>Systematyka dowodów – dowody niekonwencjonalne </a:t>
            </a:r>
          </a:p>
        </p:txBody>
      </p:sp>
      <p:sp>
        <p:nvSpPr>
          <p:cNvPr id="3" name="Symbol zastępczy zawartości 2"/>
          <p:cNvSpPr>
            <a:spLocks noGrp="1"/>
          </p:cNvSpPr>
          <p:nvPr>
            <p:ph idx="1"/>
          </p:nvPr>
        </p:nvSpPr>
        <p:spPr/>
        <p:txBody>
          <a:bodyPr>
            <a:normAutofit fontScale="70000" lnSpcReduction="20000"/>
          </a:bodyPr>
          <a:lstStyle/>
          <a:p>
            <a:pPr marL="0" indent="0" algn="just">
              <a:buNone/>
            </a:pPr>
            <a:r>
              <a:rPr lang="pl-PL" dirty="0"/>
              <a:t>Dowody kontrowersyjne, pozyskiwane w wyniku działalności </a:t>
            </a:r>
            <a:r>
              <a:rPr lang="pl-PL" dirty="0" err="1"/>
              <a:t>operacyjno</a:t>
            </a:r>
            <a:r>
              <a:rPr lang="pl-PL" dirty="0"/>
              <a:t> – rozpoznawczej Policji i innych uprawnionych służb (np. CBA, ABW)</a:t>
            </a:r>
          </a:p>
          <a:p>
            <a:pPr marL="457200" indent="-457200" algn="just">
              <a:buFont typeface="+mj-lt"/>
              <a:buAutoNum type="arabicPeriod"/>
            </a:pPr>
            <a:r>
              <a:rPr lang="pl-PL" b="1" dirty="0"/>
              <a:t>Zakup kontrolowany</a:t>
            </a:r>
            <a:r>
              <a:rPr lang="pl-PL" dirty="0"/>
              <a:t> (transakcja pozorna) – art. 19a ustawy o Policji; niejawne nabycie lub przejęcie przedmiotów pochodzących z przestępstwa, ulegających przepadkowi albo których posiadanie, wytwarzanie, przewożenie lub obrót nimi jest zabroniony; kontrolowana łapówka</a:t>
            </a:r>
          </a:p>
          <a:p>
            <a:pPr marL="457200" indent="-457200" algn="just">
              <a:buFont typeface="+mj-lt"/>
              <a:buAutoNum type="arabicPeriod"/>
            </a:pPr>
            <a:r>
              <a:rPr lang="pl-PL" b="1" dirty="0"/>
              <a:t>Tajny agent policji </a:t>
            </a:r>
            <a:r>
              <a:rPr lang="pl-PL" dirty="0"/>
              <a:t>– art. 20a i 22 ustawy o Policji; funkcjonariusz Policji (lub osoba trzecia), która ukrywając swoje związki z Policją lub innymi służbami bezpieczeństwa wchodzi w kontakt z grupą przestępczą w celu ujawnienia przestępstw i wykrycia jego sprawców . Tajny agent </a:t>
            </a:r>
            <a:r>
              <a:rPr lang="pl-PL" b="1" dirty="0"/>
              <a:t>nie jest sprawcą przestępstwa. </a:t>
            </a:r>
            <a:r>
              <a:rPr lang="pl-PL" dirty="0"/>
              <a:t>To osoba z zewnątrz, która wchodzi w środowisko przestępcze. Jego rola z założenia ma być podrzędna</a:t>
            </a:r>
          </a:p>
          <a:p>
            <a:pPr marL="457200" indent="-457200" algn="just">
              <a:buFont typeface="+mj-lt"/>
              <a:buAutoNum type="arabicPeriod"/>
            </a:pPr>
            <a:r>
              <a:rPr lang="pl-PL" b="1" dirty="0"/>
              <a:t>Świadek koronny </a:t>
            </a:r>
          </a:p>
          <a:p>
            <a:pPr marL="457200" indent="-457200" algn="just">
              <a:buFont typeface="+mj-lt"/>
              <a:buAutoNum type="arabicPeriod"/>
            </a:pPr>
            <a:r>
              <a:rPr lang="pl-PL" b="1" dirty="0"/>
              <a:t>Kontrola operacyjna </a:t>
            </a:r>
            <a:r>
              <a:rPr lang="pl-PL" dirty="0"/>
              <a:t>– podsłuch i obserwacja </a:t>
            </a:r>
          </a:p>
          <a:p>
            <a:pPr marL="457200" indent="-457200" algn="just">
              <a:buFont typeface="+mj-lt"/>
              <a:buAutoNum type="arabicPeriod"/>
            </a:pPr>
            <a:r>
              <a:rPr lang="pl-PL" b="1" dirty="0"/>
              <a:t>Tajne pozyskiwanie informacji </a:t>
            </a:r>
          </a:p>
          <a:p>
            <a:pPr marL="457200" indent="-457200" algn="just">
              <a:buFont typeface="+mj-lt"/>
              <a:buAutoNum type="arabicPeriod"/>
            </a:pPr>
            <a:r>
              <a:rPr lang="pl-PL" b="1" dirty="0"/>
              <a:t>Komputerowa analiza danych osobowych </a:t>
            </a:r>
          </a:p>
          <a:p>
            <a:pPr algn="just"/>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0262" y="99274"/>
            <a:ext cx="2641738" cy="1565139"/>
          </a:xfrm>
          <a:prstGeom prst="rect">
            <a:avLst/>
          </a:prstGeom>
        </p:spPr>
      </p:pic>
      <p:pic>
        <p:nvPicPr>
          <p:cNvPr id="7" name="Obraz 6"/>
          <p:cNvPicPr>
            <a:picLocks noChangeAspect="1"/>
          </p:cNvPicPr>
          <p:nvPr/>
        </p:nvPicPr>
        <p:blipFill>
          <a:blip r:embed="rId3"/>
          <a:stretch>
            <a:fillRect/>
          </a:stretch>
        </p:blipFill>
        <p:spPr>
          <a:xfrm>
            <a:off x="9452344" y="4889805"/>
            <a:ext cx="2495107" cy="1868921"/>
          </a:xfrm>
          <a:prstGeom prst="rect">
            <a:avLst/>
          </a:prstGeom>
          <a:ln>
            <a:noFill/>
          </a:ln>
          <a:effectLst>
            <a:softEdge rad="112500"/>
          </a:effectLst>
        </p:spPr>
      </p:pic>
    </p:spTree>
    <p:extLst>
      <p:ext uri="{BB962C8B-B14F-4D97-AF65-F5344CB8AC3E}">
        <p14:creationId xmlns:p14="http://schemas.microsoft.com/office/powerpoint/2010/main" val="3349253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D2DCF87-C01E-B1E4-78FF-7C53C373720A}"/>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EBEFC6B3-262C-4DDC-D027-40E153731F61}"/>
              </a:ext>
            </a:extLst>
          </p:cNvPr>
          <p:cNvSpPr>
            <a:spLocks noGrp="1"/>
          </p:cNvSpPr>
          <p:nvPr>
            <p:ph type="title"/>
          </p:nvPr>
        </p:nvSpPr>
        <p:spPr>
          <a:xfrm>
            <a:off x="342392" y="148772"/>
            <a:ext cx="9792208" cy="1527078"/>
          </a:xfrm>
        </p:spPr>
        <p:txBody>
          <a:bodyPr>
            <a:normAutofit/>
          </a:bodyPr>
          <a:lstStyle/>
          <a:p>
            <a:r>
              <a:rPr lang="pl-PL" dirty="0"/>
              <a:t>Zasada prawdy materialnej </a:t>
            </a:r>
          </a:p>
        </p:txBody>
      </p:sp>
      <p:sp>
        <p:nvSpPr>
          <p:cNvPr id="3" name="Symbol zastępczy zawartości 2">
            <a:extLst>
              <a:ext uri="{FF2B5EF4-FFF2-40B4-BE49-F238E27FC236}">
                <a16:creationId xmlns:a16="http://schemas.microsoft.com/office/drawing/2014/main" id="{2533E0B2-470A-B1C1-45E3-9815E6842B08}"/>
              </a:ext>
            </a:extLst>
          </p:cNvPr>
          <p:cNvSpPr>
            <a:spLocks noGrp="1"/>
          </p:cNvSpPr>
          <p:nvPr>
            <p:ph idx="1"/>
          </p:nvPr>
        </p:nvSpPr>
        <p:spPr>
          <a:xfrm>
            <a:off x="342392" y="1396778"/>
            <a:ext cx="9177528" cy="5129570"/>
          </a:xfrm>
        </p:spPr>
        <p:txBody>
          <a:bodyPr>
            <a:noAutofit/>
          </a:bodyPr>
          <a:lstStyle/>
          <a:p>
            <a:pPr marL="0" indent="0" algn="just">
              <a:buNone/>
            </a:pPr>
            <a:r>
              <a:rPr lang="pl-PL" sz="2200" dirty="0"/>
              <a:t>Prawda materialna to przeciwieństwo prawdy formalnej (sądowej). </a:t>
            </a:r>
          </a:p>
          <a:p>
            <a:pPr marL="0" indent="0" algn="just">
              <a:buNone/>
            </a:pPr>
            <a:r>
              <a:rPr lang="pl-PL" sz="2200" i="1" dirty="0"/>
              <a:t>Prawda formalna (stanowiona) to ustalenia sądów, które są rezultatem postępowania i oceny dowodów zgodnie ze z góry założonym wyobrażeniem o rzeczywistości. Mniej istotne jest to, czy odpowiadają rzeczywistości, ponieważ decydujące znaczenie ma kryterium formalne </a:t>
            </a:r>
            <a:r>
              <a:rPr lang="pl-PL" sz="2200" b="1" i="1" dirty="0"/>
              <a:t>(prawda akceptowana przez prawo </a:t>
            </a:r>
            <a:r>
              <a:rPr lang="pl-PL" sz="2200" i="1" dirty="0"/>
              <a:t>np. przyznanie się oskarżonego do winy w procesach inkwizycyjnych). </a:t>
            </a:r>
          </a:p>
          <a:p>
            <a:pPr marL="0" indent="0" algn="just">
              <a:buNone/>
            </a:pPr>
            <a:endParaRPr lang="pl-PL" sz="2200" i="1" dirty="0"/>
          </a:p>
          <a:p>
            <a:pPr marL="0" indent="0" algn="just">
              <a:buNone/>
            </a:pPr>
            <a:r>
              <a:rPr lang="pl-PL" sz="2200" dirty="0" err="1"/>
              <a:t>Confessio</a:t>
            </a:r>
            <a:r>
              <a:rPr lang="pl-PL" sz="2200" dirty="0"/>
              <a:t> </a:t>
            </a:r>
            <a:r>
              <a:rPr lang="pl-PL" sz="2200" dirty="0" err="1"/>
              <a:t>est</a:t>
            </a:r>
            <a:r>
              <a:rPr lang="pl-PL" sz="2200" dirty="0"/>
              <a:t> </a:t>
            </a:r>
            <a:r>
              <a:rPr lang="pl-PL" sz="2200" dirty="0" err="1"/>
              <a:t>regina</a:t>
            </a:r>
            <a:r>
              <a:rPr lang="pl-PL" sz="2200" dirty="0"/>
              <a:t> </a:t>
            </a:r>
            <a:r>
              <a:rPr lang="pl-PL" sz="2200" dirty="0" err="1"/>
              <a:t>probationum</a:t>
            </a:r>
            <a:endParaRPr lang="pl-PL" sz="2200" dirty="0"/>
          </a:p>
        </p:txBody>
      </p:sp>
      <p:sp>
        <p:nvSpPr>
          <p:cNvPr id="6" name="Prostokąt 5" descr="Scales of Justice">
            <a:extLst>
              <a:ext uri="{FF2B5EF4-FFF2-40B4-BE49-F238E27FC236}">
                <a16:creationId xmlns:a16="http://schemas.microsoft.com/office/drawing/2014/main" id="{CD2BFCC2-8206-4EB5-B7F0-C70D7340B583}"/>
              </a:ext>
            </a:extLst>
          </p:cNvPr>
          <p:cNvSpPr/>
          <p:nvPr/>
        </p:nvSpPr>
        <p:spPr>
          <a:xfrm>
            <a:off x="5787768" y="3120768"/>
            <a:ext cx="616464" cy="616464"/>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pl-PL"/>
          </a:p>
        </p:txBody>
      </p:sp>
      <p:pic>
        <p:nvPicPr>
          <p:cNvPr id="1026" name="Picture 2" descr="Free Truth Cliparts, Download Free Truth Cliparts png images, Free ClipArts  on Clipart Library">
            <a:extLst>
              <a:ext uri="{FF2B5EF4-FFF2-40B4-BE49-F238E27FC236}">
                <a16:creationId xmlns:a16="http://schemas.microsoft.com/office/drawing/2014/main" id="{0A49786F-9332-8240-D9CE-66F3EC2E69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9920" y="737637"/>
            <a:ext cx="243840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164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a:t>Systematyka dowodów – dowody niekonwencjonalne </a:t>
            </a:r>
          </a:p>
        </p:txBody>
      </p:sp>
      <p:sp>
        <p:nvSpPr>
          <p:cNvPr id="3" name="Symbol zastępczy zawartości 2"/>
          <p:cNvSpPr>
            <a:spLocks noGrp="1"/>
          </p:cNvSpPr>
          <p:nvPr>
            <p:ph idx="1"/>
          </p:nvPr>
        </p:nvSpPr>
        <p:spPr/>
        <p:txBody>
          <a:bodyPr>
            <a:normAutofit fontScale="70000" lnSpcReduction="20000"/>
          </a:bodyPr>
          <a:lstStyle/>
          <a:p>
            <a:pPr marL="0" indent="0" algn="just">
              <a:buNone/>
            </a:pPr>
            <a:r>
              <a:rPr lang="pl-PL" dirty="0"/>
              <a:t>Uwarunkowania ustawowe regulacji dowodów niekonwencjonalnych wg. S. Waltosia:</a:t>
            </a:r>
          </a:p>
          <a:p>
            <a:pPr marL="457200" indent="-457200" algn="just">
              <a:buAutoNum type="arabicPeriod"/>
            </a:pPr>
            <a:r>
              <a:rPr lang="pl-PL" dirty="0"/>
              <a:t>Przestrzeganie </a:t>
            </a:r>
            <a:r>
              <a:rPr lang="pl-PL" b="1" dirty="0"/>
              <a:t>reguły subsydiarności </a:t>
            </a:r>
          </a:p>
          <a:p>
            <a:pPr marL="457200" indent="-457200" algn="just">
              <a:buAutoNum type="arabicPeriod"/>
            </a:pPr>
            <a:r>
              <a:rPr lang="pl-PL" dirty="0"/>
              <a:t>Dopuszczalność ograniczona </a:t>
            </a:r>
            <a:r>
              <a:rPr lang="pl-PL" b="1" dirty="0"/>
              <a:t>tylko do ściśle określonego kręgu przestępstw</a:t>
            </a:r>
          </a:p>
          <a:p>
            <a:pPr marL="457200" indent="-457200" algn="just">
              <a:buAutoNum type="arabicPeriod"/>
            </a:pPr>
            <a:r>
              <a:rPr lang="pl-PL" dirty="0"/>
              <a:t>Sąd powinien mieć wyłączną kompetencję do wyrażenia zgody na te dowody, które szczególnie intensywnie naruszają sferę prywatności</a:t>
            </a:r>
          </a:p>
          <a:p>
            <a:pPr marL="457200" indent="-457200" algn="just">
              <a:buAutoNum type="arabicPeriod"/>
            </a:pPr>
            <a:r>
              <a:rPr lang="pl-PL" dirty="0"/>
              <a:t>Ustawa powinna przewidywać </a:t>
            </a:r>
            <a:r>
              <a:rPr lang="pl-PL" b="1" dirty="0"/>
              <a:t>obowiązek niszczenia materiałów uzyskanych wbrew ustawie</a:t>
            </a:r>
          </a:p>
          <a:p>
            <a:pPr marL="457200" indent="-457200" algn="just">
              <a:buAutoNum type="arabicPeriod"/>
            </a:pPr>
            <a:r>
              <a:rPr lang="pl-PL" dirty="0"/>
              <a:t>Zgoda na przeprowadzenie dowodów niekonwencjonalnych powinna zakreślać </a:t>
            </a:r>
            <a:r>
              <a:rPr lang="pl-PL" b="1" dirty="0"/>
              <a:t>granice czasowe oraz osobowe i przedmiotowe tych czynności</a:t>
            </a:r>
          </a:p>
          <a:p>
            <a:pPr marL="457200" indent="-457200" algn="just">
              <a:buAutoNum type="arabicPeriod"/>
            </a:pPr>
            <a:r>
              <a:rPr lang="pl-PL" dirty="0"/>
              <a:t>Zbyt mało rygorystyczne są regulacje pozwalające na odtworzenie na rozprawie materiałów uzyskanych w wyniku kontroli operacyjnej (art. 393 § 1 k.p.k.). Konieczne jest zbadanie warunków legalności uzyskanego dowodu.</a:t>
            </a:r>
          </a:p>
          <a:p>
            <a:pPr marL="457200" indent="-457200" algn="just">
              <a:buAutoNum type="arabicPeriod"/>
            </a:pPr>
            <a:r>
              <a:rPr lang="pl-PL" dirty="0"/>
              <a:t>W niektórych wypadkach należy dopuszczać składanie zeznań przez funkcjonariuszy Policji jako świadka </a:t>
            </a:r>
            <a:r>
              <a:rPr lang="pl-PL" i="1" dirty="0"/>
              <a:t>incognito</a:t>
            </a:r>
          </a:p>
          <a:p>
            <a:pPr marL="0" indent="0" algn="just">
              <a:buNone/>
            </a:pPr>
            <a:r>
              <a:rPr lang="pl-PL" b="1" u="sng" dirty="0">
                <a:solidFill>
                  <a:srgbClr val="FF0000"/>
                </a:solidFill>
              </a:rPr>
              <a:t>BARDZO WAŻNE!!!</a:t>
            </a:r>
            <a:r>
              <a:rPr lang="pl-PL" dirty="0"/>
              <a:t> </a:t>
            </a:r>
            <a:r>
              <a:rPr lang="pl-PL" dirty="0">
                <a:sym typeface="Wingdings" pitchFamily="2" charset="2"/>
              </a:rPr>
              <a:t> </a:t>
            </a:r>
            <a:r>
              <a:rPr lang="pl-PL" b="1" dirty="0">
                <a:sym typeface="Wingdings" pitchFamily="2" charset="2"/>
              </a:rPr>
              <a:t>Wyrok TK z dnia 30 lipca 2014 r. (K 23/11)</a:t>
            </a:r>
            <a:endParaRPr lang="pl-PL" dirty="0"/>
          </a:p>
          <a:p>
            <a:pPr algn="just"/>
            <a:endParaRPr lang="pl-PL" dirty="0"/>
          </a:p>
        </p:txBody>
      </p:sp>
    </p:spTree>
    <p:extLst>
      <p:ext uri="{BB962C8B-B14F-4D97-AF65-F5344CB8AC3E}">
        <p14:creationId xmlns:p14="http://schemas.microsoft.com/office/powerpoint/2010/main" val="35343781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a:t>Systematyka dowodów – dowody prywatne   </a:t>
            </a:r>
          </a:p>
        </p:txBody>
      </p:sp>
      <p:sp>
        <p:nvSpPr>
          <p:cNvPr id="3" name="Symbol zastępczy zawartości 2"/>
          <p:cNvSpPr>
            <a:spLocks noGrp="1"/>
          </p:cNvSpPr>
          <p:nvPr>
            <p:ph idx="1"/>
          </p:nvPr>
        </p:nvSpPr>
        <p:spPr>
          <a:xfrm>
            <a:off x="838201" y="2103119"/>
            <a:ext cx="10287000" cy="4389755"/>
          </a:xfrm>
        </p:spPr>
        <p:txBody>
          <a:bodyPr>
            <a:normAutofit lnSpcReduction="10000"/>
          </a:bodyPr>
          <a:lstStyle/>
          <a:p>
            <a:pPr algn="just">
              <a:lnSpc>
                <a:spcPct val="90000"/>
              </a:lnSpc>
            </a:pPr>
            <a:r>
              <a:rPr lang="pl-PL" sz="2000" dirty="0"/>
              <a:t>Art. 393 § 3 k.p.k. na rozprawie mogą być odczytywane wszelkie dokumenty prywatne, powstałe poza postępowaniem karnym, w szczególności oświadczenia, publikacje, listy oraz notatki. </a:t>
            </a:r>
          </a:p>
          <a:p>
            <a:pPr algn="just">
              <a:lnSpc>
                <a:spcPct val="90000"/>
              </a:lnSpc>
            </a:pPr>
            <a:r>
              <a:rPr lang="pl-PL" sz="2000" dirty="0"/>
              <a:t>Możliwość czynnego gromadzenia dowodów przez strony inne niż oskarżyciel publiczny – </a:t>
            </a:r>
            <a:r>
              <a:rPr lang="pl-PL" sz="2000" dirty="0">
                <a:sym typeface="Wingdings" pitchFamily="2" charset="2"/>
              </a:rPr>
              <a:t>„wyrównanie szans” między oskarżeniem i obroną </a:t>
            </a:r>
            <a:endParaRPr lang="pl-PL" sz="2000" dirty="0"/>
          </a:p>
          <a:p>
            <a:pPr algn="just">
              <a:lnSpc>
                <a:spcPct val="90000"/>
              </a:lnSpc>
            </a:pPr>
            <a:r>
              <a:rPr lang="pl-PL" sz="2000" dirty="0"/>
              <a:t>art. 174 i 168a k.p.k. </a:t>
            </a:r>
            <a:r>
              <a:rPr lang="pl-PL" sz="2000" dirty="0">
                <a:sym typeface="Wingdings" pitchFamily="2" charset="2"/>
              </a:rPr>
              <a:t> bariery w prowadzeniu własnego postępowania np. przez oskarżonego</a:t>
            </a:r>
            <a:endParaRPr lang="pl-PL" sz="2000" dirty="0"/>
          </a:p>
          <a:p>
            <a:pPr algn="just">
              <a:lnSpc>
                <a:spcPct val="90000"/>
              </a:lnSpc>
            </a:pPr>
            <a:r>
              <a:rPr lang="pl-PL" sz="2000" b="1" dirty="0">
                <a:solidFill>
                  <a:srgbClr val="00B050"/>
                </a:solidFill>
              </a:rPr>
              <a:t>Dowód prywatny – każdy środek dowodowy zgromadzony, wyszukany, zebrany, utrwalony, stworzony, zamówiony lub zabezpieczony przez podmiot prywatny (taki, który nie jest i nie był na wcześniejszym etapie organem prowadzącym postępowanie karne) dla celów postępowania karnego, niezależnie od tego, czy w czasie, kiedy dany dowód został zebrany, toczyło się postępowanie karne, co do czynu, którego dotyczy dowód </a:t>
            </a:r>
          </a:p>
          <a:p>
            <a:pPr marL="0" indent="0" algn="just">
              <a:lnSpc>
                <a:spcPct val="90000"/>
              </a:lnSpc>
              <a:buNone/>
            </a:pPr>
            <a:r>
              <a:rPr lang="pl-PL" sz="2000" i="1" dirty="0"/>
              <a:t>A. Bojańczyk</a:t>
            </a:r>
          </a:p>
          <a:p>
            <a:pPr algn="just">
              <a:lnSpc>
                <a:spcPct val="90000"/>
              </a:lnSpc>
            </a:pPr>
            <a:endParaRPr lang="pl-PL" sz="2000" dirty="0"/>
          </a:p>
        </p:txBody>
      </p:sp>
    </p:spTree>
    <p:extLst>
      <p:ext uri="{BB962C8B-B14F-4D97-AF65-F5344CB8AC3E}">
        <p14:creationId xmlns:p14="http://schemas.microsoft.com/office/powerpoint/2010/main" val="5709337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983887" y="1185059"/>
            <a:ext cx="3491832" cy="4487882"/>
          </a:xfrm>
        </p:spPr>
        <p:txBody>
          <a:bodyPr>
            <a:normAutofit/>
          </a:bodyPr>
          <a:lstStyle/>
          <a:p>
            <a:pPr algn="ctr"/>
            <a:r>
              <a:rPr lang="pl-PL" sz="4100" dirty="0"/>
              <a:t>Systematyka dowodów – dowody prywatne </a:t>
            </a:r>
          </a:p>
        </p:txBody>
      </p:sp>
      <p:sp>
        <p:nvSpPr>
          <p:cNvPr id="3" name="Symbol zastępczy zawartości 2"/>
          <p:cNvSpPr>
            <a:spLocks noGrp="1"/>
          </p:cNvSpPr>
          <p:nvPr>
            <p:ph idx="1"/>
          </p:nvPr>
        </p:nvSpPr>
        <p:spPr>
          <a:xfrm>
            <a:off x="5608841" y="438912"/>
            <a:ext cx="6132365" cy="5980176"/>
          </a:xfrm>
        </p:spPr>
        <p:txBody>
          <a:bodyPr anchor="ctr">
            <a:normAutofit fontScale="55000" lnSpcReduction="20000"/>
          </a:bodyPr>
          <a:lstStyle/>
          <a:p>
            <a:pPr algn="just">
              <a:lnSpc>
                <a:spcPct val="90000"/>
              </a:lnSpc>
            </a:pPr>
            <a:r>
              <a:rPr lang="pl-PL" dirty="0"/>
              <a:t>Niezależnie od prawa stron do prywatnego poszukiwania dowodów, czynność dowodowa jest zawsze czynnością organu procesowego.</a:t>
            </a:r>
          </a:p>
          <a:p>
            <a:pPr algn="just">
              <a:lnSpc>
                <a:spcPct val="90000"/>
              </a:lnSpc>
            </a:pPr>
            <a:r>
              <a:rPr lang="pl-PL" dirty="0"/>
              <a:t>Jeżeli uczestnik postępowania chce żeby dany dowód został uwzględniony podczas orzekania musi złożyć wniosek dowodowy, a organ – dopuścić wnioskowany dowód. </a:t>
            </a:r>
          </a:p>
          <a:p>
            <a:pPr algn="just">
              <a:lnSpc>
                <a:spcPct val="90000"/>
              </a:lnSpc>
            </a:pPr>
            <a:r>
              <a:rPr lang="pl-PL" dirty="0"/>
              <a:t>Prywatne przesłuchanie świadka nie istnieje w polskiej procedurze, nie ma znaczenie utrwalenie rozmowy w prywatnym protokole. Por. art. 174. </a:t>
            </a:r>
          </a:p>
          <a:p>
            <a:pPr algn="just">
              <a:lnSpc>
                <a:spcPct val="90000"/>
              </a:lnSpc>
            </a:pPr>
            <a:r>
              <a:rPr lang="pl-PL" dirty="0"/>
              <a:t>W przedmiotowej sprawie załączono do wniosku o wznowienie postępowania pisemne oświadczenia pochodzące od osób, które nie zostały przesłuchane w postępowaniu sądowym. Jeśli chodzi o charakter procesowy takiego oświadczenia, to w doktrynie oceniane jest ono jako dokument prywatny (art. 393 § 3 k.p.k.). W konsekwencji, taki dokument zawiera informacje o nowym źródle dowodowym, którego wartość z punktu widzenia podstawy do wznowienia postępowania powinna być oceniana na podstawie całokształtu okoliczności konkretnej sprawy. </a:t>
            </a:r>
            <a:r>
              <a:rPr lang="pl-PL" b="1" dirty="0"/>
              <a:t>Naturalnie, dowód w postaci tego dokumentu prywatnego, z uwagi na zawartą w nim treść, nie może zastąpić dowodu z zeznań osoby, która go sporządziła</a:t>
            </a:r>
            <a:r>
              <a:rPr lang="pl-PL" dirty="0"/>
              <a:t>. Zastrzeżenie to dotyczy przede wszystkim postępowania przed sądem pierwszej instancji, rozpoznającym merytorycznie kwestię sprawstwa i winy osoby oskarżonej, a także ewentualnego postępowania dowodowego przed sądem odwoławczym (por. postanowienie SN z 20.10.2016 r., V KO 60/16)</a:t>
            </a:r>
          </a:p>
          <a:p>
            <a:pPr algn="just">
              <a:lnSpc>
                <a:spcPct val="90000"/>
              </a:lnSpc>
            </a:pPr>
            <a:r>
              <a:rPr lang="pl-PL" dirty="0"/>
              <a:t>„Prywatny biegły” – opinia prywatna nie jest opinią biegłego. Biegłego może powołać wyłącznie organ procesowy w formie postanowienia (por. art. 194 i 194). </a:t>
            </a:r>
          </a:p>
        </p:txBody>
      </p:sp>
    </p:spTree>
    <p:extLst>
      <p:ext uri="{BB962C8B-B14F-4D97-AF65-F5344CB8AC3E}">
        <p14:creationId xmlns:p14="http://schemas.microsoft.com/office/powerpoint/2010/main" val="2311937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994880" y="344184"/>
            <a:ext cx="10058400" cy="1371600"/>
          </a:xfrm>
        </p:spPr>
        <p:txBody>
          <a:bodyPr>
            <a:normAutofit/>
          </a:bodyPr>
          <a:lstStyle/>
          <a:p>
            <a:r>
              <a:rPr lang="pl-PL" sz="4000" dirty="0"/>
              <a:t>Systematyka dowodów – dowody prywatne. Prywatne nagrania w procesie karnym </a:t>
            </a:r>
          </a:p>
        </p:txBody>
      </p:sp>
      <p:sp>
        <p:nvSpPr>
          <p:cNvPr id="3" name="Symbol zastępczy zawartości 2"/>
          <p:cNvSpPr>
            <a:spLocks noGrp="1"/>
          </p:cNvSpPr>
          <p:nvPr>
            <p:ph idx="1"/>
          </p:nvPr>
        </p:nvSpPr>
        <p:spPr>
          <a:xfrm>
            <a:off x="369870" y="2103120"/>
            <a:ext cx="11548152" cy="4410696"/>
          </a:xfrm>
        </p:spPr>
        <p:txBody>
          <a:bodyPr>
            <a:normAutofit lnSpcReduction="10000"/>
          </a:bodyPr>
          <a:lstStyle/>
          <a:p>
            <a:pPr marL="0" indent="0" algn="just">
              <a:buNone/>
            </a:pPr>
            <a:r>
              <a:rPr lang="pl-PL" sz="1400" dirty="0"/>
              <a:t>Nagranie rozmowy przez jednego z jej uczestników (niezależnie od tego, czy za wiedzą i zgodą drugiego uczestnika) nie może być żadną miarą porównywane z dokonywaniem czynności operacyjno-rozpoznawczych, czy też procesowych, w postaci kontroli i utrwalania rozmów przez odpowiednie organy państwa. Działania tych ostatnich musiały zostać uregulowane w sposób pełny i wyczerpujący z uwagi na funkcjonującą w polskim systemie prawa zasadę legalizmu, określoną w art. 7 Konstytucji, zgodnie z którą organy władzy publicznej działają na podstawie i w granicach prawa. Z kolei, z faktu, że taka specyficzna regulacja funkcjonuje w porządku prawnym w odniesieniu do </a:t>
            </a:r>
            <a:r>
              <a:rPr lang="pl-PL" sz="1400" b="1" dirty="0"/>
              <a:t>organów państwowych, nie wynika, iż osoby </a:t>
            </a:r>
            <a:r>
              <a:rPr lang="pl-PL" sz="1400" b="1" i="1" dirty="0"/>
              <a:t>prywatne</a:t>
            </a:r>
            <a:r>
              <a:rPr lang="pl-PL" sz="1400" b="1" dirty="0"/>
              <a:t> wyłączone są w zupełności z poszukiwania i utrwalania </a:t>
            </a:r>
            <a:r>
              <a:rPr lang="pl-PL" sz="1400" b="1" i="1" dirty="0"/>
              <a:t>dowodów</a:t>
            </a:r>
            <a:r>
              <a:rPr lang="pl-PL" sz="1400" b="1" dirty="0"/>
              <a:t>. Wolność "tajemnicy komunikowania się", określona w art. 49 Konstytucji, nie chroni więc przed nagrywaniem treści rozmów przez osoby </a:t>
            </a:r>
            <a:r>
              <a:rPr lang="pl-PL" sz="1400" b="1" i="1" dirty="0"/>
              <a:t>prywatne</a:t>
            </a:r>
            <a:r>
              <a:rPr lang="pl-PL" sz="1400" b="1" dirty="0"/>
              <a:t> biorące udział w rozmowie. Późniejsza niedyskrecja jednego z uczestników rozmowy nie stanowi naruszenia tajemnicy komunikowania się, a jedynie ewentualnie naruszenie prawa do prywatności.</a:t>
            </a:r>
          </a:p>
          <a:p>
            <a:pPr marL="0" indent="0" algn="just">
              <a:buNone/>
            </a:pPr>
            <a:r>
              <a:rPr lang="pl-PL" sz="1400" dirty="0"/>
              <a:t> Przepisy rozdziału 26 k.p.k., odnoszące się do kontroli i utrwalania rozmów przy użyciu środków technicznych, nie dotyczą </a:t>
            </a:r>
            <a:r>
              <a:rPr lang="pl-PL" sz="1400" i="1" dirty="0"/>
              <a:t>prywatnego</a:t>
            </a:r>
            <a:r>
              <a:rPr lang="pl-PL" sz="1400" dirty="0"/>
              <a:t> gromadzenia w ten sposób </a:t>
            </a:r>
            <a:r>
              <a:rPr lang="pl-PL" sz="1400" i="1" dirty="0"/>
              <a:t>dowodów</a:t>
            </a:r>
            <a:r>
              <a:rPr lang="pl-PL" sz="1400" dirty="0"/>
              <a:t>; </a:t>
            </a:r>
            <a:r>
              <a:rPr lang="pl-PL" sz="1400" b="1" u="sng" dirty="0"/>
              <a:t>dlatego taśma magnetofonowa z utrwaloną na niej przez pokrzywdzonego rozmową z oskarżonym może stanowić </a:t>
            </a:r>
            <a:r>
              <a:rPr lang="pl-PL" sz="1400" b="1" i="1" u="sng" dirty="0"/>
              <a:t>dowód</a:t>
            </a:r>
            <a:r>
              <a:rPr lang="pl-PL" sz="1400" b="1" u="sng" dirty="0"/>
              <a:t> w sprawie karnej, który podlega ocenie na zasadach ogólnych.</a:t>
            </a:r>
          </a:p>
          <a:p>
            <a:pPr marL="0" indent="0" algn="just">
              <a:buNone/>
            </a:pPr>
            <a:r>
              <a:rPr lang="pl-PL" sz="1400" dirty="0"/>
              <a:t>Ewentualne naruszenia przez osoby </a:t>
            </a:r>
            <a:r>
              <a:rPr lang="pl-PL" sz="1400" i="1" dirty="0"/>
              <a:t>prywatne</a:t>
            </a:r>
            <a:r>
              <a:rPr lang="pl-PL" sz="1400" dirty="0"/>
              <a:t>, w ramach uzyskiwania różnych informacji, wolności określonych w powyższych przepisach </a:t>
            </a:r>
            <a:r>
              <a:rPr lang="pl-PL" sz="1400" i="1" u="sng" dirty="0"/>
              <a:t>nie mają bezpośredniego przełożenia na którykolwiek z funkcjonujących w procesie karnym zakazów dowodowych; nie można więc niejako a priori zakładać niedopuszczalności takich dowodów</a:t>
            </a:r>
            <a:r>
              <a:rPr lang="pl-PL" sz="1400" i="1" dirty="0"/>
              <a:t>. </a:t>
            </a:r>
            <a:r>
              <a:rPr lang="pl-PL" sz="1400" b="1" dirty="0"/>
              <a:t>Kwestią odrębną jest natomiast szczególna wnikliwość, jaką organy procesowe powinny się wykazywać przy ocenie tego rodzaju </a:t>
            </a:r>
            <a:r>
              <a:rPr lang="pl-PL" sz="1400" b="1" i="1" dirty="0"/>
              <a:t>dowodu</a:t>
            </a:r>
            <a:r>
              <a:rPr lang="pl-PL" sz="1400" b="1" dirty="0"/>
              <a:t>, zwłaszcza w sytuacji, gdy nagranie nie ma charakteru przypadkowego, a jest dokonywane przez jednego z rozmówców celowo, a zatem stanowi tzw. </a:t>
            </a:r>
            <a:r>
              <a:rPr lang="pl-PL" sz="1400" b="1" i="1" dirty="0"/>
              <a:t>dowód</a:t>
            </a:r>
            <a:r>
              <a:rPr lang="pl-PL" sz="1400" b="1" dirty="0"/>
              <a:t> intencjonalny</a:t>
            </a:r>
            <a:r>
              <a:rPr lang="pl-PL" sz="1400" dirty="0"/>
              <a:t>. Wówczas utrwalone w taki sposób wypowiedzi powinny być oceniane pod kątem ewentualnych prowokacji lub sugestii stosowanych w toku rozmowy przez nagrywającego, a ocena taka powinna też uwzględniać stan, w jakim znajdował się nieświadomy nagrywania rozmówca. Zawsze, niezależnie od przypadkowego czy celowego nagrania, powinno się pamiętać także i o tym, że wypowiedzi takie udzielane są w warunkach braku pouczenia o odpowiedzialności karnej za składanie fałszywych zeznań, a więc w warunkach, gdy bezwzględna szczerość nie jest gwarantowana groźbą reakcji karnej ze strony państwa. Kwestii wiarygodności </a:t>
            </a:r>
            <a:r>
              <a:rPr lang="pl-PL" sz="1400" i="1" dirty="0"/>
              <a:t>dowodu</a:t>
            </a:r>
            <a:r>
              <a:rPr lang="pl-PL" sz="1400" dirty="0"/>
              <a:t> nie można jednak mylić, czy choćby tylko łączyć z kwestią jego dopuszczalności.</a:t>
            </a:r>
          </a:p>
        </p:txBody>
      </p:sp>
      <p:sp>
        <p:nvSpPr>
          <p:cNvPr id="5" name="pole tekstowe 4"/>
          <p:cNvSpPr txBox="1"/>
          <p:nvPr/>
        </p:nvSpPr>
        <p:spPr>
          <a:xfrm>
            <a:off x="1066800" y="1689325"/>
            <a:ext cx="8931349" cy="738664"/>
          </a:xfrm>
          <a:prstGeom prst="rect">
            <a:avLst/>
          </a:prstGeom>
          <a:noFill/>
        </p:spPr>
        <p:txBody>
          <a:bodyPr wrap="square" rtlCol="0">
            <a:spAutoFit/>
          </a:bodyPr>
          <a:lstStyle/>
          <a:p>
            <a:pPr algn="ctr"/>
            <a:r>
              <a:rPr lang="pl-PL" sz="2400" b="1" dirty="0"/>
              <a:t>Postanowienie SN z 20.10.2016 r., III KK 127/16 </a:t>
            </a:r>
          </a:p>
          <a:p>
            <a:endParaRPr lang="pl-PL" dirty="0"/>
          </a:p>
        </p:txBody>
      </p:sp>
    </p:spTree>
    <p:extLst>
      <p:ext uri="{BB962C8B-B14F-4D97-AF65-F5344CB8AC3E}">
        <p14:creationId xmlns:p14="http://schemas.microsoft.com/office/powerpoint/2010/main" val="7055153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a:t>Systematyka dowodów – dowody naukowe </a:t>
            </a:r>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10200" y="3513614"/>
            <a:ext cx="1371600" cy="975360"/>
          </a:xfrm>
        </p:spPr>
      </p:pic>
      <p:sp>
        <p:nvSpPr>
          <p:cNvPr id="5" name="pole tekstowe 4"/>
          <p:cNvSpPr txBox="1"/>
          <p:nvPr/>
        </p:nvSpPr>
        <p:spPr>
          <a:xfrm>
            <a:off x="1104901" y="1956531"/>
            <a:ext cx="9980681" cy="2862322"/>
          </a:xfrm>
          <a:prstGeom prst="rect">
            <a:avLst/>
          </a:prstGeom>
          <a:noFill/>
        </p:spPr>
        <p:txBody>
          <a:bodyPr wrap="square" rtlCol="0">
            <a:spAutoFit/>
          </a:bodyPr>
          <a:lstStyle/>
          <a:p>
            <a:pPr algn="just"/>
            <a:r>
              <a:rPr lang="pl-PL" sz="2000" dirty="0"/>
              <a:t>Dowód naukowy – wynik badania przeprowadzonego przez biegłego przy wykorzystaniu nadających się do weryfikacji metod, uznanych i stosowanych w danej dziedzinie wiedzy, w której biegły jest specjalistą. przedstawiony w jego opinii. </a:t>
            </a:r>
          </a:p>
          <a:p>
            <a:pPr algn="r"/>
            <a:endParaRPr lang="pl-PL" sz="2000" dirty="0"/>
          </a:p>
          <a:p>
            <a:pPr algn="r"/>
            <a:r>
              <a:rPr lang="pl-PL" sz="2000" dirty="0"/>
              <a:t>A. </a:t>
            </a:r>
            <a:r>
              <a:rPr lang="pl-PL" sz="2000" dirty="0" err="1"/>
              <a:t>Gaberle</a:t>
            </a:r>
            <a:r>
              <a:rPr lang="pl-PL" sz="2000" dirty="0"/>
              <a:t>, </a:t>
            </a:r>
            <a:r>
              <a:rPr lang="pl-PL" sz="2000" i="1" dirty="0"/>
              <a:t>Dowody w sądowym procesie karnym, </a:t>
            </a:r>
            <a:r>
              <a:rPr lang="pl-PL" sz="2000" dirty="0"/>
              <a:t>Warszawa 2010, s. 52.</a:t>
            </a:r>
          </a:p>
          <a:p>
            <a:pPr algn="just"/>
            <a:endParaRPr lang="pl-PL" sz="2000" dirty="0"/>
          </a:p>
          <a:p>
            <a:pPr algn="just"/>
            <a:r>
              <a:rPr lang="pl-PL" sz="2000" dirty="0"/>
              <a:t>Biegli – sędziowie w bieli </a:t>
            </a:r>
            <a:r>
              <a:rPr lang="pl-PL" sz="2000" dirty="0">
                <a:sym typeface="Wingdings" panose="05000000000000000000" pitchFamily="2" charset="2"/>
              </a:rPr>
              <a:t> </a:t>
            </a:r>
          </a:p>
          <a:p>
            <a:pPr algn="just"/>
            <a:endParaRPr lang="pl-PL" sz="2000" dirty="0">
              <a:sym typeface="Wingdings" panose="05000000000000000000" pitchFamily="2" charset="2"/>
            </a:endParaRPr>
          </a:p>
          <a:p>
            <a:pPr algn="just"/>
            <a:r>
              <a:rPr lang="pl-PL" sz="2000" dirty="0">
                <a:sym typeface="Wingdings" panose="05000000000000000000" pitchFamily="2" charset="2"/>
              </a:rPr>
              <a:t>Szerzej – prezentacja o dowodach cz. II.</a:t>
            </a:r>
            <a:endParaRPr lang="pl-PL" sz="2000" dirty="0"/>
          </a:p>
        </p:txBody>
      </p:sp>
    </p:spTree>
    <p:extLst>
      <p:ext uri="{BB962C8B-B14F-4D97-AF65-F5344CB8AC3E}">
        <p14:creationId xmlns:p14="http://schemas.microsoft.com/office/powerpoint/2010/main" val="34965151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340242" y="58620"/>
            <a:ext cx="10058400" cy="1371600"/>
          </a:xfrm>
        </p:spPr>
        <p:txBody>
          <a:bodyPr>
            <a:normAutofit/>
          </a:bodyPr>
          <a:lstStyle/>
          <a:p>
            <a:r>
              <a:rPr lang="pl-PL" sz="4000" dirty="0"/>
              <a:t>Wprowadzanie dowodów do procesu </a:t>
            </a:r>
          </a:p>
        </p:txBody>
      </p:sp>
      <p:sp>
        <p:nvSpPr>
          <p:cNvPr id="3" name="Symbol zastępczy zawartości 2"/>
          <p:cNvSpPr>
            <a:spLocks noGrp="1"/>
          </p:cNvSpPr>
          <p:nvPr>
            <p:ph idx="1"/>
          </p:nvPr>
        </p:nvSpPr>
        <p:spPr>
          <a:xfrm>
            <a:off x="340242" y="1226052"/>
            <a:ext cx="11738344" cy="5486399"/>
          </a:xfrm>
          <a:ln w="19050">
            <a:noFill/>
          </a:ln>
        </p:spPr>
        <p:txBody>
          <a:bodyPr>
            <a:normAutofit fontScale="70000" lnSpcReduction="20000"/>
          </a:bodyPr>
          <a:lstStyle/>
          <a:p>
            <a:pPr algn="just"/>
            <a:r>
              <a:rPr lang="pl-PL" b="1" dirty="0"/>
              <a:t>Wprowadzanie dowodów do procesu </a:t>
            </a:r>
            <a:r>
              <a:rPr lang="pl-PL" dirty="0"/>
              <a:t>– czynność polegająca na włączeniu do procesu karnego źródeł dowodowych w celu wykorzystania w postępowaniu przed danym organem procesowym pochodzących od nich środków dowodowych. </a:t>
            </a:r>
          </a:p>
          <a:p>
            <a:pPr algn="just"/>
            <a:r>
              <a:rPr lang="pl-PL" dirty="0"/>
              <a:t>art. 167 - Dowody przeprowadza się na </a:t>
            </a:r>
            <a:r>
              <a:rPr lang="pl-PL" b="1" dirty="0"/>
              <a:t>wniosek stron </a:t>
            </a:r>
            <a:r>
              <a:rPr lang="pl-PL" dirty="0"/>
              <a:t>albo </a:t>
            </a:r>
            <a:r>
              <a:rPr lang="pl-PL" b="1" dirty="0"/>
              <a:t>z urzędu</a:t>
            </a:r>
            <a:r>
              <a:rPr lang="pl-PL" dirty="0"/>
              <a:t>.</a:t>
            </a:r>
          </a:p>
          <a:p>
            <a:pPr marL="0" indent="0" algn="just">
              <a:buNone/>
            </a:pPr>
            <a:endParaRPr lang="pl-PL" dirty="0"/>
          </a:p>
          <a:p>
            <a:pPr algn="just"/>
            <a:endParaRPr lang="pl-PL" dirty="0"/>
          </a:p>
          <a:p>
            <a:pPr algn="just"/>
            <a:endParaRPr lang="pl-PL" dirty="0"/>
          </a:p>
          <a:p>
            <a:pPr algn="just"/>
            <a:endParaRPr lang="pl-PL" dirty="0"/>
          </a:p>
          <a:p>
            <a:pPr algn="just"/>
            <a:endParaRPr lang="pl-PL" dirty="0"/>
          </a:p>
          <a:p>
            <a:pPr algn="just"/>
            <a:r>
              <a:rPr lang="pl-PL" dirty="0"/>
              <a:t>W postępowaniu przygotowawczym ze względu na dominującą zasadę inkwizycyjności – regułą przeprowadzanie dowodów z urzędu. W postępowaniu sądowym, ze względu na zasadę kontradyktoryjności – przeprowadzanie dowodów na wniosek stron, przy subsydiarnej inicjatywie dowodowej sądu. </a:t>
            </a:r>
          </a:p>
          <a:p>
            <a:pPr algn="just"/>
            <a:r>
              <a:rPr lang="pl-PL" dirty="0"/>
              <a:t>Inicjatywa dowodowa stron i organów procesowych. Wyjątkowo przysługuje innym uczestnikom postępowania - </a:t>
            </a:r>
            <a:r>
              <a:rPr lang="pl-PL" b="1" dirty="0"/>
              <a:t>Inicjatywa dowodowa biegłych</a:t>
            </a:r>
            <a:r>
              <a:rPr lang="pl-PL" dirty="0"/>
              <a:t>:</a:t>
            </a:r>
          </a:p>
          <a:p>
            <a:pPr lvl="1"/>
            <a:r>
              <a:rPr lang="pl-PL" b="1" u="sng" dirty="0"/>
              <a:t>art. 202 § 2 k.p.k</a:t>
            </a:r>
            <a:r>
              <a:rPr lang="pl-PL" dirty="0"/>
              <a:t>. – na wniosek biegłych psychiatrów do udziału w opinii o stanie zdrowia psychicznego oskarżonego powołuje się biegłego lub biegłych innych specjalności </a:t>
            </a:r>
          </a:p>
          <a:p>
            <a:pPr lvl="1"/>
            <a:r>
              <a:rPr lang="pl-PL" b="1" u="sng" dirty="0"/>
              <a:t>art. 203 § 1 k.p.k. </a:t>
            </a:r>
            <a:r>
              <a:rPr lang="pl-PL" dirty="0"/>
              <a:t>– biegły może wnosić o skierowanie badanego oskarżonego na obserwację w zamkniętym zakładzie leczniczym </a:t>
            </a:r>
          </a:p>
        </p:txBody>
      </p:sp>
      <p:sp>
        <p:nvSpPr>
          <p:cNvPr id="6" name="Nawias klamrowy otwierający 5"/>
          <p:cNvSpPr/>
          <p:nvPr/>
        </p:nvSpPr>
        <p:spPr>
          <a:xfrm rot="16200000">
            <a:off x="4814553" y="1849672"/>
            <a:ext cx="611373" cy="1951521"/>
          </a:xfrm>
          <a:prstGeom prst="leftBrace">
            <a:avLst>
              <a:gd name="adj1" fmla="val 34448"/>
              <a:gd name="adj2" fmla="val 50475"/>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cxnSp>
        <p:nvCxnSpPr>
          <p:cNvPr id="8" name="Łącznik prosty ze strzałką 7"/>
          <p:cNvCxnSpPr>
            <a:cxnSpLocks/>
          </p:cNvCxnSpPr>
          <p:nvPr/>
        </p:nvCxnSpPr>
        <p:spPr>
          <a:xfrm>
            <a:off x="6810596" y="2381355"/>
            <a:ext cx="754912" cy="531629"/>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 name="pole tekstowe 9"/>
          <p:cNvSpPr txBox="1"/>
          <p:nvPr/>
        </p:nvSpPr>
        <p:spPr>
          <a:xfrm>
            <a:off x="3413053" y="3199442"/>
            <a:ext cx="5369441" cy="923330"/>
          </a:xfrm>
          <a:prstGeom prst="rect">
            <a:avLst/>
          </a:prstGeom>
          <a:noFill/>
        </p:spPr>
        <p:txBody>
          <a:bodyPr wrap="square" rtlCol="0">
            <a:spAutoFit/>
          </a:bodyPr>
          <a:lstStyle/>
          <a:p>
            <a:pPr algn="just"/>
            <a:r>
              <a:rPr lang="pl-PL" dirty="0"/>
              <a:t>Przejaw kontradyktoryjności postępowania, a w odniesieniu do oskarżonego jedna z gwarancji prawa do obrony. </a:t>
            </a:r>
          </a:p>
        </p:txBody>
      </p:sp>
      <p:sp>
        <p:nvSpPr>
          <p:cNvPr id="11" name="pole tekstowe 10"/>
          <p:cNvSpPr txBox="1"/>
          <p:nvPr/>
        </p:nvSpPr>
        <p:spPr>
          <a:xfrm>
            <a:off x="7608698" y="2285008"/>
            <a:ext cx="2498651" cy="1200329"/>
          </a:xfrm>
          <a:prstGeom prst="rect">
            <a:avLst/>
          </a:prstGeom>
          <a:noFill/>
        </p:spPr>
        <p:txBody>
          <a:bodyPr wrap="square" rtlCol="0">
            <a:spAutoFit/>
          </a:bodyPr>
          <a:lstStyle/>
          <a:p>
            <a:pPr algn="just"/>
            <a:r>
              <a:rPr lang="pl-PL" dirty="0"/>
              <a:t>tradycyjnie uznaje się za jedną z gwarancji realizacji zasady prawdy materialnej </a:t>
            </a:r>
          </a:p>
        </p:txBody>
      </p:sp>
    </p:spTree>
    <p:extLst>
      <p:ext uri="{BB962C8B-B14F-4D97-AF65-F5344CB8AC3E}">
        <p14:creationId xmlns:p14="http://schemas.microsoft.com/office/powerpoint/2010/main" val="19339503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1066800" y="214125"/>
            <a:ext cx="10058400" cy="1371600"/>
          </a:xfrm>
        </p:spPr>
        <p:txBody>
          <a:bodyPr>
            <a:normAutofit/>
          </a:bodyPr>
          <a:lstStyle/>
          <a:p>
            <a:pPr algn="just"/>
            <a:r>
              <a:rPr lang="pl-PL" sz="4000" dirty="0"/>
              <a:t>Wprowadzanie dowodów do procesu – inicjatywa stron  </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136507642"/>
              </p:ext>
            </p:extLst>
          </p:nvPr>
        </p:nvGraphicFramePr>
        <p:xfrm>
          <a:off x="1066800" y="843925"/>
          <a:ext cx="10397447" cy="2734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rostokąt 4"/>
          <p:cNvSpPr/>
          <p:nvPr/>
        </p:nvSpPr>
        <p:spPr>
          <a:xfrm>
            <a:off x="1" y="3113706"/>
            <a:ext cx="4455042" cy="3416320"/>
          </a:xfrm>
          <a:prstGeom prst="rect">
            <a:avLst/>
          </a:prstGeom>
        </p:spPr>
        <p:txBody>
          <a:bodyPr wrap="square">
            <a:spAutoFit/>
          </a:bodyPr>
          <a:lstStyle/>
          <a:p>
            <a:pPr marL="285750" indent="-285750" algn="just">
              <a:buFont typeface="Arial" panose="020B0604020202020204" pitchFamily="34" charset="0"/>
              <a:buChar char="•"/>
            </a:pPr>
            <a:r>
              <a:rPr lang="pl-PL" dirty="0"/>
              <a:t>Wniosek dowodowy – żądanie strony przeprowadzenia określonego dowodu </a:t>
            </a:r>
          </a:p>
          <a:p>
            <a:pPr marL="285750" indent="-285750" algn="just">
              <a:buFont typeface="Arial" panose="020B0604020202020204" pitchFamily="34" charset="0"/>
              <a:buChar char="•"/>
            </a:pPr>
            <a:r>
              <a:rPr lang="pl-PL" dirty="0"/>
              <a:t>Sposób wprowadzenia dowodów do procesu charakterystyczny dla procesu kontradyktoryjnego </a:t>
            </a:r>
          </a:p>
          <a:p>
            <a:pPr marL="285750" indent="-285750" algn="just">
              <a:buFont typeface="Arial" panose="020B0604020202020204" pitchFamily="34" charset="0"/>
              <a:buChar char="•"/>
            </a:pPr>
            <a:r>
              <a:rPr lang="pl-PL" dirty="0"/>
              <a:t>wniosek dowodowy nie zawsze musi być wnioskiem o przeprowadzenie dowodu, może on także zmierzać do wykrycia lub oceny właściwego dowodu</a:t>
            </a:r>
          </a:p>
          <a:p>
            <a:pPr marL="285750" indent="-285750" algn="just">
              <a:buFont typeface="Arial" panose="020B0604020202020204" pitchFamily="34" charset="0"/>
              <a:buChar char="•"/>
            </a:pPr>
            <a:r>
              <a:rPr lang="pl-PL" dirty="0"/>
              <a:t>Forma: </a:t>
            </a:r>
          </a:p>
          <a:p>
            <a:pPr marL="742950" lvl="1" indent="-285750" algn="just">
              <a:buFont typeface="Arial" panose="020B0604020202020204" pitchFamily="34" charset="0"/>
              <a:buChar char="•"/>
            </a:pPr>
            <a:r>
              <a:rPr lang="pl-PL" dirty="0"/>
              <a:t>Ustna do protokołu – art. 169 Pisemna – art. 119 § 1 i 169</a:t>
            </a:r>
          </a:p>
        </p:txBody>
      </p:sp>
      <p:sp>
        <p:nvSpPr>
          <p:cNvPr id="6" name="Prostokąt 5"/>
          <p:cNvSpPr/>
          <p:nvPr/>
        </p:nvSpPr>
        <p:spPr>
          <a:xfrm>
            <a:off x="4455043" y="2975206"/>
            <a:ext cx="4412509" cy="3416320"/>
          </a:xfrm>
          <a:prstGeom prst="rect">
            <a:avLst/>
          </a:prstGeom>
        </p:spPr>
        <p:txBody>
          <a:bodyPr wrap="square">
            <a:spAutoFit/>
          </a:bodyPr>
          <a:lstStyle/>
          <a:p>
            <a:pPr marL="285750" indent="-285750" algn="just">
              <a:buFont typeface="Arial" panose="020B0604020202020204" pitchFamily="34" charset="0"/>
              <a:buChar char="•"/>
            </a:pPr>
            <a:r>
              <a:rPr lang="pl-PL" dirty="0"/>
              <a:t>Uwzględnienie – w formie zarządzenia </a:t>
            </a:r>
          </a:p>
          <a:p>
            <a:pPr marL="285750" indent="-285750" algn="just">
              <a:buFont typeface="Arial" panose="020B0604020202020204" pitchFamily="34" charset="0"/>
              <a:buChar char="•"/>
            </a:pPr>
            <a:r>
              <a:rPr lang="pl-PL" dirty="0"/>
              <a:t>ALE jeżeli wniosek dowodowy został złożony na rozprawie a inna strona się mu sprzeciwia, o dopuszczeniu dowodu decyduje sąd postanowieniem (art. 368)</a:t>
            </a:r>
          </a:p>
          <a:p>
            <a:pPr marL="285750" indent="-285750" algn="just">
              <a:buFont typeface="Arial" panose="020B0604020202020204" pitchFamily="34" charset="0"/>
              <a:buChar char="•"/>
            </a:pPr>
            <a:r>
              <a:rPr lang="pl-PL" dirty="0"/>
              <a:t>postanowienie niezaskarżalne i nie wymaga uzasadnienia</a:t>
            </a:r>
          </a:p>
          <a:p>
            <a:pPr marL="285750" indent="-285750" algn="just">
              <a:buFont typeface="Arial" panose="020B0604020202020204" pitchFamily="34" charset="0"/>
              <a:buChar char="•"/>
            </a:pPr>
            <a:r>
              <a:rPr lang="pl-PL" dirty="0"/>
              <a:t>Jeżeli strona złożyła wniosek dowodowy organ ma obowiązek rozstrzygnąć w przedmiocie tego wniosku.</a:t>
            </a:r>
          </a:p>
          <a:p>
            <a:pPr marL="285750" indent="-285750" algn="just">
              <a:buFont typeface="Arial" panose="020B0604020202020204" pitchFamily="34" charset="0"/>
              <a:buChar char="•"/>
            </a:pPr>
            <a:r>
              <a:rPr lang="pl-PL" dirty="0"/>
              <a:t>Przesłanki oddalenia wniosku dowodowego – art. 170 </a:t>
            </a:r>
            <a:r>
              <a:rPr lang="pl-PL" dirty="0">
                <a:ea typeface="Yu Gothic UI Semilight" panose="020B0400000000000000" pitchFamily="34" charset="-128"/>
              </a:rPr>
              <a:t>§ 1</a:t>
            </a:r>
            <a:endParaRPr lang="pl-PL" dirty="0"/>
          </a:p>
        </p:txBody>
      </p:sp>
      <p:sp>
        <p:nvSpPr>
          <p:cNvPr id="7" name="pole tekstowe 6"/>
          <p:cNvSpPr txBox="1"/>
          <p:nvPr/>
        </p:nvSpPr>
        <p:spPr>
          <a:xfrm>
            <a:off x="8995144" y="3166145"/>
            <a:ext cx="3051924" cy="923330"/>
          </a:xfrm>
          <a:prstGeom prst="rect">
            <a:avLst/>
          </a:prstGeom>
          <a:noFill/>
        </p:spPr>
        <p:txBody>
          <a:bodyPr wrap="square" rtlCol="0">
            <a:spAutoFit/>
          </a:bodyPr>
          <a:lstStyle/>
          <a:p>
            <a:pPr algn="just"/>
            <a:r>
              <a:rPr lang="pl-PL" b="1" dirty="0"/>
              <a:t>Czynność dowodowa jest zawsze czynnością organu procesowego </a:t>
            </a:r>
          </a:p>
        </p:txBody>
      </p:sp>
    </p:spTree>
    <p:extLst>
      <p:ext uri="{BB962C8B-B14F-4D97-AF65-F5344CB8AC3E}">
        <p14:creationId xmlns:p14="http://schemas.microsoft.com/office/powerpoint/2010/main" val="22679300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E18326F-91CD-5362-D949-4C72552DDEBB}"/>
              </a:ext>
            </a:extLst>
          </p:cNvPr>
          <p:cNvSpPr>
            <a:spLocks noGrp="1"/>
          </p:cNvSpPr>
          <p:nvPr>
            <p:ph type="title"/>
          </p:nvPr>
        </p:nvSpPr>
        <p:spPr/>
        <p:txBody>
          <a:bodyPr/>
          <a:lstStyle/>
          <a:p>
            <a:r>
              <a:rPr lang="pl-PL" b="0" i="0" dirty="0">
                <a:solidFill>
                  <a:srgbClr val="000000"/>
                </a:solidFill>
                <a:effectLst/>
              </a:rPr>
              <a:t>Jak należy postąpić z:</a:t>
            </a:r>
            <a:endParaRPr lang="en-GB" dirty="0"/>
          </a:p>
        </p:txBody>
      </p:sp>
      <p:sp>
        <p:nvSpPr>
          <p:cNvPr id="3" name="Symbol zastępczy zawartości 2">
            <a:extLst>
              <a:ext uri="{FF2B5EF4-FFF2-40B4-BE49-F238E27FC236}">
                <a16:creationId xmlns:a16="http://schemas.microsoft.com/office/drawing/2014/main" id="{2DCF8055-F9C2-CA27-B1F8-FB2B0AAFDD66}"/>
              </a:ext>
            </a:extLst>
          </p:cNvPr>
          <p:cNvSpPr>
            <a:spLocks noGrp="1"/>
          </p:cNvSpPr>
          <p:nvPr>
            <p:ph idx="1"/>
          </p:nvPr>
        </p:nvSpPr>
        <p:spPr>
          <a:xfrm>
            <a:off x="838200" y="1690688"/>
            <a:ext cx="10515600" cy="4486275"/>
          </a:xfrm>
        </p:spPr>
        <p:txBody>
          <a:bodyPr>
            <a:normAutofit fontScale="55000" lnSpcReduction="20000"/>
          </a:bodyPr>
          <a:lstStyle/>
          <a:p>
            <a:pPr marL="0" indent="0" algn="l">
              <a:buNone/>
            </a:pPr>
            <a:r>
              <a:rPr lang="pl-PL" sz="4300" b="0" i="0" dirty="0">
                <a:solidFill>
                  <a:srgbClr val="000000"/>
                </a:solidFill>
                <a:effectLst/>
                <a:latin typeface="+mj-lt"/>
              </a:rPr>
              <a:t>1. wnioskiem dowodowym, niewskazującym okoliczności, która ma zostać udowodniona (tezy dowodowej),</a:t>
            </a:r>
          </a:p>
          <a:p>
            <a:pPr marL="0" indent="0" algn="l">
              <a:buNone/>
            </a:pPr>
            <a:r>
              <a:rPr lang="pl-PL" sz="4300" b="0" i="0" dirty="0">
                <a:solidFill>
                  <a:srgbClr val="000000"/>
                </a:solidFill>
                <a:effectLst/>
                <a:latin typeface="+mj-lt"/>
              </a:rPr>
              <a:t>2. wnioskiem dowodowym pochodzącym od przedstawiciela społecznego (art. 90 k.p.k.),</a:t>
            </a:r>
          </a:p>
          <a:p>
            <a:pPr marL="0" indent="0" algn="l">
              <a:buNone/>
            </a:pPr>
            <a:r>
              <a:rPr lang="pl-PL" sz="4300" b="0" i="0" dirty="0">
                <a:solidFill>
                  <a:srgbClr val="000000"/>
                </a:solidFill>
                <a:effectLst/>
                <a:latin typeface="+mj-lt"/>
              </a:rPr>
              <a:t>3. wnioskiem o dokonanie oględzin miejsca wypadku komunikacyjnego, gdy odcinek drogi, na którym doszło do zdarzenia, został następnie przebudowany,</a:t>
            </a:r>
          </a:p>
          <a:p>
            <a:pPr marL="0" indent="0" algn="l">
              <a:buNone/>
            </a:pPr>
            <a:r>
              <a:rPr lang="pl-PL" sz="4300" b="0" i="0" dirty="0">
                <a:solidFill>
                  <a:srgbClr val="000000"/>
                </a:solidFill>
                <a:effectLst/>
                <a:latin typeface="+mj-lt"/>
              </a:rPr>
              <a:t>4. wnioskiem o przesłuchanie sąsiadów oskarżonego w celu ustalenia opinii o nim w miejscu zamieszkania w sprawie o przestępstwo z art. 148 § 1 k.k.,</a:t>
            </a:r>
          </a:p>
          <a:p>
            <a:pPr marL="0" indent="0" algn="l">
              <a:buNone/>
            </a:pPr>
            <a:r>
              <a:rPr lang="pl-PL" sz="4300" b="0" i="0" dirty="0">
                <a:solidFill>
                  <a:srgbClr val="000000"/>
                </a:solidFill>
                <a:effectLst/>
                <a:latin typeface="+mj-lt"/>
              </a:rPr>
              <a:t>5. wnioskiem o przesłuchania świadka, który wyjechał za granicę i nie można ustalić, gdzie przebywa,</a:t>
            </a:r>
          </a:p>
          <a:p>
            <a:pPr marL="0" indent="0" algn="l">
              <a:buNone/>
            </a:pPr>
            <a:r>
              <a:rPr lang="pl-PL" sz="4300" b="0" i="0" dirty="0">
                <a:solidFill>
                  <a:srgbClr val="000000"/>
                </a:solidFill>
                <a:effectLst/>
                <a:latin typeface="+mj-lt"/>
              </a:rPr>
              <a:t>6. wnioskiem o przesłuchanie świadka, który uległ wypadkowi i zapadł w śpiączkę,</a:t>
            </a:r>
          </a:p>
          <a:p>
            <a:pPr marL="0" indent="0" algn="l">
              <a:buNone/>
            </a:pPr>
            <a:r>
              <a:rPr lang="pl-PL" sz="4300" b="0" i="0" dirty="0">
                <a:solidFill>
                  <a:srgbClr val="000000"/>
                </a:solidFill>
                <a:effectLst/>
                <a:latin typeface="+mj-lt"/>
              </a:rPr>
              <a:t>7. wnioskiem o zasięgnięcie opinii biegłych, której koszt wynosi 300.000 zł,</a:t>
            </a:r>
          </a:p>
          <a:p>
            <a:pPr marL="0" indent="0">
              <a:buNone/>
            </a:pPr>
            <a:endParaRPr lang="en-GB" dirty="0"/>
          </a:p>
        </p:txBody>
      </p:sp>
    </p:spTree>
    <p:extLst>
      <p:ext uri="{BB962C8B-B14F-4D97-AF65-F5344CB8AC3E}">
        <p14:creationId xmlns:p14="http://schemas.microsoft.com/office/powerpoint/2010/main" val="18333602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9616C93-D419-FBC7-3A94-35817173CEAB}"/>
              </a:ext>
            </a:extLst>
          </p:cNvPr>
          <p:cNvSpPr>
            <a:spLocks noGrp="1"/>
          </p:cNvSpPr>
          <p:nvPr>
            <p:ph type="title"/>
          </p:nvPr>
        </p:nvSpPr>
        <p:spPr/>
        <p:txBody>
          <a:bodyPr/>
          <a:lstStyle/>
          <a:p>
            <a:r>
              <a:rPr lang="pl-PL" b="0" i="0" dirty="0">
                <a:solidFill>
                  <a:srgbClr val="000000"/>
                </a:solidFill>
                <a:effectLst/>
              </a:rPr>
              <a:t>Jak należy postąpić z:</a:t>
            </a:r>
            <a:endParaRPr lang="en-GB" dirty="0"/>
          </a:p>
        </p:txBody>
      </p:sp>
      <p:sp>
        <p:nvSpPr>
          <p:cNvPr id="3" name="Symbol zastępczy zawartości 2">
            <a:extLst>
              <a:ext uri="{FF2B5EF4-FFF2-40B4-BE49-F238E27FC236}">
                <a16:creationId xmlns:a16="http://schemas.microsoft.com/office/drawing/2014/main" id="{85BC4881-9936-5917-0B1B-F6DFA5EF2610}"/>
              </a:ext>
            </a:extLst>
          </p:cNvPr>
          <p:cNvSpPr>
            <a:spLocks noGrp="1"/>
          </p:cNvSpPr>
          <p:nvPr>
            <p:ph idx="1"/>
          </p:nvPr>
        </p:nvSpPr>
        <p:spPr/>
        <p:txBody>
          <a:bodyPr>
            <a:normAutofit fontScale="70000" lnSpcReduction="20000"/>
          </a:bodyPr>
          <a:lstStyle/>
          <a:p>
            <a:pPr marL="0" indent="0" algn="l">
              <a:buNone/>
            </a:pPr>
            <a:r>
              <a:rPr lang="pl-PL" sz="2800" b="0" i="0" dirty="0">
                <a:solidFill>
                  <a:srgbClr val="000000"/>
                </a:solidFill>
                <a:effectLst/>
                <a:latin typeface="+mj-lt"/>
              </a:rPr>
              <a:t>8. wnioskiem o przesłuchanie adwokata, z którym kontaktował się oskarżony po zatrzymaniu,</a:t>
            </a:r>
          </a:p>
          <a:p>
            <a:pPr marL="0" indent="0" algn="l">
              <a:buNone/>
            </a:pPr>
            <a:r>
              <a:rPr lang="pl-PL" sz="2800" b="0" i="0" dirty="0">
                <a:solidFill>
                  <a:srgbClr val="000000"/>
                </a:solidFill>
                <a:effectLst/>
                <a:latin typeface="+mj-lt"/>
              </a:rPr>
              <a:t>9. wnioskiem o przesłuchanie adwokata - pełnomocnika oskarżyciela posiłkowego, na okoliczność informacji uzyskanych przez niego przy prowadzeniu sprawy,</a:t>
            </a:r>
          </a:p>
          <a:p>
            <a:pPr marL="0" indent="0" algn="l">
              <a:buNone/>
            </a:pPr>
            <a:r>
              <a:rPr lang="pl-PL" sz="2800" b="0" i="0" dirty="0">
                <a:solidFill>
                  <a:srgbClr val="000000"/>
                </a:solidFill>
                <a:effectLst/>
                <a:latin typeface="+mj-lt"/>
              </a:rPr>
              <a:t>10. wnioskiem o przesłuchanie studenta, który w postępowaniu dyscyplinarnym pełnił funkcję obrońcy obwinionego studenta, co do faktów, o których dowiedział się wykonując obowiązki obrońcy,</a:t>
            </a:r>
          </a:p>
          <a:p>
            <a:pPr marL="0" indent="0" algn="l">
              <a:buNone/>
            </a:pPr>
            <a:r>
              <a:rPr lang="pl-PL" sz="2800" b="0" i="0" dirty="0">
                <a:solidFill>
                  <a:srgbClr val="000000"/>
                </a:solidFill>
                <a:effectLst/>
                <a:latin typeface="+mj-lt"/>
              </a:rPr>
              <a:t>11. wnioskiem o przesłuchanie duchownego kościoła prawosławnego, co do faktów, o których dowiedział się przy spowiedzi,</a:t>
            </a:r>
          </a:p>
          <a:p>
            <a:pPr marL="0" indent="0" algn="l">
              <a:buNone/>
            </a:pPr>
            <a:r>
              <a:rPr lang="pl-PL" sz="2800" b="0" i="0" dirty="0">
                <a:solidFill>
                  <a:srgbClr val="000000"/>
                </a:solidFill>
                <a:effectLst/>
                <a:latin typeface="+mj-lt"/>
              </a:rPr>
              <a:t>12. wnioskiem o przesłuchanie lekarza psychiatry na okoliczność wypowiedzi podejrzanego w trakcie badania, w której przyznał się on do popełnienia przestępstwa,</a:t>
            </a:r>
          </a:p>
          <a:p>
            <a:pPr marL="0" indent="0" algn="l">
              <a:buNone/>
            </a:pPr>
            <a:r>
              <a:rPr lang="pl-PL" sz="2800" b="0" i="0" dirty="0">
                <a:solidFill>
                  <a:srgbClr val="000000"/>
                </a:solidFill>
                <a:effectLst/>
                <a:latin typeface="+mj-lt"/>
              </a:rPr>
              <a:t>13. wnioskiem o przesłuchanie lekarza udzielającego pierwszej pomocy sprawcy wypadku na okoliczność składanych przez tę osobę oświadczeń o wcześniejszym spożywaniu alkoholu,</a:t>
            </a:r>
          </a:p>
          <a:p>
            <a:pPr marL="0" indent="0" algn="l">
              <a:buNone/>
            </a:pPr>
            <a:r>
              <a:rPr lang="pl-PL" sz="2800" b="0" i="0" dirty="0">
                <a:solidFill>
                  <a:srgbClr val="000000"/>
                </a:solidFill>
                <a:effectLst/>
                <a:latin typeface="+mj-lt"/>
              </a:rPr>
              <a:t>14. wnioskiem o przesłuchanie oskarżonego przy użyciu wariografu,</a:t>
            </a:r>
          </a:p>
          <a:p>
            <a:pPr marL="0" indent="0" algn="l">
              <a:buNone/>
            </a:pPr>
            <a:r>
              <a:rPr lang="pl-PL" sz="2800" b="0" i="0" dirty="0">
                <a:solidFill>
                  <a:srgbClr val="000000"/>
                </a:solidFill>
                <a:effectLst/>
                <a:latin typeface="+mj-lt"/>
              </a:rPr>
              <a:t>15. wnioskiem o przesłuchania świadka mającego potwierdzić alibi oskarżonego, gdy dotychczasowe dowody wskazują na jego sprawstwo?</a:t>
            </a:r>
          </a:p>
          <a:p>
            <a:pPr marL="0" indent="0">
              <a:buNone/>
            </a:pPr>
            <a:endParaRPr lang="en-GB" dirty="0"/>
          </a:p>
        </p:txBody>
      </p:sp>
    </p:spTree>
    <p:extLst>
      <p:ext uri="{BB962C8B-B14F-4D97-AF65-F5344CB8AC3E}">
        <p14:creationId xmlns:p14="http://schemas.microsoft.com/office/powerpoint/2010/main" val="3307499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6F16CFF-30A0-4280-B67C-D33281C3140C}"/>
              </a:ext>
            </a:extLst>
          </p:cNvPr>
          <p:cNvSpPr>
            <a:spLocks noGrp="1"/>
          </p:cNvSpPr>
          <p:nvPr>
            <p:ph type="ctrTitle"/>
          </p:nvPr>
        </p:nvSpPr>
        <p:spPr>
          <a:xfrm>
            <a:off x="860253" y="980648"/>
            <a:ext cx="3559347" cy="3135379"/>
          </a:xfrm>
        </p:spPr>
        <p:txBody>
          <a:bodyPr>
            <a:normAutofit/>
          </a:bodyPr>
          <a:lstStyle/>
          <a:p>
            <a:r>
              <a:rPr lang="pl-PL" sz="4800" dirty="0"/>
              <a:t>Dowodzenie, czynności dowodowe </a:t>
            </a:r>
          </a:p>
        </p:txBody>
      </p:sp>
      <p:pic>
        <p:nvPicPr>
          <p:cNvPr id="1026" name="Picture 2" descr="Znalezione obrazy dla zapytania: taking evidence criminal">
            <a:extLst>
              <a:ext uri="{FF2B5EF4-FFF2-40B4-BE49-F238E27FC236}">
                <a16:creationId xmlns:a16="http://schemas.microsoft.com/office/drawing/2014/main" id="{982EB5AB-81B3-441C-93CE-1D72F08ECF9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46570" y="1361113"/>
            <a:ext cx="6202238" cy="413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41590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9BE8916-17F5-49D7-ACA8-4000E56C098C}"/>
              </a:ext>
            </a:extLst>
          </p:cNvPr>
          <p:cNvSpPr>
            <a:spLocks noGrp="1"/>
          </p:cNvSpPr>
          <p:nvPr>
            <p:ph type="title"/>
          </p:nvPr>
        </p:nvSpPr>
        <p:spPr>
          <a:xfrm>
            <a:off x="322072" y="321492"/>
            <a:ext cx="9792208" cy="1527078"/>
          </a:xfrm>
        </p:spPr>
        <p:txBody>
          <a:bodyPr>
            <a:normAutofit/>
          </a:bodyPr>
          <a:lstStyle/>
          <a:p>
            <a:r>
              <a:rPr lang="pl-PL" dirty="0"/>
              <a:t>Zasada prawdy materialnej </a:t>
            </a:r>
          </a:p>
        </p:txBody>
      </p:sp>
      <p:sp>
        <p:nvSpPr>
          <p:cNvPr id="3" name="Symbol zastępczy zawartości 2">
            <a:extLst>
              <a:ext uri="{FF2B5EF4-FFF2-40B4-BE49-F238E27FC236}">
                <a16:creationId xmlns:a16="http://schemas.microsoft.com/office/drawing/2014/main" id="{DA5557FD-7DED-4018-B6FB-347463A3F966}"/>
              </a:ext>
            </a:extLst>
          </p:cNvPr>
          <p:cNvSpPr>
            <a:spLocks noGrp="1"/>
          </p:cNvSpPr>
          <p:nvPr>
            <p:ph idx="1"/>
          </p:nvPr>
        </p:nvSpPr>
        <p:spPr>
          <a:xfrm>
            <a:off x="322072" y="1503680"/>
            <a:ext cx="9792208" cy="5151120"/>
          </a:xfrm>
        </p:spPr>
        <p:txBody>
          <a:bodyPr>
            <a:normAutofit/>
          </a:bodyPr>
          <a:lstStyle/>
          <a:p>
            <a:pPr algn="just"/>
            <a:r>
              <a:rPr lang="pl-PL" dirty="0"/>
              <a:t>W procesie karnym za prawdziwe można uznać tylko te fakty, które zostały </a:t>
            </a:r>
            <a:r>
              <a:rPr lang="pl-PL" b="1" dirty="0"/>
              <a:t>udowodnione. </a:t>
            </a:r>
            <a:r>
              <a:rPr lang="pl-PL" dirty="0"/>
              <a:t>Udowodnienie ma dwa aspekty:</a:t>
            </a:r>
          </a:p>
          <a:p>
            <a:pPr lvl="1" algn="just"/>
            <a:r>
              <a:rPr lang="pl-PL" b="1" dirty="0"/>
              <a:t>subiektywny </a:t>
            </a:r>
            <a:r>
              <a:rPr lang="pl-PL" dirty="0"/>
              <a:t>– wewnętrzne przekonanie organu, ukształtowane za pomocą zebranych w sprawie dowodów, że dane zdarzenie miało taki, a nie inny przebieg; </a:t>
            </a:r>
          </a:p>
          <a:p>
            <a:pPr lvl="1" algn="just"/>
            <a:r>
              <a:rPr lang="pl-PL" b="1" dirty="0"/>
              <a:t>obiektywny </a:t>
            </a:r>
            <a:r>
              <a:rPr lang="pl-PL" dirty="0"/>
              <a:t>– obiektywna przekonywalność dowodów; każda inna osoba (zewnętrzny obserwator procesu) na podstawie zebranych w sprawie dowodów uzna, że dane zdarzenie miało taki, a nie inny przebieg. </a:t>
            </a:r>
          </a:p>
          <a:p>
            <a:pPr algn="just"/>
            <a:r>
              <a:rPr lang="pl-PL" dirty="0"/>
              <a:t>Poznanie prawdy </a:t>
            </a:r>
            <a:r>
              <a:rPr lang="pl-PL" b="1" dirty="0">
                <a:solidFill>
                  <a:srgbClr val="FF0000"/>
                </a:solidFill>
              </a:rPr>
              <a:t>nie jest celem procesu karnego!!! </a:t>
            </a:r>
            <a:r>
              <a:rPr lang="pl-PL" dirty="0"/>
              <a:t>Poznanie prawdy (prawda materialna) jest celem </a:t>
            </a:r>
            <a:r>
              <a:rPr lang="pl-PL" b="1" u="sng" dirty="0">
                <a:solidFill>
                  <a:srgbClr val="0070C0"/>
                </a:solidFill>
              </a:rPr>
              <a:t>postępowania dowodowego!</a:t>
            </a:r>
          </a:p>
        </p:txBody>
      </p:sp>
      <p:pic>
        <p:nvPicPr>
          <p:cNvPr id="3076" name="Picture 4" descr="Free Truth Cliparts, Download Free Truth Cliparts png images, Free ClipArts  on Clipart Library">
            <a:extLst>
              <a:ext uri="{FF2B5EF4-FFF2-40B4-BE49-F238E27FC236}">
                <a16:creationId xmlns:a16="http://schemas.microsoft.com/office/drawing/2014/main" id="{80531CE2-E3ED-7F6D-2097-10484F966E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1200" y="695458"/>
            <a:ext cx="243840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2377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78A824C-45CE-4F82-BCF5-D405E6C4CFE2}"/>
              </a:ext>
            </a:extLst>
          </p:cNvPr>
          <p:cNvSpPr>
            <a:spLocks noGrp="1"/>
          </p:cNvSpPr>
          <p:nvPr>
            <p:ph type="title"/>
          </p:nvPr>
        </p:nvSpPr>
        <p:spPr>
          <a:xfrm>
            <a:off x="381000" y="960437"/>
            <a:ext cx="10515600" cy="1325563"/>
          </a:xfrm>
        </p:spPr>
        <p:txBody>
          <a:bodyPr/>
          <a:lstStyle/>
          <a:p>
            <a:r>
              <a:rPr lang="pl-PL" dirty="0"/>
              <a:t>Dowodzenie </a:t>
            </a:r>
          </a:p>
        </p:txBody>
      </p:sp>
      <p:sp>
        <p:nvSpPr>
          <p:cNvPr id="3" name="Symbol zastępczy zawartości 2">
            <a:extLst>
              <a:ext uri="{FF2B5EF4-FFF2-40B4-BE49-F238E27FC236}">
                <a16:creationId xmlns:a16="http://schemas.microsoft.com/office/drawing/2014/main" id="{CE956363-78DE-4FE2-833E-56C878584941}"/>
              </a:ext>
            </a:extLst>
          </p:cNvPr>
          <p:cNvSpPr>
            <a:spLocks noGrp="1"/>
          </p:cNvSpPr>
          <p:nvPr>
            <p:ph idx="1"/>
          </p:nvPr>
        </p:nvSpPr>
        <p:spPr>
          <a:xfrm>
            <a:off x="2895600" y="179705"/>
            <a:ext cx="9037320" cy="2106295"/>
          </a:xfrm>
        </p:spPr>
        <p:txBody>
          <a:bodyPr>
            <a:normAutofit/>
          </a:bodyPr>
          <a:lstStyle/>
          <a:p>
            <a:pPr marL="0" indent="0" algn="just">
              <a:buNone/>
            </a:pPr>
            <a:r>
              <a:rPr lang="pl-PL" sz="2400" dirty="0">
                <a:solidFill>
                  <a:srgbClr val="00B0F0"/>
                </a:solidFill>
              </a:rPr>
              <a:t>Dowodzenie – proces mający na celu zebranie wszelkich śladów popełnionego przestępstwa i rekonstrukcję czynu, co do którego toczy się proces karny. </a:t>
            </a:r>
          </a:p>
          <a:p>
            <a:pPr marL="0" indent="0" algn="r">
              <a:buNone/>
            </a:pPr>
            <a:r>
              <a:rPr lang="pl-PL" sz="2000" dirty="0"/>
              <a:t>K. </a:t>
            </a:r>
            <a:r>
              <a:rPr lang="pl-PL" sz="2000" dirty="0" err="1"/>
              <a:t>Zgryzek</a:t>
            </a:r>
            <a:r>
              <a:rPr lang="pl-PL" sz="2000" dirty="0"/>
              <a:t>, [w:] J. Zagrodnik (red,), </a:t>
            </a:r>
            <a:r>
              <a:rPr lang="pl-PL" sz="2000" i="1" dirty="0"/>
              <a:t>Proces karny, </a:t>
            </a:r>
            <a:r>
              <a:rPr lang="pl-PL" sz="2000" dirty="0"/>
              <a:t>Warszawa 2019, s. 362.</a:t>
            </a:r>
          </a:p>
        </p:txBody>
      </p:sp>
      <p:sp>
        <p:nvSpPr>
          <p:cNvPr id="5" name="pole tekstowe 4">
            <a:extLst>
              <a:ext uri="{FF2B5EF4-FFF2-40B4-BE49-F238E27FC236}">
                <a16:creationId xmlns:a16="http://schemas.microsoft.com/office/drawing/2014/main" id="{970DA1D9-3AB7-08C5-40DA-E4B871EE397D}"/>
              </a:ext>
            </a:extLst>
          </p:cNvPr>
          <p:cNvSpPr txBox="1"/>
          <p:nvPr/>
        </p:nvSpPr>
        <p:spPr>
          <a:xfrm>
            <a:off x="492760" y="2286000"/>
            <a:ext cx="10292080" cy="4154984"/>
          </a:xfrm>
          <a:prstGeom prst="rect">
            <a:avLst/>
          </a:prstGeom>
          <a:noFill/>
        </p:spPr>
        <p:txBody>
          <a:bodyPr wrap="square">
            <a:spAutoFit/>
          </a:bodyPr>
          <a:lstStyle/>
          <a:p>
            <a:pPr algn="just"/>
            <a:r>
              <a:rPr lang="pl-PL" sz="2200" dirty="0"/>
              <a:t>Dowodzeniu podlega każda okoliczność faktyczna, jeśli ma znaczenie dla sprawy, z wyjątkiem:</a:t>
            </a:r>
          </a:p>
          <a:p>
            <a:pPr lvl="1" algn="just"/>
            <a:r>
              <a:rPr lang="pl-PL" sz="2200" dirty="0"/>
              <a:t>Okoliczności ustalonych prawomocnym wyrokiem sądu (art. 8 § 2)</a:t>
            </a:r>
          </a:p>
          <a:p>
            <a:pPr lvl="1" algn="just"/>
            <a:r>
              <a:rPr lang="pl-PL" sz="2200" dirty="0"/>
              <a:t>Okoliczności objętych notoryjnością (powszechną i urzędową)</a:t>
            </a:r>
          </a:p>
          <a:p>
            <a:pPr lvl="2" algn="just"/>
            <a:r>
              <a:rPr lang="pl-PL" sz="2200" dirty="0"/>
              <a:t>Notoryjność powszechna – fakty powszechnie znane (art. 168) – fakty powszechnie znane nie wymagają dowodu</a:t>
            </a:r>
          </a:p>
          <a:p>
            <a:pPr lvl="2" algn="just"/>
            <a:r>
              <a:rPr lang="pl-PL" sz="2200" dirty="0"/>
              <a:t>Notoryjność urzędowa – fakty znane organowi procesowemu z urzędu (wynikają z czynności służbowych sądu, prokuratora itp.) </a:t>
            </a:r>
            <a:r>
              <a:rPr lang="pl-PL" sz="2200" dirty="0">
                <a:sym typeface="Wingdings" panose="05000000000000000000" pitchFamily="2" charset="2"/>
              </a:rPr>
              <a:t> wymagana notyfikacja stronom </a:t>
            </a:r>
          </a:p>
          <a:p>
            <a:pPr lvl="1" algn="just"/>
            <a:r>
              <a:rPr lang="pl-PL" sz="2200" dirty="0">
                <a:sym typeface="Wingdings" panose="05000000000000000000" pitchFamily="2" charset="2"/>
              </a:rPr>
              <a:t>Domniemań – prawnych i faktycznych </a:t>
            </a:r>
          </a:p>
          <a:p>
            <a:pPr lvl="1" algn="just"/>
            <a:r>
              <a:rPr lang="pl-PL" sz="2200" dirty="0"/>
              <a:t>Uprawdopodobnienia – np. w przypadku stosowania środków zapobiegawczych (art. 249 § 1) </a:t>
            </a:r>
          </a:p>
        </p:txBody>
      </p:sp>
    </p:spTree>
    <p:extLst>
      <p:ext uri="{BB962C8B-B14F-4D97-AF65-F5344CB8AC3E}">
        <p14:creationId xmlns:p14="http://schemas.microsoft.com/office/powerpoint/2010/main" val="6746960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F326F6B-B364-40AF-AEA4-B843A3DAC6DB}"/>
              </a:ext>
            </a:extLst>
          </p:cNvPr>
          <p:cNvSpPr>
            <a:spLocks noGrp="1"/>
          </p:cNvSpPr>
          <p:nvPr>
            <p:ph type="title"/>
          </p:nvPr>
        </p:nvSpPr>
        <p:spPr>
          <a:xfrm>
            <a:off x="746228" y="1037967"/>
            <a:ext cx="3054091" cy="4709131"/>
          </a:xfrm>
        </p:spPr>
        <p:txBody>
          <a:bodyPr anchor="ctr">
            <a:normAutofit/>
          </a:bodyPr>
          <a:lstStyle/>
          <a:p>
            <a:r>
              <a:rPr lang="pl-PL" dirty="0"/>
              <a:t>Etapy dowodzenia </a:t>
            </a:r>
          </a:p>
        </p:txBody>
      </p:sp>
      <p:graphicFrame>
        <p:nvGraphicFramePr>
          <p:cNvPr id="5" name="Symbol zastępczy zawartości 2">
            <a:extLst>
              <a:ext uri="{FF2B5EF4-FFF2-40B4-BE49-F238E27FC236}">
                <a16:creationId xmlns:a16="http://schemas.microsoft.com/office/drawing/2014/main" id="{3696003F-C508-4345-BA12-408420A2220F}"/>
              </a:ext>
            </a:extLst>
          </p:cNvPr>
          <p:cNvGraphicFramePr>
            <a:graphicFrameLocks noGrp="1"/>
          </p:cNvGraphicFramePr>
          <p:nvPr>
            <p:ph idx="1"/>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86579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732C373-5910-48E1-A013-0C87F90FF78F}"/>
              </a:ext>
            </a:extLst>
          </p:cNvPr>
          <p:cNvSpPr>
            <a:spLocks noGrp="1"/>
          </p:cNvSpPr>
          <p:nvPr>
            <p:ph type="title"/>
          </p:nvPr>
        </p:nvSpPr>
        <p:spPr/>
        <p:txBody>
          <a:bodyPr/>
          <a:lstStyle/>
          <a:p>
            <a:r>
              <a:rPr lang="pl-PL" dirty="0"/>
              <a:t>Poszukiwanie dowodów </a:t>
            </a:r>
          </a:p>
        </p:txBody>
      </p:sp>
      <p:sp>
        <p:nvSpPr>
          <p:cNvPr id="3" name="Symbol zastępczy tekstu 2">
            <a:extLst>
              <a:ext uri="{FF2B5EF4-FFF2-40B4-BE49-F238E27FC236}">
                <a16:creationId xmlns:a16="http://schemas.microsoft.com/office/drawing/2014/main" id="{57D345A6-1C39-47C3-83BF-FDADB8D10EC2}"/>
              </a:ext>
            </a:extLst>
          </p:cNvPr>
          <p:cNvSpPr>
            <a:spLocks noGrp="1"/>
          </p:cNvSpPr>
          <p:nvPr>
            <p:ph type="body" idx="1"/>
          </p:nvPr>
        </p:nvSpPr>
        <p:spPr/>
        <p:txBody>
          <a:bodyPr/>
          <a:lstStyle/>
          <a:p>
            <a:endParaRPr lang="pl-PL"/>
          </a:p>
        </p:txBody>
      </p:sp>
    </p:spTree>
    <p:extLst>
      <p:ext uri="{BB962C8B-B14F-4D97-AF65-F5344CB8AC3E}">
        <p14:creationId xmlns:p14="http://schemas.microsoft.com/office/powerpoint/2010/main" val="32144041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1D14E6B-F794-4FA5-BBF1-A6F864DCC33F}"/>
              </a:ext>
            </a:extLst>
          </p:cNvPr>
          <p:cNvSpPr>
            <a:spLocks noGrp="1"/>
          </p:cNvSpPr>
          <p:nvPr>
            <p:ph type="title"/>
          </p:nvPr>
        </p:nvSpPr>
        <p:spPr/>
        <p:txBody>
          <a:bodyPr/>
          <a:lstStyle/>
          <a:p>
            <a:r>
              <a:rPr lang="pl-PL" dirty="0"/>
              <a:t>Poszukiwanie dowodów </a:t>
            </a:r>
          </a:p>
        </p:txBody>
      </p:sp>
      <p:sp>
        <p:nvSpPr>
          <p:cNvPr id="6" name="Symbol zastępczy tekstu 5">
            <a:extLst>
              <a:ext uri="{FF2B5EF4-FFF2-40B4-BE49-F238E27FC236}">
                <a16:creationId xmlns:a16="http://schemas.microsoft.com/office/drawing/2014/main" id="{DB0A0612-663C-43DA-95A6-910C624804A0}"/>
              </a:ext>
            </a:extLst>
          </p:cNvPr>
          <p:cNvSpPr>
            <a:spLocks noGrp="1"/>
          </p:cNvSpPr>
          <p:nvPr>
            <p:ph type="body" idx="1"/>
          </p:nvPr>
        </p:nvSpPr>
        <p:spPr/>
        <p:txBody>
          <a:bodyPr>
            <a:normAutofit fontScale="85000" lnSpcReduction="20000"/>
          </a:bodyPr>
          <a:lstStyle/>
          <a:p>
            <a:r>
              <a:rPr lang="pl-PL" dirty="0"/>
              <a:t>Poszukiwanie dowodów przez organy procesowe (organy ścigania)</a:t>
            </a:r>
          </a:p>
        </p:txBody>
      </p:sp>
      <p:sp>
        <p:nvSpPr>
          <p:cNvPr id="7" name="Symbol zastępczy zawartości 6">
            <a:extLst>
              <a:ext uri="{FF2B5EF4-FFF2-40B4-BE49-F238E27FC236}">
                <a16:creationId xmlns:a16="http://schemas.microsoft.com/office/drawing/2014/main" id="{1C75C5C8-D8FE-4E51-A625-685E3485C7F8}"/>
              </a:ext>
            </a:extLst>
          </p:cNvPr>
          <p:cNvSpPr>
            <a:spLocks noGrp="1"/>
          </p:cNvSpPr>
          <p:nvPr>
            <p:ph sz="half" idx="2"/>
          </p:nvPr>
        </p:nvSpPr>
        <p:spPr/>
        <p:txBody>
          <a:bodyPr>
            <a:normAutofit fontScale="70000" lnSpcReduction="20000"/>
          </a:bodyPr>
          <a:lstStyle/>
          <a:p>
            <a:pPr algn="just"/>
            <a:r>
              <a:rPr lang="pl-PL" dirty="0"/>
              <a:t>Czynności dowodowe poszukiwawcze </a:t>
            </a:r>
          </a:p>
          <a:p>
            <a:pPr algn="just"/>
            <a:r>
              <a:rPr lang="pl-PL" dirty="0"/>
              <a:t>Organy procesowe mogą działać </a:t>
            </a:r>
            <a:r>
              <a:rPr lang="pl-PL" b="1" dirty="0"/>
              <a:t>wyłącznie </a:t>
            </a:r>
            <a:r>
              <a:rPr lang="pl-PL" dirty="0"/>
              <a:t>na podstawie i w granicach prawa </a:t>
            </a:r>
          </a:p>
          <a:p>
            <a:pPr algn="just"/>
            <a:r>
              <a:rPr lang="pl-PL" dirty="0"/>
              <a:t>Do wykonania określonej czynności dowodowej konieczne jest spełnienie przesłanek z k.p.k. </a:t>
            </a:r>
          </a:p>
          <a:p>
            <a:pPr lvl="1" algn="just"/>
            <a:r>
              <a:rPr lang="pl-PL" dirty="0"/>
              <a:t>Np. dla przeszukania pomieszczenia musi istnieć odpowiedni stopień prawdopodobieństwa, że dana osoba lub rzecz znajdują się w określonym miejscu (art. 219) </a:t>
            </a:r>
          </a:p>
        </p:txBody>
      </p:sp>
      <p:sp>
        <p:nvSpPr>
          <p:cNvPr id="8" name="Symbol zastępczy tekstu 7">
            <a:extLst>
              <a:ext uri="{FF2B5EF4-FFF2-40B4-BE49-F238E27FC236}">
                <a16:creationId xmlns:a16="http://schemas.microsoft.com/office/drawing/2014/main" id="{F56ADE8E-BA08-4566-A762-3AFE0C1D67B0}"/>
              </a:ext>
            </a:extLst>
          </p:cNvPr>
          <p:cNvSpPr>
            <a:spLocks noGrp="1"/>
          </p:cNvSpPr>
          <p:nvPr>
            <p:ph type="body" sz="quarter" idx="3"/>
          </p:nvPr>
        </p:nvSpPr>
        <p:spPr/>
        <p:txBody>
          <a:bodyPr>
            <a:normAutofit fontScale="85000" lnSpcReduction="20000"/>
          </a:bodyPr>
          <a:lstStyle/>
          <a:p>
            <a:r>
              <a:rPr lang="pl-PL" dirty="0"/>
              <a:t>Poszukiwanie dowodów przez nieinstytucjonalnych uczestników postępowania </a:t>
            </a:r>
          </a:p>
        </p:txBody>
      </p:sp>
      <p:sp>
        <p:nvSpPr>
          <p:cNvPr id="9" name="Symbol zastępczy zawartości 8">
            <a:extLst>
              <a:ext uri="{FF2B5EF4-FFF2-40B4-BE49-F238E27FC236}">
                <a16:creationId xmlns:a16="http://schemas.microsoft.com/office/drawing/2014/main" id="{AB8A9DA0-687F-416F-91FA-4DA978E26AC7}"/>
              </a:ext>
            </a:extLst>
          </p:cNvPr>
          <p:cNvSpPr>
            <a:spLocks noGrp="1"/>
          </p:cNvSpPr>
          <p:nvPr>
            <p:ph sz="quarter" idx="4"/>
          </p:nvPr>
        </p:nvSpPr>
        <p:spPr>
          <a:xfrm>
            <a:off x="6416037" y="2926052"/>
            <a:ext cx="5194771" cy="3640001"/>
          </a:xfrm>
        </p:spPr>
        <p:txBody>
          <a:bodyPr>
            <a:normAutofit fontScale="70000" lnSpcReduction="20000"/>
          </a:bodyPr>
          <a:lstStyle/>
          <a:p>
            <a:pPr algn="just"/>
            <a:r>
              <a:rPr lang="pl-PL" dirty="0"/>
              <a:t>Czynności pozaprocesowe – oskarżony/obrońca we własnym zakresie poszukują dowodów </a:t>
            </a:r>
          </a:p>
          <a:p>
            <a:pPr algn="just"/>
            <a:r>
              <a:rPr lang="pl-PL" dirty="0"/>
              <a:t>Granicą dopuszczalności działań są przepisy prawa karnego materialnego </a:t>
            </a:r>
          </a:p>
          <a:p>
            <a:pPr lvl="1" algn="just"/>
            <a:r>
              <a:rPr lang="pl-PL" dirty="0"/>
              <a:t>Np. problem tworzenia dowodów fałszywych, wpływanie na treść zeznań świadka </a:t>
            </a:r>
          </a:p>
          <a:p>
            <a:pPr algn="just"/>
            <a:r>
              <a:rPr lang="pl-PL" dirty="0"/>
              <a:t>Polskie ustawodawstwo nie reguluje tej problematyki (nie ma unormowanego prywatnego śledztwa, „przygotowania” świadka do składania zeznań na rozprawie). </a:t>
            </a:r>
          </a:p>
          <a:p>
            <a:pPr algn="just"/>
            <a:r>
              <a:rPr lang="pl-PL" dirty="0"/>
              <a:t>Nieformalna działalność </a:t>
            </a:r>
          </a:p>
          <a:p>
            <a:pPr algn="just"/>
            <a:endParaRPr lang="pl-PL" dirty="0"/>
          </a:p>
        </p:txBody>
      </p:sp>
    </p:spTree>
    <p:extLst>
      <p:ext uri="{BB962C8B-B14F-4D97-AF65-F5344CB8AC3E}">
        <p14:creationId xmlns:p14="http://schemas.microsoft.com/office/powerpoint/2010/main" val="21505142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61A1C13A-DA45-48E2-AF14-EFE05E16E693}"/>
              </a:ext>
            </a:extLst>
          </p:cNvPr>
          <p:cNvSpPr>
            <a:spLocks noGrp="1"/>
          </p:cNvSpPr>
          <p:nvPr>
            <p:ph type="title"/>
          </p:nvPr>
        </p:nvSpPr>
        <p:spPr>
          <a:xfrm>
            <a:off x="746228" y="1037967"/>
            <a:ext cx="3054091" cy="4709131"/>
          </a:xfrm>
        </p:spPr>
        <p:txBody>
          <a:bodyPr anchor="ctr">
            <a:normAutofit/>
          </a:bodyPr>
          <a:lstStyle/>
          <a:p>
            <a:r>
              <a:rPr lang="pl-PL" sz="2400"/>
              <a:t>Czynności dowodowe - poszukiwawcze</a:t>
            </a:r>
          </a:p>
        </p:txBody>
      </p:sp>
      <p:graphicFrame>
        <p:nvGraphicFramePr>
          <p:cNvPr id="10" name="Symbol zastępczy zawartości 7">
            <a:extLst>
              <a:ext uri="{FF2B5EF4-FFF2-40B4-BE49-F238E27FC236}">
                <a16:creationId xmlns:a16="http://schemas.microsoft.com/office/drawing/2014/main" id="{843C0B12-2D94-4E1E-A4D6-6FFA612CB567}"/>
              </a:ext>
            </a:extLst>
          </p:cNvPr>
          <p:cNvGraphicFramePr>
            <a:graphicFrameLocks noGrp="1"/>
          </p:cNvGraphicFramePr>
          <p:nvPr>
            <p:ph idx="1"/>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0915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1DC66A-C54C-4B47-B867-9992A165A387}"/>
              </a:ext>
            </a:extLst>
          </p:cNvPr>
          <p:cNvSpPr>
            <a:spLocks noGrp="1"/>
          </p:cNvSpPr>
          <p:nvPr>
            <p:ph type="title"/>
          </p:nvPr>
        </p:nvSpPr>
        <p:spPr>
          <a:xfrm>
            <a:off x="235752" y="2523414"/>
            <a:ext cx="5120255" cy="3903332"/>
          </a:xfrm>
        </p:spPr>
        <p:txBody>
          <a:bodyPr anchor="t">
            <a:normAutofit/>
          </a:bodyPr>
          <a:lstStyle/>
          <a:p>
            <a:r>
              <a:rPr lang="pl-PL" sz="4000" dirty="0">
                <a:solidFill>
                  <a:schemeClr val="tx1">
                    <a:lumMod val="85000"/>
                    <a:lumOff val="15000"/>
                  </a:schemeClr>
                </a:solidFill>
              </a:rPr>
              <a:t>Czynności poszukiwawcze </a:t>
            </a:r>
          </a:p>
        </p:txBody>
      </p:sp>
      <p:graphicFrame>
        <p:nvGraphicFramePr>
          <p:cNvPr id="4" name="Symbol zastępczy zawartości 3">
            <a:extLst>
              <a:ext uri="{FF2B5EF4-FFF2-40B4-BE49-F238E27FC236}">
                <a16:creationId xmlns:a16="http://schemas.microsoft.com/office/drawing/2014/main" id="{C4CED92B-3323-D426-F392-606418E5020C}"/>
              </a:ext>
            </a:extLst>
          </p:cNvPr>
          <p:cNvGraphicFramePr>
            <a:graphicFrameLocks noGrp="1"/>
          </p:cNvGraphicFramePr>
          <p:nvPr>
            <p:ph idx="1"/>
            <p:extLst>
              <p:ext uri="{D42A27DB-BD31-4B8C-83A1-F6EECF244321}">
                <p14:modId xmlns:p14="http://schemas.microsoft.com/office/powerpoint/2010/main" val="785672894"/>
              </p:ext>
            </p:extLst>
          </p:nvPr>
        </p:nvGraphicFramePr>
        <p:xfrm>
          <a:off x="4519129" y="635000"/>
          <a:ext cx="7091679" cy="558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57398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61BA137-823E-452D-ABFF-B97092C1575A}"/>
              </a:ext>
            </a:extLst>
          </p:cNvPr>
          <p:cNvSpPr>
            <a:spLocks noGrp="1"/>
          </p:cNvSpPr>
          <p:nvPr>
            <p:ph type="title"/>
          </p:nvPr>
        </p:nvSpPr>
        <p:spPr>
          <a:xfrm>
            <a:off x="581192" y="1507414"/>
            <a:ext cx="5120255" cy="3903332"/>
          </a:xfrm>
        </p:spPr>
        <p:txBody>
          <a:bodyPr anchor="t">
            <a:normAutofit/>
          </a:bodyPr>
          <a:lstStyle/>
          <a:p>
            <a:pPr>
              <a:lnSpc>
                <a:spcPct val="90000"/>
              </a:lnSpc>
            </a:pPr>
            <a:r>
              <a:rPr lang="pl-PL" sz="2800" dirty="0">
                <a:solidFill>
                  <a:schemeClr val="tx1">
                    <a:lumMod val="85000"/>
                    <a:lumOff val="15000"/>
                  </a:schemeClr>
                </a:solidFill>
              </a:rPr>
              <a:t>Wrażliwe czynności dowodowe – </a:t>
            </a:r>
            <a:br>
              <a:rPr lang="pl-PL" sz="2800" dirty="0">
                <a:solidFill>
                  <a:schemeClr val="tx1">
                    <a:lumMod val="85000"/>
                    <a:lumOff val="15000"/>
                  </a:schemeClr>
                </a:solidFill>
              </a:rPr>
            </a:br>
            <a:r>
              <a:rPr lang="pl-PL" sz="2800" dirty="0">
                <a:solidFill>
                  <a:schemeClr val="tx1">
                    <a:lumMod val="85000"/>
                    <a:lumOff val="15000"/>
                  </a:schemeClr>
                </a:solidFill>
              </a:rPr>
              <a:t>Czynności dowodowe, które wiążą się ze znaczną ingerencją w konstytucyjnie zagwarantowane prawa i wolności jednostki </a:t>
            </a:r>
          </a:p>
        </p:txBody>
      </p:sp>
      <p:graphicFrame>
        <p:nvGraphicFramePr>
          <p:cNvPr id="5" name="Symbol zastępczy zawartości 4">
            <a:extLst>
              <a:ext uri="{FF2B5EF4-FFF2-40B4-BE49-F238E27FC236}">
                <a16:creationId xmlns:a16="http://schemas.microsoft.com/office/drawing/2014/main" id="{ABBCAF7B-51F7-8106-7E84-A99B8D859A9B}"/>
              </a:ext>
            </a:extLst>
          </p:cNvPr>
          <p:cNvGraphicFramePr>
            <a:graphicFrameLocks noGrp="1"/>
          </p:cNvGraphicFramePr>
          <p:nvPr>
            <p:ph idx="1"/>
            <p:extLst>
              <p:ext uri="{D42A27DB-BD31-4B8C-83A1-F6EECF244321}">
                <p14:modId xmlns:p14="http://schemas.microsoft.com/office/powerpoint/2010/main" val="462498467"/>
              </p:ext>
            </p:extLst>
          </p:nvPr>
        </p:nvGraphicFramePr>
        <p:xfrm>
          <a:off x="5913120" y="477520"/>
          <a:ext cx="5963919" cy="51409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rostokąt 3">
            <a:extLst>
              <a:ext uri="{FF2B5EF4-FFF2-40B4-BE49-F238E27FC236}">
                <a16:creationId xmlns:a16="http://schemas.microsoft.com/office/drawing/2014/main" id="{7C8681EB-D3A6-47AA-B3B5-859461EF963D}"/>
              </a:ext>
            </a:extLst>
          </p:cNvPr>
          <p:cNvSpPr/>
          <p:nvPr/>
        </p:nvSpPr>
        <p:spPr>
          <a:xfrm>
            <a:off x="989892" y="5780430"/>
            <a:ext cx="10270942" cy="830997"/>
          </a:xfrm>
          <a:prstGeom prst="rect">
            <a:avLst/>
          </a:prstGeom>
        </p:spPr>
        <p:txBody>
          <a:bodyPr wrap="square">
            <a:spAutoFit/>
          </a:bodyPr>
          <a:lstStyle/>
          <a:p>
            <a:pPr algn="ctr"/>
            <a:r>
              <a:rPr lang="pl-PL" sz="2400" b="1" dirty="0">
                <a:solidFill>
                  <a:schemeClr val="accent1"/>
                </a:solidFill>
              </a:rPr>
              <a:t>Konieczne przestrzeganie klauzuli proporcjonalności i subsydiarności. </a:t>
            </a:r>
          </a:p>
          <a:p>
            <a:pPr algn="ctr"/>
            <a:r>
              <a:rPr lang="pl-PL" sz="2400" b="1" dirty="0">
                <a:solidFill>
                  <a:schemeClr val="accent1"/>
                </a:solidFill>
              </a:rPr>
              <a:t>Konstytucyjna klauzula proporcjonalności: art. 31 ust. 3 </a:t>
            </a:r>
          </a:p>
        </p:txBody>
      </p:sp>
    </p:spTree>
    <p:extLst>
      <p:ext uri="{BB962C8B-B14F-4D97-AF65-F5344CB8AC3E}">
        <p14:creationId xmlns:p14="http://schemas.microsoft.com/office/powerpoint/2010/main" val="35141402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581192" y="231550"/>
            <a:ext cx="11029616" cy="1188720"/>
          </a:xfrm>
        </p:spPr>
        <p:txBody>
          <a:bodyPr/>
          <a:lstStyle/>
          <a:p>
            <a:r>
              <a:rPr lang="pl-PL" dirty="0"/>
              <a:t>Zatrzymanie rzeczy</a:t>
            </a:r>
          </a:p>
        </p:txBody>
      </p:sp>
      <p:sp>
        <p:nvSpPr>
          <p:cNvPr id="3" name="Symbol zastępczy zawartości 2"/>
          <p:cNvSpPr>
            <a:spLocks noGrp="1"/>
          </p:cNvSpPr>
          <p:nvPr>
            <p:ph idx="1"/>
          </p:nvPr>
        </p:nvSpPr>
        <p:spPr>
          <a:xfrm>
            <a:off x="581193" y="1651819"/>
            <a:ext cx="8956214" cy="4829944"/>
          </a:xfrm>
        </p:spPr>
        <p:txBody>
          <a:bodyPr>
            <a:normAutofit fontScale="92500" lnSpcReduction="10000"/>
          </a:bodyPr>
          <a:lstStyle/>
          <a:p>
            <a:pPr marL="114300" indent="0" algn="just">
              <a:buNone/>
            </a:pPr>
            <a:r>
              <a:rPr lang="pl-PL" sz="2000" dirty="0"/>
              <a:t>- mogących stanowić </a:t>
            </a:r>
            <a:r>
              <a:rPr lang="pl-PL" sz="2000" b="1" dirty="0"/>
              <a:t>dowód</a:t>
            </a:r>
            <a:r>
              <a:rPr lang="pl-PL" sz="2000" dirty="0"/>
              <a:t> w sprawie </a:t>
            </a:r>
          </a:p>
          <a:p>
            <a:pPr marL="114300" indent="0" algn="just">
              <a:buNone/>
            </a:pPr>
            <a:r>
              <a:rPr lang="pl-PL" sz="2000" dirty="0"/>
              <a:t>-</a:t>
            </a:r>
            <a:r>
              <a:rPr lang="pl-PL" sz="2000" b="1" dirty="0"/>
              <a:t> podlegających zajęciu </a:t>
            </a:r>
            <a:r>
              <a:rPr lang="pl-PL" sz="2000" dirty="0"/>
              <a:t>w celu zabezpieczenia kar  majątkowych, środków karnych o charakterze majątkowym, przepadku, środków kompensacyjnych albo roszczeń o naprawienie szkody (art. 217 § 1 k.p.k.)</a:t>
            </a:r>
          </a:p>
          <a:p>
            <a:pPr algn="just"/>
            <a:r>
              <a:rPr lang="pl-PL" sz="2000" dirty="0"/>
              <a:t>Rzeczy należy wydać na </a:t>
            </a:r>
            <a:r>
              <a:rPr lang="pl-PL" sz="2000" b="1" dirty="0"/>
              <a:t>żądanie sądu lub prokuratora</a:t>
            </a:r>
            <a:r>
              <a:rPr lang="pl-PL" sz="2000" dirty="0"/>
              <a:t> </a:t>
            </a:r>
            <a:r>
              <a:rPr lang="pl-PL" sz="2000" dirty="0">
                <a:sym typeface="Wingdings" pitchFamily="2" charset="2"/>
              </a:rPr>
              <a:t> konieczne wydanie postanowienia, w którym określono o jaką rzecz chodzi</a:t>
            </a:r>
            <a:endParaRPr lang="pl-PL" sz="2000" dirty="0"/>
          </a:p>
          <a:p>
            <a:pPr algn="just"/>
            <a:r>
              <a:rPr lang="pl-PL" sz="2000" dirty="0"/>
              <a:t>W </a:t>
            </a:r>
            <a:r>
              <a:rPr lang="pl-PL" sz="2000" b="1" dirty="0"/>
              <a:t>wypadkach niecierpiących zwłoki </a:t>
            </a:r>
            <a:r>
              <a:rPr lang="pl-PL" sz="2000" dirty="0"/>
              <a:t>rzeczy należy wydać na żądanie Policji </a:t>
            </a:r>
            <a:r>
              <a:rPr lang="pl-PL" sz="2000" dirty="0">
                <a:sym typeface="Wingdings" pitchFamily="2" charset="2"/>
              </a:rPr>
              <a:t> należy okazać </a:t>
            </a:r>
            <a:r>
              <a:rPr lang="pl-PL" sz="2000" b="1" dirty="0">
                <a:sym typeface="Wingdings" pitchFamily="2" charset="2"/>
              </a:rPr>
              <a:t>nakaz kierownika jednostki </a:t>
            </a:r>
            <a:r>
              <a:rPr lang="pl-PL" sz="2000" dirty="0">
                <a:sym typeface="Wingdings" pitchFamily="2" charset="2"/>
              </a:rPr>
              <a:t>albo </a:t>
            </a:r>
            <a:r>
              <a:rPr lang="pl-PL" sz="2000" b="1" dirty="0">
                <a:sym typeface="Wingdings" pitchFamily="2" charset="2"/>
              </a:rPr>
              <a:t>legitymację służbową </a:t>
            </a:r>
            <a:r>
              <a:rPr lang="pl-PL" sz="2000" dirty="0">
                <a:sym typeface="Wingdings" pitchFamily="2" charset="2"/>
              </a:rPr>
              <a:t>i określić jaka rzecz ma zostać zatrzymana. </a:t>
            </a:r>
            <a:endParaRPr lang="pl-PL" sz="2000" dirty="0"/>
          </a:p>
          <a:p>
            <a:pPr algn="just"/>
            <a:r>
              <a:rPr lang="pl-PL" sz="2000" dirty="0"/>
              <a:t>Osobę wzywa się do wydania rzeczy dobrowolnie, a w razie odmowy można przymusowo odebrać rzecz. 3 etapy zatrzymania rzeczy:</a:t>
            </a:r>
          </a:p>
          <a:p>
            <a:pPr marL="544068" lvl="1" indent="-342900" algn="just">
              <a:buFont typeface="+mj-lt"/>
              <a:buAutoNum type="arabicPeriod"/>
            </a:pPr>
            <a:r>
              <a:rPr lang="pl-PL" sz="2000" dirty="0"/>
              <a:t>okazanie postanowienia/ nakazu kierownika jednostki </a:t>
            </a:r>
          </a:p>
          <a:p>
            <a:pPr marL="544068" lvl="1" indent="-342900" algn="just">
              <a:buFont typeface="+mj-lt"/>
              <a:buAutoNum type="arabicPeriod"/>
            </a:pPr>
            <a:r>
              <a:rPr lang="pl-PL" sz="2000" dirty="0"/>
              <a:t>wezwanie do dobrowolnego wydania rzeczy </a:t>
            </a:r>
          </a:p>
          <a:p>
            <a:pPr marL="544068" lvl="1" indent="-342900" algn="just">
              <a:buFont typeface="+mj-lt"/>
              <a:buAutoNum type="arabicPeriod"/>
            </a:pPr>
            <a:r>
              <a:rPr lang="pl-PL" sz="2000" dirty="0"/>
              <a:t>przymusowe odebranie, gdy osoba odmówi dobrowolnego wydania </a:t>
            </a:r>
          </a:p>
          <a:p>
            <a:pPr algn="just"/>
            <a:r>
              <a:rPr lang="pl-PL" sz="2000" dirty="0"/>
              <a:t>Zatrzymanie rzeczy (odebrania) należy dokonywać z umiarem i poszanowaniem godności osób, których ta czynność dotyczy. </a:t>
            </a:r>
          </a:p>
        </p:txBody>
      </p:sp>
    </p:spTree>
    <p:extLst>
      <p:ext uri="{BB962C8B-B14F-4D97-AF65-F5344CB8AC3E}">
        <p14:creationId xmlns:p14="http://schemas.microsoft.com/office/powerpoint/2010/main" val="11168676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0" y="-346770"/>
            <a:ext cx="12192000" cy="1325563"/>
          </a:xfrm>
        </p:spPr>
        <p:txBody>
          <a:bodyPr/>
          <a:lstStyle/>
          <a:p>
            <a:pPr algn="ctr"/>
            <a:r>
              <a:rPr lang="pl-PL" dirty="0"/>
              <a:t>Zatrzymanie rzeczy </a:t>
            </a:r>
          </a:p>
        </p:txBody>
      </p:sp>
      <p:sp>
        <p:nvSpPr>
          <p:cNvPr id="4" name="Symbol zastępczy tekstu 3"/>
          <p:cNvSpPr>
            <a:spLocks noGrp="1"/>
          </p:cNvSpPr>
          <p:nvPr>
            <p:ph type="body" idx="1"/>
          </p:nvPr>
        </p:nvSpPr>
        <p:spPr/>
        <p:txBody>
          <a:bodyPr>
            <a:normAutofit/>
          </a:bodyPr>
          <a:lstStyle/>
          <a:p>
            <a:pPr algn="ctr"/>
            <a:r>
              <a:rPr lang="pl-PL" sz="2800" b="1" dirty="0"/>
              <a:t>Dobrowolne wydanie</a:t>
            </a:r>
          </a:p>
        </p:txBody>
      </p:sp>
      <p:sp>
        <p:nvSpPr>
          <p:cNvPr id="5" name="Symbol zastępczy zawartości 4"/>
          <p:cNvSpPr>
            <a:spLocks noGrp="1"/>
          </p:cNvSpPr>
          <p:nvPr>
            <p:ph sz="half" idx="2"/>
          </p:nvPr>
        </p:nvSpPr>
        <p:spPr/>
        <p:txBody>
          <a:bodyPr>
            <a:normAutofit/>
          </a:bodyPr>
          <a:lstStyle/>
          <a:p>
            <a:pPr algn="just"/>
            <a:r>
              <a:rPr lang="pl-PL" sz="2200" dirty="0"/>
              <a:t>Osoba, której rzecz odebrano ma prawo złożyć wniosek o doręczenie jej, w ciągu 14 dni, postanowienia o zatwierdzeniu zatrzymania (art. 217 § 4 k.p.k.).</a:t>
            </a:r>
          </a:p>
          <a:p>
            <a:pPr algn="just"/>
            <a:r>
              <a:rPr lang="pl-PL" sz="2200" dirty="0"/>
              <a:t>Jeżeli czynność nie została zatwierdzona, </a:t>
            </a:r>
            <a:r>
              <a:rPr lang="pl-PL" sz="2200" u="sng" dirty="0"/>
              <a:t>zwrot dobrowolnie wydanych rzeczy nie jest obowiązkowy </a:t>
            </a:r>
            <a:r>
              <a:rPr lang="pl-PL" sz="2200" dirty="0"/>
              <a:t>(art. 230 § 1 k.p.k.)</a:t>
            </a:r>
          </a:p>
        </p:txBody>
      </p:sp>
      <p:sp>
        <p:nvSpPr>
          <p:cNvPr id="6" name="Symbol zastępczy tekstu 5"/>
          <p:cNvSpPr>
            <a:spLocks noGrp="1"/>
          </p:cNvSpPr>
          <p:nvPr>
            <p:ph type="body" sz="quarter" idx="3"/>
          </p:nvPr>
        </p:nvSpPr>
        <p:spPr/>
        <p:txBody>
          <a:bodyPr>
            <a:normAutofit/>
          </a:bodyPr>
          <a:lstStyle/>
          <a:p>
            <a:pPr algn="ctr"/>
            <a:r>
              <a:rPr lang="pl-PL" sz="2800" b="1" dirty="0"/>
              <a:t>Przymusowe odebranie</a:t>
            </a:r>
          </a:p>
        </p:txBody>
      </p:sp>
      <p:sp>
        <p:nvSpPr>
          <p:cNvPr id="7" name="Symbol zastępczy zawartości 6"/>
          <p:cNvSpPr>
            <a:spLocks noGrp="1"/>
          </p:cNvSpPr>
          <p:nvPr>
            <p:ph sz="quarter" idx="4"/>
          </p:nvPr>
        </p:nvSpPr>
        <p:spPr/>
        <p:txBody>
          <a:bodyPr>
            <a:normAutofit/>
          </a:bodyPr>
          <a:lstStyle/>
          <a:p>
            <a:pPr algn="just"/>
            <a:r>
              <a:rPr lang="pl-PL" sz="2200" dirty="0"/>
              <a:t>Przy przymusowym odebraniu, postanowienie o zatwierdzeniu zatrzymania rzeczy należy doręczyć w ciągu 7 dni (art. 217 § 5, 229, 230 §  1 k.p.k.)</a:t>
            </a:r>
          </a:p>
          <a:p>
            <a:pPr algn="just"/>
            <a:r>
              <a:rPr lang="pl-PL" sz="2200" dirty="0"/>
              <a:t>Jeżeli w terminie 7 dni czynność nie została zatwierdzona, </a:t>
            </a:r>
            <a:r>
              <a:rPr lang="pl-PL" sz="2200" u="sng" dirty="0"/>
              <a:t>rzeczy odebrane należy niezwłocznie zwrócić osobie uprawnionej</a:t>
            </a:r>
            <a:r>
              <a:rPr lang="pl-PL" sz="2200" dirty="0"/>
              <a:t> (art. 230 § 1 k.p.k.)</a:t>
            </a:r>
          </a:p>
        </p:txBody>
      </p:sp>
      <p:sp>
        <p:nvSpPr>
          <p:cNvPr id="8" name="Prostokąt zaokrąglony 7"/>
          <p:cNvSpPr/>
          <p:nvPr/>
        </p:nvSpPr>
        <p:spPr>
          <a:xfrm>
            <a:off x="600074" y="806196"/>
            <a:ext cx="11144251" cy="8309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dirty="0"/>
              <a:t>Wydania rzeczy, </a:t>
            </a:r>
            <a:r>
              <a:rPr lang="pl-PL" sz="2000" b="1" u="sng" dirty="0"/>
              <a:t>w sytuacji niecierpiącej zwłoki </a:t>
            </a:r>
            <a:r>
              <a:rPr lang="pl-PL" sz="2000" dirty="0"/>
              <a:t>żąda Policja lub inny uprawniony organ bez uprzedniego wydania postanowienia przez sąd lub prokuratora. Brak zatwierdzenia zatrzymania uniemożliwia wykorzystanie jako dowodu zatrzymanych rzeczy. </a:t>
            </a:r>
          </a:p>
        </p:txBody>
      </p:sp>
      <p:sp>
        <p:nvSpPr>
          <p:cNvPr id="10" name="pole tekstowe 9"/>
          <p:cNvSpPr txBox="1"/>
          <p:nvPr/>
        </p:nvSpPr>
        <p:spPr>
          <a:xfrm>
            <a:off x="0" y="6015320"/>
            <a:ext cx="12192000" cy="830997"/>
          </a:xfrm>
          <a:prstGeom prst="rect">
            <a:avLst/>
          </a:prstGeom>
          <a:noFill/>
        </p:spPr>
        <p:txBody>
          <a:bodyPr wrap="square" rtlCol="0">
            <a:spAutoFit/>
          </a:bodyPr>
          <a:lstStyle/>
          <a:p>
            <a:pPr algn="ctr"/>
            <a:r>
              <a:rPr lang="pl-PL" sz="2400" dirty="0"/>
              <a:t>O uprawnieniu do żądania doręczenia postanowienia o zatwierdzeniu zatrzymania rzeczy </a:t>
            </a:r>
            <a:r>
              <a:rPr lang="pl-PL" sz="2400" u="sng" dirty="0"/>
              <a:t>należy pouczyć osobę, która wydała rzecz (lub której rzecz odebrano)</a:t>
            </a:r>
            <a:endParaRPr lang="pl-PL" sz="2400" dirty="0"/>
          </a:p>
        </p:txBody>
      </p:sp>
    </p:spTree>
    <p:extLst>
      <p:ext uri="{BB962C8B-B14F-4D97-AF65-F5344CB8AC3E}">
        <p14:creationId xmlns:p14="http://schemas.microsoft.com/office/powerpoint/2010/main" val="32351190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ytuł 6"/>
          <p:cNvSpPr>
            <a:spLocks noGrp="1"/>
          </p:cNvSpPr>
          <p:nvPr>
            <p:ph type="title"/>
          </p:nvPr>
        </p:nvSpPr>
        <p:spPr>
          <a:xfrm>
            <a:off x="431197" y="199553"/>
            <a:ext cx="10515600" cy="1325563"/>
          </a:xfrm>
        </p:spPr>
        <p:txBody>
          <a:bodyPr>
            <a:normAutofit/>
          </a:bodyPr>
          <a:lstStyle/>
          <a:p>
            <a:r>
              <a:rPr lang="pl-PL" sz="4800" dirty="0"/>
              <a:t>Zatrzymanie i kontrola korespondencji </a:t>
            </a:r>
          </a:p>
        </p:txBody>
      </p:sp>
      <p:sp>
        <p:nvSpPr>
          <p:cNvPr id="8" name="Symbol zastępczy zawartości 7"/>
          <p:cNvSpPr>
            <a:spLocks noGrp="1"/>
          </p:cNvSpPr>
          <p:nvPr>
            <p:ph idx="1"/>
          </p:nvPr>
        </p:nvSpPr>
        <p:spPr>
          <a:xfrm>
            <a:off x="431197" y="1525116"/>
            <a:ext cx="11329605" cy="4829944"/>
          </a:xfrm>
        </p:spPr>
        <p:txBody>
          <a:bodyPr>
            <a:normAutofit fontScale="92500"/>
          </a:bodyPr>
          <a:lstStyle/>
          <a:p>
            <a:pPr algn="just"/>
            <a:r>
              <a:rPr lang="pl-PL" sz="2400" dirty="0"/>
              <a:t>Na </a:t>
            </a:r>
            <a:r>
              <a:rPr lang="pl-PL" sz="2400" b="1" dirty="0"/>
              <a:t>żądanie prokuratora lub sądu </a:t>
            </a:r>
            <a:r>
              <a:rPr lang="pl-PL" sz="2400" dirty="0"/>
              <a:t>urzędy, instytucje i podmioty prowadzące działalność w dziedzinie poczty lub telekomunikacyjną, urzędy celne i przedsiębiorstwa (instytucje) transportowe mają obowiązek wydać organom procesowym korespondencję, przesyłki i dane telekomunikacyjne </a:t>
            </a:r>
            <a:r>
              <a:rPr lang="pl-PL" sz="2400" b="1" dirty="0"/>
              <a:t>jeżeli mają znaczenie dla toczącego się postępowania</a:t>
            </a:r>
            <a:r>
              <a:rPr lang="pl-PL" sz="2400" dirty="0"/>
              <a:t>. </a:t>
            </a:r>
          </a:p>
          <a:p>
            <a:pPr algn="just"/>
            <a:r>
              <a:rPr lang="pl-PL" sz="2400" dirty="0"/>
              <a:t>Zatrzymanie i kontrola korespondencji to także skopiowanie danych dostępnych na nośniku informacji. </a:t>
            </a:r>
          </a:p>
          <a:p>
            <a:pPr algn="just"/>
            <a:r>
              <a:rPr lang="pl-PL" sz="2400" dirty="0"/>
              <a:t>Żądanie sądu lub prokuratora – w formie postanowienia. Konieczne uzasadnienie decyzji procesowej. </a:t>
            </a:r>
          </a:p>
          <a:p>
            <a:pPr algn="just"/>
            <a:r>
              <a:rPr lang="pl-PL" sz="2400" dirty="0"/>
              <a:t>Tylko sąd lub prokurator mają prawo zarządzić ich otwarcie. </a:t>
            </a:r>
          </a:p>
          <a:p>
            <a:pPr algn="just"/>
            <a:r>
              <a:rPr lang="pl-PL" sz="2400" dirty="0"/>
              <a:t>Postanowienie doręcza się adresatom korespondencji lub nadawcy. Doręczenie może być odroczone na czas oznaczony, maksymalnie do czasu prawomocnego zakończenia postępowania. </a:t>
            </a:r>
          </a:p>
          <a:p>
            <a:pPr algn="just"/>
            <a:r>
              <a:rPr lang="pl-PL" sz="2400" dirty="0"/>
              <a:t>Przysługuje zażalenie osobom, których prawa zostały naruszone – art. 236 </a:t>
            </a:r>
          </a:p>
        </p:txBody>
      </p:sp>
    </p:spTree>
    <p:extLst>
      <p:ext uri="{BB962C8B-B14F-4D97-AF65-F5344CB8AC3E}">
        <p14:creationId xmlns:p14="http://schemas.microsoft.com/office/powerpoint/2010/main" val="3790252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12BA71A-8673-8F70-4348-5B4F67F6A22D}"/>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1737BA61-3971-8015-7D06-53D833D561CB}"/>
              </a:ext>
            </a:extLst>
          </p:cNvPr>
          <p:cNvSpPr>
            <a:spLocks noGrp="1"/>
          </p:cNvSpPr>
          <p:nvPr>
            <p:ph type="title"/>
          </p:nvPr>
        </p:nvSpPr>
        <p:spPr>
          <a:xfrm>
            <a:off x="322072" y="321492"/>
            <a:ext cx="9792208" cy="1527078"/>
          </a:xfrm>
        </p:spPr>
        <p:txBody>
          <a:bodyPr>
            <a:normAutofit/>
          </a:bodyPr>
          <a:lstStyle/>
          <a:p>
            <a:r>
              <a:rPr lang="pl-PL" dirty="0"/>
              <a:t>Zasada prawdy materialnej </a:t>
            </a:r>
          </a:p>
        </p:txBody>
      </p:sp>
      <p:pic>
        <p:nvPicPr>
          <p:cNvPr id="3076" name="Picture 4" descr="Free Truth Cliparts, Download Free Truth Cliparts png images, Free ClipArts  on Clipart Library">
            <a:extLst>
              <a:ext uri="{FF2B5EF4-FFF2-40B4-BE49-F238E27FC236}">
                <a16:creationId xmlns:a16="http://schemas.microsoft.com/office/drawing/2014/main" id="{DD8CAC35-478D-F08B-2BB5-C2A2202A37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1200" y="695458"/>
            <a:ext cx="2438400" cy="1876425"/>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FD0C395D-AD48-2B01-4A59-A626D9CDEE42}"/>
              </a:ext>
            </a:extLst>
          </p:cNvPr>
          <p:cNvSpPr>
            <a:spLocks noGrp="1"/>
          </p:cNvSpPr>
          <p:nvPr>
            <p:ph idx="1"/>
          </p:nvPr>
        </p:nvSpPr>
        <p:spPr>
          <a:xfrm>
            <a:off x="322072" y="1503680"/>
            <a:ext cx="9792208" cy="5151120"/>
          </a:xfrm>
        </p:spPr>
        <p:txBody>
          <a:bodyPr>
            <a:normAutofit/>
          </a:bodyPr>
          <a:lstStyle/>
          <a:p>
            <a:pPr algn="just"/>
            <a:r>
              <a:rPr lang="pl-PL" dirty="0"/>
              <a:t>Prawda nie jest celem procesu karnego, dlatego, że nie dąży się do poznania prawdy materialnej za wszelką cenę. Zasada ta podlega wielu ograniczeniom np. ze względu na zasadę in dubio pro </a:t>
            </a:r>
            <a:r>
              <a:rPr lang="pl-PL" dirty="0" err="1"/>
              <a:t>reo</a:t>
            </a:r>
            <a:r>
              <a:rPr lang="pl-PL" dirty="0"/>
              <a:t>, prawomocność rozstrzygnięcia, prekluzyjne terminy do wniesienia kasacji na niekorzyść oskarżonego/wznowienia postępowania na niekorzyść oskarżonego, zakazy dowodowe, oportunistyczne instytucje procesu karnego.</a:t>
            </a:r>
          </a:p>
          <a:p>
            <a:pPr algn="just"/>
            <a:r>
              <a:rPr lang="pl-PL" dirty="0"/>
              <a:t>Prawdy materialnej nie  ograniczają m.in. porozumienia procesowe (zob. art. 335 i 387), ponieważ warunkiem zawarcia porozumienia jest brak wątpliwości odnośnie do okoliczności popełnienia przestępstwa.  </a:t>
            </a:r>
          </a:p>
        </p:txBody>
      </p:sp>
    </p:spTree>
    <p:extLst>
      <p:ext uri="{BB962C8B-B14F-4D97-AF65-F5344CB8AC3E}">
        <p14:creationId xmlns:p14="http://schemas.microsoft.com/office/powerpoint/2010/main" val="4921942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C529803-D6F2-4758-971C-C9675E76B698}"/>
              </a:ext>
            </a:extLst>
          </p:cNvPr>
          <p:cNvSpPr>
            <a:spLocks noGrp="1"/>
          </p:cNvSpPr>
          <p:nvPr>
            <p:ph type="title"/>
          </p:nvPr>
        </p:nvSpPr>
        <p:spPr>
          <a:xfrm>
            <a:off x="482600" y="0"/>
            <a:ext cx="10634472" cy="2157984"/>
          </a:xfrm>
        </p:spPr>
        <p:txBody>
          <a:bodyPr/>
          <a:lstStyle/>
          <a:p>
            <a:r>
              <a:rPr lang="pl-PL" sz="2800" dirty="0"/>
              <a:t>Statystyki za 2022 – dane od dostawców usług telekomunikacyjnych (bilingi, dane o lokalizacji) </a:t>
            </a:r>
            <a:endParaRPr lang="en-GB" sz="2800" dirty="0"/>
          </a:p>
        </p:txBody>
      </p:sp>
      <p:sp>
        <p:nvSpPr>
          <p:cNvPr id="3" name="Symbol zastępczy zawartości 2">
            <a:extLst>
              <a:ext uri="{FF2B5EF4-FFF2-40B4-BE49-F238E27FC236}">
                <a16:creationId xmlns:a16="http://schemas.microsoft.com/office/drawing/2014/main" id="{2D0CA663-706B-4080-AB5C-D349E7E49361}"/>
              </a:ext>
            </a:extLst>
          </p:cNvPr>
          <p:cNvSpPr>
            <a:spLocks noGrp="1"/>
          </p:cNvSpPr>
          <p:nvPr>
            <p:ph idx="1"/>
          </p:nvPr>
        </p:nvSpPr>
        <p:spPr>
          <a:xfrm>
            <a:off x="482600" y="1998921"/>
            <a:ext cx="10506991" cy="3880671"/>
          </a:xfrm>
        </p:spPr>
        <p:txBody>
          <a:bodyPr>
            <a:normAutofit/>
          </a:bodyPr>
          <a:lstStyle/>
          <a:p>
            <a:pPr algn="just"/>
            <a:r>
              <a:rPr lang="pl-PL" dirty="0"/>
              <a:t>„W roku 2022 – 1 830 528, co oznacza, że w roku 2022 w porównaniu z rokiem 2021 odnotowano półtoraprocentowy spadek łącznej liczby uzyskiwanych danych telekomunikacyjnych, pocztowych i internetowych. Jeżeli chodzi o rozbicie danych na poszczególne grupy, czyli dane telekomunikacyjne, dane pocztowe oraz dane internetowe, </a:t>
            </a:r>
            <a:r>
              <a:rPr lang="pl-PL" b="1" dirty="0"/>
              <a:t>to w 2022 r. w liczbach bezwzględnych było </a:t>
            </a:r>
            <a:r>
              <a:rPr lang="pl-PL" b="1" dirty="0">
                <a:solidFill>
                  <a:srgbClr val="FF0000"/>
                </a:solidFill>
              </a:rPr>
              <a:t>to 1 787 885 </a:t>
            </a:r>
            <a:r>
              <a:rPr lang="pl-PL" b="1" dirty="0"/>
              <a:t>danych telekomunikacyjnych, 22 283 dane pocztowe oraz 20 360 danych internetowych</a:t>
            </a:r>
            <a:r>
              <a:rPr lang="pl-PL" dirty="0"/>
              <a:t>”</a:t>
            </a:r>
            <a:endParaRPr lang="en-GB" dirty="0"/>
          </a:p>
        </p:txBody>
      </p:sp>
    </p:spTree>
    <p:extLst>
      <p:ext uri="{BB962C8B-B14F-4D97-AF65-F5344CB8AC3E}">
        <p14:creationId xmlns:p14="http://schemas.microsoft.com/office/powerpoint/2010/main" val="25542072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Przeszukanie – podstawy prawne, sposób dokonania</a:t>
            </a:r>
          </a:p>
        </p:txBody>
      </p:sp>
      <p:sp>
        <p:nvSpPr>
          <p:cNvPr id="3" name="Symbol zastępczy zawartości 2"/>
          <p:cNvSpPr>
            <a:spLocks noGrp="1"/>
          </p:cNvSpPr>
          <p:nvPr>
            <p:ph sz="half" idx="1"/>
          </p:nvPr>
        </p:nvSpPr>
        <p:spPr>
          <a:xfrm>
            <a:off x="838200" y="1690688"/>
            <a:ext cx="3530600" cy="4351338"/>
          </a:xfrm>
        </p:spPr>
        <p:txBody>
          <a:bodyPr>
            <a:normAutofit/>
          </a:bodyPr>
          <a:lstStyle/>
          <a:p>
            <a:pPr algn="just"/>
            <a:r>
              <a:rPr lang="pl-PL" sz="2200" dirty="0"/>
              <a:t>Poszukiwawcza (</a:t>
            </a:r>
            <a:r>
              <a:rPr lang="pl-PL" sz="2200" dirty="0" err="1"/>
              <a:t>wykrywcza</a:t>
            </a:r>
            <a:r>
              <a:rPr lang="pl-PL" sz="2200" dirty="0"/>
              <a:t>) czynność dowodowa i jednocześnie środek przymusu (art.  219 – 231 k.p.k)</a:t>
            </a:r>
          </a:p>
          <a:p>
            <a:pPr algn="just"/>
            <a:r>
              <a:rPr lang="pl-PL" sz="2200" dirty="0"/>
              <a:t>Wkroczenie w konstytucyjnie chronione prawa jednostki:</a:t>
            </a:r>
          </a:p>
          <a:p>
            <a:pPr lvl="1" algn="just"/>
            <a:r>
              <a:rPr lang="pl-PL" sz="1900" dirty="0"/>
              <a:t>nietykalność osobistą (art. 41 ust. 1 Konstytucji) </a:t>
            </a:r>
          </a:p>
          <a:p>
            <a:pPr lvl="1" algn="just"/>
            <a:r>
              <a:rPr lang="pl-PL" sz="1900" dirty="0"/>
              <a:t>nienaruszalność mieszkania (art. 50 Konstytucji) </a:t>
            </a:r>
          </a:p>
          <a:p>
            <a:pPr lvl="1" algn="just"/>
            <a:endParaRPr lang="pl-PL" sz="1900" dirty="0"/>
          </a:p>
        </p:txBody>
      </p:sp>
      <p:graphicFrame>
        <p:nvGraphicFramePr>
          <p:cNvPr id="7" name="Diagram 6">
            <a:extLst>
              <a:ext uri="{FF2B5EF4-FFF2-40B4-BE49-F238E27FC236}">
                <a16:creationId xmlns:a16="http://schemas.microsoft.com/office/drawing/2014/main" id="{3187709D-99C1-4F48-1791-FE5AE1332590}"/>
              </a:ext>
            </a:extLst>
          </p:cNvPr>
          <p:cNvGraphicFramePr/>
          <p:nvPr>
            <p:extLst>
              <p:ext uri="{D42A27DB-BD31-4B8C-83A1-F6EECF244321}">
                <p14:modId xmlns:p14="http://schemas.microsoft.com/office/powerpoint/2010/main" val="2526988194"/>
              </p:ext>
            </p:extLst>
          </p:nvPr>
        </p:nvGraphicFramePr>
        <p:xfrm>
          <a:off x="5394960" y="1279101"/>
          <a:ext cx="6146800" cy="5213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67200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Przeszukanie – podstawy prawne, sposób dokonania</a:t>
            </a:r>
          </a:p>
        </p:txBody>
      </p:sp>
      <p:sp>
        <p:nvSpPr>
          <p:cNvPr id="6" name="Symbol zastępczy zawartości 5">
            <a:extLst>
              <a:ext uri="{FF2B5EF4-FFF2-40B4-BE49-F238E27FC236}">
                <a16:creationId xmlns:a16="http://schemas.microsoft.com/office/drawing/2014/main" id="{9E22FA7B-71FD-6AB1-C875-71CA99031A79}"/>
              </a:ext>
            </a:extLst>
          </p:cNvPr>
          <p:cNvSpPr>
            <a:spLocks noGrp="1"/>
          </p:cNvSpPr>
          <p:nvPr>
            <p:ph sz="half" idx="1"/>
          </p:nvPr>
        </p:nvSpPr>
        <p:spPr>
          <a:xfrm>
            <a:off x="147320" y="4270904"/>
            <a:ext cx="5181600" cy="4351338"/>
          </a:xfrm>
        </p:spPr>
        <p:txBody>
          <a:bodyPr/>
          <a:lstStyle/>
          <a:p>
            <a:pPr marL="0" indent="0" algn="ctr">
              <a:buNone/>
            </a:pPr>
            <a:r>
              <a:rPr lang="pl-PL" sz="2800" b="1" dirty="0"/>
              <a:t>Przeszukanie jest dopuszczalne jeżeli istnieją </a:t>
            </a:r>
            <a:r>
              <a:rPr lang="pl-PL" sz="2800" b="1" u="sng" dirty="0"/>
              <a:t>uzasadnione podstawy do przypuszczania, że osoba podejrzana lub rzeczy znajdują się w określonym miejscu! </a:t>
            </a:r>
          </a:p>
          <a:p>
            <a:pPr algn="ctr"/>
            <a:endParaRPr lang="pl-PL" dirty="0"/>
          </a:p>
        </p:txBody>
      </p:sp>
      <p:graphicFrame>
        <p:nvGraphicFramePr>
          <p:cNvPr id="7" name="Diagram 6">
            <a:extLst>
              <a:ext uri="{FF2B5EF4-FFF2-40B4-BE49-F238E27FC236}">
                <a16:creationId xmlns:a16="http://schemas.microsoft.com/office/drawing/2014/main" id="{C4DE6C9E-AF76-69C0-B6CB-EB9F58602097}"/>
              </a:ext>
            </a:extLst>
          </p:cNvPr>
          <p:cNvGraphicFramePr/>
          <p:nvPr>
            <p:extLst>
              <p:ext uri="{D42A27DB-BD31-4B8C-83A1-F6EECF244321}">
                <p14:modId xmlns:p14="http://schemas.microsoft.com/office/powerpoint/2010/main" val="1921490042"/>
              </p:ext>
            </p:extLst>
          </p:nvPr>
        </p:nvGraphicFramePr>
        <p:xfrm>
          <a:off x="4064000" y="102790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25447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Przeszukanie – podstawy prawne, sposób dokonania</a:t>
            </a:r>
          </a:p>
        </p:txBody>
      </p:sp>
      <p:sp>
        <p:nvSpPr>
          <p:cNvPr id="3" name="Symbol zastępczy zawartości 2"/>
          <p:cNvSpPr>
            <a:spLocks noGrp="1"/>
          </p:cNvSpPr>
          <p:nvPr>
            <p:ph idx="1"/>
          </p:nvPr>
        </p:nvSpPr>
        <p:spPr/>
        <p:txBody>
          <a:bodyPr>
            <a:normAutofit/>
          </a:bodyPr>
          <a:lstStyle/>
          <a:p>
            <a:pPr marL="0" indent="0" algn="just">
              <a:buNone/>
            </a:pPr>
            <a:r>
              <a:rPr lang="pl-PL" sz="2400" dirty="0"/>
              <a:t>Podmioty uprawnione do dokonania przeszukania (art. 220 k.p.k.):</a:t>
            </a:r>
          </a:p>
          <a:p>
            <a:pPr marL="457200" indent="-457200" algn="just">
              <a:buFont typeface="+mj-lt"/>
              <a:buAutoNum type="arabicPeriod"/>
            </a:pPr>
            <a:r>
              <a:rPr lang="pl-PL" sz="2200" dirty="0"/>
              <a:t>prokurator </a:t>
            </a:r>
          </a:p>
          <a:p>
            <a:pPr marL="457200" indent="-457200" algn="just">
              <a:buFont typeface="+mj-lt"/>
              <a:buAutoNum type="arabicPeriod"/>
            </a:pPr>
            <a:r>
              <a:rPr lang="pl-PL" sz="2200" dirty="0"/>
              <a:t>Policja (lub inny uprawniony organ) na polecenie prokuratora lub sądu </a:t>
            </a:r>
          </a:p>
          <a:p>
            <a:pPr marL="457200" indent="-457200" algn="just">
              <a:buFont typeface="+mj-lt"/>
              <a:buAutoNum type="arabicPeriod"/>
            </a:pPr>
            <a:r>
              <a:rPr lang="pl-PL" sz="2200" dirty="0"/>
              <a:t>Policja z własnej inicjatywy, w </a:t>
            </a:r>
            <a:r>
              <a:rPr lang="pl-PL" sz="2200" u="sng" dirty="0"/>
              <a:t>wypadkach niecierpiących zwłoki</a:t>
            </a:r>
            <a:r>
              <a:rPr lang="pl-PL" sz="2200" dirty="0"/>
              <a:t> za okazaniem nakazu kierownika jednostki albo legitymacji służbowej </a:t>
            </a:r>
          </a:p>
          <a:p>
            <a:pPr lvl="1" algn="just">
              <a:buFontTx/>
              <a:buChar char="-"/>
            </a:pPr>
            <a:r>
              <a:rPr lang="pl-PL" sz="2000" dirty="0"/>
              <a:t>koniczne zatwierdzenie czynności przez sąd lub prokuratora </a:t>
            </a:r>
          </a:p>
          <a:p>
            <a:pPr lvl="1" algn="just">
              <a:buFontTx/>
              <a:buChar char="-"/>
            </a:pPr>
            <a:r>
              <a:rPr lang="pl-PL" sz="2000" dirty="0"/>
              <a:t>postanowienie sądu lub prokuratora należy doręczyć osobie, u której dokonano przeszukania na jej żądanie  </a:t>
            </a:r>
            <a:r>
              <a:rPr lang="pl-PL" sz="2000" dirty="0">
                <a:sym typeface="Wingdings" pitchFamily="2" charset="2"/>
              </a:rPr>
              <a:t> obowiązek pouczenia o tym uprawnieniu </a:t>
            </a:r>
          </a:p>
          <a:p>
            <a:pPr marL="0" lvl="2" indent="0" algn="just">
              <a:buFontTx/>
              <a:buChar char="-"/>
            </a:pPr>
            <a:endParaRPr lang="pl-PL" sz="1600" dirty="0">
              <a:sym typeface="Wingdings" pitchFamily="2" charset="2"/>
            </a:endParaRPr>
          </a:p>
        </p:txBody>
      </p:sp>
    </p:spTree>
    <p:extLst>
      <p:ext uri="{BB962C8B-B14F-4D97-AF65-F5344CB8AC3E}">
        <p14:creationId xmlns:p14="http://schemas.microsoft.com/office/powerpoint/2010/main" val="41032224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Przeszukanie – podstawy prawne, sposób dokonania</a:t>
            </a:r>
          </a:p>
        </p:txBody>
      </p:sp>
      <p:sp>
        <p:nvSpPr>
          <p:cNvPr id="3" name="Symbol zastępczy zawartości 2"/>
          <p:cNvSpPr>
            <a:spLocks noGrp="1"/>
          </p:cNvSpPr>
          <p:nvPr>
            <p:ph idx="1"/>
          </p:nvPr>
        </p:nvSpPr>
        <p:spPr/>
        <p:txBody>
          <a:bodyPr>
            <a:normAutofit/>
          </a:bodyPr>
          <a:lstStyle/>
          <a:p>
            <a:pPr marL="0" indent="0" algn="just">
              <a:buNone/>
            </a:pPr>
            <a:r>
              <a:rPr lang="pl-PL" sz="2400" dirty="0"/>
              <a:t>Przeszukanie w wypadkach niecierpiących zwłoki, które jest dokonywane przez Policję, na podstawie okazania legitymacji służbowej albo nakazu kierownika jednostki powinno mieć wyjątkowy charakter, ale – odwrotnie niż zamierzał ustawodawca – stało się regułą. </a:t>
            </a:r>
          </a:p>
          <a:p>
            <a:pPr marL="0" indent="0" algn="just">
              <a:buNone/>
            </a:pPr>
            <a:r>
              <a:rPr lang="pl-PL" sz="2400" dirty="0">
                <a:sym typeface="Wingdings" pitchFamily="2" charset="2"/>
              </a:rPr>
              <a:t>Większość przeszukań, ponad 80%, dokonywanych jest w trybie „wypadku niecierpiącym zwłoki”. </a:t>
            </a:r>
            <a:endParaRPr lang="pl-PL" sz="1600" dirty="0">
              <a:sym typeface="Wingdings" pitchFamily="2" charset="2"/>
            </a:endParaRPr>
          </a:p>
        </p:txBody>
      </p:sp>
    </p:spTree>
    <p:extLst>
      <p:ext uri="{BB962C8B-B14F-4D97-AF65-F5344CB8AC3E}">
        <p14:creationId xmlns:p14="http://schemas.microsoft.com/office/powerpoint/2010/main" val="1085326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497840" y="127317"/>
            <a:ext cx="10515600" cy="1325563"/>
          </a:xfrm>
        </p:spPr>
        <p:txBody>
          <a:bodyPr/>
          <a:lstStyle/>
          <a:p>
            <a:r>
              <a:rPr lang="pl-PL" dirty="0"/>
              <a:t>Przeszukanie – zasady i tryb </a:t>
            </a:r>
          </a:p>
        </p:txBody>
      </p:sp>
      <p:sp>
        <p:nvSpPr>
          <p:cNvPr id="3" name="Symbol zastępczy zawartości 2"/>
          <p:cNvSpPr>
            <a:spLocks noGrp="1"/>
          </p:cNvSpPr>
          <p:nvPr>
            <p:ph idx="1"/>
          </p:nvPr>
        </p:nvSpPr>
        <p:spPr>
          <a:xfrm>
            <a:off x="497840" y="1452880"/>
            <a:ext cx="11155680" cy="5039995"/>
          </a:xfrm>
        </p:spPr>
        <p:txBody>
          <a:bodyPr>
            <a:normAutofit fontScale="85000" lnSpcReduction="20000"/>
          </a:bodyPr>
          <a:lstStyle/>
          <a:p>
            <a:pPr marL="0" lvl="2" indent="0" algn="just">
              <a:buNone/>
            </a:pPr>
            <a:r>
              <a:rPr lang="pl-PL" sz="2800" dirty="0">
                <a:sym typeface="Wingdings" pitchFamily="2" charset="2"/>
              </a:rPr>
              <a:t>Zasady dokonywania przeszukania:</a:t>
            </a:r>
          </a:p>
          <a:p>
            <a:pPr marL="617220" lvl="3" indent="-342900" algn="just">
              <a:buFont typeface="+mj-lt"/>
              <a:buAutoNum type="arabicPeriod"/>
            </a:pPr>
            <a:r>
              <a:rPr lang="pl-PL" sz="2400" dirty="0">
                <a:sym typeface="Wingdings" pitchFamily="2" charset="2"/>
              </a:rPr>
              <a:t>art. 223 k.p.k. – przeszukania osoby i jej odzieży powinna (w miarę możliwości) dokonywać osoba tej samej płci</a:t>
            </a:r>
          </a:p>
          <a:p>
            <a:pPr marL="617220" lvl="3" indent="-342900" algn="just">
              <a:buFont typeface="+mj-lt"/>
              <a:buAutoNum type="arabicPeriod"/>
            </a:pPr>
            <a:r>
              <a:rPr lang="pl-PL" sz="2400" dirty="0">
                <a:sym typeface="Wingdings" pitchFamily="2" charset="2"/>
              </a:rPr>
              <a:t>art. 221 § 1 i 2 k.p.k. – pomieszczeń zamieszkałych co do zasady nie wolno przeszukiwać w porze nocnej (od 22 do 6 rano); chyba że:</a:t>
            </a:r>
          </a:p>
          <a:p>
            <a:pPr marL="548640" lvl="4" indent="0" algn="just">
              <a:buNone/>
            </a:pPr>
            <a:r>
              <a:rPr lang="pl-PL" sz="2400" dirty="0">
                <a:sym typeface="Wingdings" pitchFamily="2" charset="2"/>
              </a:rPr>
              <a:t>	- zachodzi wypadek niecierpiący zwłoki </a:t>
            </a:r>
          </a:p>
          <a:p>
            <a:pPr marL="548640" lvl="4" indent="0" algn="just">
              <a:buNone/>
            </a:pPr>
            <a:r>
              <a:rPr lang="pl-PL" sz="2400" dirty="0">
                <a:sym typeface="Wingdings" pitchFamily="2" charset="2"/>
              </a:rPr>
              <a:t>	- kontynuowane jest przeszukanie rozpoczęte w porze dziennej</a:t>
            </a:r>
          </a:p>
          <a:p>
            <a:pPr marL="611188" lvl="4" indent="-342900" algn="just">
              <a:buFont typeface="+mj-lt"/>
              <a:buAutoNum type="arabicPeriod" startAt="3"/>
            </a:pPr>
            <a:r>
              <a:rPr lang="pl-PL" sz="2400" dirty="0">
                <a:sym typeface="Wingdings" pitchFamily="2" charset="2"/>
              </a:rPr>
              <a:t>art. 221 § 3 k.p.k. – w porze nocnej można przeszukać lokale dostępne dla nieograniczonej liczby osób albo służące do przechowywania przedmiotów</a:t>
            </a:r>
          </a:p>
          <a:p>
            <a:pPr marL="611188" lvl="4" indent="-342900" algn="just">
              <a:buFont typeface="+mj-lt"/>
              <a:buAutoNum type="arabicPeriod" startAt="3"/>
            </a:pPr>
            <a:r>
              <a:rPr lang="pl-PL" sz="2400" dirty="0">
                <a:sym typeface="Wingdings" pitchFamily="2" charset="2"/>
              </a:rPr>
              <a:t>art. 222 § 1 k.p.k. – przeszukanie miejsc zamkniętych albo należących do instytucji państwowej lub samorządowej wymaga uprzedniego zawiadomienia kierownika tej instytucji  (jego zastępcę) albo organ nadrzędny </a:t>
            </a:r>
          </a:p>
          <a:p>
            <a:pPr marL="611188" lvl="4" indent="-342900" algn="just">
              <a:buFont typeface="+mj-lt"/>
              <a:buAutoNum type="arabicPeriod" startAt="3"/>
            </a:pPr>
            <a:r>
              <a:rPr lang="pl-PL" sz="2400" dirty="0">
                <a:sym typeface="Wingdings" pitchFamily="2" charset="2"/>
              </a:rPr>
              <a:t>art. 222 § 2 k.p.k. – przeszukanie miejsc zajętych przez wojsko może nastąpić w obecności dowódcy jednostki (albo osoby przez niego wyznaczonej</a:t>
            </a:r>
          </a:p>
          <a:p>
            <a:pPr marL="268288" lvl="4" indent="0" algn="just">
              <a:buNone/>
            </a:pPr>
            <a:endParaRPr lang="pl-PL" sz="2400" dirty="0">
              <a:sym typeface="Wingdings" pitchFamily="2" charset="2"/>
            </a:endParaRPr>
          </a:p>
          <a:p>
            <a:pPr marL="268288" lvl="4" indent="0" algn="just">
              <a:buNone/>
            </a:pPr>
            <a:r>
              <a:rPr lang="pl-PL" sz="2400" dirty="0">
                <a:sym typeface="Wingdings" pitchFamily="2" charset="2"/>
              </a:rPr>
              <a:t>Tryb przeszukania – art. 224 – 226 k.p.k. </a:t>
            </a:r>
          </a:p>
          <a:p>
            <a:pPr marL="268288" lvl="4" indent="0" algn="just">
              <a:buNone/>
            </a:pPr>
            <a:r>
              <a:rPr lang="pl-PL" sz="2400" dirty="0">
                <a:sym typeface="Wingdings" pitchFamily="2" charset="2"/>
              </a:rPr>
              <a:t>Ważne!  dopuszczalność wykorzystania jako dowodów dokumentów znalezionych podczas przeszukania, zawierających informacje niejawne lub objęte tajemnicą zawodową </a:t>
            </a:r>
            <a:r>
              <a:rPr lang="pl-PL" sz="2400" b="1" dirty="0">
                <a:sym typeface="Wingdings" pitchFamily="2" charset="2"/>
              </a:rPr>
              <a:t>art. 226 k.p.k. i art. 179 i 180 k.p.k. </a:t>
            </a:r>
            <a:endParaRPr lang="pl-PL" sz="2400" dirty="0">
              <a:sym typeface="Wingdings" pitchFamily="2" charset="2"/>
            </a:endParaRPr>
          </a:p>
          <a:p>
            <a:pPr marL="611188" lvl="4" indent="-342900" algn="just">
              <a:buFont typeface="+mj-lt"/>
              <a:buAutoNum type="arabicPeriod" startAt="3"/>
            </a:pPr>
            <a:endParaRPr lang="pl-PL" sz="2000" dirty="0">
              <a:sym typeface="Wingdings" pitchFamily="2" charset="2"/>
            </a:endParaRPr>
          </a:p>
          <a:p>
            <a:pPr algn="just"/>
            <a:endParaRPr lang="pl-PL" sz="2400" dirty="0"/>
          </a:p>
        </p:txBody>
      </p:sp>
    </p:spTree>
    <p:extLst>
      <p:ext uri="{BB962C8B-B14F-4D97-AF65-F5344CB8AC3E}">
        <p14:creationId xmlns:p14="http://schemas.microsoft.com/office/powerpoint/2010/main" val="33653120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08E2BB1-5326-784A-D050-FAA0FC0D7664}"/>
              </a:ext>
            </a:extLst>
          </p:cNvPr>
          <p:cNvSpPr>
            <a:spLocks noGrp="1"/>
          </p:cNvSpPr>
          <p:nvPr>
            <p:ph type="title"/>
          </p:nvPr>
        </p:nvSpPr>
        <p:spPr>
          <a:xfrm>
            <a:off x="0" y="0"/>
            <a:ext cx="12192000" cy="1325563"/>
          </a:xfrm>
        </p:spPr>
        <p:txBody>
          <a:bodyPr/>
          <a:lstStyle/>
          <a:p>
            <a:pPr algn="ctr"/>
            <a:r>
              <a:rPr lang="pl-PL" dirty="0"/>
              <a:t>Tryb przeszukania </a:t>
            </a:r>
          </a:p>
        </p:txBody>
      </p:sp>
      <p:graphicFrame>
        <p:nvGraphicFramePr>
          <p:cNvPr id="4" name="Symbol zastępczy zawartości 3">
            <a:extLst>
              <a:ext uri="{FF2B5EF4-FFF2-40B4-BE49-F238E27FC236}">
                <a16:creationId xmlns:a16="http://schemas.microsoft.com/office/drawing/2014/main" id="{9F519EA1-8543-46E4-73A6-599C2716F1FD}"/>
              </a:ext>
            </a:extLst>
          </p:cNvPr>
          <p:cNvGraphicFramePr>
            <a:graphicFrameLocks noGrp="1"/>
          </p:cNvGraphicFramePr>
          <p:nvPr>
            <p:ph idx="1"/>
            <p:extLst>
              <p:ext uri="{D42A27DB-BD31-4B8C-83A1-F6EECF244321}">
                <p14:modId xmlns:p14="http://schemas.microsoft.com/office/powerpoint/2010/main" val="2809318869"/>
              </p:ext>
            </p:extLst>
          </p:nvPr>
        </p:nvGraphicFramePr>
        <p:xfrm>
          <a:off x="838200" y="125333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a:extLst>
              <a:ext uri="{FF2B5EF4-FFF2-40B4-BE49-F238E27FC236}">
                <a16:creationId xmlns:a16="http://schemas.microsoft.com/office/drawing/2014/main" id="{913C4639-AE1B-9EBC-508B-E0F3BF5F16C3}"/>
              </a:ext>
            </a:extLst>
          </p:cNvPr>
          <p:cNvSpPr txBox="1"/>
          <p:nvPr/>
        </p:nvSpPr>
        <p:spPr>
          <a:xfrm>
            <a:off x="6746240" y="1253331"/>
            <a:ext cx="2570480" cy="1200329"/>
          </a:xfrm>
          <a:prstGeom prst="rect">
            <a:avLst/>
          </a:prstGeom>
          <a:noFill/>
        </p:spPr>
        <p:txBody>
          <a:bodyPr wrap="square" rtlCol="0">
            <a:spAutoFit/>
          </a:bodyPr>
          <a:lstStyle/>
          <a:p>
            <a:pPr algn="ctr"/>
            <a:r>
              <a:rPr lang="pl-PL" dirty="0"/>
              <a:t>Jeśli rzeczy zostały dobrowolnie wydane – należy odstąpić od przeszukania </a:t>
            </a:r>
          </a:p>
        </p:txBody>
      </p:sp>
      <p:sp>
        <p:nvSpPr>
          <p:cNvPr id="6" name="pole tekstowe 5">
            <a:extLst>
              <a:ext uri="{FF2B5EF4-FFF2-40B4-BE49-F238E27FC236}">
                <a16:creationId xmlns:a16="http://schemas.microsoft.com/office/drawing/2014/main" id="{94EAFD05-2FC7-4EB0-3E24-42AD56A1519A}"/>
              </a:ext>
            </a:extLst>
          </p:cNvPr>
          <p:cNvSpPr txBox="1"/>
          <p:nvPr/>
        </p:nvSpPr>
        <p:spPr>
          <a:xfrm>
            <a:off x="8031480" y="4809033"/>
            <a:ext cx="3987800" cy="1477328"/>
          </a:xfrm>
          <a:prstGeom prst="rect">
            <a:avLst/>
          </a:prstGeom>
          <a:noFill/>
        </p:spPr>
        <p:txBody>
          <a:bodyPr wrap="square" rtlCol="0">
            <a:spAutoFit/>
          </a:bodyPr>
          <a:lstStyle/>
          <a:p>
            <a:pPr marL="285750" indent="-285750">
              <a:buFontTx/>
              <a:buChar char="-"/>
            </a:pPr>
            <a:r>
              <a:rPr lang="pl-PL" dirty="0"/>
              <a:t>Przeszukanie powinno być przeprowadzone w porze dziennej </a:t>
            </a:r>
          </a:p>
          <a:p>
            <a:pPr marL="285750" indent="-285750">
              <a:buFontTx/>
              <a:buChar char="-"/>
            </a:pPr>
            <a:r>
              <a:rPr lang="pl-PL" dirty="0"/>
              <a:t>Przeszukania osoby powinna dokonywać osoba tej samej płci – co do zasady </a:t>
            </a:r>
          </a:p>
        </p:txBody>
      </p:sp>
    </p:spTree>
    <p:extLst>
      <p:ext uri="{BB962C8B-B14F-4D97-AF65-F5344CB8AC3E}">
        <p14:creationId xmlns:p14="http://schemas.microsoft.com/office/powerpoint/2010/main" val="9226389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6CC68D-3681-8CEB-FAA1-6A31154538D1}"/>
              </a:ext>
            </a:extLst>
          </p:cNvPr>
          <p:cNvSpPr>
            <a:spLocks noGrp="1"/>
          </p:cNvSpPr>
          <p:nvPr>
            <p:ph type="title"/>
          </p:nvPr>
        </p:nvSpPr>
        <p:spPr/>
        <p:txBody>
          <a:bodyPr/>
          <a:lstStyle/>
          <a:p>
            <a:r>
              <a:rPr lang="pl-PL" dirty="0"/>
              <a:t>Warto poczytać </a:t>
            </a:r>
          </a:p>
        </p:txBody>
      </p:sp>
      <p:sp>
        <p:nvSpPr>
          <p:cNvPr id="3" name="Symbol zastępczy zawartości 2">
            <a:extLst>
              <a:ext uri="{FF2B5EF4-FFF2-40B4-BE49-F238E27FC236}">
                <a16:creationId xmlns:a16="http://schemas.microsoft.com/office/drawing/2014/main" id="{F6886B77-63DC-F868-143A-4160A81C8A63}"/>
              </a:ext>
            </a:extLst>
          </p:cNvPr>
          <p:cNvSpPr>
            <a:spLocks noGrp="1"/>
          </p:cNvSpPr>
          <p:nvPr>
            <p:ph idx="1"/>
          </p:nvPr>
        </p:nvSpPr>
        <p:spPr/>
        <p:txBody>
          <a:bodyPr/>
          <a:lstStyle/>
          <a:p>
            <a:r>
              <a:rPr lang="pl-PL" dirty="0">
                <a:hlinkClick r:id="rId2"/>
              </a:rPr>
              <a:t>https://www.rp.pl/prawo-karne/art19208941-nocny-nalot-policji-na-klub-inteligencji-katolickiej-rpo-bardzo-zaniepokojony</a:t>
            </a:r>
            <a:endParaRPr lang="pl-PL" dirty="0"/>
          </a:p>
          <a:p>
            <a:r>
              <a:rPr lang="pl-PL" dirty="0">
                <a:hlinkClick r:id="rId3"/>
              </a:rPr>
              <a:t>https://wyborcza.pl/7,162657,26630390,sprawdzmy-legitymacje-wezwijmy-prawnika-zadajmy-dokumentow.html</a:t>
            </a:r>
            <a:endParaRPr lang="pl-PL" dirty="0"/>
          </a:p>
          <a:p>
            <a:r>
              <a:rPr lang="pl-PL" dirty="0">
                <a:hlinkClick r:id="rId4"/>
              </a:rPr>
              <a:t>https://bydgoszcz.wyborcza.pl/bydgoszcz/7,48722,30396668,policja-przeszukala-mieszkania-kamratow-u-jaszczura-i-ludwiczka.html</a:t>
            </a:r>
            <a:endParaRPr lang="pl-PL" dirty="0"/>
          </a:p>
          <a:p>
            <a:endParaRPr lang="pl-PL" dirty="0"/>
          </a:p>
        </p:txBody>
      </p:sp>
    </p:spTree>
    <p:extLst>
      <p:ext uri="{BB962C8B-B14F-4D97-AF65-F5344CB8AC3E}">
        <p14:creationId xmlns:p14="http://schemas.microsoft.com/office/powerpoint/2010/main" val="3420543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4241830" y="702156"/>
            <a:ext cx="7368978" cy="1188720"/>
          </a:xfrm>
        </p:spPr>
        <p:txBody>
          <a:bodyPr>
            <a:normAutofit fontScale="90000"/>
          </a:bodyPr>
          <a:lstStyle/>
          <a:p>
            <a:r>
              <a:rPr lang="pl-PL" dirty="0"/>
              <a:t>Osoby przybrane inne niż wskazane w art. 224 </a:t>
            </a:r>
          </a:p>
        </p:txBody>
      </p:sp>
      <p:sp>
        <p:nvSpPr>
          <p:cNvPr id="3" name="Symbol zastępczy zawartości 2"/>
          <p:cNvSpPr>
            <a:spLocks noGrp="1"/>
          </p:cNvSpPr>
          <p:nvPr>
            <p:ph idx="1"/>
          </p:nvPr>
        </p:nvSpPr>
        <p:spPr>
          <a:xfrm>
            <a:off x="4241829" y="2340864"/>
            <a:ext cx="7019005" cy="3634486"/>
          </a:xfrm>
        </p:spPr>
        <p:txBody>
          <a:bodyPr>
            <a:normAutofit fontScale="77500" lnSpcReduction="20000"/>
          </a:bodyPr>
          <a:lstStyle/>
          <a:p>
            <a:pPr marL="0" indent="0">
              <a:buNone/>
            </a:pPr>
            <a:r>
              <a:rPr lang="pl-PL" b="1" dirty="0"/>
              <a:t>Wyrok SA w Białymstoku z 4.05.2015 r., II </a:t>
            </a:r>
            <a:r>
              <a:rPr lang="pl-PL" b="1" dirty="0" err="1"/>
              <a:t>AKa</a:t>
            </a:r>
            <a:r>
              <a:rPr lang="pl-PL" b="1" dirty="0"/>
              <a:t> 50/15 </a:t>
            </a:r>
          </a:p>
          <a:p>
            <a:pPr algn="just"/>
            <a:r>
              <a:rPr lang="pl-PL" dirty="0"/>
              <a:t>Wprawdzie w przepisie art. 224 § 3 k.p.k. jest mowa o przywołaniu przynajmniej jednego dorosłego domownika lub sąsiada, to jednakże nie sposób uznać, że przybranie do czynności w ogóle nie związanych z jakimikolwiek organami ścigania osób pracujących w spółce zajmującej się między innymi administrowaniem budynku mieszkalnego, w którym dokonano przeszukania, nie spełnia celów gwarancyjnych tego przepisu. Przepis ten wcale też nie nakłada na osoby wezwane do udziału w przeszukaniu aktywnego uczestniczenia w tej czynności. Nie są one zobowiązane do śledzenia każdego ruchu policjantów.</a:t>
            </a:r>
          </a:p>
        </p:txBody>
      </p:sp>
      <p:pic>
        <p:nvPicPr>
          <p:cNvPr id="5" name="Obraz 4" descr="Obraz zawierający rysunek&#10;&#10;Opis wygenerowany automatyczni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192" y="1529623"/>
            <a:ext cx="3194595" cy="3860537"/>
          </a:xfrm>
          <a:prstGeom prst="rect">
            <a:avLst/>
          </a:prstGeom>
        </p:spPr>
      </p:pic>
    </p:spTree>
    <p:extLst>
      <p:ext uri="{BB962C8B-B14F-4D97-AF65-F5344CB8AC3E}">
        <p14:creationId xmlns:p14="http://schemas.microsoft.com/office/powerpoint/2010/main" val="34733827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259110" y="288290"/>
            <a:ext cx="7368978" cy="1188720"/>
          </a:xfrm>
        </p:spPr>
        <p:txBody>
          <a:bodyPr>
            <a:normAutofit/>
          </a:bodyPr>
          <a:lstStyle/>
          <a:p>
            <a:r>
              <a:rPr lang="pl-PL" dirty="0"/>
              <a:t>Kontrola i utrwalanie rozmów</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2392" y="0"/>
            <a:ext cx="3194595" cy="2411919"/>
          </a:xfrm>
          <a:prstGeom prst="rect">
            <a:avLst/>
          </a:prstGeom>
        </p:spPr>
      </p:pic>
      <p:sp>
        <p:nvSpPr>
          <p:cNvPr id="3" name="Symbol zastępczy zawartości 2"/>
          <p:cNvSpPr>
            <a:spLocks noGrp="1"/>
          </p:cNvSpPr>
          <p:nvPr>
            <p:ph idx="1"/>
          </p:nvPr>
        </p:nvSpPr>
        <p:spPr>
          <a:xfrm>
            <a:off x="259111" y="1584960"/>
            <a:ext cx="11001724" cy="4984750"/>
          </a:xfrm>
        </p:spPr>
        <p:txBody>
          <a:bodyPr>
            <a:normAutofit fontScale="92500" lnSpcReduction="10000"/>
          </a:bodyPr>
          <a:lstStyle/>
          <a:p>
            <a:pPr>
              <a:lnSpc>
                <a:spcPct val="90000"/>
              </a:lnSpc>
            </a:pPr>
            <a:r>
              <a:rPr lang="pl-PL" sz="2400" dirty="0"/>
              <a:t>Podsłuch procesowy </a:t>
            </a:r>
          </a:p>
          <a:p>
            <a:pPr>
              <a:lnSpc>
                <a:spcPct val="90000"/>
              </a:lnSpc>
            </a:pPr>
            <a:r>
              <a:rPr lang="pl-PL" sz="2400" dirty="0"/>
              <a:t>Procesowa kontrola i utrwalanie, które są przewidziane w rozdziale 26 k.p.k. obejmują:</a:t>
            </a:r>
          </a:p>
          <a:p>
            <a:pPr lvl="1">
              <a:lnSpc>
                <a:spcPct val="90000"/>
              </a:lnSpc>
            </a:pPr>
            <a:r>
              <a:rPr lang="pl-PL" dirty="0"/>
              <a:t>kontrolę i utrwalanie rozmów telefonicznych (art. 237 k.p.k.),</a:t>
            </a:r>
          </a:p>
          <a:p>
            <a:pPr lvl="1">
              <a:lnSpc>
                <a:spcPct val="90000"/>
              </a:lnSpc>
            </a:pPr>
            <a:r>
              <a:rPr lang="pl-PL" dirty="0"/>
              <a:t>kontrolę i utrwalanie przy użyciu środków technicznych treści innych (niż telefoniczne) rozmów lub przekazów informacji, w tym korespondencji przesyłanej pocztą elektroniczną, do której to kontroli stosuje się odpowiednio przepisy dotyczące rozmów telefonicznych (art. 241 k.p.k.).</a:t>
            </a:r>
          </a:p>
          <a:p>
            <a:pPr marL="342900" lvl="3" indent="-342900">
              <a:lnSpc>
                <a:spcPct val="90000"/>
              </a:lnSpc>
            </a:pPr>
            <a:endParaRPr lang="pl-PL" sz="2400" dirty="0">
              <a:sym typeface="Wingdings" pitchFamily="2" charset="2"/>
            </a:endParaRPr>
          </a:p>
          <a:p>
            <a:pPr marL="342900" lvl="3" indent="-342900">
              <a:lnSpc>
                <a:spcPct val="90000"/>
              </a:lnSpc>
            </a:pPr>
            <a:r>
              <a:rPr lang="pl-PL" sz="2400" dirty="0">
                <a:sym typeface="Wingdings" pitchFamily="2" charset="2"/>
              </a:rPr>
              <a:t>Cele podsłuchu procesowego:</a:t>
            </a:r>
          </a:p>
          <a:p>
            <a:pPr marL="617220" lvl="4" indent="-342900">
              <a:lnSpc>
                <a:spcPct val="90000"/>
              </a:lnSpc>
            </a:pPr>
            <a:r>
              <a:rPr lang="pl-PL" sz="2400" dirty="0">
                <a:sym typeface="Wingdings" pitchFamily="2" charset="2"/>
              </a:rPr>
              <a:t>wykrycie i uzyskanie dowodów </a:t>
            </a:r>
            <a:r>
              <a:rPr lang="pl-PL" sz="2400" b="1" dirty="0">
                <a:sym typeface="Wingdings" pitchFamily="2" charset="2"/>
              </a:rPr>
              <a:t>dla toczącego się postępowania karnego </a:t>
            </a:r>
          </a:p>
          <a:p>
            <a:pPr marL="617220" lvl="4" indent="-342900">
              <a:lnSpc>
                <a:spcPct val="90000"/>
              </a:lnSpc>
            </a:pPr>
            <a:r>
              <a:rPr lang="pl-PL" sz="2400" dirty="0">
                <a:sym typeface="Wingdings" pitchFamily="2" charset="2"/>
              </a:rPr>
              <a:t>zapobieżenie popełnieniu nowego przestępstwa z katalogu wskazanego w art. 237 § 3 k.p.k.</a:t>
            </a:r>
            <a:endParaRPr lang="pl-PL" sz="2400" dirty="0"/>
          </a:p>
          <a:p>
            <a:pPr>
              <a:lnSpc>
                <a:spcPct val="90000"/>
              </a:lnSpc>
            </a:pPr>
            <a:r>
              <a:rPr lang="pl-PL" sz="2400" dirty="0">
                <a:solidFill>
                  <a:srgbClr val="00B050"/>
                </a:solidFill>
              </a:rPr>
              <a:t>Funkcje:</a:t>
            </a:r>
          </a:p>
          <a:p>
            <a:pPr lvl="1">
              <a:lnSpc>
                <a:spcPct val="90000"/>
              </a:lnSpc>
            </a:pPr>
            <a:r>
              <a:rPr lang="pl-PL" dirty="0">
                <a:solidFill>
                  <a:srgbClr val="00B050"/>
                </a:solidFill>
              </a:rPr>
              <a:t>poszukiwawcza i zapobiegawcza </a:t>
            </a:r>
          </a:p>
        </p:txBody>
      </p:sp>
    </p:spTree>
    <p:extLst>
      <p:ext uri="{BB962C8B-B14F-4D97-AF65-F5344CB8AC3E}">
        <p14:creationId xmlns:p14="http://schemas.microsoft.com/office/powerpoint/2010/main" val="1791842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717859F-AF23-F036-B573-C0DAD7430FCD}"/>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0F3681D7-0592-A7C6-ECFA-68F53D29F38B}"/>
              </a:ext>
            </a:extLst>
          </p:cNvPr>
          <p:cNvSpPr>
            <a:spLocks noGrp="1"/>
          </p:cNvSpPr>
          <p:nvPr>
            <p:ph type="title"/>
          </p:nvPr>
        </p:nvSpPr>
        <p:spPr>
          <a:xfrm>
            <a:off x="322072" y="321492"/>
            <a:ext cx="9792208" cy="1527078"/>
          </a:xfrm>
        </p:spPr>
        <p:txBody>
          <a:bodyPr>
            <a:normAutofit/>
          </a:bodyPr>
          <a:lstStyle/>
          <a:p>
            <a:r>
              <a:rPr lang="pl-PL" dirty="0"/>
              <a:t>Zasada prawdy materialnej </a:t>
            </a:r>
          </a:p>
        </p:txBody>
      </p:sp>
      <p:pic>
        <p:nvPicPr>
          <p:cNvPr id="3076" name="Picture 4" descr="Free Truth Cliparts, Download Free Truth Cliparts png images, Free ClipArts  on Clipart Library">
            <a:extLst>
              <a:ext uri="{FF2B5EF4-FFF2-40B4-BE49-F238E27FC236}">
                <a16:creationId xmlns:a16="http://schemas.microsoft.com/office/drawing/2014/main" id="{173611D4-4419-887B-1B12-9EE2DD65A8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1200" y="695458"/>
            <a:ext cx="2438400" cy="1876425"/>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9B34FD48-F282-18FF-F3DD-259832FD3B9C}"/>
              </a:ext>
            </a:extLst>
          </p:cNvPr>
          <p:cNvSpPr>
            <a:spLocks noGrp="1"/>
          </p:cNvSpPr>
          <p:nvPr>
            <p:ph idx="1"/>
          </p:nvPr>
        </p:nvSpPr>
        <p:spPr>
          <a:xfrm>
            <a:off x="322072" y="1503680"/>
            <a:ext cx="9792208" cy="5151120"/>
          </a:xfrm>
        </p:spPr>
        <p:txBody>
          <a:bodyPr>
            <a:normAutofit/>
          </a:bodyPr>
          <a:lstStyle/>
          <a:p>
            <a:pPr algn="just"/>
            <a:r>
              <a:rPr lang="pl-PL" sz="2400" b="0" i="0" dirty="0">
                <a:solidFill>
                  <a:srgbClr val="333333"/>
                </a:solidFill>
                <a:effectLst/>
                <a:latin typeface="Open Sans" panose="020B0606030504020204" pitchFamily="34" charset="0"/>
              </a:rPr>
              <a:t>Jedna z naczelnych zasad procesu karnego - zasada prawdy materialnej sformułowana w art. 2 § 2 k.p.k. - wprowadza wymóg opierania wszelkich rozstrzygnięć na zgodnych z prawdą ustaleniach faktycznych, ustalenia te muszą być zatem udowodnione w takim stopniu, by w świetle całokształtu okoliczności sprawy fakt przeciwny dowodzeniu był niemożliwy. Obowiązek udowodnienia odnosi się przy tym tylko do ustaleń niekorzystnych dla oskarżonego, skoro korzysta on z domniemania niewinności (art. 5 § 1 k.p.k.), a niedające się usunąć wątpliwości rozstrzyga się na jego korzyść (art. 5 § 2 k.p.k.).</a:t>
            </a:r>
          </a:p>
          <a:p>
            <a:r>
              <a:rPr lang="pl-PL" sz="2400" dirty="0"/>
              <a:t>Wyrok SA w Warszawie z 17.09.2021 r., II </a:t>
            </a:r>
            <a:r>
              <a:rPr lang="pl-PL" sz="2400" dirty="0" err="1"/>
              <a:t>AKa</a:t>
            </a:r>
            <a:r>
              <a:rPr lang="pl-PL" sz="2400" dirty="0"/>
              <a:t> 26/21</a:t>
            </a:r>
            <a:br>
              <a:rPr lang="pl-PL" sz="2400" dirty="0"/>
            </a:br>
            <a:endParaRPr lang="pl-PL" sz="2400" dirty="0"/>
          </a:p>
        </p:txBody>
      </p:sp>
    </p:spTree>
    <p:extLst>
      <p:ext uri="{BB962C8B-B14F-4D97-AF65-F5344CB8AC3E}">
        <p14:creationId xmlns:p14="http://schemas.microsoft.com/office/powerpoint/2010/main" val="14537635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238790" y="288290"/>
            <a:ext cx="7368978" cy="1188720"/>
          </a:xfrm>
        </p:spPr>
        <p:txBody>
          <a:bodyPr>
            <a:normAutofit/>
          </a:bodyPr>
          <a:lstStyle/>
          <a:p>
            <a:r>
              <a:rPr lang="pl-PL" dirty="0"/>
              <a:t>Kontrola i utrwalanie rozmów </a:t>
            </a:r>
          </a:p>
        </p:txBody>
      </p:sp>
      <p:sp>
        <p:nvSpPr>
          <p:cNvPr id="3" name="Symbol zastępczy zawartości 2"/>
          <p:cNvSpPr>
            <a:spLocks noGrp="1"/>
          </p:cNvSpPr>
          <p:nvPr>
            <p:ph idx="1"/>
          </p:nvPr>
        </p:nvSpPr>
        <p:spPr>
          <a:xfrm>
            <a:off x="238791" y="1595120"/>
            <a:ext cx="8663441" cy="4974590"/>
          </a:xfrm>
        </p:spPr>
        <p:txBody>
          <a:bodyPr>
            <a:normAutofit fontScale="92500" lnSpcReduction="20000"/>
          </a:bodyPr>
          <a:lstStyle/>
          <a:p>
            <a:pPr marL="0" indent="0" algn="just">
              <a:lnSpc>
                <a:spcPct val="90000"/>
              </a:lnSpc>
              <a:buNone/>
            </a:pPr>
            <a:r>
              <a:rPr lang="pl-PL" dirty="0"/>
              <a:t>- Dokonywana w </a:t>
            </a:r>
            <a:r>
              <a:rPr lang="pl-PL" b="1" dirty="0"/>
              <a:t>ramach procesu karnego</a:t>
            </a:r>
            <a:r>
              <a:rPr lang="pl-PL" dirty="0"/>
              <a:t> tzn. najwcześniej można zarządzić po wszczęciu postępowania przygotowawczego</a:t>
            </a:r>
          </a:p>
          <a:p>
            <a:pPr marL="0" indent="0" algn="just">
              <a:lnSpc>
                <a:spcPct val="90000"/>
              </a:lnSpc>
              <a:buNone/>
            </a:pPr>
            <a:r>
              <a:rPr lang="pl-PL" dirty="0"/>
              <a:t> - Dopuszczalna w procesie karnym wyłącznie na mocy </a:t>
            </a:r>
            <a:r>
              <a:rPr lang="pl-PL" b="1" dirty="0"/>
              <a:t>postanowienia sądu</a:t>
            </a:r>
          </a:p>
          <a:p>
            <a:pPr marL="0" indent="0" algn="just">
              <a:lnSpc>
                <a:spcPct val="90000"/>
              </a:lnSpc>
              <a:buNone/>
            </a:pPr>
            <a:r>
              <a:rPr lang="pl-PL" dirty="0"/>
              <a:t>- W wypadkach niecierpiących zwłoki, kontrolę i utrwalanie rozmów może zarządzić </a:t>
            </a:r>
            <a:r>
              <a:rPr lang="pl-PL" b="1" dirty="0"/>
              <a:t>także prokurator </a:t>
            </a:r>
          </a:p>
          <a:p>
            <a:pPr marL="274320" lvl="3" indent="0" algn="just">
              <a:lnSpc>
                <a:spcPct val="90000"/>
              </a:lnSpc>
              <a:buNone/>
            </a:pPr>
            <a:r>
              <a:rPr lang="pl-PL" sz="1700" dirty="0"/>
              <a:t>w ciągu 3 dni musi złożyć wniosek o zatwierdzenie postanowienia </a:t>
            </a:r>
          </a:p>
          <a:p>
            <a:pPr marL="274320" lvl="3" indent="0" algn="just">
              <a:lnSpc>
                <a:spcPct val="90000"/>
              </a:lnSpc>
              <a:buNone/>
            </a:pPr>
            <a:r>
              <a:rPr lang="pl-PL" sz="1700" dirty="0"/>
              <a:t>sąd rozpoznaje wniosek prokuratora w terminie </a:t>
            </a:r>
            <a:r>
              <a:rPr lang="pl-PL" sz="1700" b="1" dirty="0"/>
              <a:t>5 dni </a:t>
            </a:r>
          </a:p>
          <a:p>
            <a:pPr marL="274320" lvl="3" indent="0" algn="just">
              <a:lnSpc>
                <a:spcPct val="90000"/>
              </a:lnSpc>
              <a:buNone/>
            </a:pPr>
            <a:r>
              <a:rPr lang="pl-PL" sz="1700" dirty="0"/>
              <a:t>odmowa zatwierdzenia kontroli i utrwalania rozmów </a:t>
            </a:r>
            <a:r>
              <a:rPr lang="pl-PL" sz="1700" dirty="0">
                <a:sym typeface="Wingdings" pitchFamily="2" charset="2"/>
              </a:rPr>
              <a:t> sąd zarządza zniszczenie wszystkich utrwalonych zapisów </a:t>
            </a:r>
          </a:p>
          <a:p>
            <a:pPr marL="274320" lvl="4" indent="0" algn="just">
              <a:lnSpc>
                <a:spcPct val="90000"/>
              </a:lnSpc>
              <a:buNone/>
            </a:pPr>
            <a:r>
              <a:rPr lang="pl-PL" sz="1700" dirty="0">
                <a:sym typeface="Wingdings" pitchFamily="2" charset="2"/>
              </a:rPr>
              <a:t>prokurator może zaskarżyć postanowienie sądu. Wniesienie zażalenia wstrzymuje wykonanie postanowienia!</a:t>
            </a:r>
          </a:p>
          <a:p>
            <a:pPr marL="0" lvl="3" indent="0" algn="just">
              <a:lnSpc>
                <a:spcPct val="90000"/>
              </a:lnSpc>
              <a:buNone/>
            </a:pPr>
            <a:endParaRPr lang="pl-PL" sz="1700" dirty="0">
              <a:sym typeface="Wingdings" pitchFamily="2" charset="2"/>
            </a:endParaRPr>
          </a:p>
          <a:p>
            <a:pPr marL="0" lvl="3" indent="0" algn="just">
              <a:lnSpc>
                <a:spcPct val="90000"/>
              </a:lnSpc>
              <a:buNone/>
            </a:pPr>
            <a:r>
              <a:rPr lang="pl-PL" sz="1700" dirty="0">
                <a:sym typeface="Wingdings" pitchFamily="2" charset="2"/>
              </a:rPr>
              <a:t>Procedura przy zgodzie następczej: </a:t>
            </a:r>
          </a:p>
          <a:p>
            <a:pPr marL="0" lvl="3" indent="0" algn="just">
              <a:lnSpc>
                <a:spcPct val="90000"/>
              </a:lnSpc>
              <a:buNone/>
            </a:pPr>
            <a:r>
              <a:rPr lang="pl-PL" sz="1700" dirty="0">
                <a:sym typeface="Wingdings" pitchFamily="2" charset="2"/>
              </a:rPr>
              <a:t>wypadek niecierpiący zwłoki – prokurator wydaje postanowienie – występuje w ciągu 3 dni z wnioskiem do sądu o zatwierdzenie kontroli i utrwalania rozmów – sąd wydaje postanowienie w tym przedmiocie w ciągu 5 dni  </a:t>
            </a:r>
          </a:p>
          <a:p>
            <a:pPr marL="1051560" lvl="3" indent="0" algn="just">
              <a:lnSpc>
                <a:spcPct val="90000"/>
              </a:lnSpc>
              <a:buNone/>
            </a:pPr>
            <a:endParaRPr lang="pl-PL" sz="1700" dirty="0">
              <a:sym typeface="Wingdings" pitchFamily="2" charset="2"/>
            </a:endParaRP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2232" y="0"/>
            <a:ext cx="3194595" cy="2411919"/>
          </a:xfrm>
          <a:prstGeom prst="rect">
            <a:avLst/>
          </a:prstGeom>
        </p:spPr>
      </p:pic>
    </p:spTree>
    <p:extLst>
      <p:ext uri="{BB962C8B-B14F-4D97-AF65-F5344CB8AC3E}">
        <p14:creationId xmlns:p14="http://schemas.microsoft.com/office/powerpoint/2010/main" val="42705471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Legalizacja podsłuchu procesowego zarządzonego przez prokuratora* </a:t>
            </a:r>
          </a:p>
        </p:txBody>
      </p:sp>
      <p:sp>
        <p:nvSpPr>
          <p:cNvPr id="3" name="Symbol zastępczy zawartości 2"/>
          <p:cNvSpPr>
            <a:spLocks noGrp="1"/>
          </p:cNvSpPr>
          <p:nvPr>
            <p:ph idx="1"/>
          </p:nvPr>
        </p:nvSpPr>
        <p:spPr>
          <a:xfrm>
            <a:off x="0" y="1805298"/>
            <a:ext cx="5901070" cy="3766185"/>
          </a:xfrm>
        </p:spPr>
        <p:txBody>
          <a:bodyPr>
            <a:normAutofit/>
          </a:bodyPr>
          <a:lstStyle/>
          <a:p>
            <a:pPr algn="just"/>
            <a:r>
              <a:rPr lang="pl-PL" sz="1600" dirty="0">
                <a:sym typeface="Wingdings" pitchFamily="2" charset="2"/>
              </a:rPr>
              <a:t>Tzw. zgoda następcza sądu* – kontrola i utrwalanie rozmów są warunkowo legalne, tj. można będzie wykorzystać materiały utrwalone w wyniku podsłuchu procesowego o ile sąd zatwierdzi postanowienie prokuratora. </a:t>
            </a:r>
          </a:p>
          <a:p>
            <a:pPr algn="just"/>
            <a:endParaRPr lang="pl-PL" sz="1600" dirty="0"/>
          </a:p>
        </p:txBody>
      </p:sp>
      <p:graphicFrame>
        <p:nvGraphicFramePr>
          <p:cNvPr id="4" name="Diagram 3"/>
          <p:cNvGraphicFramePr/>
          <p:nvPr/>
        </p:nvGraphicFramePr>
        <p:xfrm>
          <a:off x="91865" y="2668771"/>
          <a:ext cx="8775688" cy="4444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Łącznik prosty ze strzałką 7"/>
          <p:cNvCxnSpPr/>
          <p:nvPr/>
        </p:nvCxnSpPr>
        <p:spPr>
          <a:xfrm>
            <a:off x="8063023" y="5889546"/>
            <a:ext cx="935665" cy="691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pole tekstowe 8"/>
          <p:cNvSpPr txBox="1"/>
          <p:nvPr/>
        </p:nvSpPr>
        <p:spPr>
          <a:xfrm>
            <a:off x="8867553" y="2582651"/>
            <a:ext cx="3345712" cy="2862322"/>
          </a:xfrm>
          <a:prstGeom prst="rect">
            <a:avLst/>
          </a:prstGeom>
          <a:noFill/>
        </p:spPr>
        <p:txBody>
          <a:bodyPr wrap="square" rtlCol="0">
            <a:spAutoFit/>
          </a:bodyPr>
          <a:lstStyle/>
          <a:p>
            <a:pPr algn="just"/>
            <a:r>
              <a:rPr lang="pl-PL" b="1" dirty="0"/>
              <a:t>odmowa zatwierdzenia:</a:t>
            </a:r>
          </a:p>
          <a:p>
            <a:pPr marL="285750" indent="-285750" algn="just">
              <a:buFontTx/>
              <a:buChar char="-"/>
            </a:pPr>
            <a:r>
              <a:rPr lang="pl-PL" dirty="0"/>
              <a:t>zarządzenie zniszczenia materiałów </a:t>
            </a:r>
          </a:p>
          <a:p>
            <a:pPr marL="285750" indent="-285750" algn="just">
              <a:buFontTx/>
              <a:buChar char="-"/>
            </a:pPr>
            <a:r>
              <a:rPr lang="pl-PL" dirty="0"/>
              <a:t>prokurator może wnieść zażalenie na postanowienie sądu </a:t>
            </a:r>
          </a:p>
          <a:p>
            <a:pPr marL="285750" indent="-285750" algn="just">
              <a:buFontTx/>
              <a:buChar char="-"/>
            </a:pPr>
            <a:r>
              <a:rPr lang="pl-PL" dirty="0"/>
              <a:t>wniesienie zażalenie wstrzymuje wykonanie postanowienia (zniszczenie materiałów)</a:t>
            </a:r>
          </a:p>
        </p:txBody>
      </p:sp>
      <p:sp>
        <p:nvSpPr>
          <p:cNvPr id="10" name="pole tekstowe 9"/>
          <p:cNvSpPr txBox="1"/>
          <p:nvPr/>
        </p:nvSpPr>
        <p:spPr>
          <a:xfrm>
            <a:off x="9154633" y="5911532"/>
            <a:ext cx="3037367" cy="646331"/>
          </a:xfrm>
          <a:prstGeom prst="rect">
            <a:avLst/>
          </a:prstGeom>
          <a:noFill/>
        </p:spPr>
        <p:txBody>
          <a:bodyPr wrap="square" rtlCol="0">
            <a:spAutoFit/>
          </a:bodyPr>
          <a:lstStyle/>
          <a:p>
            <a:r>
              <a:rPr lang="pl-PL" dirty="0"/>
              <a:t>kontynuowanie kontroli </a:t>
            </a:r>
          </a:p>
          <a:p>
            <a:r>
              <a:rPr lang="pl-PL" dirty="0"/>
              <a:t>max. 3 miesiące </a:t>
            </a:r>
          </a:p>
        </p:txBody>
      </p:sp>
      <p:pic>
        <p:nvPicPr>
          <p:cNvPr id="12" name="Obraz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77573" y="1040706"/>
            <a:ext cx="2014427" cy="1520413"/>
          </a:xfrm>
          <a:prstGeom prst="rect">
            <a:avLst/>
          </a:prstGeom>
        </p:spPr>
      </p:pic>
    </p:spTree>
    <p:extLst>
      <p:ext uri="{BB962C8B-B14F-4D97-AF65-F5344CB8AC3E}">
        <p14:creationId xmlns:p14="http://schemas.microsoft.com/office/powerpoint/2010/main" val="5330827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581192" y="702156"/>
            <a:ext cx="7302967" cy="1013800"/>
          </a:xfrm>
        </p:spPr>
        <p:txBody>
          <a:bodyPr>
            <a:normAutofit/>
          </a:bodyPr>
          <a:lstStyle/>
          <a:p>
            <a:r>
              <a:rPr lang="pl-PL" dirty="0">
                <a:solidFill>
                  <a:schemeClr val="tx2"/>
                </a:solidFill>
              </a:rPr>
              <a:t>Charakter terminu z art. 237 </a:t>
            </a:r>
            <a:r>
              <a:rPr lang="pl-PL" dirty="0">
                <a:solidFill>
                  <a:schemeClr val="tx2"/>
                </a:solidFill>
                <a:sym typeface="Wingdings" pitchFamily="2" charset="2"/>
              </a:rPr>
              <a:t>§ 2 </a:t>
            </a:r>
            <a:endParaRPr lang="pl-PL" dirty="0">
              <a:solidFill>
                <a:schemeClr val="tx2"/>
              </a:solidFill>
            </a:endParaRPr>
          </a:p>
        </p:txBody>
      </p:sp>
      <p:sp>
        <p:nvSpPr>
          <p:cNvPr id="3" name="Symbol zastępczy zawartości 2"/>
          <p:cNvSpPr>
            <a:spLocks noGrp="1"/>
          </p:cNvSpPr>
          <p:nvPr>
            <p:ph idx="1"/>
          </p:nvPr>
        </p:nvSpPr>
        <p:spPr>
          <a:xfrm>
            <a:off x="581194" y="1896532"/>
            <a:ext cx="6866086" cy="4420403"/>
          </a:xfrm>
        </p:spPr>
        <p:txBody>
          <a:bodyPr>
            <a:normAutofit fontScale="85000" lnSpcReduction="10000"/>
          </a:bodyPr>
          <a:lstStyle/>
          <a:p>
            <a:pPr marL="0" indent="0">
              <a:buNone/>
            </a:pPr>
            <a:r>
              <a:rPr lang="pl-PL" b="1" dirty="0">
                <a:solidFill>
                  <a:schemeClr val="tx2"/>
                </a:solidFill>
              </a:rPr>
              <a:t>Wyrok SN z 3.12.2008 r., V KK 195/08 </a:t>
            </a:r>
          </a:p>
          <a:p>
            <a:pPr algn="just"/>
            <a:r>
              <a:rPr lang="pl-PL" dirty="0">
                <a:solidFill>
                  <a:schemeClr val="tx2"/>
                </a:solidFill>
              </a:rPr>
              <a:t>Zatwierdzenie przez sąd postanowienia prokuratora, o którym mowa w art. 237 § 2 k.p.k., ale z uchybieniem terminowi wskazanemu w tym przepisie dla rozstrzygnięcia w przedmiocie takiego zatwierdzenia, nie delegalizuje samej kontroli i utrwalania rozmów po upływie tego terminu i nie wywołuje skutków określonych w art. 238 § 3 in fine k.p.k., które odnoszą się tylko do postanowienia sądu o niezatwierdzeniu przez sąd uprzedniego postanowienia prokuratora o takiej kontroli, także bez względu na to, czy takie niezatwierdzenie nastąpiło przed upływem, czy już po upływie, tego terminu.</a:t>
            </a:r>
          </a:p>
        </p:txBody>
      </p:sp>
      <p:pic>
        <p:nvPicPr>
          <p:cNvPr id="10" name="Obraz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9591" y="659654"/>
            <a:ext cx="2256649" cy="2727069"/>
          </a:xfrm>
          <a:prstGeom prst="rect">
            <a:avLst/>
          </a:prstGeom>
        </p:spPr>
      </p:pic>
      <p:pic>
        <p:nvPicPr>
          <p:cNvPr id="12" name="Obraz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7544" y="3589867"/>
            <a:ext cx="2727069" cy="2727069"/>
          </a:xfrm>
          <a:prstGeom prst="rect">
            <a:avLst/>
          </a:prstGeom>
        </p:spPr>
      </p:pic>
    </p:spTree>
    <p:extLst>
      <p:ext uri="{BB962C8B-B14F-4D97-AF65-F5344CB8AC3E}">
        <p14:creationId xmlns:p14="http://schemas.microsoft.com/office/powerpoint/2010/main" val="13656770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259110" y="288290"/>
            <a:ext cx="7368978" cy="1188720"/>
          </a:xfrm>
        </p:spPr>
        <p:txBody>
          <a:bodyPr>
            <a:normAutofit/>
          </a:bodyPr>
          <a:lstStyle/>
          <a:p>
            <a:r>
              <a:rPr lang="pl-PL" dirty="0"/>
              <a:t>Charakter terminu z art. 237 </a:t>
            </a:r>
            <a:r>
              <a:rPr lang="pl-PL" dirty="0">
                <a:sym typeface="Wingdings" pitchFamily="2" charset="2"/>
              </a:rPr>
              <a:t>§ 2 </a:t>
            </a:r>
            <a:endParaRPr lang="pl-PL" dirty="0"/>
          </a:p>
        </p:txBody>
      </p:sp>
      <p:sp>
        <p:nvSpPr>
          <p:cNvPr id="3" name="Symbol zastępczy zawartości 2"/>
          <p:cNvSpPr>
            <a:spLocks noGrp="1"/>
          </p:cNvSpPr>
          <p:nvPr>
            <p:ph idx="1"/>
          </p:nvPr>
        </p:nvSpPr>
        <p:spPr>
          <a:xfrm>
            <a:off x="259111" y="1908937"/>
            <a:ext cx="11001724" cy="4066413"/>
          </a:xfrm>
        </p:spPr>
        <p:txBody>
          <a:bodyPr>
            <a:normAutofit/>
          </a:bodyPr>
          <a:lstStyle/>
          <a:p>
            <a:pPr algn="just">
              <a:lnSpc>
                <a:spcPct val="100000"/>
              </a:lnSpc>
            </a:pPr>
            <a:r>
              <a:rPr lang="pl-PL" sz="2400" dirty="0"/>
              <a:t>Art. 237 </a:t>
            </a:r>
            <a:r>
              <a:rPr lang="pl-PL" sz="2400" dirty="0">
                <a:sym typeface="Wingdings" pitchFamily="2" charset="2"/>
              </a:rPr>
              <a:t>§ 2 wyznacza nieprzekraczalne granice czasowe, w których może nastąpić zatwierdzenie podsłuchu procesowego. </a:t>
            </a:r>
          </a:p>
          <a:p>
            <a:pPr algn="just">
              <a:lnSpc>
                <a:spcPct val="100000"/>
              </a:lnSpc>
            </a:pPr>
            <a:r>
              <a:rPr lang="pl-PL" sz="2400" i="1" dirty="0"/>
              <a:t>Określenie w art. 237 § 2 pięciodniowego terminu do zatwierdzenia postanowienia prokuratora wskazuje, że w tym terminie ma zostać wyjaśniona kwestia legalności stosowanego podsłuchu, tak aby został on natychmiast przerwany, jeżeli brak jest podstaw do jego stosowania, bądź był prowadzony dalej jako legalny, gdy występują podstawy do jego stosowania</a:t>
            </a:r>
            <a:r>
              <a:rPr lang="pl-PL" sz="2400" dirty="0"/>
              <a:t>. </a:t>
            </a:r>
          </a:p>
          <a:p>
            <a:pPr algn="just">
              <a:lnSpc>
                <a:spcPct val="100000"/>
              </a:lnSpc>
            </a:pPr>
            <a:r>
              <a:rPr lang="pl-PL" sz="2400" dirty="0"/>
              <a:t>J. Skorupka, </a:t>
            </a:r>
            <a:r>
              <a:rPr lang="pl-PL" sz="2400" i="1" dirty="0"/>
              <a:t>Czynności legalne warunkowo, </a:t>
            </a:r>
            <a:r>
              <a:rPr lang="pl-PL" sz="2400" dirty="0"/>
              <a:t>Prok. i Pr. 2015, nr 1-2, s. 74 </a:t>
            </a:r>
          </a:p>
          <a:p>
            <a:pPr algn="just">
              <a:lnSpc>
                <a:spcPct val="100000"/>
              </a:lnSpc>
            </a:pPr>
            <a:r>
              <a:rPr lang="pl-PL" sz="2400" dirty="0"/>
              <a:t>Termin z art. 237 </a:t>
            </a:r>
            <a:r>
              <a:rPr lang="pl-PL" sz="2400" dirty="0">
                <a:sym typeface="Wingdings" pitchFamily="2" charset="2"/>
              </a:rPr>
              <a:t>§ 2 ma charakter </a:t>
            </a:r>
            <a:r>
              <a:rPr lang="pl-PL" sz="2400" b="1" dirty="0">
                <a:sym typeface="Wingdings" pitchFamily="2" charset="2"/>
              </a:rPr>
              <a:t>prekluzyjny. </a:t>
            </a:r>
            <a:endParaRPr lang="pl-PL" sz="2400" dirty="0"/>
          </a:p>
          <a:p>
            <a:pPr algn="just">
              <a:lnSpc>
                <a:spcPct val="100000"/>
              </a:lnSpc>
            </a:pPr>
            <a:endParaRPr lang="pl-PL" sz="2400" dirty="0"/>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2552" y="-63725"/>
            <a:ext cx="3194595" cy="1972662"/>
          </a:xfrm>
          <a:prstGeom prst="rect">
            <a:avLst/>
          </a:prstGeom>
        </p:spPr>
      </p:pic>
    </p:spTree>
    <p:extLst>
      <p:ext uri="{BB962C8B-B14F-4D97-AF65-F5344CB8AC3E}">
        <p14:creationId xmlns:p14="http://schemas.microsoft.com/office/powerpoint/2010/main" val="34016958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Kontrola i utrwalanie rozmów </a:t>
            </a:r>
          </a:p>
        </p:txBody>
      </p:sp>
      <p:sp>
        <p:nvSpPr>
          <p:cNvPr id="4" name="Symbol zastępczy tekstu 3"/>
          <p:cNvSpPr>
            <a:spLocks noGrp="1"/>
          </p:cNvSpPr>
          <p:nvPr>
            <p:ph type="body" idx="1"/>
          </p:nvPr>
        </p:nvSpPr>
        <p:spPr>
          <a:solidFill>
            <a:schemeClr val="accent1"/>
          </a:solidFill>
        </p:spPr>
        <p:txBody>
          <a:bodyPr>
            <a:normAutofit/>
          </a:bodyPr>
          <a:lstStyle/>
          <a:p>
            <a:r>
              <a:rPr lang="pl-PL" sz="2800" dirty="0"/>
              <a:t>Granice przedmiotowe </a:t>
            </a:r>
          </a:p>
        </p:txBody>
      </p:sp>
      <p:sp>
        <p:nvSpPr>
          <p:cNvPr id="5" name="Symbol zastępczy zawartości 4"/>
          <p:cNvSpPr>
            <a:spLocks noGrp="1"/>
          </p:cNvSpPr>
          <p:nvPr>
            <p:ph sz="half" idx="2"/>
          </p:nvPr>
        </p:nvSpPr>
        <p:spPr/>
        <p:txBody>
          <a:bodyPr>
            <a:normAutofit fontScale="70000" lnSpcReduction="20000"/>
          </a:bodyPr>
          <a:lstStyle/>
          <a:p>
            <a:pPr algn="just"/>
            <a:r>
              <a:rPr lang="pl-PL" dirty="0"/>
              <a:t>art. 237 </a:t>
            </a:r>
            <a:r>
              <a:rPr lang="pl-PL" dirty="0">
                <a:sym typeface="Wingdings" pitchFamily="2" charset="2"/>
              </a:rPr>
              <a:t>§ 3 k.p.k. </a:t>
            </a:r>
          </a:p>
          <a:p>
            <a:pPr algn="just"/>
            <a:r>
              <a:rPr lang="pl-PL" dirty="0">
                <a:sym typeface="Wingdings" pitchFamily="2" charset="2"/>
              </a:rPr>
              <a:t>zamknięty katalog najpoważniejszych przestępstw </a:t>
            </a:r>
          </a:p>
          <a:p>
            <a:pPr algn="just"/>
            <a:r>
              <a:rPr lang="pl-PL" dirty="0">
                <a:sym typeface="Wingdings" pitchFamily="2" charset="2"/>
              </a:rPr>
              <a:t>m.in. zabójstwo, uprowadzenie osoby, statku wodnego lub powietrznego, zamach na niepodległość lub integralność państwa, zorganizowana grupa przestępcza, mienie znacznej wartości</a:t>
            </a:r>
          </a:p>
          <a:p>
            <a:pPr marL="0" indent="0" algn="just">
              <a:buNone/>
            </a:pPr>
            <a:endParaRPr lang="pl-PL" dirty="0">
              <a:sym typeface="Wingdings" pitchFamily="2" charset="2"/>
            </a:endParaRPr>
          </a:p>
          <a:p>
            <a:pPr marL="0" indent="0" algn="just">
              <a:buNone/>
            </a:pPr>
            <a:r>
              <a:rPr lang="pl-PL" dirty="0">
                <a:sym typeface="Wingdings" pitchFamily="2" charset="2"/>
              </a:rPr>
              <a:t>Problem – art. 237a k.p.k. i skreślenie art. 237 § 8 – czy można wykorzystać materiały pozyskane w sprawie o przestępstwo katalogowe w postępowaniu o czyn niemieszczący się w zakresie art. 237 § 3?</a:t>
            </a:r>
          </a:p>
        </p:txBody>
      </p:sp>
      <p:sp>
        <p:nvSpPr>
          <p:cNvPr id="6" name="Symbol zastępczy tekstu 5"/>
          <p:cNvSpPr>
            <a:spLocks noGrp="1"/>
          </p:cNvSpPr>
          <p:nvPr>
            <p:ph type="body" sz="quarter" idx="3"/>
          </p:nvPr>
        </p:nvSpPr>
        <p:spPr>
          <a:solidFill>
            <a:schemeClr val="accent1"/>
          </a:solidFill>
        </p:spPr>
        <p:txBody>
          <a:bodyPr>
            <a:normAutofit/>
          </a:bodyPr>
          <a:lstStyle/>
          <a:p>
            <a:r>
              <a:rPr lang="pl-PL" sz="2800" dirty="0"/>
              <a:t>Granice podmiotowe </a:t>
            </a:r>
          </a:p>
        </p:txBody>
      </p:sp>
      <p:sp>
        <p:nvSpPr>
          <p:cNvPr id="7" name="Symbol zastępczy zawartości 6"/>
          <p:cNvSpPr>
            <a:spLocks noGrp="1"/>
          </p:cNvSpPr>
          <p:nvPr>
            <p:ph sz="quarter" idx="4"/>
          </p:nvPr>
        </p:nvSpPr>
        <p:spPr/>
        <p:txBody>
          <a:bodyPr>
            <a:normAutofit fontScale="70000" lnSpcReduction="20000"/>
          </a:bodyPr>
          <a:lstStyle/>
          <a:p>
            <a:pPr algn="just"/>
            <a:r>
              <a:rPr lang="pl-PL" sz="3800" dirty="0"/>
              <a:t>Kontrolą można objąć:</a:t>
            </a:r>
          </a:p>
          <a:p>
            <a:pPr lvl="1" algn="just"/>
            <a:r>
              <a:rPr lang="pl-PL" sz="2900" dirty="0"/>
              <a:t>osobę podejrzaną; </a:t>
            </a:r>
          </a:p>
          <a:p>
            <a:pPr lvl="1" algn="just"/>
            <a:r>
              <a:rPr lang="pl-PL" sz="2900" dirty="0"/>
              <a:t>podejrzanego (oskarżonego)</a:t>
            </a:r>
          </a:p>
          <a:p>
            <a:pPr lvl="1" algn="just"/>
            <a:r>
              <a:rPr lang="pl-PL" sz="2900" dirty="0"/>
              <a:t>pokrzywdzonego </a:t>
            </a:r>
          </a:p>
          <a:p>
            <a:pPr lvl="1" algn="just"/>
            <a:r>
              <a:rPr lang="pl-PL" sz="2900" dirty="0"/>
              <a:t>inną osobę, z którą może kontaktować się oskarżony </a:t>
            </a:r>
          </a:p>
          <a:p>
            <a:pPr lvl="1" algn="just"/>
            <a:r>
              <a:rPr lang="pl-PL" sz="2900" dirty="0"/>
              <a:t>inną osobę, która może mieć związek ze sprawcą lub grożącym przestępstwem </a:t>
            </a:r>
          </a:p>
        </p:txBody>
      </p:sp>
      <p:pic>
        <p:nvPicPr>
          <p:cNvPr id="8" name="Obraz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7240" y="1449001"/>
            <a:ext cx="1499444" cy="483374"/>
          </a:xfrm>
          <a:prstGeom prst="rect">
            <a:avLst/>
          </a:prstGeom>
        </p:spPr>
      </p:pic>
    </p:spTree>
    <p:extLst>
      <p:ext uri="{BB962C8B-B14F-4D97-AF65-F5344CB8AC3E}">
        <p14:creationId xmlns:p14="http://schemas.microsoft.com/office/powerpoint/2010/main" val="50843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039D3A1-4ED9-4C9B-AE07-C45003582A47}"/>
              </a:ext>
            </a:extLst>
          </p:cNvPr>
          <p:cNvSpPr>
            <a:spLocks noGrp="1"/>
          </p:cNvSpPr>
          <p:nvPr>
            <p:ph type="title"/>
          </p:nvPr>
        </p:nvSpPr>
        <p:spPr>
          <a:xfrm>
            <a:off x="243840" y="369062"/>
            <a:ext cx="10823955" cy="1188720"/>
          </a:xfrm>
        </p:spPr>
        <p:txBody>
          <a:bodyPr>
            <a:normAutofit fontScale="90000"/>
          </a:bodyPr>
          <a:lstStyle/>
          <a:p>
            <a:pPr>
              <a:lnSpc>
                <a:spcPct val="90000"/>
              </a:lnSpc>
            </a:pPr>
            <a:r>
              <a:rPr lang="pl-PL" b="1" dirty="0"/>
              <a:t>Uchwała (7) SN z 28.06.2018 r., I KZP 4/18</a:t>
            </a:r>
            <a:br>
              <a:rPr lang="pl-PL" dirty="0"/>
            </a:br>
            <a:endParaRPr lang="pl-PL" dirty="0"/>
          </a:p>
        </p:txBody>
      </p:sp>
      <p:sp>
        <p:nvSpPr>
          <p:cNvPr id="8" name="Symbol zastępczy zawartości 7">
            <a:extLst>
              <a:ext uri="{FF2B5EF4-FFF2-40B4-BE49-F238E27FC236}">
                <a16:creationId xmlns:a16="http://schemas.microsoft.com/office/drawing/2014/main" id="{F7D3326B-C020-413E-9218-A0CA8AC987B1}"/>
              </a:ext>
            </a:extLst>
          </p:cNvPr>
          <p:cNvSpPr>
            <a:spLocks noGrp="1"/>
          </p:cNvSpPr>
          <p:nvPr>
            <p:ph idx="1"/>
          </p:nvPr>
        </p:nvSpPr>
        <p:spPr>
          <a:xfrm>
            <a:off x="243841" y="1219200"/>
            <a:ext cx="11377546" cy="5344160"/>
          </a:xfrm>
        </p:spPr>
        <p:txBody>
          <a:bodyPr>
            <a:normAutofit fontScale="92500" lnSpcReduction="10000"/>
          </a:bodyPr>
          <a:lstStyle/>
          <a:p>
            <a:pPr marL="0" indent="0" algn="just">
              <a:lnSpc>
                <a:spcPct val="100000"/>
              </a:lnSpc>
              <a:buNone/>
            </a:pPr>
            <a:r>
              <a:rPr lang="pl-PL" sz="1800" dirty="0"/>
              <a:t>Użyte w art. 168b k.p.k.* sformułowanie "innego przestępstwa ściganego z urzędu lub przestępstwa skarbowego innego niż przestępstwo objęte zarządzeniem kontroli operacyjnej" obejmuje swoim zakresem wyłącznie te przestępstwa, co do których sąd może wyrazić zgodę na zarządzenie kontroli operacyjnej, w tym te, o których mowa w art. 19 ust. 1 ustawy z dnia 6 kwietnia 1990 r. o Policji (Dz. U. z 2017 r. poz. 2067 </a:t>
            </a:r>
            <a:r>
              <a:rPr lang="pl-PL" sz="1800" dirty="0" err="1"/>
              <a:t>t.j</a:t>
            </a:r>
            <a:r>
              <a:rPr lang="pl-PL" sz="1800" dirty="0"/>
              <a:t>. z </a:t>
            </a:r>
            <a:r>
              <a:rPr lang="pl-PL" sz="1800" dirty="0" err="1"/>
              <a:t>późn</a:t>
            </a:r>
            <a:r>
              <a:rPr lang="pl-PL" sz="1800" dirty="0"/>
              <a:t>. zm.).</a:t>
            </a:r>
          </a:p>
          <a:p>
            <a:pPr marL="0" indent="0" algn="just">
              <a:lnSpc>
                <a:spcPct val="100000"/>
              </a:lnSpc>
              <a:buNone/>
            </a:pPr>
            <a:endParaRPr lang="pl-PL" sz="1800" dirty="0"/>
          </a:p>
          <a:p>
            <a:pPr algn="just">
              <a:lnSpc>
                <a:spcPct val="100000"/>
              </a:lnSpc>
            </a:pPr>
            <a:r>
              <a:rPr lang="pl-PL" sz="1800" dirty="0"/>
              <a:t>Dyspozycja analizowanego przepisu - art. 168b k.p.k. w swej treści wskazuje na możliwe </a:t>
            </a:r>
            <a:r>
              <a:rPr lang="pl-PL" sz="1800" b="1" dirty="0"/>
              <a:t>dwa zakresy kontroli operacyjnej prowadzonej przed wszczęciem postępowania przygotowawczego</a:t>
            </a:r>
            <a:r>
              <a:rPr lang="pl-PL" sz="1800" dirty="0"/>
              <a:t>. </a:t>
            </a:r>
            <a:r>
              <a:rPr lang="pl-PL" sz="1800" b="1" dirty="0"/>
              <a:t>Pierwszy z nich - niejako pierwotny - wiąże się z prowadzeniem tej kontroli zarządzonej na wniosek uprawnionego organu na podstawie przepisów szczególnych</a:t>
            </a:r>
            <a:r>
              <a:rPr lang="pl-PL" sz="1800" dirty="0"/>
              <a:t>. </a:t>
            </a:r>
            <a:r>
              <a:rPr lang="pl-PL" sz="1800" b="1" dirty="0"/>
              <a:t>Drugi - wiąże się z uzyskaniem w jej trakcie materiałów wskazujących na popełnienie przez inwigilowaną osobę innego przestępstwa niż to, którego dotyczyła zgoda pierwotna lub przestępstwa popełnionego przez inną osobę</a:t>
            </a:r>
            <a:r>
              <a:rPr lang="pl-PL" sz="1800" dirty="0"/>
              <a:t>. Przy czym, materiały te dotyczyć mogą jedynie przestępstw ściganych z urzędu lub przestępstw skarbowych. Co do tych materiałów, uzyskanych w wyniku kontroli, którą można określić jako wtórną kontrolę operacyjną (w tym znaczeniu określenia pierwotna kontrola operacyjna i wtórna kontrola operacyjna będą używane w dalszej części tego uzasadnienia), decyzję o ich wykorzystaniu w postępowaniu karnym, podejmuje prokurator.</a:t>
            </a:r>
          </a:p>
          <a:p>
            <a:pPr algn="just">
              <a:lnSpc>
                <a:spcPct val="100000"/>
              </a:lnSpc>
            </a:pPr>
            <a:r>
              <a:rPr lang="pl-PL" sz="1800" dirty="0"/>
              <a:t>W ocenie Sądu Najwyższego w niniejszym składzie, niejako wyprowadzając to twierdzenie przed nawias dalszych rozważań, jeżeli pomimo uzyskania różnych wersji rozumienia znaczenia tekstu ustawy - na co wskazano już wyżej przytaczając różne poglądy doktryny - istnieje możliwość takiego przeprowadzenia wykładni analizowanego przepisu, aby jego treść pozostawała w zgodzie z Konstytucją RP i normami prawa międzynarodowego, to należy przyjąć tę właśnie interpretację.</a:t>
            </a:r>
          </a:p>
        </p:txBody>
      </p:sp>
    </p:spTree>
    <p:extLst>
      <p:ext uri="{BB962C8B-B14F-4D97-AF65-F5344CB8AC3E}">
        <p14:creationId xmlns:p14="http://schemas.microsoft.com/office/powerpoint/2010/main" val="40886925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F770054-4B80-45EE-BA6C-730ABA4EA8F2}"/>
              </a:ext>
            </a:extLst>
          </p:cNvPr>
          <p:cNvSpPr>
            <a:spLocks noGrp="1"/>
          </p:cNvSpPr>
          <p:nvPr>
            <p:ph type="title"/>
          </p:nvPr>
        </p:nvSpPr>
        <p:spPr>
          <a:xfrm>
            <a:off x="250273" y="-97790"/>
            <a:ext cx="7368978" cy="1188720"/>
          </a:xfrm>
        </p:spPr>
        <p:txBody>
          <a:bodyPr>
            <a:normAutofit/>
          </a:bodyPr>
          <a:lstStyle/>
          <a:p>
            <a:r>
              <a:rPr lang="pl-PL" dirty="0"/>
              <a:t>* Uchwała (7) SN I KZP 4/18</a:t>
            </a:r>
          </a:p>
        </p:txBody>
      </p:sp>
      <p:sp>
        <p:nvSpPr>
          <p:cNvPr id="3" name="Symbol zastępczy zawartości 2">
            <a:extLst>
              <a:ext uri="{FF2B5EF4-FFF2-40B4-BE49-F238E27FC236}">
                <a16:creationId xmlns:a16="http://schemas.microsoft.com/office/drawing/2014/main" id="{C34F2C4D-E8B5-4EC5-8AA8-F774248B217E}"/>
              </a:ext>
            </a:extLst>
          </p:cNvPr>
          <p:cNvSpPr>
            <a:spLocks noGrp="1"/>
          </p:cNvSpPr>
          <p:nvPr>
            <p:ph idx="1"/>
          </p:nvPr>
        </p:nvSpPr>
        <p:spPr>
          <a:xfrm>
            <a:off x="372193" y="1090930"/>
            <a:ext cx="11261007" cy="5177790"/>
          </a:xfrm>
        </p:spPr>
        <p:txBody>
          <a:bodyPr>
            <a:noAutofit/>
          </a:bodyPr>
          <a:lstStyle/>
          <a:p>
            <a:pPr marL="0" indent="0" algn="just">
              <a:lnSpc>
                <a:spcPct val="90000"/>
              </a:lnSpc>
              <a:buNone/>
            </a:pPr>
            <a:r>
              <a:rPr lang="pl-PL" sz="2000" dirty="0"/>
              <a:t>Art. 168b brzmi tak samo jak art. 237a. Różnica między tymi przepisami dotyczy </a:t>
            </a:r>
            <a:r>
              <a:rPr lang="pl-PL" sz="2000" b="1" dirty="0"/>
              <a:t>rodzaju kontroli operacyjnej. </a:t>
            </a:r>
            <a:r>
              <a:rPr lang="pl-PL" sz="2000" dirty="0"/>
              <a:t>Art. 237a odnosi się do </a:t>
            </a:r>
            <a:r>
              <a:rPr lang="pl-PL" sz="2000" b="1" dirty="0"/>
              <a:t>procesowej kontroli</a:t>
            </a:r>
            <a:r>
              <a:rPr lang="pl-PL" sz="2000" dirty="0"/>
              <a:t>, a art. 168b do </a:t>
            </a:r>
            <a:r>
              <a:rPr lang="pl-PL" sz="2000" b="1" dirty="0" err="1"/>
              <a:t>pozaprocesowej</a:t>
            </a:r>
            <a:r>
              <a:rPr lang="pl-PL" sz="2000" b="1" dirty="0"/>
              <a:t> </a:t>
            </a:r>
            <a:r>
              <a:rPr lang="pl-PL" sz="2000" dirty="0"/>
              <a:t>(dokonywanej m.in. na podstawie przepisów ustawy o Policji, CBA, ABW). </a:t>
            </a:r>
          </a:p>
          <a:p>
            <a:pPr algn="just">
              <a:lnSpc>
                <a:spcPct val="90000"/>
              </a:lnSpc>
            </a:pPr>
            <a:endParaRPr lang="pl-PL" sz="2000" dirty="0"/>
          </a:p>
          <a:p>
            <a:pPr algn="just">
              <a:lnSpc>
                <a:spcPct val="90000"/>
              </a:lnSpc>
            </a:pPr>
            <a:r>
              <a:rPr lang="pl-PL" sz="2000" dirty="0"/>
              <a:t>Interesujące jest stanowisko PK odnośnie do rozumienia zakresu art. 168b. </a:t>
            </a:r>
          </a:p>
          <a:p>
            <a:pPr lvl="1" algn="just">
              <a:lnSpc>
                <a:spcPct val="90000"/>
              </a:lnSpc>
            </a:pPr>
            <a:r>
              <a:rPr lang="pl-PL" sz="2000" dirty="0"/>
              <a:t>należy odmówić podjęcia uchwały z uwagi na fakt, że brzmienie art. 168b k.p.k. jest jednoznaczne i nie budzi wątpliwości. W uzasadnieniu swojego wystąpienia, w którym odwołał się do poglądów doktryny wyrażonych tak na gruncie aktualnego, jak i poprzednio obowiązującego stanu prawnego oraz orzeczeń Sądu Najwyższego wydanych w sprawach I KZP 6/07 i </a:t>
            </a:r>
            <a:r>
              <a:rPr lang="pl-PL" sz="2000" dirty="0" err="1"/>
              <a:t>I</a:t>
            </a:r>
            <a:r>
              <a:rPr lang="pl-PL" sz="2000" dirty="0"/>
              <a:t> KZP 32/10, wnioskodawca wskazał m. in., że celem unormowania zawartego w art. 168b k.p.k. jest zachowanie i wykorzystanie w postępowaniu karnym dowodów popełnienia każdego przestępstwa ściganego z urzędu popełnionego przez każdą osobę objętą bądź nieobjętą zarządzeniem kontroli. Prokurator zaznaczył, że skoro w art. 168b k.p.k. ustawodawca nie zawarł żadnego określenia uściślającego katalog przestępstw, ani też odesłania do innego przepisu, który mógłby ten katalog uściślić, </a:t>
            </a:r>
            <a:r>
              <a:rPr lang="pl-PL" sz="2000" i="1" dirty="0"/>
              <a:t>oznacza to, że w myśl zasady lege non </a:t>
            </a:r>
            <a:r>
              <a:rPr lang="pl-PL" sz="2000" i="1" dirty="0" err="1"/>
              <a:t>distinguente</a:t>
            </a:r>
            <a:r>
              <a:rPr lang="pl-PL" sz="2000" i="1" dirty="0"/>
              <a:t> nie ma podstaw do zawężania katalogu przestępstw wyłącznie do tych, o których mowa w art. 19 ust. 1 ustawy o Policji. Gdyby ustawodawca chciał wspomniany zakres przestępstw zawęzić, dałby temu jednoznaczny wyraz odpowiednio formułując przepis art. 168b k.p.k.</a:t>
            </a:r>
          </a:p>
        </p:txBody>
      </p:sp>
    </p:spTree>
    <p:extLst>
      <p:ext uri="{BB962C8B-B14F-4D97-AF65-F5344CB8AC3E}">
        <p14:creationId xmlns:p14="http://schemas.microsoft.com/office/powerpoint/2010/main" val="30541105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ytuł 6"/>
          <p:cNvSpPr>
            <a:spLocks noGrp="1"/>
          </p:cNvSpPr>
          <p:nvPr>
            <p:ph type="title"/>
          </p:nvPr>
        </p:nvSpPr>
        <p:spPr>
          <a:xfrm>
            <a:off x="4382724" y="702156"/>
            <a:ext cx="7225075" cy="1013800"/>
          </a:xfrm>
        </p:spPr>
        <p:txBody>
          <a:bodyPr>
            <a:normAutofit/>
          </a:bodyPr>
          <a:lstStyle/>
          <a:p>
            <a:r>
              <a:rPr lang="pl-PL">
                <a:solidFill>
                  <a:schemeClr val="tx2"/>
                </a:solidFill>
              </a:rPr>
              <a:t>Kontrola i utrwalanie rozmów</a:t>
            </a:r>
          </a:p>
        </p:txBody>
      </p:sp>
      <p:sp>
        <p:nvSpPr>
          <p:cNvPr id="8" name="Symbol zastępczy zawartości 7"/>
          <p:cNvSpPr>
            <a:spLocks noGrp="1"/>
          </p:cNvSpPr>
          <p:nvPr>
            <p:ph idx="1"/>
          </p:nvPr>
        </p:nvSpPr>
        <p:spPr>
          <a:xfrm>
            <a:off x="4382726" y="1896533"/>
            <a:ext cx="6878108" cy="3962266"/>
          </a:xfrm>
        </p:spPr>
        <p:txBody>
          <a:bodyPr>
            <a:normAutofit fontScale="92500" lnSpcReduction="20000"/>
          </a:bodyPr>
          <a:lstStyle/>
          <a:p>
            <a:r>
              <a:rPr lang="pl-PL"/>
              <a:t>Granice czasowe </a:t>
            </a:r>
          </a:p>
          <a:p>
            <a:r>
              <a:rPr lang="pl-PL"/>
              <a:t>Kontrola powinna być zakończona niezwłocznie po ustaniu przyczyn wskazanych w art. 237 § 1 – 3 k.p.k. a najpóźniej z upływem okresu, na który została wprowadzona. </a:t>
            </a:r>
          </a:p>
          <a:p>
            <a:r>
              <a:rPr lang="pl-PL"/>
              <a:t>Kontrolę można zarządzić na okres</a:t>
            </a:r>
            <a:r>
              <a:rPr lang="pl-PL" b="1"/>
              <a:t> 3 miesięcy. </a:t>
            </a:r>
          </a:p>
          <a:p>
            <a:r>
              <a:rPr lang="pl-PL"/>
              <a:t>Możliwe przedłużenie, </a:t>
            </a:r>
            <a:r>
              <a:rPr lang="pl-PL" u="sng"/>
              <a:t>w szczególnie uzasadnionym wypadku, na okres najwyżej dalszych 3 miesięcy. </a:t>
            </a:r>
          </a:p>
          <a:p>
            <a:r>
              <a:rPr lang="pl-PL"/>
              <a:t>Łącznie max. 6 miesięcy</a:t>
            </a:r>
          </a:p>
          <a:p>
            <a:endParaRPr lang="pl-PL"/>
          </a:p>
        </p:txBody>
      </p:sp>
      <p:pic>
        <p:nvPicPr>
          <p:cNvPr id="3" name="Obraz 2"/>
          <p:cNvPicPr>
            <a:picLocks noChangeAspect="1"/>
          </p:cNvPicPr>
          <p:nvPr/>
        </p:nvPicPr>
        <p:blipFill rotWithShape="1">
          <a:blip r:embed="rId2">
            <a:extLst>
              <a:ext uri="{28A0092B-C50C-407E-A947-70E740481C1C}">
                <a14:useLocalDpi xmlns:a14="http://schemas.microsoft.com/office/drawing/2010/main" val="0"/>
              </a:ext>
            </a:extLst>
          </a:blip>
          <a:srcRect l="11737" r="24127" b="-2"/>
          <a:stretch/>
        </p:blipFill>
        <p:spPr>
          <a:xfrm>
            <a:off x="446534" y="601201"/>
            <a:ext cx="3703320" cy="5774200"/>
          </a:xfrm>
          <a:prstGeom prst="rect">
            <a:avLst/>
          </a:prstGeom>
        </p:spPr>
      </p:pic>
    </p:spTree>
    <p:extLst>
      <p:ext uri="{BB962C8B-B14F-4D97-AF65-F5344CB8AC3E}">
        <p14:creationId xmlns:p14="http://schemas.microsoft.com/office/powerpoint/2010/main" val="13468356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Przepisy skreślone i zmienione ustawą z dnia 11.03.2016 r. </a:t>
            </a:r>
          </a:p>
        </p:txBody>
      </p:sp>
      <p:sp>
        <p:nvSpPr>
          <p:cNvPr id="3" name="Symbol zastępczy tekstu 2"/>
          <p:cNvSpPr>
            <a:spLocks noGrp="1"/>
          </p:cNvSpPr>
          <p:nvPr>
            <p:ph type="body" idx="1"/>
          </p:nvPr>
        </p:nvSpPr>
        <p:spPr/>
        <p:txBody>
          <a:bodyPr/>
          <a:lstStyle/>
          <a:p>
            <a:r>
              <a:rPr lang="pl-PL" dirty="0"/>
              <a:t>art. 237a </a:t>
            </a:r>
          </a:p>
        </p:txBody>
      </p:sp>
      <p:sp>
        <p:nvSpPr>
          <p:cNvPr id="4" name="Symbol zastępczy zawartości 3"/>
          <p:cNvSpPr>
            <a:spLocks noGrp="1"/>
          </p:cNvSpPr>
          <p:nvPr>
            <p:ph sz="half" idx="2"/>
          </p:nvPr>
        </p:nvSpPr>
        <p:spPr/>
        <p:txBody>
          <a:bodyPr>
            <a:normAutofit fontScale="77500" lnSpcReduction="20000"/>
          </a:bodyPr>
          <a:lstStyle/>
          <a:p>
            <a:pPr algn="just"/>
            <a:r>
              <a:rPr lang="pl-PL" dirty="0"/>
              <a:t>Jeżeli w wyniku kontroli uzyskano dowód popełnienia przestępstwa wymienionego w art. 237 § 3, popełnionego przez osobę, wobec której kontrola była stosowana, innego niż objęte zarządzeniem kontroli, albo popełnionego przez inną osobę, prokurator w czasie trwania kontroli albo nie później niż w ciągu 2 miesięcy od dnia jej zakończenia może wystąpić do sądu z wnioskiem o wyrażenie zgody na jego wykorzystanie w postępowaniu karnym. Sąd wydaje postanowienie w przedmiocie wniosku w terminie 14 dni na posiedzeniu bez udziału stron.</a:t>
            </a:r>
          </a:p>
        </p:txBody>
      </p:sp>
      <p:sp>
        <p:nvSpPr>
          <p:cNvPr id="5" name="Symbol zastępczy tekstu 4"/>
          <p:cNvSpPr>
            <a:spLocks noGrp="1"/>
          </p:cNvSpPr>
          <p:nvPr>
            <p:ph type="body" sz="quarter" idx="3"/>
          </p:nvPr>
        </p:nvSpPr>
        <p:spPr/>
        <p:txBody>
          <a:bodyPr/>
          <a:lstStyle/>
          <a:p>
            <a:r>
              <a:rPr lang="pl-PL" dirty="0"/>
              <a:t>art. 237 </a:t>
            </a:r>
            <a:r>
              <a:rPr lang="pl-PL" dirty="0">
                <a:sym typeface="Wingdings" pitchFamily="2" charset="2"/>
              </a:rPr>
              <a:t>§ 8 </a:t>
            </a:r>
            <a:r>
              <a:rPr lang="pl-PL" dirty="0"/>
              <a:t> </a:t>
            </a:r>
          </a:p>
        </p:txBody>
      </p:sp>
      <p:sp>
        <p:nvSpPr>
          <p:cNvPr id="6" name="Symbol zastępczy zawartości 5"/>
          <p:cNvSpPr>
            <a:spLocks noGrp="1"/>
          </p:cNvSpPr>
          <p:nvPr>
            <p:ph sz="quarter" idx="4"/>
          </p:nvPr>
        </p:nvSpPr>
        <p:spPr/>
        <p:txBody>
          <a:bodyPr>
            <a:normAutofit fontScale="77500" lnSpcReduction="20000"/>
          </a:bodyPr>
          <a:lstStyle/>
          <a:p>
            <a:pPr algn="just"/>
            <a:r>
              <a:rPr lang="pl-PL" dirty="0"/>
              <a:t>Wykorzystanie dowodu uzyskanego podczas kontroli i utrwalania treści rozmów telefonicznych jest dopuszczalne wyłącznie w postępowaniu karnym w sprawie o przestępstwo lub przestępstwo skarbowe, w stosunku do którego jest możliwe zarządzenie takiej kontroli</a:t>
            </a:r>
          </a:p>
        </p:txBody>
      </p:sp>
    </p:spTree>
    <p:extLst>
      <p:ext uri="{BB962C8B-B14F-4D97-AF65-F5344CB8AC3E}">
        <p14:creationId xmlns:p14="http://schemas.microsoft.com/office/powerpoint/2010/main" val="3482322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ytuł 6"/>
          <p:cNvSpPr>
            <a:spLocks noGrp="1"/>
          </p:cNvSpPr>
          <p:nvPr>
            <p:ph type="title"/>
          </p:nvPr>
        </p:nvSpPr>
        <p:spPr>
          <a:xfrm>
            <a:off x="581192" y="214476"/>
            <a:ext cx="7368978" cy="1188720"/>
          </a:xfrm>
        </p:spPr>
        <p:txBody>
          <a:bodyPr>
            <a:normAutofit/>
          </a:bodyPr>
          <a:lstStyle/>
          <a:p>
            <a:r>
              <a:rPr lang="pl-PL" dirty="0"/>
              <a:t>Zgoda następcza po nowelizacji</a:t>
            </a:r>
          </a:p>
        </p:txBody>
      </p:sp>
      <p:sp>
        <p:nvSpPr>
          <p:cNvPr id="8" name="Symbol zastępczy zawartości 7"/>
          <p:cNvSpPr>
            <a:spLocks noGrp="1"/>
          </p:cNvSpPr>
          <p:nvPr>
            <p:ph idx="1"/>
          </p:nvPr>
        </p:nvSpPr>
        <p:spPr>
          <a:xfrm>
            <a:off x="4241829" y="1524000"/>
            <a:ext cx="7706331" cy="5119524"/>
          </a:xfrm>
        </p:spPr>
        <p:txBody>
          <a:bodyPr>
            <a:normAutofit lnSpcReduction="10000"/>
          </a:bodyPr>
          <a:lstStyle/>
          <a:p>
            <a:pPr algn="just">
              <a:lnSpc>
                <a:spcPct val="100000"/>
              </a:lnSpc>
            </a:pPr>
            <a:r>
              <a:rPr lang="pl-PL" sz="2000" dirty="0"/>
              <a:t>Założenie – ustawodawca jest racjonalny i nie tworzy przepisów oczywiście sprzecznych z Konstytucją RP (w tym wypadku z art. 47, art. 49, art. 50, </a:t>
            </a:r>
            <a:r>
              <a:rPr lang="pl-PL" sz="2000" dirty="0">
                <a:hlinkClick r:id="rId2"/>
              </a:rPr>
              <a:t>art. 5</a:t>
            </a:r>
            <a:r>
              <a:rPr lang="pl-PL" sz="2000" dirty="0"/>
              <a:t>1 ust. 2 Konstytucji RP w zw. z art. 31 ust. 3 Konstytucji RP, a także z art. 45 ust. 1, art. 51 ust. 4 i art. 77 ust. 2).</a:t>
            </a:r>
          </a:p>
          <a:p>
            <a:pPr algn="just">
              <a:lnSpc>
                <a:spcPct val="100000"/>
              </a:lnSpc>
            </a:pPr>
            <a:r>
              <a:rPr lang="pl-PL" sz="2000" dirty="0"/>
              <a:t>Ustawodawca poprzez skreślenie art. 237 </a:t>
            </a:r>
            <a:r>
              <a:rPr lang="pl-PL" sz="2000" dirty="0">
                <a:sym typeface="Wingdings" pitchFamily="2" charset="2"/>
              </a:rPr>
              <a:t>§  8 wyeliminował możliwość uzyskania zgody następczej – przedmiotowej i podmiotowej. </a:t>
            </a:r>
          </a:p>
          <a:p>
            <a:pPr algn="just">
              <a:lnSpc>
                <a:spcPct val="100000"/>
              </a:lnSpc>
            </a:pPr>
            <a:r>
              <a:rPr lang="pl-PL" sz="2000" dirty="0">
                <a:sym typeface="Wingdings" pitchFamily="2" charset="2"/>
              </a:rPr>
              <a:t>Jedynie sąd może zadecydować o pozyskaniu materiałów drodze podsłuchu procesowego. Informacje uzyskane poza procedurą sądową są nielegalne i nie można ich wykorzystać w postępowaniu sądowym. </a:t>
            </a:r>
          </a:p>
          <a:p>
            <a:pPr algn="just">
              <a:lnSpc>
                <a:spcPct val="100000"/>
              </a:lnSpc>
            </a:pPr>
            <a:r>
              <a:rPr lang="pl-PL" sz="2000" i="1" dirty="0">
                <a:sym typeface="Wingdings" pitchFamily="2" charset="2"/>
              </a:rPr>
              <a:t>Prokurator decyduje o wykorzystaniu dowodu w procesie karnym </a:t>
            </a:r>
            <a:r>
              <a:rPr lang="pl-PL" sz="2000" dirty="0">
                <a:sym typeface="Wingdings" pitchFamily="2" charset="2"/>
              </a:rPr>
              <a:t>– aktualną treść art. 237a należy rozumieć w ten sposób, że prokurator może decydować o wykorzystaniu materiałów w postępowaniu przygotowawczym, </a:t>
            </a:r>
            <a:r>
              <a:rPr lang="pl-PL" sz="2000" b="1" dirty="0">
                <a:sym typeface="Wingdings" pitchFamily="2" charset="2"/>
              </a:rPr>
              <a:t>a jego decyzja w żadnym razie nie wiąże sądu. </a:t>
            </a:r>
            <a:endParaRPr lang="pl-PL" sz="2000" i="1" dirty="0"/>
          </a:p>
        </p:txBody>
      </p:sp>
      <p:pic>
        <p:nvPicPr>
          <p:cNvPr id="10" name="Obraz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192" y="2221889"/>
            <a:ext cx="3660637" cy="2196382"/>
          </a:xfrm>
          <a:prstGeom prst="rect">
            <a:avLst/>
          </a:prstGeom>
        </p:spPr>
      </p:pic>
    </p:spTree>
    <p:extLst>
      <p:ext uri="{BB962C8B-B14F-4D97-AF65-F5344CB8AC3E}">
        <p14:creationId xmlns:p14="http://schemas.microsoft.com/office/powerpoint/2010/main" val="33595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98F8F45-407E-4FA2-944D-58AD2BF45176}"/>
              </a:ext>
            </a:extLst>
          </p:cNvPr>
          <p:cNvSpPr>
            <a:spLocks noGrp="1"/>
          </p:cNvSpPr>
          <p:nvPr>
            <p:ph type="title"/>
          </p:nvPr>
        </p:nvSpPr>
        <p:spPr/>
        <p:txBody>
          <a:bodyPr>
            <a:normAutofit/>
          </a:bodyPr>
          <a:lstStyle/>
          <a:p>
            <a:r>
              <a:rPr lang="pl-PL" dirty="0"/>
              <a:t>Zasada prawdy materialnej a podział ról procesowych </a:t>
            </a:r>
          </a:p>
        </p:txBody>
      </p:sp>
      <p:sp>
        <p:nvSpPr>
          <p:cNvPr id="3" name="Symbol zastępczy zawartości 2">
            <a:extLst>
              <a:ext uri="{FF2B5EF4-FFF2-40B4-BE49-F238E27FC236}">
                <a16:creationId xmlns:a16="http://schemas.microsoft.com/office/drawing/2014/main" id="{1BBA353A-0F8E-4A54-8557-A87846B15355}"/>
              </a:ext>
            </a:extLst>
          </p:cNvPr>
          <p:cNvSpPr>
            <a:spLocks noGrp="1"/>
          </p:cNvSpPr>
          <p:nvPr>
            <p:ph idx="1"/>
          </p:nvPr>
        </p:nvSpPr>
        <p:spPr>
          <a:xfrm>
            <a:off x="838200" y="1825625"/>
            <a:ext cx="8194040" cy="4351338"/>
          </a:xfrm>
        </p:spPr>
        <p:txBody>
          <a:bodyPr anchor="ctr">
            <a:normAutofit/>
          </a:bodyPr>
          <a:lstStyle/>
          <a:p>
            <a:pPr algn="just"/>
            <a:r>
              <a:rPr lang="pl-PL" sz="2200" dirty="0">
                <a:solidFill>
                  <a:schemeClr val="tx1">
                    <a:lumMod val="75000"/>
                    <a:lumOff val="25000"/>
                  </a:schemeClr>
                </a:solidFill>
              </a:rPr>
              <a:t>Dążenie do poznania prawdy materialnej nie może prowadzić do przełamania podziału ról w procesie karnym. Sąd nie może wcielać się w rolę oskarżyciela i zastępować prokuratora występującego w postępowaniu sądowym jako oskarżyciel publiczny w przeprowadzaniu dowodów na niekorzyść oskarżonego, czy wręcz dopuszczaniu z urzędu dowodów niekorzystnych dla oskarżonego, które zostały ujawnione podczas postępowania dowodowego w postępowaniu sądowym. </a:t>
            </a:r>
          </a:p>
          <a:p>
            <a:pPr algn="just"/>
            <a:r>
              <a:rPr lang="pl-PL" sz="2200" dirty="0">
                <a:solidFill>
                  <a:schemeClr val="tx1">
                    <a:lumMod val="75000"/>
                    <a:lumOff val="25000"/>
                  </a:schemeClr>
                </a:solidFill>
              </a:rPr>
              <a:t>Ciężar dowodu w postępowaniu karnym spoczywa na oskarżycielu. Sąd nie powinien angażować się w postępowanie dowodowe po stronie oskarżycielskiej. Nie oznacza to bierności i wyłączenia możliwości dopuszczania przez sąd dowodów z urzędu, ale nie powinno to być regułą. </a:t>
            </a:r>
          </a:p>
        </p:txBody>
      </p:sp>
      <p:graphicFrame>
        <p:nvGraphicFramePr>
          <p:cNvPr id="4" name="Diagram 3">
            <a:extLst>
              <a:ext uri="{FF2B5EF4-FFF2-40B4-BE49-F238E27FC236}">
                <a16:creationId xmlns:a16="http://schemas.microsoft.com/office/drawing/2014/main" id="{5A549DD7-89EE-3E96-9CDF-D9DD528325A7}"/>
              </a:ext>
            </a:extLst>
          </p:cNvPr>
          <p:cNvGraphicFramePr/>
          <p:nvPr>
            <p:extLst>
              <p:ext uri="{D42A27DB-BD31-4B8C-83A1-F6EECF244321}">
                <p14:modId xmlns:p14="http://schemas.microsoft.com/office/powerpoint/2010/main" val="4153016995"/>
              </p:ext>
            </p:extLst>
          </p:nvPr>
        </p:nvGraphicFramePr>
        <p:xfrm>
          <a:off x="6827520" y="1027906"/>
          <a:ext cx="6502400" cy="4715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80600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ytuł 6"/>
          <p:cNvSpPr>
            <a:spLocks noGrp="1"/>
          </p:cNvSpPr>
          <p:nvPr>
            <p:ph type="title"/>
          </p:nvPr>
        </p:nvSpPr>
        <p:spPr>
          <a:xfrm>
            <a:off x="4382724" y="702156"/>
            <a:ext cx="7225075" cy="1013800"/>
          </a:xfrm>
        </p:spPr>
        <p:txBody>
          <a:bodyPr>
            <a:normAutofit/>
          </a:bodyPr>
          <a:lstStyle/>
          <a:p>
            <a:r>
              <a:rPr lang="pl-PL">
                <a:solidFill>
                  <a:schemeClr val="tx2"/>
                </a:solidFill>
              </a:rPr>
              <a:t>Kontrola i utrwalanie rozmów </a:t>
            </a:r>
          </a:p>
        </p:txBody>
      </p:sp>
      <p:sp>
        <p:nvSpPr>
          <p:cNvPr id="8" name="Symbol zastępczy zawartości 7"/>
          <p:cNvSpPr>
            <a:spLocks noGrp="1"/>
          </p:cNvSpPr>
          <p:nvPr>
            <p:ph idx="1"/>
          </p:nvPr>
        </p:nvSpPr>
        <p:spPr>
          <a:xfrm>
            <a:off x="4382726" y="1896533"/>
            <a:ext cx="6878108" cy="3962266"/>
          </a:xfrm>
        </p:spPr>
        <p:txBody>
          <a:bodyPr>
            <a:normAutofit/>
          </a:bodyPr>
          <a:lstStyle/>
          <a:p>
            <a:pPr algn="just"/>
            <a:r>
              <a:rPr lang="pl-PL" sz="2000" dirty="0"/>
              <a:t>Ogłoszenie postanowienia o kontroli i utrwalaniu rozmów telefonicznych osobie, której ono dotyczy, może być odroczone na czas niezbędny ze względu na dobro sprawy</a:t>
            </a:r>
          </a:p>
          <a:p>
            <a:pPr lvl="1" algn="just"/>
            <a:r>
              <a:rPr lang="pl-PL" sz="1800" dirty="0"/>
              <a:t>w postępowaniu przygotowawczym może być odroczone nie później niż do czasu zakończenia tego postępowania. </a:t>
            </a:r>
          </a:p>
          <a:p>
            <a:pPr algn="just"/>
            <a:r>
              <a:rPr lang="pl-PL" sz="2000" dirty="0"/>
              <a:t>Na postanowienie dotyczące kontroli i utrwalania rozmów telefonicznych przysługuje zażalenie. Osoba, której dotyczy postanowienie, może w zażaleniu domagać się zbadania zasadności oraz legalności kontroli i utrwalania rozmów telefonicznych. Zażalenie na postanowienie prokuratora rozpoznaje sąd.</a:t>
            </a:r>
          </a:p>
          <a:p>
            <a:pPr algn="just"/>
            <a:endParaRPr lang="pl-PL" sz="2000" dirty="0"/>
          </a:p>
        </p:txBody>
      </p:sp>
      <p:pic>
        <p:nvPicPr>
          <p:cNvPr id="4" name="Obraz 3"/>
          <p:cNvPicPr>
            <a:picLocks noChangeAspect="1"/>
          </p:cNvPicPr>
          <p:nvPr/>
        </p:nvPicPr>
        <p:blipFill rotWithShape="1">
          <a:blip r:embed="rId2">
            <a:extLst>
              <a:ext uri="{28A0092B-C50C-407E-A947-70E740481C1C}">
                <a14:useLocalDpi xmlns:a14="http://schemas.microsoft.com/office/drawing/2010/main" val="0"/>
              </a:ext>
            </a:extLst>
          </a:blip>
          <a:srcRect l="8451" r="43127" b="1"/>
          <a:stretch/>
        </p:blipFill>
        <p:spPr>
          <a:xfrm>
            <a:off x="446534" y="601201"/>
            <a:ext cx="3703320" cy="5774200"/>
          </a:xfrm>
          <a:prstGeom prst="rect">
            <a:avLst/>
          </a:prstGeom>
        </p:spPr>
      </p:pic>
    </p:spTree>
    <p:extLst>
      <p:ext uri="{BB962C8B-B14F-4D97-AF65-F5344CB8AC3E}">
        <p14:creationId xmlns:p14="http://schemas.microsoft.com/office/powerpoint/2010/main" val="37889145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4382724" y="702156"/>
            <a:ext cx="7225075" cy="1013800"/>
          </a:xfrm>
        </p:spPr>
        <p:txBody>
          <a:bodyPr>
            <a:normAutofit/>
          </a:bodyPr>
          <a:lstStyle/>
          <a:p>
            <a:r>
              <a:rPr lang="pl-PL">
                <a:solidFill>
                  <a:schemeClr val="tx2"/>
                </a:solidFill>
              </a:rPr>
              <a:t>Kontrola i utrwalanie rozmów</a:t>
            </a:r>
          </a:p>
        </p:txBody>
      </p:sp>
      <p:sp>
        <p:nvSpPr>
          <p:cNvPr id="3" name="Symbol zastępczy zawartości 2"/>
          <p:cNvSpPr>
            <a:spLocks noGrp="1"/>
          </p:cNvSpPr>
          <p:nvPr>
            <p:ph idx="1"/>
          </p:nvPr>
        </p:nvSpPr>
        <p:spPr>
          <a:xfrm>
            <a:off x="4382726" y="1896533"/>
            <a:ext cx="6878108" cy="3962266"/>
          </a:xfrm>
        </p:spPr>
        <p:txBody>
          <a:bodyPr>
            <a:normAutofit fontScale="70000" lnSpcReduction="20000"/>
          </a:bodyPr>
          <a:lstStyle/>
          <a:p>
            <a:pPr>
              <a:lnSpc>
                <a:spcPct val="90000"/>
              </a:lnSpc>
            </a:pPr>
            <a:r>
              <a:rPr lang="pl-PL" dirty="0"/>
              <a:t>Po zakończeniu podsłuchu procesowego, prokurator wnosi o zarządzenie zniszczenia utrwalonych materiałów, jeżeli w całości nie mają znaczenia dla postępowania karnego. </a:t>
            </a:r>
          </a:p>
          <a:p>
            <a:pPr lvl="1">
              <a:lnSpc>
                <a:spcPct val="90000"/>
              </a:lnSpc>
            </a:pPr>
            <a:r>
              <a:rPr lang="pl-PL" sz="1700" dirty="0"/>
              <a:t>sąd orzeka na posiedzeniu bez udziału stron (art. 238 § 3 k.p.k.)</a:t>
            </a:r>
          </a:p>
          <a:p>
            <a:pPr>
              <a:lnSpc>
                <a:spcPct val="90000"/>
              </a:lnSpc>
            </a:pPr>
            <a:r>
              <a:rPr lang="pl-PL" dirty="0"/>
              <a:t>Po zakończeniu postępowania przygotowawczego prokurator wnosi o zarządzenie zniszczenia utrwalonych zapisów, w części w jakiej nie mają znaczenia dla postępowania karnego, w którym ją zarządzono oraz nie stanowią dowodu, o którym mowa w art. 237a k.p.k. </a:t>
            </a:r>
          </a:p>
          <a:p>
            <a:pPr lvl="1">
              <a:lnSpc>
                <a:spcPct val="90000"/>
              </a:lnSpc>
            </a:pPr>
            <a:r>
              <a:rPr lang="pl-PL" sz="1700" dirty="0"/>
              <a:t>sąd orzeka na posiedzeniu, w którym mogą wziąć udział strony </a:t>
            </a:r>
          </a:p>
          <a:p>
            <a:pPr>
              <a:lnSpc>
                <a:spcPct val="90000"/>
              </a:lnSpc>
            </a:pPr>
            <a:r>
              <a:rPr lang="pl-PL" dirty="0"/>
              <a:t>Osoba podejrzana, oskarżony, pokrzywdzony i inne osoby (tj. te z którymi mógł kontaktować się oskarżony lub mogły mieć związek ze sprawą mogą </a:t>
            </a:r>
            <a:r>
              <a:rPr lang="pl-PL" u="sng" dirty="0"/>
              <a:t>nie wcześniej niż po zakończeniu postępowania przygotowawczego</a:t>
            </a:r>
            <a:r>
              <a:rPr lang="pl-PL" dirty="0"/>
              <a:t> wystąpić z wnioskiem o zniszczenie  utrwalonych zapisów. </a:t>
            </a:r>
          </a:p>
          <a:p>
            <a:pPr>
              <a:lnSpc>
                <a:spcPct val="90000"/>
              </a:lnSpc>
            </a:pPr>
            <a:endParaRPr lang="pl-PL" dirty="0"/>
          </a:p>
          <a:p>
            <a:pPr>
              <a:lnSpc>
                <a:spcPct val="90000"/>
              </a:lnSpc>
            </a:pPr>
            <a:endParaRPr lang="pl-PL" dirty="0"/>
          </a:p>
        </p:txBody>
      </p:sp>
      <p:pic>
        <p:nvPicPr>
          <p:cNvPr id="4" name="Obraz 3"/>
          <p:cNvPicPr>
            <a:picLocks noChangeAspect="1"/>
          </p:cNvPicPr>
          <p:nvPr/>
        </p:nvPicPr>
        <p:blipFill rotWithShape="1">
          <a:blip r:embed="rId2">
            <a:extLst>
              <a:ext uri="{28A0092B-C50C-407E-A947-70E740481C1C}">
                <a14:useLocalDpi xmlns:a14="http://schemas.microsoft.com/office/drawing/2010/main" val="0"/>
              </a:ext>
            </a:extLst>
          </a:blip>
          <a:srcRect l="8451" r="43127" b="1"/>
          <a:stretch/>
        </p:blipFill>
        <p:spPr>
          <a:xfrm>
            <a:off x="446534" y="601201"/>
            <a:ext cx="3703320" cy="5774200"/>
          </a:xfrm>
          <a:prstGeom prst="rect">
            <a:avLst/>
          </a:prstGeom>
        </p:spPr>
      </p:pic>
    </p:spTree>
    <p:extLst>
      <p:ext uri="{BB962C8B-B14F-4D97-AF65-F5344CB8AC3E}">
        <p14:creationId xmlns:p14="http://schemas.microsoft.com/office/powerpoint/2010/main" val="7328678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1285240" y="1229361"/>
            <a:ext cx="8074815" cy="4540504"/>
          </a:xfrm>
        </p:spPr>
        <p:txBody>
          <a:bodyPr anchor="t">
            <a:normAutofit/>
          </a:bodyPr>
          <a:lstStyle/>
          <a:p>
            <a:pPr marL="0" indent="0" algn="just">
              <a:buNone/>
            </a:pPr>
            <a:r>
              <a:rPr lang="pl-PL" sz="2400" b="1" dirty="0"/>
              <a:t>Postanowienie SN z 25.03.2010 r., I KZP 2/10 </a:t>
            </a:r>
          </a:p>
          <a:p>
            <a:pPr algn="just"/>
            <a:r>
              <a:rPr lang="pl-PL" sz="2400" dirty="0"/>
              <a:t>W sytuacji gdy zastosowanie podsłuchu procesowego spełnia wymagania formalne, tzn. postanowienie o zarządzeniu kontroli i utrwalaniu treści rozmów telefonicznych wydaje - po wszczęciu postępowania przygotowawczego - sąd, a toczące się postępowanie lub uzasadniona obawa popełnienia nowego przestępstwa dotyczy przestępstwa wymienionego w zamkniętym katalogu, zamieszczonym w art. 237 § 3 k.p.k., </a:t>
            </a:r>
            <a:r>
              <a:rPr lang="pl-PL" sz="2400" b="1" dirty="0"/>
              <a:t>to kwestia wykorzystania, w toczącym się postępowaniu karnym, treści utrwalonych w trakcie podsłuchu zapisów zależy wyłącznie od oceny sądu, czy mają one znaczenie dla tego postępowania</a:t>
            </a:r>
            <a:r>
              <a:rPr lang="pl-PL" sz="2400" dirty="0"/>
              <a:t>.</a:t>
            </a:r>
          </a:p>
        </p:txBody>
      </p:sp>
    </p:spTree>
    <p:extLst>
      <p:ext uri="{BB962C8B-B14F-4D97-AF65-F5344CB8AC3E}">
        <p14:creationId xmlns:p14="http://schemas.microsoft.com/office/powerpoint/2010/main" val="33367013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319879" y="216662"/>
            <a:ext cx="6647905" cy="1188720"/>
          </a:xfrm>
        </p:spPr>
        <p:txBody>
          <a:bodyPr>
            <a:normAutofit fontScale="90000"/>
          </a:bodyPr>
          <a:lstStyle/>
          <a:p>
            <a:r>
              <a:rPr lang="pl-PL" dirty="0"/>
              <a:t>Kontrola i utrwalanie rozmów w orzecznictwie </a:t>
            </a:r>
          </a:p>
        </p:txBody>
      </p:sp>
      <p:sp>
        <p:nvSpPr>
          <p:cNvPr id="3" name="Symbol zastępczy zawartości 2"/>
          <p:cNvSpPr>
            <a:spLocks noGrp="1"/>
          </p:cNvSpPr>
          <p:nvPr>
            <p:ph idx="1"/>
          </p:nvPr>
        </p:nvSpPr>
        <p:spPr>
          <a:xfrm>
            <a:off x="661817" y="1731098"/>
            <a:ext cx="10981543" cy="4456342"/>
          </a:xfrm>
        </p:spPr>
        <p:txBody>
          <a:bodyPr>
            <a:normAutofit fontScale="85000" lnSpcReduction="10000"/>
          </a:bodyPr>
          <a:lstStyle/>
          <a:p>
            <a:pPr marL="0" indent="0" algn="just">
              <a:lnSpc>
                <a:spcPct val="100000"/>
              </a:lnSpc>
              <a:buNone/>
            </a:pPr>
            <a:r>
              <a:rPr lang="pl-PL" sz="2400" dirty="0"/>
              <a:t>Wyrok SA w Lublinie z 18.05.2009 r., II </a:t>
            </a:r>
            <a:r>
              <a:rPr lang="pl-PL" sz="2400" dirty="0" err="1"/>
              <a:t>AKa</a:t>
            </a:r>
            <a:r>
              <a:rPr lang="pl-PL" sz="2400" dirty="0"/>
              <a:t> 122/08 </a:t>
            </a:r>
          </a:p>
          <a:p>
            <a:pPr algn="just">
              <a:lnSpc>
                <a:spcPct val="100000"/>
              </a:lnSpc>
            </a:pPr>
            <a:r>
              <a:rPr lang="pl-PL" sz="2400" dirty="0"/>
              <a:t>Stwierdzenie nielegalności podsłuchu powoduje bowiem, że dowód ten stracił rację bytu i nie może być procesowo wykorzystany, tj. wzięty pod uwagę przy ferowaniu wyroku nawet mimo odtworzenia na rozprawie nośnika zawierającego rejestrację przeprowadzonych przez M. D. rozmów. Zaznaczyć w tym miejscu nadto wypada, że zakreślone przez ustawodawcę granice podmiotowo-przedmiotowe, określając warunki dopuszczalności zarządzenia podsłuchu, jednocześnie nadają mu gwarancyjny charakter, wykluczający jakiekolwiek odstępstwo od tej reguły prawnej. Nawet wielkiej wagi interes społeczny nie może usprawiedliwiać łamania przepisów normujących poszukiwanie i uzyskiwanie dowodów z podsłuchu telefonicznego, gdyż niweczyłoby to konstytucyjną ochronę praw obywatelskich i sądową kontrolę nad ingerowaniem w ich istotę. W tych warunkach, skoro dowód z podsłuchu telefonicznego słusznie został przez Sąd Okręgowy uznany za nielegalny, nie miał on nie tylko obowiązku ale i prawa analizowania tego dowodu i odnoszenia się doń w motywach pisemnych zaskarżonego wyroku. </a:t>
            </a:r>
            <a:r>
              <a:rPr lang="pl-PL" sz="2400" b="1" i="1" dirty="0"/>
              <a:t>Co więcej, stwierdzenie nielegalności podsłuchu wykluczało możliwość przeprowadzania dowodu z badań </a:t>
            </a:r>
            <a:r>
              <a:rPr lang="pl-PL" sz="2400" b="1" i="1" dirty="0" err="1"/>
              <a:t>fonoskopijnych</a:t>
            </a:r>
            <a:r>
              <a:rPr lang="pl-PL" sz="2400" b="1" i="1" dirty="0"/>
              <a:t>, celem identyfikacji głosów rozmówców. </a:t>
            </a:r>
          </a:p>
        </p:txBody>
      </p:sp>
    </p:spTree>
    <p:extLst>
      <p:ext uri="{BB962C8B-B14F-4D97-AF65-F5344CB8AC3E}">
        <p14:creationId xmlns:p14="http://schemas.microsoft.com/office/powerpoint/2010/main" val="14978631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70F8DE36-DF0B-441B-8D6D-09836AF6AE3E}"/>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Wprowadzanie dowodów do procesu </a:t>
            </a:r>
          </a:p>
        </p:txBody>
      </p:sp>
      <p:sp>
        <p:nvSpPr>
          <p:cNvPr id="3" name="Symbol zastępczy tekstu 2">
            <a:extLst>
              <a:ext uri="{FF2B5EF4-FFF2-40B4-BE49-F238E27FC236}">
                <a16:creationId xmlns:a16="http://schemas.microsoft.com/office/drawing/2014/main" id="{54F63C01-9B32-4C9B-AC30-BB9E7784466C}"/>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endParaRPr lang="en-US" sz="2400" kern="1200">
              <a:solidFill>
                <a:schemeClr val="tx1"/>
              </a:solidFill>
              <a:latin typeface="+mn-lt"/>
              <a:ea typeface="+mn-ea"/>
              <a:cs typeface="+mn-cs"/>
            </a:endParaRP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1669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1586A546-5B98-45BB-95F8-C2D4470D4104}"/>
              </a:ext>
            </a:extLst>
          </p:cNvPr>
          <p:cNvSpPr>
            <a:spLocks noGrp="1"/>
          </p:cNvSpPr>
          <p:nvPr>
            <p:ph type="title"/>
          </p:nvPr>
        </p:nvSpPr>
        <p:spPr>
          <a:xfrm>
            <a:off x="746228" y="1037967"/>
            <a:ext cx="3054091" cy="4709131"/>
          </a:xfrm>
        </p:spPr>
        <p:txBody>
          <a:bodyPr anchor="ctr">
            <a:normAutofit/>
          </a:bodyPr>
          <a:lstStyle/>
          <a:p>
            <a:r>
              <a:rPr lang="pl-PL"/>
              <a:t>Przesłanki oddalenia wniosku dowodowego – art. 170 § 1</a:t>
            </a:r>
          </a:p>
        </p:txBody>
      </p:sp>
      <p:graphicFrame>
        <p:nvGraphicFramePr>
          <p:cNvPr id="10" name="Symbol zastępczy zawartości 7">
            <a:extLst>
              <a:ext uri="{FF2B5EF4-FFF2-40B4-BE49-F238E27FC236}">
                <a16:creationId xmlns:a16="http://schemas.microsoft.com/office/drawing/2014/main" id="{DB775AF2-703E-4643-8C6E-DE2109F7037D}"/>
              </a:ext>
            </a:extLst>
          </p:cNvPr>
          <p:cNvGraphicFramePr>
            <a:graphicFrameLocks noGrp="1"/>
          </p:cNvGraphicFramePr>
          <p:nvPr>
            <p:ph idx="1"/>
          </p:nvPr>
        </p:nvGraphicFramePr>
        <p:xfrm>
          <a:off x="3630168" y="1207783"/>
          <a:ext cx="7980640" cy="52661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65223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FAC4093-B8E3-4DCB-8A21-58557B08EFA6}"/>
              </a:ext>
            </a:extLst>
          </p:cNvPr>
          <p:cNvSpPr>
            <a:spLocks noGrp="1"/>
          </p:cNvSpPr>
          <p:nvPr>
            <p:ph type="title"/>
          </p:nvPr>
        </p:nvSpPr>
        <p:spPr/>
        <p:txBody>
          <a:bodyPr/>
          <a:lstStyle/>
          <a:p>
            <a:r>
              <a:rPr lang="pl-PL" dirty="0"/>
              <a:t>Ale…</a:t>
            </a:r>
          </a:p>
        </p:txBody>
      </p:sp>
      <p:sp>
        <p:nvSpPr>
          <p:cNvPr id="3" name="Symbol zastępczy zawartości 2">
            <a:extLst>
              <a:ext uri="{FF2B5EF4-FFF2-40B4-BE49-F238E27FC236}">
                <a16:creationId xmlns:a16="http://schemas.microsoft.com/office/drawing/2014/main" id="{E4724385-7066-48ED-BDB1-7276D27694DF}"/>
              </a:ext>
            </a:extLst>
          </p:cNvPr>
          <p:cNvSpPr>
            <a:spLocks noGrp="1"/>
          </p:cNvSpPr>
          <p:nvPr>
            <p:ph idx="1"/>
          </p:nvPr>
        </p:nvSpPr>
        <p:spPr/>
        <p:txBody>
          <a:bodyPr>
            <a:normAutofit lnSpcReduction="10000"/>
          </a:bodyPr>
          <a:lstStyle/>
          <a:p>
            <a:pPr marL="342900" indent="-342900" algn="just">
              <a:buAutoNum type="arabicPeriod"/>
            </a:pPr>
            <a:r>
              <a:rPr lang="pl-PL" dirty="0"/>
              <a:t>Nie można oddalić wniosku dowodowego na podstawie § 1 pkt 5 lub 6, jeżeli okoliczność, która ma być udowodniona</a:t>
            </a:r>
            <a:r>
              <a:rPr lang="pl-PL" b="1" dirty="0"/>
              <a:t>, ma istotne znaczenie dla ustalenia, czy został popełniony czyn zabroniony, czy stanowi on przestępstwo i jakie, czy czyn zabroniony został popełniony w warunkach, o których mowa w art. 64 lub art. 65 </a:t>
            </a:r>
            <a:r>
              <a:rPr lang="pl-PL" dirty="0"/>
              <a:t>Kodeksu karnego, lub czy zachodzą warunki do orzeczenia pobytu w zakładzie psychiatrycznym na podstawie art. 93g Kodeksu karnego. (art. 170 § 1a) </a:t>
            </a:r>
          </a:p>
          <a:p>
            <a:pPr marL="342900" indent="-342900" algn="just">
              <a:buAutoNum type="arabicPeriod"/>
            </a:pPr>
            <a:r>
              <a:rPr lang="pl-PL" dirty="0"/>
              <a:t>Nie można oddalić wniosku dowodowego na tej podstawie, że dotychczasowe dowody wykazały przeciwieństwo tego, co wnioskodawca zamierza udowodnić. (art. 170 § 2) – tzw. zakaz antycypacji dowodu </a:t>
            </a:r>
          </a:p>
        </p:txBody>
      </p:sp>
    </p:spTree>
    <p:extLst>
      <p:ext uri="{BB962C8B-B14F-4D97-AF65-F5344CB8AC3E}">
        <p14:creationId xmlns:p14="http://schemas.microsoft.com/office/powerpoint/2010/main" val="28026525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A5C0DF1-084C-4CD4-9E58-501C388EE640}"/>
              </a:ext>
            </a:extLst>
          </p:cNvPr>
          <p:cNvSpPr>
            <a:spLocks noGrp="1"/>
          </p:cNvSpPr>
          <p:nvPr>
            <p:ph type="title"/>
          </p:nvPr>
        </p:nvSpPr>
        <p:spPr>
          <a:xfrm>
            <a:off x="342900" y="0"/>
            <a:ext cx="11506200" cy="1325563"/>
          </a:xfrm>
        </p:spPr>
        <p:txBody>
          <a:bodyPr/>
          <a:lstStyle/>
          <a:p>
            <a:r>
              <a:rPr lang="pl-PL" dirty="0"/>
              <a:t>Problem prekluzji dowodowej w procesie karnym </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6C4088B8-A637-4DDE-BFF6-65895971D901}"/>
                  </a:ext>
                </a:extLst>
              </p:cNvPr>
              <p:cNvSpPr>
                <a:spLocks noGrp="1"/>
              </p:cNvSpPr>
              <p:nvPr>
                <p:ph idx="1"/>
              </p:nvPr>
            </p:nvSpPr>
            <p:spPr>
              <a:xfrm>
                <a:off x="426720" y="1325563"/>
                <a:ext cx="11011367" cy="4815840"/>
              </a:xfrm>
            </p:spPr>
            <p:txBody>
              <a:bodyPr>
                <a:normAutofit lnSpcReduction="10000"/>
              </a:bodyPr>
              <a:lstStyle/>
              <a:p>
                <a:pPr algn="just"/>
                <a:r>
                  <a:rPr lang="pl-PL" sz="1800" dirty="0"/>
                  <a:t>Prekluzja dowodowa prowadzona została nowelizacją KPK, która weszła w życie 5.10.2019 r. </a:t>
                </a:r>
              </a:p>
              <a:p>
                <a:pPr algn="just"/>
                <a:r>
                  <a:rPr lang="pl-PL" sz="1800" dirty="0"/>
                  <a:t>Dowód nie może zostać dopuszczony, jeśli strona złożyła wniosek dowodowy po upływie zakreślonego przez sąd terminu (art. 170 </a:t>
                </a:r>
                <a14:m>
                  <m:oMath xmlns:m="http://schemas.openxmlformats.org/officeDocument/2006/math">
                    <m:r>
                      <a:rPr lang="pl-PL" sz="1800" i="1" smtClean="0">
                        <a:latin typeface="Cambria Math" panose="02040503050406030204" pitchFamily="18" charset="0"/>
                      </a:rPr>
                      <m:t>§</m:t>
                    </m:r>
                    <m:r>
                      <a:rPr lang="pl-PL" sz="1800" b="0" i="1" smtClean="0">
                        <a:latin typeface="Cambria Math" panose="02040503050406030204" pitchFamily="18" charset="0"/>
                      </a:rPr>
                      <m:t> 1) −</m:t>
                    </m:r>
                    <m:r>
                      <a:rPr lang="pl-PL" sz="1800" b="0" i="1" smtClean="0">
                        <a:latin typeface="Cambria Math" panose="02040503050406030204" pitchFamily="18" charset="0"/>
                      </a:rPr>
                      <m:t>𝑧</m:t>
                    </m:r>
                    <m:r>
                      <a:rPr lang="pl-PL" sz="1800" b="0" i="1" smtClean="0">
                        <a:latin typeface="Cambria Math" panose="02040503050406030204" pitchFamily="18" charset="0"/>
                      </a:rPr>
                      <m:t>  </m:t>
                    </m:r>
                    <m:r>
                      <a:rPr lang="pl-PL" sz="1800" b="0" i="1" smtClean="0">
                        <a:latin typeface="Cambria Math" panose="02040503050406030204" pitchFamily="18" charset="0"/>
                      </a:rPr>
                      <m:t>𝑤𝑦𝑗</m:t>
                    </m:r>
                    <m:r>
                      <a:rPr lang="pl-PL" sz="1800" b="0" i="1" smtClean="0">
                        <a:latin typeface="Cambria Math" panose="02040503050406030204" pitchFamily="18" charset="0"/>
                      </a:rPr>
                      <m:t>ą</m:t>
                    </m:r>
                    <m:r>
                      <a:rPr lang="pl-PL" sz="1800" b="0" i="1" smtClean="0">
                        <a:latin typeface="Cambria Math" panose="02040503050406030204" pitchFamily="18" charset="0"/>
                      </a:rPr>
                      <m:t>𝑡𝑘𝑖𝑒𝑚</m:t>
                    </m:r>
                    <m:r>
                      <a:rPr lang="pl-PL" sz="1800" b="0" i="1" smtClean="0">
                        <a:latin typeface="Cambria Math" panose="02040503050406030204" pitchFamily="18" charset="0"/>
                      </a:rPr>
                      <m:t> </m:t>
                    </m:r>
                    <m:r>
                      <a:rPr lang="pl-PL" sz="1800" b="0" i="1" smtClean="0">
                        <a:latin typeface="Cambria Math" panose="02040503050406030204" pitchFamily="18" charset="0"/>
                      </a:rPr>
                      <m:t>𝑜𝑘𝑜𝑙𝑖𝑐𝑧𝑛𝑜</m:t>
                    </m:r>
                    <m:r>
                      <a:rPr lang="pl-PL" sz="1800" b="0" i="1" smtClean="0">
                        <a:latin typeface="Cambria Math" panose="02040503050406030204" pitchFamily="18" charset="0"/>
                      </a:rPr>
                      <m:t>ś</m:t>
                    </m:r>
                    <m:r>
                      <a:rPr lang="pl-PL" sz="1800" b="0" i="1" smtClean="0">
                        <a:latin typeface="Cambria Math" panose="02040503050406030204" pitchFamily="18" charset="0"/>
                      </a:rPr>
                      <m:t>𝑐𝑖</m:t>
                    </m:r>
                    <m:r>
                      <a:rPr lang="pl-PL" sz="1800" b="0" i="1" smtClean="0">
                        <a:latin typeface="Cambria Math" panose="02040503050406030204" pitchFamily="18" charset="0"/>
                      </a:rPr>
                      <m:t> </m:t>
                    </m:r>
                    <m:r>
                      <a:rPr lang="pl-PL" sz="1800" b="0" i="1" smtClean="0">
                        <a:latin typeface="Cambria Math" panose="02040503050406030204" pitchFamily="18" charset="0"/>
                      </a:rPr>
                      <m:t>𝑤𝑠𝑘𝑎𝑧𝑎𝑛𝑦𝑐h</m:t>
                    </m:r>
                    <m:r>
                      <a:rPr lang="pl-PL" sz="1800" b="0" i="1" smtClean="0">
                        <a:latin typeface="Cambria Math" panose="02040503050406030204" pitchFamily="18" charset="0"/>
                      </a:rPr>
                      <m:t> </m:t>
                    </m:r>
                    <m:r>
                      <a:rPr lang="pl-PL" sz="1800" b="0" i="1" smtClean="0">
                        <a:latin typeface="Cambria Math" panose="02040503050406030204" pitchFamily="18" charset="0"/>
                      </a:rPr>
                      <m:t>𝑤</m:t>
                    </m:r>
                    <m:r>
                      <a:rPr lang="pl-PL" sz="1800" b="0" i="1" smtClean="0">
                        <a:latin typeface="Cambria Math" panose="02040503050406030204" pitchFamily="18" charset="0"/>
                      </a:rPr>
                      <m:t> </m:t>
                    </m:r>
                    <m:r>
                      <a:rPr lang="pl-PL" sz="1800" b="0" i="1" smtClean="0">
                        <a:latin typeface="Cambria Math" panose="02040503050406030204" pitchFamily="18" charset="0"/>
                      </a:rPr>
                      <m:t>𝑎𝑟𝑡</m:t>
                    </m:r>
                    <m:r>
                      <a:rPr lang="pl-PL" sz="1800" b="0" i="1" smtClean="0">
                        <a:latin typeface="Cambria Math" panose="02040503050406030204" pitchFamily="18" charset="0"/>
                      </a:rPr>
                      <m:t>. 170 §</m:t>
                    </m:r>
                  </m:oMath>
                </a14:m>
                <a:r>
                  <a:rPr lang="pl-PL" sz="1800" b="0" dirty="0"/>
                  <a:t> 1a) </a:t>
                </a:r>
              </a:p>
              <a:p>
                <a:pPr algn="just"/>
                <a:r>
                  <a:rPr lang="pl-PL" sz="1800" dirty="0"/>
                  <a:t>Rozwiązanie krytycznie przyjmowane przez większość przedstawicieli doktryny: </a:t>
                </a:r>
              </a:p>
              <a:p>
                <a:pPr lvl="1" algn="just"/>
                <a:r>
                  <a:rPr lang="pl-PL" dirty="0"/>
                  <a:t>Ograniczenie prawa do obrony oskarżonego; </a:t>
                </a:r>
              </a:p>
              <a:p>
                <a:pPr lvl="1" algn="just"/>
                <a:r>
                  <a:rPr lang="pl-PL" dirty="0"/>
                  <a:t>Niebezpieczeństwo arbitralności działania sądu – można przecież wyznaczyć termin do składania wniosków dowodowych na 7 dni od daty wyznaczenia terminu pierwszej rozprawy; </a:t>
                </a:r>
              </a:p>
              <a:p>
                <a:pPr lvl="1" algn="just"/>
                <a:r>
                  <a:rPr lang="pl-PL" b="0" dirty="0"/>
                  <a:t>Nie można bezpośrednio przenosić rozwiązań z procedury cywilnej na grunt procesu karnego</a:t>
                </a:r>
                <a:r>
                  <a:rPr lang="pl-PL" dirty="0"/>
                  <a:t>. </a:t>
                </a:r>
              </a:p>
              <a:p>
                <a:pPr algn="just"/>
                <a:r>
                  <a:rPr lang="pl-PL" sz="1800" b="0" dirty="0"/>
                  <a:t>Prekluzja dowodowa może prowadzić do ograniczenia zasady prawdy materialnej, a ustawodawca tę wartość traktuje jako nadrzędną w postępowaniu karnym. </a:t>
                </a:r>
              </a:p>
              <a:p>
                <a:pPr algn="just"/>
                <a:r>
                  <a:rPr lang="pl-PL" sz="1800" dirty="0"/>
                  <a:t>Pojawia się pytanie o powody wprowadzenia tak radykalnych rozwiązań w KPK… (</a:t>
                </a:r>
                <a:r>
                  <a:rPr lang="pl-PL" sz="1800" dirty="0">
                    <a:hlinkClick r:id="rId2"/>
                  </a:rPr>
                  <a:t>https://www.sejm.gov.pl/Sejm8.nsf/druk.xsp?nr=3251</a:t>
                </a:r>
                <a:r>
                  <a:rPr lang="pl-PL" sz="1800" dirty="0"/>
                  <a:t> </a:t>
                </a:r>
                <a:r>
                  <a:rPr lang="pl-PL" sz="1800" dirty="0">
                    <a:sym typeface="Wingdings" panose="05000000000000000000" pitchFamily="2" charset="2"/>
                  </a:rPr>
                  <a:t> uzasadnienie do projektu nowelizacji oraz opinie SN, NRA i RPO.</a:t>
                </a:r>
                <a:endParaRPr lang="pl-PL" sz="1800" b="0" dirty="0"/>
              </a:p>
              <a:p>
                <a:pPr algn="just"/>
                <a:endParaRPr lang="pl-PL" sz="1800" dirty="0"/>
              </a:p>
            </p:txBody>
          </p:sp>
        </mc:Choice>
        <mc:Fallback xmlns="">
          <p:sp>
            <p:nvSpPr>
              <p:cNvPr id="3" name="Symbol zastępczy zawartości 2">
                <a:extLst>
                  <a:ext uri="{FF2B5EF4-FFF2-40B4-BE49-F238E27FC236}">
                    <a16:creationId xmlns:a16="http://schemas.microsoft.com/office/drawing/2014/main" id="{6C4088B8-A637-4DDE-BFF6-65895971D901}"/>
                  </a:ext>
                </a:extLst>
              </p:cNvPr>
              <p:cNvSpPr>
                <a:spLocks noGrp="1" noRot="1" noChangeAspect="1" noMove="1" noResize="1" noEditPoints="1" noAdjustHandles="1" noChangeArrowheads="1" noChangeShapeType="1" noTextEdit="1"/>
              </p:cNvSpPr>
              <p:nvPr>
                <p:ph idx="1"/>
              </p:nvPr>
            </p:nvSpPr>
            <p:spPr>
              <a:xfrm>
                <a:off x="426720" y="1325563"/>
                <a:ext cx="11011367" cy="4815840"/>
              </a:xfrm>
              <a:blipFill>
                <a:blip r:embed="rId3"/>
                <a:stretch>
                  <a:fillRect l="-332" t="-1519" r="-831"/>
                </a:stretch>
              </a:blipFill>
            </p:spPr>
            <p:txBody>
              <a:bodyPr/>
              <a:lstStyle/>
              <a:p>
                <a:r>
                  <a:rPr lang="pl-PL">
                    <a:noFill/>
                  </a:rPr>
                  <a:t> </a:t>
                </a:r>
              </a:p>
            </p:txBody>
          </p:sp>
        </mc:Fallback>
      </mc:AlternateContent>
    </p:spTree>
    <p:extLst>
      <p:ext uri="{BB962C8B-B14F-4D97-AF65-F5344CB8AC3E}">
        <p14:creationId xmlns:p14="http://schemas.microsoft.com/office/powerpoint/2010/main" val="25436082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443066" y="0"/>
            <a:ext cx="10515600" cy="1325563"/>
          </a:xfrm>
        </p:spPr>
        <p:txBody>
          <a:bodyPr>
            <a:normAutofit/>
          </a:bodyPr>
          <a:lstStyle/>
          <a:p>
            <a:pPr algn="l"/>
            <a:r>
              <a:rPr lang="pl-PL" sz="4000" dirty="0"/>
              <a:t>Nieprzydatność dowodu </a:t>
            </a:r>
          </a:p>
        </p:txBody>
      </p:sp>
      <p:sp>
        <p:nvSpPr>
          <p:cNvPr id="3" name="Symbol zastępczy zawartości 2"/>
          <p:cNvSpPr>
            <a:spLocks noGrp="1"/>
          </p:cNvSpPr>
          <p:nvPr>
            <p:ph idx="1"/>
          </p:nvPr>
        </p:nvSpPr>
        <p:spPr>
          <a:xfrm>
            <a:off x="443066" y="1662931"/>
            <a:ext cx="9979742" cy="4829944"/>
          </a:xfrm>
        </p:spPr>
        <p:txBody>
          <a:bodyPr>
            <a:normAutofit/>
          </a:bodyPr>
          <a:lstStyle/>
          <a:p>
            <a:pPr marL="0" indent="0" algn="ctr">
              <a:buNone/>
            </a:pPr>
            <a:r>
              <a:rPr lang="pl-PL" sz="2000" b="1" dirty="0"/>
              <a:t>Wyrok SA w Gdańsku  5.11.2014 r., II </a:t>
            </a:r>
            <a:r>
              <a:rPr lang="pl-PL" sz="2000" b="1" dirty="0" err="1"/>
              <a:t>AKa</a:t>
            </a:r>
            <a:r>
              <a:rPr lang="pl-PL" sz="2000" b="1" dirty="0"/>
              <a:t> 363/14</a:t>
            </a:r>
          </a:p>
          <a:p>
            <a:pPr marL="0" indent="0" algn="just">
              <a:buNone/>
            </a:pPr>
            <a:r>
              <a:rPr lang="pl-PL" sz="2000" dirty="0"/>
              <a:t>Skoro wniosek obrońcy o dopuszczenie dowodu z ekspertyzy </a:t>
            </a:r>
            <a:r>
              <a:rPr lang="pl-PL" sz="2000" dirty="0" err="1"/>
              <a:t>wariograficznej</a:t>
            </a:r>
            <a:r>
              <a:rPr lang="pl-PL" sz="2000" dirty="0"/>
              <a:t> złożony został na zaawansowanym etapie postępowania sądowego, po dokładnym zapoznaniu się przez oskarżonego z aktami sprawy, to zgodzić się należy z Sądem Okręgowym, iż powyższy dowód utracił już swą wartość poznawczą. Wobec tego wniosek obrońcy w tym przedmiocie został trafnie oddalony na podstawie art. 170 § 1 pkt 3 k.p.k.</a:t>
            </a:r>
          </a:p>
          <a:p>
            <a:pPr marL="0" indent="0" algn="ctr">
              <a:buNone/>
            </a:pPr>
            <a:r>
              <a:rPr lang="pl-PL" sz="2000" b="1" dirty="0"/>
              <a:t>Wyrok SA w Lublinie z 26.05.2010 r., II </a:t>
            </a:r>
            <a:r>
              <a:rPr lang="pl-PL" sz="2000" b="1" dirty="0" err="1"/>
              <a:t>AKa</a:t>
            </a:r>
            <a:r>
              <a:rPr lang="pl-PL" sz="2000" b="1" dirty="0"/>
              <a:t> 72/10</a:t>
            </a:r>
          </a:p>
          <a:p>
            <a:pPr marL="0" indent="0" algn="just">
              <a:buNone/>
            </a:pPr>
            <a:r>
              <a:rPr lang="pl-PL" sz="2000" b="1" dirty="0"/>
              <a:t>Nie może być powodem oddalenia wniosku to, że osoby, o przesłuchanie których oskarżony wnosi, nie przyznały się, będąc oskarżonymi, do dokonania zarzucanego im czynów.</a:t>
            </a:r>
            <a:r>
              <a:rPr lang="pl-PL" sz="2000" dirty="0"/>
              <a:t> Takie stwierdzenie a priori dezawuuje zgłoszone dowody, z naruszeniem zasady bezstronności </a:t>
            </a:r>
            <a:r>
              <a:rPr lang="pl-PL" sz="2000" b="1" dirty="0"/>
              <a:t>wyraża ich przedwczesną ocenę</a:t>
            </a:r>
            <a:r>
              <a:rPr lang="pl-PL" sz="2000" dirty="0"/>
              <a:t>. Brak jest powodów dla oddalenia wniosku o przesłuchanie w charakterze świadków osób oskarżonych w innej sprawie, także wtedy gdy sprawa oskarżonego i osób wzywanych w charakterze świadków była wszczęta w wyniku jednego aktu oskarżenia.</a:t>
            </a:r>
          </a:p>
        </p:txBody>
      </p:sp>
      <p:pic>
        <p:nvPicPr>
          <p:cNvPr id="4" name="Symbol zastępczy zawartości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5675" y="0"/>
            <a:ext cx="2441897" cy="2007782"/>
          </a:xfrm>
          <a:prstGeom prst="rect">
            <a:avLst/>
          </a:prstGeom>
          <a:ln>
            <a:noFill/>
          </a:ln>
          <a:effectLst>
            <a:softEdge rad="112500"/>
          </a:effectLst>
        </p:spPr>
      </p:pic>
    </p:spTree>
    <p:extLst>
      <p:ext uri="{BB962C8B-B14F-4D97-AF65-F5344CB8AC3E}">
        <p14:creationId xmlns:p14="http://schemas.microsoft.com/office/powerpoint/2010/main" val="33537284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Symbol zastępczy zawartości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0103" y="0"/>
            <a:ext cx="2441897" cy="2007782"/>
          </a:xfrm>
          <a:prstGeom prst="rect">
            <a:avLst/>
          </a:prstGeom>
          <a:ln>
            <a:noFill/>
          </a:ln>
          <a:effectLst>
            <a:softEdge rad="112500"/>
          </a:effectLst>
        </p:spPr>
      </p:pic>
      <p:sp>
        <p:nvSpPr>
          <p:cNvPr id="2" name="Tytuł 1"/>
          <p:cNvSpPr>
            <a:spLocks noGrp="1"/>
          </p:cNvSpPr>
          <p:nvPr>
            <p:ph type="title"/>
          </p:nvPr>
        </p:nvSpPr>
        <p:spPr/>
        <p:txBody>
          <a:bodyPr>
            <a:normAutofit/>
          </a:bodyPr>
          <a:lstStyle/>
          <a:p>
            <a:pPr algn="l"/>
            <a:r>
              <a:rPr lang="pl-PL" sz="4000" dirty="0"/>
              <a:t>„W sposób </a:t>
            </a:r>
            <a:r>
              <a:rPr lang="pl-PL" sz="4000" b="1" dirty="0"/>
              <a:t>oczywisty</a:t>
            </a:r>
            <a:r>
              <a:rPr lang="pl-PL" sz="4000" dirty="0"/>
              <a:t> zmierza do przedłużenia postępowania”</a:t>
            </a:r>
          </a:p>
        </p:txBody>
      </p:sp>
      <p:sp>
        <p:nvSpPr>
          <p:cNvPr id="3" name="Symbol zastępczy zawartości 2"/>
          <p:cNvSpPr>
            <a:spLocks noGrp="1"/>
          </p:cNvSpPr>
          <p:nvPr>
            <p:ph idx="1"/>
          </p:nvPr>
        </p:nvSpPr>
        <p:spPr>
          <a:xfrm>
            <a:off x="526755" y="1568745"/>
            <a:ext cx="11398102" cy="5146158"/>
          </a:xfrm>
        </p:spPr>
        <p:txBody>
          <a:bodyPr>
            <a:normAutofit fontScale="70000" lnSpcReduction="20000"/>
          </a:bodyPr>
          <a:lstStyle/>
          <a:p>
            <a:pPr marL="0" indent="0" algn="ctr">
              <a:buNone/>
            </a:pPr>
            <a:r>
              <a:rPr lang="pl-PL" b="1" dirty="0"/>
              <a:t>Wyrok SA we Wrocławiu z 16.06.2016 r., II </a:t>
            </a:r>
            <a:r>
              <a:rPr lang="pl-PL" b="1" dirty="0" err="1"/>
              <a:t>AKa</a:t>
            </a:r>
            <a:r>
              <a:rPr lang="pl-PL" b="1" dirty="0"/>
              <a:t> 141/16</a:t>
            </a:r>
          </a:p>
          <a:p>
            <a:pPr marL="0" indent="0" algn="just">
              <a:buNone/>
            </a:pPr>
            <a:r>
              <a:rPr lang="pl-PL" dirty="0"/>
              <a:t>Składanie wniosków dowodowych w końcowej fazie postępowania dowodowego nie jest wprawdzie wykluczone przez procedurę karną, ale postąpienie takie musi być oceniane także przez pryzmat przepisu art. 170 § 1 pkt 5 k.p.k. Jeżeli zaś analiza zgłoszonego wniosku dowodowego w zestawieniu z całokształtem okoliczności faktycznych, a w szczególności faktyczną możliwością złożenia tego wniosku na wcześniejszym etapie postępowania bez szkody dla realizowanej linii obrony, doprowadzi do jednoznacznego stwierdzenia, że celem takiego wniosku było li tylko przedłużenie postępowania karnego, to zastosowanie normy art. 170 § 1 pkt 5 k.p.k. będzie nie tylko uzasadnione, ale konieczne.</a:t>
            </a:r>
          </a:p>
          <a:p>
            <a:pPr marL="0" indent="0" algn="ctr">
              <a:buNone/>
            </a:pPr>
            <a:r>
              <a:rPr lang="pl-PL" b="1" dirty="0"/>
              <a:t>Wyrok SA we Wrocławiu z 4.11.2015 r., II </a:t>
            </a:r>
            <a:r>
              <a:rPr lang="pl-PL" b="1" dirty="0" err="1"/>
              <a:t>AKa</a:t>
            </a:r>
            <a:r>
              <a:rPr lang="pl-PL" b="1" dirty="0"/>
              <a:t> 271/15</a:t>
            </a:r>
          </a:p>
          <a:p>
            <a:pPr marL="0" indent="0" algn="just">
              <a:buNone/>
            </a:pPr>
            <a:r>
              <a:rPr lang="pl-PL" dirty="0"/>
              <a:t>Organ procesowy może uznać, że żądanie przeprowadzenia dowodu niewątpliwie zmierza do przedłużenia postępowania nie tylko w sytuacji, gdy zostało złożone w końcowej fazie procesu, ale i na wcześniejszym etapie ponieważ art. 170 § 1 pkt 5 k.p.k. nie zawiera w tej mierze ograniczeń.</a:t>
            </a:r>
          </a:p>
          <a:p>
            <a:pPr marL="0" indent="0" algn="ctr">
              <a:buNone/>
            </a:pPr>
            <a:r>
              <a:rPr lang="pl-PL" b="1" dirty="0"/>
              <a:t>Wyrok SA w Lublinie z 26.05.2010 r., II </a:t>
            </a:r>
            <a:r>
              <a:rPr lang="pl-PL" b="1" dirty="0" err="1"/>
              <a:t>AKa</a:t>
            </a:r>
            <a:r>
              <a:rPr lang="pl-PL" b="1" dirty="0"/>
              <a:t> 72/10</a:t>
            </a:r>
          </a:p>
          <a:p>
            <a:pPr marL="0" indent="0" algn="just">
              <a:buNone/>
            </a:pPr>
            <a:r>
              <a:rPr lang="pl-PL" dirty="0"/>
              <a:t>Oddalenie wniosku dowodowego na podstawie art. 170 § 1 pkt 5 k.p.k. jest w zasadzie niemożliwe w sytuacji, gdy wniosek dowodowy ma istotne znaczenie dla ustalenia prawdy materialnej. Zasada szybkości postępowania nie może być realizowana z uszczerbkiem dla prawidłowych ustaleń faktycznych.</a:t>
            </a:r>
          </a:p>
        </p:txBody>
      </p:sp>
    </p:spTree>
    <p:extLst>
      <p:ext uri="{BB962C8B-B14F-4D97-AF65-F5344CB8AC3E}">
        <p14:creationId xmlns:p14="http://schemas.microsoft.com/office/powerpoint/2010/main" val="271711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FE26810-0D11-4015-8D52-A19055BA98C5}"/>
              </a:ext>
            </a:extLst>
          </p:cNvPr>
          <p:cNvSpPr>
            <a:spLocks noGrp="1"/>
          </p:cNvSpPr>
          <p:nvPr>
            <p:ph type="title"/>
          </p:nvPr>
        </p:nvSpPr>
        <p:spPr/>
        <p:txBody>
          <a:bodyPr>
            <a:normAutofit/>
          </a:bodyPr>
          <a:lstStyle/>
          <a:p>
            <a:r>
              <a:rPr lang="pl-PL" dirty="0"/>
              <a:t>Procesowe gwarancje prawdziwych ustaleń faktycznych </a:t>
            </a:r>
          </a:p>
        </p:txBody>
      </p:sp>
      <p:sp>
        <p:nvSpPr>
          <p:cNvPr id="3" name="Symbol zastępczy zawartości 2">
            <a:extLst>
              <a:ext uri="{FF2B5EF4-FFF2-40B4-BE49-F238E27FC236}">
                <a16:creationId xmlns:a16="http://schemas.microsoft.com/office/drawing/2014/main" id="{3DE5D500-6905-4C86-822F-7F40895138AA}"/>
              </a:ext>
            </a:extLst>
          </p:cNvPr>
          <p:cNvSpPr>
            <a:spLocks noGrp="1"/>
          </p:cNvSpPr>
          <p:nvPr>
            <p:ph idx="1"/>
          </p:nvPr>
        </p:nvSpPr>
        <p:spPr/>
        <p:txBody>
          <a:bodyPr>
            <a:normAutofit lnSpcReduction="10000"/>
          </a:bodyPr>
          <a:lstStyle/>
          <a:p>
            <a:pPr algn="just"/>
            <a:r>
              <a:rPr lang="pl-PL" dirty="0"/>
              <a:t>Dowody z reguły wskazują jedynie na prawdopodobieństwo, którego stopień może być różny. </a:t>
            </a:r>
            <a:r>
              <a:rPr lang="pl-PL" b="1" dirty="0"/>
              <a:t>Procedura karna tworzy system potrójnych gwarancji procesowych trafności ustaleń faktycznych</a:t>
            </a:r>
            <a:r>
              <a:rPr lang="pl-PL" dirty="0"/>
              <a:t>:</a:t>
            </a:r>
          </a:p>
          <a:p>
            <a:pPr lvl="1" algn="just"/>
            <a:r>
              <a:rPr lang="pl-PL" dirty="0"/>
              <a:t>1. normy celowościowe – normy pragmatyczne, wskazujące najlepszą metodę osiągnięcia pożądanego celu, czyli poznania prawdy materialnej; </a:t>
            </a:r>
          </a:p>
          <a:p>
            <a:pPr lvl="1" algn="just"/>
            <a:r>
              <a:rPr lang="pl-PL" dirty="0"/>
              <a:t>2. normy sensu stricto gwarancyjne:</a:t>
            </a:r>
          </a:p>
          <a:p>
            <a:pPr lvl="2" algn="just"/>
            <a:r>
              <a:rPr lang="pl-PL" dirty="0"/>
              <a:t>nakazujące odpowiednie zachowanie się podczas postępowania ze względu na zasadę uczciwego procesu; w konkretnej sytuacji przestrzeganie takiej normy może uniemożliwić dokonanie prawdziwych ustaleń. </a:t>
            </a:r>
          </a:p>
          <a:p>
            <a:pPr lvl="2" algn="just"/>
            <a:r>
              <a:rPr lang="pl-PL" dirty="0"/>
              <a:t>zakazy dowodowe</a:t>
            </a:r>
          </a:p>
          <a:p>
            <a:pPr lvl="1" algn="just"/>
            <a:r>
              <a:rPr lang="pl-PL" dirty="0"/>
              <a:t>3. normy zapewniające korektę błędnych ustaleń faktycznych – apelacja, zażalenie, uzupełnienie postępowania dowodowego. </a:t>
            </a:r>
          </a:p>
          <a:p>
            <a:pPr algn="just"/>
            <a:endParaRPr lang="pl-PL" dirty="0"/>
          </a:p>
          <a:p>
            <a:pPr algn="just"/>
            <a:endParaRPr lang="pl-PL" dirty="0"/>
          </a:p>
        </p:txBody>
      </p:sp>
    </p:spTree>
    <p:extLst>
      <p:ext uri="{BB962C8B-B14F-4D97-AF65-F5344CB8AC3E}">
        <p14:creationId xmlns:p14="http://schemas.microsoft.com/office/powerpoint/2010/main" val="13355133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9520060-AB1E-C268-1393-755349F226A9}"/>
              </a:ext>
            </a:extLst>
          </p:cNvPr>
          <p:cNvSpPr>
            <a:spLocks noGrp="1"/>
          </p:cNvSpPr>
          <p:nvPr>
            <p:ph type="title"/>
          </p:nvPr>
        </p:nvSpPr>
        <p:spPr/>
        <p:txBody>
          <a:bodyPr/>
          <a:lstStyle/>
          <a:p>
            <a:r>
              <a:rPr lang="pl-PL" dirty="0"/>
              <a:t>Wyrok SN z 26.05.2023 r., </a:t>
            </a:r>
            <a:r>
              <a:rPr lang="pl-PL" i="0" dirty="0">
                <a:solidFill>
                  <a:srgbClr val="333333"/>
                </a:solidFill>
                <a:effectLst/>
                <a:latin typeface="Open Sans" panose="020B0606030504020204" pitchFamily="34" charset="0"/>
              </a:rPr>
              <a:t>II KK 413/21</a:t>
            </a:r>
            <a:endParaRPr lang="pl-PL" dirty="0"/>
          </a:p>
        </p:txBody>
      </p:sp>
      <p:sp>
        <p:nvSpPr>
          <p:cNvPr id="3" name="Symbol zastępczy zawartości 2">
            <a:extLst>
              <a:ext uri="{FF2B5EF4-FFF2-40B4-BE49-F238E27FC236}">
                <a16:creationId xmlns:a16="http://schemas.microsoft.com/office/drawing/2014/main" id="{BF09A4BA-ECDC-E3B1-5064-54418950F94E}"/>
              </a:ext>
            </a:extLst>
          </p:cNvPr>
          <p:cNvSpPr>
            <a:spLocks noGrp="1"/>
          </p:cNvSpPr>
          <p:nvPr>
            <p:ph idx="1"/>
          </p:nvPr>
        </p:nvSpPr>
        <p:spPr/>
        <p:txBody>
          <a:bodyPr>
            <a:normAutofit lnSpcReduction="10000"/>
          </a:bodyPr>
          <a:lstStyle/>
          <a:p>
            <a:pPr algn="just"/>
            <a:r>
              <a:rPr lang="pl-PL" sz="2400" b="0" i="0" dirty="0">
                <a:solidFill>
                  <a:srgbClr val="333333"/>
                </a:solidFill>
                <a:effectLst/>
                <a:latin typeface="Open Sans" panose="020B0606030504020204" pitchFamily="34" charset="0"/>
              </a:rPr>
              <a:t>Wniosek dowodowy może zostać oddalony na podstawie art. 170 § 1 pkt 5 k.p.k., kiedy w sposób oczywisty zmierza do przedłużenia postępowania. Wykorzystanie tej możliwości, której celem jest ograniczenie możliwości stron w zakresie przewlekania postępowania, nie może przesłonić celów postępowania karnego określonych w art. 2 k.p.k., w tym dążenia do dokonania prawdziwych ustaleń faktycznych, które mają stanowić podstawę wszelkich rozstrzygnięć. W art. 2 § 2 k.p.k. zawarta jest obowiązująca w procesie karnym zasada prawdy materialnej, która dość powszechnie uznawana jest za nadrzędną zasadę procesową. Zasada ta znalazła odbicie w treści art. 170 § 1a k.p.k.</a:t>
            </a:r>
          </a:p>
          <a:p>
            <a:pPr marL="0" indent="0">
              <a:buNone/>
            </a:pPr>
            <a:br>
              <a:rPr lang="pl-PL" sz="2400" dirty="0"/>
            </a:br>
            <a:endParaRPr lang="pl-PL" sz="2400" dirty="0"/>
          </a:p>
        </p:txBody>
      </p:sp>
    </p:spTree>
    <p:extLst>
      <p:ext uri="{BB962C8B-B14F-4D97-AF65-F5344CB8AC3E}">
        <p14:creationId xmlns:p14="http://schemas.microsoft.com/office/powerpoint/2010/main" val="150185280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a:t>Oddalenie a odrzucenie wniosku dowodowego </a:t>
            </a:r>
          </a:p>
        </p:txBody>
      </p:sp>
      <p:graphicFrame>
        <p:nvGraphicFramePr>
          <p:cNvPr id="4" name="Symbol zastępczy zawartości 3"/>
          <p:cNvGraphicFramePr>
            <a:graphicFrameLocks noGrp="1"/>
          </p:cNvGraphicFramePr>
          <p:nvPr>
            <p:ph idx="1"/>
          </p:nvPr>
        </p:nvGraphicFramePr>
        <p:xfrm>
          <a:off x="1104900" y="1711841"/>
          <a:ext cx="7881130" cy="4577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Obraz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74666" y="5443870"/>
            <a:ext cx="1265274" cy="1265274"/>
          </a:xfrm>
          <a:prstGeom prst="rect">
            <a:avLst/>
          </a:prstGeom>
          <a:ln>
            <a:noFill/>
          </a:ln>
          <a:effectLst>
            <a:softEdge rad="112500"/>
          </a:effectLst>
        </p:spPr>
      </p:pic>
      <p:sp>
        <p:nvSpPr>
          <p:cNvPr id="6" name="Nawias klamrowy zamykający 5"/>
          <p:cNvSpPr/>
          <p:nvPr/>
        </p:nvSpPr>
        <p:spPr>
          <a:xfrm>
            <a:off x="9569303" y="4508205"/>
            <a:ext cx="404038" cy="2009553"/>
          </a:xfrm>
          <a:prstGeom prst="rightBrace">
            <a:avLst>
              <a:gd name="adj1" fmla="val 29385"/>
              <a:gd name="adj2" fmla="val 51058"/>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ln w="38100">
                <a:solidFill>
                  <a:schemeClr val="tx1"/>
                </a:solidFill>
              </a:ln>
            </a:endParaRPr>
          </a:p>
        </p:txBody>
      </p:sp>
      <p:sp>
        <p:nvSpPr>
          <p:cNvPr id="7" name="pole tekstowe 6"/>
          <p:cNvSpPr txBox="1"/>
          <p:nvPr/>
        </p:nvSpPr>
        <p:spPr>
          <a:xfrm>
            <a:off x="9877647" y="4209434"/>
            <a:ext cx="2200939" cy="2308324"/>
          </a:xfrm>
          <a:prstGeom prst="rect">
            <a:avLst/>
          </a:prstGeom>
          <a:noFill/>
        </p:spPr>
        <p:txBody>
          <a:bodyPr wrap="square" rtlCol="0">
            <a:spAutoFit/>
          </a:bodyPr>
          <a:lstStyle/>
          <a:p>
            <a:pPr algn="just"/>
            <a:r>
              <a:rPr lang="pl-PL" b="1" u="sng" dirty="0"/>
              <a:t>Uznanie wniosku dowodowego za bezskuteczny </a:t>
            </a:r>
            <a:r>
              <a:rPr lang="pl-PL" dirty="0"/>
              <a:t>z powodu niezachowania warunków formalnych </a:t>
            </a:r>
          </a:p>
        </p:txBody>
      </p:sp>
    </p:spTree>
    <p:extLst>
      <p:ext uri="{BB962C8B-B14F-4D97-AF65-F5344CB8AC3E}">
        <p14:creationId xmlns:p14="http://schemas.microsoft.com/office/powerpoint/2010/main" val="209946157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Symbol zastępczy zawartości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0103" y="0"/>
            <a:ext cx="2441897" cy="2007782"/>
          </a:xfrm>
          <a:prstGeom prst="rect">
            <a:avLst/>
          </a:prstGeom>
          <a:ln>
            <a:noFill/>
          </a:ln>
          <a:effectLst>
            <a:softEdge rad="112500"/>
          </a:effectLst>
        </p:spPr>
      </p:pic>
      <p:sp>
        <p:nvSpPr>
          <p:cNvPr id="2" name="Tytuł 1"/>
          <p:cNvSpPr>
            <a:spLocks noGrp="1"/>
          </p:cNvSpPr>
          <p:nvPr>
            <p:ph type="title"/>
          </p:nvPr>
        </p:nvSpPr>
        <p:spPr>
          <a:xfrm>
            <a:off x="339355" y="0"/>
            <a:ext cx="7826450" cy="1096962"/>
          </a:xfrm>
        </p:spPr>
        <p:txBody>
          <a:bodyPr>
            <a:normAutofit fontScale="90000"/>
          </a:bodyPr>
          <a:lstStyle/>
          <a:p>
            <a:pPr algn="l"/>
            <a:r>
              <a:rPr lang="pl-PL" sz="4000" dirty="0"/>
              <a:t>Obowiązek rozpoznania wniosków dowodowych</a:t>
            </a:r>
          </a:p>
        </p:txBody>
      </p:sp>
      <p:sp>
        <p:nvSpPr>
          <p:cNvPr id="3" name="Symbol zastępczy zawartości 2"/>
          <p:cNvSpPr>
            <a:spLocks noGrp="1"/>
          </p:cNvSpPr>
          <p:nvPr>
            <p:ph idx="1"/>
          </p:nvPr>
        </p:nvSpPr>
        <p:spPr>
          <a:xfrm>
            <a:off x="1400175" y="1236957"/>
            <a:ext cx="6765630" cy="5434974"/>
          </a:xfrm>
        </p:spPr>
        <p:txBody>
          <a:bodyPr>
            <a:normAutofit fontScale="92500" lnSpcReduction="10000"/>
          </a:bodyPr>
          <a:lstStyle/>
          <a:p>
            <a:pPr marL="0" indent="0" algn="ctr">
              <a:buNone/>
            </a:pPr>
            <a:r>
              <a:rPr lang="pl-PL" b="1" u="sng" dirty="0"/>
              <a:t>Postanowienie SA w Białymstoku z 21.03.2014 r., </a:t>
            </a:r>
          </a:p>
          <a:p>
            <a:pPr marL="0" indent="0" algn="ctr">
              <a:buNone/>
            </a:pPr>
            <a:r>
              <a:rPr lang="pl-PL" b="1" u="sng" dirty="0"/>
              <a:t>II </a:t>
            </a:r>
            <a:r>
              <a:rPr lang="pl-PL" b="1" u="sng" dirty="0" err="1"/>
              <a:t>AKz</a:t>
            </a:r>
            <a:r>
              <a:rPr lang="pl-PL" b="1" u="sng" dirty="0"/>
              <a:t> 60/14 </a:t>
            </a:r>
          </a:p>
          <a:p>
            <a:pPr algn="just"/>
            <a:r>
              <a:rPr lang="pl-PL" dirty="0"/>
              <a:t>Niewydanie postanowienia co do wniosku dowodowego nie przesądza jednak automatycznie o zasadności środka odwoławczego opartego na tej podstawie, jeśli zostanie w sposób właściwy wykazane, że wniosek dowodowy nie mógł zostać uwzględniony i podlegał oddaleniu, to uchybienie formalne polegające na niewydaniu stosownego postanowienia nie powinno decydować o zasadności środka odwoławczego opartego li tylko na braku postanowienia co do złożonego wniosku dowodowego.</a:t>
            </a:r>
          </a:p>
        </p:txBody>
      </p:sp>
      <p:pic>
        <p:nvPicPr>
          <p:cNvPr id="4" name="Obraz 3"/>
          <p:cNvPicPr>
            <a:picLocks noChangeAspect="1"/>
          </p:cNvPicPr>
          <p:nvPr/>
        </p:nvPicPr>
        <p:blipFill rotWithShape="1">
          <a:blip r:embed="rId3">
            <a:extLst>
              <a:ext uri="{28A0092B-C50C-407E-A947-70E740481C1C}">
                <a14:useLocalDpi xmlns:a14="http://schemas.microsoft.com/office/drawing/2010/main" val="0"/>
              </a:ext>
            </a:extLst>
          </a:blip>
          <a:srcRect l="4528" b="8351"/>
          <a:stretch/>
        </p:blipFill>
        <p:spPr>
          <a:xfrm>
            <a:off x="8516979" y="3418367"/>
            <a:ext cx="2962639" cy="3040913"/>
          </a:xfrm>
          <a:prstGeom prst="rect">
            <a:avLst/>
          </a:prstGeom>
        </p:spPr>
      </p:pic>
    </p:spTree>
    <p:extLst>
      <p:ext uri="{BB962C8B-B14F-4D97-AF65-F5344CB8AC3E}">
        <p14:creationId xmlns:p14="http://schemas.microsoft.com/office/powerpoint/2010/main" val="19571433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Symbol zastępczy zawartości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0103" y="0"/>
            <a:ext cx="2441897" cy="2007782"/>
          </a:xfrm>
          <a:prstGeom prst="rect">
            <a:avLst/>
          </a:prstGeom>
          <a:ln>
            <a:noFill/>
          </a:ln>
          <a:effectLst>
            <a:softEdge rad="112500"/>
          </a:effectLst>
        </p:spPr>
      </p:pic>
      <p:sp>
        <p:nvSpPr>
          <p:cNvPr id="2" name="Tytuł 1"/>
          <p:cNvSpPr>
            <a:spLocks noGrp="1"/>
          </p:cNvSpPr>
          <p:nvPr>
            <p:ph type="title"/>
          </p:nvPr>
        </p:nvSpPr>
        <p:spPr>
          <a:xfrm>
            <a:off x="314960" y="0"/>
            <a:ext cx="10076310" cy="1096962"/>
          </a:xfrm>
        </p:spPr>
        <p:txBody>
          <a:bodyPr>
            <a:normAutofit/>
          </a:bodyPr>
          <a:lstStyle/>
          <a:p>
            <a:pPr algn="l"/>
            <a:r>
              <a:rPr lang="pl-PL" sz="4000" dirty="0"/>
              <a:t>Obowiązek rozpoznania wniosków dowodowych</a:t>
            </a:r>
          </a:p>
        </p:txBody>
      </p:sp>
      <p:sp>
        <p:nvSpPr>
          <p:cNvPr id="3" name="Symbol zastępczy zawartości 2"/>
          <p:cNvSpPr>
            <a:spLocks noGrp="1"/>
          </p:cNvSpPr>
          <p:nvPr>
            <p:ph idx="1"/>
          </p:nvPr>
        </p:nvSpPr>
        <p:spPr>
          <a:xfrm>
            <a:off x="124607" y="1610549"/>
            <a:ext cx="10846444" cy="5357258"/>
          </a:xfrm>
        </p:spPr>
        <p:txBody>
          <a:bodyPr>
            <a:normAutofit/>
          </a:bodyPr>
          <a:lstStyle/>
          <a:p>
            <a:pPr algn="just"/>
            <a:r>
              <a:rPr lang="pl-PL" sz="1800" dirty="0"/>
              <a:t>Rażącym błędem prawnym była nieudolna próba, podjęta przez Sąd </a:t>
            </a:r>
            <a:r>
              <a:rPr lang="pl-PL" sz="1800" i="1" dirty="0"/>
              <a:t>ad </a:t>
            </a:r>
            <a:r>
              <a:rPr lang="pl-PL" sz="1800" i="1" dirty="0" err="1"/>
              <a:t>quem</a:t>
            </a:r>
            <a:r>
              <a:rPr lang="pl-PL" sz="1800" dirty="0"/>
              <a:t>, wyinterpretowania tego, że ewidentne uchybienie Sądu a quo, polegające na nierozpoznaniu wniosku dowodowego, w istocie rzeczy nie jest uchybieniem (k. 36 in fine - k. 37 uzasadnienia). </a:t>
            </a:r>
          </a:p>
          <a:p>
            <a:pPr algn="just"/>
            <a:r>
              <a:rPr lang="pl-PL" sz="1800" dirty="0"/>
              <a:t>Przede wszystkim całkowicie niezrozumiałe jest stwierdzenie, że Sąd ten nie rozpoznał tego wniosku tylko "formalnie", tak jakby można było wyróżnić jakieś inne rodzaje odniesienia się do złożonego wniosku dowodowego. </a:t>
            </a:r>
            <a:r>
              <a:rPr lang="pl-PL" sz="1800" b="1" dirty="0"/>
              <a:t>Krótko rzecz ujmując - złożony wniosek dowodowy albo jest rozpoznany, albo nie następuje jego rozpoznanie</a:t>
            </a:r>
            <a:r>
              <a:rPr lang="pl-PL" sz="1800" dirty="0"/>
              <a:t>. Każdy wniosek dowodowy wymaga rozpoznania, a w konsekwencji każde nierozpoznanie wniosku dowodowego jest uchybieniem procesowym. Zdecydowanie nie można zaakceptować poglądu Sądu ad </a:t>
            </a:r>
            <a:r>
              <a:rPr lang="pl-PL" sz="1800" dirty="0" err="1"/>
              <a:t>quem</a:t>
            </a:r>
            <a:r>
              <a:rPr lang="pl-PL" sz="1800" dirty="0"/>
              <a:t>, że "skoro Sąd I instancji nie odniósł się do wniosku dowodowego obrońcy K. B. a jednocześnie nie dokonał żądanych w nim czynności, to w sposób dorozumiany należy przyjąć, że Sąd nie uwzględnił tego wniosku". </a:t>
            </a:r>
          </a:p>
          <a:p>
            <a:pPr algn="just"/>
            <a:r>
              <a:rPr lang="pl-PL" sz="1800" dirty="0"/>
              <a:t>. </a:t>
            </a:r>
            <a:r>
              <a:rPr lang="pl-PL" sz="1800" b="1" dirty="0"/>
              <a:t>Przepisy Kodeksu postępowania karnego nie przewidują oddalania wniosków dowodowych w sposób "dorozumiany" i nie bez istotnych powodów wprowadzają precyzyjny rygor procedowania w związku ze złożonym wnioskiem dowodowym. </a:t>
            </a:r>
            <a:r>
              <a:rPr lang="pl-PL" sz="1800" dirty="0"/>
              <a:t>Oddalenie wniosku dowodowego następuje w formie postanowienia (art. 170 § 3 k.p.k.), a orzeczenia nie można wydać w sposób dorozumiany. Oddalenie to może nastąpić jedynie w oparciu o jedną z podstaw ustawowych, określonych w art. 170 § 1 pkt 1-5 k.p.k., a nader oryginalny sposób oddalania wniosków dowodowych, który skłonny jest aprobować Sąd Apelacyjny, uniemożliwia ustalenie, która z podstaw ustawowych miałaby w realiach konkretnej sprawy uzasadniać takie postąpienie</a:t>
            </a:r>
          </a:p>
        </p:txBody>
      </p:sp>
      <p:sp>
        <p:nvSpPr>
          <p:cNvPr id="4" name="pole tekstowe 3"/>
          <p:cNvSpPr txBox="1"/>
          <p:nvPr/>
        </p:nvSpPr>
        <p:spPr>
          <a:xfrm>
            <a:off x="401063" y="1210439"/>
            <a:ext cx="11388356" cy="400110"/>
          </a:xfrm>
          <a:prstGeom prst="rect">
            <a:avLst/>
          </a:prstGeom>
          <a:noFill/>
        </p:spPr>
        <p:txBody>
          <a:bodyPr wrap="square" rtlCol="0">
            <a:spAutoFit/>
          </a:bodyPr>
          <a:lstStyle/>
          <a:p>
            <a:pPr algn="ctr"/>
            <a:r>
              <a:rPr lang="pl-PL" sz="2000" b="1" u="sng" dirty="0"/>
              <a:t>Wyrok SN z 22.10. 2015 r., III KK 232/15</a:t>
            </a:r>
          </a:p>
        </p:txBody>
      </p:sp>
    </p:spTree>
    <p:extLst>
      <p:ext uri="{BB962C8B-B14F-4D97-AF65-F5344CB8AC3E}">
        <p14:creationId xmlns:p14="http://schemas.microsoft.com/office/powerpoint/2010/main" val="22514181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72E03B04-BD3D-4381-A7AD-790AFCB19CC0}"/>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Przeprowadzanie dowodów </a:t>
            </a:r>
          </a:p>
        </p:txBody>
      </p:sp>
      <p:sp>
        <p:nvSpPr>
          <p:cNvPr id="3" name="Symbol zastępczy tekstu 2">
            <a:extLst>
              <a:ext uri="{FF2B5EF4-FFF2-40B4-BE49-F238E27FC236}">
                <a16:creationId xmlns:a16="http://schemas.microsoft.com/office/drawing/2014/main" id="{05EE1017-57E1-4939-AAC6-C5131EE8AE4D}"/>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endParaRPr lang="en-US" sz="2400" kern="1200">
              <a:solidFill>
                <a:schemeClr val="tx1"/>
              </a:solidFill>
              <a:latin typeface="+mn-lt"/>
              <a:ea typeface="+mn-ea"/>
              <a:cs typeface="+mn-cs"/>
            </a:endParaRP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98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3013F92-A157-4C5C-8062-A4643AF9CD90}"/>
              </a:ext>
            </a:extLst>
          </p:cNvPr>
          <p:cNvSpPr>
            <a:spLocks noGrp="1"/>
          </p:cNvSpPr>
          <p:nvPr>
            <p:ph type="title"/>
          </p:nvPr>
        </p:nvSpPr>
        <p:spPr>
          <a:xfrm>
            <a:off x="581191" y="233916"/>
            <a:ext cx="11029616" cy="1188720"/>
          </a:xfrm>
        </p:spPr>
        <p:txBody>
          <a:bodyPr/>
          <a:lstStyle/>
          <a:p>
            <a:r>
              <a:rPr lang="pl-PL" dirty="0"/>
              <a:t>Przeprowadzanie dowodów </a:t>
            </a:r>
          </a:p>
        </p:txBody>
      </p:sp>
      <p:graphicFrame>
        <p:nvGraphicFramePr>
          <p:cNvPr id="4" name="Symbol zastępczy zawartości 3">
            <a:extLst>
              <a:ext uri="{FF2B5EF4-FFF2-40B4-BE49-F238E27FC236}">
                <a16:creationId xmlns:a16="http://schemas.microsoft.com/office/drawing/2014/main" id="{D9F9CBDC-5B34-458C-BAE7-215E3BAA4FB8}"/>
              </a:ext>
            </a:extLst>
          </p:cNvPr>
          <p:cNvGraphicFramePr>
            <a:graphicFrameLocks noGrp="1"/>
          </p:cNvGraphicFramePr>
          <p:nvPr>
            <p:ph idx="1"/>
          </p:nvPr>
        </p:nvGraphicFramePr>
        <p:xfrm>
          <a:off x="581192" y="1669313"/>
          <a:ext cx="11029615" cy="4954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445531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ytuł 1">
            <a:extLst>
              <a:ext uri="{FF2B5EF4-FFF2-40B4-BE49-F238E27FC236}">
                <a16:creationId xmlns:a16="http://schemas.microsoft.com/office/drawing/2014/main" id="{8141DC51-590F-43AF-A6F0-A3BE8296D9DE}"/>
              </a:ext>
            </a:extLst>
          </p:cNvPr>
          <p:cNvSpPr>
            <a:spLocks noGrp="1"/>
          </p:cNvSpPr>
          <p:nvPr>
            <p:ph type="title"/>
          </p:nvPr>
        </p:nvSpPr>
        <p:spPr>
          <a:xfrm>
            <a:off x="479394" y="1070800"/>
            <a:ext cx="3939688" cy="5583126"/>
          </a:xfrm>
        </p:spPr>
        <p:txBody>
          <a:bodyPr>
            <a:normAutofit/>
          </a:bodyPr>
          <a:lstStyle/>
          <a:p>
            <a:pPr algn="r"/>
            <a:r>
              <a:rPr lang="pl-PL" sz="3800"/>
              <a:t>Przeprowadzanie dowodów </a:t>
            </a:r>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Symbol zastępczy zawartości 2">
            <a:extLst>
              <a:ext uri="{FF2B5EF4-FFF2-40B4-BE49-F238E27FC236}">
                <a16:creationId xmlns:a16="http://schemas.microsoft.com/office/drawing/2014/main" id="{1FD3BD0F-6C59-4059-A545-B44B1D1432D1}"/>
              </a:ext>
            </a:extLst>
          </p:cNvPr>
          <p:cNvGraphicFramePr>
            <a:graphicFrameLocks noGrp="1"/>
          </p:cNvGraphicFramePr>
          <p:nvPr>
            <p:ph idx="1"/>
            <p:extLst>
              <p:ext uri="{D42A27DB-BD31-4B8C-83A1-F6EECF244321}">
                <p14:modId xmlns:p14="http://schemas.microsoft.com/office/powerpoint/2010/main" val="2626500718"/>
              </p:ext>
            </p:extLst>
          </p:nvPr>
        </p:nvGraphicFramePr>
        <p:xfrm>
          <a:off x="5182908" y="21736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53696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A93AB61-C920-4FD4-B6D5-B417460A9E39}"/>
              </a:ext>
            </a:extLst>
          </p:cNvPr>
          <p:cNvSpPr>
            <a:spLocks noGrp="1"/>
          </p:cNvSpPr>
          <p:nvPr>
            <p:ph type="title"/>
          </p:nvPr>
        </p:nvSpPr>
        <p:spPr>
          <a:xfrm>
            <a:off x="250508" y="56884"/>
            <a:ext cx="10515600" cy="1325563"/>
          </a:xfrm>
        </p:spPr>
        <p:txBody>
          <a:bodyPr/>
          <a:lstStyle/>
          <a:p>
            <a:r>
              <a:rPr lang="pl-PL" dirty="0"/>
              <a:t>Przesłuchanie </a:t>
            </a:r>
          </a:p>
        </p:txBody>
      </p:sp>
      <p:sp>
        <p:nvSpPr>
          <p:cNvPr id="6" name="Symbol zastępczy tekstu 5">
            <a:extLst>
              <a:ext uri="{FF2B5EF4-FFF2-40B4-BE49-F238E27FC236}">
                <a16:creationId xmlns:a16="http://schemas.microsoft.com/office/drawing/2014/main" id="{1EFAAAB5-A5D2-4C92-9CB2-7B63BD9C5FDE}"/>
              </a:ext>
            </a:extLst>
          </p:cNvPr>
          <p:cNvSpPr>
            <a:spLocks noGrp="1"/>
          </p:cNvSpPr>
          <p:nvPr>
            <p:ph type="body" sz="quarter" idx="3"/>
          </p:nvPr>
        </p:nvSpPr>
        <p:spPr/>
        <p:txBody>
          <a:bodyPr/>
          <a:lstStyle/>
          <a:p>
            <a:r>
              <a:rPr lang="pl-PL" dirty="0"/>
              <a:t>Szczególne rodzaje przesłuchania:</a:t>
            </a:r>
          </a:p>
        </p:txBody>
      </p:sp>
      <p:sp>
        <p:nvSpPr>
          <p:cNvPr id="7" name="Symbol zastępczy zawartości 6">
            <a:extLst>
              <a:ext uri="{FF2B5EF4-FFF2-40B4-BE49-F238E27FC236}">
                <a16:creationId xmlns:a16="http://schemas.microsoft.com/office/drawing/2014/main" id="{623ECE19-013D-4812-B2EC-59895CC810F7}"/>
              </a:ext>
            </a:extLst>
          </p:cNvPr>
          <p:cNvSpPr>
            <a:spLocks noGrp="1"/>
          </p:cNvSpPr>
          <p:nvPr>
            <p:ph sz="quarter" idx="4"/>
          </p:nvPr>
        </p:nvSpPr>
        <p:spPr/>
        <p:txBody>
          <a:bodyPr>
            <a:normAutofit fontScale="92500" lnSpcReduction="20000"/>
          </a:bodyPr>
          <a:lstStyle/>
          <a:p>
            <a:r>
              <a:rPr lang="pl-PL" dirty="0"/>
              <a:t>Przesłuchanie małoletnich świadków (art. 185a i 185b)</a:t>
            </a:r>
          </a:p>
          <a:p>
            <a:r>
              <a:rPr lang="pl-PL" dirty="0"/>
              <a:t>Przesłuchanie pokrzywdzonych przestępstwami z art. 197-199</a:t>
            </a:r>
          </a:p>
          <a:p>
            <a:r>
              <a:rPr lang="pl-PL" dirty="0"/>
              <a:t>Przesłuchanie świadków wymagających szczególnej ochrony (art. 185e)</a:t>
            </a:r>
          </a:p>
          <a:p>
            <a:r>
              <a:rPr lang="pl-PL" dirty="0"/>
              <a:t>Przesłuchanie świadka incognito </a:t>
            </a:r>
          </a:p>
          <a:p>
            <a:r>
              <a:rPr lang="pl-PL" dirty="0"/>
              <a:t>Konfrontacja </a:t>
            </a:r>
          </a:p>
          <a:p>
            <a:r>
              <a:rPr lang="pl-PL" dirty="0"/>
              <a:t>Okazanie </a:t>
            </a:r>
          </a:p>
          <a:p>
            <a:endParaRPr lang="pl-PL" dirty="0"/>
          </a:p>
        </p:txBody>
      </p:sp>
      <p:sp>
        <p:nvSpPr>
          <p:cNvPr id="8" name="Prostokąt 7">
            <a:extLst>
              <a:ext uri="{FF2B5EF4-FFF2-40B4-BE49-F238E27FC236}">
                <a16:creationId xmlns:a16="http://schemas.microsoft.com/office/drawing/2014/main" id="{3F1EB712-4002-4212-BE2D-EC6134E6B8B8}"/>
              </a:ext>
            </a:extLst>
          </p:cNvPr>
          <p:cNvSpPr/>
          <p:nvPr/>
        </p:nvSpPr>
        <p:spPr>
          <a:xfrm>
            <a:off x="5921534" y="311648"/>
            <a:ext cx="6096000" cy="1384995"/>
          </a:xfrm>
          <a:prstGeom prst="rect">
            <a:avLst/>
          </a:prstGeom>
        </p:spPr>
        <p:txBody>
          <a:bodyPr>
            <a:spAutoFit/>
          </a:bodyPr>
          <a:lstStyle/>
          <a:p>
            <a:pPr algn="ctr"/>
            <a:r>
              <a:rPr lang="pl-PL" sz="2800" b="1" dirty="0">
                <a:solidFill>
                  <a:schemeClr val="accent2"/>
                </a:solidFill>
              </a:rPr>
              <a:t>UWAGA NA ZAKAZY DOWODOWE ZWIĄZANE </a:t>
            </a:r>
          </a:p>
          <a:p>
            <a:pPr algn="ctr"/>
            <a:r>
              <a:rPr lang="pl-PL" sz="2800" b="1" dirty="0">
                <a:solidFill>
                  <a:schemeClr val="accent2"/>
                </a:solidFill>
              </a:rPr>
              <a:t>Z PRZESŁUCHANIEM!!!</a:t>
            </a:r>
          </a:p>
        </p:txBody>
      </p:sp>
      <p:graphicFrame>
        <p:nvGraphicFramePr>
          <p:cNvPr id="3" name="Diagram 2">
            <a:extLst>
              <a:ext uri="{FF2B5EF4-FFF2-40B4-BE49-F238E27FC236}">
                <a16:creationId xmlns:a16="http://schemas.microsoft.com/office/drawing/2014/main" id="{475A8DE7-43AE-F302-600B-27AFC80CD101}"/>
              </a:ext>
            </a:extLst>
          </p:cNvPr>
          <p:cNvGraphicFramePr/>
          <p:nvPr>
            <p:extLst>
              <p:ext uri="{D42A27DB-BD31-4B8C-83A1-F6EECF244321}">
                <p14:modId xmlns:p14="http://schemas.microsoft.com/office/powerpoint/2010/main" val="1397739284"/>
              </p:ext>
            </p:extLst>
          </p:nvPr>
        </p:nvGraphicFramePr>
        <p:xfrm>
          <a:off x="-1544320" y="100414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868037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8" name="Rectangle 1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ytuł 6">
            <a:extLst>
              <a:ext uri="{FF2B5EF4-FFF2-40B4-BE49-F238E27FC236}">
                <a16:creationId xmlns:a16="http://schemas.microsoft.com/office/drawing/2014/main" id="{BAA32D36-5D02-4E22-B09D-C3E7985B5344}"/>
              </a:ext>
            </a:extLst>
          </p:cNvPr>
          <p:cNvSpPr>
            <a:spLocks noGrp="1"/>
          </p:cNvSpPr>
          <p:nvPr>
            <p:ph type="title"/>
          </p:nvPr>
        </p:nvSpPr>
        <p:spPr>
          <a:xfrm>
            <a:off x="1043631" y="873940"/>
            <a:ext cx="5052369" cy="1035781"/>
          </a:xfrm>
        </p:spPr>
        <p:txBody>
          <a:bodyPr anchor="ctr">
            <a:normAutofit/>
          </a:bodyPr>
          <a:lstStyle/>
          <a:p>
            <a:r>
              <a:rPr lang="pl-PL" sz="3600"/>
              <a:t>Etapy przesłuchania </a:t>
            </a:r>
          </a:p>
        </p:txBody>
      </p:sp>
      <p:sp>
        <p:nvSpPr>
          <p:cNvPr id="8" name="Symbol zastępczy zawartości 7">
            <a:extLst>
              <a:ext uri="{FF2B5EF4-FFF2-40B4-BE49-F238E27FC236}">
                <a16:creationId xmlns:a16="http://schemas.microsoft.com/office/drawing/2014/main" id="{E7B03D68-8A82-4203-A46E-C0668EFC7EF7}"/>
              </a:ext>
            </a:extLst>
          </p:cNvPr>
          <p:cNvSpPr>
            <a:spLocks noGrp="1"/>
          </p:cNvSpPr>
          <p:nvPr>
            <p:ph idx="1"/>
          </p:nvPr>
        </p:nvSpPr>
        <p:spPr>
          <a:xfrm>
            <a:off x="1045029" y="2524721"/>
            <a:ext cx="4991629" cy="3677123"/>
          </a:xfrm>
        </p:spPr>
        <p:txBody>
          <a:bodyPr anchor="ctr">
            <a:normAutofit/>
          </a:bodyPr>
          <a:lstStyle/>
          <a:p>
            <a:pPr marL="868680" lvl="1" indent="-457200">
              <a:buFont typeface="+mj-lt"/>
              <a:buAutoNum type="arabicPeriod"/>
            </a:pPr>
            <a:r>
              <a:rPr lang="pl-PL" sz="1500" dirty="0"/>
              <a:t>swobodna rozmowa – zebranie ogólnych informacji, uprzedzenie o odpowiedzialności karnej za składanie fałszywych </a:t>
            </a:r>
            <a:r>
              <a:rPr lang="pl-PL" sz="1500" b="1" dirty="0"/>
              <a:t>zeznań – w przypadku świadka</a:t>
            </a:r>
            <a:r>
              <a:rPr lang="pl-PL" sz="1500" dirty="0"/>
              <a:t> (uprzedzić o art. 233 § 1 k.k. należy przed zapytaniem o dane personalne)</a:t>
            </a:r>
          </a:p>
          <a:p>
            <a:pPr marL="868680" lvl="1" indent="-457200">
              <a:buFont typeface="+mj-lt"/>
              <a:buAutoNum type="arabicPeriod"/>
            </a:pPr>
            <a:r>
              <a:rPr lang="pl-PL" sz="1500" dirty="0"/>
              <a:t>przesłuchanie wstępne – pytanie o imię, nazwiskom stosunek do stron, wiek, miejsce zamieszkania </a:t>
            </a:r>
          </a:p>
          <a:p>
            <a:pPr marL="868680" lvl="1" indent="-457200">
              <a:buFont typeface="+mj-lt"/>
              <a:buAutoNum type="arabicPeriod"/>
            </a:pPr>
            <a:r>
              <a:rPr lang="pl-PL" sz="1500" dirty="0"/>
              <a:t>zeznania spontaniczne – nieskrępowana wypowiedź osoby przesłuchiwanej w granicach celu tej czynności </a:t>
            </a:r>
          </a:p>
          <a:p>
            <a:pPr marL="868680" lvl="1" indent="-457200">
              <a:buFont typeface="+mj-lt"/>
              <a:buAutoNum type="arabicPeriod"/>
            </a:pPr>
            <a:r>
              <a:rPr lang="pl-PL" sz="1500" dirty="0"/>
              <a:t>pytania uzupełniające, wyjaśniające i kontrolujące </a:t>
            </a:r>
          </a:p>
          <a:p>
            <a:pPr marL="0" indent="0">
              <a:buNone/>
            </a:pPr>
            <a:endParaRPr lang="pl-PL" sz="1500" dirty="0"/>
          </a:p>
        </p:txBody>
      </p:sp>
      <p:sp>
        <p:nvSpPr>
          <p:cNvPr id="24" name="Rectangle 23">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Czat">
            <a:extLst>
              <a:ext uri="{FF2B5EF4-FFF2-40B4-BE49-F238E27FC236}">
                <a16:creationId xmlns:a16="http://schemas.microsoft.com/office/drawing/2014/main" id="{3445E8D2-6AC0-D663-876C-7F116BCB17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30493" y="1347516"/>
            <a:ext cx="4223252" cy="4223252"/>
          </a:xfrm>
          <a:prstGeom prst="rect">
            <a:avLst/>
          </a:prstGeom>
        </p:spPr>
      </p:pic>
      <p:cxnSp>
        <p:nvCxnSpPr>
          <p:cNvPr id="26" name="Straight Connector 25">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45183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Szczególne rodzaje przesłuchania </a:t>
            </a:r>
          </a:p>
        </p:txBody>
      </p:sp>
      <p:sp>
        <p:nvSpPr>
          <p:cNvPr id="6" name="Symbol zastępczy tekstu 5"/>
          <p:cNvSpPr>
            <a:spLocks noGrp="1"/>
          </p:cNvSpPr>
          <p:nvPr>
            <p:ph type="body" idx="1"/>
          </p:nvPr>
        </p:nvSpPr>
        <p:spPr>
          <a:xfrm>
            <a:off x="1425675" y="1459310"/>
            <a:ext cx="5014349" cy="823912"/>
          </a:xfrm>
          <a:solidFill>
            <a:schemeClr val="accent1"/>
          </a:solidFill>
        </p:spPr>
        <p:txBody>
          <a:bodyPr>
            <a:normAutofit/>
          </a:bodyPr>
          <a:lstStyle/>
          <a:p>
            <a:r>
              <a:rPr lang="pl-PL" sz="2400" dirty="0"/>
              <a:t>Okazanie – art. 173 k.p.k. </a:t>
            </a:r>
          </a:p>
        </p:txBody>
      </p:sp>
      <p:graphicFrame>
        <p:nvGraphicFramePr>
          <p:cNvPr id="13" name="Symbol zastępczy zawartości 6">
            <a:extLst>
              <a:ext uri="{FF2B5EF4-FFF2-40B4-BE49-F238E27FC236}">
                <a16:creationId xmlns:a16="http://schemas.microsoft.com/office/drawing/2014/main" id="{87F37DCE-C2FA-DE25-53C1-7ECBB4CA92F3}"/>
              </a:ext>
            </a:extLst>
          </p:cNvPr>
          <p:cNvGraphicFramePr>
            <a:graphicFrameLocks noGrp="1"/>
          </p:cNvGraphicFramePr>
          <p:nvPr>
            <p:ph sz="half" idx="2"/>
          </p:nvPr>
        </p:nvGraphicFramePr>
        <p:xfrm>
          <a:off x="1353955" y="2297510"/>
          <a:ext cx="515778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ymbol zastępczy tekstu 7"/>
          <p:cNvSpPr>
            <a:spLocks noGrp="1"/>
          </p:cNvSpPr>
          <p:nvPr>
            <p:ph type="body" sz="quarter" idx="3"/>
          </p:nvPr>
        </p:nvSpPr>
        <p:spPr>
          <a:xfrm>
            <a:off x="6880122" y="1459310"/>
            <a:ext cx="5183188" cy="823912"/>
          </a:xfrm>
          <a:solidFill>
            <a:schemeClr val="accent1"/>
          </a:solidFill>
          <a:ln>
            <a:solidFill>
              <a:schemeClr val="accent1"/>
            </a:solidFill>
          </a:ln>
        </p:spPr>
        <p:txBody>
          <a:bodyPr>
            <a:normAutofit/>
          </a:bodyPr>
          <a:lstStyle/>
          <a:p>
            <a:r>
              <a:rPr lang="pl-PL" sz="2400" dirty="0"/>
              <a:t>Konfrontacja – art. 172 k.p.k.</a:t>
            </a:r>
          </a:p>
        </p:txBody>
      </p:sp>
      <p:sp>
        <p:nvSpPr>
          <p:cNvPr id="9" name="Symbol zastępczy zawartości 8"/>
          <p:cNvSpPr>
            <a:spLocks noGrp="1"/>
          </p:cNvSpPr>
          <p:nvPr>
            <p:ph sz="quarter" idx="4"/>
          </p:nvPr>
        </p:nvSpPr>
        <p:spPr>
          <a:xfrm>
            <a:off x="6880122" y="2558666"/>
            <a:ext cx="5183188" cy="4539761"/>
          </a:xfrm>
        </p:spPr>
        <p:txBody>
          <a:bodyPr>
            <a:noAutofit/>
          </a:bodyPr>
          <a:lstStyle/>
          <a:p>
            <a:pPr algn="just"/>
            <a:r>
              <a:rPr lang="pl-PL" sz="1600" dirty="0"/>
              <a:t>„Stawienie sobie do oczu” osób, których oświadczenia dowodowe (wyjaśnienia, zeznania) są sprzeczne, celem ich wyjaśnienia.</a:t>
            </a:r>
          </a:p>
          <a:p>
            <a:pPr lvl="1" algn="just"/>
            <a:r>
              <a:rPr lang="pl-PL" sz="1200" dirty="0"/>
              <a:t>konfrontacja pośrednia – odczytanie zeznań/wyjaśnień innej osoby w trakcie przesłuchania </a:t>
            </a:r>
          </a:p>
          <a:p>
            <a:pPr algn="just"/>
            <a:r>
              <a:rPr lang="pl-PL" sz="1600" dirty="0"/>
              <a:t>Czynność fakultatywna – organ procesowy może przeprowadzić konfrontację, jeżeli uzna, że przyczyni się to do prawidłowego ustalenia stanu faktycznego</a:t>
            </a:r>
          </a:p>
          <a:p>
            <a:pPr algn="just"/>
            <a:r>
              <a:rPr lang="pl-PL" sz="1600" dirty="0"/>
              <a:t>Konfrontować można oświadczenia dowodowe świadków, współoskarżonych, biegłych specjalistów.</a:t>
            </a:r>
          </a:p>
          <a:p>
            <a:pPr algn="just"/>
            <a:r>
              <a:rPr lang="pl-PL" sz="1600" dirty="0"/>
              <a:t>Art. 172 k.p.k. zabrania konfrontacji ze świadkiem anonimowym. </a:t>
            </a:r>
          </a:p>
          <a:p>
            <a:pPr marL="0" indent="0" algn="just">
              <a:buNone/>
            </a:pPr>
            <a:endParaRPr lang="pl-PL" sz="1600" dirty="0"/>
          </a:p>
        </p:txBody>
      </p:sp>
      <p:pic>
        <p:nvPicPr>
          <p:cNvPr id="4" name="Obraz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0883" y="5456238"/>
            <a:ext cx="2095500" cy="1466850"/>
          </a:xfrm>
          <a:prstGeom prst="rect">
            <a:avLst/>
          </a:prstGeom>
        </p:spPr>
      </p:pic>
    </p:spTree>
    <p:extLst>
      <p:ext uri="{BB962C8B-B14F-4D97-AF65-F5344CB8AC3E}">
        <p14:creationId xmlns:p14="http://schemas.microsoft.com/office/powerpoint/2010/main" val="3476533797"/>
      </p:ext>
    </p:extLst>
  </p:cSld>
  <p:clrMapOvr>
    <a:masterClrMapping/>
  </p:clrMapOvr>
</p:sld>
</file>

<file path=ppt/theme/theme1.xml><?xml version="1.0" encoding="utf-8"?>
<a:theme xmlns:a="http://schemas.openxmlformats.org/drawingml/2006/main" name="BrushVTI">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TotalTime>
  <Words>33725</Words>
  <Application>Microsoft Office PowerPoint</Application>
  <PresentationFormat>Panoramiczny</PresentationFormat>
  <Paragraphs>1692</Paragraphs>
  <Slides>246</Slides>
  <Notes>23</Notes>
  <HiddenSlides>0</HiddenSlides>
  <MMClips>0</MMClips>
  <ScaleCrop>false</ScaleCrop>
  <HeadingPairs>
    <vt:vector size="6" baseType="variant">
      <vt:variant>
        <vt:lpstr>Używane czcionki</vt:lpstr>
      </vt:variant>
      <vt:variant>
        <vt:i4>11</vt:i4>
      </vt:variant>
      <vt:variant>
        <vt:lpstr>Motyw</vt:lpstr>
      </vt:variant>
      <vt:variant>
        <vt:i4>2</vt:i4>
      </vt:variant>
      <vt:variant>
        <vt:lpstr>Tytuły slajdów</vt:lpstr>
      </vt:variant>
      <vt:variant>
        <vt:i4>246</vt:i4>
      </vt:variant>
    </vt:vector>
  </HeadingPairs>
  <TitlesOfParts>
    <vt:vector size="259" baseType="lpstr">
      <vt:lpstr>Yu Gothic UI Semilight</vt:lpstr>
      <vt:lpstr>Aptos</vt:lpstr>
      <vt:lpstr>Aptos Display</vt:lpstr>
      <vt:lpstr>Arial</vt:lpstr>
      <vt:lpstr>Calibri</vt:lpstr>
      <vt:lpstr>Cambria Math</vt:lpstr>
      <vt:lpstr>Century Gothic</vt:lpstr>
      <vt:lpstr>Elephant</vt:lpstr>
      <vt:lpstr>Garamond</vt:lpstr>
      <vt:lpstr>Open Sans</vt:lpstr>
      <vt:lpstr>Wingdings</vt:lpstr>
      <vt:lpstr>BrushVTI</vt:lpstr>
      <vt:lpstr>Motyw pakietu Office</vt:lpstr>
      <vt:lpstr>Dowody – zagadnienia ogólne</vt:lpstr>
      <vt:lpstr>Zasady postępowania dowodowego </vt:lpstr>
      <vt:lpstr>Zasada prawdy materialnej </vt:lpstr>
      <vt:lpstr>Zasada prawdy materialnej </vt:lpstr>
      <vt:lpstr>Zasada prawdy materialnej </vt:lpstr>
      <vt:lpstr>Zasada prawdy materialnej </vt:lpstr>
      <vt:lpstr>Zasada prawdy materialnej </vt:lpstr>
      <vt:lpstr>Zasada prawdy materialnej a podział ról procesowych </vt:lpstr>
      <vt:lpstr>Procesowe gwarancje prawdziwych ustaleń faktycznych </vt:lpstr>
      <vt:lpstr>Procesowe gwarancje prawdziwych ustaleń faktycznych </vt:lpstr>
      <vt:lpstr>Zasada swobodnej oceny dowodów </vt:lpstr>
      <vt:lpstr>Zasada swobodnej oceny dowodów a…</vt:lpstr>
      <vt:lpstr>Zasada swobodnej oceny dowodów </vt:lpstr>
      <vt:lpstr>Zasada swobodnej oceny dowodów </vt:lpstr>
      <vt:lpstr>Zasada swobodnej oceny dowodów </vt:lpstr>
      <vt:lpstr>Zasada swobodnej oceny dowodów </vt:lpstr>
      <vt:lpstr>Ograniczenia swobodnej oceny dowodów  w KPK</vt:lpstr>
      <vt:lpstr>Zasada swobodnej oceny dowodów a zasada in dubio pro reo </vt:lpstr>
      <vt:lpstr>Zasada bezpośredniości </vt:lpstr>
      <vt:lpstr>Zasada bezpośredniości </vt:lpstr>
      <vt:lpstr>Wyjątki od zasady bezpośredniości </vt:lpstr>
      <vt:lpstr>Zasada bezpośredniości – ciekawostka  </vt:lpstr>
      <vt:lpstr>Zasada swobody dowodzenia </vt:lpstr>
      <vt:lpstr>Zasada koncentracji procesu </vt:lpstr>
      <vt:lpstr>Dopuszczalność dowodów w procesie karnym </vt:lpstr>
      <vt:lpstr>Dopuszczalność dowodów w procesie karnym </vt:lpstr>
      <vt:lpstr>Pojęcie dowodu </vt:lpstr>
      <vt:lpstr>Pojęcie dowodu</vt:lpstr>
      <vt:lpstr>Przedmiot dowodu </vt:lpstr>
      <vt:lpstr>Systematyka dowodów </vt:lpstr>
      <vt:lpstr>Systematyka dowodów </vt:lpstr>
      <vt:lpstr>Systematyka dowodów – dowody ścisłe i swobodne </vt:lpstr>
      <vt:lpstr>Użyteczność dowodów swobodnych (notatek urzędowych) w orzecznictwie </vt:lpstr>
      <vt:lpstr>Systematyka dowodów – dowody pierwotne i pochodne </vt:lpstr>
      <vt:lpstr>Systematyka dowodów – dowody bezpośrednie i pośrednie </vt:lpstr>
      <vt:lpstr>Dowody pośrednie – dowody poszlakowe </vt:lpstr>
      <vt:lpstr>Systematyka dowodów – dowody pierwotne i pochodne/bezpośrednie i pośrednie.      Pomyłki w orzecznictwie </vt:lpstr>
      <vt:lpstr>Systematyka dowodów – dowody nielegalne i dowody zebrane w sposób sprzeczny z ustawą </vt:lpstr>
      <vt:lpstr>Systematyka dowodów – dowody niekonwencjonalne </vt:lpstr>
      <vt:lpstr>Systematyka dowodów – dowody niekonwencjonalne </vt:lpstr>
      <vt:lpstr>Systematyka dowodów – dowody prywatne   </vt:lpstr>
      <vt:lpstr>Systematyka dowodów – dowody prywatne </vt:lpstr>
      <vt:lpstr>Systematyka dowodów – dowody prywatne. Prywatne nagrania w procesie karnym </vt:lpstr>
      <vt:lpstr>Systematyka dowodów – dowody naukowe </vt:lpstr>
      <vt:lpstr>Wprowadzanie dowodów do procesu </vt:lpstr>
      <vt:lpstr>Wprowadzanie dowodów do procesu – inicjatywa stron  </vt:lpstr>
      <vt:lpstr>Jak należy postąpić z:</vt:lpstr>
      <vt:lpstr>Jak należy postąpić z:</vt:lpstr>
      <vt:lpstr>Dowodzenie, czynności dowodowe </vt:lpstr>
      <vt:lpstr>Dowodzenie </vt:lpstr>
      <vt:lpstr>Etapy dowodzenia </vt:lpstr>
      <vt:lpstr>Poszukiwanie dowodów </vt:lpstr>
      <vt:lpstr>Poszukiwanie dowodów </vt:lpstr>
      <vt:lpstr>Czynności dowodowe - poszukiwawcze</vt:lpstr>
      <vt:lpstr>Czynności poszukiwawcze </vt:lpstr>
      <vt:lpstr>Wrażliwe czynności dowodowe –  Czynności dowodowe, które wiążą się ze znaczną ingerencją w konstytucyjnie zagwarantowane prawa i wolności jednostki </vt:lpstr>
      <vt:lpstr>Zatrzymanie rzeczy</vt:lpstr>
      <vt:lpstr>Zatrzymanie rzeczy </vt:lpstr>
      <vt:lpstr>Zatrzymanie i kontrola korespondencji </vt:lpstr>
      <vt:lpstr>Statystyki za 2022 – dane od dostawców usług telekomunikacyjnych (bilingi, dane o lokalizacji) </vt:lpstr>
      <vt:lpstr>Przeszukanie – podstawy prawne, sposób dokonania</vt:lpstr>
      <vt:lpstr>Przeszukanie – podstawy prawne, sposób dokonania</vt:lpstr>
      <vt:lpstr>Przeszukanie – podstawy prawne, sposób dokonania</vt:lpstr>
      <vt:lpstr>Przeszukanie – podstawy prawne, sposób dokonania</vt:lpstr>
      <vt:lpstr>Przeszukanie – zasady i tryb </vt:lpstr>
      <vt:lpstr>Tryb przeszukania </vt:lpstr>
      <vt:lpstr>Warto poczytać </vt:lpstr>
      <vt:lpstr>Osoby przybrane inne niż wskazane w art. 224 </vt:lpstr>
      <vt:lpstr>Kontrola i utrwalanie rozmów</vt:lpstr>
      <vt:lpstr>Kontrola i utrwalanie rozmów </vt:lpstr>
      <vt:lpstr>Legalizacja podsłuchu procesowego zarządzonego przez prokuratora* </vt:lpstr>
      <vt:lpstr>Charakter terminu z art. 237 § 2 </vt:lpstr>
      <vt:lpstr>Charakter terminu z art. 237 § 2 </vt:lpstr>
      <vt:lpstr>Kontrola i utrwalanie rozmów </vt:lpstr>
      <vt:lpstr>Uchwała (7) SN z 28.06.2018 r., I KZP 4/18 </vt:lpstr>
      <vt:lpstr>* Uchwała (7) SN I KZP 4/18</vt:lpstr>
      <vt:lpstr>Kontrola i utrwalanie rozmów</vt:lpstr>
      <vt:lpstr>Przepisy skreślone i zmienione ustawą z dnia 11.03.2016 r. </vt:lpstr>
      <vt:lpstr>Zgoda następcza po nowelizacji</vt:lpstr>
      <vt:lpstr>Kontrola i utrwalanie rozmów </vt:lpstr>
      <vt:lpstr>Kontrola i utrwalanie rozmów</vt:lpstr>
      <vt:lpstr>Prezentacja programu PowerPoint</vt:lpstr>
      <vt:lpstr>Kontrola i utrwalanie rozmów w orzecznictwie </vt:lpstr>
      <vt:lpstr>Wprowadzanie dowodów do procesu </vt:lpstr>
      <vt:lpstr>Przesłanki oddalenia wniosku dowodowego – art. 170 § 1</vt:lpstr>
      <vt:lpstr>Ale…</vt:lpstr>
      <vt:lpstr>Problem prekluzji dowodowej w procesie karnym </vt:lpstr>
      <vt:lpstr>Nieprzydatność dowodu </vt:lpstr>
      <vt:lpstr>„W sposób oczywisty zmierza do przedłużenia postępowania”</vt:lpstr>
      <vt:lpstr>Wyrok SN z 26.05.2023 r., II KK 413/21</vt:lpstr>
      <vt:lpstr>Oddalenie a odrzucenie wniosku dowodowego </vt:lpstr>
      <vt:lpstr>Obowiązek rozpoznania wniosków dowodowych</vt:lpstr>
      <vt:lpstr>Obowiązek rozpoznania wniosków dowodowych</vt:lpstr>
      <vt:lpstr>Przeprowadzanie dowodów </vt:lpstr>
      <vt:lpstr>Przeprowadzanie dowodów </vt:lpstr>
      <vt:lpstr>Przeprowadzanie dowodów </vt:lpstr>
      <vt:lpstr>Przesłuchanie </vt:lpstr>
      <vt:lpstr>Etapy przesłuchania </vt:lpstr>
      <vt:lpstr>Szczególne rodzaje przesłuchania </vt:lpstr>
      <vt:lpstr>Okazanie </vt:lpstr>
      <vt:lpstr>Okazanie </vt:lpstr>
      <vt:lpstr>Przesłuchanie oskarżonego </vt:lpstr>
      <vt:lpstr>Przesłuchanie oskarżonego </vt:lpstr>
      <vt:lpstr>Przesłuchanie oskarżonego </vt:lpstr>
      <vt:lpstr>Świadek w procesie karnym </vt:lpstr>
      <vt:lpstr>Obowiązki świadka, skutki niedopełnienia obowiązków </vt:lpstr>
      <vt:lpstr>Uprawnienia świadka </vt:lpstr>
      <vt:lpstr>Prawo do odmowy składania zeznań (art. 182 k.p.k.)</vt:lpstr>
      <vt:lpstr>Prawo do odmowy odpowiedzi na pytanie – art. 183 § 1 </vt:lpstr>
      <vt:lpstr>Wyrok SA w Krakowie z 29.08.2013 r.,  II AKa 146/13 </vt:lpstr>
      <vt:lpstr>Prawo do złożenia wniosku o zwolnienie z obowiązku zeznawania lub odpowiedzi na pytanie – art. 185</vt:lpstr>
      <vt:lpstr>Ochrona świadka w procesie karnym </vt:lpstr>
      <vt:lpstr>Różne sposoby przesłuchania świadka </vt:lpstr>
      <vt:lpstr>Świadek małoletni w procesie karnym </vt:lpstr>
      <vt:lpstr>Świadek małoletni w procesie karnym </vt:lpstr>
      <vt:lpstr>Świadek małoletni w procesie karnym </vt:lpstr>
      <vt:lpstr>Świadek małoletni w procesie karnym </vt:lpstr>
      <vt:lpstr>Wyrok SN z 9.01.2024 r., IV KK 402/23</vt:lpstr>
      <vt:lpstr>Pokrzywdzony-świadek w sprawach o przestępstwa z art. 197-199</vt:lpstr>
      <vt:lpstr>Pokrzywdzony-świadek w sprawach o przestępstwa z art. 197-199</vt:lpstr>
      <vt:lpstr>Uwaga, zmiany!</vt:lpstr>
      <vt:lpstr>Uwaga, zmiany!</vt:lpstr>
      <vt:lpstr>Nowy art. 185e. </vt:lpstr>
      <vt:lpstr>Art. 185f</vt:lpstr>
      <vt:lpstr>Świadek – dowód z pomówienia i jego ocena </vt:lpstr>
      <vt:lpstr>Świadek anonimowy – art. 184 k.p.k. </vt:lpstr>
      <vt:lpstr>Świadek anonimowy – art. 184 k.p.k. </vt:lpstr>
      <vt:lpstr>Świadek anonimowy </vt:lpstr>
      <vt:lpstr>Świadek anonimowy</vt:lpstr>
      <vt:lpstr>Świadek anonimowy</vt:lpstr>
      <vt:lpstr>Biegły – powołanie, opinia </vt:lpstr>
      <vt:lpstr>Ciekawostka o biegłych </vt:lpstr>
      <vt:lpstr>Biegły – powołanie, opinia </vt:lpstr>
      <vt:lpstr>Biegły – powołanie, opinia</vt:lpstr>
      <vt:lpstr>Czy trzeba powoływać biegłego, jeśli sąd samemu posiada wiadomości specjalne?</vt:lpstr>
      <vt:lpstr>Opinia sądowo - psychiatryczna</vt:lpstr>
      <vt:lpstr>Opinia sądowo - psychiatryczna</vt:lpstr>
      <vt:lpstr>Obserwacja psychiatryczna</vt:lpstr>
      <vt:lpstr>Obserwacja psychiatryczna</vt:lpstr>
      <vt:lpstr>Opinia biegłych a ocena dowodów </vt:lpstr>
      <vt:lpstr>Opinia prywatna w procesie karnym </vt:lpstr>
      <vt:lpstr>Ocena opinii biegłego </vt:lpstr>
      <vt:lpstr>Ocena opinii biegłego </vt:lpstr>
      <vt:lpstr>Ocena opinii prywatnej</vt:lpstr>
      <vt:lpstr>Oględziny</vt:lpstr>
      <vt:lpstr>Oględziny i otwarcie zwłok </vt:lpstr>
      <vt:lpstr>Oględziny a wizja lokalna </vt:lpstr>
      <vt:lpstr>Eksperyment </vt:lpstr>
      <vt:lpstr>Oględziny a eksperyment </vt:lpstr>
      <vt:lpstr>Zakazy dowodowe </vt:lpstr>
      <vt:lpstr>Dowody nielegalne i dowody zebrane  w sposób sprzeczny z ustawą </vt:lpstr>
      <vt:lpstr>Dowody zebrane w sposób sprzeczny z ustawą</vt:lpstr>
      <vt:lpstr>Dowody nielegalne i zebrane w sposób sprzeczny z ustawą </vt:lpstr>
      <vt:lpstr>Dowody bezpośrednio i pośrednio nielegalne </vt:lpstr>
      <vt:lpstr>Owoce zatrutego drzewa </vt:lpstr>
      <vt:lpstr>Owoce zatrutego drzewa </vt:lpstr>
      <vt:lpstr>Owoce zatrutego drzewa w KPK</vt:lpstr>
      <vt:lpstr>Postanowienie SN  z 19.03.2014 r., II KK 265/13</vt:lpstr>
      <vt:lpstr>Wyrok SA w Rzeszowie  z 17.12.2015 r.,II AKa 61/15</vt:lpstr>
      <vt:lpstr>Owoce zatrutego drzewa w KPK – podsumowanie </vt:lpstr>
      <vt:lpstr>Zakazy dowodowe – pojęcie</vt:lpstr>
      <vt:lpstr>Zakazy dowodowe – funkcja </vt:lpstr>
      <vt:lpstr>Zakazy dowodowe – rodzaje </vt:lpstr>
      <vt:lpstr>Zakazy dowodowe wg. prof. Waltosia (podział taki sam jak w podręczniku prof. Skorupki)</vt:lpstr>
      <vt:lpstr>Systematyka zakazów dowodowych wg. T. Grzegorczyka i J. Tylmana </vt:lpstr>
      <vt:lpstr>Zakazy dowodowe – systematyka  i orzecznictwo </vt:lpstr>
      <vt:lpstr>Zakazy dowodzenia faktów </vt:lpstr>
      <vt:lpstr>Zakazy dowodzenia faktów zupełne i bezwarunkowe  </vt:lpstr>
      <vt:lpstr>Zakazy dowodzenia faktów  – zupełne i bezwarunkowe   </vt:lpstr>
      <vt:lpstr>Zakres zakazu dowodowego  z art. 186 </vt:lpstr>
      <vt:lpstr>Zakres zakazu dowodowego z art. 186 </vt:lpstr>
      <vt:lpstr>Zakazy dowodzenia faktów  zupełne i warunkowe </vt:lpstr>
      <vt:lpstr>Zakazy dowodzenia faktów Zupełne i warunkowe</vt:lpstr>
      <vt:lpstr>Tajemnica adwokacka i radcowska </vt:lpstr>
      <vt:lpstr>Tajemnica notarialna </vt:lpstr>
      <vt:lpstr>Zakres tajemnicy adwokackiej (radcowskiej itp.) </vt:lpstr>
      <vt:lpstr>Tajemnica lekarska </vt:lpstr>
      <vt:lpstr>Tajemnice zawodowe w orzecznictwie </vt:lpstr>
      <vt:lpstr>Tajemnice zawodowe w orzecznictwie </vt:lpstr>
      <vt:lpstr>Zakazy dowodzenia faktów Zupełne i warunkowe</vt:lpstr>
      <vt:lpstr>Tajemnica dziennikarska </vt:lpstr>
      <vt:lpstr>Tajemnica dziennikarska </vt:lpstr>
      <vt:lpstr>Tajemnica dziennikarska </vt:lpstr>
      <vt:lpstr>Zakazy dowodzenia faktów Zupełne i warunkowe</vt:lpstr>
      <vt:lpstr>Zakazy dowodzenia faktów Zupełne i warunkowe</vt:lpstr>
      <vt:lpstr>Zakazy dowodzenia faktów Zupełne i warunkowe</vt:lpstr>
      <vt:lpstr>Tajemnice z art. 179 – 180 </vt:lpstr>
      <vt:lpstr>Zakazy dowodzenia za pomocą określonych środków i źródeł  dowodowych</vt:lpstr>
      <vt:lpstr>Prezentacja programu PowerPoint</vt:lpstr>
      <vt:lpstr>Zakazy dowodzenia za pomocą określonych środków dowodowych </vt:lpstr>
      <vt:lpstr>Zakazy dowodzenia za pomocą określonych źródeł dowodowych bezwarunkowe </vt:lpstr>
      <vt:lpstr>Ważne – zakaz dowodowy z art. 199</vt:lpstr>
      <vt:lpstr>Zakazy dowodzenia za pomocą określonych środków dowodowych</vt:lpstr>
      <vt:lpstr>Art. 182 i 185 </vt:lpstr>
      <vt:lpstr>Zakazy określonych metod śledczych </vt:lpstr>
      <vt:lpstr>Zakazy określonych metod śledczych  art. 171  </vt:lpstr>
      <vt:lpstr>Zakazy określonych metod śledczych </vt:lpstr>
      <vt:lpstr>Swoboda wypowiedzi w orzecznictwie </vt:lpstr>
      <vt:lpstr>Doktryna Salduz </vt:lpstr>
      <vt:lpstr>Zakaz dowodowy z art. 174 </vt:lpstr>
      <vt:lpstr>Art. 168a a zakazy dowodowe w procesie karnym </vt:lpstr>
      <vt:lpstr>Art. 168a a zakazy dowodowe w procesie karnym </vt:lpstr>
      <vt:lpstr>Czyności operacyjno-rozpoznawcze</vt:lpstr>
      <vt:lpstr>Dowody ścisłe i dowody swobodne </vt:lpstr>
      <vt:lpstr>Czynność operacyjno – rozpoznawcze (definicja)</vt:lpstr>
      <vt:lpstr>Katalog czynności operacyjno-rozpoznawczych </vt:lpstr>
      <vt:lpstr>Katalog czynności operacyjno-rozpoznawczych </vt:lpstr>
      <vt:lpstr>Służby uprawnione do podejmowania czynności operacyjno-rozpoznawczych </vt:lpstr>
      <vt:lpstr>Cechy czynności operacyjno-rozpoznawczych</vt:lpstr>
      <vt:lpstr>Prezentacja programu PowerPoint</vt:lpstr>
      <vt:lpstr>Prezentacja programu PowerPoint</vt:lpstr>
      <vt:lpstr>ETPC a czynności operacyjno-rozpoznawcze </vt:lpstr>
      <vt:lpstr>ETPC a czynności operacyjno-rozpoznawcze </vt:lpstr>
      <vt:lpstr>Konstytucyjny standard czynności operacyjno – rozpoznawczych (K 23/11) </vt:lpstr>
      <vt:lpstr>Konstytucyjny standard czynności operacyjno – rozpoznawczych (K 23/11) </vt:lpstr>
      <vt:lpstr>Konstytucyjny standard czynności operacyjno – rozpoznawczych (K 23/11) </vt:lpstr>
      <vt:lpstr>Konstytucyjny standard czynności operacyjno – rozpoznawczych (K 23/11) </vt:lpstr>
      <vt:lpstr>Konstytucyjny standard czynności operacyjno – rozpoznawczych (K 23/11) </vt:lpstr>
      <vt:lpstr>Dlaczego ważna jest precyzja ustawodawcy? </vt:lpstr>
      <vt:lpstr>Kontrola operacyjna </vt:lpstr>
      <vt:lpstr>Zakres kontroli operacyjnej</vt:lpstr>
      <vt:lpstr>Warunki zastosowania – art. 19 ust. 1</vt:lpstr>
      <vt:lpstr>Przestępstwa katalogowe </vt:lpstr>
      <vt:lpstr>Wniosek o kontrolę operacyjną </vt:lpstr>
      <vt:lpstr>Czas trwania </vt:lpstr>
      <vt:lpstr>Kontrola bez uprzedniej zgody sądu</vt:lpstr>
      <vt:lpstr>Prezentacja programu PowerPoint</vt:lpstr>
      <vt:lpstr>Co z materiałami, które są nieprzydatne?</vt:lpstr>
      <vt:lpstr>Zakończenie kontroli operacyjnej</vt:lpstr>
      <vt:lpstr>Problem tzw. przypadkowych znalezisk </vt:lpstr>
      <vt:lpstr>Art. 168b KPK </vt:lpstr>
      <vt:lpstr>Art. 168a KPK </vt:lpstr>
      <vt:lpstr>Art. 168a KPK </vt:lpstr>
      <vt:lpstr>Art. 168b – wnioski do TK </vt:lpstr>
      <vt:lpstr>Uchwała SN I KZP 4/18</vt:lpstr>
      <vt:lpstr>Wniosek PG do TK w związku z uchwałą I KZP 4/18</vt:lpstr>
      <vt:lpstr>Prezentacja programu PowerPoint</vt:lpstr>
      <vt:lpstr>Kilka ciekawostek (1) Wyrok SN z 7.05.2019 r., V KK 180/18 </vt:lpstr>
      <vt:lpstr>Kilka ciekawostek (2) Statystyki za 2020 – kontrola operacyjna </vt:lpstr>
      <vt:lpstr>Kilka ciekawostek (2) Statystyki za 2021 – kontrola operacyjna </vt:lpstr>
      <vt:lpstr>Kilka ciekawostek (2) Statystyki za 2022 – kontrola operacyjna </vt:lpstr>
      <vt:lpstr>Kilka ciekawostek (3)  Statystyki za 2021 – dane od dostawców usług telekomunikacyjnych (bilingi, dane o lokalizacji) </vt:lpstr>
      <vt:lpstr>Kilka ciekawostek (3)  Statystyki za 2022 – dane od dostawców usług telekomunikacyjnych (bilingi, dane o lokalizacji) </vt:lpstr>
      <vt:lpstr>Kilka ciekawostek (3)  Statystyki za 2022  </vt:lpstr>
      <vt:lpstr>Kilka ciekawostek (4) System Pegasus </vt:lpstr>
      <vt:lpstr>Kilka ciekawostek (5) Pegasus w Meksyku i inne przykłady wykorzystania tego systemu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Dowody – zagadnienia ogólne</dc:title>
  <dc:creator>Dominika Czerniak</dc:creator>
  <cp:lastModifiedBy>Dominika Czerniak</cp:lastModifiedBy>
  <cp:revision>14</cp:revision>
  <dcterms:created xsi:type="dcterms:W3CDTF">2020-02-28T11:07:18Z</dcterms:created>
  <dcterms:modified xsi:type="dcterms:W3CDTF">2025-03-06T08:33:33Z</dcterms:modified>
</cp:coreProperties>
</file>