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9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C4E73-0C9F-47A2-A002-FB8A105475E4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</dgm:pt>
    <dgm:pt modelId="{B1A12AE2-0955-4277-9346-49B2C566CED2}">
      <dgm:prSet phldrT="[Tekst]" custT="1"/>
      <dgm:spPr/>
      <dgm:t>
        <a:bodyPr/>
        <a:lstStyle/>
        <a:p>
          <a:r>
            <a:rPr lang="pl-PL" sz="2000" b="1" dirty="0"/>
            <a:t>prawdy materialnej</a:t>
          </a:r>
        </a:p>
      </dgm:t>
    </dgm:pt>
    <dgm:pt modelId="{B4746850-0F92-4A63-B508-DADD347E3C20}" type="parTrans" cxnId="{F490B85B-0AC3-40F1-8E54-C8F726FE1C77}">
      <dgm:prSet/>
      <dgm:spPr/>
      <dgm:t>
        <a:bodyPr/>
        <a:lstStyle/>
        <a:p>
          <a:endParaRPr lang="pl-PL"/>
        </a:p>
      </dgm:t>
    </dgm:pt>
    <dgm:pt modelId="{C5542F96-1388-4D37-B1F2-3B04F3F7AACF}" type="sibTrans" cxnId="{F490B85B-0AC3-40F1-8E54-C8F726FE1C77}">
      <dgm:prSet/>
      <dgm:spPr/>
      <dgm:t>
        <a:bodyPr/>
        <a:lstStyle/>
        <a:p>
          <a:endParaRPr lang="pl-PL"/>
        </a:p>
      </dgm:t>
    </dgm:pt>
    <dgm:pt modelId="{A2A0399B-9AF6-4BE0-B2C2-D671A02CF4E9}">
      <dgm:prSet phldrT="[Tekst]"/>
      <dgm:spPr/>
      <dgm:t>
        <a:bodyPr/>
        <a:lstStyle/>
        <a:p>
          <a:r>
            <a:rPr lang="pl-PL" b="1" dirty="0"/>
            <a:t>swobodnej oceny dowodów </a:t>
          </a:r>
        </a:p>
      </dgm:t>
    </dgm:pt>
    <dgm:pt modelId="{BC506014-5351-41FE-A165-A75887739667}" type="parTrans" cxnId="{F2533296-C752-41A1-B62C-6D612C36E8BA}">
      <dgm:prSet/>
      <dgm:spPr/>
      <dgm:t>
        <a:bodyPr/>
        <a:lstStyle/>
        <a:p>
          <a:endParaRPr lang="pl-PL"/>
        </a:p>
      </dgm:t>
    </dgm:pt>
    <dgm:pt modelId="{9409D464-20FA-431C-AC63-7CCDB16F7F4F}" type="sibTrans" cxnId="{F2533296-C752-41A1-B62C-6D612C36E8BA}">
      <dgm:prSet/>
      <dgm:spPr/>
      <dgm:t>
        <a:bodyPr/>
        <a:lstStyle/>
        <a:p>
          <a:endParaRPr lang="pl-PL"/>
        </a:p>
      </dgm:t>
    </dgm:pt>
    <dgm:pt modelId="{52D609C1-0E5E-492F-B6C9-0D30989CCE1A}">
      <dgm:prSet phldrT="[Tekst]" custT="1"/>
      <dgm:spPr/>
      <dgm:t>
        <a:bodyPr/>
        <a:lstStyle/>
        <a:p>
          <a:r>
            <a:rPr lang="pl-PL" sz="2400" b="1" dirty="0"/>
            <a:t>bezpośredniości</a:t>
          </a:r>
          <a:r>
            <a:rPr lang="pl-PL" sz="1700" dirty="0"/>
            <a:t> </a:t>
          </a:r>
        </a:p>
      </dgm:t>
    </dgm:pt>
    <dgm:pt modelId="{A25B55FB-1A48-4027-B079-F9BA3284C858}" type="parTrans" cxnId="{7810FF6D-DE77-47B2-A37D-0C35C330AB4E}">
      <dgm:prSet/>
      <dgm:spPr/>
      <dgm:t>
        <a:bodyPr/>
        <a:lstStyle/>
        <a:p>
          <a:endParaRPr lang="pl-PL"/>
        </a:p>
      </dgm:t>
    </dgm:pt>
    <dgm:pt modelId="{04D8C066-276E-4EC3-BD2E-B193621F26FB}" type="sibTrans" cxnId="{7810FF6D-DE77-47B2-A37D-0C35C330AB4E}">
      <dgm:prSet/>
      <dgm:spPr/>
      <dgm:t>
        <a:bodyPr/>
        <a:lstStyle/>
        <a:p>
          <a:endParaRPr lang="pl-PL"/>
        </a:p>
      </dgm:t>
    </dgm:pt>
    <dgm:pt modelId="{63ACDCFD-B2D4-4579-9B4E-5EF6516B25D3}" type="pres">
      <dgm:prSet presAssocID="{088C4E73-0C9F-47A2-A002-FB8A105475E4}" presName="cycle" presStyleCnt="0">
        <dgm:presLayoutVars>
          <dgm:dir/>
          <dgm:resizeHandles val="exact"/>
        </dgm:presLayoutVars>
      </dgm:prSet>
      <dgm:spPr/>
    </dgm:pt>
    <dgm:pt modelId="{68E13A14-1863-4564-99BC-9E47E3DC8F92}" type="pres">
      <dgm:prSet presAssocID="{B1A12AE2-0955-4277-9346-49B2C566CED2}" presName="node" presStyleLbl="node1" presStyleIdx="0" presStyleCnt="3">
        <dgm:presLayoutVars>
          <dgm:bulletEnabled val="1"/>
        </dgm:presLayoutVars>
      </dgm:prSet>
      <dgm:spPr/>
    </dgm:pt>
    <dgm:pt modelId="{AA60B2B3-B12E-4351-984D-0B8900FD1CB6}" type="pres">
      <dgm:prSet presAssocID="{C5542F96-1388-4D37-B1F2-3B04F3F7AACF}" presName="sibTrans" presStyleLbl="sibTrans2D1" presStyleIdx="0" presStyleCnt="3"/>
      <dgm:spPr/>
    </dgm:pt>
    <dgm:pt modelId="{E015AE76-A508-403F-9665-334F32582F90}" type="pres">
      <dgm:prSet presAssocID="{C5542F96-1388-4D37-B1F2-3B04F3F7AACF}" presName="connectorText" presStyleLbl="sibTrans2D1" presStyleIdx="0" presStyleCnt="3"/>
      <dgm:spPr/>
    </dgm:pt>
    <dgm:pt modelId="{0062A87D-582A-464E-93EF-EFA2B8DA8618}" type="pres">
      <dgm:prSet presAssocID="{A2A0399B-9AF6-4BE0-B2C2-D671A02CF4E9}" presName="node" presStyleLbl="node1" presStyleIdx="1" presStyleCnt="3">
        <dgm:presLayoutVars>
          <dgm:bulletEnabled val="1"/>
        </dgm:presLayoutVars>
      </dgm:prSet>
      <dgm:spPr/>
    </dgm:pt>
    <dgm:pt modelId="{A48BCAA1-D5AB-456B-A02E-D05FB1F2BBE4}" type="pres">
      <dgm:prSet presAssocID="{9409D464-20FA-431C-AC63-7CCDB16F7F4F}" presName="sibTrans" presStyleLbl="sibTrans2D1" presStyleIdx="1" presStyleCnt="3"/>
      <dgm:spPr/>
    </dgm:pt>
    <dgm:pt modelId="{37AA9F4C-AD02-484B-8A20-50E76601521C}" type="pres">
      <dgm:prSet presAssocID="{9409D464-20FA-431C-AC63-7CCDB16F7F4F}" presName="connectorText" presStyleLbl="sibTrans2D1" presStyleIdx="1" presStyleCnt="3"/>
      <dgm:spPr/>
    </dgm:pt>
    <dgm:pt modelId="{6FFA7DEB-C43B-4FFA-9971-814A6CA29CAF}" type="pres">
      <dgm:prSet presAssocID="{52D609C1-0E5E-492F-B6C9-0D30989CCE1A}" presName="node" presStyleLbl="node1" presStyleIdx="2" presStyleCnt="3">
        <dgm:presLayoutVars>
          <dgm:bulletEnabled val="1"/>
        </dgm:presLayoutVars>
      </dgm:prSet>
      <dgm:spPr/>
    </dgm:pt>
    <dgm:pt modelId="{46D4EC94-63E4-4363-8EEC-5D7AFAC71517}" type="pres">
      <dgm:prSet presAssocID="{04D8C066-276E-4EC3-BD2E-B193621F26FB}" presName="sibTrans" presStyleLbl="sibTrans2D1" presStyleIdx="2" presStyleCnt="3"/>
      <dgm:spPr/>
    </dgm:pt>
    <dgm:pt modelId="{99F325D9-5708-421E-84EC-12826B1341C2}" type="pres">
      <dgm:prSet presAssocID="{04D8C066-276E-4EC3-BD2E-B193621F26FB}" presName="connectorText" presStyleLbl="sibTrans2D1" presStyleIdx="2" presStyleCnt="3"/>
      <dgm:spPr/>
    </dgm:pt>
  </dgm:ptLst>
  <dgm:cxnLst>
    <dgm:cxn modelId="{B1BB220E-372C-47E7-BB5A-AB386C8990B3}" type="presOf" srcId="{52D609C1-0E5E-492F-B6C9-0D30989CCE1A}" destId="{6FFA7DEB-C43B-4FFA-9971-814A6CA29CAF}" srcOrd="0" destOrd="0" presId="urn:microsoft.com/office/officeart/2005/8/layout/cycle2"/>
    <dgm:cxn modelId="{4A7CD63C-453B-4743-B3B1-05764032BCE9}" type="presOf" srcId="{04D8C066-276E-4EC3-BD2E-B193621F26FB}" destId="{99F325D9-5708-421E-84EC-12826B1341C2}" srcOrd="1" destOrd="0" presId="urn:microsoft.com/office/officeart/2005/8/layout/cycle2"/>
    <dgm:cxn modelId="{F490B85B-0AC3-40F1-8E54-C8F726FE1C77}" srcId="{088C4E73-0C9F-47A2-A002-FB8A105475E4}" destId="{B1A12AE2-0955-4277-9346-49B2C566CED2}" srcOrd="0" destOrd="0" parTransId="{B4746850-0F92-4A63-B508-DADD347E3C20}" sibTransId="{C5542F96-1388-4D37-B1F2-3B04F3F7AACF}"/>
    <dgm:cxn modelId="{46C88066-E233-49AC-B739-64FD4F9F9A33}" type="presOf" srcId="{A2A0399B-9AF6-4BE0-B2C2-D671A02CF4E9}" destId="{0062A87D-582A-464E-93EF-EFA2B8DA8618}" srcOrd="0" destOrd="0" presId="urn:microsoft.com/office/officeart/2005/8/layout/cycle2"/>
    <dgm:cxn modelId="{7810FF6D-DE77-47B2-A37D-0C35C330AB4E}" srcId="{088C4E73-0C9F-47A2-A002-FB8A105475E4}" destId="{52D609C1-0E5E-492F-B6C9-0D30989CCE1A}" srcOrd="2" destOrd="0" parTransId="{A25B55FB-1A48-4027-B079-F9BA3284C858}" sibTransId="{04D8C066-276E-4EC3-BD2E-B193621F26FB}"/>
    <dgm:cxn modelId="{9B14AF6F-34C5-4B53-98F0-CBDFC3234E17}" type="presOf" srcId="{9409D464-20FA-431C-AC63-7CCDB16F7F4F}" destId="{A48BCAA1-D5AB-456B-A02E-D05FB1F2BBE4}" srcOrd="0" destOrd="0" presId="urn:microsoft.com/office/officeart/2005/8/layout/cycle2"/>
    <dgm:cxn modelId="{8A4E017F-0E56-4D9A-9859-5648C59147E0}" type="presOf" srcId="{04D8C066-276E-4EC3-BD2E-B193621F26FB}" destId="{46D4EC94-63E4-4363-8EEC-5D7AFAC71517}" srcOrd="0" destOrd="0" presId="urn:microsoft.com/office/officeart/2005/8/layout/cycle2"/>
    <dgm:cxn modelId="{A7BE9383-A5B0-47AD-A1BE-B59E2C80933D}" type="presOf" srcId="{9409D464-20FA-431C-AC63-7CCDB16F7F4F}" destId="{37AA9F4C-AD02-484B-8A20-50E76601521C}" srcOrd="1" destOrd="0" presId="urn:microsoft.com/office/officeart/2005/8/layout/cycle2"/>
    <dgm:cxn modelId="{F544CC84-BEE2-491B-9730-84843F48D193}" type="presOf" srcId="{C5542F96-1388-4D37-B1F2-3B04F3F7AACF}" destId="{E015AE76-A508-403F-9665-334F32582F90}" srcOrd="1" destOrd="0" presId="urn:microsoft.com/office/officeart/2005/8/layout/cycle2"/>
    <dgm:cxn modelId="{D9104D8C-63C7-4A8A-A4E1-ABA8F202C43E}" type="presOf" srcId="{B1A12AE2-0955-4277-9346-49B2C566CED2}" destId="{68E13A14-1863-4564-99BC-9E47E3DC8F92}" srcOrd="0" destOrd="0" presId="urn:microsoft.com/office/officeart/2005/8/layout/cycle2"/>
    <dgm:cxn modelId="{F2533296-C752-41A1-B62C-6D612C36E8BA}" srcId="{088C4E73-0C9F-47A2-A002-FB8A105475E4}" destId="{A2A0399B-9AF6-4BE0-B2C2-D671A02CF4E9}" srcOrd="1" destOrd="0" parTransId="{BC506014-5351-41FE-A165-A75887739667}" sibTransId="{9409D464-20FA-431C-AC63-7CCDB16F7F4F}"/>
    <dgm:cxn modelId="{AC3EC8B1-0461-44F4-A0BB-73CC4C3EB3DD}" type="presOf" srcId="{088C4E73-0C9F-47A2-A002-FB8A105475E4}" destId="{63ACDCFD-B2D4-4579-9B4E-5EF6516B25D3}" srcOrd="0" destOrd="0" presId="urn:microsoft.com/office/officeart/2005/8/layout/cycle2"/>
    <dgm:cxn modelId="{A7B646C6-5FBE-44BB-8AAB-35C9DB5510DD}" type="presOf" srcId="{C5542F96-1388-4D37-B1F2-3B04F3F7AACF}" destId="{AA60B2B3-B12E-4351-984D-0B8900FD1CB6}" srcOrd="0" destOrd="0" presId="urn:microsoft.com/office/officeart/2005/8/layout/cycle2"/>
    <dgm:cxn modelId="{B24A891B-465B-4072-B55E-5566E2D78A93}" type="presParOf" srcId="{63ACDCFD-B2D4-4579-9B4E-5EF6516B25D3}" destId="{68E13A14-1863-4564-99BC-9E47E3DC8F92}" srcOrd="0" destOrd="0" presId="urn:microsoft.com/office/officeart/2005/8/layout/cycle2"/>
    <dgm:cxn modelId="{D07A57C2-70D8-4B98-A886-375DC36C489E}" type="presParOf" srcId="{63ACDCFD-B2D4-4579-9B4E-5EF6516B25D3}" destId="{AA60B2B3-B12E-4351-984D-0B8900FD1CB6}" srcOrd="1" destOrd="0" presId="urn:microsoft.com/office/officeart/2005/8/layout/cycle2"/>
    <dgm:cxn modelId="{8373E644-666A-4E71-8866-678F16623092}" type="presParOf" srcId="{AA60B2B3-B12E-4351-984D-0B8900FD1CB6}" destId="{E015AE76-A508-403F-9665-334F32582F90}" srcOrd="0" destOrd="0" presId="urn:microsoft.com/office/officeart/2005/8/layout/cycle2"/>
    <dgm:cxn modelId="{6814CCE7-4818-41AC-89D2-A61E56FEA98F}" type="presParOf" srcId="{63ACDCFD-B2D4-4579-9B4E-5EF6516B25D3}" destId="{0062A87D-582A-464E-93EF-EFA2B8DA8618}" srcOrd="2" destOrd="0" presId="urn:microsoft.com/office/officeart/2005/8/layout/cycle2"/>
    <dgm:cxn modelId="{D805B705-4675-4E66-9B8F-0C88756CA290}" type="presParOf" srcId="{63ACDCFD-B2D4-4579-9B4E-5EF6516B25D3}" destId="{A48BCAA1-D5AB-456B-A02E-D05FB1F2BBE4}" srcOrd="3" destOrd="0" presId="urn:microsoft.com/office/officeart/2005/8/layout/cycle2"/>
    <dgm:cxn modelId="{59CEDA26-6555-44DF-8A76-DB86391784B2}" type="presParOf" srcId="{A48BCAA1-D5AB-456B-A02E-D05FB1F2BBE4}" destId="{37AA9F4C-AD02-484B-8A20-50E76601521C}" srcOrd="0" destOrd="0" presId="urn:microsoft.com/office/officeart/2005/8/layout/cycle2"/>
    <dgm:cxn modelId="{37E26B8F-626B-4313-8EF3-3B07B43298C6}" type="presParOf" srcId="{63ACDCFD-B2D4-4579-9B4E-5EF6516B25D3}" destId="{6FFA7DEB-C43B-4FFA-9971-814A6CA29CAF}" srcOrd="4" destOrd="0" presId="urn:microsoft.com/office/officeart/2005/8/layout/cycle2"/>
    <dgm:cxn modelId="{E7EB09E7-318C-471A-8881-1873FCD6816E}" type="presParOf" srcId="{63ACDCFD-B2D4-4579-9B4E-5EF6516B25D3}" destId="{46D4EC94-63E4-4363-8EEC-5D7AFAC71517}" srcOrd="5" destOrd="0" presId="urn:microsoft.com/office/officeart/2005/8/layout/cycle2"/>
    <dgm:cxn modelId="{27FA09BD-298F-42DA-9FB8-F5ED71CA672D}" type="presParOf" srcId="{46D4EC94-63E4-4363-8EEC-5D7AFAC71517}" destId="{99F325D9-5708-421E-84EC-12826B1341C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896DA-18AA-4543-A649-F642A17012A8}" type="doc">
      <dgm:prSet loTypeId="urn:microsoft.com/office/officeart/2005/8/layout/h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D1F3593-24F1-4C2D-A4A0-74A9284BFB93}">
      <dgm:prSet phldrT="[Tekst]"/>
      <dgm:spPr/>
      <dgm:t>
        <a:bodyPr/>
        <a:lstStyle/>
        <a:p>
          <a:r>
            <a:rPr lang="pl-PL" b="1" dirty="0"/>
            <a:t>materialny</a:t>
          </a:r>
        </a:p>
      </dgm:t>
    </dgm:pt>
    <dgm:pt modelId="{E5AB4102-4291-40A8-83DC-149FCEE76388}" type="parTrans" cxnId="{311555B6-BB03-4A1A-8EB3-6D99433C848C}">
      <dgm:prSet/>
      <dgm:spPr/>
      <dgm:t>
        <a:bodyPr/>
        <a:lstStyle/>
        <a:p>
          <a:endParaRPr lang="pl-PL"/>
        </a:p>
      </dgm:t>
    </dgm:pt>
    <dgm:pt modelId="{F946B93A-E021-49E5-ACE9-5F26CD19BAEF}" type="sibTrans" cxnId="{311555B6-BB03-4A1A-8EB3-6D99433C848C}">
      <dgm:prSet/>
      <dgm:spPr/>
      <dgm:t>
        <a:bodyPr/>
        <a:lstStyle/>
        <a:p>
          <a:endParaRPr lang="pl-PL"/>
        </a:p>
      </dgm:t>
    </dgm:pt>
    <dgm:pt modelId="{D7B721F1-0351-415E-86EA-E17C813EB2E4}">
      <dgm:prSet phldrT="[Tekst]"/>
      <dgm:spPr/>
      <dgm:t>
        <a:bodyPr/>
        <a:lstStyle/>
        <a:p>
          <a:pPr algn="just">
            <a:buFont typeface="Symbol" panose="05050102010706020507" pitchFamily="18" charset="2"/>
            <a:buChar char=""/>
          </a:pPr>
          <a:r>
            <a:rPr lang="pl-PL" dirty="0"/>
            <a:t>udowodnienie zarzutu jest w interesie tego, kto stawia dany zarzut i obciążają go następstwa nieudowodnienia tezy (nieudowodniona teza upada);</a:t>
          </a:r>
        </a:p>
      </dgm:t>
    </dgm:pt>
    <dgm:pt modelId="{C6DFFC00-0692-4D6C-A784-74792FAFC68F}" type="parTrans" cxnId="{35172566-018F-47E9-AA3A-D8C1638D4E85}">
      <dgm:prSet/>
      <dgm:spPr/>
      <dgm:t>
        <a:bodyPr/>
        <a:lstStyle/>
        <a:p>
          <a:endParaRPr lang="pl-PL"/>
        </a:p>
      </dgm:t>
    </dgm:pt>
    <dgm:pt modelId="{6D8C4D4F-20D3-41AA-B2EC-A392E6970063}" type="sibTrans" cxnId="{35172566-018F-47E9-AA3A-D8C1638D4E85}">
      <dgm:prSet/>
      <dgm:spPr/>
      <dgm:t>
        <a:bodyPr/>
        <a:lstStyle/>
        <a:p>
          <a:endParaRPr lang="pl-PL"/>
        </a:p>
      </dgm:t>
    </dgm:pt>
    <dgm:pt modelId="{98F3CDC1-0849-4E59-B2C9-3275C939DD6E}">
      <dgm:prSet phldrT="[Tekst]"/>
      <dgm:spPr/>
      <dgm:t>
        <a:bodyPr/>
        <a:lstStyle/>
        <a:p>
          <a:r>
            <a:rPr lang="pl-PL" b="1" dirty="0"/>
            <a:t>formalny</a:t>
          </a:r>
        </a:p>
      </dgm:t>
    </dgm:pt>
    <dgm:pt modelId="{4947903B-7F52-4387-938F-A899E1B65E9A}" type="parTrans" cxnId="{78CFD442-D0F7-4999-B00F-76AEDB6E8D69}">
      <dgm:prSet/>
      <dgm:spPr/>
      <dgm:t>
        <a:bodyPr/>
        <a:lstStyle/>
        <a:p>
          <a:endParaRPr lang="pl-PL"/>
        </a:p>
      </dgm:t>
    </dgm:pt>
    <dgm:pt modelId="{FEF4DCA4-821C-45A5-ACE6-7001A818D5A3}" type="sibTrans" cxnId="{78CFD442-D0F7-4999-B00F-76AEDB6E8D69}">
      <dgm:prSet/>
      <dgm:spPr/>
      <dgm:t>
        <a:bodyPr/>
        <a:lstStyle/>
        <a:p>
          <a:endParaRPr lang="pl-PL"/>
        </a:p>
      </dgm:t>
    </dgm:pt>
    <dgm:pt modelId="{41CF2FF0-EE95-46FC-87B9-9F4260CF775B}">
      <dgm:prSet phldrT="[Tekst]"/>
      <dgm:spPr/>
      <dgm:t>
        <a:bodyPr/>
        <a:lstStyle/>
        <a:p>
          <a:pPr algn="just">
            <a:buFont typeface="Symbol" panose="05050102010706020507" pitchFamily="18" charset="2"/>
            <a:buChar char=""/>
          </a:pPr>
          <a:r>
            <a:rPr lang="pl-PL" dirty="0"/>
            <a:t>tezę może udowodnić wyłącznie ten, kto ją wysunął i tylko wtedy może zostać uwzględniona. </a:t>
          </a:r>
        </a:p>
      </dgm:t>
    </dgm:pt>
    <dgm:pt modelId="{7A36EDA6-6298-4E53-B627-B7E8856FF511}" type="parTrans" cxnId="{8F86FD02-DF3F-4E35-B4BA-590820A5B81C}">
      <dgm:prSet/>
      <dgm:spPr/>
      <dgm:t>
        <a:bodyPr/>
        <a:lstStyle/>
        <a:p>
          <a:endParaRPr lang="pl-PL"/>
        </a:p>
      </dgm:t>
    </dgm:pt>
    <dgm:pt modelId="{9AEE3C43-3F2D-4F0A-9AFA-8C9516240524}" type="sibTrans" cxnId="{8F86FD02-DF3F-4E35-B4BA-590820A5B81C}">
      <dgm:prSet/>
      <dgm:spPr/>
      <dgm:t>
        <a:bodyPr/>
        <a:lstStyle/>
        <a:p>
          <a:endParaRPr lang="pl-PL"/>
        </a:p>
      </dgm:t>
    </dgm:pt>
    <dgm:pt modelId="{216F570B-5017-456B-BF55-8FEFE18C09F2}">
      <dgm:prSet phldrT="[Tekst]"/>
      <dgm:spPr/>
      <dgm:t>
        <a:bodyPr/>
        <a:lstStyle/>
        <a:p>
          <a:r>
            <a:rPr lang="pl-PL" b="1" dirty="0"/>
            <a:t>prakseologiczny</a:t>
          </a:r>
        </a:p>
      </dgm:t>
    </dgm:pt>
    <dgm:pt modelId="{43220ACC-4A32-439C-A6FC-FB18AD7E0CA8}" type="parTrans" cxnId="{E1205B37-7858-4514-BF60-3A92E7D42338}">
      <dgm:prSet/>
      <dgm:spPr/>
      <dgm:t>
        <a:bodyPr/>
        <a:lstStyle/>
        <a:p>
          <a:endParaRPr lang="pl-PL"/>
        </a:p>
      </dgm:t>
    </dgm:pt>
    <dgm:pt modelId="{977BE9E7-D8BC-4762-B3F0-CEE3E7DE3EC8}" type="sibTrans" cxnId="{E1205B37-7858-4514-BF60-3A92E7D42338}">
      <dgm:prSet/>
      <dgm:spPr/>
      <dgm:t>
        <a:bodyPr/>
        <a:lstStyle/>
        <a:p>
          <a:endParaRPr lang="pl-PL"/>
        </a:p>
      </dgm:t>
    </dgm:pt>
    <dgm:pt modelId="{8B4DB214-01B5-4792-BAB1-081BD99F92BB}">
      <dgm:prSet phldrT="[Tekst]"/>
      <dgm:spPr/>
      <dgm:t>
        <a:bodyPr/>
        <a:lstStyle/>
        <a:p>
          <a:pPr algn="just"/>
          <a:r>
            <a:rPr lang="pl-PL" dirty="0"/>
            <a:t>ciężar dowodu spoczywa na każdym, kto coś twierdzi. </a:t>
          </a:r>
        </a:p>
      </dgm:t>
    </dgm:pt>
    <dgm:pt modelId="{355DD26D-B690-4AAB-90E2-A0F095E6CE12}" type="parTrans" cxnId="{80C2AC31-A63A-4762-8936-5CF4FCE427DB}">
      <dgm:prSet/>
      <dgm:spPr/>
      <dgm:t>
        <a:bodyPr/>
        <a:lstStyle/>
        <a:p>
          <a:endParaRPr lang="pl-PL"/>
        </a:p>
      </dgm:t>
    </dgm:pt>
    <dgm:pt modelId="{DEA1A5DA-322B-426A-80C0-EE3AA4C5001B}" type="sibTrans" cxnId="{80C2AC31-A63A-4762-8936-5CF4FCE427DB}">
      <dgm:prSet/>
      <dgm:spPr/>
      <dgm:t>
        <a:bodyPr/>
        <a:lstStyle/>
        <a:p>
          <a:endParaRPr lang="pl-PL"/>
        </a:p>
      </dgm:t>
    </dgm:pt>
    <dgm:pt modelId="{598B31DB-0FF3-49D9-8F02-BF4619F94E55}">
      <dgm:prSet phldrT="[Tekst]"/>
      <dgm:spPr/>
      <dgm:t>
        <a:bodyPr/>
        <a:lstStyle/>
        <a:p>
          <a:pPr algn="just">
            <a:buFont typeface="Symbol" panose="05050102010706020507" pitchFamily="18" charset="2"/>
            <a:buChar char=""/>
          </a:pPr>
          <a:r>
            <a:rPr lang="pl-PL" dirty="0"/>
            <a:t>ALE nie ma znaczenia kto udowodnił twierdzenie (np. oskarżony może przyznać się do winy i udowodnić zarzut oskarżenia)</a:t>
          </a:r>
        </a:p>
      </dgm:t>
    </dgm:pt>
    <dgm:pt modelId="{1C90E48D-99C3-4529-BC64-C93FE21CC85E}" type="parTrans" cxnId="{11B8FD75-0463-4A81-9728-780BF0C49FD6}">
      <dgm:prSet/>
      <dgm:spPr/>
      <dgm:t>
        <a:bodyPr/>
        <a:lstStyle/>
        <a:p>
          <a:endParaRPr lang="pl-PL"/>
        </a:p>
      </dgm:t>
    </dgm:pt>
    <dgm:pt modelId="{C1611D02-A2EE-45A0-BD03-EA29593769B5}" type="sibTrans" cxnId="{11B8FD75-0463-4A81-9728-780BF0C49FD6}">
      <dgm:prSet/>
      <dgm:spPr/>
      <dgm:t>
        <a:bodyPr/>
        <a:lstStyle/>
        <a:p>
          <a:endParaRPr lang="pl-PL"/>
        </a:p>
      </dgm:t>
    </dgm:pt>
    <dgm:pt modelId="{5CEFAFBE-6B66-4E8D-B29E-EDE27ED95008}">
      <dgm:prSet/>
      <dgm:spPr/>
      <dgm:t>
        <a:bodyPr/>
        <a:lstStyle/>
        <a:p>
          <a:pPr algn="just">
            <a:buFont typeface="Symbol" panose="05050102010706020507" pitchFamily="18" charset="2"/>
            <a:buChar char=""/>
          </a:pPr>
          <a:r>
            <a:rPr lang="pl-PL" dirty="0"/>
            <a:t>nie występuje w KPK ze względu na zasadę prawdy materialnej </a:t>
          </a:r>
        </a:p>
      </dgm:t>
    </dgm:pt>
    <dgm:pt modelId="{DCF30A5D-DA4C-429B-B6F0-B0B3A7062618}" type="parTrans" cxnId="{35FD4985-5863-4624-88D8-998B3CDEAD06}">
      <dgm:prSet/>
      <dgm:spPr/>
      <dgm:t>
        <a:bodyPr/>
        <a:lstStyle/>
        <a:p>
          <a:endParaRPr lang="pl-PL"/>
        </a:p>
      </dgm:t>
    </dgm:pt>
    <dgm:pt modelId="{2EDD94FA-7771-4B06-88F3-71FC182B4388}" type="sibTrans" cxnId="{35FD4985-5863-4624-88D8-998B3CDEAD06}">
      <dgm:prSet/>
      <dgm:spPr/>
      <dgm:t>
        <a:bodyPr/>
        <a:lstStyle/>
        <a:p>
          <a:endParaRPr lang="pl-PL"/>
        </a:p>
      </dgm:t>
    </dgm:pt>
    <dgm:pt modelId="{3A71C766-8592-4EDE-B5B7-08D66C8383D1}">
      <dgm:prSet phldrT="[Tekst]"/>
      <dgm:spPr/>
      <dgm:t>
        <a:bodyPr/>
        <a:lstStyle/>
        <a:p>
          <a:pPr algn="just">
            <a:buFont typeface="Symbol" panose="05050102010706020507" pitchFamily="18" charset="2"/>
            <a:buChar char=""/>
          </a:pPr>
          <a:r>
            <a:rPr lang="pl-PL" dirty="0"/>
            <a:t>nikt inny, a zwłaszcza organ procesowy nie może udowodnić tezy wysuniętej przez inną osobę (tzn. zarzut oskarżenia może udowodnić wyłącznie oskarżyciel)</a:t>
          </a:r>
        </a:p>
      </dgm:t>
    </dgm:pt>
    <dgm:pt modelId="{5916FCD5-E464-4A4B-B3E8-8BF25FD389CE}" type="parTrans" cxnId="{21DB289C-9C42-4DA7-A5B7-60D548D5D618}">
      <dgm:prSet/>
      <dgm:spPr/>
      <dgm:t>
        <a:bodyPr/>
        <a:lstStyle/>
        <a:p>
          <a:endParaRPr lang="pl-PL"/>
        </a:p>
      </dgm:t>
    </dgm:pt>
    <dgm:pt modelId="{78F74178-0E6F-4649-B281-4490AE967BE8}" type="sibTrans" cxnId="{21DB289C-9C42-4DA7-A5B7-60D548D5D618}">
      <dgm:prSet/>
      <dgm:spPr/>
      <dgm:t>
        <a:bodyPr/>
        <a:lstStyle/>
        <a:p>
          <a:endParaRPr lang="pl-PL"/>
        </a:p>
      </dgm:t>
    </dgm:pt>
    <dgm:pt modelId="{3CE2599C-B0E2-4E4A-B44A-34CAD51118EE}">
      <dgm:prSet phldrT="[Tekst]"/>
      <dgm:spPr/>
      <dgm:t>
        <a:bodyPr/>
        <a:lstStyle/>
        <a:p>
          <a:pPr algn="just"/>
          <a:r>
            <a:rPr lang="pl-PL" dirty="0"/>
            <a:t>Obciąża w tym znaczeniu również oskarżonego, gdy podnosi fakty sprzeczne z tezą oskarżenia</a:t>
          </a:r>
        </a:p>
      </dgm:t>
    </dgm:pt>
    <dgm:pt modelId="{F0F105AB-BD24-4DC5-8A6F-9850DF1D64FB}" type="parTrans" cxnId="{4E59AFBE-DA2F-4AF3-8F01-14367D9BD8A2}">
      <dgm:prSet/>
      <dgm:spPr/>
      <dgm:t>
        <a:bodyPr/>
        <a:lstStyle/>
        <a:p>
          <a:endParaRPr lang="pl-PL"/>
        </a:p>
      </dgm:t>
    </dgm:pt>
    <dgm:pt modelId="{3E65D194-0AEE-4704-A3AC-8C25427435A8}" type="sibTrans" cxnId="{4E59AFBE-DA2F-4AF3-8F01-14367D9BD8A2}">
      <dgm:prSet/>
      <dgm:spPr/>
      <dgm:t>
        <a:bodyPr/>
        <a:lstStyle/>
        <a:p>
          <a:endParaRPr lang="pl-PL"/>
        </a:p>
      </dgm:t>
    </dgm:pt>
    <dgm:pt modelId="{94DBA0A1-B0A2-4CD3-89CF-4E0A2DB53977}">
      <dgm:prSet phldrT="[Tekst]"/>
      <dgm:spPr/>
      <dgm:t>
        <a:bodyPr/>
        <a:lstStyle/>
        <a:p>
          <a:pPr algn="just"/>
          <a:r>
            <a:rPr lang="pl-PL" dirty="0"/>
            <a:t>np. musi przedstawić dowód potwierdzający alibi, jeżeli się na nie powołuje. </a:t>
          </a:r>
        </a:p>
      </dgm:t>
    </dgm:pt>
    <dgm:pt modelId="{FE1EE5C9-14A9-4012-8813-5FA1F35900FB}" type="parTrans" cxnId="{CDE68CF4-9983-40E9-B289-C6DA4D4A90AB}">
      <dgm:prSet/>
      <dgm:spPr/>
      <dgm:t>
        <a:bodyPr/>
        <a:lstStyle/>
        <a:p>
          <a:endParaRPr lang="pl-PL"/>
        </a:p>
      </dgm:t>
    </dgm:pt>
    <dgm:pt modelId="{FDBB361E-1D74-41A9-9D64-5D7771204A4F}" type="sibTrans" cxnId="{CDE68CF4-9983-40E9-B289-C6DA4D4A90AB}">
      <dgm:prSet/>
      <dgm:spPr/>
      <dgm:t>
        <a:bodyPr/>
        <a:lstStyle/>
        <a:p>
          <a:endParaRPr lang="pl-PL"/>
        </a:p>
      </dgm:t>
    </dgm:pt>
    <dgm:pt modelId="{32417111-2312-4B9E-BD8C-B1A3CD9C1D8E}" type="pres">
      <dgm:prSet presAssocID="{173896DA-18AA-4543-A649-F642A17012A8}" presName="Name0" presStyleCnt="0">
        <dgm:presLayoutVars>
          <dgm:dir/>
          <dgm:animLvl val="lvl"/>
          <dgm:resizeHandles val="exact"/>
        </dgm:presLayoutVars>
      </dgm:prSet>
      <dgm:spPr/>
    </dgm:pt>
    <dgm:pt modelId="{38AB2104-7CDE-4F3F-84F2-BD4A425DE1F7}" type="pres">
      <dgm:prSet presAssocID="{FD1F3593-24F1-4C2D-A4A0-74A9284BFB93}" presName="composite" presStyleCnt="0"/>
      <dgm:spPr/>
    </dgm:pt>
    <dgm:pt modelId="{688397E9-7D78-4187-A8F9-7516FA105035}" type="pres">
      <dgm:prSet presAssocID="{FD1F3593-24F1-4C2D-A4A0-74A9284BFB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8C736E8-0F73-43FE-9ED7-6A895E437D86}" type="pres">
      <dgm:prSet presAssocID="{FD1F3593-24F1-4C2D-A4A0-74A9284BFB93}" presName="desTx" presStyleLbl="alignAccFollowNode1" presStyleIdx="0" presStyleCnt="3">
        <dgm:presLayoutVars>
          <dgm:bulletEnabled val="1"/>
        </dgm:presLayoutVars>
      </dgm:prSet>
      <dgm:spPr/>
    </dgm:pt>
    <dgm:pt modelId="{8EDA6CB9-715E-40D6-B452-3134A278ED5F}" type="pres">
      <dgm:prSet presAssocID="{F946B93A-E021-49E5-ACE9-5F26CD19BAEF}" presName="space" presStyleCnt="0"/>
      <dgm:spPr/>
    </dgm:pt>
    <dgm:pt modelId="{04061707-0675-4DBD-A066-59517F510483}" type="pres">
      <dgm:prSet presAssocID="{98F3CDC1-0849-4E59-B2C9-3275C939DD6E}" presName="composite" presStyleCnt="0"/>
      <dgm:spPr/>
    </dgm:pt>
    <dgm:pt modelId="{831238A0-FA01-4FF6-9351-11042E1E2C74}" type="pres">
      <dgm:prSet presAssocID="{98F3CDC1-0849-4E59-B2C9-3275C939DD6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38BE234-64B9-4B55-A45B-CE4569DD1767}" type="pres">
      <dgm:prSet presAssocID="{98F3CDC1-0849-4E59-B2C9-3275C939DD6E}" presName="desTx" presStyleLbl="alignAccFollowNode1" presStyleIdx="1" presStyleCnt="3">
        <dgm:presLayoutVars>
          <dgm:bulletEnabled val="1"/>
        </dgm:presLayoutVars>
      </dgm:prSet>
      <dgm:spPr/>
    </dgm:pt>
    <dgm:pt modelId="{5C8B9BC4-8AA7-4331-81F3-5B2514598E45}" type="pres">
      <dgm:prSet presAssocID="{FEF4DCA4-821C-45A5-ACE6-7001A818D5A3}" presName="space" presStyleCnt="0"/>
      <dgm:spPr/>
    </dgm:pt>
    <dgm:pt modelId="{A81EB766-3E1D-4C31-8D58-E8AD06C0927B}" type="pres">
      <dgm:prSet presAssocID="{216F570B-5017-456B-BF55-8FEFE18C09F2}" presName="composite" presStyleCnt="0"/>
      <dgm:spPr/>
    </dgm:pt>
    <dgm:pt modelId="{E70E074C-9DE2-4978-8198-77DE4F4C0BAB}" type="pres">
      <dgm:prSet presAssocID="{216F570B-5017-456B-BF55-8FEFE18C09F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2A94419-525D-4217-AD28-B15238E173D4}" type="pres">
      <dgm:prSet presAssocID="{216F570B-5017-456B-BF55-8FEFE18C09F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F86FD02-DF3F-4E35-B4BA-590820A5B81C}" srcId="{98F3CDC1-0849-4E59-B2C9-3275C939DD6E}" destId="{41CF2FF0-EE95-46FC-87B9-9F4260CF775B}" srcOrd="0" destOrd="0" parTransId="{7A36EDA6-6298-4E53-B627-B7E8856FF511}" sibTransId="{9AEE3C43-3F2D-4F0A-9AFA-8C9516240524}"/>
    <dgm:cxn modelId="{9FF54A27-2AD5-440C-B7B3-5995F0CEC7F2}" type="presOf" srcId="{173896DA-18AA-4543-A649-F642A17012A8}" destId="{32417111-2312-4B9E-BD8C-B1A3CD9C1D8E}" srcOrd="0" destOrd="0" presId="urn:microsoft.com/office/officeart/2005/8/layout/hList1"/>
    <dgm:cxn modelId="{80C2AC31-A63A-4762-8936-5CF4FCE427DB}" srcId="{216F570B-5017-456B-BF55-8FEFE18C09F2}" destId="{8B4DB214-01B5-4792-BAB1-081BD99F92BB}" srcOrd="0" destOrd="0" parTransId="{355DD26D-B690-4AAB-90E2-A0F095E6CE12}" sibTransId="{DEA1A5DA-322B-426A-80C0-EE3AA4C5001B}"/>
    <dgm:cxn modelId="{1F030D32-949C-4802-BF0E-EE848B783CC2}" type="presOf" srcId="{8B4DB214-01B5-4792-BAB1-081BD99F92BB}" destId="{D2A94419-525D-4217-AD28-B15238E173D4}" srcOrd="0" destOrd="0" presId="urn:microsoft.com/office/officeart/2005/8/layout/hList1"/>
    <dgm:cxn modelId="{E1205B37-7858-4514-BF60-3A92E7D42338}" srcId="{173896DA-18AA-4543-A649-F642A17012A8}" destId="{216F570B-5017-456B-BF55-8FEFE18C09F2}" srcOrd="2" destOrd="0" parTransId="{43220ACC-4A32-439C-A6FC-FB18AD7E0CA8}" sibTransId="{977BE9E7-D8BC-4762-B3F0-CEE3E7DE3EC8}"/>
    <dgm:cxn modelId="{78CFD442-D0F7-4999-B00F-76AEDB6E8D69}" srcId="{173896DA-18AA-4543-A649-F642A17012A8}" destId="{98F3CDC1-0849-4E59-B2C9-3275C939DD6E}" srcOrd="1" destOrd="0" parTransId="{4947903B-7F52-4387-938F-A899E1B65E9A}" sibTransId="{FEF4DCA4-821C-45A5-ACE6-7001A818D5A3}"/>
    <dgm:cxn modelId="{35172566-018F-47E9-AA3A-D8C1638D4E85}" srcId="{FD1F3593-24F1-4C2D-A4A0-74A9284BFB93}" destId="{D7B721F1-0351-415E-86EA-E17C813EB2E4}" srcOrd="0" destOrd="0" parTransId="{C6DFFC00-0692-4D6C-A784-74792FAFC68F}" sibTransId="{6D8C4D4F-20D3-41AA-B2EC-A392E6970063}"/>
    <dgm:cxn modelId="{C3EED347-E175-4F0B-891D-CBB0B2DFDEC4}" type="presOf" srcId="{5CEFAFBE-6B66-4E8D-B29E-EDE27ED95008}" destId="{538BE234-64B9-4B55-A45B-CE4569DD1767}" srcOrd="0" destOrd="2" presId="urn:microsoft.com/office/officeart/2005/8/layout/hList1"/>
    <dgm:cxn modelId="{3E64D76C-CE6E-4E18-BA3C-C9B993D9B5B2}" type="presOf" srcId="{598B31DB-0FF3-49D9-8F02-BF4619F94E55}" destId="{88C736E8-0F73-43FE-9ED7-6A895E437D86}" srcOrd="0" destOrd="1" presId="urn:microsoft.com/office/officeart/2005/8/layout/hList1"/>
    <dgm:cxn modelId="{F2881375-F9EC-4610-AC92-9A10C6A1A29A}" type="presOf" srcId="{216F570B-5017-456B-BF55-8FEFE18C09F2}" destId="{E70E074C-9DE2-4978-8198-77DE4F4C0BAB}" srcOrd="0" destOrd="0" presId="urn:microsoft.com/office/officeart/2005/8/layout/hList1"/>
    <dgm:cxn modelId="{11B8FD75-0463-4A81-9728-780BF0C49FD6}" srcId="{FD1F3593-24F1-4C2D-A4A0-74A9284BFB93}" destId="{598B31DB-0FF3-49D9-8F02-BF4619F94E55}" srcOrd="1" destOrd="0" parTransId="{1C90E48D-99C3-4529-BC64-C93FE21CC85E}" sibTransId="{C1611D02-A2EE-45A0-BD03-EA29593769B5}"/>
    <dgm:cxn modelId="{46AC3359-B5B7-49F0-BF27-F0AD8251BFC3}" type="presOf" srcId="{94DBA0A1-B0A2-4CD3-89CF-4E0A2DB53977}" destId="{D2A94419-525D-4217-AD28-B15238E173D4}" srcOrd="0" destOrd="2" presId="urn:microsoft.com/office/officeart/2005/8/layout/hList1"/>
    <dgm:cxn modelId="{35FD4985-5863-4624-88D8-998B3CDEAD06}" srcId="{98F3CDC1-0849-4E59-B2C9-3275C939DD6E}" destId="{5CEFAFBE-6B66-4E8D-B29E-EDE27ED95008}" srcOrd="2" destOrd="0" parTransId="{DCF30A5D-DA4C-429B-B6F0-B0B3A7062618}" sibTransId="{2EDD94FA-7771-4B06-88F3-71FC182B4388}"/>
    <dgm:cxn modelId="{B16ADD91-EE3D-49BF-9E80-CDE5697833DB}" type="presOf" srcId="{D7B721F1-0351-415E-86EA-E17C813EB2E4}" destId="{88C736E8-0F73-43FE-9ED7-6A895E437D86}" srcOrd="0" destOrd="0" presId="urn:microsoft.com/office/officeart/2005/8/layout/hList1"/>
    <dgm:cxn modelId="{5E616594-D1FC-4DC5-831C-84ACCAA5E2EC}" type="presOf" srcId="{3CE2599C-B0E2-4E4A-B44A-34CAD51118EE}" destId="{D2A94419-525D-4217-AD28-B15238E173D4}" srcOrd="0" destOrd="1" presId="urn:microsoft.com/office/officeart/2005/8/layout/hList1"/>
    <dgm:cxn modelId="{84C7D795-C00E-4B45-9D94-33CAE515EF09}" type="presOf" srcId="{98F3CDC1-0849-4E59-B2C9-3275C939DD6E}" destId="{831238A0-FA01-4FF6-9351-11042E1E2C74}" srcOrd="0" destOrd="0" presId="urn:microsoft.com/office/officeart/2005/8/layout/hList1"/>
    <dgm:cxn modelId="{21DB289C-9C42-4DA7-A5B7-60D548D5D618}" srcId="{98F3CDC1-0849-4E59-B2C9-3275C939DD6E}" destId="{3A71C766-8592-4EDE-B5B7-08D66C8383D1}" srcOrd="1" destOrd="0" parTransId="{5916FCD5-E464-4A4B-B3E8-8BF25FD389CE}" sibTransId="{78F74178-0E6F-4649-B281-4490AE967BE8}"/>
    <dgm:cxn modelId="{F12B159D-F259-4EE3-985E-CFD492DB3D09}" type="presOf" srcId="{FD1F3593-24F1-4C2D-A4A0-74A9284BFB93}" destId="{688397E9-7D78-4187-A8F9-7516FA105035}" srcOrd="0" destOrd="0" presId="urn:microsoft.com/office/officeart/2005/8/layout/hList1"/>
    <dgm:cxn modelId="{311555B6-BB03-4A1A-8EB3-6D99433C848C}" srcId="{173896DA-18AA-4543-A649-F642A17012A8}" destId="{FD1F3593-24F1-4C2D-A4A0-74A9284BFB93}" srcOrd="0" destOrd="0" parTransId="{E5AB4102-4291-40A8-83DC-149FCEE76388}" sibTransId="{F946B93A-E021-49E5-ACE9-5F26CD19BAEF}"/>
    <dgm:cxn modelId="{086295BA-68F7-485C-8F7D-478AAD1C24C1}" type="presOf" srcId="{41CF2FF0-EE95-46FC-87B9-9F4260CF775B}" destId="{538BE234-64B9-4B55-A45B-CE4569DD1767}" srcOrd="0" destOrd="0" presId="urn:microsoft.com/office/officeart/2005/8/layout/hList1"/>
    <dgm:cxn modelId="{4E59AFBE-DA2F-4AF3-8F01-14367D9BD8A2}" srcId="{216F570B-5017-456B-BF55-8FEFE18C09F2}" destId="{3CE2599C-B0E2-4E4A-B44A-34CAD51118EE}" srcOrd="1" destOrd="0" parTransId="{F0F105AB-BD24-4DC5-8A6F-9850DF1D64FB}" sibTransId="{3E65D194-0AEE-4704-A3AC-8C25427435A8}"/>
    <dgm:cxn modelId="{B93929E2-B18E-4AFC-9251-97638DE1C1D7}" type="presOf" srcId="{3A71C766-8592-4EDE-B5B7-08D66C8383D1}" destId="{538BE234-64B9-4B55-A45B-CE4569DD1767}" srcOrd="0" destOrd="1" presId="urn:microsoft.com/office/officeart/2005/8/layout/hList1"/>
    <dgm:cxn modelId="{CDE68CF4-9983-40E9-B289-C6DA4D4A90AB}" srcId="{216F570B-5017-456B-BF55-8FEFE18C09F2}" destId="{94DBA0A1-B0A2-4CD3-89CF-4E0A2DB53977}" srcOrd="2" destOrd="0" parTransId="{FE1EE5C9-14A9-4012-8813-5FA1F35900FB}" sibTransId="{FDBB361E-1D74-41A9-9D64-5D7771204A4F}"/>
    <dgm:cxn modelId="{E556496D-531F-4512-BF3C-C4F20283B543}" type="presParOf" srcId="{32417111-2312-4B9E-BD8C-B1A3CD9C1D8E}" destId="{38AB2104-7CDE-4F3F-84F2-BD4A425DE1F7}" srcOrd="0" destOrd="0" presId="urn:microsoft.com/office/officeart/2005/8/layout/hList1"/>
    <dgm:cxn modelId="{152382A8-B120-4DC2-A854-0D0B329F030B}" type="presParOf" srcId="{38AB2104-7CDE-4F3F-84F2-BD4A425DE1F7}" destId="{688397E9-7D78-4187-A8F9-7516FA105035}" srcOrd="0" destOrd="0" presId="urn:microsoft.com/office/officeart/2005/8/layout/hList1"/>
    <dgm:cxn modelId="{B42E106C-1D2C-4826-BAD7-5E44CD851C61}" type="presParOf" srcId="{38AB2104-7CDE-4F3F-84F2-BD4A425DE1F7}" destId="{88C736E8-0F73-43FE-9ED7-6A895E437D86}" srcOrd="1" destOrd="0" presId="urn:microsoft.com/office/officeart/2005/8/layout/hList1"/>
    <dgm:cxn modelId="{E66E3468-E375-438F-9DCD-9D5BDE95E54C}" type="presParOf" srcId="{32417111-2312-4B9E-BD8C-B1A3CD9C1D8E}" destId="{8EDA6CB9-715E-40D6-B452-3134A278ED5F}" srcOrd="1" destOrd="0" presId="urn:microsoft.com/office/officeart/2005/8/layout/hList1"/>
    <dgm:cxn modelId="{10B455AA-92F9-43CB-9ED3-E8633EF13BA4}" type="presParOf" srcId="{32417111-2312-4B9E-BD8C-B1A3CD9C1D8E}" destId="{04061707-0675-4DBD-A066-59517F510483}" srcOrd="2" destOrd="0" presId="urn:microsoft.com/office/officeart/2005/8/layout/hList1"/>
    <dgm:cxn modelId="{F703237C-99C4-4495-B256-5C1ECF550224}" type="presParOf" srcId="{04061707-0675-4DBD-A066-59517F510483}" destId="{831238A0-FA01-4FF6-9351-11042E1E2C74}" srcOrd="0" destOrd="0" presId="urn:microsoft.com/office/officeart/2005/8/layout/hList1"/>
    <dgm:cxn modelId="{6E55A8DF-4902-4041-9765-5047FCFBDE99}" type="presParOf" srcId="{04061707-0675-4DBD-A066-59517F510483}" destId="{538BE234-64B9-4B55-A45B-CE4569DD1767}" srcOrd="1" destOrd="0" presId="urn:microsoft.com/office/officeart/2005/8/layout/hList1"/>
    <dgm:cxn modelId="{1BB3385F-F086-44E9-8F1C-29591700C6FA}" type="presParOf" srcId="{32417111-2312-4B9E-BD8C-B1A3CD9C1D8E}" destId="{5C8B9BC4-8AA7-4331-81F3-5B2514598E45}" srcOrd="3" destOrd="0" presId="urn:microsoft.com/office/officeart/2005/8/layout/hList1"/>
    <dgm:cxn modelId="{BAAFADEE-0C58-4217-BE03-9FC255EFD9F6}" type="presParOf" srcId="{32417111-2312-4B9E-BD8C-B1A3CD9C1D8E}" destId="{A81EB766-3E1D-4C31-8D58-E8AD06C0927B}" srcOrd="4" destOrd="0" presId="urn:microsoft.com/office/officeart/2005/8/layout/hList1"/>
    <dgm:cxn modelId="{3A6E82E5-E0F4-4225-8ED2-C663132648EE}" type="presParOf" srcId="{A81EB766-3E1D-4C31-8D58-E8AD06C0927B}" destId="{E70E074C-9DE2-4978-8198-77DE4F4C0BAB}" srcOrd="0" destOrd="0" presId="urn:microsoft.com/office/officeart/2005/8/layout/hList1"/>
    <dgm:cxn modelId="{5870831D-3840-42CE-87B4-C0181EEB1A63}" type="presParOf" srcId="{A81EB766-3E1D-4C31-8D58-E8AD06C0927B}" destId="{D2A94419-525D-4217-AD28-B15238E173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4A36ED-D3B6-49C1-BE55-8EB4A6C58E77}" type="doc">
      <dgm:prSet loTypeId="urn:microsoft.com/office/officeart/2005/8/layout/hList1" loCatId="list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pl-PL"/>
        </a:p>
      </dgm:t>
    </dgm:pt>
    <dgm:pt modelId="{CBB54C37-7F4F-49D2-A122-5F5A3FA55CFF}">
      <dgm:prSet phldrT="[Tekst]"/>
      <dgm:spPr/>
      <dgm:t>
        <a:bodyPr/>
        <a:lstStyle/>
        <a:p>
          <a:pPr algn="just"/>
          <a:r>
            <a:rPr lang="pl-PL" dirty="0"/>
            <a:t>Osoba lub rzecz od której pochodzą informacje o faktach  istotnych dla rozstrzygnięcia</a:t>
          </a:r>
        </a:p>
      </dgm:t>
    </dgm:pt>
    <dgm:pt modelId="{234C8C9F-7C46-4EB6-8AF4-945ADD640B08}" type="parTrans" cxnId="{A07FE4BD-16C4-439E-BFF1-626C6983ED34}">
      <dgm:prSet/>
      <dgm:spPr/>
      <dgm:t>
        <a:bodyPr/>
        <a:lstStyle/>
        <a:p>
          <a:endParaRPr lang="pl-PL"/>
        </a:p>
      </dgm:t>
    </dgm:pt>
    <dgm:pt modelId="{A0856152-6069-4E62-9FF2-7795B66A6DE4}" type="sibTrans" cxnId="{A07FE4BD-16C4-439E-BFF1-626C6983ED34}">
      <dgm:prSet/>
      <dgm:spPr/>
      <dgm:t>
        <a:bodyPr/>
        <a:lstStyle/>
        <a:p>
          <a:endParaRPr lang="pl-PL"/>
        </a:p>
      </dgm:t>
    </dgm:pt>
    <dgm:pt modelId="{5A7847A6-2EB2-4901-8F74-20F134EC8804}">
      <dgm:prSet phldrT="[Tekst]"/>
      <dgm:spPr/>
      <dgm:t>
        <a:bodyPr/>
        <a:lstStyle/>
        <a:p>
          <a:r>
            <a:rPr lang="pl-PL" dirty="0"/>
            <a:t>Oskarżony</a:t>
          </a:r>
        </a:p>
      </dgm:t>
    </dgm:pt>
    <dgm:pt modelId="{BC53F728-BDFF-4D48-A71F-ABE119BFE8FF}" type="parTrans" cxnId="{9B34771D-2624-4751-A93F-3B864A20E4F4}">
      <dgm:prSet/>
      <dgm:spPr/>
      <dgm:t>
        <a:bodyPr/>
        <a:lstStyle/>
        <a:p>
          <a:endParaRPr lang="pl-PL"/>
        </a:p>
      </dgm:t>
    </dgm:pt>
    <dgm:pt modelId="{060EFAC1-8933-408A-A01B-9D21217CC1CB}" type="sibTrans" cxnId="{9B34771D-2624-4751-A93F-3B864A20E4F4}">
      <dgm:prSet/>
      <dgm:spPr/>
      <dgm:t>
        <a:bodyPr/>
        <a:lstStyle/>
        <a:p>
          <a:endParaRPr lang="pl-PL"/>
        </a:p>
      </dgm:t>
    </dgm:pt>
    <dgm:pt modelId="{7D0B5C23-0933-422B-8539-7FD7C1B4734B}">
      <dgm:prSet phldrT="[Tekst]"/>
      <dgm:spPr/>
      <dgm:t>
        <a:bodyPr/>
        <a:lstStyle/>
        <a:p>
          <a:pPr algn="just"/>
          <a:r>
            <a:rPr lang="pl-PL" dirty="0"/>
            <a:t>Informacje płynące ze źródła dowodowego w sposób określony w k.p.k. </a:t>
          </a:r>
        </a:p>
      </dgm:t>
    </dgm:pt>
    <dgm:pt modelId="{118850EB-42AB-473F-B11E-6C0A1B783C3E}" type="parTrans" cxnId="{37C0B0D6-DDBA-46EF-A084-ECC99CB183F9}">
      <dgm:prSet/>
      <dgm:spPr/>
      <dgm:t>
        <a:bodyPr/>
        <a:lstStyle/>
        <a:p>
          <a:endParaRPr lang="pl-PL"/>
        </a:p>
      </dgm:t>
    </dgm:pt>
    <dgm:pt modelId="{A00A5E36-AAFF-4A2D-8D1E-0D38B52A2F8E}" type="sibTrans" cxnId="{37C0B0D6-DDBA-46EF-A084-ECC99CB183F9}">
      <dgm:prSet/>
      <dgm:spPr/>
      <dgm:t>
        <a:bodyPr/>
        <a:lstStyle/>
        <a:p>
          <a:endParaRPr lang="pl-PL"/>
        </a:p>
      </dgm:t>
    </dgm:pt>
    <dgm:pt modelId="{C8CC9AFF-BDC3-4567-A9A8-2B0FC2C249E2}">
      <dgm:prSet phldrT="[Tekst]"/>
      <dgm:spPr/>
      <dgm:t>
        <a:bodyPr/>
        <a:lstStyle/>
        <a:p>
          <a:r>
            <a:rPr lang="pl-PL" dirty="0"/>
            <a:t>Wyjaśnienia</a:t>
          </a:r>
        </a:p>
      </dgm:t>
    </dgm:pt>
    <dgm:pt modelId="{591B6BC8-E4FE-45C4-AF8E-83B6B838D5A7}" type="parTrans" cxnId="{9F6F2E46-646F-44E6-87F7-C8FADB03C020}">
      <dgm:prSet/>
      <dgm:spPr/>
      <dgm:t>
        <a:bodyPr/>
        <a:lstStyle/>
        <a:p>
          <a:endParaRPr lang="pl-PL"/>
        </a:p>
      </dgm:t>
    </dgm:pt>
    <dgm:pt modelId="{F271A684-95ED-4903-8A15-2780FFB362C5}" type="sibTrans" cxnId="{9F6F2E46-646F-44E6-87F7-C8FADB03C020}">
      <dgm:prSet/>
      <dgm:spPr/>
      <dgm:t>
        <a:bodyPr/>
        <a:lstStyle/>
        <a:p>
          <a:endParaRPr lang="pl-PL"/>
        </a:p>
      </dgm:t>
    </dgm:pt>
    <dgm:pt modelId="{6599A325-B8BD-4181-A35A-BF667DC2F6E6}">
      <dgm:prSet/>
      <dgm:spPr/>
      <dgm:t>
        <a:bodyPr/>
        <a:lstStyle/>
        <a:p>
          <a:r>
            <a:rPr lang="pl-PL"/>
            <a:t>Świadek</a:t>
          </a:r>
          <a:endParaRPr lang="pl-PL" dirty="0"/>
        </a:p>
      </dgm:t>
    </dgm:pt>
    <dgm:pt modelId="{366E93D6-2566-4556-86C1-0641216FEC6B}" type="parTrans" cxnId="{687380E3-8AC5-4BB4-A715-7DB76457CC05}">
      <dgm:prSet/>
      <dgm:spPr/>
      <dgm:t>
        <a:bodyPr/>
        <a:lstStyle/>
        <a:p>
          <a:endParaRPr lang="pl-PL"/>
        </a:p>
      </dgm:t>
    </dgm:pt>
    <dgm:pt modelId="{0E93D366-6CEF-4A8C-8A6A-6D563FB18A7C}" type="sibTrans" cxnId="{687380E3-8AC5-4BB4-A715-7DB76457CC05}">
      <dgm:prSet/>
      <dgm:spPr/>
      <dgm:t>
        <a:bodyPr/>
        <a:lstStyle/>
        <a:p>
          <a:endParaRPr lang="pl-PL"/>
        </a:p>
      </dgm:t>
    </dgm:pt>
    <dgm:pt modelId="{AA10F33D-D138-405B-BCA8-5EADE4B6F5B2}">
      <dgm:prSet/>
      <dgm:spPr/>
      <dgm:t>
        <a:bodyPr/>
        <a:lstStyle/>
        <a:p>
          <a:r>
            <a:rPr lang="pl-PL" dirty="0"/>
            <a:t>Biegły </a:t>
          </a:r>
        </a:p>
      </dgm:t>
    </dgm:pt>
    <dgm:pt modelId="{4B3D496E-D5F8-4BA0-B6BD-564A1BCFE0EB}" type="parTrans" cxnId="{474C2FFE-5889-4398-916A-B15666EFBCA9}">
      <dgm:prSet/>
      <dgm:spPr/>
      <dgm:t>
        <a:bodyPr/>
        <a:lstStyle/>
        <a:p>
          <a:endParaRPr lang="pl-PL"/>
        </a:p>
      </dgm:t>
    </dgm:pt>
    <dgm:pt modelId="{169FF52B-FB32-4BB4-B075-D293D3AE449D}" type="sibTrans" cxnId="{474C2FFE-5889-4398-916A-B15666EFBCA9}">
      <dgm:prSet/>
      <dgm:spPr/>
      <dgm:t>
        <a:bodyPr/>
        <a:lstStyle/>
        <a:p>
          <a:endParaRPr lang="pl-PL"/>
        </a:p>
      </dgm:t>
    </dgm:pt>
    <dgm:pt modelId="{437D9FD6-0F57-4B8F-B892-D1901FBB4428}">
      <dgm:prSet/>
      <dgm:spPr/>
      <dgm:t>
        <a:bodyPr/>
        <a:lstStyle/>
        <a:p>
          <a:r>
            <a:rPr lang="pl-PL"/>
            <a:t>Rzecz lub miejsce</a:t>
          </a:r>
          <a:endParaRPr lang="pl-PL" dirty="0"/>
        </a:p>
      </dgm:t>
    </dgm:pt>
    <dgm:pt modelId="{A839B555-4F6A-4ACA-B77B-A13FFE30ECF1}" type="parTrans" cxnId="{A57C4626-4F43-4ABB-8767-D7077F46D692}">
      <dgm:prSet/>
      <dgm:spPr/>
      <dgm:t>
        <a:bodyPr/>
        <a:lstStyle/>
        <a:p>
          <a:endParaRPr lang="pl-PL"/>
        </a:p>
      </dgm:t>
    </dgm:pt>
    <dgm:pt modelId="{C79C26B6-65D7-44CF-BA7E-90541C6DDAF2}" type="sibTrans" cxnId="{A57C4626-4F43-4ABB-8767-D7077F46D692}">
      <dgm:prSet/>
      <dgm:spPr/>
      <dgm:t>
        <a:bodyPr/>
        <a:lstStyle/>
        <a:p>
          <a:endParaRPr lang="pl-PL"/>
        </a:p>
      </dgm:t>
    </dgm:pt>
    <dgm:pt modelId="{6F57EF89-DC9D-40FF-B7D8-5F7398379CBF}">
      <dgm:prSet/>
      <dgm:spPr/>
      <dgm:t>
        <a:bodyPr/>
        <a:lstStyle/>
        <a:p>
          <a:r>
            <a:rPr lang="pl-PL" dirty="0"/>
            <a:t>Dokument </a:t>
          </a:r>
        </a:p>
      </dgm:t>
    </dgm:pt>
    <dgm:pt modelId="{AB210B4A-3C47-44FA-8211-EF7D0BF7E227}" type="parTrans" cxnId="{C209F34A-A94B-45C6-882F-B54F09A43D66}">
      <dgm:prSet/>
      <dgm:spPr/>
      <dgm:t>
        <a:bodyPr/>
        <a:lstStyle/>
        <a:p>
          <a:endParaRPr lang="pl-PL"/>
        </a:p>
      </dgm:t>
    </dgm:pt>
    <dgm:pt modelId="{611DA116-FAB4-46AD-9B0D-A390D9954C9F}" type="sibTrans" cxnId="{C209F34A-A94B-45C6-882F-B54F09A43D66}">
      <dgm:prSet/>
      <dgm:spPr/>
      <dgm:t>
        <a:bodyPr/>
        <a:lstStyle/>
        <a:p>
          <a:endParaRPr lang="pl-PL"/>
        </a:p>
      </dgm:t>
    </dgm:pt>
    <dgm:pt modelId="{5441C16B-1C6F-414E-AAC7-AE83C9214DAA}">
      <dgm:prSet/>
      <dgm:spPr/>
      <dgm:t>
        <a:bodyPr/>
        <a:lstStyle/>
        <a:p>
          <a:r>
            <a:rPr lang="pl-PL" dirty="0"/>
            <a:t>Zeznania</a:t>
          </a:r>
        </a:p>
      </dgm:t>
    </dgm:pt>
    <dgm:pt modelId="{B6ADF4CA-F90E-4134-BBB4-D44AF6E73A78}" type="parTrans" cxnId="{1A613DB7-F5A9-4576-9A8E-CB8CEB8CEB1F}">
      <dgm:prSet/>
      <dgm:spPr/>
      <dgm:t>
        <a:bodyPr/>
        <a:lstStyle/>
        <a:p>
          <a:endParaRPr lang="pl-PL"/>
        </a:p>
      </dgm:t>
    </dgm:pt>
    <dgm:pt modelId="{AF0DE456-0FAC-43BB-8DCE-08E0E172733B}" type="sibTrans" cxnId="{1A613DB7-F5A9-4576-9A8E-CB8CEB8CEB1F}">
      <dgm:prSet/>
      <dgm:spPr/>
      <dgm:t>
        <a:bodyPr/>
        <a:lstStyle/>
        <a:p>
          <a:endParaRPr lang="pl-PL"/>
        </a:p>
      </dgm:t>
    </dgm:pt>
    <dgm:pt modelId="{44C8995A-BD0C-453E-933F-2FEF5EE42996}">
      <dgm:prSet/>
      <dgm:spPr/>
      <dgm:t>
        <a:bodyPr/>
        <a:lstStyle/>
        <a:p>
          <a:r>
            <a:rPr lang="pl-PL"/>
            <a:t>Opinia </a:t>
          </a:r>
          <a:endParaRPr lang="pl-PL" dirty="0"/>
        </a:p>
      </dgm:t>
    </dgm:pt>
    <dgm:pt modelId="{211DA7DD-E29B-4BB8-8317-ED632B9B1F8F}" type="parTrans" cxnId="{A128BF12-1D3C-4422-BB53-E3CC81F8BB72}">
      <dgm:prSet/>
      <dgm:spPr/>
      <dgm:t>
        <a:bodyPr/>
        <a:lstStyle/>
        <a:p>
          <a:endParaRPr lang="pl-PL"/>
        </a:p>
      </dgm:t>
    </dgm:pt>
    <dgm:pt modelId="{B251431E-BE03-4E03-B3EB-6433B030B5B5}" type="sibTrans" cxnId="{A128BF12-1D3C-4422-BB53-E3CC81F8BB72}">
      <dgm:prSet/>
      <dgm:spPr/>
      <dgm:t>
        <a:bodyPr/>
        <a:lstStyle/>
        <a:p>
          <a:endParaRPr lang="pl-PL"/>
        </a:p>
      </dgm:t>
    </dgm:pt>
    <dgm:pt modelId="{C1BA59E5-2C2E-4C62-A22D-E17A95442CAA}">
      <dgm:prSet/>
      <dgm:spPr/>
      <dgm:t>
        <a:bodyPr/>
        <a:lstStyle/>
        <a:p>
          <a:r>
            <a:rPr lang="pl-PL" dirty="0"/>
            <a:t>Cechy i właściwości</a:t>
          </a:r>
        </a:p>
      </dgm:t>
    </dgm:pt>
    <dgm:pt modelId="{EE42A040-4E05-4F0F-B2DC-20FB7632C709}" type="parTrans" cxnId="{6C161667-1F70-47A5-8AFA-E1F2899012E5}">
      <dgm:prSet/>
      <dgm:spPr/>
      <dgm:t>
        <a:bodyPr/>
        <a:lstStyle/>
        <a:p>
          <a:endParaRPr lang="pl-PL"/>
        </a:p>
      </dgm:t>
    </dgm:pt>
    <dgm:pt modelId="{EC3EB8A1-9735-456C-BC7C-CADEAE1E36EB}" type="sibTrans" cxnId="{6C161667-1F70-47A5-8AFA-E1F2899012E5}">
      <dgm:prSet/>
      <dgm:spPr/>
      <dgm:t>
        <a:bodyPr/>
        <a:lstStyle/>
        <a:p>
          <a:endParaRPr lang="pl-PL"/>
        </a:p>
      </dgm:t>
    </dgm:pt>
    <dgm:pt modelId="{4A0B4475-38A0-42D0-AA15-9CC21101D98A}">
      <dgm:prSet/>
      <dgm:spPr/>
      <dgm:t>
        <a:bodyPr/>
        <a:lstStyle/>
        <a:p>
          <a:r>
            <a:rPr lang="pl-PL" dirty="0"/>
            <a:t>Treść</a:t>
          </a:r>
        </a:p>
      </dgm:t>
    </dgm:pt>
    <dgm:pt modelId="{3D476FB5-16B4-4E34-8C3A-AF2B98363962}" type="parTrans" cxnId="{39885D77-49AA-4592-92BE-A13F816E9B23}">
      <dgm:prSet/>
      <dgm:spPr/>
      <dgm:t>
        <a:bodyPr/>
        <a:lstStyle/>
        <a:p>
          <a:endParaRPr lang="pl-PL"/>
        </a:p>
      </dgm:t>
    </dgm:pt>
    <dgm:pt modelId="{A661289A-3D2B-47C6-8415-DC705A70A4F6}" type="sibTrans" cxnId="{39885D77-49AA-4592-92BE-A13F816E9B23}">
      <dgm:prSet/>
      <dgm:spPr/>
      <dgm:t>
        <a:bodyPr/>
        <a:lstStyle/>
        <a:p>
          <a:endParaRPr lang="pl-PL"/>
        </a:p>
      </dgm:t>
    </dgm:pt>
    <dgm:pt modelId="{BB5FA9D6-4646-4841-A175-5223EC611995}" type="pres">
      <dgm:prSet presAssocID="{504A36ED-D3B6-49C1-BE55-8EB4A6C58E77}" presName="Name0" presStyleCnt="0">
        <dgm:presLayoutVars>
          <dgm:dir/>
          <dgm:animLvl val="lvl"/>
          <dgm:resizeHandles val="exact"/>
        </dgm:presLayoutVars>
      </dgm:prSet>
      <dgm:spPr/>
    </dgm:pt>
    <dgm:pt modelId="{5BB4C279-8D1C-40D9-876C-626E76107C23}" type="pres">
      <dgm:prSet presAssocID="{CBB54C37-7F4F-49D2-A122-5F5A3FA55CFF}" presName="composite" presStyleCnt="0"/>
      <dgm:spPr/>
    </dgm:pt>
    <dgm:pt modelId="{49B232A6-A769-4D67-84C2-F5210D49A6D0}" type="pres">
      <dgm:prSet presAssocID="{CBB54C37-7F4F-49D2-A122-5F5A3FA55CF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2859B06-4022-4174-950C-2EE210650707}" type="pres">
      <dgm:prSet presAssocID="{CBB54C37-7F4F-49D2-A122-5F5A3FA55CFF}" presName="desTx" presStyleLbl="alignAccFollowNode1" presStyleIdx="0" presStyleCnt="2">
        <dgm:presLayoutVars>
          <dgm:bulletEnabled val="1"/>
        </dgm:presLayoutVars>
      </dgm:prSet>
      <dgm:spPr/>
    </dgm:pt>
    <dgm:pt modelId="{721D4859-16B1-4EAF-BAAB-AA72B4FBA711}" type="pres">
      <dgm:prSet presAssocID="{A0856152-6069-4E62-9FF2-7795B66A6DE4}" presName="space" presStyleCnt="0"/>
      <dgm:spPr/>
    </dgm:pt>
    <dgm:pt modelId="{066ADAC3-9772-4A27-B2A3-E674A0DD977D}" type="pres">
      <dgm:prSet presAssocID="{7D0B5C23-0933-422B-8539-7FD7C1B4734B}" presName="composite" presStyleCnt="0"/>
      <dgm:spPr/>
    </dgm:pt>
    <dgm:pt modelId="{6F67F539-2607-4518-9016-F55CDB31C8DE}" type="pres">
      <dgm:prSet presAssocID="{7D0B5C23-0933-422B-8539-7FD7C1B4734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64CA9C2-B259-4BAF-B9A8-F3977F4C043E}" type="pres">
      <dgm:prSet presAssocID="{7D0B5C23-0933-422B-8539-7FD7C1B4734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1364201-609C-4E2F-9A38-C50CC44B052B}" type="presOf" srcId="{4A0B4475-38A0-42D0-AA15-9CC21101D98A}" destId="{364CA9C2-B259-4BAF-B9A8-F3977F4C043E}" srcOrd="0" destOrd="4" presId="urn:microsoft.com/office/officeart/2005/8/layout/hList1"/>
    <dgm:cxn modelId="{A128BF12-1D3C-4422-BB53-E3CC81F8BB72}" srcId="{7D0B5C23-0933-422B-8539-7FD7C1B4734B}" destId="{44C8995A-BD0C-453E-933F-2FEF5EE42996}" srcOrd="2" destOrd="0" parTransId="{211DA7DD-E29B-4BB8-8317-ED632B9B1F8F}" sibTransId="{B251431E-BE03-4E03-B3EB-6433B030B5B5}"/>
    <dgm:cxn modelId="{C91BF71A-5EFB-4420-BBD0-109DA9D3F34B}" type="presOf" srcId="{AA10F33D-D138-405B-BCA8-5EADE4B6F5B2}" destId="{22859B06-4022-4174-950C-2EE210650707}" srcOrd="0" destOrd="2" presId="urn:microsoft.com/office/officeart/2005/8/layout/hList1"/>
    <dgm:cxn modelId="{9B34771D-2624-4751-A93F-3B864A20E4F4}" srcId="{CBB54C37-7F4F-49D2-A122-5F5A3FA55CFF}" destId="{5A7847A6-2EB2-4901-8F74-20F134EC8804}" srcOrd="0" destOrd="0" parTransId="{BC53F728-BDFF-4D48-A71F-ABE119BFE8FF}" sibTransId="{060EFAC1-8933-408A-A01B-9D21217CC1CB}"/>
    <dgm:cxn modelId="{0AD43620-098E-4932-B706-208A03DA37E5}" type="presOf" srcId="{6599A325-B8BD-4181-A35A-BF667DC2F6E6}" destId="{22859B06-4022-4174-950C-2EE210650707}" srcOrd="0" destOrd="1" presId="urn:microsoft.com/office/officeart/2005/8/layout/hList1"/>
    <dgm:cxn modelId="{A57C4626-4F43-4ABB-8767-D7077F46D692}" srcId="{CBB54C37-7F4F-49D2-A122-5F5A3FA55CFF}" destId="{437D9FD6-0F57-4B8F-B892-D1901FBB4428}" srcOrd="3" destOrd="0" parTransId="{A839B555-4F6A-4ACA-B77B-A13FFE30ECF1}" sibTransId="{C79C26B6-65D7-44CF-BA7E-90541C6DDAF2}"/>
    <dgm:cxn modelId="{B7703631-9354-4EE8-849E-6B8D6D96468D}" type="presOf" srcId="{5441C16B-1C6F-414E-AAC7-AE83C9214DAA}" destId="{364CA9C2-B259-4BAF-B9A8-F3977F4C043E}" srcOrd="0" destOrd="1" presId="urn:microsoft.com/office/officeart/2005/8/layout/hList1"/>
    <dgm:cxn modelId="{9CFEDC3B-DA2C-4A1A-8ACC-865881406126}" type="presOf" srcId="{CBB54C37-7F4F-49D2-A122-5F5A3FA55CFF}" destId="{49B232A6-A769-4D67-84C2-F5210D49A6D0}" srcOrd="0" destOrd="0" presId="urn:microsoft.com/office/officeart/2005/8/layout/hList1"/>
    <dgm:cxn modelId="{295E7061-F87F-4947-A930-38593BB0BF5B}" type="presOf" srcId="{C1BA59E5-2C2E-4C62-A22D-E17A95442CAA}" destId="{364CA9C2-B259-4BAF-B9A8-F3977F4C043E}" srcOrd="0" destOrd="3" presId="urn:microsoft.com/office/officeart/2005/8/layout/hList1"/>
    <dgm:cxn modelId="{9F6F2E46-646F-44E6-87F7-C8FADB03C020}" srcId="{7D0B5C23-0933-422B-8539-7FD7C1B4734B}" destId="{C8CC9AFF-BDC3-4567-A9A8-2B0FC2C249E2}" srcOrd="0" destOrd="0" parTransId="{591B6BC8-E4FE-45C4-AF8E-83B6B838D5A7}" sibTransId="{F271A684-95ED-4903-8A15-2780FFB362C5}"/>
    <dgm:cxn modelId="{6C161667-1F70-47A5-8AFA-E1F2899012E5}" srcId="{7D0B5C23-0933-422B-8539-7FD7C1B4734B}" destId="{C1BA59E5-2C2E-4C62-A22D-E17A95442CAA}" srcOrd="3" destOrd="0" parTransId="{EE42A040-4E05-4F0F-B2DC-20FB7632C709}" sibTransId="{EC3EB8A1-9735-456C-BC7C-CADEAE1E36EB}"/>
    <dgm:cxn modelId="{7B158169-B2E9-4E9C-B497-23385772B619}" type="presOf" srcId="{5A7847A6-2EB2-4901-8F74-20F134EC8804}" destId="{22859B06-4022-4174-950C-2EE210650707}" srcOrd="0" destOrd="0" presId="urn:microsoft.com/office/officeart/2005/8/layout/hList1"/>
    <dgm:cxn modelId="{C209F34A-A94B-45C6-882F-B54F09A43D66}" srcId="{CBB54C37-7F4F-49D2-A122-5F5A3FA55CFF}" destId="{6F57EF89-DC9D-40FF-B7D8-5F7398379CBF}" srcOrd="4" destOrd="0" parTransId="{AB210B4A-3C47-44FA-8211-EF7D0BF7E227}" sibTransId="{611DA116-FAB4-46AD-9B0D-A390D9954C9F}"/>
    <dgm:cxn modelId="{39885D77-49AA-4592-92BE-A13F816E9B23}" srcId="{7D0B5C23-0933-422B-8539-7FD7C1B4734B}" destId="{4A0B4475-38A0-42D0-AA15-9CC21101D98A}" srcOrd="4" destOrd="0" parTransId="{3D476FB5-16B4-4E34-8C3A-AF2B98363962}" sibTransId="{A661289A-3D2B-47C6-8415-DC705A70A4F6}"/>
    <dgm:cxn modelId="{E91D5A81-C5EC-485C-9650-51CD72FB3E4E}" type="presOf" srcId="{6F57EF89-DC9D-40FF-B7D8-5F7398379CBF}" destId="{22859B06-4022-4174-950C-2EE210650707}" srcOrd="0" destOrd="4" presId="urn:microsoft.com/office/officeart/2005/8/layout/hList1"/>
    <dgm:cxn modelId="{6A3A6282-2930-453F-9501-C813882617A7}" type="presOf" srcId="{7D0B5C23-0933-422B-8539-7FD7C1B4734B}" destId="{6F67F539-2607-4518-9016-F55CDB31C8DE}" srcOrd="0" destOrd="0" presId="urn:microsoft.com/office/officeart/2005/8/layout/hList1"/>
    <dgm:cxn modelId="{52ED11A5-3B4D-46CD-87EB-9EE666F93D5D}" type="presOf" srcId="{504A36ED-D3B6-49C1-BE55-8EB4A6C58E77}" destId="{BB5FA9D6-4646-4841-A175-5223EC611995}" srcOrd="0" destOrd="0" presId="urn:microsoft.com/office/officeart/2005/8/layout/hList1"/>
    <dgm:cxn modelId="{1A613DB7-F5A9-4576-9A8E-CB8CEB8CEB1F}" srcId="{7D0B5C23-0933-422B-8539-7FD7C1B4734B}" destId="{5441C16B-1C6F-414E-AAC7-AE83C9214DAA}" srcOrd="1" destOrd="0" parTransId="{B6ADF4CA-F90E-4134-BBB4-D44AF6E73A78}" sibTransId="{AF0DE456-0FAC-43BB-8DCE-08E0E172733B}"/>
    <dgm:cxn modelId="{AF8380B9-74EC-4E97-AA76-7FD0E5F9EC40}" type="presOf" srcId="{437D9FD6-0F57-4B8F-B892-D1901FBB4428}" destId="{22859B06-4022-4174-950C-2EE210650707}" srcOrd="0" destOrd="3" presId="urn:microsoft.com/office/officeart/2005/8/layout/hList1"/>
    <dgm:cxn modelId="{A07FE4BD-16C4-439E-BFF1-626C6983ED34}" srcId="{504A36ED-D3B6-49C1-BE55-8EB4A6C58E77}" destId="{CBB54C37-7F4F-49D2-A122-5F5A3FA55CFF}" srcOrd="0" destOrd="0" parTransId="{234C8C9F-7C46-4EB6-8AF4-945ADD640B08}" sibTransId="{A0856152-6069-4E62-9FF2-7795B66A6DE4}"/>
    <dgm:cxn modelId="{37C0B0D6-DDBA-46EF-A084-ECC99CB183F9}" srcId="{504A36ED-D3B6-49C1-BE55-8EB4A6C58E77}" destId="{7D0B5C23-0933-422B-8539-7FD7C1B4734B}" srcOrd="1" destOrd="0" parTransId="{118850EB-42AB-473F-B11E-6C0A1B783C3E}" sibTransId="{A00A5E36-AAFF-4A2D-8D1E-0D38B52A2F8E}"/>
    <dgm:cxn modelId="{687380E3-8AC5-4BB4-A715-7DB76457CC05}" srcId="{CBB54C37-7F4F-49D2-A122-5F5A3FA55CFF}" destId="{6599A325-B8BD-4181-A35A-BF667DC2F6E6}" srcOrd="1" destOrd="0" parTransId="{366E93D6-2566-4556-86C1-0641216FEC6B}" sibTransId="{0E93D366-6CEF-4A8C-8A6A-6D563FB18A7C}"/>
    <dgm:cxn modelId="{61E5E8E4-BBA4-4A72-9E64-7DE849E09D3D}" type="presOf" srcId="{C8CC9AFF-BDC3-4567-A9A8-2B0FC2C249E2}" destId="{364CA9C2-B259-4BAF-B9A8-F3977F4C043E}" srcOrd="0" destOrd="0" presId="urn:microsoft.com/office/officeart/2005/8/layout/hList1"/>
    <dgm:cxn modelId="{474C2FFE-5889-4398-916A-B15666EFBCA9}" srcId="{CBB54C37-7F4F-49D2-A122-5F5A3FA55CFF}" destId="{AA10F33D-D138-405B-BCA8-5EADE4B6F5B2}" srcOrd="2" destOrd="0" parTransId="{4B3D496E-D5F8-4BA0-B6BD-564A1BCFE0EB}" sibTransId="{169FF52B-FB32-4BB4-B075-D293D3AE449D}"/>
    <dgm:cxn modelId="{283AE3FF-5955-421D-A50A-E9C4A950B748}" type="presOf" srcId="{44C8995A-BD0C-453E-933F-2FEF5EE42996}" destId="{364CA9C2-B259-4BAF-B9A8-F3977F4C043E}" srcOrd="0" destOrd="2" presId="urn:microsoft.com/office/officeart/2005/8/layout/hList1"/>
    <dgm:cxn modelId="{1F31C04F-156F-47A3-A9FD-47AEA63F6BF2}" type="presParOf" srcId="{BB5FA9D6-4646-4841-A175-5223EC611995}" destId="{5BB4C279-8D1C-40D9-876C-626E76107C23}" srcOrd="0" destOrd="0" presId="urn:microsoft.com/office/officeart/2005/8/layout/hList1"/>
    <dgm:cxn modelId="{D48B4123-BD39-4F3D-B4FE-CD78A9FA0148}" type="presParOf" srcId="{5BB4C279-8D1C-40D9-876C-626E76107C23}" destId="{49B232A6-A769-4D67-84C2-F5210D49A6D0}" srcOrd="0" destOrd="0" presId="urn:microsoft.com/office/officeart/2005/8/layout/hList1"/>
    <dgm:cxn modelId="{D671FDF7-C972-4D4C-92CD-E603A97A93FC}" type="presParOf" srcId="{5BB4C279-8D1C-40D9-876C-626E76107C23}" destId="{22859B06-4022-4174-950C-2EE210650707}" srcOrd="1" destOrd="0" presId="urn:microsoft.com/office/officeart/2005/8/layout/hList1"/>
    <dgm:cxn modelId="{341BCC60-CA3C-43EA-BD5B-BD5181E6C2E6}" type="presParOf" srcId="{BB5FA9D6-4646-4841-A175-5223EC611995}" destId="{721D4859-16B1-4EAF-BAAB-AA72B4FBA711}" srcOrd="1" destOrd="0" presId="urn:microsoft.com/office/officeart/2005/8/layout/hList1"/>
    <dgm:cxn modelId="{2B332D6A-A091-4B45-A953-359AA3BB50FB}" type="presParOf" srcId="{BB5FA9D6-4646-4841-A175-5223EC611995}" destId="{066ADAC3-9772-4A27-B2A3-E674A0DD977D}" srcOrd="2" destOrd="0" presId="urn:microsoft.com/office/officeart/2005/8/layout/hList1"/>
    <dgm:cxn modelId="{A9E20A95-E1F0-4E22-AD83-614818F32FE1}" type="presParOf" srcId="{066ADAC3-9772-4A27-B2A3-E674A0DD977D}" destId="{6F67F539-2607-4518-9016-F55CDB31C8DE}" srcOrd="0" destOrd="0" presId="urn:microsoft.com/office/officeart/2005/8/layout/hList1"/>
    <dgm:cxn modelId="{CE111F80-966D-4BCC-BE6B-CDACD09061B1}" type="presParOf" srcId="{066ADAC3-9772-4A27-B2A3-E674A0DD977D}" destId="{364CA9C2-B259-4BAF-B9A8-F3977F4C04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3AAAD7-FC17-43BE-8E4C-24A0C3EB7B53}" type="doc">
      <dgm:prSet loTypeId="urn:microsoft.com/office/officeart/2005/8/layout/v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3DA4CD59-3071-4E8A-A6AD-47ACA51C6C59}">
      <dgm:prSet phldrT="[Tekst]" custT="1"/>
      <dgm:spPr/>
      <dgm:t>
        <a:bodyPr/>
        <a:lstStyle/>
        <a:p>
          <a:r>
            <a:rPr lang="pl-PL" sz="2400" b="1" u="sng" dirty="0"/>
            <a:t>Fakt główny </a:t>
          </a:r>
        </a:p>
      </dgm:t>
    </dgm:pt>
    <dgm:pt modelId="{EFABA268-3605-4D94-A74C-8F7760E4FB15}" type="parTrans" cxnId="{C8F93060-1CBF-4054-BC92-0710662B5509}">
      <dgm:prSet/>
      <dgm:spPr/>
      <dgm:t>
        <a:bodyPr/>
        <a:lstStyle/>
        <a:p>
          <a:endParaRPr lang="pl-PL"/>
        </a:p>
      </dgm:t>
    </dgm:pt>
    <dgm:pt modelId="{30C853BF-78CC-4820-BEB8-2D015159230C}" type="sibTrans" cxnId="{C8F93060-1CBF-4054-BC92-0710662B5509}">
      <dgm:prSet/>
      <dgm:spPr/>
      <dgm:t>
        <a:bodyPr/>
        <a:lstStyle/>
        <a:p>
          <a:endParaRPr lang="pl-PL"/>
        </a:p>
      </dgm:t>
    </dgm:pt>
    <dgm:pt modelId="{EE406924-7C43-48B6-B8D6-3FDC30FE2753}">
      <dgm:prSet phldrT="[Tekst]" custT="1"/>
      <dgm:spPr/>
      <dgm:t>
        <a:bodyPr/>
        <a:lstStyle/>
        <a:p>
          <a:pPr algn="just"/>
          <a:r>
            <a:rPr lang="pl-PL" sz="1600" dirty="0"/>
            <a:t>zestaw znamion przestępstwa, którego dotyczy proces</a:t>
          </a:r>
        </a:p>
      </dgm:t>
    </dgm:pt>
    <dgm:pt modelId="{E73B5989-2684-4B6E-9C3B-AD7FCF7B12A3}" type="parTrans" cxnId="{8E767D98-4B41-4A51-A414-DA80587BF863}">
      <dgm:prSet/>
      <dgm:spPr/>
      <dgm:t>
        <a:bodyPr/>
        <a:lstStyle/>
        <a:p>
          <a:endParaRPr lang="pl-PL"/>
        </a:p>
      </dgm:t>
    </dgm:pt>
    <dgm:pt modelId="{A379EFBE-F4FF-43A4-B4DC-D3986B77F5E3}" type="sibTrans" cxnId="{8E767D98-4B41-4A51-A414-DA80587BF863}">
      <dgm:prSet/>
      <dgm:spPr/>
      <dgm:t>
        <a:bodyPr/>
        <a:lstStyle/>
        <a:p>
          <a:endParaRPr lang="pl-PL"/>
        </a:p>
      </dgm:t>
    </dgm:pt>
    <dgm:pt modelId="{5E33876F-9613-4E4B-B2BF-D8582B45486C}">
      <dgm:prSet phldrT="[Tekst]" custT="1"/>
      <dgm:spPr/>
      <dgm:t>
        <a:bodyPr/>
        <a:lstStyle/>
        <a:p>
          <a:r>
            <a:rPr lang="pl-PL" sz="2400" b="1" u="sng" dirty="0"/>
            <a:t>Fakty uboczne </a:t>
          </a:r>
        </a:p>
      </dgm:t>
    </dgm:pt>
    <dgm:pt modelId="{CCF14618-197C-4589-881E-396211B52F30}" type="parTrans" cxnId="{8780E3BC-98C9-4E5D-B609-CC0D05DE5619}">
      <dgm:prSet/>
      <dgm:spPr/>
      <dgm:t>
        <a:bodyPr/>
        <a:lstStyle/>
        <a:p>
          <a:endParaRPr lang="pl-PL"/>
        </a:p>
      </dgm:t>
    </dgm:pt>
    <dgm:pt modelId="{B50F22CF-5376-439D-9D94-2F40E2B9E3C1}" type="sibTrans" cxnId="{8780E3BC-98C9-4E5D-B609-CC0D05DE5619}">
      <dgm:prSet/>
      <dgm:spPr/>
      <dgm:t>
        <a:bodyPr/>
        <a:lstStyle/>
        <a:p>
          <a:endParaRPr lang="pl-PL"/>
        </a:p>
      </dgm:t>
    </dgm:pt>
    <dgm:pt modelId="{B72AE0AE-0AD1-41EE-896F-6E704C50F895}">
      <dgm:prSet phldrT="[Tekst]" custT="1"/>
      <dgm:spPr/>
      <dgm:t>
        <a:bodyPr/>
        <a:lstStyle/>
        <a:p>
          <a:pPr algn="just"/>
          <a:r>
            <a:rPr lang="pl-PL" sz="1600" b="1" dirty="0"/>
            <a:t>Fakty uboczne (dowodowe) </a:t>
          </a:r>
          <a:r>
            <a:rPr lang="pl-PL" sz="1600" dirty="0"/>
            <a:t>– okoliczności niestanowiące znamion czynu zabronionego, ale z ich istnienia (lub nieistnienia) można wyciągnąć wniosek o istnieniu faktu głównego</a:t>
          </a:r>
        </a:p>
      </dgm:t>
    </dgm:pt>
    <dgm:pt modelId="{81BE8238-FE23-4D6E-985E-709B1A09EDFE}" type="parTrans" cxnId="{69870E98-DF99-4910-BD42-20CBFAE3DB6E}">
      <dgm:prSet/>
      <dgm:spPr/>
      <dgm:t>
        <a:bodyPr/>
        <a:lstStyle/>
        <a:p>
          <a:endParaRPr lang="pl-PL"/>
        </a:p>
      </dgm:t>
    </dgm:pt>
    <dgm:pt modelId="{1E8A1986-03F5-4AE6-A659-09DC71593568}" type="sibTrans" cxnId="{69870E98-DF99-4910-BD42-20CBFAE3DB6E}">
      <dgm:prSet/>
      <dgm:spPr/>
      <dgm:t>
        <a:bodyPr/>
        <a:lstStyle/>
        <a:p>
          <a:endParaRPr lang="pl-PL"/>
        </a:p>
      </dgm:t>
    </dgm:pt>
    <dgm:pt modelId="{DB050007-BAF7-4450-9A8A-E08BAF3B0F71}">
      <dgm:prSet phldrT="[Tekst]" custT="1"/>
      <dgm:spPr/>
      <dgm:t>
        <a:bodyPr/>
        <a:lstStyle/>
        <a:p>
          <a:pPr algn="ctr"/>
          <a:r>
            <a:rPr lang="pl-PL" sz="1600" dirty="0"/>
            <a:t>W procesie jest </a:t>
          </a:r>
          <a:r>
            <a:rPr lang="pl-PL" sz="1600" b="1" dirty="0"/>
            <a:t>tylko jeden fakt główny</a:t>
          </a:r>
          <a:endParaRPr lang="pl-PL" sz="1600" dirty="0"/>
        </a:p>
      </dgm:t>
    </dgm:pt>
    <dgm:pt modelId="{A96C0647-C4C5-4A9C-AE4E-A74B5EC13CEF}" type="parTrans" cxnId="{3CD7DC6A-A138-43CD-B61E-E2FFE9504937}">
      <dgm:prSet/>
      <dgm:spPr/>
      <dgm:t>
        <a:bodyPr/>
        <a:lstStyle/>
        <a:p>
          <a:endParaRPr lang="pl-PL"/>
        </a:p>
      </dgm:t>
    </dgm:pt>
    <dgm:pt modelId="{CEF20B87-9144-46A1-B7EA-922079D830E0}" type="sibTrans" cxnId="{3CD7DC6A-A138-43CD-B61E-E2FFE9504937}">
      <dgm:prSet/>
      <dgm:spPr/>
      <dgm:t>
        <a:bodyPr/>
        <a:lstStyle/>
        <a:p>
          <a:endParaRPr lang="pl-PL"/>
        </a:p>
      </dgm:t>
    </dgm:pt>
    <dgm:pt modelId="{106A84EA-B775-4043-8C9C-E33F1BD60829}">
      <dgm:prSet phldrT="[Tekst]" custT="1"/>
      <dgm:spPr/>
      <dgm:t>
        <a:bodyPr/>
        <a:lstStyle/>
        <a:p>
          <a:pPr algn="just"/>
          <a:r>
            <a:rPr lang="pl-PL" sz="1600" dirty="0"/>
            <a:t>Celem postępowania dowodowego jest stwierdzenie faktu głównego</a:t>
          </a:r>
        </a:p>
      </dgm:t>
    </dgm:pt>
    <dgm:pt modelId="{A54999FA-B629-4292-82C1-5AD1302D3977}" type="parTrans" cxnId="{18C40A74-B07B-4554-940E-3AE92B0F787A}">
      <dgm:prSet/>
      <dgm:spPr/>
      <dgm:t>
        <a:bodyPr/>
        <a:lstStyle/>
        <a:p>
          <a:endParaRPr lang="pl-PL"/>
        </a:p>
      </dgm:t>
    </dgm:pt>
    <dgm:pt modelId="{36455A6D-BFD3-4605-AFB3-CE4201D79350}" type="sibTrans" cxnId="{18C40A74-B07B-4554-940E-3AE92B0F787A}">
      <dgm:prSet/>
      <dgm:spPr/>
      <dgm:t>
        <a:bodyPr/>
        <a:lstStyle/>
        <a:p>
          <a:endParaRPr lang="pl-PL"/>
        </a:p>
      </dgm:t>
    </dgm:pt>
    <dgm:pt modelId="{68403C0F-60CF-441A-BF6E-545732346379}">
      <dgm:prSet custT="1"/>
      <dgm:spPr/>
      <dgm:t>
        <a:bodyPr/>
        <a:lstStyle/>
        <a:p>
          <a:pPr algn="just"/>
          <a:r>
            <a:rPr lang="pl-PL" sz="1600" dirty="0"/>
            <a:t>Np. znalezienie odcisków palców oskarżonego na zwłokach </a:t>
          </a:r>
        </a:p>
      </dgm:t>
    </dgm:pt>
    <dgm:pt modelId="{AA10E821-D85C-449D-BEF9-999CCE4B6838}" type="parTrans" cxnId="{74C4B1B7-38C5-49FA-BBF7-A2A6B867431A}">
      <dgm:prSet/>
      <dgm:spPr/>
      <dgm:t>
        <a:bodyPr/>
        <a:lstStyle/>
        <a:p>
          <a:endParaRPr lang="pl-PL"/>
        </a:p>
      </dgm:t>
    </dgm:pt>
    <dgm:pt modelId="{110AB2E6-9C83-4412-BFC2-480409DEF020}" type="sibTrans" cxnId="{74C4B1B7-38C5-49FA-BBF7-A2A6B867431A}">
      <dgm:prSet/>
      <dgm:spPr/>
      <dgm:t>
        <a:bodyPr/>
        <a:lstStyle/>
        <a:p>
          <a:endParaRPr lang="pl-PL"/>
        </a:p>
      </dgm:t>
    </dgm:pt>
    <dgm:pt modelId="{77DD829A-9F89-419E-870E-38E4F406B913}">
      <dgm:prSet custT="1"/>
      <dgm:spPr/>
      <dgm:t>
        <a:bodyPr/>
        <a:lstStyle/>
        <a:p>
          <a:pPr algn="just"/>
          <a:r>
            <a:rPr lang="pl-PL" sz="1600" b="1" dirty="0">
              <a:solidFill>
                <a:srgbClr val="FFFF00"/>
              </a:solidFill>
            </a:rPr>
            <a:t>Fakty dowodowe to poszlaki</a:t>
          </a:r>
        </a:p>
      </dgm:t>
    </dgm:pt>
    <dgm:pt modelId="{C9E896B1-A7D3-429B-8FC9-C375958E1F3D}" type="parTrans" cxnId="{C9792D25-A826-46A3-9EEF-77BF1C29B4E7}">
      <dgm:prSet/>
      <dgm:spPr/>
      <dgm:t>
        <a:bodyPr/>
        <a:lstStyle/>
        <a:p>
          <a:endParaRPr lang="pl-PL"/>
        </a:p>
      </dgm:t>
    </dgm:pt>
    <dgm:pt modelId="{7B2AF09B-67F8-4C69-B87D-F23EE70A9EAB}" type="sibTrans" cxnId="{C9792D25-A826-46A3-9EEF-77BF1C29B4E7}">
      <dgm:prSet/>
      <dgm:spPr/>
      <dgm:t>
        <a:bodyPr/>
        <a:lstStyle/>
        <a:p>
          <a:endParaRPr lang="pl-PL"/>
        </a:p>
      </dgm:t>
    </dgm:pt>
    <dgm:pt modelId="{024473EC-CFD7-488F-86B5-FD36EE97EF1A}">
      <dgm:prSet custT="1"/>
      <dgm:spPr/>
      <dgm:t>
        <a:bodyPr/>
        <a:lstStyle/>
        <a:p>
          <a:pPr algn="ctr"/>
          <a:r>
            <a:rPr lang="pl-PL" sz="1600" b="1" u="sng" dirty="0">
              <a:solidFill>
                <a:srgbClr val="FFFF00"/>
              </a:solidFill>
            </a:rPr>
            <a:t>Nie mylić z dowodami poszlakowymi</a:t>
          </a:r>
          <a:r>
            <a:rPr lang="pl-PL" sz="1600" b="1" dirty="0">
              <a:solidFill>
                <a:srgbClr val="FFFF00"/>
              </a:solidFill>
            </a:rPr>
            <a:t>!</a:t>
          </a:r>
        </a:p>
      </dgm:t>
    </dgm:pt>
    <dgm:pt modelId="{DF9F1563-CD91-48EF-8EFD-2D657BFD557A}" type="parTrans" cxnId="{674D2DD9-FED0-4C72-ABDB-50CE608EA693}">
      <dgm:prSet/>
      <dgm:spPr/>
      <dgm:t>
        <a:bodyPr/>
        <a:lstStyle/>
        <a:p>
          <a:endParaRPr lang="pl-PL"/>
        </a:p>
      </dgm:t>
    </dgm:pt>
    <dgm:pt modelId="{9B674F79-6DC4-4BA2-B189-89AF85DB8430}" type="sibTrans" cxnId="{674D2DD9-FED0-4C72-ABDB-50CE608EA693}">
      <dgm:prSet/>
      <dgm:spPr/>
      <dgm:t>
        <a:bodyPr/>
        <a:lstStyle/>
        <a:p>
          <a:endParaRPr lang="pl-PL"/>
        </a:p>
      </dgm:t>
    </dgm:pt>
    <dgm:pt modelId="{A6189D79-5883-4EF1-AE91-B891DBB18F93}">
      <dgm:prSet phldrT="[Tekst]" custT="1"/>
      <dgm:spPr/>
      <dgm:t>
        <a:bodyPr/>
        <a:lstStyle/>
        <a:p>
          <a:pPr algn="just"/>
          <a:r>
            <a:rPr lang="pl-PL" sz="1600" dirty="0"/>
            <a:t>np. zabicie człowieka</a:t>
          </a:r>
        </a:p>
      </dgm:t>
    </dgm:pt>
    <dgm:pt modelId="{7FFE9705-7E69-424F-9FAF-FAEF20BFB958}" type="parTrans" cxnId="{C1C30ACA-59C5-41A4-A674-F048A4DC5D0F}">
      <dgm:prSet/>
      <dgm:spPr/>
      <dgm:t>
        <a:bodyPr/>
        <a:lstStyle/>
        <a:p>
          <a:endParaRPr lang="pl-PL"/>
        </a:p>
      </dgm:t>
    </dgm:pt>
    <dgm:pt modelId="{0D118703-BE64-42A1-86CC-F61A1E639B5D}" type="sibTrans" cxnId="{C1C30ACA-59C5-41A4-A674-F048A4DC5D0F}">
      <dgm:prSet/>
      <dgm:spPr/>
      <dgm:t>
        <a:bodyPr/>
        <a:lstStyle/>
        <a:p>
          <a:endParaRPr lang="pl-PL"/>
        </a:p>
      </dgm:t>
    </dgm:pt>
    <dgm:pt modelId="{F2E088AE-A6BE-4465-AFAB-29C442BC6BDC}">
      <dgm:prSet phldrT="[Tekst]" custT="1"/>
      <dgm:spPr/>
      <dgm:t>
        <a:bodyPr/>
        <a:lstStyle/>
        <a:p>
          <a:pPr algn="just"/>
          <a:endParaRPr lang="pl-PL" sz="1600" dirty="0"/>
        </a:p>
      </dgm:t>
    </dgm:pt>
    <dgm:pt modelId="{EFEAD2E6-990A-4CFF-946A-93551989415A}" type="parTrans" cxnId="{1A36AD22-54F7-4115-8307-1B1CF4758C31}">
      <dgm:prSet/>
      <dgm:spPr/>
      <dgm:t>
        <a:bodyPr/>
        <a:lstStyle/>
        <a:p>
          <a:endParaRPr lang="pl-PL"/>
        </a:p>
      </dgm:t>
    </dgm:pt>
    <dgm:pt modelId="{D07DAC2C-487C-4849-935A-A34E2FCE49E2}" type="sibTrans" cxnId="{1A36AD22-54F7-4115-8307-1B1CF4758C31}">
      <dgm:prSet/>
      <dgm:spPr/>
      <dgm:t>
        <a:bodyPr/>
        <a:lstStyle/>
        <a:p>
          <a:endParaRPr lang="pl-PL"/>
        </a:p>
      </dgm:t>
    </dgm:pt>
    <dgm:pt modelId="{94F8BD42-4C79-4B7D-8FD4-AFD98F09D175}" type="pres">
      <dgm:prSet presAssocID="{873AAAD7-FC17-43BE-8E4C-24A0C3EB7B53}" presName="Name0" presStyleCnt="0">
        <dgm:presLayoutVars>
          <dgm:dir/>
          <dgm:animLvl val="lvl"/>
          <dgm:resizeHandles/>
        </dgm:presLayoutVars>
      </dgm:prSet>
      <dgm:spPr/>
    </dgm:pt>
    <dgm:pt modelId="{6BF1430A-11AE-4028-B63B-4BF1FB5C31B5}" type="pres">
      <dgm:prSet presAssocID="{3DA4CD59-3071-4E8A-A6AD-47ACA51C6C59}" presName="linNode" presStyleCnt="0"/>
      <dgm:spPr/>
    </dgm:pt>
    <dgm:pt modelId="{35312BF5-54F7-4324-8858-370612C7EE7D}" type="pres">
      <dgm:prSet presAssocID="{3DA4CD59-3071-4E8A-A6AD-47ACA51C6C59}" presName="parentShp" presStyleLbl="node1" presStyleIdx="0" presStyleCnt="2" custScaleX="163879">
        <dgm:presLayoutVars>
          <dgm:bulletEnabled val="1"/>
        </dgm:presLayoutVars>
      </dgm:prSet>
      <dgm:spPr/>
    </dgm:pt>
    <dgm:pt modelId="{13A5CDAC-B592-4EC2-9773-D142711E7F52}" type="pres">
      <dgm:prSet presAssocID="{3DA4CD59-3071-4E8A-A6AD-47ACA51C6C59}" presName="childShp" presStyleLbl="bgAccFollowNode1" presStyleIdx="0" presStyleCnt="2" custAng="1219930" custScaleX="266619">
        <dgm:presLayoutVars>
          <dgm:bulletEnabled val="1"/>
        </dgm:presLayoutVars>
      </dgm:prSet>
      <dgm:spPr/>
    </dgm:pt>
    <dgm:pt modelId="{9D05728E-8894-4627-8849-B34A7100C053}" type="pres">
      <dgm:prSet presAssocID="{30C853BF-78CC-4820-BEB8-2D015159230C}" presName="spacing" presStyleCnt="0"/>
      <dgm:spPr/>
    </dgm:pt>
    <dgm:pt modelId="{9D5141D3-1F39-41E9-8145-8A284B6CAEE9}" type="pres">
      <dgm:prSet presAssocID="{5E33876F-9613-4E4B-B2BF-D8582B45486C}" presName="linNode" presStyleCnt="0"/>
      <dgm:spPr/>
    </dgm:pt>
    <dgm:pt modelId="{0E9F9AB0-4A35-4083-8021-8B75948E9F15}" type="pres">
      <dgm:prSet presAssocID="{5E33876F-9613-4E4B-B2BF-D8582B45486C}" presName="parentShp" presStyleLbl="node1" presStyleIdx="1" presStyleCnt="2" custScaleX="162386">
        <dgm:presLayoutVars>
          <dgm:bulletEnabled val="1"/>
        </dgm:presLayoutVars>
      </dgm:prSet>
      <dgm:spPr/>
    </dgm:pt>
    <dgm:pt modelId="{2864DD77-AF7E-4B0F-898D-A3DAA16BD792}" type="pres">
      <dgm:prSet presAssocID="{5E33876F-9613-4E4B-B2BF-D8582B45486C}" presName="childShp" presStyleLbl="bgAccFollowNode1" presStyleIdx="1" presStyleCnt="2" custAng="19973643" custScaleX="264874">
        <dgm:presLayoutVars>
          <dgm:bulletEnabled val="1"/>
        </dgm:presLayoutVars>
      </dgm:prSet>
      <dgm:spPr/>
    </dgm:pt>
  </dgm:ptLst>
  <dgm:cxnLst>
    <dgm:cxn modelId="{253A4904-DB85-4534-8779-006270C61F40}" type="presOf" srcId="{EE406924-7C43-48B6-B8D6-3FDC30FE2753}" destId="{13A5CDAC-B592-4EC2-9773-D142711E7F52}" srcOrd="0" destOrd="1" presId="urn:microsoft.com/office/officeart/2005/8/layout/vList6"/>
    <dgm:cxn modelId="{1917D204-06B6-4B75-965B-F3EA113D50D2}" type="presOf" srcId="{77DD829A-9F89-419E-870E-38E4F406B913}" destId="{2864DD77-AF7E-4B0F-898D-A3DAA16BD792}" srcOrd="0" destOrd="2" presId="urn:microsoft.com/office/officeart/2005/8/layout/vList6"/>
    <dgm:cxn modelId="{DE9A1914-7882-4CC9-B8B7-F3A159432AF1}" type="presOf" srcId="{024473EC-CFD7-488F-86B5-FD36EE97EF1A}" destId="{2864DD77-AF7E-4B0F-898D-A3DAA16BD792}" srcOrd="0" destOrd="3" presId="urn:microsoft.com/office/officeart/2005/8/layout/vList6"/>
    <dgm:cxn modelId="{58B3F418-CE5F-4C57-A2C5-479B95C45721}" type="presOf" srcId="{B72AE0AE-0AD1-41EE-896F-6E704C50F895}" destId="{2864DD77-AF7E-4B0F-898D-A3DAA16BD792}" srcOrd="0" destOrd="0" presId="urn:microsoft.com/office/officeart/2005/8/layout/vList6"/>
    <dgm:cxn modelId="{1A36AD22-54F7-4115-8307-1B1CF4758C31}" srcId="{3DA4CD59-3071-4E8A-A6AD-47ACA51C6C59}" destId="{F2E088AE-A6BE-4465-AFAB-29C442BC6BDC}" srcOrd="0" destOrd="0" parTransId="{EFEAD2E6-990A-4CFF-946A-93551989415A}" sibTransId="{D07DAC2C-487C-4849-935A-A34E2FCE49E2}"/>
    <dgm:cxn modelId="{C9792D25-A826-46A3-9EEF-77BF1C29B4E7}" srcId="{5E33876F-9613-4E4B-B2BF-D8582B45486C}" destId="{77DD829A-9F89-419E-870E-38E4F406B913}" srcOrd="2" destOrd="0" parTransId="{C9E896B1-A7D3-429B-8FC9-C375958E1F3D}" sibTransId="{7B2AF09B-67F8-4C69-B87D-F23EE70A9EAB}"/>
    <dgm:cxn modelId="{31CD4427-A6FB-4CDD-88B2-F80D791DA27D}" type="presOf" srcId="{F2E088AE-A6BE-4465-AFAB-29C442BC6BDC}" destId="{13A5CDAC-B592-4EC2-9773-D142711E7F52}" srcOrd="0" destOrd="0" presId="urn:microsoft.com/office/officeart/2005/8/layout/vList6"/>
    <dgm:cxn modelId="{A3BC5333-2ADB-42A0-BE57-AB03B61876AB}" type="presOf" srcId="{5E33876F-9613-4E4B-B2BF-D8582B45486C}" destId="{0E9F9AB0-4A35-4083-8021-8B75948E9F15}" srcOrd="0" destOrd="0" presId="urn:microsoft.com/office/officeart/2005/8/layout/vList6"/>
    <dgm:cxn modelId="{E2A87436-40ED-45E0-9585-963833A06B50}" type="presOf" srcId="{DB050007-BAF7-4450-9A8A-E08BAF3B0F71}" destId="{13A5CDAC-B592-4EC2-9773-D142711E7F52}" srcOrd="0" destOrd="4" presId="urn:microsoft.com/office/officeart/2005/8/layout/vList6"/>
    <dgm:cxn modelId="{C8F93060-1CBF-4054-BC92-0710662B5509}" srcId="{873AAAD7-FC17-43BE-8E4C-24A0C3EB7B53}" destId="{3DA4CD59-3071-4E8A-A6AD-47ACA51C6C59}" srcOrd="0" destOrd="0" parTransId="{EFABA268-3605-4D94-A74C-8F7760E4FB15}" sibTransId="{30C853BF-78CC-4820-BEB8-2D015159230C}"/>
    <dgm:cxn modelId="{3CD7DC6A-A138-43CD-B61E-E2FFE9504937}" srcId="{3DA4CD59-3071-4E8A-A6AD-47ACA51C6C59}" destId="{DB050007-BAF7-4450-9A8A-E08BAF3B0F71}" srcOrd="4" destOrd="0" parTransId="{A96C0647-C4C5-4A9C-AE4E-A74B5EC13CEF}" sibTransId="{CEF20B87-9144-46A1-B7EA-922079D830E0}"/>
    <dgm:cxn modelId="{18C40A74-B07B-4554-940E-3AE92B0F787A}" srcId="{3DA4CD59-3071-4E8A-A6AD-47ACA51C6C59}" destId="{106A84EA-B775-4043-8C9C-E33F1BD60829}" srcOrd="3" destOrd="0" parTransId="{A54999FA-B629-4292-82C1-5AD1302D3977}" sibTransId="{36455A6D-BFD3-4605-AFB3-CE4201D79350}"/>
    <dgm:cxn modelId="{69870E98-DF99-4910-BD42-20CBFAE3DB6E}" srcId="{5E33876F-9613-4E4B-B2BF-D8582B45486C}" destId="{B72AE0AE-0AD1-41EE-896F-6E704C50F895}" srcOrd="0" destOrd="0" parTransId="{81BE8238-FE23-4D6E-985E-709B1A09EDFE}" sibTransId="{1E8A1986-03F5-4AE6-A659-09DC71593568}"/>
    <dgm:cxn modelId="{8E767D98-4B41-4A51-A414-DA80587BF863}" srcId="{3DA4CD59-3071-4E8A-A6AD-47ACA51C6C59}" destId="{EE406924-7C43-48B6-B8D6-3FDC30FE2753}" srcOrd="1" destOrd="0" parTransId="{E73B5989-2684-4B6E-9C3B-AD7FCF7B12A3}" sibTransId="{A379EFBE-F4FF-43A4-B4DC-D3986B77F5E3}"/>
    <dgm:cxn modelId="{918518A8-810E-441F-9402-F4252F360F49}" type="presOf" srcId="{106A84EA-B775-4043-8C9C-E33F1BD60829}" destId="{13A5CDAC-B592-4EC2-9773-D142711E7F52}" srcOrd="0" destOrd="3" presId="urn:microsoft.com/office/officeart/2005/8/layout/vList6"/>
    <dgm:cxn modelId="{CD2E1BA9-F2B7-4CFF-85F5-B1ECD1AE0642}" type="presOf" srcId="{A6189D79-5883-4EF1-AE91-B891DBB18F93}" destId="{13A5CDAC-B592-4EC2-9773-D142711E7F52}" srcOrd="0" destOrd="2" presId="urn:microsoft.com/office/officeart/2005/8/layout/vList6"/>
    <dgm:cxn modelId="{74C4B1B7-38C5-49FA-BBF7-A2A6B867431A}" srcId="{5E33876F-9613-4E4B-B2BF-D8582B45486C}" destId="{68403C0F-60CF-441A-BF6E-545732346379}" srcOrd="1" destOrd="0" parTransId="{AA10E821-D85C-449D-BEF9-999CCE4B6838}" sibTransId="{110AB2E6-9C83-4412-BFC2-480409DEF020}"/>
    <dgm:cxn modelId="{8780E3BC-98C9-4E5D-B609-CC0D05DE5619}" srcId="{873AAAD7-FC17-43BE-8E4C-24A0C3EB7B53}" destId="{5E33876F-9613-4E4B-B2BF-D8582B45486C}" srcOrd="1" destOrd="0" parTransId="{CCF14618-197C-4589-881E-396211B52F30}" sibTransId="{B50F22CF-5376-439D-9D94-2F40E2B9E3C1}"/>
    <dgm:cxn modelId="{DA58B3BD-68FB-4E7B-93A3-B555340B45D9}" type="presOf" srcId="{3DA4CD59-3071-4E8A-A6AD-47ACA51C6C59}" destId="{35312BF5-54F7-4324-8858-370612C7EE7D}" srcOrd="0" destOrd="0" presId="urn:microsoft.com/office/officeart/2005/8/layout/vList6"/>
    <dgm:cxn modelId="{C1C30ACA-59C5-41A4-A674-F048A4DC5D0F}" srcId="{3DA4CD59-3071-4E8A-A6AD-47ACA51C6C59}" destId="{A6189D79-5883-4EF1-AE91-B891DBB18F93}" srcOrd="2" destOrd="0" parTransId="{7FFE9705-7E69-424F-9FAF-FAEF20BFB958}" sibTransId="{0D118703-BE64-42A1-86CC-F61A1E639B5D}"/>
    <dgm:cxn modelId="{F2341CD6-1D3C-4434-B872-6FC2DBB4ED16}" type="presOf" srcId="{68403C0F-60CF-441A-BF6E-545732346379}" destId="{2864DD77-AF7E-4B0F-898D-A3DAA16BD792}" srcOrd="0" destOrd="1" presId="urn:microsoft.com/office/officeart/2005/8/layout/vList6"/>
    <dgm:cxn modelId="{674D2DD9-FED0-4C72-ABDB-50CE608EA693}" srcId="{5E33876F-9613-4E4B-B2BF-D8582B45486C}" destId="{024473EC-CFD7-488F-86B5-FD36EE97EF1A}" srcOrd="3" destOrd="0" parTransId="{DF9F1563-CD91-48EF-8EFD-2D657BFD557A}" sibTransId="{9B674F79-6DC4-4BA2-B189-89AF85DB8430}"/>
    <dgm:cxn modelId="{2F301DF9-C0ED-4972-862D-485C9A732B2B}" type="presOf" srcId="{873AAAD7-FC17-43BE-8E4C-24A0C3EB7B53}" destId="{94F8BD42-4C79-4B7D-8FD4-AFD98F09D175}" srcOrd="0" destOrd="0" presId="urn:microsoft.com/office/officeart/2005/8/layout/vList6"/>
    <dgm:cxn modelId="{41C8838F-7F4E-47E9-AFB1-841D9D288207}" type="presParOf" srcId="{94F8BD42-4C79-4B7D-8FD4-AFD98F09D175}" destId="{6BF1430A-11AE-4028-B63B-4BF1FB5C31B5}" srcOrd="0" destOrd="0" presId="urn:microsoft.com/office/officeart/2005/8/layout/vList6"/>
    <dgm:cxn modelId="{43BB9831-A716-4F1A-B098-6C3AC050EEF6}" type="presParOf" srcId="{6BF1430A-11AE-4028-B63B-4BF1FB5C31B5}" destId="{35312BF5-54F7-4324-8858-370612C7EE7D}" srcOrd="0" destOrd="0" presId="urn:microsoft.com/office/officeart/2005/8/layout/vList6"/>
    <dgm:cxn modelId="{E825198D-3EBD-484C-9A1D-DE8A33FAEBA6}" type="presParOf" srcId="{6BF1430A-11AE-4028-B63B-4BF1FB5C31B5}" destId="{13A5CDAC-B592-4EC2-9773-D142711E7F52}" srcOrd="1" destOrd="0" presId="urn:microsoft.com/office/officeart/2005/8/layout/vList6"/>
    <dgm:cxn modelId="{C6C31B7B-78C4-45FA-B98A-B5EE96090BDD}" type="presParOf" srcId="{94F8BD42-4C79-4B7D-8FD4-AFD98F09D175}" destId="{9D05728E-8894-4627-8849-B34A7100C053}" srcOrd="1" destOrd="0" presId="urn:microsoft.com/office/officeart/2005/8/layout/vList6"/>
    <dgm:cxn modelId="{DCCBFCDF-C243-42FF-B8CF-FB78C39BF448}" type="presParOf" srcId="{94F8BD42-4C79-4B7D-8FD4-AFD98F09D175}" destId="{9D5141D3-1F39-41E9-8145-8A284B6CAEE9}" srcOrd="2" destOrd="0" presId="urn:microsoft.com/office/officeart/2005/8/layout/vList6"/>
    <dgm:cxn modelId="{B2F90073-00C6-47A0-A518-3CEBC2F598EF}" type="presParOf" srcId="{9D5141D3-1F39-41E9-8145-8A284B6CAEE9}" destId="{0E9F9AB0-4A35-4083-8021-8B75948E9F15}" srcOrd="0" destOrd="0" presId="urn:microsoft.com/office/officeart/2005/8/layout/vList6"/>
    <dgm:cxn modelId="{4E6A5427-8324-4859-A50C-A3EF657148EF}" type="presParOf" srcId="{9D5141D3-1F39-41E9-8145-8A284B6CAEE9}" destId="{2864DD77-AF7E-4B0F-898D-A3DAA16BD79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C98C6E-325F-4BEF-A1CA-C26AB4E6D388}" type="doc">
      <dgm:prSet loTypeId="urn:microsoft.com/office/officeart/2005/8/layout/balance1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F0B7C6FB-8187-4E46-89DB-2A0B57C9BAA5}">
      <dgm:prSet phldrT="[Tekst]"/>
      <dgm:spPr/>
      <dgm:t>
        <a:bodyPr/>
        <a:lstStyle/>
        <a:p>
          <a:r>
            <a:rPr lang="pl-PL" dirty="0"/>
            <a:t>Pierwotne i pochodne</a:t>
          </a:r>
        </a:p>
      </dgm:t>
    </dgm:pt>
    <dgm:pt modelId="{ED3A6663-4B73-45E1-ACE8-A64EE676BC88}" type="parTrans" cxnId="{47817C36-17CA-4F18-83F8-96662EEACF33}">
      <dgm:prSet/>
      <dgm:spPr/>
      <dgm:t>
        <a:bodyPr/>
        <a:lstStyle/>
        <a:p>
          <a:endParaRPr lang="pl-PL"/>
        </a:p>
      </dgm:t>
    </dgm:pt>
    <dgm:pt modelId="{15E92172-638D-49C3-A624-FD2C971025D9}" type="sibTrans" cxnId="{47817C36-17CA-4F18-83F8-96662EEACF33}">
      <dgm:prSet/>
      <dgm:spPr/>
      <dgm:t>
        <a:bodyPr/>
        <a:lstStyle/>
        <a:p>
          <a:endParaRPr lang="pl-PL"/>
        </a:p>
      </dgm:t>
    </dgm:pt>
    <dgm:pt modelId="{B2DB9580-3862-4AC4-96EA-13F08AF2447E}">
      <dgm:prSet phldrT="[Tekst]"/>
      <dgm:spPr/>
      <dgm:t>
        <a:bodyPr/>
        <a:lstStyle/>
        <a:p>
          <a:r>
            <a:rPr lang="pl-PL" dirty="0"/>
            <a:t>pojęciowe i zmysłowe</a:t>
          </a:r>
        </a:p>
      </dgm:t>
    </dgm:pt>
    <dgm:pt modelId="{B32F0D35-B160-44FA-8993-5DC3970F8DA8}" type="parTrans" cxnId="{263A0F02-AEF7-4791-B5F9-FC0F5BE75514}">
      <dgm:prSet/>
      <dgm:spPr/>
      <dgm:t>
        <a:bodyPr/>
        <a:lstStyle/>
        <a:p>
          <a:endParaRPr lang="pl-PL"/>
        </a:p>
      </dgm:t>
    </dgm:pt>
    <dgm:pt modelId="{05B4B048-3DB2-4A43-97BD-3B2783EE617F}" type="sibTrans" cxnId="{263A0F02-AEF7-4791-B5F9-FC0F5BE75514}">
      <dgm:prSet/>
      <dgm:spPr/>
      <dgm:t>
        <a:bodyPr/>
        <a:lstStyle/>
        <a:p>
          <a:endParaRPr lang="pl-PL"/>
        </a:p>
      </dgm:t>
    </dgm:pt>
    <dgm:pt modelId="{1D6329F3-F9E3-4F2B-9EDF-CD4B9EBA1665}">
      <dgm:prSet phldrT="[Tekst]"/>
      <dgm:spPr/>
      <dgm:t>
        <a:bodyPr/>
        <a:lstStyle/>
        <a:p>
          <a:r>
            <a:rPr lang="pl-PL" dirty="0"/>
            <a:t>obciążające i odciążające </a:t>
          </a:r>
        </a:p>
      </dgm:t>
    </dgm:pt>
    <dgm:pt modelId="{47CD9A86-0D15-4FB9-8FF7-AC3DA0CF078F}" type="parTrans" cxnId="{270FC964-26AD-4F77-8953-AF5C982DA4E9}">
      <dgm:prSet/>
      <dgm:spPr/>
      <dgm:t>
        <a:bodyPr/>
        <a:lstStyle/>
        <a:p>
          <a:endParaRPr lang="pl-PL"/>
        </a:p>
      </dgm:t>
    </dgm:pt>
    <dgm:pt modelId="{BA526806-8189-41C7-8AF3-0CA33DE6E22B}" type="sibTrans" cxnId="{270FC964-26AD-4F77-8953-AF5C982DA4E9}">
      <dgm:prSet/>
      <dgm:spPr/>
      <dgm:t>
        <a:bodyPr/>
        <a:lstStyle/>
        <a:p>
          <a:endParaRPr lang="pl-PL"/>
        </a:p>
      </dgm:t>
    </dgm:pt>
    <dgm:pt modelId="{EC7B50E7-F798-493B-A03C-509E94E3D654}">
      <dgm:prSet phldrT="[Tekst]"/>
      <dgm:spPr/>
      <dgm:t>
        <a:bodyPr/>
        <a:lstStyle/>
        <a:p>
          <a:r>
            <a:rPr lang="pl-PL" dirty="0"/>
            <a:t>Pośrednie i bezpośrednie </a:t>
          </a:r>
        </a:p>
      </dgm:t>
    </dgm:pt>
    <dgm:pt modelId="{D59BF10D-E8B2-43A0-9296-38007154185A}" type="parTrans" cxnId="{44D39DFF-2B71-4193-9678-2DC5B97ED79F}">
      <dgm:prSet/>
      <dgm:spPr/>
      <dgm:t>
        <a:bodyPr/>
        <a:lstStyle/>
        <a:p>
          <a:endParaRPr lang="pl-PL"/>
        </a:p>
      </dgm:t>
    </dgm:pt>
    <dgm:pt modelId="{2CA80211-B7F9-4C97-A47A-46FEF069F2CC}" type="sibTrans" cxnId="{44D39DFF-2B71-4193-9678-2DC5B97ED79F}">
      <dgm:prSet/>
      <dgm:spPr/>
      <dgm:t>
        <a:bodyPr/>
        <a:lstStyle/>
        <a:p>
          <a:endParaRPr lang="pl-PL"/>
        </a:p>
      </dgm:t>
    </dgm:pt>
    <dgm:pt modelId="{1893C2AB-F643-44BB-A39D-C0052929242B}">
      <dgm:prSet phldrT="[Tekst]"/>
      <dgm:spPr/>
      <dgm:t>
        <a:bodyPr/>
        <a:lstStyle/>
        <a:p>
          <a:r>
            <a:rPr lang="pl-PL" dirty="0"/>
            <a:t>ścisłe i swobodne </a:t>
          </a:r>
        </a:p>
      </dgm:t>
    </dgm:pt>
    <dgm:pt modelId="{DD3583AB-B880-4B2D-8F5C-20AE083667A8}" type="parTrans" cxnId="{91D009A5-4A1B-41F1-B761-DB0E7A046787}">
      <dgm:prSet/>
      <dgm:spPr/>
      <dgm:t>
        <a:bodyPr/>
        <a:lstStyle/>
        <a:p>
          <a:endParaRPr lang="pl-PL"/>
        </a:p>
      </dgm:t>
    </dgm:pt>
    <dgm:pt modelId="{2786774D-3213-48CC-B6F0-027AF6867772}" type="sibTrans" cxnId="{91D009A5-4A1B-41F1-B761-DB0E7A046787}">
      <dgm:prSet/>
      <dgm:spPr/>
      <dgm:t>
        <a:bodyPr/>
        <a:lstStyle/>
        <a:p>
          <a:endParaRPr lang="pl-PL"/>
        </a:p>
      </dgm:t>
    </dgm:pt>
    <dgm:pt modelId="{2A624BCA-436F-4EF9-97AA-204775E146C4}">
      <dgm:prSet phldrT="[Tekst]"/>
      <dgm:spPr/>
      <dgm:t>
        <a:bodyPr/>
        <a:lstStyle/>
        <a:p>
          <a:r>
            <a:rPr lang="pl-PL" dirty="0"/>
            <a:t>z przypadku i przeznaczenia </a:t>
          </a:r>
        </a:p>
      </dgm:t>
    </dgm:pt>
    <dgm:pt modelId="{58C73E1B-4AB3-4D3C-B822-67303C3E7D09}" type="parTrans" cxnId="{55E6A955-B4AE-41AB-8E93-5B661FC42317}">
      <dgm:prSet/>
      <dgm:spPr/>
      <dgm:t>
        <a:bodyPr/>
        <a:lstStyle/>
        <a:p>
          <a:endParaRPr lang="pl-PL"/>
        </a:p>
      </dgm:t>
    </dgm:pt>
    <dgm:pt modelId="{44F85E4A-CD69-444C-B440-6D0CD0265949}" type="sibTrans" cxnId="{55E6A955-B4AE-41AB-8E93-5B661FC42317}">
      <dgm:prSet/>
      <dgm:spPr/>
      <dgm:t>
        <a:bodyPr/>
        <a:lstStyle/>
        <a:p>
          <a:endParaRPr lang="pl-PL"/>
        </a:p>
      </dgm:t>
    </dgm:pt>
    <dgm:pt modelId="{50FB02D9-D9EF-424F-B91C-409843E567AD}">
      <dgm:prSet phldrT="[Tekst]"/>
      <dgm:spPr/>
      <dgm:t>
        <a:bodyPr/>
        <a:lstStyle/>
        <a:p>
          <a:r>
            <a:rPr lang="pl-PL" dirty="0"/>
            <a:t>osobowe i rzeczowe </a:t>
          </a:r>
        </a:p>
      </dgm:t>
    </dgm:pt>
    <dgm:pt modelId="{B02D4CF5-AE5C-4117-AF9B-5A00EE73C8FA}" type="parTrans" cxnId="{14AD5A1E-EA89-444B-81F6-697D75FAD951}">
      <dgm:prSet/>
      <dgm:spPr/>
      <dgm:t>
        <a:bodyPr/>
        <a:lstStyle/>
        <a:p>
          <a:endParaRPr lang="pl-PL"/>
        </a:p>
      </dgm:t>
    </dgm:pt>
    <dgm:pt modelId="{07D52107-D83B-486A-AFBF-E65579ACB8E2}" type="sibTrans" cxnId="{14AD5A1E-EA89-444B-81F6-697D75FAD951}">
      <dgm:prSet/>
      <dgm:spPr/>
      <dgm:t>
        <a:bodyPr/>
        <a:lstStyle/>
        <a:p>
          <a:endParaRPr lang="pl-PL"/>
        </a:p>
      </dgm:t>
    </dgm:pt>
    <dgm:pt modelId="{8EAD884E-6E70-4170-9424-860C8E33BCCA}">
      <dgm:prSet phldrT="[Tekst]"/>
      <dgm:spPr/>
      <dgm:t>
        <a:bodyPr/>
        <a:lstStyle/>
        <a:p>
          <a:endParaRPr lang="pl-PL"/>
        </a:p>
      </dgm:t>
    </dgm:pt>
    <dgm:pt modelId="{E1B8AF9D-9DD8-4EC7-8A07-5B07B70A2B03}" type="parTrans" cxnId="{2FF028A9-33AF-4BF0-85F5-AFB267B2DB10}">
      <dgm:prSet/>
      <dgm:spPr/>
      <dgm:t>
        <a:bodyPr/>
        <a:lstStyle/>
        <a:p>
          <a:endParaRPr lang="pl-PL"/>
        </a:p>
      </dgm:t>
    </dgm:pt>
    <dgm:pt modelId="{0DF17F89-E942-43E1-8EA7-91094F56BD91}" type="sibTrans" cxnId="{2FF028A9-33AF-4BF0-85F5-AFB267B2DB10}">
      <dgm:prSet/>
      <dgm:spPr/>
      <dgm:t>
        <a:bodyPr/>
        <a:lstStyle/>
        <a:p>
          <a:endParaRPr lang="pl-PL"/>
        </a:p>
      </dgm:t>
    </dgm:pt>
    <dgm:pt modelId="{5949D4F4-A18F-4C01-BD3B-E87D898620B5}">
      <dgm:prSet phldrT="[Tekst]"/>
      <dgm:spPr/>
      <dgm:t>
        <a:bodyPr/>
        <a:lstStyle/>
        <a:p>
          <a:endParaRPr lang="pl-PL"/>
        </a:p>
      </dgm:t>
    </dgm:pt>
    <dgm:pt modelId="{15046B54-1986-46C4-9823-6C944FCA7836}" type="parTrans" cxnId="{1C5161CC-ADF6-4048-BFB7-A570CFE813E5}">
      <dgm:prSet/>
      <dgm:spPr/>
      <dgm:t>
        <a:bodyPr/>
        <a:lstStyle/>
        <a:p>
          <a:endParaRPr lang="pl-PL"/>
        </a:p>
      </dgm:t>
    </dgm:pt>
    <dgm:pt modelId="{4C7B6DB0-F355-466E-AE9C-3B54B4D1F5D3}" type="sibTrans" cxnId="{1C5161CC-ADF6-4048-BFB7-A570CFE813E5}">
      <dgm:prSet/>
      <dgm:spPr/>
      <dgm:t>
        <a:bodyPr/>
        <a:lstStyle/>
        <a:p>
          <a:endParaRPr lang="pl-PL"/>
        </a:p>
      </dgm:t>
    </dgm:pt>
    <dgm:pt modelId="{EF7DC2DC-F66D-47E4-BD05-2352D4641704}">
      <dgm:prSet phldrT="[Tekst]"/>
      <dgm:spPr/>
      <dgm:t>
        <a:bodyPr/>
        <a:lstStyle/>
        <a:p>
          <a:endParaRPr lang="pl-PL"/>
        </a:p>
      </dgm:t>
    </dgm:pt>
    <dgm:pt modelId="{8739C813-8C12-4629-A12F-79126BE8EF9B}" type="parTrans" cxnId="{D128F420-1E32-4106-A5D2-06DA618791EB}">
      <dgm:prSet/>
      <dgm:spPr/>
      <dgm:t>
        <a:bodyPr/>
        <a:lstStyle/>
        <a:p>
          <a:endParaRPr lang="pl-PL"/>
        </a:p>
      </dgm:t>
    </dgm:pt>
    <dgm:pt modelId="{FCE65A61-C70D-4E58-9BB4-C43D37EE2D60}" type="sibTrans" cxnId="{D128F420-1E32-4106-A5D2-06DA618791EB}">
      <dgm:prSet/>
      <dgm:spPr/>
      <dgm:t>
        <a:bodyPr/>
        <a:lstStyle/>
        <a:p>
          <a:endParaRPr lang="pl-PL"/>
        </a:p>
      </dgm:t>
    </dgm:pt>
    <dgm:pt modelId="{2A563FFA-3B0D-4845-BD74-3F0B4D45CD27}">
      <dgm:prSet phldrT="[Tekst]"/>
      <dgm:spPr/>
      <dgm:t>
        <a:bodyPr/>
        <a:lstStyle/>
        <a:p>
          <a:endParaRPr lang="pl-PL"/>
        </a:p>
      </dgm:t>
    </dgm:pt>
    <dgm:pt modelId="{3F02E2C5-8E60-4727-B4EF-7661B66FF431}" type="parTrans" cxnId="{05530B54-1327-4DDB-A232-19D449ECF93D}">
      <dgm:prSet/>
      <dgm:spPr/>
      <dgm:t>
        <a:bodyPr/>
        <a:lstStyle/>
        <a:p>
          <a:endParaRPr lang="pl-PL"/>
        </a:p>
      </dgm:t>
    </dgm:pt>
    <dgm:pt modelId="{33C2E3A4-5D5C-4279-BE66-45073A11459F}" type="sibTrans" cxnId="{05530B54-1327-4DDB-A232-19D449ECF93D}">
      <dgm:prSet/>
      <dgm:spPr/>
      <dgm:t>
        <a:bodyPr/>
        <a:lstStyle/>
        <a:p>
          <a:endParaRPr lang="pl-PL"/>
        </a:p>
      </dgm:t>
    </dgm:pt>
    <dgm:pt modelId="{A2196FB0-F065-4E3B-9C72-D3D800E506D2}">
      <dgm:prSet phldrT="[Tekst]"/>
      <dgm:spPr/>
      <dgm:t>
        <a:bodyPr/>
        <a:lstStyle/>
        <a:p>
          <a:endParaRPr lang="pl-PL"/>
        </a:p>
      </dgm:t>
    </dgm:pt>
    <dgm:pt modelId="{8B7A4C78-F14B-49CD-A949-9E6BD5121D7E}" type="parTrans" cxnId="{06F0BAFB-0AF9-4733-8574-397DBD5F7419}">
      <dgm:prSet/>
      <dgm:spPr/>
      <dgm:t>
        <a:bodyPr/>
        <a:lstStyle/>
        <a:p>
          <a:endParaRPr lang="pl-PL"/>
        </a:p>
      </dgm:t>
    </dgm:pt>
    <dgm:pt modelId="{F23C5D79-2FDD-4FDA-B10C-C915E999AEA5}" type="sibTrans" cxnId="{06F0BAFB-0AF9-4733-8574-397DBD5F7419}">
      <dgm:prSet/>
      <dgm:spPr/>
      <dgm:t>
        <a:bodyPr/>
        <a:lstStyle/>
        <a:p>
          <a:endParaRPr lang="pl-PL"/>
        </a:p>
      </dgm:t>
    </dgm:pt>
    <dgm:pt modelId="{4214C3B1-00C2-4F8F-B3BF-AE34E0FD30D5}" type="pres">
      <dgm:prSet presAssocID="{D0C98C6E-325F-4BEF-A1CA-C26AB4E6D38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96BEFA2B-835A-4EDF-95D9-E9790EE797B1}" type="pres">
      <dgm:prSet presAssocID="{D0C98C6E-325F-4BEF-A1CA-C26AB4E6D388}" presName="dummyMaxCanvas" presStyleCnt="0"/>
      <dgm:spPr/>
    </dgm:pt>
    <dgm:pt modelId="{9E339DF5-4EBB-4BE4-877E-FB1049B31B10}" type="pres">
      <dgm:prSet presAssocID="{D0C98C6E-325F-4BEF-A1CA-C26AB4E6D388}" presName="parentComposite" presStyleCnt="0"/>
      <dgm:spPr/>
    </dgm:pt>
    <dgm:pt modelId="{FEAFC4DB-78EE-43F6-8CF0-8948F73CBBE9}" type="pres">
      <dgm:prSet presAssocID="{D0C98C6E-325F-4BEF-A1CA-C26AB4E6D388}" presName="parent1" presStyleLbl="alignAccFollowNode1" presStyleIdx="0" presStyleCnt="4">
        <dgm:presLayoutVars>
          <dgm:chMax val="4"/>
        </dgm:presLayoutVars>
      </dgm:prSet>
      <dgm:spPr/>
    </dgm:pt>
    <dgm:pt modelId="{650026A9-A228-400C-BE0B-49765C2C3B89}" type="pres">
      <dgm:prSet presAssocID="{D0C98C6E-325F-4BEF-A1CA-C26AB4E6D388}" presName="parent2" presStyleLbl="alignAccFollowNode1" presStyleIdx="1" presStyleCnt="4">
        <dgm:presLayoutVars>
          <dgm:chMax val="4"/>
        </dgm:presLayoutVars>
      </dgm:prSet>
      <dgm:spPr/>
    </dgm:pt>
    <dgm:pt modelId="{0615A724-317F-4279-A535-F5FC18AAF924}" type="pres">
      <dgm:prSet presAssocID="{D0C98C6E-325F-4BEF-A1CA-C26AB4E6D388}" presName="childrenComposite" presStyleCnt="0"/>
      <dgm:spPr/>
    </dgm:pt>
    <dgm:pt modelId="{7BDDFC86-D267-4C9F-A1C8-2B994DB58CD2}" type="pres">
      <dgm:prSet presAssocID="{D0C98C6E-325F-4BEF-A1CA-C26AB4E6D388}" presName="dummyMaxCanvas_ChildArea" presStyleCnt="0"/>
      <dgm:spPr/>
    </dgm:pt>
    <dgm:pt modelId="{530D5A1A-B046-4434-A213-4800B0C5A650}" type="pres">
      <dgm:prSet presAssocID="{D0C98C6E-325F-4BEF-A1CA-C26AB4E6D388}" presName="fulcrum" presStyleLbl="alignAccFollowNode1" presStyleIdx="2" presStyleCnt="4"/>
      <dgm:spPr/>
    </dgm:pt>
    <dgm:pt modelId="{9A6655EE-F333-4A05-BDD0-8AEB21914C10}" type="pres">
      <dgm:prSet presAssocID="{D0C98C6E-325F-4BEF-A1CA-C26AB4E6D388}" presName="balance_32" presStyleLbl="alignAccFollowNode1" presStyleIdx="3" presStyleCnt="4">
        <dgm:presLayoutVars>
          <dgm:bulletEnabled val="1"/>
        </dgm:presLayoutVars>
      </dgm:prSet>
      <dgm:spPr/>
    </dgm:pt>
    <dgm:pt modelId="{ADDEBF91-C9AF-436C-BC85-A245F185327F}" type="pres">
      <dgm:prSet presAssocID="{D0C98C6E-325F-4BEF-A1CA-C26AB4E6D388}" presName="left_32_1" presStyleLbl="node1" presStyleIdx="0" presStyleCnt="5">
        <dgm:presLayoutVars>
          <dgm:bulletEnabled val="1"/>
        </dgm:presLayoutVars>
      </dgm:prSet>
      <dgm:spPr/>
    </dgm:pt>
    <dgm:pt modelId="{606A1280-6AB5-49B2-865C-3452B19C85C3}" type="pres">
      <dgm:prSet presAssocID="{D0C98C6E-325F-4BEF-A1CA-C26AB4E6D388}" presName="left_32_2" presStyleLbl="node1" presStyleIdx="1" presStyleCnt="5">
        <dgm:presLayoutVars>
          <dgm:bulletEnabled val="1"/>
        </dgm:presLayoutVars>
      </dgm:prSet>
      <dgm:spPr/>
    </dgm:pt>
    <dgm:pt modelId="{50EC910D-E5C3-4CA8-BC5B-F1052784945A}" type="pres">
      <dgm:prSet presAssocID="{D0C98C6E-325F-4BEF-A1CA-C26AB4E6D388}" presName="left_32_3" presStyleLbl="node1" presStyleIdx="2" presStyleCnt="5">
        <dgm:presLayoutVars>
          <dgm:bulletEnabled val="1"/>
        </dgm:presLayoutVars>
      </dgm:prSet>
      <dgm:spPr/>
    </dgm:pt>
    <dgm:pt modelId="{8141B22F-2860-4BA3-A8BC-A3B0AA905686}" type="pres">
      <dgm:prSet presAssocID="{D0C98C6E-325F-4BEF-A1CA-C26AB4E6D388}" presName="right_32_1" presStyleLbl="node1" presStyleIdx="3" presStyleCnt="5">
        <dgm:presLayoutVars>
          <dgm:bulletEnabled val="1"/>
        </dgm:presLayoutVars>
      </dgm:prSet>
      <dgm:spPr/>
    </dgm:pt>
    <dgm:pt modelId="{0FEF355A-58E7-4F46-8D14-195E51B82A16}" type="pres">
      <dgm:prSet presAssocID="{D0C98C6E-325F-4BEF-A1CA-C26AB4E6D388}" presName="right_32_2" presStyleLbl="node1" presStyleIdx="4" presStyleCnt="5">
        <dgm:presLayoutVars>
          <dgm:bulletEnabled val="1"/>
        </dgm:presLayoutVars>
      </dgm:prSet>
      <dgm:spPr/>
    </dgm:pt>
  </dgm:ptLst>
  <dgm:cxnLst>
    <dgm:cxn modelId="{263A0F02-AEF7-4791-B5F9-FC0F5BE75514}" srcId="{F0B7C6FB-8187-4E46-89DB-2A0B57C9BAA5}" destId="{B2DB9580-3862-4AC4-96EA-13F08AF2447E}" srcOrd="0" destOrd="0" parTransId="{B32F0D35-B160-44FA-8993-5DC3970F8DA8}" sibTransId="{05B4B048-3DB2-4A43-97BD-3B2783EE617F}"/>
    <dgm:cxn modelId="{14AD5A1E-EA89-444B-81F6-697D75FAD951}" srcId="{F0B7C6FB-8187-4E46-89DB-2A0B57C9BAA5}" destId="{50FB02D9-D9EF-424F-B91C-409843E567AD}" srcOrd="2" destOrd="0" parTransId="{B02D4CF5-AE5C-4117-AF9B-5A00EE73C8FA}" sibTransId="{07D52107-D83B-486A-AFBF-E65579ACB8E2}"/>
    <dgm:cxn modelId="{D128F420-1E32-4106-A5D2-06DA618791EB}" srcId="{D0C98C6E-325F-4BEF-A1CA-C26AB4E6D388}" destId="{EF7DC2DC-F66D-47E4-BD05-2352D4641704}" srcOrd="4" destOrd="0" parTransId="{8739C813-8C12-4629-A12F-79126BE8EF9B}" sibTransId="{FCE65A61-C70D-4E58-9BB4-C43D37EE2D60}"/>
    <dgm:cxn modelId="{7C180828-0414-4A7C-96F1-7FBE1CE86BD5}" type="presOf" srcId="{1893C2AB-F643-44BB-A39D-C0052929242B}" destId="{8141B22F-2860-4BA3-A8BC-A3B0AA905686}" srcOrd="0" destOrd="0" presId="urn:microsoft.com/office/officeart/2005/8/layout/balance1"/>
    <dgm:cxn modelId="{47817C36-17CA-4F18-83F8-96662EEACF33}" srcId="{D0C98C6E-325F-4BEF-A1CA-C26AB4E6D388}" destId="{F0B7C6FB-8187-4E46-89DB-2A0B57C9BAA5}" srcOrd="0" destOrd="0" parTransId="{ED3A6663-4B73-45E1-ACE8-A64EE676BC88}" sibTransId="{15E92172-638D-49C3-A624-FD2C971025D9}"/>
    <dgm:cxn modelId="{D04CE362-1916-4339-AB8B-3BD213B26D5F}" type="presOf" srcId="{D0C98C6E-325F-4BEF-A1CA-C26AB4E6D388}" destId="{4214C3B1-00C2-4F8F-B3BF-AE34E0FD30D5}" srcOrd="0" destOrd="0" presId="urn:microsoft.com/office/officeart/2005/8/layout/balance1"/>
    <dgm:cxn modelId="{270FC964-26AD-4F77-8953-AF5C982DA4E9}" srcId="{F0B7C6FB-8187-4E46-89DB-2A0B57C9BAA5}" destId="{1D6329F3-F9E3-4F2B-9EDF-CD4B9EBA1665}" srcOrd="1" destOrd="0" parTransId="{47CD9A86-0D15-4FB9-8FF7-AC3DA0CF078F}" sibTransId="{BA526806-8189-41C7-8AF3-0CA33DE6E22B}"/>
    <dgm:cxn modelId="{285C2D4C-AB9E-4247-B6F6-D1E2157F4D5C}" type="presOf" srcId="{2A624BCA-436F-4EF9-97AA-204775E146C4}" destId="{0FEF355A-58E7-4F46-8D14-195E51B82A16}" srcOrd="0" destOrd="0" presId="urn:microsoft.com/office/officeart/2005/8/layout/balance1"/>
    <dgm:cxn modelId="{05530B54-1327-4DDB-A232-19D449ECF93D}" srcId="{D0C98C6E-325F-4BEF-A1CA-C26AB4E6D388}" destId="{2A563FFA-3B0D-4845-BD74-3F0B4D45CD27}" srcOrd="5" destOrd="0" parTransId="{3F02E2C5-8E60-4727-B4EF-7661B66FF431}" sibTransId="{33C2E3A4-5D5C-4279-BE66-45073A11459F}"/>
    <dgm:cxn modelId="{55E6A955-B4AE-41AB-8E93-5B661FC42317}" srcId="{EC7B50E7-F798-493B-A03C-509E94E3D654}" destId="{2A624BCA-436F-4EF9-97AA-204775E146C4}" srcOrd="1" destOrd="0" parTransId="{58C73E1B-4AB3-4D3C-B822-67303C3E7D09}" sibTransId="{44F85E4A-CD69-444C-B440-6D0CD0265949}"/>
    <dgm:cxn modelId="{91D009A5-4A1B-41F1-B761-DB0E7A046787}" srcId="{EC7B50E7-F798-493B-A03C-509E94E3D654}" destId="{1893C2AB-F643-44BB-A39D-C0052929242B}" srcOrd="0" destOrd="0" parTransId="{DD3583AB-B880-4B2D-8F5C-20AE083667A8}" sibTransId="{2786774D-3213-48CC-B6F0-027AF6867772}"/>
    <dgm:cxn modelId="{2FF028A9-33AF-4BF0-85F5-AFB267B2DB10}" srcId="{D0C98C6E-325F-4BEF-A1CA-C26AB4E6D388}" destId="{8EAD884E-6E70-4170-9424-860C8E33BCCA}" srcOrd="2" destOrd="0" parTransId="{E1B8AF9D-9DD8-4EC7-8A07-5B07B70A2B03}" sibTransId="{0DF17F89-E942-43E1-8EA7-91094F56BD91}"/>
    <dgm:cxn modelId="{789673BA-BC52-4A3F-A327-7CA4318B66C2}" type="presOf" srcId="{EC7B50E7-F798-493B-A03C-509E94E3D654}" destId="{650026A9-A228-400C-BE0B-49765C2C3B89}" srcOrd="0" destOrd="0" presId="urn:microsoft.com/office/officeart/2005/8/layout/balance1"/>
    <dgm:cxn modelId="{91FD3EC3-6607-4052-86EB-586F38801F5C}" type="presOf" srcId="{50FB02D9-D9EF-424F-B91C-409843E567AD}" destId="{50EC910D-E5C3-4CA8-BC5B-F1052784945A}" srcOrd="0" destOrd="0" presId="urn:microsoft.com/office/officeart/2005/8/layout/balance1"/>
    <dgm:cxn modelId="{0812F4C4-7431-40ED-B4EE-A15EE7493743}" type="presOf" srcId="{B2DB9580-3862-4AC4-96EA-13F08AF2447E}" destId="{ADDEBF91-C9AF-436C-BC85-A245F185327F}" srcOrd="0" destOrd="0" presId="urn:microsoft.com/office/officeart/2005/8/layout/balance1"/>
    <dgm:cxn modelId="{1C5161CC-ADF6-4048-BFB7-A570CFE813E5}" srcId="{D0C98C6E-325F-4BEF-A1CA-C26AB4E6D388}" destId="{5949D4F4-A18F-4C01-BD3B-E87D898620B5}" srcOrd="3" destOrd="0" parTransId="{15046B54-1986-46C4-9823-6C944FCA7836}" sibTransId="{4C7B6DB0-F355-466E-AE9C-3B54B4D1F5D3}"/>
    <dgm:cxn modelId="{5A668EEA-88EC-427A-B916-77F421C2A77F}" type="presOf" srcId="{1D6329F3-F9E3-4F2B-9EDF-CD4B9EBA1665}" destId="{606A1280-6AB5-49B2-865C-3452B19C85C3}" srcOrd="0" destOrd="0" presId="urn:microsoft.com/office/officeart/2005/8/layout/balance1"/>
    <dgm:cxn modelId="{63F9D4FA-134E-460F-BED3-691D0E2021EE}" type="presOf" srcId="{F0B7C6FB-8187-4E46-89DB-2A0B57C9BAA5}" destId="{FEAFC4DB-78EE-43F6-8CF0-8948F73CBBE9}" srcOrd="0" destOrd="0" presId="urn:microsoft.com/office/officeart/2005/8/layout/balance1"/>
    <dgm:cxn modelId="{06F0BAFB-0AF9-4733-8574-397DBD5F7419}" srcId="{D0C98C6E-325F-4BEF-A1CA-C26AB4E6D388}" destId="{A2196FB0-F065-4E3B-9C72-D3D800E506D2}" srcOrd="6" destOrd="0" parTransId="{8B7A4C78-F14B-49CD-A949-9E6BD5121D7E}" sibTransId="{F23C5D79-2FDD-4FDA-B10C-C915E999AEA5}"/>
    <dgm:cxn modelId="{44D39DFF-2B71-4193-9678-2DC5B97ED79F}" srcId="{D0C98C6E-325F-4BEF-A1CA-C26AB4E6D388}" destId="{EC7B50E7-F798-493B-A03C-509E94E3D654}" srcOrd="1" destOrd="0" parTransId="{D59BF10D-E8B2-43A0-9296-38007154185A}" sibTransId="{2CA80211-B7F9-4C97-A47A-46FEF069F2CC}"/>
    <dgm:cxn modelId="{1E56FF56-AA6F-4520-87F4-30A917994480}" type="presParOf" srcId="{4214C3B1-00C2-4F8F-B3BF-AE34E0FD30D5}" destId="{96BEFA2B-835A-4EDF-95D9-E9790EE797B1}" srcOrd="0" destOrd="0" presId="urn:microsoft.com/office/officeart/2005/8/layout/balance1"/>
    <dgm:cxn modelId="{14FBC791-3861-4BAB-864D-D0F009617181}" type="presParOf" srcId="{4214C3B1-00C2-4F8F-B3BF-AE34E0FD30D5}" destId="{9E339DF5-4EBB-4BE4-877E-FB1049B31B10}" srcOrd="1" destOrd="0" presId="urn:microsoft.com/office/officeart/2005/8/layout/balance1"/>
    <dgm:cxn modelId="{9191C08B-DBE6-4B97-B826-B6B845CC30BB}" type="presParOf" srcId="{9E339DF5-4EBB-4BE4-877E-FB1049B31B10}" destId="{FEAFC4DB-78EE-43F6-8CF0-8948F73CBBE9}" srcOrd="0" destOrd="0" presId="urn:microsoft.com/office/officeart/2005/8/layout/balance1"/>
    <dgm:cxn modelId="{D6ACC878-D7EA-44EC-A1D3-4C7A9150D74C}" type="presParOf" srcId="{9E339DF5-4EBB-4BE4-877E-FB1049B31B10}" destId="{650026A9-A228-400C-BE0B-49765C2C3B89}" srcOrd="1" destOrd="0" presId="urn:microsoft.com/office/officeart/2005/8/layout/balance1"/>
    <dgm:cxn modelId="{164B7505-056B-4B49-9C04-2B0E478BF86F}" type="presParOf" srcId="{4214C3B1-00C2-4F8F-B3BF-AE34E0FD30D5}" destId="{0615A724-317F-4279-A535-F5FC18AAF924}" srcOrd="2" destOrd="0" presId="urn:microsoft.com/office/officeart/2005/8/layout/balance1"/>
    <dgm:cxn modelId="{9B736281-71FD-4FC4-A833-4E3344498F6E}" type="presParOf" srcId="{0615A724-317F-4279-A535-F5FC18AAF924}" destId="{7BDDFC86-D267-4C9F-A1C8-2B994DB58CD2}" srcOrd="0" destOrd="0" presId="urn:microsoft.com/office/officeart/2005/8/layout/balance1"/>
    <dgm:cxn modelId="{645ABEA0-2B37-400E-9111-BD7253E32B1C}" type="presParOf" srcId="{0615A724-317F-4279-A535-F5FC18AAF924}" destId="{530D5A1A-B046-4434-A213-4800B0C5A650}" srcOrd="1" destOrd="0" presId="urn:microsoft.com/office/officeart/2005/8/layout/balance1"/>
    <dgm:cxn modelId="{7E09B8FD-57C0-4384-A4B0-D74E3378BB84}" type="presParOf" srcId="{0615A724-317F-4279-A535-F5FC18AAF924}" destId="{9A6655EE-F333-4A05-BDD0-8AEB21914C10}" srcOrd="2" destOrd="0" presId="urn:microsoft.com/office/officeart/2005/8/layout/balance1"/>
    <dgm:cxn modelId="{49ECD3E0-9488-4D61-953B-8796B9DEE238}" type="presParOf" srcId="{0615A724-317F-4279-A535-F5FC18AAF924}" destId="{ADDEBF91-C9AF-436C-BC85-A245F185327F}" srcOrd="3" destOrd="0" presId="urn:microsoft.com/office/officeart/2005/8/layout/balance1"/>
    <dgm:cxn modelId="{0C636933-F00E-450D-B4C9-5F5DBB377EF2}" type="presParOf" srcId="{0615A724-317F-4279-A535-F5FC18AAF924}" destId="{606A1280-6AB5-49B2-865C-3452B19C85C3}" srcOrd="4" destOrd="0" presId="urn:microsoft.com/office/officeart/2005/8/layout/balance1"/>
    <dgm:cxn modelId="{A0FA11F9-285A-4A14-8F61-E826030A6D74}" type="presParOf" srcId="{0615A724-317F-4279-A535-F5FC18AAF924}" destId="{50EC910D-E5C3-4CA8-BC5B-F1052784945A}" srcOrd="5" destOrd="0" presId="urn:microsoft.com/office/officeart/2005/8/layout/balance1"/>
    <dgm:cxn modelId="{0E38A95C-25FE-4739-B14F-C2A7BA99A40A}" type="presParOf" srcId="{0615A724-317F-4279-A535-F5FC18AAF924}" destId="{8141B22F-2860-4BA3-A8BC-A3B0AA905686}" srcOrd="6" destOrd="0" presId="urn:microsoft.com/office/officeart/2005/8/layout/balance1"/>
    <dgm:cxn modelId="{DCEB81C8-3BB6-4AF4-9A93-A644579F0EB0}" type="presParOf" srcId="{0615A724-317F-4279-A535-F5FC18AAF924}" destId="{0FEF355A-58E7-4F46-8D14-195E51B82A16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99904C-48B0-4431-9AC1-7C918F0947D7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pl-PL"/>
        </a:p>
      </dgm:t>
    </dgm:pt>
    <dgm:pt modelId="{51941542-5456-4A74-BE15-351F6FC077D8}">
      <dgm:prSet/>
      <dgm:spPr/>
      <dgm:t>
        <a:bodyPr/>
        <a:lstStyle/>
        <a:p>
          <a:r>
            <a:rPr lang="pl-PL" dirty="0"/>
            <a:t>Wniosek dowodowy strony skierowany do organu prowadzącego postępowanie </a:t>
          </a:r>
        </a:p>
      </dgm:t>
    </dgm:pt>
    <dgm:pt modelId="{70160E73-F878-4B7B-B1B9-D63C4E061C94}" type="parTrans" cxnId="{44D4F6BB-607C-4CAC-A92D-64CE0885438D}">
      <dgm:prSet/>
      <dgm:spPr/>
      <dgm:t>
        <a:bodyPr/>
        <a:lstStyle/>
        <a:p>
          <a:endParaRPr lang="pl-PL"/>
        </a:p>
      </dgm:t>
    </dgm:pt>
    <dgm:pt modelId="{8A4734AA-93DF-4404-96E6-8DEAD9B099CA}" type="sibTrans" cxnId="{44D4F6BB-607C-4CAC-A92D-64CE0885438D}">
      <dgm:prSet/>
      <dgm:spPr/>
      <dgm:t>
        <a:bodyPr/>
        <a:lstStyle/>
        <a:p>
          <a:endParaRPr lang="pl-PL"/>
        </a:p>
      </dgm:t>
    </dgm:pt>
    <dgm:pt modelId="{C59FB54C-1717-4FEE-9B5A-8DB67EEFAC9B}">
      <dgm:prSet/>
      <dgm:spPr/>
      <dgm:t>
        <a:bodyPr/>
        <a:lstStyle/>
        <a:p>
          <a:r>
            <a:rPr lang="pl-PL"/>
            <a:t>Dopuszczenie przez organ procesowy dowodu wnioskowanego przez stronę </a:t>
          </a:r>
        </a:p>
      </dgm:t>
    </dgm:pt>
    <dgm:pt modelId="{6BCDBE87-466A-4962-AA9D-FD32627BD0D0}" type="parTrans" cxnId="{79CDE8C0-F107-454E-9EC2-A60D81B631D5}">
      <dgm:prSet/>
      <dgm:spPr/>
      <dgm:t>
        <a:bodyPr/>
        <a:lstStyle/>
        <a:p>
          <a:endParaRPr lang="pl-PL"/>
        </a:p>
      </dgm:t>
    </dgm:pt>
    <dgm:pt modelId="{46F20186-B902-47E0-AAB3-11B1B4B04D4C}" type="sibTrans" cxnId="{79CDE8C0-F107-454E-9EC2-A60D81B631D5}">
      <dgm:prSet/>
      <dgm:spPr/>
      <dgm:t>
        <a:bodyPr/>
        <a:lstStyle/>
        <a:p>
          <a:endParaRPr lang="pl-PL"/>
        </a:p>
      </dgm:t>
    </dgm:pt>
    <dgm:pt modelId="{3F5ACD26-4152-4668-821A-564CA8B8C969}">
      <dgm:prSet/>
      <dgm:spPr/>
      <dgm:t>
        <a:bodyPr/>
        <a:lstStyle/>
        <a:p>
          <a:r>
            <a:rPr lang="pl-PL" dirty="0"/>
            <a:t>Organ procesowy przeprowadza dowód wnioskowany przez stronę </a:t>
          </a:r>
        </a:p>
      </dgm:t>
    </dgm:pt>
    <dgm:pt modelId="{2AF31EC3-5A79-4D53-9A8B-52373021C7D1}" type="parTrans" cxnId="{BFBD2FEB-25FE-41B2-B7DD-18E866D1275B}">
      <dgm:prSet/>
      <dgm:spPr/>
      <dgm:t>
        <a:bodyPr/>
        <a:lstStyle/>
        <a:p>
          <a:endParaRPr lang="pl-PL"/>
        </a:p>
      </dgm:t>
    </dgm:pt>
    <dgm:pt modelId="{488130A3-584B-4286-84BB-069BFCFC3E90}" type="sibTrans" cxnId="{BFBD2FEB-25FE-41B2-B7DD-18E866D1275B}">
      <dgm:prSet/>
      <dgm:spPr/>
      <dgm:t>
        <a:bodyPr/>
        <a:lstStyle/>
        <a:p>
          <a:endParaRPr lang="pl-PL"/>
        </a:p>
      </dgm:t>
    </dgm:pt>
    <dgm:pt modelId="{22FF736F-76F7-400A-8272-86A242994387}" type="pres">
      <dgm:prSet presAssocID="{3A99904C-48B0-4431-9AC1-7C918F0947D7}" presName="Name0" presStyleCnt="0">
        <dgm:presLayoutVars>
          <dgm:dir/>
          <dgm:resizeHandles val="exact"/>
        </dgm:presLayoutVars>
      </dgm:prSet>
      <dgm:spPr/>
    </dgm:pt>
    <dgm:pt modelId="{8FDD72E4-5CC3-4AF8-AFAC-5794A4B36D56}" type="pres">
      <dgm:prSet presAssocID="{51941542-5456-4A74-BE15-351F6FC077D8}" presName="node" presStyleLbl="node1" presStyleIdx="0" presStyleCnt="3">
        <dgm:presLayoutVars>
          <dgm:bulletEnabled val="1"/>
        </dgm:presLayoutVars>
      </dgm:prSet>
      <dgm:spPr/>
    </dgm:pt>
    <dgm:pt modelId="{FA01026A-5320-4B5F-B3F2-D3B19BDA5ED8}" type="pres">
      <dgm:prSet presAssocID="{8A4734AA-93DF-4404-96E6-8DEAD9B099CA}" presName="sibTrans" presStyleLbl="sibTrans2D1" presStyleIdx="0" presStyleCnt="2"/>
      <dgm:spPr/>
    </dgm:pt>
    <dgm:pt modelId="{818A6DCC-A781-45C7-BE5D-0CE72A1119F0}" type="pres">
      <dgm:prSet presAssocID="{8A4734AA-93DF-4404-96E6-8DEAD9B099CA}" presName="connectorText" presStyleLbl="sibTrans2D1" presStyleIdx="0" presStyleCnt="2"/>
      <dgm:spPr/>
    </dgm:pt>
    <dgm:pt modelId="{C489782A-996A-4440-8E3F-C916722211ED}" type="pres">
      <dgm:prSet presAssocID="{C59FB54C-1717-4FEE-9B5A-8DB67EEFAC9B}" presName="node" presStyleLbl="node1" presStyleIdx="1" presStyleCnt="3">
        <dgm:presLayoutVars>
          <dgm:bulletEnabled val="1"/>
        </dgm:presLayoutVars>
      </dgm:prSet>
      <dgm:spPr/>
    </dgm:pt>
    <dgm:pt modelId="{BA151A8F-6C48-4D0D-8CD0-9F0DE29E311D}" type="pres">
      <dgm:prSet presAssocID="{46F20186-B902-47E0-AAB3-11B1B4B04D4C}" presName="sibTrans" presStyleLbl="sibTrans2D1" presStyleIdx="1" presStyleCnt="2"/>
      <dgm:spPr/>
    </dgm:pt>
    <dgm:pt modelId="{74D0F976-19B4-46AE-BE21-404433BADCCF}" type="pres">
      <dgm:prSet presAssocID="{46F20186-B902-47E0-AAB3-11B1B4B04D4C}" presName="connectorText" presStyleLbl="sibTrans2D1" presStyleIdx="1" presStyleCnt="2"/>
      <dgm:spPr/>
    </dgm:pt>
    <dgm:pt modelId="{921A3008-1602-412F-A0AB-FFE24A8DF105}" type="pres">
      <dgm:prSet presAssocID="{3F5ACD26-4152-4668-821A-564CA8B8C969}" presName="node" presStyleLbl="node1" presStyleIdx="2" presStyleCnt="3">
        <dgm:presLayoutVars>
          <dgm:bulletEnabled val="1"/>
        </dgm:presLayoutVars>
      </dgm:prSet>
      <dgm:spPr/>
    </dgm:pt>
  </dgm:ptLst>
  <dgm:cxnLst>
    <dgm:cxn modelId="{1AA2F06E-CAEA-42DE-BDCF-E325797601EC}" type="presOf" srcId="{3A99904C-48B0-4431-9AC1-7C918F0947D7}" destId="{22FF736F-76F7-400A-8272-86A242994387}" srcOrd="0" destOrd="0" presId="urn:microsoft.com/office/officeart/2005/8/layout/process1"/>
    <dgm:cxn modelId="{2C6C1A58-B06C-46C5-8A2D-1DE6608E2575}" type="presOf" srcId="{8A4734AA-93DF-4404-96E6-8DEAD9B099CA}" destId="{818A6DCC-A781-45C7-BE5D-0CE72A1119F0}" srcOrd="1" destOrd="0" presId="urn:microsoft.com/office/officeart/2005/8/layout/process1"/>
    <dgm:cxn modelId="{E9938892-D9C5-40B9-95AC-9B6627E59AE4}" type="presOf" srcId="{8A4734AA-93DF-4404-96E6-8DEAD9B099CA}" destId="{FA01026A-5320-4B5F-B3F2-D3B19BDA5ED8}" srcOrd="0" destOrd="0" presId="urn:microsoft.com/office/officeart/2005/8/layout/process1"/>
    <dgm:cxn modelId="{EA1D4E93-AA06-4961-9FDD-A5E0347130A7}" type="presOf" srcId="{C59FB54C-1717-4FEE-9B5A-8DB67EEFAC9B}" destId="{C489782A-996A-4440-8E3F-C916722211ED}" srcOrd="0" destOrd="0" presId="urn:microsoft.com/office/officeart/2005/8/layout/process1"/>
    <dgm:cxn modelId="{07F3CFAB-03E7-4ADE-8AC2-B1F0125DF5B7}" type="presOf" srcId="{46F20186-B902-47E0-AAB3-11B1B4B04D4C}" destId="{74D0F976-19B4-46AE-BE21-404433BADCCF}" srcOrd="1" destOrd="0" presId="urn:microsoft.com/office/officeart/2005/8/layout/process1"/>
    <dgm:cxn modelId="{44D4F6BB-607C-4CAC-A92D-64CE0885438D}" srcId="{3A99904C-48B0-4431-9AC1-7C918F0947D7}" destId="{51941542-5456-4A74-BE15-351F6FC077D8}" srcOrd="0" destOrd="0" parTransId="{70160E73-F878-4B7B-B1B9-D63C4E061C94}" sibTransId="{8A4734AA-93DF-4404-96E6-8DEAD9B099CA}"/>
    <dgm:cxn modelId="{79CDE8C0-F107-454E-9EC2-A60D81B631D5}" srcId="{3A99904C-48B0-4431-9AC1-7C918F0947D7}" destId="{C59FB54C-1717-4FEE-9B5A-8DB67EEFAC9B}" srcOrd="1" destOrd="0" parTransId="{6BCDBE87-466A-4962-AA9D-FD32627BD0D0}" sibTransId="{46F20186-B902-47E0-AAB3-11B1B4B04D4C}"/>
    <dgm:cxn modelId="{7A4D05C3-B73B-4805-8638-A76C08FFD4F0}" type="presOf" srcId="{3F5ACD26-4152-4668-821A-564CA8B8C969}" destId="{921A3008-1602-412F-A0AB-FFE24A8DF105}" srcOrd="0" destOrd="0" presId="urn:microsoft.com/office/officeart/2005/8/layout/process1"/>
    <dgm:cxn modelId="{8E321FCD-EB8D-455E-AD06-5875CDB11368}" type="presOf" srcId="{46F20186-B902-47E0-AAB3-11B1B4B04D4C}" destId="{BA151A8F-6C48-4D0D-8CD0-9F0DE29E311D}" srcOrd="0" destOrd="0" presId="urn:microsoft.com/office/officeart/2005/8/layout/process1"/>
    <dgm:cxn modelId="{BFBD2FEB-25FE-41B2-B7DD-18E866D1275B}" srcId="{3A99904C-48B0-4431-9AC1-7C918F0947D7}" destId="{3F5ACD26-4152-4668-821A-564CA8B8C969}" srcOrd="2" destOrd="0" parTransId="{2AF31EC3-5A79-4D53-9A8B-52373021C7D1}" sibTransId="{488130A3-584B-4286-84BB-069BFCFC3E90}"/>
    <dgm:cxn modelId="{66756FFF-5631-47F0-98D2-080F407279AF}" type="presOf" srcId="{51941542-5456-4A74-BE15-351F6FC077D8}" destId="{8FDD72E4-5CC3-4AF8-AFAC-5794A4B36D56}" srcOrd="0" destOrd="0" presId="urn:microsoft.com/office/officeart/2005/8/layout/process1"/>
    <dgm:cxn modelId="{A35AEFC3-157D-4C3E-882C-913F5A2377BE}" type="presParOf" srcId="{22FF736F-76F7-400A-8272-86A242994387}" destId="{8FDD72E4-5CC3-4AF8-AFAC-5794A4B36D56}" srcOrd="0" destOrd="0" presId="urn:microsoft.com/office/officeart/2005/8/layout/process1"/>
    <dgm:cxn modelId="{62A9D80C-6832-40A1-9E37-6B521725421C}" type="presParOf" srcId="{22FF736F-76F7-400A-8272-86A242994387}" destId="{FA01026A-5320-4B5F-B3F2-D3B19BDA5ED8}" srcOrd="1" destOrd="0" presId="urn:microsoft.com/office/officeart/2005/8/layout/process1"/>
    <dgm:cxn modelId="{E07B2ECF-ADF8-4F72-871E-8AF58534D2E7}" type="presParOf" srcId="{FA01026A-5320-4B5F-B3F2-D3B19BDA5ED8}" destId="{818A6DCC-A781-45C7-BE5D-0CE72A1119F0}" srcOrd="0" destOrd="0" presId="urn:microsoft.com/office/officeart/2005/8/layout/process1"/>
    <dgm:cxn modelId="{4DB89C8E-FA08-4502-8EF4-07B087A5FB59}" type="presParOf" srcId="{22FF736F-76F7-400A-8272-86A242994387}" destId="{C489782A-996A-4440-8E3F-C916722211ED}" srcOrd="2" destOrd="0" presId="urn:microsoft.com/office/officeart/2005/8/layout/process1"/>
    <dgm:cxn modelId="{80FA89F7-D499-4FCD-9A12-5C6CB7DE11EC}" type="presParOf" srcId="{22FF736F-76F7-400A-8272-86A242994387}" destId="{BA151A8F-6C48-4D0D-8CD0-9F0DE29E311D}" srcOrd="3" destOrd="0" presId="urn:microsoft.com/office/officeart/2005/8/layout/process1"/>
    <dgm:cxn modelId="{1296055B-35D7-4898-996B-AF6CEAFBB168}" type="presParOf" srcId="{BA151A8F-6C48-4D0D-8CD0-9F0DE29E311D}" destId="{74D0F976-19B4-46AE-BE21-404433BADCCF}" srcOrd="0" destOrd="0" presId="urn:microsoft.com/office/officeart/2005/8/layout/process1"/>
    <dgm:cxn modelId="{5E22EC5A-CE9A-4F1A-8C83-8531C64EE7C7}" type="presParOf" srcId="{22FF736F-76F7-400A-8272-86A242994387}" destId="{921A3008-1602-412F-A0AB-FFE24A8DF10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281013-B556-4C79-8974-4F6D4DC7FCF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F7E3A48-99AA-4D96-8D0B-F704EE419A1A}">
      <dgm:prSet/>
      <dgm:spPr/>
      <dgm:t>
        <a:bodyPr/>
        <a:lstStyle/>
        <a:p>
          <a:r>
            <a:rPr lang="pl-PL" dirty="0"/>
            <a:t>Oddalenie wniosku dowodowego </a:t>
          </a:r>
        </a:p>
      </dgm:t>
    </dgm:pt>
    <dgm:pt modelId="{0916E120-BDD4-4453-94C4-71FBBD0C07AB}" type="parTrans" cxnId="{AA14F0D5-11CF-4858-A6DB-63B6846F58E8}">
      <dgm:prSet/>
      <dgm:spPr/>
      <dgm:t>
        <a:bodyPr/>
        <a:lstStyle/>
        <a:p>
          <a:endParaRPr lang="pl-PL"/>
        </a:p>
      </dgm:t>
    </dgm:pt>
    <dgm:pt modelId="{3768C4FF-800F-4D75-ACA8-2E7FD1DC145E}" type="sibTrans" cxnId="{AA14F0D5-11CF-4858-A6DB-63B6846F58E8}">
      <dgm:prSet/>
      <dgm:spPr/>
      <dgm:t>
        <a:bodyPr/>
        <a:lstStyle/>
        <a:p>
          <a:endParaRPr lang="pl-PL"/>
        </a:p>
      </dgm:t>
    </dgm:pt>
    <dgm:pt modelId="{67F34647-BB9A-4F26-A42C-1BFA4B21C305}">
      <dgm:prSet/>
      <dgm:spPr/>
      <dgm:t>
        <a:bodyPr/>
        <a:lstStyle/>
        <a:p>
          <a:r>
            <a:rPr lang="pl-PL" dirty="0"/>
            <a:t>Odrzucenie wniosku dowodowego</a:t>
          </a:r>
        </a:p>
      </dgm:t>
    </dgm:pt>
    <dgm:pt modelId="{7C03389A-C753-4600-AF2F-FA47A4BBF9BD}" type="parTrans" cxnId="{E2E8810A-054E-489E-A59F-BC14BC8243B4}">
      <dgm:prSet/>
      <dgm:spPr/>
      <dgm:t>
        <a:bodyPr/>
        <a:lstStyle/>
        <a:p>
          <a:endParaRPr lang="pl-PL"/>
        </a:p>
      </dgm:t>
    </dgm:pt>
    <dgm:pt modelId="{6976D672-A29C-4785-B856-747DB395691B}" type="sibTrans" cxnId="{E2E8810A-054E-489E-A59F-BC14BC8243B4}">
      <dgm:prSet/>
      <dgm:spPr/>
      <dgm:t>
        <a:bodyPr/>
        <a:lstStyle/>
        <a:p>
          <a:endParaRPr lang="pl-PL"/>
        </a:p>
      </dgm:t>
    </dgm:pt>
    <dgm:pt modelId="{EB4C3572-0C22-4408-B76B-FC9222AE6ACD}">
      <dgm:prSet/>
      <dgm:spPr/>
      <dgm:t>
        <a:bodyPr/>
        <a:lstStyle/>
        <a:p>
          <a:pPr algn="just"/>
          <a:r>
            <a:rPr lang="pl-PL" dirty="0"/>
            <a:t>organ zapoznał się z wnioskiem i z przyczyn wskazanych w art. 170 § 1 k.p.k. nie uwzględnił wniosku</a:t>
          </a:r>
        </a:p>
      </dgm:t>
    </dgm:pt>
    <dgm:pt modelId="{9848F73A-83C5-406B-9D3F-249A1805907F}" type="parTrans" cxnId="{3B92DE1F-F964-4532-8316-ECCD96CFA384}">
      <dgm:prSet/>
      <dgm:spPr/>
      <dgm:t>
        <a:bodyPr/>
        <a:lstStyle/>
        <a:p>
          <a:endParaRPr lang="pl-PL"/>
        </a:p>
      </dgm:t>
    </dgm:pt>
    <dgm:pt modelId="{EA788854-DAC2-49DB-AF7F-AAECAF1A3D6C}" type="sibTrans" cxnId="{3B92DE1F-F964-4532-8316-ECCD96CFA384}">
      <dgm:prSet/>
      <dgm:spPr/>
      <dgm:t>
        <a:bodyPr/>
        <a:lstStyle/>
        <a:p>
          <a:endParaRPr lang="pl-PL"/>
        </a:p>
      </dgm:t>
    </dgm:pt>
    <dgm:pt modelId="{91A136C2-A2A9-44C3-9012-331115CB0E8B}">
      <dgm:prSet/>
      <dgm:spPr/>
      <dgm:t>
        <a:bodyPr/>
        <a:lstStyle/>
        <a:p>
          <a:pPr algn="just"/>
          <a:r>
            <a:rPr lang="pl-PL" dirty="0"/>
            <a:t>ocena merytoryczna wniosku </a:t>
          </a:r>
        </a:p>
      </dgm:t>
    </dgm:pt>
    <dgm:pt modelId="{C46FA776-CA68-464F-8AB9-8030F9B35C3E}" type="parTrans" cxnId="{768B1623-8A75-4E67-B3CA-A1585A9BDB6E}">
      <dgm:prSet/>
      <dgm:spPr/>
      <dgm:t>
        <a:bodyPr/>
        <a:lstStyle/>
        <a:p>
          <a:endParaRPr lang="pl-PL"/>
        </a:p>
      </dgm:t>
    </dgm:pt>
    <dgm:pt modelId="{16F8C95D-DBC2-4F5E-B917-015C2B3D310C}" type="sibTrans" cxnId="{768B1623-8A75-4E67-B3CA-A1585A9BDB6E}">
      <dgm:prSet/>
      <dgm:spPr/>
      <dgm:t>
        <a:bodyPr/>
        <a:lstStyle/>
        <a:p>
          <a:endParaRPr lang="pl-PL"/>
        </a:p>
      </dgm:t>
    </dgm:pt>
    <dgm:pt modelId="{9A5F98BA-E7F9-4AFA-8B59-592117896461}">
      <dgm:prSet/>
      <dgm:spPr/>
      <dgm:t>
        <a:bodyPr/>
        <a:lstStyle/>
        <a:p>
          <a:pPr algn="just"/>
          <a:r>
            <a:rPr lang="pl-PL" dirty="0"/>
            <a:t>wniosek nie spełnia obligatoryjnych warunków formalnych z art. 119 § 1 i 169 § 1 k.p.k. i strona nie uzupełniła tych braków w sposób wskazany w art. 120 k.p.k.</a:t>
          </a:r>
        </a:p>
      </dgm:t>
    </dgm:pt>
    <dgm:pt modelId="{832EA558-0E12-4EB4-93CD-0AC3D499B314}" type="parTrans" cxnId="{5EFA1D9F-FAA7-4165-B1C0-B22525B43CFF}">
      <dgm:prSet/>
      <dgm:spPr/>
      <dgm:t>
        <a:bodyPr/>
        <a:lstStyle/>
        <a:p>
          <a:endParaRPr lang="pl-PL"/>
        </a:p>
      </dgm:t>
    </dgm:pt>
    <dgm:pt modelId="{1AD4287F-39C6-4241-89FD-3AB18FDFFCFB}" type="sibTrans" cxnId="{5EFA1D9F-FAA7-4165-B1C0-B22525B43CFF}">
      <dgm:prSet/>
      <dgm:spPr/>
      <dgm:t>
        <a:bodyPr/>
        <a:lstStyle/>
        <a:p>
          <a:endParaRPr lang="pl-PL"/>
        </a:p>
      </dgm:t>
    </dgm:pt>
    <dgm:pt modelId="{D995E379-FBA7-4D90-97F6-168663C32F9F}">
      <dgm:prSet/>
      <dgm:spPr/>
      <dgm:t>
        <a:bodyPr/>
        <a:lstStyle/>
        <a:p>
          <a:pPr algn="just"/>
          <a:r>
            <a:rPr lang="pl-PL"/>
            <a:t>wniosek może być merytorycznie zasadny, ale i tak nie zostanie uwzględniony </a:t>
          </a:r>
          <a:endParaRPr lang="pl-PL" dirty="0"/>
        </a:p>
      </dgm:t>
    </dgm:pt>
    <dgm:pt modelId="{CF41753A-35C9-4574-A62F-A4FDA5D1094C}" type="parTrans" cxnId="{A94CA447-DFC7-4E0C-B7C5-E5E15AFBE732}">
      <dgm:prSet/>
      <dgm:spPr/>
      <dgm:t>
        <a:bodyPr/>
        <a:lstStyle/>
        <a:p>
          <a:endParaRPr lang="pl-PL"/>
        </a:p>
      </dgm:t>
    </dgm:pt>
    <dgm:pt modelId="{A5C4AFB8-68E6-4CED-8D8D-114CE66DFC49}" type="sibTrans" cxnId="{A94CA447-DFC7-4E0C-B7C5-E5E15AFBE732}">
      <dgm:prSet/>
      <dgm:spPr/>
      <dgm:t>
        <a:bodyPr/>
        <a:lstStyle/>
        <a:p>
          <a:endParaRPr lang="pl-PL"/>
        </a:p>
      </dgm:t>
    </dgm:pt>
    <dgm:pt modelId="{23DEFBDB-3DB1-4846-A43E-8326AE461B16}">
      <dgm:prSet/>
      <dgm:spPr/>
      <dgm:t>
        <a:bodyPr/>
        <a:lstStyle/>
        <a:p>
          <a:pPr algn="just"/>
          <a:endParaRPr lang="pl-PL" dirty="0"/>
        </a:p>
      </dgm:t>
    </dgm:pt>
    <dgm:pt modelId="{F7FC10FE-8A3B-4E48-A7DA-D8032D248C99}" type="parTrans" cxnId="{EA068322-BAF0-45AF-A761-9F3806B82443}">
      <dgm:prSet/>
      <dgm:spPr/>
      <dgm:t>
        <a:bodyPr/>
        <a:lstStyle/>
        <a:p>
          <a:endParaRPr lang="pl-PL"/>
        </a:p>
      </dgm:t>
    </dgm:pt>
    <dgm:pt modelId="{FEC512D2-A0E0-4274-89D2-B100D858D059}" type="sibTrans" cxnId="{EA068322-BAF0-45AF-A761-9F3806B82443}">
      <dgm:prSet/>
      <dgm:spPr/>
      <dgm:t>
        <a:bodyPr/>
        <a:lstStyle/>
        <a:p>
          <a:endParaRPr lang="pl-PL"/>
        </a:p>
      </dgm:t>
    </dgm:pt>
    <dgm:pt modelId="{2C1817AF-923F-4051-A97F-27D9531FAACF}" type="pres">
      <dgm:prSet presAssocID="{DB281013-B556-4C79-8974-4F6D4DC7FCF0}" presName="Name0" presStyleCnt="0">
        <dgm:presLayoutVars>
          <dgm:dir/>
          <dgm:animLvl val="lvl"/>
          <dgm:resizeHandles val="exact"/>
        </dgm:presLayoutVars>
      </dgm:prSet>
      <dgm:spPr/>
    </dgm:pt>
    <dgm:pt modelId="{B2AFD64D-FC28-4991-8D9D-D3CEA4FB1D56}" type="pres">
      <dgm:prSet presAssocID="{7F7E3A48-99AA-4D96-8D0B-F704EE419A1A}" presName="composite" presStyleCnt="0"/>
      <dgm:spPr/>
    </dgm:pt>
    <dgm:pt modelId="{F27DBB9C-C72E-4AD0-968A-93D69E86CDC0}" type="pres">
      <dgm:prSet presAssocID="{7F7E3A48-99AA-4D96-8D0B-F704EE419A1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2B360F0-69AA-464F-BB14-27E1D518AFC8}" type="pres">
      <dgm:prSet presAssocID="{7F7E3A48-99AA-4D96-8D0B-F704EE419A1A}" presName="desTx" presStyleLbl="alignAccFollowNode1" presStyleIdx="0" presStyleCnt="2">
        <dgm:presLayoutVars>
          <dgm:bulletEnabled val="1"/>
        </dgm:presLayoutVars>
      </dgm:prSet>
      <dgm:spPr/>
    </dgm:pt>
    <dgm:pt modelId="{D2871D7F-3B00-473A-878B-8F2F15F79570}" type="pres">
      <dgm:prSet presAssocID="{3768C4FF-800F-4D75-ACA8-2E7FD1DC145E}" presName="space" presStyleCnt="0"/>
      <dgm:spPr/>
    </dgm:pt>
    <dgm:pt modelId="{E12BE409-B87F-4F8A-B15B-9566E3582184}" type="pres">
      <dgm:prSet presAssocID="{67F34647-BB9A-4F26-A42C-1BFA4B21C305}" presName="composite" presStyleCnt="0"/>
      <dgm:spPr/>
    </dgm:pt>
    <dgm:pt modelId="{B2E23C14-568C-4CB1-BEFB-CC3A7800B9CF}" type="pres">
      <dgm:prSet presAssocID="{67F34647-BB9A-4F26-A42C-1BFA4B21C30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309A062-8109-444D-8C2A-3F7EC4037BEA}" type="pres">
      <dgm:prSet presAssocID="{67F34647-BB9A-4F26-A42C-1BFA4B21C30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E9EC102-A56E-4CA9-A48E-0C640E65963D}" type="presOf" srcId="{D995E379-FBA7-4D90-97F6-168663C32F9F}" destId="{D309A062-8109-444D-8C2A-3F7EC4037BEA}" srcOrd="0" destOrd="1" presId="urn:microsoft.com/office/officeart/2005/8/layout/hList1"/>
    <dgm:cxn modelId="{E2E8810A-054E-489E-A59F-BC14BC8243B4}" srcId="{DB281013-B556-4C79-8974-4F6D4DC7FCF0}" destId="{67F34647-BB9A-4F26-A42C-1BFA4B21C305}" srcOrd="1" destOrd="0" parTransId="{7C03389A-C753-4600-AF2F-FA47A4BBF9BD}" sibTransId="{6976D672-A29C-4785-B856-747DB395691B}"/>
    <dgm:cxn modelId="{3B92DE1F-F964-4532-8316-ECCD96CFA384}" srcId="{7F7E3A48-99AA-4D96-8D0B-F704EE419A1A}" destId="{EB4C3572-0C22-4408-B76B-FC9222AE6ACD}" srcOrd="0" destOrd="0" parTransId="{9848F73A-83C5-406B-9D3F-249A1805907F}" sibTransId="{EA788854-DAC2-49DB-AF7F-AAECAF1A3D6C}"/>
    <dgm:cxn modelId="{EA068322-BAF0-45AF-A761-9F3806B82443}" srcId="{67F34647-BB9A-4F26-A42C-1BFA4B21C305}" destId="{23DEFBDB-3DB1-4846-A43E-8326AE461B16}" srcOrd="2" destOrd="0" parTransId="{F7FC10FE-8A3B-4E48-A7DA-D8032D248C99}" sibTransId="{FEC512D2-A0E0-4274-89D2-B100D858D059}"/>
    <dgm:cxn modelId="{768B1623-8A75-4E67-B3CA-A1585A9BDB6E}" srcId="{7F7E3A48-99AA-4D96-8D0B-F704EE419A1A}" destId="{91A136C2-A2A9-44C3-9012-331115CB0E8B}" srcOrd="1" destOrd="0" parTransId="{C46FA776-CA68-464F-8AB9-8030F9B35C3E}" sibTransId="{16F8C95D-DBC2-4F5E-B917-015C2B3D310C}"/>
    <dgm:cxn modelId="{391D9C43-5C5D-4EE1-96FD-119522BB631D}" type="presOf" srcId="{DB281013-B556-4C79-8974-4F6D4DC7FCF0}" destId="{2C1817AF-923F-4051-A97F-27D9531FAACF}" srcOrd="0" destOrd="0" presId="urn:microsoft.com/office/officeart/2005/8/layout/hList1"/>
    <dgm:cxn modelId="{A94CA447-DFC7-4E0C-B7C5-E5E15AFBE732}" srcId="{67F34647-BB9A-4F26-A42C-1BFA4B21C305}" destId="{D995E379-FBA7-4D90-97F6-168663C32F9F}" srcOrd="1" destOrd="0" parTransId="{CF41753A-35C9-4574-A62F-A4FDA5D1094C}" sibTransId="{A5C4AFB8-68E6-4CED-8D8D-114CE66DFC49}"/>
    <dgm:cxn modelId="{CE3C756D-508B-440A-AB88-6029271C0895}" type="presOf" srcId="{9A5F98BA-E7F9-4AFA-8B59-592117896461}" destId="{D309A062-8109-444D-8C2A-3F7EC4037BEA}" srcOrd="0" destOrd="0" presId="urn:microsoft.com/office/officeart/2005/8/layout/hList1"/>
    <dgm:cxn modelId="{2F0CA46D-09BC-4248-ACA4-BBE42E9BA178}" type="presOf" srcId="{67F34647-BB9A-4F26-A42C-1BFA4B21C305}" destId="{B2E23C14-568C-4CB1-BEFB-CC3A7800B9CF}" srcOrd="0" destOrd="0" presId="urn:microsoft.com/office/officeart/2005/8/layout/hList1"/>
    <dgm:cxn modelId="{2F556A57-B0F0-4688-A7B5-978D16016430}" type="presOf" srcId="{91A136C2-A2A9-44C3-9012-331115CB0E8B}" destId="{42B360F0-69AA-464F-BB14-27E1D518AFC8}" srcOrd="0" destOrd="1" presId="urn:microsoft.com/office/officeart/2005/8/layout/hList1"/>
    <dgm:cxn modelId="{5EFA1D9F-FAA7-4165-B1C0-B22525B43CFF}" srcId="{67F34647-BB9A-4F26-A42C-1BFA4B21C305}" destId="{9A5F98BA-E7F9-4AFA-8B59-592117896461}" srcOrd="0" destOrd="0" parTransId="{832EA558-0E12-4EB4-93CD-0AC3D499B314}" sibTransId="{1AD4287F-39C6-4241-89FD-3AB18FDFFCFB}"/>
    <dgm:cxn modelId="{AAAC22A6-7287-44FD-8034-FB5C523FDE99}" type="presOf" srcId="{23DEFBDB-3DB1-4846-A43E-8326AE461B16}" destId="{D309A062-8109-444D-8C2A-3F7EC4037BEA}" srcOrd="0" destOrd="2" presId="urn:microsoft.com/office/officeart/2005/8/layout/hList1"/>
    <dgm:cxn modelId="{B7755EAE-132A-461D-ABDF-6ADD5E6B8B8E}" type="presOf" srcId="{7F7E3A48-99AA-4D96-8D0B-F704EE419A1A}" destId="{F27DBB9C-C72E-4AD0-968A-93D69E86CDC0}" srcOrd="0" destOrd="0" presId="urn:microsoft.com/office/officeart/2005/8/layout/hList1"/>
    <dgm:cxn modelId="{1C6435C3-8448-487C-8F6C-86188B55CBD1}" type="presOf" srcId="{EB4C3572-0C22-4408-B76B-FC9222AE6ACD}" destId="{42B360F0-69AA-464F-BB14-27E1D518AFC8}" srcOrd="0" destOrd="0" presId="urn:microsoft.com/office/officeart/2005/8/layout/hList1"/>
    <dgm:cxn modelId="{AA14F0D5-11CF-4858-A6DB-63B6846F58E8}" srcId="{DB281013-B556-4C79-8974-4F6D4DC7FCF0}" destId="{7F7E3A48-99AA-4D96-8D0B-F704EE419A1A}" srcOrd="0" destOrd="0" parTransId="{0916E120-BDD4-4453-94C4-71FBBD0C07AB}" sibTransId="{3768C4FF-800F-4D75-ACA8-2E7FD1DC145E}"/>
    <dgm:cxn modelId="{2BF7B60E-1E1B-457B-A42A-CCB345DCECEC}" type="presParOf" srcId="{2C1817AF-923F-4051-A97F-27D9531FAACF}" destId="{B2AFD64D-FC28-4991-8D9D-D3CEA4FB1D56}" srcOrd="0" destOrd="0" presId="urn:microsoft.com/office/officeart/2005/8/layout/hList1"/>
    <dgm:cxn modelId="{6569F2C8-04C0-411F-B055-BFC19805D302}" type="presParOf" srcId="{B2AFD64D-FC28-4991-8D9D-D3CEA4FB1D56}" destId="{F27DBB9C-C72E-4AD0-968A-93D69E86CDC0}" srcOrd="0" destOrd="0" presId="urn:microsoft.com/office/officeart/2005/8/layout/hList1"/>
    <dgm:cxn modelId="{FD633052-2A4F-4C5B-B0D2-47B30CBDC5DB}" type="presParOf" srcId="{B2AFD64D-FC28-4991-8D9D-D3CEA4FB1D56}" destId="{42B360F0-69AA-464F-BB14-27E1D518AFC8}" srcOrd="1" destOrd="0" presId="urn:microsoft.com/office/officeart/2005/8/layout/hList1"/>
    <dgm:cxn modelId="{2B60D165-61BE-45B7-880A-E4AD69C94471}" type="presParOf" srcId="{2C1817AF-923F-4051-A97F-27D9531FAACF}" destId="{D2871D7F-3B00-473A-878B-8F2F15F79570}" srcOrd="1" destOrd="0" presId="urn:microsoft.com/office/officeart/2005/8/layout/hList1"/>
    <dgm:cxn modelId="{589BA558-946E-4E9A-98A8-C2304587F5CF}" type="presParOf" srcId="{2C1817AF-923F-4051-A97F-27D9531FAACF}" destId="{E12BE409-B87F-4F8A-B15B-9566E3582184}" srcOrd="2" destOrd="0" presId="urn:microsoft.com/office/officeart/2005/8/layout/hList1"/>
    <dgm:cxn modelId="{8154FAB5-8E2A-4B09-81FA-E30668CD1F64}" type="presParOf" srcId="{E12BE409-B87F-4F8A-B15B-9566E3582184}" destId="{B2E23C14-568C-4CB1-BEFB-CC3A7800B9CF}" srcOrd="0" destOrd="0" presId="urn:microsoft.com/office/officeart/2005/8/layout/hList1"/>
    <dgm:cxn modelId="{F302A78F-A36D-4B69-AFA9-7E46E99A207A}" type="presParOf" srcId="{E12BE409-B87F-4F8A-B15B-9566E3582184}" destId="{D309A062-8109-444D-8C2A-3F7EC4037B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13A14-1863-4564-99BC-9E47E3DC8F92}">
      <dsp:nvSpPr>
        <dsp:cNvPr id="0" name=""/>
        <dsp:cNvSpPr/>
      </dsp:nvSpPr>
      <dsp:spPr>
        <a:xfrm>
          <a:off x="4675823" y="1042"/>
          <a:ext cx="2301637" cy="23016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prawdy materialnej</a:t>
          </a:r>
        </a:p>
      </dsp:txBody>
      <dsp:txXfrm>
        <a:off x="5012890" y="338109"/>
        <a:ext cx="1627503" cy="1627503"/>
      </dsp:txXfrm>
    </dsp:sp>
    <dsp:sp modelId="{AA60B2B3-B12E-4351-984D-0B8900FD1CB6}">
      <dsp:nvSpPr>
        <dsp:cNvPr id="0" name=""/>
        <dsp:cNvSpPr/>
      </dsp:nvSpPr>
      <dsp:spPr>
        <a:xfrm rot="3600000">
          <a:off x="6376122" y="2244135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6421930" y="2320153"/>
        <a:ext cx="427543" cy="466082"/>
      </dsp:txXfrm>
    </dsp:sp>
    <dsp:sp modelId="{0062A87D-582A-464E-93EF-EFA2B8DA8618}">
      <dsp:nvSpPr>
        <dsp:cNvPr id="0" name=""/>
        <dsp:cNvSpPr/>
      </dsp:nvSpPr>
      <dsp:spPr>
        <a:xfrm>
          <a:off x="6402846" y="2992333"/>
          <a:ext cx="2301637" cy="2301637"/>
        </a:xfrm>
        <a:prstGeom prst="ellipse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/>
            <a:t>swobodnej oceny dowodów </a:t>
          </a:r>
        </a:p>
      </dsp:txBody>
      <dsp:txXfrm>
        <a:off x="6739913" y="3329400"/>
        <a:ext cx="1627503" cy="1627503"/>
      </dsp:txXfrm>
    </dsp:sp>
    <dsp:sp modelId="{A48BCAA1-D5AB-456B-A02E-D05FB1F2BBE4}">
      <dsp:nvSpPr>
        <dsp:cNvPr id="0" name=""/>
        <dsp:cNvSpPr/>
      </dsp:nvSpPr>
      <dsp:spPr>
        <a:xfrm rot="10800000">
          <a:off x="5538539" y="3754751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 rot="10800000">
        <a:off x="5721772" y="3910111"/>
        <a:ext cx="427543" cy="466082"/>
      </dsp:txXfrm>
    </dsp:sp>
    <dsp:sp modelId="{6FFA7DEB-C43B-4FFA-9971-814A6CA29CAF}">
      <dsp:nvSpPr>
        <dsp:cNvPr id="0" name=""/>
        <dsp:cNvSpPr/>
      </dsp:nvSpPr>
      <dsp:spPr>
        <a:xfrm>
          <a:off x="2948800" y="2992333"/>
          <a:ext cx="2301637" cy="2301637"/>
        </a:xfrm>
        <a:prstGeom prst="ellipse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bezpośredniości</a:t>
          </a:r>
          <a:r>
            <a:rPr lang="pl-PL" sz="1700" kern="1200" dirty="0"/>
            <a:t> </a:t>
          </a:r>
        </a:p>
      </dsp:txBody>
      <dsp:txXfrm>
        <a:off x="3285867" y="3329400"/>
        <a:ext cx="1627503" cy="1627503"/>
      </dsp:txXfrm>
    </dsp:sp>
    <dsp:sp modelId="{46D4EC94-63E4-4363-8EEC-5D7AFAC71517}">
      <dsp:nvSpPr>
        <dsp:cNvPr id="0" name=""/>
        <dsp:cNvSpPr/>
      </dsp:nvSpPr>
      <dsp:spPr>
        <a:xfrm rot="18000000">
          <a:off x="4649099" y="2274075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4694907" y="2508777"/>
        <a:ext cx="427543" cy="466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397E9-7D78-4187-A8F9-7516FA105035}">
      <dsp:nvSpPr>
        <dsp:cNvPr id="0" name=""/>
        <dsp:cNvSpPr/>
      </dsp:nvSpPr>
      <dsp:spPr>
        <a:xfrm>
          <a:off x="3528" y="102976"/>
          <a:ext cx="3440462" cy="518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materialny</a:t>
          </a:r>
        </a:p>
      </dsp:txBody>
      <dsp:txXfrm>
        <a:off x="3528" y="102976"/>
        <a:ext cx="3440462" cy="518400"/>
      </dsp:txXfrm>
    </dsp:sp>
    <dsp:sp modelId="{88C736E8-0F73-43FE-9ED7-6A895E437D86}">
      <dsp:nvSpPr>
        <dsp:cNvPr id="0" name=""/>
        <dsp:cNvSpPr/>
      </dsp:nvSpPr>
      <dsp:spPr>
        <a:xfrm>
          <a:off x="3528" y="621376"/>
          <a:ext cx="3440462" cy="38848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"/>
          </a:pPr>
          <a:r>
            <a:rPr lang="pl-PL" sz="1800" kern="1200" dirty="0"/>
            <a:t>udowodnienie zarzutu jest w interesie tego, kto stawia dany zarzut i obciążają go następstwa nieudowodnienia tezy (nieudowodniona teza upada);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"/>
          </a:pPr>
          <a:r>
            <a:rPr lang="pl-PL" sz="1800" kern="1200" dirty="0"/>
            <a:t>ALE nie ma znaczenia kto udowodnił twierdzenie (np. oskarżony może przyznać się do winy i udowodnić zarzut oskarżenia)</a:t>
          </a:r>
        </a:p>
      </dsp:txBody>
      <dsp:txXfrm>
        <a:off x="3528" y="621376"/>
        <a:ext cx="3440462" cy="3884861"/>
      </dsp:txXfrm>
    </dsp:sp>
    <dsp:sp modelId="{831238A0-FA01-4FF6-9351-11042E1E2C74}">
      <dsp:nvSpPr>
        <dsp:cNvPr id="0" name=""/>
        <dsp:cNvSpPr/>
      </dsp:nvSpPr>
      <dsp:spPr>
        <a:xfrm>
          <a:off x="3925656" y="102976"/>
          <a:ext cx="3440462" cy="5184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formalny</a:t>
          </a:r>
        </a:p>
      </dsp:txBody>
      <dsp:txXfrm>
        <a:off x="3925656" y="102976"/>
        <a:ext cx="3440462" cy="518400"/>
      </dsp:txXfrm>
    </dsp:sp>
    <dsp:sp modelId="{538BE234-64B9-4B55-A45B-CE4569DD1767}">
      <dsp:nvSpPr>
        <dsp:cNvPr id="0" name=""/>
        <dsp:cNvSpPr/>
      </dsp:nvSpPr>
      <dsp:spPr>
        <a:xfrm>
          <a:off x="3925656" y="621376"/>
          <a:ext cx="3440462" cy="388486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"/>
          </a:pPr>
          <a:r>
            <a:rPr lang="pl-PL" sz="1800" kern="1200" dirty="0"/>
            <a:t>tezę może udowodnić wyłącznie ten, kto ją wysunął i tylko wtedy może zostać uwzględniona.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"/>
          </a:pPr>
          <a:r>
            <a:rPr lang="pl-PL" sz="1800" kern="1200" dirty="0"/>
            <a:t>nikt inny, a zwłaszcza organ procesowy nie może udowodnić tezy wysuniętej przez inną osobę (tzn. zarzut oskarżenia może udowodnić wyłącznie oskarżyciel)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"/>
          </a:pPr>
          <a:r>
            <a:rPr lang="pl-PL" sz="1800" kern="1200" dirty="0"/>
            <a:t>nie występuje w KPK ze względu na zasadę prawdy materialnej </a:t>
          </a:r>
        </a:p>
      </dsp:txBody>
      <dsp:txXfrm>
        <a:off x="3925656" y="621376"/>
        <a:ext cx="3440462" cy="3884861"/>
      </dsp:txXfrm>
    </dsp:sp>
    <dsp:sp modelId="{E70E074C-9DE2-4978-8198-77DE4F4C0BAB}">
      <dsp:nvSpPr>
        <dsp:cNvPr id="0" name=""/>
        <dsp:cNvSpPr/>
      </dsp:nvSpPr>
      <dsp:spPr>
        <a:xfrm>
          <a:off x="7847784" y="102976"/>
          <a:ext cx="3440462" cy="5184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prakseologiczny</a:t>
          </a:r>
        </a:p>
      </dsp:txBody>
      <dsp:txXfrm>
        <a:off x="7847784" y="102976"/>
        <a:ext cx="3440462" cy="518400"/>
      </dsp:txXfrm>
    </dsp:sp>
    <dsp:sp modelId="{D2A94419-525D-4217-AD28-B15238E173D4}">
      <dsp:nvSpPr>
        <dsp:cNvPr id="0" name=""/>
        <dsp:cNvSpPr/>
      </dsp:nvSpPr>
      <dsp:spPr>
        <a:xfrm>
          <a:off x="7847784" y="621376"/>
          <a:ext cx="3440462" cy="388486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ciężar dowodu spoczywa na każdym, kto coś twierdzi.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Obciąża w tym znaczeniu również oskarżonego, gdy podnosi fakty sprzeczne z tezą oskarżenia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np. musi przedstawić dowód potwierdzający alibi, jeżeli się na nie powołuje. </a:t>
          </a:r>
        </a:p>
      </dsp:txBody>
      <dsp:txXfrm>
        <a:off x="7847784" y="621376"/>
        <a:ext cx="3440462" cy="3884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32A6-A769-4D67-84C2-F5210D49A6D0}">
      <dsp:nvSpPr>
        <dsp:cNvPr id="0" name=""/>
        <dsp:cNvSpPr/>
      </dsp:nvSpPr>
      <dsp:spPr>
        <a:xfrm>
          <a:off x="41" y="123451"/>
          <a:ext cx="3982734" cy="147675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Osoba lub rzecz od której pochodzą informacje o faktach  istotnych dla rozstrzygnięcia</a:t>
          </a:r>
        </a:p>
      </dsp:txBody>
      <dsp:txXfrm>
        <a:off x="41" y="123451"/>
        <a:ext cx="3982734" cy="1476757"/>
      </dsp:txXfrm>
    </dsp:sp>
    <dsp:sp modelId="{22859B06-4022-4174-950C-2EE210650707}">
      <dsp:nvSpPr>
        <dsp:cNvPr id="0" name=""/>
        <dsp:cNvSpPr/>
      </dsp:nvSpPr>
      <dsp:spPr>
        <a:xfrm>
          <a:off x="41" y="1600209"/>
          <a:ext cx="3982734" cy="214658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Oskarżony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/>
            <a:t>Świadek</a:t>
          </a:r>
          <a:endParaRPr lang="pl-PL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Biegły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/>
            <a:t>Rzecz lub miejsce</a:t>
          </a:r>
          <a:endParaRPr lang="pl-PL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Dokument </a:t>
          </a:r>
        </a:p>
      </dsp:txBody>
      <dsp:txXfrm>
        <a:off x="41" y="1600209"/>
        <a:ext cx="3982734" cy="2146589"/>
      </dsp:txXfrm>
    </dsp:sp>
    <dsp:sp modelId="{6F67F539-2607-4518-9016-F55CDB31C8DE}">
      <dsp:nvSpPr>
        <dsp:cNvPr id="0" name=""/>
        <dsp:cNvSpPr/>
      </dsp:nvSpPr>
      <dsp:spPr>
        <a:xfrm>
          <a:off x="4540359" y="123451"/>
          <a:ext cx="3982734" cy="1476757"/>
        </a:xfrm>
        <a:prstGeom prst="rect">
          <a:avLst/>
        </a:prstGeom>
        <a:solidFill>
          <a:schemeClr val="accent3">
            <a:shade val="80000"/>
            <a:hueOff val="-357446"/>
            <a:satOff val="944"/>
            <a:lumOff val="28580"/>
            <a:alphaOff val="0"/>
          </a:schemeClr>
        </a:solidFill>
        <a:ln w="19050" cap="rnd" cmpd="sng" algn="ctr">
          <a:solidFill>
            <a:schemeClr val="accent3">
              <a:shade val="80000"/>
              <a:hueOff val="-357446"/>
              <a:satOff val="944"/>
              <a:lumOff val="28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Informacje płynące ze źródła dowodowego w sposób określony w k.p.k. </a:t>
          </a:r>
        </a:p>
      </dsp:txBody>
      <dsp:txXfrm>
        <a:off x="4540359" y="123451"/>
        <a:ext cx="3982734" cy="1476757"/>
      </dsp:txXfrm>
    </dsp:sp>
    <dsp:sp modelId="{364CA9C2-B259-4BAF-B9A8-F3977F4C043E}">
      <dsp:nvSpPr>
        <dsp:cNvPr id="0" name=""/>
        <dsp:cNvSpPr/>
      </dsp:nvSpPr>
      <dsp:spPr>
        <a:xfrm>
          <a:off x="4540359" y="1600209"/>
          <a:ext cx="3982734" cy="214658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Wyjaśnienia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Zeznania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/>
            <a:t>Opinia </a:t>
          </a:r>
          <a:endParaRPr lang="pl-PL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Cechy i właściwości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Treść</a:t>
          </a:r>
        </a:p>
      </dsp:txBody>
      <dsp:txXfrm>
        <a:off x="4540359" y="1600209"/>
        <a:ext cx="3982734" cy="2146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5CDAC-B592-4EC2-9773-D142711E7F52}">
      <dsp:nvSpPr>
        <dsp:cNvPr id="0" name=""/>
        <dsp:cNvSpPr/>
      </dsp:nvSpPr>
      <dsp:spPr>
        <a:xfrm rot="1219930">
          <a:off x="1801926" y="738"/>
          <a:ext cx="4396474" cy="28802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zestaw znamion przestępstwa, którego dotyczy proces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np. zabicie człowieka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Celem postępowania dowodowego jest stwierdzenie faktu głównego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W procesie jest </a:t>
          </a:r>
          <a:r>
            <a:rPr lang="pl-PL" sz="1600" b="1" kern="1200" dirty="0"/>
            <a:t>tylko jeden fakt główny</a:t>
          </a:r>
          <a:endParaRPr lang="pl-PL" sz="1600" kern="1200" dirty="0"/>
        </a:p>
      </dsp:txBody>
      <dsp:txXfrm>
        <a:off x="1835574" y="173122"/>
        <a:ext cx="3316394" cy="2160159"/>
      </dsp:txXfrm>
    </dsp:sp>
    <dsp:sp modelId="{35312BF5-54F7-4324-8858-370612C7EE7D}">
      <dsp:nvSpPr>
        <dsp:cNvPr id="0" name=""/>
        <dsp:cNvSpPr/>
      </dsp:nvSpPr>
      <dsp:spPr>
        <a:xfrm>
          <a:off x="380" y="738"/>
          <a:ext cx="1801546" cy="288021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u="sng" kern="1200" dirty="0"/>
            <a:t>Fakt główny </a:t>
          </a:r>
        </a:p>
      </dsp:txBody>
      <dsp:txXfrm>
        <a:off x="88324" y="88682"/>
        <a:ext cx="1625658" cy="2704325"/>
      </dsp:txXfrm>
    </dsp:sp>
    <dsp:sp modelId="{2864DD77-AF7E-4B0F-898D-A3DAA16BD792}">
      <dsp:nvSpPr>
        <dsp:cNvPr id="0" name=""/>
        <dsp:cNvSpPr/>
      </dsp:nvSpPr>
      <dsp:spPr>
        <a:xfrm rot="19973643">
          <a:off x="1799575" y="3168973"/>
          <a:ext cx="4396561" cy="28802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/>
            <a:t>Fakty uboczne (dowodowe) </a:t>
          </a:r>
          <a:r>
            <a:rPr lang="pl-PL" sz="1600" kern="1200" dirty="0"/>
            <a:t>– okoliczności niestanowiące znamion czynu zabronionego, ale z ich istnienia (lub nieistnienia) można wyciągnąć wniosek o istnieniu faktu głównego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Np. znalezienie odcisków palców oskarżonego na zwłokach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solidFill>
                <a:srgbClr val="FFFF00"/>
              </a:solidFill>
            </a:rPr>
            <a:t>Fakty dowodowe to poszlaki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u="sng" kern="1200" dirty="0">
              <a:solidFill>
                <a:srgbClr val="FFFF00"/>
              </a:solidFill>
            </a:rPr>
            <a:t>Nie mylić z dowodami poszlakowymi</a:t>
          </a:r>
          <a:r>
            <a:rPr lang="pl-PL" sz="1600" b="1" kern="1200" dirty="0">
              <a:solidFill>
                <a:srgbClr val="FFFF00"/>
              </a:solidFill>
            </a:rPr>
            <a:t>!</a:t>
          </a:r>
        </a:p>
      </dsp:txBody>
      <dsp:txXfrm>
        <a:off x="1858890" y="3775062"/>
        <a:ext cx="3316481" cy="2160159"/>
      </dsp:txXfrm>
    </dsp:sp>
    <dsp:sp modelId="{0E9F9AB0-4A35-4083-8021-8B75948E9F15}">
      <dsp:nvSpPr>
        <dsp:cNvPr id="0" name=""/>
        <dsp:cNvSpPr/>
      </dsp:nvSpPr>
      <dsp:spPr>
        <a:xfrm>
          <a:off x="2645" y="3168973"/>
          <a:ext cx="1796930" cy="288021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u="sng" kern="1200" dirty="0"/>
            <a:t>Fakty uboczne </a:t>
          </a:r>
        </a:p>
      </dsp:txBody>
      <dsp:txXfrm>
        <a:off x="90364" y="3256692"/>
        <a:ext cx="1621492" cy="27047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FC4DB-78EE-43F6-8CF0-8948F73CBBE9}">
      <dsp:nvSpPr>
        <dsp:cNvPr id="0" name=""/>
        <dsp:cNvSpPr/>
      </dsp:nvSpPr>
      <dsp:spPr>
        <a:xfrm>
          <a:off x="2979420" y="0"/>
          <a:ext cx="1645920" cy="9144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Pierwotne i pochodne</a:t>
          </a:r>
        </a:p>
      </dsp:txBody>
      <dsp:txXfrm>
        <a:off x="3006202" y="26782"/>
        <a:ext cx="1592356" cy="860836"/>
      </dsp:txXfrm>
    </dsp:sp>
    <dsp:sp modelId="{650026A9-A228-400C-BE0B-49765C2C3B89}">
      <dsp:nvSpPr>
        <dsp:cNvPr id="0" name=""/>
        <dsp:cNvSpPr/>
      </dsp:nvSpPr>
      <dsp:spPr>
        <a:xfrm>
          <a:off x="5356860" y="0"/>
          <a:ext cx="1645920" cy="9144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Pośrednie i bezpośrednie </a:t>
          </a:r>
        </a:p>
      </dsp:txBody>
      <dsp:txXfrm>
        <a:off x="5383642" y="26782"/>
        <a:ext cx="1592356" cy="860836"/>
      </dsp:txXfrm>
    </dsp:sp>
    <dsp:sp modelId="{530D5A1A-B046-4434-A213-4800B0C5A650}">
      <dsp:nvSpPr>
        <dsp:cNvPr id="0" name=""/>
        <dsp:cNvSpPr/>
      </dsp:nvSpPr>
      <dsp:spPr>
        <a:xfrm>
          <a:off x="4648200" y="3886200"/>
          <a:ext cx="685800" cy="685800"/>
        </a:xfrm>
        <a:prstGeom prst="triangl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655EE-F333-4A05-BDD0-8AEB21914C10}">
      <dsp:nvSpPr>
        <dsp:cNvPr id="0" name=""/>
        <dsp:cNvSpPr/>
      </dsp:nvSpPr>
      <dsp:spPr>
        <a:xfrm rot="21360000">
          <a:off x="2933071" y="3592327"/>
          <a:ext cx="4116056" cy="28782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EBF91-C9AF-436C-BC85-A245F185327F}">
      <dsp:nvSpPr>
        <dsp:cNvPr id="0" name=""/>
        <dsp:cNvSpPr/>
      </dsp:nvSpPr>
      <dsp:spPr>
        <a:xfrm rot="21360000">
          <a:off x="2935526" y="2872699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pojęciowe i zmysłowe</a:t>
          </a:r>
        </a:p>
      </dsp:txBody>
      <dsp:txXfrm>
        <a:off x="2972877" y="2910050"/>
        <a:ext cx="1567565" cy="690427"/>
      </dsp:txXfrm>
    </dsp:sp>
    <dsp:sp modelId="{606A1280-6AB5-49B2-865C-3452B19C85C3}">
      <dsp:nvSpPr>
        <dsp:cNvPr id="0" name=""/>
        <dsp:cNvSpPr/>
      </dsp:nvSpPr>
      <dsp:spPr>
        <a:xfrm rot="21360000">
          <a:off x="2876090" y="2049739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obciążające i odciążające </a:t>
          </a:r>
        </a:p>
      </dsp:txBody>
      <dsp:txXfrm>
        <a:off x="2913441" y="2087090"/>
        <a:ext cx="1567565" cy="690427"/>
      </dsp:txXfrm>
    </dsp:sp>
    <dsp:sp modelId="{50EC910D-E5C3-4CA8-BC5B-F1052784945A}">
      <dsp:nvSpPr>
        <dsp:cNvPr id="0" name=""/>
        <dsp:cNvSpPr/>
      </dsp:nvSpPr>
      <dsp:spPr>
        <a:xfrm rot="21360000">
          <a:off x="2816654" y="1245067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osobowe i rzeczowe </a:t>
          </a:r>
        </a:p>
      </dsp:txBody>
      <dsp:txXfrm>
        <a:off x="2854005" y="1282418"/>
        <a:ext cx="1567565" cy="690427"/>
      </dsp:txXfrm>
    </dsp:sp>
    <dsp:sp modelId="{8141B22F-2860-4BA3-A8BC-A3B0AA905686}">
      <dsp:nvSpPr>
        <dsp:cNvPr id="0" name=""/>
        <dsp:cNvSpPr/>
      </dsp:nvSpPr>
      <dsp:spPr>
        <a:xfrm rot="21360000">
          <a:off x="5290106" y="2708107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ścisłe i swobodne </a:t>
          </a:r>
        </a:p>
      </dsp:txBody>
      <dsp:txXfrm>
        <a:off x="5327457" y="2745458"/>
        <a:ext cx="1567565" cy="690427"/>
      </dsp:txXfrm>
    </dsp:sp>
    <dsp:sp modelId="{0FEF355A-58E7-4F46-8D14-195E51B82A16}">
      <dsp:nvSpPr>
        <dsp:cNvPr id="0" name=""/>
        <dsp:cNvSpPr/>
      </dsp:nvSpPr>
      <dsp:spPr>
        <a:xfrm rot="21360000">
          <a:off x="5230670" y="1885147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 przypadku i przeznaczenia </a:t>
          </a:r>
        </a:p>
      </dsp:txBody>
      <dsp:txXfrm>
        <a:off x="5268021" y="1922498"/>
        <a:ext cx="1567565" cy="6904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D72E4-5CC3-4AF8-AFAC-5794A4B36D56}">
      <dsp:nvSpPr>
        <dsp:cNvPr id="0" name=""/>
        <dsp:cNvSpPr/>
      </dsp:nvSpPr>
      <dsp:spPr>
        <a:xfrm>
          <a:off x="10120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Wniosek dowodowy strony skierowany do organu prowadzącego postępowanie </a:t>
          </a:r>
        </a:p>
      </dsp:txBody>
      <dsp:txXfrm>
        <a:off x="63279" y="1240287"/>
        <a:ext cx="2918634" cy="1708653"/>
      </dsp:txXfrm>
    </dsp:sp>
    <dsp:sp modelId="{FA01026A-5320-4B5F-B3F2-D3B19BDA5ED8}">
      <dsp:nvSpPr>
        <dsp:cNvPr id="0" name=""/>
        <dsp:cNvSpPr/>
      </dsp:nvSpPr>
      <dsp:spPr>
        <a:xfrm>
          <a:off x="3337567" y="1719519"/>
          <a:ext cx="641289" cy="75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3337567" y="1869557"/>
        <a:ext cx="448902" cy="450112"/>
      </dsp:txXfrm>
    </dsp:sp>
    <dsp:sp modelId="{C489782A-996A-4440-8E3F-C916722211ED}">
      <dsp:nvSpPr>
        <dsp:cNvPr id="0" name=""/>
        <dsp:cNvSpPr/>
      </dsp:nvSpPr>
      <dsp:spPr>
        <a:xfrm>
          <a:off x="4245053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Dopuszczenie przez organ procesowy dowodu wnioskowanego przez stronę </a:t>
          </a:r>
        </a:p>
      </dsp:txBody>
      <dsp:txXfrm>
        <a:off x="4298212" y="1240287"/>
        <a:ext cx="2918634" cy="1708653"/>
      </dsp:txXfrm>
    </dsp:sp>
    <dsp:sp modelId="{BA151A8F-6C48-4D0D-8CD0-9F0DE29E311D}">
      <dsp:nvSpPr>
        <dsp:cNvPr id="0" name=""/>
        <dsp:cNvSpPr/>
      </dsp:nvSpPr>
      <dsp:spPr>
        <a:xfrm>
          <a:off x="7572500" y="1719519"/>
          <a:ext cx="641289" cy="75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7572500" y="1869557"/>
        <a:ext cx="448902" cy="450112"/>
      </dsp:txXfrm>
    </dsp:sp>
    <dsp:sp modelId="{921A3008-1602-412F-A0AB-FFE24A8DF105}">
      <dsp:nvSpPr>
        <dsp:cNvPr id="0" name=""/>
        <dsp:cNvSpPr/>
      </dsp:nvSpPr>
      <dsp:spPr>
        <a:xfrm>
          <a:off x="8479986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Organ procesowy przeprowadza dowód wnioskowany przez stronę </a:t>
          </a:r>
        </a:p>
      </dsp:txBody>
      <dsp:txXfrm>
        <a:off x="8533145" y="1240287"/>
        <a:ext cx="2918634" cy="17086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DBB9C-C72E-4AD0-968A-93D69E86CDC0}">
      <dsp:nvSpPr>
        <dsp:cNvPr id="0" name=""/>
        <dsp:cNvSpPr/>
      </dsp:nvSpPr>
      <dsp:spPr>
        <a:xfrm>
          <a:off x="48" y="230829"/>
          <a:ext cx="4664533" cy="7624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Oddalenie wniosku dowodowego </a:t>
          </a:r>
        </a:p>
      </dsp:txBody>
      <dsp:txXfrm>
        <a:off x="48" y="230829"/>
        <a:ext cx="4664533" cy="762426"/>
      </dsp:txXfrm>
    </dsp:sp>
    <dsp:sp modelId="{42B360F0-69AA-464F-BB14-27E1D518AFC8}">
      <dsp:nvSpPr>
        <dsp:cNvPr id="0" name=""/>
        <dsp:cNvSpPr/>
      </dsp:nvSpPr>
      <dsp:spPr>
        <a:xfrm>
          <a:off x="48" y="993256"/>
          <a:ext cx="4664533" cy="33479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organ zapoznał się z wnioskiem i z przyczyn wskazanych w art. 170 § 1 k.p.k. nie uwzględnił wniosku</a:t>
          </a:r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ocena merytoryczna wniosku </a:t>
          </a:r>
        </a:p>
      </dsp:txBody>
      <dsp:txXfrm>
        <a:off x="48" y="993256"/>
        <a:ext cx="4664533" cy="3347913"/>
      </dsp:txXfrm>
    </dsp:sp>
    <dsp:sp modelId="{B2E23C14-568C-4CB1-BEFB-CC3A7800B9CF}">
      <dsp:nvSpPr>
        <dsp:cNvPr id="0" name=""/>
        <dsp:cNvSpPr/>
      </dsp:nvSpPr>
      <dsp:spPr>
        <a:xfrm>
          <a:off x="5317617" y="230829"/>
          <a:ext cx="4664533" cy="7624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Odrzucenie wniosku dowodowego</a:t>
          </a:r>
        </a:p>
      </dsp:txBody>
      <dsp:txXfrm>
        <a:off x="5317617" y="230829"/>
        <a:ext cx="4664533" cy="762426"/>
      </dsp:txXfrm>
    </dsp:sp>
    <dsp:sp modelId="{D309A062-8109-444D-8C2A-3F7EC4037BEA}">
      <dsp:nvSpPr>
        <dsp:cNvPr id="0" name=""/>
        <dsp:cNvSpPr/>
      </dsp:nvSpPr>
      <dsp:spPr>
        <a:xfrm>
          <a:off x="5317617" y="993256"/>
          <a:ext cx="4664533" cy="334791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wniosek nie spełnia obligatoryjnych warunków formalnych z art. 119 § 1 i 169 § 1 k.p.k. i strona nie uzupełniła tych braków w sposób wskazany w art. 120 k.p.k.</a:t>
          </a:r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/>
            <a:t>wniosek może być merytorycznie zasadny, ale i tak nie zostanie uwzględniony </a:t>
          </a:r>
          <a:endParaRPr lang="pl-PL" sz="2100" kern="1200" dirty="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100" kern="1200" dirty="0"/>
        </a:p>
      </dsp:txBody>
      <dsp:txXfrm>
        <a:off x="5317617" y="993256"/>
        <a:ext cx="4664533" cy="3347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99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95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08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303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4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05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716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47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90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84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89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99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64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67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21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34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54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6DD53A-8C06-4A4C-AC18-31B2015DA1C7}" type="datetimeFigureOut">
              <a:rPr lang="pl-PL" smtClean="0"/>
              <a:t>20.04.2021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846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n24.pl/debata/tajemnica-smierci-ewy-tylman,69.html" TargetMode="External"/><Relationship Id="rId2" Type="http://schemas.openxmlformats.org/officeDocument/2006/relationships/hyperlink" Target="http://www.gloswielkopolski.pl/wiadomosci/poznan/a/sprawa-ewy-tylman-druga-rozprawa-w-procesie-adama-z,1169619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.pl/wiadomosci/polska/adam-z-nie-odpowie-za-zabojstwo-ewy-tylman-bedzie-zmiana-kwalifikacji-czynu_953419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1154954" y="0"/>
            <a:ext cx="8825658" cy="3329581"/>
          </a:xfrm>
        </p:spPr>
        <p:txBody>
          <a:bodyPr/>
          <a:lstStyle/>
          <a:p>
            <a:pPr algn="ctr"/>
            <a:r>
              <a:rPr lang="pl-PL" dirty="0"/>
              <a:t>Postępowanie karne</a:t>
            </a:r>
            <a:br>
              <a:rPr lang="pl-PL" dirty="0"/>
            </a:br>
            <a:endParaRPr lang="pl-PL" sz="1800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893008" y="3293005"/>
            <a:ext cx="10217091" cy="1487118"/>
          </a:xfrm>
        </p:spPr>
        <p:txBody>
          <a:bodyPr>
            <a:normAutofit/>
          </a:bodyPr>
          <a:lstStyle/>
          <a:p>
            <a:pPr algn="ctr"/>
            <a:r>
              <a:rPr lang="pl-PL" sz="4000" b="1">
                <a:solidFill>
                  <a:schemeClr val="bg1"/>
                </a:solidFill>
              </a:rPr>
              <a:t>DOWODY </a:t>
            </a:r>
            <a:r>
              <a:rPr lang="pl-PL" sz="4000" b="1" dirty="0">
                <a:solidFill>
                  <a:schemeClr val="bg1"/>
                </a:solidFill>
              </a:rPr>
              <a:t>– ZAGADNIENIA PODSTAWOWE I SYSTEMOWE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339403" y="4945486"/>
            <a:ext cx="4662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mgr Monika Abramek</a:t>
            </a:r>
          </a:p>
          <a:p>
            <a:r>
              <a:rPr lang="pl-PL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Katedra Postępowania Karnego</a:t>
            </a:r>
          </a:p>
          <a:p>
            <a:r>
              <a:rPr lang="pl-PL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Wydział Prawa, Administracji i Ekonomii</a:t>
            </a:r>
          </a:p>
          <a:p>
            <a:r>
              <a:rPr lang="pl-PL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Uniwersytet Wrocławski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051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56" y="0"/>
            <a:ext cx="3194078" cy="2626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8479" y="113763"/>
            <a:ext cx="9980682" cy="109696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FFFF00"/>
                </a:solidFill>
              </a:rPr>
              <a:t>Surogaty udowodnienia </a:t>
            </a:r>
            <a:br>
              <a:rPr lang="pl-PL" sz="3200" b="1" dirty="0">
                <a:solidFill>
                  <a:srgbClr val="FFFF00"/>
                </a:solidFill>
              </a:rPr>
            </a:br>
            <a:r>
              <a:rPr lang="pl-PL" sz="3200" b="1" dirty="0">
                <a:solidFill>
                  <a:srgbClr val="FFFF00"/>
                </a:solidFill>
              </a:rPr>
              <a:t>w orzecznictwie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0" y="1025804"/>
            <a:ext cx="699090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u="sng" dirty="0"/>
              <a:t>Postanowienie SN z 20.03.2013 r., II KK 230/12 </a:t>
            </a:r>
          </a:p>
          <a:p>
            <a:pPr algn="ctr"/>
            <a:endParaRPr lang="pl-PL" sz="2000" b="1" u="sng" dirty="0"/>
          </a:p>
          <a:p>
            <a:pPr algn="just"/>
            <a:r>
              <a:rPr lang="pl-PL" dirty="0"/>
              <a:t>Fakty powszechnie znane są </a:t>
            </a:r>
            <a:r>
              <a:rPr lang="pl-PL" b="1" dirty="0"/>
              <a:t>to fakty znane bez mała każdemu poprawnie rozumującemu człowiekowi, funkcjonującemu w danej społeczności, w czasie procesu</a:t>
            </a:r>
            <a:r>
              <a:rPr lang="pl-PL" dirty="0"/>
              <a:t>. Fakty te stanowią części składowe podstawowej wiedzy ogólnej, także historycznej. Chodzi przy tym o rzeczywiste, prawdziwe fakty, a nie o powszechne nawet, ale jedynie niepotwierdzone przekonania o ich istnieniu. W stosunku do niektórych faktów powszechnie znanych można przy tym mówić o ich oczywistości, ich znajomość jest bowiem bezsporna i powszechna</a:t>
            </a:r>
          </a:p>
        </p:txBody>
      </p:sp>
      <p:sp>
        <p:nvSpPr>
          <p:cNvPr id="7" name="Prostokąt 6"/>
          <p:cNvSpPr/>
          <p:nvPr/>
        </p:nvSpPr>
        <p:spPr>
          <a:xfrm>
            <a:off x="7166345" y="2573678"/>
            <a:ext cx="493158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u="sng" dirty="0"/>
              <a:t>Wyrok SN z 8.06. 2010 r., </a:t>
            </a:r>
          </a:p>
          <a:p>
            <a:pPr algn="ctr"/>
            <a:r>
              <a:rPr lang="pl-PL" sz="2000" b="1" u="sng" dirty="0"/>
              <a:t>III KK 409/09 </a:t>
            </a:r>
          </a:p>
          <a:p>
            <a:pPr algn="ctr"/>
            <a:endParaRPr lang="pl-PL" sz="2000" b="1" u="sng" dirty="0"/>
          </a:p>
          <a:p>
            <a:pPr algn="just"/>
            <a:r>
              <a:rPr lang="pl-PL" dirty="0"/>
              <a:t>Powoływanie się na fakt znany sądowi z urzędu możliwe jest w odniesieniu do okoliczności, z którymi </a:t>
            </a:r>
            <a:r>
              <a:rPr lang="pl-PL" b="1" u="sng" dirty="0"/>
              <a:t>sąd zapoznał się w toku czynności procesowych w innych sprawach lub w związku z działalnością służbową sędziego</a:t>
            </a:r>
            <a:r>
              <a:rPr lang="pl-PL" dirty="0"/>
              <a:t>. Sensowna weryfikacja ustalenia opartego na wiedzy sądu posiadanej z urzędu może zostać przeprowadzona jedynie wtedy, gdy jednocześnie z powołaniem się na tę okoliczność sąd wskaże, kiedy i w jaki sposób taką wiadomość powziął.</a:t>
            </a:r>
          </a:p>
        </p:txBody>
      </p:sp>
      <p:sp>
        <p:nvSpPr>
          <p:cNvPr id="8" name="Prostokąt 7"/>
          <p:cNvSpPr/>
          <p:nvPr/>
        </p:nvSpPr>
        <p:spPr>
          <a:xfrm>
            <a:off x="58478" y="4345705"/>
            <a:ext cx="699090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u="sng" dirty="0"/>
              <a:t>Wyrok SA w Krakowie z 8.10.2008 r., </a:t>
            </a:r>
          </a:p>
          <a:p>
            <a:pPr algn="ctr"/>
            <a:r>
              <a:rPr lang="pl-PL" sz="2000" b="1" u="sng" dirty="0"/>
              <a:t>II </a:t>
            </a:r>
            <a:r>
              <a:rPr lang="pl-PL" sz="2000" b="1" u="sng" dirty="0" err="1"/>
              <a:t>AKa</a:t>
            </a:r>
            <a:r>
              <a:rPr lang="pl-PL" sz="2000" b="1" u="sng" dirty="0"/>
              <a:t> 92/08 </a:t>
            </a:r>
          </a:p>
          <a:p>
            <a:endParaRPr lang="pl-PL" sz="2000" b="1" u="sng" dirty="0"/>
          </a:p>
          <a:p>
            <a:pPr algn="just"/>
            <a:r>
              <a:rPr lang="pl-PL" b="1" u="sng" dirty="0"/>
              <a:t>Nagminność przestępstwa </a:t>
            </a:r>
            <a:r>
              <a:rPr lang="pl-PL" dirty="0"/>
              <a:t>może mieć znaczenie dla wymiaru kary wśród innych okoliczności podlegających uwzględnieniu, ale powinna być udowodniona lub strony powinno się </a:t>
            </a:r>
            <a:r>
              <a:rPr lang="pl-PL" i="1" u="sng" dirty="0"/>
              <a:t>uprzedzić, że fakt ten jest sądowi znany z urzędu. Na ogół nie jest to objęte wiedzą powszechną </a:t>
            </a:r>
            <a:r>
              <a:rPr lang="pl-PL" dirty="0"/>
              <a:t>(art. 168 k.p.k.).</a:t>
            </a:r>
          </a:p>
        </p:txBody>
      </p:sp>
    </p:spTree>
    <p:extLst>
      <p:ext uri="{BB962C8B-B14F-4D97-AF65-F5344CB8AC3E}">
        <p14:creationId xmlns:p14="http://schemas.microsoft.com/office/powerpoint/2010/main" val="115017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Domniemania procesowe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71253" y="1366284"/>
            <a:ext cx="9070459" cy="47049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Ustalenie faktu może być dokonanie nie tylko za pomocą treści dowodu (wprost) ale także za pomocą wnioskowania o wysokim prawdopodobieństwie zaistnienia danego faktu ze względu na jego powiązanie z innym, wcześniej udowodnionym faktem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domniemania (fakt udowodniony)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fakt domniemywany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Domniemania prawne -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domniemania wynikające z norm prawnych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Wzruszalne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można obalić przeciwdowodem; np. domniemanie niewinności (art. 5 § 1 k.p.k.)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Niewzruszalne –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jest dopuszczalny przeciwdowód, występują bardzo rzadko; np. art. 138 i 139 § 1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pozorne domniemanie – por. postanowienie SN z 19.11.1996 r., IV KZ 119/96</a:t>
            </a: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Domniemania faktyczne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sądy o faktach wynikające z doświadczenia życiowego i obserwacji określonych prawidłowości życiowych. Nie są przedmiotem regulacji ustawowej i mogą zostać obalone przeciwdowodem</a:t>
            </a:r>
          </a:p>
          <a:p>
            <a:pPr lvl="1" algn="just"/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mylić domniemania z dowodem poszlakowym!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12" y="1366284"/>
            <a:ext cx="2574186" cy="35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4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88" y="0"/>
            <a:ext cx="2482846" cy="204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" y="624681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Domniemania faktyczne w orzecznictwie</a:t>
            </a:r>
          </a:p>
        </p:txBody>
      </p:sp>
      <p:sp>
        <p:nvSpPr>
          <p:cNvPr id="7" name="Prostokąt 6"/>
          <p:cNvSpPr/>
          <p:nvPr/>
        </p:nvSpPr>
        <p:spPr>
          <a:xfrm>
            <a:off x="212650" y="1548510"/>
            <a:ext cx="1149379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u="sng" dirty="0"/>
              <a:t>Wyrok SN z 11.06.1981, I KR 78/81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 dążeniu do wykrycia prawdy rodzaj dowodu sądu nie krępuje, </a:t>
            </a:r>
            <a:r>
              <a:rPr lang="pl-PL" b="1" dirty="0"/>
              <a:t>albowiem za dowód należy uważać wszystko co jest zdolne urobić przekonanie sędziowskie o winie lub niewinności</a:t>
            </a:r>
            <a:r>
              <a:rPr lang="pl-PL" dirty="0"/>
              <a:t>. Fakt ten nakazuje sądowi posługiwanie się między innymi i domniemaniami faktycznymi, empirycznie zasadnymi - zawsze wtedy, gdy zastępująca brakujący dowód bezpośredni koncepcja myślowa jest logicznie poprawna i konsekwencją swego rozumowania eliminuje inne, przy czym </a:t>
            </a:r>
            <a:r>
              <a:rPr lang="pl-PL" b="1" u="sng" dirty="0"/>
              <a:t>wnioski końcowe nie muszą bynajmniej wykluczać rozumowania odmiennego.</a:t>
            </a:r>
          </a:p>
        </p:txBody>
      </p:sp>
      <p:sp>
        <p:nvSpPr>
          <p:cNvPr id="8" name="Prostokąt 7"/>
          <p:cNvSpPr/>
          <p:nvPr/>
        </p:nvSpPr>
        <p:spPr>
          <a:xfrm>
            <a:off x="5479312" y="4091659"/>
            <a:ext cx="6712688" cy="23698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000" b="1" dirty="0"/>
              <a:t>Postanowienie SN z 10.03.1995 r., I KZP 1/95 </a:t>
            </a:r>
          </a:p>
          <a:p>
            <a:pPr algn="ctr"/>
            <a:endParaRPr lang="pl-PL" sz="2000" b="1" dirty="0"/>
          </a:p>
          <a:p>
            <a:pPr algn="just"/>
            <a:r>
              <a:rPr lang="pl-PL" dirty="0"/>
              <a:t>Obowiązujący kodeks postępowania karnego nie daje podstaw do alternatywnych ustaleń w zakresie przypisanego w wyroku przestępstwa, zaś ciążący na sądzie obowiązek czynienia ustaleń zgodnych z prawdą oraz obowiązująca w prawie zasada domniemania niewinności wymagają zawsze pewności stwierdzeń co do winy.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2548" y="3953160"/>
            <a:ext cx="5266662" cy="2646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Obie tezy aktualne także na gruncie KPK z 1997 r. </a:t>
            </a:r>
          </a:p>
          <a:p>
            <a:endParaRPr lang="pl-PL" dirty="0"/>
          </a:p>
          <a:p>
            <a:pPr algn="ctr"/>
            <a:r>
              <a:rPr lang="pl-PL" sz="2000" b="1" u="sng" dirty="0">
                <a:solidFill>
                  <a:srgbClr val="FF0000"/>
                </a:solidFill>
              </a:rPr>
              <a:t>Ważne! </a:t>
            </a:r>
          </a:p>
          <a:p>
            <a:pPr algn="ctr"/>
            <a:endParaRPr lang="pl-PL" sz="2000" b="1" u="sng" dirty="0">
              <a:solidFill>
                <a:srgbClr val="FF0000"/>
              </a:solidFill>
            </a:endParaRPr>
          </a:p>
          <a:p>
            <a:pPr algn="just"/>
            <a:r>
              <a:rPr lang="pl-PL" dirty="0"/>
              <a:t>W drodze domniemania faktycznego nie można dokonywać ustaleń, jeżeli na podstawie innych ustalonych faktów istnieje możliwość wywnioskowania innej wersji wydarzeń, równie prawdopodobnej. </a:t>
            </a:r>
          </a:p>
        </p:txBody>
      </p:sp>
    </p:spTree>
    <p:extLst>
      <p:ext uri="{BB962C8B-B14F-4D97-AF65-F5344CB8AC3E}">
        <p14:creationId xmlns:p14="http://schemas.microsoft.com/office/powerpoint/2010/main" val="414109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38716" y="76200"/>
            <a:ext cx="11653284" cy="1446028"/>
          </a:xfrm>
        </p:spPr>
        <p:txBody>
          <a:bodyPr>
            <a:normAutofit/>
          </a:bodyPr>
          <a:lstStyle/>
          <a:p>
            <a:r>
              <a:rPr lang="pl-PL" sz="4000" dirty="0"/>
              <a:t>Zasady procesowe związane z dowodami (zasady postępowania dowodowego) </a:t>
            </a:r>
          </a:p>
        </p:txBody>
      </p:sp>
      <p:graphicFrame>
        <p:nvGraphicFramePr>
          <p:cNvPr id="5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725938"/>
              </p:ext>
            </p:extLst>
          </p:nvPr>
        </p:nvGraphicFramePr>
        <p:xfrm>
          <a:off x="-2658140" y="1407078"/>
          <a:ext cx="11653284" cy="529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759302" y="2115878"/>
            <a:ext cx="64326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+ należy pamiętać o zasadzie </a:t>
            </a:r>
            <a:r>
              <a:rPr lang="pl-PL" sz="2400" i="1" dirty="0"/>
              <a:t>in dubio pro </a:t>
            </a:r>
            <a:r>
              <a:rPr lang="pl-PL" sz="2400" i="1" dirty="0" err="1"/>
              <a:t>reo</a:t>
            </a:r>
            <a:r>
              <a:rPr lang="pl-PL" sz="2400" i="1" dirty="0"/>
              <a:t> </a:t>
            </a:r>
          </a:p>
          <a:p>
            <a:endParaRPr lang="pl-PL" i="1" dirty="0"/>
          </a:p>
          <a:p>
            <a:pPr algn="just"/>
            <a:r>
              <a:rPr lang="pl-PL" dirty="0"/>
              <a:t>Niedające się rozstrzygnąć wątpliwości rozstrzyga się na korzyść oskarżonego. Przy czym nie jest to zasada ściśle dowodowa (nie odnosi się do poznania dowodowego), ale ma zastosowanie, gdy </a:t>
            </a:r>
            <a:r>
              <a:rPr lang="pl-PL" b="1" dirty="0"/>
              <a:t>po wyczerpaniu możliwości dowodowych, </a:t>
            </a:r>
            <a:r>
              <a:rPr lang="pl-PL" dirty="0"/>
              <a:t>nadal pozostają wątpliwości odnośnie do okoliczności faktycznych i nie jest możliwe ich usunięcie</a:t>
            </a:r>
          </a:p>
        </p:txBody>
      </p:sp>
      <p:pic>
        <p:nvPicPr>
          <p:cNvPr id="7" name="Grafika 10" descr="Dzwone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94790" y="1522228"/>
            <a:ext cx="1187301" cy="11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61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0" y="437882"/>
            <a:ext cx="10262295" cy="1326524"/>
          </a:xfrm>
        </p:spPr>
        <p:txBody>
          <a:bodyPr/>
          <a:lstStyle/>
          <a:p>
            <a:r>
              <a:rPr lang="pl-PL" dirty="0"/>
              <a:t>Zasada swobodnej oceny dowodów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7402" y="1764406"/>
            <a:ext cx="10088429" cy="4636394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Najważniejsza dyrektywa dotycząca sposobu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oceny dokonywania ustaleń faktycznych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Dwa rodzaje oceny dowodów:</a:t>
            </a:r>
          </a:p>
          <a:p>
            <a:pPr lvl="1" algn="just"/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aprioryczna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uprzednia; ocena dopuszczalności dowodu, a także określenia stopnia przydatności danego dowodu do dokonania ustaleń faktycznych </a:t>
            </a:r>
          </a:p>
          <a:p>
            <a:pPr lvl="1" algn="just"/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aposterioryczna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następcza, dokonywana po przeprowadzeniu dowodu; ocena wiarygodności dowodu, dokonanie ustaleń faktycznych na tej podstawie</a:t>
            </a: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swobodnej oceny dowodów dotyczy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wszystkich organów procesowych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wymaga by dokonywały ustaleń faktycznych: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wszystkich przeprowadzonych dowodów (całość materiału dowodowego)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ocenianych z uwzględnieniem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 prawidłowego rozumowania, wskazań wiedzy i doświadczenia życiowego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zakres swobodnej oceny dowodów ma wpływ zasada samodzielności jurysdykcyjnej sądu karnego i wyjątki od niej (art. 8) </a:t>
            </a:r>
          </a:p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89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227813"/>
            <a:ext cx="9980682" cy="109696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FFFF00"/>
                </a:solidFill>
              </a:rPr>
              <a:t>Zasada swobodnej oceny dowodów a…</a:t>
            </a:r>
          </a:p>
        </p:txBody>
      </p:sp>
      <p:sp>
        <p:nvSpPr>
          <p:cNvPr id="6" name="Symbol zastępczy tekstu 3"/>
          <p:cNvSpPr txBox="1">
            <a:spLocks/>
          </p:cNvSpPr>
          <p:nvPr/>
        </p:nvSpPr>
        <p:spPr>
          <a:xfrm>
            <a:off x="107351" y="1683009"/>
            <a:ext cx="491947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pl-PL" b="1" dirty="0">
                <a:solidFill>
                  <a:srgbClr val="FFFF00"/>
                </a:solidFill>
              </a:rPr>
              <a:t>dowolna ocena dowodów</a:t>
            </a:r>
          </a:p>
        </p:txBody>
      </p:sp>
      <p:sp>
        <p:nvSpPr>
          <p:cNvPr id="7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641331" y="2424112"/>
            <a:ext cx="4919472" cy="374808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l-PL" dirty="0"/>
              <a:t>Brak jakichkolwiek wskazań odnośnie do oceny dowodów i brak kryteriów kontroli sposobu rozumowania organu procesowego</a:t>
            </a:r>
          </a:p>
        </p:txBody>
      </p:sp>
      <p:sp>
        <p:nvSpPr>
          <p:cNvPr id="8" name="Symbol zastępczy tekstu 5"/>
          <p:cNvSpPr txBox="1">
            <a:spLocks/>
          </p:cNvSpPr>
          <p:nvPr/>
        </p:nvSpPr>
        <p:spPr>
          <a:xfrm>
            <a:off x="5805502" y="1581565"/>
            <a:ext cx="4919472" cy="823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pl-PL" b="1" dirty="0">
                <a:solidFill>
                  <a:srgbClr val="FFFF00"/>
                </a:solidFill>
              </a:rPr>
              <a:t>legalna (prawna) ocena dowodów</a:t>
            </a:r>
          </a:p>
        </p:txBody>
      </p:sp>
      <p:sp>
        <p:nvSpPr>
          <p:cNvPr id="9" name="Symbol zastępczy zawartości 6"/>
          <p:cNvSpPr>
            <a:spLocks noGrp="1"/>
          </p:cNvSpPr>
          <p:nvPr>
            <p:ph sz="quarter" idx="4294967295"/>
          </p:nvPr>
        </p:nvSpPr>
        <p:spPr>
          <a:xfrm>
            <a:off x="5821270" y="2484047"/>
            <a:ext cx="4919472" cy="374808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l-PL" dirty="0"/>
              <a:t>Poznanie rzeczywistości poprzez stosowanie formalnych reguł dowodowych. </a:t>
            </a:r>
          </a:p>
          <a:p>
            <a:pPr algn="just"/>
            <a:r>
              <a:rPr lang="pl-PL" dirty="0"/>
              <a:t>np. przyznanie się królową dowodów; warunek potwierdzenia okoliczności zdarzenia przez dwóch świadków itp. </a:t>
            </a:r>
          </a:p>
          <a:p>
            <a:pPr algn="just"/>
            <a:r>
              <a:rPr lang="pl-PL" dirty="0"/>
              <a:t>Ważne! Prawna (legalna) ocena dowodów występuje w KPK </a:t>
            </a:r>
            <a:r>
              <a:rPr lang="pl-PL" b="1" dirty="0"/>
              <a:t>w odniesieniu do oceny apriorycznej</a:t>
            </a:r>
            <a:r>
              <a:rPr lang="pl-PL" dirty="0"/>
              <a:t> (oceny dopuszczalności dowodu). 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21577" y="4602540"/>
            <a:ext cx="5071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FF00"/>
                </a:solidFill>
              </a:rPr>
              <a:t>zasada bezstronności </a:t>
            </a:r>
          </a:p>
          <a:p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Przy ocenie dowodów organy procesowe mają obowiązek zachować obiektywizm (art. 4) </a:t>
            </a:r>
          </a:p>
        </p:txBody>
      </p:sp>
    </p:spTree>
    <p:extLst>
      <p:ext uri="{BB962C8B-B14F-4D97-AF65-F5344CB8AC3E}">
        <p14:creationId xmlns:p14="http://schemas.microsoft.com/office/powerpoint/2010/main" val="363267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6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Zasada swobodnej oceny dowodów </a:t>
            </a:r>
          </a:p>
        </p:txBody>
      </p:sp>
      <p:sp>
        <p:nvSpPr>
          <p:cNvPr id="7" name="Symbol zastępczy zawartości 7"/>
          <p:cNvSpPr>
            <a:spLocks noGrp="1"/>
          </p:cNvSpPr>
          <p:nvPr>
            <p:ph idx="1"/>
          </p:nvPr>
        </p:nvSpPr>
        <p:spPr>
          <a:xfrm>
            <a:off x="563987" y="1638837"/>
            <a:ext cx="9982200" cy="4572000"/>
          </a:xfrm>
        </p:spPr>
        <p:txBody>
          <a:bodyPr>
            <a:normAutofit/>
          </a:bodyPr>
          <a:lstStyle/>
          <a:p>
            <a:pPr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7 („wszystkie przeprowadzone dowody”) należy doprecyzować.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„Wszystkie przeprowadzone dowody” nie odnosi się do tych dowodów, które zostały przeprowadzone wbrew zakazom dowodowym – takie dowody należy wyeliminować z podstawy rozstrzygnięcia, jeżeli zostały przeprowadzone i nie podlegają ocenie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92 – podstawę faktyczną orzeczenia stanowi całokształt okoliczności ujawnionych w toku postępowania 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każdego orzeczenia np. postanowienia prokuratora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410 - podstawę wyroku może stanowić tylko całokształt okoliczności ujawnionych w toku rozprawy głównej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uszczegółowienie art. 92 w odniesieniu do rozprawy głównej 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oznacza to konieczności rzeczywistego przeprowadzenia wszystkich dowodów, niektóre można ujawnić albo uznać za ujawnione bez odczytywania (por. art. 394) </a:t>
            </a:r>
          </a:p>
        </p:txBody>
      </p:sp>
    </p:spTree>
    <p:extLst>
      <p:ext uri="{BB962C8B-B14F-4D97-AF65-F5344CB8AC3E}">
        <p14:creationId xmlns:p14="http://schemas.microsoft.com/office/powerpoint/2010/main" val="492382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31127" y="431924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FF00"/>
                </a:solidFill>
              </a:rPr>
              <a:t>Zasada swobodnej oceny dowodów 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13227" y="1703231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 ocenie dowodów sąd jest związany przeprowadzonymi dowodami.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pominąć przeprowadzonych dowodów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uwzględniać w swoich ocenach dowodów, które nie zostały przeprowadzone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Niedopuszczalne jest modyfikowanie treści dowodów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„Dokonując oceny przeprowadzonych dowodów, sąd orzekający w sprawie jest skrępowany treścią dowodów, swoje przekonanie bowiem może „wysnuć” jedynie z treści przeprowadzonych dowodów, w żadnym razie więc nie wolno mu przeinaczać (modyfikować) treści uzyskanych w sprawie oświadczeń dowodowych” – wyrok SN z 7.03.1996 r., II KRN 212/95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KPK występuje swobodna i kontrolowana ocena dowodów, ponieważ: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musi wyjaśnić dlaczego oparł się na tych, a nie innych dowodach i nie uznał dowód przeciwnych (por. art. 424 w odniesieniu do wyroku; przepis ten stosuje się odpowiednio do uzasadnienia postanowień)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rozpoznający środek odwoławczy kontroluje swobodną ocenę dowodów dokonaną przez organ I instancji </a:t>
            </a:r>
          </a:p>
        </p:txBody>
      </p:sp>
    </p:spTree>
    <p:extLst>
      <p:ext uri="{BB962C8B-B14F-4D97-AF65-F5344CB8AC3E}">
        <p14:creationId xmlns:p14="http://schemas.microsoft.com/office/powerpoint/2010/main" val="3076840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85299" y="468027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Zasada prawdy materialnej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63" y="0"/>
            <a:ext cx="3452037" cy="203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21704" y="1722100"/>
            <a:ext cx="10707872" cy="4981353"/>
          </a:xfrm>
        </p:spPr>
        <p:txBody>
          <a:bodyPr>
            <a:noAutofit/>
          </a:bodyPr>
          <a:lstStyle/>
          <a:p>
            <a:pPr algn="just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prawdy materialnej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dyrektywa skierowana do organów procesowych w każdym stadium postępowania, zgodnie z którą podstawę wszelkich rozstrzygnięć (niezależnie od ich formy – zarządzeń, postanowień, wyroków) powinny stanowić prawdziwe ustalenia faktyczne (art. 2 </a:t>
            </a:r>
            <a:r>
              <a:rPr lang="pl-PL" sz="18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§ 2)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– sąd zgodny z rzeczywistością. Podstawą wszystkich decyzji procesowych powinny być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zgodne z prawdą ustalenia faktyczne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czyli takie, gdy w świetle przeprowadzonych dowodów fakt przeciwny dowodzonemu jest niemożliwy lub wysoce nieprawdopodobny.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sporne – czy można poznać całą prawdę w procesie karnym? Raczej nie, ale powinno się dążyć do poznania w takim stopniu, w jakim jest to możliwe z poszanowaniem praw procesowych uczestników postępowania i warunków rzetelnego procesu sądowego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materialna nigdy nie jest celem samym w sobie i dążenie do celu w postaci poznania prawdy nie uświęca środków, za pomocą których cel ten starano się osiągnąć</a:t>
            </a:r>
          </a:p>
          <a:p>
            <a:pPr algn="just"/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materialna jest przeciwieństwem prawdy formalnej. Prawda formalna (stanowiona) to ustalenia sądów, które są rezultatem postępowania i oceny dowodów zgodnie ze z góry założonym wyobrażeniem o rzeczywistości. Mniej istotne jest to, czy odpowiadają rzeczywistości, ponieważ decydujące znaczenie ma kryterium formalne (prawda akceptowana przez prawo np. przyznanie się oskarżonego do winy w procesach inkwizycyjnych). 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37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Zasada bezpośredniości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-3176"/>
            <a:ext cx="285750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338384" y="1407017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Zasada bezpośredniości to dyrektywa, w myśl której organ procesowy </a:t>
            </a: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powinien zetknąć się ze środkiem i źródłem dowodowym osobiście, a środkiem dowodowym, na którym opiera swoje ustalenia, powinien być przede wszystkim środek dowodowy pierwotny (dowód pierwotny). </a:t>
            </a:r>
            <a:r>
              <a:rPr lang="pl-P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to zasada nieskodyfikowana. Można ją wyinterpretować głównie z art. 92, 410 i 174 k.p.k.</a:t>
            </a:r>
          </a:p>
          <a:p>
            <a:pPr algn="just"/>
            <a:r>
              <a:rPr lang="pl-P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Każde poznawanie zdarzenia przez sąd jest poznawaniem pośrednim. Sąd może zetknąć się ze zdarzeniem tylko za pośrednictwem dowodów. Zasada bezpośredniości składa się z dwóch, pozostających ze</a:t>
            </a: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sobą w związku, dyrektyw:</a:t>
            </a:r>
          </a:p>
          <a:p>
            <a:pPr marL="457200" lvl="1" indent="0" algn="just">
              <a:buNone/>
            </a:pP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zasada bezpośredniości </a:t>
            </a:r>
            <a:r>
              <a:rPr lang="pl-PL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znaczeniu formalnym</a:t>
            </a: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 procesowy powinien zetknąć się osobiście ze środkiem i źródłem dowodowym. </a:t>
            </a: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– dla oceny wartości dowodu, zwłaszcza osobowego, ważna jest nie tylko treść wypowiedzi, ale także ocena osoby ją wyrażającej, jej właściwości charakteru, zasad, poziomu intelektualnego i moralnego, stanu emocjonalnego w czasie spostrzegania i przesłuchania, zdolności do spostrzegania i zapamiętywania oraz odtwarzania spostrzeżeń. </a:t>
            </a:r>
          </a:p>
          <a:p>
            <a:pPr marL="457200" lvl="1" indent="0" algn="just">
              <a:buNone/>
            </a:pP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zasada bezpośredniości w znaczeniu </a:t>
            </a:r>
            <a:r>
              <a:rPr lang="pl-PL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materialnym</a:t>
            </a: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 procesowy powinien dokonywać ustaleń przede wszystkim za pomocą dowodów pierwotnych. </a:t>
            </a:r>
            <a:endParaRPr lang="pl-PL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7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Prawo dowodowe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Prawo dowodowe - ogół norm procesowych dotyczących dowodzenia, czyli regulujących sposób zbierania, przedstawiania i wykorzystywania w procesie wszelkich materiałów służących temu celowi. Oprócz unormowań działu V k.p.k. - do prawa dowodowego zalicza się również inne przepisy istotne z punktu widzenia problematyki dowodzenia, np. art. 2 § 2, art. 315 - 316, art. 389 k.p.k.</a:t>
            </a:r>
          </a:p>
        </p:txBody>
      </p:sp>
    </p:spTree>
    <p:extLst>
      <p:ext uri="{BB962C8B-B14F-4D97-AF65-F5344CB8AC3E}">
        <p14:creationId xmlns:p14="http://schemas.microsoft.com/office/powerpoint/2010/main" val="109095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49353" y="76200"/>
            <a:ext cx="11291775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Ciężar dowodu i ciężar (obowiązek) dowodzenia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606379"/>
              </p:ext>
            </p:extLst>
          </p:nvPr>
        </p:nvGraphicFramePr>
        <p:xfrm>
          <a:off x="449353" y="1173162"/>
          <a:ext cx="11291776" cy="4609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445" y="5136264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1003005" y="5842337"/>
            <a:ext cx="11291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Ciężar dowodu w znaczeniu materialnym NIGDY nie spoczywa na oskarżonym ze względu na zasadę domniemania niewinności. To oskarżenie ma udowodnić winę oskarżonego, a nie oskarżony ma udowodnić, że jest niewinny. </a:t>
            </a:r>
          </a:p>
        </p:txBody>
      </p:sp>
    </p:spTree>
    <p:extLst>
      <p:ext uri="{BB962C8B-B14F-4D97-AF65-F5344CB8AC3E}">
        <p14:creationId xmlns:p14="http://schemas.microsoft.com/office/powerpoint/2010/main" val="2215690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Źródło dowodowe a środek dowodowy </a:t>
            </a:r>
          </a:p>
        </p:txBody>
      </p:sp>
      <p:pic>
        <p:nvPicPr>
          <p:cNvPr id="5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327156"/>
            <a:ext cx="21590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3033564"/>
              </p:ext>
            </p:extLst>
          </p:nvPr>
        </p:nvGraphicFramePr>
        <p:xfrm>
          <a:off x="1833673" y="1536405"/>
          <a:ext cx="8523136" cy="387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627" y="3168502"/>
            <a:ext cx="1605496" cy="1454980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26" y="4327156"/>
            <a:ext cx="21590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559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algn="r"/>
            <a:r>
              <a:rPr lang="pl-PL" sz="4000" dirty="0"/>
              <a:t>Przedmiot dowodu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6964324" y="1578934"/>
            <a:ext cx="4316819" cy="535349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Przedmiotem dowodu jest fakt (okoliczność faktyczna) istotna w postępowaniu. </a:t>
            </a:r>
          </a:p>
          <a:p>
            <a:pPr lvl="1" algn="just"/>
            <a:r>
              <a:rPr lang="pl-PL" b="1" dirty="0"/>
              <a:t>Przedmiot dowodu – fakt podlegający udowodnieniu </a:t>
            </a:r>
          </a:p>
          <a:p>
            <a:pPr algn="just"/>
            <a:endParaRPr lang="pl-PL" b="1" u="sng" dirty="0"/>
          </a:p>
          <a:p>
            <a:pPr marL="0" indent="0" algn="just">
              <a:buNone/>
            </a:pPr>
            <a:endParaRPr lang="pl-PL" b="1" u="sng" dirty="0"/>
          </a:p>
          <a:p>
            <a:pPr algn="just"/>
            <a:r>
              <a:rPr lang="pl-PL" b="1" u="sng" dirty="0"/>
              <a:t>Wyjątkowo</a:t>
            </a:r>
            <a:r>
              <a:rPr lang="pl-PL" dirty="0"/>
              <a:t> przedmiotem dowodu może być prawo np. w odniesieniu do specjalistycznych norm technicznych, przepisów prawa międzynarodowego, czy ustawodawstwa innego państwa. </a:t>
            </a:r>
          </a:p>
          <a:p>
            <a:pPr lvl="1" algn="just"/>
            <a:r>
              <a:rPr lang="pl-PL" dirty="0"/>
              <a:t>Wyjątkowość możliwości dowodzenia przepisów prawa wynika z założenia, że sąd orzekający zna prawo. </a:t>
            </a:r>
          </a:p>
          <a:p>
            <a:pPr lvl="1" algn="just"/>
            <a:r>
              <a:rPr lang="pl-PL" dirty="0"/>
              <a:t>domniemanie, że sąd zna prawo </a:t>
            </a:r>
          </a:p>
          <a:p>
            <a:pPr lvl="1" algn="just"/>
            <a:endParaRPr lang="pl-PL" dirty="0"/>
          </a:p>
          <a:p>
            <a:pPr algn="just"/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39335671"/>
              </p:ext>
            </p:extLst>
          </p:nvPr>
        </p:nvGraphicFramePr>
        <p:xfrm>
          <a:off x="494414" y="76200"/>
          <a:ext cx="6198782" cy="604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119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Systematyka dowodów 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913545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a 5"/>
          <p:cNvGrpSpPr/>
          <p:nvPr/>
        </p:nvGrpSpPr>
        <p:grpSpPr>
          <a:xfrm rot="424715">
            <a:off x="9345417" y="2423161"/>
            <a:ext cx="1805600" cy="2343882"/>
            <a:chOff x="2876090" y="2049739"/>
            <a:chExt cx="1805600" cy="2343882"/>
          </a:xfrm>
        </p:grpSpPr>
        <p:sp>
          <p:nvSpPr>
            <p:cNvPr id="7" name="Prostokąt: zaokrąglone rogi 5"/>
            <p:cNvSpPr/>
            <p:nvPr/>
          </p:nvSpPr>
          <p:spPr>
            <a:xfrm rot="21360000">
              <a:off x="2876090" y="2049739"/>
              <a:ext cx="1642267" cy="765129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l-PL" dirty="0">
                  <a:highlight>
                    <a:srgbClr val="0000FF"/>
                  </a:highlight>
                </a:rPr>
                <a:t>prywatne </a:t>
              </a:r>
            </a:p>
          </p:txBody>
        </p:sp>
        <p:sp>
          <p:nvSpPr>
            <p:cNvPr id="8" name="Prostokąt: zaokrąglone rogi 4"/>
            <p:cNvSpPr txBox="1"/>
            <p:nvPr/>
          </p:nvSpPr>
          <p:spPr>
            <a:xfrm rot="21175285">
              <a:off x="3114125" y="3703194"/>
              <a:ext cx="1567565" cy="69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/>
                <a:t>prywatne 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1087057" y="2845226"/>
            <a:ext cx="2338046" cy="765129"/>
            <a:chOff x="2876090" y="2049739"/>
            <a:chExt cx="1642267" cy="7651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Prostokąt: zaokrąglone rogi 8"/>
            <p:cNvSpPr/>
            <p:nvPr/>
          </p:nvSpPr>
          <p:spPr>
            <a:xfrm rot="21360000">
              <a:off x="2876090" y="2049739"/>
              <a:ext cx="1642267" cy="76512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ostokąt: zaokrąglone rogi 4"/>
            <p:cNvSpPr txBox="1"/>
            <p:nvPr/>
          </p:nvSpPr>
          <p:spPr>
            <a:xfrm rot="21360000">
              <a:off x="2913441" y="2087090"/>
              <a:ext cx="1567565" cy="6904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/>
                <a:t>niekonwencjonalne 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8741080" y="4392843"/>
            <a:ext cx="2571962" cy="765129"/>
            <a:chOff x="2876090" y="2049739"/>
            <a:chExt cx="1642267" cy="765129"/>
          </a:xfrm>
        </p:grpSpPr>
        <p:sp>
          <p:nvSpPr>
            <p:cNvPr id="13" name="Prostokąt: zaokrąglone rogi 11"/>
            <p:cNvSpPr/>
            <p:nvPr/>
          </p:nvSpPr>
          <p:spPr>
            <a:xfrm rot="21360000">
              <a:off x="2876090" y="2049739"/>
              <a:ext cx="1642267" cy="76512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ostokąt: zaokrąglone rogi 4"/>
            <p:cNvSpPr txBox="1"/>
            <p:nvPr/>
          </p:nvSpPr>
          <p:spPr>
            <a:xfrm rot="21360000">
              <a:off x="2913441" y="2087090"/>
              <a:ext cx="1567565" cy="69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dirty="0"/>
                <a:t>nielegalne i zebrane w sposób sprzeczny z ustawą </a:t>
              </a:r>
              <a:endParaRPr lang="pl-PL" sz="1800" kern="1200" dirty="0"/>
            </a:p>
          </p:txBody>
        </p:sp>
      </p:grpSp>
      <p:grpSp>
        <p:nvGrpSpPr>
          <p:cNvPr id="15" name="Grupa 14"/>
          <p:cNvGrpSpPr/>
          <p:nvPr/>
        </p:nvGrpSpPr>
        <p:grpSpPr>
          <a:xfrm rot="2826466">
            <a:off x="1404144" y="4855381"/>
            <a:ext cx="2338046" cy="765129"/>
            <a:chOff x="2876090" y="2049739"/>
            <a:chExt cx="1642267" cy="7651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" name="Prostokąt: zaokrąglone rogi 14"/>
            <p:cNvSpPr/>
            <p:nvPr/>
          </p:nvSpPr>
          <p:spPr>
            <a:xfrm rot="21360000">
              <a:off x="2876090" y="2049739"/>
              <a:ext cx="1642267" cy="76512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ostokąt: zaokrąglone rogi 4"/>
            <p:cNvSpPr txBox="1"/>
            <p:nvPr/>
          </p:nvSpPr>
          <p:spPr>
            <a:xfrm rot="21360000">
              <a:off x="2913441" y="2087090"/>
              <a:ext cx="1567565" cy="690427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dirty="0"/>
                <a:t>naukowe </a:t>
              </a:r>
              <a:endParaRPr lang="pl-PL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636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Systematyka dowodów </a:t>
            </a:r>
          </a:p>
        </p:txBody>
      </p:sp>
      <p:sp>
        <p:nvSpPr>
          <p:cNvPr id="5" name="Symbol zastępczy tekstu 3"/>
          <p:cNvSpPr txBox="1">
            <a:spLocks/>
          </p:cNvSpPr>
          <p:nvPr/>
        </p:nvSpPr>
        <p:spPr>
          <a:xfrm>
            <a:off x="1104900" y="1600200"/>
            <a:ext cx="491947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/>
              <a:t>Osobowe i rzeczowe </a:t>
            </a:r>
            <a:endParaRPr lang="pl-PL" dirty="0"/>
          </a:p>
        </p:txBody>
      </p:sp>
      <p:sp>
        <p:nvSpPr>
          <p:cNvPr id="6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393405" y="2424112"/>
            <a:ext cx="5630967" cy="41255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podział ze względu na rodzaj </a:t>
            </a:r>
            <a:r>
              <a:rPr lang="pl-PL" b="1" dirty="0"/>
              <a:t>źródła dowodowego </a:t>
            </a:r>
          </a:p>
          <a:p>
            <a:pPr algn="just"/>
            <a:r>
              <a:rPr lang="pl-PL" b="1" u="sng" dirty="0"/>
              <a:t>Dowody osobowe </a:t>
            </a:r>
            <a:r>
              <a:rPr lang="pl-PL" dirty="0"/>
              <a:t>- pochodzą od człowieka (osoby żyjącej)</a:t>
            </a:r>
          </a:p>
          <a:p>
            <a:pPr lvl="1" algn="just"/>
            <a:r>
              <a:rPr lang="pl-PL" dirty="0"/>
              <a:t>Świadek, oskarżony</a:t>
            </a:r>
          </a:p>
          <a:p>
            <a:pPr lvl="1" algn="just"/>
            <a:r>
              <a:rPr lang="pl-PL" dirty="0"/>
              <a:t>Sposób przeprowadzenia – przesłuchanie</a:t>
            </a:r>
          </a:p>
          <a:p>
            <a:pPr lvl="1" algn="just"/>
            <a:r>
              <a:rPr lang="pl-PL" dirty="0"/>
              <a:t>Środek dowodowy – zeznania, wyjaśnienia</a:t>
            </a:r>
          </a:p>
          <a:p>
            <a:pPr algn="just"/>
            <a:r>
              <a:rPr lang="pl-PL" b="1" u="sng" dirty="0"/>
              <a:t>Dowody rzeczowe </a:t>
            </a:r>
            <a:r>
              <a:rPr lang="pl-PL" dirty="0"/>
              <a:t>- rzecz w szerokim znaczeniu tego słowa </a:t>
            </a:r>
          </a:p>
          <a:p>
            <a:pPr lvl="1" algn="just"/>
            <a:r>
              <a:rPr lang="pl-PL" dirty="0"/>
              <a:t>Przedmiot, miejsce, ciało człowieka </a:t>
            </a:r>
          </a:p>
          <a:p>
            <a:pPr lvl="1" algn="just"/>
            <a:r>
              <a:rPr lang="pl-PL" dirty="0"/>
              <a:t>Sposób przeprowadzenia – oględziny </a:t>
            </a:r>
          </a:p>
          <a:p>
            <a:pPr lvl="1" algn="just"/>
            <a:r>
              <a:rPr lang="pl-PL" dirty="0"/>
              <a:t>Środek dowodowy – cechy i właściwości rzeczy </a:t>
            </a:r>
          </a:p>
        </p:txBody>
      </p:sp>
      <p:sp>
        <p:nvSpPr>
          <p:cNvPr id="7" name="Symbol zastępczy tekstu 5"/>
          <p:cNvSpPr txBox="1">
            <a:spLocks/>
          </p:cNvSpPr>
          <p:nvPr/>
        </p:nvSpPr>
        <p:spPr>
          <a:xfrm>
            <a:off x="6166110" y="1674628"/>
            <a:ext cx="4919472" cy="823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/>
              <a:t>Pojęciowe i zmysłowe </a:t>
            </a:r>
            <a:endParaRPr lang="pl-PL" dirty="0"/>
          </a:p>
        </p:txBody>
      </p:sp>
      <p:sp>
        <p:nvSpPr>
          <p:cNvPr id="8" name="Symbol zastępczy zawartości 6"/>
          <p:cNvSpPr>
            <a:spLocks noGrp="1"/>
          </p:cNvSpPr>
          <p:nvPr>
            <p:ph sz="quarter" idx="4294967295"/>
          </p:nvPr>
        </p:nvSpPr>
        <p:spPr>
          <a:xfrm>
            <a:off x="6166110" y="2424112"/>
            <a:ext cx="5636030" cy="41255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kryterium </a:t>
            </a:r>
            <a:r>
              <a:rPr lang="pl-PL" b="1" dirty="0"/>
              <a:t>treści środka dowodowego </a:t>
            </a:r>
            <a:r>
              <a:rPr lang="pl-PL" dirty="0"/>
              <a:t>(treść informacyjna)</a:t>
            </a:r>
          </a:p>
          <a:p>
            <a:pPr algn="just"/>
            <a:r>
              <a:rPr lang="pl-PL" b="1" u="sng" dirty="0"/>
              <a:t>Dowody pojęciowe </a:t>
            </a:r>
            <a:r>
              <a:rPr lang="pl-PL" dirty="0"/>
              <a:t>- dowody zawierające treści intelektualne </a:t>
            </a:r>
          </a:p>
          <a:p>
            <a:pPr lvl="1" algn="just"/>
            <a:r>
              <a:rPr lang="pl-PL" dirty="0"/>
              <a:t>Poznawane za pomocą zmysłów, ale organ procesowy dostaje je w gotowej formie </a:t>
            </a:r>
          </a:p>
          <a:p>
            <a:pPr lvl="1" algn="just"/>
            <a:r>
              <a:rPr lang="pl-PL" dirty="0"/>
              <a:t>Oświadczenia wiedzy osobowych źródeł dowodowych, treść dokumentu, filmu </a:t>
            </a:r>
          </a:p>
          <a:p>
            <a:pPr algn="just"/>
            <a:r>
              <a:rPr lang="pl-PL" b="1" dirty="0"/>
              <a:t> </a:t>
            </a:r>
            <a:r>
              <a:rPr lang="pl-PL" b="1" u="sng" dirty="0"/>
              <a:t>Dowody zmysłowe</a:t>
            </a:r>
            <a:r>
              <a:rPr lang="pl-PL" dirty="0"/>
              <a:t> - środek dowodowy oddziałuje na zmysły i dopiero w wyniku doznań zmysłowych powstaje treść pojęciowa </a:t>
            </a:r>
          </a:p>
          <a:p>
            <a:pPr lvl="1" algn="just"/>
            <a:r>
              <a:rPr lang="pl-PL" dirty="0"/>
              <a:t>Poznanie dowodów rzeczowych, ich cech i właściwości poprzez oględziny </a:t>
            </a:r>
          </a:p>
          <a:p>
            <a:pPr algn="just"/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888" y="0"/>
            <a:ext cx="2424112" cy="24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82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6"/>
          <p:cNvSpPr>
            <a:spLocks noGrp="1"/>
          </p:cNvSpPr>
          <p:nvPr>
            <p:ph type="title"/>
          </p:nvPr>
        </p:nvSpPr>
        <p:spPr>
          <a:xfrm>
            <a:off x="354419" y="-83289"/>
            <a:ext cx="11483162" cy="1306033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ścisłe i swobodne </a:t>
            </a:r>
          </a:p>
        </p:txBody>
      </p:sp>
      <p:sp>
        <p:nvSpPr>
          <p:cNvPr id="5" name="Symbol zastępczy zawartości 7"/>
          <p:cNvSpPr>
            <a:spLocks noGrp="1"/>
          </p:cNvSpPr>
          <p:nvPr>
            <p:ph idx="1"/>
          </p:nvPr>
        </p:nvSpPr>
        <p:spPr>
          <a:xfrm>
            <a:off x="3990345" y="1555034"/>
            <a:ext cx="7847236" cy="5159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Podział ze względu na kryterium sposobu utrwalenia dowodu </a:t>
            </a:r>
          </a:p>
          <a:p>
            <a:r>
              <a:rPr lang="pl-PL" b="1" u="sng" dirty="0"/>
              <a:t>Dowody ścisłe</a:t>
            </a:r>
            <a:r>
              <a:rPr lang="pl-PL" dirty="0"/>
              <a:t> - przeprowadzane w ściśle określony sposób i w ściśle określonej formie; bezwzględnie wymagany jako podstawa rozstrzygnięcia o winie i karze </a:t>
            </a:r>
          </a:p>
          <a:p>
            <a:pPr algn="just"/>
            <a:r>
              <a:rPr lang="pl-PL" b="1" u="sng" dirty="0"/>
              <a:t>Dowody swobodne </a:t>
            </a:r>
            <a:r>
              <a:rPr lang="pl-PL" dirty="0"/>
              <a:t>– nie ma potrzeby zachowywania wszystkich wymogów prawa dowodowego dotyczących sposobu przeprowadzania i dokumentowania czynności dowodowej. Mogą zostać wykorzystane przy rozstrzyganiu innych kwestii niż odpowiedzialność oskarżonego:</a:t>
            </a:r>
          </a:p>
          <a:p>
            <a:pPr lvl="1" algn="just">
              <a:buFontTx/>
              <a:buChar char="-"/>
            </a:pPr>
            <a:r>
              <a:rPr lang="pl-PL" dirty="0"/>
              <a:t>w zakresie decydowania o dopuszczalności postępowania karnego (wszczęcie, odmowa wszczęcia, umorzenie, pojęcie na nowo np. umorzonego dochodzenia)</a:t>
            </a:r>
          </a:p>
          <a:p>
            <a:pPr lvl="1" algn="just">
              <a:buFontTx/>
              <a:buChar char="-"/>
            </a:pPr>
            <a:r>
              <a:rPr lang="pl-PL" dirty="0"/>
              <a:t>w postępowaniach sprawdzających (np. badanie zasadności wznowienia postępowania)</a:t>
            </a:r>
          </a:p>
          <a:p>
            <a:pPr lvl="1" algn="just">
              <a:buFontTx/>
              <a:buChar char="-"/>
            </a:pPr>
            <a:r>
              <a:rPr lang="pl-PL" dirty="0"/>
              <a:t>w postępowaniach incydentalnych 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1913" y="4960111"/>
            <a:ext cx="3888432" cy="175432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/>
              <a:t>Gwarancyjne znaczenie podziału dowodów na ścisłe i swobodne a wprowadzanie do procesu informacji z czynności operacyjno – rozpoznawczych na podstawie art. 393 § 1 k.p.k.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103088" y="5103674"/>
            <a:ext cx="4984012" cy="73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90307"/>
            <a:ext cx="3085742" cy="25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9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316665"/>
          </a:xfrm>
        </p:spPr>
        <p:txBody>
          <a:bodyPr>
            <a:normAutofit/>
          </a:bodyPr>
          <a:lstStyle/>
          <a:p>
            <a:r>
              <a:rPr lang="pl-PL" sz="4000" dirty="0"/>
              <a:t>Systematyka dowodów – dowody pierwotne i pochodne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047307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Odległość od źródła dowodowego od dowodzonego faktu </a:t>
            </a:r>
          </a:p>
          <a:p>
            <a:pPr marL="0" indent="0" algn="ctr">
              <a:buNone/>
            </a:pPr>
            <a:r>
              <a:rPr lang="pl-PL" dirty="0"/>
              <a:t>(podstawa dla konturowania zasady bezpośredniości)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72713" y="3204864"/>
            <a:ext cx="41688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Tzw. dowód z pierwszej ręki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/>
              <a:t>Źródło dowodowe zetknęło się bezpośrednio z udowadnianym faktem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Np. świadek naoczny, oryginał dokumentu</a:t>
            </a:r>
          </a:p>
        </p:txBody>
      </p:sp>
      <p:sp>
        <p:nvSpPr>
          <p:cNvPr id="7" name="Prostokąt 6"/>
          <p:cNvSpPr/>
          <p:nvPr/>
        </p:nvSpPr>
        <p:spPr>
          <a:xfrm>
            <a:off x="5226901" y="3211608"/>
            <a:ext cx="39328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Dowód z dalszego źródła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/>
              <a:t>Źródło dowodowe jest ogniwem pośrednim między źródłem pierwotnym a faktem dowodzonym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Np. świadek ze słyszenia, protokoły zeznań, kopia dokumentu,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72713" y="2743199"/>
            <a:ext cx="416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/>
              <a:t>Pierwotne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226901" y="2749943"/>
            <a:ext cx="393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/>
              <a:t>Pochodne</a:t>
            </a:r>
            <a:r>
              <a:rPr lang="pl-PL" dirty="0"/>
              <a:t>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0" y="401883"/>
            <a:ext cx="923330" cy="61924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Nie mylić z dowodami bezpośrednimi </a:t>
            </a: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i pośrednimi!!!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32" y="3062177"/>
            <a:ext cx="2846867" cy="379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31" y="5143856"/>
            <a:ext cx="2541431" cy="183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710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bezpośrednie i pośrednie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41" t="-383" r="315" b="11517"/>
          <a:stretch/>
        </p:blipFill>
        <p:spPr>
          <a:xfrm>
            <a:off x="8504849" y="-57557"/>
            <a:ext cx="3841698" cy="246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34404" y="1306919"/>
            <a:ext cx="9982200" cy="457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Kryterium stosunku do faktu głównego</a:t>
            </a:r>
          </a:p>
          <a:p>
            <a:pPr algn="just"/>
            <a:r>
              <a:rPr lang="pl-PL" sz="1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Dowody bezpośrednie </a:t>
            </a:r>
            <a:r>
              <a:rPr lang="pl-PL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dotyczą wprost faktu głównego i bezpośrednio potwierdzają bądź zaprzeczają istnieniu przestępstwa 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np. nagranie, na którym widać jak oskarżony wybija szybę, wchodzi do sklepu, wyciąga pieniądze z kasy i wychodzi ze sklepu 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znamiona czynu z art. 279 k.k. – „kto kradnie z włamaniem…” </a:t>
            </a:r>
          </a:p>
          <a:p>
            <a:pPr algn="just"/>
            <a:r>
              <a:rPr lang="pl-PL" sz="1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Dowody pośrednie </a:t>
            </a:r>
            <a:r>
              <a:rPr lang="pl-PL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tzw. dowody poszlakowe; dotyczą faktów ubocznych (dowodowych)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np. nagranie na którym widać, jak oskarżony, w godzinach, w których sklep jest zawsze zamknięty, wychodzi z samochodu na parkingu przed sklepem, idzie w kierunku sklepu, na nagraniu słychać odgłos tłuczonej szyby, a po pewnym czasie na nagraniu widać, jak oskarżony pospiesznie wraca do samochodu z torbą, której wcześniej nie miał, wsiada do samochodu i szybko odjeżdża, a na nagraniu słychać dzwoniący alarm. 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Jeżeli sprawa ma charakter poszlakowy, to nierozerwalny łańcuch poszlak rozpatrywanych we wzajemnym powiązaniu winien prowadzić do nieodpartego wniosku o sprawstwie oskarżonego pomimo braku na to </a:t>
            </a:r>
            <a:r>
              <a:rPr lang="pl-PL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dowodów bezpośrednich </a:t>
            </a: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(por. wyrok SN z 14.12.2016 r., III KK 152/16)</a:t>
            </a:r>
          </a:p>
        </p:txBody>
      </p:sp>
    </p:spTree>
    <p:extLst>
      <p:ext uri="{BB962C8B-B14F-4D97-AF65-F5344CB8AC3E}">
        <p14:creationId xmlns:p14="http://schemas.microsoft.com/office/powerpoint/2010/main" val="3060115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Dowody pośrednie – dowody poszlakowe </a:t>
            </a:r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54" y="1504507"/>
            <a:ext cx="3742428" cy="4572000"/>
          </a:xfrm>
        </p:spPr>
      </p:pic>
      <p:sp>
        <p:nvSpPr>
          <p:cNvPr id="6" name="Symbol zastępczy tekstu 4"/>
          <p:cNvSpPr txBox="1">
            <a:spLocks/>
          </p:cNvSpPr>
          <p:nvPr/>
        </p:nvSpPr>
        <p:spPr>
          <a:xfrm>
            <a:off x="860202" y="624681"/>
            <a:ext cx="4384548" cy="32482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/>
              <a:t>Aby na podstawie dowodów poszlakowych potwierdzić lub zaprzeczyć istnieniu faktu głównego muszą one spełniać 3 warunki: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/>
              <a:t>Muszą tworzyć </a:t>
            </a:r>
            <a:r>
              <a:rPr lang="pl-PL" b="1" dirty="0"/>
              <a:t>łańcuch poszlak</a:t>
            </a:r>
            <a:r>
              <a:rPr lang="pl-PL" dirty="0"/>
              <a:t>, z którego </a:t>
            </a:r>
            <a:r>
              <a:rPr lang="pl-PL" b="1" dirty="0"/>
              <a:t>jednoznacznie będzie wynikało istnienie faktu głównego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/>
              <a:t>Łańcuch poszlak musi być </a:t>
            </a:r>
            <a:r>
              <a:rPr lang="pl-PL" b="1" dirty="0"/>
              <a:t>nierozerwalny</a:t>
            </a:r>
            <a:r>
              <a:rPr lang="pl-PL" dirty="0"/>
              <a:t>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/>
              <a:t>Wszystkie dowody poszlakowe muszą być </a:t>
            </a:r>
            <a:r>
              <a:rPr lang="pl-PL" b="1" dirty="0"/>
              <a:t>wiarygodne</a:t>
            </a:r>
            <a:r>
              <a:rPr lang="pl-PL" dirty="0"/>
              <a:t> </a:t>
            </a:r>
          </a:p>
          <a:p>
            <a:pPr algn="just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55675" y="527548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O zgodności ustaleń z rzeczywistym stanem rzeczy nie świadczy wielość poszlak, ale logiczne powiązanie całokształtu tych poszlak, wykluczające inne wersje danego zdarzenia</a:t>
            </a:r>
          </a:p>
          <a:p>
            <a:pPr algn="r"/>
            <a:r>
              <a:rPr lang="pl-PL" i="1" dirty="0">
                <a:solidFill>
                  <a:srgbClr val="FFFF00"/>
                </a:solidFill>
              </a:rPr>
              <a:t>T. Grzegorczyk, J. Tylman</a:t>
            </a:r>
            <a:r>
              <a:rPr lang="pl-PL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9468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Proces Ewy Tylman jako przykład procesu poszlakowego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linkClick r:id="rId2"/>
              </a:rPr>
              <a:t>http://www.gloswielkopolski.pl/wiadomosci/poznan/a/sprawa-ewy-tylman-druga-rozprawa-w-procesie-adama-z,11696195/</a:t>
            </a:r>
            <a:endParaRPr lang="pl-PL" dirty="0"/>
          </a:p>
          <a:p>
            <a:pPr marL="0" indent="0">
              <a:buNone/>
            </a:pPr>
            <a:endParaRPr lang="pl-PL" dirty="0">
              <a:hlinkClick r:id="rId3"/>
            </a:endParaRPr>
          </a:p>
          <a:p>
            <a:pPr marL="0" indent="0">
              <a:buNone/>
            </a:pPr>
            <a:r>
              <a:rPr lang="pl-PL" dirty="0">
                <a:hlinkClick r:id="rId3"/>
              </a:rPr>
              <a:t>http://www.tvn24.pl/debata/tajemnica-smierci-ewy-tylman,69.html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hlinkClick r:id="rId4"/>
              </a:rPr>
              <a:t>http://www.se.pl/wiadomosci/polska/adam-z-nie-odpowie-za-zabojstwo-ewy-tylman-bedzie-zmiana-kwalifikacji-czynu_953419.html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043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259535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1782462"/>
            <a:ext cx="8946541" cy="4195481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425"/>
              </a:spcAft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Dowód jest to pojęcie wieloznaczne, najczęściej jednak pod pojęciem dowodu rozumie się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środek dowodowy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tj. informacje o fakcie podlegającym udowodnieniu (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fakcie dowodowym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 Informacja ta pochodzi od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źródła dowodu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 jest uzyskiwana w toku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czynności dowodowej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1425"/>
              </a:spcAft>
              <a:buSzPct val="45000"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Przykłady:</a:t>
            </a: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źródło dowodu – świadek</a:t>
            </a: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środek dowodowy – zeznania</a:t>
            </a: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czynność dowodowa - przesłuchanie</a:t>
            </a: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32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nielegalne i dowody zebrane w sposób sprzeczny z ustawą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747337" y="1908305"/>
            <a:ext cx="9982200" cy="4572000"/>
          </a:xfrm>
        </p:spPr>
        <p:txBody>
          <a:bodyPr/>
          <a:lstStyle/>
          <a:p>
            <a:pPr algn="just"/>
            <a:r>
              <a:rPr lang="pl-PL" b="1" u="sng" dirty="0"/>
              <a:t>Dowody nielegalne </a:t>
            </a:r>
            <a:r>
              <a:rPr lang="pl-PL" dirty="0"/>
              <a:t>– zebrane wbrew zakazom dowodowym. Wprowadzenie oraz wykorzystanie w procesie karnym informacji uzyskanej w następstwie naruszenia konkretnego przepisu ustawy procesowej</a:t>
            </a:r>
          </a:p>
          <a:p>
            <a:pPr algn="just"/>
            <a:r>
              <a:rPr lang="pl-PL" b="1" u="sng" dirty="0"/>
              <a:t>Dowody zebrane w sposób sprzeczny z ustawą </a:t>
            </a:r>
            <a:r>
              <a:rPr lang="pl-PL" dirty="0"/>
              <a:t>– pojęcie szersze od „dowodu nielegalnego”. Dowód uzyskany w sposób sprzeczny z warunkami jego uzyskania określonymi w ustawie, ale nie jest to dowód nielegalny w rozumieniu wskazanym wyżej. Dowód uzyskany w następstwie czynności przeprowadzenia czynności dowodowej w sposób sprzeczny z ustawą </a:t>
            </a:r>
            <a:r>
              <a:rPr lang="pl-PL" dirty="0">
                <a:sym typeface="Wingdings" pitchFamily="2" charset="2"/>
              </a:rPr>
              <a:t> dowód uzyskany w sposób niekonstytucyjny</a:t>
            </a:r>
            <a:endParaRPr lang="pl-PL" dirty="0"/>
          </a:p>
          <a:p>
            <a:pPr algn="just"/>
            <a:r>
              <a:rPr lang="pl-PL" dirty="0"/>
              <a:t>Do przeczytania dla chętnych – artykuł prof. Skorupki: „</a:t>
            </a:r>
            <a:r>
              <a:rPr lang="pl-PL" i="1" dirty="0"/>
              <a:t>Eliminowanie z procesu karnego dowodu zebranego w sposób sprzeczny z ustawą” </a:t>
            </a:r>
            <a:r>
              <a:rPr lang="pl-PL" dirty="0"/>
              <a:t>Państwo i Prawo 2011, nr 3</a:t>
            </a:r>
            <a:r>
              <a:rPr lang="pl-PL" i="1" dirty="0"/>
              <a:t> </a:t>
            </a:r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4922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25351" y="334882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niekonwencjonalne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03151" y="2027238"/>
            <a:ext cx="99822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kontrowersyjne, pozyskiwane w wyniku działalności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operacyjno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rozpoznawczej Policji i innych uprawnionych służb (np. CBA, ABW)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Zakup kontrolowany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(transakcja pozorna) – art. 19a ustawy o Policji; niejawne nabycie lub przejęcie przedmiotów pochodzących z przestępstwa, ulegających przepadkowi albo których posiadanie, wytwarzanie, przewożenie lub obrót nimi jest zabroniony; kontrolowana łapówka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Tajny agent policji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art. 20a i 22 ustawy o Policji; funkcjonariusz Policji (lub osoba trzecia), która ukrywając swoje związki z Policją lub innymi służbami bezpieczeństwa wchodzi w kontakt z grupą przestępczą w celu ujawnienia przestępstw i wykrycia jego sprawców . Tajny agent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jest sprawcą przestępstwa.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osoba z zewnątrz, która wchodzi w środowisko przestępcze. Jego rola z założenia ma być podrzędna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Świadek koronny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operacyjna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podsłuch i obserwacja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Tajne pozyskiwanie informacji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Komputerowa analiza danych osobowych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11" y="0"/>
            <a:ext cx="2981989" cy="17667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344" y="4889805"/>
            <a:ext cx="2495107" cy="186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079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517112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Dowód prywatny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Art. 393 § 3 k.p.k.:</a:t>
            </a:r>
          </a:p>
          <a:p>
            <a:pPr marL="0" indent="0" algn="just">
              <a:buNone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Mogą być odczytywane na rozprawie wszelkie dokumenty prywatne powstałe poza postępowaniem karnym, w szczególności oświadczenia, publikacje, listy oraz notatki.</a:t>
            </a:r>
          </a:p>
        </p:txBody>
      </p:sp>
    </p:spTree>
    <p:extLst>
      <p:ext uri="{BB962C8B-B14F-4D97-AF65-F5344CB8AC3E}">
        <p14:creationId xmlns:p14="http://schemas.microsoft.com/office/powerpoint/2010/main" val="3618133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31412" y="204988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naukowe </a:t>
            </a:r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43" y="4605095"/>
            <a:ext cx="2631558" cy="1871330"/>
          </a:xfrm>
        </p:spPr>
      </p:pic>
      <p:sp>
        <p:nvSpPr>
          <p:cNvPr id="6" name="pole tekstowe 5"/>
          <p:cNvSpPr txBox="1"/>
          <p:nvPr/>
        </p:nvSpPr>
        <p:spPr>
          <a:xfrm>
            <a:off x="731413" y="2085319"/>
            <a:ext cx="99806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Dowód naukowy – wynik badania przeprowadzonego przez biegłego przy wykorzystaniu nadających się do weryfikacji metod, uznanych i stosowanych w danej dziedzinie wiedzy, w której biegły jest specjalistą. przedstawiony w jego opinii. </a:t>
            </a:r>
          </a:p>
          <a:p>
            <a:pPr algn="r"/>
            <a:endParaRPr lang="pl-PL" sz="2000" dirty="0"/>
          </a:p>
          <a:p>
            <a:pPr algn="r"/>
            <a:r>
              <a:rPr lang="pl-PL" sz="2000" dirty="0"/>
              <a:t>A. </a:t>
            </a:r>
            <a:r>
              <a:rPr lang="pl-PL" sz="2000" dirty="0" err="1"/>
              <a:t>Gaberle</a:t>
            </a:r>
            <a:r>
              <a:rPr lang="pl-PL" sz="2000" dirty="0"/>
              <a:t>, </a:t>
            </a:r>
            <a:r>
              <a:rPr lang="pl-PL" sz="2000" i="1" dirty="0"/>
              <a:t>Dowody w sądowym procesie karnym, </a:t>
            </a:r>
            <a:r>
              <a:rPr lang="pl-PL" sz="2000" dirty="0"/>
              <a:t>Warszawa 2010, s. 52.</a:t>
            </a:r>
          </a:p>
          <a:p>
            <a:pPr algn="just"/>
            <a:endParaRPr lang="pl-PL" sz="2000" dirty="0"/>
          </a:p>
          <a:p>
            <a:pPr algn="just"/>
            <a:endParaRPr lang="pl-PL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5913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Wprowadzanie dowodów do procesu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746621" y="1600197"/>
            <a:ext cx="10697240" cy="5045149"/>
          </a:xfrm>
          <a:ln w="19050">
            <a:noFill/>
          </a:ln>
        </p:spPr>
        <p:txBody>
          <a:bodyPr>
            <a:normAutofit fontScale="92500"/>
          </a:bodyPr>
          <a:lstStyle/>
          <a:p>
            <a:pPr algn="just"/>
            <a:r>
              <a:rPr lang="pl-PL" b="1" dirty="0"/>
              <a:t>Wprowadzanie dowodów do procesu </a:t>
            </a:r>
            <a:r>
              <a:rPr lang="pl-PL" dirty="0"/>
              <a:t>– czynność polegająca na włączeniu do procesu karnego źródeł dowodowych w celu wykorzystania w postępowaniu przed danym organem procesowym pochodzących od nich środków dowodowych. </a:t>
            </a:r>
          </a:p>
          <a:p>
            <a:pPr algn="just"/>
            <a:r>
              <a:rPr lang="pl-PL" dirty="0"/>
              <a:t>art. 167 - Dowody przeprowadza się na </a:t>
            </a:r>
            <a:r>
              <a:rPr lang="pl-PL" b="1" dirty="0"/>
              <a:t>wniosek stron </a:t>
            </a:r>
            <a:r>
              <a:rPr lang="pl-PL" dirty="0"/>
              <a:t>albo </a:t>
            </a:r>
            <a:r>
              <a:rPr lang="pl-PL" b="1" dirty="0"/>
              <a:t>z urzędu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Inicjatywa dowodowa stron i organów procesowych. Wyjątkowo przysługuje innym uczestnikom postępowania - </a:t>
            </a:r>
            <a:r>
              <a:rPr lang="pl-PL" b="1" dirty="0"/>
              <a:t>Inicjatywa dowodowa biegłych</a:t>
            </a:r>
            <a:r>
              <a:rPr lang="pl-PL" dirty="0"/>
              <a:t>:</a:t>
            </a:r>
          </a:p>
          <a:p>
            <a:pPr lvl="1"/>
            <a:r>
              <a:rPr lang="pl-PL" b="1" u="sng" dirty="0"/>
              <a:t>art. 202 § 2 k.p.k</a:t>
            </a:r>
            <a:r>
              <a:rPr lang="pl-PL" dirty="0"/>
              <a:t>. – na wniosek biegłych psychiatrów do udziału w opinii o stanie zdrowia psychicznego oskarżonego powołuje się biegłego lub biegłych innych specjalności </a:t>
            </a:r>
          </a:p>
          <a:p>
            <a:pPr lvl="1"/>
            <a:r>
              <a:rPr lang="pl-PL" b="1" u="sng" dirty="0"/>
              <a:t>art. 203 § 1 k.p.k. </a:t>
            </a:r>
            <a:r>
              <a:rPr lang="pl-PL" dirty="0"/>
              <a:t>– biegły może wnosić o skierowanie badanego oskarżonego na obserwację w zamkniętym zakładzie leczniczym </a:t>
            </a:r>
          </a:p>
        </p:txBody>
      </p:sp>
      <p:sp>
        <p:nvSpPr>
          <p:cNvPr id="6" name="Nawias klamrowy otwierający 5"/>
          <p:cNvSpPr/>
          <p:nvPr/>
        </p:nvSpPr>
        <p:spPr>
          <a:xfrm rot="16200000">
            <a:off x="6368679" y="2165291"/>
            <a:ext cx="611373" cy="1951521"/>
          </a:xfrm>
          <a:prstGeom prst="leftBrace">
            <a:avLst>
              <a:gd name="adj1" fmla="val 34448"/>
              <a:gd name="adj2" fmla="val 50475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ze strzałką 6"/>
          <p:cNvCxnSpPr>
            <a:cxnSpLocks/>
          </p:cNvCxnSpPr>
          <p:nvPr/>
        </p:nvCxnSpPr>
        <p:spPr>
          <a:xfrm>
            <a:off x="8782494" y="2875238"/>
            <a:ext cx="754912" cy="53162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596969" y="3273608"/>
            <a:ext cx="3413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przejaw kontradyktoryjności postępowania, a w odniesieniu do oskarżonego jedna z gwarancji prawa do obrony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990274" y="3405650"/>
            <a:ext cx="2498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tradycyjnie uznaje się za jedną z gwarancji realizacji zasady prawdy materialnej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5" y="3006843"/>
            <a:ext cx="2721935" cy="15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42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4000" dirty="0"/>
              <a:t>Wprowadzanie dowodów do procesu – inicjatywa stron  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764581"/>
              </p:ext>
            </p:extLst>
          </p:nvPr>
        </p:nvGraphicFramePr>
        <p:xfrm>
          <a:off x="337711" y="0"/>
          <a:ext cx="11515059" cy="418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5"/>
          <p:cNvSpPr/>
          <p:nvPr/>
        </p:nvSpPr>
        <p:spPr>
          <a:xfrm>
            <a:off x="1" y="3026676"/>
            <a:ext cx="44550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Wniosek dowodowy – żądanie strony przeprowadzenia określonego dowodu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Sposób wprowadzenia dowodów do procesu charakterystyczny dla procesu kontradyktoryjnego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wniosek dowodowy nie zawsze musi być wnioskiem o przeprowadzenie dowodu, może on także zmierzać do wykrycia lub oceny właściwego dowodu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Forma: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dirty="0"/>
              <a:t>Ustna do protokołu – art. 169 Pisemna – art. 119 § 1 i 169</a:t>
            </a:r>
          </a:p>
        </p:txBody>
      </p:sp>
      <p:sp>
        <p:nvSpPr>
          <p:cNvPr id="7" name="Prostokąt 6"/>
          <p:cNvSpPr/>
          <p:nvPr/>
        </p:nvSpPr>
        <p:spPr>
          <a:xfrm>
            <a:off x="4388337" y="2913983"/>
            <a:ext cx="441250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700" dirty="0">
                <a:latin typeface="+mj-lt"/>
              </a:rPr>
              <a:t>Uwzględnienie – w formie zarządzenia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700" dirty="0">
                <a:latin typeface="+mj-lt"/>
              </a:rPr>
              <a:t>ALE jeżeli wniosek dowodowy został złożony na rozprawie a inna strona się mu sprzeciwia, o dopuszczeniu dowodu decyduje sąd postanowieniem (art. 368)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700" dirty="0">
                <a:latin typeface="+mj-lt"/>
              </a:rPr>
              <a:t>postanowienie niezaskarżalne i nie wymaga uzasadnienia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700" dirty="0">
                <a:latin typeface="+mj-lt"/>
              </a:rPr>
              <a:t>Jeżeli strona złożyła wniosek dowodowy organ ma obowiązek rozstrzygnąć w przedmiocie tego wniosku.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700" dirty="0">
                <a:latin typeface="+mj-lt"/>
              </a:rPr>
              <a:t>Przesłanki oddalenia wniosku dowodowego – art. 170 </a:t>
            </a:r>
            <a:r>
              <a:rPr lang="pl-PL" sz="1700" dirty="0">
                <a:latin typeface="+mj-lt"/>
                <a:ea typeface="Yu Gothic UI Semilight" panose="020B0400000000000000" pitchFamily="34" charset="-128"/>
              </a:rPr>
              <a:t>§ 1</a:t>
            </a:r>
            <a:endParaRPr lang="pl-PL" sz="1700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995144" y="3166145"/>
            <a:ext cx="3051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Czynność dowodowa jest zawsze czynnością organu procesowego </a:t>
            </a:r>
          </a:p>
        </p:txBody>
      </p:sp>
    </p:spTree>
    <p:extLst>
      <p:ext uri="{BB962C8B-B14F-4D97-AF65-F5344CB8AC3E}">
        <p14:creationId xmlns:p14="http://schemas.microsoft.com/office/powerpoint/2010/main" val="23718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Warunki formalne wniosku dowodowego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50668" y="1409263"/>
            <a:ext cx="8475034" cy="5140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200" dirty="0"/>
              <a:t>Wniosek dowodowy złożony </a:t>
            </a:r>
            <a:r>
              <a:rPr lang="pl-PL" sz="2200" b="1" dirty="0"/>
              <a:t>w formie pisemnej musi spełniać</a:t>
            </a:r>
            <a:r>
              <a:rPr lang="pl-PL" sz="2200" dirty="0"/>
              <a:t>:</a:t>
            </a:r>
          </a:p>
          <a:p>
            <a:pPr marL="457200" indent="-457200">
              <a:buAutoNum type="arabicPeriod"/>
            </a:pPr>
            <a:r>
              <a:rPr lang="pl-PL" sz="2200" dirty="0"/>
              <a:t>ogólne warunki pisma procesowego określone w art. 119 § 1 k.p.k. </a:t>
            </a:r>
          </a:p>
          <a:p>
            <a:pPr lvl="2">
              <a:buFont typeface="Wingdings" pitchFamily="2" charset="2"/>
              <a:buChar char="Ø"/>
            </a:pPr>
            <a:r>
              <a:rPr lang="pl-PL" dirty="0"/>
              <a:t>Pismo procesowe powinno zawierać: </a:t>
            </a:r>
          </a:p>
          <a:p>
            <a:pPr marL="1074420" lvl="2" indent="-342900">
              <a:buAutoNum type="arabicPeriod"/>
            </a:pPr>
            <a:r>
              <a:rPr lang="pl-PL" dirty="0"/>
              <a:t>oznaczenie organu do którego jest skierowane oraz sprawy, której dotyczy (DO KOGO)</a:t>
            </a:r>
          </a:p>
          <a:p>
            <a:pPr marL="1074420" lvl="2" indent="-342900">
              <a:buAutoNum type="arabicPeriod"/>
            </a:pPr>
            <a:r>
              <a:rPr lang="pl-PL" dirty="0"/>
              <a:t>oznaczenie oraz adres wnoszącego pismo (KTO)</a:t>
            </a:r>
          </a:p>
          <a:p>
            <a:pPr marL="1074420" lvl="2" indent="-342900">
              <a:buAutoNum type="arabicPeriod"/>
            </a:pPr>
            <a:r>
              <a:rPr lang="pl-PL" dirty="0"/>
              <a:t>treść wniosku lub oświadczenia, w miarę potrzeby z uzasadnieniem (CO)</a:t>
            </a:r>
          </a:p>
          <a:p>
            <a:pPr marL="1074420" lvl="2" indent="-342900">
              <a:buAutoNum type="arabicPeriod"/>
            </a:pPr>
            <a:r>
              <a:rPr lang="pl-PL" dirty="0"/>
              <a:t>datę i podpis składającego pismo</a:t>
            </a:r>
          </a:p>
          <a:p>
            <a:pPr marL="457200" indent="-457200">
              <a:buAutoNum type="arabicPeriod"/>
            </a:pPr>
            <a:r>
              <a:rPr lang="pl-PL" sz="2200" dirty="0"/>
              <a:t>szczególne wymogi określone w art. 169 k.p.k</a:t>
            </a:r>
            <a:r>
              <a:rPr lang="pl-PL" dirty="0"/>
              <a:t>.</a:t>
            </a:r>
          </a:p>
          <a:p>
            <a:pPr marL="925830" lvl="2" indent="-285750"/>
            <a:r>
              <a:rPr lang="pl-PL" dirty="0"/>
              <a:t>we wniosku dowodowym należy podać - </a:t>
            </a:r>
            <a:r>
              <a:rPr lang="pl-PL" b="1" u="sng" dirty="0"/>
              <a:t>obligatoryjnie</a:t>
            </a:r>
          </a:p>
          <a:p>
            <a:pPr marL="1257300" lvl="3" indent="-342900">
              <a:buFont typeface="+mj-lt"/>
              <a:buAutoNum type="arabicPeriod"/>
            </a:pPr>
            <a:r>
              <a:rPr lang="pl-PL" b="1" dirty="0"/>
              <a:t>oznaczenie dowodu,</a:t>
            </a:r>
            <a:r>
              <a:rPr lang="pl-PL" dirty="0"/>
              <a:t> jaki ma być przeprowadzony (wskazać o jakie źródło lub środek dowodowy chodzi)</a:t>
            </a:r>
          </a:p>
          <a:p>
            <a:pPr marL="1257300" lvl="3" indent="-342900">
              <a:buFont typeface="+mj-lt"/>
              <a:buAutoNum type="arabicPeriod"/>
            </a:pPr>
            <a:r>
              <a:rPr lang="pl-PL" b="1" dirty="0"/>
              <a:t>okoliczności</a:t>
            </a:r>
            <a:r>
              <a:rPr lang="pl-PL" dirty="0"/>
              <a:t>, które mają być udowodnione – teza dowodowa, jaką za pomocą tego dowodu ma być wykazana</a:t>
            </a:r>
          </a:p>
          <a:p>
            <a:pPr lvl="2">
              <a:buFont typeface="Courier New" pitchFamily="49" charset="0"/>
              <a:buChar char="o"/>
            </a:pPr>
            <a:r>
              <a:rPr lang="pl-PL" dirty="0"/>
              <a:t>fakultatywnie można określić sposób przeprowadzenia dowodu</a:t>
            </a:r>
          </a:p>
        </p:txBody>
      </p:sp>
      <p:sp>
        <p:nvSpPr>
          <p:cNvPr id="6" name="Nawias klamrowy zamykający 5"/>
          <p:cNvSpPr/>
          <p:nvPr/>
        </p:nvSpPr>
        <p:spPr>
          <a:xfrm>
            <a:off x="8300732" y="1619256"/>
            <a:ext cx="574160" cy="4720856"/>
          </a:xfrm>
          <a:prstGeom prst="rightBrace">
            <a:avLst>
              <a:gd name="adj1" fmla="val 29761"/>
              <a:gd name="adj2" fmla="val 5021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8899451" y="2864668"/>
            <a:ext cx="27325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Jeżeli wniosek dowodowy nie spełnia wymogów formalnych organ wzywa do uzupełnienia braków terminie 7 dni pod rygorem pozostawienia bez rozpoznania (art. 120)</a:t>
            </a:r>
          </a:p>
        </p:txBody>
      </p:sp>
    </p:spTree>
    <p:extLst>
      <p:ext uri="{BB962C8B-B14F-4D97-AF65-F5344CB8AC3E}">
        <p14:creationId xmlns:p14="http://schemas.microsoft.com/office/powerpoint/2010/main" val="2898348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699" y="-382771"/>
            <a:ext cx="2711301" cy="271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72139" y="153474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Oddalenie wniosku dowodowego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372139" y="1446028"/>
            <a:ext cx="11451265" cy="5114260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r>
              <a:rPr lang="pl-PL" dirty="0"/>
              <a:t>przeprowadzenie dowodu jest </a:t>
            </a:r>
            <a:r>
              <a:rPr lang="pl-PL" b="1" dirty="0"/>
              <a:t>niedopuszczalne</a:t>
            </a:r>
            <a:r>
              <a:rPr lang="pl-PL" dirty="0"/>
              <a:t> </a:t>
            </a:r>
          </a:p>
          <a:p>
            <a:pPr marL="925830" lvl="2" indent="-285750" algn="just"/>
            <a:r>
              <a:rPr lang="pl-PL" sz="1600" dirty="0"/>
              <a:t>np. wniosek o przesłuchanie duchownego co do faktów, o których dowiedział się przy spowiedzi (art. 178 pkt. 2 k.p.k.)</a:t>
            </a:r>
          </a:p>
          <a:p>
            <a:pPr marL="457200" indent="-457200" algn="just">
              <a:buAutoNum type="arabicPeriod"/>
            </a:pPr>
            <a:r>
              <a:rPr lang="pl-PL" dirty="0"/>
              <a:t>okoliczność, która ma być udowodniona </a:t>
            </a:r>
            <a:r>
              <a:rPr lang="pl-PL" b="1" dirty="0"/>
              <a:t>nie ma znaczenia dla rozstrzygnięcia </a:t>
            </a:r>
          </a:p>
          <a:p>
            <a:pPr lvl="2" algn="just"/>
            <a:r>
              <a:rPr lang="pl-PL" dirty="0"/>
              <a:t>strona chce dowodzić okoliczności, które niewątpliwie nie maja i nie będą miały znaczenia przy rozstrzyganiu danej kwestii ani dla ustalenia sprawstwa czy winy </a:t>
            </a:r>
          </a:p>
          <a:p>
            <a:pPr marL="457200" indent="-457200" algn="just">
              <a:buAutoNum type="arabicPeriod"/>
            </a:pPr>
            <a:r>
              <a:rPr lang="pl-PL" dirty="0"/>
              <a:t>okoliczność, która ma być udowodniona </a:t>
            </a:r>
            <a:r>
              <a:rPr lang="pl-PL" b="1" dirty="0"/>
              <a:t>jest już udowodniona </a:t>
            </a:r>
            <a:r>
              <a:rPr lang="pl-PL" dirty="0"/>
              <a:t>zgodnie z twierdzeniem wnioskodawcy </a:t>
            </a:r>
          </a:p>
          <a:p>
            <a:pPr marL="1097280" lvl="2" indent="-457200" algn="just"/>
            <a:r>
              <a:rPr lang="pl-PL" dirty="0"/>
              <a:t>wcześniej przyjęto za udowodnioną tezę wskazaną we wniosku dowodowym </a:t>
            </a:r>
          </a:p>
          <a:p>
            <a:pPr marL="1097280" lvl="2" indent="-457200" algn="just"/>
            <a:r>
              <a:rPr lang="pl-PL" dirty="0"/>
              <a:t>Ważne! Art. 170 § 2 k.p.k. – nie można oddalić wniosku dowodowego na tej podstawie, że dotychczasowe dowody wykazały przeciwieństwo tego, co wnioskodawca zamierza udowodnić.</a:t>
            </a:r>
          </a:p>
          <a:p>
            <a:pPr marL="457200" indent="-457200" algn="just">
              <a:buAutoNum type="arabicPeriod"/>
            </a:pPr>
            <a:r>
              <a:rPr lang="pl-PL" dirty="0"/>
              <a:t>dowód jest </a:t>
            </a:r>
            <a:r>
              <a:rPr lang="pl-PL" b="1" dirty="0"/>
              <a:t>nieprzydatny</a:t>
            </a:r>
            <a:r>
              <a:rPr lang="pl-PL" dirty="0"/>
              <a:t> do stwierdzenia danej okoliczności </a:t>
            </a:r>
          </a:p>
          <a:p>
            <a:pPr marL="925830" lvl="2" indent="-285750" algn="just"/>
            <a:r>
              <a:rPr lang="pl-PL" dirty="0"/>
              <a:t>dowód możliwy i dopuszczalny, ale zupełnie nieprzydatny </a:t>
            </a:r>
          </a:p>
          <a:p>
            <a:pPr marL="457200" indent="-457200" algn="just">
              <a:buAutoNum type="arabicPeriod"/>
            </a:pPr>
            <a:r>
              <a:rPr lang="pl-PL" dirty="0"/>
              <a:t>dowodu </a:t>
            </a:r>
            <a:r>
              <a:rPr lang="pl-PL" b="1" dirty="0"/>
              <a:t>nie da się przeprowadzić </a:t>
            </a:r>
          </a:p>
          <a:p>
            <a:pPr marL="1097280" lvl="2" indent="-457200" algn="just"/>
            <a:r>
              <a:rPr lang="pl-PL" dirty="0"/>
              <a:t>faktyczna niemożność przeprowadzenia dowodu – albo w ogóle albo w przewidywalnym terminie (np. świadek zapadł w śpiączkę)</a:t>
            </a:r>
          </a:p>
          <a:p>
            <a:pPr marL="457200" indent="-457200" algn="just">
              <a:buAutoNum type="arabicPeriod"/>
            </a:pPr>
            <a:r>
              <a:rPr lang="pl-PL" dirty="0"/>
              <a:t>wniosek dowodowy </a:t>
            </a:r>
            <a:r>
              <a:rPr lang="pl-PL" b="1" dirty="0"/>
              <a:t>w sposób oczywisty zmierza do przedłużenia postępowania </a:t>
            </a:r>
          </a:p>
        </p:txBody>
      </p:sp>
    </p:spTree>
    <p:extLst>
      <p:ext uri="{BB962C8B-B14F-4D97-AF65-F5344CB8AC3E}">
        <p14:creationId xmlns:p14="http://schemas.microsoft.com/office/powerpoint/2010/main" val="1930652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A2B27B-3DF0-4A95-990E-6139D8BAC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452718"/>
            <a:ext cx="9722221" cy="1400530"/>
          </a:xfrm>
        </p:spPr>
        <p:txBody>
          <a:bodyPr/>
          <a:lstStyle/>
          <a:p>
            <a:r>
              <a:rPr lang="pl-PL" sz="4400" dirty="0"/>
              <a:t>Oddalenie wniosku dowodowego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CC18A9-B724-4B4E-AC54-38C09E8E0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57314"/>
            <a:ext cx="8946541" cy="4891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7. </a:t>
            </a:r>
            <a:r>
              <a:rPr lang="pl-PL" sz="1700" b="0" i="0" dirty="0">
                <a:effectLst/>
                <a:latin typeface="Century Gothic" panose="020B0502020202020204" pitchFamily="34" charset="0"/>
              </a:rPr>
              <a:t>wniosek dowodowy został złożony po zakreślonym przez organ procesowy terminie, o którym strona składająca wniosek została zawiadomiona- </a:t>
            </a:r>
            <a:r>
              <a:rPr lang="pl-PL" sz="1700" b="1" i="0" dirty="0">
                <a:effectLst/>
                <a:latin typeface="Century Gothic" panose="020B0502020202020204" pitchFamily="34" charset="0"/>
              </a:rPr>
              <a:t>PREKLUZJA DOWODOWA</a:t>
            </a:r>
          </a:p>
          <a:p>
            <a:pPr marL="0" indent="0">
              <a:buNone/>
            </a:pPr>
            <a:endParaRPr lang="pl-PL" sz="17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pl-PL" sz="1700" dirty="0">
                <a:latin typeface="Century Gothic" panose="020B0502020202020204" pitchFamily="34" charset="0"/>
              </a:rPr>
              <a:t>UWAGA:</a:t>
            </a:r>
          </a:p>
          <a:p>
            <a:pPr algn="just"/>
            <a:r>
              <a:rPr lang="pl-PL" b="0" i="0" dirty="0">
                <a:effectLst/>
                <a:latin typeface="Century Gothic" panose="020B0502020202020204" pitchFamily="34" charset="0"/>
              </a:rPr>
              <a:t>Nie można oddalić wniosku dowodowego na podstawie § 1 pkt 5 lub 6, jeżeli okoliczność, która ma być udowodniona, ma istotne znaczenie dla ustalenia, czy został popełniony czyn zabroniony, czy stanowi on przestępstwo i jakie, czy czyn zabroniony został popełniony w warunkach, o których mowa w</a:t>
            </a:r>
            <a:r>
              <a:rPr lang="pl-PL" b="1" i="0" dirty="0">
                <a:effectLst/>
                <a:latin typeface="Century Gothic" panose="020B0502020202020204" pitchFamily="34" charset="0"/>
              </a:rPr>
              <a:t> art. 64</a:t>
            </a:r>
            <a:r>
              <a:rPr lang="pl-PL" b="0" i="0" dirty="0">
                <a:effectLst/>
                <a:latin typeface="Century Gothic" panose="020B0502020202020204" pitchFamily="34" charset="0"/>
              </a:rPr>
              <a:t> lub</a:t>
            </a:r>
            <a:r>
              <a:rPr lang="pl-PL" b="1" i="0" dirty="0">
                <a:effectLst/>
                <a:latin typeface="Century Gothic" panose="020B0502020202020204" pitchFamily="34" charset="0"/>
              </a:rPr>
              <a:t> art. 65</a:t>
            </a:r>
            <a:r>
              <a:rPr lang="pl-PL" b="0" i="0" dirty="0">
                <a:effectLst/>
                <a:latin typeface="Century Gothic" panose="020B0502020202020204" pitchFamily="34" charset="0"/>
              </a:rPr>
              <a:t> Kodeksu karnego, lub czy zachodzą warunki do orzeczenia pobytu w zakładzie psychiatrycznym na podstawie</a:t>
            </a:r>
            <a:r>
              <a:rPr lang="pl-PL" b="1" i="0" dirty="0">
                <a:effectLst/>
                <a:latin typeface="Century Gothic" panose="020B0502020202020204" pitchFamily="34" charset="0"/>
              </a:rPr>
              <a:t> art. 93g</a:t>
            </a:r>
            <a:r>
              <a:rPr lang="pl-PL" b="0" i="0" dirty="0">
                <a:effectLst/>
                <a:latin typeface="Century Gothic" panose="020B0502020202020204" pitchFamily="34" charset="0"/>
              </a:rPr>
              <a:t> Kodeksu karnego.</a:t>
            </a:r>
            <a:br>
              <a:rPr lang="pl-PL" sz="1600" b="0" i="0" dirty="0">
                <a:solidFill>
                  <a:srgbClr val="575757"/>
                </a:solidFill>
                <a:effectLst/>
                <a:latin typeface="Verdana" panose="020B0604030504040204" pitchFamily="34" charset="0"/>
              </a:rPr>
            </a:br>
            <a:endParaRPr lang="pl-PL" sz="1600" b="0" i="0" dirty="0">
              <a:solidFill>
                <a:srgbClr val="575757"/>
              </a:solidFill>
              <a:effectLst/>
              <a:latin typeface="Verdana" panose="020B0604030504040204" pitchFamily="34" charset="0"/>
            </a:endParaRPr>
          </a:p>
          <a:p>
            <a:pPr marL="0" indent="0">
              <a:buNone/>
            </a:pPr>
            <a:br>
              <a:rPr lang="pl-PL" sz="1600" dirty="0"/>
            </a:br>
            <a:endParaRPr lang="en-GB" sz="17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61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Oddalenie a odrzucenie wniosku dowodowego 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07388"/>
              </p:ext>
            </p:extLst>
          </p:nvPr>
        </p:nvGraphicFramePr>
        <p:xfrm>
          <a:off x="1103382" y="1897911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74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4293" y="1705188"/>
            <a:ext cx="9288958" cy="4708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Śliwiński wyróżnił następujące znaczenia nazwy „dowód”: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„przebieg rozumowania, które prowadzi do sądu o pewnym stanie rzeczy; jest to ogół motywów stwarzających pewność”;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„postępowanie dowodowe (badanie), które rozwinąć należy, aby dojść do poznania okoliczności potrzebnych do rozstrzygnięcia (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przeprowadza się dowód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„ostateczny wynik przebiegu myślowego, mającego na celu uzyskanie pewnego sądu, mianowicie uzyskaną pewność pewnego stanu rzeczy (jest 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tzn. pewność, że oskarżony był na miejscu czynu)”;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„środek dowodowy”, czyli tzw. podstawę dowodu (np. zeznanie)”;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„źródło dowodowe” („samo źródło poznania – świadek, biegły itp.”).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68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Wprowadzanie dowodów z urzędu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1340" y="1152983"/>
            <a:ext cx="10165702" cy="551827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Art. 167 należy interpretować przy uwzględnieniu zasad dominujących na danym etapie postępowania karnego, roli organów procesowych i funkcji stadium procesu.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postępowaniu przygotowawczym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dominujące znaczenie ma zasada inkwizycyjności i działania z urzędu, a organ procesowy (prokurator lub Policja) dąży do realizacji celów z art. 2 § 1 oraz art. 297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regułą będzie inicjatywa dowodowa organów procesowych, przy subsydiarnej inicjatywie stron postępowania przygotowawczego (podejrzanego i pokrzywdzonego);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inicjatywa dowodowa stron jest przejawem kontradyktoryjności postępowania przygotowawczego i gwarancją realizacji prawa do obrony;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pozwala na pełniejsze zbadanie okoliczności faktycznych przez organ procesowy.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postępowaniu sądowym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dominuje zasada kontradyktoryjności, a sąd powinien być bezstronnym arbitrem rozstrzygającym spór między oskarżeniem a obroną.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Inicjatywa dowodowa sądu ma na celu zagwarantowanie realizacji zasady prawdy materialnej.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Sąd nie może wyręczać stron postępowania w prowadzeniu za nie postępowania dowodowego.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regułą powinno być przeprowadzanie dowodów na wniosek stron, a wyjątkiem dopuszczenie dowodów przez sąd z urzędu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85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CZYNNOŚCI DOWODOWE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7322" y="1344579"/>
            <a:ext cx="10429720" cy="50690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 to czynności organu procesowego zmierzające do odszukania i ujawnienia śladów oraz dowodów rzeczowych i osobowych, ich zabezpieczenia, uzyskania środka dowodowego z ujawnionego źródła dowodu oraz oceny wiarygodności i przydatności procesowej tego środka dowodowego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czynności dowodowe poszukiwawcze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poszukiwanie źródeł, aby uzyskać z nich środek dowodowy: zatrzymanie rzeczy (art. 217 k.p.k.), przeszukanie (art. 219 i nast. k.p.k.), wydanie korespondencji i przesyłek (art. 218 k.p.k.), zabezpieczenie danych informatycznych (art. 218a k.p.k.), podsłuch procesowy - kontrola i utrwalanie rozmów telefonicznych (art. 237 i nast. k.p.k.), poszukiwanie oskarżonego i wydanie listu gończego (art. 278 i 279 k.p.k.)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czynności ujawniające dowody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znane jest źródło dowodowe, a organ procesowy przeprowadza określoną czynność dowodową, aby wydobyć środek dowodowy, np. przesłuchanie, okazanie, opinia, oględziny i otwarcie zwłok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czynności kontrolujące dowody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zmierzają do potwierdzenia wartości dowodu wcześniej uzyskanego, np. konfrontacja (art. 172 k.p.k.)</a:t>
            </a:r>
          </a:p>
        </p:txBody>
      </p:sp>
    </p:spTree>
    <p:extLst>
      <p:ext uri="{BB962C8B-B14F-4D97-AF65-F5344CB8AC3E}">
        <p14:creationId xmlns:p14="http://schemas.microsoft.com/office/powerpoint/2010/main" val="3878324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195141"/>
            <a:ext cx="9404723" cy="1400530"/>
          </a:xfrm>
        </p:spPr>
        <p:txBody>
          <a:bodyPr/>
          <a:lstStyle/>
          <a:p>
            <a:pPr algn="ctr"/>
            <a:r>
              <a:rPr lang="pl-PL" sz="3600" dirty="0"/>
              <a:t>OSOBOWE ŹRÓDŁA DOWODOWE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4524" y="1808220"/>
            <a:ext cx="8946541" cy="4195481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Osobowym źródłem dowodu </a:t>
            </a:r>
            <a:r>
              <a:rPr lang="pl-PL" sz="2400" dirty="0"/>
              <a:t>jest osoba wezwana przez organ procesowy do dostarczenia środka dowodowego.</a:t>
            </a:r>
          </a:p>
          <a:p>
            <a:pPr algn="just"/>
            <a:r>
              <a:rPr lang="pl-PL" sz="2400" b="1" dirty="0"/>
              <a:t>Kategorie osobowych źródeł dowodowych:</a:t>
            </a:r>
          </a:p>
          <a:p>
            <a:pPr lvl="1" algn="just"/>
            <a:r>
              <a:rPr lang="pl-PL" sz="2200" b="1" dirty="0"/>
              <a:t>oskarżony </a:t>
            </a:r>
            <a:r>
              <a:rPr lang="pl-PL" sz="2200" dirty="0"/>
              <a:t>– wyjaśnienia;</a:t>
            </a:r>
          </a:p>
          <a:p>
            <a:pPr lvl="1" algn="just"/>
            <a:r>
              <a:rPr lang="pl-PL" sz="2200" b="1" dirty="0"/>
              <a:t>świadek – </a:t>
            </a:r>
            <a:r>
              <a:rPr lang="pl-PL" sz="2200" dirty="0"/>
              <a:t>zeznania;</a:t>
            </a:r>
          </a:p>
          <a:p>
            <a:pPr lvl="1" algn="just"/>
            <a:r>
              <a:rPr lang="pl-PL" sz="2200" b="1" dirty="0"/>
              <a:t>biegły </a:t>
            </a:r>
            <a:r>
              <a:rPr lang="pl-PL" sz="2200" dirty="0"/>
              <a:t>– opinia;</a:t>
            </a:r>
          </a:p>
          <a:p>
            <a:pPr lvl="1" algn="just"/>
            <a:r>
              <a:rPr lang="pl-PL" sz="2200" b="1" dirty="0"/>
              <a:t>osoba poddana badaniom lub oględzinom ciała</a:t>
            </a:r>
          </a:p>
          <a:p>
            <a:pPr lvl="1" algn="just"/>
            <a:r>
              <a:rPr lang="pl-PL" sz="2200" b="1" dirty="0"/>
              <a:t>zawodowy kurator sądowy/funkcjonariusz Policji</a:t>
            </a:r>
          </a:p>
        </p:txBody>
      </p:sp>
    </p:spTree>
    <p:extLst>
      <p:ext uri="{BB962C8B-B14F-4D97-AF65-F5344CB8AC3E}">
        <p14:creationId xmlns:p14="http://schemas.microsoft.com/office/powerpoint/2010/main" val="1593499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PRZESŁUCHANIE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5764" y="1712890"/>
            <a:ext cx="9174090" cy="45355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podstawowa forma pozyskiwania informacji od osobowych źródeł dowodowych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można przesłuchać oskarżonego (podejrzanego), świadka i biegłego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czynność przesłuchania utrwala się w formie protokołu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171 k.p.k.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1. Osobie przesłuchiwanej należy umożliwić swobodne wypowiedzenie się w granicach określonych celem danej czynności, a dopiero następnie można zadawać pytania zmierzające do uzupełnienia, wyjaśnienia lub kontroli wypowiedzi.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2. Prawo zadawania pytań mają, oprócz podmiotu przesłuchującego, strony, obrońcy, pełnomocnicy, biegli oraz w wyjątkowych wypadkach, uzasadnionych szczególnymi okolicznościami, członkowie składu orzekającego. Pytania zadaje się osobie przesłuchiwanej bezpośrednio, chyba że sąd lub prokurator zarządzi inaczej.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3. Jeżeli osoba przesłuchiwana nie ukończyła 15 lat, czynności z jej udziałem powinny być, w miarę możliwości, przeprowadzone w obecności przedstawiciela ustawowego lub faktycznego opiekuna, chyba że dobro postępowania stoi temu na przeszkodzie.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Nie wolno zadawać pytań sugerujących osobie przesłuchiwanej treść odpowiedzi.</a:t>
            </a:r>
          </a:p>
        </p:txBody>
      </p:sp>
    </p:spTree>
    <p:extLst>
      <p:ext uri="{BB962C8B-B14F-4D97-AF65-F5344CB8AC3E}">
        <p14:creationId xmlns:p14="http://schemas.microsoft.com/office/powerpoint/2010/main" val="186708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220" y="220899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2704" y="921164"/>
            <a:ext cx="8946541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wymienionych znaczeń M. Cieślak dodał także cztery kolejne: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6. „dowód” jako „zmysłowa percepcja środka dowodowego przez organ procesowy w trakcie przeprowadzania dowodu; w tym znaczeniu używamy tej nazwy, kiedy mówimy, że dowodem jest przesłuchanie świadka, biegłego czy oskarżonego lub że dowodem są oględziny”;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7. „dowód” jako „czynność mająca doprowadzić do ujawnienia okoliczności pozwalających na wyciąganie odpowiednich wniosków co do interesujących zagadnień; w tym sensie mówimy, iż dowodem jest konfrontacja lub sekcja zwłok; w tym też znaczeniu używa się nazwy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gdy się mówi, iż w procesie inkwizycyjnym dowodem była tortura”;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 „dowód” jako „fakt dowodowy; w tym znaczeniu używamy słowa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kiedy mówimy, że najlepszym dowodem, iż oskarżony nie popełnił zarzuconego mu przestępstwa w Krakowie w dniu X, o godzinie Y, jest to, że w tym dniu o tej samej godzinie był w Warszawie”;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9. „dowód” jako „odmiana rozumowania w logice i matematyce, która (…) niewiele ma wspólnego z myślowym przebiegiem dowodzenia w procesie”.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7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8232" y="2303417"/>
            <a:ext cx="8946541" cy="4195481"/>
          </a:xfrm>
        </p:spPr>
        <p:txBody>
          <a:bodyPr>
            <a:normAutofit/>
          </a:bodyPr>
          <a:lstStyle/>
          <a:p>
            <a:pPr marL="212725" indent="-212725" algn="just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dirty="0"/>
              <a:t>również ustawodawca niejednolicie posługuje się pojęciem dowodu – zob. art. 167, 199, 217 k.p.k.</a:t>
            </a:r>
          </a:p>
          <a:p>
            <a:pPr marL="212725" indent="-212725" algn="just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b="1" u="sng" dirty="0"/>
              <a:t>dowód to uzyskana zgodnie z prawem informacja pozwalająca na ustalenie okoliczności istotnej dla rozstrzygnięcia</a:t>
            </a:r>
          </a:p>
          <a:p>
            <a:pPr marL="212725" indent="-212725" algn="just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dirty="0">
                <a:cs typeface="Arial" panose="020B0604020202020204" pitchFamily="34" charset="0"/>
              </a:rPr>
              <a:t>w zasadzie przedmiotem dowodu mogą być wyłącznie fakty, a jedynie wyjątkowo prawo – dot. to prawa obcego i międzynarodowego oraz szczegółowych norm technicznych</a:t>
            </a:r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646111" y="1191620"/>
            <a:ext cx="9830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i="1" dirty="0">
                <a:solidFill>
                  <a:srgbClr val="FFFF00"/>
                </a:solidFill>
              </a:rPr>
              <a:t>Dowód to każdy dopuszczalny przez prawo karne procesowe środek służący ustaleniu okoliczności mających znaczenie dla rozstrzygnięcia. </a:t>
            </a:r>
          </a:p>
          <a:p>
            <a:pPr algn="r"/>
            <a:r>
              <a:rPr lang="pl-PL" b="1" i="1" dirty="0">
                <a:solidFill>
                  <a:srgbClr val="FFFF00"/>
                </a:solidFill>
              </a:rPr>
              <a:t>T. Grzegorczyk, J. Tylman </a:t>
            </a:r>
          </a:p>
        </p:txBody>
      </p:sp>
    </p:spTree>
    <p:extLst>
      <p:ext uri="{BB962C8B-B14F-4D97-AF65-F5344CB8AC3E}">
        <p14:creationId xmlns:p14="http://schemas.microsoft.com/office/powerpoint/2010/main" val="416318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79991" y="0"/>
            <a:ext cx="11632018" cy="1433623"/>
          </a:xfrm>
        </p:spPr>
        <p:txBody>
          <a:bodyPr>
            <a:normAutofit/>
          </a:bodyPr>
          <a:lstStyle/>
          <a:p>
            <a:r>
              <a:rPr lang="pl-PL" sz="4000" dirty="0"/>
              <a:t>Dowody a realizacja celów procesu karnego </a:t>
            </a:r>
            <a:br>
              <a:rPr lang="pl-PL" sz="4000" dirty="0"/>
            </a:br>
            <a:r>
              <a:rPr lang="pl-PL" sz="4000" dirty="0"/>
              <a:t>(art. 2 </a:t>
            </a:r>
            <a:r>
              <a:rPr lang="pl-PL" sz="4000" dirty="0">
                <a:latin typeface="Constantia (Nagłówki)"/>
                <a:ea typeface="Yu Gothic UI Semilight" panose="020B0400000000000000" pitchFamily="34" charset="-128"/>
              </a:rPr>
              <a:t>§</a:t>
            </a:r>
            <a:r>
              <a:rPr lang="pl-PL" sz="4000" dirty="0">
                <a:ea typeface="Yu Gothic UI Semilight" panose="020B0400000000000000" pitchFamily="34" charset="-128"/>
              </a:rPr>
              <a:t> 1) </a:t>
            </a:r>
            <a:endParaRPr lang="pl-PL" sz="400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831111" y="1625957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realizacji celów procesu, zwłaszcza zasady trafnej reakcji karnej (art. 2 </a:t>
            </a:r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§ 1 pkt 1) niezbędne jest </a:t>
            </a:r>
            <a:r>
              <a:rPr lang="pl-PL" sz="2200" b="1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ustalenie faktów istotnych dla rozstrzygnięcia</a:t>
            </a:r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 Celem procesu karnego jest prawidłowe zastosowanie prawa karnego materialnego, tj. przekształcenie normy abstrakcyjnej (kto zabija człowieka podlega karze…) w normę konkretną, stwierdzającą popełnienie przestępstwa przez daną osobę i wymierzenie mu za to przestępstwo kary („… uznaje X.Y. winnym tego, że działając w zamiarze bezpośrednim pozbawienia życia, ….)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Dowody – źródło (środek) poznania faktów w procesie karnym.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Istota poznania procesowego - wierne odtworzenie faktów ważnych z punktu widzenia wiązanych z nimi konsekwencji prawnokarnych. 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Cel poznania procesowego - uzyskanie faktycznej i prawnej podstawy warunkującej trafność rozstrzygnięcia o przedmiocie postępowania (por. D. Gruszecka [w:] J. Skorupka (red.), </a:t>
            </a:r>
            <a:r>
              <a:rPr lang="pl-PL" sz="2200" i="1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Proces karny. Podręcznik, </a:t>
            </a:r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Warszawa 2016, s. 386.). 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a 4" descr="Młotek sędziowsk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7618" y="2914427"/>
            <a:ext cx="1484382" cy="148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Cele postępowania dowodowego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72818" y="891862"/>
            <a:ext cx="11483162" cy="5066414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w procesie karnym przeprowadza się ze względu na obowiązującą zasadę prawdy materialnej, zgodnie z którą podstawę wszelkich rozstrzygnięć powinny stanowić prawdziwe ustalenia faktyczne.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Aby organ procesowy mógł wydać określoną decyzję (rozstrzygnięcie) musi najpierw poznać sytuację faktyczną a (niemal) wyłącznymi środkami poznania sytuacji faktycznej są dowody. </a:t>
            </a:r>
          </a:p>
          <a:p>
            <a:pPr algn="just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Udowodnienie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taki stan, w którym fakt przeciwny dowodzonemu wydaje się niemożliwy lub wysoce nieprawdopodobny.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Aspekt obiektywny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dowody zebrane w sprawie mają być na tyle przekonujące, aby przeciętnie wykształcony i rozsądny człowiek po zapoznaniu się z nimi uznał fakt za udowodniony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Aspekt subiektywny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osoba dokonująca oceny zebranych w sprawie dowodów jest całkowicie pewna, że nie istnieje żadna inna możliwość jej wyjaśnienia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Obowiązek udowodnienia określonych faktów odnosi się jedynie do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ustaleń niekorzystnych dla oskarżonego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(por. art. 5 § 2).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Niektóre rozstrzygnięcia organy procesowe podejmują na podstawie ustaleń faktycznych, co do prawdziwości których nie są do końca przekonane – np. środki zapobiegawcze stosuje się gdy istnieje duże prawdopodobieństwo popełnienia przestępstwa (art. 249 § 1 k.p.k.), śledztwo lub dochodzenie wszczyna się gdy istnieje uzasadnione podejrzenie popełnienia przestępstwa (art. 303, 325a k.p.k.). </a:t>
            </a:r>
          </a:p>
          <a:p>
            <a:pPr marL="457200" lvl="1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momencie, w którym podejmowane jest rozstrzygnięcie wystarczy tylko określony stopień prawdopodobieństwa, a udowodnienie tego faktu nastąpi później. </a:t>
            </a:r>
          </a:p>
        </p:txBody>
      </p:sp>
    </p:spTree>
    <p:extLst>
      <p:ext uri="{BB962C8B-B14F-4D97-AF65-F5344CB8AC3E}">
        <p14:creationId xmlns:p14="http://schemas.microsoft.com/office/powerpoint/2010/main" val="203048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Surogaty dowodzenia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04900" y="1600199"/>
            <a:ext cx="8304914" cy="4981353"/>
          </a:xfrm>
        </p:spPr>
        <p:txBody>
          <a:bodyPr>
            <a:normAutofit fontScale="92500" lnSpcReduction="10000"/>
          </a:bodyPr>
          <a:lstStyle/>
          <a:p>
            <a:pPr lvl="0" algn="just">
              <a:buFont typeface="Courier New" pitchFamily="49" charset="0"/>
              <a:buChar char="o"/>
            </a:pPr>
            <a:r>
              <a:rPr lang="pl-PL" b="1" u="sng" dirty="0"/>
              <a:t>Notoryjność</a:t>
            </a:r>
            <a:r>
              <a:rPr lang="pl-PL" dirty="0"/>
              <a:t> –art. 168 założenie znajomości określonych faktów, których nie trzeba już dowodzić. Notoryjność nie wyłącza dowodu przeciwnego</a:t>
            </a:r>
          </a:p>
          <a:p>
            <a:pPr lvl="1" algn="just">
              <a:buFontTx/>
              <a:buChar char="-"/>
            </a:pPr>
            <a:r>
              <a:rPr lang="pl-PL" b="1" dirty="0"/>
              <a:t>notoryjność powszechna</a:t>
            </a:r>
            <a:r>
              <a:rPr lang="pl-PL" dirty="0"/>
              <a:t> – fakty ważne dla rozstrzygnięcia są znane nieograniczonej liczbie osób zamieszkałych na terenie, gdzie toczy się postępowanie dowodowe</a:t>
            </a:r>
          </a:p>
          <a:p>
            <a:pPr lvl="1" algn="just">
              <a:buFontTx/>
              <a:buChar char="-"/>
            </a:pPr>
            <a:r>
              <a:rPr lang="pl-PL" b="1" dirty="0"/>
              <a:t>notoryjność urzędowa </a:t>
            </a:r>
            <a:r>
              <a:rPr lang="pl-PL" dirty="0"/>
              <a:t>– znajomość faktów przez organ procesowy, którą nabył on podczas swojej działalności np. popełnienie przestępstwa w warunkach recydywy – sąd ma obowiązek poinformowania stron o faktach).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pl-PL" b="1" u="sng" dirty="0"/>
              <a:t>Oczywistość</a:t>
            </a:r>
            <a:r>
              <a:rPr lang="pl-PL" dirty="0"/>
              <a:t> – wyższy stopnień notoryjności powszechnej; powszechna i bezsporna znajomość danego faktu, wykluczająca możliwość nieznajomości go przez przeciętnie wykształconego i rozumnego człowieka np. powszechnie znane prawa przyrody.</a:t>
            </a:r>
          </a:p>
          <a:p>
            <a:pPr algn="just">
              <a:buFont typeface="Courier New" pitchFamily="49" charset="0"/>
              <a:buChar char="o"/>
            </a:pPr>
            <a:r>
              <a:rPr lang="pl-PL" b="1" u="sng" dirty="0"/>
              <a:t>Uprawdopodobnienie</a:t>
            </a:r>
            <a:r>
              <a:rPr lang="pl-PL" dirty="0"/>
              <a:t> - dany fakt nie jest ani bezsporny ani oczywisty, jednak będzie on udowadniany później.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217" y="3886655"/>
            <a:ext cx="2398927" cy="15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69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330</TotalTime>
  <Words>5508</Words>
  <Application>Microsoft Office PowerPoint</Application>
  <PresentationFormat>Panoramiczny</PresentationFormat>
  <Paragraphs>379</Paragraphs>
  <Slides>43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54" baseType="lpstr">
      <vt:lpstr>Arial</vt:lpstr>
      <vt:lpstr>Century Gothic</vt:lpstr>
      <vt:lpstr>Constantia (Nagłówki)</vt:lpstr>
      <vt:lpstr>Courier New</vt:lpstr>
      <vt:lpstr>Symbol</vt:lpstr>
      <vt:lpstr>Tahoma</vt:lpstr>
      <vt:lpstr>Times New Roman</vt:lpstr>
      <vt:lpstr>Verdana</vt:lpstr>
      <vt:lpstr>Wingdings</vt:lpstr>
      <vt:lpstr>Wingdings 3</vt:lpstr>
      <vt:lpstr>Jon</vt:lpstr>
      <vt:lpstr>Postępowanie karne </vt:lpstr>
      <vt:lpstr>Prawo dowodowe</vt:lpstr>
      <vt:lpstr>Pojęcie dowodu</vt:lpstr>
      <vt:lpstr>Pojęcie dowodu</vt:lpstr>
      <vt:lpstr>Pojęcie dowodu</vt:lpstr>
      <vt:lpstr>Pojęcie dowodu</vt:lpstr>
      <vt:lpstr>Dowody a realizacja celów procesu karnego  (art. 2 § 1) </vt:lpstr>
      <vt:lpstr>Cele postępowania dowodowego </vt:lpstr>
      <vt:lpstr>Surogaty dowodzenia </vt:lpstr>
      <vt:lpstr>Surogaty udowodnienia  w orzecznictwie </vt:lpstr>
      <vt:lpstr>Domniemania procesowe </vt:lpstr>
      <vt:lpstr>Domniemania faktyczne w orzecznictwie</vt:lpstr>
      <vt:lpstr>Zasady procesowe związane z dowodami (zasady postępowania dowodowego) </vt:lpstr>
      <vt:lpstr>Zasada swobodnej oceny dowodów</vt:lpstr>
      <vt:lpstr>Zasada swobodnej oceny dowodów a…</vt:lpstr>
      <vt:lpstr>Zasada swobodnej oceny dowodów </vt:lpstr>
      <vt:lpstr>Zasada swobodnej oceny dowodów </vt:lpstr>
      <vt:lpstr>Zasada prawdy materialnej </vt:lpstr>
      <vt:lpstr>Zasada bezpośredniości </vt:lpstr>
      <vt:lpstr>Ciężar dowodu i ciężar (obowiązek) dowodzenia</vt:lpstr>
      <vt:lpstr>Źródło dowodowe a środek dowodowy </vt:lpstr>
      <vt:lpstr>Przedmiot dowodu </vt:lpstr>
      <vt:lpstr>Systematyka dowodów </vt:lpstr>
      <vt:lpstr>Systematyka dowodów </vt:lpstr>
      <vt:lpstr>Systematyka dowodów – dowody ścisłe i swobodne </vt:lpstr>
      <vt:lpstr>Systematyka dowodów – dowody pierwotne i pochodne </vt:lpstr>
      <vt:lpstr>Systematyka dowodów – dowody bezpośrednie i pośrednie </vt:lpstr>
      <vt:lpstr>Dowody pośrednie – dowody poszlakowe </vt:lpstr>
      <vt:lpstr>Proces Ewy Tylman jako przykład procesu poszlakowego</vt:lpstr>
      <vt:lpstr>Systematyka dowodów – dowody nielegalne i dowody zebrane w sposób sprzeczny z ustawą </vt:lpstr>
      <vt:lpstr>Systematyka dowodów – dowody niekonwencjonalne </vt:lpstr>
      <vt:lpstr>Dowód prywatny</vt:lpstr>
      <vt:lpstr>Systematyka dowodów – dowody naukowe </vt:lpstr>
      <vt:lpstr>Wprowadzanie dowodów do procesu </vt:lpstr>
      <vt:lpstr>Wprowadzanie dowodów do procesu – inicjatywa stron  </vt:lpstr>
      <vt:lpstr>Warunki formalne wniosku dowodowego </vt:lpstr>
      <vt:lpstr>Oddalenie wniosku dowodowego</vt:lpstr>
      <vt:lpstr>Oddalenie wniosku dowodowego</vt:lpstr>
      <vt:lpstr>Oddalenie a odrzucenie wniosku dowodowego </vt:lpstr>
      <vt:lpstr>Wprowadzanie dowodów z urzędu</vt:lpstr>
      <vt:lpstr>CZYNNOŚCI DOWODOWE</vt:lpstr>
      <vt:lpstr>OSOBOWE ŹRÓDŁA DOWODOWE</vt:lpstr>
      <vt:lpstr>PRZESŁUCHANIE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Blazej</dc:creator>
  <cp:lastModifiedBy>Monika</cp:lastModifiedBy>
  <cp:revision>28</cp:revision>
  <dcterms:created xsi:type="dcterms:W3CDTF">2017-03-28T21:33:58Z</dcterms:created>
  <dcterms:modified xsi:type="dcterms:W3CDTF">2021-04-20T10:14:22Z</dcterms:modified>
</cp:coreProperties>
</file>