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6" r:id="rId1"/>
  </p:sldMasterIdLst>
  <p:notesMasterIdLst>
    <p:notesMasterId r:id="rId28"/>
  </p:notesMasterIdLst>
  <p:sldIdLst>
    <p:sldId id="338" r:id="rId2"/>
    <p:sldId id="280" r:id="rId3"/>
    <p:sldId id="361" r:id="rId4"/>
    <p:sldId id="288" r:id="rId5"/>
    <p:sldId id="339" r:id="rId6"/>
    <p:sldId id="341" r:id="rId7"/>
    <p:sldId id="340" r:id="rId8"/>
    <p:sldId id="356" r:id="rId9"/>
    <p:sldId id="342" r:id="rId10"/>
    <p:sldId id="343" r:id="rId11"/>
    <p:sldId id="344" r:id="rId12"/>
    <p:sldId id="357" r:id="rId13"/>
    <p:sldId id="345" r:id="rId14"/>
    <p:sldId id="347" r:id="rId15"/>
    <p:sldId id="348" r:id="rId16"/>
    <p:sldId id="350" r:id="rId17"/>
    <p:sldId id="351" r:id="rId18"/>
    <p:sldId id="352" r:id="rId19"/>
    <p:sldId id="346" r:id="rId20"/>
    <p:sldId id="358" r:id="rId21"/>
    <p:sldId id="353" r:id="rId22"/>
    <p:sldId id="360" r:id="rId23"/>
    <p:sldId id="354" r:id="rId24"/>
    <p:sldId id="355" r:id="rId25"/>
    <p:sldId id="359" r:id="rId26"/>
    <p:sldId id="287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8"/>
    <p:restoredTop sz="94694"/>
  </p:normalViewPr>
  <p:slideViewPr>
    <p:cSldViewPr snapToGrid="0">
      <p:cViewPr varScale="1">
        <p:scale>
          <a:sx n="121" d="100"/>
          <a:sy n="121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2576A-02F2-554F-A784-03768A700B41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89D00-5A85-C343-9A31-35E85E0982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64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1B250A-54BF-24FD-59B9-9660E2A87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F9A82D4-686D-27DC-CCC2-3FCD8A4CF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AE597D9-01D1-5267-1882-F0AABC0B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736E88-9058-50F9-0D35-636846B8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CDE0F7-8301-7D11-E991-435A5F77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1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0A7F63-BF41-0D90-03EC-368E7C6A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AE53269-5626-9154-7468-FF92622FE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5F27BA-E48A-8C89-B517-0A29D6B28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639AE1-B33F-3F74-2908-ABE8520E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E50B2F-7886-F03A-C6D9-EF2E9401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0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4D8DBFA-0A09-1966-F302-C2ED26424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FCB7163-CDF9-3DE0-6E65-030450F93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8364E6-B852-EEC7-1524-BE6B717A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D59D53-ACBA-3853-3FB9-63925840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270913-F955-269C-8257-CC7ED605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4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E4B951-AC19-A0DC-35B4-F8F7FC69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C78999-E84A-35DF-4701-9C68145F6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88F490-A3FD-5C79-77F3-DEF26DDD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10D4CD-6B11-661F-13B5-C04C4AEC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131D63-3280-F33F-F502-35091955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8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D033B7-DE88-91E0-6B50-64404D1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959C96-59EB-6363-87BE-58BA9897B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75EA39-5576-F4BC-63E4-8D24826A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FE7524-0390-F8B2-4285-AF6C8255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F8F092-DFB6-914B-58CA-167064AE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0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2EE114-68EE-8483-9872-7021655E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3D90D3-5680-F43B-0D16-F25B44A2C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246745-29AF-269D-5CB3-1CEB78B25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72F3AB8-1D57-CAE7-140A-AB4CE7E2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850DFD8-5D66-332D-EF06-F61F3A23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F7A751C-C88D-CA4D-ACAD-7B1135CF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D25CB7-70C1-D3C6-2BAA-51ACB84D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6E6507F-EE9D-F89B-1F5A-111D03D8C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CC44CC5-9186-1268-CC57-03161AB7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09D0D8A-1DE0-9FA2-A78D-1F3D8E73F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8D4427F-BD49-BD3F-281B-A59836A43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5ABF108-D922-8D9D-BC95-4B903BE0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2E20475-7BD4-7143-E797-F4C65DD0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87AD90B-AB4D-49E7-7C2C-8D7B8131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FE5DF5-2C9D-0194-0804-DDC20783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30E391D-BC96-4B99-33F2-FA76C6CC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913A861-C59D-A73B-FBCB-FACBDD21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C57F562-A109-65F5-DDA0-02A29F6A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AA98973-A289-8F9A-AFD7-5B9DAF61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B18AA21-0DCC-C739-E096-13F5BBDE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E1F049-9C11-94D5-F8B6-A6CDD7DD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D043C8-0C25-E096-AD37-5C34B50D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35347A-4214-1BE3-6DBD-0D9C16FE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9701F7A-FACB-1F56-F3DC-52F471A98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36452F5-F65F-6850-9744-4F2BD48C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DBE5DAB-F1AD-469C-ACA2-78CCB54B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5F92109-2033-A7E6-AB44-46424019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5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6E9F0E-045B-25C2-0CB8-75D3D5B0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41752D5-51A6-0B77-2C05-6987521B5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C0BA57-EC16-5FAF-ACDA-03F695FE5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8457D5-53C4-8848-DD76-8CC5E121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5DBA7BD-601E-1DCD-613A-96C9F977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7A0A2AB-E4D5-A8C0-41FC-7A3ED756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2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576C726-4863-827B-D068-2EEF3E07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6FD256B-1DC6-4008-CFB6-BC5D85311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7D6BE3-C9BE-D64A-0D1E-1CFA969D2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9/20/23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131519-C5B7-6951-4735-17384473F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7654D5-18F8-D6C0-2B8E-9AC3549C3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3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6hGvRSQJaw?feature=oembed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igma.com.pl/produkty-i-rozwiazania/system-monitoringu-elektronicznego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D5D877D-67B1-B08B-468E-0BDAA5E068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BB059DA1-B1D3-F596-3D47-3EBDFF1F74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4C614B3-8519-41B2-68A1-A295C73E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ytuł 3">
            <a:extLst>
              <a:ext uri="{FF2B5EF4-FFF2-40B4-BE49-F238E27FC236}">
                <a16:creationId xmlns:a16="http://schemas.microsoft.com/office/drawing/2014/main" id="{E82296F7-1D9C-C339-70A9-B3564C940E77}"/>
              </a:ext>
            </a:extLst>
          </p:cNvPr>
          <p:cNvSpPr txBox="1">
            <a:spLocks/>
          </p:cNvSpPr>
          <p:nvPr/>
        </p:nvSpPr>
        <p:spPr>
          <a:xfrm>
            <a:off x="4102769" y="4907756"/>
            <a:ext cx="7892715" cy="1655762"/>
          </a:xfrm>
          <a:prstGeom prst="rect">
            <a:avLst/>
          </a:prstGeom>
          <a:solidFill>
            <a:schemeClr val="tx1">
              <a:alpha val="80000"/>
            </a:schemeClr>
          </a:solidFill>
          <a:ln w="279400" cap="sq" cmpd="thinThick">
            <a:solidFill>
              <a:schemeClr val="tx1">
                <a:alpha val="80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cap="all" spc="200" dirty="0" err="1">
                <a:solidFill>
                  <a:schemeClr val="bg1"/>
                </a:solidFill>
              </a:rPr>
              <a:t>Dozór</a:t>
            </a:r>
            <a:r>
              <a:rPr lang="en-US" sz="4600" cap="all" spc="200" dirty="0">
                <a:solidFill>
                  <a:schemeClr val="bg1"/>
                </a:solidFill>
              </a:rPr>
              <a:t> </a:t>
            </a:r>
            <a:r>
              <a:rPr lang="en-US" sz="4600" cap="all" spc="200" dirty="0" err="1">
                <a:solidFill>
                  <a:schemeClr val="bg1"/>
                </a:solidFill>
              </a:rPr>
              <a:t>elektroniczny</a:t>
            </a:r>
            <a:r>
              <a:rPr lang="en-US" sz="4600" cap="all" spc="200" dirty="0">
                <a:solidFill>
                  <a:schemeClr val="bg1"/>
                </a:solidFill>
              </a:rPr>
              <a:t>. </a:t>
            </a:r>
          </a:p>
          <a:p>
            <a:r>
              <a:rPr lang="en-US" sz="4600" cap="all" spc="200" dirty="0" err="1">
                <a:solidFill>
                  <a:schemeClr val="bg1"/>
                </a:solidFill>
              </a:rPr>
              <a:t>Przestępca</a:t>
            </a:r>
            <a:r>
              <a:rPr lang="en-US" sz="4600" cap="all" spc="200" dirty="0">
                <a:solidFill>
                  <a:schemeClr val="bg1"/>
                </a:solidFill>
              </a:rPr>
              <a:t> </a:t>
            </a:r>
            <a:r>
              <a:rPr lang="en-US" sz="4600" cap="all" spc="200" dirty="0" err="1">
                <a:solidFill>
                  <a:schemeClr val="bg1"/>
                </a:solidFill>
              </a:rPr>
              <a:t>na</a:t>
            </a:r>
            <a:r>
              <a:rPr lang="en-US" sz="4600" cap="all" spc="200" dirty="0">
                <a:solidFill>
                  <a:schemeClr val="bg1"/>
                </a:solidFill>
              </a:rPr>
              <a:t> </a:t>
            </a:r>
            <a:r>
              <a:rPr lang="en-US" sz="4600" cap="all" spc="200" dirty="0" err="1">
                <a:solidFill>
                  <a:schemeClr val="bg1"/>
                </a:solidFill>
              </a:rPr>
              <a:t>uwięzi</a:t>
            </a:r>
            <a:endParaRPr lang="en-US" sz="4600" cap="all" spc="200" dirty="0">
              <a:solidFill>
                <a:schemeClr val="bg1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1138A2C-FBBB-D700-099E-4CDE3299B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46872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FCBC8F4-AC0F-1918-26A8-221F1E302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30" b="14584"/>
          <a:stretch/>
        </p:blipFill>
        <p:spPr>
          <a:xfrm>
            <a:off x="2045348" y="1282"/>
            <a:ext cx="1219200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594509-693C-8092-FBCC-7620E729F7C4}"/>
              </a:ext>
            </a:extLst>
          </p:cNvPr>
          <p:cNvSpPr txBox="1"/>
          <p:nvPr/>
        </p:nvSpPr>
        <p:spPr>
          <a:xfrm>
            <a:off x="280988" y="6364300"/>
            <a:ext cx="7191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Zdjęcia: </a:t>
            </a:r>
            <a:r>
              <a:rPr lang="pl-PL" dirty="0" err="1">
                <a:solidFill>
                  <a:schemeClr val="bg1"/>
                </a:solidFill>
              </a:rPr>
              <a:t>https</a:t>
            </a:r>
            <a:r>
              <a:rPr lang="pl-PL" dirty="0">
                <a:solidFill>
                  <a:schemeClr val="bg1"/>
                </a:solidFill>
              </a:rPr>
              <a:t>://</a:t>
            </a:r>
            <a:r>
              <a:rPr lang="pl-PL" dirty="0" err="1">
                <a:solidFill>
                  <a:schemeClr val="bg1"/>
                </a:solidFill>
              </a:rPr>
              <a:t>sw.gov.pl</a:t>
            </a:r>
            <a:r>
              <a:rPr lang="pl-PL" dirty="0">
                <a:solidFill>
                  <a:schemeClr val="bg1"/>
                </a:solidFill>
              </a:rPr>
              <a:t>/jednostka/biuro-dozoru-elektronicznego</a:t>
            </a:r>
          </a:p>
        </p:txBody>
      </p:sp>
    </p:spTree>
    <p:extLst>
      <p:ext uri="{BB962C8B-B14F-4D97-AF65-F5344CB8AC3E}">
        <p14:creationId xmlns:p14="http://schemas.microsoft.com/office/powerpoint/2010/main" val="93415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5348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2360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3BB1A3F-D61B-9A04-88C5-474A0AA4C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5348" y="0"/>
            <a:ext cx="10547524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695629-E96C-48F7-03B3-725F84F26B74}"/>
              </a:ext>
            </a:extLst>
          </p:cNvPr>
          <p:cNvSpPr txBox="1"/>
          <p:nvPr/>
        </p:nvSpPr>
        <p:spPr>
          <a:xfrm>
            <a:off x="3049668" y="6433299"/>
            <a:ext cx="8538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sw.gov.pl</a:t>
            </a:r>
            <a:r>
              <a:rPr lang="pl-PL" dirty="0"/>
              <a:t>/</a:t>
            </a:r>
            <a:r>
              <a:rPr lang="pl-PL" dirty="0" err="1"/>
              <a:t>assets</a:t>
            </a:r>
            <a:r>
              <a:rPr lang="pl-PL" dirty="0"/>
              <a:t>/39/50/42/901107a810b1f58758280ff23cd292caa6011048.pdf</a:t>
            </a:r>
          </a:p>
        </p:txBody>
      </p:sp>
      <p:pic>
        <p:nvPicPr>
          <p:cNvPr id="1025" name="Picture 1" descr="page1image59396480">
            <a:extLst>
              <a:ext uri="{FF2B5EF4-FFF2-40B4-BE49-F238E27FC236}">
                <a16:creationId xmlns:a16="http://schemas.microsoft.com/office/drawing/2014/main" id="{3C7835E6-9D11-3C29-1E1D-0068B507F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24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30069BF-8E06-CF0B-B359-70690462E71B}"/>
              </a:ext>
            </a:extLst>
          </p:cNvPr>
          <p:cNvSpPr txBox="1"/>
          <p:nvPr/>
        </p:nvSpPr>
        <p:spPr>
          <a:xfrm>
            <a:off x="2746416" y="6496701"/>
            <a:ext cx="829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sw.gov.pl</a:t>
            </a:r>
            <a:r>
              <a:rPr lang="pl-PL" dirty="0"/>
              <a:t>/</a:t>
            </a:r>
            <a:r>
              <a:rPr lang="pl-PL" dirty="0" err="1"/>
              <a:t>assets</a:t>
            </a:r>
            <a:r>
              <a:rPr lang="pl-PL" dirty="0"/>
              <a:t>/39/50/42/901107a810b1f58758280ff23cd292caa6011048.pdf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91E45A2-8883-E760-0995-66C5B3EA2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4899" y="275722"/>
            <a:ext cx="9501517" cy="61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8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30069BF-8E06-CF0B-B359-70690462E71B}"/>
              </a:ext>
            </a:extLst>
          </p:cNvPr>
          <p:cNvSpPr txBox="1"/>
          <p:nvPr/>
        </p:nvSpPr>
        <p:spPr>
          <a:xfrm>
            <a:off x="2746416" y="6496701"/>
            <a:ext cx="829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sw.gov.pl</a:t>
            </a:r>
            <a:r>
              <a:rPr lang="pl-PL" dirty="0"/>
              <a:t>/</a:t>
            </a:r>
            <a:r>
              <a:rPr lang="pl-PL" dirty="0" err="1"/>
              <a:t>assets</a:t>
            </a:r>
            <a:r>
              <a:rPr lang="pl-PL" dirty="0"/>
              <a:t>/39/50/42/901107a810b1f58758280ff23cd292caa6011048.pdf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1436E077-BD81-1D57-D0C1-E3091FD27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6444458-5ACD-1221-7791-677B88D61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99" y="317501"/>
            <a:ext cx="9846618" cy="61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85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3" y="227764"/>
            <a:ext cx="9616690" cy="639340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Warunki i tryb orzekania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1080776"/>
            <a:ext cx="9616691" cy="55494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Sąd penitencjarny może udzielić skazanemu zezwolenia na odbycie kary pozbawienia wolności w systemie dozoru elektronicznego, jeżeli zostały spełnione łącznie następujące warunki:</a:t>
            </a:r>
          </a:p>
          <a:p>
            <a:pPr marL="0" indent="0">
              <a:buNone/>
            </a:pPr>
            <a:endParaRPr lang="pl-PL" dirty="0"/>
          </a:p>
          <a:p>
            <a:pPr marL="514350" indent="-514350">
              <a:buAutoNum type="arabicPeriod"/>
            </a:pPr>
            <a:r>
              <a:rPr lang="pl-PL" dirty="0">
                <a:solidFill>
                  <a:srgbClr val="FF0000"/>
                </a:solidFill>
              </a:rPr>
              <a:t>wobec skazanego orzeczono karę pozbawienia wolności nieprzekraczającą jednego roku i 6 miesięcy, a nie zachodzą warunki przewidziane w art. 64 § 2 lub art. 64a Kodeksu karnego;</a:t>
            </a:r>
          </a:p>
          <a:p>
            <a:pPr marL="514350" indent="-514350">
              <a:buAutoNum type="arabicPeriod"/>
            </a:pPr>
            <a:r>
              <a:rPr lang="pl-PL" dirty="0"/>
              <a:t>odbywaniu kary pozbawienia wolności w systemie dozoru elektronicznego nie stoją na przeszkodzie szczególne względy wskazujące, że w razie odbycia kary w tym systemie nie zostaną osiągnięte cele kary;</a:t>
            </a:r>
          </a:p>
          <a:p>
            <a:pPr marL="514350" indent="-514350">
              <a:buAutoNum type="arabicPeriod"/>
            </a:pPr>
            <a:r>
              <a:rPr lang="pl-PL" dirty="0"/>
              <a:t>skazany posiada określone miejsce stałego pobytu;</a:t>
            </a:r>
          </a:p>
          <a:p>
            <a:pPr marL="514350" indent="-514350">
              <a:buAutoNum type="arabicPeriod"/>
            </a:pPr>
            <a:r>
              <a:rPr lang="pl-PL" dirty="0"/>
              <a:t>osoby pełnoletnie zamieszkujące wspólnie ze skazanym wyraziły zgodę, </a:t>
            </a:r>
          </a:p>
          <a:p>
            <a:pPr marL="514350" indent="-514350">
              <a:buAutoNum type="arabicPeriod"/>
            </a:pPr>
            <a:r>
              <a:rPr lang="pl-PL" dirty="0"/>
              <a:t>odbywaniu kary pozbawienia wolności w systemie dozoru elektronicznego nie stoją na przeszkodzie warunki techniczne,</a:t>
            </a:r>
          </a:p>
        </p:txBody>
      </p:sp>
    </p:spTree>
    <p:extLst>
      <p:ext uri="{BB962C8B-B14F-4D97-AF65-F5344CB8AC3E}">
        <p14:creationId xmlns:p14="http://schemas.microsoft.com/office/powerpoint/2010/main" val="358483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252648"/>
            <a:ext cx="9616690" cy="683173"/>
          </a:xfrm>
        </p:spPr>
        <p:txBody>
          <a:bodyPr/>
          <a:lstStyle/>
          <a:p>
            <a:pPr algn="ctr"/>
            <a:r>
              <a:rPr lang="pl-PL" b="1" dirty="0"/>
              <a:t>Warunki i tryb orzekania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1101324"/>
            <a:ext cx="9616691" cy="5315241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Skazanemu, który </a:t>
            </a:r>
            <a:r>
              <a:rPr lang="pl-PL" dirty="0">
                <a:solidFill>
                  <a:srgbClr val="FF0000"/>
                </a:solidFill>
              </a:rPr>
              <a:t>nie rozpoczął wykonywania kary </a:t>
            </a:r>
            <a:r>
              <a:rPr lang="pl-PL" dirty="0"/>
              <a:t>w zakładzie karnym, można udzielić zezwolenia na odbycie kary pozbawienia wolności w systemie dozoru elektronicznego, jeżeli względy bezpieczeństwa i stopień demoralizacji, a także inne szczególne okoliczności nie przemawiają za potrzebą osadzenia skazanego w zakładzie karnym.</a:t>
            </a:r>
          </a:p>
          <a:p>
            <a:r>
              <a:rPr lang="pl-PL" dirty="0"/>
              <a:t>Skazanemu, </a:t>
            </a:r>
            <a:r>
              <a:rPr lang="pl-PL" dirty="0">
                <a:solidFill>
                  <a:srgbClr val="FF0000"/>
                </a:solidFill>
              </a:rPr>
              <a:t>który rozpoczął już odbywanie kary </a:t>
            </a:r>
            <a:r>
              <a:rPr lang="pl-PL" dirty="0"/>
              <a:t>w zakładzie karnym, można udzielić zezwolenia na odbycie w systemie dozoru elektronicznego pozostałej części kary, jeżeli za udzieleniem zezwolenia przemawiają dotychczasowa postawa i zachowanie skazanego.</a:t>
            </a:r>
          </a:p>
        </p:txBody>
      </p:sp>
    </p:spTree>
    <p:extLst>
      <p:ext uri="{BB962C8B-B14F-4D97-AF65-F5344CB8AC3E}">
        <p14:creationId xmlns:p14="http://schemas.microsoft.com/office/powerpoint/2010/main" val="243547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252648"/>
            <a:ext cx="9616690" cy="683173"/>
          </a:xfrm>
        </p:spPr>
        <p:txBody>
          <a:bodyPr/>
          <a:lstStyle/>
          <a:p>
            <a:pPr algn="ctr"/>
            <a:r>
              <a:rPr lang="pl-PL" b="1" dirty="0"/>
              <a:t>Warunki i tryb orzekania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1101324"/>
            <a:ext cx="9616691" cy="5315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Dozór elektroniczny stosuje się odpowiednio do skazanego, któremu wymierzono dwie lub więcej niepodlegających łączeniu kar pozbawienia wolności, które skazany ma odbyć kolejno:</a:t>
            </a:r>
          </a:p>
          <a:p>
            <a:pPr marL="514350" indent="-514350">
              <a:buAutoNum type="arabicPeriod"/>
            </a:pPr>
            <a:r>
              <a:rPr lang="pl-PL" dirty="0"/>
              <a:t>nieprzekraczających w sumie 1 roku i 6 miesięcy,</a:t>
            </a:r>
          </a:p>
          <a:p>
            <a:pPr marL="514350" indent="-514350">
              <a:buAutoNum type="arabicPeriod"/>
            </a:pPr>
            <a:r>
              <a:rPr lang="pl-PL" dirty="0">
                <a:solidFill>
                  <a:srgbClr val="FF0000"/>
                </a:solidFill>
              </a:rPr>
              <a:t>których suma jest niższa niż 3 lata i któremu do odbycia w zakładzie karnym pozostała część tej kary w wymiarze nie większym niż 6 miesięcy</a:t>
            </a:r>
          </a:p>
          <a:p>
            <a:pPr marL="0" indent="0">
              <a:buNone/>
            </a:pPr>
            <a:r>
              <a:rPr lang="pl-PL" dirty="0"/>
              <a:t>a żadna kara nie została orzeczona za przestępstwo popełnione w warunkach przewidzianych w art. 64 § 2 Kodeksu karnego.</a:t>
            </a:r>
          </a:p>
        </p:txBody>
      </p:sp>
    </p:spTree>
    <p:extLst>
      <p:ext uri="{BB962C8B-B14F-4D97-AF65-F5344CB8AC3E}">
        <p14:creationId xmlns:p14="http://schemas.microsoft.com/office/powerpoint/2010/main" val="357374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252648"/>
            <a:ext cx="9616690" cy="683173"/>
          </a:xfrm>
        </p:spPr>
        <p:txBody>
          <a:bodyPr/>
          <a:lstStyle/>
          <a:p>
            <a:pPr algn="ctr"/>
            <a:r>
              <a:rPr lang="pl-PL" b="1" dirty="0"/>
              <a:t>Warunki i tryb orzekania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1101324"/>
            <a:ext cx="9616691" cy="5315241"/>
          </a:xfrm>
        </p:spPr>
        <p:txBody>
          <a:bodyPr>
            <a:normAutofit/>
          </a:bodyPr>
          <a:lstStyle/>
          <a:p>
            <a:r>
              <a:rPr lang="pl-PL" dirty="0"/>
              <a:t>Przed wydaniem postanowienia o udzieleniu skazanemu zezwolenia na odbycie kary pozbawienia wolności w systemie dozoru elektronicznego sąd penitencjarny ustala, czy na przeszkodzie udzieleniu zezwolenia nie stoją warunki techniczne. W tym celu sąd żąda nadesłania informacji od podmiotu dozorującego.</a:t>
            </a:r>
          </a:p>
          <a:p>
            <a:r>
              <a:rPr lang="pl-PL" dirty="0"/>
              <a:t>Jeżeli udzieleniu zezwolenia na odbycie kary w systemie dozoru elektronicznego stoją na przeszkodzie warunki techniczne, sędzia penitencjarny pozostawia wniosek bez rozpoznania.</a:t>
            </a:r>
          </a:p>
        </p:txBody>
      </p:sp>
    </p:spTree>
    <p:extLst>
      <p:ext uri="{BB962C8B-B14F-4D97-AF65-F5344CB8AC3E}">
        <p14:creationId xmlns:p14="http://schemas.microsoft.com/office/powerpoint/2010/main" val="3952998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252648"/>
            <a:ext cx="9616690" cy="68317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Specjalny tryb udzielenia dozoru – Komisja penitencjarna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1101324"/>
            <a:ext cx="9764111" cy="56042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Komisja penitencjarna może udzielić skazanemu zezwolenia na odbycie kary pozbawienia wolności w systemie dozoru elektronicznego, jeżeli zostały spełnione łącznie następujące warunki:</a:t>
            </a:r>
          </a:p>
          <a:p>
            <a:r>
              <a:rPr lang="pl-PL" dirty="0">
                <a:solidFill>
                  <a:srgbClr val="FF0000"/>
                </a:solidFill>
              </a:rPr>
              <a:t>wobec skazanego orzeczono karę pozbawienia wolności nieprzekraczającą 4 miesięcy, a nie zachodzą warunki przewidziane w art. 64 § 2 Kodeksu karnego</a:t>
            </a:r>
            <a:r>
              <a:rPr lang="pl-PL" dirty="0"/>
              <a:t>;</a:t>
            </a:r>
          </a:p>
          <a:p>
            <a:r>
              <a:rPr lang="pl-PL" dirty="0">
                <a:solidFill>
                  <a:srgbClr val="FF0000"/>
                </a:solidFill>
              </a:rPr>
              <a:t>skazany rozpoczął już odbywanie kary w zakładzie karnym;</a:t>
            </a:r>
          </a:p>
          <a:p>
            <a:r>
              <a:rPr lang="pl-PL" dirty="0"/>
              <a:t>odbywaniu kary pozbawienia wolności w systemie dozoru elektronicznego nie stoją na przeszkodzie szczególne względy wskazujące, że w razie odbycia kary w tym systemie nie zostaną osiągnięte cele kary;</a:t>
            </a:r>
          </a:p>
          <a:p>
            <a:r>
              <a:rPr lang="pl-PL" dirty="0"/>
              <a:t>za udzieleniem zezwolenia przemawiają dotychczasowa postawa i zachowanie skazanego w trakcie odbywania kary pozbawienia wolności;</a:t>
            </a:r>
          </a:p>
          <a:p>
            <a:r>
              <a:rPr lang="pl-PL" dirty="0"/>
              <a:t>skazany posiada określone miejsce stałego pobytu;</a:t>
            </a:r>
          </a:p>
          <a:p>
            <a:r>
              <a:rPr lang="pl-PL" dirty="0"/>
              <a:t>osoby pełnoletnie zamieszkujące wspólnie ze skazanym wyraziły zgodę, </a:t>
            </a:r>
          </a:p>
          <a:p>
            <a:r>
              <a:rPr lang="pl-PL" dirty="0"/>
              <a:t>odbywaniu kary pozbawienia wolności w systemie dozoru elektronicznego nie stoją na przeszkodzie warunki techniczne </a:t>
            </a:r>
          </a:p>
          <a:p>
            <a:pPr marL="0" indent="0">
              <a:buNone/>
            </a:pPr>
            <a:r>
              <a:rPr lang="pl-PL" dirty="0"/>
              <a:t>Komisja penitencjarna wydaje decyzję w przedmiocie udzielenia skazanemu zezwolenia na odbycie kary pozbawienia wolności w systemie dozoru elektronicznego w terminie 14 dni od dnia wpływu wniosku o udzielenie zezwolenia,</a:t>
            </a:r>
          </a:p>
        </p:txBody>
      </p:sp>
    </p:spTree>
    <p:extLst>
      <p:ext uri="{BB962C8B-B14F-4D97-AF65-F5344CB8AC3E}">
        <p14:creationId xmlns:p14="http://schemas.microsoft.com/office/powerpoint/2010/main" val="3569697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73354"/>
            <a:ext cx="9616690" cy="651860"/>
          </a:xfrm>
        </p:spPr>
        <p:txBody>
          <a:bodyPr/>
          <a:lstStyle/>
          <a:p>
            <a:pPr algn="ctr"/>
            <a:r>
              <a:rPr lang="pl-PL" b="1" dirty="0"/>
              <a:t>Obowiązki i prawa skazanego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809516"/>
            <a:ext cx="9616691" cy="59751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Skazany, wobec którego wykonywany jest dozór elektroniczny, ma obowiązek:</a:t>
            </a:r>
          </a:p>
          <a:p>
            <a:pPr marL="0" indent="0">
              <a:buNone/>
            </a:pPr>
            <a:r>
              <a:rPr lang="pl-PL" dirty="0"/>
              <a:t>1) nieprzerwanie nosić nadajnik;</a:t>
            </a:r>
          </a:p>
          <a:p>
            <a:pPr marL="0" indent="0">
              <a:buNone/>
            </a:pPr>
            <a:r>
              <a:rPr lang="pl-PL" dirty="0"/>
              <a:t>2) dbać o powierzone mu środki techniczne, w tym zwłaszcza chronić je przed utratą, zniszczeniem, uszkodzeniem lub uczynieniem niezdatnymi do użytku, oraz zapewniać ich stałe zasilanie energią elektryczną;</a:t>
            </a:r>
          </a:p>
          <a:p>
            <a:pPr marL="0" indent="0">
              <a:buNone/>
            </a:pPr>
            <a:r>
              <a:rPr lang="pl-PL" dirty="0"/>
              <a:t>3) udostępniać podmiotowi dozorującemu powierzone środki techniczne do kontroli, naprawy lub wymiany na każde żądanie tego podmiotu, w tym również umożliwiając pracownikom tego podmiotu wejście do pomieszczeń, w których skazany przebywa, lub na nieruchomość stanowiącą jego własność lub będącą w jego zarządzie;</a:t>
            </a:r>
          </a:p>
          <a:p>
            <a:pPr marL="0" indent="0">
              <a:buNone/>
            </a:pPr>
            <a:r>
              <a:rPr lang="pl-PL" dirty="0"/>
              <a:t>4) udzielać prezesowi sądu lub upoważnionemu sędziemu, sądowemu kuratorowi zawodowemu, podmiotowi dozorującemu i podmiotowi prowadzącemu centralę monitorowania wyjaśnień dotyczących przebiegu odbywania kary i wykonywania nałożonych obowiązków oraz stawiać się na wezwania sędziego i kuratora</a:t>
            </a:r>
          </a:p>
        </p:txBody>
      </p:sp>
    </p:spTree>
    <p:extLst>
      <p:ext uri="{BB962C8B-B14F-4D97-AF65-F5344CB8AC3E}">
        <p14:creationId xmlns:p14="http://schemas.microsoft.com/office/powerpoint/2010/main" val="82586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5350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5348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Multimedia online 1" descr="Wedlock Trailer 1991">
            <a:hlinkClick r:id="" action="ppaction://media"/>
            <a:extLst>
              <a:ext uri="{FF2B5EF4-FFF2-40B4-BE49-F238E27FC236}">
                <a16:creationId xmlns:a16="http://schemas.microsoft.com/office/drawing/2014/main" id="{3CBEF119-BADD-34DF-9541-F663A9116E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647" y="243309"/>
            <a:ext cx="7995498" cy="59966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05909" y="1075188"/>
            <a:ext cx="1562267" cy="1172973"/>
            <a:chOff x="9160561" y="1075188"/>
            <a:chExt cx="1562267" cy="1172973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80745" y="1156138"/>
            <a:ext cx="9595671" cy="5083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49DCF-5D66-3158-E747-F0D79231262C}"/>
              </a:ext>
            </a:extLst>
          </p:cNvPr>
          <p:cNvSpPr txBox="1"/>
          <p:nvPr/>
        </p:nvSpPr>
        <p:spPr>
          <a:xfrm>
            <a:off x="2876003" y="6430025"/>
            <a:ext cx="7118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www.youtube.com</a:t>
            </a:r>
            <a:r>
              <a:rPr lang="pl-PL" dirty="0"/>
              <a:t>/</a:t>
            </a:r>
            <a:r>
              <a:rPr lang="pl-PL" dirty="0" err="1"/>
              <a:t>watch?v</a:t>
            </a:r>
            <a:r>
              <a:rPr lang="pl-PL" dirty="0"/>
              <a:t>=B6hGvRSQJaw</a:t>
            </a:r>
          </a:p>
        </p:txBody>
      </p:sp>
    </p:spTree>
    <p:extLst>
      <p:ext uri="{BB962C8B-B14F-4D97-AF65-F5344CB8AC3E}">
        <p14:creationId xmlns:p14="http://schemas.microsoft.com/office/powerpoint/2010/main" val="4378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2" y="249986"/>
            <a:ext cx="9616692" cy="653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73354"/>
            <a:ext cx="9616690" cy="651860"/>
          </a:xfrm>
        </p:spPr>
        <p:txBody>
          <a:bodyPr/>
          <a:lstStyle/>
          <a:p>
            <a:pPr algn="ctr"/>
            <a:r>
              <a:rPr lang="pl-PL" b="1" dirty="0"/>
              <a:t>Obowiązki i prawa skazanego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369" y="809516"/>
            <a:ext cx="10146610" cy="59751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Skazany, wobec którego wykonywany jest dozór stacjonarny, ma ponadto obowiązek:</a:t>
            </a:r>
          </a:p>
          <a:p>
            <a:pPr marL="0" indent="0">
              <a:buNone/>
            </a:pPr>
            <a:r>
              <a:rPr lang="pl-PL" dirty="0"/>
              <a:t>1) pozostawać we wskazanym przez sąd albo komisję penitencjarną miejscu w wyznaczonym czasie, </a:t>
            </a:r>
          </a:p>
          <a:p>
            <a:pPr marL="0" indent="0">
              <a:buNone/>
            </a:pPr>
            <a:r>
              <a:rPr lang="pl-PL" dirty="0"/>
              <a:t>2) odbierać połączenia przychodzące do rejestratora stacjonarnego;</a:t>
            </a:r>
          </a:p>
          <a:p>
            <a:pPr marL="0" indent="0">
              <a:buNone/>
            </a:pPr>
            <a:r>
              <a:rPr lang="pl-PL" dirty="0"/>
              <a:t>3) umożliwiać sądowemu kuratorowi zawodowemu wejście do mieszkania lub na nieruchomość, gdzie zainstalowano rejestrator;</a:t>
            </a:r>
          </a:p>
          <a:p>
            <a:pPr marL="0" indent="0">
              <a:buNone/>
            </a:pPr>
            <a:r>
              <a:rPr lang="pl-PL" dirty="0"/>
              <a:t>4) udzielać osobom upoważnionym, na ich żądanie, wyjaśnień, również przy użyciu rejestratora.</a:t>
            </a:r>
          </a:p>
          <a:p>
            <a:pPr marL="0" indent="0">
              <a:buNone/>
            </a:pPr>
            <a:r>
              <a:rPr lang="pl-PL" dirty="0"/>
              <a:t>Sąd penitencjarny może nałożyć na skazanego odbywającego karę pozbawienia wolności w systemie dozoru elektronicznego obowiązki określone w art. 72 Kodeksu karnego. </a:t>
            </a:r>
          </a:p>
        </p:txBody>
      </p:sp>
    </p:spTree>
    <p:extLst>
      <p:ext uri="{BB962C8B-B14F-4D97-AF65-F5344CB8AC3E}">
        <p14:creationId xmlns:p14="http://schemas.microsoft.com/office/powerpoint/2010/main" val="217261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9" y="141889"/>
            <a:ext cx="9616690" cy="599091"/>
          </a:xfrm>
        </p:spPr>
        <p:txBody>
          <a:bodyPr/>
          <a:lstStyle/>
          <a:p>
            <a:pPr algn="ctr"/>
            <a:r>
              <a:rPr lang="pl-PL" dirty="0"/>
              <a:t>Obowiązki i prawa skazanego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882860"/>
            <a:ext cx="9616691" cy="57251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Sąd penitencjarny albo komisja penitencjarna określa przedziały czasu w ciągu doby i w poszczególnych dniach tygodnia, w których skazany ma prawo się oddalić z miejsca stałego pobytu lub innego wskazanego miejsca na okres nieprzekraczający 12 godzin dziennie, w szczególności w celu:</a:t>
            </a:r>
          </a:p>
          <a:p>
            <a:r>
              <a:rPr lang="pl-PL" dirty="0"/>
              <a:t>świadczenia pracy;</a:t>
            </a:r>
          </a:p>
          <a:p>
            <a:r>
              <a:rPr lang="pl-PL" dirty="0"/>
              <a:t>wykonywania praktyk religijnych lub korzystania z posług religijnych;</a:t>
            </a:r>
          </a:p>
          <a:p>
            <a:r>
              <a:rPr lang="pl-PL" dirty="0"/>
              <a:t>sprawowania opieki nad osobą małoletnią, osobą niedołężną lub chorą;</a:t>
            </a:r>
          </a:p>
          <a:p>
            <a:r>
              <a:rPr lang="pl-PL" dirty="0"/>
              <a:t>kształcenia i samokształcenia oraz wykonywania twórczości własnej;</a:t>
            </a:r>
          </a:p>
          <a:p>
            <a:r>
              <a:rPr lang="pl-PL" dirty="0"/>
              <a:t>korzystania z urządzeń lub zajęć kulturalno-oświatowych i sportowych;</a:t>
            </a:r>
          </a:p>
          <a:p>
            <a:r>
              <a:rPr lang="pl-PL" dirty="0"/>
              <a:t>komunikowania się z obrońcą, pełnomocnikiem oraz wybranym przez siebie przedstawicielem, o którym mowa w art. 42;</a:t>
            </a:r>
          </a:p>
          <a:p>
            <a:r>
              <a:rPr lang="pl-PL" dirty="0"/>
              <a:t>komunikowania się z podmiotami, o których mowa w art. 38 § 1;</a:t>
            </a:r>
          </a:p>
          <a:p>
            <a:r>
              <a:rPr lang="pl-PL" dirty="0"/>
              <a:t>utrzymywania więzi z rodziną lub innymi bliskimi osobami;</a:t>
            </a:r>
          </a:p>
          <a:p>
            <a:r>
              <a:rPr lang="pl-PL" dirty="0"/>
              <a:t>korzystania z opieki medycznej lub udziału w terapii;</a:t>
            </a:r>
          </a:p>
          <a:p>
            <a:r>
              <a:rPr lang="pl-PL" dirty="0"/>
              <a:t>dokonania niezbędnych zakupów.</a:t>
            </a:r>
          </a:p>
        </p:txBody>
      </p:sp>
    </p:spTree>
    <p:extLst>
      <p:ext uri="{BB962C8B-B14F-4D97-AF65-F5344CB8AC3E}">
        <p14:creationId xmlns:p14="http://schemas.microsoft.com/office/powerpoint/2010/main" val="558273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9" y="141889"/>
            <a:ext cx="9616690" cy="599091"/>
          </a:xfrm>
        </p:spPr>
        <p:txBody>
          <a:bodyPr/>
          <a:lstStyle/>
          <a:p>
            <a:pPr algn="ctr"/>
            <a:r>
              <a:rPr lang="pl-PL" b="1" dirty="0"/>
              <a:t>Opłata wyrównawcza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882860"/>
            <a:ext cx="9616691" cy="5725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razie umyślnego dopuszczenia do zniszczenia, uszkodzenia, uczynienia niezdatnym do użytku nadajnika, rejestratora stacjonarnego lub przenośnego sąd może nałożyć na skazanego lub osobę </a:t>
            </a:r>
            <a:r>
              <a:rPr lang="pl-PL"/>
              <a:t>chronioną opłatę wyrównawczą </a:t>
            </a:r>
            <a:r>
              <a:rPr lang="pl-PL" dirty="0"/>
              <a:t>na rzecz podmiotu dozorującego.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Opłatę wyrównawczą określa się w wysokości:</a:t>
            </a:r>
          </a:p>
          <a:p>
            <a:pPr marL="0" indent="0">
              <a:buNone/>
            </a:pPr>
            <a:r>
              <a:rPr lang="pl-PL" dirty="0"/>
              <a:t>1) 379 zł – dla nadajnika;</a:t>
            </a:r>
          </a:p>
          <a:p>
            <a:pPr marL="0" indent="0">
              <a:buNone/>
            </a:pPr>
            <a:r>
              <a:rPr lang="pl-PL" dirty="0"/>
              <a:t>2) 2847 zł – dla nadajnika z funkcją lokalizacji GPS;</a:t>
            </a:r>
          </a:p>
          <a:p>
            <a:pPr marL="0" indent="0">
              <a:buNone/>
            </a:pPr>
            <a:r>
              <a:rPr lang="pl-PL" dirty="0"/>
              <a:t>3) 2164 zł – dla rejestratora stacjonarnego;</a:t>
            </a:r>
          </a:p>
          <a:p>
            <a:pPr marL="0" indent="0">
              <a:buNone/>
            </a:pPr>
            <a:r>
              <a:rPr lang="pl-PL" dirty="0"/>
              <a:t>4) 3131 zł – dla rejestratora przenośnego. </a:t>
            </a:r>
          </a:p>
        </p:txBody>
      </p:sp>
    </p:spTree>
    <p:extLst>
      <p:ext uri="{BB962C8B-B14F-4D97-AF65-F5344CB8AC3E}">
        <p14:creationId xmlns:p14="http://schemas.microsoft.com/office/powerpoint/2010/main" val="3351201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91" y="188164"/>
            <a:ext cx="9774622" cy="506541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Zakończenie dozoru elektronicznego - względnie obligatoryjne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809516"/>
            <a:ext cx="9774622" cy="57984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Sąd penitencjarny uchyla zezwolenie na odbycie przez skazanego kary pozbawienia wolności w systemie dozoru elektronicznego, jeżeli:</a:t>
            </a:r>
          </a:p>
          <a:p>
            <a:r>
              <a:rPr lang="pl-PL" dirty="0"/>
              <a:t>skazany nie zachowa wyznaczonego terminu na zgłoszenie upoważnionemu podmiotowi dozorującemu gotowości, o której mowa w art. 43m § 1, albo uchyla się od niezwłocznego zainstalowania przez podmiot dozorujący rejestratora lub od założenia nadajnika;</a:t>
            </a:r>
          </a:p>
          <a:p>
            <a:r>
              <a:rPr lang="pl-PL" dirty="0"/>
              <a:t>skazany, odbywając karę pozbawienia wolności w systemie dozoru elektronicznego, naruszył porządek prawny, w szczególności popełnił przestępstwo lub przestępstwo skarbowe, lub uchyla się od wykonania obowiązków związanych z dozorem elektronicznym lub innych nałożonych obowiązków, orzeczonego środka karnego, środka kompensacyjnego lub przepadku;</a:t>
            </a:r>
          </a:p>
          <a:p>
            <a:r>
              <a:rPr lang="pl-PL" dirty="0"/>
              <a:t>odwołano przerwę w wykonaniu kary pozbawienia wolności w systemie dozoru elektronicznego z powodu innego niż ustanie przyczyny, dla której przerwa została udzielona;</a:t>
            </a:r>
          </a:p>
          <a:p>
            <a:r>
              <a:rPr lang="pl-PL" dirty="0"/>
              <a:t>skazany w czasie wykonywania kary pozbawienia wolności w systemie dozoru elektronicznego został osadzony w zakładzie karnym w związku z zastosowaniem tymczasowego aresztowania lub wykonaniem kary w innej sprawie.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Sąd penitencjarny może odstąpić od uchylenia zezwolenia, w wyjątkowych przypadkach, uzasadnionych szczególnymi okolicznościami.</a:t>
            </a:r>
          </a:p>
        </p:txBody>
      </p:sp>
    </p:spTree>
    <p:extLst>
      <p:ext uri="{BB962C8B-B14F-4D97-AF65-F5344CB8AC3E}">
        <p14:creationId xmlns:p14="http://schemas.microsoft.com/office/powerpoint/2010/main" val="3545645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5" y="273270"/>
            <a:ext cx="9774622" cy="6453352"/>
          </a:xfrm>
        </p:spPr>
        <p:txBody>
          <a:bodyPr>
            <a:normAutofit fontScale="77500" lnSpcReduction="20000"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b="1" dirty="0"/>
              <a:t>Zakończenie dozoru elektronicznego - fakultatywne</a:t>
            </a:r>
            <a:endParaRPr lang="pl-PL" dirty="0"/>
          </a:p>
          <a:p>
            <a:r>
              <a:rPr lang="pl-PL" dirty="0"/>
              <a:t>Sąd penitencjarny może uchylić zezwolenie na odbycie przez skazanego kary pozbawienia wolności w systemie dozoru elektronicznego, jeżeli skazany korzystający z zezwolenia, nie powrócił do określonego miejsca w wyznaczonym czasie.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b="1" dirty="0"/>
              <a:t>Konsekwencje uchylenia:</a:t>
            </a:r>
          </a:p>
          <a:p>
            <a:r>
              <a:rPr lang="pl-PL" dirty="0"/>
              <a:t>W razie uchylenia zezwolenia, sąd penitencjarny orzeka o tym, w jakim zakresie karę pozbawienia wolności należy uznać za wykonaną, uwzględniając zaliczenie na poczet kary okresu objętego systemem dozoru elektronicznego. Skazanego zawiadamia się o obliczonym okresie kary pozbawienia wolności pozostałej do wykonania w zakładzie karnym.</a:t>
            </a:r>
          </a:p>
          <a:p>
            <a:r>
              <a:rPr lang="pl-PL" dirty="0"/>
              <a:t>W razie uchylenia zezwolenia, sąd penitencjarny niezwłocznie poleca zatrzymać i doprowadzić skazanego do aresztu śledczego bez wezwania, o czym należy go pouczyć. W razie uchylenia zezwolenia na odbycie przez skazanego kary pozbawienia wolności w systemie dozoru elektronicznego ponowne udzielenie. zezwolenia na odbycie kary w tym systemie jest niedopuszczalne w tej samej sprawie.</a:t>
            </a:r>
          </a:p>
        </p:txBody>
      </p:sp>
    </p:spTree>
    <p:extLst>
      <p:ext uri="{BB962C8B-B14F-4D97-AF65-F5344CB8AC3E}">
        <p14:creationId xmlns:p14="http://schemas.microsoft.com/office/powerpoint/2010/main" val="743582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5" y="273270"/>
            <a:ext cx="9774622" cy="6453352"/>
          </a:xfrm>
        </p:spPr>
        <p:txBody>
          <a:bodyPr>
            <a:normAutofit/>
          </a:bodyPr>
          <a:lstStyle/>
          <a:p>
            <a:endParaRPr lang="pl-PL" dirty="0">
              <a:hlinkClick r:id="rId3"/>
            </a:endParaRPr>
          </a:p>
          <a:p>
            <a:endParaRPr lang="pl-PL" dirty="0">
              <a:hlinkClick r:id="rId3"/>
            </a:endParaRPr>
          </a:p>
          <a:p>
            <a:endParaRPr lang="pl-PL" dirty="0">
              <a:hlinkClick r:id="rId3"/>
            </a:endParaRPr>
          </a:p>
          <a:p>
            <a:endParaRPr lang="pl-PL" dirty="0">
              <a:hlinkClick r:id="rId3"/>
            </a:endParaRPr>
          </a:p>
          <a:p>
            <a:endParaRPr lang="pl-PL" dirty="0">
              <a:hlinkClick r:id="rId3"/>
            </a:endParaRPr>
          </a:p>
          <a:p>
            <a:r>
              <a:rPr lang="pl-PL" dirty="0">
                <a:hlinkClick r:id="rId3"/>
              </a:rPr>
              <a:t>rozwiązania techniczne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374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1ADAE9C-02F4-2E7C-B9B4-D33A0D72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Dziękujemy za uwagę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74277C-DC27-DE3D-EFFD-B3D7A17ED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282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80745" y="1156138"/>
            <a:ext cx="9595671" cy="5083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Dozór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elektroniczny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Kontrola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zachowania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skazanego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przy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użyciu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środków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technicznych</a:t>
            </a:r>
            <a:endParaRPr lang="en-US" sz="3200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System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dozoru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Ogół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metod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postępowania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środków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technicznych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służących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wykonywania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dozoru</a:t>
            </a:r>
            <a:r>
              <a:rPr lang="en-US" sz="32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elektronicznego</a:t>
            </a: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9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3" y="276480"/>
            <a:ext cx="9616692" cy="683173"/>
          </a:xfrm>
        </p:spPr>
        <p:txBody>
          <a:bodyPr/>
          <a:lstStyle/>
          <a:p>
            <a:r>
              <a:rPr lang="pl-PL" b="1" dirty="0"/>
              <a:t>Regulacja prawna – dozór elektroniczny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1043492"/>
            <a:ext cx="9932256" cy="57984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3400" dirty="0"/>
              <a:t>Po raz pierwszy do polskiego systemu prawnego implementowany został ustawą z 7 września 2007 r. o wykonywaniu kary pozbawienia wolności poza zakładem karnym w systemie dozoru elektronicznego (tzw. ustawa epizodyczna)</a:t>
            </a:r>
          </a:p>
          <a:p>
            <a:pPr marL="0" indent="0">
              <a:buNone/>
            </a:pPr>
            <a:endParaRPr lang="pl-PL" sz="3400" dirty="0"/>
          </a:p>
          <a:p>
            <a:pPr marL="0" indent="0">
              <a:buNone/>
            </a:pPr>
            <a:r>
              <a:rPr lang="pl-PL" sz="3400" dirty="0"/>
              <a:t>Od 1 lipca 2015 r., tj. do daty wejścia w życie nowelizacji kodeksu karnego z 20 lutego 2015 r. dozór elektroniczny przestał być formą wykonywania kary pozbawienia wolności, a stał się formą odbywania kary ograniczenia wolności (art. 34 § 1a pkt 2 k.k.)</a:t>
            </a:r>
          </a:p>
          <a:p>
            <a:pPr marL="0" indent="0">
              <a:buNone/>
            </a:pPr>
            <a:endParaRPr lang="pl-PL" sz="3400" dirty="0"/>
          </a:p>
          <a:p>
            <a:pPr marL="0" indent="0">
              <a:buNone/>
            </a:pPr>
            <a:r>
              <a:rPr lang="pl-PL" sz="3400" dirty="0"/>
              <a:t>Szybka zmiana na mocy noweli z 11 marca 2016 r. , która doprowadziła do zmian w obrębie rozdziału </a:t>
            </a:r>
            <a:r>
              <a:rPr lang="pl-PL" sz="3400" dirty="0" err="1"/>
              <a:t>VIIa</a:t>
            </a:r>
            <a:r>
              <a:rPr lang="pl-PL" sz="3400" dirty="0"/>
              <a:t> kodeksu karnego wykonawczego, od dnia 15 kwietnia 2016 r. dozór elektroniczny to znowu sposób wykonywania kary pozbawienia wolności.</a:t>
            </a:r>
          </a:p>
          <a:p>
            <a:pPr marL="0" indent="0">
              <a:buNone/>
            </a:pPr>
            <a:endParaRPr lang="pl-PL" sz="3400" dirty="0"/>
          </a:p>
          <a:p>
            <a:pPr marL="0" indent="0">
              <a:buNone/>
            </a:pPr>
            <a:r>
              <a:rPr lang="pl-PL" sz="3400" dirty="0"/>
              <a:t>Sam ustawodawca zdaje się nie traktować tzw. dozoru elektronicznego jako formy kary, ale jedynie techniczny sposób jej wykonywania, który może być równie dobrze odniesiony do kary ograniczenia wolności, jak i pozbawienia wolności, środka karnego, a także do środka zabezpieczającego.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511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73354"/>
            <a:ext cx="9616690" cy="1051254"/>
          </a:xfrm>
        </p:spPr>
        <p:txBody>
          <a:bodyPr>
            <a:normAutofit/>
          </a:bodyPr>
          <a:lstStyle/>
          <a:p>
            <a:r>
              <a:rPr lang="pl-PL" sz="4000" b="1" dirty="0"/>
              <a:t>RODZAJE DOZORU ELEKTRONICZNEGO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1292772"/>
            <a:ext cx="9616691" cy="5315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systemie dozoru elektronicznego można kontrolować:</a:t>
            </a:r>
          </a:p>
          <a:p>
            <a:pPr marL="0" indent="0">
              <a:buNone/>
            </a:pPr>
            <a:endParaRPr lang="pl-PL" dirty="0"/>
          </a:p>
          <a:p>
            <a:pPr marL="514350" indent="-514350">
              <a:buAutoNum type="arabicPeriod"/>
            </a:pPr>
            <a:r>
              <a:rPr lang="pl-PL" dirty="0"/>
              <a:t>przebywanie przez skazanego w określonych dniach tygodnia i godzinach we wskazanym przez sąd albo komisję penitencjarną miejscu </a:t>
            </a:r>
            <a:r>
              <a:rPr lang="pl-PL" dirty="0">
                <a:solidFill>
                  <a:srgbClr val="FF0000"/>
                </a:solidFill>
              </a:rPr>
              <a:t>(dozór stacjonarny);</a:t>
            </a:r>
          </a:p>
          <a:p>
            <a:pPr marL="514350" indent="-514350">
              <a:buAutoNum type="arabicPeriod"/>
            </a:pPr>
            <a:r>
              <a:rPr lang="pl-PL" dirty="0"/>
              <a:t>bieżące miejsce pobytu skazanego, niezależnie od tego, gdzie skazany przebywa </a:t>
            </a:r>
            <a:r>
              <a:rPr lang="pl-PL" dirty="0">
                <a:solidFill>
                  <a:srgbClr val="FF0000"/>
                </a:solidFill>
              </a:rPr>
              <a:t>(dozór mobilny);</a:t>
            </a:r>
          </a:p>
          <a:p>
            <a:pPr marL="514350" indent="-514350">
              <a:buAutoNum type="arabicPeriod"/>
            </a:pPr>
            <a:r>
              <a:rPr lang="pl-PL" dirty="0"/>
              <a:t>zachowywanie przez skazanego określonej minimalnej odległości od osoby wskazanej przez sąd </a:t>
            </a:r>
            <a:r>
              <a:rPr lang="pl-PL" dirty="0">
                <a:solidFill>
                  <a:srgbClr val="FF0000"/>
                </a:solidFill>
              </a:rPr>
              <a:t>(dozór zbliżeniowy).</a:t>
            </a:r>
          </a:p>
        </p:txBody>
      </p:sp>
    </p:spTree>
    <p:extLst>
      <p:ext uri="{BB962C8B-B14F-4D97-AF65-F5344CB8AC3E}">
        <p14:creationId xmlns:p14="http://schemas.microsoft.com/office/powerpoint/2010/main" val="234768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19" y="10"/>
            <a:ext cx="3790927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4EA9E15-2AFB-CB93-D822-620022D43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0950" y="908"/>
            <a:ext cx="8401028" cy="688198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F1D1103-D8AB-BBD9-4953-40E56B65F490}"/>
              </a:ext>
            </a:extLst>
          </p:cNvPr>
          <p:cNvSpPr txBox="1"/>
          <p:nvPr/>
        </p:nvSpPr>
        <p:spPr>
          <a:xfrm>
            <a:off x="200023" y="6341345"/>
            <a:ext cx="7181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Zdjęcia: </a:t>
            </a:r>
            <a:r>
              <a:rPr lang="pl-PL" dirty="0" err="1">
                <a:solidFill>
                  <a:schemeClr val="bg1"/>
                </a:solidFill>
              </a:rPr>
              <a:t>https</a:t>
            </a:r>
            <a:r>
              <a:rPr lang="pl-PL" dirty="0">
                <a:solidFill>
                  <a:schemeClr val="bg1"/>
                </a:solidFill>
              </a:rPr>
              <a:t>://</a:t>
            </a:r>
            <a:r>
              <a:rPr lang="pl-PL" dirty="0" err="1">
                <a:solidFill>
                  <a:schemeClr val="bg1"/>
                </a:solidFill>
              </a:rPr>
              <a:t>sw.gov.pl</a:t>
            </a:r>
            <a:r>
              <a:rPr lang="pl-PL" dirty="0">
                <a:solidFill>
                  <a:schemeClr val="bg1"/>
                </a:solidFill>
              </a:rPr>
              <a:t>/jednostka/biuro-dozoru-elektronicznego</a:t>
            </a:r>
          </a:p>
        </p:txBody>
      </p:sp>
    </p:spTree>
    <p:extLst>
      <p:ext uri="{BB962C8B-B14F-4D97-AF65-F5344CB8AC3E}">
        <p14:creationId xmlns:p14="http://schemas.microsoft.com/office/powerpoint/2010/main" val="420174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73354"/>
            <a:ext cx="9616690" cy="105125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KOSZTY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77DEAA-8CA4-D2F3-D6F4-2BDB1884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3" y="1292772"/>
            <a:ext cx="9616691" cy="531524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Wykonanie kary w SDE jest o wiele tańsze niż utrzymywanie skazanego za kratkami.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Miesięcznie wykonywanie kary w systemie dozoru elektronicznego kosztuje obecnie </a:t>
            </a:r>
            <a:r>
              <a:rPr lang="pl-PL" dirty="0">
                <a:solidFill>
                  <a:srgbClr val="FF0000"/>
                </a:solidFill>
              </a:rPr>
              <a:t>818 zł.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Koszt izolacji skazanego w zakładzie karnym w skali jednego miesiąca to </a:t>
            </a:r>
            <a:r>
              <a:rPr lang="pl-PL" dirty="0">
                <a:solidFill>
                  <a:srgbClr val="FF0000"/>
                </a:solidFill>
              </a:rPr>
              <a:t>4.500 zł.</a:t>
            </a:r>
          </a:p>
        </p:txBody>
      </p:sp>
    </p:spTree>
    <p:extLst>
      <p:ext uri="{BB962C8B-B14F-4D97-AF65-F5344CB8AC3E}">
        <p14:creationId xmlns:p14="http://schemas.microsoft.com/office/powerpoint/2010/main" val="42335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53DFA-8524-A172-59BC-983ACCA6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4" y="73354"/>
            <a:ext cx="9616690" cy="105125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KOSZTY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11DAAD6-144E-6074-609E-8C67F69B7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5773" y="1492689"/>
            <a:ext cx="10116227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46872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BA5C4FF-84C0-21F4-9DC7-253754CC7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384" b="13140"/>
          <a:stretch/>
        </p:blipFill>
        <p:spPr>
          <a:xfrm>
            <a:off x="2045348" y="1282"/>
            <a:ext cx="1219200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C4F0F-40DB-540E-E82C-E2D32C5C6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60E87C-51C0-D99D-4AD7-D4EB4FC78BC3}"/>
              </a:ext>
            </a:extLst>
          </p:cNvPr>
          <p:cNvSpPr txBox="1"/>
          <p:nvPr/>
        </p:nvSpPr>
        <p:spPr>
          <a:xfrm>
            <a:off x="2259725" y="441435"/>
            <a:ext cx="9616692" cy="579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5E05F3-32DE-8A1C-117F-D64CA0C86622}"/>
              </a:ext>
            </a:extLst>
          </p:cNvPr>
          <p:cNvSpPr txBox="1"/>
          <p:nvPr/>
        </p:nvSpPr>
        <p:spPr>
          <a:xfrm>
            <a:off x="6096000" y="6310754"/>
            <a:ext cx="647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Zdjęcia: </a:t>
            </a:r>
            <a:r>
              <a:rPr lang="pl-PL" dirty="0" err="1">
                <a:solidFill>
                  <a:schemeClr val="bg1"/>
                </a:solidFill>
              </a:rPr>
              <a:t>https</a:t>
            </a:r>
            <a:r>
              <a:rPr lang="pl-PL" dirty="0">
                <a:solidFill>
                  <a:schemeClr val="bg1"/>
                </a:solidFill>
              </a:rPr>
              <a:t>://</a:t>
            </a:r>
            <a:r>
              <a:rPr lang="pl-PL" dirty="0" err="1">
                <a:solidFill>
                  <a:schemeClr val="bg1"/>
                </a:solidFill>
              </a:rPr>
              <a:t>sw.gov.pl</a:t>
            </a:r>
            <a:r>
              <a:rPr lang="pl-PL" dirty="0">
                <a:solidFill>
                  <a:schemeClr val="bg1"/>
                </a:solidFill>
              </a:rPr>
              <a:t>/jednostka/biuro-dozoru-elektronicznego</a:t>
            </a:r>
          </a:p>
        </p:txBody>
      </p:sp>
    </p:spTree>
    <p:extLst>
      <p:ext uri="{BB962C8B-B14F-4D97-AF65-F5344CB8AC3E}">
        <p14:creationId xmlns:p14="http://schemas.microsoft.com/office/powerpoint/2010/main" val="98482937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F6C132-240F-244A-9530-3015DEF44741}">
  <we:reference id="f12c312d-282a-4734-8843-05915fdfef0b" version="4.3.3.0" store="EXCatalog" storeType="EXCatalog"/>
  <we:alternateReferences>
    <we:reference id="WA104178141" version="4.3.3.0" store="pl-PL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1721</Words>
  <Application>Microsoft Macintosh PowerPoint</Application>
  <PresentationFormat>Panoramiczny</PresentationFormat>
  <Paragraphs>138</Paragraphs>
  <Slides>26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Regulacja prawna – dozór elektroniczny</vt:lpstr>
      <vt:lpstr>RODZAJE DOZORU ELEKTRONICZNEGO</vt:lpstr>
      <vt:lpstr>Prezentacja programu PowerPoint</vt:lpstr>
      <vt:lpstr>KOSZTY </vt:lpstr>
      <vt:lpstr>KOSZTY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Warunki i tryb orzekania </vt:lpstr>
      <vt:lpstr>Warunki i tryb orzekania </vt:lpstr>
      <vt:lpstr>Warunki i tryb orzekania </vt:lpstr>
      <vt:lpstr>Warunki i tryb orzekania </vt:lpstr>
      <vt:lpstr>Specjalny tryb udzielenia dozoru – Komisja penitencjarna</vt:lpstr>
      <vt:lpstr>Obowiązki i prawa skazanego</vt:lpstr>
      <vt:lpstr>Obowiązki i prawa skazanego</vt:lpstr>
      <vt:lpstr>Obowiązki i prawa skazanego</vt:lpstr>
      <vt:lpstr>Opłata wyrównawcza</vt:lpstr>
      <vt:lpstr>Zakończenie dozoru elektronicznego - względnie obligatoryjne</vt:lpstr>
      <vt:lpstr>Prezentacja programu PowerPoint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Magdalena Całus</dc:creator>
  <cp:keywords/>
  <cp:lastModifiedBy>Tomasz Kalisz</cp:lastModifiedBy>
  <cp:revision>11</cp:revision>
  <dcterms:modified xsi:type="dcterms:W3CDTF">2023-09-19T22:58:14Z</dcterms:modified>
</cp:coreProperties>
</file>