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0"/>
  </p:normalViewPr>
  <p:slideViewPr>
    <p:cSldViewPr>
      <p:cViewPr>
        <p:scale>
          <a:sx n="72" d="100"/>
          <a:sy n="72" d="100"/>
        </p:scale>
        <p:origin x="-113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27A0A-D244-406D-A65D-06FA24FFCDF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6318F-6425-4C4F-8361-53177AC1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18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Office for </a:t>
            </a:r>
            <a:r>
              <a:rPr lang="pl-PL" dirty="0" err="1" smtClean="0"/>
              <a:t>Harmonisation</a:t>
            </a:r>
            <a:r>
              <a:rPr lang="pl-PL" dirty="0" smtClean="0"/>
              <a:t> in the </a:t>
            </a:r>
            <a:r>
              <a:rPr lang="pl-PL" dirty="0" err="1" smtClean="0"/>
              <a:t>Internal</a:t>
            </a:r>
            <a:r>
              <a:rPr lang="pl-PL" dirty="0" smtClean="0"/>
              <a:t> Market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6318F-6425-4C4F-8361-53177AC1604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49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7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7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94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02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5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71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87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2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68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1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30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D4822-3295-416A-9FE6-F4B9BE83970E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86E9-04ED-44A5-AE42-5C067790C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rumcyfrowe.pl/wp-content/uploads/2015/12/CC-Dozwolony-u%C5%BCytek-dzie%C5%82-osieroconych-infografika-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Dozwolony użytek utworów osieroconych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2015 nowelizacja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35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Procedura wygaśnięcia statusu utworu osieroconego – przez autora lub osobę uprawniona.</a:t>
            </a:r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Graficzne opracowanie: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centrumcyfrowe.pl/wp-content/uploads/2015/12/CC-Dozwolony-u%C5%BCytek-dzie%C5%82-osieroconych-infografika-1.pdf</a:t>
            </a: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5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Dyrektywa 2012/28/UE w sprawie niektórych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ozwolonych sposobów korzystania z utworów osieroconych</a:t>
            </a:r>
          </a:p>
          <a:p>
            <a:pPr marL="0" indent="0">
              <a:buNone/>
            </a:pPr>
            <a:endParaRPr lang="pl-PL" dirty="0"/>
          </a:p>
          <a:p>
            <a:pPr marL="514350" indent="-514350">
              <a:buAutoNum type="arabicPeriod"/>
            </a:pPr>
            <a:r>
              <a:rPr lang="pl-PL" dirty="0" smtClean="0"/>
              <a:t>Teksty pisane</a:t>
            </a:r>
          </a:p>
          <a:p>
            <a:pPr marL="514350" indent="-514350">
              <a:buAutoNum type="arabicPeriod"/>
            </a:pPr>
            <a:r>
              <a:rPr lang="pl-PL" dirty="0" smtClean="0"/>
              <a:t>Filmy</a:t>
            </a:r>
          </a:p>
          <a:p>
            <a:pPr marL="514350" indent="-514350">
              <a:buAutoNum type="arabicPeriod"/>
            </a:pPr>
            <a:r>
              <a:rPr lang="pl-PL" dirty="0" smtClean="0"/>
              <a:t>Muzyka</a:t>
            </a:r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80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 Utwór lub fonogram uznaje się za utwór osierocony, jeżeli żaden z podmiotów uprawnionych do niego nie jest znany lub, nawet jeżeli chociaż jeden z nich jest znany, żaden nie został odnaleziony pomimo starannego poszukiwania podmiotów uprawnionych, przeprowadzonego i zarejestrowanego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38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Staranne poszukiwanie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Staranne poszukiwanie przeprowadzane jest w państwie członkowskim, w którym utwór po raz pierwszy został opublikowany </a:t>
            </a:r>
          </a:p>
          <a:p>
            <a:r>
              <a:rPr lang="pl-PL" dirty="0" smtClean="0"/>
              <a:t>lub – w przypadku braku publikacji – po raz pierwszy nadany, </a:t>
            </a:r>
          </a:p>
          <a:p>
            <a:r>
              <a:rPr lang="pl-PL" dirty="0" smtClean="0"/>
              <a:t>z wyjątkiem przypadku utworów filmowych lub audiowizualnych, których producent ma siedzibę lub miejsce stałego pobytu w państwie członkowskim – wówczas staranne poszukiwanie przeprowadzane jest w państwie członkowskim siedziby lub miejsca stałego pobytu producenta.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97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ROZPORZĄDZENIE </a:t>
            </a:r>
          </a:p>
          <a:p>
            <a:pPr marL="0" indent="0">
              <a:buNone/>
            </a:pPr>
            <a:r>
              <a:rPr lang="pl-PL" dirty="0" smtClean="0"/>
              <a:t>MINISTRA </a:t>
            </a:r>
            <a:r>
              <a:rPr lang="pl-PL" dirty="0"/>
              <a:t>KULTURY I DZIEDZICTWA NARODOWEGO</a:t>
            </a:r>
          </a:p>
          <a:p>
            <a:pPr marL="0" indent="0">
              <a:buNone/>
            </a:pPr>
            <a:r>
              <a:rPr lang="pl-PL" dirty="0" smtClean="0"/>
              <a:t>z dnia </a:t>
            </a:r>
            <a:r>
              <a:rPr lang="pl-PL" dirty="0"/>
              <a:t>23 października 2015 r. </a:t>
            </a:r>
          </a:p>
          <a:p>
            <a:r>
              <a:rPr lang="pl-PL" dirty="0"/>
              <a:t>w sprawie wykazu źródeł, których sprawdzenie jest wymagane w ramach starannych poszukiwań </a:t>
            </a:r>
          </a:p>
          <a:p>
            <a:r>
              <a:rPr lang="pl-PL" dirty="0"/>
              <a:t>uprawnionych do utworów i przedmiotów praw pokrewnych, które mogą być uznane za osierocone, </a:t>
            </a:r>
          </a:p>
          <a:p>
            <a:r>
              <a:rPr lang="pl-PL" dirty="0"/>
              <a:t>oraz sposobu dokumentowania informacji o wynikach starannych </a:t>
            </a:r>
            <a:r>
              <a:rPr lang="pl-PL" dirty="0" smtClean="0"/>
              <a:t>poszukiwań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34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35(5)</a:t>
            </a:r>
          </a:p>
          <a:p>
            <a:r>
              <a:rPr lang="pl-PL" dirty="0" smtClean="0"/>
              <a:t>Lista utworów osieroconych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Dzieło osierocone – utwór chroniony prawem autorskim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30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smtClean="0"/>
              <a:t>Podmioty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instytucje </a:t>
            </a:r>
            <a:r>
              <a:rPr lang="pl-PL" dirty="0"/>
              <a:t>oświatowe, uczelnie, instytuty badawcze oraz instytuty naukowe PAN, </a:t>
            </a:r>
          </a:p>
          <a:p>
            <a:r>
              <a:rPr lang="pl-PL" dirty="0"/>
              <a:t>biblioteki </a:t>
            </a:r>
          </a:p>
          <a:p>
            <a:r>
              <a:rPr lang="pl-PL" dirty="0" smtClean="0"/>
              <a:t>muzea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archiwa </a:t>
            </a:r>
            <a:r>
              <a:rPr lang="pl-PL" dirty="0"/>
              <a:t>i państwowe i samorządowe instytucje, których </a:t>
            </a:r>
            <a:r>
              <a:rPr lang="pl-PL" dirty="0" smtClean="0"/>
              <a:t>statutowym zadaniem </a:t>
            </a:r>
            <a:r>
              <a:rPr lang="pl-PL" dirty="0"/>
              <a:t>jest gromadzenie, ochrona i upowszechnianie dziedzictwa filmowego lub </a:t>
            </a:r>
            <a:r>
              <a:rPr lang="pl-PL" dirty="0" smtClean="0"/>
              <a:t>fonograficznego: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Filmoteka </a:t>
            </a:r>
            <a:r>
              <a:rPr lang="pl-PL" dirty="0"/>
              <a:t>Narodowa, Instytut Muzyki i Tańca,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Narodowy </a:t>
            </a:r>
            <a:r>
              <a:rPr lang="pl-PL" dirty="0"/>
              <a:t>Instytut Audiowizualny, </a:t>
            </a:r>
          </a:p>
          <a:p>
            <a:pPr marL="914400" lvl="2" indent="0">
              <a:buNone/>
            </a:pPr>
            <a:r>
              <a:rPr lang="pl-PL" dirty="0"/>
              <a:t>Narodowy Instytut Fryderyka Chopina czy Wytwórnia Filmów Fabularnych i Dokumentalnych </a:t>
            </a:r>
            <a:r>
              <a:rPr lang="pl-PL" dirty="0" smtClean="0"/>
              <a:t>publiczne </a:t>
            </a:r>
            <a:r>
              <a:rPr lang="pl-PL" dirty="0"/>
              <a:t>organizacje radiowe i telewizyjne (Telewizja Polska S.A., Polskie Radio S.A. </a:t>
            </a:r>
            <a:r>
              <a:rPr lang="pl-PL" dirty="0" smtClean="0"/>
              <a:t>oraz </a:t>
            </a:r>
            <a:r>
              <a:rPr lang="pl-PL" dirty="0"/>
              <a:t>spółki radiofonii regionalnej).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15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Pola eksploatacji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Digitalizacja</a:t>
            </a:r>
          </a:p>
          <a:p>
            <a:r>
              <a:rPr lang="pl-PL" dirty="0" smtClean="0"/>
              <a:t>Udostępnianie w sieci, w Internecie</a:t>
            </a:r>
          </a:p>
          <a:p>
            <a:endParaRPr lang="pl-PL" dirty="0"/>
          </a:p>
          <a:p>
            <a:pPr marL="514350" indent="-514350">
              <a:buAutoNum type="arabicPeriod"/>
            </a:pPr>
            <a:r>
              <a:rPr lang="pl-PL" dirty="0" smtClean="0"/>
              <a:t>tylko Utwory w zasobach danej instytucji</a:t>
            </a:r>
          </a:p>
          <a:p>
            <a:pPr marL="514350" indent="-514350">
              <a:buAutoNum type="arabicPeriod"/>
            </a:pPr>
            <a:r>
              <a:rPr lang="pl-PL" dirty="0" smtClean="0"/>
              <a:t>Instytucja zarejestrowana w </a:t>
            </a:r>
            <a:r>
              <a:rPr lang="pl-PL" dirty="0" smtClean="0"/>
              <a:t>bazie EUIPO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Baza </a:t>
            </a:r>
            <a:r>
              <a:rPr lang="pl-PL" dirty="0" smtClean="0"/>
              <a:t>utworów osieroconych:</a:t>
            </a:r>
          </a:p>
          <a:p>
            <a:pPr marL="0" indent="0">
              <a:buNone/>
            </a:pPr>
            <a:r>
              <a:rPr lang="pl-PL" dirty="0" smtClean="0"/>
              <a:t>https</a:t>
            </a:r>
            <a:r>
              <a:rPr lang="pl-PL" dirty="0"/>
              <a:t>://euipo.europa.eu/ohimportal/pl/web/observatory/orphan-works-db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8953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Staranne poszukiwania</a:t>
            </a:r>
          </a:p>
          <a:p>
            <a:r>
              <a:rPr lang="pl-PL" dirty="0" smtClean="0"/>
              <a:t>Jeżeli autor odnaleziony – jego zgoda jest niezbędna do opublikowania w Internecie.</a:t>
            </a:r>
          </a:p>
          <a:p>
            <a:r>
              <a:rPr lang="pl-PL" dirty="0" smtClean="0"/>
              <a:t>Digitalizować można bez jego zgody i udostępniać w końcówkach terminali w siedzibie instytucji – art. 28 ust. 3 Pr. Aut.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0178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278</Words>
  <Application>Microsoft Office PowerPoint</Application>
  <PresentationFormat>Pokaz na ekranie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Dozwolony użytek utworów osieroconych</vt:lpstr>
      <vt:lpstr>Prezentacja programu PowerPoint</vt:lpstr>
      <vt:lpstr>Prezentacja programu PowerPoint</vt:lpstr>
      <vt:lpstr>Staranne poszukiwanie</vt:lpstr>
      <vt:lpstr>Prezentacja programu PowerPoint</vt:lpstr>
      <vt:lpstr>Prezentacja programu PowerPoint</vt:lpstr>
      <vt:lpstr>Podmioty</vt:lpstr>
      <vt:lpstr>Pola eksploatacji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Dozwolony użytek utworów osieroconych</dc:title>
  <dc:creator>aa</dc:creator>
  <cp:lastModifiedBy>Monika</cp:lastModifiedBy>
  <cp:revision>12</cp:revision>
  <dcterms:created xsi:type="dcterms:W3CDTF">2018-05-04T20:37:22Z</dcterms:created>
  <dcterms:modified xsi:type="dcterms:W3CDTF">2021-04-11T08:25:02Z</dcterms:modified>
</cp:coreProperties>
</file>