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494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CBC1C18-307B-4F68-A007-B5B542270E8D}" type="datetimeFigureOut">
              <a:rPr lang="en-US" smtClean="0"/>
              <a:t>3/19/2020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2056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CBC1C18-307B-4F68-A007-B5B542270E8D}"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694982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CBC1C18-307B-4F68-A007-B5B542270E8D}"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0264784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CBC1C18-307B-4F68-A007-B5B542270E8D}"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666239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C1C18-307B-4F68-A007-B5B542270E8D}" type="datetimeFigureOut">
              <a:rPr lang="en-US" smtClean="0"/>
              <a:t>3/19/2020</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0314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C1C18-307B-4F68-A007-B5B542270E8D}" type="datetimeFigureOut">
              <a:rPr lang="en-US" smtClean="0"/>
              <a:t>3/19/2020</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13634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3293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486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D162C4-EDD9-4389-A98B-B87ECEA2A816}"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537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E5059C3-6A89-4494-99FF-5A4D6FFD50EB}" type="datetimeFigureOut">
              <a:rPr lang="en-US" smtClean="0"/>
              <a:t>3/19/2020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323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3/19/2020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557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3/19/2020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514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1FAF3416-4057-4DAA-829D-4CA07428D088}" type="datetimeFigureOut">
              <a:rPr lang="en-US" smtClean="0"/>
              <a:t>3/19/2020</a:t>
            </a:fld>
            <a:endParaRPr lang="en-US" dirty="0"/>
          </a:p>
        </p:txBody>
      </p:sp>
      <p:sp>
        <p:nvSpPr>
          <p:cNvPr id="5" name="Footer Placeholder 3"/>
          <p:cNvSpPr>
            <a:spLocks noGrp="1"/>
          </p:cNvSpPr>
          <p:nvPr>
            <p:ph type="ftr" sz="quarter" idx="11"/>
          </p:nvPr>
        </p:nvSpPr>
        <p:spPr/>
        <p:txBody>
          <a:bodyPr/>
          <a:lstStyle/>
          <a:p>
            <a:r>
              <a:rPr lang="en-US"/>
              <a:t>
              </a:t>
            </a:r>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371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21D9284-D300-4297-87F7-E791DCC15DB1}" type="datetimeFigureOut">
              <a:rPr lang="en-US" smtClean="0"/>
              <a:t>3/19/2020</a:t>
            </a:fld>
            <a:endParaRPr lang="en-US" dirty="0"/>
          </a:p>
        </p:txBody>
      </p:sp>
      <p:sp>
        <p:nvSpPr>
          <p:cNvPr id="5" name="Footer Placeholder 2"/>
          <p:cNvSpPr>
            <a:spLocks noGrp="1"/>
          </p:cNvSpPr>
          <p:nvPr>
            <p:ph type="ftr" sz="quarter" idx="11"/>
          </p:nvPr>
        </p:nvSpPr>
        <p:spPr/>
        <p:txBody>
          <a:bodyPr/>
          <a:lstStyle/>
          <a:p>
            <a:r>
              <a:rPr lang="en-US"/>
              <a:t>
              </a:t>
            </a:r>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689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37D525BB-DA17-4BA0-B3C8-3AC3ABC827E6}" type="datetimeFigureOut">
              <a:rPr lang="en-US" smtClean="0"/>
              <a:t>3/19/2020</a:t>
            </a:fld>
            <a:endParaRPr lang="en-US" dirty="0"/>
          </a:p>
        </p:txBody>
      </p:sp>
      <p:sp>
        <p:nvSpPr>
          <p:cNvPr id="5" name="Footer Placeholder 5"/>
          <p:cNvSpPr>
            <a:spLocks noGrp="1"/>
          </p:cNvSpPr>
          <p:nvPr>
            <p:ph type="ftr" sz="quarter" idx="11"/>
          </p:nvPr>
        </p:nvSpPr>
        <p:spPr/>
        <p:txBody>
          <a:bodyPr/>
          <a:lstStyle/>
          <a:p>
            <a:r>
              <a:rPr lang="en-US"/>
              <a:t>
              </a:t>
            </a:r>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377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16C4C9A-3960-41CF-A4E9-2A8FB932454B}" type="datetimeFigureOut">
              <a:rPr lang="en-US" smtClean="0"/>
              <a:t>3/19/2020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607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CBC1C18-307B-4F68-A007-B5B542270E8D}" type="datetimeFigureOut">
              <a:rPr lang="en-US" smtClean="0"/>
              <a:t>3/19/2020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39552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ECC803-115F-47F4-8981-03F862B18AA5}"/>
              </a:ext>
            </a:extLst>
          </p:cNvPr>
          <p:cNvSpPr>
            <a:spLocks noGrp="1"/>
          </p:cNvSpPr>
          <p:nvPr>
            <p:ph type="ctrTitle"/>
          </p:nvPr>
        </p:nvSpPr>
        <p:spPr/>
        <p:txBody>
          <a:bodyPr>
            <a:normAutofit fontScale="90000"/>
          </a:bodyPr>
          <a:lstStyle/>
          <a:p>
            <a:r>
              <a:rPr lang="pl-PL" dirty="0"/>
              <a:t>Dziedziczenie testamentowe</a:t>
            </a:r>
            <a:br>
              <a:rPr lang="pl-PL" dirty="0"/>
            </a:br>
            <a:r>
              <a:rPr lang="pl-PL" sz="4900" dirty="0"/>
              <a:t>Cudzoziemiec jako spadkobierca testamentowy</a:t>
            </a:r>
          </a:p>
        </p:txBody>
      </p:sp>
      <p:sp>
        <p:nvSpPr>
          <p:cNvPr id="3" name="Podtytuł 2">
            <a:extLst>
              <a:ext uri="{FF2B5EF4-FFF2-40B4-BE49-F238E27FC236}">
                <a16:creationId xmlns:a16="http://schemas.microsoft.com/office/drawing/2014/main" id="{ABC1D654-C646-4CCF-A29C-48A6F4408F76}"/>
              </a:ext>
            </a:extLst>
          </p:cNvPr>
          <p:cNvSpPr>
            <a:spLocks noGrp="1"/>
          </p:cNvSpPr>
          <p:nvPr>
            <p:ph type="subTitle" idx="1"/>
          </p:nvPr>
        </p:nvSpPr>
        <p:spPr/>
        <p:txBody>
          <a:bodyPr/>
          <a:lstStyle/>
          <a:p>
            <a:r>
              <a:rPr lang="pl-PL" dirty="0"/>
              <a:t>Agnieszka Kwiecień-Madej</a:t>
            </a:r>
          </a:p>
        </p:txBody>
      </p:sp>
    </p:spTree>
    <p:extLst>
      <p:ext uri="{BB962C8B-B14F-4D97-AF65-F5344CB8AC3E}">
        <p14:creationId xmlns:p14="http://schemas.microsoft.com/office/powerpoint/2010/main" val="362178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429ABA-D7A2-4018-B7C2-2CA66F80FAB7}"/>
              </a:ext>
            </a:extLst>
          </p:cNvPr>
          <p:cNvSpPr>
            <a:spLocks noGrp="1"/>
          </p:cNvSpPr>
          <p:nvPr>
            <p:ph type="title"/>
          </p:nvPr>
        </p:nvSpPr>
        <p:spPr/>
        <p:txBody>
          <a:bodyPr/>
          <a:lstStyle/>
          <a:p>
            <a:r>
              <a:rPr lang="pl-PL" sz="3600" dirty="0"/>
              <a:t>Powołanie spadkobiercy pod warunkiem lub z zastrzeżeniem terminu</a:t>
            </a:r>
          </a:p>
        </p:txBody>
      </p:sp>
      <p:sp>
        <p:nvSpPr>
          <p:cNvPr id="3" name="Symbol zastępczy zawartości 2">
            <a:extLst>
              <a:ext uri="{FF2B5EF4-FFF2-40B4-BE49-F238E27FC236}">
                <a16:creationId xmlns:a16="http://schemas.microsoft.com/office/drawing/2014/main" id="{C71E7831-0AB8-4A99-B5CB-53981FE66789}"/>
              </a:ext>
            </a:extLst>
          </p:cNvPr>
          <p:cNvSpPr>
            <a:spLocks noGrp="1"/>
          </p:cNvSpPr>
          <p:nvPr>
            <p:ph idx="1"/>
          </p:nvPr>
        </p:nvSpPr>
        <p:spPr/>
        <p:txBody>
          <a:bodyPr>
            <a:normAutofit fontScale="92500" lnSpcReduction="10000"/>
          </a:bodyPr>
          <a:lstStyle/>
          <a:p>
            <a:r>
              <a:rPr lang="pl-PL" dirty="0"/>
              <a:t>Art. 962 k.c. Zastrzeżenie warunku lub terminu, uczynione przy powołaniu spadkobiercy testamentowego, uważane jest za nieistniejące. Jeżeli jednak z treści testamentu lub z okoliczności wynika, że bez takiego zastrzeżenia spadkobierca nie zostałby powołany, powołanie spadkobiercy jest nieważne. Przepisów tych nie stosuje się, jeżeli ziszczenie się lub nieziszczenie się warunku albo nadejście terminu nastąpiło przed otwarciem spadku.</a:t>
            </a:r>
          </a:p>
          <a:p>
            <a:r>
              <a:rPr lang="pl-PL" dirty="0"/>
              <a:t>Treść powyższego przepisu oznacza, że powołanie do spadku ma być bezwarunkowe i nieograniczone terminem (</a:t>
            </a:r>
            <a:r>
              <a:rPr lang="pl-PL" dirty="0" err="1"/>
              <a:t>zd</a:t>
            </a:r>
            <a:r>
              <a:rPr lang="pl-PL" dirty="0"/>
              <a:t>. 1)</a:t>
            </a:r>
          </a:p>
          <a:p>
            <a:r>
              <a:rPr lang="pl-PL" dirty="0"/>
              <a:t>Okoliczności, o których mowa w </a:t>
            </a:r>
            <a:r>
              <a:rPr lang="pl-PL" dirty="0" err="1"/>
              <a:t>zd</a:t>
            </a:r>
            <a:r>
              <a:rPr lang="pl-PL" dirty="0"/>
              <a:t>. 2 należy interpretować szeroko – zarówno jako okoliczności sporządzenia testamentu jak i inne. </a:t>
            </a:r>
          </a:p>
          <a:p>
            <a:r>
              <a:rPr lang="pl-PL" dirty="0"/>
              <a:t>Jeśli ziszczenie lub nieziszczenie warunku albo nadejście terminu nastąpiło przed otwarciem spadku, nie stosuje się sankcji ze </a:t>
            </a:r>
            <a:r>
              <a:rPr lang="pl-PL" dirty="0" err="1"/>
              <a:t>zd</a:t>
            </a:r>
            <a:r>
              <a:rPr lang="pl-PL" dirty="0"/>
              <a:t>. 2 (</a:t>
            </a:r>
            <a:r>
              <a:rPr lang="pl-PL" dirty="0" err="1"/>
              <a:t>zd</a:t>
            </a:r>
            <a:r>
              <a:rPr lang="pl-PL" dirty="0"/>
              <a:t>. 3)</a:t>
            </a:r>
          </a:p>
          <a:p>
            <a:endParaRPr lang="pl-PL" dirty="0"/>
          </a:p>
        </p:txBody>
      </p:sp>
    </p:spTree>
    <p:extLst>
      <p:ext uri="{BB962C8B-B14F-4D97-AF65-F5344CB8AC3E}">
        <p14:creationId xmlns:p14="http://schemas.microsoft.com/office/powerpoint/2010/main" val="192768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49653E-CE15-43E5-94B3-11F3F7949506}"/>
              </a:ext>
            </a:extLst>
          </p:cNvPr>
          <p:cNvSpPr>
            <a:spLocks noGrp="1"/>
          </p:cNvSpPr>
          <p:nvPr>
            <p:ph type="title"/>
          </p:nvPr>
        </p:nvSpPr>
        <p:spPr/>
        <p:txBody>
          <a:bodyPr/>
          <a:lstStyle/>
          <a:p>
            <a:r>
              <a:rPr lang="pl-PL" dirty="0"/>
              <a:t>Podstawienie zwykłe</a:t>
            </a:r>
          </a:p>
        </p:txBody>
      </p:sp>
      <p:sp>
        <p:nvSpPr>
          <p:cNvPr id="3" name="Symbol zastępczy zawartości 2">
            <a:extLst>
              <a:ext uri="{FF2B5EF4-FFF2-40B4-BE49-F238E27FC236}">
                <a16:creationId xmlns:a16="http://schemas.microsoft.com/office/drawing/2014/main" id="{E0827E45-61E1-4781-8892-C171282C8789}"/>
              </a:ext>
            </a:extLst>
          </p:cNvPr>
          <p:cNvSpPr>
            <a:spLocks noGrp="1"/>
          </p:cNvSpPr>
          <p:nvPr>
            <p:ph idx="1"/>
          </p:nvPr>
        </p:nvSpPr>
        <p:spPr/>
        <p:txBody>
          <a:bodyPr/>
          <a:lstStyle/>
          <a:p>
            <a:r>
              <a:rPr lang="pl-PL" dirty="0"/>
              <a:t>Art. 963 k.c. Można powołać spadkobiercę testamentowego na wypadek, gdyby inna osoba powołana jako spadkobierca ustawowy lub testamentowy nie chciała lub nie mogła być spadkobiercą (podstawienie).</a:t>
            </a:r>
          </a:p>
          <a:p>
            <a:r>
              <a:rPr lang="pl-PL" dirty="0"/>
              <a:t>Dotyczy sytuacji, w których spadkodawca powołuje do dziedziczenia osobę A i jednocześnie zaznacza, że jeśli A nie będzie chciał lub nie będzie mógł dziedziczyć, powołuję osobę B. Jeśli warunek podstawienia będzie spełniony w chwili otwarcia spadku, do dziedziczenia dochodzi spadkobierca podstawiony (substytut),</a:t>
            </a:r>
          </a:p>
          <a:p>
            <a:r>
              <a:rPr lang="pl-PL" dirty="0"/>
              <a:t>Podstawienie może być wielokrotne, można ustanowić jednego lub kilku substytutów, </a:t>
            </a:r>
          </a:p>
          <a:p>
            <a:r>
              <a:rPr lang="pl-PL" dirty="0"/>
              <a:t>Ustanowienie </a:t>
            </a:r>
            <a:r>
              <a:rPr lang="pl-PL" dirty="0" err="1"/>
              <a:t>substytuta</a:t>
            </a:r>
            <a:r>
              <a:rPr lang="pl-PL" dirty="0"/>
              <a:t> wyłącza przyrost (art. 965 k.c.)</a:t>
            </a:r>
          </a:p>
        </p:txBody>
      </p:sp>
    </p:spTree>
    <p:extLst>
      <p:ext uri="{BB962C8B-B14F-4D97-AF65-F5344CB8AC3E}">
        <p14:creationId xmlns:p14="http://schemas.microsoft.com/office/powerpoint/2010/main" val="120702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C68351-1009-4414-97BB-2FFA2DC726EF}"/>
              </a:ext>
            </a:extLst>
          </p:cNvPr>
          <p:cNvSpPr>
            <a:spLocks noGrp="1"/>
          </p:cNvSpPr>
          <p:nvPr>
            <p:ph type="title"/>
          </p:nvPr>
        </p:nvSpPr>
        <p:spPr/>
        <p:txBody>
          <a:bodyPr/>
          <a:lstStyle/>
          <a:p>
            <a:r>
              <a:rPr lang="pl-PL" dirty="0"/>
              <a:t>Podstawienie powiernicze</a:t>
            </a:r>
          </a:p>
        </p:txBody>
      </p:sp>
      <p:sp>
        <p:nvSpPr>
          <p:cNvPr id="3" name="Symbol zastępczy zawartości 2">
            <a:extLst>
              <a:ext uri="{FF2B5EF4-FFF2-40B4-BE49-F238E27FC236}">
                <a16:creationId xmlns:a16="http://schemas.microsoft.com/office/drawing/2014/main" id="{39BEA08F-FAC1-4757-B961-0EF07FF1F3CF}"/>
              </a:ext>
            </a:extLst>
          </p:cNvPr>
          <p:cNvSpPr>
            <a:spLocks noGrp="1"/>
          </p:cNvSpPr>
          <p:nvPr>
            <p:ph idx="1"/>
          </p:nvPr>
        </p:nvSpPr>
        <p:spPr/>
        <p:txBody>
          <a:bodyPr>
            <a:normAutofit lnSpcReduction="10000"/>
          </a:bodyPr>
          <a:lstStyle/>
          <a:p>
            <a:r>
              <a:rPr lang="pl-PL" b="1" dirty="0"/>
              <a:t>Art. 964 k.c. </a:t>
            </a:r>
            <a:r>
              <a:rPr lang="pl-PL" dirty="0"/>
              <a:t>Postanowienie testamentu, przez które spadkodawca zobowiązuje spadkobiercę do zachowania nabytego spadku i do pozostawienia go innej osobie, ma tylko ten skutek, że ta inna osoba jest powołana do spadku na wypadek, gdyby spadkobierca nie chciał lub nie mógł być spadkobiercą. Jeżeli jednak z treści testamentu lub z okoliczności wynika, iż spadkobierca bez takiego ograniczenia nie byłby powołany, powołanie spadkobiercy jest nieważne.</a:t>
            </a:r>
          </a:p>
          <a:p>
            <a:r>
              <a:rPr lang="pl-PL" dirty="0"/>
              <a:t>W polskim systemie prawnym obowiązuje zakaz postawienia powierniczego. </a:t>
            </a:r>
          </a:p>
          <a:p>
            <a:r>
              <a:rPr lang="pl-PL" dirty="0"/>
              <a:t>Dotyczy sytuacji, w które np. spadkodawca powołuje do dziedziczenia swego brata, którego jednocześnie zobowiązuje do przekazania spadku synowi spadkobiercy po osiągnięciu pełnoletności, gdyż wcześniej mógłby roztrwonić majątek. </a:t>
            </a:r>
          </a:p>
        </p:txBody>
      </p:sp>
    </p:spTree>
    <p:extLst>
      <p:ext uri="{BB962C8B-B14F-4D97-AF65-F5344CB8AC3E}">
        <p14:creationId xmlns:p14="http://schemas.microsoft.com/office/powerpoint/2010/main" val="914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B182B4-807A-4218-9C3F-0EFB58854FA0}"/>
              </a:ext>
            </a:extLst>
          </p:cNvPr>
          <p:cNvSpPr>
            <a:spLocks noGrp="1"/>
          </p:cNvSpPr>
          <p:nvPr>
            <p:ph type="title"/>
          </p:nvPr>
        </p:nvSpPr>
        <p:spPr/>
        <p:txBody>
          <a:bodyPr/>
          <a:lstStyle/>
          <a:p>
            <a:r>
              <a:rPr lang="pl-PL" dirty="0"/>
              <a:t>Przyrost</a:t>
            </a:r>
          </a:p>
        </p:txBody>
      </p:sp>
      <p:sp>
        <p:nvSpPr>
          <p:cNvPr id="3" name="Symbol zastępczy zawartości 2">
            <a:extLst>
              <a:ext uri="{FF2B5EF4-FFF2-40B4-BE49-F238E27FC236}">
                <a16:creationId xmlns:a16="http://schemas.microsoft.com/office/drawing/2014/main" id="{6AA6E363-4F23-463E-8FD6-00A5EC05D6C0}"/>
              </a:ext>
            </a:extLst>
          </p:cNvPr>
          <p:cNvSpPr>
            <a:spLocks noGrp="1"/>
          </p:cNvSpPr>
          <p:nvPr>
            <p:ph idx="1"/>
          </p:nvPr>
        </p:nvSpPr>
        <p:spPr/>
        <p:txBody>
          <a:bodyPr>
            <a:normAutofit fontScale="92500" lnSpcReduction="10000"/>
          </a:bodyPr>
          <a:lstStyle/>
          <a:p>
            <a:r>
              <a:rPr lang="pl-PL" dirty="0"/>
              <a:t>Art. 965 k.c. Jeżeli spadkodawca powołał kilku spadkobierców testamentowych, a jeden z nich nie chce lub nie może być spadkobiercą, przeznaczony dla niego udział, w braku odmiennej woli spadkodawcy, przypada pozostałym spadkobiercom testamentowym w stosunku do przypadających im udziałów (przyrost).</a:t>
            </a:r>
          </a:p>
          <a:p>
            <a:r>
              <a:rPr lang="pl-PL" dirty="0"/>
              <a:t>Przyrost wyłącza:</a:t>
            </a:r>
          </a:p>
          <a:p>
            <a:pPr lvl="1"/>
            <a:r>
              <a:rPr lang="pl-PL" dirty="0"/>
              <a:t>Zastosowanie podstawienia,</a:t>
            </a:r>
          </a:p>
          <a:p>
            <a:pPr lvl="1"/>
            <a:r>
              <a:rPr lang="pl-PL" dirty="0"/>
              <a:t>Testament negatywny </a:t>
            </a:r>
          </a:p>
          <a:p>
            <a:pPr marL="457200" lvl="1" indent="0">
              <a:buNone/>
            </a:pPr>
            <a:endParaRPr lang="pl-PL" dirty="0"/>
          </a:p>
          <a:p>
            <a:pPr marL="457200" lvl="1" indent="0">
              <a:buNone/>
            </a:pPr>
            <a:r>
              <a:rPr lang="pl-PL" dirty="0"/>
              <a:t>Przykład: Spadkobierca ma jedynie dwoje dzieci A i B, które są jego jedynymi spadkobiercami ustawowymi. Powołuje je też do dziedziczenia w testamencie. Gdyby A nie chciał lub nie mógł dziedziczyć, na zasadzie przyrostu dojdzie B – nawet jeśli nie jest to zgodne z prawdopodobną wolą spadkodawcy. </a:t>
            </a:r>
          </a:p>
        </p:txBody>
      </p:sp>
    </p:spTree>
    <p:extLst>
      <p:ext uri="{BB962C8B-B14F-4D97-AF65-F5344CB8AC3E}">
        <p14:creationId xmlns:p14="http://schemas.microsoft.com/office/powerpoint/2010/main" val="232733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CC73CE-8E48-4086-B365-C376D310871E}"/>
              </a:ext>
            </a:extLst>
          </p:cNvPr>
          <p:cNvSpPr>
            <a:spLocks noGrp="1"/>
          </p:cNvSpPr>
          <p:nvPr>
            <p:ph type="title"/>
          </p:nvPr>
        </p:nvSpPr>
        <p:spPr/>
        <p:txBody>
          <a:bodyPr/>
          <a:lstStyle/>
          <a:p>
            <a:r>
              <a:rPr lang="pl-PL" sz="3600" dirty="0"/>
              <a:t>Bezskuteczność powołania a zapisy zwykłe i polecenia obciążające spadkobiercę</a:t>
            </a:r>
          </a:p>
        </p:txBody>
      </p:sp>
      <p:sp>
        <p:nvSpPr>
          <p:cNvPr id="3" name="Symbol zastępczy zawartości 2">
            <a:extLst>
              <a:ext uri="{FF2B5EF4-FFF2-40B4-BE49-F238E27FC236}">
                <a16:creationId xmlns:a16="http://schemas.microsoft.com/office/drawing/2014/main" id="{3F108BEC-DF66-472F-A16B-50BD904AECD7}"/>
              </a:ext>
            </a:extLst>
          </p:cNvPr>
          <p:cNvSpPr>
            <a:spLocks noGrp="1"/>
          </p:cNvSpPr>
          <p:nvPr>
            <p:ph idx="1"/>
          </p:nvPr>
        </p:nvSpPr>
        <p:spPr/>
        <p:txBody>
          <a:bodyPr/>
          <a:lstStyle/>
          <a:p>
            <a:r>
              <a:rPr lang="pl-PL" dirty="0"/>
              <a:t>Bezskuteczność powołania spadkobiercy testamentowego co do zasady pozostaje bez wpływu na skuteczność pozostałych rozrządzeń testamentowych </a:t>
            </a:r>
          </a:p>
          <a:p>
            <a:r>
              <a:rPr lang="pl-PL" dirty="0"/>
              <a:t>Przykładem takiej sytuacji jest: powołanie spadkobiercy A i obciążenie go zapisem zwykłym na rzecz B. Bezskuteczność powołania A jako spadkobiercy jest bez znaczenia dla skuteczności zapisu na rzecz B, gdyż obowiązek ten spoczywa na spadkobiercy, bez znaczenia kto nim będzie. </a:t>
            </a:r>
          </a:p>
        </p:txBody>
      </p:sp>
    </p:spTree>
    <p:extLst>
      <p:ext uri="{BB962C8B-B14F-4D97-AF65-F5344CB8AC3E}">
        <p14:creationId xmlns:p14="http://schemas.microsoft.com/office/powerpoint/2010/main" val="1337583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C0B7CE-B91F-4C64-8117-DBD3EB435EEE}"/>
              </a:ext>
            </a:extLst>
          </p:cNvPr>
          <p:cNvSpPr>
            <a:spLocks noGrp="1"/>
          </p:cNvSpPr>
          <p:nvPr>
            <p:ph type="title"/>
          </p:nvPr>
        </p:nvSpPr>
        <p:spPr/>
        <p:txBody>
          <a:bodyPr/>
          <a:lstStyle/>
          <a:p>
            <a:r>
              <a:rPr lang="pl-PL" dirty="0"/>
              <a:t>Dziedziczenie przez cudzoziemców</a:t>
            </a:r>
          </a:p>
        </p:txBody>
      </p:sp>
      <p:sp>
        <p:nvSpPr>
          <p:cNvPr id="3" name="Symbol zastępczy zawartości 2">
            <a:extLst>
              <a:ext uri="{FF2B5EF4-FFF2-40B4-BE49-F238E27FC236}">
                <a16:creationId xmlns:a16="http://schemas.microsoft.com/office/drawing/2014/main" id="{B5DAB1D1-A930-45A6-986F-3A3003E22530}"/>
              </a:ext>
            </a:extLst>
          </p:cNvPr>
          <p:cNvSpPr>
            <a:spLocks noGrp="1"/>
          </p:cNvSpPr>
          <p:nvPr>
            <p:ph idx="1"/>
          </p:nvPr>
        </p:nvSpPr>
        <p:spPr/>
        <p:txBody>
          <a:bodyPr>
            <a:normAutofit fontScale="77500" lnSpcReduction="20000"/>
          </a:bodyPr>
          <a:lstStyle/>
          <a:p>
            <a:r>
              <a:rPr lang="pl-PL" dirty="0"/>
              <a:t>Zdolność dziedziczenia przysługuje osobom fizycznym, niezależnie od tego czy są obywatelami polskimi. Wyjątki dotyczą nabywania nieruchomości przez cudzoziemców w drodze dziedziczenia</a:t>
            </a:r>
          </a:p>
          <a:p>
            <a:r>
              <a:rPr lang="pl-PL" dirty="0"/>
              <a:t>Podstawa prawna: USTAWA O NABYWANIU NIERUCHOMOŚCI PRZEZ CUDZOZIEMCÓW z dnia 24 marca 1920 r. tj. z dnia 22 listopada 2017 r. (Dz.U. z 2017 r. poz. 2278),</a:t>
            </a:r>
          </a:p>
          <a:p>
            <a:r>
              <a:rPr lang="pl-PL" dirty="0"/>
              <a:t>Zgodnie z art. 1 ust. 1 ustawy nabycie nieruchomości przez cudzoziemca wymaga zezwolenia (wydanego przez ministra właściwego do spaw wewnętrznych)</a:t>
            </a:r>
          </a:p>
          <a:p>
            <a:r>
              <a:rPr lang="pl-PL" dirty="0"/>
              <a:t>W przypadku dziedziczenia znaczenie odgrywa regulacja art. 7 ust 1-4 ustawy </a:t>
            </a:r>
            <a:r>
              <a:rPr lang="pl-PL" dirty="0">
                <a:sym typeface="Wingdings" panose="05000000000000000000" pitchFamily="2" charset="2"/>
              </a:rPr>
              <a:t> wyłącza się obowiązek uzyskania zezwolenia, o którym mowa wyżej w przypadku nabycia nieruchomości w drodze dziedziczenia ustawowego lub zapisu windykacyjnego (art. 7 ust. 2)</a:t>
            </a:r>
          </a:p>
          <a:p>
            <a:r>
              <a:rPr lang="pl-PL" dirty="0">
                <a:sym typeface="Wingdings" panose="05000000000000000000" pitchFamily="2" charset="2"/>
              </a:rPr>
              <a:t>Jeśli cudzoziemiec jest spadkobiercą testamentowym musi uzyskać omawiane zezwolenie. Czyni to na wniosek w terminie 2 lat od otwarcia spadku. Brak omawianego zezwolenia skutkuje tym, że prawo własności nieruchomości (lub użytkowanie wieczyste) przechodzi na osoby, które byłyby powołane do spadku z ustawy (art. 7 ust. 3)</a:t>
            </a:r>
          </a:p>
        </p:txBody>
      </p:sp>
    </p:spTree>
    <p:extLst>
      <p:ext uri="{BB962C8B-B14F-4D97-AF65-F5344CB8AC3E}">
        <p14:creationId xmlns:p14="http://schemas.microsoft.com/office/powerpoint/2010/main" val="787329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CECD42-380B-4597-AC52-1823CEC4AA09}"/>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024690E0-09A9-4246-B14F-1C1FDD78248F}"/>
              </a:ext>
            </a:extLst>
          </p:cNvPr>
          <p:cNvSpPr>
            <a:spLocks noGrp="1"/>
          </p:cNvSpPr>
          <p:nvPr>
            <p:ph idx="1"/>
          </p:nvPr>
        </p:nvSpPr>
        <p:spPr/>
        <p:txBody>
          <a:bodyPr>
            <a:normAutofit lnSpcReduction="10000"/>
          </a:bodyPr>
          <a:lstStyle/>
          <a:p>
            <a:r>
              <a:rPr lang="pl-PL" dirty="0"/>
              <a:t>Testamentem własnoręcznym z dnia 7 lipca 2007 r. Jerzy C. powołała do dziedziczenia swego syna Mariusza C., wskazując, że zostanie on spadkobiercą pod warunkiem ukończenia studiów prawniczych. Gdyby zaś Mariusz warunku tego nie spełnił, spadek ma przypaść w całości fundacji, której spadkodawca był założycielem. Jerzy C. zmarł 23 maja 2016 r., a 30 września 2016 r. Mariusz C. wystąpił o stwierdzenie nabycia spadku na swoją rzecz, podnosząc, że w dniu 6 czerwca 2016 r. obronił pracę magisterską na Wydziale Prawa i Administracji Uniwersytetu Warszawskiego. </a:t>
            </a:r>
          </a:p>
          <a:p>
            <a:r>
              <a:rPr lang="pl-PL" dirty="0"/>
              <a:t>Uczestnikami postępowania są fundacja, przyrodnie rodzeństwo Mariusza C. – Julian T. i Adrianna N. – dzieci Jerzego C. ze związku pozamałżeńskiego. </a:t>
            </a:r>
          </a:p>
          <a:p>
            <a:r>
              <a:rPr lang="pl-PL" dirty="0"/>
              <a:t>Kto nabędzie spadek po Jerzym C.? Uzasadnij </a:t>
            </a:r>
            <a:r>
              <a:rPr lang="pl-PL"/>
              <a:t>swoje stanowisko.  </a:t>
            </a:r>
            <a:endParaRPr lang="pl-PL" dirty="0"/>
          </a:p>
        </p:txBody>
      </p:sp>
    </p:spTree>
    <p:extLst>
      <p:ext uri="{BB962C8B-B14F-4D97-AF65-F5344CB8AC3E}">
        <p14:creationId xmlns:p14="http://schemas.microsoft.com/office/powerpoint/2010/main" val="410537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34FDFD-B09E-411C-BF88-1F9320C61059}"/>
              </a:ext>
            </a:extLst>
          </p:cNvPr>
          <p:cNvSpPr>
            <a:spLocks noGrp="1"/>
          </p:cNvSpPr>
          <p:nvPr>
            <p:ph type="title"/>
          </p:nvPr>
        </p:nvSpPr>
        <p:spPr/>
        <p:txBody>
          <a:bodyPr/>
          <a:lstStyle/>
          <a:p>
            <a:r>
              <a:rPr lang="pl-PL" dirty="0"/>
              <a:t>Spadkobierca</a:t>
            </a:r>
          </a:p>
        </p:txBody>
      </p:sp>
      <p:sp>
        <p:nvSpPr>
          <p:cNvPr id="3" name="Symbol zastępczy zawartości 2">
            <a:extLst>
              <a:ext uri="{FF2B5EF4-FFF2-40B4-BE49-F238E27FC236}">
                <a16:creationId xmlns:a16="http://schemas.microsoft.com/office/drawing/2014/main" id="{84A40531-8BFB-4367-A1AC-6451996F9EEF}"/>
              </a:ext>
            </a:extLst>
          </p:cNvPr>
          <p:cNvSpPr>
            <a:spLocks noGrp="1"/>
          </p:cNvSpPr>
          <p:nvPr>
            <p:ph idx="1"/>
          </p:nvPr>
        </p:nvSpPr>
        <p:spPr/>
        <p:txBody>
          <a:bodyPr/>
          <a:lstStyle/>
          <a:p>
            <a:r>
              <a:rPr lang="pl-PL" dirty="0"/>
              <a:t>Art. 959 k.c. Spadkodawca może powołać do całości lub części spadku jedną lub kilka osób.</a:t>
            </a:r>
          </a:p>
          <a:p>
            <a:r>
              <a:rPr lang="pl-PL" dirty="0"/>
              <a:t>Spadkobiercy powołani w testamencie wyprzedzają spadkobierców ustawowych. W braku spadkobierców testamentowych do dziedziczenia dochodzą spadkobiercy ustawowi (patrz art. 926 k.c.)</a:t>
            </a:r>
          </a:p>
          <a:p>
            <a:endParaRPr lang="pl-PL" dirty="0"/>
          </a:p>
        </p:txBody>
      </p:sp>
    </p:spTree>
    <p:extLst>
      <p:ext uri="{BB962C8B-B14F-4D97-AF65-F5344CB8AC3E}">
        <p14:creationId xmlns:p14="http://schemas.microsoft.com/office/powerpoint/2010/main" val="77074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0225A4-64F5-4557-A6B4-EDAC206AD9FF}"/>
              </a:ext>
            </a:extLst>
          </p:cNvPr>
          <p:cNvSpPr>
            <a:spLocks noGrp="1"/>
          </p:cNvSpPr>
          <p:nvPr>
            <p:ph type="title"/>
          </p:nvPr>
        </p:nvSpPr>
        <p:spPr/>
        <p:txBody>
          <a:bodyPr/>
          <a:lstStyle/>
          <a:p>
            <a:r>
              <a:rPr lang="pl-PL" dirty="0"/>
              <a:t>Zdolność dziedziczenia</a:t>
            </a:r>
          </a:p>
        </p:txBody>
      </p:sp>
      <p:sp>
        <p:nvSpPr>
          <p:cNvPr id="3" name="Symbol zastępczy zawartości 2">
            <a:extLst>
              <a:ext uri="{FF2B5EF4-FFF2-40B4-BE49-F238E27FC236}">
                <a16:creationId xmlns:a16="http://schemas.microsoft.com/office/drawing/2014/main" id="{D36B8BBE-2E7A-4BE8-80E8-DED5D9EF2F42}"/>
              </a:ext>
            </a:extLst>
          </p:cNvPr>
          <p:cNvSpPr>
            <a:spLocks noGrp="1"/>
          </p:cNvSpPr>
          <p:nvPr>
            <p:ph idx="1"/>
          </p:nvPr>
        </p:nvSpPr>
        <p:spPr/>
        <p:txBody>
          <a:bodyPr/>
          <a:lstStyle/>
          <a:p>
            <a:r>
              <a:rPr lang="pl-PL" dirty="0"/>
              <a:t>Art. 927 k.c. § 1. Nie może być spadkobiercą osoba fizyczna, która nie żyje </a:t>
            </a:r>
            <a:r>
              <a:rPr lang="pl-PL" b="1" dirty="0"/>
              <a:t>w chwili otwarcia spadku</a:t>
            </a:r>
            <a:r>
              <a:rPr lang="pl-PL" dirty="0"/>
              <a:t>, ani osoba prawna, która w tym czasie nie istnieje.</a:t>
            </a:r>
          </a:p>
          <a:p>
            <a:pPr marL="0" indent="0">
              <a:buNone/>
            </a:pPr>
            <a:r>
              <a:rPr lang="pl-PL" dirty="0"/>
              <a:t>§ 2. Jednakże dziecko w chwili otwarcia spadku już poczęte może być spadkobiercą, jeżeli urodzi się żywe.</a:t>
            </a:r>
          </a:p>
          <a:p>
            <a:pPr marL="0" indent="0">
              <a:buNone/>
            </a:pPr>
            <a:r>
              <a:rPr lang="pl-PL" dirty="0"/>
              <a:t>§ 3. Fundacja ustanowiona w testamencie przez spadkodawcę może być spadkobiercą, jeżeli zostanie wpisana do rejestru w ciągu dwóch lat od ogłoszenia testamentu.</a:t>
            </a:r>
          </a:p>
          <a:p>
            <a:r>
              <a:rPr lang="pl-PL" dirty="0"/>
              <a:t>W testamencie można powołać do dziedziczenia swoje niepoczęte (przyszłe) dzieci lub wnuki. Będą one dziedziczyć, o ile będą żyć w chwili otwarcia spadku. </a:t>
            </a:r>
          </a:p>
        </p:txBody>
      </p:sp>
    </p:spTree>
    <p:extLst>
      <p:ext uri="{BB962C8B-B14F-4D97-AF65-F5344CB8AC3E}">
        <p14:creationId xmlns:p14="http://schemas.microsoft.com/office/powerpoint/2010/main" val="127106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9096C1-034E-43E0-A916-C5D349F8FAF7}"/>
              </a:ext>
            </a:extLst>
          </p:cNvPr>
          <p:cNvSpPr>
            <a:spLocks noGrp="1"/>
          </p:cNvSpPr>
          <p:nvPr>
            <p:ph type="title"/>
          </p:nvPr>
        </p:nvSpPr>
        <p:spPr/>
        <p:txBody>
          <a:bodyPr/>
          <a:lstStyle/>
          <a:p>
            <a:r>
              <a:rPr lang="pl-PL" dirty="0"/>
              <a:t>Sposób powołania spadkobiercy</a:t>
            </a:r>
          </a:p>
        </p:txBody>
      </p:sp>
      <p:sp>
        <p:nvSpPr>
          <p:cNvPr id="3" name="Symbol zastępczy zawartości 2">
            <a:extLst>
              <a:ext uri="{FF2B5EF4-FFF2-40B4-BE49-F238E27FC236}">
                <a16:creationId xmlns:a16="http://schemas.microsoft.com/office/drawing/2014/main" id="{23FDDEC9-D671-4B78-9A3E-8B02AE517AEE}"/>
              </a:ext>
            </a:extLst>
          </p:cNvPr>
          <p:cNvSpPr>
            <a:spLocks noGrp="1"/>
          </p:cNvSpPr>
          <p:nvPr>
            <p:ph idx="1"/>
          </p:nvPr>
        </p:nvSpPr>
        <p:spPr>
          <a:xfrm>
            <a:off x="1103312" y="2052918"/>
            <a:ext cx="10331127" cy="4195481"/>
          </a:xfrm>
        </p:spPr>
        <p:txBody>
          <a:bodyPr/>
          <a:lstStyle/>
          <a:p>
            <a:r>
              <a:rPr lang="pl-PL" dirty="0"/>
              <a:t>Testator musi oznaczyć osobę spadkobiercy w sposób umożliwiający jego identyfikację (nie wymaga to użycia żadnej szczególnej formuły),</a:t>
            </a:r>
          </a:p>
          <a:p>
            <a:r>
              <a:rPr lang="pl-PL" dirty="0"/>
              <a:t>Wskazanie jedynie celu na jaki majątek ma być przeznaczony np. na bezdomne zwierzęta – nie stanowi prawidłowego oznaczenia spadkobiercy </a:t>
            </a:r>
            <a:r>
              <a:rPr lang="pl-PL" dirty="0">
                <a:sym typeface="Wingdings" panose="05000000000000000000" pitchFamily="2" charset="2"/>
              </a:rPr>
              <a:t> do dziedziczenia dochodzą wówczas spadkobiercy ustawowi, a rozrządzenie testamentowe może być co najwyżej uznane za polecenie (art. 982 k.c.)</a:t>
            </a:r>
          </a:p>
          <a:p>
            <a:r>
              <a:rPr lang="pl-PL" dirty="0">
                <a:sym typeface="Wingdings" panose="05000000000000000000" pitchFamily="2" charset="2"/>
              </a:rPr>
              <a:t>Nie jest możliwe upoważnienie osoby trzeciej do wyznaczenia spadkobiercy np. powołanie do spadku najlojalniejszego wnuka (</a:t>
            </a:r>
            <a:r>
              <a:rPr lang="pl-PL" dirty="0" err="1">
                <a:sym typeface="Wingdings" panose="05000000000000000000" pitchFamily="2" charset="2"/>
              </a:rPr>
              <a:t>ocenne</a:t>
            </a:r>
            <a:r>
              <a:rPr lang="pl-PL" dirty="0">
                <a:sym typeface="Wingdings" panose="05000000000000000000" pitchFamily="2" charset="2"/>
              </a:rPr>
              <a:t>), jednakże powołanie „najstarszego wnuka” należy uznać za możliwe. </a:t>
            </a:r>
          </a:p>
          <a:p>
            <a:r>
              <a:rPr lang="pl-PL" dirty="0">
                <a:sym typeface="Wingdings" panose="05000000000000000000" pitchFamily="2" charset="2"/>
              </a:rPr>
              <a:t>Jeśli nie da się jednoznacznie zidentyfikować spadkobiercy powołanie jest </a:t>
            </a:r>
            <a:r>
              <a:rPr lang="pl-PL" dirty="0" err="1">
                <a:sym typeface="Wingdings" panose="05000000000000000000" pitchFamily="2" charset="2"/>
              </a:rPr>
              <a:t>bezsuteczne</a:t>
            </a:r>
            <a:r>
              <a:rPr lang="pl-PL" dirty="0">
                <a:sym typeface="Wingdings" panose="05000000000000000000" pitchFamily="2" charset="2"/>
              </a:rPr>
              <a:t>. </a:t>
            </a:r>
            <a:endParaRPr lang="pl-PL" dirty="0"/>
          </a:p>
        </p:txBody>
      </p:sp>
    </p:spTree>
    <p:extLst>
      <p:ext uri="{BB962C8B-B14F-4D97-AF65-F5344CB8AC3E}">
        <p14:creationId xmlns:p14="http://schemas.microsoft.com/office/powerpoint/2010/main" val="102955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48CCF1-D9B1-45C0-84E4-959D714EC46D}"/>
              </a:ext>
            </a:extLst>
          </p:cNvPr>
          <p:cNvSpPr>
            <a:spLocks noGrp="1"/>
          </p:cNvSpPr>
          <p:nvPr>
            <p:ph type="title"/>
          </p:nvPr>
        </p:nvSpPr>
        <p:spPr/>
        <p:txBody>
          <a:bodyPr/>
          <a:lstStyle/>
          <a:p>
            <a:r>
              <a:rPr lang="pl-PL" dirty="0"/>
              <a:t>Powołanie kilku spadkobierców</a:t>
            </a:r>
          </a:p>
        </p:txBody>
      </p:sp>
      <p:sp>
        <p:nvSpPr>
          <p:cNvPr id="3" name="Symbol zastępczy zawartości 2">
            <a:extLst>
              <a:ext uri="{FF2B5EF4-FFF2-40B4-BE49-F238E27FC236}">
                <a16:creationId xmlns:a16="http://schemas.microsoft.com/office/drawing/2014/main" id="{4268F8CD-807E-400B-8D3E-8913565088A2}"/>
              </a:ext>
            </a:extLst>
          </p:cNvPr>
          <p:cNvSpPr>
            <a:spLocks noGrp="1"/>
          </p:cNvSpPr>
          <p:nvPr>
            <p:ph idx="1"/>
          </p:nvPr>
        </p:nvSpPr>
        <p:spPr/>
        <p:txBody>
          <a:bodyPr/>
          <a:lstStyle/>
          <a:p>
            <a:r>
              <a:rPr lang="pl-PL" dirty="0"/>
              <a:t>Można dowolnie określić udziały powołanych spadkobierców w spadku albo przysługujące im części spadku, Brak takiego wskazania oznacza, że wszyscy będą dziedziczyć w częściach równych (art. 960 k.c.)</a:t>
            </a:r>
          </a:p>
          <a:p>
            <a:r>
              <a:rPr lang="pl-PL" dirty="0"/>
              <a:t>Do powołania kilku spadkobierców może dojść w jednym lub kilku testamentów </a:t>
            </a:r>
            <a:r>
              <a:rPr lang="pl-PL" dirty="0">
                <a:sym typeface="Wingdings" panose="05000000000000000000" pitchFamily="2" charset="2"/>
              </a:rPr>
              <a:t> należy ustalić wzajemny stosunek tych testamentów do siebie – art. 947 k.c.</a:t>
            </a:r>
          </a:p>
          <a:p>
            <a:r>
              <a:rPr lang="pl-PL" dirty="0"/>
              <a:t>Określenie wielkości udziałów może nastąpić w sposób wyraźny np. każdemu po </a:t>
            </a:r>
            <a:r>
              <a:rPr lang="pl-PL"/>
              <a:t>¼, albo opisowy, </a:t>
            </a:r>
            <a:endParaRPr lang="pl-PL" dirty="0"/>
          </a:p>
        </p:txBody>
      </p:sp>
    </p:spTree>
    <p:extLst>
      <p:ext uri="{BB962C8B-B14F-4D97-AF65-F5344CB8AC3E}">
        <p14:creationId xmlns:p14="http://schemas.microsoft.com/office/powerpoint/2010/main" val="1209554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4DD569-4D2A-4D1C-AF2A-E86EAC03D053}"/>
              </a:ext>
            </a:extLst>
          </p:cNvPr>
          <p:cNvSpPr>
            <a:spLocks noGrp="1"/>
          </p:cNvSpPr>
          <p:nvPr>
            <p:ph type="title"/>
          </p:nvPr>
        </p:nvSpPr>
        <p:spPr/>
        <p:txBody>
          <a:bodyPr/>
          <a:lstStyle/>
          <a:p>
            <a:r>
              <a:rPr lang="pl-PL" dirty="0"/>
              <a:t>Powołanie do całości lub do części spadku </a:t>
            </a:r>
          </a:p>
        </p:txBody>
      </p:sp>
      <p:sp>
        <p:nvSpPr>
          <p:cNvPr id="3" name="Symbol zastępczy zawartości 2">
            <a:extLst>
              <a:ext uri="{FF2B5EF4-FFF2-40B4-BE49-F238E27FC236}">
                <a16:creationId xmlns:a16="http://schemas.microsoft.com/office/drawing/2014/main" id="{95E4722A-92B0-4DEE-9E56-502CC5467951}"/>
              </a:ext>
            </a:extLst>
          </p:cNvPr>
          <p:cNvSpPr>
            <a:spLocks noGrp="1"/>
          </p:cNvSpPr>
          <p:nvPr>
            <p:ph idx="1"/>
          </p:nvPr>
        </p:nvSpPr>
        <p:spPr/>
        <p:txBody>
          <a:bodyPr>
            <a:normAutofit fontScale="92500" lnSpcReduction="10000"/>
          </a:bodyPr>
          <a:lstStyle/>
          <a:p>
            <a:r>
              <a:rPr lang="pl-PL" dirty="0"/>
              <a:t>Art. 959 k.c. powołanie spadkobierców następuje do całości spadku lub jego części (ułamkowej)</a:t>
            </a:r>
          </a:p>
          <a:p>
            <a:r>
              <a:rPr lang="pl-PL" dirty="0"/>
              <a:t>UWAGA: Art. 926 § 3 k.c. jeśli spadkobiercy testamentowi zostali powołani do części spadku (ułamkowych), pozostałą jego część dziedziczą spadkobiercy ustawowi (krąg spadkobierców ustawowych może się pokrywać w całości lub w części ze spadkobiercami testamentowymi). </a:t>
            </a:r>
          </a:p>
          <a:p>
            <a:r>
              <a:rPr lang="pl-PL" dirty="0"/>
              <a:t>Powołanie spadkobiercy do dziedziczenia określonego przedmiotu </a:t>
            </a:r>
            <a:r>
              <a:rPr lang="pl-PL" dirty="0">
                <a:sym typeface="Wingdings" panose="05000000000000000000" pitchFamily="2" charset="2"/>
              </a:rPr>
              <a:t> nie jest równoznaczne z powołaniem do części spadku. W takiej sytuacji mogą mieć zastosowanie przepisy o zapisie windykacyjnym (art. 981(1) §</a:t>
            </a:r>
            <a:r>
              <a:rPr lang="pl-PL" dirty="0"/>
              <a:t> 1 k.c.) albo art. 961 k.c. (gdy przedmioty te wyczerpują prawie cały spadek i zachodzi wątpliwość co do woli ustanowienia zapisów), albo do dziedziczenia dochodzą spadkobiercy ustawowi, zobowiązani do wykonania zapisów zwykłych na rzecz określonych osób. </a:t>
            </a:r>
          </a:p>
        </p:txBody>
      </p:sp>
    </p:spTree>
    <p:extLst>
      <p:ext uri="{BB962C8B-B14F-4D97-AF65-F5344CB8AC3E}">
        <p14:creationId xmlns:p14="http://schemas.microsoft.com/office/powerpoint/2010/main" val="281255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433547-DD93-4A7F-8C37-BC88C81DF182}"/>
              </a:ext>
            </a:extLst>
          </p:cNvPr>
          <p:cNvSpPr>
            <a:spLocks noGrp="1"/>
          </p:cNvSpPr>
          <p:nvPr>
            <p:ph type="title"/>
          </p:nvPr>
        </p:nvSpPr>
        <p:spPr/>
        <p:txBody>
          <a:bodyPr/>
          <a:lstStyle/>
          <a:p>
            <a:r>
              <a:rPr lang="pl-PL" dirty="0"/>
              <a:t>Testament negatywny </a:t>
            </a:r>
          </a:p>
        </p:txBody>
      </p:sp>
      <p:sp>
        <p:nvSpPr>
          <p:cNvPr id="3" name="Symbol zastępczy zawartości 2">
            <a:extLst>
              <a:ext uri="{FF2B5EF4-FFF2-40B4-BE49-F238E27FC236}">
                <a16:creationId xmlns:a16="http://schemas.microsoft.com/office/drawing/2014/main" id="{72BC2F22-F65D-4096-88EC-928DACC05081}"/>
              </a:ext>
            </a:extLst>
          </p:cNvPr>
          <p:cNvSpPr>
            <a:spLocks noGrp="1"/>
          </p:cNvSpPr>
          <p:nvPr>
            <p:ph idx="1"/>
          </p:nvPr>
        </p:nvSpPr>
        <p:spPr/>
        <p:txBody>
          <a:bodyPr/>
          <a:lstStyle/>
          <a:p>
            <a:r>
              <a:rPr lang="pl-PL" dirty="0"/>
              <a:t>Testament negatywny zawiera wyłączenie określonej osoby id dziedziczenia np. „nie życzę sobie by mój syn po mnie dziedziczył”, bez wskazania spadkobierców, </a:t>
            </a:r>
          </a:p>
          <a:p>
            <a:r>
              <a:rPr lang="pl-PL" dirty="0"/>
              <a:t>Ustalenie konsekwencji testamentu negatywnego wymagają jego interpretacji, </a:t>
            </a:r>
          </a:p>
          <a:p>
            <a:r>
              <a:rPr lang="pl-PL" dirty="0"/>
              <a:t>Testamentu negatywnego nie należy mylić z instytucją wydziedziczenia (art. 1008 k.c.), która skutkuje pozbawieniem prawa do zachowku z odsunięciem od dziedziczenia włącznie, </a:t>
            </a:r>
          </a:p>
          <a:p>
            <a:r>
              <a:rPr lang="pl-PL" dirty="0"/>
              <a:t>Spadkobierca odsunięty od dziedziczenia (na skutek testamentu negatywnego) </a:t>
            </a:r>
            <a:r>
              <a:rPr lang="pl-PL" b="1" u="sng" dirty="0"/>
              <a:t>nie jest</a:t>
            </a:r>
            <a:r>
              <a:rPr lang="pl-PL" dirty="0"/>
              <a:t> traktowany tak, jakby nie dożył otwarcia spadku. Może np. być uprawnionym do zachowku, </a:t>
            </a:r>
          </a:p>
          <a:p>
            <a:endParaRPr lang="pl-PL" dirty="0"/>
          </a:p>
        </p:txBody>
      </p:sp>
    </p:spTree>
    <p:extLst>
      <p:ext uri="{BB962C8B-B14F-4D97-AF65-F5344CB8AC3E}">
        <p14:creationId xmlns:p14="http://schemas.microsoft.com/office/powerpoint/2010/main" val="55522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F0C701-1391-46D2-A582-89F20350CC20}"/>
              </a:ext>
            </a:extLst>
          </p:cNvPr>
          <p:cNvSpPr>
            <a:spLocks noGrp="1"/>
          </p:cNvSpPr>
          <p:nvPr>
            <p:ph type="title"/>
          </p:nvPr>
        </p:nvSpPr>
        <p:spPr/>
        <p:txBody>
          <a:bodyPr/>
          <a:lstStyle/>
          <a:p>
            <a:r>
              <a:rPr lang="pl-PL" dirty="0"/>
              <a:t>Małżonkowie jako spadkobiercy</a:t>
            </a:r>
          </a:p>
        </p:txBody>
      </p:sp>
      <p:sp>
        <p:nvSpPr>
          <p:cNvPr id="3" name="Symbol zastępczy zawartości 2">
            <a:extLst>
              <a:ext uri="{FF2B5EF4-FFF2-40B4-BE49-F238E27FC236}">
                <a16:creationId xmlns:a16="http://schemas.microsoft.com/office/drawing/2014/main" id="{C261A3FE-2372-48F8-BC24-70D624EAAB2E}"/>
              </a:ext>
            </a:extLst>
          </p:cNvPr>
          <p:cNvSpPr>
            <a:spLocks noGrp="1"/>
          </p:cNvSpPr>
          <p:nvPr>
            <p:ph idx="1"/>
          </p:nvPr>
        </p:nvSpPr>
        <p:spPr/>
        <p:txBody>
          <a:bodyPr/>
          <a:lstStyle/>
          <a:p>
            <a:r>
              <a:rPr lang="pl-PL" dirty="0"/>
              <a:t>Powołanie do spadku małżonków bez wskazania czy spadek wchodzi do majątku wspólnego czy osobistego oznacza, że dziedziczą oni w częściach równych (art. 960 k.c.), a udziały wchodzą do ich majątków osobistych (art. 33 pkt. 2 </a:t>
            </a:r>
            <a:r>
              <a:rPr lang="pl-PL" dirty="0" err="1"/>
              <a:t>k.r.o</a:t>
            </a:r>
            <a:r>
              <a:rPr lang="pl-PL" dirty="0"/>
              <a:t>.), </a:t>
            </a:r>
          </a:p>
          <a:p>
            <a:r>
              <a:rPr lang="pl-PL" dirty="0"/>
              <a:t>Jeśli spadkodawca powołał do dziedziczenia osobę pozostającą w związku małżeńskim i wskazał, że spadek ma wejść do majątku wspólnego małżonków, to małżonek spadkobiercy chociaż jest beneficjentem spadku nie staje się spadkobiercą </a:t>
            </a:r>
            <a:r>
              <a:rPr lang="pl-PL" dirty="0">
                <a:sym typeface="Wingdings" panose="05000000000000000000" pitchFamily="2" charset="2"/>
              </a:rPr>
              <a:t> nie wymienia się go w postanowieniu o stwierdzeniu nabycia spadku, nie składa oświadczenia o przyjęciu/odrzuceniu spadku </a:t>
            </a:r>
            <a:endParaRPr lang="pl-PL" dirty="0"/>
          </a:p>
        </p:txBody>
      </p:sp>
    </p:spTree>
    <p:extLst>
      <p:ext uri="{BB962C8B-B14F-4D97-AF65-F5344CB8AC3E}">
        <p14:creationId xmlns:p14="http://schemas.microsoft.com/office/powerpoint/2010/main" val="202686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E7A99C-B6B3-4001-A437-D716DC9C3F90}"/>
              </a:ext>
            </a:extLst>
          </p:cNvPr>
          <p:cNvSpPr>
            <a:spLocks noGrp="1"/>
          </p:cNvSpPr>
          <p:nvPr>
            <p:ph type="title"/>
          </p:nvPr>
        </p:nvSpPr>
        <p:spPr/>
        <p:txBody>
          <a:bodyPr/>
          <a:lstStyle/>
          <a:p>
            <a:r>
              <a:rPr lang="pl-PL" dirty="0"/>
              <a:t>Przeznaczenie oznaczonej osobie poszczególnych przedmiotów</a:t>
            </a:r>
          </a:p>
        </p:txBody>
      </p:sp>
      <p:sp>
        <p:nvSpPr>
          <p:cNvPr id="3" name="Symbol zastępczy zawartości 2">
            <a:extLst>
              <a:ext uri="{FF2B5EF4-FFF2-40B4-BE49-F238E27FC236}">
                <a16:creationId xmlns:a16="http://schemas.microsoft.com/office/drawing/2014/main" id="{EF85EDA0-2811-490C-9B2C-5AC96E66BE76}"/>
              </a:ext>
            </a:extLst>
          </p:cNvPr>
          <p:cNvSpPr>
            <a:spLocks noGrp="1"/>
          </p:cNvSpPr>
          <p:nvPr>
            <p:ph idx="1"/>
          </p:nvPr>
        </p:nvSpPr>
        <p:spPr/>
        <p:txBody>
          <a:bodyPr>
            <a:normAutofit fontScale="85000" lnSpcReduction="10000"/>
          </a:bodyPr>
          <a:lstStyle/>
          <a:p>
            <a:r>
              <a:rPr lang="pl-PL" dirty="0"/>
              <a:t>W praktyce często testamenty własnoręczne formułowane są w ten sposób, że testator wskazuje konkretne przedmioty przypadające konkretnym osobom np. „Chcę, żeby dom z wyposażeniem odziedziczyła moja małżonka, samochód – syn, a oszczędności zgromadzone na rachunku bankowym – córka”</a:t>
            </a:r>
          </a:p>
          <a:p>
            <a:r>
              <a:rPr lang="pl-PL" dirty="0"/>
              <a:t>W rzeczywistości powołanie do dziedziczenia określonego przedmiotu jest możliwe wyłącznie poprzez zastosowanie instytucji zapisu windykacyjnego,</a:t>
            </a:r>
          </a:p>
          <a:p>
            <a:r>
              <a:rPr lang="pl-PL" dirty="0"/>
              <a:t>Nie można powołać spadkobiercy do dziedziczenia określonego przedmiotu </a:t>
            </a:r>
            <a:r>
              <a:rPr lang="pl-PL" dirty="0">
                <a:sym typeface="Wingdings" panose="05000000000000000000" pitchFamily="2" charset="2"/>
              </a:rPr>
              <a:t> spadkobierca zawsze dziedziczy cały spadek lub jego część, </a:t>
            </a:r>
          </a:p>
          <a:p>
            <a:r>
              <a:rPr lang="pl-PL" dirty="0">
                <a:sym typeface="Wingdings" panose="05000000000000000000" pitchFamily="2" charset="2"/>
              </a:rPr>
              <a:t>Art. 961 k.c. Jeżeli spadkodawca przeznaczył oznaczonej osobie w testamencie poszczególne przedmioty majątkowe, które wyczerpują prawie cały spadek, osobę tę poczytuje się </a:t>
            </a:r>
            <a:r>
              <a:rPr lang="pl-PL" b="1" dirty="0">
                <a:sym typeface="Wingdings" panose="05000000000000000000" pitchFamily="2" charset="2"/>
              </a:rPr>
              <a:t>w razie wątpliwości </a:t>
            </a:r>
            <a:r>
              <a:rPr lang="pl-PL" dirty="0">
                <a:sym typeface="Wingdings" panose="05000000000000000000" pitchFamily="2" charset="2"/>
              </a:rPr>
              <a:t>nie za zapisobiercę, lecz za spadkobiercę powołanego do całego spadku. Jeżeli takie rozrządzenie testamentowe zostało dokonane na rzecz kilku osób, osoby te poczytuje się w razie wątpliwości za powołane do całego spadku w częściach ułamkowych odpowiadających stosunkowi wartości przeznaczonych im przedmiotów.</a:t>
            </a:r>
            <a:endParaRPr lang="pl-PL" dirty="0"/>
          </a:p>
          <a:p>
            <a:endParaRPr lang="pl-PL" dirty="0"/>
          </a:p>
        </p:txBody>
      </p:sp>
    </p:spTree>
    <p:extLst>
      <p:ext uri="{BB962C8B-B14F-4D97-AF65-F5344CB8AC3E}">
        <p14:creationId xmlns:p14="http://schemas.microsoft.com/office/powerpoint/2010/main" val="2320846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714</TotalTime>
  <Words>1741</Words>
  <Application>Microsoft Office PowerPoint</Application>
  <PresentationFormat>Panoramiczny</PresentationFormat>
  <Paragraphs>70</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Century Gothic</vt:lpstr>
      <vt:lpstr>Wingdings 3</vt:lpstr>
      <vt:lpstr>Jon</vt:lpstr>
      <vt:lpstr>Dziedziczenie testamentowe Cudzoziemiec jako spadkobierca testamentowy</vt:lpstr>
      <vt:lpstr>Spadkobierca</vt:lpstr>
      <vt:lpstr>Zdolność dziedziczenia</vt:lpstr>
      <vt:lpstr>Sposób powołania spadkobiercy</vt:lpstr>
      <vt:lpstr>Powołanie kilku spadkobierców</vt:lpstr>
      <vt:lpstr>Powołanie do całości lub do części spadku </vt:lpstr>
      <vt:lpstr>Testament negatywny </vt:lpstr>
      <vt:lpstr>Małżonkowie jako spadkobiercy</vt:lpstr>
      <vt:lpstr>Przeznaczenie oznaczonej osobie poszczególnych przedmiotów</vt:lpstr>
      <vt:lpstr>Powołanie spadkobiercy pod warunkiem lub z zastrzeżeniem terminu</vt:lpstr>
      <vt:lpstr>Podstawienie zwykłe</vt:lpstr>
      <vt:lpstr>Podstawienie powiernicze</vt:lpstr>
      <vt:lpstr>Przyrost</vt:lpstr>
      <vt:lpstr>Bezskuteczność powołania a zapisy zwykłe i polecenia obciążające spadkobiercę</vt:lpstr>
      <vt:lpstr>Dziedziczenie przez cudzoziemców</vt:lpstr>
      <vt:lpstr>Kazus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Dziedziczenie testamentowe Cudzoziemiec jako spadkobierca testamentowy</dc:title>
  <dc:creator>Agnieszka Agnieszka</dc:creator>
  <cp:lastModifiedBy>Agnieszka Agnieszka</cp:lastModifiedBy>
  <cp:revision>21</cp:revision>
  <dcterms:created xsi:type="dcterms:W3CDTF">2020-03-18T10:35:38Z</dcterms:created>
  <dcterms:modified xsi:type="dcterms:W3CDTF">2020-03-19T16:18:59Z</dcterms:modified>
</cp:coreProperties>
</file>