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0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1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6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6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94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7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6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6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0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4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2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37F3C-94B5-4D7D-94DD-5F6D96340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Dziedziczenie ustawowe gospodarstw rolnych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444CBC-8EE4-4F2C-B2D0-BBF77DAE0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Agnieszka Kwiecień-Madej</a:t>
            </a:r>
          </a:p>
        </p:txBody>
      </p:sp>
    </p:spTree>
    <p:extLst>
      <p:ext uri="{BB962C8B-B14F-4D97-AF65-F5344CB8AC3E}">
        <p14:creationId xmlns:p14="http://schemas.microsoft.com/office/powerpoint/2010/main" val="140002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E1907-20FE-4F4F-839E-10DFB1FA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Zasady związane z dziedziczeniem </a:t>
            </a:r>
            <a:br>
              <a:rPr lang="pl-PL" dirty="0"/>
            </a:br>
            <a:r>
              <a:rPr lang="pl-PL" dirty="0"/>
              <a:t>gospodarstw rolnych: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F9842E-854F-4B52-AF4B-2D1C22D1C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Spadek otwarty przed 14.02.2001 r.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1D86B1F-64B7-4705-BB37-741838ADC7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Przepisy regulujące dziedziczenie gospodarstw rolnych z chwili otwarcia spadku,</a:t>
            </a:r>
          </a:p>
          <a:p>
            <a:r>
              <a:rPr lang="pl-PL" dirty="0"/>
              <a:t>Wymóg szczególnych kwalifikacji po stronie spadkobierców.</a:t>
            </a:r>
          </a:p>
          <a:p>
            <a:r>
              <a:rPr lang="pl-PL" dirty="0"/>
              <a:t>Krąg spadkobierców – art. 1059 KC,</a:t>
            </a:r>
          </a:p>
          <a:p>
            <a:r>
              <a:rPr lang="pl-PL" dirty="0"/>
              <a:t>Wymóg stałej pracy przy produkcji rolnej,</a:t>
            </a:r>
          </a:p>
          <a:p>
            <a:r>
              <a:rPr lang="pl-PL" dirty="0"/>
              <a:t>Przygotowanie zawodowe,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1C5E2BA-0DE6-4041-AB50-E1A18A0C1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Spadek otwarty 14.02.2001 r. i później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F8FFB31-1458-4116-9493-B8B2B352DC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Dziedziczenie na zasadach ogólnych</a:t>
            </a:r>
          </a:p>
        </p:txBody>
      </p:sp>
    </p:spTree>
    <p:extLst>
      <p:ext uri="{BB962C8B-B14F-4D97-AF65-F5344CB8AC3E}">
        <p14:creationId xmlns:p14="http://schemas.microsoft.com/office/powerpoint/2010/main" val="105379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28132EBA-AB41-47CC-92D6-038AD0B2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Dziedziczenie wkładu gruntowego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C47EFF8-322A-401E-9CBF-0B24B332D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266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Art. 1087 KC 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§ 1. Należący do spadku wkład gruntowy w rolniczej spółdzielni produkcyjnej dziedziczą ci spośród spadkobierców, którzy w chwili otwarcia spadku:</a:t>
            </a:r>
          </a:p>
          <a:p>
            <a:pPr marL="0" indent="0">
              <a:buNone/>
            </a:pPr>
            <a:r>
              <a:rPr lang="pl-PL" b="1" dirty="0"/>
              <a:t>1)</a:t>
            </a:r>
            <a:r>
              <a:rPr lang="pl-PL" dirty="0"/>
              <a:t> są członkami tej spółdzielni albo</a:t>
            </a:r>
          </a:p>
          <a:p>
            <a:pPr marL="0" indent="0">
              <a:buNone/>
            </a:pPr>
            <a:r>
              <a:rPr lang="pl-PL" b="1" dirty="0"/>
              <a:t>2)</a:t>
            </a:r>
            <a:r>
              <a:rPr lang="pl-PL" dirty="0"/>
              <a:t> bądź są małoletni, bądź też pobierają naukę zawodu lub uczęszczają do szkół, albo</a:t>
            </a:r>
          </a:p>
          <a:p>
            <a:pPr marL="0" indent="0">
              <a:buNone/>
            </a:pPr>
            <a:r>
              <a:rPr lang="pl-PL" b="1" dirty="0"/>
              <a:t>3)</a:t>
            </a:r>
            <a:r>
              <a:rPr lang="pl-PL" dirty="0"/>
              <a:t> są trwale niezdolni do pracy.</a:t>
            </a:r>
          </a:p>
          <a:p>
            <a:pPr marL="0" indent="0">
              <a:buNone/>
            </a:pPr>
            <a:r>
              <a:rPr lang="pl-PL" dirty="0"/>
              <a:t>§ 2. W braku spadkobierców określonych w punkcie pierwszym paragrafu poprzedzającego wkład gruntowy w rolniczej spółdzielni produkcyjnej dziedziczą również spadkobiercy, którzy pracują w gospodarstwie rolnym spółdzielni albo w ciągu sześciu miesięcy od otwarcia spadku zostaną członkami tej spółdzielni.</a:t>
            </a:r>
          </a:p>
          <a:p>
            <a:pPr marL="0" indent="0">
              <a:buNone/>
            </a:pPr>
            <a:r>
              <a:rPr lang="pl-PL" dirty="0"/>
              <a:t>§ 3. Przepisy paragrafów poprzedzających dotyczą również działki przyzagrodowej i siedliskowej, jeżeli należą one do spadku.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88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B8D69-9B72-43EA-8FF4-EE3CC7FBC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73AF0B-6CC1-40EF-81B2-ABA233CBB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461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24AA0C-5D6D-49A0-A5E7-F4B98A82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A5B597-B439-4A8C-BAC3-FF232F81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Polsce w latach </a:t>
            </a:r>
            <a:r>
              <a:rPr lang="pl-PL" b="1" dirty="0"/>
              <a:t>1963–2001</a:t>
            </a:r>
            <a:r>
              <a:rPr lang="pl-PL" dirty="0"/>
              <a:t> obowiązywał szczególny reżim dziedziczenia gospodarstw rolnych.</a:t>
            </a:r>
          </a:p>
          <a:p>
            <a:r>
              <a:rPr lang="pl-PL" dirty="0"/>
              <a:t>Stosowne przepisy zmieniano kilkakrotnie. Ważne nowelizacje: ustawa z 29.6.1963 r. o ograniczaniu gospodarstw rolnych, Kodeks cywilny oraz jego kolejne nowelizacje z lat 1971, 1982, 1990, wreszcie zmiany spowodowane orzeczeniem TK o niekonstytucyjności przepisów Kodeksu cywilnego w zakresie dziedziczenia ustawowego gospodarstw rolnych. </a:t>
            </a:r>
          </a:p>
          <a:p>
            <a:r>
              <a:rPr lang="pl-PL" dirty="0"/>
              <a:t>W związku z tym istotne znaczenie przypada określeniu zasięgu działania tych przepisów w czasie, czyli problemom intertemporalnym.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8774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7D66F-964E-45B2-9737-63A77A88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Przepisy intertemporalne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7AF8FF-2352-4FB0-8ED7-468D0BAC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Przepisy dotyczące dziedziczenia gospodarstw rolnych i wkładów w rolniczej spółdzielni produkcyjnej, które weszły w życie z dniem ogłoszenia kodeksu (art. I PWKC), tj. 18.5.1964 r., zostały wyposażone w zasadzie </a:t>
            </a:r>
            <a:r>
              <a:rPr lang="pl-PL" b="1" u="sng" dirty="0"/>
              <a:t>w moc wsteczną</a:t>
            </a:r>
            <a:r>
              <a:rPr lang="pl-PL" dirty="0"/>
              <a:t> (art. LV § 1 i art. LXIII PWKC), co tłumaczy się doniosłym znaczeniem społeczno-gospodarczym tych przepisów. </a:t>
            </a:r>
          </a:p>
          <a:p>
            <a:r>
              <a:rPr lang="pl-PL" dirty="0"/>
              <a:t>Problemy intertemporalne -  art. LV–LXIII PWKC. </a:t>
            </a:r>
          </a:p>
          <a:p>
            <a:r>
              <a:rPr lang="pl-PL" dirty="0"/>
              <a:t>Znaczenie przepisów przechodnich, odnoszących się do spadków otwartych przed 18.5.1964 r., a obejmujących gospodarstwo rolne stale się zmniejsza.</a:t>
            </a:r>
          </a:p>
        </p:txBody>
      </p:sp>
    </p:spTree>
    <p:extLst>
      <p:ext uri="{BB962C8B-B14F-4D97-AF65-F5344CB8AC3E}">
        <p14:creationId xmlns:p14="http://schemas.microsoft.com/office/powerpoint/2010/main" val="412937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F4D3F-0AC7-4EB4-ACB8-C3C5155A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Stosunek przepisów o dziedziczeniu ustawowym gospodarstw rolnych do ogólnych zasad prawa spadkowego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8B413A-0219-4EA0-862F-1E70BA80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Przepisy szczególne o dziedziczeniu gospodarstw rolnych zawarte w Tytule X Księgi IV KC </a:t>
            </a:r>
            <a:r>
              <a:rPr lang="pl-PL" u="sng" dirty="0"/>
              <a:t>nie mają charakteru samodzielnego.</a:t>
            </a:r>
          </a:p>
          <a:p>
            <a:r>
              <a:rPr lang="pl-PL" dirty="0"/>
              <a:t>Zmieniają one tylko i uzupełniają w oznaczonym w nich zakresie postanowienia zawarte w poprzednich tytułach tej księgi. </a:t>
            </a:r>
          </a:p>
          <a:p>
            <a:r>
              <a:rPr lang="pl-PL" dirty="0"/>
              <a:t>W związku z tym do dziedziczenia ustawowego gospodarstw rolnych stosuje się postanowienia art. 931–940 KC z tymi zmianami, które wynikają z art. 1059 i n. KC.</a:t>
            </a:r>
          </a:p>
        </p:txBody>
      </p:sp>
    </p:spTree>
    <p:extLst>
      <p:ext uri="{BB962C8B-B14F-4D97-AF65-F5344CB8AC3E}">
        <p14:creationId xmlns:p14="http://schemas.microsoft.com/office/powerpoint/2010/main" val="144081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FEEE56-E5BA-4584-B169-4ABE5A39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Zmiany przepisów dotyczących dziedziczenia gospodarstw rolnych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9E57CB-4BD5-44AD-B71F-B8391F40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51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1)</a:t>
            </a:r>
            <a:r>
              <a:rPr lang="pl-PL" dirty="0"/>
              <a:t> </a:t>
            </a:r>
            <a:r>
              <a:rPr lang="pl-PL" b="1" dirty="0"/>
              <a:t>spadkobierca</a:t>
            </a:r>
            <a:r>
              <a:rPr lang="pl-PL" dirty="0"/>
              <a:t> powołany z ustawy według zasad ogólnych wtedy tylko dziedziczy gospodarstwo rolne, gdy w chwili otwarcia spadku </a:t>
            </a:r>
            <a:r>
              <a:rPr lang="pl-PL" b="1" dirty="0"/>
              <a:t>odpowiada określonym przesłankom</a:t>
            </a:r>
            <a:r>
              <a:rPr lang="pl-PL" dirty="0"/>
              <a:t>, które ustawa nazywa „</a:t>
            </a:r>
            <a:r>
              <a:rPr lang="pl-PL" b="1" dirty="0"/>
              <a:t>warunkami</a:t>
            </a:r>
            <a:r>
              <a:rPr lang="pl-PL" dirty="0"/>
              <a:t>”; </a:t>
            </a:r>
          </a:p>
          <a:p>
            <a:pPr marL="0" indent="0">
              <a:buNone/>
            </a:pPr>
            <a:r>
              <a:rPr lang="pl-PL" b="1" dirty="0"/>
              <a:t>2)</a:t>
            </a:r>
            <a:r>
              <a:rPr lang="pl-PL" dirty="0"/>
              <a:t> jeżeli spadkobierca powołany z ustawy do dziedziczenia w najbliższej kolejności nie odpowiada wymaganym przesłankom, gospodarstwo </a:t>
            </a:r>
            <a:r>
              <a:rPr lang="pl-PL" u="sng" dirty="0"/>
              <a:t>dziedziczy spadkobierca powołany w dalszej kolejności</a:t>
            </a:r>
            <a:r>
              <a:rPr lang="pl-PL" dirty="0"/>
              <a:t>, o ile spełnia przesłankę w takim wypadku przewidzianą; według wersji Kodeksu cywilnego po nowelizacji dokonanej przez </a:t>
            </a:r>
            <a:r>
              <a:rPr lang="pl-PL" dirty="0" err="1"/>
              <a:t>ZmKC</a:t>
            </a:r>
            <a:r>
              <a:rPr lang="pl-PL" dirty="0"/>
              <a:t> z 1971 r. była to w zasadzie przesłanka surowsza od przesłanek określonych dla spadkobiercy powołanego w najbliższej kolejności;</a:t>
            </a:r>
          </a:p>
          <a:p>
            <a:pPr marL="0" indent="0">
              <a:buNone/>
            </a:pPr>
            <a:r>
              <a:rPr lang="pl-PL" b="1" dirty="0"/>
              <a:t>3)</a:t>
            </a:r>
            <a:r>
              <a:rPr lang="pl-PL" dirty="0"/>
              <a:t> w stosunku do spadków otwartych przed 6.4.1982 r. doniosła różnica polega na tym, że Kodeks cywilny w wersji po nowelizacji dokonanej przez </a:t>
            </a:r>
            <a:r>
              <a:rPr lang="pl-PL" dirty="0" err="1"/>
              <a:t>ZmKC</a:t>
            </a:r>
            <a:r>
              <a:rPr lang="pl-PL" dirty="0"/>
              <a:t> z 1971 r. ograniczał krąg krewnych powołanych z ustawy do dziedziczenia gospodarstwa rolnego, wyłączając z niego zstępnych spadkodawcy dalszych niż jego wnuki oraz zstępnych rodzeństwa dalszych niż dzieci (art. 1060 § 1, art. 1062 § 3KC w brzmieniu nadanym </a:t>
            </a:r>
            <a:r>
              <a:rPr lang="pl-PL" dirty="0" err="1"/>
              <a:t>ZmKC</a:t>
            </a:r>
            <a:r>
              <a:rPr lang="pl-PL" dirty="0"/>
              <a:t> z 1971 r.). Ograniczenie to zostało zniesione przez </a:t>
            </a:r>
            <a:r>
              <a:rPr lang="pl-PL" dirty="0" err="1"/>
              <a:t>ZmKC</a:t>
            </a:r>
            <a:r>
              <a:rPr lang="pl-PL" dirty="0"/>
              <a:t> z 1982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70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52D652-FA24-443F-BB1E-233B9A97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Możliwe stany faktyczne związane z dziedziczeniem gospodarstw rolnych: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ACC15E-9763-4082-9D35-552B69B4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2423603"/>
            <a:ext cx="10644326" cy="3675355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Do dziedziczenia z ustawy jest powołany według zasad ogólnych </a:t>
            </a:r>
            <a:r>
              <a:rPr lang="pl-PL" b="1" dirty="0"/>
              <a:t>tylko jeden spadkobierca, który zarazem odpowiada przesłankom wymaganym do dziedziczenia gospodarstwa rolnego</a:t>
            </a:r>
            <a:r>
              <a:rPr lang="pl-PL" dirty="0"/>
              <a:t>. Jest to przypadek najprostszy, który nie wymaga dalszej analizy,</a:t>
            </a:r>
          </a:p>
          <a:p>
            <a:r>
              <a:rPr lang="pl-PL" dirty="0"/>
              <a:t>1. </a:t>
            </a:r>
            <a:r>
              <a:rPr lang="pl-PL" b="1" dirty="0"/>
              <a:t>Tylko niektórzy spośród spadkobierców powołanych do dziedziczenia z ustawy według zasad ogólnych odpowiadają warunkom wymaganym do dziedziczenia gospodarstwa rolnego </a:t>
            </a:r>
            <a:r>
              <a:rPr lang="pl-PL" dirty="0"/>
              <a:t>i tylko oni dziedziczą to gospodarstwo; w tym wypadku </a:t>
            </a:r>
            <a:r>
              <a:rPr lang="pl-PL" u="sng" dirty="0"/>
              <a:t>udziały tych spadkobierców w gospodarstwie rolnym są określone innym ułamkiem niż ich udziały w całości spadku</a:t>
            </a:r>
            <a:r>
              <a:rPr lang="pl-PL" dirty="0"/>
              <a:t>,</a:t>
            </a:r>
          </a:p>
          <a:p>
            <a:r>
              <a:rPr lang="pl-PL" dirty="0"/>
              <a:t>2. Tylko niektórzy spośród spadkobierców powołanych do dziedziczenia z ustawy według zasad ogólnych spełniają przesłanki wymagane do dziedziczenia gospodarstwa rolnego, ale w miejsce przynajmniej jednego ze spadkobierców niemogących dziedziczyć </a:t>
            </a:r>
            <a:r>
              <a:rPr lang="pl-PL" b="1" dirty="0"/>
              <a:t>gospodarstwa wstępuje spadkobierca powołany w dalszej kolejności,</a:t>
            </a:r>
          </a:p>
          <a:p>
            <a:r>
              <a:rPr lang="pl-PL" dirty="0"/>
              <a:t>3. </a:t>
            </a:r>
            <a:r>
              <a:rPr lang="pl-PL" b="1" dirty="0"/>
              <a:t>Żaden ze spadkobierców</a:t>
            </a:r>
            <a:r>
              <a:rPr lang="pl-PL" dirty="0"/>
              <a:t> powołanych do dziedziczenia z ustawy według zasad ogólnych w pierwszej kolejności nie spełnia warunków do dziedziczenia gospodarstwa rolnego, które przypada wyłącznie spadkobiercy lub spadkobiercom powołanym w dalszej kolejności i spełniającym wymagane w takim wypadku warunki. Jeżeli spadkobierców takich nie ma, a dziedziczenie podlega przepisom Kodeksu cywilnego w wersji po </a:t>
            </a:r>
            <a:r>
              <a:rPr lang="pl-PL" dirty="0" err="1"/>
              <a:t>ZmKC</a:t>
            </a:r>
            <a:r>
              <a:rPr lang="pl-PL" dirty="0"/>
              <a:t> z 1971 r., gospodarstwo rolne dziedziczy Skarb Państwa jako spadkobierca ustawowy. Natomiast pod rządem Kodeksu cywilnego w wersji po </a:t>
            </a:r>
            <a:r>
              <a:rPr lang="pl-PL" dirty="0" err="1"/>
              <a:t>ZmKC</a:t>
            </a:r>
            <a:r>
              <a:rPr lang="pl-PL" dirty="0"/>
              <a:t> z 1982 r. zastosowanie znajdzie art. 1063 KC w brzmieniu nadanym tą nowelą.</a:t>
            </a:r>
          </a:p>
        </p:txBody>
      </p:sp>
    </p:spTree>
    <p:extLst>
      <p:ext uri="{BB962C8B-B14F-4D97-AF65-F5344CB8AC3E}">
        <p14:creationId xmlns:p14="http://schemas.microsoft.com/office/powerpoint/2010/main" val="332905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D14D7-7CEF-49BB-B8DB-7E8BAEF5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DE00A2-5864-451A-96A4-8E3D4B37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Przy dziedziczeniu ustawowym losy gospodarstwa rolnego mogą być inne niż losy pozostałych przedmiotów spadkowych. </a:t>
            </a:r>
          </a:p>
          <a:p>
            <a:r>
              <a:rPr lang="pl-PL" dirty="0"/>
              <a:t>Krąg spadkobierców powołanych do dziedziczenia według zasad ogólnych może być częściowo odmienny niż krąg spadkobierców dziedziczących gospodarstwo rolne (pkt 1 i 2), a niekiedy może obejmować zupełnie różne osoby (pkt 3).</a:t>
            </a:r>
          </a:p>
          <a:p>
            <a:r>
              <a:rPr lang="pl-PL" dirty="0"/>
              <a:t>Zależnie od konkretnej sytuacji istniejącej w chwili otwarcia spadku dany spadkobierca nabywa z tą chwilą odpowiedni udział bądź w całości spadku, łącznie z gospodarstwem rolnym, bądź tylko w gospodarstwie rolnym, bądź wreszcie tylko w pozostałych przedmiotach spadkowych.</a:t>
            </a:r>
          </a:p>
        </p:txBody>
      </p:sp>
    </p:spTree>
    <p:extLst>
      <p:ext uri="{BB962C8B-B14F-4D97-AF65-F5344CB8AC3E}">
        <p14:creationId xmlns:p14="http://schemas.microsoft.com/office/powerpoint/2010/main" val="43510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EDA26-DD1F-499B-AE69-1E3C1579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Dziedziczenie ustawowe gospodarstw rolnych w świetle wyroku Trybunału Konstytucyjnego z 31.1.2001 r.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1AB00A-3A33-42FA-8992-E3A954C89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Wyrokiem z 31.1.2001 r. TK orzekł niezgodność z Konstytucją RP przepisów art. 1058, 1059, 1060, 1062, 1063, 1064, 1066 KC, które odnosiły się do szczególnych warunków dziedziczenia ustawowego gospodarstw rolnych. </a:t>
            </a:r>
          </a:p>
          <a:p>
            <a:r>
              <a:rPr lang="pl-PL" dirty="0"/>
              <a:t>Trybunał Konstytucyjny orzekł jednocześnie niekonstytucyjność przepisów rozporządzenia Rady Ministrów z 12.12.1990 r. w sprawie warunków dziedziczenia ustawowego gospodarstw rolnych. </a:t>
            </a:r>
          </a:p>
          <a:p>
            <a:r>
              <a:rPr lang="pl-PL" dirty="0"/>
              <a:t>W tym wyroku Trybunał Konstytucyjny zastosował </a:t>
            </a:r>
            <a:r>
              <a:rPr lang="pl-PL" b="1" dirty="0"/>
              <a:t>konstrukcję „niekonstytucyjności podzielonej w czasie”</a:t>
            </a:r>
            <a:r>
              <a:rPr lang="pl-PL" dirty="0"/>
              <a:t>, polegającą na tym, że zaskarżone przepisy są niezgodne z Konstytucją RP, ale mimo to muszą być nadal stosowane co do określonych sytuacji w przeszłości (por. art. 193 Konstytucji RP),</a:t>
            </a:r>
          </a:p>
          <a:p>
            <a:r>
              <a:rPr lang="pl-PL" dirty="0"/>
              <a:t>Do spadków otwartych przed 14.2.2001 r., w których skład wchodzi gospodarstwo rolne, stosuje się przepisy dotyczące warunków dziedziczenia ustawowego gospodarstw rolnych, obowiązujące w chwili otwarcia spadku.</a:t>
            </a:r>
          </a:p>
        </p:txBody>
      </p:sp>
    </p:spTree>
    <p:extLst>
      <p:ext uri="{BB962C8B-B14F-4D97-AF65-F5344CB8AC3E}">
        <p14:creationId xmlns:p14="http://schemas.microsoft.com/office/powerpoint/2010/main" val="426477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3A618B-6DE7-4BEC-A60C-74673D1A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orzeczenia TK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DA4DA6-E9EB-4456-8ECE-25B3740C3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Od dnia ogłoszenia tego wyroku </a:t>
            </a:r>
            <a:r>
              <a:rPr lang="pl-PL" b="1" dirty="0"/>
              <a:t>nie istnieją ograniczenia w zakresie ustawowego dziedziczenia gospodarstw rolnych. </a:t>
            </a:r>
          </a:p>
          <a:p>
            <a:r>
              <a:rPr lang="pl-PL" dirty="0"/>
              <a:t>Obecnie zarówno w sytuacji dziedziczenia testamentowego, jak i ustawowego gospodarstw rolnych krąg spadkobierców gospodarstw rolnych jest ustalany na podstawie ogólnych zasad dziedziczenia. </a:t>
            </a:r>
          </a:p>
          <a:p>
            <a:r>
              <a:rPr lang="pl-PL" dirty="0"/>
              <a:t>Ze względu na skutki wyroku Trybunału Konstytucyjnego w odniesieniu do spadków otwartych od 14.2.2001 r., sąd – przy stwierdzeniu nabycia spadku – nie musi badać, czy w skład tego spadku wchodzi gospodarstwo rolne. </a:t>
            </a:r>
          </a:p>
          <a:p>
            <a:r>
              <a:rPr lang="pl-PL" dirty="0"/>
              <a:t>W postanowieniu o stwierdzeniu nabycia spadku nie wymienia się również oddzielnie spadkobierców gospodarstwa rolnego oraz ich udziałów w tym gospodarstwie i w pozostałej części spadku. Artykuł 1066 KC nakazujący takie wyszczególnienie nie znajduje zastosowania w odniesieniu do spadków otwartych od 14.2.2001 r.</a:t>
            </a:r>
          </a:p>
        </p:txBody>
      </p:sp>
    </p:spTree>
    <p:extLst>
      <p:ext uri="{BB962C8B-B14F-4D97-AF65-F5344CB8AC3E}">
        <p14:creationId xmlns:p14="http://schemas.microsoft.com/office/powerpoint/2010/main" val="2388657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877</Words>
  <Application>Microsoft Office PowerPoint</Application>
  <PresentationFormat>Panoramiczny</PresentationFormat>
  <Paragraphs>55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Organiczny</vt:lpstr>
      <vt:lpstr>Dziedziczenie ustawowe gospodarstw rolnych</vt:lpstr>
      <vt:lpstr>Uwagi ogólne</vt:lpstr>
      <vt:lpstr>Przepisy intertemporalne</vt:lpstr>
      <vt:lpstr>Stosunek przepisów o dziedziczeniu ustawowym gospodarstw rolnych do ogólnych zasad prawa spadkowego </vt:lpstr>
      <vt:lpstr>Zmiany przepisów dotyczących dziedziczenia gospodarstw rolnych</vt:lpstr>
      <vt:lpstr>Możliwe stany faktyczne związane z dziedziczeniem gospodarstw rolnych: </vt:lpstr>
      <vt:lpstr>Skutki: </vt:lpstr>
      <vt:lpstr> Dziedziczenie ustawowe gospodarstw rolnych w świetle wyroku Trybunału Konstytucyjnego z 31.1.2001 r. </vt:lpstr>
      <vt:lpstr>Skutki orzeczenia TK</vt:lpstr>
      <vt:lpstr>Zasady związane z dziedziczeniem  gospodarstw rolnych:</vt:lpstr>
      <vt:lpstr>Dziedziczenie wkładu gruntowego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Dziedziczenie ustawowe gospodarstw rolnych</dc:title>
  <dc:creator>Agnieszka Agnieszka</dc:creator>
  <cp:lastModifiedBy>Agnieszka Agnieszka</cp:lastModifiedBy>
  <cp:revision>10</cp:revision>
  <dcterms:created xsi:type="dcterms:W3CDTF">2019-04-24T14:19:43Z</dcterms:created>
  <dcterms:modified xsi:type="dcterms:W3CDTF">2019-04-25T18:41:40Z</dcterms:modified>
</cp:coreProperties>
</file>