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367" r:id="rId3"/>
    <p:sldId id="259" r:id="rId4"/>
    <p:sldId id="322" r:id="rId5"/>
    <p:sldId id="312" r:id="rId6"/>
    <p:sldId id="323" r:id="rId7"/>
    <p:sldId id="324" r:id="rId8"/>
    <p:sldId id="301" r:id="rId9"/>
    <p:sldId id="368" r:id="rId10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7F3B0-EB89-4A71-BE49-0F23B9026ECB}" type="datetimeFigureOut">
              <a:rPr lang="pl-PL" smtClean="0"/>
              <a:t>28.02.2025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EA962-F504-4CD7-B0F0-4973D311FD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9036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65AB6-1520-464D-A8C0-86D553B5F8D7}" type="datetimeFigureOut">
              <a:rPr lang="pl-PL" smtClean="0"/>
              <a:pPr/>
              <a:t>28.02.2025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434D7-3032-4B82-AC84-55D90E27D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7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16AA0-E4C9-41B3-AAD2-18550FCFCA6F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5895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785BC-1785-4F61-A9BC-D499A6B939EF}" type="datetime1">
              <a:rPr lang="pl-PL" smtClean="0"/>
              <a:pPr/>
              <a:t>28.02.2025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38-4FED-4DEA-B5C3-448F6BB5B8B3}" type="datetime1">
              <a:rPr lang="pl-PL" smtClean="0"/>
              <a:pPr/>
              <a:t>28.02.2025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207F-184D-4DE4-A146-76236752C103}" type="datetime1">
              <a:rPr lang="pl-PL" smtClean="0"/>
              <a:pPr/>
              <a:t>28.02.2025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C611-4621-4AF5-B2A3-089B9A8E7F3E}" type="datetime1">
              <a:rPr lang="pl-PL" smtClean="0"/>
              <a:pPr/>
              <a:t>28.02.2025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9DCB-BECB-4EA9-8923-3295A352FBE6}" type="datetime1">
              <a:rPr lang="pl-PL" smtClean="0"/>
              <a:pPr/>
              <a:t>28.02.2025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7C9B-7F31-41C6-AED9-EB7568CADA50}" type="datetime1">
              <a:rPr lang="pl-PL" smtClean="0"/>
              <a:pPr/>
              <a:t>28.02.2025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5DEE-4A9B-4D87-B268-01BB3FDBA4B7}" type="datetime1">
              <a:rPr lang="pl-PL" smtClean="0"/>
              <a:pPr/>
              <a:t>28.02.2025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08E9-AAF3-46C4-8CEC-DB7EC67827E4}" type="datetime1">
              <a:rPr lang="pl-PL" smtClean="0"/>
              <a:pPr/>
              <a:t>28.02.2025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946B-E61A-4D7E-A464-6DAEFF07318F}" type="datetime1">
              <a:rPr lang="pl-PL" smtClean="0"/>
              <a:pPr/>
              <a:t>28.02.2025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068B-D3A9-4426-8A1E-EB1F30444627}" type="datetime1">
              <a:rPr lang="pl-PL" smtClean="0"/>
              <a:pPr/>
              <a:t>28.02.2025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CC8CF-A8C0-4D1B-BA7C-61C9355C933C}" type="datetime1">
              <a:rPr lang="pl-PL" smtClean="0"/>
              <a:pPr/>
              <a:t>28.02.2025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D85D8-BD79-4B6A-AF38-51CD001DEDC7}" type="datetime1">
              <a:rPr lang="pl-PL" smtClean="0"/>
              <a:pPr/>
              <a:t>28.02.2025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SPODO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352928" cy="3123779"/>
          </a:xfrm>
        </p:spPr>
        <p:txBody>
          <a:bodyPr>
            <a:normAutofit/>
          </a:bodyPr>
          <a:lstStyle/>
          <a:p>
            <a:r>
              <a:rPr lang="pl-PL" sz="6700" b="1" dirty="0"/>
              <a:t>Dzienniki urzędowe</a:t>
            </a:r>
            <a:endParaRPr lang="pl-PL" sz="3000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2207096"/>
          </a:xfrm>
        </p:spPr>
        <p:txBody>
          <a:bodyPr anchor="b">
            <a:normAutofit/>
          </a:bodyPr>
          <a:lstStyle/>
          <a:p>
            <a:pPr algn="just"/>
            <a:r>
              <a:rPr lang="pl-PL" dirty="0"/>
              <a:t>                                   Zadania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Wyszukiwanie za pomocą frazy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Polecenie 1. </a:t>
            </a:r>
          </a:p>
          <a:p>
            <a:pPr marL="0" indent="0" algn="just">
              <a:buNone/>
            </a:pPr>
            <a:r>
              <a:rPr lang="pl-PL" dirty="0"/>
              <a:t>Proszę podać definicję dowodu osobistego . Wskaż podstawę prawną?</a:t>
            </a:r>
          </a:p>
        </p:txBody>
      </p:sp>
    </p:spTree>
    <p:extLst>
      <p:ext uri="{BB962C8B-B14F-4D97-AF65-F5344CB8AC3E}">
        <p14:creationId xmlns:p14="http://schemas.microsoft.com/office/powerpoint/2010/main" val="3788113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b="1" dirty="0"/>
            </a:br>
            <a:br>
              <a:rPr lang="pl-PL" b="1" dirty="0"/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1040" y="2060848"/>
            <a:ext cx="8805664" cy="34458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000" b="1" dirty="0"/>
              <a:t>Polecenie 2. </a:t>
            </a:r>
          </a:p>
          <a:p>
            <a:pPr marL="0" indent="0" algn="just">
              <a:buNone/>
            </a:pPr>
            <a:r>
              <a:rPr lang="pl-PL" sz="2000" dirty="0"/>
              <a:t>Jakie akty prawne ogłasza się w wojewódzkich dziennikach urzędowych? Wskaż podstawę prawną?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710" y="548680"/>
            <a:ext cx="7236579" cy="106689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za pomocą frazy </a:t>
            </a:r>
            <a:br>
              <a:rPr lang="pl-PL" b="1" dirty="0"/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/>
              <a:t>Polecenie 3.</a:t>
            </a:r>
          </a:p>
          <a:p>
            <a:pPr marL="0" indent="0" algn="just">
              <a:buNone/>
            </a:pPr>
            <a:r>
              <a:rPr lang="pl-PL" dirty="0"/>
              <a:t>Podaj definicję legalną dokumentu elektronicznego? Wskaż podstawę prawną?</a:t>
            </a:r>
          </a:p>
        </p:txBody>
      </p:sp>
    </p:spTree>
    <p:extLst>
      <p:ext uri="{BB962C8B-B14F-4D97-AF65-F5344CB8AC3E}">
        <p14:creationId xmlns:p14="http://schemas.microsoft.com/office/powerpoint/2010/main" val="2157894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Wyszukiwanie za pomocą frazy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Polecenie 4. </a:t>
            </a:r>
          </a:p>
          <a:p>
            <a:pPr marL="0" indent="0" algn="just">
              <a:buNone/>
            </a:pPr>
            <a:r>
              <a:rPr lang="pl-PL" dirty="0"/>
              <a:t>Wskaż podstawę prawną do wydania aktualnie obowiązującego rozporządzenia w sprawie Biuletynu Informacji Publicznej? Podaj adres publikacyjny aktualnie obowiązującej ustawy będącej podstawą do wydania  niniejszego rozporządzenia</a:t>
            </a:r>
          </a:p>
        </p:txBody>
      </p:sp>
    </p:spTree>
    <p:extLst>
      <p:ext uri="{BB962C8B-B14F-4D97-AF65-F5344CB8AC3E}">
        <p14:creationId xmlns:p14="http://schemas.microsoft.com/office/powerpoint/2010/main" val="3814341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</a:t>
            </a:r>
            <a:r>
              <a:rPr lang="pl-PL" b="1" dirty="0"/>
              <a:t>Wyszukiwanie za pomocą frazy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/>
              <a:t>Polecenie 5. </a:t>
            </a:r>
          </a:p>
          <a:p>
            <a:pPr marL="0" indent="0" algn="just">
              <a:buNone/>
            </a:pPr>
            <a:r>
              <a:rPr lang="pl-PL" dirty="0"/>
              <a:t>Podaj adres publikacyjny wyroku TK o sygn. akt., SK 33/15?</a:t>
            </a:r>
          </a:p>
        </p:txBody>
      </p:sp>
    </p:spTree>
    <p:extLst>
      <p:ext uri="{BB962C8B-B14F-4D97-AF65-F5344CB8AC3E}">
        <p14:creationId xmlns:p14="http://schemas.microsoft.com/office/powerpoint/2010/main" val="3473894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Wyszukiwanie za pomocą frazy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/>
              <a:t>Polecenie 6.</a:t>
            </a:r>
          </a:p>
          <a:p>
            <a:pPr marL="0" indent="0" algn="just">
              <a:buNone/>
            </a:pPr>
            <a:r>
              <a:rPr lang="pl-PL" dirty="0"/>
              <a:t>Podaj tytuł rozdziału II Konwencji Rady Europy o cyberprzestępczości? Gdzie i kiedy została ona sporządzona? Podaj jej adres publikacyjny?</a:t>
            </a:r>
          </a:p>
        </p:txBody>
      </p:sp>
    </p:spTree>
    <p:extLst>
      <p:ext uri="{BB962C8B-B14F-4D97-AF65-F5344CB8AC3E}">
        <p14:creationId xmlns:p14="http://schemas.microsoft.com/office/powerpoint/2010/main" val="4121717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za pomocą adresu publikacyjnego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700808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b="1" dirty="0"/>
              <a:t>Polecenie:</a:t>
            </a:r>
          </a:p>
          <a:p>
            <a:pPr marL="0" indent="0" algn="just">
              <a:buNone/>
            </a:pPr>
            <a:r>
              <a:rPr lang="pl-PL" sz="2000" dirty="0"/>
              <a:t>Jaki akt i jakie źródło prawa powszechnie obowiązującego znajduje się pod następującym adresem publikacyjnym:</a:t>
            </a:r>
          </a:p>
          <a:p>
            <a:pPr marL="514350" indent="-514350" algn="just">
              <a:buAutoNum type="arabicPeriod"/>
            </a:pPr>
            <a:r>
              <a:rPr lang="pl-PL" sz="2000" dirty="0"/>
              <a:t>Dz. U. z 1997 r. nr 78 poz. 483?</a:t>
            </a:r>
          </a:p>
          <a:p>
            <a:pPr marL="514350" indent="-514350" algn="just">
              <a:buAutoNum type="arabicPeriod"/>
            </a:pPr>
            <a:r>
              <a:rPr lang="pl-PL" sz="2000" dirty="0"/>
              <a:t>Dz. U. z 1997 r. nr 88, poz. 553?</a:t>
            </a:r>
          </a:p>
          <a:p>
            <a:pPr marL="514350" indent="-514350" algn="just">
              <a:buAutoNum type="arabicPeriod"/>
            </a:pPr>
            <a:r>
              <a:rPr lang="pl-PL" sz="2000" dirty="0"/>
              <a:t>Dz. U. z 2016 r., poz. 1489 ?</a:t>
            </a:r>
          </a:p>
          <a:p>
            <a:pPr marL="514350" indent="-514350" algn="just">
              <a:buAutoNum type="arabicPeriod"/>
            </a:pPr>
            <a:r>
              <a:rPr lang="pl-PL" sz="2000" dirty="0"/>
              <a:t>Dz. U. z 2020 r., poz. 1173?</a:t>
            </a:r>
          </a:p>
          <a:p>
            <a:pPr marL="0" indent="0" algn="just">
              <a:buNone/>
            </a:pPr>
            <a:r>
              <a:rPr lang="pl-PL" sz="2000" dirty="0"/>
              <a:t>Czy wersje aktów znajdujące się pod niniejszymi adresami  są aktualnie obowiązujące – jeśli nie podaj adres aktu w jego wersji aktualnie obowiązującej.</a:t>
            </a:r>
          </a:p>
        </p:txBody>
      </p:sp>
    </p:spTree>
    <p:extLst>
      <p:ext uri="{BB962C8B-B14F-4D97-AF65-F5344CB8AC3E}">
        <p14:creationId xmlns:p14="http://schemas.microsoft.com/office/powerpoint/2010/main" val="2832422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Wyszukiwanie za pomocą hasła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l-PL" b="1" dirty="0"/>
              <a:t>Zadanie 3. </a:t>
            </a:r>
          </a:p>
          <a:p>
            <a:pPr marL="0" indent="0" algn="just">
              <a:buNone/>
            </a:pPr>
            <a:r>
              <a:rPr lang="pl-PL" dirty="0"/>
              <a:t>Ustal z jakiego aktu normatywnego wynikają cytowane przepisy. Utwórz adres publikacyjny do niniejszego aktu przy założeniu, że przedstawiony przepis cytujesz w swoim opracowaniu.</a:t>
            </a:r>
          </a:p>
          <a:p>
            <a:pPr marL="0" indent="0" algn="just">
              <a:buNone/>
            </a:pPr>
            <a:r>
              <a:rPr lang="pl-PL" dirty="0"/>
              <a:t>Przykład : </a:t>
            </a:r>
          </a:p>
          <a:p>
            <a:pPr marL="0" indent="0" algn="just">
              <a:buNone/>
            </a:pPr>
            <a:r>
              <a:rPr lang="pl-PL" dirty="0"/>
              <a:t>Art.  6 ust. 1</a:t>
            </a:r>
          </a:p>
          <a:p>
            <a:pPr marL="0" indent="0" algn="just">
              <a:buNone/>
            </a:pPr>
            <a:r>
              <a:rPr lang="pl-PL" dirty="0"/>
              <a:t>„Dowód osobisty wydaje się obywatelowi Rzeczypospolitej Polskiej.”. </a:t>
            </a:r>
          </a:p>
          <a:p>
            <a:pPr marL="0" indent="0" algn="just">
              <a:buNone/>
            </a:pPr>
            <a:r>
              <a:rPr lang="pl-PL" dirty="0"/>
              <a:t>ODPOWIEDŹ: Akt normatywny: ustawa z dnia 6 sierpnia 2010 r.  o </a:t>
            </a:r>
            <a:r>
              <a:rPr lang="pl-PL"/>
              <a:t>dowodach osobistych; </a:t>
            </a:r>
          </a:p>
          <a:p>
            <a:pPr marL="0" indent="0" algn="just">
              <a:buNone/>
            </a:pPr>
            <a:r>
              <a:rPr lang="pl-PL"/>
              <a:t>adres </a:t>
            </a:r>
            <a:r>
              <a:rPr lang="pl-PL" dirty="0"/>
              <a:t>publikacyjny do przypisu : Dz. U. z 2022 r. poz. 671</a:t>
            </a:r>
          </a:p>
          <a:p>
            <a:pPr marL="0" indent="0" algn="just">
              <a:buNone/>
            </a:pPr>
            <a:r>
              <a:rPr lang="pl-PL" b="1" dirty="0"/>
              <a:t>1.Art. 2.   pkt. 4 </a:t>
            </a:r>
          </a:p>
          <a:p>
            <a:pPr marL="0" indent="0" algn="just">
              <a:buNone/>
            </a:pPr>
            <a:r>
              <a:rPr lang="pl-PL" dirty="0"/>
              <a:t>Użyte w ustawie określenia oznaczają:</a:t>
            </a:r>
          </a:p>
          <a:p>
            <a:pPr marL="0" indent="0" algn="just">
              <a:buNone/>
            </a:pPr>
            <a:r>
              <a:rPr lang="pl-PL" dirty="0"/>
              <a:t>dokument paszportowy – paszport, paszport tymczasowy, paszport dyplomatyczny i paszport służbowy Ministerstwa Spraw Zagranicznych</a:t>
            </a:r>
          </a:p>
          <a:p>
            <a:pPr marL="0" indent="0" algn="just">
              <a:buNone/>
            </a:pPr>
            <a:r>
              <a:rPr lang="pl-PL" b="1" dirty="0"/>
              <a:t>2. Art. 2 ust. 1 pkt 9</a:t>
            </a:r>
          </a:p>
          <a:p>
            <a:pPr marL="0" indent="0" algn="just">
              <a:buNone/>
            </a:pPr>
            <a:r>
              <a:rPr lang="pl-PL" dirty="0"/>
              <a:t>podpis    osobisty – zaawansowany    podpis    elektroniczny    w rozumieniu art.3 pkt. 11 rozporządzenia Parlamentu Europejskiego i Rady (UE) nr910/2014 z dnia  23lipca  2014 r.  W sprawie  identyfikacji  elektronicznej  i usług zaufania w odniesieniu  do  transakcji  elektronicznych  na  rynku  wewnętrznym  oraz uchylającego  dyrektywę  1999/93/WE,  weryfikowany  za  pomocą  certyfikatu podpisu osobistego.</a:t>
            </a:r>
          </a:p>
        </p:txBody>
      </p:sp>
    </p:spTree>
    <p:extLst>
      <p:ext uri="{BB962C8B-B14F-4D97-AF65-F5344CB8AC3E}">
        <p14:creationId xmlns:p14="http://schemas.microsoft.com/office/powerpoint/2010/main" val="263752733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2828</TotalTime>
  <Words>422</Words>
  <Application>Microsoft Office PowerPoint</Application>
  <PresentationFormat>Pokaz na ekranie (4:3)</PresentationFormat>
  <Paragraphs>42</Paragraphs>
  <Slides>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2" baseType="lpstr">
      <vt:lpstr>Arial</vt:lpstr>
      <vt:lpstr>Calibri</vt:lpstr>
      <vt:lpstr>Motyw pakietu Office</vt:lpstr>
      <vt:lpstr>Dzienniki urzędowe</vt:lpstr>
      <vt:lpstr>Wyszukiwanie za pomocą frazy</vt:lpstr>
      <vt:lpstr>  </vt:lpstr>
      <vt:lpstr>Wyszukiwanie za pomocą frazy  </vt:lpstr>
      <vt:lpstr>Wyszukiwanie za pomocą frazy</vt:lpstr>
      <vt:lpstr> Wyszukiwanie za pomocą frazy</vt:lpstr>
      <vt:lpstr>Wyszukiwanie za pomocą frazy</vt:lpstr>
      <vt:lpstr>Wyszukiwanie za pomocą adresu publikacyjnego </vt:lpstr>
      <vt:lpstr>Wyszukiwanie za pomocą hasła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Podpis elektroniczny  i jego zastosowanie  Konwersatorium K2 semestr letni 2011/2012</dc:title>
  <dc:creator>Sylwia</dc:creator>
  <cp:lastModifiedBy>Katarzyna Tomaszewska</cp:lastModifiedBy>
  <cp:revision>223</cp:revision>
  <cp:lastPrinted>2017-11-19T08:54:22Z</cp:lastPrinted>
  <dcterms:created xsi:type="dcterms:W3CDTF">2012-03-01T14:48:30Z</dcterms:created>
  <dcterms:modified xsi:type="dcterms:W3CDTF">2025-02-28T09:44:36Z</dcterms:modified>
</cp:coreProperties>
</file>