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0"/>
  </p:notesMasterIdLst>
  <p:sldIdLst>
    <p:sldId id="302" r:id="rId2"/>
    <p:sldId id="328" r:id="rId3"/>
    <p:sldId id="327" r:id="rId4"/>
    <p:sldId id="333" r:id="rId5"/>
    <p:sldId id="332" r:id="rId6"/>
    <p:sldId id="330" r:id="rId7"/>
    <p:sldId id="331" r:id="rId8"/>
    <p:sldId id="310" r:id="rId9"/>
    <p:sldId id="314" r:id="rId10"/>
    <p:sldId id="315" r:id="rId11"/>
    <p:sldId id="316" r:id="rId12"/>
    <p:sldId id="317" r:id="rId13"/>
    <p:sldId id="318" r:id="rId14"/>
    <p:sldId id="319" r:id="rId15"/>
    <p:sldId id="320" r:id="rId16"/>
    <p:sldId id="321" r:id="rId17"/>
    <p:sldId id="322" r:id="rId18"/>
    <p:sldId id="323" r:id="rId19"/>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238" y="-666"/>
      </p:cViewPr>
      <p:guideLst>
        <p:guide orient="horz" pos="2160"/>
        <p:guide pos="2880"/>
      </p:guideLst>
    </p:cSldViewPr>
  </p:slideViewPr>
  <p:notesTextViewPr>
    <p:cViewPr>
      <p:scale>
        <a:sx n="1" d="1"/>
        <a:sy n="1" d="1"/>
      </p:scale>
      <p:origin x="0" y="0"/>
    </p:cViewPr>
  </p:notesTextViewPr>
  <p:notesViewPr>
    <p:cSldViewPr>
      <p:cViewPr varScale="1">
        <p:scale>
          <a:sx n="62" d="100"/>
          <a:sy n="62" d="100"/>
        </p:scale>
        <p:origin x="-244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l-PL"/>
          </a:p>
        </p:txBody>
      </p:sp>
      <p:sp>
        <p:nvSpPr>
          <p:cNvPr id="34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BCBECA5D-AC51-4547-9C94-5CDAA9187084}" type="datetimeFigureOut">
              <a:rPr lang="pl-PL"/>
              <a:pPr>
                <a:defRPr/>
              </a:pPr>
              <a:t>03-12-2016</a:t>
            </a:fld>
            <a:endParaRPr lang="pl-PL"/>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l-PL"/>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2FC2A54-FBB5-4782-959D-C9DE83CE86D6}" type="slidenum">
              <a:rPr lang="pl-PL"/>
              <a:pPr>
                <a:defRPr/>
              </a:pPr>
              <a:t>‹#›</a:t>
            </a:fld>
            <a:endParaRPr lang="pl-PL"/>
          </a:p>
        </p:txBody>
      </p:sp>
    </p:spTree>
    <p:extLst>
      <p:ext uri="{BB962C8B-B14F-4D97-AF65-F5344CB8AC3E}">
        <p14:creationId xmlns:p14="http://schemas.microsoft.com/office/powerpoint/2010/main" val="2580008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eaLnBrk="1" hangingPunct="1"/>
            <a:endParaRPr lang="pl-PL"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pPr eaLnBrk="1" hangingPunct="1"/>
            <a:endParaRPr lang="pl-PL"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eaLnBrk="1" hangingPunct="1"/>
            <a:endParaRPr lang="pl-PL"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2">
        <a:schemeClr val="bg2"/>
      </p:bgRef>
    </p:bg>
    <p:spTree>
      <p:nvGrpSpPr>
        <p:cNvPr id="1" name=""/>
        <p:cNvGrpSpPr/>
        <p:nvPr/>
      </p:nvGrpSpPr>
      <p:grpSpPr>
        <a:xfrm>
          <a:off x="0" y="0"/>
          <a:ext cx="0" cy="0"/>
          <a:chOff x="0" y="0"/>
          <a:chExt cx="0" cy="0"/>
        </a:xfrm>
      </p:grpSpPr>
      <p:sp>
        <p:nvSpPr>
          <p:cNvPr id="9" name="Tytuł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17" name="Podtytuł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30" name="Symbol zastępczy daty 29"/>
          <p:cNvSpPr>
            <a:spLocks noGrp="1"/>
          </p:cNvSpPr>
          <p:nvPr>
            <p:ph type="dt" sz="half" idx="10"/>
          </p:nvPr>
        </p:nvSpPr>
        <p:spPr/>
        <p:txBody>
          <a:bodyPr/>
          <a:lstStyle/>
          <a:p>
            <a:pPr>
              <a:defRPr/>
            </a:pPr>
            <a:fld id="{E4589003-7B8A-485B-A30B-78584674C3B1}" type="datetimeFigureOut">
              <a:rPr lang="pl-PL" smtClean="0"/>
              <a:pPr>
                <a:defRPr/>
              </a:pPr>
              <a:t>03-12-2016</a:t>
            </a:fld>
            <a:endParaRPr lang="pl-PL"/>
          </a:p>
        </p:txBody>
      </p:sp>
      <p:sp>
        <p:nvSpPr>
          <p:cNvPr id="19" name="Symbol zastępczy stopki 18"/>
          <p:cNvSpPr>
            <a:spLocks noGrp="1"/>
          </p:cNvSpPr>
          <p:nvPr>
            <p:ph type="ftr" sz="quarter" idx="11"/>
          </p:nvPr>
        </p:nvSpPr>
        <p:spPr/>
        <p:txBody>
          <a:bodyPr/>
          <a:lstStyle/>
          <a:p>
            <a:pPr>
              <a:defRPr/>
            </a:pPr>
            <a:endParaRPr lang="pl-PL"/>
          </a:p>
        </p:txBody>
      </p:sp>
      <p:sp>
        <p:nvSpPr>
          <p:cNvPr id="27" name="Symbol zastępczy numeru slajdu 26"/>
          <p:cNvSpPr>
            <a:spLocks noGrp="1"/>
          </p:cNvSpPr>
          <p:nvPr>
            <p:ph type="sldNum" sz="quarter" idx="12"/>
          </p:nvPr>
        </p:nvSpPr>
        <p:spPr/>
        <p:txBody>
          <a:bodyPr/>
          <a:lstStyle/>
          <a:p>
            <a:pPr>
              <a:defRPr/>
            </a:pPr>
            <a:fld id="{6BF04E60-1F52-4392-BF15-A72439A9005C}" type="slidenum">
              <a:rPr lang="pl-PL" smtClean="0"/>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pPr>
              <a:defRPr/>
            </a:pPr>
            <a:fld id="{47D925CB-22E9-4E88-8139-1842AD793A1B}" type="datetimeFigureOut">
              <a:rPr lang="pl-PL" smtClean="0"/>
              <a:pPr>
                <a:defRPr/>
              </a:pPr>
              <a:t>03-12-2016</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89DB9D06-641D-4C2C-B88E-ABFAAB329894}" type="slidenum">
              <a:rPr lang="pl-PL" smtClean="0"/>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914401"/>
            <a:ext cx="2057400" cy="52117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914401"/>
            <a:ext cx="6019800" cy="5211763"/>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pPr>
              <a:defRPr/>
            </a:pPr>
            <a:fld id="{D4D7E887-43D4-447F-B227-D866EA388348}" type="datetimeFigureOut">
              <a:rPr lang="pl-PL" smtClean="0"/>
              <a:pPr>
                <a:defRPr/>
              </a:pPr>
              <a:t>03-12-2016</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2D22707A-0830-4196-8530-3E052D68ABAD}" type="slidenum">
              <a:rPr lang="pl-PL" smtClean="0"/>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pPr>
              <a:defRPr/>
            </a:pPr>
            <a:fld id="{758014A1-C961-4E44-8D5E-FB1CF1E37E42}" type="datetimeFigureOut">
              <a:rPr lang="pl-PL" smtClean="0"/>
              <a:pPr>
                <a:defRPr/>
              </a:pPr>
              <a:t>03-12-2016</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FA89C0BC-63D9-4B69-A2E1-5B77589B0E6E}" type="slidenum">
              <a:rPr lang="pl-PL" smtClean="0"/>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pPr>
              <a:defRPr/>
            </a:pPr>
            <a:fld id="{4E05B63F-D21A-4373-BA67-CD284387DD10}" type="datetimeFigureOut">
              <a:rPr lang="pl-PL" smtClean="0"/>
              <a:pPr>
                <a:defRPr/>
              </a:pPr>
              <a:t>03-12-2016</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39D3A572-0A93-44BA-8B93-A01BF433392D}" type="slidenum">
              <a:rPr lang="pl-PL" smtClean="0"/>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pPr>
              <a:defRPr/>
            </a:pPr>
            <a:fld id="{EAE0AA61-D076-496A-AA09-4782FB49A4C8}" type="datetimeFigureOut">
              <a:rPr lang="pl-PL" smtClean="0"/>
              <a:pPr>
                <a:defRPr/>
              </a:pPr>
              <a:t>03-12-2016</a:t>
            </a:fld>
            <a:endParaRPr lang="pl-PL"/>
          </a:p>
        </p:txBody>
      </p:sp>
      <p:sp>
        <p:nvSpPr>
          <p:cNvPr id="6" name="Symbol zastępczy stopki 5"/>
          <p:cNvSpPr>
            <a:spLocks noGrp="1"/>
          </p:cNvSpPr>
          <p:nvPr>
            <p:ph type="ftr" sz="quarter" idx="11"/>
          </p:nvPr>
        </p:nvSpPr>
        <p:spPr/>
        <p:txBody>
          <a:bodyPr/>
          <a:lstStyle/>
          <a:p>
            <a:pPr>
              <a:defRPr/>
            </a:pPr>
            <a:endParaRPr lang="pl-PL"/>
          </a:p>
        </p:txBody>
      </p:sp>
      <p:sp>
        <p:nvSpPr>
          <p:cNvPr id="7" name="Symbol zastępczy numeru slajdu 6"/>
          <p:cNvSpPr>
            <a:spLocks noGrp="1"/>
          </p:cNvSpPr>
          <p:nvPr>
            <p:ph type="sldNum" sz="quarter" idx="12"/>
          </p:nvPr>
        </p:nvSpPr>
        <p:spPr/>
        <p:txBody>
          <a:bodyPr/>
          <a:lstStyle/>
          <a:p>
            <a:pPr>
              <a:defRPr/>
            </a:pPr>
            <a:fld id="{E1582AC9-6E7D-4E1A-B94A-70C1F70983CB}" type="slidenum">
              <a:rPr lang="pl-PL" smtClean="0"/>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tIns="45720" anchor="b"/>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pPr>
              <a:defRPr/>
            </a:pPr>
            <a:fld id="{3F497C46-CE52-460F-8970-F7D9EA72E89B}" type="datetimeFigureOut">
              <a:rPr lang="pl-PL" smtClean="0"/>
              <a:pPr>
                <a:defRPr/>
              </a:pPr>
              <a:t>03-12-2016</a:t>
            </a:fld>
            <a:endParaRPr lang="pl-PL"/>
          </a:p>
        </p:txBody>
      </p:sp>
      <p:sp>
        <p:nvSpPr>
          <p:cNvPr id="8" name="Symbol zastępczy stopki 7"/>
          <p:cNvSpPr>
            <a:spLocks noGrp="1"/>
          </p:cNvSpPr>
          <p:nvPr>
            <p:ph type="ftr" sz="quarter" idx="11"/>
          </p:nvPr>
        </p:nvSpPr>
        <p:spPr/>
        <p:txBody>
          <a:bodyPr/>
          <a:lstStyle/>
          <a:p>
            <a:pPr>
              <a:defRPr/>
            </a:pPr>
            <a:endParaRPr lang="pl-PL"/>
          </a:p>
        </p:txBody>
      </p:sp>
      <p:sp>
        <p:nvSpPr>
          <p:cNvPr id="9" name="Symbol zastępczy numeru slajdu 8"/>
          <p:cNvSpPr>
            <a:spLocks noGrp="1"/>
          </p:cNvSpPr>
          <p:nvPr>
            <p:ph type="sldNum" sz="quarter" idx="12"/>
          </p:nvPr>
        </p:nvSpPr>
        <p:spPr/>
        <p:txBody>
          <a:bodyPr/>
          <a:lstStyle/>
          <a:p>
            <a:pPr>
              <a:defRPr/>
            </a:pPr>
            <a:fld id="{78043659-B3DD-4294-A163-D11FE5F400A2}" type="slidenum">
              <a:rPr lang="pl-PL" smtClean="0"/>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pPr>
              <a:defRPr/>
            </a:pPr>
            <a:fld id="{F3EE2D29-D16C-4DFC-82E7-D79B72D91FBC}" type="datetimeFigureOut">
              <a:rPr lang="pl-PL" smtClean="0"/>
              <a:pPr>
                <a:defRPr/>
              </a:pPr>
              <a:t>03-12-2016</a:t>
            </a:fld>
            <a:endParaRPr lang="pl-PL"/>
          </a:p>
        </p:txBody>
      </p:sp>
      <p:sp>
        <p:nvSpPr>
          <p:cNvPr id="4" name="Symbol zastępczy stopki 3"/>
          <p:cNvSpPr>
            <a:spLocks noGrp="1"/>
          </p:cNvSpPr>
          <p:nvPr>
            <p:ph type="ftr" sz="quarter" idx="11"/>
          </p:nvPr>
        </p:nvSpPr>
        <p:spPr/>
        <p:txBody>
          <a:bodyPr/>
          <a:lstStyle/>
          <a:p>
            <a:pPr>
              <a:defRPr/>
            </a:pPr>
            <a:endParaRPr lang="pl-PL"/>
          </a:p>
        </p:txBody>
      </p:sp>
      <p:sp>
        <p:nvSpPr>
          <p:cNvPr id="5" name="Symbol zastępczy numeru slajdu 4"/>
          <p:cNvSpPr>
            <a:spLocks noGrp="1"/>
          </p:cNvSpPr>
          <p:nvPr>
            <p:ph type="sldNum" sz="quarter" idx="12"/>
          </p:nvPr>
        </p:nvSpPr>
        <p:spPr/>
        <p:txBody>
          <a:bodyPr/>
          <a:lstStyle/>
          <a:p>
            <a:pPr>
              <a:defRPr/>
            </a:pPr>
            <a:fld id="{149012FB-AA26-4015-A635-4D086EFCF9B8}" type="slidenum">
              <a:rPr lang="pl-PL" smtClean="0"/>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F9EED8E5-427C-4446-8906-0DD59C5223F7}" type="datetimeFigureOut">
              <a:rPr lang="pl-PL" smtClean="0"/>
              <a:pPr>
                <a:defRPr/>
              </a:pPr>
              <a:t>03-12-2016</a:t>
            </a:fld>
            <a:endParaRPr lang="pl-PL"/>
          </a:p>
        </p:txBody>
      </p:sp>
      <p:sp>
        <p:nvSpPr>
          <p:cNvPr id="3" name="Symbol zastępczy stopki 2"/>
          <p:cNvSpPr>
            <a:spLocks noGrp="1"/>
          </p:cNvSpPr>
          <p:nvPr>
            <p:ph type="ftr" sz="quarter" idx="11"/>
          </p:nvPr>
        </p:nvSpPr>
        <p:spPr/>
        <p:txBody>
          <a:bodyPr/>
          <a:lstStyle/>
          <a:p>
            <a:pPr>
              <a:defRPr/>
            </a:pPr>
            <a:endParaRPr lang="pl-PL"/>
          </a:p>
        </p:txBody>
      </p:sp>
      <p:sp>
        <p:nvSpPr>
          <p:cNvPr id="4" name="Symbol zastępczy numeru slajdu 3"/>
          <p:cNvSpPr>
            <a:spLocks noGrp="1"/>
          </p:cNvSpPr>
          <p:nvPr>
            <p:ph type="sldNum" sz="quarter" idx="12"/>
          </p:nvPr>
        </p:nvSpPr>
        <p:spPr/>
        <p:txBody>
          <a:bodyPr/>
          <a:lstStyle/>
          <a:p>
            <a:pPr>
              <a:defRPr/>
            </a:pPr>
            <a:fld id="{BA2E92B6-95E2-48C3-A36F-D27D013005D8}" type="slidenum">
              <a:rPr lang="pl-PL" smtClean="0"/>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pPr>
              <a:defRPr/>
            </a:pPr>
            <a:fld id="{B65FCE03-ABE4-491E-89DC-536D721BCF93}" type="datetimeFigureOut">
              <a:rPr lang="pl-PL" smtClean="0"/>
              <a:pPr>
                <a:defRPr/>
              </a:pPr>
              <a:t>03-12-2016</a:t>
            </a:fld>
            <a:endParaRPr lang="pl-PL"/>
          </a:p>
        </p:txBody>
      </p:sp>
      <p:sp>
        <p:nvSpPr>
          <p:cNvPr id="6" name="Symbol zastępczy stopki 5"/>
          <p:cNvSpPr>
            <a:spLocks noGrp="1"/>
          </p:cNvSpPr>
          <p:nvPr>
            <p:ph type="ftr" sz="quarter" idx="11"/>
          </p:nvPr>
        </p:nvSpPr>
        <p:spPr/>
        <p:txBody>
          <a:bodyPr/>
          <a:lstStyle/>
          <a:p>
            <a:pPr>
              <a:defRPr/>
            </a:pPr>
            <a:endParaRPr lang="pl-PL"/>
          </a:p>
        </p:txBody>
      </p:sp>
      <p:sp>
        <p:nvSpPr>
          <p:cNvPr id="7" name="Symbol zastępczy numeru slajdu 6"/>
          <p:cNvSpPr>
            <a:spLocks noGrp="1"/>
          </p:cNvSpPr>
          <p:nvPr>
            <p:ph type="sldNum" sz="quarter" idx="12"/>
          </p:nvPr>
        </p:nvSpPr>
        <p:spPr/>
        <p:txBody>
          <a:bodyPr/>
          <a:lstStyle/>
          <a:p>
            <a:pPr>
              <a:defRPr/>
            </a:pPr>
            <a:fld id="{BF39A401-DF5F-400B-9DEA-B753CB7333EC}" type="slidenum">
              <a:rPr lang="pl-PL" smtClean="0"/>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Prostokąt ze ściętym i zaokrąglonym rogi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ójkąt prostokątny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ytuł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pPr>
              <a:defRPr/>
            </a:pPr>
            <a:fld id="{08D85549-CE4A-4ECA-A25D-70E4A62B23B4}" type="datetimeFigureOut">
              <a:rPr lang="pl-PL" smtClean="0"/>
              <a:pPr>
                <a:defRPr/>
              </a:pPr>
              <a:t>03-12-2016</a:t>
            </a:fld>
            <a:endParaRPr lang="pl-PL"/>
          </a:p>
        </p:txBody>
      </p:sp>
      <p:sp>
        <p:nvSpPr>
          <p:cNvPr id="6" name="Symbol zastępczy stopki 5"/>
          <p:cNvSpPr>
            <a:spLocks noGrp="1"/>
          </p:cNvSpPr>
          <p:nvPr>
            <p:ph type="ftr" sz="quarter" idx="11"/>
          </p:nvPr>
        </p:nvSpPr>
        <p:spPr/>
        <p:txBody>
          <a:bodyPr/>
          <a:lstStyle/>
          <a:p>
            <a:pPr>
              <a:defRPr/>
            </a:pPr>
            <a:endParaRPr lang="pl-PL"/>
          </a:p>
        </p:txBody>
      </p:sp>
      <p:sp>
        <p:nvSpPr>
          <p:cNvPr id="7" name="Symbol zastępczy numeru slajdu 6"/>
          <p:cNvSpPr>
            <a:spLocks noGrp="1"/>
          </p:cNvSpPr>
          <p:nvPr>
            <p:ph type="sldNum" sz="quarter" idx="12"/>
          </p:nvPr>
        </p:nvSpPr>
        <p:spPr>
          <a:xfrm>
            <a:off x="8077200" y="6356350"/>
            <a:ext cx="609600" cy="365125"/>
          </a:xfrm>
        </p:spPr>
        <p:txBody>
          <a:bodyPr/>
          <a:lstStyle/>
          <a:p>
            <a:pPr>
              <a:defRPr/>
            </a:pPr>
            <a:fld id="{D68B1D5E-5793-47F4-A5EC-73B8C29A1DC5}" type="slidenum">
              <a:rPr lang="pl-PL" smtClean="0"/>
              <a:pPr>
                <a:defRPr/>
              </a:pPr>
              <a:t>‹#›</a:t>
            </a:fld>
            <a:endParaRPr lang="pl-PL"/>
          </a:p>
        </p:txBody>
      </p:sp>
      <p:sp>
        <p:nvSpPr>
          <p:cNvPr id="3" name="Symbol zastępczy obrazu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l-PL" smtClean="0"/>
              <a:t>Kliknij ikonę, aby dodać obraz</a:t>
            </a:r>
            <a:endParaRPr kumimoji="0" lang="en-US" dirty="0"/>
          </a:p>
        </p:txBody>
      </p:sp>
      <p:sp>
        <p:nvSpPr>
          <p:cNvPr id="10" name="Dowolny kształt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Dowolny kształt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Dowolny kształt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Dowolny kształt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ymbol zastępczy tytuł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AC8AEEB7-562D-4AEA-A009-A8893CE0B18C}" type="datetimeFigureOut">
              <a:rPr lang="pl-PL" smtClean="0"/>
              <a:pPr>
                <a:defRPr/>
              </a:pPr>
              <a:t>03-12-2016</a:t>
            </a:fld>
            <a:endParaRPr lang="pl-PL"/>
          </a:p>
        </p:txBody>
      </p:sp>
      <p:sp>
        <p:nvSpPr>
          <p:cNvPr id="22" name="Symbol zastępczy stopki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pl-PL"/>
          </a:p>
        </p:txBody>
      </p:sp>
      <p:sp>
        <p:nvSpPr>
          <p:cNvPr id="18" name="Symbol zastępczy numeru slajd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6AB8EE66-135A-415E-83B0-23CACE619D1B}" type="slidenum">
              <a:rPr lang="pl-PL" smtClean="0"/>
              <a:pPr>
                <a:defRPr/>
              </a:pPr>
              <a:t>‹#›</a:t>
            </a:fld>
            <a:endParaRPr lang="pl-PL"/>
          </a:p>
        </p:txBody>
      </p:sp>
      <p:grpSp>
        <p:nvGrpSpPr>
          <p:cNvPr id="2" name="Grupa 1"/>
          <p:cNvGrpSpPr/>
          <p:nvPr/>
        </p:nvGrpSpPr>
        <p:grpSpPr>
          <a:xfrm>
            <a:off x="-19017" y="202408"/>
            <a:ext cx="9180548" cy="649224"/>
            <a:chOff x="-19045" y="216550"/>
            <a:chExt cx="9180548" cy="649224"/>
          </a:xfrm>
        </p:grpSpPr>
        <p:sp>
          <p:nvSpPr>
            <p:cNvPr id="12" name="Dowolny kształt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Dowolny kształt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9944" name="Prostokąt 12"/>
          <p:cNvSpPr>
            <a:spLocks noChangeArrowheads="1"/>
          </p:cNvSpPr>
          <p:nvPr/>
        </p:nvSpPr>
        <p:spPr bwMode="auto">
          <a:xfrm>
            <a:off x="1908175" y="2060575"/>
            <a:ext cx="6551613" cy="3457575"/>
          </a:xfrm>
          <a:prstGeom prst="rect">
            <a:avLst/>
          </a:prstGeom>
          <a:noFill/>
          <a:ln w="9525">
            <a:noFill/>
            <a:miter lim="800000"/>
            <a:headEnd/>
            <a:tailEnd/>
          </a:ln>
        </p:spPr>
        <p:txBody>
          <a:bodyPr>
            <a:spAutoFit/>
          </a:bodyPr>
          <a:lstStyle/>
          <a:p>
            <a:pPr marL="342900" indent="-342900" algn="ctr">
              <a:lnSpc>
                <a:spcPct val="115000"/>
              </a:lnSpc>
            </a:pPr>
            <a:r>
              <a:rPr lang="pl-PL" sz="2400" b="1" i="1"/>
              <a:t>Sześć „kamieni milowych” EAP</a:t>
            </a:r>
          </a:p>
          <a:p>
            <a:pPr marL="342900" indent="-342900" algn="ctr">
              <a:lnSpc>
                <a:spcPct val="115000"/>
              </a:lnSpc>
            </a:pPr>
            <a:r>
              <a:rPr lang="pl-PL" sz="2400" b="1" i="1"/>
              <a:t>(według A. Ogus’a)</a:t>
            </a:r>
          </a:p>
          <a:p>
            <a:pPr marL="342900" indent="-342900">
              <a:lnSpc>
                <a:spcPct val="115000"/>
              </a:lnSpc>
              <a:buFontTx/>
              <a:buChar char="•"/>
            </a:pPr>
            <a:r>
              <a:rPr lang="pl-PL" sz="2400" b="1" i="1"/>
              <a:t>Coase i koszty transakcyjne</a:t>
            </a:r>
          </a:p>
          <a:p>
            <a:pPr marL="342900" indent="-342900">
              <a:lnSpc>
                <a:spcPct val="115000"/>
              </a:lnSpc>
              <a:buFontTx/>
              <a:buChar char="•"/>
            </a:pPr>
            <a:r>
              <a:rPr lang="pl-PL" sz="2400" b="1" i="1"/>
              <a:t>Coase i wzajemność (obustronność)</a:t>
            </a:r>
          </a:p>
          <a:p>
            <a:pPr marL="342900" indent="-342900">
              <a:lnSpc>
                <a:spcPct val="115000"/>
              </a:lnSpc>
              <a:buFontTx/>
              <a:buChar char="•"/>
            </a:pPr>
            <a:r>
              <a:rPr lang="pl-PL" sz="2400" b="1" i="1"/>
              <a:t>Holmes i efektywne zerwanie</a:t>
            </a:r>
            <a:r>
              <a:rPr lang="pl-PL" sz="2400"/>
              <a:t> </a:t>
            </a:r>
          </a:p>
          <a:p>
            <a:pPr marL="342900" indent="-342900">
              <a:lnSpc>
                <a:spcPct val="115000"/>
              </a:lnSpc>
              <a:buFontTx/>
              <a:buChar char="•"/>
            </a:pPr>
            <a:r>
              <a:rPr lang="pl-PL" sz="2400" b="1" i="1"/>
              <a:t>Posner i efektywność common law</a:t>
            </a:r>
          </a:p>
          <a:p>
            <a:pPr marL="342900" indent="-342900">
              <a:lnSpc>
                <a:spcPct val="115000"/>
              </a:lnSpc>
              <a:buFontTx/>
              <a:buChar char="•"/>
            </a:pPr>
            <a:r>
              <a:rPr lang="pl-PL" sz="2400" b="1" i="1"/>
              <a:t>Becker i ekonomia przestępstwa</a:t>
            </a:r>
            <a:r>
              <a:rPr lang="pl-PL" sz="2400"/>
              <a:t> </a:t>
            </a:r>
          </a:p>
          <a:p>
            <a:pPr marL="342900" indent="-342900">
              <a:lnSpc>
                <a:spcPct val="115000"/>
              </a:lnSpc>
              <a:buFontTx/>
              <a:buChar char="•"/>
            </a:pPr>
            <a:r>
              <a:rPr lang="pl-PL" sz="2400" b="1" i="1"/>
              <a:t>Stigler i ekonomia legislacji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9944">
                                            <p:txEl>
                                              <p:pRg st="2" end="2"/>
                                            </p:txEl>
                                          </p:spTgt>
                                        </p:tgtEl>
                                        <p:attrNameLst>
                                          <p:attrName>style.visibility</p:attrName>
                                        </p:attrNameLst>
                                      </p:cBhvr>
                                      <p:to>
                                        <p:strVal val="visible"/>
                                      </p:to>
                                    </p:set>
                                    <p:anim calcmode="lin" valueType="num">
                                      <p:cBhvr>
                                        <p:cTn id="7" dur="1000" fill="hold"/>
                                        <p:tgtEl>
                                          <p:spTgt spid="39944">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9944">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9944">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9944">
                                            <p:txEl>
                                              <p:pRg st="3" end="3"/>
                                            </p:txEl>
                                          </p:spTgt>
                                        </p:tgtEl>
                                        <p:attrNameLst>
                                          <p:attrName>style.visibility</p:attrName>
                                        </p:attrNameLst>
                                      </p:cBhvr>
                                      <p:to>
                                        <p:strVal val="visible"/>
                                      </p:to>
                                    </p:set>
                                    <p:anim calcmode="lin" valueType="num">
                                      <p:cBhvr>
                                        <p:cTn id="14" dur="1000" fill="hold"/>
                                        <p:tgtEl>
                                          <p:spTgt spid="39944">
                                            <p:txEl>
                                              <p:pRg st="3" end="3"/>
                                            </p:txEl>
                                          </p:spTgt>
                                        </p:tgtEl>
                                        <p:attrNameLst>
                                          <p:attrName>ppt_w</p:attrName>
                                        </p:attrNameLst>
                                      </p:cBhvr>
                                      <p:tavLst>
                                        <p:tav tm="0">
                                          <p:val>
                                            <p:strVal val="#ppt_w*0.70"/>
                                          </p:val>
                                        </p:tav>
                                        <p:tav tm="100000">
                                          <p:val>
                                            <p:strVal val="#ppt_w"/>
                                          </p:val>
                                        </p:tav>
                                      </p:tavLst>
                                    </p:anim>
                                    <p:anim calcmode="lin" valueType="num">
                                      <p:cBhvr>
                                        <p:cTn id="15" dur="1000" fill="hold"/>
                                        <p:tgtEl>
                                          <p:spTgt spid="39944">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3994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9944">
                                            <p:txEl>
                                              <p:pRg st="4" end="4"/>
                                            </p:txEl>
                                          </p:spTgt>
                                        </p:tgtEl>
                                        <p:attrNameLst>
                                          <p:attrName>style.visibility</p:attrName>
                                        </p:attrNameLst>
                                      </p:cBhvr>
                                      <p:to>
                                        <p:strVal val="visible"/>
                                      </p:to>
                                    </p:set>
                                    <p:anim calcmode="lin" valueType="num">
                                      <p:cBhvr>
                                        <p:cTn id="21" dur="1000" fill="hold"/>
                                        <p:tgtEl>
                                          <p:spTgt spid="39944">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9944">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994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9944">
                                            <p:txEl>
                                              <p:pRg st="5" end="5"/>
                                            </p:txEl>
                                          </p:spTgt>
                                        </p:tgtEl>
                                        <p:attrNameLst>
                                          <p:attrName>style.visibility</p:attrName>
                                        </p:attrNameLst>
                                      </p:cBhvr>
                                      <p:to>
                                        <p:strVal val="visible"/>
                                      </p:to>
                                    </p:set>
                                    <p:anim calcmode="lin" valueType="num">
                                      <p:cBhvr>
                                        <p:cTn id="28" dur="1000" fill="hold"/>
                                        <p:tgtEl>
                                          <p:spTgt spid="39944">
                                            <p:txEl>
                                              <p:pRg st="5" end="5"/>
                                            </p:txEl>
                                          </p:spTgt>
                                        </p:tgtEl>
                                        <p:attrNameLst>
                                          <p:attrName>ppt_w</p:attrName>
                                        </p:attrNameLst>
                                      </p:cBhvr>
                                      <p:tavLst>
                                        <p:tav tm="0">
                                          <p:val>
                                            <p:strVal val="#ppt_w*0.70"/>
                                          </p:val>
                                        </p:tav>
                                        <p:tav tm="100000">
                                          <p:val>
                                            <p:strVal val="#ppt_w"/>
                                          </p:val>
                                        </p:tav>
                                      </p:tavLst>
                                    </p:anim>
                                    <p:anim calcmode="lin" valueType="num">
                                      <p:cBhvr>
                                        <p:cTn id="29" dur="1000" fill="hold"/>
                                        <p:tgtEl>
                                          <p:spTgt spid="39944">
                                            <p:txEl>
                                              <p:pRg st="5" end="5"/>
                                            </p:txEl>
                                          </p:spTgt>
                                        </p:tgtEl>
                                        <p:attrNameLst>
                                          <p:attrName>ppt_h</p:attrName>
                                        </p:attrNameLst>
                                      </p:cBhvr>
                                      <p:tavLst>
                                        <p:tav tm="0">
                                          <p:val>
                                            <p:strVal val="#ppt_h"/>
                                          </p:val>
                                        </p:tav>
                                        <p:tav tm="100000">
                                          <p:val>
                                            <p:strVal val="#ppt_h"/>
                                          </p:val>
                                        </p:tav>
                                      </p:tavLst>
                                    </p:anim>
                                    <p:animEffect transition="in" filter="fade">
                                      <p:cBhvr>
                                        <p:cTn id="30" dur="1000"/>
                                        <p:tgtEl>
                                          <p:spTgt spid="39944">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39944">
                                            <p:txEl>
                                              <p:pRg st="6" end="6"/>
                                            </p:txEl>
                                          </p:spTgt>
                                        </p:tgtEl>
                                        <p:attrNameLst>
                                          <p:attrName>style.visibility</p:attrName>
                                        </p:attrNameLst>
                                      </p:cBhvr>
                                      <p:to>
                                        <p:strVal val="visible"/>
                                      </p:to>
                                    </p:set>
                                    <p:anim calcmode="lin" valueType="num">
                                      <p:cBhvr>
                                        <p:cTn id="35" dur="1000" fill="hold"/>
                                        <p:tgtEl>
                                          <p:spTgt spid="39944">
                                            <p:txEl>
                                              <p:pRg st="6" end="6"/>
                                            </p:txEl>
                                          </p:spTgt>
                                        </p:tgtEl>
                                        <p:attrNameLst>
                                          <p:attrName>ppt_w</p:attrName>
                                        </p:attrNameLst>
                                      </p:cBhvr>
                                      <p:tavLst>
                                        <p:tav tm="0">
                                          <p:val>
                                            <p:strVal val="#ppt_w*0.70"/>
                                          </p:val>
                                        </p:tav>
                                        <p:tav tm="100000">
                                          <p:val>
                                            <p:strVal val="#ppt_w"/>
                                          </p:val>
                                        </p:tav>
                                      </p:tavLst>
                                    </p:anim>
                                    <p:anim calcmode="lin" valueType="num">
                                      <p:cBhvr>
                                        <p:cTn id="36" dur="1000" fill="hold"/>
                                        <p:tgtEl>
                                          <p:spTgt spid="39944">
                                            <p:txEl>
                                              <p:pRg st="6" end="6"/>
                                            </p:txEl>
                                          </p:spTgt>
                                        </p:tgtEl>
                                        <p:attrNameLst>
                                          <p:attrName>ppt_h</p:attrName>
                                        </p:attrNameLst>
                                      </p:cBhvr>
                                      <p:tavLst>
                                        <p:tav tm="0">
                                          <p:val>
                                            <p:strVal val="#ppt_h"/>
                                          </p:val>
                                        </p:tav>
                                        <p:tav tm="100000">
                                          <p:val>
                                            <p:strVal val="#ppt_h"/>
                                          </p:val>
                                        </p:tav>
                                      </p:tavLst>
                                    </p:anim>
                                    <p:animEffect transition="in" filter="fade">
                                      <p:cBhvr>
                                        <p:cTn id="37" dur="1000"/>
                                        <p:tgtEl>
                                          <p:spTgt spid="3994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39944">
                                            <p:txEl>
                                              <p:pRg st="7" end="7"/>
                                            </p:txEl>
                                          </p:spTgt>
                                        </p:tgtEl>
                                        <p:attrNameLst>
                                          <p:attrName>style.visibility</p:attrName>
                                        </p:attrNameLst>
                                      </p:cBhvr>
                                      <p:to>
                                        <p:strVal val="visible"/>
                                      </p:to>
                                    </p:set>
                                    <p:anim calcmode="lin" valueType="num">
                                      <p:cBhvr>
                                        <p:cTn id="42" dur="1000" fill="hold"/>
                                        <p:tgtEl>
                                          <p:spTgt spid="39944">
                                            <p:txEl>
                                              <p:pRg st="7" end="7"/>
                                            </p:txEl>
                                          </p:spTgt>
                                        </p:tgtEl>
                                        <p:attrNameLst>
                                          <p:attrName>ppt_w</p:attrName>
                                        </p:attrNameLst>
                                      </p:cBhvr>
                                      <p:tavLst>
                                        <p:tav tm="0">
                                          <p:val>
                                            <p:strVal val="#ppt_w*0.70"/>
                                          </p:val>
                                        </p:tav>
                                        <p:tav tm="100000">
                                          <p:val>
                                            <p:strVal val="#ppt_w"/>
                                          </p:val>
                                        </p:tav>
                                      </p:tavLst>
                                    </p:anim>
                                    <p:anim calcmode="lin" valueType="num">
                                      <p:cBhvr>
                                        <p:cTn id="43" dur="1000" fill="hold"/>
                                        <p:tgtEl>
                                          <p:spTgt spid="39944">
                                            <p:txEl>
                                              <p:pRg st="7" end="7"/>
                                            </p:txEl>
                                          </p:spTgt>
                                        </p:tgtEl>
                                        <p:attrNameLst>
                                          <p:attrName>ppt_h</p:attrName>
                                        </p:attrNameLst>
                                      </p:cBhvr>
                                      <p:tavLst>
                                        <p:tav tm="0">
                                          <p:val>
                                            <p:strVal val="#ppt_h"/>
                                          </p:val>
                                        </p:tav>
                                        <p:tav tm="100000">
                                          <p:val>
                                            <p:strVal val="#ppt_h"/>
                                          </p:val>
                                        </p:tav>
                                      </p:tavLst>
                                    </p:anim>
                                    <p:animEffect transition="in" filter="fade">
                                      <p:cBhvr>
                                        <p:cTn id="44" dur="1000"/>
                                        <p:tgtEl>
                                          <p:spTgt spid="3994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24583" name="Prostokąt 12"/>
          <p:cNvSpPr>
            <a:spLocks noChangeArrowheads="1"/>
          </p:cNvSpPr>
          <p:nvPr/>
        </p:nvSpPr>
        <p:spPr bwMode="auto">
          <a:xfrm>
            <a:off x="1908175" y="2205038"/>
            <a:ext cx="6551613" cy="3524250"/>
          </a:xfrm>
          <a:prstGeom prst="rect">
            <a:avLst/>
          </a:prstGeom>
          <a:noFill/>
          <a:ln w="9525">
            <a:noFill/>
            <a:miter lim="800000"/>
            <a:headEnd/>
            <a:tailEnd/>
          </a:ln>
        </p:spPr>
        <p:txBody>
          <a:bodyPr>
            <a:spAutoFit/>
          </a:bodyPr>
          <a:lstStyle/>
          <a:p>
            <a:pPr>
              <a:spcBef>
                <a:spcPct val="20000"/>
              </a:spcBef>
            </a:pPr>
            <a:r>
              <a:rPr lang="pl-PL" altLang="pl-PL" sz="2400" b="1"/>
              <a:t>Stelmach, Brożek i Załuski</a:t>
            </a:r>
            <a:r>
              <a:rPr lang="pl-PL" sz="2400" b="1"/>
              <a:t> uważają, że efektywność w sensie Pareto ma dwie zalety:</a:t>
            </a:r>
          </a:p>
          <a:p>
            <a:pPr>
              <a:spcBef>
                <a:spcPct val="20000"/>
              </a:spcBef>
            </a:pPr>
            <a:r>
              <a:rPr lang="pl-PL" sz="2400" b="1"/>
              <a:t>- nie wymaga dokonywania międzyosobowych porównań użyteczności;</a:t>
            </a:r>
          </a:p>
          <a:p>
            <a:pPr>
              <a:spcBef>
                <a:spcPct val="20000"/>
              </a:spcBef>
            </a:pPr>
            <a:r>
              <a:rPr lang="pl-PL" sz="2400" b="1"/>
              <a:t>- prowadzi do rozwiązań, które są jednomyślnie akceptowalne, gdyż nie prowadzą do pogorszenia położenia żadnej osoby.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25607" name="Prostokąt 12"/>
          <p:cNvSpPr>
            <a:spLocks noChangeArrowheads="1"/>
          </p:cNvSpPr>
          <p:nvPr/>
        </p:nvSpPr>
        <p:spPr bwMode="auto">
          <a:xfrm>
            <a:off x="1692275" y="2349500"/>
            <a:ext cx="6911975" cy="2903538"/>
          </a:xfrm>
          <a:prstGeom prst="rect">
            <a:avLst/>
          </a:prstGeom>
          <a:noFill/>
          <a:ln w="9525">
            <a:noFill/>
            <a:miter lim="800000"/>
            <a:headEnd/>
            <a:tailEnd/>
          </a:ln>
        </p:spPr>
        <p:txBody>
          <a:bodyPr>
            <a:spAutoFit/>
          </a:bodyPr>
          <a:lstStyle/>
          <a:p>
            <a:pPr>
              <a:lnSpc>
                <a:spcPct val="110000"/>
              </a:lnSpc>
            </a:pPr>
            <a:r>
              <a:rPr lang="pl-PL" altLang="pl-PL" sz="2400" b="1"/>
              <a:t>Zmiana danej sytuacji stanowi ulepszenie (jest efektywna) w sensie Kaldora-Hicksa, jeśli korzyści zyskujących w wyniku wprowadzenia tej zmiany są wyższe niż straty poszkodowanych tą zmiana, a więc zyskujący mogliby potencjalnie zrekompensować straty osób poszkodowanych.</a:t>
            </a:r>
            <a:endParaRPr lang="pl-PL" sz="2400" b="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26631" name="Prostokąt 12"/>
          <p:cNvSpPr>
            <a:spLocks noChangeArrowheads="1"/>
          </p:cNvSpPr>
          <p:nvPr/>
        </p:nvSpPr>
        <p:spPr bwMode="auto">
          <a:xfrm>
            <a:off x="1692275" y="2060575"/>
            <a:ext cx="6911975" cy="3706813"/>
          </a:xfrm>
          <a:prstGeom prst="rect">
            <a:avLst/>
          </a:prstGeom>
          <a:noFill/>
          <a:ln w="9525">
            <a:noFill/>
            <a:miter lim="800000"/>
            <a:headEnd/>
            <a:tailEnd/>
          </a:ln>
        </p:spPr>
        <p:txBody>
          <a:bodyPr>
            <a:spAutoFit/>
          </a:bodyPr>
          <a:lstStyle/>
          <a:p>
            <a:pPr>
              <a:lnSpc>
                <a:spcPct val="110000"/>
              </a:lnSpc>
            </a:pPr>
            <a:r>
              <a:rPr lang="pl-PL" sz="2400" b="1"/>
              <a:t>Dwa fakty związane z kryterium Kaldora-Hicksa:</a:t>
            </a:r>
          </a:p>
          <a:p>
            <a:pPr>
              <a:lnSpc>
                <a:spcPct val="110000"/>
              </a:lnSpc>
            </a:pPr>
            <a:r>
              <a:rPr lang="pl-PL" sz="2400" b="1"/>
              <a:t>- kryterium to jest teoretyczną podstawą tzw. </a:t>
            </a:r>
            <a:r>
              <a:rPr lang="pl-PL" sz="2400" b="1" i="1"/>
              <a:t>cost benefit analysis</a:t>
            </a:r>
            <a:r>
              <a:rPr lang="pl-PL" sz="2400" b="1"/>
              <a:t>, tj. takiej analizy różnych opcji przy której dokonujemy bilansu zysków i strat, jakie generuje każda opcja, i wybieramy tę, dla której bilans ten jest najkorzystniejszy;</a:t>
            </a:r>
          </a:p>
          <a:p>
            <a:pPr>
              <a:lnSpc>
                <a:spcPct val="110000"/>
              </a:lnSpc>
            </a:pPr>
            <a:r>
              <a:rPr lang="pl-PL" sz="2400" b="1"/>
              <a:t>- miarą strat i zysków jest tu najczęściej miara pieniężna, a nie użytecznościowa.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27655" name="Prostokąt 12"/>
          <p:cNvSpPr>
            <a:spLocks noChangeArrowheads="1"/>
          </p:cNvSpPr>
          <p:nvPr/>
        </p:nvSpPr>
        <p:spPr bwMode="auto">
          <a:xfrm>
            <a:off x="1619250" y="2492375"/>
            <a:ext cx="7056438" cy="3706813"/>
          </a:xfrm>
          <a:prstGeom prst="rect">
            <a:avLst/>
          </a:prstGeom>
          <a:noFill/>
          <a:ln w="9525">
            <a:noFill/>
            <a:miter lim="800000"/>
            <a:headEnd/>
            <a:tailEnd/>
          </a:ln>
        </p:spPr>
        <p:txBody>
          <a:bodyPr>
            <a:spAutoFit/>
          </a:bodyPr>
          <a:lstStyle/>
          <a:p>
            <a:pPr>
              <a:lnSpc>
                <a:spcPct val="110000"/>
              </a:lnSpc>
              <a:spcAft>
                <a:spcPts val="600"/>
              </a:spcAft>
            </a:pPr>
            <a:r>
              <a:rPr lang="pl-PL" altLang="pl-PL" sz="2400" b="1"/>
              <a:t>Prawo powinno realizować jakiś cel tylko do takiego poziomu, przy którym następuje zrównanie marginalnych kosztów społecznych realizacji tego celu (tj. kosztów społecznych zwiększenia poziomu realizacji tego celu o dowolnie małą jednostkę) i marginalnych korzyści społecznych realizacji tego celu (tj. korzyści społecznych ze zwiększenia poziomu realizacji tego celu o dowolnie małą jednostkę).</a:t>
            </a:r>
            <a:endParaRPr lang="pl-PL" sz="2400" b="1"/>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8" name="Prostokąt 11"/>
          <p:cNvSpPr>
            <a:spLocks noChangeArrowheads="1"/>
          </p:cNvSpPr>
          <p:nvPr/>
        </p:nvSpPr>
        <p:spPr bwMode="auto">
          <a:xfrm>
            <a:off x="1835150" y="2708275"/>
            <a:ext cx="360363" cy="530225"/>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28679" name="Prostokąt 12"/>
          <p:cNvSpPr>
            <a:spLocks noChangeArrowheads="1"/>
          </p:cNvSpPr>
          <p:nvPr/>
        </p:nvSpPr>
        <p:spPr bwMode="auto">
          <a:xfrm>
            <a:off x="1547813" y="2708275"/>
            <a:ext cx="431800" cy="366713"/>
          </a:xfrm>
          <a:prstGeom prst="rect">
            <a:avLst/>
          </a:prstGeom>
          <a:noFill/>
          <a:ln w="9525">
            <a:noFill/>
            <a:miter lim="800000"/>
            <a:headEnd/>
            <a:tailEnd/>
          </a:ln>
        </p:spPr>
        <p:txBody>
          <a:bodyPr>
            <a:spAutoFit/>
          </a:bodyPr>
          <a:lstStyle/>
          <a:p>
            <a:r>
              <a:rPr lang="pl-PL" altLang="pl-PL"/>
              <a:t>zł</a:t>
            </a:r>
            <a:endParaRPr lang="pl-PL"/>
          </a:p>
        </p:txBody>
      </p:sp>
      <p:sp>
        <p:nvSpPr>
          <p:cNvPr id="28680" name="Line 46"/>
          <p:cNvSpPr>
            <a:spLocks noChangeShapeType="1"/>
          </p:cNvSpPr>
          <p:nvPr/>
        </p:nvSpPr>
        <p:spPr bwMode="auto">
          <a:xfrm flipV="1">
            <a:off x="2339975" y="2565400"/>
            <a:ext cx="0" cy="3168650"/>
          </a:xfrm>
          <a:prstGeom prst="line">
            <a:avLst/>
          </a:prstGeom>
          <a:noFill/>
          <a:ln w="9525">
            <a:solidFill>
              <a:schemeClr val="tx1"/>
            </a:solidFill>
            <a:round/>
            <a:headEnd/>
            <a:tailEnd type="triangle" w="med" len="med"/>
          </a:ln>
        </p:spPr>
        <p:txBody>
          <a:bodyPr/>
          <a:lstStyle/>
          <a:p>
            <a:endParaRPr lang="pl-PL"/>
          </a:p>
        </p:txBody>
      </p:sp>
      <p:sp>
        <p:nvSpPr>
          <p:cNvPr id="28681" name="Line 47"/>
          <p:cNvSpPr>
            <a:spLocks noChangeShapeType="1"/>
          </p:cNvSpPr>
          <p:nvPr/>
        </p:nvSpPr>
        <p:spPr bwMode="auto">
          <a:xfrm>
            <a:off x="2339975" y="5734050"/>
            <a:ext cx="5759450" cy="0"/>
          </a:xfrm>
          <a:prstGeom prst="line">
            <a:avLst/>
          </a:prstGeom>
          <a:noFill/>
          <a:ln w="9525">
            <a:solidFill>
              <a:schemeClr val="tx1"/>
            </a:solidFill>
            <a:round/>
            <a:headEnd/>
            <a:tailEnd type="triangle" w="med" len="med"/>
          </a:ln>
        </p:spPr>
        <p:txBody>
          <a:bodyPr/>
          <a:lstStyle/>
          <a:p>
            <a:endParaRPr lang="pl-PL"/>
          </a:p>
        </p:txBody>
      </p:sp>
      <p:sp>
        <p:nvSpPr>
          <p:cNvPr id="28682" name="Rectangle 11"/>
          <p:cNvSpPr>
            <a:spLocks noChangeArrowheads="1"/>
          </p:cNvSpPr>
          <p:nvPr/>
        </p:nvSpPr>
        <p:spPr bwMode="auto">
          <a:xfrm>
            <a:off x="1835150" y="5876925"/>
            <a:ext cx="311150" cy="366713"/>
          </a:xfrm>
          <a:prstGeom prst="rect">
            <a:avLst/>
          </a:prstGeom>
          <a:noFill/>
          <a:ln w="9525">
            <a:noFill/>
            <a:miter lim="800000"/>
            <a:headEnd/>
            <a:tailEnd/>
          </a:ln>
        </p:spPr>
        <p:txBody>
          <a:bodyPr wrap="none">
            <a:spAutoFit/>
          </a:bodyPr>
          <a:lstStyle/>
          <a:p>
            <a:r>
              <a:rPr lang="pl-PL" altLang="pl-PL"/>
              <a:t>0</a:t>
            </a:r>
            <a:endParaRPr lang="pl-PL"/>
          </a:p>
        </p:txBody>
      </p:sp>
      <p:sp>
        <p:nvSpPr>
          <p:cNvPr id="28683" name="Rectangle 12"/>
          <p:cNvSpPr>
            <a:spLocks noChangeArrowheads="1"/>
          </p:cNvSpPr>
          <p:nvPr/>
        </p:nvSpPr>
        <p:spPr bwMode="auto">
          <a:xfrm>
            <a:off x="4932363" y="5949950"/>
            <a:ext cx="501650" cy="366713"/>
          </a:xfrm>
          <a:prstGeom prst="rect">
            <a:avLst/>
          </a:prstGeom>
          <a:noFill/>
          <a:ln w="9525">
            <a:noFill/>
            <a:miter lim="800000"/>
            <a:headEnd/>
            <a:tailEnd/>
          </a:ln>
        </p:spPr>
        <p:txBody>
          <a:bodyPr wrap="none">
            <a:spAutoFit/>
          </a:bodyPr>
          <a:lstStyle/>
          <a:p>
            <a:r>
              <a:rPr lang="pl-PL" altLang="pl-PL"/>
              <a:t>RP</a:t>
            </a:r>
            <a:endParaRPr lang="pl-PL"/>
          </a:p>
        </p:txBody>
      </p:sp>
      <p:sp>
        <p:nvSpPr>
          <p:cNvPr id="28684" name="Rectangle 13"/>
          <p:cNvSpPr>
            <a:spLocks noChangeArrowheads="1"/>
          </p:cNvSpPr>
          <p:nvPr/>
        </p:nvSpPr>
        <p:spPr bwMode="auto">
          <a:xfrm>
            <a:off x="7956550" y="5949950"/>
            <a:ext cx="768350" cy="366713"/>
          </a:xfrm>
          <a:prstGeom prst="rect">
            <a:avLst/>
          </a:prstGeom>
          <a:noFill/>
          <a:ln w="9525">
            <a:noFill/>
            <a:miter lim="800000"/>
            <a:headEnd/>
            <a:tailEnd/>
          </a:ln>
        </p:spPr>
        <p:txBody>
          <a:bodyPr wrap="none">
            <a:spAutoFit/>
          </a:bodyPr>
          <a:lstStyle/>
          <a:p>
            <a:r>
              <a:rPr lang="pl-PL" altLang="pl-PL"/>
              <a:t>100%</a:t>
            </a:r>
            <a:endParaRPr lang="pl-PL"/>
          </a:p>
        </p:txBody>
      </p:sp>
      <p:sp>
        <p:nvSpPr>
          <p:cNvPr id="28685" name="Line 36"/>
          <p:cNvSpPr>
            <a:spLocks noChangeShapeType="1"/>
          </p:cNvSpPr>
          <p:nvPr/>
        </p:nvSpPr>
        <p:spPr bwMode="auto">
          <a:xfrm>
            <a:off x="5219700" y="4149725"/>
            <a:ext cx="0" cy="1584325"/>
          </a:xfrm>
          <a:prstGeom prst="line">
            <a:avLst/>
          </a:prstGeom>
          <a:noFill/>
          <a:ln w="9525">
            <a:solidFill>
              <a:schemeClr val="tx1"/>
            </a:solidFill>
            <a:prstDash val="sysDot"/>
            <a:round/>
            <a:headEnd/>
            <a:tailEnd/>
          </a:ln>
        </p:spPr>
        <p:txBody>
          <a:bodyPr/>
          <a:lstStyle/>
          <a:p>
            <a:endParaRPr lang="pl-PL"/>
          </a:p>
        </p:txBody>
      </p:sp>
      <p:sp>
        <p:nvSpPr>
          <p:cNvPr id="28686" name="Line 16"/>
          <p:cNvSpPr>
            <a:spLocks noChangeShapeType="1"/>
          </p:cNvSpPr>
          <p:nvPr/>
        </p:nvSpPr>
        <p:spPr bwMode="auto">
          <a:xfrm flipV="1">
            <a:off x="2987675" y="3213100"/>
            <a:ext cx="4681538" cy="2160588"/>
          </a:xfrm>
          <a:prstGeom prst="line">
            <a:avLst/>
          </a:prstGeom>
          <a:noFill/>
          <a:ln w="9525">
            <a:solidFill>
              <a:schemeClr val="tx1"/>
            </a:solidFill>
            <a:round/>
            <a:headEnd/>
            <a:tailEnd/>
          </a:ln>
        </p:spPr>
        <p:txBody>
          <a:bodyPr/>
          <a:lstStyle/>
          <a:p>
            <a:endParaRPr lang="pl-PL"/>
          </a:p>
        </p:txBody>
      </p:sp>
      <p:sp>
        <p:nvSpPr>
          <p:cNvPr id="28687" name="Line 15"/>
          <p:cNvSpPr>
            <a:spLocks noChangeShapeType="1"/>
          </p:cNvSpPr>
          <p:nvPr/>
        </p:nvSpPr>
        <p:spPr bwMode="auto">
          <a:xfrm>
            <a:off x="2843213" y="3500438"/>
            <a:ext cx="4679950" cy="1655762"/>
          </a:xfrm>
          <a:prstGeom prst="line">
            <a:avLst/>
          </a:prstGeom>
          <a:noFill/>
          <a:ln w="9525">
            <a:solidFill>
              <a:schemeClr val="tx1"/>
            </a:solidFill>
            <a:round/>
            <a:headEnd/>
            <a:tailEnd/>
          </a:ln>
        </p:spPr>
        <p:txBody>
          <a:bodyPr/>
          <a:lstStyle/>
          <a:p>
            <a:endParaRPr lang="pl-PL"/>
          </a:p>
        </p:txBody>
      </p:sp>
      <p:sp>
        <p:nvSpPr>
          <p:cNvPr id="28688" name="Rectangle 17"/>
          <p:cNvSpPr>
            <a:spLocks noChangeArrowheads="1"/>
          </p:cNvSpPr>
          <p:nvPr/>
        </p:nvSpPr>
        <p:spPr bwMode="auto">
          <a:xfrm>
            <a:off x="4067175" y="2492375"/>
            <a:ext cx="4565650" cy="366713"/>
          </a:xfrm>
          <a:prstGeom prst="rect">
            <a:avLst/>
          </a:prstGeom>
          <a:noFill/>
          <a:ln w="9525">
            <a:noFill/>
            <a:miter lim="800000"/>
            <a:headEnd/>
            <a:tailEnd/>
          </a:ln>
        </p:spPr>
        <p:txBody>
          <a:bodyPr wrap="none">
            <a:spAutoFit/>
          </a:bodyPr>
          <a:lstStyle/>
          <a:p>
            <a:r>
              <a:rPr lang="pl-PL" altLang="pl-PL"/>
              <a:t>Krzywa marginalnych kosztów społecznych</a:t>
            </a:r>
            <a:endParaRPr lang="pl-PL"/>
          </a:p>
        </p:txBody>
      </p:sp>
      <p:sp>
        <p:nvSpPr>
          <p:cNvPr id="28689" name="Rectangle 18"/>
          <p:cNvSpPr>
            <a:spLocks noChangeArrowheads="1"/>
          </p:cNvSpPr>
          <p:nvPr/>
        </p:nvSpPr>
        <p:spPr bwMode="auto">
          <a:xfrm>
            <a:off x="4356100" y="5253038"/>
            <a:ext cx="4418013" cy="336550"/>
          </a:xfrm>
          <a:prstGeom prst="rect">
            <a:avLst/>
          </a:prstGeom>
          <a:noFill/>
          <a:ln w="9525">
            <a:noFill/>
            <a:miter lim="800000"/>
            <a:headEnd/>
            <a:tailEnd/>
          </a:ln>
        </p:spPr>
        <p:txBody>
          <a:bodyPr wrap="none">
            <a:spAutoFit/>
          </a:bodyPr>
          <a:lstStyle/>
          <a:p>
            <a:r>
              <a:rPr lang="pl-PL" altLang="pl-PL" sz="1600" b="1"/>
              <a:t>Krzywa marginalnych korzyści społecznych</a:t>
            </a:r>
            <a:endParaRPr lang="pl-PL" sz="1600" b="1"/>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29703" name="Prostokąt 12"/>
          <p:cNvSpPr>
            <a:spLocks noChangeArrowheads="1"/>
          </p:cNvSpPr>
          <p:nvPr/>
        </p:nvSpPr>
        <p:spPr bwMode="auto">
          <a:xfrm>
            <a:off x="1619250" y="2276475"/>
            <a:ext cx="7056438" cy="3381375"/>
          </a:xfrm>
          <a:prstGeom prst="rect">
            <a:avLst/>
          </a:prstGeom>
          <a:noFill/>
          <a:ln w="9525">
            <a:noFill/>
            <a:miter lim="800000"/>
            <a:headEnd/>
            <a:tailEnd/>
          </a:ln>
        </p:spPr>
        <p:txBody>
          <a:bodyPr>
            <a:spAutoFit/>
          </a:bodyPr>
          <a:lstStyle/>
          <a:p>
            <a:pPr>
              <a:lnSpc>
                <a:spcPct val="110000"/>
              </a:lnSpc>
              <a:spcAft>
                <a:spcPts val="600"/>
              </a:spcAft>
            </a:pPr>
            <a:r>
              <a:rPr lang="pl-PL" sz="2400" b="1"/>
              <a:t>Ze stosowania kryteriów efektywności w ujęciu analizy marginalnej wynika, że pożądane cele bardzo rzadko można osiągać w całości.</a:t>
            </a:r>
          </a:p>
          <a:p>
            <a:pPr>
              <a:lnSpc>
                <a:spcPct val="110000"/>
              </a:lnSpc>
              <a:spcAft>
                <a:spcPts val="600"/>
              </a:spcAft>
            </a:pPr>
            <a:r>
              <a:rPr lang="pl-PL" sz="2400" b="1"/>
              <a:t>Interpretując wykres na poprzednim slajdzie, można mówić o istnieniu ekonomicznie efektywnego poziomu przestępczości, niezależnie od tego jak dziwnie by to nie brzmiało.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0727" name="Prostokąt 12"/>
          <p:cNvSpPr>
            <a:spLocks noChangeArrowheads="1"/>
          </p:cNvSpPr>
          <p:nvPr/>
        </p:nvSpPr>
        <p:spPr bwMode="auto">
          <a:xfrm>
            <a:off x="2124075" y="1989138"/>
            <a:ext cx="6408738" cy="4108450"/>
          </a:xfrm>
          <a:prstGeom prst="rect">
            <a:avLst/>
          </a:prstGeom>
          <a:noFill/>
          <a:ln w="9525">
            <a:noFill/>
            <a:miter lim="800000"/>
            <a:headEnd/>
            <a:tailEnd/>
          </a:ln>
        </p:spPr>
        <p:txBody>
          <a:bodyPr>
            <a:spAutoFit/>
          </a:bodyPr>
          <a:lstStyle/>
          <a:p>
            <a:r>
              <a:rPr lang="pl-PL" altLang="pl-PL" sz="2400" b="1"/>
              <a:t>Maksymalizacja bogactwa społecznego</a:t>
            </a:r>
          </a:p>
          <a:p>
            <a:r>
              <a:rPr lang="pl-PL" altLang="pl-PL" sz="2400" b="1"/>
              <a:t>Propozycja R. A. Posnera:</a:t>
            </a:r>
          </a:p>
          <a:p>
            <a:r>
              <a:rPr lang="pl-PL" altLang="pl-PL" sz="2400" b="1"/>
              <a:t>Jeśli dobrobyt społeczny mierzy się za pomocą miary pieniężnej, tj. jakaś opcja ma dla X taką wartość, ile byłby on gotów zapłacić za jej realizację, wtedy nakaz maksymalizacji przyjmuje postać nakazu maksymalizacji naszych „chęci zapłaty”, a więc nakaz takiej alokacji dóbr i uprawnień, aby trafiły one do osób, które chcą i mogą za nie zapłacić najwięcej.</a:t>
            </a:r>
            <a:endParaRPr lang="pl-PL" sz="2400" b="1"/>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0"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1751" name="Prostokąt 12"/>
          <p:cNvSpPr>
            <a:spLocks noChangeArrowheads="1"/>
          </p:cNvSpPr>
          <p:nvPr/>
        </p:nvSpPr>
        <p:spPr bwMode="auto">
          <a:xfrm>
            <a:off x="1476375" y="2133600"/>
            <a:ext cx="7056438" cy="3743325"/>
          </a:xfrm>
          <a:prstGeom prst="rect">
            <a:avLst/>
          </a:prstGeom>
          <a:noFill/>
          <a:ln w="9525">
            <a:noFill/>
            <a:miter lim="800000"/>
            <a:headEnd/>
            <a:tailEnd/>
          </a:ln>
        </p:spPr>
        <p:txBody>
          <a:bodyPr>
            <a:spAutoFit/>
          </a:bodyPr>
          <a:lstStyle/>
          <a:p>
            <a:r>
              <a:rPr lang="pl-PL" sz="2400" b="1"/>
              <a:t>Relacje między efektywnością Kaldora-Hicksa i efektywnością w sensie Pareto:</a:t>
            </a:r>
          </a:p>
          <a:p>
            <a:endParaRPr lang="pl-PL" sz="2400" b="1"/>
          </a:p>
          <a:p>
            <a:r>
              <a:rPr lang="pl-PL" sz="2400" b="1"/>
              <a:t>Zmiana sytuacji efektywna w sensie Kaldora-Hicksa byłaby była by efektywna w sensie Pareto, gdyby na zyskujących nałożono obowiązek zapłacenia odszkodowania.</a:t>
            </a:r>
          </a:p>
          <a:p>
            <a:r>
              <a:rPr lang="pl-PL" sz="2400" b="1"/>
              <a:t>Ulepszenie w sensie Pareto jest równocześnie ulepszeniem w sensie Kaldora-Hicksa, ale nie odwrotnie.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2775" name="Prostokąt 12"/>
          <p:cNvSpPr>
            <a:spLocks noChangeArrowheads="1"/>
          </p:cNvSpPr>
          <p:nvPr/>
        </p:nvSpPr>
        <p:spPr bwMode="auto">
          <a:xfrm>
            <a:off x="1403350" y="2133600"/>
            <a:ext cx="7345363" cy="4108450"/>
          </a:xfrm>
          <a:prstGeom prst="rect">
            <a:avLst/>
          </a:prstGeom>
          <a:noFill/>
          <a:ln w="9525">
            <a:noFill/>
            <a:miter lim="800000"/>
            <a:headEnd/>
            <a:tailEnd/>
          </a:ln>
        </p:spPr>
        <p:txBody>
          <a:bodyPr>
            <a:spAutoFit/>
          </a:bodyPr>
          <a:lstStyle/>
          <a:p>
            <a:r>
              <a:rPr lang="pl-PL" sz="2400" b="1"/>
              <a:t>Relacje między efektywnością w ujęciu marginalnym i efektywnością Kaldora-Hicksa:</a:t>
            </a:r>
          </a:p>
          <a:p>
            <a:endParaRPr lang="pl-PL" sz="2400" b="1"/>
          </a:p>
          <a:p>
            <a:r>
              <a:rPr lang="pl-PL" sz="2400" b="1"/>
              <a:t>Efektywność w ujęciu marginalnym uważana może być za odmienne sformułowanie kryterium Kaldora-Hicksa, dokonane w języku ekonomii marginalnej. Zakłada bowiem, że </a:t>
            </a:r>
            <a:r>
              <a:rPr lang="pl-PL" altLang="pl-PL" sz="2400" b="1"/>
              <a:t>korzyści ze zwiększenia poziomu realizacji celu o dowolnie małą jednostkę przewyższają koszty zwiększenia poziomu realizacji tego celu o dowolnie małą jednostkę.</a:t>
            </a:r>
            <a:endParaRPr lang="pl-PL" sz="2400"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5367" name="Prostokąt 12"/>
          <p:cNvSpPr>
            <a:spLocks noChangeArrowheads="1"/>
          </p:cNvSpPr>
          <p:nvPr/>
        </p:nvSpPr>
        <p:spPr bwMode="auto">
          <a:xfrm>
            <a:off x="1619250" y="2276475"/>
            <a:ext cx="7056438" cy="3416320"/>
          </a:xfrm>
          <a:prstGeom prst="rect">
            <a:avLst/>
          </a:prstGeom>
          <a:noFill/>
          <a:ln w="9525">
            <a:noFill/>
            <a:miter lim="800000"/>
            <a:headEnd/>
            <a:tailEnd/>
          </a:ln>
        </p:spPr>
        <p:txBody>
          <a:bodyPr>
            <a:spAutoFit/>
          </a:bodyPr>
          <a:lstStyle/>
          <a:p>
            <a:r>
              <a:rPr lang="pl-PL" altLang="pl-PL" sz="2400" b="1" dirty="0" smtClean="0"/>
              <a:t>Prawo </a:t>
            </a:r>
            <a:r>
              <a:rPr lang="pl-PL" altLang="pl-PL" sz="2400" b="1" dirty="0"/>
              <a:t>powinno być efektywne w sensie ekonomicznym. </a:t>
            </a:r>
            <a:endParaRPr lang="pl-PL" altLang="pl-PL" sz="2400" b="1" dirty="0" smtClean="0"/>
          </a:p>
          <a:p>
            <a:r>
              <a:rPr lang="pl-PL" altLang="pl-PL" sz="2400" b="1" dirty="0" smtClean="0"/>
              <a:t>Twierdzenie </a:t>
            </a:r>
            <a:r>
              <a:rPr lang="pl-PL" altLang="pl-PL" sz="2400" b="1" dirty="0"/>
              <a:t>to może występować:</a:t>
            </a:r>
          </a:p>
          <a:p>
            <a:r>
              <a:rPr lang="pl-PL" altLang="pl-PL" sz="2400" b="1" dirty="0"/>
              <a:t>- w </a:t>
            </a:r>
            <a:r>
              <a:rPr lang="pl-PL" altLang="pl-PL" sz="2400" b="1" i="1" dirty="0"/>
              <a:t>wersji mocniejszej</a:t>
            </a:r>
            <a:r>
              <a:rPr lang="pl-PL" altLang="pl-PL" sz="2400" b="1" dirty="0"/>
              <a:t>, że jedynym celem prawa winna być efektywność ekonomiczna, lub</a:t>
            </a:r>
          </a:p>
          <a:p>
            <a:r>
              <a:rPr lang="pl-PL" altLang="pl-PL" sz="2400" b="1" dirty="0"/>
              <a:t>- w </a:t>
            </a:r>
            <a:r>
              <a:rPr lang="pl-PL" altLang="pl-PL" sz="2400" b="1" i="1" dirty="0"/>
              <a:t>wersji słabszej</a:t>
            </a:r>
            <a:r>
              <a:rPr lang="pl-PL" altLang="pl-PL" sz="2400" b="1" dirty="0"/>
              <a:t>, że jednym z podstawowych celów prawa  (obok np. sprawiedliwości) powinna być efektywność ekonomiczna.</a:t>
            </a:r>
            <a:endParaRPr lang="pl-PL" sz="4000" b="1" dirty="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1"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6872" name="Prostokąt 12"/>
          <p:cNvSpPr>
            <a:spLocks noChangeArrowheads="1"/>
          </p:cNvSpPr>
          <p:nvPr/>
        </p:nvSpPr>
        <p:spPr bwMode="auto">
          <a:xfrm>
            <a:off x="1547813" y="2636838"/>
            <a:ext cx="7200900" cy="3046988"/>
          </a:xfrm>
          <a:prstGeom prst="rect">
            <a:avLst/>
          </a:prstGeom>
          <a:noFill/>
          <a:ln w="9525">
            <a:noFill/>
            <a:miter lim="800000"/>
            <a:headEnd/>
            <a:tailEnd/>
          </a:ln>
        </p:spPr>
        <p:txBody>
          <a:bodyPr>
            <a:spAutoFit/>
          </a:bodyPr>
          <a:lstStyle/>
          <a:p>
            <a:pPr marL="323850">
              <a:spcBef>
                <a:spcPct val="20000"/>
              </a:spcBef>
            </a:pPr>
            <a:r>
              <a:rPr lang="pl-PL" altLang="pl-PL" sz="2400" b="1" dirty="0"/>
              <a:t>Efektywność (skuteczność) prawa jest </a:t>
            </a:r>
            <a:r>
              <a:rPr lang="pl-PL" altLang="pl-PL" sz="2400" b="1" dirty="0" smtClean="0"/>
              <a:t>jednym </a:t>
            </a:r>
            <a:r>
              <a:rPr lang="pl-PL" altLang="pl-PL" sz="2400" b="1" dirty="0"/>
              <a:t>z istotnych  pojęć prawoznawstwa (teorii prawa). Norma (instytucja) prawna jest efektywna wtedy, gdy prowadzi do celu, jaki założył prawodawca, tworząc ową normę (instytucję).</a:t>
            </a:r>
          </a:p>
          <a:p>
            <a:pPr marL="323850">
              <a:spcBef>
                <a:spcPct val="20000"/>
              </a:spcBef>
            </a:pPr>
            <a:endParaRPr lang="en-US" altLang="pl-PL" sz="2000" b="1" dirty="0"/>
          </a:p>
          <a:p>
            <a:pPr marL="323850" algn="just">
              <a:spcAft>
                <a:spcPts val="600"/>
              </a:spcAft>
            </a:pPr>
            <a:endParaRPr lang="pl-PL" sz="2400" b="1" dirty="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1"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6872" name="Prostokąt 12"/>
          <p:cNvSpPr>
            <a:spLocks noChangeArrowheads="1"/>
          </p:cNvSpPr>
          <p:nvPr/>
        </p:nvSpPr>
        <p:spPr bwMode="auto">
          <a:xfrm>
            <a:off x="1547813" y="2636838"/>
            <a:ext cx="7200900" cy="3416320"/>
          </a:xfrm>
          <a:prstGeom prst="rect">
            <a:avLst/>
          </a:prstGeom>
          <a:noFill/>
          <a:ln w="9525">
            <a:noFill/>
            <a:miter lim="800000"/>
            <a:headEnd/>
            <a:tailEnd/>
          </a:ln>
        </p:spPr>
        <p:txBody>
          <a:bodyPr>
            <a:spAutoFit/>
          </a:bodyPr>
          <a:lstStyle/>
          <a:p>
            <a:pPr marL="323850">
              <a:spcBef>
                <a:spcPct val="20000"/>
              </a:spcBef>
            </a:pPr>
            <a:r>
              <a:rPr lang="pl-PL" altLang="pl-PL" sz="2400" b="1" i="1" dirty="0" smtClean="0"/>
              <a:t>Skuteczność </a:t>
            </a:r>
            <a:r>
              <a:rPr lang="pl-PL" altLang="pl-PL" sz="2400" b="1" i="1" dirty="0"/>
              <a:t>prawa </a:t>
            </a:r>
            <a:r>
              <a:rPr lang="pl-PL" altLang="pl-PL" sz="2400" b="1" dirty="0" smtClean="0"/>
              <a:t>jako kwalifikowany rodzaj działania prawa jest skutecznością faktyczną, która należy odróżnić od skuteczności prawnej, polegającej na tym, że określonemu stanowi rzeczy zarachowuje się normatywnie następstwa prawne (np. skuteczność prawna czynności prawnej, wyroku sądowego).</a:t>
            </a:r>
            <a:endParaRPr lang="pl-PL" altLang="pl-PL" sz="2400" b="1" dirty="0"/>
          </a:p>
          <a:p>
            <a:pPr marL="323850">
              <a:spcBef>
                <a:spcPct val="20000"/>
              </a:spcBef>
            </a:pPr>
            <a:endParaRPr lang="en-US" altLang="pl-PL" sz="2000" b="1" dirty="0"/>
          </a:p>
          <a:p>
            <a:pPr marL="323850" algn="just">
              <a:spcAft>
                <a:spcPts val="600"/>
              </a:spcAft>
            </a:pPr>
            <a:endParaRPr lang="pl-PL" sz="2400" b="1" dirty="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1"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6872" name="Prostokąt 12"/>
          <p:cNvSpPr>
            <a:spLocks noChangeArrowheads="1"/>
          </p:cNvSpPr>
          <p:nvPr/>
        </p:nvSpPr>
        <p:spPr bwMode="auto">
          <a:xfrm>
            <a:off x="1547813" y="2636838"/>
            <a:ext cx="7200900" cy="2899255"/>
          </a:xfrm>
          <a:prstGeom prst="rect">
            <a:avLst/>
          </a:prstGeom>
          <a:noFill/>
          <a:ln w="9525">
            <a:noFill/>
            <a:miter lim="800000"/>
            <a:headEnd/>
            <a:tailEnd/>
          </a:ln>
        </p:spPr>
        <p:txBody>
          <a:bodyPr>
            <a:spAutoFit/>
          </a:bodyPr>
          <a:lstStyle/>
          <a:p>
            <a:pPr marL="323850">
              <a:spcBef>
                <a:spcPct val="20000"/>
              </a:spcBef>
            </a:pPr>
            <a:r>
              <a:rPr lang="pl-PL" altLang="pl-PL" sz="2400" b="1" dirty="0" smtClean="0"/>
              <a:t>Dwa podstawowe rodzaje skuteczności faktycznej norm prawnych:</a:t>
            </a:r>
          </a:p>
          <a:p>
            <a:pPr marL="323850">
              <a:spcBef>
                <a:spcPct val="20000"/>
              </a:spcBef>
              <a:buFontTx/>
              <a:buChar char="-"/>
            </a:pPr>
            <a:r>
              <a:rPr lang="pl-PL" altLang="pl-PL" sz="2400" b="1" dirty="0" smtClean="0"/>
              <a:t> skuteczność behawioralna (formalna),</a:t>
            </a:r>
          </a:p>
          <a:p>
            <a:pPr marL="323850">
              <a:spcBef>
                <a:spcPct val="20000"/>
              </a:spcBef>
            </a:pPr>
            <a:r>
              <a:rPr lang="pl-PL" altLang="pl-PL" sz="2400" b="1" dirty="0" smtClean="0"/>
              <a:t>- skuteczność </a:t>
            </a:r>
            <a:r>
              <a:rPr lang="pl-PL" altLang="pl-PL" sz="2400" b="1" dirty="0" err="1" smtClean="0"/>
              <a:t>finistyczna</a:t>
            </a:r>
            <a:r>
              <a:rPr lang="pl-PL" altLang="pl-PL" sz="2400" b="1" dirty="0" smtClean="0"/>
              <a:t> (materialna).</a:t>
            </a:r>
          </a:p>
          <a:p>
            <a:pPr marL="323850">
              <a:spcBef>
                <a:spcPct val="20000"/>
              </a:spcBef>
            </a:pPr>
            <a:endParaRPr lang="pl-PL" altLang="pl-PL" sz="2400" b="1" dirty="0"/>
          </a:p>
          <a:p>
            <a:pPr marL="323850">
              <a:spcBef>
                <a:spcPct val="20000"/>
              </a:spcBef>
            </a:pPr>
            <a:endParaRPr lang="en-US" altLang="pl-PL" sz="2000" b="1" dirty="0"/>
          </a:p>
          <a:p>
            <a:pPr marL="323850" algn="just">
              <a:spcAft>
                <a:spcPts val="600"/>
              </a:spcAft>
            </a:pPr>
            <a:endParaRPr lang="pl-PL" sz="2400" b="1" dirty="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Prostokąt 6"/>
          <p:cNvSpPr>
            <a:spLocks noChangeArrowheads="1"/>
          </p:cNvSpPr>
          <p:nvPr/>
        </p:nvSpPr>
        <p:spPr bwMode="auto">
          <a:xfrm>
            <a:off x="1692275" y="2276475"/>
            <a:ext cx="6840538" cy="3743325"/>
          </a:xfrm>
          <a:prstGeom prst="rect">
            <a:avLst/>
          </a:prstGeom>
          <a:noFill/>
          <a:ln w="9525">
            <a:noFill/>
            <a:miter lim="800000"/>
            <a:headEnd/>
            <a:tailEnd/>
          </a:ln>
        </p:spPr>
        <p:txBody>
          <a:bodyPr>
            <a:spAutoFit/>
          </a:bodyPr>
          <a:lstStyle/>
          <a:p>
            <a:r>
              <a:rPr lang="pl-PL" altLang="pl-PL" sz="2400" b="1"/>
              <a:t>Z realizacją różnorodnych celów przez prawo wiąże się POLITYKA PRAWA. Jako rodzaj działalności polityka prawa oznacza używanie prawa do osiągania zamierzonych celów. W tym ujęciu chodzi nie tylko o generalne i abstrakcyjne normy prawne, ale również i o decyzje, które przecież — jak pisze J. Wróblewski — funkcjonują jako „prawo” dla określonych sytuacji faktycznych wobec osób, do których się odnoszą</a:t>
            </a:r>
            <a:r>
              <a:rPr lang="pl-PL" altLang="pl-PL"/>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Prostokąt 6"/>
          <p:cNvSpPr>
            <a:spLocks noChangeArrowheads="1"/>
          </p:cNvSpPr>
          <p:nvPr/>
        </p:nvSpPr>
        <p:spPr bwMode="auto">
          <a:xfrm>
            <a:off x="1403350" y="1916113"/>
            <a:ext cx="7345363" cy="4473575"/>
          </a:xfrm>
          <a:prstGeom prst="rect">
            <a:avLst/>
          </a:prstGeom>
          <a:noFill/>
          <a:ln w="9525">
            <a:noFill/>
            <a:miter lim="800000"/>
            <a:headEnd/>
            <a:tailEnd/>
          </a:ln>
        </p:spPr>
        <p:txBody>
          <a:bodyPr>
            <a:spAutoFit/>
          </a:bodyPr>
          <a:lstStyle/>
          <a:p>
            <a:r>
              <a:rPr lang="pl-PL" altLang="pl-PL" sz="2400" b="1"/>
              <a:t>Polityka prawa rozpada się na trzy działy:</a:t>
            </a:r>
          </a:p>
          <a:p>
            <a:r>
              <a:rPr lang="pl-PL" altLang="pl-PL" sz="2400" b="1"/>
              <a:t>1) polityka tworzenia prawa: chodzi tu o tworzenie norm prawnych, które mają służyć do realizacji założonych celów;</a:t>
            </a:r>
          </a:p>
          <a:p>
            <a:r>
              <a:rPr lang="pl-PL" altLang="pl-PL" sz="2400" b="1"/>
              <a:t>2) polityka stosowania prawa, czyli wydawanie np. wyroków, by realizowały one założone cele (ma znaczenie w sytuacjach, gdy normy prawne nie wyznaczają jedynej zgodnej z nimi decyzji, lecz zostawiają organowi luz decyzyjny);</a:t>
            </a:r>
          </a:p>
          <a:p>
            <a:r>
              <a:rPr lang="pl-PL" altLang="pl-PL" sz="2400" b="1"/>
              <a:t>3) polityka korzystania z przyznanych uprawnień i kompetencji (np. polityka wykonywania orzeczonej kary).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Prostokąt 6"/>
          <p:cNvSpPr>
            <a:spLocks noChangeArrowheads="1"/>
          </p:cNvSpPr>
          <p:nvPr/>
        </p:nvSpPr>
        <p:spPr bwMode="auto">
          <a:xfrm>
            <a:off x="1692275" y="2133600"/>
            <a:ext cx="6840538" cy="4154984"/>
          </a:xfrm>
          <a:prstGeom prst="rect">
            <a:avLst/>
          </a:prstGeom>
          <a:noFill/>
          <a:ln w="9525">
            <a:noFill/>
            <a:miter lim="800000"/>
            <a:headEnd/>
            <a:tailEnd/>
          </a:ln>
        </p:spPr>
        <p:txBody>
          <a:bodyPr>
            <a:spAutoFit/>
          </a:bodyPr>
          <a:lstStyle/>
          <a:p>
            <a:r>
              <a:rPr lang="pl-PL" altLang="pl-PL" sz="2400" b="1" dirty="0"/>
              <a:t>PRAWNICZA </a:t>
            </a:r>
            <a:r>
              <a:rPr lang="pl-PL" altLang="pl-PL" sz="2400" b="1" dirty="0" smtClean="0"/>
              <a:t>A </a:t>
            </a:r>
            <a:r>
              <a:rPr lang="pl-PL" altLang="pl-PL" sz="2400" b="1" dirty="0"/>
              <a:t>EKONOMICZNA EFEKTYWNOŚĆ PRAWA</a:t>
            </a:r>
          </a:p>
          <a:p>
            <a:endParaRPr lang="pl-PL" altLang="pl-PL" sz="2400" b="1" dirty="0"/>
          </a:p>
          <a:p>
            <a:r>
              <a:rPr lang="pl-PL" altLang="pl-PL" sz="2400" b="1" dirty="0"/>
              <a:t>Prawnicze rozumienie efektywności prawa nie przesądza, jaki konkretny cel powinna realizować norma (instytucja) prawna.</a:t>
            </a:r>
          </a:p>
          <a:p>
            <a:endParaRPr lang="pl-PL" altLang="pl-PL" sz="2400" b="1" dirty="0"/>
          </a:p>
          <a:p>
            <a:r>
              <a:rPr lang="pl-PL" altLang="pl-PL" sz="2400" b="1" dirty="0"/>
              <a:t>Rozumienie ekonomiczne efektywności prawa ma charakter materialny, gdyż wskazuje cel prawa, którym jest lub powinna być efektywność ekonomiczna.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23559" name="Prostokąt 12"/>
          <p:cNvSpPr>
            <a:spLocks noChangeArrowheads="1"/>
          </p:cNvSpPr>
          <p:nvPr/>
        </p:nvSpPr>
        <p:spPr bwMode="auto">
          <a:xfrm>
            <a:off x="1908175" y="1844675"/>
            <a:ext cx="6551613" cy="4111625"/>
          </a:xfrm>
          <a:prstGeom prst="rect">
            <a:avLst/>
          </a:prstGeom>
          <a:noFill/>
          <a:ln w="9525">
            <a:noFill/>
            <a:miter lim="800000"/>
            <a:headEnd/>
            <a:tailEnd/>
          </a:ln>
        </p:spPr>
        <p:txBody>
          <a:bodyPr>
            <a:spAutoFit/>
          </a:bodyPr>
          <a:lstStyle/>
          <a:p>
            <a:pPr>
              <a:spcBef>
                <a:spcPct val="20000"/>
              </a:spcBef>
            </a:pPr>
            <a:r>
              <a:rPr lang="pl-PL" altLang="pl-PL" sz="2200" b="1"/>
              <a:t>Tzw. Pareto–efektywność, sprowadza się do uznania wariantu A za lepszy od wariantu B, jeżeli w ramach A sytuacja przynajmniej jednego zainteresowanego będzie korzystniejsza od jego sytuacji w wariancie B, a sytuacja pozostałych zainteresowanych w wariancie A nie pogorszy się w stosunku do ich sytuacji w wariancie B. Wariantem optymalnym (tzw. Pareto–optimum) jest natomiast taki wariant, dla którego nie możemy już znaleźć lepszego wariantu w rozumieniu Pareto–efektywność.</a:t>
            </a:r>
            <a:endParaRPr lang="pl-PL" sz="2200" b="1">
              <a:latin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pływ">
  <a:themeElements>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rzepły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rzepły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1121</TotalTime>
  <Words>904</Words>
  <Application>Microsoft Office PowerPoint</Application>
  <PresentationFormat>Pokaz na ekranie (4:3)</PresentationFormat>
  <Paragraphs>55</Paragraphs>
  <Slides>18</Slides>
  <Notes>3</Notes>
  <HiddenSlides>0</HiddenSlides>
  <MMClips>0</MMClips>
  <ScaleCrop>false</ScaleCrop>
  <HeadingPairs>
    <vt:vector size="4" baseType="variant">
      <vt:variant>
        <vt:lpstr>Motyw</vt:lpstr>
      </vt:variant>
      <vt:variant>
        <vt:i4>1</vt:i4>
      </vt:variant>
      <vt:variant>
        <vt:lpstr>Tytuły slajdów</vt:lpstr>
      </vt:variant>
      <vt:variant>
        <vt:i4>18</vt:i4>
      </vt:variant>
    </vt:vector>
  </HeadingPairs>
  <TitlesOfParts>
    <vt:vector size="19" baseType="lpstr">
      <vt:lpstr>Przepływ</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Rafał Cieśla</dc:creator>
  <cp:lastModifiedBy>PD</cp:lastModifiedBy>
  <cp:revision>135</cp:revision>
  <dcterms:created xsi:type="dcterms:W3CDTF">2014-01-18T14:20:26Z</dcterms:created>
  <dcterms:modified xsi:type="dcterms:W3CDTF">2016-12-03T17:11:47Z</dcterms:modified>
</cp:coreProperties>
</file>