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6"/>
  </p:notesMasterIdLst>
  <p:sldIdLst>
    <p:sldId id="324" r:id="rId2"/>
    <p:sldId id="327" r:id="rId3"/>
    <p:sldId id="354" r:id="rId4"/>
    <p:sldId id="347" r:id="rId5"/>
    <p:sldId id="329" r:id="rId6"/>
    <p:sldId id="330" r:id="rId7"/>
    <p:sldId id="328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9" r:id="rId26"/>
    <p:sldId id="348" r:id="rId27"/>
    <p:sldId id="341" r:id="rId28"/>
    <p:sldId id="342" r:id="rId29"/>
    <p:sldId id="343" r:id="rId30"/>
    <p:sldId id="344" r:id="rId31"/>
    <p:sldId id="345" r:id="rId32"/>
    <p:sldId id="350" r:id="rId33"/>
    <p:sldId id="351" r:id="rId34"/>
    <p:sldId id="352" r:id="rId3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723" autoAdjust="0"/>
  </p:normalViewPr>
  <p:slideViewPr>
    <p:cSldViewPr>
      <p:cViewPr>
        <p:scale>
          <a:sx n="60" d="100"/>
          <a:sy n="60" d="100"/>
        </p:scale>
        <p:origin x="-2112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1794C2-B0DF-4842-A2D0-5BA581A95141}" type="datetimeFigureOut">
              <a:rPr lang="pl-PL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83EE58-B1AF-4368-9F5D-CC55881B60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336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BFC2EF-3D92-4019-9700-E46926C695BD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039152-BA87-4169-9487-F9E1D35F29A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61D743-2971-4242-8963-F6FEEAF57500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537E6C-392B-4679-918E-8D59C8037B2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7D194C-EE51-4387-90F3-6DD59E84531D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8295C1-A457-4775-9C23-8D208B82F82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A8E264-7C06-4A56-BE1D-CE2700E822F6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A41545-B600-48FA-8ED2-0B7DCE6E69B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C602A8-FD4F-49A7-9B23-ADFA6015794B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DA8300-F901-4C74-9C3E-EFCAAAD8393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CF1B3B-4D6A-4586-ACFC-6E305B5771E4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DA664A-B017-4425-ACFD-D60E46FC611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2239E3-3081-4E89-BE1F-FCAB279A1B2C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A25ED3-97FD-46CE-90B4-86B6154FBB8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E3F5CF-4D77-46D3-849D-2B6B0B2D3923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59D3AD-5D1F-4848-BCF5-25E92433E19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3A1E33-D68C-49A5-804C-A83EA3C59841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B586B3-C933-41E2-BE2B-F88ECEF48BC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DCD54659-D9F7-4B24-AB63-5797F616F5B5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AB555F-A11E-4C0C-A1CF-BBB2DE508B1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5948A5-6E93-416B-8327-890C9CCC3226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96B8313-8163-48E6-AA83-E43802822F1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EAB9F25-751D-48A1-9BED-279FCCCD476E}" type="datetimeFigureOut">
              <a:rPr lang="pl-PL" smtClean="0"/>
              <a:pPr>
                <a:defRPr/>
              </a:pPr>
              <a:t>09-12-2016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7B362F-C6DB-4347-AC3A-4106A136860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250" y="1989138"/>
            <a:ext cx="70564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Na początku celem prawa deliktowego dla EAP była internalizacja kosztów szkody przez sprawcę deliktu.</a:t>
            </a:r>
          </a:p>
          <a:p>
            <a:r>
              <a:rPr lang="pl-PL" sz="2400" b="1"/>
              <a:t>Z czasem uznano, że jest nim redukcja częstotliwości popełniania deliktów do poziomu ekonomicznie efektywnego, tj. takiego, przy którym następuje zrównanie marginalnych kosztów społecznych i marginalnych korzyści społecznych, jakie pociągałoby za sobą zmniejszenie owej częstotliwości o kolejną jednostkę.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6391" name="Prostokąt 12"/>
          <p:cNvSpPr>
            <a:spLocks noChangeArrowheads="1"/>
          </p:cNvSpPr>
          <p:nvPr/>
        </p:nvSpPr>
        <p:spPr bwMode="auto">
          <a:xfrm>
            <a:off x="1619250" y="2205038"/>
            <a:ext cx="7056438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pl-PL" sz="2400" b="1"/>
              <a:t>EAP proponuje prosty model ekonomiczny.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l-PL" sz="2400" b="1">
                <a:latin typeface="Calibri" pitchFamily="34" charset="0"/>
              </a:rPr>
              <a:t>Z – spodziewany zysk z przestępstwa,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l-PL" sz="2400" b="1">
                <a:latin typeface="Calibri" pitchFamily="34" charset="0"/>
              </a:rPr>
              <a:t>K – strata związana z poniesieniem kary,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l-PL" sz="2400" b="1">
                <a:latin typeface="Calibri" pitchFamily="34" charset="0"/>
              </a:rPr>
              <a:t>P – prawdopodobieństwo ukarania.</a:t>
            </a:r>
          </a:p>
          <a:p>
            <a:pPr marL="342900" indent="-342900" algn="just">
              <a:spcBef>
                <a:spcPct val="20000"/>
              </a:spcBef>
            </a:pPr>
            <a:endParaRPr lang="pl-PL" sz="2400" b="1"/>
          </a:p>
          <a:p>
            <a:pPr marL="342900" indent="-342900" algn="just">
              <a:spcBef>
                <a:spcPct val="20000"/>
              </a:spcBef>
            </a:pPr>
            <a:r>
              <a:rPr lang="pl-PL" sz="2400" b="1">
                <a:latin typeface="Calibri" pitchFamily="34" charset="0"/>
              </a:rPr>
              <a:t>Przestępstwo zostanie popełnione, jeśli</a:t>
            </a:r>
            <a:endParaRPr lang="pl-PL" sz="2400" b="1"/>
          </a:p>
          <a:p>
            <a:pPr marL="342900" indent="-342900" algn="ctr">
              <a:spcBef>
                <a:spcPct val="20000"/>
              </a:spcBef>
            </a:pPr>
            <a:r>
              <a:rPr lang="pl-PL" sz="3600" b="1">
                <a:latin typeface="Calibri" pitchFamily="34" charset="0"/>
              </a:rPr>
              <a:t>Z </a:t>
            </a:r>
            <a:r>
              <a:rPr lang="en-US" sz="3600" b="1">
                <a:latin typeface="Calibri" pitchFamily="34" charset="0"/>
              </a:rPr>
              <a:t>&gt;</a:t>
            </a:r>
            <a:r>
              <a:rPr lang="pl-PL" sz="3600" b="1">
                <a:latin typeface="Calibri" pitchFamily="34" charset="0"/>
              </a:rPr>
              <a:t> P </a:t>
            </a:r>
            <a:r>
              <a:rPr lang="en-US" sz="3600" b="1">
                <a:latin typeface="Calibri" pitchFamily="34" charset="0"/>
              </a:rPr>
              <a:t>·</a:t>
            </a:r>
            <a:r>
              <a:rPr lang="pl-PL" sz="3600" b="1">
                <a:latin typeface="Calibri" pitchFamily="34" charset="0"/>
              </a:rPr>
              <a:t> K</a:t>
            </a:r>
            <a:endParaRPr lang="en-US" sz="3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6631" name="Prostokąt 12"/>
          <p:cNvSpPr>
            <a:spLocks noChangeArrowheads="1"/>
          </p:cNvSpPr>
          <p:nvPr/>
        </p:nvSpPr>
        <p:spPr bwMode="auto">
          <a:xfrm>
            <a:off x="1619250" y="2133600"/>
            <a:ext cx="7056438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60000"/>
              </a:spcAft>
            </a:pPr>
            <a:r>
              <a:rPr lang="pl-PL" sz="2400" b="1"/>
              <a:t>Wersja modelu podana przez A. Ogusa. Do naruszenia prawa nie dojdzie, jeśli:</a:t>
            </a:r>
          </a:p>
          <a:p>
            <a:pPr algn="ctr">
              <a:spcAft>
                <a:spcPct val="60000"/>
              </a:spcAft>
            </a:pPr>
            <a:r>
              <a:rPr lang="pl-PL" sz="3600" b="1" i="1"/>
              <a:t>U &lt; qE + pD</a:t>
            </a:r>
          </a:p>
          <a:p>
            <a:r>
              <a:rPr lang="pl-PL" sz="2400" b="1" i="1"/>
              <a:t>U</a:t>
            </a:r>
            <a:r>
              <a:rPr lang="pl-PL" sz="2400" b="1"/>
              <a:t> - użyteczność z niepodporządkowania się prawu;</a:t>
            </a:r>
          </a:p>
          <a:p>
            <a:r>
              <a:rPr lang="pl-PL" sz="2400" b="1" i="1"/>
              <a:t>qE</a:t>
            </a:r>
            <a:r>
              <a:rPr lang="pl-PL" sz="2400" b="1"/>
              <a:t> - prawdopodobieństwo wykrycia i jego koszty;</a:t>
            </a:r>
          </a:p>
          <a:p>
            <a:r>
              <a:rPr lang="pl-PL" sz="2400" b="1" i="1"/>
              <a:t>pD</a:t>
            </a:r>
            <a:r>
              <a:rPr lang="pl-PL" sz="2400" b="1"/>
              <a:t> - prawdopodobieństwo skazania i koszty sankcji.</a:t>
            </a:r>
            <a:endParaRPr lang="pl-PL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7655" name="Prostokąt 12"/>
          <p:cNvSpPr>
            <a:spLocks noChangeArrowheads="1"/>
          </p:cNvSpPr>
          <p:nvPr/>
        </p:nvSpPr>
        <p:spPr bwMode="auto">
          <a:xfrm>
            <a:off x="1619250" y="2349500"/>
            <a:ext cx="7056438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l-PL" sz="2400" b="1"/>
              <a:t>Pierwszy postulat EAP Karnego:</a:t>
            </a:r>
          </a:p>
          <a:p>
            <a:pPr algn="just">
              <a:spcBef>
                <a:spcPct val="20000"/>
              </a:spcBef>
            </a:pPr>
            <a:r>
              <a:rPr lang="pl-PL" sz="2400" b="1"/>
              <a:t>Skuteczność i efektywność ekonomiczna prewencji ogólnej wymaga, by dla danego rodzaju przestępstwa </a:t>
            </a:r>
            <a:r>
              <a:rPr lang="pl-PL" sz="2400" b="1" i="1"/>
              <a:t>i </a:t>
            </a:r>
            <a:r>
              <a:rPr lang="pl-PL" sz="2400" b="1"/>
              <a:t>wartość P</a:t>
            </a:r>
            <a:r>
              <a:rPr lang="pl-PL" sz="2400" b="1" i="1" baseline="-25000"/>
              <a:t>i </a:t>
            </a:r>
            <a:r>
              <a:rPr lang="pl-PL" sz="2400" b="1" i="1" baseline="-25000">
                <a:cs typeface="Arial" charset="0"/>
              </a:rPr>
              <a:t> </a:t>
            </a:r>
            <a:r>
              <a:rPr lang="en-US" sz="2400" b="1" i="1">
                <a:cs typeface="Arial" charset="0"/>
              </a:rPr>
              <a:t>·</a:t>
            </a:r>
            <a:r>
              <a:rPr lang="pl-PL" sz="2400" b="1" i="1">
                <a:cs typeface="Arial" charset="0"/>
              </a:rPr>
              <a:t> </a:t>
            </a:r>
            <a:r>
              <a:rPr lang="pl-PL" sz="2400" b="1">
                <a:cs typeface="Arial" charset="0"/>
              </a:rPr>
              <a:t>K</a:t>
            </a:r>
            <a:r>
              <a:rPr lang="pl-PL" sz="2400" b="1" i="1" baseline="-25000">
                <a:cs typeface="Arial" charset="0"/>
              </a:rPr>
              <a:t>i</a:t>
            </a:r>
            <a:r>
              <a:rPr lang="pl-PL" sz="2400" b="1" i="1">
                <a:cs typeface="Arial" charset="0"/>
              </a:rPr>
              <a:t> </a:t>
            </a:r>
            <a:r>
              <a:rPr lang="pl-PL" sz="2400" b="1">
                <a:cs typeface="Arial" charset="0"/>
              </a:rPr>
              <a:t>była nieznacznie większa od wartości Z</a:t>
            </a:r>
            <a:r>
              <a:rPr lang="pl-PL" sz="2400" b="1" i="1" baseline="-25000">
                <a:cs typeface="Arial" charset="0"/>
              </a:rPr>
              <a:t>i</a:t>
            </a:r>
            <a:r>
              <a:rPr lang="pl-PL" sz="2400" b="1" i="1">
                <a:cs typeface="Arial" charset="0"/>
              </a:rPr>
              <a:t> .</a:t>
            </a:r>
            <a:endParaRPr lang="en-US" sz="2400" b="1"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8679" name="Prostokąt 12"/>
          <p:cNvSpPr>
            <a:spLocks noChangeArrowheads="1"/>
          </p:cNvSpPr>
          <p:nvPr/>
        </p:nvSpPr>
        <p:spPr bwMode="auto">
          <a:xfrm>
            <a:off x="1619250" y="2349500"/>
            <a:ext cx="7056438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l-PL" sz="2400" b="1"/>
              <a:t>Drugi postulat EAP Karnego:</a:t>
            </a:r>
          </a:p>
          <a:p>
            <a:pPr algn="just">
              <a:spcBef>
                <a:spcPct val="20000"/>
              </a:spcBef>
            </a:pPr>
            <a:r>
              <a:rPr lang="pl-PL" sz="2400" b="1"/>
              <a:t>Jeśli wprowadzenie sankcji pieniężnej jest wystarczające, by osiągnąć zadowalający poziom prewencji ogólnej, nie należy wprowadzać sankcji niepieniężnych.</a:t>
            </a:r>
            <a:endParaRPr lang="pl-PL" sz="24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9703" name="Prostokąt 12"/>
          <p:cNvSpPr>
            <a:spLocks noChangeArrowheads="1"/>
          </p:cNvSpPr>
          <p:nvPr/>
        </p:nvSpPr>
        <p:spPr bwMode="auto">
          <a:xfrm>
            <a:off x="1619250" y="2349500"/>
            <a:ext cx="70564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l-PL" sz="2400" b="1"/>
              <a:t>Trzeci postulat EAP Karnego:</a:t>
            </a:r>
          </a:p>
          <a:p>
            <a:pPr algn="just">
              <a:spcBef>
                <a:spcPct val="20000"/>
              </a:spcBef>
            </a:pPr>
            <a:r>
              <a:rPr lang="pl-PL" sz="2400" b="1"/>
              <a:t>Inwestycje w zapobieganie przestępstwom są efektywne ekonomicznie do momentu, w którym koszt krańcowy prewencji (liczony nakładami na wymiar sprawiedliwości karnej) zrówna się z kosztem krańcowym przestępstw, jakich dzięki tej dodatkowej prewencji uniknięto.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0726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  <p:sp>
        <p:nvSpPr>
          <p:cNvPr id="30727" name="pole tekstowe 9"/>
          <p:cNvSpPr txBox="1">
            <a:spLocks noChangeArrowheads="1"/>
          </p:cNvSpPr>
          <p:nvPr/>
        </p:nvSpPr>
        <p:spPr bwMode="auto">
          <a:xfrm rot="10800000" flipV="1">
            <a:off x="1330325" y="2565400"/>
            <a:ext cx="73533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3850">
              <a:spcAft>
                <a:spcPts val="600"/>
              </a:spcAft>
            </a:pPr>
            <a:r>
              <a:rPr lang="pl-PL" altLang="pl-PL" sz="2400" b="1"/>
              <a:t>Behawioralne</a:t>
            </a:r>
            <a:r>
              <a:rPr lang="pl-PL" altLang="pl-PL" sz="2400" b="1" i="1"/>
              <a:t> law &amp; economics</a:t>
            </a:r>
            <a:r>
              <a:rPr lang="pl-PL" altLang="pl-PL" sz="2400" b="1"/>
              <a:t> wykorzystuje psychologię poznawczą w celu analizy zachowań i decyzji, mających wymiar ekonomiczny, a podejmowanych przez ludzi w kontekstach prawnych.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1750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  <p:sp>
        <p:nvSpPr>
          <p:cNvPr id="31751" name="pole tekstowe 9"/>
          <p:cNvSpPr txBox="1">
            <a:spLocks noChangeArrowheads="1"/>
          </p:cNvSpPr>
          <p:nvPr/>
        </p:nvSpPr>
        <p:spPr bwMode="auto">
          <a:xfrm rot="10800000" flipV="1">
            <a:off x="1331913" y="2108230"/>
            <a:ext cx="73501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3850">
              <a:spcAft>
                <a:spcPts val="600"/>
              </a:spcAft>
            </a:pPr>
            <a:r>
              <a:rPr lang="pl-PL" altLang="pl-PL" sz="2400" b="1" dirty="0"/>
              <a:t>Przedmiotem ekonomii behawioralnej jest wyjaśnianie (w celu przewidywania) zachowań podmiotów podejmujących decyzje ekonomiczne, poprzez uogólnianie wyników obserwacji tego, w jaki sposób ludzie dokonują ekonomicznych wyborów (głównie w sytuacjach eksperymentalnych). Wyniki eksperymentów wskazujące na odstępstwa od przewidywań sformułowanych na podstawie neoklasycznej ekonomii, wyjaśniane są w oparciu o niektóre ustalenia psychologii poznawczej.</a:t>
            </a:r>
            <a:r>
              <a:rPr lang="pl-PL" altLang="pl-PL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32774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  <p:sp>
        <p:nvSpPr>
          <p:cNvPr id="32775" name="pole tekstowe 9"/>
          <p:cNvSpPr txBox="1">
            <a:spLocks noChangeArrowheads="1"/>
          </p:cNvSpPr>
          <p:nvPr/>
        </p:nvSpPr>
        <p:spPr bwMode="auto">
          <a:xfrm rot="10800000" flipV="1">
            <a:off x="1328738" y="2565400"/>
            <a:ext cx="7354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3850">
              <a:spcAft>
                <a:spcPts val="600"/>
              </a:spcAft>
            </a:pPr>
            <a:r>
              <a:rPr lang="pl-PL" altLang="pl-PL" sz="2400" b="1"/>
              <a:t>Obecnie analizy behawioralnego</a:t>
            </a:r>
            <a:r>
              <a:rPr lang="pl-PL" altLang="pl-PL" sz="2400" b="1" i="1"/>
              <a:t> law &amp; economics</a:t>
            </a:r>
            <a:r>
              <a:rPr lang="pl-PL" altLang="pl-PL" sz="2400" b="1"/>
              <a:t> znajdują zastosowanie w większości dziedzin prawa, przede wszystkim w prawie umów, prawie deliktów, prawie własności, prawie rynków kapitałowych, prawie publicznym, prawie karnym, prawie proceduralnym.</a:t>
            </a:r>
            <a:r>
              <a:rPr lang="pl-PL" altLang="pl-PL" sz="24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Prostokąt 11"/>
          <p:cNvSpPr>
            <a:spLocks noChangeArrowheads="1"/>
          </p:cNvSpPr>
          <p:nvPr/>
        </p:nvSpPr>
        <p:spPr bwMode="auto">
          <a:xfrm>
            <a:off x="1763713" y="2492375"/>
            <a:ext cx="6985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400" b="1"/>
              <a:t>Zwolennicy podejścia behawioralnego twierdzą, że w wielu sytuacjach podmioty zachowują się w sposób niezgodny z przewidywaniami opartymi na modelach neoklasycznej ekonomii.</a:t>
            </a:r>
            <a:r>
              <a:rPr lang="pl-PL" altLang="pl-PL" sz="2400"/>
              <a:t> </a:t>
            </a:r>
          </a:p>
        </p:txBody>
      </p:sp>
      <p:sp>
        <p:nvSpPr>
          <p:cNvPr id="33798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Prostokąt 11"/>
          <p:cNvSpPr>
            <a:spLocks noChangeArrowheads="1"/>
          </p:cNvSpPr>
          <p:nvPr/>
        </p:nvSpPr>
        <p:spPr bwMode="auto">
          <a:xfrm>
            <a:off x="1763713" y="2060575"/>
            <a:ext cx="6985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ct val="60000"/>
              </a:spcAft>
            </a:pPr>
            <a:r>
              <a:rPr lang="pl-PL" altLang="pl-PL" sz="2400" b="1"/>
              <a:t>	Podejście neoklasyczne w ekonomicznej analizie prawa definiowane jest za G. Beckerem. Oparte jest ono na założeniu, że wszelkie ludzkie zachowania mogą być rozpatrywane jako zachowania podmiotów, które:</a:t>
            </a:r>
          </a:p>
          <a:p>
            <a:pPr marL="800100" lvl="1" indent="-342900">
              <a:spcAft>
                <a:spcPct val="60000"/>
              </a:spcAft>
              <a:buFontTx/>
              <a:buAutoNum type="arabicParenR"/>
            </a:pPr>
            <a:r>
              <a:rPr lang="pl-PL" altLang="pl-PL" sz="2400" b="1"/>
              <a:t>maksymalizacją użyteczność,</a:t>
            </a:r>
          </a:p>
          <a:p>
            <a:pPr marL="800100" lvl="1" indent="-342900">
              <a:spcAft>
                <a:spcPct val="60000"/>
              </a:spcAft>
              <a:buFontTx/>
              <a:buAutoNum type="arabicParenR"/>
            </a:pPr>
            <a:r>
              <a:rPr lang="pl-PL" altLang="pl-PL" sz="2400" b="1"/>
              <a:t>w oparciu o niezmienne preferencje,</a:t>
            </a:r>
          </a:p>
          <a:p>
            <a:pPr marL="800100" lvl="1" indent="-342900">
              <a:spcAft>
                <a:spcPct val="60000"/>
              </a:spcAft>
              <a:buFontTx/>
              <a:buAutoNum type="arabicParenR"/>
            </a:pPr>
            <a:r>
              <a:rPr lang="pl-PL" altLang="pl-PL" sz="2400" b="1"/>
              <a:t>na podstawie optymalnej ilości informacji. </a:t>
            </a:r>
          </a:p>
        </p:txBody>
      </p:sp>
      <p:sp>
        <p:nvSpPr>
          <p:cNvPr id="34822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979712" y="1628800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8439" name="Prostokąt 12"/>
          <p:cNvSpPr>
            <a:spLocks noChangeArrowheads="1"/>
          </p:cNvSpPr>
          <p:nvPr/>
        </p:nvSpPr>
        <p:spPr bwMode="auto">
          <a:xfrm>
            <a:off x="1619250" y="2133600"/>
            <a:ext cx="7056438" cy="260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60000"/>
              </a:spcAft>
            </a:pPr>
            <a:endParaRPr lang="pl-PL" sz="2400" dirty="0"/>
          </a:p>
          <a:p>
            <a:pPr>
              <a:spcAft>
                <a:spcPct val="60000"/>
              </a:spcAft>
            </a:pPr>
            <a:r>
              <a:rPr lang="pl-PL" sz="2400" b="1" dirty="0"/>
              <a:t>Każda strona potencjalnego stosunku deliktowego ma do wyboru dwie strategie:</a:t>
            </a:r>
          </a:p>
          <a:p>
            <a:pPr marL="342900" indent="-342900">
              <a:spcAft>
                <a:spcPct val="60000"/>
              </a:spcAft>
              <a:buFontTx/>
              <a:buChar char="-"/>
            </a:pPr>
            <a:r>
              <a:rPr lang="pl-PL" sz="2400" b="1" dirty="0"/>
              <a:t>wykazać należytą staranność,</a:t>
            </a:r>
          </a:p>
          <a:p>
            <a:pPr marL="342900" indent="-342900">
              <a:spcAft>
                <a:spcPct val="60000"/>
              </a:spcAft>
              <a:buFontTx/>
              <a:buChar char="-"/>
            </a:pPr>
            <a:r>
              <a:rPr lang="pl-PL" sz="2400" b="1" dirty="0"/>
              <a:t>nie wykazać należytej staranności.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60000"/>
              </a:spcAft>
            </a:pPr>
            <a:r>
              <a:rPr lang="pl-PL" altLang="pl-PL" sz="2400" b="1"/>
              <a:t>Za Ch. Jolls, C. Sunstein i R. Thaler (</a:t>
            </a:r>
            <a:r>
              <a:rPr lang="pl-PL" altLang="pl-PL" sz="2400" b="1" i="1"/>
              <a:t>A behavioral approach to law and economics)</a:t>
            </a:r>
            <a:r>
              <a:rPr lang="pl-PL" altLang="pl-PL" sz="2400" b="1"/>
              <a:t> można wyróżnić trzy rodzaje odstępstw, nazywanych ograniczeniami, a mianowicie: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Char char="-"/>
            </a:pPr>
            <a:r>
              <a:rPr lang="pl-PL" altLang="pl-PL" sz="2400" b="1"/>
              <a:t> ograniczona wola (</a:t>
            </a:r>
            <a:r>
              <a:rPr lang="pl-PL" altLang="pl-PL" sz="2400" b="1" i="1"/>
              <a:t>bounded willpower</a:t>
            </a:r>
            <a:r>
              <a:rPr lang="pl-PL" altLang="pl-PL" sz="2400" b="1"/>
              <a:t>),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Char char="-"/>
            </a:pPr>
            <a:r>
              <a:rPr lang="pl-PL" altLang="pl-PL" sz="2400" b="1"/>
              <a:t> ograniczone kierowanie się własnym interesem (</a:t>
            </a:r>
            <a:r>
              <a:rPr lang="pl-PL" altLang="pl-PL" sz="2400" b="1" i="1"/>
              <a:t>bounded self-interest</a:t>
            </a:r>
            <a:r>
              <a:rPr lang="pl-PL" altLang="pl-PL" sz="2400" b="1"/>
              <a:t>), oraz</a:t>
            </a:r>
          </a:p>
          <a:p>
            <a:pPr>
              <a:lnSpc>
                <a:spcPct val="80000"/>
              </a:lnSpc>
              <a:spcAft>
                <a:spcPct val="60000"/>
              </a:spcAft>
              <a:buFontTx/>
              <a:buChar char="-"/>
            </a:pPr>
            <a:r>
              <a:rPr lang="pl-PL" altLang="pl-PL" sz="2400" b="1"/>
              <a:t> ograniczona racjonalność (</a:t>
            </a:r>
            <a:r>
              <a:rPr lang="pl-PL" altLang="pl-PL" sz="2400" b="1" i="1"/>
              <a:t>bounded rationality</a:t>
            </a:r>
            <a:r>
              <a:rPr lang="pl-PL" altLang="pl-PL" sz="2400" b="1"/>
              <a:t>). </a:t>
            </a:r>
          </a:p>
        </p:txBody>
      </p:sp>
      <p:sp>
        <p:nvSpPr>
          <p:cNvPr id="35846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400" b="1"/>
              <a:t>„Ograniczona wola” wiąże się z faktem, że ludzie często działają w sposób, o którym wiedzą, iż nie jest on zgodny z ich interesem w długim okresie (np. palenie papierosów pomimo wiedzy o ich szkodliwych skutkach).</a:t>
            </a:r>
            <a:r>
              <a:rPr lang="pl-PL" altLang="pl-PL" sz="2400"/>
              <a:t> </a:t>
            </a:r>
          </a:p>
        </p:txBody>
      </p:sp>
      <p:sp>
        <p:nvSpPr>
          <p:cNvPr id="36870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400" b="1"/>
              <a:t>„Ograniczone kierowanie się własnym interesem” dotyczy zjawiska polegającego na zachowaniu się w niektórych sytuacjach w sposób wskazujący na uwzględnianie także interesu innych ludzi (nawet obcych).</a:t>
            </a:r>
          </a:p>
        </p:txBody>
      </p:sp>
      <p:sp>
        <p:nvSpPr>
          <p:cNvPr id="37894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400" b="1"/>
              <a:t>„Ograniczona racjonalność” dotyczy formułowania sądów lub podejmowania decyzji. W niektórych sytuacjach sądy formułowane są ze skłonnością do odstępowania od wzorca rozumowania, skutkującą regularnym popełnianiem błędów określonego rodzaju.</a:t>
            </a:r>
          </a:p>
        </p:txBody>
      </p:sp>
      <p:sp>
        <p:nvSpPr>
          <p:cNvPr id="38918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Prostokąt 11"/>
          <p:cNvSpPr>
            <a:spLocks noChangeArrowheads="1"/>
          </p:cNvSpPr>
          <p:nvPr/>
        </p:nvSpPr>
        <p:spPr bwMode="auto">
          <a:xfrm>
            <a:off x="1692275" y="2492375"/>
            <a:ext cx="66246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400" b="1"/>
              <a:t>Heurystyki są uproszczonymi zasadami rozumowania, które umożliwiają szybkie sformułowanie sądu. Stosowanie heurystyk często może prowadzić do popełniania systematycznych błędów.</a:t>
            </a:r>
            <a:r>
              <a:rPr lang="pl-PL" altLang="pl-PL" sz="2400"/>
              <a:t> </a:t>
            </a:r>
            <a:endParaRPr lang="pl-PL" altLang="pl-PL" sz="2400" b="1"/>
          </a:p>
        </p:txBody>
      </p:sp>
      <p:sp>
        <p:nvSpPr>
          <p:cNvPr id="39942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Prostokąt 11"/>
          <p:cNvSpPr>
            <a:spLocks noChangeArrowheads="1"/>
          </p:cNvSpPr>
          <p:nvPr/>
        </p:nvSpPr>
        <p:spPr bwMode="auto">
          <a:xfrm>
            <a:off x="1692275" y="2492375"/>
            <a:ext cx="66246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400" b="1"/>
              <a:t>W terminologii Daniela Kahnemana i Amosa Tversky’ego heurystyka to uproszczona reguła wnioskowania, którą posługujemy się w sposób nieświadomy.</a:t>
            </a:r>
            <a:r>
              <a:rPr lang="pl-PL" altLang="pl-PL" sz="2400"/>
              <a:t> </a:t>
            </a:r>
            <a:endParaRPr lang="pl-PL" altLang="pl-PL" sz="2400" b="1"/>
          </a:p>
        </p:txBody>
      </p:sp>
      <p:sp>
        <p:nvSpPr>
          <p:cNvPr id="48135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/>
              <a:t>Heurystyka reprezentatywności polega na kierowaniu się podczas rozumowania tym, czy dany obiekt lub zdarzenie jest, według wnioskującego, charakterystycznym egzemplarzem szerszej klasy obiektów lub zdarzeń.</a:t>
            </a:r>
          </a:p>
          <a:p>
            <a:endParaRPr lang="pl-PL" altLang="pl-PL" sz="2400" b="1" dirty="0"/>
          </a:p>
        </p:txBody>
      </p:sp>
      <p:sp>
        <p:nvSpPr>
          <p:cNvPr id="40966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/>
              <a:t>Heurystyka dostępności polega na kierowaniu się podczas rozumowania tymi przesłankami lub elementami wiedzy, które są dostępne i łatwe do wydobycia z pamięci trwałej. </a:t>
            </a:r>
          </a:p>
          <a:p>
            <a:endParaRPr lang="pl-PL" altLang="pl-PL" sz="2400" b="1" dirty="0"/>
          </a:p>
        </p:txBody>
      </p:sp>
      <p:sp>
        <p:nvSpPr>
          <p:cNvPr id="41990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/>
              <a:t>Heurystyka zakotwiczenia i dopasowania polega na kierowaniu się podczas oceny wielkości liczbowych wartościami liczbowymi stanowiącymi punkt wyjściowy (zakotwiczenie</a:t>
            </a:r>
            <a:r>
              <a:rPr lang="pl-PL" sz="2400" b="1" dirty="0" smtClean="0"/>
              <a:t>).</a:t>
            </a:r>
            <a:endParaRPr lang="pl-PL" sz="2400" b="1" dirty="0"/>
          </a:p>
        </p:txBody>
      </p:sp>
      <p:sp>
        <p:nvSpPr>
          <p:cNvPr id="43014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Tendencyjność optymistyczna to zniekształcenie poznawcze polegające na uznawaniu, że nasze szanse niepowodzenia są mniejsze niż u innych ludzi. </a:t>
            </a:r>
            <a:endParaRPr lang="pl-PL" altLang="pl-PL" sz="2400" b="1"/>
          </a:p>
        </p:txBody>
      </p:sp>
      <p:sp>
        <p:nvSpPr>
          <p:cNvPr id="44038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8439" name="Prostokąt 12"/>
          <p:cNvSpPr>
            <a:spLocks noChangeArrowheads="1"/>
          </p:cNvSpPr>
          <p:nvPr/>
        </p:nvSpPr>
        <p:spPr bwMode="auto">
          <a:xfrm>
            <a:off x="1619250" y="2133600"/>
            <a:ext cx="7056438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ct val="60000"/>
              </a:spcAft>
            </a:pPr>
            <a:r>
              <a:rPr lang="pl-PL" sz="2400" b="1" dirty="0"/>
              <a:t>REGUŁA HANDA</a:t>
            </a:r>
          </a:p>
          <a:p>
            <a:pPr>
              <a:spcAft>
                <a:spcPct val="60000"/>
              </a:spcAft>
            </a:pPr>
            <a:r>
              <a:rPr lang="pl-PL" sz="2200" b="1" dirty="0"/>
              <a:t>KNS  –  koszty należytej staranności</a:t>
            </a:r>
          </a:p>
          <a:p>
            <a:pPr>
              <a:spcAft>
                <a:spcPct val="60000"/>
              </a:spcAft>
            </a:pPr>
            <a:r>
              <a:rPr lang="pl-PL" sz="2200" b="1" dirty="0"/>
              <a:t>S  –  wartość szkody</a:t>
            </a:r>
          </a:p>
          <a:p>
            <a:pPr>
              <a:spcAft>
                <a:spcPct val="60000"/>
              </a:spcAft>
            </a:pPr>
            <a:r>
              <a:rPr lang="pl-PL" sz="2200" b="1" dirty="0"/>
              <a:t>P1  –  prawdopodobieństwo powstania szkody bez podjęcia czynności zapobiegawczych</a:t>
            </a:r>
          </a:p>
          <a:p>
            <a:pPr>
              <a:spcAft>
                <a:spcPct val="60000"/>
              </a:spcAft>
            </a:pPr>
            <a:r>
              <a:rPr lang="pl-PL" sz="2200" b="1" dirty="0"/>
              <a:t>P2  -  prawdopodobieństwo wystąpienia szkody po podjęciu czynności zapobiegawczych</a:t>
            </a:r>
          </a:p>
          <a:p>
            <a:pPr algn="ctr">
              <a:spcAft>
                <a:spcPct val="60000"/>
              </a:spcAft>
            </a:pPr>
            <a:r>
              <a:rPr lang="pl-PL" sz="2400" b="1" dirty="0"/>
              <a:t>P2S + KNS </a:t>
            </a:r>
            <a:r>
              <a:rPr lang="pl-PL" sz="2400" b="1" dirty="0">
                <a:cs typeface="Arial" charset="0"/>
              </a:rPr>
              <a:t>&lt; P1S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354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Złudzenie myślenia wstecznego to zniekształcenie poznawcze polegające na ocenianiu przeszłych wydarzeń jako bardziej przewidywalnych niż były w rzeczywistości.</a:t>
            </a:r>
            <a:endParaRPr lang="pl-PL" altLang="pl-PL" sz="2400" b="1"/>
          </a:p>
        </p:txBody>
      </p:sp>
      <p:sp>
        <p:nvSpPr>
          <p:cNvPr id="45062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Prostokąt 11"/>
          <p:cNvSpPr>
            <a:spLocks noChangeArrowheads="1"/>
          </p:cNvSpPr>
          <p:nvPr/>
        </p:nvSpPr>
        <p:spPr bwMode="auto">
          <a:xfrm>
            <a:off x="1331913" y="2492375"/>
            <a:ext cx="741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Egotyzm atrybucyjny to błąd w ocenie własnego wpływu na zdarzenia pozytywne i negatywne, polegający na wyolbrzymianiu własnego wpływu na zdarzenia pozytywne i upatrywaniu przyczyn zdarzeń negatywnych (porażek) w czynnikach zewnętrznych. </a:t>
            </a:r>
            <a:endParaRPr lang="pl-PL" altLang="pl-PL" sz="2400" b="1"/>
          </a:p>
        </p:txBody>
      </p:sp>
      <p:sp>
        <p:nvSpPr>
          <p:cNvPr id="46086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Prostokąt 11"/>
          <p:cNvSpPr>
            <a:spLocks noChangeArrowheads="1"/>
          </p:cNvSpPr>
          <p:nvPr/>
        </p:nvSpPr>
        <p:spPr bwMode="auto">
          <a:xfrm>
            <a:off x="1331913" y="2276475"/>
            <a:ext cx="7416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Efekt obramowania to przykład </a:t>
            </a:r>
            <a:r>
              <a:rPr lang="pl-PL" altLang="pl-PL" sz="2400" b="1"/>
              <a:t>szerszego zjawiska zwanego asymetrią pozytywno – negatywną. Okazuje się, że ludzie inaczej wartościują zyski niż straty, nawet jeśli są one wyrażone w porównywalnych jednostkach, np. pieniężnych (…) Dwukrotny przyrost straty powoduje więcej niż dwukrotnie większą frustrację, ponieważ subiektywne poczucie straty rośnie znacznie szybciej niż subiektywne poczucie zysku</a:t>
            </a:r>
            <a:r>
              <a:rPr lang="pl-PL" altLang="pl-PL" sz="2400"/>
              <a:t>.</a:t>
            </a:r>
          </a:p>
        </p:txBody>
      </p:sp>
      <p:sp>
        <p:nvSpPr>
          <p:cNvPr id="49159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Prostokąt 11"/>
          <p:cNvSpPr>
            <a:spLocks noChangeArrowheads="1"/>
          </p:cNvSpPr>
          <p:nvPr/>
        </p:nvSpPr>
        <p:spPr bwMode="auto">
          <a:xfrm>
            <a:off x="1331913" y="2420938"/>
            <a:ext cx="7416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400" b="1"/>
              <a:t>A. Tversky i D. Kahneman stwierdzili, że podczas dokonywania wyboru między opcjami, które są postrzegane jako zysk, ludzie wykazują awersję wobec ryzyka. Z kolei, kiedy wybierają między opcjami postrzeganymi w kategoriach straty, wówczas są skłonni do ryzykowania.</a:t>
            </a:r>
          </a:p>
        </p:txBody>
      </p:sp>
      <p:sp>
        <p:nvSpPr>
          <p:cNvPr id="50183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Prostokąt 11"/>
          <p:cNvSpPr>
            <a:spLocks noChangeArrowheads="1"/>
          </p:cNvSpPr>
          <p:nvPr/>
        </p:nvSpPr>
        <p:spPr bwMode="auto">
          <a:xfrm>
            <a:off x="1331913" y="2420938"/>
            <a:ext cx="7416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400" b="1"/>
              <a:t>Np. kiedy mamy wybór między otrzymaniem pewnej sumy w wysokości 1000 zł a otrzymaniem 2000 zł z prawdopodobieństwem 50%, wówczas unikamy ryzyka, wybierając pewny tysiąc. Jednak podczas dokonywania wyboru między zapłatą kary w wysokości 2000 zł z prawdopodobieństwem 50% a zapłatą pewnej kary w wysokości 1000 zł, mamy tendencję do decydowania się na opcję bardziej ryzykowną – 2000 zł z 50% prawdopodobieństwem.</a:t>
            </a:r>
            <a:endParaRPr lang="pl-PL" altLang="pl-PL" sz="2400"/>
          </a:p>
        </p:txBody>
      </p:sp>
      <p:sp>
        <p:nvSpPr>
          <p:cNvPr id="51207" name="Prostokąt 12"/>
          <p:cNvSpPr>
            <a:spLocks noChangeArrowheads="1"/>
          </p:cNvSpPr>
          <p:nvPr/>
        </p:nvSpPr>
        <p:spPr bwMode="auto">
          <a:xfrm>
            <a:off x="1619250" y="1412875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/>
              <a:t>BEHAWIORALNE </a:t>
            </a:r>
            <a:r>
              <a:rPr lang="pl-PL" sz="2400" b="1" i="1"/>
              <a:t>Law and Economics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946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9463" name="Prostokąt 12"/>
          <p:cNvSpPr>
            <a:spLocks noChangeArrowheads="1"/>
          </p:cNvSpPr>
          <p:nvPr/>
        </p:nvSpPr>
        <p:spPr bwMode="auto">
          <a:xfrm>
            <a:off x="1619250" y="1989138"/>
            <a:ext cx="70564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Tradycyjne uzasadnienia istnienia prawa karnego:</a:t>
            </a:r>
          </a:p>
          <a:p>
            <a:r>
              <a:rPr lang="pl-PL" sz="2400" b="1"/>
              <a:t>najczęściej oparte są na moralnej naganności przestępstw:</a:t>
            </a:r>
          </a:p>
          <a:p>
            <a:r>
              <a:rPr lang="pl-PL" sz="2400" b="1"/>
              <a:t>- sprawiedliwościowe</a:t>
            </a:r>
          </a:p>
          <a:p>
            <a:r>
              <a:rPr lang="pl-PL" sz="2400" b="1"/>
              <a:t>- celowościowe</a:t>
            </a:r>
          </a:p>
          <a:p>
            <a:endParaRPr lang="pl-PL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pole tekstowe 4"/>
          <p:cNvSpPr txBox="1">
            <a:spLocks noChangeArrowheads="1"/>
          </p:cNvSpPr>
          <p:nvPr/>
        </p:nvSpPr>
        <p:spPr bwMode="auto">
          <a:xfrm>
            <a:off x="2627313" y="0"/>
            <a:ext cx="6335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6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7" name="Prostokąt 12"/>
          <p:cNvSpPr>
            <a:spLocks noChangeArrowheads="1"/>
          </p:cNvSpPr>
          <p:nvPr/>
        </p:nvSpPr>
        <p:spPr bwMode="auto">
          <a:xfrm>
            <a:off x="1258888" y="1844675"/>
            <a:ext cx="76342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400" b="1">
                <a:cs typeface="Arial" charset="0"/>
              </a:rPr>
              <a:t>Uzasadnienie prawa karnego S. Shavell’a:</a:t>
            </a:r>
          </a:p>
          <a:p>
            <a:pPr algn="just">
              <a:buFontTx/>
              <a:buChar char="-"/>
            </a:pPr>
            <a:r>
              <a:rPr lang="pl-PL" sz="2400" b="1"/>
              <a:t> Przestępcy wywodzą się zwykle z biednych środowisk. W ich przypadku groźba sankcji ekonomicznej nie stanowi wystarczającego środka prewencyjnego.</a:t>
            </a:r>
            <a:r>
              <a:rPr lang="pl-PL" sz="2400"/>
              <a:t> </a:t>
            </a:r>
          </a:p>
          <a:p>
            <a:pPr algn="just">
              <a:buFontTx/>
              <a:buChar char="-"/>
            </a:pPr>
            <a:r>
              <a:rPr lang="pl-PL" sz="2400" b="1"/>
              <a:t> W przypadku wielu przestępstw prawdopodobieństwo uniknięcia sankcji jest znaczne.</a:t>
            </a:r>
          </a:p>
          <a:p>
            <a:pPr algn="just"/>
            <a:r>
              <a:rPr lang="pl-PL" sz="2400" b="1"/>
              <a:t>- Niektóre czyny wyrządzić mogą potencjalnie bardzo dużą szkodę, także dlatego, że prawdopodobieństwo spowodowania szkody jest wyjątkowo duże.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151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1511" name="Prostokąt 12"/>
          <p:cNvSpPr>
            <a:spLocks noChangeArrowheads="1"/>
          </p:cNvSpPr>
          <p:nvPr/>
        </p:nvSpPr>
        <p:spPr bwMode="auto">
          <a:xfrm>
            <a:off x="1547813" y="2133600"/>
            <a:ext cx="705643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400" b="1">
                <a:cs typeface="Arial" charset="0"/>
              </a:rPr>
              <a:t>Uzasadnienie prawa karnego R. Cootera i T. Ulena:</a:t>
            </a:r>
          </a:p>
          <a:p>
            <a:pPr algn="just">
              <a:buFontTx/>
              <a:buChar char="-"/>
            </a:pPr>
            <a:r>
              <a:rPr lang="pl-PL" sz="2400" b="1"/>
              <a:t> Prawo karne jest niezbędnym uzupełnieniem prawa deliktów w tych sytuacjach, w których doskonałe odszkodowanie jest niemożliwe.</a:t>
            </a:r>
          </a:p>
          <a:p>
            <a:pPr algn="just">
              <a:buFontTx/>
              <a:buChar char="-"/>
            </a:pPr>
            <a:r>
              <a:rPr lang="pl-PL" sz="2400" b="1"/>
              <a:t> Jest różnica między ochroną interesu a ochroną prawa.</a:t>
            </a:r>
          </a:p>
          <a:p>
            <a:pPr algn="just">
              <a:buFontTx/>
              <a:buChar char="-"/>
            </a:pPr>
            <a:r>
              <a:rPr lang="pl-PL" sz="2400" b="1"/>
              <a:t> Kary są często konieczne do odstraszania.</a:t>
            </a: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2535" name="Prostokąt 12"/>
          <p:cNvSpPr>
            <a:spLocks noChangeArrowheads="1"/>
          </p:cNvSpPr>
          <p:nvPr/>
        </p:nvSpPr>
        <p:spPr bwMode="auto">
          <a:xfrm>
            <a:off x="1619250" y="2565400"/>
            <a:ext cx="70564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60000"/>
              </a:spcAft>
            </a:pPr>
            <a:r>
              <a:rPr lang="pl-PL" sz="2400" b="1"/>
              <a:t>Wkład do EAP Gary Becker’a, jeszcze jednego przedstawiciela Chicago i laureata nagrody Nobla, jest najbardziej kontrowersyjny, ponieważ postanowił on skupić się na dwóch obszarach, prawie karnym i prawie rodzinnym, w których ekonomiczna analiza jest oczywiście mniej właściwa.</a:t>
            </a:r>
            <a:r>
              <a:rPr lang="pl-PL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8440" name="Prostokąt 12"/>
          <p:cNvSpPr>
            <a:spLocks noChangeArrowheads="1"/>
          </p:cNvSpPr>
          <p:nvPr/>
        </p:nvSpPr>
        <p:spPr bwMode="auto">
          <a:xfrm>
            <a:off x="1619250" y="2349500"/>
            <a:ext cx="70564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400" b="1">
                <a:cs typeface="Arial" charset="0"/>
              </a:rPr>
              <a:t>Jeśli chodzi o prawo karne, to warto pamiętać, że Becker nie był pierwszy.</a:t>
            </a:r>
          </a:p>
          <a:p>
            <a:pPr algn="just"/>
            <a:endParaRPr lang="pl-PL" sz="2400" b="1">
              <a:cs typeface="Arial" charset="0"/>
            </a:endParaRPr>
          </a:p>
          <a:p>
            <a:pPr algn="just"/>
            <a:r>
              <a:rPr lang="pl-PL" sz="2400" b="1">
                <a:cs typeface="Arial" charset="0"/>
              </a:rPr>
              <a:t>Reguła J. Benthama: „zysk z przestępstwa jest tą siłą, która popycha człowieka do zbrodni; dolegliwość kary jest siłą, którą stosuje się, by go do tego zniechęcić. Jeśli pierwsza z tych sił jest większa, przestępstwo zostanie popełnione, jeśli druga – przestępstwo nie stanie się faktem”.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4583" name="Prostokąt 12"/>
          <p:cNvSpPr>
            <a:spLocks noChangeArrowheads="1"/>
          </p:cNvSpPr>
          <p:nvPr/>
        </p:nvSpPr>
        <p:spPr bwMode="auto">
          <a:xfrm>
            <a:off x="1619250" y="2565400"/>
            <a:ext cx="70564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/>
              <a:t>Podstawa modelu Becker’a jest prosta. Podporządkowanie prawu karnemu jest do przewidzenia tylko tam, gdzie użyteczność (zysk) czerpana z popełnienia przestępstwa będzie mniejsza od sankcji, która zostanie wymierzona w wyroku skazującym, pomniejszonej przez prawdopodobieństwo jej wymierzenia.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1886</TotalTime>
  <Words>1345</Words>
  <Application>Microsoft Office PowerPoint</Application>
  <PresentationFormat>Pokaz na ekranie (4:3)</PresentationFormat>
  <Paragraphs>97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Hol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PD</cp:lastModifiedBy>
  <cp:revision>166</cp:revision>
  <dcterms:created xsi:type="dcterms:W3CDTF">2014-01-18T14:20:26Z</dcterms:created>
  <dcterms:modified xsi:type="dcterms:W3CDTF">2016-12-09T17:05:28Z</dcterms:modified>
</cp:coreProperties>
</file>