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1" r:id="rId3"/>
    <p:sldId id="257" r:id="rId4"/>
    <p:sldId id="258" r:id="rId5"/>
    <p:sldId id="259" r:id="rId6"/>
    <p:sldId id="260" r:id="rId7"/>
    <p:sldId id="262" r:id="rId8"/>
    <p:sldId id="261" r:id="rId9"/>
    <p:sldId id="268" r:id="rId10"/>
    <p:sldId id="263" r:id="rId11"/>
    <p:sldId id="264" r:id="rId12"/>
    <p:sldId id="265" r:id="rId13"/>
    <p:sldId id="266" r:id="rId14"/>
    <p:sldId id="267"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2" r:id="rId28"/>
    <p:sldId id="283" r:id="rId29"/>
    <p:sldId id="284" r:id="rId30"/>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p:cNvSpPr>
            <a:spLocks noGrp="1"/>
          </p:cNvSpPr>
          <p:nvPr>
            <p:ph type="dt" sz="half" idx="10"/>
          </p:nvPr>
        </p:nvSpPr>
        <p:spPr/>
        <p:txBody>
          <a:bodyPr/>
          <a:lstStyle/>
          <a:p>
            <a:fld id="{3285E5FC-0B2A-4983-8DD7-B8E3A16FDD7C}" type="datetimeFigureOut">
              <a:rPr lang="pl-PL" smtClean="0"/>
              <a:t>31.05.2017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CCAD757-6AA9-4FD0-9DF8-01668BA2D05D}" type="slidenum">
              <a:rPr lang="pl-PL" smtClean="0"/>
              <a:t>‹#›</a:t>
            </a:fld>
            <a:endParaRPr lang="pl-PL"/>
          </a:p>
        </p:txBody>
      </p:sp>
    </p:spTree>
    <p:extLst>
      <p:ext uri="{BB962C8B-B14F-4D97-AF65-F5344CB8AC3E}">
        <p14:creationId xmlns:p14="http://schemas.microsoft.com/office/powerpoint/2010/main" val="36062703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3285E5FC-0B2A-4983-8DD7-B8E3A16FDD7C}" type="datetimeFigureOut">
              <a:rPr lang="pl-PL" smtClean="0"/>
              <a:t>31.05.2017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CCAD757-6AA9-4FD0-9DF8-01668BA2D05D}" type="slidenum">
              <a:rPr lang="pl-PL" smtClean="0"/>
              <a:t>‹#›</a:t>
            </a:fld>
            <a:endParaRPr lang="pl-PL"/>
          </a:p>
        </p:txBody>
      </p:sp>
    </p:spTree>
    <p:extLst>
      <p:ext uri="{BB962C8B-B14F-4D97-AF65-F5344CB8AC3E}">
        <p14:creationId xmlns:p14="http://schemas.microsoft.com/office/powerpoint/2010/main" val="35686863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838200" y="365125"/>
            <a:ext cx="7734300" cy="5811838"/>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3285E5FC-0B2A-4983-8DD7-B8E3A16FDD7C}" type="datetimeFigureOut">
              <a:rPr lang="pl-PL" smtClean="0"/>
              <a:t>31.05.2017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CCAD757-6AA9-4FD0-9DF8-01668BA2D05D}" type="slidenum">
              <a:rPr lang="pl-PL" smtClean="0"/>
              <a:t>‹#›</a:t>
            </a:fld>
            <a:endParaRPr lang="pl-PL"/>
          </a:p>
        </p:txBody>
      </p:sp>
    </p:spTree>
    <p:extLst>
      <p:ext uri="{BB962C8B-B14F-4D97-AF65-F5344CB8AC3E}">
        <p14:creationId xmlns:p14="http://schemas.microsoft.com/office/powerpoint/2010/main" val="36790142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3285E5FC-0B2A-4983-8DD7-B8E3A16FDD7C}" type="datetimeFigureOut">
              <a:rPr lang="pl-PL" smtClean="0"/>
              <a:t>31.05.2017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CCAD757-6AA9-4FD0-9DF8-01668BA2D05D}" type="slidenum">
              <a:rPr lang="pl-PL" smtClean="0"/>
              <a:t>‹#›</a:t>
            </a:fld>
            <a:endParaRPr lang="pl-PL"/>
          </a:p>
        </p:txBody>
      </p:sp>
    </p:spTree>
    <p:extLst>
      <p:ext uri="{BB962C8B-B14F-4D97-AF65-F5344CB8AC3E}">
        <p14:creationId xmlns:p14="http://schemas.microsoft.com/office/powerpoint/2010/main" val="4121728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4" name="Symbol zastępczy daty 3"/>
          <p:cNvSpPr>
            <a:spLocks noGrp="1"/>
          </p:cNvSpPr>
          <p:nvPr>
            <p:ph type="dt" sz="half" idx="10"/>
          </p:nvPr>
        </p:nvSpPr>
        <p:spPr/>
        <p:txBody>
          <a:bodyPr/>
          <a:lstStyle/>
          <a:p>
            <a:fld id="{3285E5FC-0B2A-4983-8DD7-B8E3A16FDD7C}" type="datetimeFigureOut">
              <a:rPr lang="pl-PL" smtClean="0"/>
              <a:t>31.05.2017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CCAD757-6AA9-4FD0-9DF8-01668BA2D05D}" type="slidenum">
              <a:rPr lang="pl-PL" smtClean="0"/>
              <a:t>‹#›</a:t>
            </a:fld>
            <a:endParaRPr lang="pl-PL"/>
          </a:p>
        </p:txBody>
      </p:sp>
    </p:spTree>
    <p:extLst>
      <p:ext uri="{BB962C8B-B14F-4D97-AF65-F5344CB8AC3E}">
        <p14:creationId xmlns:p14="http://schemas.microsoft.com/office/powerpoint/2010/main" val="2805370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838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6172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3285E5FC-0B2A-4983-8DD7-B8E3A16FDD7C}" type="datetimeFigureOut">
              <a:rPr lang="pl-PL" smtClean="0"/>
              <a:t>31.05.2017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3CCAD757-6AA9-4FD0-9DF8-01668BA2D05D}" type="slidenum">
              <a:rPr lang="pl-PL" smtClean="0"/>
              <a:t>‹#›</a:t>
            </a:fld>
            <a:endParaRPr lang="pl-PL"/>
          </a:p>
        </p:txBody>
      </p:sp>
    </p:spTree>
    <p:extLst>
      <p:ext uri="{BB962C8B-B14F-4D97-AF65-F5344CB8AC3E}">
        <p14:creationId xmlns:p14="http://schemas.microsoft.com/office/powerpoint/2010/main" val="3750884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3285E5FC-0B2A-4983-8DD7-B8E3A16FDD7C}" type="datetimeFigureOut">
              <a:rPr lang="pl-PL" smtClean="0"/>
              <a:t>31.05.2017</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3CCAD757-6AA9-4FD0-9DF8-01668BA2D05D}" type="slidenum">
              <a:rPr lang="pl-PL" smtClean="0"/>
              <a:t>‹#›</a:t>
            </a:fld>
            <a:endParaRPr lang="pl-PL"/>
          </a:p>
        </p:txBody>
      </p:sp>
    </p:spTree>
    <p:extLst>
      <p:ext uri="{BB962C8B-B14F-4D97-AF65-F5344CB8AC3E}">
        <p14:creationId xmlns:p14="http://schemas.microsoft.com/office/powerpoint/2010/main" val="47020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3285E5FC-0B2A-4983-8DD7-B8E3A16FDD7C}" type="datetimeFigureOut">
              <a:rPr lang="pl-PL" smtClean="0"/>
              <a:t>31.05.2017</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3CCAD757-6AA9-4FD0-9DF8-01668BA2D05D}" type="slidenum">
              <a:rPr lang="pl-PL" smtClean="0"/>
              <a:t>‹#›</a:t>
            </a:fld>
            <a:endParaRPr lang="pl-PL"/>
          </a:p>
        </p:txBody>
      </p:sp>
    </p:spTree>
    <p:extLst>
      <p:ext uri="{BB962C8B-B14F-4D97-AF65-F5344CB8AC3E}">
        <p14:creationId xmlns:p14="http://schemas.microsoft.com/office/powerpoint/2010/main" val="2321107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3285E5FC-0B2A-4983-8DD7-B8E3A16FDD7C}" type="datetimeFigureOut">
              <a:rPr lang="pl-PL" smtClean="0"/>
              <a:t>31.05.2017</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3CCAD757-6AA9-4FD0-9DF8-01668BA2D05D}" type="slidenum">
              <a:rPr lang="pl-PL" smtClean="0"/>
              <a:t>‹#›</a:t>
            </a:fld>
            <a:endParaRPr lang="pl-PL"/>
          </a:p>
        </p:txBody>
      </p:sp>
    </p:spTree>
    <p:extLst>
      <p:ext uri="{BB962C8B-B14F-4D97-AF65-F5344CB8AC3E}">
        <p14:creationId xmlns:p14="http://schemas.microsoft.com/office/powerpoint/2010/main" val="39054890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p:cNvSpPr>
            <a:spLocks noGrp="1"/>
          </p:cNvSpPr>
          <p:nvPr>
            <p:ph type="dt" sz="half" idx="10"/>
          </p:nvPr>
        </p:nvSpPr>
        <p:spPr/>
        <p:txBody>
          <a:bodyPr/>
          <a:lstStyle/>
          <a:p>
            <a:fld id="{3285E5FC-0B2A-4983-8DD7-B8E3A16FDD7C}" type="datetimeFigureOut">
              <a:rPr lang="pl-PL" smtClean="0"/>
              <a:t>31.05.2017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3CCAD757-6AA9-4FD0-9DF8-01668BA2D05D}" type="slidenum">
              <a:rPr lang="pl-PL" smtClean="0"/>
              <a:t>‹#›</a:t>
            </a:fld>
            <a:endParaRPr lang="pl-PL"/>
          </a:p>
        </p:txBody>
      </p:sp>
    </p:spTree>
    <p:extLst>
      <p:ext uri="{BB962C8B-B14F-4D97-AF65-F5344CB8AC3E}">
        <p14:creationId xmlns:p14="http://schemas.microsoft.com/office/powerpoint/2010/main" val="34990147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p:cNvSpPr>
            <a:spLocks noGrp="1"/>
          </p:cNvSpPr>
          <p:nvPr>
            <p:ph type="dt" sz="half" idx="10"/>
          </p:nvPr>
        </p:nvSpPr>
        <p:spPr/>
        <p:txBody>
          <a:bodyPr/>
          <a:lstStyle/>
          <a:p>
            <a:fld id="{3285E5FC-0B2A-4983-8DD7-B8E3A16FDD7C}" type="datetimeFigureOut">
              <a:rPr lang="pl-PL" smtClean="0"/>
              <a:t>31.05.2017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3CCAD757-6AA9-4FD0-9DF8-01668BA2D05D}" type="slidenum">
              <a:rPr lang="pl-PL" smtClean="0"/>
              <a:t>‹#›</a:t>
            </a:fld>
            <a:endParaRPr lang="pl-PL"/>
          </a:p>
        </p:txBody>
      </p:sp>
    </p:spTree>
    <p:extLst>
      <p:ext uri="{BB962C8B-B14F-4D97-AF65-F5344CB8AC3E}">
        <p14:creationId xmlns:p14="http://schemas.microsoft.com/office/powerpoint/2010/main" val="15440267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85E5FC-0B2A-4983-8DD7-B8E3A16FDD7C}" type="datetimeFigureOut">
              <a:rPr lang="pl-PL" smtClean="0"/>
              <a:t>31.05.2017</a:t>
            </a:fld>
            <a:endParaRPr lang="pl-PL"/>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CAD757-6AA9-4FD0-9DF8-01668BA2D05D}" type="slidenum">
              <a:rPr lang="pl-PL" smtClean="0"/>
              <a:t>‹#›</a:t>
            </a:fld>
            <a:endParaRPr lang="pl-PL"/>
          </a:p>
        </p:txBody>
      </p:sp>
    </p:spTree>
    <p:extLst>
      <p:ext uri="{BB962C8B-B14F-4D97-AF65-F5344CB8AC3E}">
        <p14:creationId xmlns:p14="http://schemas.microsoft.com/office/powerpoint/2010/main" val="2029987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en.wikipedia.org/wiki/The_Little_Red_Schoolbook"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2"/>
            <a:ext cx="9144000" cy="4244767"/>
          </a:xfrm>
        </p:spPr>
        <p:txBody>
          <a:bodyPr>
            <a:normAutofit/>
          </a:bodyPr>
          <a:lstStyle/>
          <a:p>
            <a:r>
              <a:rPr lang="pl-PL" dirty="0" err="1"/>
              <a:t>Freedom</a:t>
            </a:r>
            <a:r>
              <a:rPr lang="pl-PL" dirty="0"/>
              <a:t> of </a:t>
            </a:r>
            <a:r>
              <a:rPr lang="pl-PL" dirty="0" err="1"/>
              <a:t>Expression</a:t>
            </a:r>
            <a:br>
              <a:rPr lang="pl-PL" dirty="0"/>
            </a:br>
            <a:br>
              <a:rPr lang="pl-PL" dirty="0"/>
            </a:br>
            <a:r>
              <a:rPr lang="pl-PL" sz="4800" dirty="0"/>
              <a:t>Case-law </a:t>
            </a:r>
            <a:br>
              <a:rPr lang="pl-PL" sz="4800" dirty="0"/>
            </a:br>
            <a:r>
              <a:rPr lang="pl-PL" sz="4800" dirty="0"/>
              <a:t>of the </a:t>
            </a:r>
            <a:r>
              <a:rPr lang="pl-PL" sz="4800" dirty="0" err="1"/>
              <a:t>European</a:t>
            </a:r>
            <a:r>
              <a:rPr lang="pl-PL" sz="4800" dirty="0"/>
              <a:t> Court </a:t>
            </a:r>
            <a:br>
              <a:rPr lang="pl-PL" sz="4800" dirty="0"/>
            </a:br>
            <a:r>
              <a:rPr lang="pl-PL" sz="4800" dirty="0"/>
              <a:t>of Human </a:t>
            </a:r>
            <a:r>
              <a:rPr lang="pl-PL" sz="4800" dirty="0" err="1"/>
              <a:t>Rights</a:t>
            </a:r>
            <a:endParaRPr lang="pl-PL" sz="4800" dirty="0"/>
          </a:p>
        </p:txBody>
      </p:sp>
    </p:spTree>
    <p:extLst>
      <p:ext uri="{BB962C8B-B14F-4D97-AF65-F5344CB8AC3E}">
        <p14:creationId xmlns:p14="http://schemas.microsoft.com/office/powerpoint/2010/main" val="18050216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II. </a:t>
            </a:r>
            <a:r>
              <a:rPr lang="pl-PL" dirty="0" err="1"/>
              <a:t>Freedom</a:t>
            </a:r>
            <a:r>
              <a:rPr lang="pl-PL" dirty="0"/>
              <a:t> of </a:t>
            </a:r>
            <a:r>
              <a:rPr lang="pl-PL" dirty="0" err="1"/>
              <a:t>expression</a:t>
            </a:r>
            <a:r>
              <a:rPr lang="pl-PL" dirty="0"/>
              <a:t> (Art. 10).</a:t>
            </a:r>
          </a:p>
        </p:txBody>
      </p:sp>
      <p:sp>
        <p:nvSpPr>
          <p:cNvPr id="3" name="Symbol zastępczy zawartości 2"/>
          <p:cNvSpPr>
            <a:spLocks noGrp="1"/>
          </p:cNvSpPr>
          <p:nvPr>
            <p:ph idx="1"/>
          </p:nvPr>
        </p:nvSpPr>
        <p:spPr/>
        <p:txBody>
          <a:bodyPr/>
          <a:lstStyle/>
          <a:p>
            <a:pPr marL="0" indent="0">
              <a:buNone/>
            </a:pPr>
            <a:r>
              <a:rPr lang="pl-PL" dirty="0" err="1"/>
              <a:t>Dynamic</a:t>
            </a:r>
            <a:r>
              <a:rPr lang="pl-PL" dirty="0"/>
              <a:t> </a:t>
            </a:r>
            <a:r>
              <a:rPr lang="pl-PL" dirty="0" err="1"/>
              <a:t>interpretation</a:t>
            </a:r>
            <a:r>
              <a:rPr lang="pl-PL" dirty="0"/>
              <a:t> of the </a:t>
            </a:r>
            <a:r>
              <a:rPr lang="pl-PL" dirty="0" err="1"/>
              <a:t>Convention</a:t>
            </a:r>
            <a:r>
              <a:rPr lang="pl-PL" dirty="0"/>
              <a:t>.</a:t>
            </a:r>
          </a:p>
          <a:p>
            <a:pPr marL="0" indent="0">
              <a:buNone/>
            </a:pPr>
            <a:endParaRPr lang="pl-PL" dirty="0"/>
          </a:p>
          <a:p>
            <a:pPr marL="0" indent="0">
              <a:buNone/>
            </a:pPr>
            <a:r>
              <a:rPr lang="pl-PL" dirty="0" err="1"/>
              <a:t>Freedom</a:t>
            </a:r>
            <a:r>
              <a:rPr lang="pl-PL" dirty="0"/>
              <a:t> of </a:t>
            </a:r>
            <a:r>
              <a:rPr lang="pl-PL" dirty="0" err="1"/>
              <a:t>expression</a:t>
            </a:r>
            <a:r>
              <a:rPr lang="pl-PL" dirty="0"/>
              <a:t> (FE): a „</a:t>
            </a:r>
            <a:r>
              <a:rPr lang="pl-PL" dirty="0" err="1"/>
              <a:t>superfreedom</a:t>
            </a:r>
            <a:r>
              <a:rPr lang="pl-PL" dirty="0"/>
              <a:t>”?</a:t>
            </a:r>
          </a:p>
          <a:p>
            <a:pPr marL="0" indent="0">
              <a:buNone/>
            </a:pPr>
            <a:endParaRPr lang="pl-PL" dirty="0"/>
          </a:p>
          <a:p>
            <a:pPr marL="0" indent="0">
              <a:buNone/>
            </a:pPr>
            <a:r>
              <a:rPr lang="pl-PL" dirty="0"/>
              <a:t>Kamiński: FE </a:t>
            </a:r>
            <a:r>
              <a:rPr lang="pl-PL" dirty="0" err="1"/>
              <a:t>goes</a:t>
            </a:r>
            <a:r>
              <a:rPr lang="pl-PL" dirty="0"/>
              <a:t> </a:t>
            </a:r>
            <a:r>
              <a:rPr lang="pl-PL" dirty="0" err="1"/>
              <a:t>just</a:t>
            </a:r>
            <a:r>
              <a:rPr lang="pl-PL" dirty="0"/>
              <a:t> </a:t>
            </a:r>
            <a:r>
              <a:rPr lang="pl-PL" dirty="0" err="1"/>
              <a:t>after</a:t>
            </a:r>
            <a:r>
              <a:rPr lang="pl-PL" dirty="0"/>
              <a:t>:</a:t>
            </a:r>
          </a:p>
          <a:p>
            <a:pPr>
              <a:buFontTx/>
              <a:buChar char="-"/>
            </a:pPr>
            <a:r>
              <a:rPr lang="pl-PL" dirty="0" err="1"/>
              <a:t>right</a:t>
            </a:r>
            <a:r>
              <a:rPr lang="pl-PL" dirty="0"/>
              <a:t> to life;</a:t>
            </a:r>
          </a:p>
          <a:p>
            <a:pPr>
              <a:buFontTx/>
              <a:buChar char="-"/>
            </a:pPr>
            <a:r>
              <a:rPr lang="pl-PL" dirty="0" err="1"/>
              <a:t>freedom</a:t>
            </a:r>
            <a:r>
              <a:rPr lang="pl-PL" dirty="0"/>
              <a:t> from </a:t>
            </a:r>
            <a:r>
              <a:rPr lang="pl-PL" dirty="0" err="1"/>
              <a:t>tortures</a:t>
            </a:r>
            <a:r>
              <a:rPr lang="pl-PL" dirty="0"/>
              <a:t> and </a:t>
            </a:r>
            <a:r>
              <a:rPr lang="en-US" dirty="0"/>
              <a:t>inhuman or degrading treatment</a:t>
            </a:r>
            <a:r>
              <a:rPr lang="pl-PL" dirty="0"/>
              <a:t>;</a:t>
            </a:r>
          </a:p>
          <a:p>
            <a:pPr>
              <a:buFontTx/>
              <a:buChar char="-"/>
            </a:pPr>
            <a:r>
              <a:rPr lang="pl-PL" dirty="0" err="1"/>
              <a:t>right</a:t>
            </a:r>
            <a:r>
              <a:rPr lang="pl-PL" dirty="0"/>
              <a:t> to </a:t>
            </a:r>
            <a:r>
              <a:rPr lang="pl-PL" dirty="0" err="1"/>
              <a:t>liberty</a:t>
            </a:r>
            <a:r>
              <a:rPr lang="pl-PL" dirty="0"/>
              <a:t> and </a:t>
            </a:r>
            <a:r>
              <a:rPr lang="pl-PL" dirty="0" err="1"/>
              <a:t>personal</a:t>
            </a:r>
            <a:r>
              <a:rPr lang="pl-PL" dirty="0"/>
              <a:t> </a:t>
            </a:r>
            <a:r>
              <a:rPr lang="pl-PL" dirty="0" err="1"/>
              <a:t>security</a:t>
            </a:r>
            <a:endParaRPr lang="pl-PL" dirty="0"/>
          </a:p>
        </p:txBody>
      </p:sp>
    </p:spTree>
    <p:extLst>
      <p:ext uri="{BB962C8B-B14F-4D97-AF65-F5344CB8AC3E}">
        <p14:creationId xmlns:p14="http://schemas.microsoft.com/office/powerpoint/2010/main" val="9505106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The </a:t>
            </a:r>
            <a:r>
              <a:rPr lang="pl-PL" dirty="0" err="1"/>
              <a:t>scope</a:t>
            </a:r>
            <a:r>
              <a:rPr lang="pl-PL" dirty="0"/>
              <a:t> of </a:t>
            </a:r>
            <a:r>
              <a:rPr lang="pl-PL" dirty="0" err="1"/>
              <a:t>protection</a:t>
            </a:r>
            <a:endParaRPr lang="pl-PL" dirty="0"/>
          </a:p>
        </p:txBody>
      </p:sp>
      <p:sp>
        <p:nvSpPr>
          <p:cNvPr id="3" name="Symbol zastępczy zawartości 2"/>
          <p:cNvSpPr>
            <a:spLocks noGrp="1"/>
          </p:cNvSpPr>
          <p:nvPr>
            <p:ph idx="1"/>
          </p:nvPr>
        </p:nvSpPr>
        <p:spPr/>
        <p:txBody>
          <a:bodyPr>
            <a:normAutofit fontScale="85000" lnSpcReduction="20000"/>
          </a:bodyPr>
          <a:lstStyle/>
          <a:p>
            <a:pPr marL="0" indent="0">
              <a:buNone/>
            </a:pPr>
            <a:r>
              <a:rPr lang="pl-PL" dirty="0" err="1"/>
              <a:t>Protection</a:t>
            </a:r>
            <a:r>
              <a:rPr lang="pl-PL" dirty="0"/>
              <a:t> of the FE </a:t>
            </a:r>
            <a:r>
              <a:rPr lang="pl-PL" dirty="0" err="1"/>
              <a:t>varies</a:t>
            </a:r>
            <a:r>
              <a:rPr lang="pl-PL" dirty="0"/>
              <a:t> in </a:t>
            </a:r>
            <a:r>
              <a:rPr lang="pl-PL" dirty="0" err="1"/>
              <a:t>different</a:t>
            </a:r>
            <a:r>
              <a:rPr lang="pl-PL" dirty="0"/>
              <a:t> </a:t>
            </a:r>
            <a:r>
              <a:rPr lang="pl-PL" dirty="0" err="1"/>
              <a:t>spheres</a:t>
            </a:r>
            <a:r>
              <a:rPr lang="pl-PL" dirty="0"/>
              <a:t>, </a:t>
            </a:r>
            <a:r>
              <a:rPr lang="pl-PL" dirty="0" err="1"/>
              <a:t>according</a:t>
            </a:r>
            <a:r>
              <a:rPr lang="pl-PL" dirty="0"/>
              <a:t> to:</a:t>
            </a:r>
          </a:p>
          <a:p>
            <a:pPr>
              <a:lnSpc>
                <a:spcPct val="150000"/>
              </a:lnSpc>
            </a:pPr>
            <a:r>
              <a:rPr lang="pl-PL" dirty="0" err="1"/>
              <a:t>Relationship</a:t>
            </a:r>
            <a:r>
              <a:rPr lang="pl-PL" dirty="0"/>
              <a:t> of the </a:t>
            </a:r>
            <a:r>
              <a:rPr lang="pl-PL" dirty="0" err="1"/>
              <a:t>expression</a:t>
            </a:r>
            <a:r>
              <a:rPr lang="pl-PL" dirty="0"/>
              <a:t> to </a:t>
            </a:r>
            <a:r>
              <a:rPr lang="pl-PL" dirty="0" err="1"/>
              <a:t>democratic</a:t>
            </a:r>
            <a:r>
              <a:rPr lang="pl-PL" dirty="0"/>
              <a:t> </a:t>
            </a:r>
            <a:r>
              <a:rPr lang="pl-PL" dirty="0" err="1"/>
              <a:t>process</a:t>
            </a:r>
            <a:r>
              <a:rPr lang="pl-PL" dirty="0"/>
              <a:t>;</a:t>
            </a:r>
          </a:p>
          <a:p>
            <a:pPr marL="457200" lvl="1" indent="0">
              <a:lnSpc>
                <a:spcPct val="150000"/>
              </a:lnSpc>
              <a:buNone/>
            </a:pPr>
            <a:r>
              <a:rPr lang="pl-PL" dirty="0"/>
              <a:t>The </a:t>
            </a:r>
            <a:r>
              <a:rPr lang="pl-PL" dirty="0" err="1"/>
              <a:t>Convention</a:t>
            </a:r>
            <a:r>
              <a:rPr lang="pl-PL" dirty="0"/>
              <a:t> </a:t>
            </a:r>
            <a:r>
              <a:rPr lang="pl-PL" dirty="0" err="1"/>
              <a:t>is</a:t>
            </a:r>
            <a:r>
              <a:rPr lang="pl-PL" dirty="0"/>
              <a:t> </a:t>
            </a:r>
            <a:r>
              <a:rPr lang="pl-PL" dirty="0" err="1"/>
              <a:t>regarded</a:t>
            </a:r>
            <a:r>
              <a:rPr lang="pl-PL" dirty="0"/>
              <a:t> as not </a:t>
            </a:r>
            <a:r>
              <a:rPr lang="pl-PL" dirty="0" err="1"/>
              <a:t>politically</a:t>
            </a:r>
            <a:r>
              <a:rPr lang="pl-PL" dirty="0"/>
              <a:t> </a:t>
            </a:r>
            <a:r>
              <a:rPr lang="pl-PL" dirty="0" err="1"/>
              <a:t>neutral</a:t>
            </a:r>
            <a:r>
              <a:rPr lang="pl-PL" dirty="0"/>
              <a:t>, but </a:t>
            </a:r>
            <a:r>
              <a:rPr lang="pl-PL" dirty="0" err="1"/>
              <a:t>constitutively</a:t>
            </a:r>
            <a:r>
              <a:rPr lang="pl-PL" dirty="0"/>
              <a:t> </a:t>
            </a:r>
            <a:r>
              <a:rPr lang="pl-PL" dirty="0" err="1"/>
              <a:t>bound</a:t>
            </a:r>
            <a:r>
              <a:rPr lang="pl-PL" dirty="0"/>
              <a:t> with a </a:t>
            </a:r>
            <a:r>
              <a:rPr lang="pl-PL" dirty="0" err="1"/>
              <a:t>democratic</a:t>
            </a:r>
            <a:r>
              <a:rPr lang="pl-PL" dirty="0"/>
              <a:t> order.</a:t>
            </a:r>
          </a:p>
          <a:p>
            <a:pPr>
              <a:lnSpc>
                <a:spcPct val="150000"/>
              </a:lnSpc>
            </a:pPr>
            <a:r>
              <a:rPr lang="pl-PL" dirty="0" err="1"/>
              <a:t>Subject</a:t>
            </a:r>
            <a:r>
              <a:rPr lang="pl-PL" dirty="0"/>
              <a:t> (</a:t>
            </a:r>
            <a:r>
              <a:rPr lang="pl-PL" dirty="0" err="1"/>
              <a:t>author</a:t>
            </a:r>
            <a:r>
              <a:rPr lang="pl-PL" dirty="0"/>
              <a:t> of a speech </a:t>
            </a:r>
            <a:r>
              <a:rPr lang="pl-PL" dirty="0" err="1"/>
              <a:t>act</a:t>
            </a:r>
            <a:r>
              <a:rPr lang="pl-PL" dirty="0"/>
              <a:t>);</a:t>
            </a:r>
          </a:p>
          <a:p>
            <a:pPr>
              <a:lnSpc>
                <a:spcPct val="150000"/>
              </a:lnSpc>
            </a:pPr>
            <a:r>
              <a:rPr lang="pl-PL" dirty="0" err="1"/>
              <a:t>Topic</a:t>
            </a:r>
            <a:r>
              <a:rPr lang="pl-PL" dirty="0"/>
              <a:t>;</a:t>
            </a:r>
          </a:p>
          <a:p>
            <a:pPr>
              <a:lnSpc>
                <a:spcPct val="150000"/>
              </a:lnSpc>
            </a:pPr>
            <a:r>
              <a:rPr lang="pl-PL" dirty="0" err="1"/>
              <a:t>Type</a:t>
            </a:r>
            <a:r>
              <a:rPr lang="pl-PL" dirty="0"/>
              <a:t> of a speech </a:t>
            </a:r>
            <a:r>
              <a:rPr lang="pl-PL" dirty="0" err="1"/>
              <a:t>act</a:t>
            </a:r>
            <a:r>
              <a:rPr lang="pl-PL" dirty="0"/>
              <a:t>;</a:t>
            </a:r>
          </a:p>
          <a:p>
            <a:pPr>
              <a:lnSpc>
                <a:spcPct val="150000"/>
              </a:lnSpc>
            </a:pPr>
            <a:r>
              <a:rPr lang="pl-PL" dirty="0"/>
              <a:t>Medium of </a:t>
            </a:r>
            <a:r>
              <a:rPr lang="pl-PL" dirty="0" err="1"/>
              <a:t>communication</a:t>
            </a:r>
            <a:r>
              <a:rPr lang="pl-PL" dirty="0"/>
              <a:t>.</a:t>
            </a:r>
          </a:p>
        </p:txBody>
      </p:sp>
    </p:spTree>
    <p:extLst>
      <p:ext uri="{BB962C8B-B14F-4D97-AF65-F5344CB8AC3E}">
        <p14:creationId xmlns:p14="http://schemas.microsoft.com/office/powerpoint/2010/main" val="11219776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a:t>Article</a:t>
            </a:r>
            <a:r>
              <a:rPr lang="pl-PL" dirty="0"/>
              <a:t> 10 of ECHR: </a:t>
            </a:r>
            <a:r>
              <a:rPr lang="pl-PL" dirty="0" err="1"/>
              <a:t>Freedom</a:t>
            </a:r>
            <a:r>
              <a:rPr lang="pl-PL" dirty="0"/>
              <a:t> of </a:t>
            </a:r>
            <a:r>
              <a:rPr lang="pl-PL" dirty="0" err="1"/>
              <a:t>expression</a:t>
            </a:r>
            <a:endParaRPr lang="pl-PL" dirty="0"/>
          </a:p>
        </p:txBody>
      </p:sp>
      <p:sp>
        <p:nvSpPr>
          <p:cNvPr id="3" name="Symbol zastępczy zawartości 2"/>
          <p:cNvSpPr>
            <a:spLocks noGrp="1"/>
          </p:cNvSpPr>
          <p:nvPr>
            <p:ph idx="1"/>
          </p:nvPr>
        </p:nvSpPr>
        <p:spPr>
          <a:xfrm>
            <a:off x="838200" y="2040835"/>
            <a:ext cx="10515600" cy="4136128"/>
          </a:xfrm>
        </p:spPr>
        <p:txBody>
          <a:bodyPr>
            <a:normAutofit lnSpcReduction="10000"/>
          </a:bodyPr>
          <a:lstStyle/>
          <a:p>
            <a:pPr marL="0" indent="0" algn="just">
              <a:buNone/>
            </a:pPr>
            <a:r>
              <a:rPr lang="en-GB" dirty="0"/>
              <a:t>1. Everyone has the right to freedom of expression. This right shall include freedom to hold opinions and to receive and impart</a:t>
            </a:r>
            <a:r>
              <a:rPr lang="pl-PL" dirty="0"/>
              <a:t> </a:t>
            </a:r>
            <a:r>
              <a:rPr lang="en-GB" dirty="0"/>
              <a:t>information and ideas without interference by public authority and regardless of frontiers. This Article shall not prevent States from requiring the licensing of broadcasting, television or cinema</a:t>
            </a:r>
            <a:r>
              <a:rPr lang="pl-PL" dirty="0"/>
              <a:t> </a:t>
            </a:r>
            <a:r>
              <a:rPr lang="en-GB" dirty="0"/>
              <a:t>enterprises.</a:t>
            </a:r>
            <a:endParaRPr lang="pl-PL" dirty="0"/>
          </a:p>
          <a:p>
            <a:pPr marL="0" indent="0" algn="just">
              <a:buNone/>
            </a:pPr>
            <a:endParaRPr lang="pl-PL" dirty="0"/>
          </a:p>
          <a:p>
            <a:pPr algn="just"/>
            <a:r>
              <a:rPr lang="pl-PL" dirty="0">
                <a:solidFill>
                  <a:srgbClr val="C00000"/>
                </a:solidFill>
              </a:rPr>
              <a:t>In </a:t>
            </a:r>
            <a:r>
              <a:rPr lang="pl-PL" dirty="0" err="1">
                <a:solidFill>
                  <a:srgbClr val="C00000"/>
                </a:solidFill>
              </a:rPr>
              <a:t>fact</a:t>
            </a:r>
            <a:r>
              <a:rPr lang="pl-PL" dirty="0">
                <a:solidFill>
                  <a:srgbClr val="C00000"/>
                </a:solidFill>
              </a:rPr>
              <a:t>, </a:t>
            </a:r>
            <a:r>
              <a:rPr lang="pl-PL" dirty="0" err="1">
                <a:solidFill>
                  <a:srgbClr val="C00000"/>
                </a:solidFill>
              </a:rPr>
              <a:t>freedom</a:t>
            </a:r>
            <a:r>
              <a:rPr lang="pl-PL" dirty="0">
                <a:solidFill>
                  <a:srgbClr val="C00000"/>
                </a:solidFill>
              </a:rPr>
              <a:t> to </a:t>
            </a:r>
            <a:r>
              <a:rPr lang="pl-PL" dirty="0" err="1">
                <a:solidFill>
                  <a:srgbClr val="C00000"/>
                </a:solidFill>
              </a:rPr>
              <a:t>hold</a:t>
            </a:r>
            <a:r>
              <a:rPr lang="pl-PL" dirty="0">
                <a:solidFill>
                  <a:srgbClr val="C00000"/>
                </a:solidFill>
              </a:rPr>
              <a:t> </a:t>
            </a:r>
            <a:r>
              <a:rPr lang="pl-PL" dirty="0" err="1">
                <a:solidFill>
                  <a:srgbClr val="C00000"/>
                </a:solidFill>
              </a:rPr>
              <a:t>opinions</a:t>
            </a:r>
            <a:r>
              <a:rPr lang="pl-PL" dirty="0">
                <a:solidFill>
                  <a:srgbClr val="C00000"/>
                </a:solidFill>
              </a:rPr>
              <a:t> </a:t>
            </a:r>
            <a:r>
              <a:rPr lang="pl-PL" dirty="0" err="1">
                <a:solidFill>
                  <a:srgbClr val="C00000"/>
                </a:solidFill>
              </a:rPr>
              <a:t>is</a:t>
            </a:r>
            <a:r>
              <a:rPr lang="pl-PL" dirty="0">
                <a:solidFill>
                  <a:srgbClr val="C00000"/>
                </a:solidFill>
              </a:rPr>
              <a:t> </a:t>
            </a:r>
            <a:r>
              <a:rPr lang="pl-PL" dirty="0" err="1">
                <a:solidFill>
                  <a:srgbClr val="C00000"/>
                </a:solidFill>
              </a:rPr>
              <a:t>already</a:t>
            </a:r>
            <a:r>
              <a:rPr lang="pl-PL" dirty="0">
                <a:solidFill>
                  <a:srgbClr val="C00000"/>
                </a:solidFill>
              </a:rPr>
              <a:t> </a:t>
            </a:r>
            <a:r>
              <a:rPr lang="pl-PL" dirty="0" err="1">
                <a:solidFill>
                  <a:srgbClr val="C00000"/>
                </a:solidFill>
              </a:rPr>
              <a:t>covered</a:t>
            </a:r>
            <a:r>
              <a:rPr lang="pl-PL" dirty="0">
                <a:solidFill>
                  <a:srgbClr val="C00000"/>
                </a:solidFill>
              </a:rPr>
              <a:t> by the Art. 9</a:t>
            </a:r>
          </a:p>
          <a:p>
            <a:pPr algn="just"/>
            <a:r>
              <a:rPr lang="pl-PL" dirty="0" err="1">
                <a:solidFill>
                  <a:srgbClr val="C00000"/>
                </a:solidFill>
              </a:rPr>
              <a:t>Expression</a:t>
            </a:r>
            <a:r>
              <a:rPr lang="pl-PL" dirty="0">
                <a:solidFill>
                  <a:srgbClr val="C00000"/>
                </a:solidFill>
              </a:rPr>
              <a:t> („</a:t>
            </a:r>
            <a:r>
              <a:rPr lang="pl-PL" dirty="0" err="1">
                <a:solidFill>
                  <a:srgbClr val="C00000"/>
                </a:solidFill>
              </a:rPr>
              <a:t>informations</a:t>
            </a:r>
            <a:r>
              <a:rPr lang="pl-PL" dirty="0">
                <a:solidFill>
                  <a:srgbClr val="C00000"/>
                </a:solidFill>
              </a:rPr>
              <a:t> and </a:t>
            </a:r>
            <a:r>
              <a:rPr lang="pl-PL" dirty="0" err="1">
                <a:solidFill>
                  <a:srgbClr val="C00000"/>
                </a:solidFill>
              </a:rPr>
              <a:t>opinions</a:t>
            </a:r>
            <a:r>
              <a:rPr lang="pl-PL" dirty="0">
                <a:solidFill>
                  <a:srgbClr val="C00000"/>
                </a:solidFill>
              </a:rPr>
              <a:t>”) </a:t>
            </a:r>
            <a:r>
              <a:rPr lang="pl-PL" dirty="0" err="1">
                <a:solidFill>
                  <a:srgbClr val="C00000"/>
                </a:solidFill>
              </a:rPr>
              <a:t>does</a:t>
            </a:r>
            <a:r>
              <a:rPr lang="pl-PL" dirty="0">
                <a:solidFill>
                  <a:srgbClr val="C00000"/>
                </a:solidFill>
              </a:rPr>
              <a:t> not </a:t>
            </a:r>
            <a:r>
              <a:rPr lang="pl-PL" dirty="0" err="1">
                <a:solidFill>
                  <a:srgbClr val="C00000"/>
                </a:solidFill>
              </a:rPr>
              <a:t>neccessarily</a:t>
            </a:r>
            <a:r>
              <a:rPr lang="pl-PL" dirty="0">
                <a:solidFill>
                  <a:srgbClr val="C00000"/>
                </a:solidFill>
              </a:rPr>
              <a:t> </a:t>
            </a:r>
            <a:r>
              <a:rPr lang="pl-PL" dirty="0" err="1">
                <a:solidFill>
                  <a:srgbClr val="C00000"/>
                </a:solidFill>
              </a:rPr>
              <a:t>take</a:t>
            </a:r>
            <a:r>
              <a:rPr lang="pl-PL" dirty="0">
                <a:solidFill>
                  <a:srgbClr val="C00000"/>
                </a:solidFill>
              </a:rPr>
              <a:t> </a:t>
            </a:r>
            <a:r>
              <a:rPr lang="pl-PL" dirty="0" err="1">
                <a:solidFill>
                  <a:srgbClr val="C00000"/>
                </a:solidFill>
              </a:rPr>
              <a:t>verbal</a:t>
            </a:r>
            <a:r>
              <a:rPr lang="pl-PL" dirty="0">
                <a:solidFill>
                  <a:srgbClr val="C00000"/>
                </a:solidFill>
              </a:rPr>
              <a:t> form</a:t>
            </a:r>
          </a:p>
        </p:txBody>
      </p:sp>
    </p:spTree>
    <p:extLst>
      <p:ext uri="{BB962C8B-B14F-4D97-AF65-F5344CB8AC3E}">
        <p14:creationId xmlns:p14="http://schemas.microsoft.com/office/powerpoint/2010/main" val="16131665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a:t>Article</a:t>
            </a:r>
            <a:r>
              <a:rPr lang="pl-PL" dirty="0"/>
              <a:t> 10 of ECHR: </a:t>
            </a:r>
            <a:r>
              <a:rPr lang="pl-PL" dirty="0" err="1"/>
              <a:t>Freedom</a:t>
            </a:r>
            <a:r>
              <a:rPr lang="pl-PL" dirty="0"/>
              <a:t> of </a:t>
            </a:r>
            <a:r>
              <a:rPr lang="pl-PL" dirty="0" err="1"/>
              <a:t>expression</a:t>
            </a:r>
            <a:endParaRPr lang="pl-PL" dirty="0"/>
          </a:p>
        </p:txBody>
      </p:sp>
      <p:sp>
        <p:nvSpPr>
          <p:cNvPr id="3" name="Symbol zastępczy zawartości 2"/>
          <p:cNvSpPr>
            <a:spLocks noGrp="1"/>
          </p:cNvSpPr>
          <p:nvPr>
            <p:ph idx="1"/>
          </p:nvPr>
        </p:nvSpPr>
        <p:spPr>
          <a:xfrm>
            <a:off x="420806" y="1460311"/>
            <a:ext cx="10515600" cy="4136128"/>
          </a:xfrm>
        </p:spPr>
        <p:txBody>
          <a:bodyPr>
            <a:normAutofit/>
          </a:bodyPr>
          <a:lstStyle/>
          <a:p>
            <a:pPr marL="0" indent="0" algn="just">
              <a:buNone/>
            </a:pPr>
            <a:r>
              <a:rPr lang="en-GB" sz="2600" dirty="0"/>
              <a:t>2. The exercise of these freedoms, since it carries with it duties and responsibilities, may be subject to such formalities, conditions, restrictions or penalties as are prescribed by law and are necessary in a democratic society, in the interests of national security, territorial integrity or public safety, for the prevention</a:t>
            </a:r>
            <a:r>
              <a:rPr lang="pl-PL" sz="2600" dirty="0"/>
              <a:t> </a:t>
            </a:r>
            <a:r>
              <a:rPr lang="en-GB" sz="2600" dirty="0"/>
              <a:t>of disorder or crime, for the protection of health or morals, for the protection of the reputation or rights of others, for preventing the disclosure of information received in confidence, or for maintaining the authority and impartiality of the judiciary.</a:t>
            </a:r>
            <a:endParaRPr lang="pl-PL" sz="2600" dirty="0"/>
          </a:p>
        </p:txBody>
      </p:sp>
      <p:sp>
        <p:nvSpPr>
          <p:cNvPr id="4" name="pole tekstowe 3"/>
          <p:cNvSpPr txBox="1"/>
          <p:nvPr/>
        </p:nvSpPr>
        <p:spPr>
          <a:xfrm>
            <a:off x="417543" y="1420555"/>
            <a:ext cx="10515600" cy="5293757"/>
          </a:xfrm>
          <a:prstGeom prst="rect">
            <a:avLst/>
          </a:prstGeom>
          <a:noFill/>
        </p:spPr>
        <p:txBody>
          <a:bodyPr wrap="square" rtlCol="0">
            <a:spAutoFit/>
          </a:bodyPr>
          <a:lstStyle/>
          <a:p>
            <a:pPr algn="just"/>
            <a:r>
              <a:rPr lang="en-GB" sz="2600" dirty="0"/>
              <a:t>2. The exercise of these freedoms, since it carries with it duties and responsibilities, may be subject to such formalities, conditions, restrictions or penalties as </a:t>
            </a:r>
            <a:r>
              <a:rPr lang="en-GB" sz="2600" dirty="0">
                <a:solidFill>
                  <a:srgbClr val="00B050"/>
                </a:solidFill>
              </a:rPr>
              <a:t>are prescribed by law</a:t>
            </a:r>
            <a:r>
              <a:rPr lang="en-GB" sz="2600" dirty="0"/>
              <a:t> and </a:t>
            </a:r>
            <a:r>
              <a:rPr lang="en-GB" sz="2600" dirty="0">
                <a:solidFill>
                  <a:srgbClr val="0070C0"/>
                </a:solidFill>
              </a:rPr>
              <a:t>are necessary in a democratic society</a:t>
            </a:r>
            <a:r>
              <a:rPr lang="en-GB" sz="2600" dirty="0"/>
              <a:t>, </a:t>
            </a:r>
            <a:endParaRPr lang="pl-PL" sz="2600" dirty="0"/>
          </a:p>
          <a:p>
            <a:pPr algn="just">
              <a:buFontTx/>
              <a:buChar char="-"/>
            </a:pPr>
            <a:r>
              <a:rPr lang="en-GB" sz="2600" dirty="0">
                <a:solidFill>
                  <a:srgbClr val="FF0000"/>
                </a:solidFill>
              </a:rPr>
              <a:t>in the interests of national security, territorial integrity or public safety, </a:t>
            </a:r>
            <a:endParaRPr lang="pl-PL" sz="2600" dirty="0">
              <a:solidFill>
                <a:srgbClr val="FF0000"/>
              </a:solidFill>
            </a:endParaRPr>
          </a:p>
          <a:p>
            <a:pPr algn="just">
              <a:buFontTx/>
              <a:buChar char="-"/>
            </a:pPr>
            <a:r>
              <a:rPr lang="en-GB" sz="2600" dirty="0">
                <a:solidFill>
                  <a:srgbClr val="FF0000"/>
                </a:solidFill>
              </a:rPr>
              <a:t>for the prevention</a:t>
            </a:r>
            <a:r>
              <a:rPr lang="pl-PL" sz="2600" dirty="0">
                <a:solidFill>
                  <a:srgbClr val="FF0000"/>
                </a:solidFill>
              </a:rPr>
              <a:t> </a:t>
            </a:r>
            <a:r>
              <a:rPr lang="en-GB" sz="2600" dirty="0">
                <a:solidFill>
                  <a:srgbClr val="FF0000"/>
                </a:solidFill>
              </a:rPr>
              <a:t>of disorder or crime, </a:t>
            </a:r>
            <a:endParaRPr lang="pl-PL" sz="2600" dirty="0">
              <a:solidFill>
                <a:srgbClr val="FF0000"/>
              </a:solidFill>
            </a:endParaRPr>
          </a:p>
          <a:p>
            <a:pPr algn="just">
              <a:buFontTx/>
              <a:buChar char="-"/>
            </a:pPr>
            <a:r>
              <a:rPr lang="en-GB" sz="2600" dirty="0">
                <a:solidFill>
                  <a:srgbClr val="FF0000"/>
                </a:solidFill>
              </a:rPr>
              <a:t>for the protection of health or morals, </a:t>
            </a:r>
            <a:endParaRPr lang="pl-PL" sz="2600" dirty="0">
              <a:solidFill>
                <a:srgbClr val="FF0000"/>
              </a:solidFill>
            </a:endParaRPr>
          </a:p>
          <a:p>
            <a:pPr algn="just">
              <a:buFontTx/>
              <a:buChar char="-"/>
            </a:pPr>
            <a:r>
              <a:rPr lang="en-GB" sz="2600" dirty="0">
                <a:solidFill>
                  <a:srgbClr val="FF0000"/>
                </a:solidFill>
              </a:rPr>
              <a:t>for the protection of the reputation or rights of others, </a:t>
            </a:r>
            <a:endParaRPr lang="pl-PL" sz="2600" dirty="0">
              <a:solidFill>
                <a:srgbClr val="FF0000"/>
              </a:solidFill>
            </a:endParaRPr>
          </a:p>
          <a:p>
            <a:pPr algn="just">
              <a:buFontTx/>
              <a:buChar char="-"/>
            </a:pPr>
            <a:r>
              <a:rPr lang="en-GB" sz="2600" dirty="0">
                <a:solidFill>
                  <a:srgbClr val="FF0000"/>
                </a:solidFill>
              </a:rPr>
              <a:t>for preventing the disclosure of information received in confidence, </a:t>
            </a:r>
            <a:endParaRPr lang="pl-PL" sz="2600" dirty="0">
              <a:solidFill>
                <a:srgbClr val="FF0000"/>
              </a:solidFill>
            </a:endParaRPr>
          </a:p>
          <a:p>
            <a:pPr algn="just">
              <a:buFontTx/>
              <a:buChar char="-"/>
            </a:pPr>
            <a:r>
              <a:rPr lang="en-GB" sz="2600" dirty="0">
                <a:solidFill>
                  <a:srgbClr val="FF0000"/>
                </a:solidFill>
              </a:rPr>
              <a:t>or for maintaining the authority and impartiality of the judiciary</a:t>
            </a:r>
            <a:r>
              <a:rPr lang="en-GB" sz="2600" dirty="0"/>
              <a:t>.</a:t>
            </a:r>
            <a:endParaRPr lang="pl-PL" sz="2600" dirty="0"/>
          </a:p>
          <a:p>
            <a:endParaRPr lang="pl-PL" sz="2600" dirty="0"/>
          </a:p>
          <a:p>
            <a:r>
              <a:rPr lang="pl-PL" sz="2600" dirty="0">
                <a:solidFill>
                  <a:srgbClr val="00B050"/>
                </a:solidFill>
              </a:rPr>
              <a:t>LEGALITY</a:t>
            </a:r>
          </a:p>
          <a:p>
            <a:r>
              <a:rPr lang="pl-PL" sz="2600" dirty="0">
                <a:solidFill>
                  <a:schemeClr val="accent1"/>
                </a:solidFill>
              </a:rPr>
              <a:t>NECCESSITY</a:t>
            </a:r>
          </a:p>
          <a:p>
            <a:r>
              <a:rPr lang="pl-PL" sz="2600" dirty="0">
                <a:solidFill>
                  <a:srgbClr val="FF0000"/>
                </a:solidFill>
              </a:rPr>
              <a:t>PURPOSIVENESS</a:t>
            </a:r>
          </a:p>
        </p:txBody>
      </p:sp>
    </p:spTree>
    <p:extLst>
      <p:ext uri="{BB962C8B-B14F-4D97-AF65-F5344CB8AC3E}">
        <p14:creationId xmlns:p14="http://schemas.microsoft.com/office/powerpoint/2010/main" val="411435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3">
                                            <p:txEl>
                                              <p:pRg st="0" end="0"/>
                                            </p:txEl>
                                          </p:spTgt>
                                        </p:tgtEl>
                                      </p:cBhvr>
                                    </p:animEffect>
                                    <p:set>
                                      <p:cBhvr>
                                        <p:cTn id="7" dur="1" fill="hold">
                                          <p:stCondLst>
                                            <p:cond delay="499"/>
                                          </p:stCondLst>
                                        </p:cTn>
                                        <p:tgtEl>
                                          <p:spTgt spid="3">
                                            <p:txEl>
                                              <p:pRg st="0" end="0"/>
                                            </p:txEl>
                                          </p:spTgt>
                                        </p:tgtEl>
                                        <p:attrNameLst>
                                          <p:attrName>style.visibility</p:attrName>
                                        </p:attrNameLst>
                                      </p:cBhvr>
                                      <p:to>
                                        <p:strVal val="hidden"/>
                                      </p:to>
                                    </p:se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a:t>Other</a:t>
            </a:r>
            <a:r>
              <a:rPr lang="pl-PL" dirty="0"/>
              <a:t> </a:t>
            </a:r>
            <a:r>
              <a:rPr lang="pl-PL" dirty="0" err="1"/>
              <a:t>relevant</a:t>
            </a:r>
            <a:r>
              <a:rPr lang="pl-PL" dirty="0"/>
              <a:t> </a:t>
            </a:r>
            <a:r>
              <a:rPr lang="pl-PL" dirty="0" err="1"/>
              <a:t>regulations</a:t>
            </a:r>
            <a:endParaRPr lang="pl-PL" dirty="0"/>
          </a:p>
        </p:txBody>
      </p:sp>
      <p:sp>
        <p:nvSpPr>
          <p:cNvPr id="3" name="Symbol zastępczy zawartości 2"/>
          <p:cNvSpPr>
            <a:spLocks noGrp="1"/>
          </p:cNvSpPr>
          <p:nvPr>
            <p:ph idx="1"/>
          </p:nvPr>
        </p:nvSpPr>
        <p:spPr/>
        <p:txBody>
          <a:bodyPr>
            <a:normAutofit fontScale="77500" lnSpcReduction="20000"/>
          </a:bodyPr>
          <a:lstStyle/>
          <a:p>
            <a:pPr marL="0" indent="0" algn="just">
              <a:buNone/>
            </a:pPr>
            <a:r>
              <a:rPr lang="pl-PL" b="1" dirty="0"/>
              <a:t>Art. 17. </a:t>
            </a:r>
            <a:r>
              <a:rPr lang="en-GB" b="1" dirty="0"/>
              <a:t>Prohibition of abuse of rights</a:t>
            </a:r>
            <a:endParaRPr lang="pl-PL" dirty="0"/>
          </a:p>
          <a:p>
            <a:pPr marL="0" indent="0" algn="just">
              <a:buNone/>
            </a:pPr>
            <a:r>
              <a:rPr lang="en-GB" dirty="0"/>
              <a:t>Nothing in this Convention may be interpreted as implying for any State, group or person any right to engage in any activity or perform any act aimed at the destruction of any of the rights and freedoms set forth herein or at their limitation to a greater extent than is provided for in the Convention</a:t>
            </a:r>
            <a:r>
              <a:rPr lang="pl-PL" dirty="0"/>
              <a:t>.</a:t>
            </a:r>
          </a:p>
          <a:p>
            <a:pPr marL="0" indent="0" algn="just">
              <a:buNone/>
            </a:pPr>
            <a:endParaRPr lang="pl-PL" dirty="0"/>
          </a:p>
          <a:p>
            <a:pPr marL="0" indent="0" algn="just">
              <a:buNone/>
            </a:pPr>
            <a:r>
              <a:rPr lang="pl-PL" b="1" dirty="0"/>
              <a:t>Art. 18. </a:t>
            </a:r>
            <a:r>
              <a:rPr lang="en-GB" b="1" dirty="0"/>
              <a:t>Limitation on use of restrictions on rights</a:t>
            </a:r>
            <a:endParaRPr lang="pl-PL" dirty="0"/>
          </a:p>
          <a:p>
            <a:pPr marL="0" indent="0" algn="just">
              <a:buNone/>
            </a:pPr>
            <a:r>
              <a:rPr lang="en-GB" dirty="0"/>
              <a:t>The restrictions permitted under this Convention to the said rights and freedoms shall not be applied for any purpose other than those for which they have been prescribed.</a:t>
            </a:r>
            <a:endParaRPr lang="pl-PL" dirty="0"/>
          </a:p>
          <a:p>
            <a:pPr marL="0" indent="0" algn="just">
              <a:buNone/>
            </a:pPr>
            <a:endParaRPr lang="pl-PL" dirty="0"/>
          </a:p>
          <a:p>
            <a:pPr marL="0" indent="0" algn="just">
              <a:buNone/>
            </a:pPr>
            <a:r>
              <a:rPr lang="pl-PL" b="1" dirty="0"/>
              <a:t>Art. 8: </a:t>
            </a:r>
            <a:r>
              <a:rPr lang="en-GB" b="1" dirty="0"/>
              <a:t>Right to respect for private and family life</a:t>
            </a:r>
            <a:endParaRPr lang="pl-PL" b="1" dirty="0"/>
          </a:p>
          <a:p>
            <a:pPr marL="0" indent="0" algn="just">
              <a:buNone/>
            </a:pPr>
            <a:endParaRPr lang="pl-PL" b="1" dirty="0"/>
          </a:p>
          <a:p>
            <a:pPr marL="0" indent="0" algn="just">
              <a:buNone/>
            </a:pPr>
            <a:r>
              <a:rPr lang="pl-PL" b="1" dirty="0"/>
              <a:t>Art. 9: </a:t>
            </a:r>
            <a:r>
              <a:rPr lang="en-GB" b="1" dirty="0"/>
              <a:t>Freedom of thought, conscience and religion </a:t>
            </a:r>
            <a:endParaRPr lang="pl-PL" b="1" dirty="0"/>
          </a:p>
        </p:txBody>
      </p:sp>
    </p:spTree>
    <p:extLst>
      <p:ext uri="{BB962C8B-B14F-4D97-AF65-F5344CB8AC3E}">
        <p14:creationId xmlns:p14="http://schemas.microsoft.com/office/powerpoint/2010/main" val="14834880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III. Basic </a:t>
            </a:r>
            <a:r>
              <a:rPr lang="pl-PL" dirty="0" err="1"/>
              <a:t>principles</a:t>
            </a:r>
            <a:r>
              <a:rPr lang="pl-PL" dirty="0"/>
              <a:t> of </a:t>
            </a:r>
            <a:r>
              <a:rPr lang="pl-PL" dirty="0" err="1"/>
              <a:t>interpreting</a:t>
            </a:r>
            <a:r>
              <a:rPr lang="pl-PL" dirty="0"/>
              <a:t> </a:t>
            </a:r>
            <a:br>
              <a:rPr lang="pl-PL" dirty="0"/>
            </a:br>
            <a:r>
              <a:rPr lang="pl-PL" dirty="0"/>
              <a:t>the </a:t>
            </a:r>
            <a:r>
              <a:rPr lang="pl-PL" dirty="0" err="1"/>
              <a:t>Convention</a:t>
            </a:r>
            <a:r>
              <a:rPr lang="pl-PL" dirty="0"/>
              <a:t> </a:t>
            </a:r>
            <a:r>
              <a:rPr lang="pl-PL" dirty="0" err="1"/>
              <a:t>developed</a:t>
            </a:r>
            <a:r>
              <a:rPr lang="pl-PL" dirty="0"/>
              <a:t> by the </a:t>
            </a:r>
            <a:r>
              <a:rPr lang="pl-PL" dirty="0" err="1"/>
              <a:t>ECtHR</a:t>
            </a:r>
            <a:endParaRPr lang="pl-PL" dirty="0"/>
          </a:p>
        </p:txBody>
      </p:sp>
      <p:sp>
        <p:nvSpPr>
          <p:cNvPr id="3" name="Symbol zastępczy zawartości 2"/>
          <p:cNvSpPr>
            <a:spLocks noGrp="1"/>
          </p:cNvSpPr>
          <p:nvPr>
            <p:ph idx="1"/>
          </p:nvPr>
        </p:nvSpPr>
        <p:spPr>
          <a:xfrm>
            <a:off x="838200" y="1812372"/>
            <a:ext cx="10515600" cy="4561923"/>
          </a:xfrm>
        </p:spPr>
        <p:txBody>
          <a:bodyPr>
            <a:normAutofit fontScale="62500" lnSpcReduction="20000"/>
          </a:bodyPr>
          <a:lstStyle/>
          <a:p>
            <a:pPr marL="0" indent="0">
              <a:buNone/>
            </a:pPr>
            <a:r>
              <a:rPr lang="pl-PL" u="sng" dirty="0" err="1"/>
              <a:t>Handyside</a:t>
            </a:r>
            <a:r>
              <a:rPr lang="pl-PL" u="sng" dirty="0"/>
              <a:t> vs. UK</a:t>
            </a:r>
          </a:p>
          <a:p>
            <a:pPr marL="0" indent="0">
              <a:buNone/>
            </a:pPr>
            <a:r>
              <a:rPr lang="en-US" dirty="0"/>
              <a:t>Richard </a:t>
            </a:r>
            <a:r>
              <a:rPr lang="en-US" dirty="0" err="1"/>
              <a:t>Handyside</a:t>
            </a:r>
            <a:r>
              <a:rPr lang="en-US" dirty="0"/>
              <a:t>, proprietor of "Stage 1" publishers, purchased British rights of </a:t>
            </a:r>
            <a:r>
              <a:rPr lang="en-US" i="1" dirty="0">
                <a:hlinkClick r:id="rId2" tooltip="The Little Red Schoolbook"/>
              </a:rPr>
              <a:t>The Little Red Schoolbook</a:t>
            </a:r>
            <a:r>
              <a:rPr lang="en-US" dirty="0"/>
              <a:t>, written by </a:t>
            </a:r>
            <a:r>
              <a:rPr lang="en-US" dirty="0" err="1"/>
              <a:t>Søren</a:t>
            </a:r>
            <a:r>
              <a:rPr lang="en-US" dirty="0"/>
              <a:t> Hansen and </a:t>
            </a:r>
            <a:r>
              <a:rPr lang="en-US" dirty="0" err="1"/>
              <a:t>Jesper</a:t>
            </a:r>
            <a:r>
              <a:rPr lang="en-US" dirty="0"/>
              <a:t> Jensen and published, as of 197</a:t>
            </a:r>
            <a:r>
              <a:rPr lang="pl-PL" dirty="0"/>
              <a:t>6</a:t>
            </a:r>
            <a:r>
              <a:rPr lang="en-US" dirty="0"/>
              <a:t>, in </a:t>
            </a:r>
            <a:r>
              <a:rPr lang="pl-PL" dirty="0" err="1"/>
              <a:t>several</a:t>
            </a:r>
            <a:r>
              <a:rPr lang="pl-PL" dirty="0"/>
              <a:t> </a:t>
            </a:r>
            <a:r>
              <a:rPr lang="pl-PL" dirty="0" err="1"/>
              <a:t>European</a:t>
            </a:r>
            <a:r>
              <a:rPr lang="pl-PL" dirty="0"/>
              <a:t> (</a:t>
            </a:r>
            <a:r>
              <a:rPr lang="pl-PL" dirty="0" err="1"/>
              <a:t>including</a:t>
            </a:r>
            <a:r>
              <a:rPr lang="pl-PL" dirty="0"/>
              <a:t> </a:t>
            </a:r>
            <a:r>
              <a:rPr lang="en-US" dirty="0"/>
              <a:t>Denmark, France, West Germany, Italy</a:t>
            </a:r>
            <a:r>
              <a:rPr lang="pl-PL" dirty="0"/>
              <a:t>)</a:t>
            </a:r>
            <a:r>
              <a:rPr lang="en-US" dirty="0"/>
              <a:t> as well as non-European countries. </a:t>
            </a:r>
            <a:endParaRPr lang="pl-PL" dirty="0"/>
          </a:p>
          <a:p>
            <a:pPr marL="0" indent="0">
              <a:buNone/>
            </a:pPr>
            <a:r>
              <a:rPr lang="pl-PL" dirty="0"/>
              <a:t>The </a:t>
            </a:r>
            <a:r>
              <a:rPr lang="pl-PL" dirty="0" err="1"/>
              <a:t>book</a:t>
            </a:r>
            <a:r>
              <a:rPr lang="pl-PL" dirty="0"/>
              <a:t> was </a:t>
            </a:r>
            <a:r>
              <a:rPr lang="pl-PL" dirty="0" err="1"/>
              <a:t>advertised</a:t>
            </a:r>
            <a:r>
              <a:rPr lang="pl-PL" dirty="0"/>
              <a:t> as </a:t>
            </a:r>
            <a:r>
              <a:rPr lang="pl-PL" dirty="0" err="1"/>
              <a:t>intended</a:t>
            </a:r>
            <a:r>
              <a:rPr lang="pl-PL" dirty="0"/>
              <a:t> for </a:t>
            </a:r>
            <a:r>
              <a:rPr lang="pl-PL" dirty="0" err="1"/>
              <a:t>children</a:t>
            </a:r>
            <a:r>
              <a:rPr lang="pl-PL" dirty="0"/>
              <a:t> </a:t>
            </a:r>
            <a:r>
              <a:rPr lang="pl-PL" dirty="0" err="1"/>
              <a:t>ages</a:t>
            </a:r>
            <a:r>
              <a:rPr lang="pl-PL" dirty="0"/>
              <a:t> 12 and </a:t>
            </a:r>
            <a:r>
              <a:rPr lang="pl-PL" dirty="0" err="1"/>
              <a:t>above</a:t>
            </a:r>
            <a:r>
              <a:rPr lang="pl-PL" dirty="0"/>
              <a:t>. </a:t>
            </a:r>
            <a:r>
              <a:rPr lang="en-US" dirty="0"/>
              <a:t>Its chapter on Pupils contained a 26-page section concerning </a:t>
            </a:r>
            <a:r>
              <a:rPr lang="pl-PL" dirty="0"/>
              <a:t>sex, in </a:t>
            </a:r>
            <a:r>
              <a:rPr lang="pl-PL" dirty="0" err="1"/>
              <a:t>which</a:t>
            </a:r>
            <a:r>
              <a:rPr lang="pl-PL" dirty="0"/>
              <a:t> </a:t>
            </a:r>
            <a:r>
              <a:rPr lang="pl-PL" dirty="0" err="1"/>
              <a:t>it</a:t>
            </a:r>
            <a:r>
              <a:rPr lang="pl-PL" dirty="0"/>
              <a:t> </a:t>
            </a:r>
            <a:r>
              <a:rPr lang="pl-PL" dirty="0" err="1"/>
              <a:t>presented</a:t>
            </a:r>
            <a:r>
              <a:rPr lang="pl-PL" dirty="0"/>
              <a:t> </a:t>
            </a:r>
            <a:r>
              <a:rPr lang="pl-PL" dirty="0" err="1"/>
              <a:t>numerous</a:t>
            </a:r>
            <a:r>
              <a:rPr lang="pl-PL" dirty="0"/>
              <a:t> </a:t>
            </a:r>
            <a:r>
              <a:rPr lang="pl-PL" dirty="0" err="1"/>
              <a:t>controversial</a:t>
            </a:r>
            <a:r>
              <a:rPr lang="pl-PL" dirty="0"/>
              <a:t> </a:t>
            </a:r>
            <a:r>
              <a:rPr lang="pl-PL" dirty="0" err="1"/>
              <a:t>opinions</a:t>
            </a:r>
            <a:r>
              <a:rPr lang="pl-PL" dirty="0"/>
              <a:t> on </a:t>
            </a:r>
            <a:r>
              <a:rPr lang="pl-PL" dirty="0" err="1"/>
              <a:t>pornography</a:t>
            </a:r>
            <a:r>
              <a:rPr lang="pl-PL" dirty="0"/>
              <a:t> (</a:t>
            </a:r>
            <a:r>
              <a:rPr lang="pl-PL" dirty="0" err="1"/>
              <a:t>presented</a:t>
            </a:r>
            <a:r>
              <a:rPr lang="pl-PL" dirty="0"/>
              <a:t> as </a:t>
            </a:r>
            <a:r>
              <a:rPr lang="pl-PL" dirty="0" err="1"/>
              <a:t>benign</a:t>
            </a:r>
            <a:r>
              <a:rPr lang="pl-PL" dirty="0"/>
              <a:t> and </a:t>
            </a:r>
            <a:r>
              <a:rPr lang="pl-PL" dirty="0" err="1"/>
              <a:t>useful</a:t>
            </a:r>
            <a:r>
              <a:rPr lang="pl-PL" dirty="0"/>
              <a:t> form of </a:t>
            </a:r>
            <a:r>
              <a:rPr lang="pl-PL" dirty="0" err="1"/>
              <a:t>entertainment</a:t>
            </a:r>
            <a:r>
              <a:rPr lang="pl-PL" dirty="0"/>
              <a:t>), </a:t>
            </a:r>
            <a:r>
              <a:rPr lang="pl-PL" dirty="0" err="1"/>
              <a:t>masturbation</a:t>
            </a:r>
            <a:r>
              <a:rPr lang="pl-PL" dirty="0"/>
              <a:t>, </a:t>
            </a:r>
            <a:r>
              <a:rPr lang="pl-PL" dirty="0" err="1"/>
              <a:t>abortion</a:t>
            </a:r>
            <a:r>
              <a:rPr lang="pl-PL" dirty="0"/>
              <a:t> and </a:t>
            </a:r>
            <a:r>
              <a:rPr lang="pl-PL" dirty="0" err="1"/>
              <a:t>illegal</a:t>
            </a:r>
            <a:r>
              <a:rPr lang="pl-PL" dirty="0"/>
              <a:t> </a:t>
            </a:r>
            <a:r>
              <a:rPr lang="pl-PL" dirty="0" err="1"/>
              <a:t>drug</a:t>
            </a:r>
            <a:r>
              <a:rPr lang="pl-PL" dirty="0"/>
              <a:t> </a:t>
            </a:r>
            <a:r>
              <a:rPr lang="pl-PL" dirty="0" err="1"/>
              <a:t>use</a:t>
            </a:r>
            <a:r>
              <a:rPr lang="pl-PL" dirty="0"/>
              <a:t>.</a:t>
            </a:r>
          </a:p>
          <a:p>
            <a:pPr marL="0" indent="0">
              <a:buNone/>
            </a:pPr>
            <a:r>
              <a:rPr lang="pl-PL" dirty="0"/>
              <a:t>In 1971, </a:t>
            </a:r>
            <a:r>
              <a:rPr lang="en-US" dirty="0" err="1"/>
              <a:t>Handyside</a:t>
            </a:r>
            <a:r>
              <a:rPr lang="en-US" dirty="0"/>
              <a:t> sent out several hundred review copies of the book, together with a press release, to a selection of publications from national and local newspapers to educational and medical journals. He also placed advertisements for the book. The book became subject of extensive press comment, both </a:t>
            </a:r>
            <a:r>
              <a:rPr lang="en-US" dirty="0" err="1"/>
              <a:t>favourable</a:t>
            </a:r>
            <a:r>
              <a:rPr lang="en-US" dirty="0"/>
              <a:t> and not.</a:t>
            </a:r>
          </a:p>
          <a:p>
            <a:pPr marL="0" indent="0">
              <a:buNone/>
            </a:pPr>
            <a:r>
              <a:rPr lang="pl-PL" dirty="0"/>
              <a:t>In </a:t>
            </a:r>
            <a:r>
              <a:rPr lang="pl-PL" dirty="0" err="1"/>
              <a:t>aftermath</a:t>
            </a:r>
            <a:r>
              <a:rPr lang="en-US" dirty="0"/>
              <a:t>, </a:t>
            </a:r>
            <a:r>
              <a:rPr lang="pl-PL" dirty="0" err="1"/>
              <a:t>over</a:t>
            </a:r>
            <a:r>
              <a:rPr lang="pl-PL" dirty="0"/>
              <a:t> </a:t>
            </a:r>
            <a:r>
              <a:rPr lang="en-US" dirty="0"/>
              <a:t>1</a:t>
            </a:r>
            <a:r>
              <a:rPr lang="pl-PL" dirty="0"/>
              <a:t>,000 </a:t>
            </a:r>
            <a:r>
              <a:rPr lang="en-US" dirty="0"/>
              <a:t>copies of the book were provisionally seized together </a:t>
            </a:r>
            <a:r>
              <a:rPr lang="pl-PL" dirty="0"/>
              <a:t>and </a:t>
            </a:r>
            <a:r>
              <a:rPr lang="pl-PL" dirty="0" err="1"/>
              <a:t>ultimately</a:t>
            </a:r>
            <a:r>
              <a:rPr lang="pl-PL" dirty="0"/>
              <a:t> </a:t>
            </a:r>
            <a:r>
              <a:rPr lang="pl-PL" dirty="0" err="1"/>
              <a:t>destroyed</a:t>
            </a:r>
            <a:r>
              <a:rPr lang="pl-PL" dirty="0"/>
              <a:t> </a:t>
            </a:r>
            <a:r>
              <a:rPr lang="en-US" dirty="0"/>
              <a:t>pursuant to the Obscene Publication Acts. </a:t>
            </a:r>
            <a:r>
              <a:rPr lang="pl-PL" dirty="0" err="1"/>
              <a:t>Still</a:t>
            </a:r>
            <a:r>
              <a:rPr lang="pl-PL" dirty="0"/>
              <a:t> a</a:t>
            </a:r>
            <a:r>
              <a:rPr lang="en-US" dirty="0"/>
              <a:t>bout 18,800 copies of a total print of 20,000 copies were missed and subsequently sold. On 8 April, a Magistrates’ Court issued two summonses against </a:t>
            </a:r>
            <a:r>
              <a:rPr lang="en-US" dirty="0" err="1"/>
              <a:t>Handyside</a:t>
            </a:r>
            <a:r>
              <a:rPr lang="en-US" dirty="0"/>
              <a:t> for having in his possession obscene books for publication for gain. On 1 July 1971, </a:t>
            </a:r>
            <a:r>
              <a:rPr lang="en-US" dirty="0" err="1"/>
              <a:t>Handyside</a:t>
            </a:r>
            <a:r>
              <a:rPr lang="en-US" dirty="0"/>
              <a:t> was found guilty of both offences and fined £25 on each summons and ordered to pay £110 costs. His appeal was rejected.</a:t>
            </a:r>
            <a:endParaRPr lang="pl-PL" dirty="0"/>
          </a:p>
          <a:p>
            <a:pPr marL="0" indent="0">
              <a:buNone/>
            </a:pPr>
            <a:r>
              <a:rPr lang="pl-PL" dirty="0" err="1"/>
              <a:t>Mr</a:t>
            </a:r>
            <a:r>
              <a:rPr lang="pl-PL" dirty="0"/>
              <a:t>. </a:t>
            </a:r>
            <a:r>
              <a:rPr lang="pl-PL" dirty="0" err="1"/>
              <a:t>Handyside</a:t>
            </a:r>
            <a:r>
              <a:rPr lang="pl-PL" dirty="0"/>
              <a:t> </a:t>
            </a:r>
            <a:r>
              <a:rPr lang="pl-PL" dirty="0" err="1"/>
              <a:t>lodged</a:t>
            </a:r>
            <a:r>
              <a:rPr lang="pl-PL" dirty="0"/>
              <a:t> </a:t>
            </a:r>
            <a:r>
              <a:rPr lang="pl-PL" dirty="0" err="1"/>
              <a:t>an</a:t>
            </a:r>
            <a:r>
              <a:rPr lang="pl-PL" dirty="0"/>
              <a:t> </a:t>
            </a:r>
            <a:r>
              <a:rPr lang="pl-PL" dirty="0" err="1"/>
              <a:t>application</a:t>
            </a:r>
            <a:r>
              <a:rPr lang="pl-PL" dirty="0"/>
              <a:t> </a:t>
            </a:r>
            <a:r>
              <a:rPr lang="en-US" dirty="0"/>
              <a:t>to the </a:t>
            </a:r>
            <a:r>
              <a:rPr lang="pl-PL" dirty="0" err="1"/>
              <a:t>ECtHR</a:t>
            </a:r>
            <a:r>
              <a:rPr lang="pl-PL" dirty="0"/>
              <a:t>, </a:t>
            </a:r>
            <a:r>
              <a:rPr lang="en-US" dirty="0"/>
              <a:t>alleging a violation of his right to freedom of expression under Article 10 of the </a:t>
            </a:r>
            <a:r>
              <a:rPr lang="pl-PL" dirty="0" err="1"/>
              <a:t>Convention</a:t>
            </a:r>
            <a:r>
              <a:rPr lang="pl-PL" dirty="0"/>
              <a:t> </a:t>
            </a:r>
            <a:r>
              <a:rPr lang="en-US" dirty="0"/>
              <a:t>and right to peaceful enjoyment of his property under Article 1 of Protocol No. 1 to the Convention</a:t>
            </a:r>
            <a:r>
              <a:rPr lang="pl-PL" dirty="0"/>
              <a:t>.</a:t>
            </a:r>
            <a:endParaRPr lang="en-US" dirty="0"/>
          </a:p>
        </p:txBody>
      </p:sp>
    </p:spTree>
    <p:extLst>
      <p:ext uri="{BB962C8B-B14F-4D97-AF65-F5344CB8AC3E}">
        <p14:creationId xmlns:p14="http://schemas.microsoft.com/office/powerpoint/2010/main" val="2316179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a:t>Principles</a:t>
            </a:r>
            <a:r>
              <a:rPr lang="pl-PL" dirty="0"/>
              <a:t> </a:t>
            </a:r>
            <a:r>
              <a:rPr lang="pl-PL" dirty="0" err="1"/>
              <a:t>expressed</a:t>
            </a:r>
            <a:r>
              <a:rPr lang="pl-PL" dirty="0"/>
              <a:t> in </a:t>
            </a:r>
            <a:r>
              <a:rPr lang="pl-PL" dirty="0" err="1"/>
              <a:t>Handyside</a:t>
            </a:r>
            <a:r>
              <a:rPr lang="pl-PL" dirty="0"/>
              <a:t> </a:t>
            </a:r>
          </a:p>
        </p:txBody>
      </p:sp>
      <p:sp>
        <p:nvSpPr>
          <p:cNvPr id="3" name="Symbol zastępczy zawartości 2"/>
          <p:cNvSpPr>
            <a:spLocks noGrp="1"/>
          </p:cNvSpPr>
          <p:nvPr>
            <p:ph idx="1"/>
          </p:nvPr>
        </p:nvSpPr>
        <p:spPr>
          <a:xfrm>
            <a:off x="838200" y="1825625"/>
            <a:ext cx="10515600" cy="4351338"/>
          </a:xfrm>
        </p:spPr>
        <p:txBody>
          <a:bodyPr>
            <a:normAutofit fontScale="92500" lnSpcReduction="20000"/>
          </a:bodyPr>
          <a:lstStyle/>
          <a:p>
            <a:r>
              <a:rPr lang="pl-PL" dirty="0" err="1"/>
              <a:t>Member</a:t>
            </a:r>
            <a:r>
              <a:rPr lang="pl-PL" dirty="0"/>
              <a:t> </a:t>
            </a:r>
            <a:r>
              <a:rPr lang="pl-PL" dirty="0" err="1"/>
              <a:t>states</a:t>
            </a:r>
            <a:r>
              <a:rPr lang="pl-PL" dirty="0"/>
              <a:t> </a:t>
            </a:r>
            <a:r>
              <a:rPr lang="pl-PL" dirty="0" err="1"/>
              <a:t>are</a:t>
            </a:r>
            <a:r>
              <a:rPr lang="pl-PL" dirty="0"/>
              <a:t> </a:t>
            </a:r>
            <a:r>
              <a:rPr lang="pl-PL" dirty="0" err="1"/>
              <a:t>main</a:t>
            </a:r>
            <a:r>
              <a:rPr lang="pl-PL" dirty="0"/>
              <a:t> </a:t>
            </a:r>
            <a:r>
              <a:rPr lang="pl-PL" dirty="0" err="1"/>
              <a:t>warranters</a:t>
            </a:r>
            <a:r>
              <a:rPr lang="pl-PL" dirty="0"/>
              <a:t> of </a:t>
            </a:r>
            <a:r>
              <a:rPr lang="pl-PL" dirty="0" err="1"/>
              <a:t>rights</a:t>
            </a:r>
            <a:r>
              <a:rPr lang="pl-PL" dirty="0"/>
              <a:t> </a:t>
            </a:r>
            <a:r>
              <a:rPr lang="pl-PL" dirty="0" err="1"/>
              <a:t>prescribed</a:t>
            </a:r>
            <a:r>
              <a:rPr lang="pl-PL" dirty="0"/>
              <a:t> in the </a:t>
            </a:r>
            <a:r>
              <a:rPr lang="pl-PL" dirty="0" err="1"/>
              <a:t>Convention</a:t>
            </a:r>
            <a:endParaRPr lang="pl-PL" dirty="0"/>
          </a:p>
          <a:p>
            <a:pPr marL="0" indent="0">
              <a:buNone/>
            </a:pPr>
            <a:r>
              <a:rPr lang="pl-PL" dirty="0"/>
              <a:t>(</a:t>
            </a:r>
            <a:r>
              <a:rPr lang="pl-PL" dirty="0" err="1"/>
              <a:t>Subsidiary</a:t>
            </a:r>
            <a:r>
              <a:rPr lang="pl-PL" dirty="0"/>
              <a:t> and </a:t>
            </a:r>
            <a:r>
              <a:rPr lang="pl-PL" dirty="0" err="1"/>
              <a:t>supplementary</a:t>
            </a:r>
            <a:r>
              <a:rPr lang="pl-PL" dirty="0"/>
              <a:t> role of the </a:t>
            </a:r>
            <a:r>
              <a:rPr lang="pl-PL" dirty="0" err="1"/>
              <a:t>ECtHR</a:t>
            </a:r>
            <a:r>
              <a:rPr lang="pl-PL" dirty="0"/>
              <a:t>)</a:t>
            </a:r>
          </a:p>
          <a:p>
            <a:endParaRPr lang="pl-PL" dirty="0"/>
          </a:p>
          <a:p>
            <a:r>
              <a:rPr lang="pl-PL" u="sng" dirty="0"/>
              <a:t>The </a:t>
            </a:r>
            <a:r>
              <a:rPr lang="pl-PL" u="sng" dirty="0" err="1"/>
              <a:t>docrtine</a:t>
            </a:r>
            <a:r>
              <a:rPr lang="pl-PL" u="sng" dirty="0"/>
              <a:t> of „</a:t>
            </a:r>
            <a:r>
              <a:rPr lang="pl-PL" u="sng" dirty="0" err="1"/>
              <a:t>margin</a:t>
            </a:r>
            <a:r>
              <a:rPr lang="pl-PL" u="sng" dirty="0"/>
              <a:t> of </a:t>
            </a:r>
            <a:r>
              <a:rPr lang="pl-PL" u="sng" dirty="0" err="1"/>
              <a:t>appreciation</a:t>
            </a:r>
            <a:r>
              <a:rPr lang="pl-PL" u="sng" dirty="0"/>
              <a:t>”</a:t>
            </a:r>
          </a:p>
          <a:p>
            <a:pPr marL="0" indent="0">
              <a:buNone/>
            </a:pPr>
            <a:r>
              <a:rPr lang="pl-PL" dirty="0"/>
              <a:t>A</a:t>
            </a:r>
            <a:r>
              <a:rPr lang="en-US" dirty="0" err="1"/>
              <a:t>llows</a:t>
            </a:r>
            <a:r>
              <a:rPr lang="en-US" dirty="0"/>
              <a:t> the Court to reconcile practical differences in implementing the articles of the Convention</a:t>
            </a:r>
            <a:r>
              <a:rPr lang="pl-PL" dirty="0"/>
              <a:t>. The </a:t>
            </a:r>
            <a:r>
              <a:rPr lang="pl-PL" dirty="0" err="1"/>
              <a:t>member</a:t>
            </a:r>
            <a:r>
              <a:rPr lang="pl-PL" dirty="0"/>
              <a:t> </a:t>
            </a:r>
            <a:r>
              <a:rPr lang="pl-PL" dirty="0" err="1"/>
              <a:t>state</a:t>
            </a:r>
            <a:r>
              <a:rPr lang="pl-PL" dirty="0"/>
              <a:t> </a:t>
            </a:r>
            <a:r>
              <a:rPr lang="pl-PL" dirty="0" err="1"/>
              <a:t>should</a:t>
            </a:r>
            <a:r>
              <a:rPr lang="pl-PL" dirty="0"/>
              <a:t>  </a:t>
            </a:r>
            <a:r>
              <a:rPr lang="pl-PL" dirty="0" err="1"/>
              <a:t>secure</a:t>
            </a:r>
            <a:r>
              <a:rPr lang="pl-PL" dirty="0"/>
              <a:t> „</a:t>
            </a:r>
            <a:r>
              <a:rPr lang="en-US" dirty="0"/>
              <a:t>a just balance between the protection of the general interest of the community and the respect due to fundamental human rights while attaching particular importance to the latter</a:t>
            </a:r>
            <a:r>
              <a:rPr lang="pl-PL" dirty="0"/>
              <a:t>”</a:t>
            </a:r>
            <a:r>
              <a:rPr lang="en-US" dirty="0"/>
              <a:t>.</a:t>
            </a:r>
            <a:endParaRPr lang="pl-PL" dirty="0"/>
          </a:p>
          <a:p>
            <a:pPr marL="0" indent="0">
              <a:buNone/>
            </a:pPr>
            <a:endParaRPr lang="pl-PL" dirty="0"/>
          </a:p>
          <a:p>
            <a:pPr marL="0" indent="0">
              <a:buNone/>
            </a:pPr>
            <a:r>
              <a:rPr lang="pl-PL" dirty="0"/>
              <a:t>One-</a:t>
            </a:r>
            <a:r>
              <a:rPr lang="pl-PL" dirty="0" err="1"/>
              <a:t>dimensional</a:t>
            </a:r>
            <a:r>
              <a:rPr lang="pl-PL" dirty="0"/>
              <a:t> </a:t>
            </a:r>
            <a:r>
              <a:rPr lang="pl-PL" dirty="0" err="1"/>
              <a:t>nature</a:t>
            </a:r>
            <a:r>
              <a:rPr lang="pl-PL" dirty="0"/>
              <a:t> of the </a:t>
            </a:r>
            <a:r>
              <a:rPr lang="pl-PL" dirty="0" err="1"/>
              <a:t>doctrine</a:t>
            </a:r>
            <a:r>
              <a:rPr lang="pl-PL" dirty="0"/>
              <a:t>: not </a:t>
            </a:r>
            <a:r>
              <a:rPr lang="pl-PL" dirty="0" err="1"/>
              <a:t>applicable</a:t>
            </a:r>
            <a:r>
              <a:rPr lang="pl-PL" dirty="0"/>
              <a:t> </a:t>
            </a:r>
            <a:r>
              <a:rPr lang="pl-PL" dirty="0" err="1"/>
              <a:t>if</a:t>
            </a:r>
            <a:r>
              <a:rPr lang="pl-PL" dirty="0"/>
              <a:t> </a:t>
            </a:r>
            <a:r>
              <a:rPr lang="pl-PL" dirty="0" err="1"/>
              <a:t>there</a:t>
            </a:r>
            <a:r>
              <a:rPr lang="pl-PL" dirty="0"/>
              <a:t> </a:t>
            </a:r>
            <a:r>
              <a:rPr lang="pl-PL" dirty="0" err="1"/>
              <a:t>already</a:t>
            </a:r>
            <a:r>
              <a:rPr lang="pl-PL" dirty="0"/>
              <a:t> </a:t>
            </a:r>
            <a:r>
              <a:rPr lang="pl-PL" dirty="0" err="1"/>
              <a:t>exsists</a:t>
            </a:r>
            <a:r>
              <a:rPr lang="pl-PL" dirty="0"/>
              <a:t> a </a:t>
            </a:r>
            <a:r>
              <a:rPr lang="pl-PL" dirty="0" err="1"/>
              <a:t>common</a:t>
            </a:r>
            <a:r>
              <a:rPr lang="pl-PL" dirty="0"/>
              <a:t> </a:t>
            </a:r>
            <a:r>
              <a:rPr lang="pl-PL" dirty="0" err="1"/>
              <a:t>European</a:t>
            </a:r>
            <a:r>
              <a:rPr lang="pl-PL" dirty="0"/>
              <a:t> standard.</a:t>
            </a:r>
          </a:p>
        </p:txBody>
      </p:sp>
    </p:spTree>
    <p:extLst>
      <p:ext uri="{BB962C8B-B14F-4D97-AF65-F5344CB8AC3E}">
        <p14:creationId xmlns:p14="http://schemas.microsoft.com/office/powerpoint/2010/main" val="41051211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a:t>Other</a:t>
            </a:r>
            <a:r>
              <a:rPr lang="pl-PL" dirty="0"/>
              <a:t> </a:t>
            </a:r>
            <a:r>
              <a:rPr lang="pl-PL" dirty="0" err="1"/>
              <a:t>principles</a:t>
            </a:r>
            <a:r>
              <a:rPr lang="pl-PL" dirty="0"/>
              <a:t> of </a:t>
            </a:r>
            <a:r>
              <a:rPr lang="pl-PL" dirty="0" err="1"/>
              <a:t>interpreting</a:t>
            </a:r>
            <a:r>
              <a:rPr lang="pl-PL" dirty="0"/>
              <a:t> the ECHR</a:t>
            </a:r>
          </a:p>
        </p:txBody>
      </p:sp>
      <p:sp>
        <p:nvSpPr>
          <p:cNvPr id="3" name="Symbol zastępczy zawartości 2"/>
          <p:cNvSpPr>
            <a:spLocks noGrp="1"/>
          </p:cNvSpPr>
          <p:nvPr>
            <p:ph idx="1"/>
          </p:nvPr>
        </p:nvSpPr>
        <p:spPr/>
        <p:txBody>
          <a:bodyPr>
            <a:normAutofit fontScale="92500" lnSpcReduction="10000"/>
          </a:bodyPr>
          <a:lstStyle/>
          <a:p>
            <a:r>
              <a:rPr lang="pl-PL" dirty="0" err="1"/>
              <a:t>An</a:t>
            </a:r>
            <a:r>
              <a:rPr lang="pl-PL" dirty="0"/>
              <a:t> </a:t>
            </a:r>
            <a:r>
              <a:rPr lang="pl-PL" dirty="0" err="1"/>
              <a:t>alledged</a:t>
            </a:r>
            <a:r>
              <a:rPr lang="pl-PL" dirty="0"/>
              <a:t> </a:t>
            </a:r>
            <a:r>
              <a:rPr lang="pl-PL" dirty="0" err="1"/>
              <a:t>violation</a:t>
            </a:r>
            <a:r>
              <a:rPr lang="pl-PL" dirty="0"/>
              <a:t> of </a:t>
            </a:r>
            <a:r>
              <a:rPr lang="pl-PL" dirty="0" err="1"/>
              <a:t>Convention</a:t>
            </a:r>
            <a:r>
              <a:rPr lang="pl-PL" dirty="0"/>
              <a:t> </a:t>
            </a:r>
            <a:r>
              <a:rPr lang="pl-PL" dirty="0" err="1"/>
              <a:t>should</a:t>
            </a:r>
            <a:r>
              <a:rPr lang="pl-PL" dirty="0"/>
              <a:t> be </a:t>
            </a:r>
            <a:r>
              <a:rPr lang="pl-PL" dirty="0" err="1"/>
              <a:t>decided</a:t>
            </a:r>
            <a:r>
              <a:rPr lang="pl-PL" dirty="0"/>
              <a:t> </a:t>
            </a:r>
            <a:r>
              <a:rPr lang="pl-PL" dirty="0" err="1"/>
              <a:t>against</a:t>
            </a:r>
            <a:r>
              <a:rPr lang="pl-PL" dirty="0"/>
              <a:t> </a:t>
            </a:r>
            <a:r>
              <a:rPr lang="pl-PL" dirty="0" err="1"/>
              <a:t>principles</a:t>
            </a:r>
            <a:r>
              <a:rPr lang="pl-PL" dirty="0"/>
              <a:t> of </a:t>
            </a:r>
            <a:r>
              <a:rPr lang="pl-PL" dirty="0" err="1"/>
              <a:t>democratic</a:t>
            </a:r>
            <a:r>
              <a:rPr lang="pl-PL" dirty="0"/>
              <a:t> </a:t>
            </a:r>
            <a:r>
              <a:rPr lang="pl-PL" dirty="0" err="1"/>
              <a:t>society</a:t>
            </a:r>
            <a:r>
              <a:rPr lang="pl-PL" dirty="0"/>
              <a:t>.</a:t>
            </a:r>
            <a:br>
              <a:rPr lang="pl-PL" dirty="0"/>
            </a:br>
            <a:r>
              <a:rPr lang="pl-PL" dirty="0"/>
              <a:t>(</a:t>
            </a:r>
            <a:r>
              <a:rPr lang="pl-PL" dirty="0" err="1"/>
              <a:t>Such</a:t>
            </a:r>
            <a:r>
              <a:rPr lang="pl-PL" dirty="0"/>
              <a:t> </a:t>
            </a:r>
            <a:r>
              <a:rPr lang="pl-PL" dirty="0" err="1"/>
              <a:t>principles</a:t>
            </a:r>
            <a:r>
              <a:rPr lang="pl-PL" dirty="0"/>
              <a:t> form </a:t>
            </a:r>
            <a:r>
              <a:rPr lang="pl-PL" dirty="0" err="1"/>
              <a:t>relevant</a:t>
            </a:r>
            <a:r>
              <a:rPr lang="pl-PL" dirty="0"/>
              <a:t> </a:t>
            </a:r>
            <a:r>
              <a:rPr lang="pl-PL" dirty="0" err="1"/>
              <a:t>standards</a:t>
            </a:r>
            <a:r>
              <a:rPr lang="pl-PL" dirty="0"/>
              <a:t> for </a:t>
            </a:r>
            <a:r>
              <a:rPr lang="pl-PL" dirty="0" err="1"/>
              <a:t>decision</a:t>
            </a:r>
            <a:r>
              <a:rPr lang="pl-PL" dirty="0"/>
              <a:t>)</a:t>
            </a:r>
          </a:p>
          <a:p>
            <a:endParaRPr lang="pl-PL" dirty="0"/>
          </a:p>
          <a:p>
            <a:r>
              <a:rPr lang="pl-PL" dirty="0"/>
              <a:t>For a </a:t>
            </a:r>
            <a:r>
              <a:rPr lang="pl-PL" dirty="0" err="1"/>
              <a:t>decision</a:t>
            </a:r>
            <a:r>
              <a:rPr lang="pl-PL" dirty="0"/>
              <a:t> on </a:t>
            </a:r>
            <a:r>
              <a:rPr lang="pl-PL" dirty="0" err="1"/>
              <a:t>violation</a:t>
            </a:r>
            <a:r>
              <a:rPr lang="pl-PL" dirty="0"/>
              <a:t> of the </a:t>
            </a:r>
            <a:r>
              <a:rPr lang="pl-PL" dirty="0" err="1"/>
              <a:t>Convention</a:t>
            </a:r>
            <a:r>
              <a:rPr lang="pl-PL" dirty="0"/>
              <a:t>, </a:t>
            </a:r>
            <a:r>
              <a:rPr lang="pl-PL" dirty="0" err="1"/>
              <a:t>it</a:t>
            </a:r>
            <a:r>
              <a:rPr lang="pl-PL" dirty="0"/>
              <a:t> </a:t>
            </a:r>
            <a:r>
              <a:rPr lang="pl-PL" dirty="0" err="1"/>
              <a:t>does</a:t>
            </a:r>
            <a:r>
              <a:rPr lang="pl-PL" dirty="0"/>
              <a:t> not </a:t>
            </a:r>
            <a:r>
              <a:rPr lang="pl-PL" dirty="0" err="1"/>
              <a:t>matter</a:t>
            </a:r>
            <a:r>
              <a:rPr lang="pl-PL" dirty="0"/>
              <a:t> </a:t>
            </a:r>
            <a:r>
              <a:rPr lang="pl-PL" dirty="0" err="1"/>
              <a:t>which</a:t>
            </a:r>
            <a:r>
              <a:rPr lang="pl-PL" dirty="0"/>
              <a:t> </a:t>
            </a:r>
            <a:r>
              <a:rPr lang="pl-PL" dirty="0" err="1"/>
              <a:t>particular</a:t>
            </a:r>
            <a:r>
              <a:rPr lang="pl-PL" dirty="0"/>
              <a:t> </a:t>
            </a:r>
            <a:r>
              <a:rPr lang="pl-PL" dirty="0" err="1"/>
              <a:t>power</a:t>
            </a:r>
            <a:r>
              <a:rPr lang="pl-PL" dirty="0"/>
              <a:t> in the </a:t>
            </a:r>
            <a:r>
              <a:rPr lang="pl-PL" dirty="0" err="1"/>
              <a:t>member</a:t>
            </a:r>
            <a:r>
              <a:rPr lang="pl-PL" dirty="0"/>
              <a:t> </a:t>
            </a:r>
            <a:r>
              <a:rPr lang="pl-PL" dirty="0" err="1"/>
              <a:t>state</a:t>
            </a:r>
            <a:r>
              <a:rPr lang="pl-PL" dirty="0"/>
              <a:t> (</a:t>
            </a:r>
            <a:r>
              <a:rPr lang="pl-PL" dirty="0" err="1"/>
              <a:t>legislative</a:t>
            </a:r>
            <a:r>
              <a:rPr lang="pl-PL" dirty="0"/>
              <a:t>, </a:t>
            </a:r>
            <a:r>
              <a:rPr lang="pl-PL" dirty="0" err="1"/>
              <a:t>executive</a:t>
            </a:r>
            <a:r>
              <a:rPr lang="pl-PL" dirty="0"/>
              <a:t>, </a:t>
            </a:r>
            <a:r>
              <a:rPr lang="pl-PL" dirty="0" err="1"/>
              <a:t>judiciary</a:t>
            </a:r>
            <a:r>
              <a:rPr lang="pl-PL" dirty="0"/>
              <a:t>) </a:t>
            </a:r>
            <a:r>
              <a:rPr lang="pl-PL" dirty="0" err="1"/>
              <a:t>has</a:t>
            </a:r>
            <a:r>
              <a:rPr lang="pl-PL" dirty="0"/>
              <a:t> </a:t>
            </a:r>
            <a:r>
              <a:rPr lang="pl-PL" dirty="0" err="1"/>
              <a:t>performed</a:t>
            </a:r>
            <a:r>
              <a:rPr lang="pl-PL" dirty="0"/>
              <a:t> </a:t>
            </a:r>
            <a:r>
              <a:rPr lang="pl-PL" dirty="0" err="1"/>
              <a:t>an</a:t>
            </a:r>
            <a:r>
              <a:rPr lang="pl-PL" dirty="0"/>
              <a:t> </a:t>
            </a:r>
            <a:r>
              <a:rPr lang="pl-PL" dirty="0" err="1"/>
              <a:t>act</a:t>
            </a:r>
            <a:r>
              <a:rPr lang="pl-PL" dirty="0"/>
              <a:t> of </a:t>
            </a:r>
            <a:r>
              <a:rPr lang="pl-PL" dirty="0" err="1"/>
              <a:t>violation</a:t>
            </a:r>
            <a:r>
              <a:rPr lang="pl-PL" dirty="0"/>
              <a:t>.</a:t>
            </a:r>
          </a:p>
          <a:p>
            <a:endParaRPr lang="pl-PL" dirty="0"/>
          </a:p>
          <a:p>
            <a:r>
              <a:rPr lang="pl-PL" dirty="0"/>
              <a:t>The </a:t>
            </a:r>
            <a:r>
              <a:rPr lang="pl-PL" dirty="0" err="1"/>
              <a:t>demand</a:t>
            </a:r>
            <a:r>
              <a:rPr lang="pl-PL" dirty="0"/>
              <a:t> of </a:t>
            </a:r>
            <a:r>
              <a:rPr lang="pl-PL" dirty="0" err="1"/>
              <a:t>legality</a:t>
            </a:r>
            <a:r>
              <a:rPr lang="pl-PL" dirty="0"/>
              <a:t> of </a:t>
            </a:r>
            <a:r>
              <a:rPr lang="pl-PL" dirty="0" err="1"/>
              <a:t>limitations</a:t>
            </a:r>
            <a:r>
              <a:rPr lang="pl-PL" dirty="0"/>
              <a:t>: </a:t>
            </a:r>
          </a:p>
          <a:p>
            <a:pPr lvl="1"/>
            <a:r>
              <a:rPr lang="pl-PL" dirty="0"/>
              <a:t>Both </a:t>
            </a:r>
            <a:r>
              <a:rPr lang="pl-PL" dirty="0" err="1"/>
              <a:t>legislation</a:t>
            </a:r>
            <a:r>
              <a:rPr lang="pl-PL" dirty="0"/>
              <a:t> and </a:t>
            </a:r>
            <a:r>
              <a:rPr lang="pl-PL" dirty="0" err="1"/>
              <a:t>judge-made</a:t>
            </a:r>
            <a:r>
              <a:rPr lang="pl-PL" dirty="0"/>
              <a:t> law</a:t>
            </a:r>
          </a:p>
          <a:p>
            <a:pPr lvl="1"/>
            <a:r>
              <a:rPr lang="pl-PL" dirty="0" err="1"/>
              <a:t>Accessible</a:t>
            </a:r>
            <a:r>
              <a:rPr lang="pl-PL" dirty="0"/>
              <a:t> and </a:t>
            </a:r>
            <a:r>
              <a:rPr lang="pl-PL" dirty="0" err="1"/>
              <a:t>precise</a:t>
            </a:r>
            <a:endParaRPr lang="pl-PL" dirty="0"/>
          </a:p>
        </p:txBody>
      </p:sp>
    </p:spTree>
    <p:extLst>
      <p:ext uri="{BB962C8B-B14F-4D97-AF65-F5344CB8AC3E}">
        <p14:creationId xmlns:p14="http://schemas.microsoft.com/office/powerpoint/2010/main" val="40632267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a:t>Principles</a:t>
            </a:r>
            <a:r>
              <a:rPr lang="pl-PL" dirty="0"/>
              <a:t> of </a:t>
            </a:r>
            <a:r>
              <a:rPr lang="pl-PL" dirty="0" err="1"/>
              <a:t>interpeting</a:t>
            </a:r>
            <a:r>
              <a:rPr lang="pl-PL" dirty="0"/>
              <a:t> Art. 10.</a:t>
            </a:r>
          </a:p>
        </p:txBody>
      </p:sp>
      <p:sp>
        <p:nvSpPr>
          <p:cNvPr id="3" name="Symbol zastępczy zawartości 2"/>
          <p:cNvSpPr>
            <a:spLocks noGrp="1"/>
          </p:cNvSpPr>
          <p:nvPr>
            <p:ph idx="1"/>
          </p:nvPr>
        </p:nvSpPr>
        <p:spPr/>
        <p:txBody>
          <a:bodyPr>
            <a:normAutofit/>
          </a:bodyPr>
          <a:lstStyle/>
          <a:p>
            <a:r>
              <a:rPr lang="pl-PL" dirty="0" err="1"/>
              <a:t>Internal</a:t>
            </a:r>
            <a:r>
              <a:rPr lang="pl-PL" dirty="0"/>
              <a:t> hierarchy of the </a:t>
            </a:r>
            <a:r>
              <a:rPr lang="pl-PL" dirty="0" err="1"/>
              <a:t>Article</a:t>
            </a:r>
            <a:r>
              <a:rPr lang="pl-PL" dirty="0"/>
              <a:t> 10:</a:t>
            </a:r>
          </a:p>
          <a:p>
            <a:pPr lvl="1"/>
            <a:r>
              <a:rPr lang="pl-PL" dirty="0"/>
              <a:t>General </a:t>
            </a:r>
            <a:r>
              <a:rPr lang="pl-PL" dirty="0" err="1"/>
              <a:t>principle</a:t>
            </a:r>
            <a:r>
              <a:rPr lang="pl-PL" dirty="0"/>
              <a:t> (</a:t>
            </a:r>
            <a:r>
              <a:rPr lang="pl-PL" dirty="0" err="1"/>
              <a:t>section</a:t>
            </a:r>
            <a:r>
              <a:rPr lang="pl-PL" dirty="0"/>
              <a:t> 1)</a:t>
            </a:r>
          </a:p>
          <a:p>
            <a:pPr lvl="1"/>
            <a:r>
              <a:rPr lang="pl-PL" dirty="0" err="1"/>
              <a:t>Exceptions</a:t>
            </a:r>
            <a:r>
              <a:rPr lang="pl-PL" dirty="0"/>
              <a:t> (</a:t>
            </a:r>
            <a:r>
              <a:rPr lang="pl-PL" dirty="0" err="1"/>
              <a:t>section</a:t>
            </a:r>
            <a:r>
              <a:rPr lang="pl-PL" dirty="0"/>
              <a:t> 2)</a:t>
            </a:r>
            <a:br>
              <a:rPr lang="pl-PL" dirty="0"/>
            </a:br>
            <a:r>
              <a:rPr lang="pl-PL" i="1" dirty="0" err="1"/>
              <a:t>Exceptiones</a:t>
            </a:r>
            <a:r>
              <a:rPr lang="pl-PL" i="1" dirty="0"/>
              <a:t> non </a:t>
            </a:r>
            <a:r>
              <a:rPr lang="pl-PL" i="1" dirty="0" err="1"/>
              <a:t>sunt</a:t>
            </a:r>
            <a:r>
              <a:rPr lang="pl-PL" i="1" dirty="0"/>
              <a:t> </a:t>
            </a:r>
            <a:r>
              <a:rPr lang="pl-PL" i="1" dirty="0" err="1"/>
              <a:t>extendendae</a:t>
            </a:r>
            <a:endParaRPr lang="pl-PL" i="1" dirty="0"/>
          </a:p>
          <a:p>
            <a:endParaRPr lang="pl-PL" dirty="0"/>
          </a:p>
          <a:p>
            <a:r>
              <a:rPr lang="pl-PL" dirty="0"/>
              <a:t>A </a:t>
            </a:r>
            <a:r>
              <a:rPr lang="pl-PL" dirty="0" err="1"/>
              <a:t>greater</a:t>
            </a:r>
            <a:r>
              <a:rPr lang="pl-PL" dirty="0"/>
              <a:t> </a:t>
            </a:r>
            <a:r>
              <a:rPr lang="pl-PL" dirty="0" err="1"/>
              <a:t>scope</a:t>
            </a:r>
            <a:r>
              <a:rPr lang="pl-PL" dirty="0"/>
              <a:t> of FE for the </a:t>
            </a:r>
            <a:r>
              <a:rPr lang="pl-PL" dirty="0" err="1"/>
              <a:t>press</a:t>
            </a:r>
            <a:r>
              <a:rPr lang="pl-PL" dirty="0"/>
              <a:t>, </a:t>
            </a:r>
            <a:r>
              <a:rPr lang="pl-PL" dirty="0" err="1"/>
              <a:t>according</a:t>
            </a:r>
            <a:r>
              <a:rPr lang="pl-PL" dirty="0"/>
              <a:t> to </a:t>
            </a:r>
            <a:r>
              <a:rPr lang="pl-PL" dirty="0" err="1"/>
              <a:t>its</a:t>
            </a:r>
            <a:r>
              <a:rPr lang="pl-PL" dirty="0"/>
              <a:t> public </a:t>
            </a:r>
            <a:r>
              <a:rPr lang="pl-PL" dirty="0" err="1"/>
              <a:t>function</a:t>
            </a:r>
            <a:endParaRPr lang="pl-PL" dirty="0"/>
          </a:p>
          <a:p>
            <a:endParaRPr lang="pl-PL" dirty="0"/>
          </a:p>
          <a:p>
            <a:r>
              <a:rPr lang="pl-PL" dirty="0" err="1"/>
              <a:t>Passive</a:t>
            </a:r>
            <a:r>
              <a:rPr lang="pl-PL" dirty="0"/>
              <a:t> </a:t>
            </a:r>
            <a:r>
              <a:rPr lang="pl-PL" dirty="0" err="1"/>
              <a:t>or</a:t>
            </a:r>
            <a:r>
              <a:rPr lang="pl-PL" dirty="0"/>
              <a:t> </a:t>
            </a:r>
            <a:r>
              <a:rPr lang="pl-PL" dirty="0" err="1"/>
              <a:t>active</a:t>
            </a:r>
            <a:r>
              <a:rPr lang="pl-PL" dirty="0"/>
              <a:t> </a:t>
            </a:r>
            <a:r>
              <a:rPr lang="pl-PL" dirty="0" err="1"/>
              <a:t>duty</a:t>
            </a:r>
            <a:r>
              <a:rPr lang="pl-PL" dirty="0"/>
              <a:t>?</a:t>
            </a:r>
          </a:p>
          <a:p>
            <a:r>
              <a:rPr lang="pl-PL" dirty="0"/>
              <a:t>Direct </a:t>
            </a:r>
            <a:r>
              <a:rPr lang="pl-PL" dirty="0" err="1"/>
              <a:t>or</a:t>
            </a:r>
            <a:r>
              <a:rPr lang="pl-PL" dirty="0"/>
              <a:t> </a:t>
            </a:r>
            <a:r>
              <a:rPr lang="pl-PL" dirty="0" err="1"/>
              <a:t>indirect</a:t>
            </a:r>
            <a:r>
              <a:rPr lang="pl-PL" dirty="0"/>
              <a:t> </a:t>
            </a:r>
            <a:r>
              <a:rPr lang="pl-PL" dirty="0" err="1"/>
              <a:t>violation</a:t>
            </a:r>
            <a:r>
              <a:rPr lang="pl-PL" dirty="0"/>
              <a:t>?</a:t>
            </a:r>
          </a:p>
        </p:txBody>
      </p:sp>
    </p:spTree>
    <p:extLst>
      <p:ext uri="{BB962C8B-B14F-4D97-AF65-F5344CB8AC3E}">
        <p14:creationId xmlns:p14="http://schemas.microsoft.com/office/powerpoint/2010/main" val="6210450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en-US" sz="3600" dirty="0" err="1"/>
              <a:t>Özgür</a:t>
            </a:r>
            <a:r>
              <a:rPr lang="en-US" sz="3600" dirty="0"/>
              <a:t> </a:t>
            </a:r>
            <a:r>
              <a:rPr lang="en-US" sz="3600" dirty="0" err="1"/>
              <a:t>Gündem</a:t>
            </a:r>
            <a:r>
              <a:rPr lang="pl-PL" sz="3600" dirty="0"/>
              <a:t> vs. Turkey</a:t>
            </a:r>
          </a:p>
        </p:txBody>
      </p:sp>
      <p:sp>
        <p:nvSpPr>
          <p:cNvPr id="3" name="Symbol zastępczy zawartości 2"/>
          <p:cNvSpPr>
            <a:spLocks noGrp="1"/>
          </p:cNvSpPr>
          <p:nvPr>
            <p:ph idx="1"/>
          </p:nvPr>
        </p:nvSpPr>
        <p:spPr/>
        <p:txBody>
          <a:bodyPr>
            <a:normAutofit fontScale="92500"/>
          </a:bodyPr>
          <a:lstStyle/>
          <a:p>
            <a:pPr marL="0" indent="0">
              <a:buNone/>
            </a:pPr>
            <a:r>
              <a:rPr lang="en-US" i="1" dirty="0" err="1"/>
              <a:t>Özgür</a:t>
            </a:r>
            <a:r>
              <a:rPr lang="en-US" i="1" dirty="0"/>
              <a:t> </a:t>
            </a:r>
            <a:r>
              <a:rPr lang="en-US" i="1" dirty="0" err="1"/>
              <a:t>Gündem</a:t>
            </a:r>
            <a:r>
              <a:rPr lang="en-US" dirty="0"/>
              <a:t> was a daily newspaper the main office of which was located in Istanbul. It was a Turkish-language publication with an estimated national circulation of up to 45,000 copies and a further unspecified international circulation. </a:t>
            </a:r>
            <a:r>
              <a:rPr lang="pl-PL" dirty="0"/>
              <a:t>It</a:t>
            </a:r>
            <a:r>
              <a:rPr lang="en-US" dirty="0"/>
              <a:t> was published from 30 May 1992 until April 1994. </a:t>
            </a:r>
          </a:p>
          <a:p>
            <a:pPr marL="0" indent="0">
              <a:buNone/>
            </a:pPr>
            <a:r>
              <a:rPr lang="en-US" dirty="0"/>
              <a:t>The case concerns the allegations of the applicants that </a:t>
            </a:r>
            <a:r>
              <a:rPr lang="en-US" i="1" dirty="0" err="1"/>
              <a:t>Özgür</a:t>
            </a:r>
            <a:r>
              <a:rPr lang="en-US" i="1" dirty="0"/>
              <a:t> </a:t>
            </a:r>
            <a:r>
              <a:rPr lang="en-US" i="1" dirty="0" err="1"/>
              <a:t>Gündem</a:t>
            </a:r>
            <a:r>
              <a:rPr lang="en-US" dirty="0"/>
              <a:t> was the subject of serious attacks and harassment which forced its eventual closure and for which the Turkish authorities are directly or indirectly responsible.</a:t>
            </a:r>
            <a:r>
              <a:rPr lang="pl-PL" dirty="0"/>
              <a:t> </a:t>
            </a:r>
          </a:p>
          <a:p>
            <a:pPr marL="0" indent="0">
              <a:buNone/>
            </a:pPr>
            <a:r>
              <a:rPr lang="pl-PL" dirty="0" err="1"/>
              <a:t>Some</a:t>
            </a:r>
            <a:r>
              <a:rPr lang="pl-PL" dirty="0"/>
              <a:t> </a:t>
            </a:r>
            <a:r>
              <a:rPr lang="pl-PL" dirty="0" err="1"/>
              <a:t>noticed</a:t>
            </a:r>
            <a:r>
              <a:rPr lang="pl-PL" dirty="0"/>
              <a:t> </a:t>
            </a:r>
            <a:r>
              <a:rPr lang="pl-PL" dirty="0" err="1"/>
              <a:t>attacks</a:t>
            </a:r>
            <a:r>
              <a:rPr lang="pl-PL" dirty="0"/>
              <a:t>: </a:t>
            </a:r>
            <a:r>
              <a:rPr lang="en-US" dirty="0"/>
              <a:t>Seven persons connected with </a:t>
            </a:r>
            <a:r>
              <a:rPr lang="en-US" i="1" dirty="0" err="1"/>
              <a:t>Özgür</a:t>
            </a:r>
            <a:r>
              <a:rPr lang="en-US" i="1" dirty="0"/>
              <a:t> </a:t>
            </a:r>
            <a:r>
              <a:rPr lang="en-US" i="1" dirty="0" err="1"/>
              <a:t>Gündem</a:t>
            </a:r>
            <a:r>
              <a:rPr lang="en-US" dirty="0"/>
              <a:t> killed </a:t>
            </a:r>
            <a:r>
              <a:rPr lang="pl-PL" dirty="0"/>
              <a:t>by </a:t>
            </a:r>
            <a:r>
              <a:rPr lang="en-US" dirty="0"/>
              <a:t>“unknown perpetrators”</a:t>
            </a:r>
            <a:r>
              <a:rPr lang="pl-PL" dirty="0"/>
              <a:t>; </a:t>
            </a:r>
            <a:r>
              <a:rPr lang="pl-PL" dirty="0" err="1"/>
              <a:t>acts</a:t>
            </a:r>
            <a:r>
              <a:rPr lang="pl-PL" dirty="0"/>
              <a:t> of </a:t>
            </a:r>
            <a:r>
              <a:rPr lang="pl-PL" dirty="0" err="1"/>
              <a:t>fire-raising</a:t>
            </a:r>
            <a:r>
              <a:rPr lang="pl-PL" dirty="0"/>
              <a:t>; </a:t>
            </a:r>
            <a:r>
              <a:rPr lang="pl-PL" dirty="0" err="1"/>
              <a:t>attacks</a:t>
            </a:r>
            <a:r>
              <a:rPr lang="pl-PL" dirty="0"/>
              <a:t> on </a:t>
            </a:r>
            <a:r>
              <a:rPr lang="pl-PL" dirty="0" err="1"/>
              <a:t>newsagents</a:t>
            </a:r>
            <a:r>
              <a:rPr lang="pl-PL" dirty="0"/>
              <a:t> and </a:t>
            </a:r>
            <a:r>
              <a:rPr lang="pl-PL" dirty="0" err="1"/>
              <a:t>even</a:t>
            </a:r>
            <a:r>
              <a:rPr lang="pl-PL" dirty="0"/>
              <a:t> </a:t>
            </a:r>
            <a:r>
              <a:rPr lang="pl-PL" dirty="0" err="1"/>
              <a:t>newspaper</a:t>
            </a:r>
            <a:r>
              <a:rPr lang="pl-PL" dirty="0"/>
              <a:t> </a:t>
            </a:r>
            <a:r>
              <a:rPr lang="pl-PL" dirty="0" err="1"/>
              <a:t>boys</a:t>
            </a:r>
            <a:r>
              <a:rPr lang="pl-PL" dirty="0"/>
              <a:t>; a bomb </a:t>
            </a:r>
            <a:r>
              <a:rPr lang="pl-PL" dirty="0" err="1"/>
              <a:t>attack</a:t>
            </a:r>
            <a:r>
              <a:rPr lang="pl-PL" dirty="0"/>
              <a:t> and </a:t>
            </a:r>
            <a:r>
              <a:rPr lang="pl-PL" dirty="0" err="1"/>
              <a:t>other</a:t>
            </a:r>
            <a:r>
              <a:rPr lang="pl-PL" dirty="0"/>
              <a:t> </a:t>
            </a:r>
            <a:r>
              <a:rPr lang="pl-PL" dirty="0" err="1"/>
              <a:t>incidents</a:t>
            </a:r>
            <a:r>
              <a:rPr lang="pl-PL" dirty="0"/>
              <a:t>.</a:t>
            </a:r>
          </a:p>
          <a:p>
            <a:pPr marL="0" indent="0">
              <a:buNone/>
            </a:pPr>
            <a:endParaRPr lang="en-US" dirty="0"/>
          </a:p>
          <a:p>
            <a:pPr marL="0" indent="0">
              <a:buNone/>
            </a:pPr>
            <a:endParaRPr lang="pl-PL" dirty="0"/>
          </a:p>
        </p:txBody>
      </p:sp>
    </p:spTree>
    <p:extLst>
      <p:ext uri="{BB962C8B-B14F-4D97-AF65-F5344CB8AC3E}">
        <p14:creationId xmlns:p14="http://schemas.microsoft.com/office/powerpoint/2010/main" val="763183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pPr marL="571500" indent="-571500">
              <a:lnSpc>
                <a:spcPct val="150000"/>
              </a:lnSpc>
              <a:buAutoNum type="romanUcPeriod"/>
            </a:pPr>
            <a:r>
              <a:rPr lang="pl-PL" dirty="0" err="1"/>
              <a:t>Council</a:t>
            </a:r>
            <a:r>
              <a:rPr lang="pl-PL" dirty="0"/>
              <a:t> of Europe, ECHR, </a:t>
            </a:r>
            <a:r>
              <a:rPr lang="pl-PL" dirty="0" err="1"/>
              <a:t>ECtHR</a:t>
            </a:r>
            <a:r>
              <a:rPr lang="pl-PL" dirty="0"/>
              <a:t>: </a:t>
            </a:r>
            <a:r>
              <a:rPr lang="pl-PL" dirty="0" err="1"/>
              <a:t>Overview</a:t>
            </a:r>
            <a:endParaRPr lang="pl-PL" dirty="0"/>
          </a:p>
          <a:p>
            <a:pPr marL="571500" indent="-571500">
              <a:lnSpc>
                <a:spcPct val="150000"/>
              </a:lnSpc>
              <a:buAutoNum type="romanUcPeriod"/>
            </a:pPr>
            <a:r>
              <a:rPr lang="pl-PL" dirty="0" err="1"/>
              <a:t>Freedom</a:t>
            </a:r>
            <a:r>
              <a:rPr lang="pl-PL" dirty="0"/>
              <a:t> of </a:t>
            </a:r>
            <a:r>
              <a:rPr lang="pl-PL" dirty="0" err="1"/>
              <a:t>expression</a:t>
            </a:r>
            <a:r>
              <a:rPr lang="pl-PL" dirty="0"/>
              <a:t> in the </a:t>
            </a:r>
            <a:r>
              <a:rPr lang="pl-PL" dirty="0" err="1"/>
              <a:t>Convention</a:t>
            </a:r>
            <a:endParaRPr lang="pl-PL" dirty="0"/>
          </a:p>
          <a:p>
            <a:pPr marL="571500" indent="-571500">
              <a:lnSpc>
                <a:spcPct val="150000"/>
              </a:lnSpc>
              <a:buAutoNum type="romanUcPeriod"/>
            </a:pPr>
            <a:r>
              <a:rPr lang="pl-PL" dirty="0"/>
              <a:t>General </a:t>
            </a:r>
            <a:r>
              <a:rPr lang="pl-PL" dirty="0" err="1"/>
              <a:t>principles</a:t>
            </a:r>
            <a:r>
              <a:rPr lang="pl-PL" dirty="0"/>
              <a:t> of </a:t>
            </a:r>
            <a:r>
              <a:rPr lang="pl-PL" dirty="0" err="1"/>
              <a:t>interpreting</a:t>
            </a:r>
            <a:r>
              <a:rPr lang="pl-PL" dirty="0"/>
              <a:t> the </a:t>
            </a:r>
            <a:r>
              <a:rPr lang="pl-PL" dirty="0" err="1"/>
              <a:t>Convention</a:t>
            </a:r>
            <a:r>
              <a:rPr lang="pl-PL" dirty="0"/>
              <a:t> and </a:t>
            </a:r>
            <a:r>
              <a:rPr lang="pl-PL" dirty="0" err="1"/>
              <a:t>Article</a:t>
            </a:r>
            <a:r>
              <a:rPr lang="pl-PL" dirty="0"/>
              <a:t> 10</a:t>
            </a:r>
          </a:p>
          <a:p>
            <a:pPr marL="571500" indent="-571500">
              <a:lnSpc>
                <a:spcPct val="150000"/>
              </a:lnSpc>
              <a:buAutoNum type="romanUcPeriod"/>
            </a:pPr>
            <a:r>
              <a:rPr lang="pl-PL" dirty="0" err="1"/>
              <a:t>Freedom</a:t>
            </a:r>
            <a:r>
              <a:rPr lang="pl-PL" dirty="0"/>
              <a:t> of </a:t>
            </a:r>
            <a:r>
              <a:rPr lang="pl-PL" dirty="0" err="1"/>
              <a:t>expression</a:t>
            </a:r>
            <a:r>
              <a:rPr lang="pl-PL" dirty="0"/>
              <a:t> in a </a:t>
            </a:r>
            <a:r>
              <a:rPr lang="pl-PL" dirty="0" err="1"/>
              <a:t>political</a:t>
            </a:r>
            <a:r>
              <a:rPr lang="pl-PL" dirty="0"/>
              <a:t> </a:t>
            </a:r>
            <a:r>
              <a:rPr lang="pl-PL" dirty="0" err="1"/>
              <a:t>debate</a:t>
            </a:r>
            <a:endParaRPr lang="pl-PL" dirty="0"/>
          </a:p>
          <a:p>
            <a:pPr marL="571500" indent="-571500">
              <a:lnSpc>
                <a:spcPct val="150000"/>
              </a:lnSpc>
              <a:buAutoNum type="romanUcPeriod"/>
            </a:pPr>
            <a:r>
              <a:rPr lang="pl-PL" dirty="0" err="1"/>
              <a:t>Freedom</a:t>
            </a:r>
            <a:r>
              <a:rPr lang="pl-PL" dirty="0"/>
              <a:t> of </a:t>
            </a:r>
            <a:r>
              <a:rPr lang="pl-PL" dirty="0" err="1"/>
              <a:t>artistic</a:t>
            </a:r>
            <a:r>
              <a:rPr lang="pl-PL" dirty="0"/>
              <a:t> </a:t>
            </a:r>
            <a:r>
              <a:rPr lang="pl-PL" dirty="0" err="1"/>
              <a:t>expression</a:t>
            </a:r>
            <a:endParaRPr lang="pl-PL" dirty="0"/>
          </a:p>
          <a:p>
            <a:pPr marL="571500" indent="-571500">
              <a:lnSpc>
                <a:spcPct val="150000"/>
              </a:lnSpc>
              <a:buAutoNum type="romanUcPeriod"/>
            </a:pPr>
            <a:endParaRPr lang="pl-PL" dirty="0"/>
          </a:p>
        </p:txBody>
      </p:sp>
    </p:spTree>
    <p:extLst>
      <p:ext uri="{BB962C8B-B14F-4D97-AF65-F5344CB8AC3E}">
        <p14:creationId xmlns:p14="http://schemas.microsoft.com/office/powerpoint/2010/main" val="40285721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en-US" sz="3600" dirty="0" err="1"/>
              <a:t>Özgür</a:t>
            </a:r>
            <a:r>
              <a:rPr lang="en-US" sz="3600" dirty="0"/>
              <a:t> </a:t>
            </a:r>
            <a:r>
              <a:rPr lang="en-US" sz="3600" dirty="0" err="1"/>
              <a:t>Gündem</a:t>
            </a:r>
            <a:r>
              <a:rPr lang="pl-PL" sz="3600" dirty="0"/>
              <a:t> vs. Turkey</a:t>
            </a:r>
          </a:p>
        </p:txBody>
      </p:sp>
      <p:sp>
        <p:nvSpPr>
          <p:cNvPr id="3" name="Symbol zastępczy zawartości 2"/>
          <p:cNvSpPr>
            <a:spLocks noGrp="1"/>
          </p:cNvSpPr>
          <p:nvPr>
            <p:ph idx="1"/>
          </p:nvPr>
        </p:nvSpPr>
        <p:spPr/>
        <p:txBody>
          <a:bodyPr>
            <a:normAutofit/>
          </a:bodyPr>
          <a:lstStyle/>
          <a:p>
            <a:pPr marL="0" indent="0" algn="just">
              <a:buNone/>
            </a:pPr>
            <a:r>
              <a:rPr lang="en-US" sz="2400" dirty="0"/>
              <a:t>The Court concludes that the respondent State has failed to take adequate protective and investigative measures to protect </a:t>
            </a:r>
            <a:r>
              <a:rPr lang="en-US" sz="2400" i="1" dirty="0" err="1"/>
              <a:t>Özgür</a:t>
            </a:r>
            <a:r>
              <a:rPr lang="en-US" sz="2400" i="1" dirty="0"/>
              <a:t> </a:t>
            </a:r>
            <a:r>
              <a:rPr lang="en-US" sz="2400" i="1" dirty="0" err="1"/>
              <a:t>Gündem</a:t>
            </a:r>
            <a:r>
              <a:rPr lang="en-US" sz="2400" dirty="0" err="1"/>
              <a:t>'s</a:t>
            </a:r>
            <a:r>
              <a:rPr lang="en-US" sz="2400" dirty="0"/>
              <a:t> exercise of its freedom of expression and that it has imposed measures on the newspaper, through the search-and-arrest operation of 10 December 1993 and through numerous prosecutions and convictions in respect of issues of the newspaper, which were disproportionate and unjustified in the pursuit of any legitimate aim. As a result of these cumulative factors, the newspaper ceased publication. Accordingly, there has been a breach of Article 10 of the Convention.</a:t>
            </a:r>
          </a:p>
          <a:p>
            <a:pPr marL="0" indent="0">
              <a:buNone/>
            </a:pPr>
            <a:endParaRPr lang="pl-PL" dirty="0"/>
          </a:p>
        </p:txBody>
      </p:sp>
    </p:spTree>
    <p:extLst>
      <p:ext uri="{BB962C8B-B14F-4D97-AF65-F5344CB8AC3E}">
        <p14:creationId xmlns:p14="http://schemas.microsoft.com/office/powerpoint/2010/main" val="13230372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IV. FE </a:t>
            </a:r>
            <a:r>
              <a:rPr lang="pl-PL" dirty="0" err="1"/>
              <a:t>within</a:t>
            </a:r>
            <a:r>
              <a:rPr lang="pl-PL" dirty="0"/>
              <a:t> a </a:t>
            </a:r>
            <a:r>
              <a:rPr lang="pl-PL" dirty="0" err="1"/>
              <a:t>political</a:t>
            </a:r>
            <a:r>
              <a:rPr lang="pl-PL" dirty="0"/>
              <a:t> </a:t>
            </a:r>
            <a:r>
              <a:rPr lang="pl-PL" dirty="0" err="1"/>
              <a:t>debate</a:t>
            </a:r>
            <a:endParaRPr lang="pl-PL" dirty="0"/>
          </a:p>
        </p:txBody>
      </p:sp>
      <p:sp>
        <p:nvSpPr>
          <p:cNvPr id="3" name="Symbol zastępczy zawartości 2"/>
          <p:cNvSpPr>
            <a:spLocks noGrp="1"/>
          </p:cNvSpPr>
          <p:nvPr>
            <p:ph idx="1"/>
          </p:nvPr>
        </p:nvSpPr>
        <p:spPr/>
        <p:txBody>
          <a:bodyPr>
            <a:normAutofit fontScale="85000" lnSpcReduction="20000"/>
          </a:bodyPr>
          <a:lstStyle/>
          <a:p>
            <a:pPr marL="0" indent="0">
              <a:buNone/>
            </a:pPr>
            <a:r>
              <a:rPr lang="pl-PL" dirty="0" err="1"/>
              <a:t>Oberschlick</a:t>
            </a:r>
            <a:r>
              <a:rPr lang="pl-PL" dirty="0"/>
              <a:t> v. Austria No. 2: </a:t>
            </a:r>
          </a:p>
          <a:p>
            <a:pPr marL="0" indent="0" algn="just">
              <a:buNone/>
            </a:pPr>
            <a:r>
              <a:rPr lang="en-US" dirty="0"/>
              <a:t>The applicant, a journalist, was the editor of a periodical. He reproduced a speech made by </a:t>
            </a:r>
            <a:r>
              <a:rPr lang="en-US" dirty="0" err="1"/>
              <a:t>Mr</a:t>
            </a:r>
            <a:r>
              <a:rPr lang="en-US" dirty="0"/>
              <a:t> Haider, the leader of the Austrian Freedom Party, a party of the far-right. The speech argued that all soldiers in World War Two, including German soldiers, fought for peace and freedom. He argued that people should be grateful to all soldiers who fought for having founded today's democratic society. He also suggested that only those who had risked their lives in the war were entitled to exercise freedom of speech. </a:t>
            </a:r>
            <a:endParaRPr lang="pl-PL" dirty="0"/>
          </a:p>
          <a:p>
            <a:pPr marL="0" indent="0" algn="just">
              <a:buNone/>
            </a:pPr>
            <a:endParaRPr lang="pl-PL" dirty="0"/>
          </a:p>
          <a:p>
            <a:pPr marL="0" indent="0" algn="just">
              <a:buNone/>
            </a:pPr>
            <a:r>
              <a:rPr lang="en-US" dirty="0"/>
              <a:t>The applicant commented that Haider </a:t>
            </a:r>
            <a:r>
              <a:rPr lang="pl-PL" dirty="0"/>
              <a:t>„</a:t>
            </a:r>
            <a:r>
              <a:rPr lang="en-US" dirty="0"/>
              <a:t>was not a Nazi but was an idiot</a:t>
            </a:r>
            <a:r>
              <a:rPr lang="pl-PL" dirty="0"/>
              <a:t> [</a:t>
            </a:r>
            <a:r>
              <a:rPr lang="pl-PL" dirty="0" err="1"/>
              <a:t>Trottel</a:t>
            </a:r>
            <a:r>
              <a:rPr lang="pl-PL" dirty="0"/>
              <a:t>]”</a:t>
            </a:r>
            <a:r>
              <a:rPr lang="en-US" dirty="0"/>
              <a:t>. Haider brought an action for criminal defamation and for insult against the applicant. The applicant was found guilty of having insulted Haider and ordered to pay a fine. The court of first instance held that the word idiot could only be used as a disparagement and could never be used for any objective criticism.</a:t>
            </a:r>
            <a:endParaRPr lang="pl-PL" dirty="0"/>
          </a:p>
        </p:txBody>
      </p:sp>
    </p:spTree>
    <p:extLst>
      <p:ext uri="{BB962C8B-B14F-4D97-AF65-F5344CB8AC3E}">
        <p14:creationId xmlns:p14="http://schemas.microsoft.com/office/powerpoint/2010/main" val="25373848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a:t>Oberschlick</a:t>
            </a:r>
            <a:r>
              <a:rPr lang="pl-PL" dirty="0"/>
              <a:t> No. 2</a:t>
            </a:r>
          </a:p>
        </p:txBody>
      </p:sp>
      <p:sp>
        <p:nvSpPr>
          <p:cNvPr id="3" name="Symbol zastępczy zawartości 2"/>
          <p:cNvSpPr>
            <a:spLocks noGrp="1"/>
          </p:cNvSpPr>
          <p:nvPr>
            <p:ph idx="1"/>
          </p:nvPr>
        </p:nvSpPr>
        <p:spPr/>
        <p:txBody>
          <a:bodyPr>
            <a:normAutofit fontScale="92500" lnSpcReduction="10000"/>
          </a:bodyPr>
          <a:lstStyle/>
          <a:p>
            <a:pPr marL="0" indent="0">
              <a:buNone/>
            </a:pPr>
            <a:r>
              <a:rPr lang="pl-PL" dirty="0"/>
              <a:t>The Court </a:t>
            </a:r>
            <a:r>
              <a:rPr lang="pl-PL" dirty="0" err="1"/>
              <a:t>found</a:t>
            </a:r>
            <a:r>
              <a:rPr lang="pl-PL" dirty="0"/>
              <a:t> the </a:t>
            </a:r>
            <a:r>
              <a:rPr lang="pl-PL" dirty="0" err="1"/>
              <a:t>violation</a:t>
            </a:r>
            <a:r>
              <a:rPr lang="pl-PL" dirty="0"/>
              <a:t> of Art. 10. </a:t>
            </a:r>
          </a:p>
          <a:p>
            <a:pPr marL="0" indent="0">
              <a:buNone/>
            </a:pPr>
            <a:r>
              <a:rPr lang="pl-PL" dirty="0"/>
              <a:t>It </a:t>
            </a:r>
            <a:r>
              <a:rPr lang="pl-PL" dirty="0" err="1"/>
              <a:t>stated</a:t>
            </a:r>
            <a:r>
              <a:rPr lang="pl-PL" dirty="0"/>
              <a:t> </a:t>
            </a:r>
            <a:r>
              <a:rPr lang="pl-PL" dirty="0" err="1"/>
              <a:t>that</a:t>
            </a:r>
            <a:r>
              <a:rPr lang="pl-PL" dirty="0"/>
              <a:t> the </a:t>
            </a:r>
            <a:r>
              <a:rPr lang="pl-PL" dirty="0" err="1"/>
              <a:t>politician</a:t>
            </a:r>
            <a:r>
              <a:rPr lang="pl-PL" dirty="0"/>
              <a:t> „</a:t>
            </a:r>
            <a:r>
              <a:rPr lang="pl-PL" dirty="0" err="1"/>
              <a:t>clearly</a:t>
            </a:r>
            <a:r>
              <a:rPr lang="pl-PL" dirty="0"/>
              <a:t> </a:t>
            </a:r>
            <a:r>
              <a:rPr lang="en-US" dirty="0"/>
              <a:t>intended to be provocative and consequently to arouse strong reactions</a:t>
            </a:r>
            <a:r>
              <a:rPr lang="pl-PL" dirty="0"/>
              <a:t>”. </a:t>
            </a:r>
            <a:r>
              <a:rPr lang="en-US" dirty="0"/>
              <a:t>It therefore held: “the applicant’s words … may certainly be considered</a:t>
            </a:r>
            <a:r>
              <a:rPr lang="pl-PL" dirty="0"/>
              <a:t> </a:t>
            </a:r>
            <a:r>
              <a:rPr lang="en-US" dirty="0"/>
              <a:t>polemical, [but] they did not on that account constitute a gratuitous</a:t>
            </a:r>
            <a:r>
              <a:rPr lang="pl-PL" dirty="0"/>
              <a:t> </a:t>
            </a:r>
            <a:r>
              <a:rPr lang="en-US" dirty="0"/>
              <a:t>personal attack as the author provided an objectively understandable</a:t>
            </a:r>
            <a:r>
              <a:rPr lang="pl-PL" dirty="0"/>
              <a:t> </a:t>
            </a:r>
            <a:r>
              <a:rPr lang="en-US" dirty="0"/>
              <a:t>explanation for them derived from the politician’s speech …” The</a:t>
            </a:r>
            <a:r>
              <a:rPr lang="pl-PL" dirty="0"/>
              <a:t> </a:t>
            </a:r>
            <a:r>
              <a:rPr lang="en-US" dirty="0"/>
              <a:t>word “idiot” “[did] not seem disproportionate to the indignation knowingly</a:t>
            </a:r>
            <a:r>
              <a:rPr lang="pl-PL" dirty="0"/>
              <a:t> </a:t>
            </a:r>
            <a:r>
              <a:rPr lang="pl-PL" dirty="0" err="1"/>
              <a:t>aroused</a:t>
            </a:r>
            <a:r>
              <a:rPr lang="pl-PL" dirty="0"/>
              <a:t>” by Haider.</a:t>
            </a:r>
          </a:p>
          <a:p>
            <a:pPr marL="0" indent="0">
              <a:buNone/>
            </a:pPr>
            <a:endParaRPr lang="pl-PL" dirty="0"/>
          </a:p>
          <a:p>
            <a:pPr marL="0" indent="0">
              <a:buNone/>
            </a:pPr>
            <a:r>
              <a:rPr lang="pl-PL" dirty="0" err="1"/>
              <a:t>Dissending</a:t>
            </a:r>
            <a:r>
              <a:rPr lang="pl-PL" dirty="0"/>
              <a:t> </a:t>
            </a:r>
            <a:r>
              <a:rPr lang="pl-PL" dirty="0" err="1"/>
              <a:t>opinions</a:t>
            </a:r>
            <a:r>
              <a:rPr lang="pl-PL" dirty="0"/>
              <a:t> of </a:t>
            </a:r>
            <a:r>
              <a:rPr lang="pl-PL" dirty="0" err="1"/>
              <a:t>two</a:t>
            </a:r>
            <a:r>
              <a:rPr lang="pl-PL" dirty="0"/>
              <a:t> </a:t>
            </a:r>
            <a:r>
              <a:rPr lang="pl-PL" dirty="0" err="1"/>
              <a:t>justices</a:t>
            </a:r>
            <a:r>
              <a:rPr lang="pl-PL" dirty="0"/>
              <a:t>: </a:t>
            </a:r>
            <a:r>
              <a:rPr lang="pl-PL" dirty="0" err="1"/>
              <a:t>an</a:t>
            </a:r>
            <a:r>
              <a:rPr lang="pl-PL" dirty="0"/>
              <a:t> </a:t>
            </a:r>
            <a:r>
              <a:rPr lang="pl-PL" dirty="0" err="1"/>
              <a:t>insult</a:t>
            </a:r>
            <a:r>
              <a:rPr lang="pl-PL" dirty="0"/>
              <a:t> </a:t>
            </a:r>
            <a:r>
              <a:rPr lang="pl-PL" dirty="0" err="1"/>
              <a:t>should</a:t>
            </a:r>
            <a:r>
              <a:rPr lang="pl-PL" dirty="0"/>
              <a:t> </a:t>
            </a:r>
            <a:r>
              <a:rPr lang="pl-PL" dirty="0" err="1"/>
              <a:t>never</a:t>
            </a:r>
            <a:r>
              <a:rPr lang="pl-PL" dirty="0"/>
              <a:t> be </a:t>
            </a:r>
            <a:r>
              <a:rPr lang="pl-PL" dirty="0" err="1"/>
              <a:t>protected</a:t>
            </a:r>
            <a:r>
              <a:rPr lang="pl-PL" dirty="0"/>
              <a:t> </a:t>
            </a:r>
            <a:r>
              <a:rPr lang="pl-PL" dirty="0" err="1"/>
              <a:t>under</a:t>
            </a:r>
            <a:r>
              <a:rPr lang="pl-PL" dirty="0"/>
              <a:t> the </a:t>
            </a:r>
            <a:r>
              <a:rPr lang="pl-PL" dirty="0" err="1"/>
              <a:t>Convention</a:t>
            </a:r>
            <a:r>
              <a:rPr lang="pl-PL" dirty="0"/>
              <a:t>. </a:t>
            </a:r>
          </a:p>
        </p:txBody>
      </p:sp>
    </p:spTree>
    <p:extLst>
      <p:ext uri="{BB962C8B-B14F-4D97-AF65-F5344CB8AC3E}">
        <p14:creationId xmlns:p14="http://schemas.microsoft.com/office/powerpoint/2010/main" val="15712303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FE and </a:t>
            </a:r>
            <a:r>
              <a:rPr lang="pl-PL" dirty="0" err="1"/>
              <a:t>politics</a:t>
            </a:r>
            <a:r>
              <a:rPr lang="pl-PL" dirty="0"/>
              <a:t>: </a:t>
            </a:r>
            <a:r>
              <a:rPr lang="pl-PL" dirty="0" err="1"/>
              <a:t>some</a:t>
            </a:r>
            <a:r>
              <a:rPr lang="pl-PL" dirty="0"/>
              <a:t> </a:t>
            </a:r>
            <a:r>
              <a:rPr lang="pl-PL" dirty="0" err="1"/>
              <a:t>conclusions</a:t>
            </a:r>
            <a:endParaRPr lang="pl-PL" dirty="0"/>
          </a:p>
        </p:txBody>
      </p:sp>
      <p:sp>
        <p:nvSpPr>
          <p:cNvPr id="3" name="Symbol zastępczy zawartości 2"/>
          <p:cNvSpPr>
            <a:spLocks noGrp="1"/>
          </p:cNvSpPr>
          <p:nvPr>
            <p:ph idx="1"/>
          </p:nvPr>
        </p:nvSpPr>
        <p:spPr/>
        <p:txBody>
          <a:bodyPr>
            <a:normAutofit fontScale="85000" lnSpcReduction="10000"/>
          </a:bodyPr>
          <a:lstStyle/>
          <a:p>
            <a:r>
              <a:rPr lang="pl-PL" dirty="0" err="1"/>
              <a:t>Politicians</a:t>
            </a:r>
            <a:r>
              <a:rPr lang="pl-PL" dirty="0"/>
              <a:t> </a:t>
            </a:r>
            <a:r>
              <a:rPr lang="pl-PL" dirty="0" err="1"/>
              <a:t>are</a:t>
            </a:r>
            <a:r>
              <a:rPr lang="pl-PL" dirty="0"/>
              <a:t> by </a:t>
            </a:r>
            <a:r>
              <a:rPr lang="pl-PL" dirty="0" err="1"/>
              <a:t>principle</a:t>
            </a:r>
            <a:r>
              <a:rPr lang="pl-PL" dirty="0"/>
              <a:t> less </a:t>
            </a:r>
            <a:r>
              <a:rPr lang="pl-PL" dirty="0" err="1"/>
              <a:t>protected</a:t>
            </a:r>
            <a:r>
              <a:rPr lang="pl-PL" dirty="0"/>
              <a:t> </a:t>
            </a:r>
            <a:r>
              <a:rPr lang="pl-PL" dirty="0" err="1"/>
              <a:t>against</a:t>
            </a:r>
            <a:r>
              <a:rPr lang="pl-PL" dirty="0"/>
              <a:t> </a:t>
            </a:r>
            <a:r>
              <a:rPr lang="pl-PL" dirty="0" err="1"/>
              <a:t>insult</a:t>
            </a:r>
            <a:r>
              <a:rPr lang="pl-PL" dirty="0"/>
              <a:t>, </a:t>
            </a:r>
            <a:r>
              <a:rPr lang="pl-PL" dirty="0" err="1"/>
              <a:t>defamation</a:t>
            </a:r>
            <a:r>
              <a:rPr lang="pl-PL" dirty="0"/>
              <a:t> etc. – </a:t>
            </a:r>
            <a:r>
              <a:rPr lang="pl-PL" dirty="0" err="1"/>
              <a:t>when</a:t>
            </a:r>
            <a:r>
              <a:rPr lang="pl-PL" dirty="0"/>
              <a:t> </a:t>
            </a:r>
            <a:r>
              <a:rPr lang="pl-PL" dirty="0" err="1"/>
              <a:t>compared</a:t>
            </a:r>
            <a:r>
              <a:rPr lang="pl-PL" dirty="0"/>
              <a:t> to </a:t>
            </a:r>
            <a:r>
              <a:rPr lang="pl-PL" dirty="0" err="1"/>
              <a:t>provate</a:t>
            </a:r>
            <a:r>
              <a:rPr lang="pl-PL" dirty="0"/>
              <a:t> </a:t>
            </a:r>
            <a:r>
              <a:rPr lang="pl-PL" dirty="0" err="1"/>
              <a:t>citizens</a:t>
            </a:r>
            <a:r>
              <a:rPr lang="pl-PL" dirty="0"/>
              <a:t>, </a:t>
            </a:r>
            <a:r>
              <a:rPr lang="pl-PL" dirty="0" err="1"/>
              <a:t>they</a:t>
            </a:r>
            <a:r>
              <a:rPr lang="pl-PL" dirty="0"/>
              <a:t> </a:t>
            </a:r>
            <a:r>
              <a:rPr lang="pl-PL" dirty="0" err="1"/>
              <a:t>should</a:t>
            </a:r>
            <a:r>
              <a:rPr lang="pl-PL" dirty="0"/>
              <a:t> </a:t>
            </a:r>
            <a:r>
              <a:rPr lang="pl-PL" dirty="0" err="1"/>
              <a:t>accept</a:t>
            </a:r>
            <a:r>
              <a:rPr lang="pl-PL" dirty="0"/>
              <a:t> </a:t>
            </a:r>
            <a:r>
              <a:rPr lang="pl-PL" dirty="0" err="1"/>
              <a:t>critique</a:t>
            </a:r>
            <a:r>
              <a:rPr lang="pl-PL" dirty="0"/>
              <a:t> to a much </a:t>
            </a:r>
            <a:r>
              <a:rPr lang="pl-PL" dirty="0" err="1"/>
              <a:t>wider</a:t>
            </a:r>
            <a:r>
              <a:rPr lang="pl-PL" dirty="0"/>
              <a:t> </a:t>
            </a:r>
            <a:r>
              <a:rPr lang="pl-PL" dirty="0" err="1"/>
              <a:t>extent</a:t>
            </a:r>
            <a:r>
              <a:rPr lang="pl-PL" dirty="0"/>
              <a:t>.</a:t>
            </a:r>
          </a:p>
          <a:p>
            <a:endParaRPr lang="pl-PL" dirty="0"/>
          </a:p>
          <a:p>
            <a:r>
              <a:rPr lang="pl-PL" dirty="0" err="1"/>
              <a:t>Members</a:t>
            </a:r>
            <a:r>
              <a:rPr lang="pl-PL" dirty="0"/>
              <a:t> of </a:t>
            </a:r>
            <a:r>
              <a:rPr lang="pl-PL" dirty="0" err="1"/>
              <a:t>government</a:t>
            </a:r>
            <a:r>
              <a:rPr lang="pl-PL" dirty="0"/>
              <a:t> </a:t>
            </a:r>
            <a:r>
              <a:rPr lang="pl-PL" dirty="0" err="1"/>
              <a:t>may</a:t>
            </a:r>
            <a:r>
              <a:rPr lang="pl-PL" dirty="0"/>
              <a:t> be </a:t>
            </a:r>
            <a:r>
              <a:rPr lang="pl-PL" dirty="0" err="1"/>
              <a:t>even</a:t>
            </a:r>
            <a:r>
              <a:rPr lang="pl-PL" dirty="0"/>
              <a:t> less </a:t>
            </a:r>
            <a:r>
              <a:rPr lang="pl-PL" dirty="0" err="1"/>
              <a:t>protected</a:t>
            </a:r>
            <a:r>
              <a:rPr lang="pl-PL" dirty="0"/>
              <a:t> </a:t>
            </a:r>
            <a:r>
              <a:rPr lang="pl-PL" dirty="0" err="1"/>
              <a:t>than</a:t>
            </a:r>
            <a:r>
              <a:rPr lang="pl-PL" dirty="0"/>
              <a:t> </a:t>
            </a:r>
            <a:r>
              <a:rPr lang="pl-PL" dirty="0" err="1"/>
              <a:t>other</a:t>
            </a:r>
            <a:r>
              <a:rPr lang="pl-PL" dirty="0"/>
              <a:t> </a:t>
            </a:r>
            <a:r>
              <a:rPr lang="pl-PL" dirty="0" err="1"/>
              <a:t>politicians</a:t>
            </a:r>
            <a:r>
              <a:rPr lang="pl-PL" dirty="0"/>
              <a:t>.</a:t>
            </a:r>
          </a:p>
          <a:p>
            <a:endParaRPr lang="pl-PL" dirty="0"/>
          </a:p>
          <a:p>
            <a:r>
              <a:rPr lang="pl-PL" dirty="0" err="1"/>
              <a:t>ECtHR</a:t>
            </a:r>
            <a:r>
              <a:rPr lang="pl-PL" dirty="0"/>
              <a:t> </a:t>
            </a:r>
            <a:r>
              <a:rPr lang="pl-PL" dirty="0" err="1"/>
              <a:t>is</a:t>
            </a:r>
            <a:r>
              <a:rPr lang="pl-PL" dirty="0"/>
              <a:t> </a:t>
            </a:r>
            <a:r>
              <a:rPr lang="pl-PL" dirty="0" err="1"/>
              <a:t>sceptical</a:t>
            </a:r>
            <a:r>
              <a:rPr lang="pl-PL" dirty="0"/>
              <a:t> </a:t>
            </a:r>
            <a:r>
              <a:rPr lang="pl-PL" dirty="0" err="1"/>
              <a:t>toward</a:t>
            </a:r>
            <a:r>
              <a:rPr lang="pl-PL" dirty="0"/>
              <a:t> </a:t>
            </a:r>
            <a:r>
              <a:rPr lang="pl-PL" dirty="0" err="1"/>
              <a:t>regulations</a:t>
            </a:r>
            <a:r>
              <a:rPr lang="pl-PL" dirty="0"/>
              <a:t> of </a:t>
            </a:r>
            <a:r>
              <a:rPr lang="pl-PL" dirty="0" err="1"/>
              <a:t>some</a:t>
            </a:r>
            <a:r>
              <a:rPr lang="pl-PL" dirty="0"/>
              <a:t> </a:t>
            </a:r>
            <a:r>
              <a:rPr lang="pl-PL" dirty="0" err="1"/>
              <a:t>member</a:t>
            </a:r>
            <a:r>
              <a:rPr lang="pl-PL" dirty="0"/>
              <a:t> </a:t>
            </a:r>
            <a:r>
              <a:rPr lang="pl-PL" dirty="0" err="1"/>
              <a:t>states</a:t>
            </a:r>
            <a:r>
              <a:rPr lang="pl-PL" dirty="0"/>
              <a:t>, </a:t>
            </a:r>
            <a:r>
              <a:rPr lang="pl-PL" dirty="0" err="1"/>
              <a:t>which</a:t>
            </a:r>
            <a:r>
              <a:rPr lang="pl-PL" dirty="0"/>
              <a:t> </a:t>
            </a:r>
            <a:r>
              <a:rPr lang="pl-PL" dirty="0" err="1"/>
              <a:t>are</a:t>
            </a:r>
            <a:r>
              <a:rPr lang="pl-PL" dirty="0"/>
              <a:t> </a:t>
            </a:r>
            <a:r>
              <a:rPr lang="pl-PL" dirty="0" err="1"/>
              <a:t>aimed</a:t>
            </a:r>
            <a:r>
              <a:rPr lang="pl-PL" dirty="0"/>
              <a:t> </a:t>
            </a:r>
            <a:r>
              <a:rPr lang="pl-PL" dirty="0" err="1"/>
              <a:t>at</a:t>
            </a:r>
            <a:r>
              <a:rPr lang="pl-PL" dirty="0"/>
              <a:t> </a:t>
            </a:r>
            <a:r>
              <a:rPr lang="pl-PL" dirty="0" err="1"/>
              <a:t>protection</a:t>
            </a:r>
            <a:r>
              <a:rPr lang="pl-PL" dirty="0"/>
              <a:t> of </a:t>
            </a:r>
            <a:r>
              <a:rPr lang="pl-PL" dirty="0" err="1"/>
              <a:t>heads</a:t>
            </a:r>
            <a:r>
              <a:rPr lang="pl-PL" dirty="0"/>
              <a:t> of </a:t>
            </a:r>
            <a:r>
              <a:rPr lang="pl-PL" dirty="0" err="1"/>
              <a:t>state</a:t>
            </a:r>
            <a:r>
              <a:rPr lang="pl-PL" dirty="0"/>
              <a:t>. </a:t>
            </a:r>
            <a:r>
              <a:rPr lang="pl-PL" dirty="0" err="1"/>
              <a:t>ECtHR</a:t>
            </a:r>
            <a:r>
              <a:rPr lang="pl-PL" dirty="0"/>
              <a:t> </a:t>
            </a:r>
            <a:r>
              <a:rPr lang="pl-PL" dirty="0" err="1"/>
              <a:t>perceives</a:t>
            </a:r>
            <a:r>
              <a:rPr lang="pl-PL" dirty="0"/>
              <a:t> </a:t>
            </a:r>
            <a:r>
              <a:rPr lang="pl-PL" dirty="0" err="1"/>
              <a:t>them</a:t>
            </a:r>
            <a:r>
              <a:rPr lang="pl-PL" dirty="0"/>
              <a:t> as </a:t>
            </a:r>
            <a:r>
              <a:rPr lang="pl-PL" dirty="0" err="1"/>
              <a:t>historical</a:t>
            </a:r>
            <a:r>
              <a:rPr lang="pl-PL" dirty="0"/>
              <a:t> </a:t>
            </a:r>
            <a:r>
              <a:rPr lang="pl-PL" dirty="0" err="1"/>
              <a:t>legal</a:t>
            </a:r>
            <a:r>
              <a:rPr lang="pl-PL" dirty="0"/>
              <a:t> </a:t>
            </a:r>
            <a:r>
              <a:rPr lang="pl-PL" dirty="0" err="1"/>
              <a:t>relicts</a:t>
            </a:r>
            <a:r>
              <a:rPr lang="pl-PL" dirty="0"/>
              <a:t>.</a:t>
            </a:r>
          </a:p>
          <a:p>
            <a:endParaRPr lang="pl-PL" dirty="0"/>
          </a:p>
          <a:p>
            <a:r>
              <a:rPr lang="pl-PL" dirty="0" err="1"/>
              <a:t>Protection</a:t>
            </a:r>
            <a:r>
              <a:rPr lang="pl-PL" dirty="0"/>
              <a:t> of </a:t>
            </a:r>
            <a:r>
              <a:rPr lang="pl-PL" dirty="0" err="1"/>
              <a:t>private</a:t>
            </a:r>
            <a:r>
              <a:rPr lang="pl-PL" dirty="0"/>
              <a:t> life of </a:t>
            </a:r>
            <a:r>
              <a:rPr lang="pl-PL" dirty="0" err="1"/>
              <a:t>politicians</a:t>
            </a:r>
            <a:r>
              <a:rPr lang="pl-PL" dirty="0"/>
              <a:t> (a problem of </a:t>
            </a:r>
            <a:r>
              <a:rPr lang="pl-PL" dirty="0" err="1"/>
              <a:t>credibility</a:t>
            </a:r>
            <a:r>
              <a:rPr lang="pl-PL" dirty="0"/>
              <a:t>).</a:t>
            </a:r>
          </a:p>
          <a:p>
            <a:endParaRPr lang="pl-PL" dirty="0"/>
          </a:p>
          <a:p>
            <a:r>
              <a:rPr lang="pl-PL" dirty="0" err="1"/>
              <a:t>Protection</a:t>
            </a:r>
            <a:r>
              <a:rPr lang="pl-PL" dirty="0"/>
              <a:t> of </a:t>
            </a:r>
            <a:r>
              <a:rPr lang="pl-PL" dirty="0" err="1"/>
              <a:t>officials</a:t>
            </a:r>
            <a:r>
              <a:rPr lang="pl-PL" dirty="0"/>
              <a:t>: </a:t>
            </a:r>
            <a:r>
              <a:rPr lang="pl-PL" dirty="0" err="1"/>
              <a:t>between</a:t>
            </a:r>
            <a:r>
              <a:rPr lang="pl-PL" dirty="0"/>
              <a:t> </a:t>
            </a:r>
            <a:r>
              <a:rPr lang="pl-PL" dirty="0" err="1"/>
              <a:t>politicians</a:t>
            </a:r>
            <a:r>
              <a:rPr lang="pl-PL" dirty="0"/>
              <a:t> and </a:t>
            </a:r>
            <a:r>
              <a:rPr lang="pl-PL" dirty="0" err="1"/>
              <a:t>citizens</a:t>
            </a:r>
            <a:endParaRPr lang="pl-PL" dirty="0"/>
          </a:p>
        </p:txBody>
      </p:sp>
    </p:spTree>
    <p:extLst>
      <p:ext uri="{BB962C8B-B14F-4D97-AF65-F5344CB8AC3E}">
        <p14:creationId xmlns:p14="http://schemas.microsoft.com/office/powerpoint/2010/main" val="20626920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A </a:t>
            </a:r>
            <a:r>
              <a:rPr lang="pl-PL" dirty="0" err="1"/>
              <a:t>worth</a:t>
            </a:r>
            <a:r>
              <a:rPr lang="pl-PL" dirty="0"/>
              <a:t> and </a:t>
            </a:r>
            <a:r>
              <a:rPr lang="pl-PL" dirty="0" err="1"/>
              <a:t>protection</a:t>
            </a:r>
            <a:r>
              <a:rPr lang="pl-PL" dirty="0"/>
              <a:t> of </a:t>
            </a:r>
            <a:r>
              <a:rPr lang="pl-PL" dirty="0" err="1"/>
              <a:t>political</a:t>
            </a:r>
            <a:r>
              <a:rPr lang="pl-PL" dirty="0"/>
              <a:t> </a:t>
            </a:r>
            <a:r>
              <a:rPr lang="pl-PL" dirty="0" err="1"/>
              <a:t>debate</a:t>
            </a:r>
            <a:endParaRPr lang="pl-PL" dirty="0"/>
          </a:p>
        </p:txBody>
      </p:sp>
      <p:sp>
        <p:nvSpPr>
          <p:cNvPr id="3" name="Symbol zastępczy zawartości 2"/>
          <p:cNvSpPr>
            <a:spLocks noGrp="1"/>
          </p:cNvSpPr>
          <p:nvPr>
            <p:ph idx="1"/>
          </p:nvPr>
        </p:nvSpPr>
        <p:spPr/>
        <p:txBody>
          <a:bodyPr>
            <a:normAutofit lnSpcReduction="10000"/>
          </a:bodyPr>
          <a:lstStyle/>
          <a:p>
            <a:pPr marL="0" indent="0">
              <a:buNone/>
            </a:pPr>
            <a:r>
              <a:rPr lang="pl-PL" dirty="0" err="1"/>
              <a:t>Due</a:t>
            </a:r>
            <a:r>
              <a:rPr lang="pl-PL" dirty="0"/>
              <a:t> to </a:t>
            </a:r>
            <a:r>
              <a:rPr lang="pl-PL" dirty="0" err="1"/>
              <a:t>its</a:t>
            </a:r>
            <a:r>
              <a:rPr lang="pl-PL" dirty="0"/>
              <a:t> central role for </a:t>
            </a:r>
            <a:r>
              <a:rPr lang="pl-PL" dirty="0" err="1"/>
              <a:t>democracy</a:t>
            </a:r>
            <a:r>
              <a:rPr lang="pl-PL" dirty="0"/>
              <a:t>, FE in </a:t>
            </a:r>
            <a:r>
              <a:rPr lang="pl-PL" dirty="0" err="1"/>
              <a:t>this</a:t>
            </a:r>
            <a:r>
              <a:rPr lang="pl-PL" dirty="0"/>
              <a:t> field </a:t>
            </a:r>
            <a:r>
              <a:rPr lang="pl-PL" dirty="0" err="1"/>
              <a:t>is</a:t>
            </a:r>
            <a:r>
              <a:rPr lang="pl-PL" dirty="0"/>
              <a:t> </a:t>
            </a:r>
            <a:r>
              <a:rPr lang="pl-PL" dirty="0" err="1"/>
              <a:t>strongly</a:t>
            </a:r>
            <a:r>
              <a:rPr lang="pl-PL" dirty="0"/>
              <a:t> </a:t>
            </a:r>
            <a:r>
              <a:rPr lang="pl-PL" dirty="0" err="1"/>
              <a:t>protected</a:t>
            </a:r>
            <a:r>
              <a:rPr lang="pl-PL" dirty="0"/>
              <a:t>. A „</a:t>
            </a:r>
            <a:r>
              <a:rPr lang="pl-PL" dirty="0" err="1"/>
              <a:t>margin</a:t>
            </a:r>
            <a:r>
              <a:rPr lang="pl-PL" dirty="0"/>
              <a:t> of </a:t>
            </a:r>
            <a:r>
              <a:rPr lang="pl-PL" dirty="0" err="1"/>
              <a:t>apprecation</a:t>
            </a:r>
            <a:r>
              <a:rPr lang="pl-PL" dirty="0"/>
              <a:t>” </a:t>
            </a:r>
            <a:r>
              <a:rPr lang="pl-PL" dirty="0" err="1"/>
              <a:t>is</a:t>
            </a:r>
            <a:r>
              <a:rPr lang="pl-PL" dirty="0"/>
              <a:t> </a:t>
            </a:r>
            <a:r>
              <a:rPr lang="pl-PL" dirty="0" err="1"/>
              <a:t>radically</a:t>
            </a:r>
            <a:r>
              <a:rPr lang="pl-PL" dirty="0"/>
              <a:t> </a:t>
            </a:r>
            <a:r>
              <a:rPr lang="pl-PL" dirty="0" err="1"/>
              <a:t>low</a:t>
            </a:r>
            <a:r>
              <a:rPr lang="pl-PL" dirty="0"/>
              <a:t> </a:t>
            </a:r>
            <a:r>
              <a:rPr lang="pl-PL" dirty="0" err="1"/>
              <a:t>here</a:t>
            </a:r>
            <a:r>
              <a:rPr lang="pl-PL" dirty="0"/>
              <a:t>. </a:t>
            </a:r>
          </a:p>
          <a:p>
            <a:pPr marL="0" indent="0">
              <a:buNone/>
            </a:pPr>
            <a:endParaRPr lang="pl-PL" dirty="0"/>
          </a:p>
          <a:p>
            <a:pPr marL="0" indent="0">
              <a:buNone/>
            </a:pPr>
            <a:r>
              <a:rPr lang="pl-PL" dirty="0" err="1"/>
              <a:t>Exceptions</a:t>
            </a:r>
            <a:r>
              <a:rPr lang="pl-PL" dirty="0"/>
              <a:t> </a:t>
            </a:r>
            <a:r>
              <a:rPr lang="pl-PL" dirty="0" err="1"/>
              <a:t>are</a:t>
            </a:r>
            <a:r>
              <a:rPr lang="pl-PL" dirty="0"/>
              <a:t> </a:t>
            </a:r>
            <a:r>
              <a:rPr lang="pl-PL" dirty="0" err="1"/>
              <a:t>allowed</a:t>
            </a:r>
            <a:r>
              <a:rPr lang="pl-PL" dirty="0"/>
              <a:t> for </a:t>
            </a:r>
            <a:r>
              <a:rPr lang="pl-PL" dirty="0" err="1"/>
              <a:t>protection</a:t>
            </a:r>
            <a:r>
              <a:rPr lang="pl-PL" dirty="0"/>
              <a:t> of, </a:t>
            </a:r>
            <a:r>
              <a:rPr lang="pl-PL" dirty="0" err="1"/>
              <a:t>amog</a:t>
            </a:r>
            <a:r>
              <a:rPr lang="pl-PL" dirty="0"/>
              <a:t> </a:t>
            </a:r>
            <a:r>
              <a:rPr lang="pl-PL" dirty="0" err="1"/>
              <a:t>others</a:t>
            </a:r>
            <a:r>
              <a:rPr lang="pl-PL" dirty="0"/>
              <a:t>: </a:t>
            </a:r>
            <a:r>
              <a:rPr lang="en-GB" dirty="0"/>
              <a:t>the interests of national security, territorial integrity or public safety</a:t>
            </a:r>
            <a:r>
              <a:rPr lang="pl-PL" dirty="0"/>
              <a:t>. </a:t>
            </a:r>
            <a:r>
              <a:rPr lang="pl-PL" dirty="0" err="1"/>
              <a:t>Still</a:t>
            </a:r>
            <a:r>
              <a:rPr lang="pl-PL" dirty="0"/>
              <a:t>, the </a:t>
            </a:r>
            <a:r>
              <a:rPr lang="pl-PL" dirty="0" err="1"/>
              <a:t>need</a:t>
            </a:r>
            <a:r>
              <a:rPr lang="pl-PL" dirty="0"/>
              <a:t> for </a:t>
            </a:r>
            <a:r>
              <a:rPr lang="pl-PL" dirty="0" err="1"/>
              <a:t>restriction</a:t>
            </a:r>
            <a:r>
              <a:rPr lang="pl-PL" dirty="0"/>
              <a:t> </a:t>
            </a:r>
            <a:r>
              <a:rPr lang="pl-PL" dirty="0" err="1"/>
              <a:t>must</a:t>
            </a:r>
            <a:r>
              <a:rPr lang="pl-PL" dirty="0"/>
              <a:t> be </a:t>
            </a:r>
            <a:r>
              <a:rPr lang="pl-PL" dirty="0" err="1"/>
              <a:t>proved</a:t>
            </a:r>
            <a:r>
              <a:rPr lang="pl-PL" dirty="0"/>
              <a:t> and a </a:t>
            </a:r>
            <a:r>
              <a:rPr lang="pl-PL" dirty="0" err="1"/>
              <a:t>threat</a:t>
            </a:r>
            <a:r>
              <a:rPr lang="pl-PL" dirty="0"/>
              <a:t> </a:t>
            </a:r>
            <a:r>
              <a:rPr lang="pl-PL" dirty="0" err="1"/>
              <a:t>must</a:t>
            </a:r>
            <a:r>
              <a:rPr lang="pl-PL" dirty="0"/>
              <a:t> be </a:t>
            </a:r>
            <a:r>
              <a:rPr lang="pl-PL" dirty="0" err="1"/>
              <a:t>actual</a:t>
            </a:r>
            <a:r>
              <a:rPr lang="pl-PL" dirty="0"/>
              <a:t>, not </a:t>
            </a:r>
            <a:r>
              <a:rPr lang="pl-PL" dirty="0" err="1"/>
              <a:t>merely</a:t>
            </a:r>
            <a:r>
              <a:rPr lang="pl-PL" dirty="0"/>
              <a:t> </a:t>
            </a:r>
            <a:r>
              <a:rPr lang="pl-PL" dirty="0" err="1"/>
              <a:t>hypothetical</a:t>
            </a:r>
            <a:r>
              <a:rPr lang="pl-PL" dirty="0"/>
              <a:t>.</a:t>
            </a:r>
          </a:p>
          <a:p>
            <a:pPr marL="0" indent="0">
              <a:buNone/>
            </a:pPr>
            <a:endParaRPr lang="pl-PL" dirty="0"/>
          </a:p>
          <a:p>
            <a:pPr marL="0" indent="0">
              <a:buNone/>
            </a:pPr>
            <a:r>
              <a:rPr lang="pl-PL" dirty="0">
                <a:solidFill>
                  <a:srgbClr val="C00000"/>
                </a:solidFill>
              </a:rPr>
              <a:t>The problem of </a:t>
            </a:r>
            <a:r>
              <a:rPr lang="pl-PL" dirty="0" err="1">
                <a:solidFill>
                  <a:srgbClr val="C00000"/>
                </a:solidFill>
              </a:rPr>
              <a:t>using</a:t>
            </a:r>
            <a:r>
              <a:rPr lang="pl-PL" dirty="0">
                <a:solidFill>
                  <a:srgbClr val="C00000"/>
                </a:solidFill>
              </a:rPr>
              <a:t> the term 	„</a:t>
            </a:r>
            <a:r>
              <a:rPr lang="pl-PL" dirty="0" err="1">
                <a:solidFill>
                  <a:srgbClr val="C00000"/>
                </a:solidFill>
              </a:rPr>
              <a:t>Kurdistan</a:t>
            </a:r>
            <a:r>
              <a:rPr lang="pl-PL" dirty="0">
                <a:solidFill>
                  <a:srgbClr val="C00000"/>
                </a:solidFill>
              </a:rPr>
              <a:t>” and </a:t>
            </a:r>
            <a:r>
              <a:rPr lang="pl-PL" dirty="0" err="1">
                <a:solidFill>
                  <a:srgbClr val="C00000"/>
                </a:solidFill>
              </a:rPr>
              <a:t>suggesting</a:t>
            </a:r>
            <a:r>
              <a:rPr lang="pl-PL" dirty="0">
                <a:solidFill>
                  <a:srgbClr val="C00000"/>
                </a:solidFill>
              </a:rPr>
              <a:t> to </a:t>
            </a:r>
            <a:r>
              <a:rPr lang="pl-PL" dirty="0" err="1">
                <a:solidFill>
                  <a:srgbClr val="C00000"/>
                </a:solidFill>
              </a:rPr>
              <a:t>create</a:t>
            </a:r>
            <a:r>
              <a:rPr lang="pl-PL" dirty="0">
                <a:solidFill>
                  <a:srgbClr val="C00000"/>
                </a:solidFill>
              </a:rPr>
              <a:t> a </a:t>
            </a:r>
            <a:r>
              <a:rPr lang="pl-PL" dirty="0" err="1">
                <a:solidFill>
                  <a:srgbClr val="C00000"/>
                </a:solidFill>
              </a:rPr>
              <a:t>sovereign</a:t>
            </a:r>
            <a:r>
              <a:rPr lang="pl-PL" dirty="0">
                <a:solidFill>
                  <a:srgbClr val="C00000"/>
                </a:solidFill>
              </a:rPr>
              <a:t> </a:t>
            </a:r>
            <a:r>
              <a:rPr lang="pl-PL" dirty="0" err="1">
                <a:solidFill>
                  <a:srgbClr val="C00000"/>
                </a:solidFill>
              </a:rPr>
              <a:t>Kurdish</a:t>
            </a:r>
            <a:r>
              <a:rPr lang="pl-PL" dirty="0">
                <a:solidFill>
                  <a:srgbClr val="C00000"/>
                </a:solidFill>
              </a:rPr>
              <a:t> </a:t>
            </a:r>
            <a:r>
              <a:rPr lang="pl-PL" dirty="0" err="1">
                <a:solidFill>
                  <a:srgbClr val="C00000"/>
                </a:solidFill>
              </a:rPr>
              <a:t>state</a:t>
            </a:r>
            <a:endParaRPr lang="pl-PL" dirty="0">
              <a:solidFill>
                <a:srgbClr val="C00000"/>
              </a:solidFill>
            </a:endParaRPr>
          </a:p>
        </p:txBody>
      </p:sp>
    </p:spTree>
    <p:extLst>
      <p:ext uri="{BB962C8B-B14F-4D97-AF65-F5344CB8AC3E}">
        <p14:creationId xmlns:p14="http://schemas.microsoft.com/office/powerpoint/2010/main" val="6489086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Information and </a:t>
            </a:r>
            <a:r>
              <a:rPr lang="pl-PL" dirty="0" err="1"/>
              <a:t>opinion</a:t>
            </a:r>
            <a:endParaRPr lang="pl-PL" dirty="0"/>
          </a:p>
        </p:txBody>
      </p:sp>
      <p:sp>
        <p:nvSpPr>
          <p:cNvPr id="3" name="Symbol zastępczy zawartości 2"/>
          <p:cNvSpPr>
            <a:spLocks noGrp="1"/>
          </p:cNvSpPr>
          <p:nvPr>
            <p:ph idx="1"/>
          </p:nvPr>
        </p:nvSpPr>
        <p:spPr>
          <a:xfrm>
            <a:off x="838200" y="2199861"/>
            <a:ext cx="10515600" cy="3977102"/>
          </a:xfrm>
        </p:spPr>
        <p:txBody>
          <a:bodyPr/>
          <a:lstStyle/>
          <a:p>
            <a:pPr marL="0" indent="0">
              <a:buNone/>
            </a:pPr>
            <a:r>
              <a:rPr lang="pl-PL" dirty="0" err="1"/>
              <a:t>Can</a:t>
            </a:r>
            <a:r>
              <a:rPr lang="pl-PL" dirty="0"/>
              <a:t> </a:t>
            </a:r>
            <a:r>
              <a:rPr lang="pl-PL" dirty="0" err="1"/>
              <a:t>you</a:t>
            </a:r>
            <a:r>
              <a:rPr lang="pl-PL" dirty="0"/>
              <a:t> </a:t>
            </a:r>
            <a:r>
              <a:rPr lang="pl-PL" dirty="0" err="1"/>
              <a:t>expect</a:t>
            </a:r>
            <a:r>
              <a:rPr lang="pl-PL" dirty="0"/>
              <a:t> from a person </a:t>
            </a:r>
            <a:r>
              <a:rPr lang="pl-PL" dirty="0" err="1"/>
              <a:t>formulation</a:t>
            </a:r>
            <a:r>
              <a:rPr lang="pl-PL" dirty="0"/>
              <a:t> </a:t>
            </a:r>
            <a:r>
              <a:rPr lang="pl-PL" dirty="0" err="1"/>
              <a:t>her</a:t>
            </a:r>
            <a:r>
              <a:rPr lang="pl-PL" dirty="0"/>
              <a:t> </a:t>
            </a:r>
            <a:r>
              <a:rPr lang="pl-PL" dirty="0" err="1"/>
              <a:t>own</a:t>
            </a:r>
            <a:r>
              <a:rPr lang="pl-PL" dirty="0"/>
              <a:t> </a:t>
            </a:r>
            <a:r>
              <a:rPr lang="pl-PL" dirty="0" err="1"/>
              <a:t>opinion</a:t>
            </a:r>
            <a:r>
              <a:rPr lang="pl-PL" dirty="0"/>
              <a:t> </a:t>
            </a:r>
            <a:r>
              <a:rPr lang="pl-PL" dirty="0" err="1"/>
              <a:t>that</a:t>
            </a:r>
            <a:r>
              <a:rPr lang="pl-PL" dirty="0"/>
              <a:t> </a:t>
            </a:r>
            <a:r>
              <a:rPr lang="pl-PL" dirty="0" err="1"/>
              <a:t>she</a:t>
            </a:r>
            <a:r>
              <a:rPr lang="pl-PL" dirty="0"/>
              <a:t> </a:t>
            </a:r>
            <a:r>
              <a:rPr lang="pl-PL" dirty="0" err="1"/>
              <a:t>proves</a:t>
            </a:r>
            <a:r>
              <a:rPr lang="pl-PL" dirty="0"/>
              <a:t> </a:t>
            </a:r>
            <a:r>
              <a:rPr lang="pl-PL" dirty="0" err="1"/>
              <a:t>her</a:t>
            </a:r>
            <a:r>
              <a:rPr lang="pl-PL" dirty="0"/>
              <a:t> </a:t>
            </a:r>
            <a:r>
              <a:rPr lang="pl-PL" dirty="0" err="1"/>
              <a:t>words</a:t>
            </a:r>
            <a:r>
              <a:rPr lang="pl-PL" dirty="0"/>
              <a:t>?</a:t>
            </a:r>
          </a:p>
          <a:p>
            <a:pPr marL="0" indent="0">
              <a:buNone/>
            </a:pPr>
            <a:endParaRPr lang="pl-PL" dirty="0"/>
          </a:p>
          <a:p>
            <a:pPr marL="0" indent="0">
              <a:buNone/>
            </a:pPr>
            <a:r>
              <a:rPr lang="pl-PL" dirty="0"/>
              <a:t>The </a:t>
            </a:r>
            <a:r>
              <a:rPr lang="pl-PL" dirty="0" err="1"/>
              <a:t>docrtine</a:t>
            </a:r>
            <a:r>
              <a:rPr lang="pl-PL" dirty="0"/>
              <a:t> of „</a:t>
            </a:r>
            <a:r>
              <a:rPr lang="pl-PL" dirty="0" err="1"/>
              <a:t>sufficient</a:t>
            </a:r>
            <a:r>
              <a:rPr lang="pl-PL" dirty="0"/>
              <a:t> </a:t>
            </a:r>
            <a:r>
              <a:rPr lang="pl-PL" dirty="0" err="1"/>
              <a:t>factual</a:t>
            </a:r>
            <a:r>
              <a:rPr lang="pl-PL" dirty="0"/>
              <a:t> </a:t>
            </a:r>
            <a:r>
              <a:rPr lang="pl-PL" dirty="0" err="1"/>
              <a:t>basis</a:t>
            </a:r>
            <a:r>
              <a:rPr lang="pl-PL" dirty="0"/>
              <a:t>”.</a:t>
            </a:r>
          </a:p>
        </p:txBody>
      </p:sp>
    </p:spTree>
    <p:extLst>
      <p:ext uri="{BB962C8B-B14F-4D97-AF65-F5344CB8AC3E}">
        <p14:creationId xmlns:p14="http://schemas.microsoft.com/office/powerpoint/2010/main" val="3439152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V. </a:t>
            </a:r>
            <a:r>
              <a:rPr lang="pl-PL" dirty="0" err="1"/>
              <a:t>Freedom</a:t>
            </a:r>
            <a:r>
              <a:rPr lang="pl-PL" dirty="0"/>
              <a:t> of </a:t>
            </a:r>
            <a:r>
              <a:rPr lang="pl-PL" dirty="0" err="1"/>
              <a:t>artistic</a:t>
            </a:r>
            <a:r>
              <a:rPr lang="pl-PL" dirty="0"/>
              <a:t> </a:t>
            </a:r>
            <a:r>
              <a:rPr lang="pl-PL" dirty="0" err="1"/>
              <a:t>expression</a:t>
            </a:r>
            <a:r>
              <a:rPr lang="pl-PL" dirty="0"/>
              <a:t> (FAE)</a:t>
            </a:r>
          </a:p>
        </p:txBody>
      </p:sp>
      <p:sp>
        <p:nvSpPr>
          <p:cNvPr id="3" name="Symbol zastępczy zawartości 2"/>
          <p:cNvSpPr>
            <a:spLocks noGrp="1"/>
          </p:cNvSpPr>
          <p:nvPr>
            <p:ph idx="1"/>
          </p:nvPr>
        </p:nvSpPr>
        <p:spPr>
          <a:xfrm>
            <a:off x="838200" y="1803869"/>
            <a:ext cx="10515600" cy="4394851"/>
          </a:xfrm>
        </p:spPr>
        <p:txBody>
          <a:bodyPr>
            <a:normAutofit/>
          </a:bodyPr>
          <a:lstStyle/>
          <a:p>
            <a:r>
              <a:rPr lang="pl-PL" dirty="0"/>
              <a:t>The </a:t>
            </a:r>
            <a:r>
              <a:rPr lang="pl-PL" dirty="0" err="1"/>
              <a:t>Convention</a:t>
            </a:r>
            <a:r>
              <a:rPr lang="pl-PL" dirty="0"/>
              <a:t> </a:t>
            </a:r>
            <a:r>
              <a:rPr lang="pl-PL" dirty="0" err="1"/>
              <a:t>does</a:t>
            </a:r>
            <a:r>
              <a:rPr lang="pl-PL" dirty="0"/>
              <a:t> not </a:t>
            </a:r>
            <a:r>
              <a:rPr lang="pl-PL" dirty="0" err="1"/>
              <a:t>treat</a:t>
            </a:r>
            <a:r>
              <a:rPr lang="pl-PL" dirty="0"/>
              <a:t> </a:t>
            </a:r>
            <a:r>
              <a:rPr lang="pl-PL" dirty="0" err="1"/>
              <a:t>explicitly</a:t>
            </a:r>
            <a:r>
              <a:rPr lang="pl-PL" dirty="0"/>
              <a:t> on the </a:t>
            </a:r>
            <a:r>
              <a:rPr lang="pl-PL" dirty="0" err="1"/>
              <a:t>freedom</a:t>
            </a:r>
            <a:r>
              <a:rPr lang="pl-PL" dirty="0"/>
              <a:t> of </a:t>
            </a:r>
            <a:r>
              <a:rPr lang="pl-PL" dirty="0" err="1"/>
              <a:t>artistic</a:t>
            </a:r>
            <a:r>
              <a:rPr lang="pl-PL" dirty="0"/>
              <a:t> </a:t>
            </a:r>
            <a:r>
              <a:rPr lang="pl-PL" dirty="0" err="1"/>
              <a:t>expression</a:t>
            </a:r>
            <a:r>
              <a:rPr lang="pl-PL" dirty="0"/>
              <a:t> – </a:t>
            </a:r>
            <a:r>
              <a:rPr lang="pl-PL" dirty="0" err="1"/>
              <a:t>it</a:t>
            </a:r>
            <a:r>
              <a:rPr lang="pl-PL" dirty="0"/>
              <a:t> </a:t>
            </a:r>
            <a:r>
              <a:rPr lang="pl-PL" dirty="0" err="1"/>
              <a:t>is</a:t>
            </a:r>
            <a:r>
              <a:rPr lang="pl-PL" dirty="0"/>
              <a:t> </a:t>
            </a:r>
            <a:r>
              <a:rPr lang="pl-PL" dirty="0" err="1"/>
              <a:t>protected</a:t>
            </a:r>
            <a:r>
              <a:rPr lang="pl-PL" dirty="0"/>
              <a:t> </a:t>
            </a:r>
            <a:r>
              <a:rPr lang="pl-PL" dirty="0" err="1"/>
              <a:t>together</a:t>
            </a:r>
            <a:r>
              <a:rPr lang="pl-PL" dirty="0"/>
              <a:t> with </a:t>
            </a:r>
            <a:r>
              <a:rPr lang="pl-PL" dirty="0" err="1"/>
              <a:t>any</a:t>
            </a:r>
            <a:r>
              <a:rPr lang="pl-PL" dirty="0"/>
              <a:t> </a:t>
            </a:r>
            <a:r>
              <a:rPr lang="pl-PL" dirty="0" err="1"/>
              <a:t>other</a:t>
            </a:r>
            <a:r>
              <a:rPr lang="pl-PL" dirty="0"/>
              <a:t> </a:t>
            </a:r>
            <a:r>
              <a:rPr lang="pl-PL" dirty="0" err="1"/>
              <a:t>forms</a:t>
            </a:r>
            <a:r>
              <a:rPr lang="pl-PL" dirty="0"/>
              <a:t> of </a:t>
            </a:r>
            <a:r>
              <a:rPr lang="pl-PL" dirty="0" err="1"/>
              <a:t>expression</a:t>
            </a:r>
            <a:r>
              <a:rPr lang="pl-PL" dirty="0"/>
              <a:t>, by the </a:t>
            </a:r>
            <a:r>
              <a:rPr lang="pl-PL" dirty="0" err="1"/>
              <a:t>general</a:t>
            </a:r>
            <a:r>
              <a:rPr lang="pl-PL" dirty="0"/>
              <a:t> </a:t>
            </a:r>
            <a:r>
              <a:rPr lang="pl-PL" dirty="0" err="1"/>
              <a:t>principle</a:t>
            </a:r>
            <a:r>
              <a:rPr lang="pl-PL" dirty="0"/>
              <a:t> from Art. 10.1.</a:t>
            </a:r>
          </a:p>
          <a:p>
            <a:endParaRPr lang="pl-PL" dirty="0"/>
          </a:p>
          <a:p>
            <a:r>
              <a:rPr lang="pl-PL" dirty="0"/>
              <a:t>„</a:t>
            </a:r>
            <a:r>
              <a:rPr lang="pl-PL" dirty="0" err="1"/>
              <a:t>Duties</a:t>
            </a:r>
            <a:r>
              <a:rPr lang="pl-PL" dirty="0"/>
              <a:t> and </a:t>
            </a:r>
            <a:r>
              <a:rPr lang="pl-PL" dirty="0" err="1"/>
              <a:t>responsibilities</a:t>
            </a:r>
            <a:r>
              <a:rPr lang="pl-PL" dirty="0"/>
              <a:t>” </a:t>
            </a:r>
            <a:r>
              <a:rPr lang="pl-PL" dirty="0" err="1"/>
              <a:t>clause</a:t>
            </a:r>
            <a:r>
              <a:rPr lang="pl-PL" dirty="0"/>
              <a:t> </a:t>
            </a:r>
            <a:r>
              <a:rPr lang="pl-PL" dirty="0" err="1"/>
              <a:t>applicable</a:t>
            </a:r>
            <a:r>
              <a:rPr lang="pl-PL" dirty="0"/>
              <a:t>.</a:t>
            </a:r>
            <a:br>
              <a:rPr lang="pl-PL" dirty="0"/>
            </a:br>
            <a:r>
              <a:rPr lang="pl-PL" sz="2000" dirty="0">
                <a:solidFill>
                  <a:srgbClr val="C00000"/>
                </a:solidFill>
              </a:rPr>
              <a:t>(</a:t>
            </a:r>
            <a:r>
              <a:rPr lang="en-GB" sz="2000" dirty="0">
                <a:solidFill>
                  <a:srgbClr val="C00000"/>
                </a:solidFill>
              </a:rPr>
              <a:t>The exercise of these freedoms, since it carries with it duties and responsibilities, may be subject to such formalities, conditions, restrictions or penalties</a:t>
            </a:r>
            <a:r>
              <a:rPr lang="pl-PL" sz="2000" dirty="0">
                <a:solidFill>
                  <a:srgbClr val="C00000"/>
                </a:solidFill>
              </a:rPr>
              <a:t>…)</a:t>
            </a:r>
          </a:p>
          <a:p>
            <a:endParaRPr lang="pl-PL" dirty="0"/>
          </a:p>
          <a:p>
            <a:r>
              <a:rPr lang="pl-PL" dirty="0"/>
              <a:t>The </a:t>
            </a:r>
            <a:r>
              <a:rPr lang="pl-PL" dirty="0" err="1"/>
              <a:t>margin</a:t>
            </a:r>
            <a:r>
              <a:rPr lang="pl-PL" dirty="0"/>
              <a:t> of </a:t>
            </a:r>
            <a:r>
              <a:rPr lang="pl-PL" dirty="0" err="1"/>
              <a:t>appreciation</a:t>
            </a:r>
            <a:r>
              <a:rPr lang="pl-PL" dirty="0"/>
              <a:t>: </a:t>
            </a:r>
            <a:r>
              <a:rPr lang="pl-PL" dirty="0" err="1"/>
              <a:t>how</a:t>
            </a:r>
            <a:r>
              <a:rPr lang="pl-PL" dirty="0"/>
              <a:t> </a:t>
            </a:r>
            <a:r>
              <a:rPr lang="pl-PL" dirty="0" err="1"/>
              <a:t>wide</a:t>
            </a:r>
            <a:r>
              <a:rPr lang="pl-PL" dirty="0"/>
              <a:t>?</a:t>
            </a:r>
            <a:br>
              <a:rPr lang="pl-PL" dirty="0"/>
            </a:br>
            <a:r>
              <a:rPr lang="pl-PL" sz="2600" i="1" dirty="0">
                <a:solidFill>
                  <a:srgbClr val="C00000"/>
                </a:solidFill>
              </a:rPr>
              <a:t>Otto-</a:t>
            </a:r>
            <a:r>
              <a:rPr lang="pl-PL" sz="2600" i="1" dirty="0" err="1">
                <a:solidFill>
                  <a:srgbClr val="C00000"/>
                </a:solidFill>
              </a:rPr>
              <a:t>Preminger</a:t>
            </a:r>
            <a:r>
              <a:rPr lang="pl-PL" sz="2600" i="1" dirty="0">
                <a:solidFill>
                  <a:srgbClr val="C00000"/>
                </a:solidFill>
              </a:rPr>
              <a:t>-</a:t>
            </a:r>
            <a:r>
              <a:rPr lang="pl-PL" sz="2600" i="1" dirty="0" err="1">
                <a:solidFill>
                  <a:srgbClr val="C00000"/>
                </a:solidFill>
              </a:rPr>
              <a:t>Institut</a:t>
            </a:r>
            <a:r>
              <a:rPr lang="pl-PL" sz="2600" i="1" dirty="0">
                <a:solidFill>
                  <a:srgbClr val="C00000"/>
                </a:solidFill>
              </a:rPr>
              <a:t> v. Austria (1994)</a:t>
            </a:r>
            <a:endParaRPr lang="pl-PL" dirty="0">
              <a:solidFill>
                <a:srgbClr val="C00000"/>
              </a:solidFill>
            </a:endParaRPr>
          </a:p>
        </p:txBody>
      </p:sp>
    </p:spTree>
    <p:extLst>
      <p:ext uri="{BB962C8B-B14F-4D97-AF65-F5344CB8AC3E}">
        <p14:creationId xmlns:p14="http://schemas.microsoft.com/office/powerpoint/2010/main" val="37891923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a:t>Borderlines</a:t>
            </a:r>
            <a:r>
              <a:rPr lang="pl-PL" dirty="0"/>
              <a:t> for the FAE</a:t>
            </a:r>
          </a:p>
        </p:txBody>
      </p:sp>
      <p:sp>
        <p:nvSpPr>
          <p:cNvPr id="3" name="Symbol zastępczy zawartości 2"/>
          <p:cNvSpPr>
            <a:spLocks noGrp="1"/>
          </p:cNvSpPr>
          <p:nvPr>
            <p:ph idx="1"/>
          </p:nvPr>
        </p:nvSpPr>
        <p:spPr/>
        <p:txBody>
          <a:bodyPr>
            <a:normAutofit/>
          </a:bodyPr>
          <a:lstStyle/>
          <a:p>
            <a:r>
              <a:rPr lang="pl-PL" dirty="0"/>
              <a:t>Public </a:t>
            </a:r>
            <a:r>
              <a:rPr lang="pl-PL" dirty="0" err="1"/>
              <a:t>morality</a:t>
            </a:r>
            <a:r>
              <a:rPr lang="pl-PL" dirty="0"/>
              <a:t> („</a:t>
            </a:r>
            <a:r>
              <a:rPr lang="en-GB" dirty="0"/>
              <a:t>the protection of health or morals</a:t>
            </a:r>
            <a:r>
              <a:rPr lang="pl-PL" dirty="0"/>
              <a:t>”): the </a:t>
            </a:r>
            <a:r>
              <a:rPr lang="pl-PL" dirty="0" err="1"/>
              <a:t>limitation</a:t>
            </a:r>
            <a:r>
              <a:rPr lang="pl-PL" dirty="0"/>
              <a:t> from Art. 10.2.</a:t>
            </a:r>
          </a:p>
          <a:p>
            <a:endParaRPr lang="pl-PL" dirty="0"/>
          </a:p>
          <a:p>
            <a:r>
              <a:rPr lang="pl-PL" dirty="0" err="1"/>
              <a:t>Religious</a:t>
            </a:r>
            <a:r>
              <a:rPr lang="pl-PL" dirty="0"/>
              <a:t> </a:t>
            </a:r>
            <a:r>
              <a:rPr lang="pl-PL" dirty="0" err="1"/>
              <a:t>beliefs</a:t>
            </a:r>
            <a:r>
              <a:rPr lang="pl-PL" dirty="0"/>
              <a:t> („</a:t>
            </a:r>
            <a:r>
              <a:rPr lang="en-GB" dirty="0"/>
              <a:t>Everyone has the right to freedom of thought, conscience and religion</a:t>
            </a:r>
            <a:r>
              <a:rPr lang="pl-PL" dirty="0"/>
              <a:t>”): the </a:t>
            </a:r>
            <a:r>
              <a:rPr lang="pl-PL" dirty="0" err="1"/>
              <a:t>human</a:t>
            </a:r>
            <a:r>
              <a:rPr lang="pl-PL" dirty="0"/>
              <a:t> </a:t>
            </a:r>
            <a:r>
              <a:rPr lang="pl-PL" dirty="0" err="1"/>
              <a:t>right</a:t>
            </a:r>
            <a:r>
              <a:rPr lang="pl-PL" dirty="0"/>
              <a:t> from Art. 9.1.</a:t>
            </a:r>
          </a:p>
          <a:p>
            <a:pPr marL="0" indent="0">
              <a:buNone/>
            </a:pPr>
            <a:endParaRPr lang="pl-PL" dirty="0"/>
          </a:p>
          <a:p>
            <a:pPr marL="0" indent="0" algn="just">
              <a:buNone/>
            </a:pPr>
            <a:r>
              <a:rPr lang="pl-PL" sz="2200" dirty="0"/>
              <a:t>Art. 19.2. </a:t>
            </a:r>
            <a:r>
              <a:rPr lang="en-GB" sz="2200" dirty="0"/>
              <a:t>Freedom to manifest one’s religion or beliefs shall be subject only to such limitations as are prescribed by law and are necessary in a democratic society in the interests of public safety, for the protection of public order, health or morals, or for the protection of the rights and freedoms of others.</a:t>
            </a:r>
            <a:endParaRPr lang="pl-PL" sz="2200" dirty="0"/>
          </a:p>
        </p:txBody>
      </p:sp>
    </p:spTree>
    <p:extLst>
      <p:ext uri="{BB962C8B-B14F-4D97-AF65-F5344CB8AC3E}">
        <p14:creationId xmlns:p14="http://schemas.microsoft.com/office/powerpoint/2010/main" val="2415045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325368"/>
            <a:ext cx="10515600" cy="1325563"/>
          </a:xfrm>
        </p:spPr>
        <p:txBody>
          <a:bodyPr/>
          <a:lstStyle/>
          <a:p>
            <a:r>
              <a:rPr lang="pl-PL" dirty="0" err="1"/>
              <a:t>Criteria</a:t>
            </a:r>
            <a:r>
              <a:rPr lang="pl-PL" dirty="0"/>
              <a:t> for </a:t>
            </a:r>
            <a:r>
              <a:rPr lang="pl-PL" dirty="0" err="1"/>
              <a:t>distinguishing</a:t>
            </a:r>
            <a:r>
              <a:rPr lang="pl-PL" dirty="0"/>
              <a:t> </a:t>
            </a:r>
            <a:r>
              <a:rPr lang="pl-PL" dirty="0" err="1"/>
              <a:t>artistic</a:t>
            </a:r>
            <a:r>
              <a:rPr lang="pl-PL" dirty="0"/>
              <a:t> </a:t>
            </a:r>
            <a:r>
              <a:rPr lang="pl-PL" dirty="0" err="1"/>
              <a:t>expression</a:t>
            </a:r>
            <a:endParaRPr lang="pl-PL" dirty="0"/>
          </a:p>
        </p:txBody>
      </p:sp>
      <p:sp>
        <p:nvSpPr>
          <p:cNvPr id="3" name="Symbol zastępczy zawartości 2"/>
          <p:cNvSpPr>
            <a:spLocks noGrp="1"/>
          </p:cNvSpPr>
          <p:nvPr>
            <p:ph idx="1"/>
          </p:nvPr>
        </p:nvSpPr>
        <p:spPr>
          <a:xfrm>
            <a:off x="838200" y="2464903"/>
            <a:ext cx="10515600" cy="3712059"/>
          </a:xfrm>
        </p:spPr>
        <p:txBody>
          <a:bodyPr/>
          <a:lstStyle/>
          <a:p>
            <a:r>
              <a:rPr lang="pl-PL" dirty="0" err="1"/>
              <a:t>Can</a:t>
            </a:r>
            <a:r>
              <a:rPr lang="pl-PL" dirty="0"/>
              <a:t> we </a:t>
            </a:r>
            <a:r>
              <a:rPr lang="pl-PL" dirty="0" err="1"/>
              <a:t>agree</a:t>
            </a:r>
            <a:r>
              <a:rPr lang="pl-PL" dirty="0"/>
              <a:t> on a </a:t>
            </a:r>
            <a:r>
              <a:rPr lang="pl-PL" dirty="0" err="1"/>
              <a:t>definition</a:t>
            </a:r>
            <a:r>
              <a:rPr lang="pl-PL" dirty="0"/>
              <a:t> of </a:t>
            </a:r>
            <a:r>
              <a:rPr lang="pl-PL" dirty="0" err="1"/>
              <a:t>artistic</a:t>
            </a:r>
            <a:r>
              <a:rPr lang="pl-PL" dirty="0"/>
              <a:t> </a:t>
            </a:r>
            <a:r>
              <a:rPr lang="pl-PL" dirty="0" err="1"/>
              <a:t>expression</a:t>
            </a:r>
            <a:r>
              <a:rPr lang="pl-PL" dirty="0"/>
              <a:t>, </a:t>
            </a:r>
            <a:r>
              <a:rPr lang="pl-PL" dirty="0" err="1"/>
              <a:t>or</a:t>
            </a:r>
            <a:r>
              <a:rPr lang="pl-PL" dirty="0"/>
              <a:t> </a:t>
            </a:r>
            <a:r>
              <a:rPr lang="pl-PL" dirty="0" err="1"/>
              <a:t>offer</a:t>
            </a:r>
            <a:r>
              <a:rPr lang="pl-PL" dirty="0"/>
              <a:t> </a:t>
            </a:r>
            <a:r>
              <a:rPr lang="pl-PL" dirty="0" err="1"/>
              <a:t>any</a:t>
            </a:r>
            <a:r>
              <a:rPr lang="pl-PL" dirty="0"/>
              <a:t> </a:t>
            </a:r>
            <a:r>
              <a:rPr lang="pl-PL" dirty="0" err="1"/>
              <a:t>criteria</a:t>
            </a:r>
            <a:r>
              <a:rPr lang="pl-PL" dirty="0"/>
              <a:t> to </a:t>
            </a:r>
            <a:r>
              <a:rPr lang="pl-PL" dirty="0" err="1"/>
              <a:t>distinguish</a:t>
            </a:r>
            <a:r>
              <a:rPr lang="pl-PL" dirty="0"/>
              <a:t> </a:t>
            </a:r>
            <a:r>
              <a:rPr lang="pl-PL" dirty="0" err="1"/>
              <a:t>it</a:t>
            </a:r>
            <a:r>
              <a:rPr lang="pl-PL" dirty="0"/>
              <a:t> from non-</a:t>
            </a:r>
            <a:r>
              <a:rPr lang="pl-PL" dirty="0" err="1"/>
              <a:t>artistic</a:t>
            </a:r>
            <a:r>
              <a:rPr lang="pl-PL" dirty="0"/>
              <a:t> (</a:t>
            </a:r>
            <a:r>
              <a:rPr lang="pl-PL" dirty="0" err="1"/>
              <a:t>thus</a:t>
            </a:r>
            <a:r>
              <a:rPr lang="pl-PL" dirty="0"/>
              <a:t>, </a:t>
            </a:r>
            <a:r>
              <a:rPr lang="pl-PL" dirty="0" err="1"/>
              <a:t>often</a:t>
            </a:r>
            <a:r>
              <a:rPr lang="pl-PL" dirty="0"/>
              <a:t> </a:t>
            </a:r>
            <a:r>
              <a:rPr lang="pl-PL" dirty="0" err="1"/>
              <a:t>excercising</a:t>
            </a:r>
            <a:r>
              <a:rPr lang="pl-PL" dirty="0"/>
              <a:t> </a:t>
            </a:r>
            <a:r>
              <a:rPr lang="pl-PL" dirty="0" err="1"/>
              <a:t>lower</a:t>
            </a:r>
            <a:r>
              <a:rPr lang="pl-PL" dirty="0"/>
              <a:t> </a:t>
            </a:r>
            <a:r>
              <a:rPr lang="pl-PL" dirty="0" err="1"/>
              <a:t>level</a:t>
            </a:r>
            <a:r>
              <a:rPr lang="pl-PL" dirty="0"/>
              <a:t> of </a:t>
            </a:r>
            <a:r>
              <a:rPr lang="pl-PL" dirty="0" err="1"/>
              <a:t>protection</a:t>
            </a:r>
            <a:r>
              <a:rPr lang="pl-PL" dirty="0"/>
              <a:t>) </a:t>
            </a:r>
            <a:r>
              <a:rPr lang="pl-PL" dirty="0" err="1"/>
              <a:t>forms</a:t>
            </a:r>
            <a:r>
              <a:rPr lang="pl-PL" dirty="0"/>
              <a:t> of </a:t>
            </a:r>
            <a:r>
              <a:rPr lang="pl-PL" dirty="0" err="1"/>
              <a:t>expression</a:t>
            </a:r>
            <a:r>
              <a:rPr lang="pl-PL" dirty="0"/>
              <a:t>?</a:t>
            </a:r>
          </a:p>
        </p:txBody>
      </p:sp>
    </p:spTree>
    <p:extLst>
      <p:ext uri="{BB962C8B-B14F-4D97-AF65-F5344CB8AC3E}">
        <p14:creationId xmlns:p14="http://schemas.microsoft.com/office/powerpoint/2010/main" val="9016308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4000" dirty="0" err="1"/>
              <a:t>Criteria</a:t>
            </a:r>
            <a:r>
              <a:rPr lang="pl-PL" sz="4000" dirty="0"/>
              <a:t> for </a:t>
            </a:r>
            <a:r>
              <a:rPr lang="pl-PL" sz="4000" dirty="0" err="1"/>
              <a:t>deciding</a:t>
            </a:r>
            <a:r>
              <a:rPr lang="pl-PL" sz="4000" dirty="0"/>
              <a:t> the </a:t>
            </a:r>
            <a:r>
              <a:rPr lang="pl-PL" sz="4000" dirty="0" err="1"/>
              <a:t>alleged</a:t>
            </a:r>
            <a:r>
              <a:rPr lang="pl-PL" sz="4000" dirty="0"/>
              <a:t> </a:t>
            </a:r>
            <a:r>
              <a:rPr lang="pl-PL" sz="4000" dirty="0" err="1"/>
              <a:t>violation</a:t>
            </a:r>
            <a:r>
              <a:rPr lang="pl-PL" sz="4000" dirty="0"/>
              <a:t> of Art. 10</a:t>
            </a:r>
          </a:p>
        </p:txBody>
      </p:sp>
      <p:sp>
        <p:nvSpPr>
          <p:cNvPr id="3" name="Symbol zastępczy zawartości 2"/>
          <p:cNvSpPr>
            <a:spLocks noGrp="1"/>
          </p:cNvSpPr>
          <p:nvPr>
            <p:ph idx="1"/>
          </p:nvPr>
        </p:nvSpPr>
        <p:spPr>
          <a:xfrm>
            <a:off x="838200" y="2319129"/>
            <a:ext cx="10515600" cy="3857833"/>
          </a:xfrm>
        </p:spPr>
        <p:txBody>
          <a:bodyPr/>
          <a:lstStyle/>
          <a:p>
            <a:r>
              <a:rPr lang="pl-PL" dirty="0"/>
              <a:t>Was </a:t>
            </a:r>
            <a:r>
              <a:rPr lang="pl-PL" dirty="0" err="1"/>
              <a:t>there</a:t>
            </a:r>
            <a:r>
              <a:rPr lang="pl-PL" dirty="0"/>
              <a:t> </a:t>
            </a:r>
            <a:r>
              <a:rPr lang="pl-PL" dirty="0" err="1"/>
              <a:t>an</a:t>
            </a:r>
            <a:r>
              <a:rPr lang="pl-PL" dirty="0"/>
              <a:t> </a:t>
            </a:r>
            <a:r>
              <a:rPr lang="pl-PL" dirty="0" err="1"/>
              <a:t>information</a:t>
            </a:r>
            <a:r>
              <a:rPr lang="pl-PL" dirty="0"/>
              <a:t> </a:t>
            </a:r>
            <a:r>
              <a:rPr lang="pl-PL" dirty="0" err="1"/>
              <a:t>or</a:t>
            </a:r>
            <a:r>
              <a:rPr lang="pl-PL" dirty="0"/>
              <a:t> </a:t>
            </a:r>
            <a:r>
              <a:rPr lang="pl-PL" dirty="0" err="1"/>
              <a:t>warning</a:t>
            </a:r>
            <a:r>
              <a:rPr lang="pl-PL" dirty="0"/>
              <a:t> </a:t>
            </a:r>
            <a:r>
              <a:rPr lang="pl-PL" dirty="0" err="1"/>
              <a:t>about</a:t>
            </a:r>
            <a:r>
              <a:rPr lang="pl-PL" dirty="0"/>
              <a:t> </a:t>
            </a:r>
            <a:r>
              <a:rPr lang="pl-PL" dirty="0" err="1"/>
              <a:t>explicit</a:t>
            </a:r>
            <a:r>
              <a:rPr lang="pl-PL" dirty="0"/>
              <a:t>, </a:t>
            </a:r>
            <a:r>
              <a:rPr lang="pl-PL" dirty="0" err="1"/>
              <a:t>obscene</a:t>
            </a:r>
            <a:r>
              <a:rPr lang="pl-PL" dirty="0"/>
              <a:t> </a:t>
            </a:r>
            <a:r>
              <a:rPr lang="pl-PL" dirty="0" err="1"/>
              <a:t>or</a:t>
            </a:r>
            <a:r>
              <a:rPr lang="pl-PL" dirty="0"/>
              <a:t> </a:t>
            </a:r>
            <a:r>
              <a:rPr lang="pl-PL" dirty="0" err="1"/>
              <a:t>scandalous</a:t>
            </a:r>
            <a:r>
              <a:rPr lang="pl-PL" dirty="0"/>
              <a:t> </a:t>
            </a:r>
            <a:r>
              <a:rPr lang="pl-PL" dirty="0" err="1"/>
              <a:t>content</a:t>
            </a:r>
            <a:r>
              <a:rPr lang="pl-PL" dirty="0"/>
              <a:t> </a:t>
            </a:r>
            <a:r>
              <a:rPr lang="pl-PL" dirty="0" err="1"/>
              <a:t>available</a:t>
            </a:r>
            <a:r>
              <a:rPr lang="pl-PL" dirty="0"/>
              <a:t> for </a:t>
            </a:r>
            <a:r>
              <a:rPr lang="pl-PL" dirty="0" err="1"/>
              <a:t>potential</a:t>
            </a:r>
            <a:r>
              <a:rPr lang="pl-PL" dirty="0"/>
              <a:t> </a:t>
            </a:r>
            <a:r>
              <a:rPr lang="pl-PL" dirty="0" err="1"/>
              <a:t>audience</a:t>
            </a:r>
            <a:r>
              <a:rPr lang="pl-PL" dirty="0"/>
              <a:t>?</a:t>
            </a:r>
          </a:p>
          <a:p>
            <a:endParaRPr lang="pl-PL" dirty="0"/>
          </a:p>
          <a:p>
            <a:endParaRPr lang="pl-PL" dirty="0"/>
          </a:p>
          <a:p>
            <a:r>
              <a:rPr lang="pl-PL" dirty="0"/>
              <a:t>How and </a:t>
            </a:r>
            <a:r>
              <a:rPr lang="pl-PL" dirty="0" err="1"/>
              <a:t>where</a:t>
            </a:r>
            <a:r>
              <a:rPr lang="pl-PL" dirty="0"/>
              <a:t> the </a:t>
            </a:r>
            <a:r>
              <a:rPr lang="pl-PL" dirty="0" err="1"/>
              <a:t>artistic</a:t>
            </a:r>
            <a:r>
              <a:rPr lang="pl-PL" dirty="0"/>
              <a:t> </a:t>
            </a:r>
            <a:r>
              <a:rPr lang="pl-PL" dirty="0" err="1"/>
              <a:t>expression</a:t>
            </a:r>
            <a:r>
              <a:rPr lang="pl-PL" dirty="0"/>
              <a:t> was </a:t>
            </a:r>
            <a:r>
              <a:rPr lang="pl-PL" dirty="0" err="1"/>
              <a:t>presented</a:t>
            </a:r>
            <a:r>
              <a:rPr lang="pl-PL" dirty="0"/>
              <a:t>? Was the </a:t>
            </a:r>
            <a:r>
              <a:rPr lang="pl-PL" dirty="0" err="1"/>
              <a:t>access</a:t>
            </a:r>
            <a:r>
              <a:rPr lang="pl-PL" dirty="0"/>
              <a:t> open </a:t>
            </a:r>
            <a:r>
              <a:rPr lang="pl-PL" dirty="0" err="1"/>
              <a:t>or</a:t>
            </a:r>
            <a:r>
              <a:rPr lang="pl-PL" dirty="0"/>
              <a:t> </a:t>
            </a:r>
            <a:r>
              <a:rPr lang="pl-PL" dirty="0" err="1"/>
              <a:t>limited</a:t>
            </a:r>
            <a:r>
              <a:rPr lang="pl-PL" dirty="0"/>
              <a:t>?</a:t>
            </a:r>
          </a:p>
        </p:txBody>
      </p:sp>
    </p:spTree>
    <p:extLst>
      <p:ext uri="{BB962C8B-B14F-4D97-AF65-F5344CB8AC3E}">
        <p14:creationId xmlns:p14="http://schemas.microsoft.com/office/powerpoint/2010/main" val="30298738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I. The </a:t>
            </a:r>
            <a:r>
              <a:rPr lang="pl-PL" dirty="0" err="1"/>
              <a:t>Council</a:t>
            </a:r>
            <a:r>
              <a:rPr lang="pl-PL" dirty="0"/>
              <a:t> of Europe: </a:t>
            </a:r>
            <a:r>
              <a:rPr lang="pl-PL" dirty="0" err="1"/>
              <a:t>overview</a:t>
            </a:r>
            <a:endParaRPr lang="pl-PL" dirty="0"/>
          </a:p>
        </p:txBody>
      </p:sp>
      <p:sp>
        <p:nvSpPr>
          <p:cNvPr id="3" name="Symbol zastępczy zawartości 2"/>
          <p:cNvSpPr>
            <a:spLocks noGrp="1"/>
          </p:cNvSpPr>
          <p:nvPr>
            <p:ph idx="1"/>
          </p:nvPr>
        </p:nvSpPr>
        <p:spPr/>
        <p:txBody>
          <a:bodyPr>
            <a:normAutofit/>
          </a:bodyPr>
          <a:lstStyle/>
          <a:p>
            <a:pPr marL="0" indent="0">
              <a:buNone/>
            </a:pPr>
            <a:r>
              <a:rPr lang="en-US" dirty="0"/>
              <a:t>The Council of Europe (French: Conseil de </a:t>
            </a:r>
            <a:r>
              <a:rPr lang="en-US" dirty="0" err="1"/>
              <a:t>l'Europe</a:t>
            </a:r>
            <a:r>
              <a:rPr lang="en-US" dirty="0"/>
              <a:t>)</a:t>
            </a:r>
            <a:r>
              <a:rPr lang="pl-PL" dirty="0"/>
              <a:t>:</a:t>
            </a:r>
            <a:r>
              <a:rPr lang="en-US" dirty="0"/>
              <a:t> </a:t>
            </a:r>
            <a:endParaRPr lang="pl-PL" dirty="0"/>
          </a:p>
          <a:p>
            <a:pPr marL="0" indent="0">
              <a:buNone/>
            </a:pPr>
            <a:r>
              <a:rPr lang="en-US" dirty="0"/>
              <a:t>an international </a:t>
            </a:r>
            <a:r>
              <a:rPr lang="en-US" dirty="0" err="1"/>
              <a:t>organisation</a:t>
            </a:r>
            <a:r>
              <a:rPr lang="en-US" dirty="0"/>
              <a:t> whose aim</a:t>
            </a:r>
            <a:r>
              <a:rPr lang="pl-PL" dirty="0"/>
              <a:t> </a:t>
            </a:r>
            <a:r>
              <a:rPr lang="en-US" dirty="0"/>
              <a:t>is to uphold</a:t>
            </a:r>
            <a:r>
              <a:rPr lang="pl-PL" dirty="0"/>
              <a:t>:</a:t>
            </a:r>
          </a:p>
          <a:p>
            <a:pPr>
              <a:buFontTx/>
              <a:buChar char="-"/>
            </a:pPr>
            <a:r>
              <a:rPr lang="en-US" dirty="0"/>
              <a:t>human rights, </a:t>
            </a:r>
            <a:endParaRPr lang="pl-PL" dirty="0"/>
          </a:p>
          <a:p>
            <a:pPr>
              <a:buFontTx/>
              <a:buChar char="-"/>
            </a:pPr>
            <a:r>
              <a:rPr lang="en-US" dirty="0"/>
              <a:t>democracy, </a:t>
            </a:r>
            <a:endParaRPr lang="pl-PL" dirty="0"/>
          </a:p>
          <a:p>
            <a:pPr>
              <a:buFontTx/>
              <a:buChar char="-"/>
            </a:pPr>
            <a:r>
              <a:rPr lang="en-US" dirty="0"/>
              <a:t>rule of law in Europe </a:t>
            </a:r>
            <a:endParaRPr lang="pl-PL" dirty="0"/>
          </a:p>
          <a:p>
            <a:pPr>
              <a:buFontTx/>
              <a:buChar char="-"/>
            </a:pPr>
            <a:r>
              <a:rPr lang="en-US" dirty="0"/>
              <a:t>and promote European culture. </a:t>
            </a:r>
            <a:r>
              <a:rPr lang="pl-PL" dirty="0"/>
              <a:t> </a:t>
            </a:r>
          </a:p>
          <a:p>
            <a:pPr marL="0" indent="0">
              <a:buNone/>
            </a:pPr>
            <a:endParaRPr lang="pl-PL" dirty="0"/>
          </a:p>
          <a:p>
            <a:r>
              <a:rPr lang="pl-PL" dirty="0"/>
              <a:t>It </a:t>
            </a:r>
            <a:r>
              <a:rPr lang="pl-PL" dirty="0" err="1"/>
              <a:t>has</a:t>
            </a:r>
            <a:r>
              <a:rPr lang="pl-PL" dirty="0"/>
              <a:t> </a:t>
            </a:r>
            <a:r>
              <a:rPr lang="pl-PL" dirty="0" err="1"/>
              <a:t>been</a:t>
            </a:r>
            <a:r>
              <a:rPr lang="pl-PL" dirty="0"/>
              <a:t> f</a:t>
            </a:r>
            <a:r>
              <a:rPr lang="en-US" dirty="0" err="1"/>
              <a:t>ounded</a:t>
            </a:r>
            <a:r>
              <a:rPr lang="en-US" dirty="0"/>
              <a:t> in 1949</a:t>
            </a:r>
            <a:r>
              <a:rPr lang="pl-PL" dirty="0"/>
              <a:t> by 10 western-Europe </a:t>
            </a:r>
            <a:r>
              <a:rPr lang="pl-PL" dirty="0" err="1"/>
              <a:t>states</a:t>
            </a:r>
            <a:r>
              <a:rPr lang="pl-PL" dirty="0"/>
              <a:t>.</a:t>
            </a:r>
          </a:p>
        </p:txBody>
      </p:sp>
    </p:spTree>
    <p:extLst>
      <p:ext uri="{BB962C8B-B14F-4D97-AF65-F5344CB8AC3E}">
        <p14:creationId xmlns:p14="http://schemas.microsoft.com/office/powerpoint/2010/main" val="12187921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Znalezione obrazy dla zapytania council of europe ma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99995" y="173935"/>
            <a:ext cx="7729123" cy="6504171"/>
          </a:xfrm>
          <a:prstGeom prst="rect">
            <a:avLst/>
          </a:prstGeom>
          <a:noFill/>
          <a:extLst>
            <a:ext uri="{909E8E84-426E-40DD-AFC4-6F175D3DCCD1}">
              <a14:hiddenFill xmlns:a14="http://schemas.microsoft.com/office/drawing/2010/main">
                <a:solidFill>
                  <a:srgbClr val="FFFFFF"/>
                </a:solidFill>
              </a14:hiddenFill>
            </a:ext>
          </a:extLst>
        </p:spPr>
      </p:pic>
      <p:sp>
        <p:nvSpPr>
          <p:cNvPr id="3" name="Symbol zastępczy zawartości 2"/>
          <p:cNvSpPr>
            <a:spLocks noGrp="1"/>
          </p:cNvSpPr>
          <p:nvPr>
            <p:ph idx="1"/>
          </p:nvPr>
        </p:nvSpPr>
        <p:spPr>
          <a:xfrm>
            <a:off x="838200" y="3167269"/>
            <a:ext cx="4555435" cy="3009693"/>
          </a:xfrm>
        </p:spPr>
        <p:txBody>
          <a:bodyPr/>
          <a:lstStyle/>
          <a:p>
            <a:r>
              <a:rPr lang="en-US" dirty="0"/>
              <a:t>47 member states</a:t>
            </a:r>
            <a:endParaRPr lang="pl-PL" dirty="0"/>
          </a:p>
          <a:p>
            <a:endParaRPr lang="pl-PL" dirty="0"/>
          </a:p>
          <a:p>
            <a:r>
              <a:rPr lang="pl-PL" dirty="0"/>
              <a:t>C</a:t>
            </a:r>
            <a:r>
              <a:rPr lang="en-US" dirty="0"/>
              <a:t>overs approximately </a:t>
            </a:r>
            <a:br>
              <a:rPr lang="pl-PL" dirty="0"/>
            </a:br>
            <a:r>
              <a:rPr lang="en-US" dirty="0"/>
              <a:t>820 million people</a:t>
            </a:r>
            <a:endParaRPr lang="pl-PL" dirty="0"/>
          </a:p>
          <a:p>
            <a:endParaRPr lang="pl-PL" dirty="0"/>
          </a:p>
        </p:txBody>
      </p:sp>
    </p:spTree>
    <p:extLst>
      <p:ext uri="{BB962C8B-B14F-4D97-AF65-F5344CB8AC3E}">
        <p14:creationId xmlns:p14="http://schemas.microsoft.com/office/powerpoint/2010/main" val="2641626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en-US" sz="4000" dirty="0"/>
              <a:t>Convention for the Protection of Human Rights and Fundamental Freedoms</a:t>
            </a:r>
            <a:r>
              <a:rPr lang="pl-PL" sz="4000" dirty="0"/>
              <a:t> (ECHR)</a:t>
            </a:r>
          </a:p>
        </p:txBody>
      </p:sp>
      <p:sp>
        <p:nvSpPr>
          <p:cNvPr id="3" name="Symbol zastępczy zawartości 2"/>
          <p:cNvSpPr>
            <a:spLocks noGrp="1"/>
          </p:cNvSpPr>
          <p:nvPr>
            <p:ph idx="1"/>
          </p:nvPr>
        </p:nvSpPr>
        <p:spPr/>
        <p:txBody>
          <a:bodyPr/>
          <a:lstStyle/>
          <a:p>
            <a:r>
              <a:rPr lang="en-US" dirty="0"/>
              <a:t>Drafted in 1950</a:t>
            </a:r>
            <a:r>
              <a:rPr lang="pl-PL" dirty="0"/>
              <a:t>, </a:t>
            </a:r>
            <a:r>
              <a:rPr lang="en-US" dirty="0"/>
              <a:t>entered into force on 3 September 1953</a:t>
            </a:r>
            <a:r>
              <a:rPr lang="pl-PL" dirty="0"/>
              <a:t>.</a:t>
            </a:r>
          </a:p>
          <a:p>
            <a:r>
              <a:rPr lang="pl-PL" dirty="0" err="1"/>
              <a:t>Sets</a:t>
            </a:r>
            <a:r>
              <a:rPr lang="pl-PL" dirty="0"/>
              <a:t> the </a:t>
            </a:r>
            <a:r>
              <a:rPr lang="pl-PL" dirty="0" err="1"/>
              <a:t>European</a:t>
            </a:r>
            <a:r>
              <a:rPr lang="pl-PL" dirty="0"/>
              <a:t> standard for the </a:t>
            </a:r>
            <a:r>
              <a:rPr lang="pl-PL" dirty="0" err="1"/>
              <a:t>protection</a:t>
            </a:r>
            <a:r>
              <a:rPr lang="pl-PL" dirty="0"/>
              <a:t> of </a:t>
            </a:r>
            <a:r>
              <a:rPr lang="pl-PL" dirty="0" err="1"/>
              <a:t>human</a:t>
            </a:r>
            <a:r>
              <a:rPr lang="pl-PL" dirty="0"/>
              <a:t> </a:t>
            </a:r>
            <a:r>
              <a:rPr lang="pl-PL" dirty="0" err="1"/>
              <a:t>rights</a:t>
            </a:r>
            <a:endParaRPr lang="pl-PL" dirty="0"/>
          </a:p>
          <a:p>
            <a:r>
              <a:rPr lang="pl-PL" dirty="0" err="1"/>
              <a:t>Neccessary</a:t>
            </a:r>
            <a:r>
              <a:rPr lang="pl-PL" dirty="0"/>
              <a:t> </a:t>
            </a:r>
            <a:r>
              <a:rPr lang="pl-PL" dirty="0" err="1"/>
              <a:t>requirement</a:t>
            </a:r>
            <a:r>
              <a:rPr lang="pl-PL" dirty="0"/>
              <a:t> for a </a:t>
            </a:r>
            <a:r>
              <a:rPr lang="pl-PL" dirty="0" err="1"/>
              <a:t>membership</a:t>
            </a:r>
            <a:r>
              <a:rPr lang="pl-PL" dirty="0"/>
              <a:t> in the </a:t>
            </a:r>
            <a:r>
              <a:rPr lang="pl-PL" dirty="0" err="1"/>
              <a:t>CoE</a:t>
            </a:r>
            <a:r>
              <a:rPr lang="pl-PL" dirty="0"/>
              <a:t>.</a:t>
            </a:r>
          </a:p>
          <a:p>
            <a:r>
              <a:rPr lang="pl-PL" dirty="0" err="1"/>
              <a:t>Binding</a:t>
            </a:r>
            <a:r>
              <a:rPr lang="pl-PL" dirty="0"/>
              <a:t> </a:t>
            </a:r>
            <a:r>
              <a:rPr lang="pl-PL" dirty="0" err="1"/>
              <a:t>force</a:t>
            </a:r>
            <a:r>
              <a:rPr lang="pl-PL" dirty="0"/>
              <a:t> of the </a:t>
            </a:r>
            <a:r>
              <a:rPr lang="pl-PL" dirty="0" err="1"/>
              <a:t>Convention</a:t>
            </a:r>
            <a:r>
              <a:rPr lang="pl-PL" dirty="0"/>
              <a:t>, part of the </a:t>
            </a:r>
            <a:r>
              <a:rPr lang="pl-PL" dirty="0" err="1"/>
              <a:t>legal</a:t>
            </a:r>
            <a:r>
              <a:rPr lang="pl-PL" dirty="0"/>
              <a:t> system of </a:t>
            </a:r>
            <a:r>
              <a:rPr lang="pl-PL" dirty="0" err="1"/>
              <a:t>each</a:t>
            </a:r>
            <a:r>
              <a:rPr lang="pl-PL" dirty="0"/>
              <a:t> </a:t>
            </a:r>
            <a:r>
              <a:rPr lang="pl-PL" dirty="0" err="1"/>
              <a:t>member</a:t>
            </a:r>
            <a:r>
              <a:rPr lang="pl-PL" dirty="0"/>
              <a:t> </a:t>
            </a:r>
            <a:r>
              <a:rPr lang="pl-PL" dirty="0" err="1"/>
              <a:t>state</a:t>
            </a:r>
            <a:r>
              <a:rPr lang="pl-PL" dirty="0"/>
              <a:t>.</a:t>
            </a:r>
          </a:p>
          <a:p>
            <a:r>
              <a:rPr lang="pl-PL" dirty="0" err="1"/>
              <a:t>Judicial</a:t>
            </a:r>
            <a:r>
              <a:rPr lang="pl-PL" dirty="0"/>
              <a:t> </a:t>
            </a:r>
            <a:r>
              <a:rPr lang="pl-PL" dirty="0" err="1"/>
              <a:t>control</a:t>
            </a:r>
            <a:r>
              <a:rPr lang="pl-PL" dirty="0"/>
              <a:t> by the </a:t>
            </a:r>
            <a:r>
              <a:rPr lang="pl-PL" dirty="0" err="1"/>
              <a:t>European</a:t>
            </a:r>
            <a:r>
              <a:rPr lang="pl-PL" dirty="0"/>
              <a:t> Court of Human </a:t>
            </a:r>
            <a:r>
              <a:rPr lang="pl-PL" dirty="0" err="1"/>
              <a:t>Rights</a:t>
            </a:r>
            <a:r>
              <a:rPr lang="pl-PL" dirty="0"/>
              <a:t> (</a:t>
            </a:r>
            <a:r>
              <a:rPr lang="pl-PL" dirty="0" err="1"/>
              <a:t>ECtHR</a:t>
            </a:r>
            <a:r>
              <a:rPr lang="pl-PL" dirty="0"/>
              <a:t>). </a:t>
            </a:r>
          </a:p>
          <a:p>
            <a:r>
              <a:rPr lang="pl-PL" dirty="0" err="1"/>
              <a:t>Two</a:t>
            </a:r>
            <a:r>
              <a:rPr lang="pl-PL" dirty="0"/>
              <a:t> </a:t>
            </a:r>
            <a:r>
              <a:rPr lang="pl-PL" dirty="0" err="1"/>
              <a:t>forms</a:t>
            </a:r>
            <a:r>
              <a:rPr lang="pl-PL" dirty="0"/>
              <a:t> of </a:t>
            </a:r>
            <a:r>
              <a:rPr lang="pl-PL" dirty="0" err="1"/>
              <a:t>application</a:t>
            </a:r>
            <a:r>
              <a:rPr lang="pl-PL" dirty="0"/>
              <a:t>: by </a:t>
            </a:r>
            <a:r>
              <a:rPr lang="pl-PL" dirty="0" err="1"/>
              <a:t>state</a:t>
            </a:r>
            <a:r>
              <a:rPr lang="pl-PL" dirty="0"/>
              <a:t> </a:t>
            </a:r>
            <a:r>
              <a:rPr lang="pl-PL" dirty="0" err="1"/>
              <a:t>or</a:t>
            </a:r>
            <a:r>
              <a:rPr lang="pl-PL" dirty="0"/>
              <a:t> by </a:t>
            </a:r>
            <a:r>
              <a:rPr lang="pl-PL" dirty="0" err="1"/>
              <a:t>individual</a:t>
            </a:r>
            <a:r>
              <a:rPr lang="pl-PL" dirty="0"/>
              <a:t>.</a:t>
            </a:r>
          </a:p>
          <a:p>
            <a:r>
              <a:rPr lang="pl-PL" dirty="0" err="1"/>
              <a:t>Over</a:t>
            </a:r>
            <a:r>
              <a:rPr lang="pl-PL" dirty="0"/>
              <a:t> 700 000 of </a:t>
            </a:r>
            <a:r>
              <a:rPr lang="pl-PL" dirty="0" err="1"/>
              <a:t>application</a:t>
            </a:r>
            <a:r>
              <a:rPr lang="pl-PL" dirty="0"/>
              <a:t> </a:t>
            </a:r>
            <a:r>
              <a:rPr lang="pl-PL" dirty="0" err="1"/>
              <a:t>since</a:t>
            </a:r>
            <a:r>
              <a:rPr lang="pl-PL" dirty="0"/>
              <a:t> establishment of </a:t>
            </a:r>
            <a:r>
              <a:rPr lang="pl-PL" dirty="0" err="1"/>
              <a:t>ECtHR</a:t>
            </a:r>
            <a:r>
              <a:rPr lang="pl-PL" dirty="0"/>
              <a:t> (1959)</a:t>
            </a:r>
          </a:p>
        </p:txBody>
      </p:sp>
    </p:spTree>
    <p:extLst>
      <p:ext uri="{BB962C8B-B14F-4D97-AF65-F5344CB8AC3E}">
        <p14:creationId xmlns:p14="http://schemas.microsoft.com/office/powerpoint/2010/main" val="1224123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49581" y="4423884"/>
            <a:ext cx="6450496" cy="823084"/>
          </a:xfrm>
        </p:spPr>
        <p:txBody>
          <a:bodyPr/>
          <a:lstStyle/>
          <a:p>
            <a:pPr marL="0" indent="0">
              <a:buNone/>
            </a:pPr>
            <a:r>
              <a:rPr lang="pl-PL" dirty="0" err="1"/>
              <a:t>Judgments</a:t>
            </a:r>
            <a:r>
              <a:rPr lang="pl-PL" dirty="0"/>
              <a:t> by the </a:t>
            </a:r>
            <a:r>
              <a:rPr lang="pl-PL" dirty="0" err="1"/>
              <a:t>state</a:t>
            </a:r>
            <a:endParaRPr lang="pl-PL" dirty="0"/>
          </a:p>
        </p:txBody>
      </p:sp>
      <p:pic>
        <p:nvPicPr>
          <p:cNvPr id="4" name="Obraz 3"/>
          <p:cNvPicPr>
            <a:picLocks noChangeAspect="1"/>
          </p:cNvPicPr>
          <p:nvPr/>
        </p:nvPicPr>
        <p:blipFill>
          <a:blip r:embed="rId2"/>
          <a:stretch>
            <a:fillRect/>
          </a:stretch>
        </p:blipFill>
        <p:spPr>
          <a:xfrm>
            <a:off x="196573" y="267150"/>
            <a:ext cx="6031950" cy="3905903"/>
          </a:xfrm>
          <a:prstGeom prst="rect">
            <a:avLst/>
          </a:prstGeom>
        </p:spPr>
      </p:pic>
      <p:pic>
        <p:nvPicPr>
          <p:cNvPr id="5" name="Obraz 4"/>
          <p:cNvPicPr>
            <a:picLocks noChangeAspect="1"/>
          </p:cNvPicPr>
          <p:nvPr/>
        </p:nvPicPr>
        <p:blipFill>
          <a:blip r:embed="rId3"/>
          <a:stretch>
            <a:fillRect/>
          </a:stretch>
        </p:blipFill>
        <p:spPr>
          <a:xfrm>
            <a:off x="6347791" y="2203341"/>
            <a:ext cx="5678421" cy="3690704"/>
          </a:xfrm>
          <a:prstGeom prst="rect">
            <a:avLst/>
          </a:prstGeom>
        </p:spPr>
      </p:pic>
      <p:sp>
        <p:nvSpPr>
          <p:cNvPr id="6" name="Symbol zastępczy zawartości 2"/>
          <p:cNvSpPr txBox="1">
            <a:spLocks/>
          </p:cNvSpPr>
          <p:nvPr/>
        </p:nvSpPr>
        <p:spPr>
          <a:xfrm>
            <a:off x="6281531" y="1598606"/>
            <a:ext cx="5833032" cy="82308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Font typeface="Arial" panose="020B0604020202020204" pitchFamily="34" charset="0"/>
              <a:buNone/>
            </a:pPr>
            <a:r>
              <a:rPr lang="pl-PL" dirty="0" err="1"/>
              <a:t>Judgments</a:t>
            </a:r>
            <a:r>
              <a:rPr lang="pl-PL" dirty="0"/>
              <a:t> by the </a:t>
            </a:r>
            <a:r>
              <a:rPr lang="pl-PL" dirty="0" err="1"/>
              <a:t>Convention’s</a:t>
            </a:r>
            <a:r>
              <a:rPr lang="pl-PL" dirty="0"/>
              <a:t> </a:t>
            </a:r>
            <a:r>
              <a:rPr lang="pl-PL" dirty="0" err="1"/>
              <a:t>article</a:t>
            </a:r>
            <a:endParaRPr lang="pl-PL" dirty="0"/>
          </a:p>
        </p:txBody>
      </p:sp>
      <p:sp>
        <p:nvSpPr>
          <p:cNvPr id="7" name="Symbol zastępczy zawartości 2"/>
          <p:cNvSpPr txBox="1">
            <a:spLocks/>
          </p:cNvSpPr>
          <p:nvPr/>
        </p:nvSpPr>
        <p:spPr>
          <a:xfrm>
            <a:off x="249581" y="5914602"/>
            <a:ext cx="6450496" cy="82308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pl-PL" sz="1600" dirty="0"/>
              <a:t>Source: </a:t>
            </a:r>
            <a:r>
              <a:rPr lang="pl-PL" sz="1600" i="1" dirty="0" err="1"/>
              <a:t>Overview</a:t>
            </a:r>
            <a:r>
              <a:rPr lang="pl-PL" sz="1600" i="1" dirty="0"/>
              <a:t> 1959-2016 ECHR</a:t>
            </a:r>
          </a:p>
          <a:p>
            <a:pPr marL="0" indent="0">
              <a:buNone/>
            </a:pPr>
            <a:r>
              <a:rPr lang="pl-PL" sz="1600" dirty="0"/>
              <a:t>http://www.echr.coe.int/Documents/Overview_19592016_ENG.pdf</a:t>
            </a:r>
          </a:p>
        </p:txBody>
      </p:sp>
      <p:sp>
        <p:nvSpPr>
          <p:cNvPr id="9" name="pole tekstowe 8"/>
          <p:cNvSpPr txBox="1"/>
          <p:nvPr/>
        </p:nvSpPr>
        <p:spPr>
          <a:xfrm>
            <a:off x="6281530" y="6073625"/>
            <a:ext cx="5678421" cy="646331"/>
          </a:xfrm>
          <a:prstGeom prst="rect">
            <a:avLst/>
          </a:prstGeom>
          <a:noFill/>
        </p:spPr>
        <p:txBody>
          <a:bodyPr wrap="square" rtlCol="0">
            <a:spAutoFit/>
          </a:bodyPr>
          <a:lstStyle/>
          <a:p>
            <a:r>
              <a:rPr lang="pl-PL" i="1" dirty="0" err="1"/>
              <a:t>Number</a:t>
            </a:r>
            <a:r>
              <a:rPr lang="pl-PL" i="1" dirty="0"/>
              <a:t> of </a:t>
            </a:r>
            <a:r>
              <a:rPr lang="pl-PL" i="1" dirty="0" err="1"/>
              <a:t>judgments</a:t>
            </a:r>
            <a:r>
              <a:rPr lang="pl-PL" i="1" dirty="0"/>
              <a:t> </a:t>
            </a:r>
            <a:r>
              <a:rPr lang="pl-PL" i="1" dirty="0" err="1"/>
              <a:t>finding</a:t>
            </a:r>
            <a:r>
              <a:rPr lang="pl-PL" i="1" dirty="0"/>
              <a:t> </a:t>
            </a:r>
            <a:r>
              <a:rPr lang="pl-PL" i="1" dirty="0" err="1"/>
              <a:t>violation</a:t>
            </a:r>
            <a:r>
              <a:rPr lang="pl-PL" i="1" dirty="0"/>
              <a:t> of the Art. 10.: </a:t>
            </a:r>
          </a:p>
          <a:p>
            <a:r>
              <a:rPr lang="pl-PL" i="1" dirty="0"/>
              <a:t>656 / 19 570 (3,3%)</a:t>
            </a:r>
          </a:p>
        </p:txBody>
      </p:sp>
    </p:spTree>
    <p:extLst>
      <p:ext uri="{BB962C8B-B14F-4D97-AF65-F5344CB8AC3E}">
        <p14:creationId xmlns:p14="http://schemas.microsoft.com/office/powerpoint/2010/main" val="33264380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endParaRPr lang="pl-PL"/>
          </a:p>
        </p:txBody>
      </p:sp>
      <p:pic>
        <p:nvPicPr>
          <p:cNvPr id="4" name="Obraz 3"/>
          <p:cNvPicPr>
            <a:picLocks noChangeAspect="1"/>
          </p:cNvPicPr>
          <p:nvPr/>
        </p:nvPicPr>
        <p:blipFill>
          <a:blip r:embed="rId2"/>
          <a:stretch>
            <a:fillRect/>
          </a:stretch>
        </p:blipFill>
        <p:spPr>
          <a:xfrm>
            <a:off x="838200" y="36254"/>
            <a:ext cx="10515600" cy="6785491"/>
          </a:xfrm>
          <a:prstGeom prst="rect">
            <a:avLst/>
          </a:prstGeom>
        </p:spPr>
      </p:pic>
      <p:sp>
        <p:nvSpPr>
          <p:cNvPr id="5" name="Symbol zastępczy zawartości 2"/>
          <p:cNvSpPr txBox="1">
            <a:spLocks/>
          </p:cNvSpPr>
          <p:nvPr/>
        </p:nvSpPr>
        <p:spPr>
          <a:xfrm rot="16200000">
            <a:off x="-2652645" y="2849960"/>
            <a:ext cx="6450496" cy="82308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pl-PL" sz="1600" dirty="0"/>
              <a:t>Source: </a:t>
            </a:r>
            <a:r>
              <a:rPr lang="pl-PL" sz="1600" i="1" dirty="0" err="1"/>
              <a:t>Overview</a:t>
            </a:r>
            <a:r>
              <a:rPr lang="pl-PL" sz="1600" i="1" dirty="0"/>
              <a:t> 1959-2016 ECHR</a:t>
            </a:r>
          </a:p>
          <a:p>
            <a:pPr marL="0" indent="0">
              <a:buNone/>
            </a:pPr>
            <a:r>
              <a:rPr lang="pl-PL" sz="1600" dirty="0"/>
              <a:t>http://www.echr.coe.int/Documents/Overview_19592016_ENG.pdf</a:t>
            </a:r>
          </a:p>
        </p:txBody>
      </p:sp>
    </p:spTree>
    <p:extLst>
      <p:ext uri="{BB962C8B-B14F-4D97-AF65-F5344CB8AC3E}">
        <p14:creationId xmlns:p14="http://schemas.microsoft.com/office/powerpoint/2010/main" val="3075881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a:t>Judgments</a:t>
            </a:r>
            <a:r>
              <a:rPr lang="pl-PL" dirty="0"/>
              <a:t> of the </a:t>
            </a:r>
            <a:r>
              <a:rPr lang="pl-PL" dirty="0" err="1"/>
              <a:t>ECtHR</a:t>
            </a:r>
            <a:r>
              <a:rPr lang="pl-PL" dirty="0"/>
              <a:t>: </a:t>
            </a:r>
            <a:r>
              <a:rPr lang="pl-PL" dirty="0" err="1"/>
              <a:t>execution</a:t>
            </a:r>
            <a:endParaRPr lang="pl-PL" dirty="0"/>
          </a:p>
        </p:txBody>
      </p:sp>
      <p:sp>
        <p:nvSpPr>
          <p:cNvPr id="3" name="Symbol zastępczy zawartości 2"/>
          <p:cNvSpPr>
            <a:spLocks noGrp="1"/>
          </p:cNvSpPr>
          <p:nvPr>
            <p:ph idx="1"/>
          </p:nvPr>
        </p:nvSpPr>
        <p:spPr>
          <a:xfrm>
            <a:off x="838200" y="1825624"/>
            <a:ext cx="10515600" cy="4734201"/>
          </a:xfrm>
        </p:spPr>
        <p:txBody>
          <a:bodyPr>
            <a:normAutofit fontScale="92500" lnSpcReduction="10000"/>
          </a:bodyPr>
          <a:lstStyle/>
          <a:p>
            <a:r>
              <a:rPr lang="pl-PL" dirty="0" err="1"/>
              <a:t>Member</a:t>
            </a:r>
            <a:r>
              <a:rPr lang="pl-PL" dirty="0"/>
              <a:t> </a:t>
            </a:r>
            <a:r>
              <a:rPr lang="pl-PL" dirty="0" err="1"/>
              <a:t>states</a:t>
            </a:r>
            <a:r>
              <a:rPr lang="pl-PL" dirty="0"/>
              <a:t> (and not </a:t>
            </a:r>
            <a:r>
              <a:rPr lang="pl-PL" dirty="0" err="1"/>
              <a:t>individuals</a:t>
            </a:r>
            <a:r>
              <a:rPr lang="pl-PL" dirty="0"/>
              <a:t>) </a:t>
            </a:r>
            <a:r>
              <a:rPr lang="pl-PL" dirty="0" err="1"/>
              <a:t>are</a:t>
            </a:r>
            <a:r>
              <a:rPr lang="pl-PL" dirty="0"/>
              <a:t> </a:t>
            </a:r>
            <a:r>
              <a:rPr lang="pl-PL" dirty="0" err="1"/>
              <a:t>obliged</a:t>
            </a:r>
            <a:r>
              <a:rPr lang="pl-PL" dirty="0"/>
              <a:t> to </a:t>
            </a:r>
            <a:r>
              <a:rPr lang="pl-PL" dirty="0" err="1"/>
              <a:t>execute</a:t>
            </a:r>
            <a:r>
              <a:rPr lang="pl-PL" dirty="0"/>
              <a:t> </a:t>
            </a:r>
            <a:r>
              <a:rPr lang="pl-PL" dirty="0" err="1"/>
              <a:t>judgments</a:t>
            </a:r>
            <a:r>
              <a:rPr lang="pl-PL" dirty="0"/>
              <a:t>, </a:t>
            </a:r>
            <a:r>
              <a:rPr lang="pl-PL" dirty="0" err="1"/>
              <a:t>what</a:t>
            </a:r>
            <a:r>
              <a:rPr lang="pl-PL" dirty="0"/>
              <a:t> </a:t>
            </a:r>
            <a:r>
              <a:rPr lang="pl-PL" dirty="0" err="1"/>
              <a:t>is</a:t>
            </a:r>
            <a:r>
              <a:rPr lang="pl-PL" dirty="0"/>
              <a:t> </a:t>
            </a:r>
            <a:r>
              <a:rPr lang="pl-PL" dirty="0" err="1"/>
              <a:t>monitored</a:t>
            </a:r>
            <a:r>
              <a:rPr lang="pl-PL" dirty="0"/>
              <a:t> by the </a:t>
            </a:r>
            <a:r>
              <a:rPr lang="pl-PL" dirty="0" err="1"/>
              <a:t>Comittee</a:t>
            </a:r>
            <a:r>
              <a:rPr lang="pl-PL" dirty="0"/>
              <a:t> of </a:t>
            </a:r>
            <a:r>
              <a:rPr lang="pl-PL" dirty="0" err="1"/>
              <a:t>Ministers</a:t>
            </a:r>
            <a:endParaRPr lang="pl-PL" dirty="0"/>
          </a:p>
          <a:p>
            <a:endParaRPr lang="pl-PL" dirty="0"/>
          </a:p>
          <a:p>
            <a:r>
              <a:rPr lang="pl-PL" dirty="0" err="1"/>
              <a:t>Execution</a:t>
            </a:r>
            <a:r>
              <a:rPr lang="pl-PL" dirty="0"/>
              <a:t> </a:t>
            </a:r>
            <a:r>
              <a:rPr lang="pl-PL" dirty="0" err="1"/>
              <a:t>includes</a:t>
            </a:r>
            <a:r>
              <a:rPr lang="pl-PL" dirty="0"/>
              <a:t>:</a:t>
            </a:r>
          </a:p>
          <a:p>
            <a:pPr lvl="1">
              <a:buFont typeface="Wingdings" panose="05000000000000000000" pitchFamily="2" charset="2"/>
              <a:buChar char="ü"/>
            </a:pPr>
            <a:r>
              <a:rPr lang="pl-PL" dirty="0" err="1"/>
              <a:t>Paying</a:t>
            </a:r>
            <a:r>
              <a:rPr lang="pl-PL" dirty="0"/>
              <a:t> </a:t>
            </a:r>
            <a:r>
              <a:rPr lang="pl-PL" dirty="0" err="1"/>
              <a:t>compensation</a:t>
            </a:r>
            <a:r>
              <a:rPr lang="pl-PL" dirty="0"/>
              <a:t> for </a:t>
            </a:r>
            <a:r>
              <a:rPr lang="pl-PL" dirty="0" err="1"/>
              <a:t>damages</a:t>
            </a:r>
            <a:r>
              <a:rPr lang="pl-PL" dirty="0"/>
              <a:t>, </a:t>
            </a:r>
            <a:r>
              <a:rPr lang="pl-PL" dirty="0" err="1"/>
              <a:t>imposed</a:t>
            </a:r>
            <a:r>
              <a:rPr lang="pl-PL" dirty="0"/>
              <a:t> by the </a:t>
            </a:r>
            <a:r>
              <a:rPr lang="pl-PL" dirty="0" err="1"/>
              <a:t>ECtHR</a:t>
            </a:r>
            <a:r>
              <a:rPr lang="pl-PL" dirty="0"/>
              <a:t>;</a:t>
            </a:r>
          </a:p>
          <a:p>
            <a:pPr lvl="1">
              <a:buFont typeface="Wingdings" panose="05000000000000000000" pitchFamily="2" charset="2"/>
              <a:buChar char="ü"/>
            </a:pPr>
            <a:r>
              <a:rPr lang="pl-PL" dirty="0" err="1"/>
              <a:t>Eliminating</a:t>
            </a:r>
            <a:r>
              <a:rPr lang="pl-PL" dirty="0"/>
              <a:t> </a:t>
            </a:r>
            <a:r>
              <a:rPr lang="pl-PL" dirty="0" err="1"/>
              <a:t>individual</a:t>
            </a:r>
            <a:r>
              <a:rPr lang="pl-PL" dirty="0"/>
              <a:t> </a:t>
            </a:r>
            <a:r>
              <a:rPr lang="pl-PL" dirty="0" err="1"/>
              <a:t>consequences</a:t>
            </a:r>
            <a:r>
              <a:rPr lang="pl-PL" dirty="0"/>
              <a:t> of the </a:t>
            </a:r>
            <a:r>
              <a:rPr lang="pl-PL" dirty="0" err="1"/>
              <a:t>questioned</a:t>
            </a:r>
            <a:r>
              <a:rPr lang="pl-PL" dirty="0"/>
              <a:t> </a:t>
            </a:r>
            <a:r>
              <a:rPr lang="pl-PL" dirty="0" err="1"/>
              <a:t>state’s</a:t>
            </a:r>
            <a:r>
              <a:rPr lang="pl-PL" dirty="0"/>
              <a:t> </a:t>
            </a:r>
            <a:r>
              <a:rPr lang="pl-PL" dirty="0" err="1"/>
              <a:t>decision</a:t>
            </a:r>
            <a:r>
              <a:rPr lang="pl-PL" dirty="0"/>
              <a:t> (</a:t>
            </a:r>
            <a:r>
              <a:rPr lang="pl-PL" dirty="0" err="1"/>
              <a:t>particularly</a:t>
            </a:r>
            <a:r>
              <a:rPr lang="pl-PL" dirty="0"/>
              <a:t>, a </a:t>
            </a:r>
            <a:r>
              <a:rPr lang="pl-PL" dirty="0" err="1"/>
              <a:t>member</a:t>
            </a:r>
            <a:r>
              <a:rPr lang="pl-PL" dirty="0"/>
              <a:t> </a:t>
            </a:r>
            <a:r>
              <a:rPr lang="pl-PL" dirty="0" err="1"/>
              <a:t>state</a:t>
            </a:r>
            <a:r>
              <a:rPr lang="pl-PL" dirty="0"/>
              <a:t> </a:t>
            </a:r>
            <a:r>
              <a:rPr lang="pl-PL" dirty="0" err="1"/>
              <a:t>court’s</a:t>
            </a:r>
            <a:r>
              <a:rPr lang="pl-PL" dirty="0"/>
              <a:t> </a:t>
            </a:r>
            <a:r>
              <a:rPr lang="pl-PL" dirty="0" err="1"/>
              <a:t>verdict</a:t>
            </a:r>
            <a:r>
              <a:rPr lang="pl-PL" dirty="0"/>
              <a:t>)</a:t>
            </a:r>
          </a:p>
          <a:p>
            <a:pPr lvl="1">
              <a:buFont typeface="Wingdings" panose="05000000000000000000" pitchFamily="2" charset="2"/>
              <a:buChar char="ü"/>
            </a:pPr>
            <a:r>
              <a:rPr lang="pl-PL" dirty="0"/>
              <a:t>General </a:t>
            </a:r>
            <a:r>
              <a:rPr lang="pl-PL" dirty="0" err="1"/>
              <a:t>prevention</a:t>
            </a:r>
            <a:r>
              <a:rPr lang="pl-PL" dirty="0"/>
              <a:t> for the </a:t>
            </a:r>
            <a:r>
              <a:rPr lang="pl-PL" dirty="0" err="1"/>
              <a:t>future</a:t>
            </a:r>
            <a:r>
              <a:rPr lang="pl-PL" dirty="0"/>
              <a:t> (</a:t>
            </a:r>
            <a:r>
              <a:rPr lang="pl-PL" dirty="0" err="1"/>
              <a:t>changing</a:t>
            </a:r>
            <a:r>
              <a:rPr lang="pl-PL" dirty="0"/>
              <a:t> law </a:t>
            </a:r>
            <a:r>
              <a:rPr lang="pl-PL" dirty="0" err="1"/>
              <a:t>or</a:t>
            </a:r>
            <a:r>
              <a:rPr lang="pl-PL" dirty="0"/>
              <a:t> </a:t>
            </a:r>
            <a:r>
              <a:rPr lang="pl-PL" dirty="0" err="1"/>
              <a:t>legal</a:t>
            </a:r>
            <a:r>
              <a:rPr lang="pl-PL" dirty="0"/>
              <a:t> </a:t>
            </a:r>
            <a:r>
              <a:rPr lang="pl-PL" dirty="0" err="1"/>
              <a:t>practice</a:t>
            </a:r>
            <a:r>
              <a:rPr lang="pl-PL" dirty="0"/>
              <a:t>)</a:t>
            </a:r>
          </a:p>
          <a:p>
            <a:pPr marL="457200" lvl="1" indent="0">
              <a:buNone/>
            </a:pPr>
            <a:endParaRPr lang="pl-PL" dirty="0"/>
          </a:p>
          <a:p>
            <a:r>
              <a:rPr lang="pl-PL" dirty="0"/>
              <a:t>Both </a:t>
            </a:r>
            <a:r>
              <a:rPr lang="pl-PL" dirty="0" err="1"/>
              <a:t>negative</a:t>
            </a:r>
            <a:r>
              <a:rPr lang="pl-PL" dirty="0"/>
              <a:t> and </a:t>
            </a:r>
            <a:r>
              <a:rPr lang="pl-PL" dirty="0" err="1"/>
              <a:t>positive</a:t>
            </a:r>
            <a:r>
              <a:rPr lang="pl-PL" dirty="0"/>
              <a:t> </a:t>
            </a:r>
            <a:r>
              <a:rPr lang="pl-PL" dirty="0" err="1"/>
              <a:t>duties</a:t>
            </a:r>
            <a:endParaRPr lang="pl-PL" dirty="0"/>
          </a:p>
          <a:p>
            <a:r>
              <a:rPr lang="pl-PL" dirty="0" err="1"/>
              <a:t>Addresses</a:t>
            </a:r>
            <a:r>
              <a:rPr lang="pl-PL" dirty="0"/>
              <a:t> </a:t>
            </a:r>
            <a:r>
              <a:rPr lang="pl-PL" dirty="0" err="1"/>
              <a:t>mainly</a:t>
            </a:r>
            <a:r>
              <a:rPr lang="pl-PL" dirty="0"/>
              <a:t> </a:t>
            </a:r>
            <a:r>
              <a:rPr lang="pl-PL" dirty="0" err="1"/>
              <a:t>vertical</a:t>
            </a:r>
            <a:r>
              <a:rPr lang="pl-PL" dirty="0"/>
              <a:t> relations (</a:t>
            </a:r>
            <a:r>
              <a:rPr lang="pl-PL" dirty="0" err="1"/>
              <a:t>state</a:t>
            </a:r>
            <a:r>
              <a:rPr lang="pl-PL" dirty="0"/>
              <a:t> – </a:t>
            </a:r>
            <a:r>
              <a:rPr lang="pl-PL" dirty="0" err="1"/>
              <a:t>individual</a:t>
            </a:r>
            <a:r>
              <a:rPr lang="pl-PL" dirty="0"/>
              <a:t>), </a:t>
            </a:r>
            <a:r>
              <a:rPr lang="pl-PL" dirty="0" err="1"/>
              <a:t>yet</a:t>
            </a:r>
            <a:r>
              <a:rPr lang="pl-PL" dirty="0"/>
              <a:t> to </a:t>
            </a:r>
            <a:r>
              <a:rPr lang="pl-PL" dirty="0" err="1"/>
              <a:t>some</a:t>
            </a:r>
            <a:r>
              <a:rPr lang="pl-PL" dirty="0"/>
              <a:t> </a:t>
            </a:r>
            <a:r>
              <a:rPr lang="pl-PL" dirty="0" err="1"/>
              <a:t>extent</a:t>
            </a:r>
            <a:r>
              <a:rPr lang="pl-PL" dirty="0"/>
              <a:t> </a:t>
            </a:r>
            <a:r>
              <a:rPr lang="pl-PL" dirty="0" err="1"/>
              <a:t>also</a:t>
            </a:r>
            <a:r>
              <a:rPr lang="pl-PL" dirty="0"/>
              <a:t> </a:t>
            </a:r>
            <a:r>
              <a:rPr lang="pl-PL" dirty="0" err="1"/>
              <a:t>horizontal</a:t>
            </a:r>
            <a:r>
              <a:rPr lang="pl-PL" dirty="0"/>
              <a:t> (</a:t>
            </a:r>
            <a:r>
              <a:rPr lang="pl-PL" dirty="0" err="1"/>
              <a:t>individual</a:t>
            </a:r>
            <a:r>
              <a:rPr lang="pl-PL" dirty="0"/>
              <a:t> – </a:t>
            </a:r>
            <a:r>
              <a:rPr lang="pl-PL" dirty="0" err="1"/>
              <a:t>individual</a:t>
            </a:r>
            <a:r>
              <a:rPr lang="pl-PL" dirty="0"/>
              <a:t>) </a:t>
            </a:r>
            <a:r>
              <a:rPr lang="pl-PL" dirty="0" err="1"/>
              <a:t>are</a:t>
            </a:r>
            <a:r>
              <a:rPr lang="pl-PL" dirty="0"/>
              <a:t> </a:t>
            </a:r>
            <a:r>
              <a:rPr lang="pl-PL" dirty="0" err="1"/>
              <a:t>considered</a:t>
            </a:r>
            <a:endParaRPr lang="pl-PL" dirty="0"/>
          </a:p>
          <a:p>
            <a:endParaRPr lang="pl-PL" dirty="0"/>
          </a:p>
        </p:txBody>
      </p:sp>
    </p:spTree>
    <p:extLst>
      <p:ext uri="{BB962C8B-B14F-4D97-AF65-F5344CB8AC3E}">
        <p14:creationId xmlns:p14="http://schemas.microsoft.com/office/powerpoint/2010/main" val="35038237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A </a:t>
            </a:r>
            <a:r>
              <a:rPr lang="pl-PL" dirty="0" err="1"/>
              <a:t>structure</a:t>
            </a:r>
            <a:r>
              <a:rPr lang="pl-PL" dirty="0"/>
              <a:t> of </a:t>
            </a:r>
            <a:r>
              <a:rPr lang="pl-PL" dirty="0" err="1"/>
              <a:t>Convention</a:t>
            </a:r>
            <a:endParaRPr lang="pl-PL" dirty="0"/>
          </a:p>
        </p:txBody>
      </p:sp>
      <p:sp>
        <p:nvSpPr>
          <p:cNvPr id="3" name="Symbol zastępczy zawartości 2"/>
          <p:cNvSpPr>
            <a:spLocks noGrp="1"/>
          </p:cNvSpPr>
          <p:nvPr>
            <p:ph idx="1"/>
          </p:nvPr>
        </p:nvSpPr>
        <p:spPr/>
        <p:txBody>
          <a:bodyPr>
            <a:normAutofit lnSpcReduction="10000"/>
          </a:bodyPr>
          <a:lstStyle/>
          <a:p>
            <a:r>
              <a:rPr lang="pl-PL" dirty="0"/>
              <a:t>Art. 1: </a:t>
            </a:r>
            <a:r>
              <a:rPr lang="pl-PL" dirty="0" err="1"/>
              <a:t>general</a:t>
            </a:r>
            <a:r>
              <a:rPr lang="pl-PL" dirty="0"/>
              <a:t> </a:t>
            </a:r>
            <a:r>
              <a:rPr lang="pl-PL" dirty="0" err="1"/>
              <a:t>obligation</a:t>
            </a:r>
            <a:r>
              <a:rPr lang="pl-PL" dirty="0"/>
              <a:t> to </a:t>
            </a:r>
            <a:r>
              <a:rPr lang="en-US" dirty="0"/>
              <a:t>secure the rights under the Convention</a:t>
            </a:r>
            <a:endParaRPr lang="pl-PL" dirty="0"/>
          </a:p>
          <a:p>
            <a:endParaRPr lang="pl-PL" dirty="0"/>
          </a:p>
          <a:p>
            <a:r>
              <a:rPr lang="pl-PL" dirty="0" err="1"/>
              <a:t>Section</a:t>
            </a:r>
            <a:r>
              <a:rPr lang="pl-PL" dirty="0"/>
              <a:t> I (</a:t>
            </a:r>
            <a:r>
              <a:rPr lang="pl-PL" dirty="0" err="1"/>
              <a:t>Rights</a:t>
            </a:r>
            <a:r>
              <a:rPr lang="pl-PL" dirty="0"/>
              <a:t> and </a:t>
            </a:r>
            <a:r>
              <a:rPr lang="pl-PL" dirty="0" err="1"/>
              <a:t>Freedoms</a:t>
            </a:r>
            <a:r>
              <a:rPr lang="pl-PL" dirty="0"/>
              <a:t>): </a:t>
            </a:r>
            <a:r>
              <a:rPr lang="pl-PL" dirty="0" err="1"/>
              <a:t>material</a:t>
            </a:r>
            <a:r>
              <a:rPr lang="pl-PL" dirty="0"/>
              <a:t> </a:t>
            </a:r>
            <a:r>
              <a:rPr lang="pl-PL" dirty="0" err="1"/>
              <a:t>provisions</a:t>
            </a:r>
            <a:r>
              <a:rPr lang="pl-PL" dirty="0"/>
              <a:t> </a:t>
            </a:r>
            <a:br>
              <a:rPr lang="pl-PL" dirty="0"/>
            </a:br>
            <a:r>
              <a:rPr lang="pl-PL" dirty="0"/>
              <a:t>(Art. 2 – Art. 18)</a:t>
            </a:r>
          </a:p>
          <a:p>
            <a:endParaRPr lang="pl-PL" dirty="0"/>
          </a:p>
          <a:p>
            <a:r>
              <a:rPr lang="pl-PL" dirty="0" err="1"/>
              <a:t>Section</a:t>
            </a:r>
            <a:r>
              <a:rPr lang="pl-PL" dirty="0"/>
              <a:t> II (</a:t>
            </a:r>
            <a:r>
              <a:rPr lang="pl-PL" dirty="0" err="1"/>
              <a:t>European</a:t>
            </a:r>
            <a:r>
              <a:rPr lang="pl-PL" dirty="0"/>
              <a:t> Court of Human </a:t>
            </a:r>
            <a:r>
              <a:rPr lang="pl-PL" dirty="0" err="1"/>
              <a:t>Rights</a:t>
            </a:r>
            <a:r>
              <a:rPr lang="pl-PL" dirty="0"/>
              <a:t>): </a:t>
            </a:r>
            <a:r>
              <a:rPr lang="pl-PL" dirty="0" err="1"/>
              <a:t>procedural</a:t>
            </a:r>
            <a:r>
              <a:rPr lang="pl-PL" dirty="0"/>
              <a:t> </a:t>
            </a:r>
            <a:r>
              <a:rPr lang="pl-PL" dirty="0" err="1"/>
              <a:t>provisions</a:t>
            </a:r>
            <a:r>
              <a:rPr lang="pl-PL" dirty="0"/>
              <a:t> (Art. 19 – Art. 51)</a:t>
            </a:r>
          </a:p>
          <a:p>
            <a:endParaRPr lang="pl-PL" dirty="0"/>
          </a:p>
          <a:p>
            <a:r>
              <a:rPr lang="pl-PL" dirty="0" err="1"/>
              <a:t>Section</a:t>
            </a:r>
            <a:r>
              <a:rPr lang="pl-PL" dirty="0"/>
              <a:t> III: </a:t>
            </a:r>
            <a:r>
              <a:rPr lang="pl-PL" dirty="0" err="1"/>
              <a:t>miscellaneous</a:t>
            </a:r>
            <a:r>
              <a:rPr lang="pl-PL" dirty="0"/>
              <a:t> </a:t>
            </a:r>
            <a:r>
              <a:rPr lang="pl-PL" dirty="0" err="1"/>
              <a:t>provisions</a:t>
            </a:r>
            <a:r>
              <a:rPr lang="pl-PL" dirty="0"/>
              <a:t> </a:t>
            </a:r>
            <a:br>
              <a:rPr lang="pl-PL" dirty="0"/>
            </a:br>
            <a:r>
              <a:rPr lang="pl-PL" dirty="0"/>
              <a:t>(Art. 52 – Art. 59)</a:t>
            </a:r>
          </a:p>
        </p:txBody>
      </p:sp>
    </p:spTree>
    <p:extLst>
      <p:ext uri="{BB962C8B-B14F-4D97-AF65-F5344CB8AC3E}">
        <p14:creationId xmlns:p14="http://schemas.microsoft.com/office/powerpoint/2010/main" val="2408514451"/>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685</TotalTime>
  <Words>1887</Words>
  <Application>Microsoft Office PowerPoint</Application>
  <PresentationFormat>Panoramiczny</PresentationFormat>
  <Paragraphs>184</Paragraphs>
  <Slides>29</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29</vt:i4>
      </vt:variant>
    </vt:vector>
  </HeadingPairs>
  <TitlesOfParts>
    <vt:vector size="34" baseType="lpstr">
      <vt:lpstr>Arial</vt:lpstr>
      <vt:lpstr>Calibri</vt:lpstr>
      <vt:lpstr>Calibri Light</vt:lpstr>
      <vt:lpstr>Wingdings</vt:lpstr>
      <vt:lpstr>Motyw pakietu Office</vt:lpstr>
      <vt:lpstr>Freedom of Expression  Case-law  of the European Court  of Human Rights</vt:lpstr>
      <vt:lpstr>Prezentacja programu PowerPoint</vt:lpstr>
      <vt:lpstr>I. The Council of Europe: overview</vt:lpstr>
      <vt:lpstr>Prezentacja programu PowerPoint</vt:lpstr>
      <vt:lpstr>Convention for the Protection of Human Rights and Fundamental Freedoms (ECHR)</vt:lpstr>
      <vt:lpstr>Prezentacja programu PowerPoint</vt:lpstr>
      <vt:lpstr>Prezentacja programu PowerPoint</vt:lpstr>
      <vt:lpstr>Judgments of the ECtHR: execution</vt:lpstr>
      <vt:lpstr>A structure of Convention</vt:lpstr>
      <vt:lpstr>II. Freedom of expression (Art. 10).</vt:lpstr>
      <vt:lpstr>The scope of protection</vt:lpstr>
      <vt:lpstr>Article 10 of ECHR: Freedom of expression</vt:lpstr>
      <vt:lpstr>Article 10 of ECHR: Freedom of expression</vt:lpstr>
      <vt:lpstr>Other relevant regulations</vt:lpstr>
      <vt:lpstr>III. Basic principles of interpreting  the Convention developed by the ECtHR</vt:lpstr>
      <vt:lpstr>Principles expressed in Handyside </vt:lpstr>
      <vt:lpstr>Other principles of interpreting the ECHR</vt:lpstr>
      <vt:lpstr>Principles of interpeting Art. 10.</vt:lpstr>
      <vt:lpstr>Özgür Gündem vs. Turkey</vt:lpstr>
      <vt:lpstr>Özgür Gündem vs. Turkey</vt:lpstr>
      <vt:lpstr>IV. FE within a political debate</vt:lpstr>
      <vt:lpstr>Oberschlick No. 2</vt:lpstr>
      <vt:lpstr>FE and politics: some conclusions</vt:lpstr>
      <vt:lpstr>A worth and protection of political debate</vt:lpstr>
      <vt:lpstr>Information and opinion</vt:lpstr>
      <vt:lpstr>V. Freedom of artistic expression (FAE)</vt:lpstr>
      <vt:lpstr>Borderlines for the FAE</vt:lpstr>
      <vt:lpstr>Criteria for distinguishing artistic expression</vt:lpstr>
      <vt:lpstr>Criteria for deciding the alleged violation of Art. 10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Freedom of Expression</dc:title>
  <dc:creator>Maciej Pichlak</dc:creator>
  <cp:lastModifiedBy>Maciej Pichlak</cp:lastModifiedBy>
  <cp:revision>50</cp:revision>
  <dcterms:created xsi:type="dcterms:W3CDTF">2017-05-30T11:01:47Z</dcterms:created>
  <dcterms:modified xsi:type="dcterms:W3CDTF">2017-05-31T09:25:01Z</dcterms:modified>
</cp:coreProperties>
</file>