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5" r:id="rId1"/>
  </p:sldMasterIdLst>
  <p:sldIdLst>
    <p:sldId id="313" r:id="rId2"/>
    <p:sldId id="335" r:id="rId3"/>
    <p:sldId id="314" r:id="rId4"/>
    <p:sldId id="315" r:id="rId5"/>
    <p:sldId id="316" r:id="rId6"/>
    <p:sldId id="323" r:id="rId7"/>
    <p:sldId id="321" r:id="rId8"/>
    <p:sldId id="326" r:id="rId9"/>
    <p:sldId id="328" r:id="rId10"/>
    <p:sldId id="330" r:id="rId11"/>
    <p:sldId id="327" r:id="rId12"/>
    <p:sldId id="329" r:id="rId13"/>
    <p:sldId id="322" r:id="rId14"/>
    <p:sldId id="320" r:id="rId15"/>
    <p:sldId id="319" r:id="rId16"/>
    <p:sldId id="325" r:id="rId17"/>
    <p:sldId id="331" r:id="rId18"/>
    <p:sldId id="333" r:id="rId19"/>
    <p:sldId id="334" r:id="rId20"/>
    <p:sldId id="332" r:id="rId21"/>
    <p:sldId id="336" r:id="rId22"/>
    <p:sldId id="337" r:id="rId23"/>
    <p:sldId id="338" r:id="rId24"/>
    <p:sldId id="33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682F7F-C148-40F8-94C9-C916880DB1D3}" v="8" dt="2024-11-10T09:50:22.6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ycja Mencel" userId="1318a730cb872e56" providerId="LiveId" clId="{73682F7F-C148-40F8-94C9-C916880DB1D3}"/>
    <pc:docChg chg="undo custSel addSld delSld modSld sldOrd">
      <pc:chgData name="Patrycja Mencel" userId="1318a730cb872e56" providerId="LiveId" clId="{73682F7F-C148-40F8-94C9-C916880DB1D3}" dt="2024-11-10T11:01:33.236" v="3422" actId="1076"/>
      <pc:docMkLst>
        <pc:docMk/>
      </pc:docMkLst>
      <pc:sldChg chg="addSp delSp modSp mod setBg">
        <pc:chgData name="Patrycja Mencel" userId="1318a730cb872e56" providerId="LiveId" clId="{73682F7F-C148-40F8-94C9-C916880DB1D3}" dt="2024-11-09T19:53:42.279" v="1289" actId="14100"/>
        <pc:sldMkLst>
          <pc:docMk/>
          <pc:sldMk cId="1961320970" sldId="313"/>
        </pc:sldMkLst>
        <pc:spChg chg="mod">
          <ac:chgData name="Patrycja Mencel" userId="1318a730cb872e56" providerId="LiveId" clId="{73682F7F-C148-40F8-94C9-C916880DB1D3}" dt="2024-11-09T19:53:42.279" v="1289" actId="14100"/>
          <ac:spMkLst>
            <pc:docMk/>
            <pc:sldMk cId="1961320970" sldId="313"/>
            <ac:spMk id="2" creationId="{8C4D7AEE-DA3C-B925-38AA-7D6220870D91}"/>
          </ac:spMkLst>
        </pc:spChg>
        <pc:spChg chg="add del mod">
          <ac:chgData name="Patrycja Mencel" userId="1318a730cb872e56" providerId="LiveId" clId="{73682F7F-C148-40F8-94C9-C916880DB1D3}" dt="2024-11-09T14:24:38.330" v="182" actId="478"/>
          <ac:spMkLst>
            <pc:docMk/>
            <pc:sldMk cId="1961320970" sldId="313"/>
            <ac:spMk id="8" creationId="{0BC85D44-CA5A-FDB0-0146-7A20A2CEC635}"/>
          </ac:spMkLst>
        </pc:spChg>
        <pc:spChg chg="add">
          <ac:chgData name="Patrycja Mencel" userId="1318a730cb872e56" providerId="LiveId" clId="{73682F7F-C148-40F8-94C9-C916880DB1D3}" dt="2024-11-09T14:24:53.588" v="186" actId="26606"/>
          <ac:spMkLst>
            <pc:docMk/>
            <pc:sldMk cId="1961320970" sldId="313"/>
            <ac:spMk id="17" creationId="{4E3759DD-698F-4D3A-AF4C-5E44527D3070}"/>
          </ac:spMkLst>
        </pc:spChg>
        <pc:picChg chg="add mod ord">
          <ac:chgData name="Patrycja Mencel" userId="1318a730cb872e56" providerId="LiveId" clId="{73682F7F-C148-40F8-94C9-C916880DB1D3}" dt="2024-11-09T14:24:53.588" v="186" actId="26606"/>
          <ac:picMkLst>
            <pc:docMk/>
            <pc:sldMk cId="1961320970" sldId="313"/>
            <ac:picMk id="5" creationId="{2E025AB6-8BB1-49F6-0C5E-EF9FC2DDDB39}"/>
          </ac:picMkLst>
        </pc:picChg>
        <pc:picChg chg="add del mod">
          <ac:chgData name="Patrycja Mencel" userId="1318a730cb872e56" providerId="LiveId" clId="{73682F7F-C148-40F8-94C9-C916880DB1D3}" dt="2024-11-09T14:24:39.696" v="183" actId="478"/>
          <ac:picMkLst>
            <pc:docMk/>
            <pc:sldMk cId="1961320970" sldId="313"/>
            <ac:picMk id="7" creationId="{8AF73004-90A8-BBB9-BD28-BBB1BB8284A1}"/>
          </ac:picMkLst>
        </pc:picChg>
        <pc:picChg chg="add mod ord">
          <ac:chgData name="Patrycja Mencel" userId="1318a730cb872e56" providerId="LiveId" clId="{73682F7F-C148-40F8-94C9-C916880DB1D3}" dt="2024-11-09T14:24:53.588" v="186" actId="26606"/>
          <ac:picMkLst>
            <pc:docMk/>
            <pc:sldMk cId="1961320970" sldId="313"/>
            <ac:picMk id="10" creationId="{83577E3B-1302-9FCB-D44F-A6CCB80B258B}"/>
          </ac:picMkLst>
        </pc:picChg>
        <pc:picChg chg="add mod">
          <ac:chgData name="Patrycja Mencel" userId="1318a730cb872e56" providerId="LiveId" clId="{73682F7F-C148-40F8-94C9-C916880DB1D3}" dt="2024-11-09T14:24:53.588" v="186" actId="26606"/>
          <ac:picMkLst>
            <pc:docMk/>
            <pc:sldMk cId="1961320970" sldId="313"/>
            <ac:picMk id="12" creationId="{16C51930-4E7D-3F5A-D817-6B556F9556DF}"/>
          </ac:picMkLst>
        </pc:picChg>
      </pc:sldChg>
      <pc:sldChg chg="modSp mod">
        <pc:chgData name="Patrycja Mencel" userId="1318a730cb872e56" providerId="LiveId" clId="{73682F7F-C148-40F8-94C9-C916880DB1D3}" dt="2024-11-10T10:00:32.423" v="2401" actId="11"/>
        <pc:sldMkLst>
          <pc:docMk/>
          <pc:sldMk cId="4208575003" sldId="314"/>
        </pc:sldMkLst>
        <pc:spChg chg="mod">
          <ac:chgData name="Patrycja Mencel" userId="1318a730cb872e56" providerId="LiveId" clId="{73682F7F-C148-40F8-94C9-C916880DB1D3}" dt="2024-11-09T14:25:28.096" v="194" actId="403"/>
          <ac:spMkLst>
            <pc:docMk/>
            <pc:sldMk cId="4208575003" sldId="314"/>
            <ac:spMk id="2" creationId="{0973BB9A-3282-2772-6BDF-8574FFB5659B}"/>
          </ac:spMkLst>
        </pc:spChg>
        <pc:spChg chg="mod">
          <ac:chgData name="Patrycja Mencel" userId="1318a730cb872e56" providerId="LiveId" clId="{73682F7F-C148-40F8-94C9-C916880DB1D3}" dt="2024-11-10T10:00:32.423" v="2401" actId="11"/>
          <ac:spMkLst>
            <pc:docMk/>
            <pc:sldMk cId="4208575003" sldId="314"/>
            <ac:spMk id="3" creationId="{E5A08495-0319-B1CF-EF88-924DFB4A7BC9}"/>
          </ac:spMkLst>
        </pc:spChg>
      </pc:sldChg>
      <pc:sldChg chg="delSp modSp mod">
        <pc:chgData name="Patrycja Mencel" userId="1318a730cb872e56" providerId="LiveId" clId="{73682F7F-C148-40F8-94C9-C916880DB1D3}" dt="2024-11-10T09:58:58.122" v="2395" actId="207"/>
        <pc:sldMkLst>
          <pc:docMk/>
          <pc:sldMk cId="2663956115" sldId="315"/>
        </pc:sldMkLst>
        <pc:spChg chg="del">
          <ac:chgData name="Patrycja Mencel" userId="1318a730cb872e56" providerId="LiveId" clId="{73682F7F-C148-40F8-94C9-C916880DB1D3}" dt="2024-11-09T14:17:06.848" v="6" actId="478"/>
          <ac:spMkLst>
            <pc:docMk/>
            <pc:sldMk cId="2663956115" sldId="315"/>
            <ac:spMk id="2" creationId="{215B6274-74D4-25CC-5B23-A68AC9397ED4}"/>
          </ac:spMkLst>
        </pc:spChg>
        <pc:spChg chg="mod">
          <ac:chgData name="Patrycja Mencel" userId="1318a730cb872e56" providerId="LiveId" clId="{73682F7F-C148-40F8-94C9-C916880DB1D3}" dt="2024-11-10T09:58:58.122" v="2395" actId="207"/>
          <ac:spMkLst>
            <pc:docMk/>
            <pc:sldMk cId="2663956115" sldId="315"/>
            <ac:spMk id="3" creationId="{34FABD7C-26B7-F72B-BF37-C6EECD5608FF}"/>
          </ac:spMkLst>
        </pc:spChg>
      </pc:sldChg>
      <pc:sldChg chg="delSp modSp mod">
        <pc:chgData name="Patrycja Mencel" userId="1318a730cb872e56" providerId="LiveId" clId="{73682F7F-C148-40F8-94C9-C916880DB1D3}" dt="2024-11-09T15:12:51.467" v="912" actId="27636"/>
        <pc:sldMkLst>
          <pc:docMk/>
          <pc:sldMk cId="935966178" sldId="316"/>
        </pc:sldMkLst>
        <pc:spChg chg="del">
          <ac:chgData name="Patrycja Mencel" userId="1318a730cb872e56" providerId="LiveId" clId="{73682F7F-C148-40F8-94C9-C916880DB1D3}" dt="2024-11-09T14:30:17.132" v="198" actId="478"/>
          <ac:spMkLst>
            <pc:docMk/>
            <pc:sldMk cId="935966178" sldId="316"/>
            <ac:spMk id="2" creationId="{E5AF6A02-9958-4D30-9299-F8651691E623}"/>
          </ac:spMkLst>
        </pc:spChg>
        <pc:spChg chg="mod">
          <ac:chgData name="Patrycja Mencel" userId="1318a730cb872e56" providerId="LiveId" clId="{73682F7F-C148-40F8-94C9-C916880DB1D3}" dt="2024-11-09T15:12:51.467" v="912" actId="27636"/>
          <ac:spMkLst>
            <pc:docMk/>
            <pc:sldMk cId="935966178" sldId="316"/>
            <ac:spMk id="3" creationId="{E44B946F-1E4E-D734-A1A0-F48EECC990F0}"/>
          </ac:spMkLst>
        </pc:spChg>
      </pc:sldChg>
      <pc:sldChg chg="del">
        <pc:chgData name="Patrycja Mencel" userId="1318a730cb872e56" providerId="LiveId" clId="{73682F7F-C148-40F8-94C9-C916880DB1D3}" dt="2024-11-10T10:31:20.325" v="2731" actId="47"/>
        <pc:sldMkLst>
          <pc:docMk/>
          <pc:sldMk cId="3931339751" sldId="317"/>
        </pc:sldMkLst>
      </pc:sldChg>
      <pc:sldChg chg="modSp del mod">
        <pc:chgData name="Patrycja Mencel" userId="1318a730cb872e56" providerId="LiveId" clId="{73682F7F-C148-40F8-94C9-C916880DB1D3}" dt="2024-11-10T10:31:21.629" v="2732" actId="47"/>
        <pc:sldMkLst>
          <pc:docMk/>
          <pc:sldMk cId="4691524" sldId="318"/>
        </pc:sldMkLst>
        <pc:spChg chg="mod">
          <ac:chgData name="Patrycja Mencel" userId="1318a730cb872e56" providerId="LiveId" clId="{73682F7F-C148-40F8-94C9-C916880DB1D3}" dt="2024-11-09T15:23:16.322" v="1135" actId="20577"/>
          <ac:spMkLst>
            <pc:docMk/>
            <pc:sldMk cId="4691524" sldId="318"/>
            <ac:spMk id="2" creationId="{D68CBC95-F7BE-F3B2-9BD5-083BFCFB7A1F}"/>
          </ac:spMkLst>
        </pc:spChg>
      </pc:sldChg>
      <pc:sldChg chg="addSp delSp modSp add mod ord">
        <pc:chgData name="Patrycja Mencel" userId="1318a730cb872e56" providerId="LiveId" clId="{73682F7F-C148-40F8-94C9-C916880DB1D3}" dt="2024-11-10T10:30:59.892" v="2726" actId="20577"/>
        <pc:sldMkLst>
          <pc:docMk/>
          <pc:sldMk cId="3469762043" sldId="319"/>
        </pc:sldMkLst>
        <pc:spChg chg="del">
          <ac:chgData name="Patrycja Mencel" userId="1318a730cb872e56" providerId="LiveId" clId="{73682F7F-C148-40F8-94C9-C916880DB1D3}" dt="2024-11-09T14:33:07.439" v="274" actId="478"/>
          <ac:spMkLst>
            <pc:docMk/>
            <pc:sldMk cId="3469762043" sldId="319"/>
            <ac:spMk id="2" creationId="{C20E6D67-EB67-0F14-B43F-186124422BAB}"/>
          </ac:spMkLst>
        </pc:spChg>
        <pc:spChg chg="mod">
          <ac:chgData name="Patrycja Mencel" userId="1318a730cb872e56" providerId="LiveId" clId="{73682F7F-C148-40F8-94C9-C916880DB1D3}" dt="2024-11-10T10:30:59.892" v="2726" actId="20577"/>
          <ac:spMkLst>
            <pc:docMk/>
            <pc:sldMk cId="3469762043" sldId="319"/>
            <ac:spMk id="3" creationId="{79E0BCE7-A5DC-9C11-9299-365DDF3C08CD}"/>
          </ac:spMkLst>
        </pc:spChg>
        <pc:spChg chg="add del mod">
          <ac:chgData name="Patrycja Mencel" userId="1318a730cb872e56" providerId="LiveId" clId="{73682F7F-C148-40F8-94C9-C916880DB1D3}" dt="2024-11-09T14:33:09.230" v="275" actId="478"/>
          <ac:spMkLst>
            <pc:docMk/>
            <pc:sldMk cId="3469762043" sldId="319"/>
            <ac:spMk id="5" creationId="{17278B79-75DB-3C84-D068-DF0F17CDDA98}"/>
          </ac:spMkLst>
        </pc:spChg>
      </pc:sldChg>
      <pc:sldChg chg="delSp modSp new mod">
        <pc:chgData name="Patrycja Mencel" userId="1318a730cb872e56" providerId="LiveId" clId="{73682F7F-C148-40F8-94C9-C916880DB1D3}" dt="2024-11-10T10:31:11.433" v="2730" actId="2710"/>
        <pc:sldMkLst>
          <pc:docMk/>
          <pc:sldMk cId="2355725764" sldId="320"/>
        </pc:sldMkLst>
        <pc:spChg chg="del">
          <ac:chgData name="Patrycja Mencel" userId="1318a730cb872e56" providerId="LiveId" clId="{73682F7F-C148-40F8-94C9-C916880DB1D3}" dt="2024-11-09T15:00:38.296" v="761" actId="478"/>
          <ac:spMkLst>
            <pc:docMk/>
            <pc:sldMk cId="2355725764" sldId="320"/>
            <ac:spMk id="2" creationId="{34E3B44E-72FD-2B40-076C-91893A22B33B}"/>
          </ac:spMkLst>
        </pc:spChg>
        <pc:spChg chg="mod">
          <ac:chgData name="Patrycja Mencel" userId="1318a730cb872e56" providerId="LiveId" clId="{73682F7F-C148-40F8-94C9-C916880DB1D3}" dt="2024-11-10T10:31:11.433" v="2730" actId="2710"/>
          <ac:spMkLst>
            <pc:docMk/>
            <pc:sldMk cId="2355725764" sldId="320"/>
            <ac:spMk id="3" creationId="{8FC1E0F9-53C4-1F9E-69AB-897AA604E051}"/>
          </ac:spMkLst>
        </pc:spChg>
      </pc:sldChg>
      <pc:sldChg chg="modSp add mod">
        <pc:chgData name="Patrycja Mencel" userId="1318a730cb872e56" providerId="LiveId" clId="{73682F7F-C148-40F8-94C9-C916880DB1D3}" dt="2024-11-10T10:01:02.630" v="2452" actId="207"/>
        <pc:sldMkLst>
          <pc:docMk/>
          <pc:sldMk cId="613975718" sldId="321"/>
        </pc:sldMkLst>
        <pc:spChg chg="mod">
          <ac:chgData name="Patrycja Mencel" userId="1318a730cb872e56" providerId="LiveId" clId="{73682F7F-C148-40F8-94C9-C916880DB1D3}" dt="2024-11-10T10:01:02.630" v="2452" actId="207"/>
          <ac:spMkLst>
            <pc:docMk/>
            <pc:sldMk cId="613975718" sldId="321"/>
            <ac:spMk id="3" creationId="{EB015401-A33F-7505-2D60-11BB0D639748}"/>
          </ac:spMkLst>
        </pc:spChg>
      </pc:sldChg>
      <pc:sldChg chg="modSp add mod">
        <pc:chgData name="Patrycja Mencel" userId="1318a730cb872e56" providerId="LiveId" clId="{73682F7F-C148-40F8-94C9-C916880DB1D3}" dt="2024-11-10T10:30:05.630" v="2717" actId="27636"/>
        <pc:sldMkLst>
          <pc:docMk/>
          <pc:sldMk cId="1493057515" sldId="322"/>
        </pc:sldMkLst>
        <pc:spChg chg="mod">
          <ac:chgData name="Patrycja Mencel" userId="1318a730cb872e56" providerId="LiveId" clId="{73682F7F-C148-40F8-94C9-C916880DB1D3}" dt="2024-11-10T10:30:05.630" v="2717" actId="27636"/>
          <ac:spMkLst>
            <pc:docMk/>
            <pc:sldMk cId="1493057515" sldId="322"/>
            <ac:spMk id="3" creationId="{66275054-8F37-76E1-2B6A-F8B46E58A0AE}"/>
          </ac:spMkLst>
        </pc:spChg>
      </pc:sldChg>
      <pc:sldChg chg="delSp modSp new mod">
        <pc:chgData name="Patrycja Mencel" userId="1318a730cb872e56" providerId="LiveId" clId="{73682F7F-C148-40F8-94C9-C916880DB1D3}" dt="2024-11-10T09:12:17.341" v="1373" actId="2710"/>
        <pc:sldMkLst>
          <pc:docMk/>
          <pc:sldMk cId="1282679666" sldId="323"/>
        </pc:sldMkLst>
        <pc:spChg chg="del mod">
          <ac:chgData name="Patrycja Mencel" userId="1318a730cb872e56" providerId="LiveId" clId="{73682F7F-C148-40F8-94C9-C916880DB1D3}" dt="2024-11-09T15:13:01.422" v="916" actId="478"/>
          <ac:spMkLst>
            <pc:docMk/>
            <pc:sldMk cId="1282679666" sldId="323"/>
            <ac:spMk id="2" creationId="{BABF1239-A07A-AF87-3C0B-BD05C8FB0847}"/>
          </ac:spMkLst>
        </pc:spChg>
        <pc:spChg chg="mod">
          <ac:chgData name="Patrycja Mencel" userId="1318a730cb872e56" providerId="LiveId" clId="{73682F7F-C148-40F8-94C9-C916880DB1D3}" dt="2024-11-10T09:12:17.341" v="1373" actId="2710"/>
          <ac:spMkLst>
            <pc:docMk/>
            <pc:sldMk cId="1282679666" sldId="323"/>
            <ac:spMk id="3" creationId="{7D048DAF-98AF-0094-D8EB-53CD9EF73D44}"/>
          </ac:spMkLst>
        </pc:spChg>
      </pc:sldChg>
      <pc:sldChg chg="delSp modSp new del mod">
        <pc:chgData name="Patrycja Mencel" userId="1318a730cb872e56" providerId="LiveId" clId="{73682F7F-C148-40F8-94C9-C916880DB1D3}" dt="2024-11-10T10:30:12.075" v="2718" actId="47"/>
        <pc:sldMkLst>
          <pc:docMk/>
          <pc:sldMk cId="455402883" sldId="324"/>
        </pc:sldMkLst>
        <pc:spChg chg="del">
          <ac:chgData name="Patrycja Mencel" userId="1318a730cb872e56" providerId="LiveId" clId="{73682F7F-C148-40F8-94C9-C916880DB1D3}" dt="2024-11-09T15:19:46.863" v="921" actId="478"/>
          <ac:spMkLst>
            <pc:docMk/>
            <pc:sldMk cId="455402883" sldId="324"/>
            <ac:spMk id="2" creationId="{46FD0119-C3EF-C753-FECA-D805DA85B076}"/>
          </ac:spMkLst>
        </pc:spChg>
        <pc:spChg chg="mod">
          <ac:chgData name="Patrycja Mencel" userId="1318a730cb872e56" providerId="LiveId" clId="{73682F7F-C148-40F8-94C9-C916880DB1D3}" dt="2024-11-10T10:29:35.005" v="2714" actId="21"/>
          <ac:spMkLst>
            <pc:docMk/>
            <pc:sldMk cId="455402883" sldId="324"/>
            <ac:spMk id="3" creationId="{A2AA23E9-6E53-B20F-5BA3-B56B5759E334}"/>
          </ac:spMkLst>
        </pc:spChg>
      </pc:sldChg>
      <pc:sldChg chg="modSp add mod ord">
        <pc:chgData name="Patrycja Mencel" userId="1318a730cb872e56" providerId="LiveId" clId="{73682F7F-C148-40F8-94C9-C916880DB1D3}" dt="2024-11-10T10:31:42.572" v="2735" actId="1076"/>
        <pc:sldMkLst>
          <pc:docMk/>
          <pc:sldMk cId="4127754600" sldId="325"/>
        </pc:sldMkLst>
        <pc:spChg chg="mod">
          <ac:chgData name="Patrycja Mencel" userId="1318a730cb872e56" providerId="LiveId" clId="{73682F7F-C148-40F8-94C9-C916880DB1D3}" dt="2024-11-10T10:31:42.572" v="2735" actId="1076"/>
          <ac:spMkLst>
            <pc:docMk/>
            <pc:sldMk cId="4127754600" sldId="325"/>
            <ac:spMk id="2" creationId="{06722666-019A-DF17-C485-A238FB65B7AF}"/>
          </ac:spMkLst>
        </pc:spChg>
        <pc:spChg chg="mod">
          <ac:chgData name="Patrycja Mencel" userId="1318a730cb872e56" providerId="LiveId" clId="{73682F7F-C148-40F8-94C9-C916880DB1D3}" dt="2024-11-10T10:31:38.985" v="2734" actId="2710"/>
          <ac:spMkLst>
            <pc:docMk/>
            <pc:sldMk cId="4127754600" sldId="325"/>
            <ac:spMk id="3" creationId="{6F8E13A2-5274-2ABD-FE7B-821BE40AA592}"/>
          </ac:spMkLst>
        </pc:spChg>
      </pc:sldChg>
      <pc:sldChg chg="delSp modSp new mod">
        <pc:chgData name="Patrycja Mencel" userId="1318a730cb872e56" providerId="LiveId" clId="{73682F7F-C148-40F8-94C9-C916880DB1D3}" dt="2024-11-10T10:01:08.245" v="2453" actId="207"/>
        <pc:sldMkLst>
          <pc:docMk/>
          <pc:sldMk cId="1632699316" sldId="326"/>
        </pc:sldMkLst>
        <pc:spChg chg="del">
          <ac:chgData name="Patrycja Mencel" userId="1318a730cb872e56" providerId="LiveId" clId="{73682F7F-C148-40F8-94C9-C916880DB1D3}" dt="2024-11-09T20:09:10.916" v="1352" actId="478"/>
          <ac:spMkLst>
            <pc:docMk/>
            <pc:sldMk cId="1632699316" sldId="326"/>
            <ac:spMk id="2" creationId="{CD12645C-FD77-960C-382B-97E95AB9A39A}"/>
          </ac:spMkLst>
        </pc:spChg>
        <pc:spChg chg="mod">
          <ac:chgData name="Patrycja Mencel" userId="1318a730cb872e56" providerId="LiveId" clId="{73682F7F-C148-40F8-94C9-C916880DB1D3}" dt="2024-11-10T10:01:08.245" v="2453" actId="207"/>
          <ac:spMkLst>
            <pc:docMk/>
            <pc:sldMk cId="1632699316" sldId="326"/>
            <ac:spMk id="3" creationId="{A891C181-9081-EAFC-6B32-41D88F9228C8}"/>
          </ac:spMkLst>
        </pc:spChg>
      </pc:sldChg>
      <pc:sldChg chg="delSp modSp new mod">
        <pc:chgData name="Patrycja Mencel" userId="1318a730cb872e56" providerId="LiveId" clId="{73682F7F-C148-40F8-94C9-C916880DB1D3}" dt="2024-11-10T10:01:54.283" v="2527" actId="20577"/>
        <pc:sldMkLst>
          <pc:docMk/>
          <pc:sldMk cId="2326747871" sldId="327"/>
        </pc:sldMkLst>
        <pc:spChg chg="del">
          <ac:chgData name="Patrycja Mencel" userId="1318a730cb872e56" providerId="LiveId" clId="{73682F7F-C148-40F8-94C9-C916880DB1D3}" dt="2024-11-10T09:22:07.053" v="1855" actId="478"/>
          <ac:spMkLst>
            <pc:docMk/>
            <pc:sldMk cId="2326747871" sldId="327"/>
            <ac:spMk id="2" creationId="{67D088EA-0FE7-42CC-8AF5-66071DA27E4E}"/>
          </ac:spMkLst>
        </pc:spChg>
        <pc:spChg chg="mod">
          <ac:chgData name="Patrycja Mencel" userId="1318a730cb872e56" providerId="LiveId" clId="{73682F7F-C148-40F8-94C9-C916880DB1D3}" dt="2024-11-10T10:01:54.283" v="2527" actId="20577"/>
          <ac:spMkLst>
            <pc:docMk/>
            <pc:sldMk cId="2326747871" sldId="327"/>
            <ac:spMk id="3" creationId="{7CEB33BC-76BF-E289-5367-86700D0200B8}"/>
          </ac:spMkLst>
        </pc:spChg>
      </pc:sldChg>
      <pc:sldChg chg="delSp modSp new mod ord">
        <pc:chgData name="Patrycja Mencel" userId="1318a730cb872e56" providerId="LiveId" clId="{73682F7F-C148-40F8-94C9-C916880DB1D3}" dt="2024-11-10T10:01:37.126" v="2481" actId="20577"/>
        <pc:sldMkLst>
          <pc:docMk/>
          <pc:sldMk cId="482398388" sldId="328"/>
        </pc:sldMkLst>
        <pc:spChg chg="del">
          <ac:chgData name="Patrycja Mencel" userId="1318a730cb872e56" providerId="LiveId" clId="{73682F7F-C148-40F8-94C9-C916880DB1D3}" dt="2024-11-10T09:24:56.250" v="1941" actId="478"/>
          <ac:spMkLst>
            <pc:docMk/>
            <pc:sldMk cId="482398388" sldId="328"/>
            <ac:spMk id="2" creationId="{4CE1A153-5720-7173-4D63-246DAF65BAD3}"/>
          </ac:spMkLst>
        </pc:spChg>
        <pc:spChg chg="mod">
          <ac:chgData name="Patrycja Mencel" userId="1318a730cb872e56" providerId="LiveId" clId="{73682F7F-C148-40F8-94C9-C916880DB1D3}" dt="2024-11-10T10:01:37.126" v="2481" actId="20577"/>
          <ac:spMkLst>
            <pc:docMk/>
            <pc:sldMk cId="482398388" sldId="328"/>
            <ac:spMk id="3" creationId="{7341F350-3976-5306-D1EA-85156BBB16B8}"/>
          </ac:spMkLst>
        </pc:spChg>
      </pc:sldChg>
      <pc:sldChg chg="delSp modSp new mod">
        <pc:chgData name="Patrycja Mencel" userId="1318a730cb872e56" providerId="LiveId" clId="{73682F7F-C148-40F8-94C9-C916880DB1D3}" dt="2024-11-10T09:34:31.373" v="2074" actId="207"/>
        <pc:sldMkLst>
          <pc:docMk/>
          <pc:sldMk cId="4022175362" sldId="329"/>
        </pc:sldMkLst>
        <pc:spChg chg="del">
          <ac:chgData name="Patrycja Mencel" userId="1318a730cb872e56" providerId="LiveId" clId="{73682F7F-C148-40F8-94C9-C916880DB1D3}" dt="2024-11-10T09:25:44.075" v="1970" actId="478"/>
          <ac:spMkLst>
            <pc:docMk/>
            <pc:sldMk cId="4022175362" sldId="329"/>
            <ac:spMk id="2" creationId="{0566BA62-BBC0-9C1C-1016-63133C4A8BAC}"/>
          </ac:spMkLst>
        </pc:spChg>
        <pc:spChg chg="mod">
          <ac:chgData name="Patrycja Mencel" userId="1318a730cb872e56" providerId="LiveId" clId="{73682F7F-C148-40F8-94C9-C916880DB1D3}" dt="2024-11-10T09:34:31.373" v="2074" actId="207"/>
          <ac:spMkLst>
            <pc:docMk/>
            <pc:sldMk cId="4022175362" sldId="329"/>
            <ac:spMk id="3" creationId="{FB782547-89EE-24F3-815E-24B26EE8A2E4}"/>
          </ac:spMkLst>
        </pc:spChg>
      </pc:sldChg>
      <pc:sldChg chg="delSp modSp new mod">
        <pc:chgData name="Patrycja Mencel" userId="1318a730cb872e56" providerId="LiveId" clId="{73682F7F-C148-40F8-94C9-C916880DB1D3}" dt="2024-11-10T09:57:17.065" v="2264" actId="123"/>
        <pc:sldMkLst>
          <pc:docMk/>
          <pc:sldMk cId="148192809" sldId="330"/>
        </pc:sldMkLst>
        <pc:spChg chg="del">
          <ac:chgData name="Patrycja Mencel" userId="1318a730cb872e56" providerId="LiveId" clId="{73682F7F-C148-40F8-94C9-C916880DB1D3}" dt="2024-11-10T09:45:25.292" v="2121" actId="478"/>
          <ac:spMkLst>
            <pc:docMk/>
            <pc:sldMk cId="148192809" sldId="330"/>
            <ac:spMk id="2" creationId="{09ADA6F4-2AE0-76D9-9BFB-2CDE8F99F69F}"/>
          </ac:spMkLst>
        </pc:spChg>
        <pc:spChg chg="mod">
          <ac:chgData name="Patrycja Mencel" userId="1318a730cb872e56" providerId="LiveId" clId="{73682F7F-C148-40F8-94C9-C916880DB1D3}" dt="2024-11-10T09:57:17.065" v="2264" actId="123"/>
          <ac:spMkLst>
            <pc:docMk/>
            <pc:sldMk cId="148192809" sldId="330"/>
            <ac:spMk id="3" creationId="{C37B9C02-678F-4EAC-9BC0-D4B9D56D8122}"/>
          </ac:spMkLst>
        </pc:spChg>
      </pc:sldChg>
      <pc:sldChg chg="modSp new mod">
        <pc:chgData name="Patrycja Mencel" userId="1318a730cb872e56" providerId="LiveId" clId="{73682F7F-C148-40F8-94C9-C916880DB1D3}" dt="2024-11-10T10:38:15.527" v="2911" actId="123"/>
        <pc:sldMkLst>
          <pc:docMk/>
          <pc:sldMk cId="3893207322" sldId="331"/>
        </pc:sldMkLst>
        <pc:spChg chg="mod">
          <ac:chgData name="Patrycja Mencel" userId="1318a730cb872e56" providerId="LiveId" clId="{73682F7F-C148-40F8-94C9-C916880DB1D3}" dt="2024-11-10T10:33:52.438" v="2799" actId="1076"/>
          <ac:spMkLst>
            <pc:docMk/>
            <pc:sldMk cId="3893207322" sldId="331"/>
            <ac:spMk id="2" creationId="{98C6616D-67CB-0CF9-3CC3-F5CC2B6E099E}"/>
          </ac:spMkLst>
        </pc:spChg>
        <pc:spChg chg="mod">
          <ac:chgData name="Patrycja Mencel" userId="1318a730cb872e56" providerId="LiveId" clId="{73682F7F-C148-40F8-94C9-C916880DB1D3}" dt="2024-11-10T10:38:15.527" v="2911" actId="123"/>
          <ac:spMkLst>
            <pc:docMk/>
            <pc:sldMk cId="3893207322" sldId="331"/>
            <ac:spMk id="3" creationId="{0CF78020-7375-5E32-8623-811416AB5220}"/>
          </ac:spMkLst>
        </pc:spChg>
      </pc:sldChg>
      <pc:sldChg chg="modSp new mod ord">
        <pc:chgData name="Patrycja Mencel" userId="1318a730cb872e56" providerId="LiveId" clId="{73682F7F-C148-40F8-94C9-C916880DB1D3}" dt="2024-11-10T10:55:10.206" v="3272" actId="123"/>
        <pc:sldMkLst>
          <pc:docMk/>
          <pc:sldMk cId="608778323" sldId="332"/>
        </pc:sldMkLst>
        <pc:spChg chg="mod">
          <ac:chgData name="Patrycja Mencel" userId="1318a730cb872e56" providerId="LiveId" clId="{73682F7F-C148-40F8-94C9-C916880DB1D3}" dt="2024-11-10T10:53:43.272" v="3213" actId="1076"/>
          <ac:spMkLst>
            <pc:docMk/>
            <pc:sldMk cId="608778323" sldId="332"/>
            <ac:spMk id="2" creationId="{C611FB93-E5AD-8CE7-FFCA-58AD83035325}"/>
          </ac:spMkLst>
        </pc:spChg>
        <pc:spChg chg="mod">
          <ac:chgData name="Patrycja Mencel" userId="1318a730cb872e56" providerId="LiveId" clId="{73682F7F-C148-40F8-94C9-C916880DB1D3}" dt="2024-11-10T10:55:10.206" v="3272" actId="123"/>
          <ac:spMkLst>
            <pc:docMk/>
            <pc:sldMk cId="608778323" sldId="332"/>
            <ac:spMk id="3" creationId="{041804D5-A15C-5F7A-D2EE-1C2E757F6C4B}"/>
          </ac:spMkLst>
        </pc:spChg>
      </pc:sldChg>
      <pc:sldChg chg="modSp new mod ord">
        <pc:chgData name="Patrycja Mencel" userId="1318a730cb872e56" providerId="LiveId" clId="{73682F7F-C148-40F8-94C9-C916880DB1D3}" dt="2024-11-10T10:49:48.176" v="3072" actId="113"/>
        <pc:sldMkLst>
          <pc:docMk/>
          <pc:sldMk cId="1709093815" sldId="333"/>
        </pc:sldMkLst>
        <pc:spChg chg="mod">
          <ac:chgData name="Patrycja Mencel" userId="1318a730cb872e56" providerId="LiveId" clId="{73682F7F-C148-40F8-94C9-C916880DB1D3}" dt="2024-11-10T10:48:36.551" v="3042" actId="1076"/>
          <ac:spMkLst>
            <pc:docMk/>
            <pc:sldMk cId="1709093815" sldId="333"/>
            <ac:spMk id="2" creationId="{FBB2764D-930A-C4A0-7946-6A3A42AB656C}"/>
          </ac:spMkLst>
        </pc:spChg>
        <pc:spChg chg="mod">
          <ac:chgData name="Patrycja Mencel" userId="1318a730cb872e56" providerId="LiveId" clId="{73682F7F-C148-40F8-94C9-C916880DB1D3}" dt="2024-11-10T10:49:48.176" v="3072" actId="113"/>
          <ac:spMkLst>
            <pc:docMk/>
            <pc:sldMk cId="1709093815" sldId="333"/>
            <ac:spMk id="3" creationId="{CACA55A0-8F96-4DE3-9219-86DC0EA13A79}"/>
          </ac:spMkLst>
        </pc:spChg>
      </pc:sldChg>
      <pc:sldChg chg="modSp new mod ord">
        <pc:chgData name="Patrycja Mencel" userId="1318a730cb872e56" providerId="LiveId" clId="{73682F7F-C148-40F8-94C9-C916880DB1D3}" dt="2024-11-10T10:52:20.624" v="3169" actId="27636"/>
        <pc:sldMkLst>
          <pc:docMk/>
          <pc:sldMk cId="1404843813" sldId="334"/>
        </pc:sldMkLst>
        <pc:spChg chg="mod">
          <ac:chgData name="Patrycja Mencel" userId="1318a730cb872e56" providerId="LiveId" clId="{73682F7F-C148-40F8-94C9-C916880DB1D3}" dt="2024-11-10T10:50:24.535" v="3111" actId="1076"/>
          <ac:spMkLst>
            <pc:docMk/>
            <pc:sldMk cId="1404843813" sldId="334"/>
            <ac:spMk id="2" creationId="{86C78316-2A83-E52F-3F30-5A3265FC21CD}"/>
          </ac:spMkLst>
        </pc:spChg>
        <pc:spChg chg="mod">
          <ac:chgData name="Patrycja Mencel" userId="1318a730cb872e56" providerId="LiveId" clId="{73682F7F-C148-40F8-94C9-C916880DB1D3}" dt="2024-11-10T10:52:20.624" v="3169" actId="27636"/>
          <ac:spMkLst>
            <pc:docMk/>
            <pc:sldMk cId="1404843813" sldId="334"/>
            <ac:spMk id="3" creationId="{12F84DBC-DC6E-A053-0180-260BE9FBDEF7}"/>
          </ac:spMkLst>
        </pc:spChg>
      </pc:sldChg>
      <pc:sldChg chg="delSp modSp new mod">
        <pc:chgData name="Patrycja Mencel" userId="1318a730cb872e56" providerId="LiveId" clId="{73682F7F-C148-40F8-94C9-C916880DB1D3}" dt="2024-11-10T10:47:35.130" v="3003" actId="1076"/>
        <pc:sldMkLst>
          <pc:docMk/>
          <pc:sldMk cId="3223822398" sldId="335"/>
        </pc:sldMkLst>
        <pc:spChg chg="del">
          <ac:chgData name="Patrycja Mencel" userId="1318a730cb872e56" providerId="LiveId" clId="{73682F7F-C148-40F8-94C9-C916880DB1D3}" dt="2024-11-10T10:44:57.833" v="2930" actId="478"/>
          <ac:spMkLst>
            <pc:docMk/>
            <pc:sldMk cId="3223822398" sldId="335"/>
            <ac:spMk id="2" creationId="{6C35F202-126D-C08F-503B-373DE8F94CA8}"/>
          </ac:spMkLst>
        </pc:spChg>
        <pc:spChg chg="mod">
          <ac:chgData name="Patrycja Mencel" userId="1318a730cb872e56" providerId="LiveId" clId="{73682F7F-C148-40F8-94C9-C916880DB1D3}" dt="2024-11-10T10:47:35.130" v="3003" actId="1076"/>
          <ac:spMkLst>
            <pc:docMk/>
            <pc:sldMk cId="3223822398" sldId="335"/>
            <ac:spMk id="3" creationId="{28B60B6D-09A8-5D13-704D-5861FFEA672C}"/>
          </ac:spMkLst>
        </pc:spChg>
      </pc:sldChg>
      <pc:sldChg chg="modSp new mod">
        <pc:chgData name="Patrycja Mencel" userId="1318a730cb872e56" providerId="LiveId" clId="{73682F7F-C148-40F8-94C9-C916880DB1D3}" dt="2024-11-10T10:56:33.493" v="3302" actId="1076"/>
        <pc:sldMkLst>
          <pc:docMk/>
          <pc:sldMk cId="2413377366" sldId="336"/>
        </pc:sldMkLst>
        <pc:spChg chg="mod">
          <ac:chgData name="Patrycja Mencel" userId="1318a730cb872e56" providerId="LiveId" clId="{73682F7F-C148-40F8-94C9-C916880DB1D3}" dt="2024-11-10T10:56:31.401" v="3301" actId="1076"/>
          <ac:spMkLst>
            <pc:docMk/>
            <pc:sldMk cId="2413377366" sldId="336"/>
            <ac:spMk id="2" creationId="{ED35E081-2A78-5E2A-AA36-8CB3C423C2BC}"/>
          </ac:spMkLst>
        </pc:spChg>
        <pc:spChg chg="mod">
          <ac:chgData name="Patrycja Mencel" userId="1318a730cb872e56" providerId="LiveId" clId="{73682F7F-C148-40F8-94C9-C916880DB1D3}" dt="2024-11-10T10:56:33.493" v="3302" actId="1076"/>
          <ac:spMkLst>
            <pc:docMk/>
            <pc:sldMk cId="2413377366" sldId="336"/>
            <ac:spMk id="3" creationId="{B9DA93A8-12DF-D690-B7C1-A65D1C591B04}"/>
          </ac:spMkLst>
        </pc:spChg>
      </pc:sldChg>
      <pc:sldChg chg="modSp new mod">
        <pc:chgData name="Patrycja Mencel" userId="1318a730cb872e56" providerId="LiveId" clId="{73682F7F-C148-40F8-94C9-C916880DB1D3}" dt="2024-11-10T10:57:51.211" v="3320" actId="2711"/>
        <pc:sldMkLst>
          <pc:docMk/>
          <pc:sldMk cId="2586590192" sldId="337"/>
        </pc:sldMkLst>
        <pc:spChg chg="mod">
          <ac:chgData name="Patrycja Mencel" userId="1318a730cb872e56" providerId="LiveId" clId="{73682F7F-C148-40F8-94C9-C916880DB1D3}" dt="2024-11-10T10:56:57.746" v="3308" actId="113"/>
          <ac:spMkLst>
            <pc:docMk/>
            <pc:sldMk cId="2586590192" sldId="337"/>
            <ac:spMk id="2" creationId="{846D3E95-98C3-8AA8-93A9-9FFA55345042}"/>
          </ac:spMkLst>
        </pc:spChg>
        <pc:spChg chg="mod">
          <ac:chgData name="Patrycja Mencel" userId="1318a730cb872e56" providerId="LiveId" clId="{73682F7F-C148-40F8-94C9-C916880DB1D3}" dt="2024-11-10T10:57:51.211" v="3320" actId="2711"/>
          <ac:spMkLst>
            <pc:docMk/>
            <pc:sldMk cId="2586590192" sldId="337"/>
            <ac:spMk id="3" creationId="{042DDB0B-BFE4-723E-D154-06148F35A664}"/>
          </ac:spMkLst>
        </pc:spChg>
      </pc:sldChg>
      <pc:sldChg chg="delSp modSp new mod">
        <pc:chgData name="Patrycja Mencel" userId="1318a730cb872e56" providerId="LiveId" clId="{73682F7F-C148-40F8-94C9-C916880DB1D3}" dt="2024-11-10T10:58:27.430" v="3333" actId="1076"/>
        <pc:sldMkLst>
          <pc:docMk/>
          <pc:sldMk cId="2999663690" sldId="338"/>
        </pc:sldMkLst>
        <pc:spChg chg="del">
          <ac:chgData name="Patrycja Mencel" userId="1318a730cb872e56" providerId="LiveId" clId="{73682F7F-C148-40F8-94C9-C916880DB1D3}" dt="2024-11-10T10:58:07.800" v="3322" actId="478"/>
          <ac:spMkLst>
            <pc:docMk/>
            <pc:sldMk cId="2999663690" sldId="338"/>
            <ac:spMk id="2" creationId="{A4E07527-06DE-C212-1618-1556216BD397}"/>
          </ac:spMkLst>
        </pc:spChg>
        <pc:spChg chg="mod">
          <ac:chgData name="Patrycja Mencel" userId="1318a730cb872e56" providerId="LiveId" clId="{73682F7F-C148-40F8-94C9-C916880DB1D3}" dt="2024-11-10T10:58:27.430" v="3333" actId="1076"/>
          <ac:spMkLst>
            <pc:docMk/>
            <pc:sldMk cId="2999663690" sldId="338"/>
            <ac:spMk id="3" creationId="{F89D2E2A-36F4-592E-A896-0BD2FF12D2D9}"/>
          </ac:spMkLst>
        </pc:spChg>
      </pc:sldChg>
      <pc:sldChg chg="modSp new mod">
        <pc:chgData name="Patrycja Mencel" userId="1318a730cb872e56" providerId="LiveId" clId="{73682F7F-C148-40F8-94C9-C916880DB1D3}" dt="2024-11-10T11:01:33.236" v="3422" actId="1076"/>
        <pc:sldMkLst>
          <pc:docMk/>
          <pc:sldMk cId="3767725597" sldId="339"/>
        </pc:sldMkLst>
        <pc:spChg chg="mod">
          <ac:chgData name="Patrycja Mencel" userId="1318a730cb872e56" providerId="LiveId" clId="{73682F7F-C148-40F8-94C9-C916880DB1D3}" dt="2024-11-10T10:59:16.008" v="3339" actId="1076"/>
          <ac:spMkLst>
            <pc:docMk/>
            <pc:sldMk cId="3767725597" sldId="339"/>
            <ac:spMk id="2" creationId="{B46EADFD-64C8-D669-F167-D39126A81A5B}"/>
          </ac:spMkLst>
        </pc:spChg>
        <pc:spChg chg="mod">
          <ac:chgData name="Patrycja Mencel" userId="1318a730cb872e56" providerId="LiveId" clId="{73682F7F-C148-40F8-94C9-C916880DB1D3}" dt="2024-11-10T11:01:33.236" v="3422" actId="1076"/>
          <ac:spMkLst>
            <pc:docMk/>
            <pc:sldMk cId="3767725597" sldId="339"/>
            <ac:spMk id="3" creationId="{99EFA246-DF21-F129-2918-D8FFF209001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B57FA823-EB2F-4CFF-B5F0-16843B0486FF}" type="datetimeFigureOut">
              <a:rPr lang="pl-PL" smtClean="0"/>
              <a:t>10.11.2024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A6B7923-0B8A-4EB6-92EB-2363D4A7349C}" type="slidenum">
              <a:rPr lang="pl-PL" smtClean="0"/>
              <a:t>‹#›</a:t>
            </a:fld>
            <a:endParaRPr lang="pl-PL"/>
          </a:p>
        </p:txBody>
      </p:sp>
    </p:spTree>
    <p:extLst>
      <p:ext uri="{BB962C8B-B14F-4D97-AF65-F5344CB8AC3E}">
        <p14:creationId xmlns:p14="http://schemas.microsoft.com/office/powerpoint/2010/main" val="60121141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57FA823-EB2F-4CFF-B5F0-16843B0486FF}" type="datetimeFigureOut">
              <a:rPr lang="pl-PL" smtClean="0"/>
              <a:t>10.11.2024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A6B7923-0B8A-4EB6-92EB-2363D4A7349C}" type="slidenum">
              <a:rPr lang="pl-PL" smtClean="0"/>
              <a:t>‹#›</a:t>
            </a:fld>
            <a:endParaRPr lang="pl-PL"/>
          </a:p>
        </p:txBody>
      </p:sp>
    </p:spTree>
    <p:extLst>
      <p:ext uri="{BB962C8B-B14F-4D97-AF65-F5344CB8AC3E}">
        <p14:creationId xmlns:p14="http://schemas.microsoft.com/office/powerpoint/2010/main" val="22074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57FA823-EB2F-4CFF-B5F0-16843B0486FF}" type="datetimeFigureOut">
              <a:rPr lang="pl-PL" smtClean="0"/>
              <a:t>10.11.2024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A6B7923-0B8A-4EB6-92EB-2363D4A7349C}" type="slidenum">
              <a:rPr lang="pl-PL" smtClean="0"/>
              <a:t>‹#›</a:t>
            </a:fld>
            <a:endParaRPr lang="pl-PL"/>
          </a:p>
        </p:txBody>
      </p:sp>
    </p:spTree>
    <p:extLst>
      <p:ext uri="{BB962C8B-B14F-4D97-AF65-F5344CB8AC3E}">
        <p14:creationId xmlns:p14="http://schemas.microsoft.com/office/powerpoint/2010/main" val="1929834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57FA823-EB2F-4CFF-B5F0-16843B0486FF}" type="datetimeFigureOut">
              <a:rPr lang="pl-PL" smtClean="0"/>
              <a:t>10.11.2024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A6B7923-0B8A-4EB6-92EB-2363D4A7349C}" type="slidenum">
              <a:rPr lang="pl-PL" smtClean="0"/>
              <a:t>‹#›</a:t>
            </a:fld>
            <a:endParaRPr lang="pl-PL"/>
          </a:p>
        </p:txBody>
      </p:sp>
    </p:spTree>
    <p:extLst>
      <p:ext uri="{BB962C8B-B14F-4D97-AF65-F5344CB8AC3E}">
        <p14:creationId xmlns:p14="http://schemas.microsoft.com/office/powerpoint/2010/main" val="159867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B57FA823-EB2F-4CFF-B5F0-16843B0486FF}" type="datetimeFigureOut">
              <a:rPr lang="pl-PL" smtClean="0"/>
              <a:t>10.11.2024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A6B7923-0B8A-4EB6-92EB-2363D4A7349C}" type="slidenum">
              <a:rPr lang="pl-PL" smtClean="0"/>
              <a:t>‹#›</a:t>
            </a:fld>
            <a:endParaRPr lang="pl-PL"/>
          </a:p>
        </p:txBody>
      </p:sp>
    </p:spTree>
    <p:extLst>
      <p:ext uri="{BB962C8B-B14F-4D97-AF65-F5344CB8AC3E}">
        <p14:creationId xmlns:p14="http://schemas.microsoft.com/office/powerpoint/2010/main" val="8551552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B57FA823-EB2F-4CFF-B5F0-16843B0486FF}" type="datetimeFigureOut">
              <a:rPr lang="pl-PL" smtClean="0"/>
              <a:t>10.11.2024</a:t>
            </a:fld>
            <a:endParaRPr lang="pl-PL"/>
          </a:p>
        </p:txBody>
      </p:sp>
      <p:sp>
        <p:nvSpPr>
          <p:cNvPr id="9" name="Footer Placeholder 8"/>
          <p:cNvSpPr>
            <a:spLocks noGrp="1"/>
          </p:cNvSpPr>
          <p:nvPr>
            <p:ph type="ftr" sz="quarter" idx="11"/>
          </p:nvPr>
        </p:nvSpPr>
        <p:spPr/>
        <p:txBody>
          <a:bodyPr/>
          <a:lstStyle/>
          <a:p>
            <a:endParaRPr lang="pl-PL"/>
          </a:p>
        </p:txBody>
      </p:sp>
      <p:sp>
        <p:nvSpPr>
          <p:cNvPr id="10" name="Slide Number Placeholder 9"/>
          <p:cNvSpPr>
            <a:spLocks noGrp="1"/>
          </p:cNvSpPr>
          <p:nvPr>
            <p:ph type="sldNum" sz="quarter" idx="12"/>
          </p:nvPr>
        </p:nvSpPr>
        <p:spPr/>
        <p:txBody>
          <a:bodyPr/>
          <a:lstStyle/>
          <a:p>
            <a:fld id="{9A6B7923-0B8A-4EB6-92EB-2363D4A7349C}" type="slidenum">
              <a:rPr lang="pl-PL" smtClean="0"/>
              <a:t>‹#›</a:t>
            </a:fld>
            <a:endParaRPr lang="pl-PL"/>
          </a:p>
        </p:txBody>
      </p:sp>
    </p:spTree>
    <p:extLst>
      <p:ext uri="{BB962C8B-B14F-4D97-AF65-F5344CB8AC3E}">
        <p14:creationId xmlns:p14="http://schemas.microsoft.com/office/powerpoint/2010/main" val="3709492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B57FA823-EB2F-4CFF-B5F0-16843B0486FF}" type="datetimeFigureOut">
              <a:rPr lang="pl-PL" smtClean="0"/>
              <a:t>10.11.2024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A6B7923-0B8A-4EB6-92EB-2363D4A7349C}" type="slidenum">
              <a:rPr lang="pl-PL" smtClean="0"/>
              <a:t>‹#›</a:t>
            </a:fld>
            <a:endParaRPr lang="pl-PL"/>
          </a:p>
        </p:txBody>
      </p:sp>
      <p:sp>
        <p:nvSpPr>
          <p:cNvPr id="10" name="Title 9"/>
          <p:cNvSpPr>
            <a:spLocks noGrp="1"/>
          </p:cNvSpPr>
          <p:nvPr>
            <p:ph type="title"/>
          </p:nvPr>
        </p:nvSpPr>
        <p:spPr/>
        <p:txBody>
          <a:bodyPr/>
          <a:lstStyle/>
          <a:p>
            <a:r>
              <a:rPr lang="pl-PL"/>
              <a:t>Kliknij, aby edytować styl</a:t>
            </a:r>
            <a:endParaRPr lang="en-US" dirty="0"/>
          </a:p>
        </p:txBody>
      </p:sp>
    </p:spTree>
    <p:extLst>
      <p:ext uri="{BB962C8B-B14F-4D97-AF65-F5344CB8AC3E}">
        <p14:creationId xmlns:p14="http://schemas.microsoft.com/office/powerpoint/2010/main" val="1412050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57FA823-EB2F-4CFF-B5F0-16843B0486FF}" type="datetimeFigureOut">
              <a:rPr lang="pl-PL" smtClean="0"/>
              <a:t>10.11.2024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A6B7923-0B8A-4EB6-92EB-2363D4A7349C}" type="slidenum">
              <a:rPr lang="pl-PL" smtClean="0"/>
              <a:t>‹#›</a:t>
            </a:fld>
            <a:endParaRPr lang="pl-PL"/>
          </a:p>
        </p:txBody>
      </p:sp>
    </p:spTree>
    <p:extLst>
      <p:ext uri="{BB962C8B-B14F-4D97-AF65-F5344CB8AC3E}">
        <p14:creationId xmlns:p14="http://schemas.microsoft.com/office/powerpoint/2010/main" val="1068242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FA823-EB2F-4CFF-B5F0-16843B0486FF}" type="datetimeFigureOut">
              <a:rPr lang="pl-PL" smtClean="0"/>
              <a:t>10.11.2024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A6B7923-0B8A-4EB6-92EB-2363D4A7349C}" type="slidenum">
              <a:rPr lang="pl-PL" smtClean="0"/>
              <a:t>‹#›</a:t>
            </a:fld>
            <a:endParaRPr lang="pl-PL"/>
          </a:p>
        </p:txBody>
      </p:sp>
    </p:spTree>
    <p:extLst>
      <p:ext uri="{BB962C8B-B14F-4D97-AF65-F5344CB8AC3E}">
        <p14:creationId xmlns:p14="http://schemas.microsoft.com/office/powerpoint/2010/main" val="2238415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9" name="Date Placeholder 8"/>
          <p:cNvSpPr>
            <a:spLocks noGrp="1"/>
          </p:cNvSpPr>
          <p:nvPr>
            <p:ph type="dt" sz="half" idx="10"/>
          </p:nvPr>
        </p:nvSpPr>
        <p:spPr/>
        <p:txBody>
          <a:bodyPr/>
          <a:lstStyle/>
          <a:p>
            <a:fld id="{B57FA823-EB2F-4CFF-B5F0-16843B0486FF}" type="datetimeFigureOut">
              <a:rPr lang="pl-PL" smtClean="0"/>
              <a:t>10.11.2024</a:t>
            </a:fld>
            <a:endParaRPr lang="pl-P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pl-PL"/>
          </a:p>
        </p:txBody>
      </p:sp>
      <p:sp>
        <p:nvSpPr>
          <p:cNvPr id="11" name="Slide Number Placeholder 10"/>
          <p:cNvSpPr>
            <a:spLocks noGrp="1"/>
          </p:cNvSpPr>
          <p:nvPr>
            <p:ph type="sldNum" sz="quarter" idx="12"/>
          </p:nvPr>
        </p:nvSpPr>
        <p:spPr/>
        <p:txBody>
          <a:bodyPr/>
          <a:lstStyle/>
          <a:p>
            <a:fld id="{9A6B7923-0B8A-4EB6-92EB-2363D4A7349C}" type="slidenum">
              <a:rPr lang="pl-PL" smtClean="0"/>
              <a:t>‹#›</a:t>
            </a:fld>
            <a:endParaRPr lang="pl-PL"/>
          </a:p>
        </p:txBody>
      </p:sp>
    </p:spTree>
    <p:extLst>
      <p:ext uri="{BB962C8B-B14F-4D97-AF65-F5344CB8AC3E}">
        <p14:creationId xmlns:p14="http://schemas.microsoft.com/office/powerpoint/2010/main" val="121896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57FA823-EB2F-4CFF-B5F0-16843B0486FF}" type="datetimeFigureOut">
              <a:rPr lang="pl-PL" smtClean="0"/>
              <a:t>10.11.2024</a:t>
            </a:fld>
            <a:endParaRPr lang="pl-P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9A6B7923-0B8A-4EB6-92EB-2363D4A7349C}" type="slidenum">
              <a:rPr lang="pl-PL" smtClean="0"/>
              <a:t>‹#›</a:t>
            </a:fld>
            <a:endParaRPr lang="pl-PL"/>
          </a:p>
        </p:txBody>
      </p:sp>
    </p:spTree>
    <p:extLst>
      <p:ext uri="{BB962C8B-B14F-4D97-AF65-F5344CB8AC3E}">
        <p14:creationId xmlns:p14="http://schemas.microsoft.com/office/powerpoint/2010/main" val="3429842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57FA823-EB2F-4CFF-B5F0-16843B0486FF}" type="datetimeFigureOut">
              <a:rPr lang="pl-PL" smtClean="0"/>
              <a:t>10.11.2024</a:t>
            </a:fld>
            <a:endParaRPr lang="pl-P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pl-P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A6B7923-0B8A-4EB6-92EB-2363D4A7349C}" type="slidenum">
              <a:rPr lang="pl-PL" smtClean="0"/>
              <a:t>‹#›</a:t>
            </a:fld>
            <a:endParaRPr lang="pl-PL"/>
          </a:p>
        </p:txBody>
      </p:sp>
    </p:spTree>
    <p:extLst>
      <p:ext uri="{BB962C8B-B14F-4D97-AF65-F5344CB8AC3E}">
        <p14:creationId xmlns:p14="http://schemas.microsoft.com/office/powerpoint/2010/main" val="3851633000"/>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ip-1legalis-1pl-18aigcs8u0644.han3.lib.uni.lodz.pl/document-view.seam?documentId=mfrxilrtg4yteobqgqztqltqmfyc4nbuha2dcnrqgi&amp;refSource=hyp" TargetMode="External"/><Relationship Id="rId2" Type="http://schemas.openxmlformats.org/officeDocument/2006/relationships/hyperlink" Target="https://sip-1legalis-1pl-18aigcs8u0644.han3.lib.uni.lodz.pl/document-view.seam?documentId=mfrxilrtg4yteobqgqztqltqmfyc4nbuha2dcnbsha&amp;refSource=hyp" TargetMode="External"/><Relationship Id="rId1" Type="http://schemas.openxmlformats.org/officeDocument/2006/relationships/slideLayout" Target="../slideLayouts/slideLayout2.xml"/><Relationship Id="rId4" Type="http://schemas.openxmlformats.org/officeDocument/2006/relationships/hyperlink" Target="https://sip-1legalis-1pl-18aigcs8u0644.han3.lib.uni.lodz.pl/document-view.seam?documentId=mfrxilrtg4yteobqgqztqltqmfyc4nbuha2dcnrqgq&amp;refSource=hy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ip-1legalis-1pl-18aigcs8u0644.han3.lib.uni.lodz.pl/document-view.seam?documentId=mfrxilrsgm4taoboobqxalrsgu3dc&amp;refSource=hyplink" TargetMode="External"/><Relationship Id="rId2" Type="http://schemas.openxmlformats.org/officeDocument/2006/relationships/hyperlink" Target="https://sip-1legalis-1pl-18aigcs8u0644.han3.lib.uni.lodz.pl/document-view.seam?documentId=mfrxilrsgm4taoboobqxalrsgyyti&amp;refSource=hyplink" TargetMode="External"/><Relationship Id="rId1" Type="http://schemas.openxmlformats.org/officeDocument/2006/relationships/slideLayout" Target="../slideLayouts/slideLayout2.xml"/><Relationship Id="rId4" Type="http://schemas.openxmlformats.org/officeDocument/2006/relationships/hyperlink" Target="https://sip-1legalis-1pl-18aigcs8u0644.han3.lib.uni.lodz.pl/document-view.seam?documentId=mfrxilrtg4yteobxge3doltqmfyc4nbvgy2tanjxgq&amp;refSource=hy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arslege.pl/kodeks-postepowania-cywilnego/k14/a8526/" TargetMode="External"/><Relationship Id="rId2" Type="http://schemas.openxmlformats.org/officeDocument/2006/relationships/hyperlink" Target="https://arslege.pl/kodeks-postepowania-karnego/k13/a236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ip-1legalis-1pl-18aigcs8u0526.han3.lib.uni.lodz.pl/document-view.seam?documentId=mfrxilrtg4yteobxge3doltqmfyc4nbvgy2tanbqha&amp;refSource=hy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ip-1legalis-1pl-18aigcs8u0526.han3.lib.uni.lodz.pl/document-view.seam?documentId=mrswglrtgy3tkobrgmytq&amp;refSource=hyplin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arslege.pl/kodeks-postepowania-cywilnego/k14/a852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E3759DD-698F-4D3A-AF4C-5E44527D30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91851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C4D7AEE-DA3C-B925-38AA-7D6220870D91}"/>
              </a:ext>
            </a:extLst>
          </p:cNvPr>
          <p:cNvSpPr>
            <a:spLocks noGrp="1"/>
          </p:cNvSpPr>
          <p:nvPr>
            <p:ph type="title"/>
          </p:nvPr>
        </p:nvSpPr>
        <p:spPr>
          <a:xfrm>
            <a:off x="1380931" y="4269282"/>
            <a:ext cx="9517224" cy="1450798"/>
          </a:xfrm>
        </p:spPr>
        <p:txBody>
          <a:bodyPr vert="horz" lIns="274320" tIns="182880" rIns="274320" bIns="182880" rtlCol="0" anchor="ctr" anchorCtr="1">
            <a:normAutofit fontScale="90000"/>
          </a:bodyPr>
          <a:lstStyle/>
          <a:p>
            <a:r>
              <a:rPr lang="en-US" sz="3600" dirty="0" err="1">
                <a:effectLst>
                  <a:outerShdw blurRad="38100" dist="38100" dir="2700000" algn="tl">
                    <a:srgbClr val="000000">
                      <a:alpha val="43137"/>
                    </a:srgbClr>
                  </a:outerShdw>
                </a:effectLst>
              </a:rPr>
              <a:t>Czynności</a:t>
            </a:r>
            <a:r>
              <a:rPr lang="en-US" sz="3600" dirty="0">
                <a:effectLst>
                  <a:outerShdw blurRad="38100" dist="38100" dir="2700000" algn="tl">
                    <a:srgbClr val="000000">
                      <a:alpha val="43137"/>
                    </a:srgbClr>
                  </a:outerShdw>
                </a:effectLst>
              </a:rPr>
              <a:t> </a:t>
            </a:r>
            <a:r>
              <a:rPr lang="en-US" sz="3600" dirty="0" err="1">
                <a:effectLst>
                  <a:outerShdw blurRad="38100" dist="38100" dir="2700000" algn="tl">
                    <a:srgbClr val="000000">
                      <a:alpha val="43137"/>
                    </a:srgbClr>
                  </a:outerShdw>
                </a:effectLst>
              </a:rPr>
              <a:t>sądu</a:t>
            </a:r>
            <a:r>
              <a:rPr lang="en-US" sz="3600" dirty="0">
                <a:effectLst>
                  <a:outerShdw blurRad="38100" dist="38100" dir="2700000" algn="tl">
                    <a:srgbClr val="000000">
                      <a:alpha val="43137"/>
                    </a:srgbClr>
                  </a:outerShdw>
                </a:effectLst>
              </a:rPr>
              <a:t> </a:t>
            </a:r>
            <a:r>
              <a:rPr lang="en-US" sz="3600" dirty="0" err="1">
                <a:effectLst>
                  <a:outerShdw blurRad="38100" dist="38100" dir="2700000" algn="tl">
                    <a:srgbClr val="000000">
                      <a:alpha val="43137"/>
                    </a:srgbClr>
                  </a:outerShdw>
                </a:effectLst>
              </a:rPr>
              <a:t>i</a:t>
            </a:r>
            <a:r>
              <a:rPr lang="en-US" sz="3600" dirty="0">
                <a:effectLst>
                  <a:outerShdw blurRad="38100" dist="38100" dir="2700000" algn="tl">
                    <a:srgbClr val="000000">
                      <a:alpha val="43137"/>
                    </a:srgbClr>
                  </a:outerShdw>
                </a:effectLst>
              </a:rPr>
              <a:t> </a:t>
            </a:r>
            <a:r>
              <a:rPr lang="en-US" sz="3600" dirty="0" err="1">
                <a:effectLst>
                  <a:outerShdw blurRad="38100" dist="38100" dir="2700000" algn="tl">
                    <a:srgbClr val="000000">
                      <a:alpha val="43137"/>
                    </a:srgbClr>
                  </a:outerShdw>
                </a:effectLst>
              </a:rPr>
              <a:t>biegłego</a:t>
            </a:r>
            <a:r>
              <a:rPr lang="en-US" sz="3600" dirty="0">
                <a:effectLst>
                  <a:outerShdw blurRad="38100" dist="38100" dir="2700000" algn="tl">
                    <a:srgbClr val="000000">
                      <a:alpha val="43137"/>
                    </a:srgbClr>
                  </a:outerShdw>
                </a:effectLst>
              </a:rPr>
              <a:t> </a:t>
            </a:r>
            <a:r>
              <a:rPr lang="en-US" sz="3600" dirty="0" err="1">
                <a:effectLst>
                  <a:outerShdw blurRad="38100" dist="38100" dir="2700000" algn="tl">
                    <a:srgbClr val="000000">
                      <a:alpha val="43137"/>
                    </a:srgbClr>
                  </a:outerShdw>
                </a:effectLst>
              </a:rPr>
              <a:t>związane</a:t>
            </a:r>
            <a:r>
              <a:rPr lang="en-US" sz="3600" dirty="0">
                <a:effectLst>
                  <a:outerShdw blurRad="38100" dist="38100" dir="2700000" algn="tl">
                    <a:srgbClr val="000000">
                      <a:alpha val="43137"/>
                    </a:srgbClr>
                  </a:outerShdw>
                </a:effectLst>
              </a:rPr>
              <a:t> z </a:t>
            </a:r>
            <a:r>
              <a:rPr lang="en-US" sz="3600" dirty="0" err="1">
                <a:effectLst>
                  <a:outerShdw blurRad="38100" dist="38100" dir="2700000" algn="tl">
                    <a:srgbClr val="000000">
                      <a:alpha val="43137"/>
                    </a:srgbClr>
                  </a:outerShdw>
                </a:effectLst>
              </a:rPr>
              <a:t>przeprowadzeniem</a:t>
            </a:r>
            <a:r>
              <a:rPr lang="en-US" sz="3600" dirty="0">
                <a:effectLst>
                  <a:outerShdw blurRad="38100" dist="38100" dir="2700000" algn="tl">
                    <a:srgbClr val="000000">
                      <a:alpha val="43137"/>
                    </a:srgbClr>
                  </a:outerShdw>
                </a:effectLst>
              </a:rPr>
              <a:t> </a:t>
            </a:r>
            <a:r>
              <a:rPr lang="en-US" sz="3600" dirty="0" err="1">
                <a:effectLst>
                  <a:outerShdw blurRad="38100" dist="38100" dir="2700000" algn="tl">
                    <a:srgbClr val="000000">
                      <a:alpha val="43137"/>
                    </a:srgbClr>
                  </a:outerShdw>
                </a:effectLst>
              </a:rPr>
              <a:t>ekspertyzy</a:t>
            </a:r>
            <a:br>
              <a:rPr lang="en-US" sz="2000" dirty="0">
                <a:effectLst>
                  <a:outerShdw blurRad="38100" dist="38100" dir="2700000" algn="tl">
                    <a:srgbClr val="000000">
                      <a:alpha val="43137"/>
                    </a:srgbClr>
                  </a:outerShdw>
                </a:effectLst>
              </a:rPr>
            </a:br>
            <a:endParaRPr lang="en-US" sz="2000" dirty="0"/>
          </a:p>
        </p:txBody>
      </p:sp>
      <p:pic>
        <p:nvPicPr>
          <p:cNvPr id="12" name="Grafika 11" descr="Badanie kontur">
            <a:extLst>
              <a:ext uri="{FF2B5EF4-FFF2-40B4-BE49-F238E27FC236}">
                <a16:creationId xmlns:a16="http://schemas.microsoft.com/office/drawing/2014/main" id="{16C51930-4E7D-3F5A-D817-6B556F9556D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1839" y="587857"/>
            <a:ext cx="3301307" cy="3301307"/>
          </a:xfrm>
          <a:prstGeom prst="rect">
            <a:avLst/>
          </a:prstGeom>
        </p:spPr>
      </p:pic>
      <p:pic>
        <p:nvPicPr>
          <p:cNvPr id="10" name="Grafika 9" descr="Naukowci żeńskie kontur">
            <a:extLst>
              <a:ext uri="{FF2B5EF4-FFF2-40B4-BE49-F238E27FC236}">
                <a16:creationId xmlns:a16="http://schemas.microsoft.com/office/drawing/2014/main" id="{83577E3B-1302-9FCB-D44F-A6CCB80B258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456353" y="587858"/>
            <a:ext cx="3301307" cy="3301307"/>
          </a:xfrm>
          <a:prstGeom prst="rect">
            <a:avLst/>
          </a:prstGeom>
        </p:spPr>
      </p:pic>
      <p:pic>
        <p:nvPicPr>
          <p:cNvPr id="5" name="Grafika 4" descr="Mikroskop kontur">
            <a:extLst>
              <a:ext uri="{FF2B5EF4-FFF2-40B4-BE49-F238E27FC236}">
                <a16:creationId xmlns:a16="http://schemas.microsoft.com/office/drawing/2014/main" id="{2E025AB6-8BB1-49F6-0C5E-EF9FC2DDDB3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049861" y="587857"/>
            <a:ext cx="3301307" cy="3301307"/>
          </a:xfrm>
          <a:prstGeom prst="rect">
            <a:avLst/>
          </a:prstGeom>
        </p:spPr>
      </p:pic>
    </p:spTree>
    <p:extLst>
      <p:ext uri="{BB962C8B-B14F-4D97-AF65-F5344CB8AC3E}">
        <p14:creationId xmlns:p14="http://schemas.microsoft.com/office/powerpoint/2010/main" val="1961320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37B9C02-678F-4EAC-9BC0-D4B9D56D8122}"/>
              </a:ext>
            </a:extLst>
          </p:cNvPr>
          <p:cNvSpPr>
            <a:spLocks noGrp="1"/>
          </p:cNvSpPr>
          <p:nvPr>
            <p:ph idx="1"/>
          </p:nvPr>
        </p:nvSpPr>
        <p:spPr>
          <a:xfrm>
            <a:off x="625151" y="485192"/>
            <a:ext cx="11010122" cy="6027575"/>
          </a:xfrm>
        </p:spPr>
        <p:txBody>
          <a:bodyPr/>
          <a:lstStyle/>
          <a:p>
            <a:pPr algn="just"/>
            <a:r>
              <a:rPr lang="pl-PL" sz="2000" b="1" dirty="0">
                <a:solidFill>
                  <a:srgbClr val="00B050"/>
                </a:solidFill>
              </a:rPr>
              <a:t>Art. 288 k.p.c. </a:t>
            </a:r>
            <a:r>
              <a:rPr lang="pl-PL" sz="2000" dirty="0"/>
              <a:t>[Wynagrodzenie]</a:t>
            </a:r>
          </a:p>
          <a:p>
            <a:pPr marL="0" indent="0" algn="just">
              <a:buNone/>
            </a:pPr>
            <a:r>
              <a:rPr lang="pl-PL" sz="2000" dirty="0"/>
              <a:t>§ 1. Biegły ma prawo żądać </a:t>
            </a:r>
            <a:r>
              <a:rPr lang="pl-PL" sz="2000" b="1" dirty="0"/>
              <a:t>wynagrodzenia</a:t>
            </a:r>
            <a:r>
              <a:rPr lang="pl-PL" sz="2000" dirty="0"/>
              <a:t> za stawiennictwo w sądzie i wykonaną pracę oraz </a:t>
            </a:r>
            <a:r>
              <a:rPr lang="pl-PL" sz="2000" b="1" dirty="0"/>
              <a:t>zwrotu wydatków</a:t>
            </a:r>
            <a:r>
              <a:rPr lang="pl-PL" sz="2000" dirty="0"/>
              <a:t>.</a:t>
            </a:r>
          </a:p>
          <a:p>
            <a:pPr marL="0" indent="0" algn="just">
              <a:buNone/>
            </a:pPr>
            <a:r>
              <a:rPr lang="pl-PL" sz="2000" dirty="0"/>
              <a:t>§ 2. Przewodniczący może przyznać biegłemu </a:t>
            </a:r>
            <a:r>
              <a:rPr lang="pl-PL" sz="2000" b="1" dirty="0"/>
              <a:t>zaliczkę na poczet wydatków</a:t>
            </a:r>
            <a:r>
              <a:rPr lang="pl-PL" sz="2000" dirty="0"/>
              <a:t>.</a:t>
            </a:r>
          </a:p>
          <a:p>
            <a:pPr marL="0" indent="0" algn="just">
              <a:buNone/>
            </a:pPr>
            <a:r>
              <a:rPr lang="pl-PL" sz="2000" dirty="0"/>
              <a:t>§ 3. Jeżeli opinia jest </a:t>
            </a:r>
            <a:r>
              <a:rPr lang="pl-PL" sz="2000" b="1" dirty="0"/>
              <a:t>niezrozumiała</a:t>
            </a:r>
            <a:r>
              <a:rPr lang="pl-PL" sz="2000" dirty="0"/>
              <a:t>, zawiera </a:t>
            </a:r>
            <a:r>
              <a:rPr lang="pl-PL" sz="2000" b="1" dirty="0"/>
              <a:t>sprzeczności</a:t>
            </a:r>
            <a:r>
              <a:rPr lang="pl-PL" sz="2000" dirty="0"/>
              <a:t> lub </a:t>
            </a:r>
            <a:r>
              <a:rPr lang="pl-PL" sz="2000" b="1" dirty="0"/>
              <a:t>istotne braki</a:t>
            </a:r>
            <a:r>
              <a:rPr lang="pl-PL" sz="2000" dirty="0"/>
              <a:t>, sąd może zarządzić, że przyznanie wynagrodzenia i zwrot wydatków nastąpi po jej uzupełnieniu lub wyjaśnieniu. Na postanowienie sądu zażalenie nie przysługuje.</a:t>
            </a:r>
          </a:p>
          <a:p>
            <a:pPr marL="0" indent="0" algn="just">
              <a:buNone/>
            </a:pPr>
            <a:endParaRPr lang="pl-PL" sz="2000" dirty="0"/>
          </a:p>
          <a:p>
            <a:pPr marL="0" indent="0" algn="just">
              <a:buNone/>
            </a:pPr>
            <a:r>
              <a:rPr lang="pl-PL" sz="2000" dirty="0">
                <a:solidFill>
                  <a:srgbClr val="333333"/>
                </a:solidFill>
              </a:rPr>
              <a:t>Przyznanie wynagrodzenia następuje w formie </a:t>
            </a:r>
            <a:r>
              <a:rPr lang="pl-PL" sz="2000" b="1" dirty="0">
                <a:solidFill>
                  <a:srgbClr val="333333"/>
                </a:solidFill>
              </a:rPr>
              <a:t>postanowienia </a:t>
            </a:r>
            <a:r>
              <a:rPr lang="pl-PL" sz="2000" dirty="0">
                <a:solidFill>
                  <a:srgbClr val="333333"/>
                </a:solidFill>
              </a:rPr>
              <a:t>organu procesowego.</a:t>
            </a:r>
            <a:endParaRPr lang="pl-PL" sz="2000" b="0" i="0" dirty="0">
              <a:solidFill>
                <a:srgbClr val="333333"/>
              </a:solidFill>
              <a:effectLst/>
            </a:endParaRPr>
          </a:p>
          <a:p>
            <a:pPr marL="0" indent="0">
              <a:buNone/>
            </a:pPr>
            <a:endParaRPr lang="pl-PL" dirty="0"/>
          </a:p>
        </p:txBody>
      </p:sp>
    </p:spTree>
    <p:extLst>
      <p:ext uri="{BB962C8B-B14F-4D97-AF65-F5344CB8AC3E}">
        <p14:creationId xmlns:p14="http://schemas.microsoft.com/office/powerpoint/2010/main" val="148192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CEB33BC-76BF-E289-5367-86700D0200B8}"/>
              </a:ext>
            </a:extLst>
          </p:cNvPr>
          <p:cNvSpPr>
            <a:spLocks noGrp="1"/>
          </p:cNvSpPr>
          <p:nvPr>
            <p:ph idx="1"/>
          </p:nvPr>
        </p:nvSpPr>
        <p:spPr>
          <a:xfrm>
            <a:off x="102636" y="139959"/>
            <a:ext cx="11986727" cy="6578082"/>
          </a:xfrm>
        </p:spPr>
        <p:txBody>
          <a:bodyPr>
            <a:normAutofit fontScale="85000" lnSpcReduction="20000"/>
          </a:bodyPr>
          <a:lstStyle/>
          <a:p>
            <a:pPr algn="just"/>
            <a:r>
              <a:rPr lang="pl-PL" b="1" dirty="0"/>
              <a:t>ODPOWIEDZIALNOŚĆ BIEGŁEGO (KARANIE BIEGŁYCH)</a:t>
            </a:r>
          </a:p>
          <a:p>
            <a:pPr marL="0" indent="0" algn="just">
              <a:spcBef>
                <a:spcPts val="750"/>
              </a:spcBef>
              <a:buNone/>
            </a:pPr>
            <a:r>
              <a:rPr lang="pl-PL" b="1" i="0" dirty="0">
                <a:solidFill>
                  <a:srgbClr val="FF0000"/>
                </a:solidFill>
                <a:effectLst/>
                <a:latin typeface="Noto Sans" panose="020B0502040504020204" pitchFamily="34" charset="0"/>
              </a:rPr>
              <a:t>Art. 285 k.p.k. </a:t>
            </a:r>
            <a:r>
              <a:rPr lang="pl-PL" b="1" i="0" dirty="0">
                <a:solidFill>
                  <a:srgbClr val="333333"/>
                </a:solidFill>
                <a:effectLst/>
                <a:latin typeface="Noto Sans" panose="020B0502040504020204" pitchFamily="34" charset="0"/>
              </a:rPr>
              <a:t>[Kara pieniężna; przymusowe doprowadzenie]</a:t>
            </a:r>
            <a:endParaRPr lang="pl-PL" b="0" i="0" dirty="0">
              <a:solidFill>
                <a:srgbClr val="333333"/>
              </a:solidFill>
              <a:effectLst/>
              <a:latin typeface="Noto Sans" panose="020B0502040504020204" pitchFamily="34" charset="0"/>
            </a:endParaRPr>
          </a:p>
          <a:p>
            <a:pPr marL="0" indent="0" algn="just">
              <a:spcBef>
                <a:spcPts val="525"/>
              </a:spcBef>
              <a:buNone/>
            </a:pPr>
            <a:r>
              <a:rPr lang="pl-PL" b="0" i="0" dirty="0">
                <a:solidFill>
                  <a:srgbClr val="333333"/>
                </a:solidFill>
                <a:effectLst/>
                <a:latin typeface="Noto Sans" panose="020B0502040504020204" pitchFamily="34" charset="0"/>
              </a:rPr>
              <a:t>§ 1. Na świadka, biegłego, tłumacza lub specjalistę, który bez należytego usprawiedliwienia nie stawił się na wezwanie organu prowadzącego postępowanie albo bez zezwolenia tego organu wydalił się z miejsca czynności przed jej zakończeniem, można nałożyć </a:t>
            </a:r>
            <a:r>
              <a:rPr lang="pl-PL" b="1" i="0" dirty="0">
                <a:solidFill>
                  <a:srgbClr val="333333"/>
                </a:solidFill>
                <a:effectLst/>
                <a:latin typeface="Noto Sans" panose="020B0502040504020204" pitchFamily="34" charset="0"/>
              </a:rPr>
              <a:t>karę pieniężną </a:t>
            </a:r>
            <a:r>
              <a:rPr lang="pl-PL" b="0" i="0" dirty="0">
                <a:solidFill>
                  <a:srgbClr val="333333"/>
                </a:solidFill>
                <a:effectLst/>
                <a:latin typeface="Noto Sans" panose="020B0502040504020204" pitchFamily="34" charset="0"/>
              </a:rPr>
              <a:t>w wysokości </a:t>
            </a:r>
            <a:r>
              <a:rPr lang="pl-PL" b="1" i="0" dirty="0">
                <a:solidFill>
                  <a:srgbClr val="333333"/>
                </a:solidFill>
                <a:effectLst/>
                <a:latin typeface="Noto Sans" panose="020B0502040504020204" pitchFamily="34" charset="0"/>
              </a:rPr>
              <a:t>do 3000 złotych</a:t>
            </a:r>
            <a:r>
              <a:rPr lang="pl-PL" b="0" i="0" dirty="0">
                <a:solidFill>
                  <a:srgbClr val="333333"/>
                </a:solidFill>
                <a:effectLst/>
                <a:latin typeface="Noto Sans" panose="020B0502040504020204" pitchFamily="34" charset="0"/>
              </a:rPr>
              <a:t>.</a:t>
            </a:r>
          </a:p>
          <a:p>
            <a:pPr marL="0" indent="0" algn="just">
              <a:spcBef>
                <a:spcPts val="525"/>
              </a:spcBef>
              <a:buNone/>
            </a:pPr>
            <a:r>
              <a:rPr lang="pl-PL" b="0" i="0" dirty="0">
                <a:solidFill>
                  <a:srgbClr val="333333"/>
                </a:solidFill>
                <a:effectLst/>
                <a:latin typeface="Noto Sans" panose="020B0502040504020204" pitchFamily="34" charset="0"/>
              </a:rPr>
              <a:t>§ 1a. Przepis § 1 stosuje się odpowiednio do obrońcy lub pełnomocnika, w wypadkach szczególnych ze względu na ich wpływ na przebieg czynności; </a:t>
            </a:r>
            <a:r>
              <a:rPr lang="pl-PL" b="1" i="0" dirty="0">
                <a:solidFill>
                  <a:srgbClr val="333333"/>
                </a:solidFill>
                <a:effectLst/>
                <a:latin typeface="Noto Sans" panose="020B0502040504020204" pitchFamily="34" charset="0"/>
              </a:rPr>
              <a:t>w postępowaniu przygotowawczym karę pieniężną</a:t>
            </a:r>
            <a:r>
              <a:rPr lang="pl-PL" b="0" i="0" dirty="0">
                <a:solidFill>
                  <a:srgbClr val="333333"/>
                </a:solidFill>
                <a:effectLst/>
                <a:latin typeface="Noto Sans" panose="020B0502040504020204" pitchFamily="34" charset="0"/>
              </a:rPr>
              <a:t>, na wniosek prokuratora, </a:t>
            </a:r>
            <a:r>
              <a:rPr lang="pl-PL" b="1" i="0" dirty="0">
                <a:solidFill>
                  <a:srgbClr val="333333"/>
                </a:solidFill>
                <a:effectLst/>
                <a:latin typeface="Noto Sans" panose="020B0502040504020204" pitchFamily="34" charset="0"/>
              </a:rPr>
              <a:t>nakłada sąd rejonowy</a:t>
            </a:r>
            <a:r>
              <a:rPr lang="pl-PL" b="0" i="0" dirty="0">
                <a:solidFill>
                  <a:srgbClr val="333333"/>
                </a:solidFill>
                <a:effectLst/>
                <a:latin typeface="Noto Sans" panose="020B0502040504020204" pitchFamily="34" charset="0"/>
              </a:rPr>
              <a:t>, w którego okręgu prowadzi się postępowanie.</a:t>
            </a:r>
          </a:p>
          <a:p>
            <a:pPr marL="0" indent="0" algn="just">
              <a:spcBef>
                <a:spcPts val="525"/>
              </a:spcBef>
              <a:buNone/>
            </a:pPr>
            <a:r>
              <a:rPr lang="pl-PL" b="0" i="0" dirty="0">
                <a:solidFill>
                  <a:srgbClr val="333333"/>
                </a:solidFill>
                <a:effectLst/>
                <a:latin typeface="Noto Sans" panose="020B0502040504020204" pitchFamily="34" charset="0"/>
              </a:rPr>
              <a:t>§ 2. W wypadkach określonych w § 1 można ponadto zarządzić </a:t>
            </a:r>
            <a:r>
              <a:rPr lang="pl-PL" b="1" i="0" dirty="0">
                <a:solidFill>
                  <a:srgbClr val="333333"/>
                </a:solidFill>
                <a:effectLst/>
                <a:latin typeface="Noto Sans" panose="020B0502040504020204" pitchFamily="34" charset="0"/>
              </a:rPr>
              <a:t>zatrzymanie i przymusowe doprowadzenie </a:t>
            </a:r>
            <a:r>
              <a:rPr lang="pl-PL" b="0" i="0" dirty="0">
                <a:solidFill>
                  <a:srgbClr val="333333"/>
                </a:solidFill>
                <a:effectLst/>
                <a:latin typeface="Noto Sans" panose="020B0502040504020204" pitchFamily="34" charset="0"/>
              </a:rPr>
              <a:t>świadka. Zatrzymanie i przymusowe doprowadzenie </a:t>
            </a:r>
            <a:r>
              <a:rPr lang="pl-PL" b="1" i="0" dirty="0">
                <a:solidFill>
                  <a:srgbClr val="333333"/>
                </a:solidFill>
                <a:effectLst/>
                <a:latin typeface="Noto Sans" panose="020B0502040504020204" pitchFamily="34" charset="0"/>
              </a:rPr>
              <a:t>biegłego</a:t>
            </a:r>
            <a:r>
              <a:rPr lang="pl-PL" b="0" i="0" dirty="0">
                <a:solidFill>
                  <a:srgbClr val="333333"/>
                </a:solidFill>
                <a:effectLst/>
                <a:latin typeface="Noto Sans" panose="020B0502040504020204" pitchFamily="34" charset="0"/>
              </a:rPr>
              <a:t>, tłumacza i specjalisty </a:t>
            </a:r>
            <a:r>
              <a:rPr lang="pl-PL" b="1" i="0" dirty="0">
                <a:solidFill>
                  <a:srgbClr val="333333"/>
                </a:solidFill>
                <a:effectLst/>
                <a:latin typeface="Noto Sans" panose="020B0502040504020204" pitchFamily="34" charset="0"/>
              </a:rPr>
              <a:t>stosuje się tylko wyjątkowo</a:t>
            </a:r>
            <a:r>
              <a:rPr lang="pl-PL" b="0" i="0" dirty="0">
                <a:solidFill>
                  <a:srgbClr val="333333"/>
                </a:solidFill>
                <a:effectLst/>
                <a:latin typeface="Noto Sans" panose="020B0502040504020204" pitchFamily="34" charset="0"/>
              </a:rPr>
              <a:t>. W stosunku do żołnierza stosuje się </a:t>
            </a:r>
            <a:r>
              <a:rPr lang="pl-PL" b="0" i="0" u="none" strike="noStrike" dirty="0">
                <a:solidFill>
                  <a:srgbClr val="FF0000"/>
                </a:solidFill>
                <a:effectLst/>
                <a:latin typeface="Noto Sans" panose="020B0502040504020204" pitchFamily="34" charset="0"/>
                <a:hlinkClick r:id="rId2">
                  <a:extLst>
                    <a:ext uri="{A12FA001-AC4F-418D-AE19-62706E023703}">
                      <ahyp:hlinkClr xmlns:ahyp="http://schemas.microsoft.com/office/drawing/2018/hyperlinkcolor" val="tx"/>
                    </a:ext>
                  </a:extLst>
                </a:hlinkClick>
              </a:rPr>
              <a:t>art. 247 § 7</a:t>
            </a:r>
            <a:r>
              <a:rPr lang="pl-PL" b="0" i="0" dirty="0">
                <a:solidFill>
                  <a:srgbClr val="FF0000"/>
                </a:solidFill>
                <a:effectLst/>
                <a:latin typeface="Noto Sans" panose="020B0502040504020204" pitchFamily="34" charset="0"/>
              </a:rPr>
              <a:t>.</a:t>
            </a:r>
          </a:p>
          <a:p>
            <a:pPr marL="0" indent="0" algn="just">
              <a:spcBef>
                <a:spcPts val="750"/>
              </a:spcBef>
              <a:buNone/>
            </a:pPr>
            <a:r>
              <a:rPr lang="pl-PL" b="1" i="0" dirty="0">
                <a:solidFill>
                  <a:srgbClr val="FF0000"/>
                </a:solidFill>
                <a:effectLst/>
                <a:latin typeface="Noto Sans" panose="020B0502040504020204" pitchFamily="34" charset="0"/>
              </a:rPr>
              <a:t>Art. 286 k.p.k. </a:t>
            </a:r>
            <a:r>
              <a:rPr lang="pl-PL" b="1" i="0" dirty="0">
                <a:solidFill>
                  <a:srgbClr val="333333"/>
                </a:solidFill>
                <a:effectLst/>
                <a:latin typeface="Noto Sans" panose="020B0502040504020204" pitchFamily="34" charset="0"/>
              </a:rPr>
              <a:t>[Uchylenie kary pieniężnej] </a:t>
            </a:r>
            <a:r>
              <a:rPr lang="pl-PL" b="0" i="0" dirty="0">
                <a:solidFill>
                  <a:srgbClr val="333333"/>
                </a:solidFill>
                <a:effectLst/>
                <a:latin typeface="Noto Sans" panose="020B0502040504020204" pitchFamily="34" charset="0"/>
              </a:rPr>
              <a:t>Karę pieniężną należy uchylić, jeżeli ukarany dostatecznie usprawiedliwi swe niestawiennictwo lub samowolne oddalenie się. Usprawiedliwienie może nastąpić w ciągu tygodnia od daty doręczenia postanowienia wymierzającego karę pieniężną.</a:t>
            </a:r>
          </a:p>
          <a:p>
            <a:pPr marL="0" indent="0" algn="just">
              <a:spcBef>
                <a:spcPts val="750"/>
              </a:spcBef>
              <a:buNone/>
            </a:pPr>
            <a:r>
              <a:rPr lang="pl-PL" b="1" i="0" dirty="0">
                <a:solidFill>
                  <a:srgbClr val="FF0000"/>
                </a:solidFill>
                <a:effectLst/>
                <a:latin typeface="Noto Sans" panose="020B0502040504020204" pitchFamily="34" charset="0"/>
              </a:rPr>
              <a:t>Art. 287 k.p.k. </a:t>
            </a:r>
            <a:r>
              <a:rPr lang="pl-PL" b="1" i="0" dirty="0">
                <a:solidFill>
                  <a:srgbClr val="333333"/>
                </a:solidFill>
                <a:effectLst/>
                <a:latin typeface="Noto Sans" panose="020B0502040504020204" pitchFamily="34" charset="0"/>
              </a:rPr>
              <a:t>[Niewypełnienie innych obowiązków; aresztowanie]</a:t>
            </a:r>
            <a:endParaRPr lang="pl-PL" b="0" i="0" dirty="0">
              <a:solidFill>
                <a:srgbClr val="333333"/>
              </a:solidFill>
              <a:effectLst/>
              <a:latin typeface="Noto Sans" panose="020B0502040504020204" pitchFamily="34" charset="0"/>
            </a:endParaRPr>
          </a:p>
          <a:p>
            <a:pPr marL="0" indent="0" algn="just">
              <a:spcBef>
                <a:spcPts val="525"/>
              </a:spcBef>
              <a:buNone/>
            </a:pPr>
            <a:r>
              <a:rPr lang="pl-PL" b="0" i="0" dirty="0">
                <a:solidFill>
                  <a:srgbClr val="333333"/>
                </a:solidFill>
                <a:effectLst/>
                <a:latin typeface="Noto Sans" panose="020B0502040504020204" pitchFamily="34" charset="0"/>
              </a:rPr>
              <a:t>§ 1. Przepis </a:t>
            </a:r>
            <a:r>
              <a:rPr lang="pl-PL" b="0" i="0" u="none" strike="noStrike" dirty="0">
                <a:solidFill>
                  <a:srgbClr val="FF0000"/>
                </a:solidFill>
                <a:effectLst/>
                <a:latin typeface="Noto Sans" panose="020B0502040504020204" pitchFamily="34" charset="0"/>
                <a:hlinkClick r:id="rId3">
                  <a:extLst>
                    <a:ext uri="{A12FA001-AC4F-418D-AE19-62706E023703}">
                      <ahyp:hlinkClr xmlns:ahyp="http://schemas.microsoft.com/office/drawing/2018/hyperlinkcolor" val="tx"/>
                    </a:ext>
                  </a:extLst>
                </a:hlinkClick>
              </a:rPr>
              <a:t>art. 285 § 1</a:t>
            </a:r>
            <a:r>
              <a:rPr lang="pl-PL" b="0" i="0" dirty="0">
                <a:solidFill>
                  <a:srgbClr val="FF0000"/>
                </a:solidFill>
                <a:effectLst/>
                <a:latin typeface="Noto Sans" panose="020B0502040504020204" pitchFamily="34" charset="0"/>
              </a:rPr>
              <a:t> </a:t>
            </a:r>
            <a:r>
              <a:rPr lang="pl-PL" b="0" i="0" dirty="0">
                <a:solidFill>
                  <a:srgbClr val="333333"/>
                </a:solidFill>
                <a:effectLst/>
                <a:latin typeface="Noto Sans" panose="020B0502040504020204" pitchFamily="34" charset="0"/>
              </a:rPr>
              <a:t>stosuje się odpowiednio do osoby, która bezpodstawnie uchyla się od złożenia zeznania, wykonania </a:t>
            </a:r>
            <a:r>
              <a:rPr lang="pl-PL" b="1" i="0" dirty="0">
                <a:solidFill>
                  <a:srgbClr val="333333"/>
                </a:solidFill>
                <a:effectLst/>
                <a:latin typeface="Noto Sans" panose="020B0502040504020204" pitchFamily="34" charset="0"/>
              </a:rPr>
              <a:t>czynności biegłego</a:t>
            </a:r>
            <a:r>
              <a:rPr lang="pl-PL" b="0" i="0" dirty="0">
                <a:solidFill>
                  <a:srgbClr val="333333"/>
                </a:solidFill>
                <a:effectLst/>
                <a:latin typeface="Noto Sans" panose="020B0502040504020204" pitchFamily="34" charset="0"/>
              </a:rPr>
              <a:t>, tłumacza lub specjalisty, złożenia przyrzeczenia, wydania przedmiotu, dopełnienia obowiązków poręczyciela albo spełnienia innego ciążącego na niej obowiązku w toku postępowania, jak również do przedstawiciela lub kierownika instytucji, osoby prawnej lub jednostki organizacyjnej niemającej osobowości prawnej obowiązanej udzielić pomocy organowi prowadzącemu postępowanie karne, która bezpodstawnie nie udziela pomocy w wyznaczonym terminie.</a:t>
            </a:r>
          </a:p>
          <a:p>
            <a:pPr marL="0" indent="0" algn="just">
              <a:spcBef>
                <a:spcPts val="525"/>
              </a:spcBef>
              <a:buNone/>
            </a:pPr>
            <a:r>
              <a:rPr lang="pl-PL" b="0" i="0" dirty="0">
                <a:solidFill>
                  <a:srgbClr val="333333"/>
                </a:solidFill>
                <a:effectLst/>
                <a:latin typeface="Noto Sans" panose="020B0502040504020204" pitchFamily="34" charset="0"/>
              </a:rPr>
              <a:t>§ 2. W razie </a:t>
            </a:r>
            <a:r>
              <a:rPr lang="pl-PL" b="1" i="0" dirty="0">
                <a:solidFill>
                  <a:srgbClr val="333333"/>
                </a:solidFill>
                <a:effectLst/>
                <a:latin typeface="Noto Sans" panose="020B0502040504020204" pitchFamily="34" charset="0"/>
              </a:rPr>
              <a:t>uporczywego uchylania się </a:t>
            </a:r>
            <a:r>
              <a:rPr lang="pl-PL" b="0" i="0" dirty="0">
                <a:solidFill>
                  <a:srgbClr val="333333"/>
                </a:solidFill>
                <a:effectLst/>
                <a:latin typeface="Noto Sans" panose="020B0502040504020204" pitchFamily="34" charset="0"/>
              </a:rPr>
              <a:t>od złożenia zeznania, </a:t>
            </a:r>
            <a:r>
              <a:rPr lang="pl-PL" b="1" i="0" dirty="0">
                <a:solidFill>
                  <a:srgbClr val="333333"/>
                </a:solidFill>
                <a:effectLst/>
                <a:latin typeface="Noto Sans" panose="020B0502040504020204" pitchFamily="34" charset="0"/>
              </a:rPr>
              <a:t>wykonania czynności biegłego</a:t>
            </a:r>
            <a:r>
              <a:rPr lang="pl-PL" b="0" i="0" dirty="0">
                <a:solidFill>
                  <a:srgbClr val="333333"/>
                </a:solidFill>
                <a:effectLst/>
                <a:latin typeface="Noto Sans" panose="020B0502040504020204" pitchFamily="34" charset="0"/>
              </a:rPr>
              <a:t>, tłumacza lub specjalisty oraz wydania przedmiotu można zastosować, </a:t>
            </a:r>
            <a:r>
              <a:rPr lang="pl-PL" b="1" i="0" dirty="0">
                <a:solidFill>
                  <a:srgbClr val="333333"/>
                </a:solidFill>
                <a:effectLst/>
                <a:latin typeface="Noto Sans" panose="020B0502040504020204" pitchFamily="34" charset="0"/>
              </a:rPr>
              <a:t>niezależnie od kary pieniężnej, aresztowanie na czas nieprzekraczający 30 dni</a:t>
            </a:r>
            <a:r>
              <a:rPr lang="pl-PL" b="0" i="0" dirty="0">
                <a:solidFill>
                  <a:srgbClr val="333333"/>
                </a:solidFill>
                <a:effectLst/>
                <a:latin typeface="Noto Sans" panose="020B0502040504020204" pitchFamily="34" charset="0"/>
              </a:rPr>
              <a:t>. Przepis ten stosuje się odpowiednio w razie uporczywego niestawiennictwa na wezwanie organu prowadzącego postępowanie, jeżeli zarządzenie zatrzymania i przymusowego doprowadzenia, o którym mowa w</a:t>
            </a:r>
            <a:r>
              <a:rPr lang="pl-PL" b="0" i="0" dirty="0">
                <a:solidFill>
                  <a:srgbClr val="FF0000"/>
                </a:solidFill>
                <a:effectLst/>
                <a:latin typeface="Noto Sans" panose="020B0502040504020204" pitchFamily="34" charset="0"/>
              </a:rPr>
              <a:t> </a:t>
            </a:r>
            <a:r>
              <a:rPr lang="pl-PL" b="0" i="0" u="none" strike="noStrike" dirty="0">
                <a:solidFill>
                  <a:srgbClr val="FF0000"/>
                </a:solidFill>
                <a:effectLst/>
                <a:latin typeface="Noto Sans" panose="020B0502040504020204" pitchFamily="34" charset="0"/>
                <a:hlinkClick r:id="rId4">
                  <a:extLst>
                    <a:ext uri="{A12FA001-AC4F-418D-AE19-62706E023703}">
                      <ahyp:hlinkClr xmlns:ahyp="http://schemas.microsoft.com/office/drawing/2018/hyperlinkcolor" val="tx"/>
                    </a:ext>
                  </a:extLst>
                </a:hlinkClick>
              </a:rPr>
              <a:t>art. 285 § 2</a:t>
            </a:r>
            <a:r>
              <a:rPr lang="pl-PL" b="0" i="0" dirty="0">
                <a:solidFill>
                  <a:srgbClr val="333333"/>
                </a:solidFill>
                <a:effectLst/>
                <a:latin typeface="Noto Sans" panose="020B0502040504020204" pitchFamily="34" charset="0"/>
              </a:rPr>
              <a:t>, nie jest wystarczające dla zapewnienia stawiennictwa osoby wezwanej.</a:t>
            </a:r>
          </a:p>
          <a:p>
            <a:pPr marL="0" indent="0" algn="just">
              <a:spcBef>
                <a:spcPts val="525"/>
              </a:spcBef>
              <a:buNone/>
            </a:pPr>
            <a:r>
              <a:rPr lang="pl-PL" b="0" i="0" dirty="0">
                <a:solidFill>
                  <a:srgbClr val="333333"/>
                </a:solidFill>
                <a:effectLst/>
                <a:latin typeface="Noto Sans" panose="020B0502040504020204" pitchFamily="34" charset="0"/>
              </a:rPr>
              <a:t>§ 3. Aresztowanie należy uchylić, jeżeli osoba aresztowana spełni obowiązek albo postępowanie przygotowawcze lub postępowanie w danej instancji ukończono.</a:t>
            </a:r>
          </a:p>
          <a:p>
            <a:pPr marL="0" indent="0" algn="just">
              <a:spcBef>
                <a:spcPts val="525"/>
              </a:spcBef>
              <a:buNone/>
            </a:pPr>
            <a:r>
              <a:rPr lang="pl-PL" b="0" i="0" dirty="0">
                <a:solidFill>
                  <a:srgbClr val="333333"/>
                </a:solidFill>
                <a:effectLst/>
                <a:latin typeface="Noto Sans" panose="020B0502040504020204" pitchFamily="34" charset="0"/>
              </a:rPr>
              <a:t>§ 4. Przepisów § 1 i 2 nie stosuje się do stron, ich obrońców i pełnomocników, a w zakresie kary za niedopełnienie obowiązku wydania rzeczy - także do osób, które mogą się uchylić od złożenia zeznań.</a:t>
            </a:r>
          </a:p>
          <a:p>
            <a:pPr marL="0" indent="0" algn="just">
              <a:spcBef>
                <a:spcPts val="525"/>
              </a:spcBef>
              <a:buNone/>
            </a:pPr>
            <a:r>
              <a:rPr lang="pl-PL" b="0" i="0" dirty="0">
                <a:solidFill>
                  <a:srgbClr val="333333"/>
                </a:solidFill>
                <a:effectLst/>
                <a:latin typeface="Noto Sans" panose="020B0502040504020204" pitchFamily="34" charset="0"/>
              </a:rPr>
              <a:t>§ 5. Przepisów § 1 i 2 nie stosuje się do sędziów i prokuratorów w zakresie odnoszącym się do ich obowiązków służbowych.</a:t>
            </a:r>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2326747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B782547-89EE-24F3-815E-24B26EE8A2E4}"/>
              </a:ext>
            </a:extLst>
          </p:cNvPr>
          <p:cNvSpPr>
            <a:spLocks noGrp="1"/>
          </p:cNvSpPr>
          <p:nvPr>
            <p:ph idx="1"/>
          </p:nvPr>
        </p:nvSpPr>
        <p:spPr>
          <a:xfrm>
            <a:off x="438539" y="391885"/>
            <a:ext cx="11476653" cy="6148873"/>
          </a:xfrm>
        </p:spPr>
        <p:txBody>
          <a:bodyPr>
            <a:normAutofit lnSpcReduction="10000"/>
          </a:bodyPr>
          <a:lstStyle/>
          <a:p>
            <a:pPr algn="just">
              <a:spcBef>
                <a:spcPts val="750"/>
              </a:spcBef>
            </a:pPr>
            <a:r>
              <a:rPr lang="pl-PL" b="1" i="0" dirty="0">
                <a:solidFill>
                  <a:srgbClr val="00B050"/>
                </a:solidFill>
                <a:effectLst/>
              </a:rPr>
              <a:t>Art. 287 k.p.c. </a:t>
            </a:r>
            <a:r>
              <a:rPr lang="pl-PL" b="1" i="0" dirty="0">
                <a:solidFill>
                  <a:srgbClr val="333333"/>
                </a:solidFill>
                <a:effectLst/>
              </a:rPr>
              <a:t>[Karanie biegłych] </a:t>
            </a:r>
            <a:r>
              <a:rPr lang="pl-PL" b="0" i="0" dirty="0">
                <a:solidFill>
                  <a:srgbClr val="333333"/>
                </a:solidFill>
                <a:effectLst/>
              </a:rPr>
              <a:t>Za nieusprawiedliwione niestawiennictwo, za nieuzasadnioną odmowę złożenia przyrzeczenia lub opinii albo za nieusprawiedliwione opóźnienie złożenia opinii </a:t>
            </a:r>
            <a:r>
              <a:rPr lang="pl-PL" b="1" i="0" dirty="0">
                <a:solidFill>
                  <a:srgbClr val="333333"/>
                </a:solidFill>
                <a:effectLst/>
              </a:rPr>
              <a:t>sąd skaże biegłego na grzywnę</a:t>
            </a:r>
            <a:r>
              <a:rPr lang="pl-PL" b="0" i="0" dirty="0">
                <a:solidFill>
                  <a:srgbClr val="333333"/>
                </a:solidFill>
                <a:effectLst/>
              </a:rPr>
              <a:t>.</a:t>
            </a:r>
            <a:endParaRPr lang="pl-PL" b="1" i="0" dirty="0">
              <a:solidFill>
                <a:srgbClr val="333333"/>
              </a:solidFill>
              <a:effectLst/>
            </a:endParaRPr>
          </a:p>
          <a:p>
            <a:pPr marL="0" indent="0" algn="just">
              <a:spcBef>
                <a:spcPts val="750"/>
              </a:spcBef>
              <a:buNone/>
            </a:pPr>
            <a:r>
              <a:rPr lang="pl-PL" b="0" i="0" dirty="0">
                <a:solidFill>
                  <a:srgbClr val="333333"/>
                </a:solidFill>
                <a:effectLst/>
              </a:rPr>
              <a:t>Wysokość grzywny określana jest w oparciu o postanowienia wynikające z </a:t>
            </a:r>
            <a:r>
              <a:rPr lang="pl-PL" b="0" i="0" u="none" strike="noStrike" dirty="0">
                <a:solidFill>
                  <a:srgbClr val="00B050"/>
                </a:solidFill>
                <a:effectLst/>
                <a:hlinkClick r:id="rId2">
                  <a:extLst>
                    <a:ext uri="{A12FA001-AC4F-418D-AE19-62706E023703}">
                      <ahyp:hlinkClr xmlns:ahyp="http://schemas.microsoft.com/office/drawing/2018/hyperlinkcolor" val="tx"/>
                    </a:ext>
                  </a:extLst>
                </a:hlinkClick>
              </a:rPr>
              <a:t>art. 163</a:t>
            </a:r>
            <a:r>
              <a:rPr lang="pl-PL" b="0" i="0" dirty="0">
                <a:solidFill>
                  <a:srgbClr val="00B050"/>
                </a:solidFill>
                <a:effectLst/>
              </a:rPr>
              <a:t> </a:t>
            </a:r>
            <a:r>
              <a:rPr lang="pl-PL" b="0" i="0" dirty="0">
                <a:solidFill>
                  <a:srgbClr val="333333"/>
                </a:solidFill>
                <a:effectLst/>
              </a:rPr>
              <a:t>KPC, zgodnie z którym grzywna wymierzana jest w kwocie do 3 000 zł.</a:t>
            </a:r>
            <a:endParaRPr lang="pl-PL" b="1" dirty="0">
              <a:solidFill>
                <a:srgbClr val="333333"/>
              </a:solidFill>
            </a:endParaRPr>
          </a:p>
          <a:p>
            <a:pPr marL="0" indent="0" algn="just">
              <a:spcBef>
                <a:spcPts val="750"/>
              </a:spcBef>
              <a:buNone/>
            </a:pPr>
            <a:r>
              <a:rPr lang="pl-PL" dirty="0">
                <a:solidFill>
                  <a:srgbClr val="333333"/>
                </a:solidFill>
              </a:rPr>
              <a:t>M</a:t>
            </a:r>
            <a:r>
              <a:rPr lang="pl-PL" b="0" i="0" dirty="0">
                <a:solidFill>
                  <a:srgbClr val="333333"/>
                </a:solidFill>
                <a:effectLst/>
              </a:rPr>
              <a:t>ożliwość nałożenia przez sąd grzywnę należy odróżnić od </a:t>
            </a:r>
            <a:r>
              <a:rPr lang="pl-PL" b="1" i="0" dirty="0">
                <a:solidFill>
                  <a:srgbClr val="333333"/>
                </a:solidFill>
                <a:effectLst/>
              </a:rPr>
              <a:t>możliwości zasądzenia od biegłego zwrotu kosztów wywołanych ich rażącą winą</a:t>
            </a:r>
            <a:r>
              <a:rPr lang="pl-PL" b="0" i="0" dirty="0">
                <a:solidFill>
                  <a:srgbClr val="333333"/>
                </a:solidFill>
                <a:effectLst/>
              </a:rPr>
              <a:t>, o czym mowa w </a:t>
            </a:r>
            <a:r>
              <a:rPr lang="pl-PL" b="0" i="0" u="none" strike="noStrike" dirty="0">
                <a:solidFill>
                  <a:srgbClr val="00B050"/>
                </a:solidFill>
                <a:effectLst/>
                <a:hlinkClick r:id="rId3">
                  <a:extLst>
                    <a:ext uri="{A12FA001-AC4F-418D-AE19-62706E023703}">
                      <ahyp:hlinkClr xmlns:ahyp="http://schemas.microsoft.com/office/drawing/2018/hyperlinkcolor" val="tx"/>
                    </a:ext>
                  </a:extLst>
                </a:hlinkClick>
              </a:rPr>
              <a:t>art. 110</a:t>
            </a:r>
            <a:r>
              <a:rPr lang="pl-PL" b="0" i="0" dirty="0">
                <a:solidFill>
                  <a:srgbClr val="00B050"/>
                </a:solidFill>
                <a:effectLst/>
              </a:rPr>
              <a:t> </a:t>
            </a:r>
            <a:r>
              <a:rPr lang="pl-PL" b="0" i="0" dirty="0">
                <a:solidFill>
                  <a:srgbClr val="333333"/>
                </a:solidFill>
                <a:effectLst/>
              </a:rPr>
              <a:t>KPC. Zgodnie bowiem z przywołaną regulacja, sąd uprawniony jest do tego by żądać m.in. </a:t>
            </a:r>
            <a:r>
              <a:rPr lang="pl-PL" b="1" i="0" dirty="0">
                <a:solidFill>
                  <a:srgbClr val="333333"/>
                </a:solidFill>
                <a:effectLst/>
              </a:rPr>
              <a:t>od biegłego </a:t>
            </a:r>
            <a:r>
              <a:rPr lang="pl-PL" b="0" i="0" dirty="0">
                <a:solidFill>
                  <a:srgbClr val="333333"/>
                </a:solidFill>
                <a:effectLst/>
              </a:rPr>
              <a:t>(obok świadka, pełnomocnika lub przedstawiciela ustawowego) – po jego wysłuchaniu – </a:t>
            </a:r>
            <a:r>
              <a:rPr lang="pl-PL" b="1" i="0" dirty="0">
                <a:solidFill>
                  <a:srgbClr val="333333"/>
                </a:solidFill>
                <a:effectLst/>
              </a:rPr>
              <a:t>zwrotu kosztów wywołanych jego rażącą winą</a:t>
            </a:r>
            <a:r>
              <a:rPr lang="pl-PL" b="0" i="0" dirty="0">
                <a:solidFill>
                  <a:srgbClr val="333333"/>
                </a:solidFill>
                <a:effectLst/>
              </a:rPr>
              <a:t>. Jednocześnie ustawodawca nie definiuje pojęcia rażącej winy, którą w tym przypadku należy utożsamiać z zrachowaniami niweczącymi możliwość realizacji postulatu szybkiego, sprawnego i efektywnego postępowania sądowego.</a:t>
            </a:r>
            <a:endParaRPr lang="pl-PL" b="1" i="0" dirty="0">
              <a:solidFill>
                <a:srgbClr val="333333"/>
              </a:solidFill>
              <a:effectLst/>
            </a:endParaRPr>
          </a:p>
          <a:p>
            <a:pPr algn="just">
              <a:spcBef>
                <a:spcPts val="750"/>
              </a:spcBef>
            </a:pPr>
            <a:r>
              <a:rPr lang="pl-PL" b="1" i="0" dirty="0">
                <a:solidFill>
                  <a:srgbClr val="0070C0"/>
                </a:solidFill>
                <a:effectLst/>
              </a:rPr>
              <a:t>Art. 88 k.p.a. </a:t>
            </a:r>
            <a:r>
              <a:rPr lang="pl-PL" b="1" i="0" dirty="0">
                <a:solidFill>
                  <a:srgbClr val="333333"/>
                </a:solidFill>
                <a:effectLst/>
              </a:rPr>
              <a:t>[Nieusprawiedliwione niestawiennictwo]</a:t>
            </a:r>
            <a:endParaRPr lang="pl-PL" b="0" i="0" dirty="0">
              <a:solidFill>
                <a:srgbClr val="333333"/>
              </a:solidFill>
              <a:effectLst/>
            </a:endParaRPr>
          </a:p>
          <a:p>
            <a:pPr marL="0" indent="0" algn="just">
              <a:spcBef>
                <a:spcPts val="525"/>
              </a:spcBef>
              <a:buNone/>
            </a:pPr>
            <a:r>
              <a:rPr lang="pl-PL" b="0" i="0" dirty="0">
                <a:solidFill>
                  <a:srgbClr val="333333"/>
                </a:solidFill>
                <a:effectLst/>
              </a:rPr>
              <a:t>§ 1. Kto, będąc obowiązany do osobistego stawienia się (</a:t>
            </a:r>
            <a:r>
              <a:rPr lang="pl-PL" b="0" i="0" u="none" strike="noStrike" dirty="0">
                <a:solidFill>
                  <a:srgbClr val="CC0000"/>
                </a:solidFill>
                <a:effectLst/>
                <a:hlinkClick r:id="rId4"/>
              </a:rPr>
              <a:t>art. 51</a:t>
            </a:r>
            <a:r>
              <a:rPr lang="pl-PL" b="0" i="0" dirty="0">
                <a:solidFill>
                  <a:srgbClr val="333333"/>
                </a:solidFill>
                <a:effectLst/>
              </a:rPr>
              <a:t>), mimo prawidłowego wezwania nie stawił się </a:t>
            </a:r>
            <a:r>
              <a:rPr lang="pl-PL" b="1" i="0" dirty="0">
                <a:solidFill>
                  <a:srgbClr val="333333"/>
                </a:solidFill>
                <a:effectLst/>
              </a:rPr>
              <a:t>bez uzasadnionej przyczyny </a:t>
            </a:r>
            <a:r>
              <a:rPr lang="pl-PL" b="0" i="0" dirty="0">
                <a:solidFill>
                  <a:srgbClr val="333333"/>
                </a:solidFill>
                <a:effectLst/>
              </a:rPr>
              <a:t>jako świadek lub </a:t>
            </a:r>
            <a:r>
              <a:rPr lang="pl-PL" b="1" i="0" dirty="0">
                <a:solidFill>
                  <a:srgbClr val="333333"/>
                </a:solidFill>
                <a:effectLst/>
              </a:rPr>
              <a:t>biegły</a:t>
            </a:r>
            <a:r>
              <a:rPr lang="pl-PL" b="0" i="0" dirty="0">
                <a:solidFill>
                  <a:srgbClr val="333333"/>
                </a:solidFill>
                <a:effectLst/>
              </a:rPr>
              <a:t> albo bezzasadnie odmówił złożenia zeznania, </a:t>
            </a:r>
            <a:r>
              <a:rPr lang="pl-PL" b="1" i="0" dirty="0">
                <a:solidFill>
                  <a:srgbClr val="333333"/>
                </a:solidFill>
                <a:effectLst/>
              </a:rPr>
              <a:t>wydania opinii</a:t>
            </a:r>
            <a:r>
              <a:rPr lang="pl-PL" b="0" i="0" dirty="0">
                <a:solidFill>
                  <a:srgbClr val="333333"/>
                </a:solidFill>
                <a:effectLst/>
              </a:rPr>
              <a:t>, okazania przedmiotu oględzin albo udziału w innej czynności urzędowej, może być ukarany przez organ przeprowadzający dowód </a:t>
            </a:r>
            <a:r>
              <a:rPr lang="pl-PL" b="1" i="0" dirty="0">
                <a:solidFill>
                  <a:srgbClr val="333333"/>
                </a:solidFill>
                <a:effectLst/>
              </a:rPr>
              <a:t>grzywną do 50 zł</a:t>
            </a:r>
            <a:r>
              <a:rPr lang="pl-PL" b="0" i="0" dirty="0">
                <a:solidFill>
                  <a:srgbClr val="333333"/>
                </a:solidFill>
                <a:effectLst/>
              </a:rPr>
              <a:t>, a w razie </a:t>
            </a:r>
            <a:r>
              <a:rPr lang="pl-PL" b="1" i="0" dirty="0">
                <a:solidFill>
                  <a:srgbClr val="333333"/>
                </a:solidFill>
                <a:effectLst/>
              </a:rPr>
              <a:t>ponownego niezastosowania się do wezwania - grzywną do 200 zł</a:t>
            </a:r>
            <a:r>
              <a:rPr lang="pl-PL" b="0" i="0" dirty="0">
                <a:solidFill>
                  <a:srgbClr val="333333"/>
                </a:solidFill>
                <a:effectLst/>
              </a:rPr>
              <a:t>. Na postanowienie o ukaraniu grzywną służy zażalenie.</a:t>
            </a:r>
          </a:p>
          <a:p>
            <a:pPr marL="0" indent="0" algn="just">
              <a:spcBef>
                <a:spcPts val="525"/>
              </a:spcBef>
              <a:buNone/>
            </a:pPr>
            <a:r>
              <a:rPr lang="pl-PL" b="0" i="0" dirty="0">
                <a:solidFill>
                  <a:srgbClr val="333333"/>
                </a:solidFill>
                <a:effectLst/>
              </a:rPr>
              <a:t>§ 2. Organ, który nałożył karę grzywny, może na wniosek ukaranego, złożony w ciągu siedmiu dni od daty otrzymania zawiadomienia o ukaraniu, uznać za usprawiedliwioną nieobecność lub odmowę zeznania, wydania opinii albo okazania przedmiotu oględzin i zwolnić od kary grzywny. Na odmowę zwolnienia od kary służy zażalenie.</a:t>
            </a:r>
          </a:p>
          <a:p>
            <a:pPr marL="0" indent="0" algn="just">
              <a:spcBef>
                <a:spcPts val="525"/>
              </a:spcBef>
              <a:buNone/>
            </a:pPr>
            <a:r>
              <a:rPr lang="pl-PL" b="0" i="0" dirty="0">
                <a:solidFill>
                  <a:srgbClr val="333333"/>
                </a:solidFill>
                <a:effectLst/>
              </a:rPr>
              <a:t>§ 3. Ukaranie grzywną nie wyklucza możności zastosowania do opornego świadka środków przymusu przewidzianych w przepisach szczególnych.</a:t>
            </a:r>
          </a:p>
          <a:p>
            <a:pPr algn="just"/>
            <a:endParaRPr lang="pl-PL" dirty="0"/>
          </a:p>
        </p:txBody>
      </p:sp>
    </p:spTree>
    <p:extLst>
      <p:ext uri="{BB962C8B-B14F-4D97-AF65-F5344CB8AC3E}">
        <p14:creationId xmlns:p14="http://schemas.microsoft.com/office/powerpoint/2010/main" val="4022175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E0FDCC-B620-472C-AACA-51D662237293}"/>
            </a:ext>
          </a:extLst>
        </p:cNvPr>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6275054-8F37-76E1-2B6A-F8B46E58A0AE}"/>
              </a:ext>
            </a:extLst>
          </p:cNvPr>
          <p:cNvSpPr>
            <a:spLocks noGrp="1"/>
          </p:cNvSpPr>
          <p:nvPr>
            <p:ph idx="1"/>
          </p:nvPr>
        </p:nvSpPr>
        <p:spPr>
          <a:xfrm>
            <a:off x="625151" y="391886"/>
            <a:ext cx="10972800" cy="6036906"/>
          </a:xfrm>
        </p:spPr>
        <p:txBody>
          <a:bodyPr>
            <a:normAutofit fontScale="77500" lnSpcReduction="20000"/>
          </a:bodyPr>
          <a:lstStyle/>
          <a:p>
            <a:pPr marL="0" indent="0" algn="just">
              <a:buNone/>
            </a:pPr>
            <a:r>
              <a:rPr lang="pl-PL" sz="2000" b="1" dirty="0"/>
              <a:t>CZYNNOŚCI PROCESOWE Z UDZIAŁEM BIEGŁYCH</a:t>
            </a:r>
          </a:p>
          <a:p>
            <a:pPr marL="0" indent="0" algn="just">
              <a:buNone/>
            </a:pPr>
            <a:endParaRPr lang="pl-PL" sz="2000" b="1" dirty="0"/>
          </a:p>
          <a:p>
            <a:pPr algn="just"/>
            <a:r>
              <a:rPr lang="pl-PL" sz="2000" b="1" dirty="0"/>
              <a:t>Opinia ustna (przesłuchanie)</a:t>
            </a:r>
          </a:p>
          <a:p>
            <a:pPr marL="0" indent="0" algn="l">
              <a:lnSpc>
                <a:spcPts val="1500"/>
              </a:lnSpc>
              <a:buNone/>
            </a:pPr>
            <a:r>
              <a:rPr lang="pl-PL" sz="2000" b="1" u="none" strike="noStrike" dirty="0">
                <a:solidFill>
                  <a:srgbClr val="FF0000"/>
                </a:solidFill>
                <a:effectLst/>
                <a:hlinkClick r:id="rId2" tooltip="Opinia biegłego">
                  <a:extLst>
                    <a:ext uri="{A12FA001-AC4F-418D-AE19-62706E023703}">
                      <ahyp:hlinkClr xmlns:ahyp="http://schemas.microsoft.com/office/drawing/2018/hyperlinkcolor" val="tx"/>
                    </a:ext>
                  </a:extLst>
                </a:hlinkClick>
              </a:rPr>
              <a:t>Art. 200 k.p.k. Opinia biegłego</a:t>
            </a:r>
            <a:endParaRPr lang="pl-PL" sz="2000" b="1" dirty="0">
              <a:solidFill>
                <a:srgbClr val="FF0000"/>
              </a:solidFill>
              <a:effectLst/>
            </a:endParaRPr>
          </a:p>
          <a:p>
            <a:pPr marL="0" indent="0" algn="l">
              <a:lnSpc>
                <a:spcPts val="1800"/>
              </a:lnSpc>
              <a:spcBef>
                <a:spcPts val="375"/>
              </a:spcBef>
              <a:spcAft>
                <a:spcPts val="375"/>
              </a:spcAft>
              <a:buNone/>
            </a:pPr>
            <a:r>
              <a:rPr lang="pl-PL" sz="2000" b="0" dirty="0">
                <a:solidFill>
                  <a:schemeClr val="tx1"/>
                </a:solidFill>
                <a:effectLst/>
              </a:rPr>
              <a:t>§ 1. W zależności od polecenia organu procesowego biegły składa </a:t>
            </a:r>
            <a:r>
              <a:rPr lang="pl-PL" sz="2000" b="1" dirty="0">
                <a:solidFill>
                  <a:schemeClr val="tx1"/>
                </a:solidFill>
                <a:effectLst/>
              </a:rPr>
              <a:t>opinię ustnie </a:t>
            </a:r>
            <a:r>
              <a:rPr lang="pl-PL" sz="2000" b="0" dirty="0">
                <a:solidFill>
                  <a:schemeClr val="tx1"/>
                </a:solidFill>
                <a:effectLst/>
              </a:rPr>
              <a:t>lub na piśmie.</a:t>
            </a:r>
          </a:p>
          <a:p>
            <a:pPr marL="0" indent="0" algn="l">
              <a:lnSpc>
                <a:spcPts val="1500"/>
              </a:lnSpc>
              <a:buNone/>
            </a:pPr>
            <a:r>
              <a:rPr lang="pl-PL" sz="2000" b="1" u="none" strike="noStrike" dirty="0" err="1">
                <a:solidFill>
                  <a:srgbClr val="00B050"/>
                </a:solidFill>
                <a:effectLst/>
                <a:hlinkClick r:id="rId3" tooltip="Uzupełnienie lub wyjaśnienie opinii przez biegłych i dodatkowa opinia ">
                  <a:extLst>
                    <a:ext uri="{A12FA001-AC4F-418D-AE19-62706E023703}">
                      <ahyp:hlinkClr xmlns:ahyp="http://schemas.microsoft.com/office/drawing/2018/hyperlinkcolor" val="tx"/>
                    </a:ext>
                  </a:extLst>
                </a:hlinkClick>
              </a:rPr>
              <a:t>rt</a:t>
            </a:r>
            <a:r>
              <a:rPr lang="pl-PL" sz="2000" b="1" u="none" strike="noStrike" dirty="0">
                <a:solidFill>
                  <a:srgbClr val="00B050"/>
                </a:solidFill>
                <a:effectLst/>
                <a:hlinkClick r:id="rId3" tooltip="Uzupełnienie lub wyjaśnienie opinii przez biegłych i dodatkowa opinia ">
                  <a:extLst>
                    <a:ext uri="{A12FA001-AC4F-418D-AE19-62706E023703}">
                      <ahyp:hlinkClr xmlns:ahyp="http://schemas.microsoft.com/office/drawing/2018/hyperlinkcolor" val="tx"/>
                    </a:ext>
                  </a:extLst>
                </a:hlinkClick>
              </a:rPr>
              <a:t>. 286 k.p.c.. Uzupełnienie lub wyjaśnienie opinii przez biegłych i dodatkowa opinia</a:t>
            </a:r>
            <a:endParaRPr lang="pl-PL" sz="2000" b="1" dirty="0">
              <a:solidFill>
                <a:srgbClr val="00B050"/>
              </a:solidFill>
              <a:effectLst/>
            </a:endParaRPr>
          </a:p>
          <a:p>
            <a:pPr marL="0" indent="0" algn="l">
              <a:lnSpc>
                <a:spcPts val="1800"/>
              </a:lnSpc>
              <a:spcBef>
                <a:spcPts val="375"/>
              </a:spcBef>
              <a:spcAft>
                <a:spcPts val="375"/>
              </a:spcAft>
              <a:buNone/>
            </a:pPr>
            <a:r>
              <a:rPr lang="pl-PL" sz="2000" b="0" dirty="0">
                <a:solidFill>
                  <a:schemeClr val="tx1"/>
                </a:solidFill>
                <a:effectLst/>
              </a:rPr>
              <a:t>Sąd może zażądać </a:t>
            </a:r>
            <a:r>
              <a:rPr lang="pl-PL" sz="2000" b="1" dirty="0">
                <a:solidFill>
                  <a:schemeClr val="tx1"/>
                </a:solidFill>
                <a:effectLst/>
              </a:rPr>
              <a:t>ustnego</a:t>
            </a:r>
            <a:r>
              <a:rPr lang="pl-PL" sz="2000" b="0" dirty="0">
                <a:solidFill>
                  <a:schemeClr val="tx1"/>
                </a:solidFill>
                <a:effectLst/>
              </a:rPr>
              <a:t> lub pisemnego uzupełnienia opinii lub jej wyjaśnienia, a także dodatkowej opinii od tych samych lub innych biegłych.</a:t>
            </a:r>
          </a:p>
          <a:p>
            <a:pPr marL="0" indent="0" algn="just">
              <a:buNone/>
            </a:pPr>
            <a:r>
              <a:rPr lang="pl-PL" sz="2000" dirty="0"/>
              <a:t>Strony (uczestnicy) postępowania mogą zadawać pytania biegłym.</a:t>
            </a:r>
          </a:p>
          <a:p>
            <a:pPr algn="just"/>
            <a:r>
              <a:rPr lang="pl-PL" sz="2000" b="1" dirty="0"/>
              <a:t>Konfrontacja </a:t>
            </a:r>
          </a:p>
          <a:p>
            <a:pPr marL="0" indent="0" algn="just">
              <a:buNone/>
            </a:pPr>
            <a:r>
              <a:rPr kumimoji="0" lang="pl-PL" sz="2000" b="0" i="0" u="none" strike="noStrike" kern="1200" cap="none" spc="0" normalizeH="0" baseline="0" noProof="0" dirty="0">
                <a:ln>
                  <a:noFill/>
                </a:ln>
                <a:solidFill>
                  <a:srgbClr val="FF0000"/>
                </a:solidFill>
                <a:effectLst/>
                <a:uLnTx/>
                <a:uFillTx/>
                <a:ea typeface="+mn-ea"/>
                <a:cs typeface="+mn-cs"/>
              </a:rPr>
              <a:t>art. 172. k.p.k.  </a:t>
            </a:r>
          </a:p>
          <a:p>
            <a:pPr marL="0" marR="0" lvl="0" indent="0" algn="just" defTabSz="914400" rtl="0" eaLnBrk="1" fontAlgn="auto" latinLnBrk="0" hangingPunct="1">
              <a:lnSpc>
                <a:spcPct val="100000"/>
              </a:lnSpc>
              <a:spcBef>
                <a:spcPts val="1000"/>
              </a:spcBef>
              <a:spcAft>
                <a:spcPts val="0"/>
              </a:spcAft>
              <a:buClr>
                <a:srgbClr val="9BAFB5"/>
              </a:buClr>
              <a:buSzTx/>
              <a:buFont typeface="Arial" panose="020B0604020202020204" pitchFamily="34" charset="0"/>
              <a:buNone/>
              <a:tabLst/>
              <a:defRPr/>
            </a:pPr>
            <a:r>
              <a:rPr kumimoji="0" lang="pl-PL" sz="2000" b="0" i="1" u="none" strike="noStrike" kern="1200" cap="none" spc="0" normalizeH="0" baseline="0" noProof="0" dirty="0">
                <a:ln>
                  <a:noFill/>
                </a:ln>
                <a:solidFill>
                  <a:srgbClr val="000000">
                    <a:lumMod val="85000"/>
                    <a:lumOff val="15000"/>
                  </a:srgbClr>
                </a:solidFill>
                <a:effectLst/>
                <a:uLnTx/>
                <a:uFillTx/>
                <a:ea typeface="+mn-ea"/>
                <a:cs typeface="+mn-cs"/>
              </a:rPr>
              <a:t>Osoby przesłuchiwane mogą być konfrontowane w celu wyjaśnienia sprzeczności. Konfrontacja nie jest dopuszczalna w wypadku określonym w art. 184 [świadek anonimowy].</a:t>
            </a:r>
          </a:p>
          <a:p>
            <a:pPr marL="0" marR="0" lvl="0" indent="0" algn="just" defTabSz="914400" rtl="0" eaLnBrk="1" fontAlgn="auto" latinLnBrk="0" hangingPunct="1">
              <a:lnSpc>
                <a:spcPct val="100000"/>
              </a:lnSpc>
              <a:spcBef>
                <a:spcPts val="1000"/>
              </a:spcBef>
              <a:spcAft>
                <a:spcPts val="0"/>
              </a:spcAft>
              <a:buClr>
                <a:srgbClr val="9BAFB5"/>
              </a:buClr>
              <a:buSzTx/>
              <a:buFont typeface="Arial" panose="020B0604020202020204" pitchFamily="34" charset="0"/>
              <a:buNone/>
              <a:tabLst/>
              <a:defRPr/>
            </a:pPr>
            <a:r>
              <a:rPr kumimoji="0" lang="pl-PL" sz="2000" b="0" i="0" u="none" strike="noStrike" kern="1200" cap="none" spc="0" normalizeH="0" baseline="0" noProof="0" dirty="0">
                <a:ln>
                  <a:noFill/>
                </a:ln>
                <a:solidFill>
                  <a:srgbClr val="000000">
                    <a:lumMod val="85000"/>
                    <a:lumOff val="15000"/>
                  </a:srgbClr>
                </a:solidFill>
                <a:effectLst/>
                <a:uLnTx/>
                <a:uFillTx/>
                <a:ea typeface="+mn-ea"/>
                <a:cs typeface="+mn-cs"/>
              </a:rPr>
              <a:t>Możliwe jest także skonfrontowanie biegłych w przypadku sprzeczności pomiędzy ich opiniami. W rozumieniu powyższego przepisu biegli mogą być „osobami przesłuchiwanymi”.</a:t>
            </a:r>
          </a:p>
          <a:p>
            <a:pPr marL="0" marR="0" lvl="0" indent="0" algn="just" defTabSz="914400" rtl="0" eaLnBrk="1" fontAlgn="auto" latinLnBrk="0" hangingPunct="1">
              <a:lnSpc>
                <a:spcPct val="100000"/>
              </a:lnSpc>
              <a:spcBef>
                <a:spcPts val="1000"/>
              </a:spcBef>
              <a:spcAft>
                <a:spcPts val="0"/>
              </a:spcAft>
              <a:buClr>
                <a:srgbClr val="9BAFB5"/>
              </a:buClr>
              <a:buSzTx/>
              <a:buFont typeface="Arial" panose="020B0604020202020204" pitchFamily="34" charset="0"/>
              <a:buNone/>
              <a:tabLst/>
              <a:defRPr/>
            </a:pPr>
            <a:r>
              <a:rPr kumimoji="0" lang="pl-PL" sz="2000" b="0" i="0" u="none" strike="noStrike" kern="1200" cap="none" spc="0" normalizeH="0" baseline="0" noProof="0" dirty="0">
                <a:ln>
                  <a:noFill/>
                </a:ln>
                <a:solidFill>
                  <a:srgbClr val="000000">
                    <a:lumMod val="85000"/>
                    <a:lumOff val="15000"/>
                  </a:srgbClr>
                </a:solidFill>
                <a:effectLst/>
                <a:uLnTx/>
                <a:uFillTx/>
                <a:ea typeface="+mn-ea"/>
                <a:cs typeface="+mn-cs"/>
              </a:rPr>
              <a:t>Na podstawie art. 172 K.p.k. konfrontować można zatem również biegłych, zaś konfrontacja jest równoczesnym przesłuchaniem dwóch osób na tę samą okoliczność w celu wyjaśnienia sprzeczności w ich poprzednich zeznaniach lub wyjaśnieniach, a także opiniach.</a:t>
            </a:r>
          </a:p>
          <a:p>
            <a:pPr marL="0" marR="0" lvl="0" indent="0" algn="just" defTabSz="914400" rtl="0" eaLnBrk="1" fontAlgn="auto" latinLnBrk="0" hangingPunct="1">
              <a:lnSpc>
                <a:spcPct val="100000"/>
              </a:lnSpc>
              <a:spcBef>
                <a:spcPts val="1000"/>
              </a:spcBef>
              <a:spcAft>
                <a:spcPts val="0"/>
              </a:spcAft>
              <a:buClr>
                <a:srgbClr val="9BAFB5"/>
              </a:buClr>
              <a:buSzTx/>
              <a:buFont typeface="Arial" panose="020B0604020202020204" pitchFamily="34" charset="0"/>
              <a:buNone/>
              <a:tabLst/>
              <a:defRPr/>
            </a:pPr>
            <a:r>
              <a:rPr kumimoji="0" lang="pl-PL" sz="2000" b="0" i="0" u="none" strike="noStrike" kern="1200" cap="none" spc="0" normalizeH="0" baseline="0" noProof="0" dirty="0">
                <a:ln>
                  <a:noFill/>
                </a:ln>
                <a:solidFill>
                  <a:srgbClr val="000000">
                    <a:lumMod val="85000"/>
                    <a:lumOff val="15000"/>
                  </a:srgbClr>
                </a:solidFill>
                <a:effectLst/>
                <a:uLnTx/>
                <a:uFillTx/>
                <a:ea typeface="+mn-ea"/>
                <a:cs typeface="+mn-cs"/>
              </a:rPr>
              <a:t>Art. 201 K.p.k. stanowi, że „</a:t>
            </a:r>
            <a:r>
              <a:rPr kumimoji="0" lang="pl-PL" sz="2000" b="0" i="1" u="none" strike="noStrike" kern="1200" cap="none" spc="0" normalizeH="0" baseline="0" noProof="0" dirty="0">
                <a:ln>
                  <a:noFill/>
                </a:ln>
                <a:solidFill>
                  <a:srgbClr val="000000">
                    <a:lumMod val="85000"/>
                    <a:lumOff val="15000"/>
                  </a:srgbClr>
                </a:solidFill>
                <a:effectLst/>
                <a:uLnTx/>
                <a:uFillTx/>
                <a:ea typeface="+mn-ea"/>
                <a:cs typeface="+mn-cs"/>
              </a:rPr>
              <a:t>jeżeli opinia jest niepełna lub niejasna albo gdy zachodzi sprzeczność w samej opinii lub między różnymi opiniami w tej samej sprawie, można wezwać ponownie tych samych biegłych lub powołać nowych</a:t>
            </a:r>
            <a:r>
              <a:rPr kumimoji="0" lang="pl-PL" sz="2000" b="0" i="0" u="none" strike="noStrike" kern="1200" cap="none" spc="0" normalizeH="0" baseline="0" noProof="0" dirty="0">
                <a:ln>
                  <a:noFill/>
                </a:ln>
                <a:solidFill>
                  <a:srgbClr val="000000">
                    <a:lumMod val="85000"/>
                    <a:lumOff val="15000"/>
                  </a:srgbClr>
                </a:solidFill>
                <a:effectLst/>
                <a:uLnTx/>
                <a:uFillTx/>
                <a:ea typeface="+mn-ea"/>
                <a:cs typeface="+mn-cs"/>
              </a:rPr>
              <a:t>”. Stanowi on zatem podstawę do dopuszczenia dowodu z opinii uzupełniającej.</a:t>
            </a:r>
          </a:p>
          <a:p>
            <a:pPr algn="just"/>
            <a:endParaRPr lang="pl-PL" sz="2000" b="1" dirty="0"/>
          </a:p>
        </p:txBody>
      </p:sp>
    </p:spTree>
    <p:extLst>
      <p:ext uri="{BB962C8B-B14F-4D97-AF65-F5344CB8AC3E}">
        <p14:creationId xmlns:p14="http://schemas.microsoft.com/office/powerpoint/2010/main" val="1493057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FC1E0F9-53C4-1F9E-69AB-897AA604E051}"/>
              </a:ext>
            </a:extLst>
          </p:cNvPr>
          <p:cNvSpPr>
            <a:spLocks noGrp="1"/>
          </p:cNvSpPr>
          <p:nvPr>
            <p:ph idx="1"/>
          </p:nvPr>
        </p:nvSpPr>
        <p:spPr>
          <a:xfrm>
            <a:off x="774441" y="653144"/>
            <a:ext cx="10524930" cy="5561044"/>
          </a:xfrm>
        </p:spPr>
        <p:txBody>
          <a:bodyPr>
            <a:normAutofit/>
          </a:bodyPr>
          <a:lstStyle/>
          <a:p>
            <a:pPr marL="0" indent="0" algn="just">
              <a:lnSpc>
                <a:spcPct val="150000"/>
              </a:lnSpc>
              <a:buNone/>
            </a:pPr>
            <a:r>
              <a:rPr lang="pl-PL" sz="2400" dirty="0"/>
              <a:t>W postępowaniu cywilnym i administracyjnym </a:t>
            </a:r>
            <a:r>
              <a:rPr lang="pl-PL" sz="2400" b="1" dirty="0"/>
              <a:t>nie stosujemy konfrontacji </a:t>
            </a:r>
            <a:r>
              <a:rPr lang="pl-PL" sz="2400" dirty="0"/>
              <a:t>wobec biegłych. </a:t>
            </a:r>
          </a:p>
          <a:p>
            <a:pPr marL="0" indent="0" algn="just">
              <a:lnSpc>
                <a:spcPct val="150000"/>
              </a:lnSpc>
              <a:buNone/>
            </a:pPr>
            <a:r>
              <a:rPr lang="pl-PL" sz="2400" dirty="0"/>
              <a:t>Kodeks postępowania cywilnego i kodeks postępowania administracyjnego nie przewiduje dowodu z konfrontacji biegłych. </a:t>
            </a:r>
          </a:p>
          <a:p>
            <a:pPr marL="0" indent="0" algn="just">
              <a:lnSpc>
                <a:spcPct val="150000"/>
              </a:lnSpc>
              <a:buNone/>
            </a:pPr>
            <a:endParaRPr lang="pl-PL" sz="2400" dirty="0"/>
          </a:p>
          <a:p>
            <a:pPr marL="0" indent="0" algn="just">
              <a:lnSpc>
                <a:spcPct val="150000"/>
              </a:lnSpc>
              <a:buNone/>
            </a:pPr>
            <a:r>
              <a:rPr lang="pl-PL" sz="2400" dirty="0"/>
              <a:t>Opinie oczywiście mogą być sprzeczne, mogą się różnić, jednak w takiej sytuacji rzeczą sądu jest oparcie się na opinii bardziej przekonującej, przy odpowiednim uzasadnieniu swego stanowiska.</a:t>
            </a:r>
          </a:p>
          <a:p>
            <a:pPr marL="0" indent="0" algn="just">
              <a:lnSpc>
                <a:spcPct val="150000"/>
              </a:lnSpc>
              <a:buNone/>
            </a:pPr>
            <a:endParaRPr lang="pl-PL" sz="2400" dirty="0"/>
          </a:p>
        </p:txBody>
      </p:sp>
    </p:spTree>
    <p:extLst>
      <p:ext uri="{BB962C8B-B14F-4D97-AF65-F5344CB8AC3E}">
        <p14:creationId xmlns:p14="http://schemas.microsoft.com/office/powerpoint/2010/main" val="2355725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3C0B44-24BC-A854-E4D6-01FD5F543F5D}"/>
            </a:ext>
          </a:extLst>
        </p:cNvPr>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9E0BCE7-A5DC-9C11-9299-365DDF3C08CD}"/>
              </a:ext>
            </a:extLst>
          </p:cNvPr>
          <p:cNvSpPr>
            <a:spLocks noGrp="1"/>
          </p:cNvSpPr>
          <p:nvPr>
            <p:ph idx="1"/>
          </p:nvPr>
        </p:nvSpPr>
        <p:spPr>
          <a:xfrm>
            <a:off x="419876" y="111969"/>
            <a:ext cx="11504646" cy="6634064"/>
          </a:xfrm>
        </p:spPr>
        <p:txBody>
          <a:bodyPr>
            <a:noAutofit/>
          </a:bodyPr>
          <a:lstStyle/>
          <a:p>
            <a:pPr marL="0" indent="0" algn="just">
              <a:buNone/>
            </a:pPr>
            <a:r>
              <a:rPr lang="pl-PL" b="1" dirty="0">
                <a:solidFill>
                  <a:schemeClr val="tx1"/>
                </a:solidFill>
              </a:rPr>
              <a:t>OCENA OPINII BIEGŁEGO</a:t>
            </a:r>
          </a:p>
          <a:p>
            <a:pPr algn="just"/>
            <a:r>
              <a:rPr lang="pl-PL" b="1" i="0" dirty="0">
                <a:solidFill>
                  <a:srgbClr val="FF0000"/>
                </a:solidFill>
                <a:effectLst/>
              </a:rPr>
              <a:t>Art. 7 k.p.k. </a:t>
            </a:r>
            <a:r>
              <a:rPr lang="pl-PL" b="1" i="0" dirty="0">
                <a:solidFill>
                  <a:srgbClr val="333333"/>
                </a:solidFill>
                <a:effectLst/>
              </a:rPr>
              <a:t>[Zasada swobodnej oceny dowodów] </a:t>
            </a:r>
            <a:r>
              <a:rPr lang="pl-PL" b="0" i="0" dirty="0">
                <a:solidFill>
                  <a:srgbClr val="333333"/>
                </a:solidFill>
                <a:effectLst/>
              </a:rPr>
              <a:t>Organy postępowania kształtują swe przekonanie na podstawie wszystkich przeprowadzonych dowodów, ocenianych swobodnie z uwzględnieniem zasad prawidłowego rozumowania oraz wskazań wiedzy i doświadczenia życiowego.</a:t>
            </a:r>
          </a:p>
          <a:p>
            <a:pPr marL="0" indent="0" algn="just">
              <a:buNone/>
            </a:pPr>
            <a:r>
              <a:rPr lang="pl-PL" b="0" i="0" dirty="0">
                <a:solidFill>
                  <a:srgbClr val="333333"/>
                </a:solidFill>
                <a:effectLst/>
              </a:rPr>
              <a:t>Organ nie może odrzucić wszystkich opinii specjalistycznych i przyjąć w danej sprawie własnego odmiennego stanowiska, byłoby to bowiem ustalanie faktów bez wymaganych dowodów (wyrok Sądu Najwyższego z dnia 2 marca 2017 r., II KK 358/16). Wiedza sądu nie stanowi dowodu w sprawie, umożliwia jedynie i ułatwia sądowi ocenę dowodu z opinii biegłego.</a:t>
            </a:r>
          </a:p>
          <a:p>
            <a:pPr marL="0" indent="0" algn="just">
              <a:buNone/>
            </a:pPr>
            <a:endParaRPr lang="pl-PL" dirty="0"/>
          </a:p>
          <a:p>
            <a:pPr algn="just"/>
            <a:r>
              <a:rPr lang="pl-PL" b="1" dirty="0">
                <a:solidFill>
                  <a:srgbClr val="00B050"/>
                </a:solidFill>
              </a:rPr>
              <a:t>Art. 233 k.p.c. </a:t>
            </a:r>
            <a:r>
              <a:rPr lang="pl-PL" b="1" dirty="0"/>
              <a:t>[Swobodna ocena] </a:t>
            </a:r>
            <a:r>
              <a:rPr lang="pl-PL" dirty="0"/>
              <a:t>§ 1. Sąd ocenia wiarogodność i moc dowodów według własnego przekonania, na podstawie wszechstronnego rozważenia zebranego materiału. § 2. Sąd oceni na tej samej podstawie, jakie znaczenie nadać odmowie przedstawienia przez stronę dowodu lub przeszkodom stawianym przez nią w jego przeprowadzeniu wbrew postanowieniu sądu.</a:t>
            </a:r>
          </a:p>
          <a:p>
            <a:pPr algn="just"/>
            <a:r>
              <a:rPr lang="pl-PL" b="1" dirty="0">
                <a:solidFill>
                  <a:srgbClr val="0070C0"/>
                </a:solidFill>
              </a:rPr>
              <a:t>Art. 80 k.p.a. </a:t>
            </a:r>
            <a:r>
              <a:rPr lang="pl-PL" b="1" dirty="0"/>
              <a:t>[Swobodna ocena dowodów] </a:t>
            </a:r>
            <a:r>
              <a:rPr lang="pl-PL" dirty="0"/>
              <a:t>Organ administracji publicznej ocenia na podstawie całokształtu materiału dowodowego, czy dana okoliczność została udowodniona.</a:t>
            </a:r>
          </a:p>
          <a:p>
            <a:pPr marL="0" indent="0" algn="just">
              <a:buNone/>
            </a:pPr>
            <a:r>
              <a:rPr lang="pl-PL" dirty="0"/>
              <a:t>Organ administracji publicznej nie jest związany opinią biegłego. "Organ ocenia swobodnie opinię biegłego na podstawie zasad wiedzy, nie jest więc skrępowany tą opinią. Może ją przyjąć, jeśli uzna ją za trafną, ale może ją całkowicie lub częściowo zdyskwalifikować i przyjąć odmienną, własną, opartą na nauce lub doświadczeniu. Należy pamiętać, że organ, a nie biegły, decyduje o załatwieniu sprawy, że biegły jest powołany tylko do wydania opinii w kwestii faktycznej, której rozstrzygnięcie jest niezbędne do wydania przez organ decyzji. Opinia biegłego jest dla organu tylko materiałem, który powinien mu pomóc w rozstrzygnięciu kwestii faktycznej (…), ale musi on rozstrzygnąć tę kwestię sam, we własnym imieniu.</a:t>
            </a:r>
          </a:p>
        </p:txBody>
      </p:sp>
    </p:spTree>
    <p:extLst>
      <p:ext uri="{BB962C8B-B14F-4D97-AF65-F5344CB8AC3E}">
        <p14:creationId xmlns:p14="http://schemas.microsoft.com/office/powerpoint/2010/main" val="3469762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E5F058-AF5A-6252-1462-74157E1659C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6722666-019A-DF17-C485-A238FB65B7AF}"/>
              </a:ext>
            </a:extLst>
          </p:cNvPr>
          <p:cNvSpPr>
            <a:spLocks noGrp="1"/>
          </p:cNvSpPr>
          <p:nvPr>
            <p:ph type="title"/>
          </p:nvPr>
        </p:nvSpPr>
        <p:spPr>
          <a:xfrm>
            <a:off x="2144050" y="289249"/>
            <a:ext cx="7729728" cy="1188720"/>
          </a:xfrm>
        </p:spPr>
        <p:txBody>
          <a:bodyPr>
            <a:normAutofit/>
          </a:bodyPr>
          <a:lstStyle/>
          <a:p>
            <a:r>
              <a:rPr lang="pl-PL" sz="4000" dirty="0"/>
              <a:t>CZYNNOŚCI BIEGŁEGO</a:t>
            </a:r>
          </a:p>
        </p:txBody>
      </p:sp>
      <p:sp>
        <p:nvSpPr>
          <p:cNvPr id="3" name="Symbol zastępczy zawartości 2">
            <a:extLst>
              <a:ext uri="{FF2B5EF4-FFF2-40B4-BE49-F238E27FC236}">
                <a16:creationId xmlns:a16="http://schemas.microsoft.com/office/drawing/2014/main" id="{6F8E13A2-5274-2ABD-FE7B-821BE40AA592}"/>
              </a:ext>
            </a:extLst>
          </p:cNvPr>
          <p:cNvSpPr>
            <a:spLocks noGrp="1"/>
          </p:cNvSpPr>
          <p:nvPr>
            <p:ph idx="1"/>
          </p:nvPr>
        </p:nvSpPr>
        <p:spPr>
          <a:xfrm>
            <a:off x="998375" y="1894114"/>
            <a:ext cx="10021078" cy="4674637"/>
          </a:xfrm>
        </p:spPr>
        <p:txBody>
          <a:bodyPr/>
          <a:lstStyle/>
          <a:p>
            <a:pPr marL="0" indent="0" algn="just">
              <a:lnSpc>
                <a:spcPct val="150000"/>
              </a:lnSpc>
              <a:buNone/>
            </a:pPr>
            <a:r>
              <a:rPr lang="pl-PL" sz="2400" b="1" dirty="0">
                <a:solidFill>
                  <a:schemeClr val="tx1"/>
                </a:solidFill>
              </a:rPr>
              <a:t>PRZYJĘCIE ZLECENIA</a:t>
            </a:r>
          </a:p>
          <a:p>
            <a:pPr marL="0" indent="0" algn="just">
              <a:lnSpc>
                <a:spcPct val="150000"/>
              </a:lnSpc>
              <a:buNone/>
            </a:pPr>
            <a:r>
              <a:rPr lang="pl-PL" sz="2400" b="1" dirty="0">
                <a:solidFill>
                  <a:schemeClr val="tx1"/>
                </a:solidFill>
              </a:rPr>
              <a:t>ROZPOZNANIE PROBLEMU PRZEZ BIEGŁEGO</a:t>
            </a:r>
          </a:p>
          <a:p>
            <a:pPr marL="0" indent="0" algn="just">
              <a:lnSpc>
                <a:spcPct val="150000"/>
              </a:lnSpc>
              <a:buNone/>
            </a:pPr>
            <a:r>
              <a:rPr lang="pl-PL" sz="2400" b="1" dirty="0">
                <a:solidFill>
                  <a:schemeClr val="tx1"/>
                </a:solidFill>
              </a:rPr>
              <a:t>BADANIA</a:t>
            </a:r>
          </a:p>
          <a:p>
            <a:pPr marL="0" indent="0" algn="just">
              <a:lnSpc>
                <a:spcPct val="150000"/>
              </a:lnSpc>
              <a:buNone/>
            </a:pPr>
            <a:r>
              <a:rPr lang="pl-PL" sz="2400" b="1" dirty="0">
                <a:solidFill>
                  <a:schemeClr val="tx1"/>
                </a:solidFill>
              </a:rPr>
              <a:t>ANALIZA WYNIKÓW I WNIOSKOWANIE</a:t>
            </a:r>
          </a:p>
          <a:p>
            <a:pPr marL="0" indent="0" algn="just">
              <a:lnSpc>
                <a:spcPct val="150000"/>
              </a:lnSpc>
              <a:buNone/>
            </a:pPr>
            <a:r>
              <a:rPr lang="pl-PL" sz="2400" b="1" dirty="0">
                <a:solidFill>
                  <a:schemeClr val="tx1"/>
                </a:solidFill>
              </a:rPr>
              <a:t>REDAGOWANIE OPINII</a:t>
            </a:r>
          </a:p>
          <a:p>
            <a:pPr marL="0" indent="0" algn="just">
              <a:buNone/>
            </a:pPr>
            <a:endParaRPr lang="pl-PL" dirty="0"/>
          </a:p>
        </p:txBody>
      </p:sp>
    </p:spTree>
    <p:extLst>
      <p:ext uri="{BB962C8B-B14F-4D97-AF65-F5344CB8AC3E}">
        <p14:creationId xmlns:p14="http://schemas.microsoft.com/office/powerpoint/2010/main" val="4127754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C6616D-67CB-0CF9-3CC3-F5CC2B6E099E}"/>
              </a:ext>
            </a:extLst>
          </p:cNvPr>
          <p:cNvSpPr>
            <a:spLocks noGrp="1"/>
          </p:cNvSpPr>
          <p:nvPr>
            <p:ph type="title"/>
          </p:nvPr>
        </p:nvSpPr>
        <p:spPr>
          <a:xfrm>
            <a:off x="2324442" y="264896"/>
            <a:ext cx="7729728" cy="1188720"/>
          </a:xfrm>
        </p:spPr>
        <p:txBody>
          <a:bodyPr/>
          <a:lstStyle/>
          <a:p>
            <a:r>
              <a:rPr lang="pl-PL" dirty="0"/>
              <a:t>Przyjęcie zlecenia</a:t>
            </a:r>
          </a:p>
        </p:txBody>
      </p:sp>
      <p:sp>
        <p:nvSpPr>
          <p:cNvPr id="3" name="Symbol zastępczy zawartości 2">
            <a:extLst>
              <a:ext uri="{FF2B5EF4-FFF2-40B4-BE49-F238E27FC236}">
                <a16:creationId xmlns:a16="http://schemas.microsoft.com/office/drawing/2014/main" id="{0CF78020-7375-5E32-8623-811416AB5220}"/>
              </a:ext>
            </a:extLst>
          </p:cNvPr>
          <p:cNvSpPr>
            <a:spLocks noGrp="1"/>
          </p:cNvSpPr>
          <p:nvPr>
            <p:ph idx="1"/>
          </p:nvPr>
        </p:nvSpPr>
        <p:spPr>
          <a:xfrm>
            <a:off x="513185" y="1791478"/>
            <a:ext cx="11392676" cy="4801626"/>
          </a:xfrm>
        </p:spPr>
        <p:txBody>
          <a:bodyPr>
            <a:normAutofit/>
          </a:bodyPr>
          <a:lstStyle/>
          <a:p>
            <a:pPr marL="0" indent="0" algn="just">
              <a:buNone/>
            </a:pPr>
            <a:r>
              <a:rPr lang="pl-PL" sz="2400" b="1" dirty="0"/>
              <a:t>Zasadniczo biegły ma obowiązek przyjęcia i pełnienia funkcji biegłego. </a:t>
            </a:r>
          </a:p>
          <a:p>
            <a:pPr marL="0" indent="0" algn="just">
              <a:buNone/>
            </a:pPr>
            <a:r>
              <a:rPr lang="pl-PL" sz="2400" dirty="0"/>
              <a:t>Może być zwolniony od tego obowiązku tylko w wyjątkowych przypadkach. </a:t>
            </a:r>
          </a:p>
          <a:p>
            <a:pPr marL="0" indent="0" algn="just">
              <a:buNone/>
            </a:pPr>
            <a:r>
              <a:rPr lang="pl-PL" sz="2400" dirty="0"/>
              <a:t>Obowiązek przeprowadzenia badań samodzielnie. </a:t>
            </a:r>
          </a:p>
          <a:p>
            <a:pPr marL="0" indent="0" algn="just">
              <a:buNone/>
            </a:pPr>
            <a:r>
              <a:rPr lang="pl-PL" sz="2400" dirty="0"/>
              <a:t>Powody odmowy opiniowania w danej sprawie: </a:t>
            </a:r>
          </a:p>
          <a:p>
            <a:pPr algn="just"/>
            <a:r>
              <a:rPr lang="pl-PL" sz="2400" i="1" dirty="0"/>
              <a:t>subiektywne</a:t>
            </a:r>
            <a:r>
              <a:rPr lang="pl-PL" sz="2400" dirty="0"/>
              <a:t>- brak (według oceny biegłego) wiedzy lub kwalifikacji w danej dziedzinie, nieposiadanie odpowiednich urządzeń technicznych niezbędnych do wykonania badań, powody osobiste (np. choroba), </a:t>
            </a:r>
          </a:p>
          <a:p>
            <a:pPr algn="just"/>
            <a:r>
              <a:rPr lang="pl-PL" sz="2400" i="1" dirty="0"/>
              <a:t>obiektywne</a:t>
            </a:r>
            <a:r>
              <a:rPr lang="pl-PL" sz="2400" dirty="0"/>
              <a:t>- okoliczności będące podstawą wyłączenia sędziego (</a:t>
            </a:r>
            <a:r>
              <a:rPr lang="pl-PL" sz="2400" dirty="0">
                <a:solidFill>
                  <a:srgbClr val="FF0000"/>
                </a:solidFill>
              </a:rPr>
              <a:t>art. 40-43 k.p.k., </a:t>
            </a:r>
            <a:r>
              <a:rPr lang="pl-PL" sz="2400" dirty="0">
                <a:solidFill>
                  <a:srgbClr val="00B050"/>
                </a:solidFill>
              </a:rPr>
              <a:t>art. 48 i nast. k.p.c.,  </a:t>
            </a:r>
            <a:r>
              <a:rPr lang="pl-PL" sz="2400" dirty="0">
                <a:solidFill>
                  <a:srgbClr val="0070C0"/>
                </a:solidFill>
              </a:rPr>
              <a:t>art. 18-24 k.p.a.</a:t>
            </a:r>
            <a:r>
              <a:rPr lang="pl-PL" sz="2400" dirty="0">
                <a:solidFill>
                  <a:schemeClr val="tx1"/>
                </a:solidFill>
              </a:rPr>
              <a:t>)</a:t>
            </a:r>
          </a:p>
          <a:p>
            <a:pPr marL="0" indent="0">
              <a:buNone/>
            </a:pPr>
            <a:endParaRPr lang="pl-PL" sz="2000" dirty="0"/>
          </a:p>
        </p:txBody>
      </p:sp>
    </p:spTree>
    <p:extLst>
      <p:ext uri="{BB962C8B-B14F-4D97-AF65-F5344CB8AC3E}">
        <p14:creationId xmlns:p14="http://schemas.microsoft.com/office/powerpoint/2010/main" val="3893207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B2764D-930A-C4A0-7946-6A3A42AB656C}"/>
              </a:ext>
            </a:extLst>
          </p:cNvPr>
          <p:cNvSpPr>
            <a:spLocks noGrp="1"/>
          </p:cNvSpPr>
          <p:nvPr>
            <p:ph type="title"/>
          </p:nvPr>
        </p:nvSpPr>
        <p:spPr>
          <a:xfrm>
            <a:off x="2231136" y="523613"/>
            <a:ext cx="7729728" cy="1188720"/>
          </a:xfrm>
        </p:spPr>
        <p:txBody>
          <a:bodyPr/>
          <a:lstStyle/>
          <a:p>
            <a:r>
              <a:rPr lang="pl-PL" dirty="0"/>
              <a:t>Rozpoznanie problemu przez biegłego</a:t>
            </a:r>
          </a:p>
        </p:txBody>
      </p:sp>
      <p:sp>
        <p:nvSpPr>
          <p:cNvPr id="3" name="Symbol zastępczy zawartości 2">
            <a:extLst>
              <a:ext uri="{FF2B5EF4-FFF2-40B4-BE49-F238E27FC236}">
                <a16:creationId xmlns:a16="http://schemas.microsoft.com/office/drawing/2014/main" id="{CACA55A0-8F96-4DE3-9219-86DC0EA13A79}"/>
              </a:ext>
            </a:extLst>
          </p:cNvPr>
          <p:cNvSpPr>
            <a:spLocks noGrp="1"/>
          </p:cNvSpPr>
          <p:nvPr>
            <p:ph idx="1"/>
          </p:nvPr>
        </p:nvSpPr>
        <p:spPr>
          <a:xfrm>
            <a:off x="970384" y="2192694"/>
            <a:ext cx="10394302" cy="4030824"/>
          </a:xfrm>
        </p:spPr>
        <p:txBody>
          <a:bodyPr>
            <a:normAutofit/>
          </a:bodyPr>
          <a:lstStyle/>
          <a:p>
            <a:pPr marL="0" indent="0" algn="just">
              <a:lnSpc>
                <a:spcPct val="150000"/>
              </a:lnSpc>
              <a:buNone/>
            </a:pPr>
            <a:r>
              <a:rPr lang="pl-PL" sz="2000" dirty="0"/>
              <a:t>Po powołaniu biegłego oraz przekazaniu mu materiału badawczego, ewentualnie dokumentów z akt sprawy, biegły przystępuje do ekspertyzy. </a:t>
            </a:r>
          </a:p>
          <a:p>
            <a:pPr marL="0" indent="0" algn="just">
              <a:lnSpc>
                <a:spcPct val="150000"/>
              </a:lnSpc>
              <a:buNone/>
            </a:pPr>
            <a:r>
              <a:rPr lang="pl-PL" sz="2000" dirty="0"/>
              <a:t>Pierwszym jego zadaniem jest </a:t>
            </a:r>
            <a:r>
              <a:rPr lang="pl-PL" sz="2000" b="1" dirty="0"/>
              <a:t>rozpoznanie zakresu opiniowania</a:t>
            </a:r>
            <a:r>
              <a:rPr lang="pl-PL" sz="2000" dirty="0"/>
              <a:t>. Ma to istotne znaczenie, ponieważ biegły w swojej opinii nie może wykraczać poza granice opiniowania określone przez zleceniodawcę (a więc granice zbioru informacji oczekiwanych przez organ procesowy). </a:t>
            </a:r>
          </a:p>
          <a:p>
            <a:pPr marL="0" indent="0" algn="just">
              <a:lnSpc>
                <a:spcPct val="150000"/>
              </a:lnSpc>
              <a:buNone/>
            </a:pPr>
            <a:r>
              <a:rPr lang="pl-PL" sz="2000" dirty="0"/>
              <a:t>W celu zrozumienia istoty problemu zleconej ekspertyzy biegły przekształca problem określony w postanowieniu (wyrażony zazwyczaj w języku prawniczym) na problem w języku swojej specjalizacji.</a:t>
            </a:r>
          </a:p>
        </p:txBody>
      </p:sp>
    </p:spTree>
    <p:extLst>
      <p:ext uri="{BB962C8B-B14F-4D97-AF65-F5344CB8AC3E}">
        <p14:creationId xmlns:p14="http://schemas.microsoft.com/office/powerpoint/2010/main" val="1709093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C78316-2A83-E52F-3F30-5A3265FC21CD}"/>
              </a:ext>
            </a:extLst>
          </p:cNvPr>
          <p:cNvSpPr>
            <a:spLocks noGrp="1"/>
          </p:cNvSpPr>
          <p:nvPr>
            <p:ph type="title"/>
          </p:nvPr>
        </p:nvSpPr>
        <p:spPr>
          <a:xfrm>
            <a:off x="2231136" y="523613"/>
            <a:ext cx="7729728" cy="1188720"/>
          </a:xfrm>
        </p:spPr>
        <p:txBody>
          <a:bodyPr/>
          <a:lstStyle/>
          <a:p>
            <a:r>
              <a:rPr lang="pl-PL" dirty="0"/>
              <a:t>Weryfikacja materiału badawczego</a:t>
            </a:r>
          </a:p>
        </p:txBody>
      </p:sp>
      <p:sp>
        <p:nvSpPr>
          <p:cNvPr id="3" name="Symbol zastępczy zawartości 2">
            <a:extLst>
              <a:ext uri="{FF2B5EF4-FFF2-40B4-BE49-F238E27FC236}">
                <a16:creationId xmlns:a16="http://schemas.microsoft.com/office/drawing/2014/main" id="{12F84DBC-DC6E-A053-0180-260BE9FBDEF7}"/>
              </a:ext>
            </a:extLst>
          </p:cNvPr>
          <p:cNvSpPr>
            <a:spLocks noGrp="1"/>
          </p:cNvSpPr>
          <p:nvPr>
            <p:ph idx="1"/>
          </p:nvPr>
        </p:nvSpPr>
        <p:spPr>
          <a:xfrm>
            <a:off x="662473" y="1828800"/>
            <a:ext cx="10776858" cy="4870579"/>
          </a:xfrm>
        </p:spPr>
        <p:txBody>
          <a:bodyPr>
            <a:normAutofit fontScale="85000" lnSpcReduction="10000"/>
          </a:bodyPr>
          <a:lstStyle/>
          <a:p>
            <a:pPr marL="0" indent="0" algn="just">
              <a:buNone/>
            </a:pPr>
            <a:r>
              <a:rPr lang="pl-PL" sz="2000" dirty="0"/>
              <a:t>Następnie analizie kwalifikacyjnej należy poddać materiał badawczy (jego ilość i jakość) pod względem zgodności z wykazem i opisem w postanowieniu o powołaniu biegłego, zakresem opiniowania założonym przez organ procesowy oraz wymaganiami metodyk poszczególnych dyscyplin nauk sądowych.</a:t>
            </a:r>
          </a:p>
          <a:p>
            <a:pPr marL="0" indent="0" algn="just">
              <a:buNone/>
            </a:pPr>
            <a:r>
              <a:rPr lang="pl-PL" sz="2000" dirty="0"/>
              <a:t>Biegły już na tym etapie powinien wstępnie ustalić, czy materiały mają właściwości umożliwiające przeprowadzenie badań identyfikacyjnych (tj. czy mogą posiadać w ogóle cechy identyfikacyjne podlegające badaniom), a następnie jakie badania można dla nich przeprowadzić i jakiej aparatury należy użyć. </a:t>
            </a:r>
          </a:p>
          <a:p>
            <a:pPr marL="0" indent="0" algn="just">
              <a:buNone/>
            </a:pPr>
            <a:r>
              <a:rPr lang="pl-PL" sz="2000" dirty="0"/>
              <a:t>Mając takie informacje, biegły powinien ustalić, czy ma odpowiednie kompetencje i zasoby, aby przeprowadzić czynności badawcze.</a:t>
            </a:r>
          </a:p>
          <a:p>
            <a:pPr marL="0" indent="0" algn="just">
              <a:buNone/>
            </a:pPr>
            <a:r>
              <a:rPr lang="pl-PL" sz="2000" dirty="0"/>
              <a:t>W przypadku ich braku należy zakończyć proces opiniowania, zwrócić przekazane materiały i podać syntetyczne uzasadnienie odmowy wydania opinii.</a:t>
            </a:r>
          </a:p>
          <a:p>
            <a:pPr marL="0" indent="0" algn="just">
              <a:buNone/>
            </a:pPr>
            <a:r>
              <a:rPr lang="pl-PL" sz="2000" dirty="0"/>
              <a:t>Ocena przydatności materiału badawczego jest wyłączną kompetencją biegłego i powinna być wyrażona w opinii, również gdy jest to tylko opinia wstępna.</a:t>
            </a:r>
          </a:p>
          <a:p>
            <a:pPr marL="0" indent="0" algn="just">
              <a:buNone/>
            </a:pPr>
            <a:r>
              <a:rPr lang="pl-PL" sz="2000" dirty="0"/>
              <a:t>W przypadku gdy biegły ustali, że nie jest w stanie udzielić odpowiedzi na zadane pytanie, np. w związku z ograniczeniami metod identyfikacji albo brakiem odpowiedniego materiału badawczego lub aparatury, powinien o tym</a:t>
            </a:r>
          </a:p>
          <a:p>
            <a:pPr marL="0" indent="0" algn="just">
              <a:buNone/>
            </a:pPr>
            <a:r>
              <a:rPr lang="pl-PL" sz="2000" dirty="0"/>
              <a:t>jasno poinformować i przedstawić w opinii uzasadnienie w tym zakresie.</a:t>
            </a:r>
          </a:p>
          <a:p>
            <a:pPr marL="0" indent="0" algn="just">
              <a:buNone/>
            </a:pPr>
            <a:r>
              <a:rPr lang="pl-PL" sz="2000" dirty="0"/>
              <a:t>Czasami może zakończyć to proces opiniowania.</a:t>
            </a:r>
          </a:p>
        </p:txBody>
      </p:sp>
    </p:spTree>
    <p:extLst>
      <p:ext uri="{BB962C8B-B14F-4D97-AF65-F5344CB8AC3E}">
        <p14:creationId xmlns:p14="http://schemas.microsoft.com/office/powerpoint/2010/main" val="1404843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8B60B6D-09A8-5D13-704D-5861FFEA672C}"/>
              </a:ext>
            </a:extLst>
          </p:cNvPr>
          <p:cNvSpPr>
            <a:spLocks noGrp="1"/>
          </p:cNvSpPr>
          <p:nvPr>
            <p:ph idx="1"/>
          </p:nvPr>
        </p:nvSpPr>
        <p:spPr>
          <a:xfrm>
            <a:off x="133738" y="139959"/>
            <a:ext cx="11924523" cy="6232848"/>
          </a:xfrm>
        </p:spPr>
        <p:txBody>
          <a:bodyPr>
            <a:normAutofit lnSpcReduction="10000"/>
          </a:bodyPr>
          <a:lstStyle/>
          <a:p>
            <a:pPr marL="0" indent="0" algn="l">
              <a:lnSpc>
                <a:spcPct val="150000"/>
              </a:lnSpc>
              <a:buNone/>
            </a:pPr>
            <a:r>
              <a:rPr lang="pl-PL" sz="2000" dirty="0"/>
              <a:t>Biegły i organ procesowy powinni być świadomi swoich zadań i pozycji względem siebie i innych uczestników postępowania. Biegły odgrywa </a:t>
            </a:r>
            <a:r>
              <a:rPr lang="pl-PL" sz="2000" b="1" dirty="0"/>
              <a:t>służebną rolę względem organu procesowego </a:t>
            </a:r>
            <a:r>
              <a:rPr lang="pl-PL" sz="2000" dirty="0"/>
              <a:t>– nie bierze samodzielnego udziału w postępowaniu i realizuje jedynie cele wskazane przez organ procesowy.</a:t>
            </a:r>
          </a:p>
          <a:p>
            <a:pPr marL="0" indent="0" algn="l">
              <a:lnSpc>
                <a:spcPct val="150000"/>
              </a:lnSpc>
              <a:buNone/>
            </a:pPr>
            <a:r>
              <a:rPr lang="pl-PL" sz="2000" dirty="0"/>
              <a:t>Jednakże efektywne opiniowanie i wykorzystanie dowodu z opinii biegłego wymaga w pewnym zakresie partnerskich relacji, a więc uczciwości, wzajemnego poszanowania, współdziałania, otwartości, wymiany informacji „w obu kierunkach – od prawnika do znawcy i na odwrót”.</a:t>
            </a:r>
          </a:p>
          <a:p>
            <a:pPr marL="0" indent="0" algn="l">
              <a:lnSpc>
                <a:spcPct val="150000"/>
              </a:lnSpc>
              <a:buNone/>
            </a:pPr>
            <a:r>
              <a:rPr lang="pl-PL" sz="2000" dirty="0"/>
              <a:t>Ponadto należy sobie zdawać sprawę z ograniczeń wynikających z istoty poznania empirycznego, które jest stosowane w naukach sądowych,.</a:t>
            </a:r>
          </a:p>
          <a:p>
            <a:pPr marL="0" indent="0" algn="l">
              <a:lnSpc>
                <a:spcPct val="150000"/>
              </a:lnSpc>
              <a:buNone/>
            </a:pPr>
            <a:r>
              <a:rPr lang="pl-PL" sz="2000" dirty="0"/>
              <a:t>Badania naukowe są bowiem zawsze obarczone złudzeniami poznawczymi i niedokładnościami interpretacyjnymi, a zatem i ryzykiem popełnienia błędów. Trzeba podkreślić, że dotyczy to wszystkich metod identyfikacji, nawet tych, które są oceniane jako naukowe i wiarygodne.</a:t>
            </a:r>
          </a:p>
          <a:p>
            <a:pPr marL="0" indent="0" algn="l">
              <a:lnSpc>
                <a:spcPct val="150000"/>
              </a:lnSpc>
              <a:buNone/>
            </a:pPr>
            <a:r>
              <a:rPr lang="pl-PL" sz="2000" dirty="0"/>
              <a:t>Te ograniczenia i zagrożenia powinny być znane wszystkim uczestnikom postępowania prawnego, a ponadto minimalizowane i uwzględniane w trakcie czynności procesowych i podczas orzekania.</a:t>
            </a:r>
          </a:p>
        </p:txBody>
      </p:sp>
    </p:spTree>
    <p:extLst>
      <p:ext uri="{BB962C8B-B14F-4D97-AF65-F5344CB8AC3E}">
        <p14:creationId xmlns:p14="http://schemas.microsoft.com/office/powerpoint/2010/main" val="3223822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11FB93-E5AD-8CE7-FFCA-58AD83035325}"/>
              </a:ext>
            </a:extLst>
          </p:cNvPr>
          <p:cNvSpPr>
            <a:spLocks noGrp="1"/>
          </p:cNvSpPr>
          <p:nvPr>
            <p:ph type="title"/>
          </p:nvPr>
        </p:nvSpPr>
        <p:spPr>
          <a:xfrm>
            <a:off x="2305781" y="178380"/>
            <a:ext cx="7729728" cy="1188720"/>
          </a:xfrm>
        </p:spPr>
        <p:txBody>
          <a:bodyPr/>
          <a:lstStyle/>
          <a:p>
            <a:r>
              <a:rPr lang="pl-PL" dirty="0"/>
              <a:t>BADANIA</a:t>
            </a:r>
          </a:p>
        </p:txBody>
      </p:sp>
      <p:sp>
        <p:nvSpPr>
          <p:cNvPr id="3" name="Symbol zastępczy zawartości 2">
            <a:extLst>
              <a:ext uri="{FF2B5EF4-FFF2-40B4-BE49-F238E27FC236}">
                <a16:creationId xmlns:a16="http://schemas.microsoft.com/office/drawing/2014/main" id="{041804D5-A15C-5F7A-D2EE-1C2E757F6C4B}"/>
              </a:ext>
            </a:extLst>
          </p:cNvPr>
          <p:cNvSpPr>
            <a:spLocks noGrp="1"/>
          </p:cNvSpPr>
          <p:nvPr>
            <p:ph idx="1"/>
          </p:nvPr>
        </p:nvSpPr>
        <p:spPr>
          <a:xfrm>
            <a:off x="690465" y="1847461"/>
            <a:ext cx="11056776" cy="4627983"/>
          </a:xfrm>
        </p:spPr>
        <p:txBody>
          <a:bodyPr>
            <a:normAutofit/>
          </a:bodyPr>
          <a:lstStyle/>
          <a:p>
            <a:pPr marL="0" indent="0" algn="just">
              <a:buNone/>
            </a:pPr>
            <a:r>
              <a:rPr lang="pl-PL" dirty="0"/>
              <a:t>Biegły dysponuje </a:t>
            </a:r>
            <a:r>
              <a:rPr lang="pl-PL" b="1" dirty="0"/>
              <a:t>względną autonomią </a:t>
            </a:r>
            <a:r>
              <a:rPr lang="pl-PL" dirty="0"/>
              <a:t>badawczą w ramach ekspertyzy, w tym co do wyboru metody. Jednakże nie oznacza to, że całkowicie swobodnie wybiera metodę badawczą. Musi być ona bowiem dostosowana do </a:t>
            </a:r>
            <a:r>
              <a:rPr lang="pl-PL" b="1" dirty="0"/>
              <a:t>przedmiotu i zakresu ekspertyzy</a:t>
            </a:r>
            <a:r>
              <a:rPr lang="pl-PL" dirty="0"/>
              <a:t> wskazanego w postanowieniu o dopuszczeniu dowodu z opinii biegłego oraz do przekazanego materiału badawczego.</a:t>
            </a:r>
          </a:p>
          <a:p>
            <a:pPr marL="0" indent="0" algn="just">
              <a:buNone/>
            </a:pPr>
            <a:r>
              <a:rPr lang="pl-PL" dirty="0"/>
              <a:t>Ponadto jeżeli organ procesowy mimo wszystko określi w postanowieniu jednoznacznie metodę, to biegły w zasadzie powinien ją zastosować , chyba że w jego ocenie nie pozwoli to na osiągnięcie celu ekspertyzy albo </a:t>
            </a:r>
            <a:r>
              <a:rPr lang="pl-PL" dirty="0" err="1"/>
              <a:t>będzienie</a:t>
            </a:r>
            <a:r>
              <a:rPr lang="pl-PL" dirty="0"/>
              <a:t> korzystne dla postępowania. Na przykład organ procesowy może nie wiedzieć o tym, że w wyniku zastosowania wskazanej metody dojdzie do nieuzasadnionego zużycia materiału badawczego albo że istnieją bardziej wiarygodne metody identyfikacji umożliwiające poczynienie ustaleń założonych w ramach ekspertyzy. </a:t>
            </a:r>
          </a:p>
          <a:p>
            <a:pPr marL="0" indent="0" algn="just">
              <a:buNone/>
            </a:pPr>
            <a:r>
              <a:rPr lang="pl-PL" dirty="0"/>
              <a:t>W takiej sytuacji biegły powinien poinformować organ procesowy o ryzykach i problemach (przed zrealizowaniem badań, a w przypadku podtrzymania decyzji przez organ procesowy – takie informacje powinny być zawarte w opinii), a w skrajnej sytuacji – powinien odstąpić formalnie od przeprowadzenia określonych badań, podając przy tym uzasadnienie. </a:t>
            </a:r>
          </a:p>
          <a:p>
            <a:pPr marL="0" indent="0" algn="just">
              <a:buNone/>
            </a:pPr>
            <a:r>
              <a:rPr lang="pl-PL" dirty="0"/>
              <a:t>Biegły musi przedstawić uzasadnienie wybranej metody badawczej.</a:t>
            </a:r>
          </a:p>
        </p:txBody>
      </p:sp>
    </p:spTree>
    <p:extLst>
      <p:ext uri="{BB962C8B-B14F-4D97-AF65-F5344CB8AC3E}">
        <p14:creationId xmlns:p14="http://schemas.microsoft.com/office/powerpoint/2010/main" val="608778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35E081-2A78-5E2A-AA36-8CB3C423C2BC}"/>
              </a:ext>
            </a:extLst>
          </p:cNvPr>
          <p:cNvSpPr>
            <a:spLocks noGrp="1"/>
          </p:cNvSpPr>
          <p:nvPr>
            <p:ph type="title"/>
          </p:nvPr>
        </p:nvSpPr>
        <p:spPr>
          <a:xfrm>
            <a:off x="2231136" y="722096"/>
            <a:ext cx="7729728" cy="1188720"/>
          </a:xfrm>
        </p:spPr>
        <p:txBody>
          <a:bodyPr/>
          <a:lstStyle/>
          <a:p>
            <a:r>
              <a:rPr lang="pl-PL" dirty="0"/>
              <a:t>Czynności badawcze</a:t>
            </a:r>
          </a:p>
        </p:txBody>
      </p:sp>
      <p:sp>
        <p:nvSpPr>
          <p:cNvPr id="3" name="Symbol zastępczy zawartości 2">
            <a:extLst>
              <a:ext uri="{FF2B5EF4-FFF2-40B4-BE49-F238E27FC236}">
                <a16:creationId xmlns:a16="http://schemas.microsoft.com/office/drawing/2014/main" id="{B9DA93A8-12DF-D690-B7C1-A65D1C591B04}"/>
              </a:ext>
            </a:extLst>
          </p:cNvPr>
          <p:cNvSpPr>
            <a:spLocks noGrp="1"/>
          </p:cNvSpPr>
          <p:nvPr>
            <p:ph idx="1"/>
          </p:nvPr>
        </p:nvSpPr>
        <p:spPr>
          <a:xfrm>
            <a:off x="1029478" y="2323324"/>
            <a:ext cx="10133044" cy="3918856"/>
          </a:xfrm>
        </p:spPr>
        <p:txBody>
          <a:bodyPr>
            <a:normAutofit fontScale="92500" lnSpcReduction="10000"/>
          </a:bodyPr>
          <a:lstStyle/>
          <a:p>
            <a:pPr marL="342900" lvl="0" indent="-342900" algn="just">
              <a:lnSpc>
                <a:spcPct val="107000"/>
              </a:lnSpc>
              <a:buFont typeface="Symbol" panose="05050102010706020507" pitchFamily="18" charset="2"/>
              <a:buChar char=""/>
            </a:pPr>
            <a:r>
              <a:rPr lang="pl-PL" sz="1800" i="1" dirty="0">
                <a:effectLst/>
                <a:ea typeface="Calibri" panose="020F0502020204030204" pitchFamily="34" charset="0"/>
                <a:cs typeface="Times New Roman" panose="02020603050405020304" pitchFamily="18" charset="0"/>
              </a:rPr>
              <a:t>wstępną analizę zlecenia</a:t>
            </a:r>
            <a:r>
              <a:rPr lang="pl-PL" sz="1800" dirty="0">
                <a:effectLst/>
                <a:ea typeface="Calibri" panose="020F0502020204030204" pitchFamily="34" charset="0"/>
                <a:cs typeface="Times New Roman" panose="02020603050405020304" pitchFamily="18" charset="0"/>
              </a:rPr>
              <a:t> pod kątem możliwości jego wykonania</a:t>
            </a:r>
          </a:p>
          <a:p>
            <a:pPr marL="342900" lvl="0" indent="-342900" algn="just">
              <a:lnSpc>
                <a:spcPct val="107000"/>
              </a:lnSpc>
              <a:buFont typeface="Symbol" panose="05050102010706020507" pitchFamily="18" charset="2"/>
              <a:buChar char=""/>
            </a:pPr>
            <a:r>
              <a:rPr lang="pl-PL" sz="1800" i="1" dirty="0">
                <a:effectLst/>
                <a:ea typeface="Calibri" panose="020F0502020204030204" pitchFamily="34" charset="0"/>
                <a:cs typeface="Times New Roman" panose="02020603050405020304" pitchFamily="18" charset="0"/>
              </a:rPr>
              <a:t>wstępną analizę i ocenę dostarczonego do badań materiału kwestionowanego</a:t>
            </a:r>
            <a:r>
              <a:rPr lang="pl-PL" sz="1800" dirty="0">
                <a:effectLst/>
                <a:ea typeface="Calibri" panose="020F0502020204030204" pitchFamily="34" charset="0"/>
                <a:cs typeface="Times New Roman" panose="02020603050405020304" pitchFamily="18" charset="0"/>
              </a:rPr>
              <a:t> (tego, który będzie identyfikowany, badany) np. testament, który jest przedmiotem opinii</a:t>
            </a:r>
          </a:p>
          <a:p>
            <a:pPr marL="342900" lvl="0" indent="-342900" algn="just">
              <a:lnSpc>
                <a:spcPct val="107000"/>
              </a:lnSpc>
              <a:buFont typeface="Symbol" panose="05050102010706020507" pitchFamily="18" charset="2"/>
              <a:buChar char=""/>
            </a:pPr>
            <a:r>
              <a:rPr lang="pl-PL" sz="1800" i="1" dirty="0">
                <a:effectLst/>
                <a:ea typeface="Calibri" panose="020F0502020204030204" pitchFamily="34" charset="0"/>
                <a:cs typeface="Times New Roman" panose="02020603050405020304" pitchFamily="18" charset="0"/>
              </a:rPr>
              <a:t>wstępną analizę materiału porównawczego (</a:t>
            </a:r>
            <a:r>
              <a:rPr lang="pl-PL" sz="1800" dirty="0">
                <a:effectLst/>
                <a:ea typeface="Calibri" panose="020F0502020204030204" pitchFamily="34" charset="0"/>
                <a:cs typeface="Times New Roman" panose="02020603050405020304" pitchFamily="18" charset="0"/>
              </a:rPr>
              <a:t>tego, który będzie stanowił wzorzec</a:t>
            </a:r>
            <a:r>
              <a:rPr lang="pl-PL" sz="1800" i="1" dirty="0">
                <a:effectLst/>
                <a:ea typeface="Calibri" panose="020F0502020204030204" pitchFamily="34" charset="0"/>
                <a:cs typeface="Times New Roman" panose="02020603050405020304" pitchFamily="18" charset="0"/>
              </a:rPr>
              <a:t>) lub określenie możliwości i warunków uzyskania takiego materiału albo wskazanie konieczności uzupełnienia dostarczonego materiału </a:t>
            </a:r>
            <a:r>
              <a:rPr lang="pl-PL" sz="1800" dirty="0">
                <a:effectLst/>
                <a:ea typeface="Calibri" panose="020F0502020204030204" pitchFamily="34" charset="0"/>
                <a:cs typeface="Times New Roman" panose="02020603050405020304" pitchFamily="18" charset="0"/>
              </a:rPr>
              <a:t>[np. umowa, oświadczenie, którego autorem jest spadkodawca]</a:t>
            </a:r>
          </a:p>
          <a:p>
            <a:pPr marL="342900" lvl="0" indent="-342900" algn="just">
              <a:lnSpc>
                <a:spcPct val="107000"/>
              </a:lnSpc>
              <a:buFont typeface="Symbol" panose="05050102010706020507" pitchFamily="18" charset="2"/>
              <a:buChar char=""/>
            </a:pPr>
            <a:r>
              <a:rPr lang="pl-PL" sz="1800" i="1" dirty="0">
                <a:effectLst/>
                <a:ea typeface="Calibri" panose="020F0502020204030204" pitchFamily="34" charset="0"/>
                <a:cs typeface="Times New Roman" panose="02020603050405020304" pitchFamily="18" charset="0"/>
              </a:rPr>
              <a:t>przygotowanie dostarczonych materiałów do badań </a:t>
            </a:r>
            <a:r>
              <a:rPr lang="pl-PL" sz="1800" dirty="0">
                <a:effectLst/>
                <a:ea typeface="Calibri" panose="020F0502020204030204" pitchFamily="34" charset="0"/>
                <a:cs typeface="Times New Roman" panose="02020603050405020304" pitchFamily="18" charset="0"/>
              </a:rPr>
              <a:t>(szczegółowe oględziny, pobranie próbek, oddzielenie od podłoża, itp.)</a:t>
            </a:r>
          </a:p>
          <a:p>
            <a:pPr marL="342900" lvl="0" indent="-342900" algn="just">
              <a:lnSpc>
                <a:spcPct val="107000"/>
              </a:lnSpc>
              <a:buFont typeface="Symbol" panose="05050102010706020507" pitchFamily="18" charset="2"/>
              <a:buChar char=""/>
            </a:pPr>
            <a:r>
              <a:rPr lang="pl-PL" sz="1800" i="1" dirty="0">
                <a:effectLst/>
                <a:ea typeface="Calibri" panose="020F0502020204030204" pitchFamily="34" charset="0"/>
                <a:cs typeface="Times New Roman" panose="02020603050405020304" pitchFamily="18" charset="0"/>
              </a:rPr>
              <a:t>wybór metodyki badań i przygotowanie stosownej aparatury</a:t>
            </a:r>
            <a:endParaRPr lang="pl-PL" sz="1800" dirty="0">
              <a:effectLst/>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pl-PL" sz="1800" i="1" dirty="0">
                <a:effectLst/>
                <a:ea typeface="Calibri" panose="020F0502020204030204" pitchFamily="34" charset="0"/>
                <a:cs typeface="Times New Roman" panose="02020603050405020304" pitchFamily="18" charset="0"/>
              </a:rPr>
              <a:t>przeprowadzenie badań </a:t>
            </a:r>
            <a:r>
              <a:rPr lang="pl-PL" sz="1800" dirty="0">
                <a:effectLst/>
                <a:ea typeface="Calibri" panose="020F0502020204030204" pitchFamily="34" charset="0"/>
                <a:cs typeface="Times New Roman" panose="02020603050405020304" pitchFamily="18" charset="0"/>
              </a:rPr>
              <a:t>(i następnie ich zakończenie, powtórzenie lub kontynuacja)</a:t>
            </a:r>
          </a:p>
          <a:p>
            <a:pPr marL="342900" lvl="0" indent="-342900" algn="just">
              <a:lnSpc>
                <a:spcPct val="107000"/>
              </a:lnSpc>
              <a:spcAft>
                <a:spcPts val="800"/>
              </a:spcAft>
              <a:buFont typeface="Symbol" panose="05050102010706020507" pitchFamily="18" charset="2"/>
              <a:buChar char=""/>
            </a:pPr>
            <a:r>
              <a:rPr lang="pl-PL" sz="1800" i="1" dirty="0">
                <a:effectLst/>
                <a:ea typeface="Calibri" panose="020F0502020204030204" pitchFamily="34" charset="0"/>
                <a:cs typeface="Times New Roman" panose="02020603050405020304" pitchFamily="18" charset="0"/>
              </a:rPr>
              <a:t>sporządzenie opinii </a:t>
            </a:r>
            <a:r>
              <a:rPr lang="pl-PL" sz="1800" dirty="0">
                <a:effectLst/>
                <a:ea typeface="Calibri" panose="020F0502020204030204" pitchFamily="34" charset="0"/>
                <a:cs typeface="Times New Roman" panose="02020603050405020304" pitchFamily="18" charset="0"/>
              </a:rPr>
              <a:t>(co do zasady pisemnej; rzadko ustnej)</a:t>
            </a:r>
          </a:p>
          <a:p>
            <a:endParaRPr lang="pl-PL" dirty="0"/>
          </a:p>
          <a:p>
            <a:pPr marL="0" indent="0">
              <a:buNone/>
            </a:pPr>
            <a:endParaRPr lang="pl-PL" dirty="0"/>
          </a:p>
        </p:txBody>
      </p:sp>
    </p:spTree>
    <p:extLst>
      <p:ext uri="{BB962C8B-B14F-4D97-AF65-F5344CB8AC3E}">
        <p14:creationId xmlns:p14="http://schemas.microsoft.com/office/powerpoint/2010/main" val="2413377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6D3E95-98C3-8AA8-93A9-9FFA55345042}"/>
              </a:ext>
            </a:extLst>
          </p:cNvPr>
          <p:cNvSpPr>
            <a:spLocks noGrp="1"/>
          </p:cNvSpPr>
          <p:nvPr>
            <p:ph type="title"/>
          </p:nvPr>
        </p:nvSpPr>
        <p:spPr>
          <a:xfrm>
            <a:off x="2231136" y="523613"/>
            <a:ext cx="7729728" cy="1188720"/>
          </a:xfrm>
        </p:spPr>
        <p:txBody>
          <a:bodyPr>
            <a:normAutofit/>
          </a:bodyPr>
          <a:lstStyle/>
          <a:p>
            <a:r>
              <a:rPr lang="pl-PL" sz="2000" i="0" u="none" strike="noStrike" baseline="0" dirty="0"/>
              <a:t>Analiza wyników i wnioskowanie</a:t>
            </a:r>
            <a:endParaRPr lang="pl-PL" sz="3200" dirty="0"/>
          </a:p>
        </p:txBody>
      </p:sp>
      <p:sp>
        <p:nvSpPr>
          <p:cNvPr id="3" name="Symbol zastępczy zawartości 2">
            <a:extLst>
              <a:ext uri="{FF2B5EF4-FFF2-40B4-BE49-F238E27FC236}">
                <a16:creationId xmlns:a16="http://schemas.microsoft.com/office/drawing/2014/main" id="{042DDB0B-BFE4-723E-D154-06148F35A664}"/>
              </a:ext>
            </a:extLst>
          </p:cNvPr>
          <p:cNvSpPr>
            <a:spLocks noGrp="1"/>
          </p:cNvSpPr>
          <p:nvPr>
            <p:ph idx="1"/>
          </p:nvPr>
        </p:nvSpPr>
        <p:spPr>
          <a:xfrm>
            <a:off x="905069" y="1847461"/>
            <a:ext cx="10356980" cy="4486925"/>
          </a:xfrm>
        </p:spPr>
        <p:txBody>
          <a:bodyPr>
            <a:normAutofit fontScale="92500" lnSpcReduction="20000"/>
          </a:bodyPr>
          <a:lstStyle/>
          <a:p>
            <a:pPr marL="220980" indent="0" algn="just">
              <a:lnSpc>
                <a:spcPct val="107000"/>
              </a:lnSpc>
              <a:spcAft>
                <a:spcPts val="800"/>
              </a:spcAft>
              <a:buNone/>
            </a:pPr>
            <a:r>
              <a:rPr lang="pl-PL" sz="2400" dirty="0">
                <a:effectLst/>
                <a:ea typeface="Calibri" panose="020F0502020204030204" pitchFamily="34" charset="0"/>
                <a:cs typeface="Times New Roman" panose="02020603050405020304" pitchFamily="18" charset="0"/>
              </a:rPr>
              <a:t>Czynności badawcze biegłego kończą się wydaniem opinii, ustnej bądź pisemnej.</a:t>
            </a:r>
          </a:p>
          <a:p>
            <a:pPr marL="220980" indent="0" algn="just">
              <a:lnSpc>
                <a:spcPct val="107000"/>
              </a:lnSpc>
              <a:spcAft>
                <a:spcPts val="800"/>
              </a:spcAft>
              <a:buNone/>
            </a:pPr>
            <a:r>
              <a:rPr lang="pl-PL" sz="2400" dirty="0">
                <a:effectLst/>
                <a:ea typeface="Calibri" panose="020F0502020204030204" pitchFamily="34" charset="0"/>
                <a:cs typeface="Times New Roman" panose="02020603050405020304" pitchFamily="18" charset="0"/>
              </a:rPr>
              <a:t>Opinia składa się z opisu czynności dokonanych przez biegłego, badaniach i wynikających z nich spostrzeżeniach oraz wnioskach. </a:t>
            </a:r>
          </a:p>
          <a:p>
            <a:pPr marL="220980" indent="0" algn="just">
              <a:lnSpc>
                <a:spcPct val="107000"/>
              </a:lnSpc>
              <a:spcAft>
                <a:spcPts val="800"/>
              </a:spcAft>
              <a:buNone/>
            </a:pPr>
            <a:r>
              <a:rPr lang="pl-PL" sz="2400" dirty="0">
                <a:effectLst/>
                <a:ea typeface="Calibri" panose="020F0502020204030204" pitchFamily="34" charset="0"/>
                <a:cs typeface="Times New Roman" panose="02020603050405020304" pitchFamily="18" charset="0"/>
              </a:rPr>
              <a:t>Opinia, co do zasady, składa się z trzech części:</a:t>
            </a:r>
          </a:p>
          <a:p>
            <a:pPr marL="800100" lvl="1" indent="-342900" algn="just">
              <a:lnSpc>
                <a:spcPct val="107000"/>
              </a:lnSpc>
              <a:buFont typeface="Symbol" panose="05050102010706020507" pitchFamily="18" charset="2"/>
              <a:buChar char=""/>
            </a:pPr>
            <a:r>
              <a:rPr lang="pl-PL" sz="2000" i="1" dirty="0">
                <a:effectLst/>
                <a:ea typeface="Calibri" panose="020F0502020204030204" pitchFamily="34" charset="0"/>
                <a:cs typeface="Times New Roman" panose="02020603050405020304" pitchFamily="18" charset="0"/>
              </a:rPr>
              <a:t>wstępnej</a:t>
            </a:r>
            <a:r>
              <a:rPr lang="pl-PL" sz="2000" dirty="0">
                <a:effectLst/>
                <a:ea typeface="Calibri" panose="020F0502020204030204" pitchFamily="34" charset="0"/>
                <a:cs typeface="Times New Roman" panose="02020603050405020304" pitchFamily="18" charset="0"/>
              </a:rPr>
              <a:t> – dane personalne biegłego, informacje na temat specjalności, wykształcenia i stanowiska zawodowego biegłego; dane personalne innych osób uczestniczących w czynności, itd.</a:t>
            </a:r>
          </a:p>
          <a:p>
            <a:pPr marL="800100" lvl="1" indent="-342900" algn="just">
              <a:lnSpc>
                <a:spcPct val="107000"/>
              </a:lnSpc>
              <a:buFont typeface="Symbol" panose="05050102010706020507" pitchFamily="18" charset="2"/>
              <a:buChar char=""/>
            </a:pPr>
            <a:r>
              <a:rPr lang="pl-PL" sz="2000" i="1" dirty="0">
                <a:effectLst/>
                <a:ea typeface="Calibri" panose="020F0502020204030204" pitchFamily="34" charset="0"/>
                <a:cs typeface="Times New Roman" panose="02020603050405020304" pitchFamily="18" charset="0"/>
              </a:rPr>
              <a:t>sprawozdawczej </a:t>
            </a:r>
            <a:r>
              <a:rPr lang="pl-PL" sz="2000" dirty="0">
                <a:effectLst/>
                <a:ea typeface="Calibri" panose="020F0502020204030204" pitchFamily="34" charset="0"/>
                <a:cs typeface="Times New Roman" panose="02020603050405020304" pitchFamily="18" charset="0"/>
              </a:rPr>
              <a:t>–  określenie czasu przeprowadzonych badań, daty wydania opinii, opis przeprowadzonych czynności i spostrzeżeń, uzasadnienie i interpretacja badań. </a:t>
            </a:r>
          </a:p>
          <a:p>
            <a:pPr marL="800100" lvl="1" indent="-342900" algn="just">
              <a:lnSpc>
                <a:spcPct val="107000"/>
              </a:lnSpc>
              <a:spcAft>
                <a:spcPts val="800"/>
              </a:spcAft>
              <a:buFont typeface="Symbol" panose="05050102010706020507" pitchFamily="18" charset="2"/>
              <a:buChar char=""/>
            </a:pPr>
            <a:r>
              <a:rPr lang="pl-PL" sz="2000" i="1" dirty="0">
                <a:effectLst/>
                <a:ea typeface="Calibri" panose="020F0502020204030204" pitchFamily="34" charset="0"/>
                <a:cs typeface="Times New Roman" panose="02020603050405020304" pitchFamily="18" charset="0"/>
              </a:rPr>
              <a:t>wnioskowej </a:t>
            </a:r>
            <a:r>
              <a:rPr lang="pl-PL" sz="2000" dirty="0">
                <a:effectLst/>
                <a:ea typeface="Calibri" panose="020F0502020204030204" pitchFamily="34" charset="0"/>
                <a:cs typeface="Times New Roman" panose="02020603050405020304" pitchFamily="18" charset="0"/>
              </a:rPr>
              <a:t>– przedstawienie wyników oraz wniosków uzyskanych z przeprowadzonych badań (stanowiące odpowiedzi na postawione przez organ procesowy pytania w postanowieniu o powołaniu biegłego)</a:t>
            </a:r>
          </a:p>
          <a:p>
            <a:pPr marL="0" indent="0">
              <a:buNone/>
            </a:pPr>
            <a:endParaRPr lang="pl-PL" dirty="0"/>
          </a:p>
        </p:txBody>
      </p:sp>
    </p:spTree>
    <p:extLst>
      <p:ext uri="{BB962C8B-B14F-4D97-AF65-F5344CB8AC3E}">
        <p14:creationId xmlns:p14="http://schemas.microsoft.com/office/powerpoint/2010/main" val="2586590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89D2E2A-36F4-592E-A896-0BD2FF12D2D9}"/>
              </a:ext>
            </a:extLst>
          </p:cNvPr>
          <p:cNvSpPr>
            <a:spLocks noGrp="1"/>
          </p:cNvSpPr>
          <p:nvPr>
            <p:ph idx="1"/>
          </p:nvPr>
        </p:nvSpPr>
        <p:spPr>
          <a:xfrm>
            <a:off x="805543" y="583163"/>
            <a:ext cx="10580914" cy="5691673"/>
          </a:xfrm>
        </p:spPr>
        <p:txBody>
          <a:bodyPr>
            <a:normAutofit/>
          </a:bodyPr>
          <a:lstStyle/>
          <a:p>
            <a:pPr marL="220980" indent="0" algn="just">
              <a:lnSpc>
                <a:spcPct val="107000"/>
              </a:lnSpc>
              <a:spcAft>
                <a:spcPts val="800"/>
              </a:spcAft>
              <a:buNone/>
            </a:pPr>
            <a:r>
              <a:rPr lang="pl-PL" sz="2000" dirty="0">
                <a:effectLst/>
                <a:ea typeface="Calibri" panose="020F0502020204030204" pitchFamily="34" charset="0"/>
                <a:cs typeface="Times New Roman" panose="02020603050405020304" pitchFamily="18" charset="0"/>
              </a:rPr>
              <a:t>Wnioski biegłego można podzielić na:</a:t>
            </a:r>
          </a:p>
          <a:p>
            <a:pPr marL="342900" lvl="0" indent="-342900" algn="just">
              <a:lnSpc>
                <a:spcPct val="107000"/>
              </a:lnSpc>
              <a:buFont typeface="Symbol" panose="05050102010706020507" pitchFamily="18" charset="2"/>
              <a:buChar char=""/>
            </a:pPr>
            <a:r>
              <a:rPr lang="pl-PL" sz="2000" i="1" dirty="0">
                <a:effectLst/>
                <a:ea typeface="Calibri" panose="020F0502020204030204" pitchFamily="34" charset="0"/>
                <a:cs typeface="Times New Roman" panose="02020603050405020304" pitchFamily="18" charset="0"/>
              </a:rPr>
              <a:t>częściowe</a:t>
            </a:r>
            <a:r>
              <a:rPr lang="pl-PL" sz="2000" dirty="0">
                <a:effectLst/>
                <a:ea typeface="Calibri" panose="020F0502020204030204" pitchFamily="34" charset="0"/>
                <a:cs typeface="Times New Roman" panose="02020603050405020304" pitchFamily="18" charset="0"/>
              </a:rPr>
              <a:t> – biegły nie daje wyczerpującej odpowiedzi na postawiony mu do rozwiązania problem, oraz </a:t>
            </a:r>
            <a:r>
              <a:rPr lang="pl-PL" sz="2000" i="1" dirty="0">
                <a:effectLst/>
                <a:ea typeface="Calibri" panose="020F0502020204030204" pitchFamily="34" charset="0"/>
                <a:cs typeface="Times New Roman" panose="02020603050405020304" pitchFamily="18" charset="0"/>
              </a:rPr>
              <a:t>całkowite </a:t>
            </a:r>
            <a:r>
              <a:rPr lang="pl-PL" sz="2000" dirty="0">
                <a:effectLst/>
                <a:ea typeface="Calibri" panose="020F0502020204030204" pitchFamily="34" charset="0"/>
                <a:cs typeface="Times New Roman" panose="02020603050405020304" pitchFamily="18" charset="0"/>
              </a:rPr>
              <a:t>– opinia jest pełna tj. zawiera wyczerpującą odpowiedź na wszystkie zawarte w pytaniach kwestie;</a:t>
            </a:r>
          </a:p>
          <a:p>
            <a:pPr marL="342900" lvl="0" indent="-342900" algn="just">
              <a:lnSpc>
                <a:spcPct val="107000"/>
              </a:lnSpc>
              <a:buFont typeface="Symbol" panose="05050102010706020507" pitchFamily="18" charset="2"/>
              <a:buChar char=""/>
            </a:pPr>
            <a:r>
              <a:rPr lang="pl-PL" sz="2000" i="1" dirty="0">
                <a:effectLst/>
                <a:ea typeface="Calibri" panose="020F0502020204030204" pitchFamily="34" charset="0"/>
                <a:cs typeface="Times New Roman" panose="02020603050405020304" pitchFamily="18" charset="0"/>
              </a:rPr>
              <a:t>kategoryczne </a:t>
            </a:r>
            <a:r>
              <a:rPr lang="pl-PL" sz="2000" dirty="0">
                <a:effectLst/>
                <a:ea typeface="Calibri" panose="020F0502020204030204" pitchFamily="34" charset="0"/>
                <a:cs typeface="Times New Roman" panose="02020603050405020304" pitchFamily="18" charset="0"/>
              </a:rPr>
              <a:t>– wnioski z przeprowadzonych badań są jednoznaczne,</a:t>
            </a:r>
            <a:r>
              <a:rPr lang="pl-PL" sz="2000" i="1" dirty="0">
                <a:effectLst/>
                <a:ea typeface="Calibri" panose="020F0502020204030204" pitchFamily="34" charset="0"/>
                <a:cs typeface="Times New Roman" panose="02020603050405020304" pitchFamily="18" charset="0"/>
              </a:rPr>
              <a:t> </a:t>
            </a:r>
            <a:r>
              <a:rPr lang="pl-PL" sz="2000" dirty="0">
                <a:effectLst/>
                <a:ea typeface="Calibri" panose="020F0502020204030204" pitchFamily="34" charset="0"/>
                <a:cs typeface="Times New Roman" panose="02020603050405020304" pitchFamily="18" charset="0"/>
              </a:rPr>
              <a:t>oraz</a:t>
            </a:r>
            <a:r>
              <a:rPr lang="pl-PL" sz="2000" i="1" dirty="0">
                <a:effectLst/>
                <a:ea typeface="Calibri" panose="020F0502020204030204" pitchFamily="34" charset="0"/>
                <a:cs typeface="Times New Roman" panose="02020603050405020304" pitchFamily="18" charset="0"/>
              </a:rPr>
              <a:t> alternatywne (prawdopodobne) – </a:t>
            </a:r>
            <a:r>
              <a:rPr lang="pl-PL" sz="2000" dirty="0">
                <a:effectLst/>
                <a:ea typeface="Calibri" panose="020F0502020204030204" pitchFamily="34" charset="0"/>
                <a:cs typeface="Times New Roman" panose="02020603050405020304" pitchFamily="18" charset="0"/>
              </a:rPr>
              <a:t>wnioski biegłego opierają się na prawdopodobieństwie, co oznacza, że dopuszcza się możliwość sytuacji innej niż ta, do której skłania się biegły;</a:t>
            </a:r>
          </a:p>
          <a:p>
            <a:pPr marL="342900" lvl="0" indent="-342900" algn="just">
              <a:lnSpc>
                <a:spcPct val="107000"/>
              </a:lnSpc>
              <a:buFont typeface="Symbol" panose="05050102010706020507" pitchFamily="18" charset="2"/>
              <a:buChar char=""/>
            </a:pPr>
            <a:r>
              <a:rPr lang="pl-PL" sz="2000" i="1" dirty="0">
                <a:effectLst/>
                <a:ea typeface="Calibri" panose="020F0502020204030204" pitchFamily="34" charset="0"/>
                <a:cs typeface="Times New Roman" panose="02020603050405020304" pitchFamily="18" charset="0"/>
              </a:rPr>
              <a:t>eksplikatywne (wyjaśniające) </a:t>
            </a:r>
            <a:r>
              <a:rPr lang="pl-PL" sz="2000" dirty="0">
                <a:effectLst/>
                <a:ea typeface="Calibri" panose="020F0502020204030204" pitchFamily="34" charset="0"/>
                <a:cs typeface="Times New Roman" panose="02020603050405020304" pitchFamily="18" charset="0"/>
              </a:rPr>
              <a:t>– objaśniają jakiś stan rzeczy, np. wiek śladów</a:t>
            </a:r>
            <a:r>
              <a:rPr lang="pl-PL" sz="2000" i="1" dirty="0">
                <a:effectLst/>
                <a:ea typeface="Calibri" panose="020F0502020204030204" pitchFamily="34" charset="0"/>
                <a:cs typeface="Times New Roman" panose="02020603050405020304" pitchFamily="18" charset="0"/>
              </a:rPr>
              <a:t> </a:t>
            </a:r>
            <a:r>
              <a:rPr lang="pl-PL" sz="2000" dirty="0">
                <a:effectLst/>
                <a:ea typeface="Calibri" panose="020F0502020204030204" pitchFamily="34" charset="0"/>
                <a:cs typeface="Times New Roman" panose="02020603050405020304" pitchFamily="18" charset="0"/>
              </a:rPr>
              <a:t>oraz</a:t>
            </a:r>
            <a:r>
              <a:rPr lang="pl-PL" sz="2000" i="1" dirty="0">
                <a:effectLst/>
                <a:ea typeface="Calibri" panose="020F0502020204030204" pitchFamily="34" charset="0"/>
                <a:cs typeface="Times New Roman" panose="02020603050405020304" pitchFamily="18" charset="0"/>
              </a:rPr>
              <a:t> identyfikacyjne </a:t>
            </a:r>
            <a:r>
              <a:rPr lang="pl-PL" sz="2000" dirty="0">
                <a:effectLst/>
                <a:ea typeface="Calibri" panose="020F0502020204030204" pitchFamily="34" charset="0"/>
                <a:cs typeface="Times New Roman" panose="02020603050405020304" pitchFamily="18" charset="0"/>
              </a:rPr>
              <a:t>– potwierdzają (lub nie) tożsamość określonego stanu rzeczy np. ekspertyza daktyloskopijna.</a:t>
            </a:r>
          </a:p>
          <a:p>
            <a:pPr marL="342900" lvl="0" indent="-342900" algn="just">
              <a:lnSpc>
                <a:spcPct val="107000"/>
              </a:lnSpc>
              <a:spcAft>
                <a:spcPts val="800"/>
              </a:spcAft>
              <a:buFont typeface="Symbol" panose="05050102010706020507" pitchFamily="18" charset="2"/>
              <a:buChar char=""/>
            </a:pPr>
            <a:r>
              <a:rPr lang="pl-PL" sz="2000" i="1" dirty="0">
                <a:effectLst/>
                <a:ea typeface="Calibri" panose="020F0502020204030204" pitchFamily="34" charset="0"/>
                <a:cs typeface="Times New Roman" panose="02020603050405020304" pitchFamily="18" charset="0"/>
              </a:rPr>
              <a:t>afirmatywne </a:t>
            </a:r>
            <a:r>
              <a:rPr lang="pl-PL" sz="2000" dirty="0">
                <a:effectLst/>
                <a:ea typeface="Calibri" panose="020F0502020204030204" pitchFamily="34" charset="0"/>
                <a:cs typeface="Times New Roman" panose="02020603050405020304" pitchFamily="18" charset="0"/>
              </a:rPr>
              <a:t>– pozytywne, potwierdzające; oznaczają zgodność porównywanych cech badanych obiektów lub stanów rzeczy</a:t>
            </a:r>
            <a:r>
              <a:rPr lang="pl-PL" sz="2000" i="1" dirty="0">
                <a:effectLst/>
                <a:ea typeface="Calibri" panose="020F0502020204030204" pitchFamily="34" charset="0"/>
                <a:cs typeface="Times New Roman" panose="02020603050405020304" pitchFamily="18" charset="0"/>
              </a:rPr>
              <a:t> i negatywne </a:t>
            </a:r>
            <a:r>
              <a:rPr lang="pl-PL" sz="2000" dirty="0">
                <a:effectLst/>
                <a:ea typeface="Calibri" panose="020F0502020204030204" pitchFamily="34" charset="0"/>
                <a:cs typeface="Times New Roman" panose="02020603050405020304" pitchFamily="18" charset="0"/>
              </a:rPr>
              <a:t>– stwierdzają odmienność porównywanych cech (ustalenia negatywne).</a:t>
            </a:r>
          </a:p>
          <a:p>
            <a:pPr algn="just"/>
            <a:endParaRPr lang="pl-PL" sz="2000" dirty="0"/>
          </a:p>
          <a:p>
            <a:pPr marL="0" indent="0" algn="just">
              <a:buNone/>
            </a:pPr>
            <a:endParaRPr lang="pl-PL" sz="2000" dirty="0"/>
          </a:p>
        </p:txBody>
      </p:sp>
    </p:spTree>
    <p:extLst>
      <p:ext uri="{BB962C8B-B14F-4D97-AF65-F5344CB8AC3E}">
        <p14:creationId xmlns:p14="http://schemas.microsoft.com/office/powerpoint/2010/main" val="2999663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6EADFD-64C8-D669-F167-D39126A81A5B}"/>
              </a:ext>
            </a:extLst>
          </p:cNvPr>
          <p:cNvSpPr>
            <a:spLocks noGrp="1"/>
          </p:cNvSpPr>
          <p:nvPr>
            <p:ph type="title"/>
          </p:nvPr>
        </p:nvSpPr>
        <p:spPr>
          <a:xfrm>
            <a:off x="2231136" y="330210"/>
            <a:ext cx="7729728" cy="1188720"/>
          </a:xfrm>
        </p:spPr>
        <p:txBody>
          <a:bodyPr>
            <a:normAutofit/>
          </a:bodyPr>
          <a:lstStyle/>
          <a:p>
            <a:r>
              <a:rPr lang="pl-PL" sz="2000" i="0" u="none" strike="noStrike" baseline="0" dirty="0"/>
              <a:t>Sporządzenie (zredagowanie) opinii</a:t>
            </a:r>
            <a:endParaRPr lang="pl-PL" sz="3200" dirty="0"/>
          </a:p>
        </p:txBody>
      </p:sp>
      <p:sp>
        <p:nvSpPr>
          <p:cNvPr id="3" name="Symbol zastępczy zawartości 2">
            <a:extLst>
              <a:ext uri="{FF2B5EF4-FFF2-40B4-BE49-F238E27FC236}">
                <a16:creationId xmlns:a16="http://schemas.microsoft.com/office/drawing/2014/main" id="{99EFA246-DF21-F129-2918-D8FFF2090015}"/>
              </a:ext>
            </a:extLst>
          </p:cNvPr>
          <p:cNvSpPr>
            <a:spLocks noGrp="1"/>
          </p:cNvSpPr>
          <p:nvPr>
            <p:ph idx="1"/>
          </p:nvPr>
        </p:nvSpPr>
        <p:spPr>
          <a:xfrm>
            <a:off x="718457" y="1640229"/>
            <a:ext cx="10916817" cy="5008860"/>
          </a:xfrm>
        </p:spPr>
        <p:txBody>
          <a:bodyPr>
            <a:normAutofit/>
          </a:bodyPr>
          <a:lstStyle/>
          <a:p>
            <a:pPr marL="0" indent="0" algn="just">
              <a:buNone/>
            </a:pPr>
            <a:r>
              <a:rPr lang="pl-PL" sz="2000" dirty="0"/>
              <a:t>Bez względu na zleconą formę, z perspektywy organu procesowego opinia powinna by:</a:t>
            </a:r>
          </a:p>
          <a:p>
            <a:pPr marL="0" indent="0" algn="just">
              <a:buNone/>
            </a:pPr>
            <a:r>
              <a:rPr lang="pl-PL" sz="2000" dirty="0"/>
              <a:t>– </a:t>
            </a:r>
            <a:r>
              <a:rPr lang="pl-PL" sz="2000" b="1" dirty="0"/>
              <a:t>pełna</a:t>
            </a:r>
            <a:r>
              <a:rPr lang="pl-PL" sz="2000" dirty="0"/>
              <a:t>, a więc zawierać odpowiedzi na wszystkie pytania zawarte w postanowieniu o dopuszczeniu dowodu z opinii biegłego, pełne sprawozdanie z przebiegu badań i czynności biegłego oraz uzasadnienie wyrażonych wniosków </a:t>
            </a:r>
          </a:p>
          <a:p>
            <a:pPr marL="0" indent="0" algn="just">
              <a:buNone/>
            </a:pPr>
            <a:r>
              <a:rPr lang="pl-PL" sz="2000" dirty="0"/>
              <a:t>– </a:t>
            </a:r>
            <a:r>
              <a:rPr lang="pl-PL" sz="2000" b="1" dirty="0"/>
              <a:t>jasna</a:t>
            </a:r>
            <a:r>
              <a:rPr lang="pl-PL" sz="2000" dirty="0"/>
              <a:t>, czyli zrozumiała dla organu procesowego przynajmniej w taki sposób, aby można było ustalić, na jakiej podstawie biegły uzyskał końcowe wnioski </a:t>
            </a:r>
          </a:p>
          <a:p>
            <a:pPr marL="0" indent="0" algn="just">
              <a:buNone/>
            </a:pPr>
            <a:r>
              <a:rPr lang="pl-PL" sz="2000" dirty="0"/>
              <a:t>– </a:t>
            </a:r>
            <a:r>
              <a:rPr lang="pl-PL" sz="2000" b="1" dirty="0"/>
              <a:t>niesprzeczna wewnętrznie</a:t>
            </a:r>
            <a:r>
              <a:rPr lang="pl-PL" sz="2000" dirty="0"/>
              <a:t>, tj. gdy twierdzenia biegłego w poszczególnych fragmentach opinii są spójne logicznie, wnioski wynikają z przeprowadzonych badań i uzyskanych danych na temat cech identyfikacyjnych </a:t>
            </a:r>
          </a:p>
          <a:p>
            <a:pPr marL="0" indent="0" algn="just">
              <a:buNone/>
            </a:pPr>
            <a:r>
              <a:rPr lang="pl-PL" sz="2000" dirty="0"/>
              <a:t>– </a:t>
            </a:r>
            <a:r>
              <a:rPr lang="pl-PL" sz="2000" b="1" dirty="0"/>
              <a:t>niesprzeczna zewnętrznie</a:t>
            </a:r>
            <a:r>
              <a:rPr lang="pl-PL" sz="2000" dirty="0"/>
              <a:t>, czyli gdy wydano więcej niż jedną opinię co do określonej okoliczności i materiału badawczego – wnioski z poszczególnych opinii powinny być zgodne. Trzeba podkreślić, że biegły nie powinien dostosowywać treści i wniosków swojej opinii do opinii wydanej już w sprawie, a to organ procesowy powinien dążyć do ustalenia przyczyn rozbieżności poszczególnych opinii na etapie kontroli i oceny opinii.</a:t>
            </a:r>
          </a:p>
        </p:txBody>
      </p:sp>
    </p:spTree>
    <p:extLst>
      <p:ext uri="{BB962C8B-B14F-4D97-AF65-F5344CB8AC3E}">
        <p14:creationId xmlns:p14="http://schemas.microsoft.com/office/powerpoint/2010/main" val="3767725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73BB9A-3282-2772-6BDF-8574FFB5659B}"/>
              </a:ext>
            </a:extLst>
          </p:cNvPr>
          <p:cNvSpPr>
            <a:spLocks noGrp="1"/>
          </p:cNvSpPr>
          <p:nvPr>
            <p:ph type="title"/>
          </p:nvPr>
        </p:nvSpPr>
        <p:spPr>
          <a:xfrm>
            <a:off x="2231136" y="171590"/>
            <a:ext cx="7729728" cy="1188720"/>
          </a:xfrm>
        </p:spPr>
        <p:txBody>
          <a:bodyPr>
            <a:normAutofit/>
          </a:bodyPr>
          <a:lstStyle/>
          <a:p>
            <a:r>
              <a:rPr lang="pl-PL" sz="4000" dirty="0"/>
              <a:t>CZYNNOŚCI SĄDU</a:t>
            </a:r>
          </a:p>
        </p:txBody>
      </p:sp>
      <p:sp>
        <p:nvSpPr>
          <p:cNvPr id="3" name="Symbol zastępczy zawartości 2">
            <a:extLst>
              <a:ext uri="{FF2B5EF4-FFF2-40B4-BE49-F238E27FC236}">
                <a16:creationId xmlns:a16="http://schemas.microsoft.com/office/drawing/2014/main" id="{E5A08495-0319-B1CF-EF88-924DFB4A7BC9}"/>
              </a:ext>
            </a:extLst>
          </p:cNvPr>
          <p:cNvSpPr>
            <a:spLocks noGrp="1"/>
          </p:cNvSpPr>
          <p:nvPr>
            <p:ph idx="1"/>
          </p:nvPr>
        </p:nvSpPr>
        <p:spPr>
          <a:xfrm>
            <a:off x="998375" y="1894114"/>
            <a:ext cx="10021078" cy="4674637"/>
          </a:xfrm>
        </p:spPr>
        <p:txBody>
          <a:bodyPr>
            <a:normAutofit fontScale="92500" lnSpcReduction="20000"/>
          </a:bodyPr>
          <a:lstStyle/>
          <a:p>
            <a:pPr marL="514350" indent="-514350" algn="just">
              <a:buFont typeface="+mj-lt"/>
              <a:buAutoNum type="romanUcPeriod"/>
            </a:pPr>
            <a:r>
              <a:rPr lang="pl-PL" sz="2400" b="1" dirty="0">
                <a:solidFill>
                  <a:schemeClr val="tx1"/>
                </a:solidFill>
              </a:rPr>
              <a:t>ZLECENIE</a:t>
            </a:r>
          </a:p>
          <a:p>
            <a:pPr marL="0" indent="0" algn="just">
              <a:buNone/>
            </a:pPr>
            <a:r>
              <a:rPr lang="pl-PL" sz="2400" dirty="0"/>
              <a:t>Zlecenie ekspertyzy następuje w formie </a:t>
            </a:r>
            <a:r>
              <a:rPr lang="pl-PL" sz="2400" b="1" dirty="0"/>
              <a:t>postanowienia</a:t>
            </a:r>
            <a:r>
              <a:rPr lang="pl-PL" sz="2400" dirty="0"/>
              <a:t> sądu. </a:t>
            </a:r>
          </a:p>
          <a:p>
            <a:pPr marL="0" indent="0" algn="just">
              <a:buNone/>
            </a:pPr>
            <a:r>
              <a:rPr lang="pl-PL" sz="2400" dirty="0"/>
              <a:t>Postanowieniem sąd dopuszcza dowód z opinii biegłego z zakresu określonej specjalności, np. biegły z zakresu techniki motoryzacji czy biegły z zakresu badań osmologicznych.</a:t>
            </a:r>
          </a:p>
          <a:p>
            <a:pPr marL="0" indent="0" algn="just">
              <a:buNone/>
            </a:pPr>
            <a:r>
              <a:rPr lang="pl-PL" sz="2400" dirty="0"/>
              <a:t>Biegły wyznaczany jest przez sąd z listy biegłych sądowych prowadzonej przez Prezesa Sądu Okręgowego.</a:t>
            </a:r>
          </a:p>
          <a:p>
            <a:pPr marL="0" indent="0" algn="just">
              <a:buNone/>
            </a:pPr>
            <a:r>
              <a:rPr lang="pl-PL" sz="2400" dirty="0"/>
              <a:t>Postanowienie powinno zawierać 1) imię, nazwisko i specjalność biegłego lub biegłych, a w wypadku opinii instytucji, w razie potrzeby, specjalność i kwalifikacje osób, które powinny wziąć udział w przeprowadzeniu ekspertyzy; 2) przedmiot i zakres ekspertyzy ze sformułowaniem, w miarę potrzeby, pytań szczegółowych; 3) termin dostarczenia opinii.</a:t>
            </a:r>
          </a:p>
          <a:p>
            <a:pPr marL="0" indent="0" algn="just">
              <a:buNone/>
            </a:pPr>
            <a:r>
              <a:rPr lang="pl-PL" sz="2400" dirty="0"/>
              <a:t>Sąd dopuszcza dowód z opinii biegłego </a:t>
            </a:r>
            <a:r>
              <a:rPr lang="pl-PL" sz="2400" b="1" dirty="0"/>
              <a:t>z urzędu </a:t>
            </a:r>
            <a:r>
              <a:rPr lang="pl-PL" sz="2400" dirty="0"/>
              <a:t>lub </a:t>
            </a:r>
            <a:r>
              <a:rPr lang="pl-PL" sz="2400" b="1" dirty="0"/>
              <a:t>na wniosek stron </a:t>
            </a:r>
            <a:r>
              <a:rPr lang="pl-PL" sz="2400" dirty="0"/>
              <a:t>(uczestników) postępowania.</a:t>
            </a:r>
          </a:p>
          <a:p>
            <a:pPr marL="0" indent="0">
              <a:buNone/>
            </a:pPr>
            <a:endParaRPr lang="pl-PL" dirty="0"/>
          </a:p>
        </p:txBody>
      </p:sp>
    </p:spTree>
    <p:extLst>
      <p:ext uri="{BB962C8B-B14F-4D97-AF65-F5344CB8AC3E}">
        <p14:creationId xmlns:p14="http://schemas.microsoft.com/office/powerpoint/2010/main" val="4208575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4FABD7C-26B7-F72B-BF37-C6EECD5608FF}"/>
              </a:ext>
            </a:extLst>
          </p:cNvPr>
          <p:cNvSpPr>
            <a:spLocks noGrp="1"/>
          </p:cNvSpPr>
          <p:nvPr>
            <p:ph idx="1"/>
          </p:nvPr>
        </p:nvSpPr>
        <p:spPr>
          <a:xfrm>
            <a:off x="139959" y="74645"/>
            <a:ext cx="11915192" cy="6596743"/>
          </a:xfrm>
        </p:spPr>
        <p:txBody>
          <a:bodyPr>
            <a:normAutofit fontScale="92500" lnSpcReduction="20000"/>
          </a:bodyPr>
          <a:lstStyle/>
          <a:p>
            <a:pPr algn="just">
              <a:spcBef>
                <a:spcPts val="750"/>
              </a:spcBef>
            </a:pPr>
            <a:r>
              <a:rPr lang="pl-PL" b="1" i="0" dirty="0">
                <a:solidFill>
                  <a:srgbClr val="FF0000"/>
                </a:solidFill>
                <a:effectLst/>
              </a:rPr>
              <a:t>Postępowanie karne (k.p.k.)</a:t>
            </a:r>
          </a:p>
          <a:p>
            <a:pPr marL="0" indent="0" algn="just">
              <a:spcBef>
                <a:spcPts val="750"/>
              </a:spcBef>
              <a:buNone/>
            </a:pPr>
            <a:r>
              <a:rPr lang="pl-PL" b="1" i="0" dirty="0">
                <a:solidFill>
                  <a:srgbClr val="FF0000"/>
                </a:solidFill>
                <a:effectLst/>
              </a:rPr>
              <a:t>Art. 193 [Powołanie]</a:t>
            </a:r>
            <a:endParaRPr lang="pl-PL" b="0" i="0" dirty="0">
              <a:solidFill>
                <a:srgbClr val="FF0000"/>
              </a:solidFill>
              <a:effectLst/>
            </a:endParaRPr>
          </a:p>
          <a:p>
            <a:pPr marL="0" indent="0" algn="just">
              <a:spcBef>
                <a:spcPts val="525"/>
              </a:spcBef>
              <a:buNone/>
            </a:pPr>
            <a:r>
              <a:rPr lang="pl-PL" b="0" i="0" dirty="0">
                <a:solidFill>
                  <a:srgbClr val="333333"/>
                </a:solidFill>
                <a:effectLst/>
              </a:rPr>
              <a:t>§ 1. Jeżeli stwierdzenie okoliczności mających istotne znaczenie dla rozstrzygnięcia sprawy wymaga </a:t>
            </a:r>
            <a:r>
              <a:rPr lang="pl-PL" b="0" i="0" u="sng" dirty="0">
                <a:solidFill>
                  <a:srgbClr val="333333"/>
                </a:solidFill>
                <a:effectLst/>
              </a:rPr>
              <a:t>wiadomości specjalnych</a:t>
            </a:r>
            <a:r>
              <a:rPr lang="pl-PL" b="0" i="0" dirty="0">
                <a:solidFill>
                  <a:srgbClr val="333333"/>
                </a:solidFill>
                <a:effectLst/>
              </a:rPr>
              <a:t>, zasięga się opinii biegłego albo biegłych.</a:t>
            </a:r>
          </a:p>
          <a:p>
            <a:pPr marL="0" indent="0" algn="just">
              <a:spcBef>
                <a:spcPts val="525"/>
              </a:spcBef>
              <a:buNone/>
            </a:pPr>
            <a:r>
              <a:rPr lang="pl-PL" b="0" i="0" dirty="0">
                <a:solidFill>
                  <a:srgbClr val="333333"/>
                </a:solidFill>
                <a:effectLst/>
              </a:rPr>
              <a:t>§ 2. W celu wydania opinii można też zwrócić się do instytucji naukowej lub specjalistycznej.</a:t>
            </a:r>
          </a:p>
          <a:p>
            <a:pPr marL="0" indent="0" algn="just">
              <a:spcBef>
                <a:spcPts val="525"/>
              </a:spcBef>
              <a:buNone/>
            </a:pPr>
            <a:r>
              <a:rPr lang="pl-PL" b="0" i="0" dirty="0">
                <a:solidFill>
                  <a:srgbClr val="333333"/>
                </a:solidFill>
                <a:effectLst/>
              </a:rPr>
              <a:t>§ 2a. Do instytucji naukowej lub specjalistycznej oraz do osób, które biorą udział w wydaniu opinii tej instytucji, stosuje się odpowiednio przepisy dotyczące biegłych.</a:t>
            </a:r>
          </a:p>
          <a:p>
            <a:pPr marL="0" indent="0" algn="just">
              <a:spcBef>
                <a:spcPts val="525"/>
              </a:spcBef>
              <a:buNone/>
            </a:pPr>
            <a:r>
              <a:rPr lang="pl-PL" b="0" i="0" dirty="0">
                <a:solidFill>
                  <a:srgbClr val="333333"/>
                </a:solidFill>
                <a:effectLst/>
              </a:rPr>
              <a:t>§ 3. W wypadku powołania biegłych z zakresu różnych specjalności, o tym, czy mają oni przeprowadzić badania wspólnie i wydać jedną wspólną opinię, czy opinie odrębne, rozstrzyga organ procesowy powołujący biegłych.</a:t>
            </a:r>
          </a:p>
          <a:p>
            <a:pPr marL="0" indent="0" algn="just">
              <a:spcBef>
                <a:spcPts val="525"/>
              </a:spcBef>
              <a:buNone/>
            </a:pPr>
            <a:endParaRPr lang="pl-PL" dirty="0">
              <a:solidFill>
                <a:srgbClr val="333333"/>
              </a:solidFill>
            </a:endParaRPr>
          </a:p>
          <a:p>
            <a:pPr algn="just">
              <a:spcBef>
                <a:spcPts val="525"/>
              </a:spcBef>
            </a:pPr>
            <a:r>
              <a:rPr lang="pl-PL" b="1" i="0" dirty="0">
                <a:solidFill>
                  <a:srgbClr val="00B050"/>
                </a:solidFill>
                <a:effectLst/>
              </a:rPr>
              <a:t>Postępowanie cywilne (k.p.c.)</a:t>
            </a:r>
          </a:p>
          <a:p>
            <a:pPr marL="0" indent="0" algn="just">
              <a:spcBef>
                <a:spcPts val="750"/>
              </a:spcBef>
              <a:buNone/>
            </a:pPr>
            <a:r>
              <a:rPr lang="pl-PL" b="1" i="0" dirty="0">
                <a:solidFill>
                  <a:srgbClr val="00B050"/>
                </a:solidFill>
                <a:effectLst/>
              </a:rPr>
              <a:t>Art. 278 [Powołanie]</a:t>
            </a:r>
            <a:endParaRPr lang="pl-PL" b="0" i="0" dirty="0">
              <a:solidFill>
                <a:srgbClr val="00B050"/>
              </a:solidFill>
              <a:effectLst/>
            </a:endParaRPr>
          </a:p>
          <a:p>
            <a:pPr marL="0" indent="0" algn="just">
              <a:spcBef>
                <a:spcPts val="525"/>
              </a:spcBef>
              <a:buNone/>
            </a:pPr>
            <a:r>
              <a:rPr lang="pl-PL" b="0" i="0" dirty="0">
                <a:solidFill>
                  <a:srgbClr val="333333"/>
                </a:solidFill>
                <a:effectLst/>
              </a:rPr>
              <a:t>§ 1. W wypadkach wymagających </a:t>
            </a:r>
            <a:r>
              <a:rPr lang="pl-PL" b="0" u="sng" dirty="0">
                <a:solidFill>
                  <a:srgbClr val="333333"/>
                </a:solidFill>
                <a:effectLst/>
              </a:rPr>
              <a:t>wiadomości specjalnych </a:t>
            </a:r>
            <a:r>
              <a:rPr lang="pl-PL" b="0" i="0" dirty="0">
                <a:solidFill>
                  <a:srgbClr val="333333"/>
                </a:solidFill>
                <a:effectLst/>
              </a:rPr>
              <a:t>sąd po wysłuchaniu wniosków stron co do liczby biegłych i ich wyboru może wezwać jednego lub kilku biegłych w celu zasięgnięcia ich opinii.</a:t>
            </a:r>
          </a:p>
          <a:p>
            <a:pPr marL="0" indent="0" algn="just">
              <a:spcBef>
                <a:spcPts val="525"/>
              </a:spcBef>
              <a:buNone/>
            </a:pPr>
            <a:r>
              <a:rPr lang="pl-PL" b="0" i="0" dirty="0">
                <a:solidFill>
                  <a:srgbClr val="333333"/>
                </a:solidFill>
                <a:effectLst/>
              </a:rPr>
              <a:t>§ 2. Sąd orzekający może pozostawić prawo wyboru biegłego sędziemu wyznaczonemu lub sądowi wezwanemu.</a:t>
            </a:r>
          </a:p>
          <a:p>
            <a:pPr marL="0" indent="0" algn="just">
              <a:spcBef>
                <a:spcPts val="525"/>
              </a:spcBef>
              <a:buNone/>
            </a:pPr>
            <a:r>
              <a:rPr lang="pl-PL" b="0" i="0" dirty="0">
                <a:solidFill>
                  <a:srgbClr val="333333"/>
                </a:solidFill>
                <a:effectLst/>
              </a:rPr>
              <a:t>§ 3. Sąd oznaczy, czy opinia ma być przedstawiona ustnie, czy na piśmie.</a:t>
            </a:r>
          </a:p>
          <a:p>
            <a:pPr marL="0" indent="0" algn="just">
              <a:spcBef>
                <a:spcPts val="525"/>
              </a:spcBef>
              <a:buNone/>
            </a:pPr>
            <a:r>
              <a:rPr lang="pl-PL" b="0" i="0" dirty="0">
                <a:solidFill>
                  <a:srgbClr val="333333"/>
                </a:solidFill>
                <a:effectLst/>
              </a:rPr>
              <a:t>§ 4. Jeżeli sąd nie wyznaczył osoby biegłego, wskazuje ją przewodniczący.</a:t>
            </a:r>
          </a:p>
          <a:p>
            <a:pPr marL="0" indent="0" algn="just">
              <a:spcBef>
                <a:spcPts val="525"/>
              </a:spcBef>
              <a:buNone/>
            </a:pPr>
            <a:endParaRPr lang="pl-PL" dirty="0">
              <a:solidFill>
                <a:srgbClr val="333333"/>
              </a:solidFill>
            </a:endParaRPr>
          </a:p>
          <a:p>
            <a:pPr algn="just">
              <a:spcBef>
                <a:spcPts val="525"/>
              </a:spcBef>
            </a:pPr>
            <a:r>
              <a:rPr lang="pl-PL" b="1" i="0" dirty="0">
                <a:solidFill>
                  <a:srgbClr val="0070C0"/>
                </a:solidFill>
                <a:effectLst/>
              </a:rPr>
              <a:t>Postępowanie administracyjne (k.p.a.)</a:t>
            </a:r>
          </a:p>
          <a:p>
            <a:pPr marL="0" indent="0" algn="just">
              <a:spcBef>
                <a:spcPts val="750"/>
              </a:spcBef>
              <a:buNone/>
            </a:pPr>
            <a:r>
              <a:rPr lang="pl-PL" b="1" i="0" dirty="0">
                <a:solidFill>
                  <a:srgbClr val="0070C0"/>
                </a:solidFill>
                <a:effectLst/>
              </a:rPr>
              <a:t>Art. 84 [Powołanie biegłego]</a:t>
            </a:r>
            <a:endParaRPr lang="pl-PL" b="0" i="0" dirty="0">
              <a:solidFill>
                <a:srgbClr val="0070C0"/>
              </a:solidFill>
              <a:effectLst/>
            </a:endParaRPr>
          </a:p>
          <a:p>
            <a:pPr marL="0" indent="0" algn="just">
              <a:spcBef>
                <a:spcPts val="525"/>
              </a:spcBef>
              <a:buNone/>
            </a:pPr>
            <a:r>
              <a:rPr lang="pl-PL" b="0" i="0" dirty="0">
                <a:solidFill>
                  <a:srgbClr val="333333"/>
                </a:solidFill>
                <a:effectLst/>
              </a:rPr>
              <a:t>§ 1. Gdy w sprawie wymagane są </a:t>
            </a:r>
            <a:r>
              <a:rPr lang="pl-PL" b="0" i="0" u="sng" dirty="0">
                <a:solidFill>
                  <a:srgbClr val="333333"/>
                </a:solidFill>
                <a:effectLst/>
              </a:rPr>
              <a:t>wiadomości specjalne</a:t>
            </a:r>
            <a:r>
              <a:rPr lang="pl-PL" b="0" i="0" dirty="0">
                <a:solidFill>
                  <a:srgbClr val="333333"/>
                </a:solidFill>
                <a:effectLst/>
              </a:rPr>
              <a:t>, organ administracji publicznej może zwrócić się do biegłego lub biegłych o wydanie opinii.</a:t>
            </a:r>
          </a:p>
          <a:p>
            <a:pPr marL="0" indent="0" algn="just">
              <a:spcBef>
                <a:spcPts val="525"/>
              </a:spcBef>
              <a:buNone/>
            </a:pPr>
            <a:r>
              <a:rPr lang="pl-PL" b="0" i="0" dirty="0">
                <a:solidFill>
                  <a:srgbClr val="333333"/>
                </a:solidFill>
                <a:effectLst/>
              </a:rPr>
              <a:t>§ 2. Biegły podlega wyłączeniu na zasadach i w trybie określonym w </a:t>
            </a:r>
            <a:r>
              <a:rPr lang="pl-PL" b="0" i="0" u="none" strike="noStrike" dirty="0">
                <a:solidFill>
                  <a:srgbClr val="CC0000"/>
                </a:solidFill>
                <a:effectLst/>
                <a:hlinkClick r:id="rId2"/>
              </a:rPr>
              <a:t>art. 24</a:t>
            </a:r>
            <a:r>
              <a:rPr lang="pl-PL" b="0" i="0" dirty="0">
                <a:solidFill>
                  <a:srgbClr val="333333"/>
                </a:solidFill>
                <a:effectLst/>
              </a:rPr>
              <a:t>. Poza tym do biegłych stosuje się przepisy dotyczące przesłuchania świadków.</a:t>
            </a:r>
          </a:p>
          <a:p>
            <a:pPr>
              <a:spcBef>
                <a:spcPts val="525"/>
              </a:spcBef>
            </a:pPr>
            <a:endParaRPr lang="pl-PL" b="1" i="0" dirty="0">
              <a:solidFill>
                <a:srgbClr val="333333"/>
              </a:solidFill>
              <a:effectLst/>
            </a:endParaRPr>
          </a:p>
          <a:p>
            <a:pPr marL="0" indent="0" algn="l">
              <a:spcBef>
                <a:spcPts val="525"/>
              </a:spcBef>
              <a:buNone/>
            </a:pPr>
            <a:endParaRPr lang="pl-PL" b="0" i="0" dirty="0">
              <a:solidFill>
                <a:srgbClr val="333333"/>
              </a:solidFill>
              <a:effectLst/>
            </a:endParaRPr>
          </a:p>
          <a:p>
            <a:pPr algn="l">
              <a:spcBef>
                <a:spcPts val="525"/>
              </a:spcBef>
            </a:pPr>
            <a:endParaRPr lang="pl-PL" b="0" i="0" dirty="0">
              <a:solidFill>
                <a:srgbClr val="333333"/>
              </a:solidFill>
              <a:effectLst/>
            </a:endParaRPr>
          </a:p>
          <a:p>
            <a:endParaRPr lang="pl-PL" dirty="0"/>
          </a:p>
        </p:txBody>
      </p:sp>
    </p:spTree>
    <p:extLst>
      <p:ext uri="{BB962C8B-B14F-4D97-AF65-F5344CB8AC3E}">
        <p14:creationId xmlns:p14="http://schemas.microsoft.com/office/powerpoint/2010/main" val="2663956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44B946F-1E4E-D734-A1A0-F48EECC990F0}"/>
              </a:ext>
            </a:extLst>
          </p:cNvPr>
          <p:cNvSpPr>
            <a:spLocks noGrp="1"/>
          </p:cNvSpPr>
          <p:nvPr>
            <p:ph idx="1"/>
          </p:nvPr>
        </p:nvSpPr>
        <p:spPr>
          <a:xfrm>
            <a:off x="625151" y="391886"/>
            <a:ext cx="10972800" cy="6036906"/>
          </a:xfrm>
        </p:spPr>
        <p:txBody>
          <a:bodyPr>
            <a:normAutofit lnSpcReduction="10000"/>
          </a:bodyPr>
          <a:lstStyle/>
          <a:p>
            <a:pPr algn="just"/>
            <a:r>
              <a:rPr lang="pl-PL" sz="1900" b="0" i="0" dirty="0">
                <a:solidFill>
                  <a:srgbClr val="333333"/>
                </a:solidFill>
                <a:effectLst/>
              </a:rPr>
              <a:t>Unormowanie wskazane w </a:t>
            </a:r>
            <a:r>
              <a:rPr lang="pl-PL" sz="1900" b="0" i="0" dirty="0">
                <a:solidFill>
                  <a:srgbClr val="FF0000"/>
                </a:solidFill>
                <a:effectLst/>
              </a:rPr>
              <a:t>art. 193 KPK </a:t>
            </a:r>
            <a:r>
              <a:rPr lang="pl-PL" sz="1900" b="0" i="0" dirty="0">
                <a:solidFill>
                  <a:srgbClr val="333333"/>
                </a:solidFill>
                <a:effectLst/>
              </a:rPr>
              <a:t>jednoznacznie wskazuje na </a:t>
            </a:r>
            <a:r>
              <a:rPr lang="pl-PL" sz="1900" b="1" i="0" dirty="0">
                <a:solidFill>
                  <a:srgbClr val="333333"/>
                </a:solidFill>
                <a:effectLst/>
              </a:rPr>
              <a:t>obligatoryjność zasięgnięcia opinii biegłego</a:t>
            </a:r>
            <a:r>
              <a:rPr lang="pl-PL" sz="1900" b="0" i="0" dirty="0">
                <a:solidFill>
                  <a:srgbClr val="333333"/>
                </a:solidFill>
                <a:effectLst/>
              </a:rPr>
              <a:t> w sytuacjach, gdy rozstrzygnięcie o przedmiocie postępowania wymaga wiadomości specjalnych. (wyrok Sądu Najwyższego z dnia 9 września 2020 r., </a:t>
            </a:r>
            <a:r>
              <a:rPr lang="pl-PL" sz="1900" b="0" i="0" u="sng" strike="noStrike" dirty="0">
                <a:solidFill>
                  <a:schemeClr val="tx1"/>
                </a:solidFill>
                <a:effectLst/>
                <a:hlinkClick r:id="rId2">
                  <a:extLst>
                    <a:ext uri="{A12FA001-AC4F-418D-AE19-62706E023703}">
                      <ahyp:hlinkClr xmlns:ahyp="http://schemas.microsoft.com/office/drawing/2018/hyperlinkcolor" val="tx"/>
                    </a:ext>
                  </a:extLst>
                </a:hlinkClick>
              </a:rPr>
              <a:t>IV KK 155/19</a:t>
            </a:r>
            <a:r>
              <a:rPr lang="pl-PL" sz="1900" b="0" i="0" u="none" strike="noStrike" dirty="0">
                <a:solidFill>
                  <a:srgbClr val="CC0000"/>
                </a:solidFill>
                <a:effectLst/>
              </a:rPr>
              <a:t>)</a:t>
            </a:r>
            <a:r>
              <a:rPr lang="pl-PL" sz="1900" b="0" i="0" dirty="0">
                <a:solidFill>
                  <a:srgbClr val="333333"/>
                </a:solidFill>
                <a:effectLst/>
              </a:rPr>
              <a:t> Zgodnie z treścią tak zdekodowanego obowiązku, </a:t>
            </a:r>
            <a:r>
              <a:rPr lang="pl-PL" sz="1900" b="1" i="0" dirty="0">
                <a:solidFill>
                  <a:srgbClr val="333333"/>
                </a:solidFill>
                <a:effectLst/>
              </a:rPr>
              <a:t>dowodu z opinii biegłego nie może zastąpić żaden inny dowód</a:t>
            </a:r>
            <a:r>
              <a:rPr lang="pl-PL" sz="1900" b="0" i="0" dirty="0">
                <a:solidFill>
                  <a:srgbClr val="333333"/>
                </a:solidFill>
                <a:effectLst/>
              </a:rPr>
              <a:t>. Dotyczy to również sytuacji, gdy </a:t>
            </a:r>
            <a:r>
              <a:rPr lang="pl-PL" sz="1900" b="1" i="0" dirty="0">
                <a:solidFill>
                  <a:srgbClr val="333333"/>
                </a:solidFill>
                <a:effectLst/>
              </a:rPr>
              <a:t>inne źródło dowodowe</a:t>
            </a:r>
            <a:r>
              <a:rPr lang="pl-PL" sz="1900" b="0" i="0" dirty="0">
                <a:solidFill>
                  <a:srgbClr val="333333"/>
                </a:solidFill>
                <a:effectLst/>
              </a:rPr>
              <a:t>, np. świadek, posiada wiadomości specjalne pozwalające mu wypowiedzieć się w kwestii stanowiącej przedmiot opiniowania, jak również gdy wiadomościami takimi dysponuje – przykładowo ze względu na swoje zainteresowania – </a:t>
            </a:r>
            <a:r>
              <a:rPr lang="pl-PL" sz="1900" b="1" i="0" dirty="0">
                <a:solidFill>
                  <a:srgbClr val="333333"/>
                </a:solidFill>
                <a:effectLst/>
              </a:rPr>
              <a:t>sam organ.</a:t>
            </a:r>
          </a:p>
          <a:p>
            <a:pPr algn="just"/>
            <a:r>
              <a:rPr lang="pl-PL" sz="1900" i="0" dirty="0">
                <a:solidFill>
                  <a:srgbClr val="333333"/>
                </a:solidFill>
                <a:effectLst/>
              </a:rPr>
              <a:t>Zgodnie z </a:t>
            </a:r>
            <a:r>
              <a:rPr lang="pl-PL" sz="1900" i="0" dirty="0">
                <a:solidFill>
                  <a:srgbClr val="00B050"/>
                </a:solidFill>
                <a:effectLst/>
              </a:rPr>
              <a:t>art. 278 § 1 KPC</a:t>
            </a:r>
            <a:r>
              <a:rPr lang="pl-PL" sz="1900" i="0" dirty="0">
                <a:solidFill>
                  <a:srgbClr val="333333"/>
                </a:solidFill>
                <a:effectLst/>
              </a:rPr>
              <a:t>, w wypadkach wymagających wiadomości specjalnych sąd po wysłuchaniu wniosków stron co do liczby biegłych i ich wyboru </a:t>
            </a:r>
            <a:r>
              <a:rPr lang="pl-PL" sz="1900" b="1" i="0" u="sng" dirty="0">
                <a:solidFill>
                  <a:srgbClr val="333333"/>
                </a:solidFill>
                <a:effectLst/>
              </a:rPr>
              <a:t>może</a:t>
            </a:r>
            <a:r>
              <a:rPr lang="pl-PL" sz="1900" i="0" dirty="0">
                <a:solidFill>
                  <a:srgbClr val="333333"/>
                </a:solidFill>
                <a:effectLst/>
              </a:rPr>
              <a:t> wezwać jednego lub kilku biegłych w celu zasięgnięcia ich opinii. Warte podkreślenia jest jednak to, że ostatecznym </a:t>
            </a:r>
            <a:r>
              <a:rPr lang="pl-PL" sz="1900" i="0" u="sng" dirty="0">
                <a:solidFill>
                  <a:srgbClr val="333333"/>
                </a:solidFill>
                <a:effectLst/>
              </a:rPr>
              <a:t>decydentem</a:t>
            </a:r>
            <a:r>
              <a:rPr lang="pl-PL" sz="1900" i="0" dirty="0">
                <a:solidFill>
                  <a:srgbClr val="333333"/>
                </a:solidFill>
                <a:effectLst/>
              </a:rPr>
              <a:t> w zakresie ustalenia niezbędności przeprowadzenia dowodu z opinii biegłego jest organ procesowy. Ustawodawca umożliwia co prawda stronom postępowania udział w wyborze biegłego, ale nie pozostawia im wyłącznej kompetencji do samodzielnego przedstawiania dowodu z jego opinii. </a:t>
            </a:r>
          </a:p>
          <a:p>
            <a:pPr marL="0" indent="0" algn="just">
              <a:buNone/>
            </a:pPr>
            <a:r>
              <a:rPr lang="pl-PL" sz="1900" i="0" dirty="0">
                <a:solidFill>
                  <a:srgbClr val="333333"/>
                </a:solidFill>
                <a:effectLst/>
              </a:rPr>
              <a:t>Ocena sądu co do konieczności przeprowadzania dowodu z opinii biegłego doznaje ograniczeń w tych wypadkach, w których dowód z opinii biegłego jest obligatoryjny (art. 553 i art. 619 § 2 KPC).</a:t>
            </a:r>
          </a:p>
          <a:p>
            <a:pPr marL="0" indent="0" algn="just">
              <a:buNone/>
            </a:pPr>
            <a:r>
              <a:rPr lang="pl-PL" sz="1900" i="0" dirty="0">
                <a:solidFill>
                  <a:srgbClr val="333333"/>
                </a:solidFill>
                <a:effectLst/>
              </a:rPr>
              <a:t>Art.. 553 § 1 k.p.c. Osoba, której dotyczy wniosek o ubezwłasnowolnienie, musi być zbadana przez biegłego lekarza psychiatrę lub neurologa, a także psychologa.</a:t>
            </a:r>
          </a:p>
          <a:p>
            <a:pPr marL="0" indent="0" algn="just">
              <a:buNone/>
            </a:pPr>
            <a:r>
              <a:rPr lang="pl-PL" sz="1900" i="0" dirty="0">
                <a:solidFill>
                  <a:srgbClr val="333333"/>
                </a:solidFill>
                <a:effectLst/>
              </a:rPr>
              <a:t>Art. 619 [Ustalenie przez sąd z urzędu składu i wartości gospodarstwa rolnego] § 2. Podział w naturze nastąpi po zasięgnięciu opinii biegłych co do sposobu podziału (zniesienie współwłasności gospodarstwa rolnego).</a:t>
            </a:r>
          </a:p>
          <a:p>
            <a:pPr algn="just"/>
            <a:endParaRPr lang="pl-PL" dirty="0"/>
          </a:p>
        </p:txBody>
      </p:sp>
    </p:spTree>
    <p:extLst>
      <p:ext uri="{BB962C8B-B14F-4D97-AF65-F5344CB8AC3E}">
        <p14:creationId xmlns:p14="http://schemas.microsoft.com/office/powerpoint/2010/main" val="935966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D048DAF-98AF-0094-D8EB-53CD9EF73D44}"/>
              </a:ext>
            </a:extLst>
          </p:cNvPr>
          <p:cNvSpPr>
            <a:spLocks noGrp="1"/>
          </p:cNvSpPr>
          <p:nvPr>
            <p:ph idx="1"/>
          </p:nvPr>
        </p:nvSpPr>
        <p:spPr>
          <a:xfrm>
            <a:off x="438539" y="298580"/>
            <a:ext cx="10972800" cy="6139542"/>
          </a:xfrm>
        </p:spPr>
        <p:txBody>
          <a:bodyPr/>
          <a:lstStyle/>
          <a:p>
            <a:pPr marL="228600" marR="0" lvl="0" indent="-228600" algn="just" defTabSz="914400" rtl="0" eaLnBrk="1" fontAlgn="auto" latinLnBrk="0" hangingPunct="1">
              <a:lnSpc>
                <a:spcPct val="150000"/>
              </a:lnSpc>
              <a:spcBef>
                <a:spcPts val="1000"/>
              </a:spcBef>
              <a:spcAft>
                <a:spcPts val="0"/>
              </a:spcAft>
              <a:buClr>
                <a:srgbClr val="9BAFB5"/>
              </a:buClr>
              <a:buSzTx/>
              <a:buFont typeface="Arial" panose="020B0604020202020204" pitchFamily="34" charset="0"/>
              <a:buChar char="•"/>
              <a:tabLst/>
              <a:defRPr/>
            </a:pPr>
            <a:r>
              <a:rPr kumimoji="0" lang="pl-PL" sz="2000" b="0" i="0" u="none" strike="noStrike" kern="1200" cap="none" spc="0" normalizeH="0" baseline="0" noProof="0" dirty="0">
                <a:ln>
                  <a:noFill/>
                </a:ln>
                <a:solidFill>
                  <a:srgbClr val="333333"/>
                </a:solidFill>
                <a:effectLst/>
                <a:uLnTx/>
                <a:uFillTx/>
                <a:latin typeface="Gill Sans MT" panose="020B0502020104020203"/>
                <a:ea typeface="+mn-ea"/>
                <a:cs typeface="+mn-cs"/>
              </a:rPr>
              <a:t>Według </a:t>
            </a:r>
            <a:r>
              <a:rPr kumimoji="0" lang="pl-PL" sz="2000" b="0" i="0" u="none" strike="noStrike" kern="1200" cap="none" spc="0" normalizeH="0" baseline="0" noProof="0" dirty="0">
                <a:ln>
                  <a:noFill/>
                </a:ln>
                <a:solidFill>
                  <a:srgbClr val="0070C0"/>
                </a:solidFill>
                <a:effectLst/>
                <a:uLnTx/>
                <a:uFillTx/>
                <a:latin typeface="Gill Sans MT" panose="020B0502020104020203"/>
                <a:ea typeface="+mn-ea"/>
                <a:cs typeface="+mn-cs"/>
              </a:rPr>
              <a:t>art. 84 § 1 KPA</a:t>
            </a:r>
            <a:r>
              <a:rPr kumimoji="0" lang="pl-PL" sz="2000" b="0" i="0" u="none" strike="noStrike" kern="1200" cap="none" spc="0" normalizeH="0" baseline="0" noProof="0" dirty="0">
                <a:ln>
                  <a:noFill/>
                </a:ln>
                <a:solidFill>
                  <a:srgbClr val="333333"/>
                </a:solidFill>
                <a:effectLst/>
                <a:uLnTx/>
                <a:uFillTx/>
                <a:latin typeface="Gill Sans MT" panose="020B0502020104020203"/>
                <a:ea typeface="+mn-ea"/>
                <a:cs typeface="+mn-cs"/>
              </a:rPr>
              <a:t>, jeżeli w sprawie są wymagane wiadomości specjalne, organ administracji publicznej może zwrócić się do biegłego lub biegłych o wydanie opinii. Użyte w tym przepisie słowo "</a:t>
            </a:r>
            <a:r>
              <a:rPr kumimoji="0" lang="pl-PL" sz="2000" b="1" i="0" u="sng" strike="noStrike" kern="1200" cap="none" spc="0" normalizeH="0" baseline="0" noProof="0" dirty="0">
                <a:ln>
                  <a:noFill/>
                </a:ln>
                <a:solidFill>
                  <a:srgbClr val="333333"/>
                </a:solidFill>
                <a:effectLst/>
                <a:uLnTx/>
                <a:uFillTx/>
                <a:latin typeface="Gill Sans MT" panose="020B0502020104020203"/>
                <a:ea typeface="+mn-ea"/>
                <a:cs typeface="+mn-cs"/>
              </a:rPr>
              <a:t>może</a:t>
            </a:r>
            <a:r>
              <a:rPr kumimoji="0" lang="pl-PL" sz="2000" b="0" i="0" u="none" strike="noStrike" kern="1200" cap="none" spc="0" normalizeH="0" baseline="0" noProof="0" dirty="0">
                <a:ln>
                  <a:noFill/>
                </a:ln>
                <a:solidFill>
                  <a:srgbClr val="333333"/>
                </a:solidFill>
                <a:effectLst/>
                <a:uLnTx/>
                <a:uFillTx/>
                <a:latin typeface="Gill Sans MT" panose="020B0502020104020203"/>
                <a:ea typeface="+mn-ea"/>
                <a:cs typeface="+mn-cs"/>
              </a:rPr>
              <a:t>" oznacza pozostawienie organowi swobody w korzystaniu z tego środka dowodowego. Granice korzystania z tej swobody są wyznaczone przez zasadę prawdy obiektywnej, bo z niej wypływa obowiązek organu podjęcia wszelkich czynności mających na celu ustalenie rzeczywistego stanu faktycznego sprawy administracyjnej. W sprawach zatem o zawiłym stanie faktycznym, który można wyjaśnić dopiero wtedy, gdy dysponuje się specjalnymi wiadomościami, organ, rozpoznając sprawę, obowiązany jest wykorzystać ten środek dowodowy.</a:t>
            </a:r>
          </a:p>
          <a:p>
            <a:endParaRPr lang="pl-PL" dirty="0"/>
          </a:p>
        </p:txBody>
      </p:sp>
    </p:spTree>
    <p:extLst>
      <p:ext uri="{BB962C8B-B14F-4D97-AF65-F5344CB8AC3E}">
        <p14:creationId xmlns:p14="http://schemas.microsoft.com/office/powerpoint/2010/main" val="1282679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AB386-4D8D-FB53-9C9A-DBB75E094D31}"/>
            </a:ext>
          </a:extLst>
        </p:cNvPr>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B015401-A33F-7505-2D60-11BB0D639748}"/>
              </a:ext>
            </a:extLst>
          </p:cNvPr>
          <p:cNvSpPr>
            <a:spLocks noGrp="1"/>
          </p:cNvSpPr>
          <p:nvPr>
            <p:ph idx="1"/>
          </p:nvPr>
        </p:nvSpPr>
        <p:spPr>
          <a:xfrm>
            <a:off x="625151" y="391886"/>
            <a:ext cx="10972800" cy="6036906"/>
          </a:xfrm>
        </p:spPr>
        <p:txBody>
          <a:bodyPr>
            <a:normAutofit/>
          </a:bodyPr>
          <a:lstStyle/>
          <a:p>
            <a:pPr marL="0" indent="0" algn="just">
              <a:buNone/>
            </a:pPr>
            <a:r>
              <a:rPr lang="pl-PL" sz="2000" b="1" dirty="0"/>
              <a:t>II.  UDOSTĘPNIENIE AKT SPRAWY</a:t>
            </a:r>
          </a:p>
          <a:p>
            <a:pPr marL="0" indent="0" algn="just">
              <a:buNone/>
            </a:pPr>
            <a:endParaRPr lang="pl-PL" b="1" dirty="0"/>
          </a:p>
          <a:p>
            <a:pPr marL="0" indent="0" algn="just">
              <a:buNone/>
            </a:pPr>
            <a:r>
              <a:rPr lang="pl-PL" b="1" dirty="0">
                <a:solidFill>
                  <a:srgbClr val="FF0000"/>
                </a:solidFill>
              </a:rPr>
              <a:t>Art. 198 k.p.k.</a:t>
            </a:r>
            <a:r>
              <a:rPr lang="pl-PL" dirty="0">
                <a:solidFill>
                  <a:srgbClr val="FF0000"/>
                </a:solidFill>
              </a:rPr>
              <a:t> </a:t>
            </a:r>
            <a:r>
              <a:rPr lang="pl-PL" dirty="0"/>
              <a:t>[Przygotowanie opinii]</a:t>
            </a:r>
          </a:p>
          <a:p>
            <a:pPr marL="0" indent="0" algn="just">
              <a:buNone/>
            </a:pPr>
            <a:r>
              <a:rPr lang="pl-PL" dirty="0"/>
              <a:t>§ 1. Jeżeli jest to niezbędne do wydania opinii, sąd lub prokurator udostępnia biegłemu poszczególne dokumenty z akt sprawy lub uwierzytelnione kopie tych dokumentów. Dokumenty mogą być również udostępnione w postaci elektronicznej. Biegłemu powołanemu z tego względu, że wydana przez innego biegłego opinia jest niepełna lub niejasna albo gdy zachodzi sprzeczność w niej samej lub między różnymi innymi opiniami w tej samej sprawie, przed wydaniem opinii </a:t>
            </a:r>
            <a:r>
              <a:rPr lang="pl-PL" u="sng" dirty="0"/>
              <a:t>nie udostępnia się tej innej opinii lub tych innych opinii</a:t>
            </a:r>
            <a:r>
              <a:rPr lang="pl-PL" dirty="0"/>
              <a:t>. Inną opinię lub inne opinie można udostępnić biegłemu, w niezbędnym zakresie, tylko w wyjątkowym, szczególnie uzasadnionym wypadku, gdy przedmiot opinii powołanego biegłego bezpośrednio dotyczy treści tej innej opinii lub tych innych opinii.</a:t>
            </a:r>
          </a:p>
          <a:p>
            <a:pPr marL="0" indent="0" algn="just">
              <a:buNone/>
            </a:pPr>
            <a:r>
              <a:rPr lang="pl-PL" dirty="0"/>
              <a:t>§ 1a. W wypadku udostępnienia biegłemu dokumentów z akt sprawy, również w postaci elektronicznej, lub uwierzytelnionych kopii tych dokumentów, o których mowa w § 1, sporządza się w formie notatki urzędowej wykaz dokumentów, których oryginały, postać elektroniczna lub uwierzytelnione kopie zostały przed wydaniem opinii udostępnione biegłemu. Notatka powinna być podpisana przez osobę sporządzającą z podaniem imienia, nazwiska i stanowiska służbowego oraz załączona do akt sprawy.</a:t>
            </a:r>
          </a:p>
          <a:p>
            <a:pPr marL="0" indent="0" algn="just">
              <a:buNone/>
            </a:pPr>
            <a:endParaRPr lang="pl-PL" dirty="0"/>
          </a:p>
          <a:p>
            <a:pPr marL="0" indent="0" algn="just">
              <a:buNone/>
            </a:pPr>
            <a:endParaRPr lang="pl-PL" dirty="0"/>
          </a:p>
          <a:p>
            <a:pPr algn="just"/>
            <a:endParaRPr lang="pl-PL" sz="2000" b="1" dirty="0"/>
          </a:p>
        </p:txBody>
      </p:sp>
    </p:spTree>
    <p:extLst>
      <p:ext uri="{BB962C8B-B14F-4D97-AF65-F5344CB8AC3E}">
        <p14:creationId xmlns:p14="http://schemas.microsoft.com/office/powerpoint/2010/main" val="613975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891C181-9081-EAFC-6B32-41D88F9228C8}"/>
              </a:ext>
            </a:extLst>
          </p:cNvPr>
          <p:cNvSpPr>
            <a:spLocks noGrp="1"/>
          </p:cNvSpPr>
          <p:nvPr>
            <p:ph idx="1"/>
          </p:nvPr>
        </p:nvSpPr>
        <p:spPr>
          <a:xfrm>
            <a:off x="550506" y="550506"/>
            <a:ext cx="11066106" cy="5831633"/>
          </a:xfrm>
        </p:spPr>
        <p:txBody>
          <a:bodyPr/>
          <a:lstStyle/>
          <a:p>
            <a:pPr marL="0" indent="0" algn="just">
              <a:buNone/>
            </a:pPr>
            <a:r>
              <a:rPr lang="pl-PL" b="1" u="sng" dirty="0">
                <a:solidFill>
                  <a:srgbClr val="00B050"/>
                </a:solidFill>
                <a:hlinkClick r:id="rId2" tooltip="Przedstawienie biegłemu akt sprawy i przedmiotu oględzin">
                  <a:extLst>
                    <a:ext uri="{A12FA001-AC4F-418D-AE19-62706E023703}">
                      <ahyp:hlinkClr xmlns:ahyp="http://schemas.microsoft.com/office/drawing/2018/hyperlinkcolor" val="tx"/>
                    </a:ext>
                  </a:extLst>
                </a:hlinkClick>
              </a:rPr>
              <a:t>Art. 284. k.p.c.</a:t>
            </a:r>
            <a:r>
              <a:rPr lang="pl-PL" u="sng" dirty="0">
                <a:solidFill>
                  <a:srgbClr val="00B050"/>
                </a:solidFill>
                <a:hlinkClick r:id="rId2" tooltip="Przedstawienie biegłemu akt sprawy i przedmiotu oględzin">
                  <a:extLst>
                    <a:ext uri="{A12FA001-AC4F-418D-AE19-62706E023703}">
                      <ahyp:hlinkClr xmlns:ahyp="http://schemas.microsoft.com/office/drawing/2018/hyperlinkcolor" val="tx"/>
                    </a:ext>
                  </a:extLst>
                </a:hlinkClick>
              </a:rPr>
              <a:t> </a:t>
            </a:r>
            <a:r>
              <a:rPr lang="pl-PL" u="sng" dirty="0">
                <a:hlinkClick r:id="rId2" tooltip="Przedstawienie biegłemu akt sprawy i przedmiotu oględzin">
                  <a:extLst>
                    <a:ext uri="{A12FA001-AC4F-418D-AE19-62706E023703}">
                      <ahyp:hlinkClr xmlns:ahyp="http://schemas.microsoft.com/office/drawing/2018/hyperlinkcolor" val="tx"/>
                    </a:ext>
                  </a:extLst>
                </a:hlinkClick>
              </a:rPr>
              <a:t>Przedstawienie biegłemu akt sprawy i przedmiotu oględzin</a:t>
            </a:r>
            <a:endParaRPr lang="pl-PL" u="sng" dirty="0"/>
          </a:p>
          <a:p>
            <a:pPr marL="0" indent="0" algn="just">
              <a:spcAft>
                <a:spcPts val="375"/>
              </a:spcAft>
              <a:buNone/>
            </a:pPr>
            <a:r>
              <a:rPr lang="pl-PL" dirty="0"/>
              <a:t>§ 1. Sąd może zarządzić przedstawienie biegłemu w niezbędnym zakresie akt sprawy lub przedmiotu oględzin oraz zarządzić, by był obecny lub brał udział w przeprowadzeniu dowodu.</a:t>
            </a:r>
            <a:br>
              <a:rPr lang="pl-PL" dirty="0"/>
            </a:br>
            <a:r>
              <a:rPr lang="pl-PL" dirty="0"/>
              <a:t>§ 2. Przedstawienie akt sprawy lub ich kopii biegłemu wpisanemu na listę biegłych sądowych może nastąpić za pośrednictwem portalu informacyjnego.</a:t>
            </a:r>
            <a:br>
              <a:rPr lang="pl-PL" dirty="0"/>
            </a:br>
            <a:r>
              <a:rPr lang="pl-PL" dirty="0"/>
              <a:t>§ 3. Sąd zarządza przeprowadzenie czynności z udziałem biegłego na sali sądowej na uzasadniony wniosek strony, albo w przypadku, gdy wiarygodność opinii przedstawianej w ramach posiedzenia zdalnego budzi wątpliwości.</a:t>
            </a:r>
          </a:p>
          <a:p>
            <a:pPr marL="0" indent="0">
              <a:buNone/>
            </a:pPr>
            <a:endParaRPr lang="pl-PL" dirty="0"/>
          </a:p>
          <a:p>
            <a:r>
              <a:rPr lang="pl-PL" sz="1800" b="1" dirty="0"/>
              <a:t>przedłużenie terminu do wykonania ekspertyzy</a:t>
            </a:r>
          </a:p>
          <a:p>
            <a:pPr marL="0" indent="0">
              <a:buNone/>
            </a:pPr>
            <a:r>
              <a:rPr lang="pl-PL" dirty="0"/>
              <a:t>Zasadniczo to organ postępowania wyznacza biegłemu termin do wykonania ekspertyzy. Najczęściej jest to termin określony w miesiącach (w sprawach naglących nawet kilka – kilkanaście dni).</a:t>
            </a:r>
          </a:p>
          <a:p>
            <a:pPr marL="0" indent="0">
              <a:buNone/>
            </a:pPr>
            <a:r>
              <a:rPr lang="pl-PL" dirty="0"/>
              <a:t>Na wniosek biegłego sąd może przedłużyć termin do złożenia opinii, o ile nie wpłynie to negatywnie na czas trwania sprawy (nie przedłuży znacząco rozpoznania sprawy przez sąd).</a:t>
            </a:r>
          </a:p>
        </p:txBody>
      </p:sp>
    </p:spTree>
    <p:extLst>
      <p:ext uri="{BB962C8B-B14F-4D97-AF65-F5344CB8AC3E}">
        <p14:creationId xmlns:p14="http://schemas.microsoft.com/office/powerpoint/2010/main" val="1632699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341F350-3976-5306-D1EA-85156BBB16B8}"/>
              </a:ext>
            </a:extLst>
          </p:cNvPr>
          <p:cNvSpPr>
            <a:spLocks noGrp="1"/>
          </p:cNvSpPr>
          <p:nvPr>
            <p:ph idx="1"/>
          </p:nvPr>
        </p:nvSpPr>
        <p:spPr>
          <a:xfrm>
            <a:off x="326571" y="139959"/>
            <a:ext cx="11467323" cy="6596743"/>
          </a:xfrm>
        </p:spPr>
        <p:txBody>
          <a:bodyPr>
            <a:normAutofit fontScale="85000" lnSpcReduction="10000"/>
          </a:bodyPr>
          <a:lstStyle/>
          <a:p>
            <a:pPr algn="just"/>
            <a:r>
              <a:rPr lang="pl-PL" sz="2100" b="1" dirty="0"/>
              <a:t>PRZYZNAWANIE WYNAGRODZENIA</a:t>
            </a:r>
          </a:p>
          <a:p>
            <a:pPr marL="0" indent="0" algn="just">
              <a:buNone/>
            </a:pPr>
            <a:endParaRPr lang="pl-PL" dirty="0"/>
          </a:p>
          <a:p>
            <a:pPr marL="0" indent="0" algn="just">
              <a:spcBef>
                <a:spcPts val="750"/>
              </a:spcBef>
              <a:buNone/>
            </a:pPr>
            <a:r>
              <a:rPr lang="pl-PL" b="1" i="0" dirty="0">
                <a:solidFill>
                  <a:srgbClr val="FF0000"/>
                </a:solidFill>
                <a:effectLst/>
              </a:rPr>
              <a:t>Art. 618f k.p.k.</a:t>
            </a:r>
            <a:r>
              <a:rPr lang="pl-PL" b="1" i="0" dirty="0">
                <a:solidFill>
                  <a:srgbClr val="333333"/>
                </a:solidFill>
                <a:effectLst/>
              </a:rPr>
              <a:t>[Wynagrodzenie dla biegłego i specjalisty niebędącego funkcjonariuszem organów procesowych]</a:t>
            </a:r>
            <a:endParaRPr lang="pl-PL" b="0" i="0" dirty="0">
              <a:solidFill>
                <a:srgbClr val="333333"/>
              </a:solidFill>
              <a:effectLst/>
            </a:endParaRPr>
          </a:p>
          <a:p>
            <a:pPr marL="0" indent="0" algn="just">
              <a:spcBef>
                <a:spcPts val="525"/>
              </a:spcBef>
              <a:buNone/>
            </a:pPr>
            <a:r>
              <a:rPr lang="pl-PL" sz="1900" b="0" i="0" dirty="0">
                <a:solidFill>
                  <a:srgbClr val="333333"/>
                </a:solidFill>
                <a:effectLst/>
              </a:rPr>
              <a:t>§ 1. Biegłemu i specjaliście niebędącemu funkcjonariuszem organów procesowych powołanym przez sąd lub organ prowadzący postępowanie przygotowawcze przysługuje </a:t>
            </a:r>
            <a:r>
              <a:rPr lang="pl-PL" sz="1900" b="1" i="0" dirty="0">
                <a:solidFill>
                  <a:srgbClr val="333333"/>
                </a:solidFill>
                <a:effectLst/>
              </a:rPr>
              <a:t>wynagrodzenie za wykonaną pracę oraz zwrot poniesionych przez nich wydatków w zakresie, w jakim bezpośrednio dotyczyły one konkretnej opinii i były niezbędne dla jej wydania</a:t>
            </a:r>
            <a:r>
              <a:rPr lang="pl-PL" sz="1900" b="0" i="0" dirty="0">
                <a:solidFill>
                  <a:srgbClr val="333333"/>
                </a:solidFill>
                <a:effectLst/>
              </a:rPr>
              <a:t>.</a:t>
            </a:r>
          </a:p>
          <a:p>
            <a:pPr marL="0" indent="0" algn="just">
              <a:spcBef>
                <a:spcPts val="525"/>
              </a:spcBef>
              <a:buNone/>
            </a:pPr>
            <a:r>
              <a:rPr lang="pl-PL" sz="1900" b="0" i="0" dirty="0">
                <a:solidFill>
                  <a:srgbClr val="333333"/>
                </a:solidFill>
                <a:effectLst/>
              </a:rPr>
              <a:t>§ 2. Wysokość wynagrodzenia za wykonaną pracę biegłego i specjalisty niebędącego funkcjonariuszem organów procesowych ustala się uwzględniając wymagane </a:t>
            </a:r>
            <a:r>
              <a:rPr lang="pl-PL" sz="1900" b="1" i="0" dirty="0">
                <a:solidFill>
                  <a:srgbClr val="333333"/>
                </a:solidFill>
                <a:effectLst/>
              </a:rPr>
              <a:t>kwalifikacje</a:t>
            </a:r>
            <a:r>
              <a:rPr lang="pl-PL" sz="1900" b="0" i="0" dirty="0">
                <a:solidFill>
                  <a:srgbClr val="333333"/>
                </a:solidFill>
                <a:effectLst/>
              </a:rPr>
              <a:t>, potrzebny do wydania opinii </a:t>
            </a:r>
            <a:r>
              <a:rPr lang="pl-PL" sz="1900" b="1" i="0" dirty="0">
                <a:solidFill>
                  <a:srgbClr val="333333"/>
                </a:solidFill>
                <a:effectLst/>
              </a:rPr>
              <a:t>czas i nakład pracy</a:t>
            </a:r>
            <a:r>
              <a:rPr lang="pl-PL" sz="1900" b="0" i="0" dirty="0">
                <a:solidFill>
                  <a:srgbClr val="333333"/>
                </a:solidFill>
                <a:effectLst/>
              </a:rPr>
              <a:t>, a wysokość </a:t>
            </a:r>
            <a:r>
              <a:rPr lang="pl-PL" sz="1900" b="1" i="0" dirty="0">
                <a:solidFill>
                  <a:srgbClr val="333333"/>
                </a:solidFill>
                <a:effectLst/>
              </a:rPr>
              <a:t>wydatków</a:t>
            </a:r>
            <a:r>
              <a:rPr lang="pl-PL" sz="1900" b="0" i="0" dirty="0">
                <a:solidFill>
                  <a:srgbClr val="333333"/>
                </a:solidFill>
                <a:effectLst/>
              </a:rPr>
              <a:t>, o których mowa w § 1 - na podstawie złożonego </a:t>
            </a:r>
            <a:r>
              <a:rPr lang="pl-PL" sz="1900" b="1" i="0" dirty="0">
                <a:solidFill>
                  <a:srgbClr val="333333"/>
                </a:solidFill>
                <a:effectLst/>
              </a:rPr>
              <a:t>rachunku</a:t>
            </a:r>
            <a:r>
              <a:rPr lang="pl-PL" sz="1900" b="0" i="0" dirty="0">
                <a:solidFill>
                  <a:srgbClr val="333333"/>
                </a:solidFill>
                <a:effectLst/>
              </a:rPr>
              <a:t>.</a:t>
            </a:r>
          </a:p>
          <a:p>
            <a:pPr marL="0" indent="0" algn="just">
              <a:spcBef>
                <a:spcPts val="525"/>
              </a:spcBef>
              <a:buNone/>
            </a:pPr>
            <a:r>
              <a:rPr lang="pl-PL" sz="1900" b="0" i="0" dirty="0">
                <a:solidFill>
                  <a:srgbClr val="333333"/>
                </a:solidFill>
                <a:effectLst/>
              </a:rPr>
              <a:t>§ 3. Wynagrodzenie biegłych oblicza się według stawki wynagrodzenia za godzinę pracy albo według taryfy zryczałtowanej określonej dla poszczególnych kategorii biegłych ze względu na dziedzinę, w której są oni specjalistami. Podstawę obliczenia stawki wynagrodzenia za godzinę pracy i taryfy zryczałtowanej stanowi ułamek kwoty bazowej dla osób zajmujących kierownicze stanowiska państwowe, której wysokość określa </a:t>
            </a:r>
            <a:r>
              <a:rPr lang="pl-PL" sz="1900" b="1" i="0" dirty="0">
                <a:solidFill>
                  <a:srgbClr val="333333"/>
                </a:solidFill>
                <a:effectLst/>
              </a:rPr>
              <a:t>ustawa budżetowa</a:t>
            </a:r>
            <a:r>
              <a:rPr lang="pl-PL" sz="1900" b="0" i="0" dirty="0">
                <a:solidFill>
                  <a:srgbClr val="333333"/>
                </a:solidFill>
                <a:effectLst/>
              </a:rPr>
              <a:t>.</a:t>
            </a:r>
          </a:p>
          <a:p>
            <a:pPr marL="0" indent="0" algn="just">
              <a:spcBef>
                <a:spcPts val="525"/>
              </a:spcBef>
              <a:buNone/>
            </a:pPr>
            <a:r>
              <a:rPr lang="pl-PL" sz="1900" b="0" i="0" dirty="0">
                <a:solidFill>
                  <a:srgbClr val="333333"/>
                </a:solidFill>
                <a:effectLst/>
              </a:rPr>
              <a:t>§ 4. Wynagrodzenie biegłego i specjalisty niebędącego funkcjonariuszem organów procesowych, będących podatnikami obowiązanymi do rozliczenia podatku od towarów i usług, </a:t>
            </a:r>
            <a:r>
              <a:rPr lang="pl-PL" sz="1900" b="1" i="0" dirty="0">
                <a:solidFill>
                  <a:srgbClr val="333333"/>
                </a:solidFill>
                <a:effectLst/>
              </a:rPr>
              <a:t>podwyższa się o kwotę podatku od towarów i usług</a:t>
            </a:r>
            <a:r>
              <a:rPr lang="pl-PL" sz="1900" b="0" i="0" dirty="0">
                <a:solidFill>
                  <a:srgbClr val="333333"/>
                </a:solidFill>
                <a:effectLst/>
              </a:rPr>
              <a:t>, określoną zgodnie ze stawką tego podatku obowiązującą w dniu orzekania o tym wynagrodzeniu.</a:t>
            </a:r>
          </a:p>
          <a:p>
            <a:pPr marL="0" indent="0" algn="just">
              <a:spcBef>
                <a:spcPts val="525"/>
              </a:spcBef>
              <a:buNone/>
            </a:pPr>
            <a:r>
              <a:rPr lang="pl-PL" sz="1900" b="0" i="0" dirty="0">
                <a:solidFill>
                  <a:srgbClr val="333333"/>
                </a:solidFill>
                <a:effectLst/>
              </a:rPr>
              <a:t>§ 4a. Jeżeli opinia </a:t>
            </a:r>
            <a:r>
              <a:rPr lang="pl-PL" sz="1900" b="1" i="0" dirty="0">
                <a:solidFill>
                  <a:srgbClr val="333333"/>
                </a:solidFill>
                <a:effectLst/>
              </a:rPr>
              <a:t>jest fałszywa</a:t>
            </a:r>
            <a:r>
              <a:rPr lang="pl-PL" sz="1900" b="0" i="0" dirty="0">
                <a:solidFill>
                  <a:srgbClr val="333333"/>
                </a:solidFill>
                <a:effectLst/>
              </a:rPr>
              <a:t>, wynagrodzenie oraz zwrot jakichkolwiek kosztów poniesionych przez biegłego związanych z jej sporządzeniem lub złożeniem </a:t>
            </a:r>
            <a:r>
              <a:rPr lang="pl-PL" sz="1900" b="1" i="0" u="sng" dirty="0">
                <a:solidFill>
                  <a:srgbClr val="333333"/>
                </a:solidFill>
                <a:effectLst/>
              </a:rPr>
              <a:t>nie przysługują</a:t>
            </a:r>
            <a:r>
              <a:rPr lang="pl-PL" sz="1900" b="0" i="0" dirty="0">
                <a:solidFill>
                  <a:srgbClr val="333333"/>
                </a:solidFill>
                <a:effectLst/>
              </a:rPr>
              <a:t>.</a:t>
            </a:r>
          </a:p>
          <a:p>
            <a:pPr marL="0" indent="0" algn="just">
              <a:spcBef>
                <a:spcPts val="525"/>
              </a:spcBef>
              <a:buNone/>
            </a:pPr>
            <a:r>
              <a:rPr lang="pl-PL" sz="1900" b="0" i="0" dirty="0">
                <a:solidFill>
                  <a:srgbClr val="333333"/>
                </a:solidFill>
                <a:effectLst/>
              </a:rPr>
              <a:t>§ 4b. Jeżeli opinia jest </a:t>
            </a:r>
            <a:r>
              <a:rPr lang="pl-PL" sz="1900" b="1" i="0" dirty="0">
                <a:solidFill>
                  <a:srgbClr val="333333"/>
                </a:solidFill>
                <a:effectLst/>
              </a:rPr>
              <a:t>nierzetelna</a:t>
            </a:r>
            <a:r>
              <a:rPr lang="pl-PL" sz="1900" b="0" i="0" dirty="0">
                <a:solidFill>
                  <a:srgbClr val="333333"/>
                </a:solidFill>
                <a:effectLst/>
              </a:rPr>
              <a:t> lub została sporządzona lub złożona </a:t>
            </a:r>
            <a:r>
              <a:rPr lang="pl-PL" sz="1900" b="1" i="0" dirty="0">
                <a:solidFill>
                  <a:srgbClr val="333333"/>
                </a:solidFill>
                <a:effectLst/>
              </a:rPr>
              <a:t>ze znacznym nieusprawiedliwionym opóźnieniem</a:t>
            </a:r>
            <a:r>
              <a:rPr lang="pl-PL" sz="1900" b="0" i="0" dirty="0">
                <a:solidFill>
                  <a:srgbClr val="333333"/>
                </a:solidFill>
                <a:effectLst/>
              </a:rPr>
              <a:t>, </a:t>
            </a:r>
            <a:r>
              <a:rPr lang="pl-PL" sz="1900" b="1" i="0" u="sng" dirty="0">
                <a:solidFill>
                  <a:srgbClr val="333333"/>
                </a:solidFill>
                <a:effectLst/>
              </a:rPr>
              <a:t>wynagrodzenie ulega odpowiedniemu obniżeniu</a:t>
            </a:r>
            <a:r>
              <a:rPr lang="pl-PL" sz="1900" b="0" i="0" dirty="0">
                <a:solidFill>
                  <a:srgbClr val="333333"/>
                </a:solidFill>
                <a:effectLst/>
              </a:rPr>
              <a:t>; można również </a:t>
            </a:r>
            <a:r>
              <a:rPr lang="pl-PL" sz="1900" b="1" i="0" u="sng" dirty="0">
                <a:solidFill>
                  <a:srgbClr val="333333"/>
                </a:solidFill>
                <a:effectLst/>
              </a:rPr>
              <a:t>odstąpić od przyznania wynagrodzenia </a:t>
            </a:r>
            <a:r>
              <a:rPr lang="pl-PL" sz="1900" b="0" i="0" dirty="0">
                <a:solidFill>
                  <a:srgbClr val="333333"/>
                </a:solidFill>
                <a:effectLst/>
              </a:rPr>
              <a:t>lub zwrotu jakichkolwiek kosztów poniesionych przez biegłego związanych z jej sporządzeniem lub złożeniem.</a:t>
            </a:r>
          </a:p>
          <a:p>
            <a:pPr marL="0" indent="0" algn="just">
              <a:spcBef>
                <a:spcPts val="525"/>
              </a:spcBef>
              <a:buNone/>
            </a:pPr>
            <a:r>
              <a:rPr lang="pl-PL" sz="1900" b="0" i="0" dirty="0">
                <a:solidFill>
                  <a:srgbClr val="333333"/>
                </a:solidFill>
                <a:effectLst/>
              </a:rPr>
              <a:t>§ 5. Minister Sprawiedliwości określi, w drodze rozporządzenia, stawki wynagrodzenia biegłych za wykonaną pracę oraz taryfy zryczałtowane, o których mowa w § 3, mając na uwadze nakład pracy i kwalifikacje biegłego oraz poziom wynagrodzeń uzyskiwanych przez pracowników wykonujących podobne zawody, stopień złożoności problemu będącego przedmiotem opinii oraz warunki, w jakich opracowano opinię, a także sposób dokumentowania wydatków niezbędnych dla wydania opinii.</a:t>
            </a:r>
          </a:p>
          <a:p>
            <a:pPr marL="0" indent="0" algn="just">
              <a:spcBef>
                <a:spcPts val="525"/>
              </a:spcBef>
              <a:buNone/>
            </a:pPr>
            <a:r>
              <a:rPr lang="pl-PL" sz="1900" dirty="0">
                <a:solidFill>
                  <a:srgbClr val="333333"/>
                </a:solidFill>
              </a:rPr>
              <a:t>Przyznanie wynagrodzenia następuje w formie </a:t>
            </a:r>
            <a:r>
              <a:rPr lang="pl-PL" sz="1900" b="1" dirty="0">
                <a:solidFill>
                  <a:srgbClr val="333333"/>
                </a:solidFill>
              </a:rPr>
              <a:t>postanowienia </a:t>
            </a:r>
            <a:r>
              <a:rPr lang="pl-PL" sz="1900" dirty="0">
                <a:solidFill>
                  <a:srgbClr val="333333"/>
                </a:solidFill>
              </a:rPr>
              <a:t>organu procesowego.</a:t>
            </a:r>
            <a:endParaRPr lang="pl-PL" sz="1900" b="0" i="0" dirty="0">
              <a:solidFill>
                <a:srgbClr val="333333"/>
              </a:solidFill>
              <a:effectLst/>
            </a:endParaRPr>
          </a:p>
          <a:p>
            <a:pPr marL="0" indent="0" algn="just">
              <a:buNone/>
            </a:pPr>
            <a:endParaRPr lang="pl-PL" dirty="0"/>
          </a:p>
          <a:p>
            <a:pPr algn="just"/>
            <a:endParaRPr lang="pl-PL" dirty="0"/>
          </a:p>
        </p:txBody>
      </p:sp>
    </p:spTree>
    <p:extLst>
      <p:ext uri="{BB962C8B-B14F-4D97-AF65-F5344CB8AC3E}">
        <p14:creationId xmlns:p14="http://schemas.microsoft.com/office/powerpoint/2010/main" val="482398388"/>
      </p:ext>
    </p:extLst>
  </p:cSld>
  <p:clrMapOvr>
    <a:masterClrMapping/>
  </p:clrMapOvr>
</p:sld>
</file>

<file path=ppt/theme/theme1.xml><?xml version="1.0" encoding="utf-8"?>
<a:theme xmlns:a="http://schemas.openxmlformats.org/drawingml/2006/main" name="Paczka">
  <a:themeElements>
    <a:clrScheme name="Paczka">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czk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zka">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Paczka</Template>
  <TotalTime>5917</TotalTime>
  <Words>4393</Words>
  <Application>Microsoft Office PowerPoint</Application>
  <PresentationFormat>Panoramiczny</PresentationFormat>
  <Paragraphs>169</Paragraphs>
  <Slides>24</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24</vt:i4>
      </vt:variant>
    </vt:vector>
  </HeadingPairs>
  <TitlesOfParts>
    <vt:vector size="30" baseType="lpstr">
      <vt:lpstr>Arial</vt:lpstr>
      <vt:lpstr>Calibri</vt:lpstr>
      <vt:lpstr>Gill Sans MT</vt:lpstr>
      <vt:lpstr>Noto Sans</vt:lpstr>
      <vt:lpstr>Symbol</vt:lpstr>
      <vt:lpstr>Paczka</vt:lpstr>
      <vt:lpstr>Czynności sądu i biegłego związane z przeprowadzeniem ekspertyzy </vt:lpstr>
      <vt:lpstr>Prezentacja programu PowerPoint</vt:lpstr>
      <vt:lpstr>CZYNNOŚCI SĄDU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CZYNNOŚCI BIEGŁEGO</vt:lpstr>
      <vt:lpstr>Przyjęcie zlecenia</vt:lpstr>
      <vt:lpstr>Rozpoznanie problemu przez biegłego</vt:lpstr>
      <vt:lpstr>Weryfikacja materiału badawczego</vt:lpstr>
      <vt:lpstr>BADANIA</vt:lpstr>
      <vt:lpstr>Czynności badawcze</vt:lpstr>
      <vt:lpstr>Analiza wyników i wnioskowanie</vt:lpstr>
      <vt:lpstr>Prezentacja programu PowerPoint</vt:lpstr>
      <vt:lpstr>Sporządzenie (zredagowanie) opinii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BIEGLI I SPECJALIŚCI wykład</dc:title>
  <dc:creator>Patrycja Mencel</dc:creator>
  <cp:lastModifiedBy>Patrycja Mencel</cp:lastModifiedBy>
  <cp:revision>12</cp:revision>
  <dcterms:created xsi:type="dcterms:W3CDTF">2022-10-03T18:00:44Z</dcterms:created>
  <dcterms:modified xsi:type="dcterms:W3CDTF">2024-11-10T11:01:33Z</dcterms:modified>
</cp:coreProperties>
</file>