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90" r:id="rId32"/>
    <p:sldId id="287" r:id="rId33"/>
    <p:sldId id="291" r:id="rId34"/>
    <p:sldId id="289" r:id="rId35"/>
    <p:sldId id="292" r:id="rId36"/>
    <p:sldId id="293" r:id="rId37"/>
    <p:sldId id="294" r:id="rId38"/>
  </p:sldIdLst>
  <p:sldSz cx="9144000" cy="6858000" type="screen4x3"/>
  <p:notesSz cx="6858000" cy="9144000"/>
  <p:defaultTextStyle>
    <a:lvl1pPr>
      <a:defRPr>
        <a:latin typeface="Arial"/>
        <a:ea typeface="Arial"/>
        <a:cs typeface="Arial"/>
        <a:sym typeface="Arial"/>
      </a:defRPr>
    </a:lvl1pPr>
    <a:lvl2pPr indent="457200">
      <a:defRPr>
        <a:latin typeface="Arial"/>
        <a:ea typeface="Arial"/>
        <a:cs typeface="Arial"/>
        <a:sym typeface="Arial"/>
      </a:defRPr>
    </a:lvl2pPr>
    <a:lvl3pPr indent="914400">
      <a:defRPr>
        <a:latin typeface="Arial"/>
        <a:ea typeface="Arial"/>
        <a:cs typeface="Arial"/>
        <a:sym typeface="Arial"/>
      </a:defRPr>
    </a:lvl3pPr>
    <a:lvl4pPr indent="1371600">
      <a:defRPr>
        <a:latin typeface="Arial"/>
        <a:ea typeface="Arial"/>
        <a:cs typeface="Arial"/>
        <a:sym typeface="Arial"/>
      </a:defRPr>
    </a:lvl4pPr>
    <a:lvl5pPr indent="1828800">
      <a:defRPr>
        <a:latin typeface="Arial"/>
        <a:ea typeface="Arial"/>
        <a:cs typeface="Arial"/>
        <a:sym typeface="Arial"/>
      </a:defRPr>
    </a:lvl5pPr>
    <a:lvl6pPr indent="2286000">
      <a:defRPr>
        <a:latin typeface="Arial"/>
        <a:ea typeface="Arial"/>
        <a:cs typeface="Arial"/>
        <a:sym typeface="Arial"/>
      </a:defRPr>
    </a:lvl6pPr>
    <a:lvl7pPr indent="2743200">
      <a:defRPr>
        <a:latin typeface="Arial"/>
        <a:ea typeface="Arial"/>
        <a:cs typeface="Arial"/>
        <a:sym typeface="Arial"/>
      </a:defRPr>
    </a:lvl7pPr>
    <a:lvl8pPr indent="3200400">
      <a:defRPr>
        <a:latin typeface="Arial"/>
        <a:ea typeface="Arial"/>
        <a:cs typeface="Arial"/>
        <a:sym typeface="Arial"/>
      </a:defRPr>
    </a:lvl8pPr>
    <a:lvl9pPr indent="3657600">
      <a:defRPr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E7F3F4"/>
          </a:solidFill>
        </a:fill>
      </a:tcStyle>
    </a:wholeTbl>
    <a:band2H>
      <a:tcTxStyle/>
      <a:tcStyle>
        <a:tcBdr/>
        <a:fill>
          <a:solidFill>
            <a:srgbClr val="F3F9FA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BBE0E3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BBE0E3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BBE0E3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CCCD9"/>
          </a:solidFill>
        </a:fill>
      </a:tcStyle>
    </a:wholeTbl>
    <a:band2H>
      <a:tcTxStyle/>
      <a:tcStyle>
        <a:tcBdr/>
        <a:fill>
          <a:solidFill>
            <a:srgbClr val="E7E7ED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2D2D8A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2D2D8A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2D2D8A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BBE0E3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BBE0E3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1146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47" name="Shape 4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514174527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1pPr>
    <a:lvl2pPr indent="2286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2pPr>
    <a:lvl3pPr indent="4572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3pPr>
    <a:lvl4pPr indent="6858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4pPr>
    <a:lvl5pPr indent="9144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5pPr>
    <a:lvl6pPr indent="11430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6pPr>
    <a:lvl7pPr indent="13716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7pPr>
    <a:lvl8pPr indent="16002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8pPr>
    <a:lvl9pPr indent="18288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title"/>
          </p:nvPr>
        </p:nvSpPr>
        <p:spPr>
          <a:xfrm>
            <a:off x="685800" y="1844675"/>
            <a:ext cx="7772400" cy="2041525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Tekst tytułowy</a:t>
            </a:r>
          </a:p>
        </p:txBody>
      </p:sp>
      <p:sp>
        <p:nvSpPr>
          <p:cNvPr id="7" name="Shape 7"/>
          <p:cNvSpPr>
            <a:spLocks noGrp="1"/>
          </p:cNvSpPr>
          <p:nvPr>
            <p:ph type="body" idx="1"/>
          </p:nvPr>
        </p:nvSpPr>
        <p:spPr>
          <a:xfrm>
            <a:off x="1371600" y="3886200"/>
            <a:ext cx="6400800" cy="2971800"/>
          </a:xfrm>
          <a:prstGeom prst="rect">
            <a:avLst/>
          </a:prstGeom>
        </p:spPr>
        <p:txBody>
          <a:bodyPr/>
          <a:lstStyle>
            <a:lvl1pPr algn="ctr"/>
            <a:lvl2pPr algn="ctr"/>
            <a:lvl3pPr algn="ctr"/>
            <a:lvl4pPr algn="ctr"/>
            <a:lvl5pPr algn="ctr"/>
          </a:lstStyle>
          <a:p>
            <a:pPr lvl="0">
              <a:defRPr sz="1800"/>
            </a:pPr>
            <a:r>
              <a:rPr sz="3200"/>
              <a:t>Treść - poziom 1</a:t>
            </a:r>
          </a:p>
          <a:p>
            <a:pPr lvl="1">
              <a:defRPr sz="1800"/>
            </a:pPr>
            <a:r>
              <a:rPr sz="3200"/>
              <a:t>Treść - poziom 2</a:t>
            </a:r>
          </a:p>
          <a:p>
            <a:pPr lvl="2">
              <a:defRPr sz="1800"/>
            </a:pPr>
            <a:r>
              <a:rPr sz="3200"/>
              <a:t>Treść - poziom 3</a:t>
            </a:r>
          </a:p>
          <a:p>
            <a:pPr lvl="3">
              <a:defRPr sz="1800"/>
            </a:pPr>
            <a:r>
              <a:rPr sz="3200"/>
              <a:t>Treść - poziom 4</a:t>
            </a:r>
          </a:p>
          <a:p>
            <a:pPr lvl="4">
              <a:defRPr sz="1800"/>
            </a:pPr>
            <a:r>
              <a:rPr sz="3200"/>
              <a:t>Treść - poziom 5</a:t>
            </a:r>
          </a:p>
        </p:txBody>
      </p:sp>
      <p:sp>
        <p:nvSpPr>
          <p:cNvPr id="8" name="Shape 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Tekst tytułowy</a:t>
            </a:r>
          </a:p>
        </p:txBody>
      </p:sp>
      <p:sp>
        <p:nvSpPr>
          <p:cNvPr id="40" name="Shape 40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Treść - poziom 1</a:t>
            </a:r>
          </a:p>
          <a:p>
            <a:pPr lvl="1">
              <a:defRPr sz="1800"/>
            </a:pPr>
            <a:r>
              <a:rPr sz="3200"/>
              <a:t>Treść - poziom 2</a:t>
            </a:r>
          </a:p>
          <a:p>
            <a:pPr lvl="2">
              <a:defRPr sz="1800"/>
            </a:pPr>
            <a:r>
              <a:rPr sz="3200"/>
              <a:t>Treść - poziom 3</a:t>
            </a:r>
          </a:p>
          <a:p>
            <a:pPr lvl="3">
              <a:defRPr sz="1800"/>
            </a:pPr>
            <a:r>
              <a:rPr sz="3200"/>
              <a:t>Treść - poziom 4</a:t>
            </a:r>
          </a:p>
          <a:p>
            <a:pPr lvl="4">
              <a:defRPr sz="1800"/>
            </a:pPr>
            <a:r>
              <a:rPr sz="3200"/>
              <a:t>Treść - poziom 5</a:t>
            </a:r>
          </a:p>
        </p:txBody>
      </p:sp>
      <p:sp>
        <p:nvSpPr>
          <p:cNvPr id="41" name="Shape 4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>
            <a:spLocks noGrp="1"/>
          </p:cNvSpPr>
          <p:nvPr>
            <p:ph type="title"/>
          </p:nvPr>
        </p:nvSpPr>
        <p:spPr>
          <a:xfrm>
            <a:off x="6629400" y="0"/>
            <a:ext cx="2057400" cy="6400802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Tekst tytułowy</a:t>
            </a:r>
          </a:p>
        </p:txBody>
      </p:sp>
      <p:sp>
        <p:nvSpPr>
          <p:cNvPr id="44" name="Shape 44"/>
          <p:cNvSpPr>
            <a:spLocks noGrp="1"/>
          </p:cNvSpPr>
          <p:nvPr>
            <p:ph type="body" idx="1"/>
          </p:nvPr>
        </p:nvSpPr>
        <p:spPr>
          <a:xfrm>
            <a:off x="457200" y="274638"/>
            <a:ext cx="6019800" cy="6583363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Treść - poziom 1</a:t>
            </a:r>
          </a:p>
          <a:p>
            <a:pPr lvl="1">
              <a:defRPr sz="1800"/>
            </a:pPr>
            <a:r>
              <a:rPr sz="3200"/>
              <a:t>Treść - poziom 2</a:t>
            </a:r>
          </a:p>
          <a:p>
            <a:pPr lvl="2">
              <a:defRPr sz="1800"/>
            </a:pPr>
            <a:r>
              <a:rPr sz="3200"/>
              <a:t>Treść - poziom 3</a:t>
            </a:r>
          </a:p>
          <a:p>
            <a:pPr lvl="3">
              <a:defRPr sz="1800"/>
            </a:pPr>
            <a:r>
              <a:rPr sz="3200"/>
              <a:t>Treść - poziom 4</a:t>
            </a:r>
          </a:p>
          <a:p>
            <a:pPr lvl="4">
              <a:defRPr sz="1800"/>
            </a:pPr>
            <a:r>
              <a:rPr sz="3200"/>
              <a:t>Treść - poziom 5</a:t>
            </a:r>
          </a:p>
        </p:txBody>
      </p:sp>
      <p:sp>
        <p:nvSpPr>
          <p:cNvPr id="45" name="Shape 4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Tekst tytułowy</a:t>
            </a:r>
          </a:p>
        </p:txBody>
      </p:sp>
      <p:sp>
        <p:nvSpPr>
          <p:cNvPr id="11" name="Shape 1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Treść - poziom 1</a:t>
            </a:r>
          </a:p>
          <a:p>
            <a:pPr lvl="1">
              <a:defRPr sz="1800"/>
            </a:pPr>
            <a:r>
              <a:rPr sz="3200"/>
              <a:t>Treść - poziom 2</a:t>
            </a:r>
          </a:p>
          <a:p>
            <a:pPr lvl="2">
              <a:defRPr sz="1800"/>
            </a:pPr>
            <a:r>
              <a:rPr sz="3200"/>
              <a:t>Treść - poziom 3</a:t>
            </a:r>
          </a:p>
          <a:p>
            <a:pPr lvl="3">
              <a:defRPr sz="1800"/>
            </a:pPr>
            <a:r>
              <a:rPr sz="3200"/>
              <a:t>Treść - poziom 4</a:t>
            </a:r>
          </a:p>
          <a:p>
            <a:pPr lvl="4">
              <a:defRPr sz="1800"/>
            </a:pPr>
            <a:r>
              <a:rPr sz="3200"/>
              <a:t>Treść - poziom 5</a:t>
            </a:r>
          </a:p>
        </p:txBody>
      </p:sp>
      <p:sp>
        <p:nvSpPr>
          <p:cNvPr id="12" name="Shape 1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>
            <a:spLocks noGrp="1"/>
          </p:cNvSpPr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 algn="l">
              <a:defRPr sz="4000" cap="all">
                <a:latin typeface="Arial Bold"/>
                <a:ea typeface="Arial Bold"/>
                <a:cs typeface="Arial Bold"/>
                <a:sym typeface="Arial Bold"/>
              </a:defRPr>
            </a:lvl1pPr>
          </a:lstStyle>
          <a:p>
            <a:pPr lvl="0">
              <a:defRPr sz="1800" cap="none"/>
            </a:pPr>
            <a:r>
              <a:rPr sz="4000" cap="all"/>
              <a:t>Tekst tytułowy</a:t>
            </a:r>
          </a:p>
        </p:txBody>
      </p:sp>
      <p:sp>
        <p:nvSpPr>
          <p:cNvPr id="15" name="Shape 15"/>
          <p:cNvSpPr>
            <a:spLocks noGrp="1"/>
          </p:cNvSpPr>
          <p:nvPr>
            <p:ph type="body" idx="1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</p:spPr>
        <p:txBody>
          <a:bodyPr anchor="b"/>
          <a:lstStyle>
            <a:lvl1pPr>
              <a:spcBef>
                <a:spcPts val="400"/>
              </a:spcBef>
              <a:defRPr sz="2000"/>
            </a:lvl1pPr>
            <a:lvl2pPr>
              <a:spcBef>
                <a:spcPts val="400"/>
              </a:spcBef>
              <a:defRPr sz="2000"/>
            </a:lvl2pPr>
            <a:lvl3pPr>
              <a:spcBef>
                <a:spcPts val="400"/>
              </a:spcBef>
              <a:defRPr sz="2000"/>
            </a:lvl3pPr>
            <a:lvl4pPr>
              <a:spcBef>
                <a:spcPts val="400"/>
              </a:spcBef>
              <a:defRPr sz="2000"/>
            </a:lvl4pPr>
            <a:lvl5pPr>
              <a:spcBef>
                <a:spcPts val="400"/>
              </a:spcBef>
              <a:defRPr sz="2000"/>
            </a:lvl5pPr>
          </a:lstStyle>
          <a:p>
            <a:pPr lvl="0">
              <a:defRPr sz="1800"/>
            </a:pPr>
            <a:r>
              <a:rPr sz="2000"/>
              <a:t>Treść - poziom 1</a:t>
            </a:r>
          </a:p>
          <a:p>
            <a:pPr lvl="1">
              <a:defRPr sz="1800"/>
            </a:pPr>
            <a:r>
              <a:rPr sz="2000"/>
              <a:t>Treść - poziom 2</a:t>
            </a:r>
          </a:p>
          <a:p>
            <a:pPr lvl="2">
              <a:defRPr sz="1800"/>
            </a:pPr>
            <a:r>
              <a:rPr sz="2000"/>
              <a:t>Treść - poziom 3</a:t>
            </a:r>
          </a:p>
          <a:p>
            <a:pPr lvl="3">
              <a:defRPr sz="1800"/>
            </a:pPr>
            <a:r>
              <a:rPr sz="2000"/>
              <a:t>Treść - poziom 4</a:t>
            </a:r>
          </a:p>
          <a:p>
            <a:pPr lvl="4">
              <a:defRPr sz="1800"/>
            </a:pPr>
            <a:r>
              <a:rPr sz="2000"/>
              <a:t>Treść - poziom 5</a:t>
            </a:r>
          </a:p>
        </p:txBody>
      </p:sp>
      <p:sp>
        <p:nvSpPr>
          <p:cNvPr id="16" name="Shape 1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Tekst tytułowy</a:t>
            </a:r>
          </a:p>
        </p:txBody>
      </p:sp>
      <p:sp>
        <p:nvSpPr>
          <p:cNvPr id="19" name="Shape 1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38600" cy="5257800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>
              <a:spcBef>
                <a:spcPts val="600"/>
              </a:spcBef>
              <a:defRPr sz="2800"/>
            </a:lvl2pPr>
            <a:lvl3pPr>
              <a:spcBef>
                <a:spcPts val="600"/>
              </a:spcBef>
              <a:defRPr sz="2800"/>
            </a:lvl3pPr>
            <a:lvl4pPr>
              <a:spcBef>
                <a:spcPts val="600"/>
              </a:spcBef>
              <a:defRPr sz="2800"/>
            </a:lvl4pPr>
            <a:lvl5pPr>
              <a:spcBef>
                <a:spcPts val="600"/>
              </a:spcBef>
              <a:defRPr sz="2800"/>
            </a:lvl5pPr>
          </a:lstStyle>
          <a:p>
            <a:pPr lvl="0">
              <a:defRPr sz="1800"/>
            </a:pPr>
            <a:r>
              <a:rPr sz="2800"/>
              <a:t>Treść - poziom 1</a:t>
            </a:r>
          </a:p>
          <a:p>
            <a:pPr lvl="1">
              <a:defRPr sz="1800"/>
            </a:pPr>
            <a:r>
              <a:rPr sz="2800"/>
              <a:t>Treść - poziom 2</a:t>
            </a:r>
          </a:p>
          <a:p>
            <a:pPr lvl="2">
              <a:defRPr sz="1800"/>
            </a:pPr>
            <a:r>
              <a:rPr sz="2800"/>
              <a:t>Treść - poziom 3</a:t>
            </a:r>
          </a:p>
          <a:p>
            <a:pPr lvl="3">
              <a:defRPr sz="1800"/>
            </a:pPr>
            <a:r>
              <a:rPr sz="2800"/>
              <a:t>Treść - poziom 4</a:t>
            </a:r>
          </a:p>
          <a:p>
            <a:pPr lvl="4">
              <a:defRPr sz="1800"/>
            </a:pPr>
            <a:r>
              <a:rPr sz="2800"/>
              <a:t>Treść - poziom 5</a:t>
            </a:r>
          </a:p>
        </p:txBody>
      </p:sp>
      <p:sp>
        <p:nvSpPr>
          <p:cNvPr id="20" name="Shape 2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>
            <a:spLocks noGrp="1"/>
          </p:cNvSpPr>
          <p:nvPr>
            <p:ph type="title"/>
          </p:nvPr>
        </p:nvSpPr>
        <p:spPr>
          <a:xfrm>
            <a:off x="457200" y="256810"/>
            <a:ext cx="8229600" cy="1178656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Tekst tytułowy</a:t>
            </a:r>
          </a:p>
        </p:txBody>
      </p:sp>
      <p:sp>
        <p:nvSpPr>
          <p:cNvPr id="23" name="Shape 23"/>
          <p:cNvSpPr>
            <a:spLocks noGrp="1"/>
          </p:cNvSpPr>
          <p:nvPr>
            <p:ph type="body" idx="1"/>
          </p:nvPr>
        </p:nvSpPr>
        <p:spPr>
          <a:xfrm>
            <a:off x="457200" y="1435465"/>
            <a:ext cx="4040188" cy="739411"/>
          </a:xfrm>
          <a:prstGeom prst="rect">
            <a:avLst/>
          </a:prstGeom>
        </p:spPr>
        <p:txBody>
          <a:bodyPr anchor="b"/>
          <a:lstStyle>
            <a:lvl1pPr>
              <a:spcBef>
                <a:spcPts val="500"/>
              </a:spcBef>
              <a:defRPr sz="2400">
                <a:latin typeface="Arial Bold"/>
                <a:ea typeface="Arial Bold"/>
                <a:cs typeface="Arial Bold"/>
                <a:sym typeface="Arial Bold"/>
              </a:defRPr>
            </a:lvl1pPr>
            <a:lvl2pPr>
              <a:spcBef>
                <a:spcPts val="500"/>
              </a:spcBef>
              <a:defRPr sz="2400">
                <a:latin typeface="Arial Bold"/>
                <a:ea typeface="Arial Bold"/>
                <a:cs typeface="Arial Bold"/>
                <a:sym typeface="Arial Bold"/>
              </a:defRPr>
            </a:lvl2pPr>
            <a:lvl3pPr>
              <a:spcBef>
                <a:spcPts val="500"/>
              </a:spcBef>
              <a:defRPr sz="2400">
                <a:latin typeface="Arial Bold"/>
                <a:ea typeface="Arial Bold"/>
                <a:cs typeface="Arial Bold"/>
                <a:sym typeface="Arial Bold"/>
              </a:defRPr>
            </a:lvl3pPr>
            <a:lvl4pPr>
              <a:spcBef>
                <a:spcPts val="500"/>
              </a:spcBef>
              <a:defRPr sz="2400">
                <a:latin typeface="Arial Bold"/>
                <a:ea typeface="Arial Bold"/>
                <a:cs typeface="Arial Bold"/>
                <a:sym typeface="Arial Bold"/>
              </a:defRPr>
            </a:lvl4pPr>
            <a:lvl5pPr>
              <a:spcBef>
                <a:spcPts val="500"/>
              </a:spcBef>
              <a:defRPr sz="2400">
                <a:latin typeface="Arial Bold"/>
                <a:ea typeface="Arial Bold"/>
                <a:cs typeface="Arial Bold"/>
                <a:sym typeface="Arial Bold"/>
              </a:defRPr>
            </a:lvl5pPr>
          </a:lstStyle>
          <a:p>
            <a:pPr lvl="0">
              <a:defRPr sz="1800"/>
            </a:pPr>
            <a:r>
              <a:rPr sz="2400"/>
              <a:t>Treść - poziom 1</a:t>
            </a:r>
          </a:p>
          <a:p>
            <a:pPr lvl="1">
              <a:defRPr sz="1800"/>
            </a:pPr>
            <a:r>
              <a:rPr sz="2400"/>
              <a:t>Treść - poziom 2</a:t>
            </a:r>
          </a:p>
          <a:p>
            <a:pPr lvl="2">
              <a:defRPr sz="1800"/>
            </a:pPr>
            <a:r>
              <a:rPr sz="2400"/>
              <a:t>Treść - poziom 3</a:t>
            </a:r>
          </a:p>
          <a:p>
            <a:pPr lvl="3">
              <a:defRPr sz="1800"/>
            </a:pPr>
            <a:r>
              <a:rPr sz="2400"/>
              <a:t>Treść - poziom 4</a:t>
            </a:r>
          </a:p>
          <a:p>
            <a:pPr lvl="4">
              <a:defRPr sz="1800"/>
            </a:pPr>
            <a:r>
              <a:rPr sz="2400"/>
              <a:t>Treść - poziom 5</a:t>
            </a:r>
          </a:p>
        </p:txBody>
      </p:sp>
      <p:sp>
        <p:nvSpPr>
          <p:cNvPr id="24" name="Shape 2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Tekst tytułowy</a:t>
            </a:r>
          </a:p>
        </p:txBody>
      </p:sp>
      <p:sp>
        <p:nvSpPr>
          <p:cNvPr id="27" name="Shape 2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>
            <a:spLocks noGrp="1"/>
          </p:cNvSpPr>
          <p:nvPr>
            <p:ph type="title"/>
          </p:nvPr>
        </p:nvSpPr>
        <p:spPr>
          <a:xfrm>
            <a:off x="457200" y="0"/>
            <a:ext cx="3008314" cy="1435100"/>
          </a:xfrm>
          <a:prstGeom prst="rect">
            <a:avLst/>
          </a:prstGeom>
        </p:spPr>
        <p:txBody>
          <a:bodyPr anchor="b"/>
          <a:lstStyle>
            <a:lvl1pPr algn="l">
              <a:defRPr sz="2000">
                <a:latin typeface="Arial Bold"/>
                <a:ea typeface="Arial Bold"/>
                <a:cs typeface="Arial Bold"/>
                <a:sym typeface="Arial Bold"/>
              </a:defRPr>
            </a:lvl1pPr>
          </a:lstStyle>
          <a:p>
            <a:pPr lvl="0">
              <a:defRPr sz="1800"/>
            </a:pPr>
            <a:r>
              <a:rPr sz="2000"/>
              <a:t>Tekst tytułowy</a:t>
            </a:r>
          </a:p>
        </p:txBody>
      </p:sp>
      <p:sp>
        <p:nvSpPr>
          <p:cNvPr id="32" name="Shape 32"/>
          <p:cNvSpPr>
            <a:spLocks noGrp="1"/>
          </p:cNvSpPr>
          <p:nvPr>
            <p:ph type="body" idx="1"/>
          </p:nvPr>
        </p:nvSpPr>
        <p:spPr>
          <a:xfrm>
            <a:off x="3575050" y="273050"/>
            <a:ext cx="5111750" cy="658495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Treść - poziom 1</a:t>
            </a:r>
          </a:p>
          <a:p>
            <a:pPr lvl="1">
              <a:defRPr sz="1800"/>
            </a:pPr>
            <a:r>
              <a:rPr sz="3200"/>
              <a:t>Treść - poziom 2</a:t>
            </a:r>
          </a:p>
          <a:p>
            <a:pPr lvl="2">
              <a:defRPr sz="1800"/>
            </a:pPr>
            <a:r>
              <a:rPr sz="3200"/>
              <a:t>Treść - poziom 3</a:t>
            </a:r>
          </a:p>
          <a:p>
            <a:pPr lvl="3">
              <a:defRPr sz="1800"/>
            </a:pPr>
            <a:r>
              <a:rPr sz="3200"/>
              <a:t>Treść - poziom 4</a:t>
            </a:r>
          </a:p>
          <a:p>
            <a:pPr lvl="4">
              <a:defRPr sz="1800"/>
            </a:pPr>
            <a:r>
              <a:rPr sz="3200"/>
              <a:t>Treść - poziom 5</a:t>
            </a:r>
          </a:p>
        </p:txBody>
      </p:sp>
      <p:sp>
        <p:nvSpPr>
          <p:cNvPr id="33" name="Shape 3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/>
          <a:lstStyle>
            <a:lvl1pPr algn="l">
              <a:defRPr sz="2000">
                <a:latin typeface="Arial Bold"/>
                <a:ea typeface="Arial Bold"/>
                <a:cs typeface="Arial Bold"/>
                <a:sym typeface="Arial Bold"/>
              </a:defRPr>
            </a:lvl1pPr>
          </a:lstStyle>
          <a:p>
            <a:pPr lvl="0">
              <a:defRPr sz="1800"/>
            </a:pPr>
            <a:r>
              <a:rPr sz="2000"/>
              <a:t>Tekst tytułowy</a:t>
            </a:r>
          </a:p>
        </p:txBody>
      </p:sp>
      <p:sp>
        <p:nvSpPr>
          <p:cNvPr id="36" name="Shape 36"/>
          <p:cNvSpPr>
            <a:spLocks noGrp="1"/>
          </p:cNvSpPr>
          <p:nvPr>
            <p:ph type="body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/>
          <a:lstStyle>
            <a:lvl1pPr>
              <a:spcBef>
                <a:spcPts val="300"/>
              </a:spcBef>
              <a:defRPr sz="1400"/>
            </a:lvl1pPr>
            <a:lvl2pPr>
              <a:spcBef>
                <a:spcPts val="300"/>
              </a:spcBef>
              <a:defRPr sz="1400"/>
            </a:lvl2pPr>
            <a:lvl3pPr>
              <a:spcBef>
                <a:spcPts val="300"/>
              </a:spcBef>
              <a:defRPr sz="1400"/>
            </a:lvl3pPr>
            <a:lvl4pPr>
              <a:spcBef>
                <a:spcPts val="300"/>
              </a:spcBef>
              <a:defRPr sz="1400"/>
            </a:lvl4pPr>
            <a:lvl5pPr>
              <a:spcBef>
                <a:spcPts val="300"/>
              </a:spcBef>
              <a:defRPr sz="1400"/>
            </a:lvl5pPr>
          </a:lstStyle>
          <a:p>
            <a:pPr lvl="0">
              <a:defRPr sz="1800"/>
            </a:pPr>
            <a:r>
              <a:rPr sz="1400"/>
              <a:t>Treść - poziom 1</a:t>
            </a:r>
          </a:p>
          <a:p>
            <a:pPr lvl="1">
              <a:defRPr sz="1800"/>
            </a:pPr>
            <a:r>
              <a:rPr sz="1400"/>
              <a:t>Treść - poziom 2</a:t>
            </a:r>
          </a:p>
          <a:p>
            <a:pPr lvl="2">
              <a:defRPr sz="1800"/>
            </a:pPr>
            <a:r>
              <a:rPr sz="1400"/>
              <a:t>Treść - poziom 3</a:t>
            </a:r>
          </a:p>
          <a:p>
            <a:pPr lvl="3">
              <a:defRPr sz="1800"/>
            </a:pPr>
            <a:r>
              <a:rPr sz="1400"/>
              <a:t>Treść - poziom 4</a:t>
            </a:r>
          </a:p>
          <a:p>
            <a:pPr lvl="4">
              <a:defRPr sz="1800"/>
            </a:pPr>
            <a:r>
              <a:rPr sz="1400"/>
              <a:t>Treść - poziom 5</a:t>
            </a:r>
          </a:p>
        </p:txBody>
      </p:sp>
      <p:sp>
        <p:nvSpPr>
          <p:cNvPr id="37" name="Shape 3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457200" y="92076"/>
            <a:ext cx="8229600" cy="15081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/>
          <a:lstStyle/>
          <a:p>
            <a:pPr lvl="0">
              <a:defRPr sz="1800"/>
            </a:pPr>
            <a:r>
              <a:rPr sz="4400"/>
              <a:t>Tekst tytułowy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/>
          <a:lstStyle/>
          <a:p>
            <a:pPr lvl="0">
              <a:defRPr sz="1800"/>
            </a:pPr>
            <a:r>
              <a:rPr sz="3200"/>
              <a:t>Treść - poziom 1</a:t>
            </a:r>
          </a:p>
          <a:p>
            <a:pPr lvl="1">
              <a:defRPr sz="1800"/>
            </a:pPr>
            <a:r>
              <a:rPr sz="3200"/>
              <a:t>Treść - poziom 2</a:t>
            </a:r>
          </a:p>
          <a:p>
            <a:pPr lvl="2">
              <a:defRPr sz="1800"/>
            </a:pPr>
            <a:r>
              <a:rPr sz="3200"/>
              <a:t>Treść - poziom 3</a:t>
            </a:r>
          </a:p>
          <a:p>
            <a:pPr lvl="3">
              <a:defRPr sz="1800"/>
            </a:pPr>
            <a:r>
              <a:rPr sz="3200"/>
              <a:t>Treść - poziom 4</a:t>
            </a:r>
          </a:p>
          <a:p>
            <a:pPr lvl="4">
              <a:defRPr sz="1800"/>
            </a:pPr>
            <a:r>
              <a:rPr sz="3200"/>
              <a:t>Treść - poziom 5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6553200" y="6245225"/>
            <a:ext cx="2133600" cy="288824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r">
              <a:defRPr sz="1400"/>
            </a:lvl1pPr>
          </a:lstStyle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txStyles>
    <p:titleStyle>
      <a:lvl1pPr algn="ctr">
        <a:defRPr sz="4400">
          <a:latin typeface="Arial"/>
          <a:ea typeface="Arial"/>
          <a:cs typeface="Arial"/>
          <a:sym typeface="Arial"/>
        </a:defRPr>
      </a:lvl1pPr>
      <a:lvl2pPr algn="ctr">
        <a:defRPr sz="4400">
          <a:latin typeface="Arial"/>
          <a:ea typeface="Arial"/>
          <a:cs typeface="Arial"/>
          <a:sym typeface="Arial"/>
        </a:defRPr>
      </a:lvl2pPr>
      <a:lvl3pPr algn="ctr">
        <a:defRPr sz="4400">
          <a:latin typeface="Arial"/>
          <a:ea typeface="Arial"/>
          <a:cs typeface="Arial"/>
          <a:sym typeface="Arial"/>
        </a:defRPr>
      </a:lvl3pPr>
      <a:lvl4pPr algn="ctr">
        <a:defRPr sz="4400">
          <a:latin typeface="Arial"/>
          <a:ea typeface="Arial"/>
          <a:cs typeface="Arial"/>
          <a:sym typeface="Arial"/>
        </a:defRPr>
      </a:lvl4pPr>
      <a:lvl5pPr algn="ctr">
        <a:defRPr sz="4400">
          <a:latin typeface="Arial"/>
          <a:ea typeface="Arial"/>
          <a:cs typeface="Arial"/>
          <a:sym typeface="Arial"/>
        </a:defRPr>
      </a:lvl5pPr>
      <a:lvl6pPr indent="457200" algn="ctr">
        <a:defRPr sz="4400">
          <a:latin typeface="Arial"/>
          <a:ea typeface="Arial"/>
          <a:cs typeface="Arial"/>
          <a:sym typeface="Arial"/>
        </a:defRPr>
      </a:lvl6pPr>
      <a:lvl7pPr indent="914400" algn="ctr">
        <a:defRPr sz="4400">
          <a:latin typeface="Arial"/>
          <a:ea typeface="Arial"/>
          <a:cs typeface="Arial"/>
          <a:sym typeface="Arial"/>
        </a:defRPr>
      </a:lvl7pPr>
      <a:lvl8pPr indent="1371600" algn="ctr">
        <a:defRPr sz="4400">
          <a:latin typeface="Arial"/>
          <a:ea typeface="Arial"/>
          <a:cs typeface="Arial"/>
          <a:sym typeface="Arial"/>
        </a:defRPr>
      </a:lvl8pPr>
      <a:lvl9pPr indent="1828800" algn="ctr">
        <a:defRPr sz="4400">
          <a:latin typeface="Arial"/>
          <a:ea typeface="Arial"/>
          <a:cs typeface="Arial"/>
          <a:sym typeface="Arial"/>
        </a:defRPr>
      </a:lvl9pPr>
    </p:titleStyle>
    <p:bodyStyle>
      <a:lvl1pPr>
        <a:spcBef>
          <a:spcPts val="700"/>
        </a:spcBef>
        <a:defRPr sz="3200">
          <a:latin typeface="Arial"/>
          <a:ea typeface="Arial"/>
          <a:cs typeface="Arial"/>
          <a:sym typeface="Arial"/>
        </a:defRPr>
      </a:lvl1pPr>
      <a:lvl2pPr indent="457200">
        <a:spcBef>
          <a:spcPts val="700"/>
        </a:spcBef>
        <a:defRPr sz="3200">
          <a:latin typeface="Arial"/>
          <a:ea typeface="Arial"/>
          <a:cs typeface="Arial"/>
          <a:sym typeface="Arial"/>
        </a:defRPr>
      </a:lvl2pPr>
      <a:lvl3pPr indent="914400">
        <a:spcBef>
          <a:spcPts val="700"/>
        </a:spcBef>
        <a:defRPr sz="3200">
          <a:latin typeface="Arial"/>
          <a:ea typeface="Arial"/>
          <a:cs typeface="Arial"/>
          <a:sym typeface="Arial"/>
        </a:defRPr>
      </a:lvl3pPr>
      <a:lvl4pPr indent="1371600">
        <a:spcBef>
          <a:spcPts val="700"/>
        </a:spcBef>
        <a:defRPr sz="3200">
          <a:latin typeface="Arial"/>
          <a:ea typeface="Arial"/>
          <a:cs typeface="Arial"/>
          <a:sym typeface="Arial"/>
        </a:defRPr>
      </a:lvl4pPr>
      <a:lvl5pPr indent="1828800">
        <a:spcBef>
          <a:spcPts val="700"/>
        </a:spcBef>
        <a:defRPr sz="3200">
          <a:latin typeface="Arial"/>
          <a:ea typeface="Arial"/>
          <a:cs typeface="Arial"/>
          <a:sym typeface="Arial"/>
        </a:defRPr>
      </a:lvl5pPr>
      <a:lvl6pPr indent="2286000">
        <a:spcBef>
          <a:spcPts val="700"/>
        </a:spcBef>
        <a:defRPr sz="3200">
          <a:latin typeface="Arial"/>
          <a:ea typeface="Arial"/>
          <a:cs typeface="Arial"/>
          <a:sym typeface="Arial"/>
        </a:defRPr>
      </a:lvl6pPr>
      <a:lvl7pPr indent="2743200">
        <a:spcBef>
          <a:spcPts val="700"/>
        </a:spcBef>
        <a:defRPr sz="3200">
          <a:latin typeface="Arial"/>
          <a:ea typeface="Arial"/>
          <a:cs typeface="Arial"/>
          <a:sym typeface="Arial"/>
        </a:defRPr>
      </a:lvl7pPr>
      <a:lvl8pPr indent="3200400">
        <a:spcBef>
          <a:spcPts val="700"/>
        </a:spcBef>
        <a:defRPr sz="3200">
          <a:latin typeface="Arial"/>
          <a:ea typeface="Arial"/>
          <a:cs typeface="Arial"/>
          <a:sym typeface="Arial"/>
        </a:defRPr>
      </a:lvl8pPr>
      <a:lvl9pPr indent="3657600">
        <a:spcBef>
          <a:spcPts val="700"/>
        </a:spcBef>
        <a:defRPr sz="3200">
          <a:latin typeface="Arial"/>
          <a:ea typeface="Arial"/>
          <a:cs typeface="Arial"/>
          <a:sym typeface="Arial"/>
        </a:defRPr>
      </a:lvl9pPr>
    </p:bodyStyle>
    <p:otherStyle>
      <a:lvl1pPr algn="r">
        <a:defRPr sz="1400">
          <a:solidFill>
            <a:schemeClr val="tx1"/>
          </a:solidFill>
          <a:latin typeface="+mn-lt"/>
          <a:ea typeface="+mn-ea"/>
          <a:cs typeface="+mn-cs"/>
          <a:sym typeface="Arial"/>
        </a:defRPr>
      </a:lvl1pPr>
      <a:lvl2pPr indent="457200" algn="r">
        <a:defRPr sz="1400">
          <a:solidFill>
            <a:schemeClr val="tx1"/>
          </a:solidFill>
          <a:latin typeface="+mn-lt"/>
          <a:ea typeface="+mn-ea"/>
          <a:cs typeface="+mn-cs"/>
          <a:sym typeface="Arial"/>
        </a:defRPr>
      </a:lvl2pPr>
      <a:lvl3pPr indent="914400" algn="r">
        <a:defRPr sz="1400">
          <a:solidFill>
            <a:schemeClr val="tx1"/>
          </a:solidFill>
          <a:latin typeface="+mn-lt"/>
          <a:ea typeface="+mn-ea"/>
          <a:cs typeface="+mn-cs"/>
          <a:sym typeface="Arial"/>
        </a:defRPr>
      </a:lvl3pPr>
      <a:lvl4pPr indent="1371600" algn="r">
        <a:defRPr sz="1400">
          <a:solidFill>
            <a:schemeClr val="tx1"/>
          </a:solidFill>
          <a:latin typeface="+mn-lt"/>
          <a:ea typeface="+mn-ea"/>
          <a:cs typeface="+mn-cs"/>
          <a:sym typeface="Arial"/>
        </a:defRPr>
      </a:lvl4pPr>
      <a:lvl5pPr indent="1828800" algn="r">
        <a:defRPr sz="1400">
          <a:solidFill>
            <a:schemeClr val="tx1"/>
          </a:solidFill>
          <a:latin typeface="+mn-lt"/>
          <a:ea typeface="+mn-ea"/>
          <a:cs typeface="+mn-cs"/>
          <a:sym typeface="Arial"/>
        </a:defRPr>
      </a:lvl5pPr>
      <a:lvl6pPr indent="2286000" algn="r">
        <a:defRPr sz="1400">
          <a:solidFill>
            <a:schemeClr val="tx1"/>
          </a:solidFill>
          <a:latin typeface="+mn-lt"/>
          <a:ea typeface="+mn-ea"/>
          <a:cs typeface="+mn-cs"/>
          <a:sym typeface="Arial"/>
        </a:defRPr>
      </a:lvl6pPr>
      <a:lvl7pPr indent="2743200" algn="r">
        <a:defRPr sz="1400">
          <a:solidFill>
            <a:schemeClr val="tx1"/>
          </a:solidFill>
          <a:latin typeface="+mn-lt"/>
          <a:ea typeface="+mn-ea"/>
          <a:cs typeface="+mn-cs"/>
          <a:sym typeface="Arial"/>
        </a:defRPr>
      </a:lvl7pPr>
      <a:lvl8pPr indent="3200400" algn="r">
        <a:defRPr sz="1400">
          <a:solidFill>
            <a:schemeClr val="tx1"/>
          </a:solidFill>
          <a:latin typeface="+mn-lt"/>
          <a:ea typeface="+mn-ea"/>
          <a:cs typeface="+mn-cs"/>
          <a:sym typeface="Arial"/>
        </a:defRPr>
      </a:lvl8pPr>
      <a:lvl9pPr indent="3657600" algn="r">
        <a:defRPr sz="1400">
          <a:solidFill>
            <a:schemeClr val="tx1"/>
          </a:solidFill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>
            <a:spLocks noGrp="1"/>
          </p:cNvSpPr>
          <p:nvPr>
            <p:ph type="title"/>
          </p:nvPr>
        </p:nvSpPr>
        <p:spPr>
          <a:xfrm>
            <a:off x="468312" y="333375"/>
            <a:ext cx="7772401" cy="5903937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defRPr sz="1800"/>
            </a:pPr>
            <a:r>
              <a:rPr sz="7200" dirty="0">
                <a:solidFill>
                  <a:srgbClr val="FFFF00"/>
                </a:solidFill>
              </a:rPr>
              <a:t>Law of obligations:</a:t>
            </a:r>
            <a:br>
              <a:rPr sz="7200" dirty="0">
                <a:solidFill>
                  <a:srgbClr val="FFFF00"/>
                </a:solidFill>
              </a:rPr>
            </a:br>
            <a:r>
              <a:rPr sz="7200" dirty="0" smtClean="0">
                <a:solidFill>
                  <a:srgbClr val="FFFF00"/>
                </a:solidFill>
              </a:rPr>
              <a:t>Introduction </a:t>
            </a:r>
            <a:r>
              <a:rPr sz="7200" dirty="0">
                <a:solidFill>
                  <a:srgbClr val="FFFF00"/>
                </a:solidFill>
              </a:rPr>
              <a:t>and concept of obligation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/>
          </p:cNvSpPr>
          <p:nvPr>
            <p:ph type="title"/>
          </p:nvPr>
        </p:nvSpPr>
        <p:spPr>
          <a:xfrm>
            <a:off x="428625" y="274638"/>
            <a:ext cx="8258175" cy="296863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defTabSz="420623">
              <a:defRPr sz="1472">
                <a:solidFill>
                  <a:srgbClr val="FF9900"/>
                </a:solidFill>
                <a:latin typeface="Arial Bold"/>
                <a:ea typeface="Arial Bold"/>
                <a:cs typeface="Arial Bold"/>
                <a:sym typeface="Arial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472">
                <a:solidFill>
                  <a:srgbClr val="FF9900"/>
                </a:solidFill>
              </a:rPr>
              <a:t> </a:t>
            </a:r>
          </a:p>
        </p:txBody>
      </p:sp>
      <p:sp>
        <p:nvSpPr>
          <p:cNvPr id="76" name="Shape 76"/>
          <p:cNvSpPr>
            <a:spLocks noGrp="1"/>
          </p:cNvSpPr>
          <p:nvPr>
            <p:ph type="body" idx="1"/>
          </p:nvPr>
        </p:nvSpPr>
        <p:spPr>
          <a:xfrm>
            <a:off x="357188" y="642937"/>
            <a:ext cx="8329611" cy="5054601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342900" lvl="0" indent="-342900" algn="ctr">
              <a:spcBef>
                <a:spcPts val="2100"/>
              </a:spcBef>
              <a:defRPr sz="1800"/>
            </a:pPr>
            <a:r>
              <a:rPr sz="3600" dirty="0">
                <a:solidFill>
                  <a:srgbClr val="FFFF00"/>
                </a:solidFill>
                <a:latin typeface="Arial Bold"/>
                <a:ea typeface="Arial Bold"/>
                <a:cs typeface="Arial Bold"/>
                <a:sym typeface="Arial Bold"/>
              </a:rPr>
              <a:t>Origin of obligation </a:t>
            </a:r>
          </a:p>
          <a:p>
            <a:pPr marL="342900" lvl="0" indent="-342900" algn="ctr">
              <a:spcBef>
                <a:spcPts val="2100"/>
              </a:spcBef>
              <a:defRPr sz="1800"/>
            </a:pPr>
            <a:r>
              <a:rPr sz="3600" dirty="0">
                <a:solidFill>
                  <a:srgbClr val="FFFF00"/>
                </a:solidFill>
                <a:latin typeface="Arial Bold"/>
                <a:ea typeface="Arial Bold"/>
                <a:cs typeface="Arial Bold"/>
                <a:sym typeface="Arial Bold"/>
              </a:rPr>
              <a:t>in Gaius’s </a:t>
            </a:r>
            <a:r>
              <a:rPr sz="3600" i="1" dirty="0">
                <a:solidFill>
                  <a:srgbClr val="FFFF00"/>
                </a:solidFill>
                <a:latin typeface="Arial Bold"/>
                <a:ea typeface="Arial Bold"/>
                <a:cs typeface="Arial Bold"/>
                <a:sym typeface="Arial Bold"/>
              </a:rPr>
              <a:t>Res </a:t>
            </a:r>
            <a:r>
              <a:rPr sz="3600" i="1" dirty="0" err="1">
                <a:solidFill>
                  <a:srgbClr val="FFFF00"/>
                </a:solidFill>
                <a:latin typeface="Arial Bold"/>
                <a:ea typeface="Arial Bold"/>
                <a:cs typeface="Arial Bold"/>
                <a:sym typeface="Arial Bold"/>
              </a:rPr>
              <a:t>cottidianae</a:t>
            </a:r>
            <a:endParaRPr sz="3600" i="1" dirty="0">
              <a:solidFill>
                <a:srgbClr val="FFFF00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marL="964406" lvl="0" indent="-964406" algn="just">
              <a:spcBef>
                <a:spcPts val="2100"/>
              </a:spcBef>
              <a:buClr>
                <a:srgbClr val="FFFF00"/>
              </a:buClr>
              <a:buSzPct val="100000"/>
              <a:buAutoNum type="romanUcPeriod"/>
              <a:defRPr sz="1800"/>
            </a:pPr>
            <a:r>
              <a:rPr sz="3600" dirty="0">
                <a:solidFill>
                  <a:srgbClr val="FFFF00"/>
                </a:solidFill>
              </a:rPr>
              <a:t>Contracts</a:t>
            </a:r>
          </a:p>
          <a:p>
            <a:pPr marL="964406" lvl="0" indent="-964406" algn="just">
              <a:spcBef>
                <a:spcPts val="2100"/>
              </a:spcBef>
              <a:buClr>
                <a:srgbClr val="FFFF00"/>
              </a:buClr>
              <a:buSzPct val="100000"/>
              <a:buAutoNum type="romanUcPeriod"/>
              <a:defRPr sz="1800"/>
            </a:pPr>
            <a:r>
              <a:rPr sz="3600" dirty="0">
                <a:solidFill>
                  <a:srgbClr val="FFFF00"/>
                </a:solidFill>
              </a:rPr>
              <a:t>Torts </a:t>
            </a:r>
          </a:p>
          <a:p>
            <a:pPr marL="964406" lvl="0" indent="-964406" algn="just">
              <a:spcBef>
                <a:spcPts val="2100"/>
              </a:spcBef>
              <a:buClr>
                <a:srgbClr val="FFFF00"/>
              </a:buClr>
              <a:buSzPct val="100000"/>
              <a:buAutoNum type="romanUcPeriod"/>
              <a:defRPr sz="1800"/>
            </a:pPr>
            <a:r>
              <a:rPr sz="3600" dirty="0">
                <a:solidFill>
                  <a:srgbClr val="FFFF00"/>
                </a:solidFill>
              </a:rPr>
              <a:t>Various types of causes.</a:t>
            </a:r>
          </a:p>
          <a:p>
            <a:pPr marL="342900" lvl="0" indent="-342900">
              <a:spcBef>
                <a:spcPts val="2100"/>
              </a:spcBef>
              <a:defRPr sz="1800"/>
            </a:pPr>
            <a:r>
              <a:rPr sz="3600" dirty="0">
                <a:solidFill>
                  <a:srgbClr val="FFFF00"/>
                </a:solidFill>
              </a:rPr>
              <a:t> </a:t>
            </a:r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>
            <a:spLocks noGrp="1"/>
          </p:cNvSpPr>
          <p:nvPr>
            <p:ph type="title"/>
          </p:nvPr>
        </p:nvSpPr>
        <p:spPr>
          <a:xfrm>
            <a:off x="428625" y="274638"/>
            <a:ext cx="8258175" cy="296863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defTabSz="420623">
              <a:defRPr sz="1472">
                <a:solidFill>
                  <a:srgbClr val="FF9900"/>
                </a:solidFill>
                <a:latin typeface="Arial Bold"/>
                <a:ea typeface="Arial Bold"/>
                <a:cs typeface="Arial Bold"/>
                <a:sym typeface="Arial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472">
                <a:solidFill>
                  <a:srgbClr val="FF9900"/>
                </a:solidFill>
              </a:rPr>
              <a:t> </a:t>
            </a:r>
          </a:p>
        </p:txBody>
      </p:sp>
      <p:sp>
        <p:nvSpPr>
          <p:cNvPr id="79" name="Shape 79"/>
          <p:cNvSpPr>
            <a:spLocks noGrp="1"/>
          </p:cNvSpPr>
          <p:nvPr>
            <p:ph type="body" idx="1"/>
          </p:nvPr>
        </p:nvSpPr>
        <p:spPr>
          <a:xfrm>
            <a:off x="323528" y="188639"/>
            <a:ext cx="8329611" cy="6120681"/>
          </a:xfrm>
          <a:prstGeom prst="rect">
            <a:avLst/>
          </a:prstGeom>
        </p:spPr>
        <p:txBody>
          <a:bodyPr lIns="0" tIns="0" rIns="0" bIns="0">
            <a:normAutofit lnSpcReduction="10000"/>
          </a:bodyPr>
          <a:lstStyle/>
          <a:p>
            <a:pPr marL="267461" lvl="0" indent="-267461" algn="ctr" defTabSz="713231">
              <a:spcBef>
                <a:spcPts val="1600"/>
              </a:spcBef>
              <a:defRPr sz="1800"/>
            </a:pPr>
            <a:r>
              <a:rPr sz="3500" dirty="0">
                <a:solidFill>
                  <a:srgbClr val="FFFF00"/>
                </a:solidFill>
                <a:latin typeface="Arial Bold"/>
                <a:ea typeface="Arial Bold"/>
                <a:cs typeface="Arial Bold"/>
                <a:sym typeface="Arial Bold"/>
              </a:rPr>
              <a:t>Origin of obligation </a:t>
            </a:r>
          </a:p>
          <a:p>
            <a:pPr marL="267461" lvl="0" indent="-267461" algn="ctr" defTabSz="713231">
              <a:spcBef>
                <a:spcPts val="1600"/>
              </a:spcBef>
              <a:defRPr sz="1800"/>
            </a:pPr>
            <a:r>
              <a:rPr sz="3500" dirty="0">
                <a:solidFill>
                  <a:srgbClr val="FFFF00"/>
                </a:solidFill>
                <a:latin typeface="Arial Bold"/>
                <a:ea typeface="Arial Bold"/>
                <a:cs typeface="Arial Bold"/>
                <a:sym typeface="Arial Bold"/>
              </a:rPr>
              <a:t>in </a:t>
            </a:r>
            <a:r>
              <a:rPr sz="3500" i="1" dirty="0">
                <a:solidFill>
                  <a:srgbClr val="FFFF00"/>
                </a:solidFill>
                <a:latin typeface="Arial Bold"/>
                <a:ea typeface="Arial Bold"/>
                <a:cs typeface="Arial Bold"/>
                <a:sym typeface="Arial Bold"/>
              </a:rPr>
              <a:t>Corpus </a:t>
            </a:r>
            <a:r>
              <a:rPr sz="3500" i="1" dirty="0" err="1">
                <a:solidFill>
                  <a:srgbClr val="FFFF00"/>
                </a:solidFill>
                <a:latin typeface="Arial Bold"/>
                <a:ea typeface="Arial Bold"/>
                <a:cs typeface="Arial Bold"/>
                <a:sym typeface="Arial Bold"/>
              </a:rPr>
              <a:t>Iuris</a:t>
            </a:r>
            <a:r>
              <a:rPr sz="3500" i="1" dirty="0">
                <a:solidFill>
                  <a:srgbClr val="FFFF00"/>
                </a:solidFill>
                <a:latin typeface="Arial Bold"/>
                <a:ea typeface="Arial Bold"/>
                <a:cs typeface="Arial Bold"/>
                <a:sym typeface="Arial Bold"/>
              </a:rPr>
              <a:t> </a:t>
            </a:r>
            <a:r>
              <a:rPr sz="3500" i="1" dirty="0" err="1">
                <a:solidFill>
                  <a:srgbClr val="FFFF00"/>
                </a:solidFill>
                <a:latin typeface="Arial Bold"/>
                <a:ea typeface="Arial Bold"/>
                <a:cs typeface="Arial Bold"/>
                <a:sym typeface="Arial Bold"/>
              </a:rPr>
              <a:t>Civilis</a:t>
            </a:r>
            <a:endParaRPr sz="3500" i="1" dirty="0">
              <a:solidFill>
                <a:srgbClr val="FFFF00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marL="752236" lvl="0" indent="-752236" algn="just" defTabSz="713231">
              <a:spcBef>
                <a:spcPts val="1600"/>
              </a:spcBef>
              <a:buClr>
                <a:srgbClr val="FFFF00"/>
              </a:buClr>
              <a:buSzPct val="100000"/>
              <a:buAutoNum type="romanUcPeriod"/>
              <a:defRPr sz="1800"/>
            </a:pPr>
            <a:r>
              <a:rPr sz="3500" dirty="0">
                <a:solidFill>
                  <a:srgbClr val="FFFF00"/>
                </a:solidFill>
              </a:rPr>
              <a:t>Contracts</a:t>
            </a:r>
          </a:p>
          <a:p>
            <a:pPr marL="752236" lvl="0" indent="-752236" algn="just" defTabSz="713231">
              <a:spcBef>
                <a:spcPts val="1600"/>
              </a:spcBef>
              <a:buClr>
                <a:srgbClr val="FFFF00"/>
              </a:buClr>
              <a:buSzPct val="100000"/>
              <a:buAutoNum type="romanUcPeriod"/>
              <a:defRPr sz="1800"/>
            </a:pPr>
            <a:r>
              <a:rPr sz="3500" dirty="0">
                <a:solidFill>
                  <a:srgbClr val="FFFF00"/>
                </a:solidFill>
              </a:rPr>
              <a:t>Torts </a:t>
            </a:r>
          </a:p>
          <a:p>
            <a:pPr marL="752236" lvl="0" indent="-752236" algn="just" defTabSz="713231">
              <a:spcBef>
                <a:spcPts val="1600"/>
              </a:spcBef>
              <a:buClr>
                <a:srgbClr val="FFFF00"/>
              </a:buClr>
              <a:buSzPct val="100000"/>
              <a:buAutoNum type="romanUcPeriod"/>
              <a:defRPr sz="1800"/>
            </a:pPr>
            <a:r>
              <a:rPr sz="3500" dirty="0">
                <a:solidFill>
                  <a:srgbClr val="FFFF00"/>
                </a:solidFill>
              </a:rPr>
              <a:t>Obligation arising from situation that resembles contract (</a:t>
            </a:r>
            <a:r>
              <a:rPr sz="3500" i="1" dirty="0">
                <a:solidFill>
                  <a:srgbClr val="FFFF00"/>
                </a:solidFill>
              </a:rPr>
              <a:t>quasi ex </a:t>
            </a:r>
            <a:r>
              <a:rPr sz="3500" i="1" dirty="0" err="1">
                <a:solidFill>
                  <a:srgbClr val="FFFF00"/>
                </a:solidFill>
              </a:rPr>
              <a:t>contractu</a:t>
            </a:r>
            <a:r>
              <a:rPr sz="3500" dirty="0">
                <a:solidFill>
                  <a:srgbClr val="FFFF00"/>
                </a:solidFill>
              </a:rPr>
              <a:t>)</a:t>
            </a:r>
          </a:p>
          <a:p>
            <a:pPr marL="752236" lvl="0" indent="-752236" algn="just" defTabSz="713231">
              <a:spcBef>
                <a:spcPts val="1600"/>
              </a:spcBef>
              <a:buClr>
                <a:srgbClr val="FFFF00"/>
              </a:buClr>
              <a:buSzPct val="100000"/>
              <a:buAutoNum type="romanUcPeriod"/>
              <a:defRPr sz="1800"/>
            </a:pPr>
            <a:r>
              <a:rPr sz="3500" dirty="0">
                <a:solidFill>
                  <a:srgbClr val="FFFF00"/>
                </a:solidFill>
              </a:rPr>
              <a:t>Obligation arising from </a:t>
            </a:r>
            <a:r>
              <a:rPr sz="3500" dirty="0" err="1">
                <a:solidFill>
                  <a:srgbClr val="FFFF00"/>
                </a:solidFill>
              </a:rPr>
              <a:t>illict</a:t>
            </a:r>
            <a:r>
              <a:rPr sz="3500" dirty="0">
                <a:solidFill>
                  <a:srgbClr val="FFFF00"/>
                </a:solidFill>
              </a:rPr>
              <a:t> act not qualified as </a:t>
            </a:r>
            <a:r>
              <a:rPr sz="3500" dirty="0" err="1">
                <a:solidFill>
                  <a:srgbClr val="FFFF00"/>
                </a:solidFill>
              </a:rPr>
              <a:t>delict</a:t>
            </a:r>
            <a:r>
              <a:rPr sz="3500" dirty="0">
                <a:solidFill>
                  <a:srgbClr val="FFFF00"/>
                </a:solidFill>
              </a:rPr>
              <a:t> (</a:t>
            </a:r>
            <a:r>
              <a:rPr sz="3500" i="1" dirty="0">
                <a:solidFill>
                  <a:srgbClr val="FFFF00"/>
                </a:solidFill>
              </a:rPr>
              <a:t>quasi ex </a:t>
            </a:r>
            <a:r>
              <a:rPr sz="3500" i="1" dirty="0" err="1">
                <a:solidFill>
                  <a:srgbClr val="FFFF00"/>
                </a:solidFill>
              </a:rPr>
              <a:t>delictu</a:t>
            </a:r>
            <a:r>
              <a:rPr sz="3500" dirty="0">
                <a:solidFill>
                  <a:srgbClr val="FFFF00"/>
                </a:solidFill>
              </a:rPr>
              <a:t>)</a:t>
            </a:r>
          </a:p>
          <a:p>
            <a:pPr marL="267461" lvl="0" indent="-267461" defTabSz="713231">
              <a:spcBef>
                <a:spcPts val="1600"/>
              </a:spcBef>
              <a:defRPr sz="1800"/>
            </a:pPr>
            <a:r>
              <a:rPr sz="2807" dirty="0">
                <a:solidFill>
                  <a:srgbClr val="FFFF00"/>
                </a:solidFill>
              </a:rPr>
              <a:t> </a:t>
            </a:r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>
            <a:spLocks noGrp="1"/>
          </p:cNvSpPr>
          <p:nvPr>
            <p:ph type="title"/>
          </p:nvPr>
        </p:nvSpPr>
        <p:spPr>
          <a:xfrm>
            <a:off x="428625" y="274638"/>
            <a:ext cx="8258175" cy="296863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defTabSz="420623">
              <a:defRPr sz="1472">
                <a:solidFill>
                  <a:srgbClr val="FF9900"/>
                </a:solidFill>
                <a:latin typeface="Arial Bold"/>
                <a:ea typeface="Arial Bold"/>
                <a:cs typeface="Arial Bold"/>
                <a:sym typeface="Arial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472">
                <a:solidFill>
                  <a:srgbClr val="FF9900"/>
                </a:solidFill>
              </a:rPr>
              <a:t> </a:t>
            </a:r>
          </a:p>
        </p:txBody>
      </p:sp>
      <p:sp>
        <p:nvSpPr>
          <p:cNvPr id="82" name="Shape 82"/>
          <p:cNvSpPr>
            <a:spLocks noGrp="1"/>
          </p:cNvSpPr>
          <p:nvPr>
            <p:ph type="body" idx="1"/>
          </p:nvPr>
        </p:nvSpPr>
        <p:spPr>
          <a:xfrm>
            <a:off x="323528" y="188639"/>
            <a:ext cx="8329611" cy="5976665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246888" lvl="0" indent="-246888" algn="ctr" defTabSz="658368">
              <a:spcBef>
                <a:spcPts val="1500"/>
              </a:spcBef>
              <a:defRPr sz="1800"/>
            </a:pPr>
            <a:r>
              <a:rPr sz="3000" b="1" dirty="0">
                <a:solidFill>
                  <a:srgbClr val="FFFF00"/>
                </a:solidFill>
                <a:latin typeface="Arial Bold"/>
                <a:ea typeface="Arial Bold"/>
                <a:cs typeface="Arial Bold"/>
                <a:sym typeface="Arial Bold"/>
              </a:rPr>
              <a:t>Development of contractual obligation </a:t>
            </a:r>
          </a:p>
          <a:p>
            <a:pPr marL="246888" lvl="0" indent="-246888" algn="just" defTabSz="658368">
              <a:spcBef>
                <a:spcPts val="1500"/>
              </a:spcBef>
              <a:defRPr sz="1800"/>
            </a:pPr>
            <a:r>
              <a:rPr sz="3000" dirty="0">
                <a:solidFill>
                  <a:srgbClr val="FFFF00"/>
                </a:solidFill>
                <a:latin typeface="Arial Bold"/>
                <a:ea typeface="Arial Bold"/>
                <a:cs typeface="Arial Bold"/>
                <a:sym typeface="Arial Bold"/>
              </a:rPr>
              <a:t>* </a:t>
            </a:r>
            <a:r>
              <a:rPr sz="3000" i="1" dirty="0" err="1">
                <a:solidFill>
                  <a:srgbClr val="FFFF00"/>
                </a:solidFill>
                <a:latin typeface="Arial Bold"/>
                <a:ea typeface="Arial Bold"/>
                <a:cs typeface="Arial Bold"/>
                <a:sym typeface="Arial Bold"/>
              </a:rPr>
              <a:t>numerus</a:t>
            </a:r>
            <a:r>
              <a:rPr sz="3000" i="1" dirty="0">
                <a:solidFill>
                  <a:srgbClr val="FFFF00"/>
                </a:solidFill>
                <a:latin typeface="Arial Bold"/>
                <a:ea typeface="Arial Bold"/>
                <a:cs typeface="Arial Bold"/>
                <a:sym typeface="Arial Bold"/>
              </a:rPr>
              <a:t> </a:t>
            </a:r>
            <a:r>
              <a:rPr sz="3000" i="1" dirty="0" err="1">
                <a:solidFill>
                  <a:srgbClr val="FFFF00"/>
                </a:solidFill>
                <a:latin typeface="Arial Bold"/>
                <a:ea typeface="Arial Bold"/>
                <a:cs typeface="Arial Bold"/>
                <a:sym typeface="Arial Bold"/>
              </a:rPr>
              <a:t>clausus</a:t>
            </a:r>
            <a:r>
              <a:rPr sz="3000" dirty="0">
                <a:solidFill>
                  <a:srgbClr val="FFFF00"/>
                </a:solidFill>
                <a:latin typeface="Arial Bold"/>
                <a:ea typeface="Arial Bold"/>
                <a:cs typeface="Arial Bold"/>
                <a:sym typeface="Arial Bold"/>
              </a:rPr>
              <a:t> of contracts in archaic roman law</a:t>
            </a:r>
          </a:p>
          <a:p>
            <a:pPr marL="246888" lvl="0" indent="-246888" algn="just" defTabSz="658368">
              <a:spcBef>
                <a:spcPts val="1500"/>
              </a:spcBef>
              <a:defRPr sz="1800"/>
            </a:pPr>
            <a:r>
              <a:rPr sz="3000" dirty="0">
                <a:solidFill>
                  <a:srgbClr val="FFFF00"/>
                </a:solidFill>
                <a:latin typeface="Arial Bold"/>
                <a:ea typeface="Arial Bold"/>
                <a:cs typeface="Arial Bold"/>
                <a:sym typeface="Arial Bold"/>
              </a:rPr>
              <a:t>* rise of unnamed contracts - enforceable if one of the parties performed their duties</a:t>
            </a:r>
          </a:p>
          <a:p>
            <a:pPr marL="246888" lvl="0" indent="-246888" algn="just" defTabSz="658368">
              <a:spcBef>
                <a:spcPts val="1500"/>
              </a:spcBef>
              <a:defRPr sz="1800"/>
            </a:pPr>
            <a:r>
              <a:rPr sz="3000" dirty="0">
                <a:solidFill>
                  <a:srgbClr val="FFFF00"/>
                </a:solidFill>
                <a:latin typeface="Arial Bold"/>
                <a:ea typeface="Arial Bold"/>
                <a:cs typeface="Arial Bold"/>
                <a:sym typeface="Arial Bold"/>
              </a:rPr>
              <a:t>* liberalization of formalities in case of oral contract of stipulation</a:t>
            </a:r>
          </a:p>
          <a:p>
            <a:pPr marL="246888" lvl="0" indent="-246888" algn="just" defTabSz="658368">
              <a:spcBef>
                <a:spcPts val="1500"/>
              </a:spcBef>
              <a:defRPr sz="1800"/>
            </a:pPr>
            <a:r>
              <a:rPr sz="3000" dirty="0">
                <a:solidFill>
                  <a:srgbClr val="FFFF00"/>
                </a:solidFill>
                <a:latin typeface="Arial Bold"/>
                <a:ea typeface="Arial Bold"/>
                <a:cs typeface="Arial Bold"/>
                <a:sym typeface="Arial Bold"/>
              </a:rPr>
              <a:t>* genesis of </a:t>
            </a:r>
            <a:r>
              <a:rPr sz="3000" i="1" dirty="0" err="1">
                <a:solidFill>
                  <a:srgbClr val="FFFF00"/>
                </a:solidFill>
                <a:latin typeface="Arial Bold"/>
                <a:ea typeface="Arial Bold"/>
                <a:cs typeface="Arial Bold"/>
                <a:sym typeface="Arial Bold"/>
              </a:rPr>
              <a:t>pacta</a:t>
            </a:r>
            <a:r>
              <a:rPr sz="3000" i="1" dirty="0">
                <a:solidFill>
                  <a:srgbClr val="FFFF00"/>
                </a:solidFill>
                <a:latin typeface="Arial Bold"/>
                <a:ea typeface="Arial Bold"/>
                <a:cs typeface="Arial Bold"/>
                <a:sym typeface="Arial Bold"/>
              </a:rPr>
              <a:t> </a:t>
            </a:r>
            <a:r>
              <a:rPr sz="3000" i="1" dirty="0" err="1">
                <a:solidFill>
                  <a:srgbClr val="FFFF00"/>
                </a:solidFill>
                <a:latin typeface="Arial Bold"/>
                <a:ea typeface="Arial Bold"/>
                <a:cs typeface="Arial Bold"/>
                <a:sym typeface="Arial Bold"/>
              </a:rPr>
              <a:t>sunt</a:t>
            </a:r>
            <a:r>
              <a:rPr sz="3000" i="1" dirty="0">
                <a:solidFill>
                  <a:srgbClr val="FFFF00"/>
                </a:solidFill>
                <a:latin typeface="Arial Bold"/>
                <a:ea typeface="Arial Bold"/>
                <a:cs typeface="Arial Bold"/>
                <a:sym typeface="Arial Bold"/>
              </a:rPr>
              <a:t> </a:t>
            </a:r>
            <a:r>
              <a:rPr sz="3000" i="1" dirty="0" err="1">
                <a:solidFill>
                  <a:srgbClr val="FFFF00"/>
                </a:solidFill>
                <a:latin typeface="Arial Bold"/>
                <a:ea typeface="Arial Bold"/>
                <a:cs typeface="Arial Bold"/>
                <a:sym typeface="Arial Bold"/>
              </a:rPr>
              <a:t>servanda</a:t>
            </a:r>
            <a:r>
              <a:rPr sz="3000" i="1" dirty="0">
                <a:solidFill>
                  <a:srgbClr val="FFFF00"/>
                </a:solidFill>
                <a:latin typeface="Arial Bold"/>
                <a:ea typeface="Arial Bold"/>
                <a:cs typeface="Arial Bold"/>
                <a:sym typeface="Arial Bold"/>
              </a:rPr>
              <a:t> </a:t>
            </a:r>
            <a:r>
              <a:rPr sz="3000" dirty="0">
                <a:solidFill>
                  <a:srgbClr val="FFFF00"/>
                </a:solidFill>
                <a:latin typeface="Arial Bold"/>
                <a:ea typeface="Arial Bold"/>
                <a:cs typeface="Arial Bold"/>
                <a:sym typeface="Arial Bold"/>
              </a:rPr>
              <a:t>principle: „</a:t>
            </a:r>
            <a:r>
              <a:rPr sz="3000" dirty="0" err="1">
                <a:solidFill>
                  <a:srgbClr val="FFFF00"/>
                </a:solidFill>
                <a:latin typeface="Arial Bold"/>
                <a:ea typeface="Arial Bold"/>
                <a:cs typeface="Arial Bold"/>
                <a:sym typeface="Arial Bold"/>
              </a:rPr>
              <a:t>Pacta</a:t>
            </a:r>
            <a:r>
              <a:rPr sz="3000" dirty="0">
                <a:solidFill>
                  <a:srgbClr val="FFFF00"/>
                </a:solidFill>
                <a:latin typeface="Arial Bold"/>
                <a:ea typeface="Arial Bold"/>
                <a:cs typeface="Arial Bold"/>
                <a:sym typeface="Arial Bold"/>
              </a:rPr>
              <a:t> </a:t>
            </a:r>
            <a:r>
              <a:rPr sz="3000" dirty="0" err="1">
                <a:solidFill>
                  <a:srgbClr val="FFFF00"/>
                </a:solidFill>
                <a:latin typeface="Arial Bold"/>
                <a:ea typeface="Arial Bold"/>
                <a:cs typeface="Arial Bold"/>
                <a:sym typeface="Arial Bold"/>
              </a:rPr>
              <a:t>quantumcunque</a:t>
            </a:r>
            <a:r>
              <a:rPr sz="3000" dirty="0">
                <a:solidFill>
                  <a:srgbClr val="FFFF00"/>
                </a:solidFill>
                <a:latin typeface="Arial Bold"/>
                <a:ea typeface="Arial Bold"/>
                <a:cs typeface="Arial Bold"/>
                <a:sym typeface="Arial Bold"/>
              </a:rPr>
              <a:t> </a:t>
            </a:r>
            <a:r>
              <a:rPr sz="3000" dirty="0" err="1">
                <a:solidFill>
                  <a:srgbClr val="FFFF00"/>
                </a:solidFill>
                <a:latin typeface="Arial Bold"/>
                <a:ea typeface="Arial Bold"/>
                <a:cs typeface="Arial Bold"/>
                <a:sym typeface="Arial Bold"/>
              </a:rPr>
              <a:t>nuda</a:t>
            </a:r>
            <a:r>
              <a:rPr sz="3000" dirty="0">
                <a:solidFill>
                  <a:srgbClr val="FFFF00"/>
                </a:solidFill>
                <a:latin typeface="Arial Bold"/>
                <a:ea typeface="Arial Bold"/>
                <a:cs typeface="Arial Bold"/>
                <a:sym typeface="Arial Bold"/>
              </a:rPr>
              <a:t> </a:t>
            </a:r>
            <a:r>
              <a:rPr sz="3000" dirty="0" err="1">
                <a:solidFill>
                  <a:srgbClr val="FFFF00"/>
                </a:solidFill>
                <a:latin typeface="Arial Bold"/>
                <a:ea typeface="Arial Bold"/>
                <a:cs typeface="Arial Bold"/>
                <a:sym typeface="Arial Bold"/>
              </a:rPr>
              <a:t>servanda</a:t>
            </a:r>
            <a:r>
              <a:rPr sz="3000" dirty="0">
                <a:solidFill>
                  <a:srgbClr val="FFFF00"/>
                </a:solidFill>
                <a:latin typeface="Arial Bold"/>
                <a:ea typeface="Arial Bold"/>
                <a:cs typeface="Arial Bold"/>
                <a:sym typeface="Arial Bold"/>
              </a:rPr>
              <a:t>” - All „naked” contracts should be protected (</a:t>
            </a:r>
            <a:r>
              <a:rPr sz="3000" dirty="0" err="1">
                <a:solidFill>
                  <a:srgbClr val="FFFF00"/>
                </a:solidFill>
                <a:latin typeface="Arial Bold"/>
                <a:ea typeface="Arial Bold"/>
                <a:cs typeface="Arial Bold"/>
                <a:sym typeface="Arial Bold"/>
              </a:rPr>
              <a:t>Decretals</a:t>
            </a:r>
            <a:r>
              <a:rPr sz="3000" dirty="0">
                <a:solidFill>
                  <a:srgbClr val="FFFF00"/>
                </a:solidFill>
                <a:latin typeface="Arial Bold"/>
                <a:ea typeface="Arial Bold"/>
                <a:cs typeface="Arial Bold"/>
                <a:sym typeface="Arial Bold"/>
              </a:rPr>
              <a:t> of Gregory IX)</a:t>
            </a:r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>
            <a:spLocks noGrp="1"/>
          </p:cNvSpPr>
          <p:nvPr>
            <p:ph type="title"/>
          </p:nvPr>
        </p:nvSpPr>
        <p:spPr>
          <a:xfrm>
            <a:off x="428625" y="274638"/>
            <a:ext cx="8258175" cy="296863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defTabSz="420623">
              <a:defRPr sz="1472">
                <a:solidFill>
                  <a:srgbClr val="FF9900"/>
                </a:solidFill>
                <a:latin typeface="Arial Bold"/>
                <a:ea typeface="Arial Bold"/>
                <a:cs typeface="Arial Bold"/>
                <a:sym typeface="Arial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472">
                <a:solidFill>
                  <a:srgbClr val="FF9900"/>
                </a:solidFill>
              </a:rPr>
              <a:t> </a:t>
            </a:r>
          </a:p>
        </p:txBody>
      </p:sp>
      <p:sp>
        <p:nvSpPr>
          <p:cNvPr id="85" name="Shape 85"/>
          <p:cNvSpPr>
            <a:spLocks noGrp="1"/>
          </p:cNvSpPr>
          <p:nvPr>
            <p:ph type="body" idx="1"/>
          </p:nvPr>
        </p:nvSpPr>
        <p:spPr>
          <a:xfrm>
            <a:off x="357188" y="642937"/>
            <a:ext cx="8329611" cy="5378351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291465" lvl="0" indent="-291465" algn="ctr" defTabSz="777240">
              <a:spcBef>
                <a:spcPts val="1800"/>
              </a:spcBef>
              <a:defRPr sz="1800"/>
            </a:pPr>
            <a:r>
              <a:rPr sz="3060" b="1" dirty="0">
                <a:solidFill>
                  <a:srgbClr val="FFFF00"/>
                </a:solidFill>
                <a:latin typeface="Arial Bold"/>
                <a:ea typeface="Arial Bold"/>
                <a:cs typeface="Arial Bold"/>
                <a:sym typeface="Arial Bold"/>
              </a:rPr>
              <a:t>Civil obligations</a:t>
            </a:r>
          </a:p>
          <a:p>
            <a:pPr marL="291465" lvl="0" indent="-291465" defTabSz="777240">
              <a:spcBef>
                <a:spcPts val="1800"/>
              </a:spcBef>
              <a:defRPr sz="1800"/>
            </a:pPr>
            <a:endParaRPr lang="pl-PL" sz="3060" dirty="0" smtClean="0">
              <a:solidFill>
                <a:srgbClr val="FFFF00"/>
              </a:solidFill>
            </a:endParaRPr>
          </a:p>
          <a:p>
            <a:pPr marL="291465" lvl="0" indent="-291465" defTabSz="777240">
              <a:spcBef>
                <a:spcPts val="1800"/>
              </a:spcBef>
              <a:defRPr sz="1800"/>
            </a:pPr>
            <a:r>
              <a:rPr lang="en-US" sz="3060" dirty="0" smtClean="0">
                <a:solidFill>
                  <a:srgbClr val="FFFF00"/>
                </a:solidFill>
              </a:rPr>
              <a:t>Where enforceable by law, which means:</a:t>
            </a:r>
          </a:p>
          <a:p>
            <a:pPr marL="710445" lvl="0" indent="-710445" defTabSz="777240">
              <a:spcBef>
                <a:spcPts val="1800"/>
              </a:spcBef>
              <a:buClr>
                <a:srgbClr val="FFFF00"/>
              </a:buClr>
              <a:buSzPct val="100000"/>
              <a:buAutoNum type="arabicPeriod"/>
              <a:defRPr sz="1800"/>
            </a:pPr>
            <a:r>
              <a:rPr lang="en-US" sz="3060" dirty="0" smtClean="0">
                <a:solidFill>
                  <a:srgbClr val="FFFF00"/>
                </a:solidFill>
              </a:rPr>
              <a:t>They could be a subject of civil litigation</a:t>
            </a:r>
          </a:p>
          <a:p>
            <a:pPr marL="710445" lvl="0" indent="-710445" defTabSz="777240">
              <a:spcBef>
                <a:spcPts val="1800"/>
              </a:spcBef>
              <a:buClr>
                <a:srgbClr val="FFFF00"/>
              </a:buClr>
              <a:buSzPct val="100000"/>
              <a:buAutoNum type="arabicPeriod"/>
              <a:defRPr sz="1800"/>
            </a:pPr>
            <a:r>
              <a:rPr lang="en-US" sz="3060" dirty="0" smtClean="0">
                <a:solidFill>
                  <a:srgbClr val="FFFF00"/>
                </a:solidFill>
              </a:rPr>
              <a:t>They were legal foundation of executing one’s rights  </a:t>
            </a:r>
            <a:endParaRPr lang="en-US" sz="306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>
            <a:spLocks noGrp="1"/>
          </p:cNvSpPr>
          <p:nvPr>
            <p:ph type="title"/>
          </p:nvPr>
        </p:nvSpPr>
        <p:spPr>
          <a:xfrm>
            <a:off x="428625" y="274638"/>
            <a:ext cx="8258175" cy="296863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defTabSz="420623">
              <a:defRPr sz="1472">
                <a:solidFill>
                  <a:srgbClr val="FF9900"/>
                </a:solidFill>
                <a:latin typeface="Arial Bold"/>
                <a:ea typeface="Arial Bold"/>
                <a:cs typeface="Arial Bold"/>
                <a:sym typeface="Arial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472">
                <a:solidFill>
                  <a:srgbClr val="FF9900"/>
                </a:solidFill>
              </a:rPr>
              <a:t> </a:t>
            </a:r>
          </a:p>
        </p:txBody>
      </p:sp>
      <p:sp>
        <p:nvSpPr>
          <p:cNvPr id="88" name="Shape 88"/>
          <p:cNvSpPr>
            <a:spLocks noGrp="1"/>
          </p:cNvSpPr>
          <p:nvPr>
            <p:ph type="body" idx="1"/>
          </p:nvPr>
        </p:nvSpPr>
        <p:spPr>
          <a:xfrm>
            <a:off x="357188" y="642937"/>
            <a:ext cx="8329611" cy="5054601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329184" lvl="0" indent="-329184" algn="ctr" defTabSz="877823">
              <a:spcBef>
                <a:spcPts val="2000"/>
              </a:spcBef>
              <a:defRPr sz="1800"/>
            </a:pPr>
            <a:r>
              <a:rPr sz="3455" dirty="0">
                <a:solidFill>
                  <a:srgbClr val="FFFF00"/>
                </a:solidFill>
                <a:latin typeface="Arial Bold"/>
                <a:ea typeface="Arial Bold"/>
                <a:cs typeface="Arial Bold"/>
                <a:sym typeface="Arial Bold"/>
              </a:rPr>
              <a:t>Natural obligations</a:t>
            </a:r>
          </a:p>
          <a:p>
            <a:pPr marL="329184" lvl="0" indent="-329184" defTabSz="877823">
              <a:spcBef>
                <a:spcPts val="2000"/>
              </a:spcBef>
              <a:defRPr sz="1800"/>
            </a:pPr>
            <a:endParaRPr lang="pl-PL" sz="3455" dirty="0" smtClean="0">
              <a:solidFill>
                <a:srgbClr val="FFFF00"/>
              </a:solidFill>
            </a:endParaRPr>
          </a:p>
          <a:p>
            <a:pPr marL="329184" lvl="0" indent="-329184" defTabSz="877823">
              <a:spcBef>
                <a:spcPts val="2000"/>
              </a:spcBef>
              <a:defRPr sz="1800"/>
            </a:pPr>
            <a:r>
              <a:rPr sz="3455" dirty="0" smtClean="0">
                <a:solidFill>
                  <a:srgbClr val="FFFF00"/>
                </a:solidFill>
              </a:rPr>
              <a:t>Contrary </a:t>
            </a:r>
            <a:r>
              <a:rPr sz="3455" dirty="0">
                <a:solidFill>
                  <a:srgbClr val="FFFF00"/>
                </a:solidFill>
              </a:rPr>
              <a:t>to civil obligations they weren’t </a:t>
            </a:r>
            <a:r>
              <a:rPr sz="3455" dirty="0" smtClean="0">
                <a:solidFill>
                  <a:srgbClr val="FFFF00"/>
                </a:solidFill>
              </a:rPr>
              <a:t>enforceable </a:t>
            </a:r>
            <a:r>
              <a:rPr sz="3455" dirty="0">
                <a:solidFill>
                  <a:srgbClr val="FFFF00"/>
                </a:solidFill>
              </a:rPr>
              <a:t>by law, which means they weren’t protected by suit and weren’t basis for </a:t>
            </a:r>
            <a:r>
              <a:rPr sz="3455" dirty="0" smtClean="0">
                <a:solidFill>
                  <a:srgbClr val="FFFF00"/>
                </a:solidFill>
              </a:rPr>
              <a:t>execution</a:t>
            </a:r>
            <a:r>
              <a:rPr lang="pl-PL" sz="3455" dirty="0" smtClean="0">
                <a:solidFill>
                  <a:srgbClr val="FFFF00"/>
                </a:solidFill>
              </a:rPr>
              <a:t>.</a:t>
            </a:r>
            <a:endParaRPr sz="3455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>
            <a:spLocks noGrp="1"/>
          </p:cNvSpPr>
          <p:nvPr>
            <p:ph type="title"/>
          </p:nvPr>
        </p:nvSpPr>
        <p:spPr>
          <a:xfrm>
            <a:off x="428625" y="274638"/>
            <a:ext cx="8258175" cy="296863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defTabSz="420623">
              <a:defRPr sz="1472">
                <a:solidFill>
                  <a:srgbClr val="FF9900"/>
                </a:solidFill>
                <a:latin typeface="Arial Bold"/>
                <a:ea typeface="Arial Bold"/>
                <a:cs typeface="Arial Bold"/>
                <a:sym typeface="Arial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472">
                <a:solidFill>
                  <a:srgbClr val="FF9900"/>
                </a:solidFill>
              </a:rPr>
              <a:t> </a:t>
            </a:r>
          </a:p>
        </p:txBody>
      </p:sp>
      <p:sp>
        <p:nvSpPr>
          <p:cNvPr id="91" name="Shape 91"/>
          <p:cNvSpPr>
            <a:spLocks noGrp="1"/>
          </p:cNvSpPr>
          <p:nvPr>
            <p:ph type="body" idx="1"/>
          </p:nvPr>
        </p:nvSpPr>
        <p:spPr>
          <a:xfrm>
            <a:off x="323528" y="260647"/>
            <a:ext cx="8329611" cy="5904657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222884" lvl="0" indent="-222884" algn="ctr" defTabSz="594359">
              <a:spcBef>
                <a:spcPts val="1400"/>
              </a:spcBef>
              <a:defRPr sz="1800"/>
            </a:pPr>
            <a:r>
              <a:rPr sz="3000" b="1" dirty="0">
                <a:solidFill>
                  <a:srgbClr val="FFFF00"/>
                </a:solidFill>
                <a:latin typeface="Arial Bold"/>
                <a:ea typeface="Arial Bold"/>
                <a:cs typeface="Arial Bold"/>
                <a:sym typeface="Arial Bold"/>
              </a:rPr>
              <a:t>Natural obligations</a:t>
            </a:r>
          </a:p>
          <a:p>
            <a:pPr marL="222884" lvl="0" indent="-222884" algn="just" defTabSz="594359">
              <a:spcBef>
                <a:spcPts val="1400"/>
              </a:spcBef>
              <a:defRPr sz="1800"/>
            </a:pPr>
            <a:endParaRPr lang="pl-PL" sz="3000" dirty="0" smtClean="0">
              <a:solidFill>
                <a:srgbClr val="FFFF00"/>
              </a:solidFill>
            </a:endParaRPr>
          </a:p>
          <a:p>
            <a:pPr marL="222884" lvl="0" indent="-222884" algn="just" defTabSz="594359">
              <a:spcBef>
                <a:spcPts val="1400"/>
              </a:spcBef>
              <a:defRPr sz="1800"/>
            </a:pPr>
            <a:r>
              <a:rPr sz="3000" dirty="0" smtClean="0">
                <a:solidFill>
                  <a:srgbClr val="FFFF00"/>
                </a:solidFill>
              </a:rPr>
              <a:t>This </a:t>
            </a:r>
            <a:r>
              <a:rPr sz="3000" dirty="0">
                <a:solidFill>
                  <a:srgbClr val="FFFF00"/>
                </a:solidFill>
              </a:rPr>
              <a:t>type of obligation was usually effect of contracts made by</a:t>
            </a:r>
            <a:r>
              <a:rPr sz="3000" dirty="0" smtClean="0">
                <a:solidFill>
                  <a:srgbClr val="FFFF00"/>
                </a:solidFill>
              </a:rPr>
              <a:t>:</a:t>
            </a:r>
            <a:endParaRPr sz="3000" dirty="0">
              <a:solidFill>
                <a:srgbClr val="FFFF00"/>
              </a:solidFill>
            </a:endParaRPr>
          </a:p>
          <a:p>
            <a:pPr marL="457200" lvl="0" indent="-457200" algn="just" defTabSz="594359">
              <a:spcBef>
                <a:spcPts val="1400"/>
              </a:spcBef>
              <a:buClr>
                <a:srgbClr val="FFFF00"/>
              </a:buClr>
              <a:buFont typeface="Arial" panose="020B0604020202020204" pitchFamily="34" charset="0"/>
              <a:buChar char="•"/>
              <a:defRPr sz="1800"/>
            </a:pPr>
            <a:r>
              <a:rPr sz="3000" dirty="0">
                <a:solidFill>
                  <a:srgbClr val="FFFF00"/>
                </a:solidFill>
              </a:rPr>
              <a:t>Slaves</a:t>
            </a:r>
          </a:p>
          <a:p>
            <a:pPr marL="457200" lvl="0" indent="-457200" algn="just" defTabSz="594359">
              <a:spcBef>
                <a:spcPts val="1400"/>
              </a:spcBef>
              <a:buClr>
                <a:srgbClr val="FFFF00"/>
              </a:buClr>
              <a:buFont typeface="Arial" panose="020B0604020202020204" pitchFamily="34" charset="0"/>
              <a:buChar char="•"/>
              <a:defRPr sz="1800"/>
            </a:pPr>
            <a:r>
              <a:rPr sz="3000" dirty="0">
                <a:solidFill>
                  <a:srgbClr val="FFFF00"/>
                </a:solidFill>
              </a:rPr>
              <a:t>Persons under </a:t>
            </a:r>
            <a:r>
              <a:rPr sz="3000" i="1" dirty="0">
                <a:solidFill>
                  <a:srgbClr val="FFFF00"/>
                </a:solidFill>
              </a:rPr>
              <a:t>patria potestas</a:t>
            </a:r>
          </a:p>
          <a:p>
            <a:pPr marL="457200" lvl="0" indent="-457200" algn="just" defTabSz="594359">
              <a:spcBef>
                <a:spcPts val="1400"/>
              </a:spcBef>
              <a:buClr>
                <a:srgbClr val="FFFF00"/>
              </a:buClr>
              <a:buFont typeface="Arial" panose="020B0604020202020204" pitchFamily="34" charset="0"/>
              <a:buChar char="•"/>
              <a:defRPr sz="1800"/>
            </a:pPr>
            <a:r>
              <a:rPr sz="3000" dirty="0">
                <a:solidFill>
                  <a:srgbClr val="FFFF00"/>
                </a:solidFill>
              </a:rPr>
              <a:t>Persons under tutelage (minor and women)</a:t>
            </a:r>
          </a:p>
          <a:p>
            <a:pPr marL="457200" lvl="0" indent="-457200" algn="just" defTabSz="594359">
              <a:spcBef>
                <a:spcPts val="1400"/>
              </a:spcBef>
              <a:buClr>
                <a:srgbClr val="FFFF00"/>
              </a:buClr>
              <a:buFont typeface="Arial" panose="020B0604020202020204" pitchFamily="34" charset="0"/>
              <a:buChar char="•"/>
              <a:defRPr sz="1800"/>
            </a:pPr>
            <a:r>
              <a:rPr sz="3000" dirty="0">
                <a:solidFill>
                  <a:srgbClr val="FFFF00"/>
                </a:solidFill>
              </a:rPr>
              <a:t>Persons that had </a:t>
            </a:r>
            <a:r>
              <a:rPr lang="pl-PL" sz="3000" dirty="0" err="1">
                <a:solidFill>
                  <a:srgbClr val="FFFF00"/>
                </a:solidFill>
              </a:rPr>
              <a:t>changed</a:t>
            </a:r>
            <a:r>
              <a:rPr lang="pl-PL" sz="3000" dirty="0">
                <a:solidFill>
                  <a:srgbClr val="FFFF00"/>
                </a:solidFill>
              </a:rPr>
              <a:t> </a:t>
            </a:r>
            <a:r>
              <a:rPr sz="3000" dirty="0" smtClean="0">
                <a:solidFill>
                  <a:srgbClr val="FFFF00"/>
                </a:solidFill>
              </a:rPr>
              <a:t>their </a:t>
            </a:r>
            <a:r>
              <a:rPr sz="3000" dirty="0">
                <a:solidFill>
                  <a:srgbClr val="FFFF00"/>
                </a:solidFill>
              </a:rPr>
              <a:t>legal </a:t>
            </a:r>
            <a:r>
              <a:rPr sz="3000" dirty="0" smtClean="0">
                <a:solidFill>
                  <a:srgbClr val="FFFF00"/>
                </a:solidFill>
              </a:rPr>
              <a:t>status</a:t>
            </a:r>
            <a:endParaRPr sz="3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/>
          </p:cNvSpPr>
          <p:nvPr>
            <p:ph type="title"/>
          </p:nvPr>
        </p:nvSpPr>
        <p:spPr>
          <a:xfrm>
            <a:off x="428625" y="274638"/>
            <a:ext cx="8258175" cy="296863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defTabSz="420623">
              <a:defRPr sz="1472">
                <a:solidFill>
                  <a:srgbClr val="FF9900"/>
                </a:solidFill>
                <a:latin typeface="Arial Bold"/>
                <a:ea typeface="Arial Bold"/>
                <a:cs typeface="Arial Bold"/>
                <a:sym typeface="Arial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472">
                <a:solidFill>
                  <a:srgbClr val="FF9900"/>
                </a:solidFill>
              </a:rPr>
              <a:t> </a:t>
            </a:r>
          </a:p>
        </p:txBody>
      </p:sp>
      <p:sp>
        <p:nvSpPr>
          <p:cNvPr id="94" name="Shape 94"/>
          <p:cNvSpPr>
            <a:spLocks noGrp="1"/>
          </p:cNvSpPr>
          <p:nvPr>
            <p:ph type="body" idx="1"/>
          </p:nvPr>
        </p:nvSpPr>
        <p:spPr>
          <a:xfrm>
            <a:off x="323528" y="260647"/>
            <a:ext cx="8329611" cy="5688633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236600" lvl="0" indent="-236600" algn="ctr" defTabSz="630936">
              <a:spcBef>
                <a:spcPts val="1400"/>
              </a:spcBef>
              <a:defRPr sz="1800"/>
            </a:pPr>
            <a:r>
              <a:rPr sz="3000" b="1" dirty="0">
                <a:solidFill>
                  <a:srgbClr val="FFFF00"/>
                </a:solidFill>
                <a:latin typeface="Arial Bold"/>
                <a:ea typeface="Arial Bold"/>
                <a:cs typeface="Arial Bold"/>
                <a:sym typeface="Arial Bold"/>
              </a:rPr>
              <a:t>Natural obligations</a:t>
            </a:r>
          </a:p>
          <a:p>
            <a:pPr marL="236600" lvl="0" indent="-236600" defTabSz="630936">
              <a:spcBef>
                <a:spcPts val="1400"/>
              </a:spcBef>
              <a:defRPr sz="1800"/>
            </a:pPr>
            <a:r>
              <a:rPr sz="3000" dirty="0" smtClean="0">
                <a:solidFill>
                  <a:srgbClr val="FFFF00"/>
                </a:solidFill>
              </a:rPr>
              <a:t>This </a:t>
            </a:r>
            <a:r>
              <a:rPr sz="3000" dirty="0">
                <a:solidFill>
                  <a:srgbClr val="FFFF00"/>
                </a:solidFill>
              </a:rPr>
              <a:t>type of obligation had certain legal effects:</a:t>
            </a:r>
          </a:p>
          <a:p>
            <a:pPr lvl="0" defTabSz="630936">
              <a:spcBef>
                <a:spcPts val="1400"/>
              </a:spcBef>
              <a:buClr>
                <a:srgbClr val="FFFF00"/>
              </a:buClr>
              <a:defRPr sz="1800"/>
            </a:pPr>
            <a:endParaRPr lang="pl-PL" sz="3000" dirty="0" smtClean="0">
              <a:solidFill>
                <a:srgbClr val="FFFF00"/>
              </a:solidFill>
            </a:endParaRPr>
          </a:p>
          <a:p>
            <a:pPr lvl="0" defTabSz="630936">
              <a:spcBef>
                <a:spcPts val="1400"/>
              </a:spcBef>
              <a:buClr>
                <a:srgbClr val="FFFF00"/>
              </a:buClr>
              <a:defRPr sz="1800"/>
            </a:pPr>
            <a:r>
              <a:rPr lang="pl-PL" sz="3000" dirty="0" smtClean="0">
                <a:solidFill>
                  <a:srgbClr val="FFFF00"/>
                </a:solidFill>
              </a:rPr>
              <a:t>* </a:t>
            </a:r>
            <a:r>
              <a:rPr sz="3000" dirty="0" smtClean="0">
                <a:solidFill>
                  <a:srgbClr val="FFFF00"/>
                </a:solidFill>
              </a:rPr>
              <a:t>Fulfillment </a:t>
            </a:r>
            <a:r>
              <a:rPr sz="3000" dirty="0">
                <a:solidFill>
                  <a:srgbClr val="FFFF00"/>
                </a:solidFill>
              </a:rPr>
              <a:t>of this obligation is performing of legal duty</a:t>
            </a:r>
          </a:p>
          <a:p>
            <a:pPr lvl="0" defTabSz="630936">
              <a:spcBef>
                <a:spcPts val="1400"/>
              </a:spcBef>
              <a:buClr>
                <a:srgbClr val="FFFF00"/>
              </a:buClr>
              <a:defRPr sz="1800"/>
            </a:pPr>
            <a:r>
              <a:rPr lang="pl-PL" sz="3000" dirty="0" smtClean="0">
                <a:solidFill>
                  <a:srgbClr val="FFFF00"/>
                </a:solidFill>
              </a:rPr>
              <a:t>* </a:t>
            </a:r>
            <a:r>
              <a:rPr sz="3000" dirty="0" smtClean="0">
                <a:solidFill>
                  <a:srgbClr val="FFFF00"/>
                </a:solidFill>
              </a:rPr>
              <a:t>They </a:t>
            </a:r>
            <a:r>
              <a:rPr sz="3000" dirty="0">
                <a:solidFill>
                  <a:srgbClr val="FFFF00"/>
                </a:solidFill>
              </a:rPr>
              <a:t>can be strengthen by pledge</a:t>
            </a:r>
          </a:p>
          <a:p>
            <a:pPr lvl="0" defTabSz="630936">
              <a:spcBef>
                <a:spcPts val="1400"/>
              </a:spcBef>
              <a:buClr>
                <a:srgbClr val="FFFF00"/>
              </a:buClr>
              <a:defRPr sz="1800"/>
            </a:pPr>
            <a:r>
              <a:rPr lang="pl-PL" sz="3000" dirty="0" smtClean="0">
                <a:solidFill>
                  <a:srgbClr val="FFFF00"/>
                </a:solidFill>
              </a:rPr>
              <a:t>* </a:t>
            </a:r>
            <a:r>
              <a:rPr sz="3000" dirty="0" smtClean="0">
                <a:solidFill>
                  <a:srgbClr val="FFFF00"/>
                </a:solidFill>
              </a:rPr>
              <a:t>Person </a:t>
            </a:r>
            <a:r>
              <a:rPr sz="3000" dirty="0">
                <a:solidFill>
                  <a:srgbClr val="FFFF00"/>
                </a:solidFill>
              </a:rPr>
              <a:t>that provided </a:t>
            </a:r>
            <a:r>
              <a:rPr sz="3000" i="1" dirty="0" err="1">
                <a:solidFill>
                  <a:srgbClr val="FFFF00"/>
                </a:solidFill>
              </a:rPr>
              <a:t>peculium</a:t>
            </a:r>
            <a:r>
              <a:rPr sz="3000" dirty="0">
                <a:solidFill>
                  <a:srgbClr val="FFFF00"/>
                </a:solidFill>
              </a:rPr>
              <a:t> could cover his expenses based on that type of obligation in first place before other creditors</a:t>
            </a:r>
          </a:p>
          <a:p>
            <a:pPr marL="236600" lvl="0" indent="-236600" defTabSz="630936">
              <a:spcBef>
                <a:spcPts val="1300"/>
              </a:spcBef>
              <a:defRPr sz="1800"/>
            </a:pPr>
            <a:endParaRPr sz="2484" i="1" dirty="0">
              <a:solidFill>
                <a:srgbClr val="FF9900"/>
              </a:solidFill>
            </a:endParaRPr>
          </a:p>
          <a:p>
            <a:pPr lvl="0" defTabSz="630936">
              <a:spcBef>
                <a:spcPts val="1300"/>
              </a:spcBef>
              <a:buClr>
                <a:srgbClr val="FF9900"/>
              </a:buClr>
              <a:defRPr sz="1800"/>
            </a:pPr>
            <a:endParaRPr sz="2484" dirty="0">
              <a:solidFill>
                <a:srgbClr val="FF9900"/>
              </a:solidFill>
            </a:endParaRPr>
          </a:p>
        </p:txBody>
      </p:sp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>
            <a:spLocks noGrp="1"/>
          </p:cNvSpPr>
          <p:nvPr>
            <p:ph type="title"/>
          </p:nvPr>
        </p:nvSpPr>
        <p:spPr>
          <a:xfrm>
            <a:off x="428625" y="274638"/>
            <a:ext cx="8258175" cy="296863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defTabSz="420623">
              <a:defRPr sz="1472">
                <a:solidFill>
                  <a:srgbClr val="FF9900"/>
                </a:solidFill>
                <a:latin typeface="Arial Bold"/>
                <a:ea typeface="Arial Bold"/>
                <a:cs typeface="Arial Bold"/>
                <a:sym typeface="Arial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472">
                <a:solidFill>
                  <a:srgbClr val="FF9900"/>
                </a:solidFill>
              </a:rPr>
              <a:t> </a:t>
            </a:r>
          </a:p>
        </p:txBody>
      </p:sp>
      <p:sp>
        <p:nvSpPr>
          <p:cNvPr id="97" name="Shape 97"/>
          <p:cNvSpPr>
            <a:spLocks noGrp="1"/>
          </p:cNvSpPr>
          <p:nvPr>
            <p:ph type="body" idx="1"/>
          </p:nvPr>
        </p:nvSpPr>
        <p:spPr>
          <a:xfrm>
            <a:off x="323528" y="260647"/>
            <a:ext cx="8329611" cy="5904657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318897" lvl="0" indent="-318897" algn="ctr" defTabSz="850391">
              <a:spcBef>
                <a:spcPts val="2000"/>
              </a:spcBef>
              <a:defRPr sz="1800"/>
            </a:pPr>
            <a:r>
              <a:rPr sz="3348" b="1" dirty="0" err="1">
                <a:solidFill>
                  <a:srgbClr val="FFFF00"/>
                </a:solidFill>
                <a:latin typeface="Arial Bold"/>
                <a:ea typeface="Arial Bold"/>
                <a:cs typeface="Arial Bold"/>
                <a:sym typeface="Arial Bold"/>
              </a:rPr>
              <a:t>Unilaterly</a:t>
            </a:r>
            <a:r>
              <a:rPr sz="3348" b="1" dirty="0">
                <a:solidFill>
                  <a:srgbClr val="FFFF00"/>
                </a:solidFill>
                <a:latin typeface="Arial Bold"/>
                <a:ea typeface="Arial Bold"/>
                <a:cs typeface="Arial Bold"/>
                <a:sym typeface="Arial Bold"/>
              </a:rPr>
              <a:t> bidding contracts</a:t>
            </a:r>
          </a:p>
          <a:p>
            <a:pPr marL="318897" lvl="0" indent="-318897" defTabSz="850391">
              <a:spcBef>
                <a:spcPts val="2000"/>
              </a:spcBef>
              <a:defRPr sz="1800"/>
            </a:pPr>
            <a:r>
              <a:rPr sz="3348" dirty="0">
                <a:solidFill>
                  <a:srgbClr val="FFFF00"/>
                </a:solidFill>
              </a:rPr>
              <a:t>This type of obligation had very simple structure: only one party was a creditor and only one was a debtor.</a:t>
            </a:r>
          </a:p>
          <a:p>
            <a:pPr marL="318897" lvl="0" indent="-318897" defTabSz="850391">
              <a:spcBef>
                <a:spcPts val="2000"/>
              </a:spcBef>
              <a:defRPr sz="1800"/>
            </a:pPr>
            <a:r>
              <a:rPr sz="3348" dirty="0">
                <a:solidFill>
                  <a:srgbClr val="FFFF00"/>
                </a:solidFill>
              </a:rPr>
              <a:t>In civil litigation only creditor </a:t>
            </a:r>
            <a:r>
              <a:rPr sz="3348" dirty="0" err="1">
                <a:solidFill>
                  <a:srgbClr val="FFFF00"/>
                </a:solidFill>
              </a:rPr>
              <a:t>possesed</a:t>
            </a:r>
            <a:r>
              <a:rPr sz="3348" dirty="0">
                <a:solidFill>
                  <a:srgbClr val="FFFF00"/>
                </a:solidFill>
              </a:rPr>
              <a:t> a suit.</a:t>
            </a:r>
          </a:p>
          <a:p>
            <a:pPr marL="318897" lvl="0" indent="-318897" defTabSz="850391">
              <a:spcBef>
                <a:spcPts val="2000"/>
              </a:spcBef>
              <a:defRPr sz="1800"/>
            </a:pPr>
            <a:r>
              <a:rPr sz="3348" dirty="0">
                <a:solidFill>
                  <a:srgbClr val="FFFF00"/>
                </a:solidFill>
              </a:rPr>
              <a:t>Usually it was actio </a:t>
            </a:r>
            <a:r>
              <a:rPr sz="3348" i="1" dirty="0" err="1">
                <a:solidFill>
                  <a:srgbClr val="FFFF00"/>
                </a:solidFill>
              </a:rPr>
              <a:t>stricti</a:t>
            </a:r>
            <a:r>
              <a:rPr sz="3348" i="1" dirty="0">
                <a:solidFill>
                  <a:srgbClr val="FFFF00"/>
                </a:solidFill>
              </a:rPr>
              <a:t> </a:t>
            </a:r>
            <a:r>
              <a:rPr sz="3348" i="1" dirty="0" err="1">
                <a:solidFill>
                  <a:srgbClr val="FFFF00"/>
                </a:solidFill>
              </a:rPr>
              <a:t>iuris</a:t>
            </a:r>
            <a:r>
              <a:rPr sz="3348" dirty="0">
                <a:solidFill>
                  <a:srgbClr val="FFFF00"/>
                </a:solidFill>
              </a:rPr>
              <a:t>.</a:t>
            </a:r>
          </a:p>
          <a:p>
            <a:pPr marL="318897" lvl="0" indent="-318897" defTabSz="850391">
              <a:spcBef>
                <a:spcPts val="2000"/>
              </a:spcBef>
              <a:defRPr sz="1800"/>
            </a:pPr>
            <a:r>
              <a:rPr sz="3348" dirty="0">
                <a:solidFill>
                  <a:srgbClr val="FFFF00"/>
                </a:solidFill>
              </a:rPr>
              <a:t>Example: contract of loan</a:t>
            </a:r>
          </a:p>
        </p:txBody>
      </p:sp>
    </p:spTree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>
            <a:spLocks noGrp="1"/>
          </p:cNvSpPr>
          <p:nvPr>
            <p:ph type="title"/>
          </p:nvPr>
        </p:nvSpPr>
        <p:spPr>
          <a:xfrm>
            <a:off x="428625" y="274638"/>
            <a:ext cx="8258175" cy="296863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defTabSz="420623">
              <a:defRPr sz="1472">
                <a:solidFill>
                  <a:srgbClr val="FF9900"/>
                </a:solidFill>
                <a:latin typeface="Arial Bold"/>
                <a:ea typeface="Arial Bold"/>
                <a:cs typeface="Arial Bold"/>
                <a:sym typeface="Arial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472">
                <a:solidFill>
                  <a:srgbClr val="FF9900"/>
                </a:solidFill>
              </a:rPr>
              <a:t> </a:t>
            </a:r>
          </a:p>
        </p:txBody>
      </p:sp>
      <p:sp>
        <p:nvSpPr>
          <p:cNvPr id="100" name="Shape 100"/>
          <p:cNvSpPr>
            <a:spLocks noGrp="1"/>
          </p:cNvSpPr>
          <p:nvPr>
            <p:ph type="body" idx="1"/>
          </p:nvPr>
        </p:nvSpPr>
        <p:spPr>
          <a:xfrm>
            <a:off x="357188" y="642937"/>
            <a:ext cx="8329611" cy="5054601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257175" lvl="0" indent="-257175" algn="ctr" defTabSz="685800">
              <a:spcBef>
                <a:spcPts val="1600"/>
              </a:spcBef>
              <a:defRPr sz="1800"/>
            </a:pPr>
            <a:r>
              <a:rPr sz="3000" b="1" dirty="0">
                <a:solidFill>
                  <a:srgbClr val="FFFF00"/>
                </a:solidFill>
                <a:latin typeface="Arial Bold"/>
                <a:ea typeface="Arial Bold"/>
                <a:cs typeface="Arial Bold"/>
                <a:sym typeface="Arial Bold"/>
              </a:rPr>
              <a:t>Bilaterally biding contracts (perfect)</a:t>
            </a:r>
          </a:p>
          <a:p>
            <a:pPr marL="257175" lvl="0" indent="-257175" algn="ctr" defTabSz="685800">
              <a:spcBef>
                <a:spcPts val="1400"/>
              </a:spcBef>
              <a:defRPr sz="1800"/>
            </a:pPr>
            <a:endParaRPr sz="3000" dirty="0">
              <a:solidFill>
                <a:srgbClr val="FFFF00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685800">
              <a:spcBef>
                <a:spcPts val="600"/>
              </a:spcBef>
              <a:buClr>
                <a:srgbClr val="FFFF00"/>
              </a:buClr>
              <a:defRPr sz="1800"/>
            </a:pPr>
            <a:r>
              <a:rPr lang="pl-PL" sz="3000" dirty="0" smtClean="0">
                <a:solidFill>
                  <a:srgbClr val="FFFF00"/>
                </a:solidFill>
                <a:latin typeface="Arial Bold"/>
                <a:ea typeface="Arial Bold"/>
                <a:cs typeface="Arial Bold"/>
                <a:sym typeface="Arial Bold"/>
              </a:rPr>
              <a:t>* </a:t>
            </a:r>
            <a:r>
              <a:rPr sz="3000" dirty="0" smtClean="0">
                <a:solidFill>
                  <a:srgbClr val="FFFF00"/>
                </a:solidFill>
                <a:latin typeface="Arial Bold"/>
                <a:ea typeface="Arial Bold"/>
                <a:cs typeface="Arial Bold"/>
                <a:sym typeface="Arial Bold"/>
              </a:rPr>
              <a:t>both </a:t>
            </a:r>
            <a:r>
              <a:rPr sz="3000" dirty="0">
                <a:solidFill>
                  <a:srgbClr val="FFFF00"/>
                </a:solidFill>
                <a:latin typeface="Arial Bold"/>
                <a:ea typeface="Arial Bold"/>
                <a:cs typeface="Arial Bold"/>
                <a:sym typeface="Arial Bold"/>
              </a:rPr>
              <a:t>sides were creditors and debtors to each other</a:t>
            </a:r>
            <a:endParaRPr sz="3000" dirty="0">
              <a:solidFill>
                <a:srgbClr val="FFFF00"/>
              </a:solidFill>
            </a:endParaRPr>
          </a:p>
          <a:p>
            <a:pPr lvl="0" defTabSz="685800">
              <a:spcBef>
                <a:spcPts val="600"/>
              </a:spcBef>
              <a:buClr>
                <a:srgbClr val="FFFF00"/>
              </a:buClr>
              <a:defRPr sz="1800"/>
            </a:pPr>
            <a:r>
              <a:rPr lang="pl-PL" sz="3000" dirty="0" smtClean="0">
                <a:solidFill>
                  <a:srgbClr val="FFFF00"/>
                </a:solidFill>
              </a:rPr>
              <a:t>* </a:t>
            </a:r>
            <a:r>
              <a:rPr sz="3000" dirty="0" smtClean="0">
                <a:solidFill>
                  <a:srgbClr val="FFFF00"/>
                </a:solidFill>
              </a:rPr>
              <a:t>both </a:t>
            </a:r>
            <a:r>
              <a:rPr sz="3000" dirty="0">
                <a:solidFill>
                  <a:srgbClr val="FFFF00"/>
                </a:solidFill>
              </a:rPr>
              <a:t>sides possessed </a:t>
            </a:r>
            <a:r>
              <a:rPr sz="3000" i="1" dirty="0" err="1">
                <a:solidFill>
                  <a:srgbClr val="FFFF00"/>
                </a:solidFill>
              </a:rPr>
              <a:t>actiones</a:t>
            </a:r>
            <a:r>
              <a:rPr sz="3000" dirty="0">
                <a:solidFill>
                  <a:srgbClr val="FFFF00"/>
                </a:solidFill>
              </a:rPr>
              <a:t> to exercise their rights in the civil litigation</a:t>
            </a:r>
          </a:p>
          <a:p>
            <a:pPr lvl="0" defTabSz="685800">
              <a:spcBef>
                <a:spcPts val="600"/>
              </a:spcBef>
              <a:buClr>
                <a:srgbClr val="FFFF00"/>
              </a:buClr>
              <a:defRPr sz="1800"/>
            </a:pPr>
            <a:r>
              <a:rPr lang="pl-PL" sz="3000" dirty="0" smtClean="0">
                <a:solidFill>
                  <a:srgbClr val="FFFF00"/>
                </a:solidFill>
              </a:rPr>
              <a:t>* </a:t>
            </a:r>
            <a:r>
              <a:rPr sz="3000" dirty="0" smtClean="0">
                <a:solidFill>
                  <a:srgbClr val="FFFF00"/>
                </a:solidFill>
              </a:rPr>
              <a:t>principle </a:t>
            </a:r>
            <a:r>
              <a:rPr sz="3000" dirty="0">
                <a:solidFill>
                  <a:srgbClr val="FFFF00"/>
                </a:solidFill>
              </a:rPr>
              <a:t>of equivalence of provisions </a:t>
            </a:r>
            <a:endParaRPr sz="3000" dirty="0">
              <a:solidFill>
                <a:srgbClr val="FF9900"/>
              </a:solidFill>
            </a:endParaRPr>
          </a:p>
          <a:p>
            <a:pPr marL="257175" lvl="0" indent="-257175" defTabSz="685800">
              <a:spcBef>
                <a:spcPts val="1400"/>
              </a:spcBef>
              <a:defRPr sz="1800"/>
            </a:pPr>
            <a:endParaRPr sz="2700" i="1" dirty="0">
              <a:solidFill>
                <a:srgbClr val="FF9900"/>
              </a:solidFill>
            </a:endParaRPr>
          </a:p>
        </p:txBody>
      </p:sp>
    </p:spTree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/>
          </p:cNvSpPr>
          <p:nvPr>
            <p:ph type="title"/>
          </p:nvPr>
        </p:nvSpPr>
        <p:spPr>
          <a:xfrm>
            <a:off x="428625" y="274638"/>
            <a:ext cx="8258175" cy="296863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defTabSz="420623">
              <a:defRPr sz="1472">
                <a:solidFill>
                  <a:srgbClr val="FF9900"/>
                </a:solidFill>
                <a:latin typeface="Arial Bold"/>
                <a:ea typeface="Arial Bold"/>
                <a:cs typeface="Arial Bold"/>
                <a:sym typeface="Arial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472">
                <a:solidFill>
                  <a:srgbClr val="FF9900"/>
                </a:solidFill>
              </a:rPr>
              <a:t> </a:t>
            </a:r>
          </a:p>
        </p:txBody>
      </p:sp>
      <p:sp>
        <p:nvSpPr>
          <p:cNvPr id="103" name="Shape 103"/>
          <p:cNvSpPr>
            <a:spLocks noGrp="1"/>
          </p:cNvSpPr>
          <p:nvPr>
            <p:ph type="body" idx="1"/>
          </p:nvPr>
        </p:nvSpPr>
        <p:spPr>
          <a:xfrm>
            <a:off x="395536" y="620688"/>
            <a:ext cx="8329611" cy="5472608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264032" lvl="0" indent="-264032" algn="ctr" defTabSz="704087">
              <a:spcBef>
                <a:spcPts val="1600"/>
              </a:spcBef>
              <a:defRPr sz="1800"/>
            </a:pPr>
            <a:r>
              <a:rPr sz="2772" b="1" dirty="0">
                <a:solidFill>
                  <a:srgbClr val="FFFF00"/>
                </a:solidFill>
                <a:latin typeface="Arial Bold"/>
                <a:ea typeface="Arial Bold"/>
                <a:cs typeface="Arial Bold"/>
                <a:sym typeface="Arial Bold"/>
              </a:rPr>
              <a:t>Bilaterally biding contracts (imperfect</a:t>
            </a:r>
            <a:r>
              <a:rPr sz="2772" b="1" dirty="0" smtClean="0">
                <a:solidFill>
                  <a:srgbClr val="FFFF00"/>
                </a:solidFill>
                <a:latin typeface="Arial Bold"/>
                <a:ea typeface="Arial Bold"/>
                <a:cs typeface="Arial Bold"/>
                <a:sym typeface="Arial Bold"/>
              </a:rPr>
              <a:t>)</a:t>
            </a:r>
            <a:endParaRPr lang="pl-PL" sz="2772" b="1" dirty="0" smtClean="0">
              <a:solidFill>
                <a:srgbClr val="FFFF00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marL="264032" lvl="0" indent="-264032" algn="just" defTabSz="704087">
              <a:spcBef>
                <a:spcPts val="1600"/>
              </a:spcBef>
              <a:defRPr sz="1800"/>
            </a:pPr>
            <a:endParaRPr sz="2772" b="1" dirty="0">
              <a:solidFill>
                <a:srgbClr val="FFFF00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algn="just" defTabSz="704087">
              <a:spcBef>
                <a:spcPts val="600"/>
              </a:spcBef>
              <a:buClr>
                <a:srgbClr val="FFFF00"/>
              </a:buClr>
              <a:defRPr sz="1800"/>
            </a:pPr>
            <a:r>
              <a:rPr lang="pl-PL" sz="2772" dirty="0" smtClean="0">
                <a:solidFill>
                  <a:srgbClr val="FFFF00"/>
                </a:solidFill>
                <a:latin typeface="Arial Bold"/>
                <a:ea typeface="Arial Bold"/>
                <a:cs typeface="Arial Bold"/>
                <a:sym typeface="Arial Bold"/>
              </a:rPr>
              <a:t>* </a:t>
            </a:r>
            <a:r>
              <a:rPr sz="2772" dirty="0" smtClean="0">
                <a:solidFill>
                  <a:srgbClr val="FFFF00"/>
                </a:solidFill>
                <a:latin typeface="Arial Bold"/>
                <a:ea typeface="Arial Bold"/>
                <a:cs typeface="Arial Bold"/>
                <a:sym typeface="Arial Bold"/>
              </a:rPr>
              <a:t>at </a:t>
            </a:r>
            <a:r>
              <a:rPr sz="2772" dirty="0">
                <a:solidFill>
                  <a:srgbClr val="FFFF00"/>
                </a:solidFill>
                <a:latin typeface="Arial Bold"/>
                <a:ea typeface="Arial Bold"/>
                <a:cs typeface="Arial Bold"/>
                <a:sym typeface="Arial Bold"/>
              </a:rPr>
              <a:t>the start they looked like unilaterally binding obligations</a:t>
            </a:r>
          </a:p>
          <a:p>
            <a:pPr lvl="0" algn="just" defTabSz="704087">
              <a:spcBef>
                <a:spcPts val="600"/>
              </a:spcBef>
              <a:buClr>
                <a:srgbClr val="FFFF00"/>
              </a:buClr>
              <a:defRPr sz="1800"/>
            </a:pPr>
            <a:r>
              <a:rPr lang="pl-PL" sz="2772" dirty="0" smtClean="0">
                <a:solidFill>
                  <a:srgbClr val="FFFF00"/>
                </a:solidFill>
                <a:latin typeface="Arial Bold"/>
                <a:ea typeface="Arial Bold"/>
                <a:cs typeface="Arial Bold"/>
                <a:sym typeface="Arial Bold"/>
              </a:rPr>
              <a:t>* </a:t>
            </a:r>
            <a:r>
              <a:rPr sz="2772" dirty="0" smtClean="0">
                <a:solidFill>
                  <a:srgbClr val="FFFF00"/>
                </a:solidFill>
                <a:latin typeface="Arial Bold"/>
                <a:ea typeface="Arial Bold"/>
                <a:cs typeface="Arial Bold"/>
                <a:sym typeface="Arial Bold"/>
              </a:rPr>
              <a:t>in </a:t>
            </a:r>
            <a:r>
              <a:rPr sz="2772" dirty="0">
                <a:solidFill>
                  <a:srgbClr val="FFFF00"/>
                </a:solidFill>
                <a:latin typeface="Arial Bold"/>
                <a:ea typeface="Arial Bold"/>
                <a:cs typeface="Arial Bold"/>
                <a:sym typeface="Arial Bold"/>
              </a:rPr>
              <a:t>some causes another obligation bond within the same contract and between the same parties could arise - for example in case of damages caused by the object of </a:t>
            </a:r>
            <a:r>
              <a:rPr sz="2772" dirty="0" smtClean="0">
                <a:solidFill>
                  <a:srgbClr val="FFFF00"/>
                </a:solidFill>
                <a:latin typeface="Arial Bold"/>
                <a:ea typeface="Arial Bold"/>
                <a:cs typeface="Arial Bold"/>
                <a:sym typeface="Arial Bold"/>
              </a:rPr>
              <a:t>deposit </a:t>
            </a:r>
            <a:r>
              <a:rPr sz="2772" dirty="0">
                <a:solidFill>
                  <a:srgbClr val="FFFF00"/>
                </a:solidFill>
                <a:latin typeface="Arial Bold"/>
                <a:ea typeface="Arial Bold"/>
                <a:cs typeface="Arial Bold"/>
                <a:sym typeface="Arial Bold"/>
              </a:rPr>
              <a:t>in the estate of depositary</a:t>
            </a:r>
          </a:p>
          <a:p>
            <a:pPr lvl="0" algn="just" defTabSz="704087">
              <a:spcBef>
                <a:spcPts val="600"/>
              </a:spcBef>
              <a:buClr>
                <a:srgbClr val="FFFF00"/>
              </a:buClr>
              <a:defRPr sz="1800"/>
            </a:pPr>
            <a:r>
              <a:rPr lang="pl-PL" sz="2772" dirty="0" smtClean="0">
                <a:solidFill>
                  <a:srgbClr val="FFFF00"/>
                </a:solidFill>
                <a:latin typeface="Arial Bold"/>
                <a:ea typeface="Arial Bold"/>
                <a:cs typeface="Arial Bold"/>
                <a:sym typeface="Arial Bold"/>
              </a:rPr>
              <a:t>* </a:t>
            </a:r>
            <a:r>
              <a:rPr sz="2772" dirty="0" smtClean="0">
                <a:solidFill>
                  <a:srgbClr val="FFFF00"/>
                </a:solidFill>
                <a:latin typeface="Arial Bold"/>
                <a:ea typeface="Arial Bold"/>
                <a:cs typeface="Arial Bold"/>
                <a:sym typeface="Arial Bold"/>
              </a:rPr>
              <a:t>this </a:t>
            </a:r>
            <a:r>
              <a:rPr sz="2772" dirty="0">
                <a:solidFill>
                  <a:srgbClr val="FFFF00"/>
                </a:solidFill>
                <a:latin typeface="Arial Bold"/>
                <a:ea typeface="Arial Bold"/>
                <a:cs typeface="Arial Bold"/>
                <a:sym typeface="Arial Bold"/>
              </a:rPr>
              <a:t>second obligation had opposite directions - debtor of primary obligation become creditor and vice versa</a:t>
            </a:r>
            <a:endParaRPr sz="2772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/>
          </p:cNvSpPr>
          <p:nvPr>
            <p:ph type="title"/>
          </p:nvPr>
        </p:nvSpPr>
        <p:spPr>
          <a:xfrm>
            <a:off x="428625" y="274638"/>
            <a:ext cx="8258175" cy="296863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defTabSz="420623">
              <a:defRPr sz="1472">
                <a:solidFill>
                  <a:srgbClr val="FF9900"/>
                </a:solidFill>
                <a:latin typeface="Arial Bold"/>
                <a:ea typeface="Arial Bold"/>
                <a:cs typeface="Arial Bold"/>
                <a:sym typeface="Arial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472">
                <a:solidFill>
                  <a:srgbClr val="FF9900"/>
                </a:solidFill>
              </a:rPr>
              <a:t> </a:t>
            </a:r>
          </a:p>
        </p:txBody>
      </p:sp>
      <p:sp>
        <p:nvSpPr>
          <p:cNvPr id="52" name="Shape 52"/>
          <p:cNvSpPr>
            <a:spLocks noGrp="1"/>
          </p:cNvSpPr>
          <p:nvPr>
            <p:ph type="body" idx="1"/>
          </p:nvPr>
        </p:nvSpPr>
        <p:spPr>
          <a:xfrm>
            <a:off x="357188" y="642937"/>
            <a:ext cx="8329611" cy="5054601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342900" lvl="0" indent="-342900" algn="ctr">
              <a:spcBef>
                <a:spcPts val="2400"/>
              </a:spcBef>
              <a:defRPr sz="1800"/>
            </a:pPr>
            <a:r>
              <a:rPr sz="4000" dirty="0">
                <a:solidFill>
                  <a:srgbClr val="FFFF00"/>
                </a:solidFill>
              </a:rPr>
              <a:t>Paul’s </a:t>
            </a:r>
            <a:r>
              <a:rPr sz="4000" dirty="0" smtClean="0">
                <a:solidFill>
                  <a:srgbClr val="FFFF00"/>
                </a:solidFill>
              </a:rPr>
              <a:t>definition:</a:t>
            </a:r>
            <a:endParaRPr sz="4000" dirty="0">
              <a:solidFill>
                <a:srgbClr val="FFFF00"/>
              </a:solidFill>
            </a:endParaRPr>
          </a:p>
          <a:p>
            <a:pPr marL="342900" lvl="0" indent="-342900" algn="ctr">
              <a:spcBef>
                <a:spcPts val="2400"/>
              </a:spcBef>
              <a:defRPr sz="1800"/>
            </a:pPr>
            <a:r>
              <a:rPr sz="4000" dirty="0">
                <a:solidFill>
                  <a:srgbClr val="FFFF00"/>
                </a:solidFill>
              </a:rPr>
              <a:t>”The essence of the </a:t>
            </a:r>
            <a:r>
              <a:rPr sz="4000" dirty="0" smtClean="0">
                <a:solidFill>
                  <a:srgbClr val="FFFF00"/>
                </a:solidFill>
              </a:rPr>
              <a:t>obligation </a:t>
            </a:r>
            <a:r>
              <a:rPr sz="4000" dirty="0">
                <a:solidFill>
                  <a:srgbClr val="FFFF00"/>
                </a:solidFill>
              </a:rPr>
              <a:t>is not make some things or servitudes ours but to enforce second party to gives us something or to provide us with service”</a:t>
            </a:r>
          </a:p>
        </p:txBody>
      </p:sp>
    </p:spTree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>
            <a:spLocks noGrp="1"/>
          </p:cNvSpPr>
          <p:nvPr>
            <p:ph type="title"/>
          </p:nvPr>
        </p:nvSpPr>
        <p:spPr>
          <a:xfrm>
            <a:off x="428625" y="274638"/>
            <a:ext cx="8258175" cy="296863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defTabSz="420623">
              <a:defRPr sz="1472">
                <a:solidFill>
                  <a:srgbClr val="FF9900"/>
                </a:solidFill>
                <a:latin typeface="Arial Bold"/>
                <a:ea typeface="Arial Bold"/>
                <a:cs typeface="Arial Bold"/>
                <a:sym typeface="Arial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472">
                <a:solidFill>
                  <a:srgbClr val="FF9900"/>
                </a:solidFill>
              </a:rPr>
              <a:t> </a:t>
            </a:r>
          </a:p>
        </p:txBody>
      </p:sp>
      <p:sp>
        <p:nvSpPr>
          <p:cNvPr id="106" name="Shape 106"/>
          <p:cNvSpPr>
            <a:spLocks noGrp="1"/>
          </p:cNvSpPr>
          <p:nvPr>
            <p:ph type="body" idx="1"/>
          </p:nvPr>
        </p:nvSpPr>
        <p:spPr>
          <a:xfrm>
            <a:off x="467544" y="548680"/>
            <a:ext cx="8329611" cy="5054601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298322" lvl="0" indent="-298322" algn="ctr" defTabSz="795527">
              <a:spcBef>
                <a:spcPts val="1800"/>
              </a:spcBef>
              <a:defRPr sz="1800"/>
            </a:pPr>
            <a:r>
              <a:rPr sz="3132" b="1" dirty="0" err="1">
                <a:solidFill>
                  <a:srgbClr val="FFFF00"/>
                </a:solidFill>
                <a:latin typeface="Arial Bold"/>
                <a:ea typeface="Arial Bold"/>
                <a:cs typeface="Arial Bold"/>
                <a:sym typeface="Arial Bold"/>
              </a:rPr>
              <a:t>Stricti</a:t>
            </a:r>
            <a:r>
              <a:rPr sz="3132" b="1" dirty="0">
                <a:solidFill>
                  <a:srgbClr val="FFFF00"/>
                </a:solidFill>
                <a:latin typeface="Arial Bold"/>
                <a:ea typeface="Arial Bold"/>
                <a:cs typeface="Arial Bold"/>
                <a:sym typeface="Arial Bold"/>
              </a:rPr>
              <a:t> </a:t>
            </a:r>
            <a:r>
              <a:rPr sz="3132" b="1" dirty="0" err="1">
                <a:solidFill>
                  <a:srgbClr val="FFFF00"/>
                </a:solidFill>
                <a:latin typeface="Arial Bold"/>
                <a:ea typeface="Arial Bold"/>
                <a:cs typeface="Arial Bold"/>
                <a:sym typeface="Arial Bold"/>
              </a:rPr>
              <a:t>iuris</a:t>
            </a:r>
            <a:r>
              <a:rPr sz="3132" b="1" dirty="0">
                <a:solidFill>
                  <a:srgbClr val="FFFF00"/>
                </a:solidFill>
                <a:latin typeface="Arial Bold"/>
                <a:ea typeface="Arial Bold"/>
                <a:cs typeface="Arial Bold"/>
                <a:sym typeface="Arial Bold"/>
              </a:rPr>
              <a:t> </a:t>
            </a:r>
            <a:r>
              <a:rPr sz="3132" b="1" dirty="0" smtClean="0">
                <a:solidFill>
                  <a:srgbClr val="FFFF00"/>
                </a:solidFill>
                <a:latin typeface="Arial Bold"/>
                <a:ea typeface="Arial Bold"/>
                <a:cs typeface="Arial Bold"/>
                <a:sym typeface="Arial Bold"/>
              </a:rPr>
              <a:t>obligations</a:t>
            </a:r>
            <a:endParaRPr lang="pl-PL" sz="3132" b="1" dirty="0" smtClean="0">
              <a:solidFill>
                <a:srgbClr val="FFFF00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marL="298322" lvl="0" indent="-298322" algn="ctr" defTabSz="795527">
              <a:spcBef>
                <a:spcPts val="1800"/>
              </a:spcBef>
              <a:defRPr sz="1800"/>
            </a:pPr>
            <a:endParaRPr sz="3132" dirty="0">
              <a:solidFill>
                <a:srgbClr val="FFFF00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algn="just" defTabSz="795527">
              <a:buClr>
                <a:srgbClr val="FFFF00"/>
              </a:buClr>
              <a:defRPr sz="1800"/>
            </a:pPr>
            <a:r>
              <a:rPr lang="pl-PL" sz="3132" dirty="0" smtClean="0">
                <a:solidFill>
                  <a:srgbClr val="FFFF00"/>
                </a:solidFill>
                <a:latin typeface="Arial Bold"/>
                <a:ea typeface="Arial Bold"/>
                <a:cs typeface="Arial Bold"/>
                <a:sym typeface="Arial Bold"/>
              </a:rPr>
              <a:t>* </a:t>
            </a:r>
            <a:r>
              <a:rPr sz="3132" dirty="0" smtClean="0">
                <a:solidFill>
                  <a:srgbClr val="FFFF00"/>
                </a:solidFill>
                <a:latin typeface="Arial Bold"/>
                <a:ea typeface="Arial Bold"/>
                <a:cs typeface="Arial Bold"/>
                <a:sym typeface="Arial Bold"/>
              </a:rPr>
              <a:t>oldest </a:t>
            </a:r>
            <a:r>
              <a:rPr sz="3132" dirty="0">
                <a:solidFill>
                  <a:srgbClr val="FFFF00"/>
                </a:solidFill>
                <a:latin typeface="Arial Bold"/>
                <a:ea typeface="Arial Bold"/>
                <a:cs typeface="Arial Bold"/>
                <a:sym typeface="Arial Bold"/>
              </a:rPr>
              <a:t>and </a:t>
            </a:r>
            <a:r>
              <a:rPr sz="3132" dirty="0" smtClean="0">
                <a:solidFill>
                  <a:srgbClr val="FFFF00"/>
                </a:solidFill>
                <a:latin typeface="Arial Bold"/>
                <a:ea typeface="Arial Bold"/>
                <a:cs typeface="Arial Bold"/>
                <a:sym typeface="Arial Bold"/>
              </a:rPr>
              <a:t>simplest </a:t>
            </a:r>
            <a:r>
              <a:rPr sz="3132" dirty="0">
                <a:solidFill>
                  <a:srgbClr val="FFFF00"/>
                </a:solidFill>
                <a:latin typeface="Arial Bold"/>
                <a:ea typeface="Arial Bold"/>
                <a:cs typeface="Arial Bold"/>
                <a:sym typeface="Arial Bold"/>
              </a:rPr>
              <a:t>type of obligations</a:t>
            </a:r>
            <a:endParaRPr sz="3132" dirty="0">
              <a:solidFill>
                <a:srgbClr val="FFFF00"/>
              </a:solidFill>
            </a:endParaRPr>
          </a:p>
          <a:p>
            <a:pPr lvl="0" algn="just" defTabSz="795527">
              <a:buClr>
                <a:srgbClr val="FFFF00"/>
              </a:buClr>
              <a:defRPr sz="1800"/>
            </a:pPr>
            <a:r>
              <a:rPr lang="pl-PL" sz="3132" dirty="0" smtClean="0">
                <a:solidFill>
                  <a:srgbClr val="FFFF00"/>
                </a:solidFill>
              </a:rPr>
              <a:t>* </a:t>
            </a:r>
            <a:r>
              <a:rPr sz="3132" dirty="0" smtClean="0">
                <a:solidFill>
                  <a:srgbClr val="FFFF00"/>
                </a:solidFill>
              </a:rPr>
              <a:t>upon </a:t>
            </a:r>
            <a:r>
              <a:rPr sz="3132" dirty="0">
                <a:solidFill>
                  <a:srgbClr val="FFFF00"/>
                </a:solidFill>
              </a:rPr>
              <a:t>evaluation judge didn’t considered parties performance after conclusion of contract  but examined initial party agreements </a:t>
            </a:r>
          </a:p>
          <a:p>
            <a:pPr marL="298322" lvl="0" indent="-298322" defTabSz="795527">
              <a:spcBef>
                <a:spcPts val="1600"/>
              </a:spcBef>
              <a:defRPr sz="1800"/>
            </a:pPr>
            <a:endParaRPr sz="3132" i="1" dirty="0">
              <a:solidFill>
                <a:srgbClr val="FF9900"/>
              </a:solidFill>
            </a:endParaRPr>
          </a:p>
        </p:txBody>
      </p:sp>
    </p:spTree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>
            <a:spLocks noGrp="1"/>
          </p:cNvSpPr>
          <p:nvPr>
            <p:ph type="title"/>
          </p:nvPr>
        </p:nvSpPr>
        <p:spPr>
          <a:xfrm>
            <a:off x="428625" y="274638"/>
            <a:ext cx="8258175" cy="296863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defTabSz="420623">
              <a:defRPr sz="1472">
                <a:solidFill>
                  <a:srgbClr val="FF9900"/>
                </a:solidFill>
                <a:latin typeface="Arial Bold"/>
                <a:ea typeface="Arial Bold"/>
                <a:cs typeface="Arial Bold"/>
                <a:sym typeface="Arial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472">
                <a:solidFill>
                  <a:srgbClr val="FF9900"/>
                </a:solidFill>
              </a:rPr>
              <a:t> </a:t>
            </a:r>
          </a:p>
        </p:txBody>
      </p:sp>
      <p:sp>
        <p:nvSpPr>
          <p:cNvPr id="109" name="Shape 109"/>
          <p:cNvSpPr>
            <a:spLocks noGrp="1"/>
          </p:cNvSpPr>
          <p:nvPr>
            <p:ph type="body" idx="1"/>
          </p:nvPr>
        </p:nvSpPr>
        <p:spPr>
          <a:xfrm>
            <a:off x="573088" y="693737"/>
            <a:ext cx="8329611" cy="5471567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329184" lvl="0" indent="-329184" algn="ctr" defTabSz="877823">
              <a:spcBef>
                <a:spcPts val="2000"/>
              </a:spcBef>
              <a:defRPr sz="1800"/>
            </a:pPr>
            <a:r>
              <a:rPr sz="3455" b="1" dirty="0" err="1">
                <a:solidFill>
                  <a:srgbClr val="FFFF00"/>
                </a:solidFill>
                <a:latin typeface="Arial Bold"/>
                <a:ea typeface="Arial Bold"/>
                <a:cs typeface="Arial Bold"/>
                <a:sym typeface="Arial Bold"/>
              </a:rPr>
              <a:t>Bonae</a:t>
            </a:r>
            <a:r>
              <a:rPr sz="3455" b="1" dirty="0">
                <a:solidFill>
                  <a:srgbClr val="FFFF00"/>
                </a:solidFill>
                <a:latin typeface="Arial Bold"/>
                <a:ea typeface="Arial Bold"/>
                <a:cs typeface="Arial Bold"/>
                <a:sym typeface="Arial Bold"/>
              </a:rPr>
              <a:t> </a:t>
            </a:r>
            <a:r>
              <a:rPr sz="3455" b="1" dirty="0" err="1">
                <a:solidFill>
                  <a:srgbClr val="FFFF00"/>
                </a:solidFill>
                <a:latin typeface="Arial Bold"/>
                <a:ea typeface="Arial Bold"/>
                <a:cs typeface="Arial Bold"/>
                <a:sym typeface="Arial Bold"/>
              </a:rPr>
              <a:t>fidei</a:t>
            </a:r>
            <a:r>
              <a:rPr sz="3455" b="1" dirty="0">
                <a:solidFill>
                  <a:srgbClr val="FFFF00"/>
                </a:solidFill>
                <a:latin typeface="Arial Bold"/>
                <a:ea typeface="Arial Bold"/>
                <a:cs typeface="Arial Bold"/>
                <a:sym typeface="Arial Bold"/>
              </a:rPr>
              <a:t> </a:t>
            </a:r>
            <a:r>
              <a:rPr sz="3455" b="1" dirty="0" smtClean="0">
                <a:solidFill>
                  <a:srgbClr val="FFFF00"/>
                </a:solidFill>
                <a:latin typeface="Arial Bold"/>
                <a:ea typeface="Arial Bold"/>
                <a:cs typeface="Arial Bold"/>
                <a:sym typeface="Arial Bold"/>
              </a:rPr>
              <a:t>obligations</a:t>
            </a:r>
            <a:endParaRPr lang="pl-PL" sz="3455" b="1" dirty="0" smtClean="0">
              <a:solidFill>
                <a:srgbClr val="FFFF00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marL="329184" lvl="0" indent="-329184" algn="just" defTabSz="877823">
              <a:spcBef>
                <a:spcPts val="2000"/>
              </a:spcBef>
              <a:defRPr sz="1800"/>
            </a:pPr>
            <a:endParaRPr sz="3455" b="1" i="1" dirty="0">
              <a:solidFill>
                <a:srgbClr val="FFFF00"/>
              </a:solidFill>
            </a:endParaRPr>
          </a:p>
          <a:p>
            <a:pPr lvl="0" algn="just" defTabSz="877823">
              <a:spcBef>
                <a:spcPts val="800"/>
              </a:spcBef>
              <a:buClr>
                <a:srgbClr val="FFFF00"/>
              </a:buClr>
              <a:defRPr sz="1800"/>
            </a:pPr>
            <a:r>
              <a:rPr lang="pl-PL" sz="3455" dirty="0" smtClean="0">
                <a:solidFill>
                  <a:srgbClr val="FFFF00"/>
                </a:solidFill>
              </a:rPr>
              <a:t>* </a:t>
            </a:r>
            <a:r>
              <a:rPr sz="3455" dirty="0" smtClean="0">
                <a:solidFill>
                  <a:srgbClr val="FFFF00"/>
                </a:solidFill>
              </a:rPr>
              <a:t>judge </a:t>
            </a:r>
            <a:r>
              <a:rPr sz="3455" dirty="0">
                <a:solidFill>
                  <a:srgbClr val="FFFF00"/>
                </a:solidFill>
              </a:rPr>
              <a:t>could take into account various aspects of contractual relationship - such as </a:t>
            </a:r>
            <a:r>
              <a:rPr sz="3455" i="1" dirty="0" err="1">
                <a:solidFill>
                  <a:srgbClr val="FFFF00"/>
                </a:solidFill>
              </a:rPr>
              <a:t>pacta</a:t>
            </a:r>
            <a:r>
              <a:rPr sz="3455" i="1" dirty="0">
                <a:solidFill>
                  <a:srgbClr val="FFFF00"/>
                </a:solidFill>
              </a:rPr>
              <a:t> </a:t>
            </a:r>
            <a:r>
              <a:rPr sz="3455" i="1" dirty="0" err="1">
                <a:solidFill>
                  <a:srgbClr val="FFFF00"/>
                </a:solidFill>
              </a:rPr>
              <a:t>adiecta</a:t>
            </a:r>
            <a:r>
              <a:rPr sz="3455" dirty="0">
                <a:solidFill>
                  <a:srgbClr val="FFFF00"/>
                </a:solidFill>
              </a:rPr>
              <a:t>,  </a:t>
            </a:r>
            <a:r>
              <a:rPr sz="3455" dirty="0" smtClean="0">
                <a:solidFill>
                  <a:srgbClr val="FFFF00"/>
                </a:solidFill>
              </a:rPr>
              <a:t>interest </a:t>
            </a:r>
            <a:r>
              <a:rPr sz="3455" dirty="0">
                <a:solidFill>
                  <a:srgbClr val="FFFF00"/>
                </a:solidFill>
              </a:rPr>
              <a:t>or estate revenue </a:t>
            </a:r>
          </a:p>
          <a:p>
            <a:pPr lvl="0" algn="just" defTabSz="877823">
              <a:spcBef>
                <a:spcPts val="800"/>
              </a:spcBef>
              <a:buClr>
                <a:srgbClr val="FFFF00"/>
              </a:buClr>
              <a:defRPr sz="1800"/>
            </a:pPr>
            <a:r>
              <a:rPr lang="pl-PL" sz="3455" dirty="0" smtClean="0">
                <a:solidFill>
                  <a:srgbClr val="FFFF00"/>
                </a:solidFill>
              </a:rPr>
              <a:t>* </a:t>
            </a:r>
            <a:r>
              <a:rPr sz="3455" dirty="0" smtClean="0">
                <a:solidFill>
                  <a:srgbClr val="FFFF00"/>
                </a:solidFill>
              </a:rPr>
              <a:t>judge </a:t>
            </a:r>
            <a:r>
              <a:rPr sz="3455" dirty="0">
                <a:solidFill>
                  <a:srgbClr val="FFFF00"/>
                </a:solidFill>
              </a:rPr>
              <a:t>could award compensation to one party due to other party performance</a:t>
            </a:r>
            <a:endParaRPr sz="3455" i="1" dirty="0">
              <a:solidFill>
                <a:srgbClr val="FF9900"/>
              </a:solidFill>
            </a:endParaRPr>
          </a:p>
        </p:txBody>
      </p:sp>
    </p:spTree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>
            <a:spLocks noGrp="1"/>
          </p:cNvSpPr>
          <p:nvPr>
            <p:ph type="title"/>
          </p:nvPr>
        </p:nvSpPr>
        <p:spPr>
          <a:xfrm>
            <a:off x="428625" y="274638"/>
            <a:ext cx="8258175" cy="296863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defTabSz="420623">
              <a:defRPr sz="1472">
                <a:solidFill>
                  <a:srgbClr val="FF9900"/>
                </a:solidFill>
                <a:latin typeface="Arial Bold"/>
                <a:ea typeface="Arial Bold"/>
                <a:cs typeface="Arial Bold"/>
                <a:sym typeface="Arial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472">
                <a:solidFill>
                  <a:srgbClr val="FF9900"/>
                </a:solidFill>
              </a:rPr>
              <a:t> </a:t>
            </a:r>
          </a:p>
        </p:txBody>
      </p:sp>
      <p:sp>
        <p:nvSpPr>
          <p:cNvPr id="112" name="Shape 112"/>
          <p:cNvSpPr>
            <a:spLocks noGrp="1"/>
          </p:cNvSpPr>
          <p:nvPr>
            <p:ph type="body" idx="1"/>
          </p:nvPr>
        </p:nvSpPr>
        <p:spPr>
          <a:xfrm>
            <a:off x="357188" y="642937"/>
            <a:ext cx="8329611" cy="5054601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260604" lvl="0" indent="-260604" algn="ctr" defTabSz="694944">
              <a:spcBef>
                <a:spcPts val="1600"/>
              </a:spcBef>
              <a:defRPr sz="1800"/>
            </a:pPr>
            <a:r>
              <a:rPr sz="2736" dirty="0">
                <a:solidFill>
                  <a:srgbClr val="FFFF00"/>
                </a:solidFill>
                <a:latin typeface="Arial Bold"/>
                <a:ea typeface="Arial Bold"/>
                <a:cs typeface="Arial Bold"/>
                <a:sym typeface="Arial Bold"/>
              </a:rPr>
              <a:t>Joint obligation (joint liability)</a:t>
            </a:r>
            <a:endParaRPr sz="2736" b="1" i="1" dirty="0">
              <a:solidFill>
                <a:srgbClr val="FFFF00"/>
              </a:solidFill>
            </a:endParaRPr>
          </a:p>
          <a:p>
            <a:pPr marL="260604" lvl="0" indent="-260604" algn="just" defTabSz="694944">
              <a:spcBef>
                <a:spcPts val="1600"/>
              </a:spcBef>
              <a:defRPr sz="1800"/>
            </a:pPr>
            <a:endParaRPr sz="2432" i="1" dirty="0"/>
          </a:p>
          <a:p>
            <a:pPr lvl="0" algn="just" defTabSz="694944">
              <a:spcBef>
                <a:spcPts val="600"/>
              </a:spcBef>
              <a:buClr>
                <a:srgbClr val="FFFF00"/>
              </a:buClr>
              <a:defRPr sz="1800"/>
            </a:pPr>
            <a:r>
              <a:rPr lang="pl-PL" sz="2736" dirty="0" smtClean="0">
                <a:solidFill>
                  <a:srgbClr val="FFFF00"/>
                </a:solidFill>
              </a:rPr>
              <a:t>* </a:t>
            </a:r>
            <a:r>
              <a:rPr sz="2736" dirty="0" smtClean="0">
                <a:solidFill>
                  <a:srgbClr val="FFFF00"/>
                </a:solidFill>
              </a:rPr>
              <a:t>despite </a:t>
            </a:r>
            <a:r>
              <a:rPr sz="2736" dirty="0">
                <a:solidFill>
                  <a:srgbClr val="FFFF00"/>
                </a:solidFill>
              </a:rPr>
              <a:t>the fact that there are </a:t>
            </a:r>
            <a:r>
              <a:rPr sz="2736" dirty="0" smtClean="0">
                <a:solidFill>
                  <a:srgbClr val="FFFF00"/>
                </a:solidFill>
              </a:rPr>
              <a:t>multiple </a:t>
            </a:r>
            <a:r>
              <a:rPr sz="2736" dirty="0">
                <a:solidFill>
                  <a:srgbClr val="FFFF00"/>
                </a:solidFill>
              </a:rPr>
              <a:t>debtors or creditors there was only one debt to fulfill</a:t>
            </a:r>
          </a:p>
          <a:p>
            <a:pPr lvl="0" algn="just" defTabSz="694944">
              <a:spcBef>
                <a:spcPts val="600"/>
              </a:spcBef>
              <a:buClr>
                <a:srgbClr val="FFFF00"/>
              </a:buClr>
              <a:defRPr sz="1800"/>
            </a:pPr>
            <a:r>
              <a:rPr lang="pl-PL" sz="2736" dirty="0" smtClean="0">
                <a:solidFill>
                  <a:srgbClr val="FFFF00"/>
                </a:solidFill>
              </a:rPr>
              <a:t>* </a:t>
            </a:r>
            <a:r>
              <a:rPr sz="2736" dirty="0" smtClean="0">
                <a:solidFill>
                  <a:srgbClr val="FFFF00"/>
                </a:solidFill>
              </a:rPr>
              <a:t>in </a:t>
            </a:r>
            <a:r>
              <a:rPr sz="2736" dirty="0">
                <a:solidFill>
                  <a:srgbClr val="FFFF00"/>
                </a:solidFill>
              </a:rPr>
              <a:t>case of one debtor who fulfill whole debt in name of the others was created </a:t>
            </a:r>
            <a:r>
              <a:rPr sz="2736" dirty="0" smtClean="0">
                <a:solidFill>
                  <a:srgbClr val="FFFF00"/>
                </a:solidFill>
              </a:rPr>
              <a:t>grounds </a:t>
            </a:r>
            <a:r>
              <a:rPr sz="2736" dirty="0">
                <a:solidFill>
                  <a:srgbClr val="FFFF00"/>
                </a:solidFill>
              </a:rPr>
              <a:t>for recourse claims </a:t>
            </a:r>
          </a:p>
          <a:p>
            <a:pPr marL="260604" lvl="0" indent="-260604" defTabSz="694944">
              <a:spcBef>
                <a:spcPts val="1400"/>
              </a:spcBef>
              <a:defRPr sz="1800"/>
            </a:pPr>
            <a:endParaRPr sz="2736" i="1" dirty="0">
              <a:solidFill>
                <a:srgbClr val="FF9900"/>
              </a:solidFill>
            </a:endParaRPr>
          </a:p>
          <a:p>
            <a:pPr lvl="0" defTabSz="694944">
              <a:spcBef>
                <a:spcPts val="1400"/>
              </a:spcBef>
              <a:buClr>
                <a:srgbClr val="FF9900"/>
              </a:buClr>
              <a:defRPr sz="1800"/>
            </a:pPr>
            <a:endParaRPr sz="2736" dirty="0">
              <a:solidFill>
                <a:srgbClr val="FF9900"/>
              </a:solidFill>
            </a:endParaRPr>
          </a:p>
          <a:p>
            <a:pPr marL="260604" lvl="0" indent="-260604" defTabSz="694944">
              <a:spcBef>
                <a:spcPts val="1600"/>
              </a:spcBef>
              <a:defRPr sz="1800"/>
            </a:pPr>
            <a:r>
              <a:rPr sz="2736" dirty="0">
                <a:solidFill>
                  <a:srgbClr val="FF9900"/>
                </a:solidFill>
              </a:rPr>
              <a:t> </a:t>
            </a:r>
          </a:p>
        </p:txBody>
      </p:sp>
    </p:spTree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>
            <a:spLocks noGrp="1"/>
          </p:cNvSpPr>
          <p:nvPr>
            <p:ph type="title"/>
          </p:nvPr>
        </p:nvSpPr>
        <p:spPr>
          <a:xfrm>
            <a:off x="428625" y="274638"/>
            <a:ext cx="8258175" cy="296863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defTabSz="420623">
              <a:defRPr sz="1472">
                <a:solidFill>
                  <a:srgbClr val="FF9900"/>
                </a:solidFill>
                <a:latin typeface="Arial Bold"/>
                <a:ea typeface="Arial Bold"/>
                <a:cs typeface="Arial Bold"/>
                <a:sym typeface="Arial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472">
                <a:solidFill>
                  <a:srgbClr val="FF9900"/>
                </a:solidFill>
              </a:rPr>
              <a:t> </a:t>
            </a:r>
          </a:p>
        </p:txBody>
      </p:sp>
      <p:sp>
        <p:nvSpPr>
          <p:cNvPr id="115" name="Shape 115"/>
          <p:cNvSpPr>
            <a:spLocks noGrp="1"/>
          </p:cNvSpPr>
          <p:nvPr>
            <p:ph type="body" idx="1"/>
          </p:nvPr>
        </p:nvSpPr>
        <p:spPr>
          <a:xfrm>
            <a:off x="357188" y="642937"/>
            <a:ext cx="8329611" cy="5054601"/>
          </a:xfrm>
          <a:prstGeom prst="rect">
            <a:avLst/>
          </a:prstGeom>
        </p:spPr>
        <p:txBody>
          <a:bodyPr lIns="0" tIns="0" rIns="0" bIns="0">
            <a:normAutofit lnSpcReduction="10000"/>
          </a:bodyPr>
          <a:lstStyle/>
          <a:p>
            <a:pPr marL="336042" lvl="0" indent="-336042" algn="ctr" defTabSz="896111">
              <a:spcBef>
                <a:spcPts val="2100"/>
              </a:spcBef>
              <a:defRPr sz="1800"/>
            </a:pPr>
            <a:r>
              <a:rPr sz="3528" dirty="0">
                <a:solidFill>
                  <a:srgbClr val="FFFF00"/>
                </a:solidFill>
                <a:latin typeface="Arial Bold"/>
                <a:ea typeface="Arial Bold"/>
                <a:cs typeface="Arial Bold"/>
                <a:sym typeface="Arial Bold"/>
              </a:rPr>
              <a:t>Subject of obligation </a:t>
            </a:r>
            <a:endParaRPr sz="3528" dirty="0">
              <a:solidFill>
                <a:srgbClr val="FFFF00"/>
              </a:solidFill>
            </a:endParaRPr>
          </a:p>
          <a:p>
            <a:pPr marL="336042" lvl="0" indent="-336042" algn="ctr" defTabSz="896111">
              <a:spcBef>
                <a:spcPts val="2100"/>
              </a:spcBef>
              <a:defRPr sz="1800"/>
            </a:pPr>
            <a:r>
              <a:rPr sz="3528" dirty="0">
                <a:solidFill>
                  <a:srgbClr val="FFFF00"/>
                </a:solidFill>
              </a:rPr>
              <a:t>Subject of obligation </a:t>
            </a:r>
            <a:r>
              <a:rPr lang="pl-PL" sz="3528" dirty="0" smtClean="0">
                <a:solidFill>
                  <a:srgbClr val="FFFF00"/>
                </a:solidFill>
              </a:rPr>
              <a:t>in a one of </a:t>
            </a:r>
            <a:r>
              <a:rPr lang="pl-PL" sz="3528" dirty="0" smtClean="0">
                <a:solidFill>
                  <a:srgbClr val="FFFF00"/>
                </a:solidFill>
              </a:rPr>
              <a:t>the </a:t>
            </a:r>
            <a:r>
              <a:rPr lang="pl-PL" sz="3528" dirty="0" err="1" smtClean="0">
                <a:solidFill>
                  <a:srgbClr val="FFFF00"/>
                </a:solidFill>
              </a:rPr>
              <a:t>following</a:t>
            </a:r>
            <a:r>
              <a:rPr lang="pl-PL" sz="3528" dirty="0" smtClean="0">
                <a:solidFill>
                  <a:srgbClr val="FFFF00"/>
                </a:solidFill>
              </a:rPr>
              <a:t> </a:t>
            </a:r>
            <a:r>
              <a:rPr lang="pl-PL" sz="3528" dirty="0" err="1" smtClean="0">
                <a:solidFill>
                  <a:srgbClr val="FFFF00"/>
                </a:solidFill>
              </a:rPr>
              <a:t>forms</a:t>
            </a:r>
            <a:r>
              <a:rPr sz="3528" dirty="0" smtClean="0">
                <a:solidFill>
                  <a:srgbClr val="FFFF00"/>
                </a:solidFill>
              </a:rPr>
              <a:t>:</a:t>
            </a:r>
            <a:endParaRPr sz="3528" dirty="0">
              <a:solidFill>
                <a:srgbClr val="FFFF00"/>
              </a:solidFill>
            </a:endParaRPr>
          </a:p>
          <a:p>
            <a:pPr marL="571500" lvl="0" indent="-571500" defTabSz="896111">
              <a:spcBef>
                <a:spcPts val="800"/>
              </a:spcBef>
              <a:buClr>
                <a:srgbClr val="FFFF00"/>
              </a:buClr>
              <a:buFont typeface="Arial" panose="020B0604020202020204" pitchFamily="34" charset="0"/>
              <a:buChar char="•"/>
              <a:defRPr sz="1800"/>
            </a:pPr>
            <a:r>
              <a:rPr sz="3528" i="1" dirty="0">
                <a:solidFill>
                  <a:srgbClr val="FFFF00"/>
                </a:solidFill>
              </a:rPr>
              <a:t>dare - </a:t>
            </a:r>
            <a:r>
              <a:rPr sz="3528" dirty="0">
                <a:solidFill>
                  <a:srgbClr val="FFFF00"/>
                </a:solidFill>
              </a:rPr>
              <a:t>to give </a:t>
            </a:r>
            <a:r>
              <a:rPr lang="pl-PL" sz="3528" dirty="0" err="1" smtClean="0">
                <a:solidFill>
                  <a:srgbClr val="FFFF00"/>
                </a:solidFill>
              </a:rPr>
              <a:t>something</a:t>
            </a:r>
            <a:r>
              <a:rPr lang="pl-PL" sz="3528" dirty="0" smtClean="0">
                <a:solidFill>
                  <a:srgbClr val="FFFF00"/>
                </a:solidFill>
              </a:rPr>
              <a:t> to </a:t>
            </a:r>
            <a:r>
              <a:rPr sz="3528" dirty="0" smtClean="0">
                <a:solidFill>
                  <a:srgbClr val="FFFF00"/>
                </a:solidFill>
              </a:rPr>
              <a:t>someone</a:t>
            </a:r>
            <a:endParaRPr sz="3528" dirty="0">
              <a:solidFill>
                <a:srgbClr val="FFFF00"/>
              </a:solidFill>
            </a:endParaRPr>
          </a:p>
          <a:p>
            <a:pPr marL="571500" lvl="0" indent="-571500" defTabSz="896111">
              <a:spcBef>
                <a:spcPts val="800"/>
              </a:spcBef>
              <a:buClr>
                <a:srgbClr val="FFFF00"/>
              </a:buClr>
              <a:buFont typeface="Arial" panose="020B0604020202020204" pitchFamily="34" charset="0"/>
              <a:buChar char="•"/>
              <a:defRPr sz="1800"/>
            </a:pPr>
            <a:r>
              <a:rPr sz="3528" i="1" dirty="0" err="1">
                <a:solidFill>
                  <a:srgbClr val="FFFF00"/>
                </a:solidFill>
              </a:rPr>
              <a:t>facere</a:t>
            </a:r>
            <a:r>
              <a:rPr sz="3528" i="1" dirty="0">
                <a:solidFill>
                  <a:srgbClr val="FFFF00"/>
                </a:solidFill>
              </a:rPr>
              <a:t> - </a:t>
            </a:r>
            <a:r>
              <a:rPr sz="3528" dirty="0">
                <a:solidFill>
                  <a:srgbClr val="FFFF00"/>
                </a:solidFill>
              </a:rPr>
              <a:t>to provide </a:t>
            </a:r>
            <a:r>
              <a:rPr lang="pl-PL" sz="3528" dirty="0" err="1" smtClean="0">
                <a:solidFill>
                  <a:srgbClr val="FFFF00"/>
                </a:solidFill>
              </a:rPr>
              <a:t>someone</a:t>
            </a:r>
            <a:r>
              <a:rPr lang="pl-PL" sz="3528" dirty="0" smtClean="0">
                <a:solidFill>
                  <a:srgbClr val="FFFF00"/>
                </a:solidFill>
              </a:rPr>
              <a:t> with </a:t>
            </a:r>
            <a:r>
              <a:rPr sz="3528" dirty="0" smtClean="0">
                <a:solidFill>
                  <a:srgbClr val="FFFF00"/>
                </a:solidFill>
              </a:rPr>
              <a:t>service</a:t>
            </a:r>
            <a:r>
              <a:rPr lang="pl-PL" sz="3528" dirty="0" smtClean="0">
                <a:solidFill>
                  <a:srgbClr val="FFFF00"/>
                </a:solidFill>
              </a:rPr>
              <a:t>s</a:t>
            </a:r>
            <a:endParaRPr sz="3528" dirty="0">
              <a:solidFill>
                <a:srgbClr val="FFFF00"/>
              </a:solidFill>
            </a:endParaRPr>
          </a:p>
          <a:p>
            <a:pPr marL="571500" lvl="0" indent="-571500" defTabSz="896111">
              <a:spcBef>
                <a:spcPts val="800"/>
              </a:spcBef>
              <a:buClr>
                <a:srgbClr val="FFFF00"/>
              </a:buClr>
              <a:buFont typeface="Arial" panose="020B0604020202020204" pitchFamily="34" charset="0"/>
              <a:buChar char="•"/>
              <a:defRPr sz="1800"/>
            </a:pPr>
            <a:r>
              <a:rPr sz="3528" i="1" dirty="0" err="1">
                <a:solidFill>
                  <a:srgbClr val="FFFF00"/>
                </a:solidFill>
              </a:rPr>
              <a:t>praestare</a:t>
            </a:r>
            <a:r>
              <a:rPr sz="3528" i="1" dirty="0">
                <a:solidFill>
                  <a:srgbClr val="FFFF00"/>
                </a:solidFill>
              </a:rPr>
              <a:t> - </a:t>
            </a:r>
            <a:r>
              <a:rPr sz="3528" dirty="0">
                <a:solidFill>
                  <a:srgbClr val="FFFF00"/>
                </a:solidFill>
              </a:rPr>
              <a:t>to restrain ourselves from doing </a:t>
            </a:r>
            <a:r>
              <a:rPr sz="3528" dirty="0" smtClean="0">
                <a:solidFill>
                  <a:srgbClr val="FFFF00"/>
                </a:solidFill>
              </a:rPr>
              <a:t>something</a:t>
            </a:r>
            <a:r>
              <a:rPr lang="pl-PL" sz="3528" dirty="0">
                <a:solidFill>
                  <a:srgbClr val="FFFF00"/>
                </a:solidFill>
              </a:rPr>
              <a:t> </a:t>
            </a:r>
            <a:r>
              <a:rPr lang="pl-PL" sz="3528" dirty="0" err="1" smtClean="0">
                <a:solidFill>
                  <a:srgbClr val="FFFF00"/>
                </a:solidFill>
              </a:rPr>
              <a:t>or</a:t>
            </a:r>
            <a:r>
              <a:rPr lang="pl-PL" sz="3528" dirty="0" smtClean="0">
                <a:solidFill>
                  <a:srgbClr val="FFFF00"/>
                </a:solidFill>
              </a:rPr>
              <a:t> a</a:t>
            </a:r>
            <a:r>
              <a:rPr lang="pl-PL" sz="3528" dirty="0" smtClean="0">
                <a:solidFill>
                  <a:srgbClr val="FFFF00"/>
                </a:solidFill>
              </a:rPr>
              <a:t> </a:t>
            </a:r>
            <a:r>
              <a:rPr lang="pl-PL" sz="3528" dirty="0" err="1" smtClean="0">
                <a:solidFill>
                  <a:srgbClr val="FFFF00"/>
                </a:solidFill>
              </a:rPr>
              <a:t>guarantee</a:t>
            </a:r>
            <a:r>
              <a:rPr lang="pl-PL" sz="3528" dirty="0" smtClean="0">
                <a:solidFill>
                  <a:srgbClr val="FFFF00"/>
                </a:solidFill>
              </a:rPr>
              <a:t> </a:t>
            </a:r>
            <a:r>
              <a:rPr lang="pl-PL" sz="3528" dirty="0" err="1" smtClean="0">
                <a:solidFill>
                  <a:srgbClr val="FFFF00"/>
                </a:solidFill>
              </a:rPr>
              <a:t>obligation</a:t>
            </a:r>
            <a:endParaRPr sz="3528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>
            <a:spLocks noGrp="1"/>
          </p:cNvSpPr>
          <p:nvPr>
            <p:ph type="title"/>
          </p:nvPr>
        </p:nvSpPr>
        <p:spPr>
          <a:xfrm>
            <a:off x="428625" y="274638"/>
            <a:ext cx="8258175" cy="296863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defTabSz="420623">
              <a:defRPr sz="1472">
                <a:solidFill>
                  <a:srgbClr val="FF9900"/>
                </a:solidFill>
                <a:latin typeface="Arial Bold"/>
                <a:ea typeface="Arial Bold"/>
                <a:cs typeface="Arial Bold"/>
                <a:sym typeface="Arial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472">
                <a:solidFill>
                  <a:srgbClr val="FF9900"/>
                </a:solidFill>
              </a:rPr>
              <a:t> </a:t>
            </a:r>
          </a:p>
        </p:txBody>
      </p:sp>
      <p:sp>
        <p:nvSpPr>
          <p:cNvPr id="118" name="Shape 118"/>
          <p:cNvSpPr>
            <a:spLocks noGrp="1"/>
          </p:cNvSpPr>
          <p:nvPr>
            <p:ph type="body" idx="1"/>
          </p:nvPr>
        </p:nvSpPr>
        <p:spPr>
          <a:xfrm>
            <a:off x="357188" y="642937"/>
            <a:ext cx="8329611" cy="5054601"/>
          </a:xfrm>
          <a:prstGeom prst="rect">
            <a:avLst/>
          </a:prstGeom>
        </p:spPr>
        <p:txBody>
          <a:bodyPr lIns="0" tIns="0" rIns="0" bIns="0">
            <a:normAutofit lnSpcReduction="10000"/>
          </a:bodyPr>
          <a:lstStyle/>
          <a:p>
            <a:pPr marL="318897" lvl="0" indent="-318897" algn="ctr" defTabSz="850391">
              <a:spcBef>
                <a:spcPts val="2000"/>
              </a:spcBef>
              <a:defRPr sz="1800"/>
            </a:pPr>
            <a:r>
              <a:rPr sz="3348" dirty="0">
                <a:solidFill>
                  <a:srgbClr val="FFFF00"/>
                </a:solidFill>
                <a:latin typeface="Arial Bold"/>
                <a:ea typeface="Arial Bold"/>
                <a:cs typeface="Arial Bold"/>
                <a:sym typeface="Arial Bold"/>
              </a:rPr>
              <a:t>Subject of obligation</a:t>
            </a:r>
            <a:endParaRPr sz="3348" dirty="0">
              <a:solidFill>
                <a:srgbClr val="FFFF00"/>
              </a:solidFill>
            </a:endParaRPr>
          </a:p>
          <a:p>
            <a:pPr marL="318897" lvl="0" indent="-318897" algn="ctr" defTabSz="850391">
              <a:spcBef>
                <a:spcPts val="2000"/>
              </a:spcBef>
              <a:defRPr sz="1800"/>
            </a:pPr>
            <a:r>
              <a:rPr sz="3348" dirty="0">
                <a:solidFill>
                  <a:srgbClr val="FFFF00"/>
                </a:solidFill>
              </a:rPr>
              <a:t>Claim need to be:</a:t>
            </a:r>
          </a:p>
          <a:p>
            <a:pPr lvl="0" defTabSz="850391">
              <a:spcBef>
                <a:spcPts val="800"/>
              </a:spcBef>
              <a:buClr>
                <a:srgbClr val="FFFF00"/>
              </a:buClr>
              <a:defRPr sz="1800"/>
            </a:pPr>
            <a:r>
              <a:rPr sz="3348" dirty="0">
                <a:solidFill>
                  <a:srgbClr val="FFFF00"/>
                </a:solidFill>
              </a:rPr>
              <a:t>* possible to implement</a:t>
            </a:r>
          </a:p>
          <a:p>
            <a:pPr lvl="0" defTabSz="850391">
              <a:spcBef>
                <a:spcPts val="800"/>
              </a:spcBef>
              <a:buClr>
                <a:srgbClr val="FFFF00"/>
              </a:buClr>
              <a:defRPr sz="1800"/>
            </a:pPr>
            <a:r>
              <a:rPr sz="3348" dirty="0">
                <a:solidFill>
                  <a:srgbClr val="FFFF00"/>
                </a:solidFill>
              </a:rPr>
              <a:t>*  in accordance with the law</a:t>
            </a:r>
          </a:p>
          <a:p>
            <a:pPr lvl="0" defTabSz="850391">
              <a:spcBef>
                <a:spcPts val="800"/>
              </a:spcBef>
              <a:buClr>
                <a:srgbClr val="FFFF00"/>
              </a:buClr>
              <a:defRPr sz="1800"/>
            </a:pPr>
            <a:r>
              <a:rPr sz="3348" dirty="0">
                <a:solidFill>
                  <a:srgbClr val="FFFF00"/>
                </a:solidFill>
              </a:rPr>
              <a:t>*  in accordance with the morality</a:t>
            </a:r>
          </a:p>
          <a:p>
            <a:pPr lvl="0" defTabSz="850391">
              <a:spcBef>
                <a:spcPts val="800"/>
              </a:spcBef>
              <a:buClr>
                <a:srgbClr val="FFFF00"/>
              </a:buClr>
              <a:defRPr sz="1800"/>
            </a:pPr>
            <a:r>
              <a:rPr sz="3348" dirty="0">
                <a:solidFill>
                  <a:srgbClr val="FFFF00"/>
                </a:solidFill>
              </a:rPr>
              <a:t>*  sufficiently precise</a:t>
            </a:r>
          </a:p>
          <a:p>
            <a:pPr lvl="0" defTabSz="850391">
              <a:spcBef>
                <a:spcPts val="800"/>
              </a:spcBef>
              <a:buClr>
                <a:srgbClr val="FFFF00"/>
              </a:buClr>
              <a:defRPr sz="1800"/>
            </a:pPr>
            <a:r>
              <a:rPr sz="3348" dirty="0">
                <a:solidFill>
                  <a:srgbClr val="FFFF00"/>
                </a:solidFill>
              </a:rPr>
              <a:t>*  economically valuable</a:t>
            </a:r>
            <a:endParaRPr sz="3348" dirty="0">
              <a:solidFill>
                <a:srgbClr val="FF9900"/>
              </a:solidFill>
            </a:endParaRPr>
          </a:p>
          <a:p>
            <a:pPr marL="318897" lvl="0" indent="-318897" defTabSz="850391">
              <a:spcBef>
                <a:spcPts val="2000"/>
              </a:spcBef>
              <a:defRPr sz="1800"/>
            </a:pPr>
            <a:r>
              <a:rPr sz="3348" dirty="0">
                <a:solidFill>
                  <a:srgbClr val="FF9900"/>
                </a:solidFill>
              </a:rPr>
              <a:t> </a:t>
            </a:r>
          </a:p>
        </p:txBody>
      </p:sp>
    </p:spTree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>
            <a:spLocks noGrp="1"/>
          </p:cNvSpPr>
          <p:nvPr>
            <p:ph type="title"/>
          </p:nvPr>
        </p:nvSpPr>
        <p:spPr>
          <a:xfrm>
            <a:off x="428625" y="274638"/>
            <a:ext cx="8258175" cy="296863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defTabSz="420623">
              <a:defRPr sz="1472">
                <a:solidFill>
                  <a:srgbClr val="FF9900"/>
                </a:solidFill>
                <a:latin typeface="Arial Bold"/>
                <a:ea typeface="Arial Bold"/>
                <a:cs typeface="Arial Bold"/>
                <a:sym typeface="Arial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472">
                <a:solidFill>
                  <a:srgbClr val="FF9900"/>
                </a:solidFill>
              </a:rPr>
              <a:t> </a:t>
            </a:r>
          </a:p>
        </p:txBody>
      </p:sp>
      <p:sp>
        <p:nvSpPr>
          <p:cNvPr id="121" name="Shape 121"/>
          <p:cNvSpPr>
            <a:spLocks noGrp="1"/>
          </p:cNvSpPr>
          <p:nvPr>
            <p:ph type="body" idx="1"/>
          </p:nvPr>
        </p:nvSpPr>
        <p:spPr>
          <a:xfrm>
            <a:off x="357188" y="642937"/>
            <a:ext cx="8329611" cy="5054601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342900" lvl="0" indent="-342900" algn="ctr">
              <a:spcBef>
                <a:spcPts val="2100"/>
              </a:spcBef>
              <a:defRPr sz="1800"/>
            </a:pPr>
            <a:r>
              <a:rPr sz="3600" dirty="0">
                <a:solidFill>
                  <a:srgbClr val="FFFF00"/>
                </a:solidFill>
                <a:latin typeface="Arial Bold"/>
                <a:ea typeface="Arial Bold"/>
                <a:cs typeface="Arial Bold"/>
                <a:sym typeface="Arial Bold"/>
              </a:rPr>
              <a:t>Clauses that could modified content of the agreement:</a:t>
            </a:r>
          </a:p>
          <a:p>
            <a:pPr marL="342900" lvl="0" indent="-342900" algn="just">
              <a:spcBef>
                <a:spcPts val="2100"/>
              </a:spcBef>
              <a:defRPr sz="1800"/>
            </a:pPr>
            <a:r>
              <a:rPr sz="3600" dirty="0">
                <a:solidFill>
                  <a:srgbClr val="FFFF00"/>
                </a:solidFill>
                <a:latin typeface="Arial Bold"/>
                <a:ea typeface="Arial Bold"/>
                <a:cs typeface="Arial Bold"/>
                <a:sym typeface="Arial Bold"/>
              </a:rPr>
              <a:t>* </a:t>
            </a:r>
            <a:r>
              <a:rPr sz="3600" i="1" dirty="0">
                <a:solidFill>
                  <a:srgbClr val="FFFF00"/>
                </a:solidFill>
                <a:latin typeface="Arial Bold"/>
                <a:ea typeface="Arial Bold"/>
                <a:cs typeface="Arial Bold"/>
                <a:sym typeface="Arial Bold"/>
              </a:rPr>
              <a:t>rebus sic </a:t>
            </a:r>
            <a:r>
              <a:rPr sz="3600" i="1" dirty="0" err="1">
                <a:solidFill>
                  <a:srgbClr val="FFFF00"/>
                </a:solidFill>
                <a:latin typeface="Arial Bold"/>
                <a:ea typeface="Arial Bold"/>
                <a:cs typeface="Arial Bold"/>
                <a:sym typeface="Arial Bold"/>
              </a:rPr>
              <a:t>stantibus</a:t>
            </a:r>
            <a:r>
              <a:rPr sz="3600" i="1" dirty="0">
                <a:solidFill>
                  <a:srgbClr val="FFFF00"/>
                </a:solidFill>
                <a:latin typeface="Arial Bold"/>
                <a:ea typeface="Arial Bold"/>
                <a:cs typeface="Arial Bold"/>
                <a:sym typeface="Arial Bold"/>
              </a:rPr>
              <a:t> clause</a:t>
            </a:r>
          </a:p>
          <a:p>
            <a:pPr marL="342900" lvl="0" indent="-342900" algn="just">
              <a:spcBef>
                <a:spcPts val="2100"/>
              </a:spcBef>
              <a:defRPr sz="1800"/>
            </a:pPr>
            <a:r>
              <a:rPr sz="3600" dirty="0">
                <a:solidFill>
                  <a:srgbClr val="FFFF00"/>
                </a:solidFill>
                <a:latin typeface="Arial Bold"/>
                <a:ea typeface="Arial Bold"/>
                <a:cs typeface="Arial Bold"/>
                <a:sym typeface="Arial Bold"/>
              </a:rPr>
              <a:t>* good faith (</a:t>
            </a:r>
            <a:r>
              <a:rPr sz="3600" i="1" dirty="0" err="1">
                <a:solidFill>
                  <a:srgbClr val="FFFF00"/>
                </a:solidFill>
                <a:latin typeface="Arial Bold"/>
                <a:ea typeface="Arial Bold"/>
                <a:cs typeface="Arial Bold"/>
                <a:sym typeface="Arial Bold"/>
              </a:rPr>
              <a:t>bonae</a:t>
            </a:r>
            <a:r>
              <a:rPr sz="3600" i="1" dirty="0">
                <a:solidFill>
                  <a:srgbClr val="FFFF00"/>
                </a:solidFill>
                <a:latin typeface="Arial Bold"/>
                <a:ea typeface="Arial Bold"/>
                <a:cs typeface="Arial Bold"/>
                <a:sym typeface="Arial Bold"/>
              </a:rPr>
              <a:t> </a:t>
            </a:r>
            <a:r>
              <a:rPr sz="3600" i="1" dirty="0" err="1">
                <a:solidFill>
                  <a:srgbClr val="FFFF00"/>
                </a:solidFill>
                <a:latin typeface="Arial Bold"/>
                <a:ea typeface="Arial Bold"/>
                <a:cs typeface="Arial Bold"/>
                <a:sym typeface="Arial Bold"/>
              </a:rPr>
              <a:t>fidei</a:t>
            </a:r>
            <a:r>
              <a:rPr sz="3600" dirty="0">
                <a:solidFill>
                  <a:srgbClr val="FFFF00"/>
                </a:solidFill>
                <a:latin typeface="Arial Bold"/>
                <a:ea typeface="Arial Bold"/>
                <a:cs typeface="Arial Bold"/>
                <a:sym typeface="Arial Bold"/>
              </a:rPr>
              <a:t>) clause</a:t>
            </a:r>
          </a:p>
          <a:p>
            <a:pPr marL="342900" lvl="0" indent="-342900" algn="just">
              <a:spcBef>
                <a:spcPts val="2100"/>
              </a:spcBef>
              <a:defRPr sz="1800"/>
            </a:pPr>
            <a:r>
              <a:rPr sz="3600" dirty="0">
                <a:solidFill>
                  <a:srgbClr val="FFFF00"/>
                </a:solidFill>
                <a:latin typeface="Arial Bold"/>
                <a:ea typeface="Arial Bold"/>
                <a:cs typeface="Arial Bold"/>
                <a:sym typeface="Arial Bold"/>
              </a:rPr>
              <a:t>* good practice (</a:t>
            </a:r>
            <a:r>
              <a:rPr sz="3600" i="1" dirty="0" err="1">
                <a:solidFill>
                  <a:srgbClr val="FFFF00"/>
                </a:solidFill>
                <a:latin typeface="Arial Bold"/>
                <a:ea typeface="Arial Bold"/>
                <a:cs typeface="Arial Bold"/>
                <a:sym typeface="Arial Bold"/>
              </a:rPr>
              <a:t>boni</a:t>
            </a:r>
            <a:r>
              <a:rPr sz="3600" i="1" dirty="0">
                <a:solidFill>
                  <a:srgbClr val="FFFF00"/>
                </a:solidFill>
                <a:latin typeface="Arial Bold"/>
                <a:ea typeface="Arial Bold"/>
                <a:cs typeface="Arial Bold"/>
                <a:sym typeface="Arial Bold"/>
              </a:rPr>
              <a:t> mores</a:t>
            </a:r>
            <a:r>
              <a:rPr sz="3600" dirty="0">
                <a:solidFill>
                  <a:srgbClr val="FFFF00"/>
                </a:solidFill>
                <a:latin typeface="Arial Bold"/>
                <a:ea typeface="Arial Bold"/>
                <a:cs typeface="Arial Bold"/>
                <a:sym typeface="Arial Bold"/>
              </a:rPr>
              <a:t>) clause</a:t>
            </a:r>
            <a:endParaRPr sz="3600" dirty="0">
              <a:solidFill>
                <a:srgbClr val="FF9900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marL="342900" lvl="0" indent="-342900">
              <a:spcBef>
                <a:spcPts val="2100"/>
              </a:spcBef>
              <a:defRPr sz="1800"/>
            </a:pPr>
            <a:r>
              <a:rPr sz="3600" dirty="0">
                <a:solidFill>
                  <a:srgbClr val="FF9900"/>
                </a:solidFill>
              </a:rPr>
              <a:t> </a:t>
            </a:r>
          </a:p>
        </p:txBody>
      </p:sp>
    </p:spTree>
  </p:cSld>
  <p:clrMapOvr>
    <a:masterClrMapping/>
  </p:clrMapOvr>
  <p:transition spd="med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>
            <a:spLocks noGrp="1"/>
          </p:cNvSpPr>
          <p:nvPr>
            <p:ph type="title"/>
          </p:nvPr>
        </p:nvSpPr>
        <p:spPr>
          <a:xfrm>
            <a:off x="428625" y="274638"/>
            <a:ext cx="8258175" cy="296863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defTabSz="420623">
              <a:defRPr sz="1472">
                <a:solidFill>
                  <a:srgbClr val="FF9900"/>
                </a:solidFill>
                <a:latin typeface="Arial Bold"/>
                <a:ea typeface="Arial Bold"/>
                <a:cs typeface="Arial Bold"/>
                <a:sym typeface="Arial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472">
                <a:solidFill>
                  <a:srgbClr val="FF9900"/>
                </a:solidFill>
              </a:rPr>
              <a:t> </a:t>
            </a:r>
          </a:p>
        </p:txBody>
      </p:sp>
      <p:sp>
        <p:nvSpPr>
          <p:cNvPr id="124" name="Shape 124"/>
          <p:cNvSpPr>
            <a:spLocks noGrp="1"/>
          </p:cNvSpPr>
          <p:nvPr>
            <p:ph type="body" idx="1"/>
          </p:nvPr>
        </p:nvSpPr>
        <p:spPr>
          <a:xfrm>
            <a:off x="428624" y="714375"/>
            <a:ext cx="8329615" cy="5054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267461" lvl="0" indent="-267461" algn="ctr" defTabSz="713231">
              <a:spcBef>
                <a:spcPts val="1600"/>
              </a:spcBef>
              <a:defRPr sz="1800"/>
            </a:pPr>
            <a:r>
              <a:rPr sz="2807" b="1" dirty="0">
                <a:solidFill>
                  <a:srgbClr val="FFFF00"/>
                </a:solidFill>
                <a:latin typeface="Arial Bold"/>
                <a:ea typeface="Arial Bold"/>
                <a:cs typeface="Arial Bold"/>
                <a:sym typeface="Arial Bold"/>
              </a:rPr>
              <a:t>Subject of obligation</a:t>
            </a:r>
          </a:p>
          <a:p>
            <a:pPr marL="267461" lvl="0" indent="-267461" algn="ctr" defTabSz="713231">
              <a:spcBef>
                <a:spcPts val="1600"/>
              </a:spcBef>
              <a:defRPr sz="1800"/>
            </a:pPr>
            <a:r>
              <a:rPr sz="2807" dirty="0">
                <a:solidFill>
                  <a:srgbClr val="FFFF00"/>
                </a:solidFill>
                <a:latin typeface="Arial Bold"/>
                <a:ea typeface="Arial Bold"/>
                <a:cs typeface="Arial Bold"/>
                <a:sym typeface="Arial Bold"/>
              </a:rPr>
              <a:t>Debt could be describe in </a:t>
            </a:r>
            <a:r>
              <a:rPr lang="pl-PL" sz="2807" dirty="0" smtClean="0">
                <a:solidFill>
                  <a:srgbClr val="FFFF00"/>
                </a:solidFill>
                <a:latin typeface="Arial Bold"/>
                <a:ea typeface="Arial Bold"/>
                <a:cs typeface="Arial Bold"/>
                <a:sym typeface="Arial Bold"/>
              </a:rPr>
              <a:t>a </a:t>
            </a:r>
            <a:r>
              <a:rPr sz="2807" dirty="0" smtClean="0">
                <a:solidFill>
                  <a:srgbClr val="FFFF00"/>
                </a:solidFill>
                <a:latin typeface="Arial Bold"/>
                <a:ea typeface="Arial Bold"/>
                <a:cs typeface="Arial Bold"/>
                <a:sym typeface="Arial Bold"/>
              </a:rPr>
              <a:t>specific </a:t>
            </a:r>
            <a:r>
              <a:rPr sz="2807" dirty="0">
                <a:solidFill>
                  <a:srgbClr val="FFFF00"/>
                </a:solidFill>
                <a:latin typeface="Arial Bold"/>
                <a:ea typeface="Arial Bold"/>
                <a:cs typeface="Arial Bold"/>
                <a:sym typeface="Arial Bold"/>
              </a:rPr>
              <a:t>or general terms which had </a:t>
            </a:r>
            <a:r>
              <a:rPr sz="2807" dirty="0" err="1" smtClean="0">
                <a:solidFill>
                  <a:srgbClr val="FFFF00"/>
                </a:solidFill>
                <a:latin typeface="Arial Bold"/>
                <a:ea typeface="Arial Bold"/>
                <a:cs typeface="Arial Bold"/>
                <a:sym typeface="Arial Bold"/>
              </a:rPr>
              <a:t>diffe</a:t>
            </a:r>
            <a:r>
              <a:rPr lang="pl-PL" sz="2807" dirty="0" err="1" smtClean="0">
                <a:solidFill>
                  <a:srgbClr val="FFFF00"/>
                </a:solidFill>
                <a:latin typeface="Arial Bold"/>
                <a:ea typeface="Arial Bold"/>
                <a:cs typeface="Arial Bold"/>
                <a:sym typeface="Arial Bold"/>
              </a:rPr>
              <a:t>re</a:t>
            </a:r>
            <a:r>
              <a:rPr sz="2807" dirty="0" err="1" smtClean="0">
                <a:solidFill>
                  <a:srgbClr val="FFFF00"/>
                </a:solidFill>
                <a:latin typeface="Arial Bold"/>
                <a:ea typeface="Arial Bold"/>
                <a:cs typeface="Arial Bold"/>
                <a:sym typeface="Arial Bold"/>
              </a:rPr>
              <a:t>nt</a:t>
            </a:r>
            <a:r>
              <a:rPr sz="2807" dirty="0" smtClean="0">
                <a:solidFill>
                  <a:srgbClr val="FFFF00"/>
                </a:solidFill>
                <a:latin typeface="Arial Bold"/>
                <a:ea typeface="Arial Bold"/>
                <a:cs typeface="Arial Bold"/>
                <a:sym typeface="Arial Bold"/>
              </a:rPr>
              <a:t> </a:t>
            </a:r>
            <a:r>
              <a:rPr sz="2807" dirty="0">
                <a:solidFill>
                  <a:srgbClr val="FFFF00"/>
                </a:solidFill>
                <a:latin typeface="Arial Bold"/>
                <a:ea typeface="Arial Bold"/>
                <a:cs typeface="Arial Bold"/>
                <a:sym typeface="Arial Bold"/>
              </a:rPr>
              <a:t>effects:</a:t>
            </a:r>
          </a:p>
          <a:p>
            <a:pPr marL="267461" lvl="0" indent="-267461" algn="just" defTabSz="713231">
              <a:spcBef>
                <a:spcPts val="1600"/>
              </a:spcBef>
              <a:defRPr sz="1800"/>
            </a:pPr>
            <a:r>
              <a:rPr lang="pl-PL" sz="2807" dirty="0" smtClean="0">
                <a:solidFill>
                  <a:srgbClr val="FFFF00"/>
                </a:solidFill>
                <a:latin typeface="Arial Bold"/>
                <a:ea typeface="Arial Bold"/>
                <a:cs typeface="Arial Bold"/>
                <a:sym typeface="Arial Bold"/>
              </a:rPr>
              <a:t>* </a:t>
            </a:r>
            <a:r>
              <a:rPr sz="2807" dirty="0" smtClean="0">
                <a:solidFill>
                  <a:srgbClr val="FFFF00"/>
                </a:solidFill>
                <a:latin typeface="Arial Bold"/>
                <a:ea typeface="Arial Bold"/>
                <a:cs typeface="Arial Bold"/>
                <a:sym typeface="Arial Bold"/>
              </a:rPr>
              <a:t>when </a:t>
            </a:r>
            <a:r>
              <a:rPr sz="2807" dirty="0">
                <a:solidFill>
                  <a:srgbClr val="FFFF00"/>
                </a:solidFill>
                <a:latin typeface="Arial Bold"/>
                <a:ea typeface="Arial Bold"/>
                <a:cs typeface="Arial Bold"/>
                <a:sym typeface="Arial Bold"/>
              </a:rPr>
              <a:t>subject of obligation was specific item in case of it’s loss the risk was borne by creditor</a:t>
            </a:r>
          </a:p>
          <a:p>
            <a:pPr marL="267461" lvl="0" indent="-267461" algn="just" defTabSz="713231">
              <a:spcBef>
                <a:spcPts val="1600"/>
              </a:spcBef>
              <a:defRPr sz="1800"/>
            </a:pPr>
            <a:r>
              <a:rPr lang="pl-PL" sz="2807" dirty="0" smtClean="0">
                <a:solidFill>
                  <a:srgbClr val="FFFF00"/>
                </a:solidFill>
                <a:latin typeface="Arial Bold"/>
                <a:ea typeface="Arial Bold"/>
                <a:cs typeface="Arial Bold"/>
                <a:sym typeface="Arial Bold"/>
              </a:rPr>
              <a:t>* </a:t>
            </a:r>
            <a:r>
              <a:rPr sz="2807" dirty="0" smtClean="0">
                <a:solidFill>
                  <a:srgbClr val="FFFF00"/>
                </a:solidFill>
                <a:latin typeface="Arial Bold"/>
                <a:ea typeface="Arial Bold"/>
                <a:cs typeface="Arial Bold"/>
                <a:sym typeface="Arial Bold"/>
              </a:rPr>
              <a:t>when </a:t>
            </a:r>
            <a:r>
              <a:rPr sz="2807" dirty="0">
                <a:solidFill>
                  <a:srgbClr val="FFFF00"/>
                </a:solidFill>
                <a:latin typeface="Arial Bold"/>
                <a:ea typeface="Arial Bold"/>
                <a:cs typeface="Arial Bold"/>
                <a:sym typeface="Arial Bold"/>
              </a:rPr>
              <a:t>subject of obligation was </a:t>
            </a:r>
            <a:r>
              <a:rPr sz="2807" dirty="0" smtClean="0">
                <a:solidFill>
                  <a:srgbClr val="FFFF00"/>
                </a:solidFill>
                <a:latin typeface="Arial Bold"/>
                <a:ea typeface="Arial Bold"/>
                <a:cs typeface="Arial Bold"/>
                <a:sym typeface="Arial Bold"/>
              </a:rPr>
              <a:t>describe </a:t>
            </a:r>
            <a:r>
              <a:rPr sz="2807" dirty="0">
                <a:solidFill>
                  <a:srgbClr val="FFFF00"/>
                </a:solidFill>
                <a:latin typeface="Arial Bold"/>
                <a:ea typeface="Arial Bold"/>
                <a:cs typeface="Arial Bold"/>
                <a:sym typeface="Arial Bold"/>
              </a:rPr>
              <a:t>as a item which hade some defined parameters it was always possible (in case of loss or damage) to provide creditor with new item </a:t>
            </a:r>
          </a:p>
        </p:txBody>
      </p:sp>
    </p:spTree>
  </p:cSld>
  <p:clrMapOvr>
    <a:masterClrMapping/>
  </p:clrMapOvr>
  <p:transition spd="med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>
            <a:spLocks noGrp="1"/>
          </p:cNvSpPr>
          <p:nvPr>
            <p:ph type="title"/>
          </p:nvPr>
        </p:nvSpPr>
        <p:spPr>
          <a:xfrm>
            <a:off x="428625" y="274638"/>
            <a:ext cx="8258175" cy="296863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defTabSz="420623">
              <a:defRPr sz="1472">
                <a:solidFill>
                  <a:srgbClr val="FF9900"/>
                </a:solidFill>
                <a:latin typeface="Arial Bold"/>
                <a:ea typeface="Arial Bold"/>
                <a:cs typeface="Arial Bold"/>
                <a:sym typeface="Arial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472">
                <a:solidFill>
                  <a:srgbClr val="FF9900"/>
                </a:solidFill>
              </a:rPr>
              <a:t> </a:t>
            </a:r>
          </a:p>
        </p:txBody>
      </p:sp>
      <p:sp>
        <p:nvSpPr>
          <p:cNvPr id="127" name="Shape 127"/>
          <p:cNvSpPr>
            <a:spLocks noGrp="1"/>
          </p:cNvSpPr>
          <p:nvPr>
            <p:ph type="body" idx="1"/>
          </p:nvPr>
        </p:nvSpPr>
        <p:spPr>
          <a:xfrm>
            <a:off x="428624" y="714375"/>
            <a:ext cx="8329615" cy="5054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336042" lvl="0" indent="-336042" algn="ctr" defTabSz="896111">
              <a:spcBef>
                <a:spcPts val="2100"/>
              </a:spcBef>
              <a:defRPr sz="1800"/>
            </a:pPr>
            <a:r>
              <a:rPr sz="3528" b="1" dirty="0">
                <a:solidFill>
                  <a:srgbClr val="FFFF00"/>
                </a:solidFill>
                <a:latin typeface="Arial Bold"/>
                <a:ea typeface="Arial Bold"/>
                <a:cs typeface="Arial Bold"/>
                <a:sym typeface="Arial Bold"/>
              </a:rPr>
              <a:t>Impossibility of claim</a:t>
            </a:r>
          </a:p>
          <a:p>
            <a:pPr marL="336042" lvl="0" indent="-336042" algn="just" defTabSz="896111">
              <a:spcBef>
                <a:spcPts val="2100"/>
              </a:spcBef>
              <a:defRPr sz="1800"/>
            </a:pPr>
            <a:r>
              <a:rPr sz="3528" dirty="0">
                <a:solidFill>
                  <a:srgbClr val="FFFF00"/>
                </a:solidFill>
                <a:latin typeface="Arial Bold"/>
                <a:ea typeface="Arial Bold"/>
                <a:cs typeface="Arial Bold"/>
                <a:sym typeface="Arial Bold"/>
              </a:rPr>
              <a:t>* </a:t>
            </a:r>
            <a:r>
              <a:rPr sz="3528" i="1" dirty="0" err="1">
                <a:solidFill>
                  <a:srgbClr val="FFFF00"/>
                </a:solidFill>
                <a:latin typeface="Arial Bold"/>
                <a:ea typeface="Arial Bold"/>
                <a:cs typeface="Arial Bold"/>
                <a:sym typeface="Arial Bold"/>
              </a:rPr>
              <a:t>Impossibilium</a:t>
            </a:r>
            <a:r>
              <a:rPr sz="3528" i="1" dirty="0">
                <a:solidFill>
                  <a:srgbClr val="FFFF00"/>
                </a:solidFill>
                <a:latin typeface="Arial Bold"/>
                <a:ea typeface="Arial Bold"/>
                <a:cs typeface="Arial Bold"/>
                <a:sym typeface="Arial Bold"/>
              </a:rPr>
              <a:t> </a:t>
            </a:r>
            <a:r>
              <a:rPr sz="3528" i="1" dirty="0" err="1">
                <a:solidFill>
                  <a:srgbClr val="FFFF00"/>
                </a:solidFill>
                <a:latin typeface="Arial Bold"/>
                <a:ea typeface="Arial Bold"/>
                <a:cs typeface="Arial Bold"/>
                <a:sym typeface="Arial Bold"/>
              </a:rPr>
              <a:t>nulla</a:t>
            </a:r>
            <a:r>
              <a:rPr sz="3528" i="1" dirty="0">
                <a:solidFill>
                  <a:srgbClr val="FFFF00"/>
                </a:solidFill>
                <a:latin typeface="Arial Bold"/>
                <a:ea typeface="Arial Bold"/>
                <a:cs typeface="Arial Bold"/>
                <a:sym typeface="Arial Bold"/>
              </a:rPr>
              <a:t> </a:t>
            </a:r>
            <a:r>
              <a:rPr sz="3528" i="1" dirty="0" err="1">
                <a:solidFill>
                  <a:srgbClr val="FFFF00"/>
                </a:solidFill>
                <a:latin typeface="Arial Bold"/>
                <a:ea typeface="Arial Bold"/>
                <a:cs typeface="Arial Bold"/>
                <a:sym typeface="Arial Bold"/>
              </a:rPr>
              <a:t>obligatio</a:t>
            </a:r>
            <a:r>
              <a:rPr sz="3528" i="1" dirty="0">
                <a:solidFill>
                  <a:srgbClr val="FFFF00"/>
                </a:solidFill>
                <a:latin typeface="Arial Bold"/>
                <a:ea typeface="Arial Bold"/>
                <a:cs typeface="Arial Bold"/>
                <a:sym typeface="Arial Bold"/>
              </a:rPr>
              <a:t> </a:t>
            </a:r>
            <a:r>
              <a:rPr sz="3528" dirty="0">
                <a:solidFill>
                  <a:srgbClr val="FFFF00"/>
                </a:solidFill>
                <a:latin typeface="Arial Bold"/>
                <a:ea typeface="Arial Bold"/>
                <a:cs typeface="Arial Bold"/>
                <a:sym typeface="Arial Bold"/>
              </a:rPr>
              <a:t>as a principle</a:t>
            </a:r>
          </a:p>
          <a:p>
            <a:pPr marL="336042" lvl="0" indent="-336042" algn="just" defTabSz="896111">
              <a:spcBef>
                <a:spcPts val="2100"/>
              </a:spcBef>
              <a:defRPr sz="1800"/>
            </a:pPr>
            <a:r>
              <a:rPr sz="3528" dirty="0">
                <a:solidFill>
                  <a:srgbClr val="FFFF00"/>
                </a:solidFill>
                <a:latin typeface="Arial Bold"/>
                <a:ea typeface="Arial Bold"/>
                <a:cs typeface="Arial Bold"/>
                <a:sym typeface="Arial Bold"/>
              </a:rPr>
              <a:t>* Impossibility after agreement:</a:t>
            </a:r>
          </a:p>
          <a:p>
            <a:pPr marL="336042" lvl="0" indent="-336042" algn="just" defTabSz="896111">
              <a:spcBef>
                <a:spcPts val="2100"/>
              </a:spcBef>
              <a:defRPr sz="1800"/>
            </a:pPr>
            <a:r>
              <a:rPr sz="3528" dirty="0">
                <a:solidFill>
                  <a:srgbClr val="FFFF00"/>
                </a:solidFill>
                <a:latin typeface="Arial Bold"/>
                <a:ea typeface="Arial Bold"/>
                <a:cs typeface="Arial Bold"/>
                <a:sym typeface="Arial Bold"/>
              </a:rPr>
              <a:t>- case of </a:t>
            </a:r>
            <a:r>
              <a:rPr sz="3528" i="1" dirty="0" err="1">
                <a:solidFill>
                  <a:srgbClr val="FFFF00"/>
                </a:solidFill>
                <a:latin typeface="Arial Bold"/>
                <a:ea typeface="Arial Bold"/>
                <a:cs typeface="Arial Bold"/>
                <a:sym typeface="Arial Bold"/>
              </a:rPr>
              <a:t>vis</a:t>
            </a:r>
            <a:r>
              <a:rPr sz="3528" i="1" dirty="0">
                <a:solidFill>
                  <a:srgbClr val="FFFF00"/>
                </a:solidFill>
                <a:latin typeface="Arial Bold"/>
                <a:ea typeface="Arial Bold"/>
                <a:cs typeface="Arial Bold"/>
                <a:sym typeface="Arial Bold"/>
              </a:rPr>
              <a:t> </a:t>
            </a:r>
            <a:r>
              <a:rPr sz="3528" i="1" dirty="0" err="1">
                <a:solidFill>
                  <a:srgbClr val="FFFF00"/>
                </a:solidFill>
                <a:latin typeface="Arial Bold"/>
                <a:ea typeface="Arial Bold"/>
                <a:cs typeface="Arial Bold"/>
                <a:sym typeface="Arial Bold"/>
              </a:rPr>
              <a:t>maior</a:t>
            </a:r>
            <a:endParaRPr sz="3528" i="1" dirty="0">
              <a:solidFill>
                <a:srgbClr val="FFFF00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marL="336042" lvl="0" indent="-336042" algn="just" defTabSz="896111">
              <a:spcBef>
                <a:spcPts val="2100"/>
              </a:spcBef>
              <a:defRPr sz="1800"/>
            </a:pPr>
            <a:r>
              <a:rPr sz="3528" dirty="0">
                <a:solidFill>
                  <a:srgbClr val="FFFF00"/>
                </a:solidFill>
                <a:latin typeface="Arial Bold"/>
                <a:ea typeface="Arial Bold"/>
                <a:cs typeface="Arial Bold"/>
                <a:sym typeface="Arial Bold"/>
              </a:rPr>
              <a:t>- case of one’s party fault</a:t>
            </a:r>
          </a:p>
        </p:txBody>
      </p:sp>
    </p:spTree>
  </p:cSld>
  <p:clrMapOvr>
    <a:masterClrMapping/>
  </p:clrMapOvr>
  <p:transition spd="med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>
            <a:spLocks noGrp="1"/>
          </p:cNvSpPr>
          <p:nvPr>
            <p:ph type="title"/>
          </p:nvPr>
        </p:nvSpPr>
        <p:spPr>
          <a:xfrm>
            <a:off x="428625" y="274638"/>
            <a:ext cx="8258175" cy="296863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defTabSz="420623">
              <a:defRPr sz="1472">
                <a:solidFill>
                  <a:srgbClr val="FF9900"/>
                </a:solidFill>
                <a:latin typeface="Arial Bold"/>
                <a:ea typeface="Arial Bold"/>
                <a:cs typeface="Arial Bold"/>
                <a:sym typeface="Arial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472">
                <a:solidFill>
                  <a:srgbClr val="FF9900"/>
                </a:solidFill>
              </a:rPr>
              <a:t> </a:t>
            </a:r>
          </a:p>
        </p:txBody>
      </p:sp>
      <p:sp>
        <p:nvSpPr>
          <p:cNvPr id="130" name="Shape 130"/>
          <p:cNvSpPr>
            <a:spLocks noGrp="1"/>
          </p:cNvSpPr>
          <p:nvPr>
            <p:ph type="body" idx="1"/>
          </p:nvPr>
        </p:nvSpPr>
        <p:spPr>
          <a:xfrm>
            <a:off x="357188" y="642937"/>
            <a:ext cx="8329611" cy="5054601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298322" lvl="0" indent="-298322" algn="ctr" defTabSz="795527">
              <a:spcBef>
                <a:spcPts val="1800"/>
              </a:spcBef>
              <a:defRPr sz="1800"/>
            </a:pPr>
            <a:r>
              <a:rPr sz="3132" b="1" dirty="0">
                <a:solidFill>
                  <a:srgbClr val="FFFF00"/>
                </a:solidFill>
                <a:latin typeface="Arial Bold"/>
                <a:ea typeface="Arial Bold"/>
                <a:cs typeface="Arial Bold"/>
                <a:sym typeface="Arial Bold"/>
              </a:rPr>
              <a:t>Alternative obligation </a:t>
            </a:r>
          </a:p>
          <a:p>
            <a:pPr marL="298322" lvl="0" indent="-298322" algn="ctr" defTabSz="795527">
              <a:spcBef>
                <a:spcPts val="1800"/>
              </a:spcBef>
              <a:defRPr sz="1800"/>
            </a:pPr>
            <a:r>
              <a:rPr sz="3132" b="1" dirty="0">
                <a:solidFill>
                  <a:srgbClr val="FFFF00"/>
                </a:solidFill>
                <a:latin typeface="Arial Bold"/>
                <a:ea typeface="Arial Bold"/>
                <a:cs typeface="Arial Bold"/>
                <a:sym typeface="Arial Bold"/>
              </a:rPr>
              <a:t>(</a:t>
            </a:r>
            <a:r>
              <a:rPr sz="3132" b="1" i="1" dirty="0" err="1">
                <a:solidFill>
                  <a:srgbClr val="FFFF00"/>
                </a:solidFill>
              </a:rPr>
              <a:t>Obligatio</a:t>
            </a:r>
            <a:r>
              <a:rPr sz="3132" b="1" i="1" dirty="0">
                <a:solidFill>
                  <a:srgbClr val="FFFF00"/>
                </a:solidFill>
              </a:rPr>
              <a:t> </a:t>
            </a:r>
            <a:r>
              <a:rPr sz="3132" b="1" i="1" dirty="0" err="1">
                <a:solidFill>
                  <a:srgbClr val="FFFF00"/>
                </a:solidFill>
              </a:rPr>
              <a:t>alternativa</a:t>
            </a:r>
            <a:r>
              <a:rPr sz="3132" b="1" i="1" dirty="0">
                <a:solidFill>
                  <a:srgbClr val="FFFF00"/>
                </a:solidFill>
              </a:rPr>
              <a:t>)</a:t>
            </a:r>
          </a:p>
          <a:p>
            <a:pPr marL="298322" lvl="0" indent="-298322" algn="ctr" defTabSz="795527">
              <a:spcBef>
                <a:spcPts val="1600"/>
              </a:spcBef>
              <a:defRPr sz="1800"/>
            </a:pPr>
            <a:endParaRPr sz="3132" i="1" dirty="0">
              <a:solidFill>
                <a:srgbClr val="FFFF00"/>
              </a:solidFill>
            </a:endParaRPr>
          </a:p>
          <a:p>
            <a:pPr lvl="0" defTabSz="795527">
              <a:buClr>
                <a:srgbClr val="FFFF00"/>
              </a:buClr>
              <a:defRPr sz="1800"/>
            </a:pPr>
            <a:r>
              <a:rPr sz="3132" i="1" dirty="0" err="1">
                <a:solidFill>
                  <a:srgbClr val="FFFF00"/>
                </a:solidFill>
              </a:rPr>
              <a:t>Duae</a:t>
            </a:r>
            <a:r>
              <a:rPr sz="3132" i="1" dirty="0">
                <a:solidFill>
                  <a:srgbClr val="FFFF00"/>
                </a:solidFill>
              </a:rPr>
              <a:t> res </a:t>
            </a:r>
            <a:r>
              <a:rPr sz="3132" i="1" dirty="0" err="1">
                <a:solidFill>
                  <a:srgbClr val="FFFF00"/>
                </a:solidFill>
              </a:rPr>
              <a:t>sunt</a:t>
            </a:r>
            <a:r>
              <a:rPr sz="3132" i="1" dirty="0">
                <a:solidFill>
                  <a:srgbClr val="FFFF00"/>
                </a:solidFill>
              </a:rPr>
              <a:t> in </a:t>
            </a:r>
            <a:r>
              <a:rPr sz="3132" i="1" dirty="0" err="1">
                <a:solidFill>
                  <a:srgbClr val="FFFF00"/>
                </a:solidFill>
              </a:rPr>
              <a:t>obligatione</a:t>
            </a:r>
            <a:r>
              <a:rPr sz="3132" i="1" dirty="0">
                <a:solidFill>
                  <a:srgbClr val="FFFF00"/>
                </a:solidFill>
              </a:rPr>
              <a:t>, </a:t>
            </a:r>
            <a:r>
              <a:rPr sz="3132" i="1" dirty="0" err="1">
                <a:solidFill>
                  <a:srgbClr val="FFFF00"/>
                </a:solidFill>
              </a:rPr>
              <a:t>una</a:t>
            </a:r>
            <a:r>
              <a:rPr sz="3132" i="1" dirty="0">
                <a:solidFill>
                  <a:srgbClr val="FFFF00"/>
                </a:solidFill>
              </a:rPr>
              <a:t> in </a:t>
            </a:r>
            <a:r>
              <a:rPr sz="3132" i="1" dirty="0" err="1">
                <a:solidFill>
                  <a:srgbClr val="FFFF00"/>
                </a:solidFill>
              </a:rPr>
              <a:t>solutione</a:t>
            </a:r>
            <a:r>
              <a:rPr sz="3132" i="1" dirty="0">
                <a:solidFill>
                  <a:srgbClr val="FFFF00"/>
                </a:solidFill>
              </a:rPr>
              <a:t> - Two claims in obligation, one in solution</a:t>
            </a:r>
          </a:p>
          <a:p>
            <a:pPr marL="298322" lvl="0" indent="-298322" defTabSz="795527">
              <a:spcBef>
                <a:spcPts val="600"/>
              </a:spcBef>
              <a:defRPr sz="1800"/>
            </a:pPr>
            <a:endParaRPr sz="3132" i="1" dirty="0">
              <a:solidFill>
                <a:srgbClr val="FF9900"/>
              </a:solidFill>
            </a:endParaRPr>
          </a:p>
          <a:p>
            <a:pPr lvl="0" defTabSz="795527">
              <a:spcBef>
                <a:spcPts val="1600"/>
              </a:spcBef>
              <a:buClr>
                <a:srgbClr val="FF9900"/>
              </a:buClr>
              <a:defRPr sz="1800"/>
            </a:pPr>
            <a:endParaRPr sz="3132" dirty="0">
              <a:solidFill>
                <a:srgbClr val="FF9900"/>
              </a:solidFill>
            </a:endParaRPr>
          </a:p>
          <a:p>
            <a:pPr marL="298322" lvl="0" indent="-298322" defTabSz="795527">
              <a:spcBef>
                <a:spcPts val="1800"/>
              </a:spcBef>
              <a:defRPr sz="1800"/>
            </a:pPr>
            <a:r>
              <a:rPr sz="3132" dirty="0">
                <a:solidFill>
                  <a:srgbClr val="FF9900"/>
                </a:solidFill>
              </a:rPr>
              <a:t> </a:t>
            </a:r>
          </a:p>
        </p:txBody>
      </p:sp>
    </p:spTree>
  </p:cSld>
  <p:clrMapOvr>
    <a:masterClrMapping/>
  </p:clrMapOvr>
  <p:transition spd="med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>
            <a:spLocks noGrp="1"/>
          </p:cNvSpPr>
          <p:nvPr>
            <p:ph type="title"/>
          </p:nvPr>
        </p:nvSpPr>
        <p:spPr>
          <a:xfrm>
            <a:off x="428625" y="274638"/>
            <a:ext cx="8258175" cy="296863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defTabSz="420623">
              <a:defRPr sz="1472">
                <a:solidFill>
                  <a:srgbClr val="FF9900"/>
                </a:solidFill>
                <a:latin typeface="Arial Bold"/>
                <a:ea typeface="Arial Bold"/>
                <a:cs typeface="Arial Bold"/>
                <a:sym typeface="Arial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472">
                <a:solidFill>
                  <a:srgbClr val="FF9900"/>
                </a:solidFill>
              </a:rPr>
              <a:t> </a:t>
            </a:r>
          </a:p>
        </p:txBody>
      </p:sp>
      <p:sp>
        <p:nvSpPr>
          <p:cNvPr id="133" name="Shape 133"/>
          <p:cNvSpPr>
            <a:spLocks noGrp="1"/>
          </p:cNvSpPr>
          <p:nvPr>
            <p:ph type="body" idx="1"/>
          </p:nvPr>
        </p:nvSpPr>
        <p:spPr>
          <a:xfrm>
            <a:off x="357188" y="642937"/>
            <a:ext cx="8329611" cy="5054601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277749" lvl="0" indent="-277749" algn="ctr" defTabSz="740663">
              <a:spcBef>
                <a:spcPts val="1700"/>
              </a:spcBef>
              <a:defRPr sz="1800"/>
            </a:pPr>
            <a:r>
              <a:rPr sz="2916" b="1" dirty="0">
                <a:solidFill>
                  <a:srgbClr val="FFFF00"/>
                </a:solidFill>
                <a:latin typeface="Arial Bold"/>
                <a:ea typeface="Arial Bold"/>
                <a:cs typeface="Arial Bold"/>
                <a:sym typeface="Arial Bold"/>
              </a:rPr>
              <a:t>Alternative authorization </a:t>
            </a:r>
          </a:p>
          <a:p>
            <a:pPr marL="277749" lvl="0" indent="-277749" algn="ctr" defTabSz="740663">
              <a:spcBef>
                <a:spcPts val="1700"/>
              </a:spcBef>
              <a:defRPr sz="1800"/>
            </a:pPr>
            <a:r>
              <a:rPr sz="2916" b="1" dirty="0">
                <a:solidFill>
                  <a:srgbClr val="FFFF00"/>
                </a:solidFill>
                <a:latin typeface="Arial Bold"/>
                <a:ea typeface="Arial Bold"/>
                <a:cs typeface="Arial Bold"/>
                <a:sym typeface="Arial Bold"/>
              </a:rPr>
              <a:t>(</a:t>
            </a:r>
            <a:r>
              <a:rPr sz="2916" b="1" i="1" dirty="0" err="1">
                <a:solidFill>
                  <a:srgbClr val="FFFF00"/>
                </a:solidFill>
              </a:rPr>
              <a:t>Facultas</a:t>
            </a:r>
            <a:r>
              <a:rPr sz="2916" b="1" i="1" dirty="0">
                <a:solidFill>
                  <a:srgbClr val="FFFF00"/>
                </a:solidFill>
              </a:rPr>
              <a:t> </a:t>
            </a:r>
            <a:r>
              <a:rPr sz="2916" b="1" i="1" dirty="0" err="1">
                <a:solidFill>
                  <a:srgbClr val="FFFF00"/>
                </a:solidFill>
              </a:rPr>
              <a:t>alternativa</a:t>
            </a:r>
            <a:r>
              <a:rPr sz="2916" b="1" i="1" dirty="0">
                <a:solidFill>
                  <a:srgbClr val="FFFF00"/>
                </a:solidFill>
              </a:rPr>
              <a:t>)</a:t>
            </a:r>
          </a:p>
          <a:p>
            <a:pPr marL="277749" lvl="0" indent="-277749" algn="ctr" defTabSz="740663">
              <a:spcBef>
                <a:spcPts val="1500"/>
              </a:spcBef>
              <a:defRPr sz="1800"/>
            </a:pPr>
            <a:endParaRPr sz="2916" dirty="0">
              <a:solidFill>
                <a:srgbClr val="FFFF00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740663">
              <a:spcBef>
                <a:spcPts val="600"/>
              </a:spcBef>
              <a:buClr>
                <a:srgbClr val="FFFF00"/>
              </a:buClr>
              <a:defRPr sz="1800"/>
            </a:pPr>
            <a:r>
              <a:rPr sz="2916" i="1" dirty="0" err="1">
                <a:solidFill>
                  <a:srgbClr val="FFFF00"/>
                </a:solidFill>
              </a:rPr>
              <a:t>Una</a:t>
            </a:r>
            <a:r>
              <a:rPr sz="2916" i="1" dirty="0">
                <a:solidFill>
                  <a:srgbClr val="FFFF00"/>
                </a:solidFill>
              </a:rPr>
              <a:t> res </a:t>
            </a:r>
            <a:r>
              <a:rPr sz="2916" i="1" dirty="0" err="1">
                <a:solidFill>
                  <a:srgbClr val="FFFF00"/>
                </a:solidFill>
              </a:rPr>
              <a:t>est</a:t>
            </a:r>
            <a:r>
              <a:rPr sz="2916" i="1" dirty="0">
                <a:solidFill>
                  <a:srgbClr val="FFFF00"/>
                </a:solidFill>
              </a:rPr>
              <a:t> in </a:t>
            </a:r>
            <a:r>
              <a:rPr sz="2916" i="1" dirty="0" err="1">
                <a:solidFill>
                  <a:srgbClr val="FFFF00"/>
                </a:solidFill>
              </a:rPr>
              <a:t>obligatione</a:t>
            </a:r>
            <a:r>
              <a:rPr sz="2916" i="1" dirty="0">
                <a:solidFill>
                  <a:srgbClr val="FFFF00"/>
                </a:solidFill>
              </a:rPr>
              <a:t>, </a:t>
            </a:r>
            <a:r>
              <a:rPr sz="2916" i="1" dirty="0" err="1">
                <a:solidFill>
                  <a:srgbClr val="FFFF00"/>
                </a:solidFill>
              </a:rPr>
              <a:t>duae</a:t>
            </a:r>
            <a:r>
              <a:rPr sz="2916" i="1" dirty="0">
                <a:solidFill>
                  <a:srgbClr val="FFFF00"/>
                </a:solidFill>
              </a:rPr>
              <a:t> in </a:t>
            </a:r>
            <a:r>
              <a:rPr sz="2916" i="1" dirty="0" err="1">
                <a:solidFill>
                  <a:srgbClr val="FFFF00"/>
                </a:solidFill>
              </a:rPr>
              <a:t>solutione</a:t>
            </a:r>
            <a:r>
              <a:rPr sz="2916" i="1" dirty="0">
                <a:solidFill>
                  <a:srgbClr val="FFFF00"/>
                </a:solidFill>
              </a:rPr>
              <a:t> - </a:t>
            </a:r>
            <a:r>
              <a:rPr sz="2916" dirty="0">
                <a:solidFill>
                  <a:srgbClr val="FFFF00"/>
                </a:solidFill>
              </a:rPr>
              <a:t>One claim in obligation, two in solution</a:t>
            </a:r>
          </a:p>
          <a:p>
            <a:pPr lvl="0" defTabSz="740663">
              <a:spcBef>
                <a:spcPts val="600"/>
              </a:spcBef>
              <a:buClr>
                <a:srgbClr val="FF9900"/>
              </a:buClr>
              <a:defRPr sz="1800"/>
            </a:pPr>
            <a:endParaRPr sz="2916" i="1" dirty="0">
              <a:solidFill>
                <a:srgbClr val="FF9900"/>
              </a:solidFill>
            </a:endParaRPr>
          </a:p>
          <a:p>
            <a:pPr marL="277749" lvl="0" indent="-277749" defTabSz="740663">
              <a:spcBef>
                <a:spcPts val="600"/>
              </a:spcBef>
              <a:defRPr sz="1800"/>
            </a:pPr>
            <a:endParaRPr sz="2916" i="1" dirty="0">
              <a:solidFill>
                <a:srgbClr val="FF9900"/>
              </a:solidFill>
            </a:endParaRPr>
          </a:p>
          <a:p>
            <a:pPr lvl="0" defTabSz="740663">
              <a:spcBef>
                <a:spcPts val="1500"/>
              </a:spcBef>
              <a:buClr>
                <a:srgbClr val="FF9900"/>
              </a:buClr>
              <a:defRPr sz="1800"/>
            </a:pPr>
            <a:endParaRPr sz="2916" dirty="0">
              <a:solidFill>
                <a:srgbClr val="FF9900"/>
              </a:solidFill>
            </a:endParaRPr>
          </a:p>
          <a:p>
            <a:pPr marL="277749" lvl="0" indent="-277749" defTabSz="740663">
              <a:spcBef>
                <a:spcPts val="1700"/>
              </a:spcBef>
              <a:defRPr sz="1800"/>
            </a:pPr>
            <a:r>
              <a:rPr sz="2916" dirty="0">
                <a:solidFill>
                  <a:srgbClr val="FF9900"/>
                </a:solidFill>
              </a:rPr>
              <a:t> 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>
            <a:spLocks noGrp="1"/>
          </p:cNvSpPr>
          <p:nvPr>
            <p:ph type="title"/>
          </p:nvPr>
        </p:nvSpPr>
        <p:spPr>
          <a:xfrm>
            <a:off x="428625" y="274638"/>
            <a:ext cx="8258175" cy="296863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defTabSz="420623">
              <a:defRPr sz="1472">
                <a:solidFill>
                  <a:srgbClr val="FF9900"/>
                </a:solidFill>
                <a:latin typeface="Arial Bold"/>
                <a:ea typeface="Arial Bold"/>
                <a:cs typeface="Arial Bold"/>
                <a:sym typeface="Arial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472">
                <a:solidFill>
                  <a:srgbClr val="FF9900"/>
                </a:solidFill>
              </a:rPr>
              <a:t> </a:t>
            </a:r>
          </a:p>
        </p:txBody>
      </p:sp>
      <p:sp>
        <p:nvSpPr>
          <p:cNvPr id="55" name="Shape 55"/>
          <p:cNvSpPr>
            <a:spLocks noGrp="1"/>
          </p:cNvSpPr>
          <p:nvPr>
            <p:ph type="body" idx="1"/>
          </p:nvPr>
        </p:nvSpPr>
        <p:spPr>
          <a:xfrm>
            <a:off x="357188" y="642937"/>
            <a:ext cx="8329611" cy="5054601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342900" lvl="0" indent="-342900" algn="ctr">
              <a:spcBef>
                <a:spcPts val="2400"/>
              </a:spcBef>
              <a:defRPr sz="1800"/>
            </a:pPr>
            <a:r>
              <a:rPr sz="4000" dirty="0" smtClean="0">
                <a:solidFill>
                  <a:srgbClr val="FFFF00"/>
                </a:solidFill>
              </a:rPr>
              <a:t>Justinian's </a:t>
            </a:r>
            <a:r>
              <a:rPr sz="4000" dirty="0">
                <a:solidFill>
                  <a:srgbClr val="FFFF00"/>
                </a:solidFill>
              </a:rPr>
              <a:t>definition:</a:t>
            </a:r>
          </a:p>
          <a:p>
            <a:pPr marL="342900" lvl="0" indent="-342900">
              <a:defRPr sz="1800"/>
            </a:pPr>
            <a:endParaRPr sz="3600" dirty="0"/>
          </a:p>
          <a:p>
            <a:pPr marL="342900" lvl="0" indent="-342900">
              <a:spcBef>
                <a:spcPts val="800"/>
              </a:spcBef>
              <a:defRPr sz="1800"/>
            </a:pPr>
            <a:r>
              <a:rPr sz="3600" dirty="0">
                <a:solidFill>
                  <a:srgbClr val="FFFF00"/>
                </a:solidFill>
              </a:rPr>
              <a:t>"The obligation is a legal bond that compels us to provide certain things according to the laws of our country."</a:t>
            </a:r>
          </a:p>
        </p:txBody>
      </p:sp>
    </p:spTree>
  </p:cSld>
  <p:clrMapOvr>
    <a:masterClrMapping/>
  </p:clrMapOvr>
  <p:transition spd="med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>
            <a:spLocks noGrp="1"/>
          </p:cNvSpPr>
          <p:nvPr>
            <p:ph type="title"/>
          </p:nvPr>
        </p:nvSpPr>
        <p:spPr>
          <a:xfrm>
            <a:off x="428625" y="274638"/>
            <a:ext cx="8258175" cy="296863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defTabSz="420623">
              <a:defRPr sz="1472">
                <a:solidFill>
                  <a:srgbClr val="FF9900"/>
                </a:solidFill>
                <a:latin typeface="Arial Bold"/>
                <a:ea typeface="Arial Bold"/>
                <a:cs typeface="Arial Bold"/>
                <a:sym typeface="Arial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472">
                <a:solidFill>
                  <a:srgbClr val="FF9900"/>
                </a:solidFill>
              </a:rPr>
              <a:t> </a:t>
            </a:r>
          </a:p>
        </p:txBody>
      </p:sp>
      <p:sp>
        <p:nvSpPr>
          <p:cNvPr id="136" name="Shape 136"/>
          <p:cNvSpPr>
            <a:spLocks noGrp="1"/>
          </p:cNvSpPr>
          <p:nvPr>
            <p:ph type="body" idx="1"/>
          </p:nvPr>
        </p:nvSpPr>
        <p:spPr>
          <a:xfrm>
            <a:off x="357188" y="642937"/>
            <a:ext cx="8329611" cy="5054601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222884" lvl="0" indent="-222884" algn="ctr" defTabSz="594359">
              <a:spcBef>
                <a:spcPts val="1400"/>
              </a:spcBef>
              <a:defRPr sz="1800"/>
            </a:pPr>
            <a:r>
              <a:rPr sz="3000" b="1" dirty="0">
                <a:solidFill>
                  <a:srgbClr val="FFFF00"/>
                </a:solidFill>
                <a:latin typeface="Arial Bold"/>
                <a:ea typeface="Arial Bold"/>
                <a:cs typeface="Arial Bold"/>
                <a:sym typeface="Arial Bold"/>
              </a:rPr>
              <a:t>Delay (</a:t>
            </a:r>
            <a:r>
              <a:rPr sz="3000" b="1" i="1" dirty="0" err="1">
                <a:solidFill>
                  <a:srgbClr val="FFFF00"/>
                </a:solidFill>
              </a:rPr>
              <a:t>mora</a:t>
            </a:r>
            <a:r>
              <a:rPr sz="3000" b="1" dirty="0">
                <a:solidFill>
                  <a:srgbClr val="FFFF00"/>
                </a:solidFill>
                <a:latin typeface="Arial Bold"/>
                <a:ea typeface="Arial Bold"/>
                <a:cs typeface="Arial Bold"/>
                <a:sym typeface="Arial Bold"/>
              </a:rPr>
              <a:t>)</a:t>
            </a:r>
          </a:p>
          <a:p>
            <a:pPr marL="222884" lvl="0" indent="-222884" algn="just" defTabSz="594359">
              <a:spcBef>
                <a:spcPts val="1400"/>
              </a:spcBef>
              <a:defRPr sz="1800"/>
            </a:pPr>
            <a:r>
              <a:rPr sz="3000" dirty="0">
                <a:solidFill>
                  <a:srgbClr val="FFFF00"/>
                </a:solidFill>
                <a:latin typeface="Arial Bold"/>
                <a:ea typeface="Arial Bold"/>
                <a:cs typeface="Arial Bold"/>
                <a:sym typeface="Arial Bold"/>
              </a:rPr>
              <a:t>* situation when obligation wasn’t fulfilled in timely manner</a:t>
            </a:r>
          </a:p>
          <a:p>
            <a:pPr marL="222884" lvl="0" indent="-222884" algn="just" defTabSz="594359">
              <a:spcBef>
                <a:spcPts val="1400"/>
              </a:spcBef>
              <a:defRPr sz="1800"/>
            </a:pPr>
            <a:r>
              <a:rPr sz="3000" dirty="0">
                <a:solidFill>
                  <a:srgbClr val="FFFF00"/>
                </a:solidFill>
                <a:latin typeface="Arial Bold"/>
                <a:ea typeface="Arial Bold"/>
                <a:cs typeface="Arial Bold"/>
                <a:sym typeface="Arial Bold"/>
              </a:rPr>
              <a:t>* in case of obligation without specific due date summon was required</a:t>
            </a:r>
          </a:p>
          <a:p>
            <a:pPr marL="222884" lvl="0" indent="-222884" algn="just" defTabSz="594359">
              <a:spcBef>
                <a:spcPts val="1400"/>
              </a:spcBef>
              <a:defRPr sz="1800"/>
            </a:pPr>
            <a:r>
              <a:rPr sz="3000" dirty="0">
                <a:solidFill>
                  <a:srgbClr val="FFFF00"/>
                </a:solidFill>
                <a:latin typeface="Arial Bold"/>
                <a:ea typeface="Arial Bold"/>
                <a:cs typeface="Arial Bold"/>
                <a:sym typeface="Arial Bold"/>
              </a:rPr>
              <a:t>* in case of obligation with specific due data expiration of this period was </a:t>
            </a:r>
            <a:r>
              <a:rPr sz="3000" dirty="0" smtClean="0">
                <a:solidFill>
                  <a:srgbClr val="FFFF00"/>
                </a:solidFill>
                <a:latin typeface="Arial Bold"/>
                <a:ea typeface="Arial Bold"/>
                <a:cs typeface="Arial Bold"/>
                <a:sym typeface="Arial Bold"/>
              </a:rPr>
              <a:t>sufficient </a:t>
            </a:r>
            <a:endParaRPr sz="3000" dirty="0">
              <a:solidFill>
                <a:srgbClr val="FFFF00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marL="222884" lvl="0" indent="-222884" algn="just" defTabSz="594359">
              <a:spcBef>
                <a:spcPts val="1400"/>
              </a:spcBef>
              <a:defRPr sz="1800"/>
            </a:pPr>
            <a:r>
              <a:rPr sz="3000" dirty="0">
                <a:solidFill>
                  <a:srgbClr val="FFFF00"/>
                </a:solidFill>
                <a:latin typeface="Arial Bold"/>
                <a:ea typeface="Arial Bold"/>
                <a:cs typeface="Arial Bold"/>
                <a:sym typeface="Arial Bold"/>
              </a:rPr>
              <a:t>* in case of obligation </a:t>
            </a:r>
            <a:r>
              <a:rPr sz="3000" dirty="0" smtClean="0">
                <a:solidFill>
                  <a:srgbClr val="FFFF00"/>
                </a:solidFill>
                <a:latin typeface="Arial Bold"/>
                <a:ea typeface="Arial Bold"/>
                <a:cs typeface="Arial Bold"/>
                <a:sym typeface="Arial Bold"/>
              </a:rPr>
              <a:t>arisen </a:t>
            </a:r>
            <a:r>
              <a:rPr sz="3000" dirty="0">
                <a:solidFill>
                  <a:srgbClr val="FFFF00"/>
                </a:solidFill>
                <a:latin typeface="Arial Bold"/>
                <a:ea typeface="Arial Bold"/>
                <a:cs typeface="Arial Bold"/>
                <a:sym typeface="Arial Bold"/>
              </a:rPr>
              <a:t>from </a:t>
            </a:r>
            <a:r>
              <a:rPr lang="pl-PL" sz="3000" dirty="0" smtClean="0">
                <a:solidFill>
                  <a:srgbClr val="FFFF00"/>
                </a:solidFill>
                <a:latin typeface="Arial Bold"/>
                <a:ea typeface="Arial Bold"/>
                <a:cs typeface="Arial Bold"/>
                <a:sym typeface="Arial Bold"/>
              </a:rPr>
              <a:t>a tort </a:t>
            </a:r>
            <a:r>
              <a:rPr sz="3000" dirty="0" smtClean="0">
                <a:solidFill>
                  <a:srgbClr val="FFFF00"/>
                </a:solidFill>
                <a:latin typeface="Arial Bold"/>
                <a:ea typeface="Arial Bold"/>
                <a:cs typeface="Arial Bold"/>
                <a:sym typeface="Arial Bold"/>
              </a:rPr>
              <a:t>debtor </a:t>
            </a:r>
            <a:r>
              <a:rPr sz="3000" dirty="0">
                <a:solidFill>
                  <a:srgbClr val="FFFF00"/>
                </a:solidFill>
                <a:latin typeface="Arial Bold"/>
                <a:ea typeface="Arial Bold"/>
                <a:cs typeface="Arial Bold"/>
                <a:sym typeface="Arial Bold"/>
              </a:rPr>
              <a:t>was always in </a:t>
            </a:r>
            <a:r>
              <a:rPr sz="3000" dirty="0" smtClean="0">
                <a:solidFill>
                  <a:srgbClr val="FFFF00"/>
                </a:solidFill>
                <a:latin typeface="Arial Bold"/>
                <a:ea typeface="Arial Bold"/>
                <a:cs typeface="Arial Bold"/>
                <a:sym typeface="Arial Bold"/>
              </a:rPr>
              <a:t>delay</a:t>
            </a:r>
            <a:endParaRPr sz="3000" dirty="0">
              <a:solidFill>
                <a:srgbClr val="FFFF00"/>
              </a:solidFill>
              <a:latin typeface="Arial Bold"/>
              <a:ea typeface="Arial Bold"/>
              <a:cs typeface="Arial Bold"/>
              <a:sym typeface="Arial Bold"/>
            </a:endParaRPr>
          </a:p>
        </p:txBody>
      </p:sp>
    </p:spTree>
  </p:cSld>
  <p:clrMapOvr>
    <a:masterClrMapping/>
  </p:clrMapOvr>
  <p:transition spd="med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ytuł 1"/>
          <p:cNvSpPr>
            <a:spLocks noGrp="1"/>
          </p:cNvSpPr>
          <p:nvPr>
            <p:ph type="title"/>
          </p:nvPr>
        </p:nvSpPr>
        <p:spPr>
          <a:xfrm>
            <a:off x="428625" y="0"/>
            <a:ext cx="8229600" cy="1340768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b="1" dirty="0" smtClean="0">
                <a:solidFill>
                  <a:srgbClr val="FFFF00"/>
                </a:solidFill>
              </a:rPr>
              <a:t>Foundation of contractual liability</a:t>
            </a:r>
            <a:endParaRPr lang="en-US" dirty="0" smtClean="0">
              <a:solidFill>
                <a:srgbClr val="FFFF00"/>
              </a:solidFill>
            </a:endParaRPr>
          </a:p>
        </p:txBody>
      </p:sp>
      <p:sp>
        <p:nvSpPr>
          <p:cNvPr id="4099" name="Symbol zastępczy zawartości 2"/>
          <p:cNvSpPr>
            <a:spLocks noGrp="1"/>
          </p:cNvSpPr>
          <p:nvPr>
            <p:ph idx="1"/>
          </p:nvPr>
        </p:nvSpPr>
        <p:spPr>
          <a:xfrm>
            <a:off x="285750" y="1285875"/>
            <a:ext cx="8658225" cy="4525963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endParaRPr lang="pl-PL" sz="2400" b="1" dirty="0" smtClean="0">
              <a:solidFill>
                <a:srgbClr val="FFFF00"/>
              </a:solidFill>
            </a:endParaRPr>
          </a:p>
          <a:p>
            <a:pPr eaLnBrk="1" hangingPunct="1">
              <a:buFont typeface="Wingdings" pitchFamily="2" charset="2"/>
              <a:buChar char="q"/>
            </a:pPr>
            <a:r>
              <a:rPr lang="en-US" sz="4000" dirty="0" smtClean="0">
                <a:solidFill>
                  <a:srgbClr val="FFFF00"/>
                </a:solidFill>
              </a:rPr>
              <a:t>Damages in one party’s affairs</a:t>
            </a:r>
          </a:p>
          <a:p>
            <a:pPr eaLnBrk="1" hangingPunct="1">
              <a:buNone/>
            </a:pPr>
            <a:endParaRPr lang="en-US" sz="4000" dirty="0" smtClean="0">
              <a:solidFill>
                <a:srgbClr val="FFFF00"/>
              </a:solidFill>
            </a:endParaRPr>
          </a:p>
          <a:p>
            <a:pPr eaLnBrk="1" hangingPunct="1">
              <a:buFont typeface="Wingdings" pitchFamily="2" charset="2"/>
              <a:buChar char="q"/>
            </a:pPr>
            <a:r>
              <a:rPr lang="en-US" sz="4000" dirty="0" smtClean="0">
                <a:solidFill>
                  <a:srgbClr val="FFFF00"/>
                </a:solidFill>
              </a:rPr>
              <a:t>Causal link</a:t>
            </a:r>
          </a:p>
          <a:p>
            <a:pPr eaLnBrk="1" hangingPunct="1">
              <a:buNone/>
            </a:pPr>
            <a:endParaRPr lang="en-US" sz="4000" dirty="0" smtClean="0">
              <a:solidFill>
                <a:srgbClr val="FFFF00"/>
              </a:solidFill>
            </a:endParaRPr>
          </a:p>
          <a:p>
            <a:pPr eaLnBrk="1" hangingPunct="1">
              <a:buFont typeface="Wingdings" pitchFamily="2" charset="2"/>
              <a:buChar char="q"/>
            </a:pPr>
            <a:r>
              <a:rPr lang="en-US" sz="4000" dirty="0" smtClean="0">
                <a:solidFill>
                  <a:srgbClr val="FFFF00"/>
                </a:solidFill>
              </a:rPr>
              <a:t>Fault of second party </a:t>
            </a:r>
          </a:p>
        </p:txBody>
      </p:sp>
      <p:cxnSp>
        <p:nvCxnSpPr>
          <p:cNvPr id="5" name="Łącznik prosty ze strzałką 4"/>
          <p:cNvCxnSpPr/>
          <p:nvPr/>
        </p:nvCxnSpPr>
        <p:spPr>
          <a:xfrm>
            <a:off x="2699792" y="2420888"/>
            <a:ext cx="0" cy="720080"/>
          </a:xfrm>
          <a:prstGeom prst="straightConnector1">
            <a:avLst/>
          </a:prstGeom>
          <a:noFill/>
          <a:ln w="25400" cap="flat">
            <a:solidFill>
              <a:srgbClr val="BBE0E3"/>
            </a:solidFill>
            <a:prstDash val="solid"/>
            <a:bevel/>
            <a:tailEnd type="arrow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7" name="Łącznik prosty ze strzałką 6"/>
          <p:cNvCxnSpPr/>
          <p:nvPr/>
        </p:nvCxnSpPr>
        <p:spPr>
          <a:xfrm>
            <a:off x="2627784" y="3789040"/>
            <a:ext cx="0" cy="864096"/>
          </a:xfrm>
          <a:prstGeom prst="straightConnector1">
            <a:avLst/>
          </a:prstGeom>
          <a:noFill/>
          <a:ln w="25400" cap="flat">
            <a:solidFill>
              <a:srgbClr val="BBE0E3"/>
            </a:solidFill>
            <a:prstDash val="solid"/>
            <a:bevel/>
            <a:tailEnd type="arrow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2286000" y="428625"/>
            <a:ext cx="4714875" cy="7143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dirty="0" smtClean="0">
                <a:solidFill>
                  <a:srgbClr val="FFFF00"/>
                </a:solidFill>
              </a:rPr>
              <a:t>Deg</a:t>
            </a:r>
            <a:r>
              <a:rPr lang="pl-PL" sz="3200" dirty="0" err="1" smtClean="0">
                <a:solidFill>
                  <a:srgbClr val="FFFF00"/>
                </a:solidFill>
              </a:rPr>
              <a:t>rees</a:t>
            </a:r>
            <a:r>
              <a:rPr lang="pl-PL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smtClean="0">
                <a:solidFill>
                  <a:srgbClr val="FFFF00"/>
                </a:solidFill>
              </a:rPr>
              <a:t>of fault</a:t>
            </a:r>
            <a:endParaRPr lang="en-US" sz="3200" dirty="0">
              <a:solidFill>
                <a:srgbClr val="FFFF00"/>
              </a:solidFill>
            </a:endParaRPr>
          </a:p>
        </p:txBody>
      </p:sp>
      <p:sp>
        <p:nvSpPr>
          <p:cNvPr id="6" name="Prostokąt zaokrąglony 5"/>
          <p:cNvSpPr/>
          <p:nvPr/>
        </p:nvSpPr>
        <p:spPr>
          <a:xfrm>
            <a:off x="357188" y="1785938"/>
            <a:ext cx="3357562" cy="642937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sz="2800" i="1" dirty="0" err="1">
                <a:solidFill>
                  <a:srgbClr val="FFFF00"/>
                </a:solidFill>
              </a:rPr>
              <a:t>dolus</a:t>
            </a:r>
            <a:endParaRPr lang="pl-PL" sz="2800" i="1" dirty="0">
              <a:solidFill>
                <a:srgbClr val="FFFF00"/>
              </a:solidFill>
            </a:endParaRPr>
          </a:p>
        </p:txBody>
      </p:sp>
      <p:sp>
        <p:nvSpPr>
          <p:cNvPr id="8" name="Prostokąt zaokrąglony 7"/>
          <p:cNvSpPr/>
          <p:nvPr/>
        </p:nvSpPr>
        <p:spPr>
          <a:xfrm>
            <a:off x="5000625" y="1785938"/>
            <a:ext cx="3714750" cy="642937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sz="2800" i="1" dirty="0" err="1">
                <a:solidFill>
                  <a:srgbClr val="FFFF00"/>
                </a:solidFill>
              </a:rPr>
              <a:t>culpa</a:t>
            </a:r>
            <a:endParaRPr lang="pl-PL" sz="2800" i="1" dirty="0">
              <a:solidFill>
                <a:srgbClr val="FFFF00"/>
              </a:solidFill>
            </a:endParaRPr>
          </a:p>
        </p:txBody>
      </p:sp>
      <p:sp>
        <p:nvSpPr>
          <p:cNvPr id="9" name="Prostokąt zaokrąglony 8"/>
          <p:cNvSpPr/>
          <p:nvPr/>
        </p:nvSpPr>
        <p:spPr>
          <a:xfrm>
            <a:off x="3500438" y="3286125"/>
            <a:ext cx="2357437" cy="642938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i="1" dirty="0" err="1">
                <a:solidFill>
                  <a:srgbClr val="FFFF00"/>
                </a:solidFill>
              </a:rPr>
              <a:t>culpa</a:t>
            </a:r>
            <a:r>
              <a:rPr lang="pl-PL" i="1" dirty="0">
                <a:solidFill>
                  <a:srgbClr val="FFFF00"/>
                </a:solidFill>
              </a:rPr>
              <a:t> lata</a:t>
            </a:r>
          </a:p>
        </p:txBody>
      </p:sp>
      <p:sp>
        <p:nvSpPr>
          <p:cNvPr id="10" name="Prostokąt zaokrąglony 9"/>
          <p:cNvSpPr/>
          <p:nvPr/>
        </p:nvSpPr>
        <p:spPr>
          <a:xfrm>
            <a:off x="6572250" y="3286125"/>
            <a:ext cx="2357438" cy="642938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i="1" dirty="0" err="1">
                <a:solidFill>
                  <a:srgbClr val="FFFF00"/>
                </a:solidFill>
              </a:rPr>
              <a:t>culpa</a:t>
            </a:r>
            <a:r>
              <a:rPr lang="pl-PL" i="1" dirty="0">
                <a:solidFill>
                  <a:srgbClr val="FFFF00"/>
                </a:solidFill>
              </a:rPr>
              <a:t> </a:t>
            </a:r>
            <a:r>
              <a:rPr lang="pl-PL" i="1" dirty="0" err="1">
                <a:solidFill>
                  <a:srgbClr val="FFFF00"/>
                </a:solidFill>
              </a:rPr>
              <a:t>levis</a:t>
            </a:r>
            <a:endParaRPr lang="pl-PL" i="1" dirty="0">
              <a:solidFill>
                <a:srgbClr val="FFFF00"/>
              </a:solidFill>
            </a:endParaRPr>
          </a:p>
        </p:txBody>
      </p:sp>
      <p:sp>
        <p:nvSpPr>
          <p:cNvPr id="11" name="Prostokąt zaokrąglony 10"/>
          <p:cNvSpPr/>
          <p:nvPr/>
        </p:nvSpPr>
        <p:spPr>
          <a:xfrm>
            <a:off x="3714750" y="4714875"/>
            <a:ext cx="2357438" cy="642938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i="1" dirty="0" err="1">
                <a:solidFill>
                  <a:srgbClr val="FFFF00"/>
                </a:solidFill>
              </a:rPr>
              <a:t>in</a:t>
            </a:r>
            <a:r>
              <a:rPr lang="pl-PL" i="1" dirty="0">
                <a:solidFill>
                  <a:srgbClr val="FFFF00"/>
                </a:solidFill>
              </a:rPr>
              <a:t> </a:t>
            </a:r>
            <a:r>
              <a:rPr lang="pl-PL" i="1" dirty="0" err="1">
                <a:solidFill>
                  <a:srgbClr val="FFFF00"/>
                </a:solidFill>
              </a:rPr>
              <a:t>abstracto</a:t>
            </a:r>
            <a:endParaRPr lang="pl-PL" i="1" dirty="0">
              <a:solidFill>
                <a:srgbClr val="FFFF00"/>
              </a:solidFill>
            </a:endParaRPr>
          </a:p>
        </p:txBody>
      </p:sp>
      <p:sp>
        <p:nvSpPr>
          <p:cNvPr id="12" name="Prostokąt zaokrąglony 11"/>
          <p:cNvSpPr/>
          <p:nvPr/>
        </p:nvSpPr>
        <p:spPr>
          <a:xfrm>
            <a:off x="6500813" y="4714875"/>
            <a:ext cx="2357437" cy="642938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i="1" dirty="0" err="1">
                <a:solidFill>
                  <a:srgbClr val="FFFF00"/>
                </a:solidFill>
              </a:rPr>
              <a:t>in</a:t>
            </a:r>
            <a:r>
              <a:rPr lang="pl-PL" i="1" dirty="0">
                <a:solidFill>
                  <a:srgbClr val="FFFF00"/>
                </a:solidFill>
              </a:rPr>
              <a:t> </a:t>
            </a:r>
            <a:r>
              <a:rPr lang="pl-PL" i="1" dirty="0" err="1">
                <a:solidFill>
                  <a:srgbClr val="FFFF00"/>
                </a:solidFill>
              </a:rPr>
              <a:t>concreto</a:t>
            </a:r>
            <a:endParaRPr lang="pl-PL" i="1" dirty="0">
              <a:solidFill>
                <a:srgbClr val="FFFF00"/>
              </a:solidFill>
            </a:endParaRPr>
          </a:p>
        </p:txBody>
      </p:sp>
      <p:sp>
        <p:nvSpPr>
          <p:cNvPr id="17" name="Strzałka w dół 16"/>
          <p:cNvSpPr/>
          <p:nvPr/>
        </p:nvSpPr>
        <p:spPr>
          <a:xfrm rot="2359561">
            <a:off x="3003550" y="1084263"/>
            <a:ext cx="163513" cy="971550"/>
          </a:xfrm>
          <a:prstGeom prst="downArrow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18" name="Strzałka w dół 17"/>
          <p:cNvSpPr/>
          <p:nvPr/>
        </p:nvSpPr>
        <p:spPr>
          <a:xfrm rot="2359561">
            <a:off x="5503863" y="2370138"/>
            <a:ext cx="163512" cy="971550"/>
          </a:xfrm>
          <a:prstGeom prst="downArrow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19" name="Strzałka w dół 18"/>
          <p:cNvSpPr/>
          <p:nvPr/>
        </p:nvSpPr>
        <p:spPr>
          <a:xfrm rot="2359561">
            <a:off x="6146800" y="3941763"/>
            <a:ext cx="163513" cy="971550"/>
          </a:xfrm>
          <a:prstGeom prst="downArrow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20" name="Strzałka w dół 19"/>
          <p:cNvSpPr/>
          <p:nvPr/>
        </p:nvSpPr>
        <p:spPr>
          <a:xfrm rot="19898096">
            <a:off x="5637213" y="1106488"/>
            <a:ext cx="155575" cy="914400"/>
          </a:xfrm>
          <a:prstGeom prst="downArrow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21" name="Strzałka w dół 20"/>
          <p:cNvSpPr/>
          <p:nvPr/>
        </p:nvSpPr>
        <p:spPr>
          <a:xfrm rot="19898096">
            <a:off x="7558088" y="2422525"/>
            <a:ext cx="171450" cy="885825"/>
          </a:xfrm>
          <a:prstGeom prst="downArrow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22" name="Strzałka w dół 21"/>
          <p:cNvSpPr/>
          <p:nvPr/>
        </p:nvSpPr>
        <p:spPr>
          <a:xfrm rot="19898096">
            <a:off x="8058150" y="3922713"/>
            <a:ext cx="171450" cy="885825"/>
          </a:xfrm>
          <a:prstGeom prst="downArrow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>
            <a:spLocks noGrp="1"/>
          </p:cNvSpPr>
          <p:nvPr>
            <p:ph type="title"/>
          </p:nvPr>
        </p:nvSpPr>
        <p:spPr>
          <a:xfrm>
            <a:off x="428625" y="274638"/>
            <a:ext cx="8258175" cy="296863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defTabSz="420623">
              <a:defRPr sz="1472">
                <a:solidFill>
                  <a:srgbClr val="FF9900"/>
                </a:solidFill>
                <a:latin typeface="Arial Bold"/>
                <a:ea typeface="Arial Bold"/>
                <a:cs typeface="Arial Bold"/>
                <a:sym typeface="Arial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472">
                <a:solidFill>
                  <a:srgbClr val="FF9900"/>
                </a:solidFill>
              </a:rPr>
              <a:t> </a:t>
            </a:r>
          </a:p>
        </p:txBody>
      </p:sp>
      <p:sp>
        <p:nvSpPr>
          <p:cNvPr id="136" name="Shape 136"/>
          <p:cNvSpPr>
            <a:spLocks noGrp="1"/>
          </p:cNvSpPr>
          <p:nvPr>
            <p:ph type="body" idx="1"/>
          </p:nvPr>
        </p:nvSpPr>
        <p:spPr>
          <a:xfrm>
            <a:off x="357188" y="332656"/>
            <a:ext cx="8329611" cy="5976663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222884" lvl="0" indent="-222884" algn="ctr" defTabSz="594359">
              <a:spcBef>
                <a:spcPts val="1400"/>
              </a:spcBef>
              <a:defRPr sz="1800"/>
            </a:pPr>
            <a:r>
              <a:rPr lang="en-US" sz="3000" b="1" dirty="0" smtClean="0">
                <a:solidFill>
                  <a:srgbClr val="FFFF00"/>
                </a:solidFill>
                <a:latin typeface="Arial Bold"/>
                <a:ea typeface="Arial Bold"/>
                <a:cs typeface="Arial Bold"/>
                <a:sym typeface="Arial Bold"/>
              </a:rPr>
              <a:t>Fault (</a:t>
            </a:r>
            <a:r>
              <a:rPr lang="en-US" sz="3000" b="1" i="1" dirty="0" smtClean="0">
                <a:solidFill>
                  <a:srgbClr val="FFFF00"/>
                </a:solidFill>
                <a:latin typeface="Arial Bold"/>
                <a:ea typeface="Arial Bold"/>
                <a:cs typeface="Arial Bold"/>
                <a:sym typeface="Arial Bold"/>
              </a:rPr>
              <a:t>culpa</a:t>
            </a:r>
            <a:r>
              <a:rPr lang="en-US" sz="3000" b="1" dirty="0" smtClean="0">
                <a:solidFill>
                  <a:srgbClr val="FFFF00"/>
                </a:solidFill>
                <a:latin typeface="Arial Bold"/>
                <a:ea typeface="Arial Bold"/>
                <a:cs typeface="Arial Bold"/>
                <a:sym typeface="Arial Bold"/>
              </a:rPr>
              <a:t>)</a:t>
            </a:r>
          </a:p>
          <a:p>
            <a:pPr marL="222884" lvl="0" indent="-222884" algn="ctr" defTabSz="594359">
              <a:spcBef>
                <a:spcPts val="1400"/>
              </a:spcBef>
              <a:defRPr sz="1800"/>
            </a:pPr>
            <a:endParaRPr lang="en-US" sz="3000" b="1" dirty="0" smtClean="0">
              <a:solidFill>
                <a:srgbClr val="FFFF00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marL="222884" lvl="0" indent="-222884" algn="just" defTabSz="594359">
              <a:spcBef>
                <a:spcPts val="1400"/>
              </a:spcBef>
              <a:buFont typeface="Arial" charset="0"/>
              <a:buChar char="•"/>
              <a:defRPr sz="1800"/>
            </a:pPr>
            <a:r>
              <a:rPr lang="en-US" sz="3000" b="1" i="1" dirty="0" smtClean="0">
                <a:solidFill>
                  <a:srgbClr val="FFFF00"/>
                </a:solidFill>
                <a:latin typeface="Arial Bold"/>
                <a:ea typeface="Arial Bold"/>
                <a:cs typeface="Arial Bold"/>
                <a:sym typeface="Arial Bold"/>
              </a:rPr>
              <a:t>Culpa </a:t>
            </a:r>
            <a:r>
              <a:rPr lang="en-US" sz="3000" b="1" i="1" dirty="0" err="1" smtClean="0">
                <a:solidFill>
                  <a:srgbClr val="FFFF00"/>
                </a:solidFill>
                <a:latin typeface="Arial Bold"/>
                <a:ea typeface="Arial Bold"/>
                <a:cs typeface="Arial Bold"/>
                <a:sym typeface="Arial Bold"/>
              </a:rPr>
              <a:t>lata</a:t>
            </a:r>
            <a:r>
              <a:rPr lang="en-US" sz="3000" b="1" i="1" dirty="0" smtClean="0">
                <a:solidFill>
                  <a:srgbClr val="FFFF00"/>
                </a:solidFill>
                <a:latin typeface="Arial Bold"/>
                <a:ea typeface="Arial Bold"/>
                <a:cs typeface="Arial Bold"/>
                <a:sym typeface="Arial Bold"/>
              </a:rPr>
              <a:t> </a:t>
            </a:r>
            <a:r>
              <a:rPr lang="en-US" sz="3000" b="1" dirty="0" smtClean="0">
                <a:solidFill>
                  <a:srgbClr val="FFFF00"/>
                </a:solidFill>
                <a:latin typeface="Arial Bold"/>
                <a:ea typeface="Arial Bold"/>
                <a:cs typeface="Arial Bold"/>
                <a:sym typeface="Arial Bold"/>
              </a:rPr>
              <a:t>– </a:t>
            </a:r>
            <a:r>
              <a:rPr lang="en-US" sz="3000" dirty="0" smtClean="0">
                <a:solidFill>
                  <a:srgbClr val="FFFF00"/>
                </a:solidFill>
                <a:latin typeface="Arial Bold"/>
                <a:ea typeface="Arial Bold"/>
                <a:cs typeface="Arial Bold"/>
                <a:sym typeface="Arial Bold"/>
              </a:rPr>
              <a:t>great negligence; </a:t>
            </a:r>
          </a:p>
          <a:p>
            <a:pPr marL="222884" lvl="0" indent="-222884" algn="just" defTabSz="594359">
              <a:spcBef>
                <a:spcPts val="1400"/>
              </a:spcBef>
              <a:buFont typeface="Arial" charset="0"/>
              <a:buChar char="•"/>
              <a:defRPr sz="1800"/>
            </a:pPr>
            <a:r>
              <a:rPr lang="en-US" sz="3000" b="1" i="1" dirty="0" smtClean="0">
                <a:solidFill>
                  <a:srgbClr val="FFFF00"/>
                </a:solidFill>
                <a:latin typeface="Arial Bold"/>
                <a:ea typeface="Arial Bold"/>
                <a:cs typeface="Arial Bold"/>
                <a:sym typeface="Arial Bold"/>
              </a:rPr>
              <a:t>Culpa levis </a:t>
            </a:r>
            <a:r>
              <a:rPr lang="en-US" sz="3000" b="1" dirty="0" smtClean="0">
                <a:solidFill>
                  <a:srgbClr val="FFFF00"/>
                </a:solidFill>
                <a:latin typeface="Arial Bold"/>
                <a:ea typeface="Arial Bold"/>
                <a:cs typeface="Arial Bold"/>
                <a:sym typeface="Arial Bold"/>
              </a:rPr>
              <a:t>– </a:t>
            </a:r>
            <a:r>
              <a:rPr lang="en-US" sz="3000" dirty="0" smtClean="0">
                <a:solidFill>
                  <a:srgbClr val="FFFF00"/>
                </a:solidFill>
                <a:latin typeface="Arial Bold"/>
                <a:ea typeface="Arial Bold"/>
                <a:cs typeface="Arial Bold"/>
                <a:sym typeface="Arial Bold"/>
              </a:rPr>
              <a:t>lesser degree of negligence  which consist neglect of care that we used to expect from:</a:t>
            </a:r>
          </a:p>
          <a:p>
            <a:pPr marL="222884" lvl="2" indent="-222884" algn="just" defTabSz="594359">
              <a:spcBef>
                <a:spcPts val="1400"/>
              </a:spcBef>
              <a:defRPr sz="1800"/>
            </a:pPr>
            <a:r>
              <a:rPr lang="en-US" sz="3000" b="1" dirty="0" smtClean="0">
                <a:solidFill>
                  <a:srgbClr val="FFFF00"/>
                </a:solidFill>
                <a:latin typeface="Arial Bold"/>
                <a:ea typeface="Arial Bold"/>
                <a:cs typeface="Arial Bold"/>
                <a:sym typeface="Arial Bold"/>
              </a:rPr>
              <a:t> a) </a:t>
            </a:r>
            <a:r>
              <a:rPr lang="pl-PL" sz="3000" b="1" i="1" dirty="0" smtClean="0">
                <a:solidFill>
                  <a:srgbClr val="FFFF00"/>
                </a:solidFill>
                <a:latin typeface="Arial Bold"/>
                <a:ea typeface="Arial Bold"/>
                <a:cs typeface="Arial Bold"/>
                <a:sym typeface="Arial Bold"/>
              </a:rPr>
              <a:t>culpa </a:t>
            </a:r>
            <a:r>
              <a:rPr lang="en-US" sz="3000" b="1" i="1" dirty="0" smtClean="0">
                <a:solidFill>
                  <a:srgbClr val="FFFF00"/>
                </a:solidFill>
                <a:latin typeface="Arial Bold"/>
                <a:ea typeface="Arial Bold"/>
                <a:cs typeface="Arial Bold"/>
                <a:sym typeface="Arial Bold"/>
              </a:rPr>
              <a:t>in </a:t>
            </a:r>
            <a:r>
              <a:rPr lang="en-US" sz="3000" b="1" i="1" dirty="0" err="1" smtClean="0">
                <a:solidFill>
                  <a:srgbClr val="FFFF00"/>
                </a:solidFill>
                <a:latin typeface="Arial Bold"/>
                <a:ea typeface="Arial Bold"/>
                <a:cs typeface="Arial Bold"/>
                <a:sym typeface="Arial Bold"/>
              </a:rPr>
              <a:t>abstracto</a:t>
            </a:r>
            <a:r>
              <a:rPr lang="en-US" sz="3000" b="1" i="1" dirty="0" smtClean="0">
                <a:solidFill>
                  <a:srgbClr val="FFFF00"/>
                </a:solidFill>
                <a:latin typeface="Arial Bold"/>
                <a:ea typeface="Arial Bold"/>
                <a:cs typeface="Arial Bold"/>
                <a:sym typeface="Arial Bold"/>
              </a:rPr>
              <a:t> </a:t>
            </a:r>
            <a:r>
              <a:rPr lang="en-US" sz="3000" b="1" dirty="0" smtClean="0">
                <a:solidFill>
                  <a:srgbClr val="FFFF00"/>
                </a:solidFill>
                <a:latin typeface="Arial Bold"/>
                <a:ea typeface="Arial Bold"/>
                <a:cs typeface="Arial Bold"/>
                <a:sym typeface="Arial Bold"/>
              </a:rPr>
              <a:t>– </a:t>
            </a:r>
            <a:r>
              <a:rPr lang="en-US" sz="3000" dirty="0" smtClean="0">
                <a:solidFill>
                  <a:srgbClr val="FFFF00"/>
                </a:solidFill>
                <a:latin typeface="Arial Bold"/>
                <a:ea typeface="Arial Bold"/>
                <a:cs typeface="Arial Bold"/>
                <a:sym typeface="Arial Bold"/>
              </a:rPr>
              <a:t>diligent partner or good </a:t>
            </a:r>
            <a:r>
              <a:rPr lang="en-US" sz="3000" dirty="0" smtClean="0">
                <a:solidFill>
                  <a:srgbClr val="FFFF00"/>
                </a:solidFill>
                <a:latin typeface="Arial Bold"/>
                <a:ea typeface="Arial Bold"/>
                <a:cs typeface="Arial Bold"/>
                <a:sym typeface="Arial Bold"/>
              </a:rPr>
              <a:t>host</a:t>
            </a:r>
            <a:endParaRPr lang="en-US" sz="3000" dirty="0" smtClean="0">
              <a:solidFill>
                <a:srgbClr val="FFFF00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marL="222884" lvl="2" indent="-222884" algn="just" defTabSz="594359">
              <a:spcBef>
                <a:spcPts val="1400"/>
              </a:spcBef>
              <a:defRPr sz="1800"/>
            </a:pPr>
            <a:r>
              <a:rPr lang="en-US" sz="3000" b="1" dirty="0" smtClean="0">
                <a:solidFill>
                  <a:srgbClr val="FFFF00"/>
                </a:solidFill>
                <a:latin typeface="Arial Bold"/>
                <a:ea typeface="Arial Bold"/>
                <a:cs typeface="Arial Bold"/>
                <a:sym typeface="Arial Bold"/>
              </a:rPr>
              <a:t> b) </a:t>
            </a:r>
            <a:r>
              <a:rPr lang="pl-PL" sz="3000" b="1" i="1" dirty="0" smtClean="0">
                <a:solidFill>
                  <a:srgbClr val="FFFF00"/>
                </a:solidFill>
                <a:latin typeface="Arial Bold"/>
                <a:ea typeface="Arial Bold"/>
                <a:cs typeface="Arial Bold"/>
                <a:sym typeface="Arial Bold"/>
              </a:rPr>
              <a:t>culpa </a:t>
            </a:r>
            <a:r>
              <a:rPr lang="en-US" sz="3000" b="1" i="1" dirty="0" smtClean="0">
                <a:solidFill>
                  <a:srgbClr val="FFFF00"/>
                </a:solidFill>
                <a:latin typeface="Arial Bold"/>
                <a:ea typeface="Arial Bold"/>
                <a:cs typeface="Arial Bold"/>
                <a:sym typeface="Arial Bold"/>
              </a:rPr>
              <a:t>in </a:t>
            </a:r>
            <a:r>
              <a:rPr lang="en-US" sz="3000" b="1" i="1" dirty="0" err="1" smtClean="0">
                <a:solidFill>
                  <a:srgbClr val="FFFF00"/>
                </a:solidFill>
                <a:latin typeface="Arial Bold"/>
                <a:ea typeface="Arial Bold"/>
                <a:cs typeface="Arial Bold"/>
                <a:sym typeface="Arial Bold"/>
              </a:rPr>
              <a:t>concreto</a:t>
            </a:r>
            <a:r>
              <a:rPr lang="en-US" sz="3000" b="1" i="1" dirty="0" smtClean="0">
                <a:solidFill>
                  <a:srgbClr val="FFFF00"/>
                </a:solidFill>
                <a:latin typeface="Arial Bold"/>
                <a:ea typeface="Arial Bold"/>
                <a:cs typeface="Arial Bold"/>
                <a:sym typeface="Arial Bold"/>
              </a:rPr>
              <a:t> </a:t>
            </a:r>
            <a:r>
              <a:rPr lang="en-US" sz="3000" b="1" dirty="0" smtClean="0">
                <a:solidFill>
                  <a:srgbClr val="FFFF00"/>
                </a:solidFill>
                <a:latin typeface="Arial Bold"/>
                <a:ea typeface="Arial Bold"/>
                <a:cs typeface="Arial Bold"/>
                <a:sym typeface="Arial Bold"/>
              </a:rPr>
              <a:t>– </a:t>
            </a:r>
            <a:r>
              <a:rPr lang="en-US" sz="3000" dirty="0" smtClean="0">
                <a:solidFill>
                  <a:srgbClr val="FFFF00"/>
                </a:solidFill>
                <a:latin typeface="Arial Bold"/>
                <a:ea typeface="Arial Bold"/>
                <a:cs typeface="Arial Bold"/>
                <a:sym typeface="Arial Bold"/>
              </a:rPr>
              <a:t>from debtor who act in </a:t>
            </a:r>
            <a:r>
              <a:rPr lang="en-US" sz="3000" dirty="0" smtClean="0">
                <a:solidFill>
                  <a:srgbClr val="FFFF00"/>
                </a:solidFill>
                <a:latin typeface="Arial Bold"/>
                <a:ea typeface="Arial Bold"/>
                <a:cs typeface="Arial Bold"/>
                <a:sym typeface="Arial Bold"/>
              </a:rPr>
              <a:t>his </a:t>
            </a:r>
            <a:r>
              <a:rPr lang="en-US" sz="3000" dirty="0" smtClean="0">
                <a:solidFill>
                  <a:srgbClr val="FFFF00"/>
                </a:solidFill>
                <a:latin typeface="Arial Bold"/>
                <a:ea typeface="Arial Bold"/>
                <a:cs typeface="Arial Bold"/>
                <a:sym typeface="Arial Bold"/>
              </a:rPr>
              <a:t>own </a:t>
            </a:r>
            <a:r>
              <a:rPr lang="en-US" sz="3000" dirty="0" smtClean="0">
                <a:solidFill>
                  <a:srgbClr val="FFFF00"/>
                </a:solidFill>
                <a:latin typeface="Arial Bold"/>
                <a:ea typeface="Arial Bold"/>
                <a:cs typeface="Arial Bold"/>
                <a:sym typeface="Arial Bold"/>
              </a:rPr>
              <a:t>affairs</a:t>
            </a:r>
            <a:endParaRPr lang="en-US" sz="3000" b="1" dirty="0" smtClean="0">
              <a:solidFill>
                <a:srgbClr val="FFFF00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marL="222884" lvl="0" indent="-222884" algn="ctr" defTabSz="594359">
              <a:spcBef>
                <a:spcPts val="1400"/>
              </a:spcBef>
              <a:defRPr sz="1800"/>
            </a:pPr>
            <a:endParaRPr lang="pl-PL" sz="3000" b="1" dirty="0" smtClean="0">
              <a:solidFill>
                <a:srgbClr val="FFFF00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marL="222884" lvl="0" indent="-222884" algn="just" defTabSz="594359">
              <a:spcBef>
                <a:spcPts val="1400"/>
              </a:spcBef>
              <a:defRPr sz="1800"/>
            </a:pPr>
            <a:endParaRPr sz="3000" dirty="0">
              <a:solidFill>
                <a:srgbClr val="FFFF00"/>
              </a:solidFill>
              <a:latin typeface="Arial Bold"/>
              <a:ea typeface="Arial Bold"/>
              <a:cs typeface="Arial Bold"/>
              <a:sym typeface="Arial Bold"/>
            </a:endParaRPr>
          </a:p>
        </p:txBody>
      </p:sp>
    </p:spTree>
  </p:cSld>
  <p:clrMapOvr>
    <a:masterClrMapping/>
  </p:clrMapOvr>
  <p:transition spd="med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>
            <a:spLocks noGrp="1"/>
          </p:cNvSpPr>
          <p:nvPr>
            <p:ph type="title"/>
          </p:nvPr>
        </p:nvSpPr>
        <p:spPr>
          <a:xfrm>
            <a:off x="428625" y="274638"/>
            <a:ext cx="8258175" cy="296863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defTabSz="420623">
              <a:defRPr sz="1472">
                <a:solidFill>
                  <a:srgbClr val="FF9900"/>
                </a:solidFill>
                <a:latin typeface="Arial Bold"/>
                <a:ea typeface="Arial Bold"/>
                <a:cs typeface="Arial Bold"/>
                <a:sym typeface="Arial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472">
                <a:solidFill>
                  <a:srgbClr val="FF9900"/>
                </a:solidFill>
              </a:rPr>
              <a:t> </a:t>
            </a:r>
          </a:p>
        </p:txBody>
      </p:sp>
      <p:sp>
        <p:nvSpPr>
          <p:cNvPr id="136" name="Shape 136"/>
          <p:cNvSpPr>
            <a:spLocks noGrp="1"/>
          </p:cNvSpPr>
          <p:nvPr>
            <p:ph type="body" idx="1"/>
          </p:nvPr>
        </p:nvSpPr>
        <p:spPr>
          <a:xfrm>
            <a:off x="357188" y="332656"/>
            <a:ext cx="8329611" cy="5976663"/>
          </a:xfrm>
          <a:prstGeom prst="rect">
            <a:avLst/>
          </a:prstGeom>
        </p:spPr>
        <p:txBody>
          <a:bodyPr lIns="0" tIns="0" rIns="0" bIns="0">
            <a:normAutofit lnSpcReduction="10000"/>
          </a:bodyPr>
          <a:lstStyle/>
          <a:p>
            <a:pPr marL="222884" lvl="0" indent="-222884" algn="ctr" defTabSz="594359">
              <a:spcBef>
                <a:spcPts val="1400"/>
              </a:spcBef>
              <a:defRPr sz="1800"/>
            </a:pPr>
            <a:r>
              <a:rPr lang="en-US" sz="3000" b="1" dirty="0" smtClean="0">
                <a:solidFill>
                  <a:srgbClr val="FFFF00"/>
                </a:solidFill>
                <a:latin typeface="Arial Bold"/>
                <a:ea typeface="Arial Bold"/>
                <a:cs typeface="Arial Bold"/>
                <a:sym typeface="Arial Bold"/>
              </a:rPr>
              <a:t>Principles of liability</a:t>
            </a:r>
          </a:p>
          <a:p>
            <a:pPr marL="222884" lvl="0" indent="-222884" algn="just" defTabSz="594359">
              <a:spcBef>
                <a:spcPts val="1400"/>
              </a:spcBef>
              <a:buFont typeface="Arial" charset="0"/>
              <a:buChar char="•"/>
              <a:defRPr sz="1800"/>
            </a:pPr>
            <a:r>
              <a:rPr lang="en-US" sz="3000" b="1" dirty="0" smtClean="0">
                <a:solidFill>
                  <a:srgbClr val="FFFF00"/>
                </a:solidFill>
                <a:latin typeface="Arial Bold"/>
                <a:ea typeface="Arial Bold"/>
                <a:cs typeface="Arial Bold"/>
                <a:sym typeface="Arial Bold"/>
              </a:rPr>
              <a:t>Primary principle: fault as a ground for legal </a:t>
            </a:r>
            <a:r>
              <a:rPr lang="en-US" sz="3000" b="1" dirty="0" err="1" smtClean="0">
                <a:solidFill>
                  <a:srgbClr val="FFFF00"/>
                </a:solidFill>
                <a:latin typeface="Arial Bold"/>
                <a:ea typeface="Arial Bold"/>
                <a:cs typeface="Arial Bold"/>
                <a:sym typeface="Arial Bold"/>
              </a:rPr>
              <a:t>lia</a:t>
            </a:r>
            <a:r>
              <a:rPr lang="pl-PL" sz="3000" b="1" dirty="0" err="1" smtClean="0">
                <a:solidFill>
                  <a:srgbClr val="FFFF00"/>
                </a:solidFill>
                <a:latin typeface="Arial Bold"/>
                <a:ea typeface="Arial Bold"/>
                <a:cs typeface="Arial Bold"/>
                <a:sym typeface="Arial Bold"/>
              </a:rPr>
              <a:t>bilit</a:t>
            </a:r>
            <a:r>
              <a:rPr lang="en-US" sz="3000" b="1" dirty="0" smtClean="0">
                <a:solidFill>
                  <a:srgbClr val="FFFF00"/>
                </a:solidFill>
                <a:latin typeface="Arial Bold"/>
                <a:ea typeface="Arial Bold"/>
                <a:cs typeface="Arial Bold"/>
                <a:sym typeface="Arial Bold"/>
              </a:rPr>
              <a:t>y </a:t>
            </a:r>
            <a:endParaRPr lang="en-US" sz="3000" b="1" dirty="0" smtClean="0">
              <a:solidFill>
                <a:srgbClr val="FFFF00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marL="222884" lvl="0" indent="-222884" algn="just" defTabSz="594359">
              <a:spcBef>
                <a:spcPts val="1400"/>
              </a:spcBef>
              <a:buFont typeface="Arial" charset="0"/>
              <a:buChar char="•"/>
              <a:defRPr sz="1800"/>
            </a:pPr>
            <a:r>
              <a:rPr lang="en-US" sz="3000" b="1" dirty="0" smtClean="0">
                <a:solidFill>
                  <a:srgbClr val="FFFF00"/>
                </a:solidFill>
                <a:latin typeface="Arial Bold"/>
                <a:ea typeface="Arial Bold"/>
                <a:cs typeface="Arial Bold"/>
                <a:sym typeface="Arial Bold"/>
              </a:rPr>
              <a:t>Secondary principles: </a:t>
            </a:r>
            <a:r>
              <a:rPr lang="en-US" sz="3000" b="1" i="1" dirty="0" err="1" smtClean="0">
                <a:solidFill>
                  <a:srgbClr val="FFFF00"/>
                </a:solidFill>
                <a:latin typeface="Arial Bold"/>
                <a:ea typeface="Arial Bold"/>
                <a:cs typeface="Arial Bold"/>
                <a:sym typeface="Arial Bold"/>
              </a:rPr>
              <a:t>custodia</a:t>
            </a:r>
            <a:r>
              <a:rPr lang="en-US" sz="3000" b="1" dirty="0" smtClean="0">
                <a:solidFill>
                  <a:srgbClr val="FFFF00"/>
                </a:solidFill>
                <a:latin typeface="Arial Bold"/>
                <a:ea typeface="Arial Bold"/>
                <a:cs typeface="Arial Bold"/>
                <a:sym typeface="Arial Bold"/>
              </a:rPr>
              <a:t> and risk (quasi-</a:t>
            </a:r>
            <a:r>
              <a:rPr lang="en-US" sz="3000" b="1" dirty="0" err="1" smtClean="0">
                <a:solidFill>
                  <a:srgbClr val="FFFF00"/>
                </a:solidFill>
                <a:latin typeface="Arial Bold"/>
                <a:ea typeface="Arial Bold"/>
                <a:cs typeface="Arial Bold"/>
                <a:sym typeface="Arial Bold"/>
              </a:rPr>
              <a:t>delicts</a:t>
            </a:r>
            <a:r>
              <a:rPr lang="en-US" sz="3000" b="1" dirty="0" smtClean="0">
                <a:solidFill>
                  <a:srgbClr val="FFFF00"/>
                </a:solidFill>
                <a:latin typeface="Arial Bold"/>
                <a:ea typeface="Arial Bold"/>
                <a:cs typeface="Arial Bold"/>
                <a:sym typeface="Arial Bold"/>
              </a:rPr>
              <a:t>)  </a:t>
            </a:r>
          </a:p>
          <a:p>
            <a:pPr marL="222884" lvl="0" indent="-222884" algn="just" defTabSz="594359">
              <a:spcBef>
                <a:spcPts val="1400"/>
              </a:spcBef>
              <a:buFont typeface="Arial" charset="0"/>
              <a:buChar char="•"/>
              <a:defRPr sz="1800"/>
            </a:pPr>
            <a:r>
              <a:rPr lang="en-US" sz="3000" b="1" dirty="0" smtClean="0">
                <a:solidFill>
                  <a:srgbClr val="FFFF00"/>
                </a:solidFill>
                <a:latin typeface="Arial Bold"/>
                <a:ea typeface="Arial Bold"/>
                <a:cs typeface="Arial Bold"/>
                <a:sym typeface="Arial Bold"/>
              </a:rPr>
              <a:t>„Magna culpa </a:t>
            </a:r>
            <a:r>
              <a:rPr lang="en-US" sz="3000" b="1" dirty="0" err="1" smtClean="0">
                <a:solidFill>
                  <a:srgbClr val="FFFF00"/>
                </a:solidFill>
                <a:latin typeface="Arial Bold"/>
                <a:ea typeface="Arial Bold"/>
                <a:cs typeface="Arial Bold"/>
                <a:sym typeface="Arial Bold"/>
              </a:rPr>
              <a:t>dolus</a:t>
            </a:r>
            <a:r>
              <a:rPr lang="en-US" sz="3000" b="1" dirty="0" smtClean="0">
                <a:solidFill>
                  <a:srgbClr val="FFFF00"/>
                </a:solidFill>
                <a:latin typeface="Arial Bold"/>
                <a:ea typeface="Arial Bold"/>
                <a:cs typeface="Arial Bold"/>
                <a:sym typeface="Arial Bold"/>
              </a:rPr>
              <a:t> </a:t>
            </a:r>
            <a:r>
              <a:rPr lang="en-US" sz="3000" b="1" dirty="0" err="1" smtClean="0">
                <a:solidFill>
                  <a:srgbClr val="FFFF00"/>
                </a:solidFill>
                <a:latin typeface="Arial Bold"/>
                <a:ea typeface="Arial Bold"/>
                <a:cs typeface="Arial Bold"/>
                <a:sym typeface="Arial Bold"/>
              </a:rPr>
              <a:t>est</a:t>
            </a:r>
            <a:r>
              <a:rPr lang="en-US" sz="3000" b="1" dirty="0" smtClean="0">
                <a:solidFill>
                  <a:srgbClr val="FFFF00"/>
                </a:solidFill>
                <a:latin typeface="Arial Bold"/>
                <a:ea typeface="Arial Bold"/>
                <a:cs typeface="Arial Bold"/>
                <a:sym typeface="Arial Bold"/>
              </a:rPr>
              <a:t>” – great negligence had the same legal effects as intentional fault</a:t>
            </a:r>
          </a:p>
          <a:p>
            <a:pPr marL="222884" lvl="0" indent="-222884" algn="just" defTabSz="594359">
              <a:spcBef>
                <a:spcPts val="1400"/>
              </a:spcBef>
              <a:buFont typeface="Arial" charset="0"/>
              <a:buChar char="•"/>
              <a:defRPr sz="1800"/>
            </a:pPr>
            <a:r>
              <a:rPr lang="en-US" sz="3000" b="1" dirty="0" smtClean="0">
                <a:solidFill>
                  <a:srgbClr val="FFFF00"/>
                </a:solidFill>
                <a:latin typeface="Arial Bold"/>
                <a:ea typeface="Arial Bold"/>
                <a:cs typeface="Arial Bold"/>
                <a:sym typeface="Arial Bold"/>
              </a:rPr>
              <a:t>„</a:t>
            </a:r>
            <a:r>
              <a:rPr lang="en-US" sz="3000" b="1" dirty="0" err="1" smtClean="0">
                <a:solidFill>
                  <a:srgbClr val="FFFF00"/>
                </a:solidFill>
                <a:latin typeface="Arial Bold"/>
                <a:ea typeface="Arial Bold"/>
                <a:cs typeface="Arial Bold"/>
                <a:sym typeface="Arial Bold"/>
              </a:rPr>
              <a:t>Dolus</a:t>
            </a:r>
            <a:r>
              <a:rPr lang="en-US" sz="3000" b="1" dirty="0" smtClean="0">
                <a:solidFill>
                  <a:srgbClr val="FFFF00"/>
                </a:solidFill>
                <a:latin typeface="Arial Bold"/>
                <a:ea typeface="Arial Bold"/>
                <a:cs typeface="Arial Bold"/>
                <a:sym typeface="Arial Bold"/>
              </a:rPr>
              <a:t> </a:t>
            </a:r>
            <a:r>
              <a:rPr lang="en-US" sz="3000" b="1" dirty="0" err="1" smtClean="0">
                <a:solidFill>
                  <a:srgbClr val="FFFF00"/>
                </a:solidFill>
                <a:latin typeface="Arial Bold"/>
                <a:ea typeface="Arial Bold"/>
                <a:cs typeface="Arial Bold"/>
                <a:sym typeface="Arial Bold"/>
              </a:rPr>
              <a:t>semper</a:t>
            </a:r>
            <a:r>
              <a:rPr lang="en-US" sz="3000" b="1" dirty="0" smtClean="0">
                <a:solidFill>
                  <a:srgbClr val="FFFF00"/>
                </a:solidFill>
                <a:latin typeface="Arial Bold"/>
                <a:ea typeface="Arial Bold"/>
                <a:cs typeface="Arial Bold"/>
                <a:sym typeface="Arial Bold"/>
              </a:rPr>
              <a:t> </a:t>
            </a:r>
            <a:r>
              <a:rPr lang="en-US" sz="3000" b="1" dirty="0" err="1" smtClean="0">
                <a:solidFill>
                  <a:srgbClr val="FFFF00"/>
                </a:solidFill>
                <a:latin typeface="Arial Bold"/>
                <a:ea typeface="Arial Bold"/>
                <a:cs typeface="Arial Bold"/>
                <a:sym typeface="Arial Bold"/>
              </a:rPr>
              <a:t>praestatur</a:t>
            </a:r>
            <a:r>
              <a:rPr lang="en-US" sz="3000" b="1" dirty="0" smtClean="0">
                <a:solidFill>
                  <a:srgbClr val="FFFF00"/>
                </a:solidFill>
                <a:latin typeface="Arial Bold"/>
                <a:ea typeface="Arial Bold"/>
                <a:cs typeface="Arial Bold"/>
                <a:sym typeface="Arial Bold"/>
              </a:rPr>
              <a:t>”  - liability in case of intentional fault couldn’t be excluded </a:t>
            </a:r>
          </a:p>
          <a:p>
            <a:pPr marL="222884" lvl="0" indent="-222884" algn="just" defTabSz="594359">
              <a:spcBef>
                <a:spcPts val="1400"/>
              </a:spcBef>
              <a:buFont typeface="Arial" charset="0"/>
              <a:buChar char="•"/>
              <a:defRPr sz="1800"/>
            </a:pPr>
            <a:r>
              <a:rPr lang="en-US" sz="3000" b="1" dirty="0" smtClean="0">
                <a:solidFill>
                  <a:srgbClr val="FFFF00"/>
                </a:solidFill>
                <a:latin typeface="Arial Bold"/>
                <a:ea typeface="Arial Bold"/>
                <a:cs typeface="Arial Bold"/>
                <a:sym typeface="Arial Bold"/>
              </a:rPr>
              <a:t>„Casus a </a:t>
            </a:r>
            <a:r>
              <a:rPr lang="en-US" sz="3000" b="1" dirty="0" err="1" smtClean="0">
                <a:solidFill>
                  <a:srgbClr val="FFFF00"/>
                </a:solidFill>
                <a:latin typeface="Arial Bold"/>
                <a:ea typeface="Arial Bold"/>
                <a:cs typeface="Arial Bold"/>
                <a:sym typeface="Arial Bold"/>
              </a:rPr>
              <a:t>nullo</a:t>
            </a:r>
            <a:r>
              <a:rPr lang="en-US" sz="3000" b="1" dirty="0" smtClean="0">
                <a:solidFill>
                  <a:srgbClr val="FFFF00"/>
                </a:solidFill>
                <a:latin typeface="Arial Bold"/>
                <a:ea typeface="Arial Bold"/>
                <a:cs typeface="Arial Bold"/>
                <a:sym typeface="Arial Bold"/>
              </a:rPr>
              <a:t> </a:t>
            </a:r>
            <a:r>
              <a:rPr lang="en-US" sz="3000" b="1" dirty="0" err="1" smtClean="0">
                <a:solidFill>
                  <a:srgbClr val="FFFF00"/>
                </a:solidFill>
                <a:latin typeface="Arial Bold"/>
                <a:ea typeface="Arial Bold"/>
                <a:cs typeface="Arial Bold"/>
                <a:sym typeface="Arial Bold"/>
              </a:rPr>
              <a:t>praestatur</a:t>
            </a:r>
            <a:r>
              <a:rPr lang="en-US" sz="3000" b="1" dirty="0" smtClean="0">
                <a:solidFill>
                  <a:srgbClr val="FFFF00"/>
                </a:solidFill>
                <a:latin typeface="Arial Bold"/>
                <a:ea typeface="Arial Bold"/>
                <a:cs typeface="Arial Bold"/>
                <a:sym typeface="Arial Bold"/>
              </a:rPr>
              <a:t>”  - no</a:t>
            </a:r>
            <a:r>
              <a:rPr lang="pl-PL" sz="3000" b="1" dirty="0" smtClean="0">
                <a:solidFill>
                  <a:srgbClr val="FFFF00"/>
                </a:solidFill>
                <a:latin typeface="Arial Bold"/>
                <a:ea typeface="Arial Bold"/>
                <a:cs typeface="Arial Bold"/>
                <a:sym typeface="Arial Bold"/>
              </a:rPr>
              <a:t> </a:t>
            </a:r>
            <a:r>
              <a:rPr lang="en-US" sz="3000" b="1" dirty="0" smtClean="0">
                <a:solidFill>
                  <a:srgbClr val="FFFF00"/>
                </a:solidFill>
                <a:latin typeface="Arial Bold"/>
                <a:ea typeface="Arial Bold"/>
                <a:cs typeface="Arial Bold"/>
                <a:sym typeface="Arial Bold"/>
              </a:rPr>
              <a:t>one is responsible for fortuity </a:t>
            </a:r>
          </a:p>
          <a:p>
            <a:pPr marL="222884" lvl="0" indent="-222884" algn="just" defTabSz="594359">
              <a:spcBef>
                <a:spcPts val="1400"/>
              </a:spcBef>
              <a:buFont typeface="Arial" charset="0"/>
              <a:buChar char="•"/>
              <a:defRPr sz="1800"/>
            </a:pPr>
            <a:endParaRPr lang="pl-PL" sz="3000" b="1" dirty="0" smtClean="0">
              <a:solidFill>
                <a:srgbClr val="FFFF00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marL="222884" lvl="0" indent="-222884" algn="ctr" defTabSz="594359">
              <a:spcBef>
                <a:spcPts val="1400"/>
              </a:spcBef>
              <a:defRPr sz="1800"/>
            </a:pPr>
            <a:endParaRPr lang="pl-PL" sz="3000" b="1" dirty="0" smtClean="0">
              <a:solidFill>
                <a:srgbClr val="FFFF00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marL="222884" lvl="0" indent="-222884" algn="just" defTabSz="594359">
              <a:spcBef>
                <a:spcPts val="1400"/>
              </a:spcBef>
              <a:defRPr sz="1800"/>
            </a:pPr>
            <a:endParaRPr sz="3000" dirty="0">
              <a:solidFill>
                <a:srgbClr val="FFFF00"/>
              </a:solidFill>
              <a:latin typeface="Arial Bold"/>
              <a:ea typeface="Arial Bold"/>
              <a:cs typeface="Arial Bold"/>
              <a:sym typeface="Arial Bold"/>
            </a:endParaRPr>
          </a:p>
        </p:txBody>
      </p:sp>
    </p:spTree>
  </p:cSld>
  <p:clrMapOvr>
    <a:masterClrMapping/>
  </p:clrMapOvr>
  <p:transition spd="med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>
            <a:spLocks noGrp="1"/>
          </p:cNvSpPr>
          <p:nvPr>
            <p:ph type="title"/>
          </p:nvPr>
        </p:nvSpPr>
        <p:spPr>
          <a:xfrm>
            <a:off x="428625" y="274638"/>
            <a:ext cx="8258175" cy="296863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defTabSz="420623">
              <a:defRPr sz="1472">
                <a:solidFill>
                  <a:srgbClr val="FF9900"/>
                </a:solidFill>
                <a:latin typeface="Arial Bold"/>
                <a:ea typeface="Arial Bold"/>
                <a:cs typeface="Arial Bold"/>
                <a:sym typeface="Arial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472">
                <a:solidFill>
                  <a:srgbClr val="FF9900"/>
                </a:solidFill>
              </a:rPr>
              <a:t> </a:t>
            </a:r>
          </a:p>
        </p:txBody>
      </p:sp>
      <p:sp>
        <p:nvSpPr>
          <p:cNvPr id="136" name="Shape 136"/>
          <p:cNvSpPr>
            <a:spLocks noGrp="1"/>
          </p:cNvSpPr>
          <p:nvPr>
            <p:ph type="body" idx="1"/>
          </p:nvPr>
        </p:nvSpPr>
        <p:spPr>
          <a:xfrm>
            <a:off x="357188" y="332656"/>
            <a:ext cx="8329611" cy="5976663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222884" lvl="0" indent="-222884" algn="ctr" defTabSz="594359">
              <a:spcBef>
                <a:spcPts val="1400"/>
              </a:spcBef>
              <a:defRPr sz="1800"/>
            </a:pPr>
            <a:r>
              <a:rPr lang="en-US" sz="3000" b="1" dirty="0" smtClean="0">
                <a:solidFill>
                  <a:srgbClr val="FFFF00"/>
                </a:solidFill>
                <a:latin typeface="Arial Bold"/>
                <a:ea typeface="Arial Bold"/>
                <a:cs typeface="Arial Bold"/>
                <a:sym typeface="Arial Bold"/>
              </a:rPr>
              <a:t>How to secure obligations?</a:t>
            </a:r>
          </a:p>
          <a:p>
            <a:pPr marL="222884" lvl="0" indent="-222884" algn="just" defTabSz="594359">
              <a:spcBef>
                <a:spcPts val="1400"/>
              </a:spcBef>
              <a:defRPr sz="1800"/>
            </a:pPr>
            <a:r>
              <a:rPr lang="en-US" sz="3000" dirty="0" smtClean="0">
                <a:solidFill>
                  <a:srgbClr val="FFFF00"/>
                </a:solidFill>
                <a:latin typeface="Arial Bold"/>
                <a:ea typeface="Arial Bold"/>
                <a:cs typeface="Arial Bold"/>
                <a:sym typeface="Arial Bold"/>
              </a:rPr>
              <a:t>If suability and enforceability of obligation wasn’t enough creditor might want to implement some additional securities to </a:t>
            </a:r>
            <a:r>
              <a:rPr lang="pl-PL" sz="3000" dirty="0" err="1" smtClean="0">
                <a:solidFill>
                  <a:srgbClr val="FFFF00"/>
                </a:solidFill>
                <a:latin typeface="Arial Bold"/>
                <a:ea typeface="Arial Bold"/>
                <a:cs typeface="Arial Bold"/>
                <a:sym typeface="Arial Bold"/>
              </a:rPr>
              <a:t>primary</a:t>
            </a:r>
            <a:r>
              <a:rPr lang="pl-PL" sz="3000" dirty="0" smtClean="0">
                <a:solidFill>
                  <a:srgbClr val="FFFF00"/>
                </a:solidFill>
                <a:latin typeface="Arial Bold"/>
                <a:ea typeface="Arial Bold"/>
                <a:cs typeface="Arial Bold"/>
                <a:sym typeface="Arial Bold"/>
              </a:rPr>
              <a:t> </a:t>
            </a:r>
            <a:r>
              <a:rPr lang="en-US" sz="3000" dirty="0" smtClean="0">
                <a:solidFill>
                  <a:srgbClr val="FFFF00"/>
                </a:solidFill>
                <a:latin typeface="Arial Bold"/>
                <a:ea typeface="Arial Bold"/>
                <a:cs typeface="Arial Bold"/>
                <a:sym typeface="Arial Bold"/>
              </a:rPr>
              <a:t>agreement.</a:t>
            </a:r>
          </a:p>
          <a:p>
            <a:pPr marL="222884" lvl="0" indent="-222884" algn="just" defTabSz="594359">
              <a:spcBef>
                <a:spcPts val="1400"/>
              </a:spcBef>
              <a:defRPr sz="1800"/>
            </a:pPr>
            <a:endParaRPr lang="pl-PL" sz="3000" dirty="0" smtClean="0">
              <a:solidFill>
                <a:srgbClr val="FFFF00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marL="222884" lvl="0" indent="-222884" algn="just" defTabSz="594359">
              <a:spcBef>
                <a:spcPts val="1400"/>
              </a:spcBef>
              <a:defRPr sz="1800"/>
            </a:pPr>
            <a:r>
              <a:rPr lang="en-US" sz="3000" dirty="0" smtClean="0">
                <a:solidFill>
                  <a:srgbClr val="FFFF00"/>
                </a:solidFill>
                <a:latin typeface="Arial Bold"/>
                <a:ea typeface="Arial Bold"/>
                <a:cs typeface="Arial Bold"/>
                <a:sym typeface="Arial Bold"/>
              </a:rPr>
              <a:t>Forms of securities were divided into:</a:t>
            </a:r>
          </a:p>
          <a:p>
            <a:pPr marL="571500" lvl="0" indent="-571500" algn="just" defTabSz="594359">
              <a:spcBef>
                <a:spcPts val="1400"/>
              </a:spcBef>
              <a:buAutoNum type="romanUcPeriod"/>
              <a:defRPr sz="1800"/>
            </a:pPr>
            <a:r>
              <a:rPr lang="en-US" sz="3000" dirty="0" smtClean="0">
                <a:solidFill>
                  <a:srgbClr val="FFFF00"/>
                </a:solidFill>
                <a:latin typeface="Arial Bold"/>
                <a:ea typeface="Arial Bold"/>
                <a:cs typeface="Arial Bold"/>
                <a:sym typeface="Arial Bold"/>
              </a:rPr>
              <a:t>Those made by debtor himself</a:t>
            </a:r>
          </a:p>
          <a:p>
            <a:pPr marL="571500" lvl="0" indent="-571500" algn="just" defTabSz="594359">
              <a:spcBef>
                <a:spcPts val="1400"/>
              </a:spcBef>
              <a:buAutoNum type="romanUcPeriod"/>
              <a:defRPr sz="1800"/>
            </a:pPr>
            <a:r>
              <a:rPr lang="en-US" sz="3000" dirty="0" smtClean="0">
                <a:solidFill>
                  <a:srgbClr val="FFFF00"/>
                </a:solidFill>
                <a:latin typeface="Arial Bold"/>
                <a:ea typeface="Arial Bold"/>
                <a:cs typeface="Arial Bold"/>
                <a:sym typeface="Arial Bold"/>
              </a:rPr>
              <a:t>Those made by third party for debtor </a:t>
            </a:r>
          </a:p>
          <a:p>
            <a:pPr marL="222884" lvl="0" indent="-222884" algn="ctr" defTabSz="594359">
              <a:spcBef>
                <a:spcPts val="1400"/>
              </a:spcBef>
              <a:defRPr sz="1800"/>
            </a:pPr>
            <a:endParaRPr lang="pl-PL" sz="3000" b="1" dirty="0" smtClean="0">
              <a:solidFill>
                <a:srgbClr val="FFFF00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marL="222884" lvl="0" indent="-222884" algn="ctr" defTabSz="594359">
              <a:spcBef>
                <a:spcPts val="1400"/>
              </a:spcBef>
              <a:defRPr sz="1800"/>
            </a:pPr>
            <a:endParaRPr lang="pl-PL" sz="3000" b="1" dirty="0" smtClean="0">
              <a:solidFill>
                <a:srgbClr val="FFFF00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marL="222884" lvl="0" indent="-222884" algn="just" defTabSz="594359">
              <a:spcBef>
                <a:spcPts val="1400"/>
              </a:spcBef>
              <a:defRPr sz="1800"/>
            </a:pPr>
            <a:endParaRPr sz="3000" dirty="0">
              <a:solidFill>
                <a:srgbClr val="FFFF00"/>
              </a:solidFill>
              <a:latin typeface="Arial Bold"/>
              <a:ea typeface="Arial Bold"/>
              <a:cs typeface="Arial Bold"/>
              <a:sym typeface="Arial Bold"/>
            </a:endParaRPr>
          </a:p>
        </p:txBody>
      </p:sp>
    </p:spTree>
  </p:cSld>
  <p:clrMapOvr>
    <a:masterClrMapping/>
  </p:clrMapOvr>
  <p:transition spd="med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>
            <a:spLocks noGrp="1"/>
          </p:cNvSpPr>
          <p:nvPr>
            <p:ph type="title"/>
          </p:nvPr>
        </p:nvSpPr>
        <p:spPr>
          <a:xfrm>
            <a:off x="428625" y="274638"/>
            <a:ext cx="8258175" cy="296863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defTabSz="420623">
              <a:defRPr sz="1472">
                <a:solidFill>
                  <a:srgbClr val="FF9900"/>
                </a:solidFill>
                <a:latin typeface="Arial Bold"/>
                <a:ea typeface="Arial Bold"/>
                <a:cs typeface="Arial Bold"/>
                <a:sym typeface="Arial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472">
                <a:solidFill>
                  <a:srgbClr val="FF9900"/>
                </a:solidFill>
              </a:rPr>
              <a:t> </a:t>
            </a:r>
          </a:p>
        </p:txBody>
      </p:sp>
      <p:sp>
        <p:nvSpPr>
          <p:cNvPr id="136" name="Shape 136"/>
          <p:cNvSpPr>
            <a:spLocks noGrp="1"/>
          </p:cNvSpPr>
          <p:nvPr>
            <p:ph type="body" idx="1"/>
          </p:nvPr>
        </p:nvSpPr>
        <p:spPr>
          <a:xfrm>
            <a:off x="357188" y="332656"/>
            <a:ext cx="8329611" cy="5976663"/>
          </a:xfrm>
          <a:prstGeom prst="rect">
            <a:avLst/>
          </a:prstGeom>
        </p:spPr>
        <p:txBody>
          <a:bodyPr lIns="0" tIns="0" rIns="0" bIns="0">
            <a:normAutofit lnSpcReduction="10000"/>
          </a:bodyPr>
          <a:lstStyle/>
          <a:p>
            <a:pPr marL="222884" lvl="0" indent="-222884" algn="ctr" defTabSz="594359">
              <a:spcBef>
                <a:spcPts val="1400"/>
              </a:spcBef>
              <a:defRPr sz="1800"/>
            </a:pPr>
            <a:r>
              <a:rPr lang="en-US" sz="3000" b="1" dirty="0" smtClean="0">
                <a:solidFill>
                  <a:srgbClr val="FFFF00"/>
                </a:solidFill>
                <a:latin typeface="Arial Bold"/>
                <a:ea typeface="Arial Bold"/>
                <a:cs typeface="Arial Bold"/>
                <a:sym typeface="Arial Bold"/>
              </a:rPr>
              <a:t>Types of securities made by debtor</a:t>
            </a:r>
          </a:p>
          <a:p>
            <a:pPr marL="222884" lvl="0" indent="-222884" algn="ctr" defTabSz="594359">
              <a:spcBef>
                <a:spcPts val="1400"/>
              </a:spcBef>
              <a:defRPr sz="1800"/>
            </a:pPr>
            <a:endParaRPr lang="en-US" sz="3000" b="1" dirty="0" smtClean="0">
              <a:solidFill>
                <a:srgbClr val="FFFF00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marL="222884" lvl="0" indent="-222884" algn="just" defTabSz="594359">
              <a:spcBef>
                <a:spcPts val="1400"/>
              </a:spcBef>
              <a:buFont typeface="Arial" charset="0"/>
              <a:buChar char="•"/>
              <a:defRPr sz="1800"/>
            </a:pPr>
            <a:r>
              <a:rPr lang="en-US" sz="3000" dirty="0" smtClean="0">
                <a:solidFill>
                  <a:srgbClr val="FFFF00"/>
                </a:solidFill>
                <a:latin typeface="Arial Bold"/>
                <a:ea typeface="Arial Bold"/>
                <a:cs typeface="Arial Bold"/>
                <a:sym typeface="Arial Bold"/>
              </a:rPr>
              <a:t>Liquidated damages/ contractual penalty </a:t>
            </a:r>
          </a:p>
          <a:p>
            <a:pPr marL="222884" lvl="0" indent="-222884" algn="just" defTabSz="594359">
              <a:spcBef>
                <a:spcPts val="1400"/>
              </a:spcBef>
              <a:buFont typeface="Arial" charset="0"/>
              <a:buChar char="•"/>
              <a:defRPr sz="1800"/>
            </a:pPr>
            <a:endParaRPr lang="en-US" sz="3000" dirty="0" smtClean="0">
              <a:solidFill>
                <a:srgbClr val="FFFF00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marL="222884" lvl="0" indent="-222884" algn="just" defTabSz="594359">
              <a:spcBef>
                <a:spcPts val="1400"/>
              </a:spcBef>
              <a:buFont typeface="Arial" charset="0"/>
              <a:buChar char="•"/>
              <a:defRPr sz="1800"/>
            </a:pPr>
            <a:r>
              <a:rPr lang="en-US" sz="3000" dirty="0" smtClean="0">
                <a:solidFill>
                  <a:srgbClr val="FFFF00"/>
                </a:solidFill>
                <a:latin typeface="Arial Bold"/>
                <a:ea typeface="Arial Bold"/>
                <a:cs typeface="Arial Bold"/>
                <a:sym typeface="Arial Bold"/>
              </a:rPr>
              <a:t>Down payment (</a:t>
            </a:r>
            <a:r>
              <a:rPr lang="en-US" sz="3000" i="1" dirty="0" err="1" smtClean="0">
                <a:solidFill>
                  <a:srgbClr val="FFFF00"/>
                </a:solidFill>
                <a:latin typeface="Arial Bold"/>
                <a:ea typeface="Arial Bold"/>
                <a:cs typeface="Arial Bold"/>
                <a:sym typeface="Arial Bold"/>
              </a:rPr>
              <a:t>arra</a:t>
            </a:r>
            <a:r>
              <a:rPr lang="en-US" sz="3000" dirty="0" smtClean="0">
                <a:solidFill>
                  <a:srgbClr val="FFFF00"/>
                </a:solidFill>
                <a:latin typeface="Arial Bold"/>
                <a:ea typeface="Arial Bold"/>
                <a:cs typeface="Arial Bold"/>
                <a:sym typeface="Arial Bold"/>
              </a:rPr>
              <a:t>)</a:t>
            </a:r>
          </a:p>
          <a:p>
            <a:pPr marL="222884" lvl="0" indent="-222884" algn="just" defTabSz="594359">
              <a:spcBef>
                <a:spcPts val="1400"/>
              </a:spcBef>
              <a:buFont typeface="Arial" charset="0"/>
              <a:buChar char="•"/>
              <a:defRPr sz="1800"/>
            </a:pPr>
            <a:endParaRPr lang="en-US" sz="3000" dirty="0" smtClean="0">
              <a:solidFill>
                <a:srgbClr val="FFFF00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marL="222884" lvl="0" indent="-222884" algn="just" defTabSz="594359">
              <a:spcBef>
                <a:spcPts val="1400"/>
              </a:spcBef>
              <a:buFont typeface="Arial" charset="0"/>
              <a:buChar char="•"/>
              <a:defRPr sz="1800"/>
            </a:pPr>
            <a:r>
              <a:rPr lang="en-US" sz="3000" dirty="0" smtClean="0">
                <a:solidFill>
                  <a:srgbClr val="FFFF00"/>
                </a:solidFill>
                <a:latin typeface="Arial Bold"/>
                <a:ea typeface="Arial Bold"/>
                <a:cs typeface="Arial Bold"/>
                <a:sym typeface="Arial Bold"/>
              </a:rPr>
              <a:t>Lien (</a:t>
            </a:r>
            <a:r>
              <a:rPr lang="en-US" sz="3000" i="1" dirty="0" err="1" smtClean="0">
                <a:solidFill>
                  <a:srgbClr val="FFFF00"/>
                </a:solidFill>
                <a:latin typeface="Arial Bold"/>
                <a:ea typeface="Arial Bold"/>
                <a:cs typeface="Arial Bold"/>
                <a:sym typeface="Arial Bold"/>
              </a:rPr>
              <a:t>fiducia</a:t>
            </a:r>
            <a:r>
              <a:rPr lang="en-US" sz="3000" dirty="0" smtClean="0">
                <a:solidFill>
                  <a:srgbClr val="FFFF00"/>
                </a:solidFill>
                <a:latin typeface="Arial Bold"/>
                <a:ea typeface="Arial Bold"/>
                <a:cs typeface="Arial Bold"/>
                <a:sym typeface="Arial Bold"/>
              </a:rPr>
              <a:t>, </a:t>
            </a:r>
            <a:r>
              <a:rPr lang="en-US" sz="3000" i="1" dirty="0" err="1" smtClean="0">
                <a:solidFill>
                  <a:srgbClr val="FFFF00"/>
                </a:solidFill>
                <a:latin typeface="Arial Bold"/>
                <a:ea typeface="Arial Bold"/>
                <a:cs typeface="Arial Bold"/>
                <a:sym typeface="Arial Bold"/>
              </a:rPr>
              <a:t>pignus</a:t>
            </a:r>
            <a:r>
              <a:rPr lang="en-US" sz="3000" dirty="0" smtClean="0">
                <a:solidFill>
                  <a:srgbClr val="FFFF00"/>
                </a:solidFill>
                <a:latin typeface="Arial Bold"/>
                <a:ea typeface="Arial Bold"/>
                <a:cs typeface="Arial Bold"/>
                <a:sym typeface="Arial Bold"/>
              </a:rPr>
              <a:t>, </a:t>
            </a:r>
            <a:r>
              <a:rPr lang="en-US" sz="3000" i="1" dirty="0" err="1" smtClean="0">
                <a:solidFill>
                  <a:srgbClr val="FFFF00"/>
                </a:solidFill>
                <a:latin typeface="Arial Bold"/>
                <a:ea typeface="Arial Bold"/>
                <a:cs typeface="Arial Bold"/>
                <a:sym typeface="Arial Bold"/>
              </a:rPr>
              <a:t>hypotheca</a:t>
            </a:r>
            <a:r>
              <a:rPr lang="en-US" sz="3000" dirty="0" smtClean="0">
                <a:solidFill>
                  <a:srgbClr val="FFFF00"/>
                </a:solidFill>
                <a:latin typeface="Arial Bold"/>
                <a:ea typeface="Arial Bold"/>
                <a:cs typeface="Arial Bold"/>
                <a:sym typeface="Arial Bold"/>
              </a:rPr>
              <a:t>)</a:t>
            </a:r>
          </a:p>
          <a:p>
            <a:pPr marL="222884" lvl="0" indent="-222884" algn="just" defTabSz="594359">
              <a:spcBef>
                <a:spcPts val="1400"/>
              </a:spcBef>
              <a:buFont typeface="Arial" charset="0"/>
              <a:buChar char="•"/>
              <a:defRPr sz="1800"/>
            </a:pPr>
            <a:endParaRPr lang="en-US" sz="3000" dirty="0" smtClean="0">
              <a:solidFill>
                <a:srgbClr val="FFFF00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marL="222884" lvl="0" indent="-222884" algn="just" defTabSz="594359">
              <a:spcBef>
                <a:spcPts val="1400"/>
              </a:spcBef>
              <a:buFont typeface="Arial" charset="0"/>
              <a:buChar char="•"/>
              <a:defRPr sz="1800"/>
            </a:pPr>
            <a:r>
              <a:rPr lang="en-US" sz="3000" i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Constitutum</a:t>
            </a:r>
            <a:r>
              <a:rPr lang="en-US" sz="30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i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debiti</a:t>
            </a:r>
            <a:r>
              <a:rPr lang="en-US" sz="30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i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proprii</a:t>
            </a:r>
            <a:r>
              <a:rPr lang="en-US" sz="30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– re-pledge of debt in form of </a:t>
            </a:r>
            <a:r>
              <a:rPr lang="en-US" sz="3000" i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pactum</a:t>
            </a:r>
            <a:r>
              <a:rPr lang="en-US" sz="30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3000" b="1" i="1" dirty="0" smtClean="0">
              <a:solidFill>
                <a:srgbClr val="FFFF00"/>
              </a:solidFill>
              <a:latin typeface="Arial" pitchFamily="34" charset="0"/>
              <a:ea typeface="Arial Bold"/>
              <a:cs typeface="Arial" pitchFamily="34" charset="0"/>
              <a:sym typeface="Arial Bold"/>
            </a:endParaRPr>
          </a:p>
          <a:p>
            <a:pPr marL="222884" lvl="0" indent="-222884" algn="just" defTabSz="594359">
              <a:spcBef>
                <a:spcPts val="1400"/>
              </a:spcBef>
              <a:defRPr sz="1800"/>
            </a:pPr>
            <a:endParaRPr sz="3000" dirty="0">
              <a:solidFill>
                <a:srgbClr val="FFFF00"/>
              </a:solidFill>
              <a:latin typeface="Arial Bold"/>
              <a:ea typeface="Arial Bold"/>
              <a:cs typeface="Arial Bold"/>
              <a:sym typeface="Arial Bold"/>
            </a:endParaRPr>
          </a:p>
        </p:txBody>
      </p:sp>
    </p:spTree>
  </p:cSld>
  <p:clrMapOvr>
    <a:masterClrMapping/>
  </p:clrMapOvr>
  <p:transition spd="med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>
            <a:spLocks noGrp="1"/>
          </p:cNvSpPr>
          <p:nvPr>
            <p:ph type="title"/>
          </p:nvPr>
        </p:nvSpPr>
        <p:spPr>
          <a:xfrm>
            <a:off x="428625" y="274638"/>
            <a:ext cx="8258175" cy="296863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defTabSz="420623">
              <a:defRPr sz="1472">
                <a:solidFill>
                  <a:srgbClr val="FF9900"/>
                </a:solidFill>
                <a:latin typeface="Arial Bold"/>
                <a:ea typeface="Arial Bold"/>
                <a:cs typeface="Arial Bold"/>
                <a:sym typeface="Arial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472">
                <a:solidFill>
                  <a:srgbClr val="FF9900"/>
                </a:solidFill>
              </a:rPr>
              <a:t> </a:t>
            </a:r>
          </a:p>
        </p:txBody>
      </p:sp>
      <p:sp>
        <p:nvSpPr>
          <p:cNvPr id="136" name="Shape 136"/>
          <p:cNvSpPr>
            <a:spLocks noGrp="1"/>
          </p:cNvSpPr>
          <p:nvPr>
            <p:ph type="body" idx="1"/>
          </p:nvPr>
        </p:nvSpPr>
        <p:spPr>
          <a:xfrm>
            <a:off x="357188" y="332656"/>
            <a:ext cx="8329611" cy="5976663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222884" lvl="0" indent="-222884" algn="ctr" defTabSz="594359">
              <a:spcBef>
                <a:spcPts val="1400"/>
              </a:spcBef>
              <a:defRPr sz="1800"/>
            </a:pPr>
            <a:r>
              <a:rPr lang="en-US" sz="3000" b="1" dirty="0" smtClean="0">
                <a:solidFill>
                  <a:srgbClr val="FFFF00"/>
                </a:solidFill>
                <a:latin typeface="Arial Bold"/>
                <a:ea typeface="Arial Bold"/>
                <a:cs typeface="Arial Bold"/>
                <a:sym typeface="Arial Bold"/>
              </a:rPr>
              <a:t>Types of securities made by third parties</a:t>
            </a:r>
          </a:p>
          <a:p>
            <a:pPr marL="222884" lvl="0" indent="-222884" algn="just" defTabSz="594359">
              <a:spcBef>
                <a:spcPts val="1400"/>
              </a:spcBef>
              <a:buFont typeface="Arial" charset="0"/>
              <a:buChar char="•"/>
              <a:defRPr sz="1800"/>
            </a:pPr>
            <a:r>
              <a:rPr lang="en-US" sz="3000" dirty="0" smtClean="0">
                <a:solidFill>
                  <a:srgbClr val="FFFF00"/>
                </a:solidFill>
                <a:latin typeface="Arial Bold"/>
                <a:ea typeface="Arial Bold"/>
                <a:cs typeface="Arial Bold"/>
                <a:sym typeface="Arial Bold"/>
              </a:rPr>
              <a:t>Surety (</a:t>
            </a:r>
            <a:r>
              <a:rPr lang="en-US" sz="3000" i="1" dirty="0" err="1" smtClean="0">
                <a:solidFill>
                  <a:srgbClr val="FFFF00"/>
                </a:solidFill>
                <a:latin typeface="Arial Bold"/>
                <a:ea typeface="Arial Bold"/>
                <a:cs typeface="Arial Bold"/>
                <a:sym typeface="Arial Bold"/>
              </a:rPr>
              <a:t>adpromissio</a:t>
            </a:r>
            <a:r>
              <a:rPr lang="en-US" sz="3000" dirty="0" smtClean="0">
                <a:solidFill>
                  <a:srgbClr val="FFFF00"/>
                </a:solidFill>
                <a:latin typeface="Arial Bold"/>
                <a:ea typeface="Arial Bold"/>
                <a:cs typeface="Arial Bold"/>
                <a:sym typeface="Arial Bold"/>
              </a:rPr>
              <a:t>) </a:t>
            </a:r>
          </a:p>
          <a:p>
            <a:pPr marL="222884" lvl="0" indent="-222884" algn="just" defTabSz="594359">
              <a:spcBef>
                <a:spcPts val="1400"/>
              </a:spcBef>
              <a:buFont typeface="Arial" charset="0"/>
              <a:buChar char="•"/>
              <a:defRPr sz="1800"/>
            </a:pPr>
            <a:endParaRPr lang="en-US" sz="3000" dirty="0" smtClean="0">
              <a:solidFill>
                <a:srgbClr val="FFFF00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marL="222884" lvl="0" indent="-222884" algn="just" defTabSz="594359">
              <a:spcBef>
                <a:spcPts val="1400"/>
              </a:spcBef>
              <a:buFont typeface="Arial" charset="0"/>
              <a:buChar char="•"/>
              <a:defRPr sz="1800"/>
            </a:pPr>
            <a:r>
              <a:rPr lang="en-US" sz="3000" dirty="0" smtClean="0">
                <a:solidFill>
                  <a:srgbClr val="FFFF00"/>
                </a:solidFill>
                <a:latin typeface="Arial Bold"/>
                <a:ea typeface="Arial Bold"/>
                <a:cs typeface="Arial Bold"/>
                <a:sym typeface="Arial Bold"/>
              </a:rPr>
              <a:t>Intercession which could create another debtor or only guarantor</a:t>
            </a:r>
          </a:p>
          <a:p>
            <a:pPr marL="222884" lvl="0" indent="-222884" algn="just" defTabSz="594359">
              <a:spcBef>
                <a:spcPts val="1400"/>
              </a:spcBef>
              <a:buFont typeface="Arial" charset="0"/>
              <a:buChar char="•"/>
              <a:defRPr sz="1800"/>
            </a:pPr>
            <a:endParaRPr lang="en-US" sz="3000" dirty="0" smtClean="0">
              <a:solidFill>
                <a:srgbClr val="FFFF00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marL="222884" lvl="0" indent="-222884" algn="just" defTabSz="594359">
              <a:spcBef>
                <a:spcPts val="1400"/>
              </a:spcBef>
              <a:buFont typeface="Arial" charset="0"/>
              <a:buChar char="•"/>
              <a:defRPr sz="1800"/>
            </a:pPr>
            <a:r>
              <a:rPr lang="en-US" sz="3000" dirty="0" smtClean="0">
                <a:solidFill>
                  <a:srgbClr val="FFFF00"/>
                </a:solidFill>
                <a:latin typeface="Arial Bold"/>
                <a:ea typeface="Arial Bold"/>
                <a:cs typeface="Arial Bold"/>
                <a:sym typeface="Arial Bold"/>
              </a:rPr>
              <a:t>Credit mandate (</a:t>
            </a:r>
            <a:r>
              <a:rPr lang="en-US" sz="3000" i="1" dirty="0" err="1" smtClean="0">
                <a:solidFill>
                  <a:srgbClr val="FFFF00"/>
                </a:solidFill>
                <a:latin typeface="Arial Bold"/>
                <a:ea typeface="Arial Bold"/>
                <a:cs typeface="Arial Bold"/>
                <a:sym typeface="Arial Bold"/>
              </a:rPr>
              <a:t>mandatum</a:t>
            </a:r>
            <a:r>
              <a:rPr lang="en-US" sz="3000" i="1" dirty="0" smtClean="0">
                <a:solidFill>
                  <a:srgbClr val="FFFF00"/>
                </a:solidFill>
                <a:latin typeface="Arial Bold"/>
                <a:ea typeface="Arial Bold"/>
                <a:cs typeface="Arial Bold"/>
                <a:sym typeface="Arial Bold"/>
              </a:rPr>
              <a:t> </a:t>
            </a:r>
            <a:r>
              <a:rPr lang="en-US" sz="3000" i="1" dirty="0" err="1" smtClean="0">
                <a:solidFill>
                  <a:srgbClr val="FFFF00"/>
                </a:solidFill>
                <a:latin typeface="Arial Bold"/>
                <a:ea typeface="Arial Bold"/>
                <a:cs typeface="Arial Bold"/>
                <a:sym typeface="Arial Bold"/>
              </a:rPr>
              <a:t>qualificatum</a:t>
            </a:r>
            <a:r>
              <a:rPr lang="en-US" sz="3000" dirty="0" smtClean="0">
                <a:solidFill>
                  <a:srgbClr val="FFFF00"/>
                </a:solidFill>
                <a:latin typeface="Arial Bold"/>
                <a:ea typeface="Arial Bold"/>
                <a:cs typeface="Arial Bold"/>
                <a:sym typeface="Arial Bold"/>
              </a:rPr>
              <a:t>)</a:t>
            </a:r>
          </a:p>
          <a:p>
            <a:pPr marL="222884" lvl="0" indent="-222884" algn="just" defTabSz="594359">
              <a:spcBef>
                <a:spcPts val="1400"/>
              </a:spcBef>
              <a:buFont typeface="Arial" charset="0"/>
              <a:buChar char="•"/>
              <a:defRPr sz="1800"/>
            </a:pPr>
            <a:endParaRPr lang="en-US" sz="3000" dirty="0" smtClean="0">
              <a:solidFill>
                <a:srgbClr val="FFFF00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marL="222884" lvl="0" indent="-222884" algn="just" defTabSz="594359">
              <a:spcBef>
                <a:spcPts val="1400"/>
              </a:spcBef>
              <a:buFont typeface="Arial" charset="0"/>
              <a:buChar char="•"/>
              <a:defRPr sz="1800"/>
            </a:pPr>
            <a:r>
              <a:rPr lang="en-US" sz="3000" i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Constitutum</a:t>
            </a:r>
            <a:r>
              <a:rPr lang="en-US" sz="30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i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debiti</a:t>
            </a:r>
            <a:r>
              <a:rPr lang="en-US" sz="30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i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alieni</a:t>
            </a:r>
            <a:r>
              <a:rPr lang="en-US" sz="3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– guarantee of debt in form of </a:t>
            </a:r>
            <a:r>
              <a:rPr lang="en-US" sz="30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pactum</a:t>
            </a:r>
            <a:r>
              <a:rPr lang="en-US" sz="3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by third party</a:t>
            </a:r>
            <a:endParaRPr lang="en-US" sz="3000" b="1" dirty="0" smtClean="0">
              <a:solidFill>
                <a:srgbClr val="FFFF00"/>
              </a:solidFill>
              <a:latin typeface="Arial" pitchFamily="34" charset="0"/>
              <a:ea typeface="Arial Bold"/>
              <a:cs typeface="Arial" pitchFamily="34" charset="0"/>
              <a:sym typeface="Arial Bold"/>
            </a:endParaRPr>
          </a:p>
          <a:p>
            <a:pPr marL="222884" lvl="0" indent="-222884" algn="just" defTabSz="594359">
              <a:spcBef>
                <a:spcPts val="1400"/>
              </a:spcBef>
              <a:defRPr sz="1800"/>
            </a:pPr>
            <a:endParaRPr sz="3000" dirty="0">
              <a:solidFill>
                <a:srgbClr val="FFFF00"/>
              </a:solidFill>
              <a:latin typeface="Arial Bold"/>
              <a:ea typeface="Arial Bold"/>
              <a:cs typeface="Arial Bold"/>
              <a:sym typeface="Arial Bold"/>
            </a:endParaRP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/>
          </p:cNvSpPr>
          <p:nvPr>
            <p:ph type="title"/>
          </p:nvPr>
        </p:nvSpPr>
        <p:spPr>
          <a:xfrm>
            <a:off x="428625" y="274638"/>
            <a:ext cx="8258175" cy="296863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defTabSz="420623">
              <a:defRPr sz="1472">
                <a:solidFill>
                  <a:srgbClr val="FF9900"/>
                </a:solidFill>
                <a:latin typeface="Arial Bold"/>
                <a:ea typeface="Arial Bold"/>
                <a:cs typeface="Arial Bold"/>
                <a:sym typeface="Arial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472">
                <a:solidFill>
                  <a:srgbClr val="FF9900"/>
                </a:solidFill>
              </a:rPr>
              <a:t> </a:t>
            </a:r>
          </a:p>
        </p:txBody>
      </p:sp>
      <p:sp>
        <p:nvSpPr>
          <p:cNvPr id="58" name="Shape 58"/>
          <p:cNvSpPr>
            <a:spLocks noGrp="1"/>
          </p:cNvSpPr>
          <p:nvPr>
            <p:ph type="body" idx="1"/>
          </p:nvPr>
        </p:nvSpPr>
        <p:spPr>
          <a:xfrm>
            <a:off x="357188" y="642937"/>
            <a:ext cx="8329611" cy="5522367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342900" lvl="0" indent="-342900" algn="ctr">
              <a:lnSpc>
                <a:spcPct val="200000"/>
              </a:lnSpc>
              <a:spcBef>
                <a:spcPts val="2400"/>
              </a:spcBef>
              <a:defRPr sz="1800"/>
            </a:pPr>
            <a:r>
              <a:rPr sz="4000" dirty="0">
                <a:solidFill>
                  <a:srgbClr val="FFFF00"/>
                </a:solidFill>
              </a:rPr>
              <a:t>Development of obligation</a:t>
            </a:r>
            <a:r>
              <a:rPr sz="4000" dirty="0" smtClean="0">
                <a:solidFill>
                  <a:srgbClr val="FFFF00"/>
                </a:solidFill>
              </a:rPr>
              <a:t>:</a:t>
            </a:r>
            <a:endParaRPr sz="4000" dirty="0">
              <a:solidFill>
                <a:srgbClr val="FFFF00"/>
              </a:solidFill>
            </a:endParaRPr>
          </a:p>
          <a:p>
            <a:pPr marL="342900" lvl="0" indent="-342900">
              <a:defRPr sz="1800"/>
            </a:pPr>
            <a:r>
              <a:rPr sz="4000" dirty="0">
                <a:solidFill>
                  <a:srgbClr val="FFFF00"/>
                </a:solidFill>
              </a:rPr>
              <a:t>* initial source of obligation: damages done to estate of another </a:t>
            </a:r>
            <a:r>
              <a:rPr sz="4000" dirty="0" err="1">
                <a:solidFill>
                  <a:srgbClr val="FFFF00"/>
                </a:solidFill>
              </a:rPr>
              <a:t>pater</a:t>
            </a:r>
            <a:r>
              <a:rPr sz="4000" dirty="0">
                <a:solidFill>
                  <a:srgbClr val="FFFF00"/>
                </a:solidFill>
              </a:rPr>
              <a:t> </a:t>
            </a:r>
            <a:r>
              <a:rPr sz="4000" dirty="0" err="1">
                <a:solidFill>
                  <a:srgbClr val="FFFF00"/>
                </a:solidFill>
              </a:rPr>
              <a:t>familias</a:t>
            </a:r>
            <a:endParaRPr sz="4000" dirty="0">
              <a:solidFill>
                <a:srgbClr val="FFFF00"/>
              </a:solidFill>
            </a:endParaRPr>
          </a:p>
          <a:p>
            <a:pPr marL="342900" lvl="0" indent="-342900">
              <a:defRPr sz="1800"/>
            </a:pPr>
            <a:r>
              <a:rPr sz="4000" dirty="0">
                <a:solidFill>
                  <a:srgbClr val="FFFF00"/>
                </a:solidFill>
              </a:rPr>
              <a:t>* development of contracts due to need to use someone else estate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>
            <a:spLocks noGrp="1"/>
          </p:cNvSpPr>
          <p:nvPr>
            <p:ph type="title"/>
          </p:nvPr>
        </p:nvSpPr>
        <p:spPr>
          <a:xfrm>
            <a:off x="428625" y="274638"/>
            <a:ext cx="8258175" cy="296863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defTabSz="420623">
              <a:defRPr sz="1472">
                <a:solidFill>
                  <a:srgbClr val="FF9900"/>
                </a:solidFill>
                <a:latin typeface="Arial Bold"/>
                <a:ea typeface="Arial Bold"/>
                <a:cs typeface="Arial Bold"/>
                <a:sym typeface="Arial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472">
                <a:solidFill>
                  <a:srgbClr val="FF9900"/>
                </a:solidFill>
              </a:rPr>
              <a:t> </a:t>
            </a:r>
          </a:p>
        </p:txBody>
      </p:sp>
      <p:sp>
        <p:nvSpPr>
          <p:cNvPr id="61" name="Shape 61"/>
          <p:cNvSpPr>
            <a:spLocks noGrp="1"/>
          </p:cNvSpPr>
          <p:nvPr>
            <p:ph type="body" idx="1"/>
          </p:nvPr>
        </p:nvSpPr>
        <p:spPr>
          <a:xfrm>
            <a:off x="357188" y="642937"/>
            <a:ext cx="8329611" cy="5054601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342900" lvl="0" indent="-342900" algn="ctr">
              <a:spcBef>
                <a:spcPts val="2100"/>
              </a:spcBef>
              <a:defRPr sz="1800"/>
            </a:pPr>
            <a:r>
              <a:rPr sz="3600" dirty="0">
                <a:solidFill>
                  <a:srgbClr val="FFFF00"/>
                </a:solidFill>
                <a:latin typeface="Arial Bold"/>
                <a:ea typeface="Arial Bold"/>
                <a:cs typeface="Arial Bold"/>
                <a:sym typeface="Arial Bold"/>
              </a:rPr>
              <a:t>Obligation as a legal relationship:</a:t>
            </a:r>
          </a:p>
          <a:p>
            <a:pPr marL="342900" lvl="0" indent="-342900">
              <a:spcBef>
                <a:spcPts val="2100"/>
              </a:spcBef>
              <a:defRPr sz="1800"/>
            </a:pPr>
            <a:r>
              <a:rPr sz="3600" dirty="0">
                <a:solidFill>
                  <a:srgbClr val="FFFF00"/>
                </a:solidFill>
              </a:rPr>
              <a:t>  </a:t>
            </a:r>
          </a:p>
          <a:p>
            <a:pPr marL="342900" lvl="0" indent="-342900" algn="just">
              <a:spcBef>
                <a:spcPts val="2100"/>
              </a:spcBef>
              <a:defRPr sz="1800"/>
            </a:pPr>
            <a:r>
              <a:rPr sz="3600" dirty="0">
                <a:solidFill>
                  <a:srgbClr val="FFFF00"/>
                </a:solidFill>
              </a:rPr>
              <a:t>The obligation (</a:t>
            </a:r>
            <a:r>
              <a:rPr sz="3600" dirty="0" err="1">
                <a:solidFill>
                  <a:srgbClr val="FFFF00"/>
                </a:solidFill>
              </a:rPr>
              <a:t>obligatio</a:t>
            </a:r>
            <a:r>
              <a:rPr sz="3600" dirty="0">
                <a:solidFill>
                  <a:srgbClr val="FFFF00"/>
                </a:solidFill>
              </a:rPr>
              <a:t>) is a legal relationship between two parties, one of which is a creditor (creditor) and the other debtor (</a:t>
            </a:r>
            <a:r>
              <a:rPr sz="3600" dirty="0" err="1">
                <a:solidFill>
                  <a:srgbClr val="FFFF00"/>
                </a:solidFill>
              </a:rPr>
              <a:t>debitor</a:t>
            </a:r>
            <a:r>
              <a:rPr sz="3600" dirty="0">
                <a:solidFill>
                  <a:srgbClr val="FFFF00"/>
                </a:solidFill>
              </a:rPr>
              <a:t>).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/>
          </p:cNvSpPr>
          <p:nvPr>
            <p:ph type="title"/>
          </p:nvPr>
        </p:nvSpPr>
        <p:spPr>
          <a:xfrm>
            <a:off x="428625" y="274638"/>
            <a:ext cx="8258175" cy="296863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defTabSz="420623">
              <a:defRPr sz="1472">
                <a:solidFill>
                  <a:srgbClr val="FF9900"/>
                </a:solidFill>
                <a:latin typeface="Arial Bold"/>
                <a:ea typeface="Arial Bold"/>
                <a:cs typeface="Arial Bold"/>
                <a:sym typeface="Arial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472">
                <a:solidFill>
                  <a:srgbClr val="FF9900"/>
                </a:solidFill>
              </a:rPr>
              <a:t> </a:t>
            </a:r>
          </a:p>
        </p:txBody>
      </p:sp>
      <p:sp>
        <p:nvSpPr>
          <p:cNvPr id="64" name="Shape 64"/>
          <p:cNvSpPr>
            <a:spLocks noGrp="1"/>
          </p:cNvSpPr>
          <p:nvPr>
            <p:ph type="body" idx="1"/>
          </p:nvPr>
        </p:nvSpPr>
        <p:spPr>
          <a:xfrm>
            <a:off x="323528" y="620687"/>
            <a:ext cx="8329611" cy="5688633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305180" lvl="0" indent="-305180" algn="ctr" defTabSz="813816">
              <a:spcBef>
                <a:spcPts val="1900"/>
              </a:spcBef>
              <a:defRPr sz="1800"/>
            </a:pPr>
            <a:r>
              <a:rPr sz="3600" dirty="0">
                <a:solidFill>
                  <a:srgbClr val="FFFF00"/>
                </a:solidFill>
              </a:rPr>
              <a:t>Obligation is build on the principle of equality of contracting parties, which means that creditor has no power over debtor. </a:t>
            </a:r>
            <a:endParaRPr lang="pl-PL" sz="3600" dirty="0" smtClean="0">
              <a:solidFill>
                <a:srgbClr val="FFFF00"/>
              </a:solidFill>
            </a:endParaRPr>
          </a:p>
          <a:p>
            <a:pPr marL="305180" lvl="0" indent="-305180" algn="ctr" defTabSz="813816">
              <a:spcBef>
                <a:spcPts val="1900"/>
              </a:spcBef>
              <a:defRPr sz="1800"/>
            </a:pPr>
            <a:r>
              <a:rPr sz="3600" dirty="0" smtClean="0">
                <a:solidFill>
                  <a:srgbClr val="FFFF00"/>
                </a:solidFill>
              </a:rPr>
              <a:t>Obligation </a:t>
            </a:r>
            <a:r>
              <a:rPr sz="3600" dirty="0">
                <a:solidFill>
                  <a:srgbClr val="FFFF00"/>
                </a:solidFill>
              </a:rPr>
              <a:t>was not only a legal relationship, but was also treated as property (part of res </a:t>
            </a:r>
            <a:r>
              <a:rPr sz="3600" dirty="0" err="1">
                <a:solidFill>
                  <a:srgbClr val="FFFF00"/>
                </a:solidFill>
              </a:rPr>
              <a:t>incorporales</a:t>
            </a:r>
            <a:r>
              <a:rPr sz="3600" dirty="0">
                <a:solidFill>
                  <a:srgbClr val="FFFF00"/>
                </a:solidFill>
              </a:rPr>
              <a:t> – immaterial property) which can be subject of </a:t>
            </a:r>
            <a:r>
              <a:rPr sz="3600" dirty="0" err="1">
                <a:solidFill>
                  <a:srgbClr val="FFFF00"/>
                </a:solidFill>
              </a:rPr>
              <a:t>businnes</a:t>
            </a:r>
            <a:r>
              <a:rPr sz="3600" dirty="0">
                <a:solidFill>
                  <a:srgbClr val="FFFF00"/>
                </a:solidFill>
              </a:rPr>
              <a:t> </a:t>
            </a:r>
            <a:r>
              <a:rPr sz="3600" dirty="0" smtClean="0">
                <a:solidFill>
                  <a:srgbClr val="FFFF00"/>
                </a:solidFill>
              </a:rPr>
              <a:t>transactions</a:t>
            </a:r>
            <a:r>
              <a:rPr lang="pl-PL" sz="3600" dirty="0" smtClean="0">
                <a:solidFill>
                  <a:srgbClr val="FFFF00"/>
                </a:solidFill>
              </a:rPr>
              <a:t>.</a:t>
            </a:r>
            <a:r>
              <a:rPr sz="3600" dirty="0" smtClean="0">
                <a:solidFill>
                  <a:srgbClr val="FFFF00"/>
                </a:solidFill>
              </a:rPr>
              <a:t>   </a:t>
            </a:r>
            <a:r>
              <a:rPr sz="3204" dirty="0">
                <a:solidFill>
                  <a:srgbClr val="FFFF00"/>
                </a:solidFill>
              </a:rPr>
              <a:t>	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>
            <a:spLocks noGrp="1"/>
          </p:cNvSpPr>
          <p:nvPr>
            <p:ph type="title"/>
          </p:nvPr>
        </p:nvSpPr>
        <p:spPr>
          <a:xfrm>
            <a:off x="428625" y="274638"/>
            <a:ext cx="8258175" cy="296863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defTabSz="420623">
              <a:defRPr sz="1472">
                <a:solidFill>
                  <a:srgbClr val="FF9900"/>
                </a:solidFill>
                <a:latin typeface="Arial Bold"/>
                <a:ea typeface="Arial Bold"/>
                <a:cs typeface="Arial Bold"/>
                <a:sym typeface="Arial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472">
                <a:solidFill>
                  <a:srgbClr val="FF9900"/>
                </a:solidFill>
              </a:rPr>
              <a:t> </a:t>
            </a:r>
          </a:p>
        </p:txBody>
      </p:sp>
      <p:sp>
        <p:nvSpPr>
          <p:cNvPr id="67" name="Shape 67"/>
          <p:cNvSpPr>
            <a:spLocks noGrp="1"/>
          </p:cNvSpPr>
          <p:nvPr>
            <p:ph type="body" idx="1"/>
          </p:nvPr>
        </p:nvSpPr>
        <p:spPr>
          <a:xfrm>
            <a:off x="357188" y="642937"/>
            <a:ext cx="8329611" cy="5054601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342900" lvl="0" indent="-342900" algn="ctr">
              <a:spcBef>
                <a:spcPts val="2100"/>
              </a:spcBef>
              <a:defRPr sz="1800"/>
            </a:pPr>
            <a:r>
              <a:rPr sz="3600" dirty="0">
                <a:solidFill>
                  <a:srgbClr val="FFFF00"/>
                </a:solidFill>
                <a:latin typeface="Arial Bold"/>
                <a:ea typeface="Arial Bold"/>
                <a:cs typeface="Arial Bold"/>
                <a:sym typeface="Arial Bold"/>
              </a:rPr>
              <a:t>Obligation and actio (suit) </a:t>
            </a:r>
          </a:p>
          <a:p>
            <a:pPr marL="342900" lvl="0" indent="-342900" algn="ctr">
              <a:spcBef>
                <a:spcPts val="2100"/>
              </a:spcBef>
              <a:defRPr sz="1800"/>
            </a:pPr>
            <a:r>
              <a:rPr sz="3600" dirty="0">
                <a:solidFill>
                  <a:srgbClr val="FFFF00"/>
                </a:solidFill>
              </a:rPr>
              <a:t>In </a:t>
            </a:r>
            <a:r>
              <a:rPr lang="pl-PL" sz="3600" dirty="0" smtClean="0">
                <a:solidFill>
                  <a:srgbClr val="FFFF00"/>
                </a:solidFill>
              </a:rPr>
              <a:t>R</a:t>
            </a:r>
            <a:r>
              <a:rPr sz="3600" dirty="0" err="1" smtClean="0">
                <a:solidFill>
                  <a:srgbClr val="FFFF00"/>
                </a:solidFill>
              </a:rPr>
              <a:t>oman</a:t>
            </a:r>
            <a:r>
              <a:rPr sz="3600" dirty="0" smtClean="0">
                <a:solidFill>
                  <a:srgbClr val="FFFF00"/>
                </a:solidFill>
              </a:rPr>
              <a:t> </a:t>
            </a:r>
            <a:r>
              <a:rPr sz="3600" dirty="0">
                <a:solidFill>
                  <a:srgbClr val="FFFF00"/>
                </a:solidFill>
              </a:rPr>
              <a:t>law obligation was strictly bonded to specific suit – without suit obligation wasn’t enforceable. </a:t>
            </a:r>
          </a:p>
          <a:p>
            <a:pPr marL="342900" lvl="0" indent="-342900" algn="ctr">
              <a:spcBef>
                <a:spcPts val="2100"/>
              </a:spcBef>
              <a:defRPr sz="1800"/>
            </a:pPr>
            <a:r>
              <a:rPr sz="3600" dirty="0">
                <a:solidFill>
                  <a:srgbClr val="FFFF00"/>
                </a:solidFill>
              </a:rPr>
              <a:t>New obligations was created by adding judicial provisions to new types of agreements. 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/>
          </p:cNvSpPr>
          <p:nvPr>
            <p:ph type="title"/>
          </p:nvPr>
        </p:nvSpPr>
        <p:spPr>
          <a:xfrm>
            <a:off x="428625" y="274638"/>
            <a:ext cx="8258175" cy="296863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defTabSz="420623">
              <a:defRPr sz="1472">
                <a:solidFill>
                  <a:srgbClr val="FF9900"/>
                </a:solidFill>
                <a:latin typeface="Arial Bold"/>
                <a:ea typeface="Arial Bold"/>
                <a:cs typeface="Arial Bold"/>
                <a:sym typeface="Arial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472">
                <a:solidFill>
                  <a:srgbClr val="FF9900"/>
                </a:solidFill>
              </a:rPr>
              <a:t> </a:t>
            </a:r>
          </a:p>
        </p:txBody>
      </p:sp>
      <p:sp>
        <p:nvSpPr>
          <p:cNvPr id="70" name="Shape 70"/>
          <p:cNvSpPr>
            <a:spLocks noGrp="1"/>
          </p:cNvSpPr>
          <p:nvPr>
            <p:ph type="body" idx="1"/>
          </p:nvPr>
        </p:nvSpPr>
        <p:spPr>
          <a:xfrm>
            <a:off x="357188" y="642937"/>
            <a:ext cx="8329611" cy="5054601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342900" lvl="0" indent="-342900">
              <a:spcBef>
                <a:spcPts val="2100"/>
              </a:spcBef>
              <a:defRPr sz="1800"/>
            </a:pPr>
            <a:r>
              <a:rPr sz="3600" dirty="0">
                <a:solidFill>
                  <a:srgbClr val="FFFF00"/>
                </a:solidFill>
              </a:rPr>
              <a:t>Relations not covered by any </a:t>
            </a:r>
            <a:r>
              <a:rPr sz="3600" i="1" dirty="0">
                <a:solidFill>
                  <a:srgbClr val="FFFF00"/>
                </a:solidFill>
              </a:rPr>
              <a:t>actio</a:t>
            </a:r>
            <a:r>
              <a:rPr sz="3600" dirty="0">
                <a:solidFill>
                  <a:srgbClr val="FFFF00"/>
                </a:solidFill>
              </a:rPr>
              <a:t> could be subject of granting special provision by </a:t>
            </a:r>
            <a:r>
              <a:rPr sz="3600" dirty="0" err="1">
                <a:solidFill>
                  <a:srgbClr val="FFFF00"/>
                </a:solidFill>
              </a:rPr>
              <a:t>pretor</a:t>
            </a:r>
            <a:r>
              <a:rPr sz="3600" dirty="0">
                <a:solidFill>
                  <a:srgbClr val="FFFF00"/>
                </a:solidFill>
              </a:rPr>
              <a:t>. </a:t>
            </a:r>
            <a:endParaRPr lang="pl-PL" sz="3600" dirty="0" smtClean="0">
              <a:solidFill>
                <a:srgbClr val="FFFF00"/>
              </a:solidFill>
            </a:endParaRPr>
          </a:p>
          <a:p>
            <a:pPr marL="342900" lvl="0" indent="-342900">
              <a:spcBef>
                <a:spcPts val="2100"/>
              </a:spcBef>
              <a:defRPr sz="1800"/>
            </a:pPr>
            <a:endParaRPr sz="3600" dirty="0">
              <a:solidFill>
                <a:srgbClr val="FFFF00"/>
              </a:solidFill>
            </a:endParaRPr>
          </a:p>
          <a:p>
            <a:pPr marL="342900" lvl="0" indent="-342900">
              <a:spcBef>
                <a:spcPts val="2100"/>
              </a:spcBef>
              <a:defRPr sz="1800"/>
            </a:pPr>
            <a:r>
              <a:rPr sz="3600" dirty="0" err="1">
                <a:solidFill>
                  <a:srgbClr val="FFFF00"/>
                </a:solidFill>
              </a:rPr>
              <a:t>Pretor</a:t>
            </a:r>
            <a:r>
              <a:rPr sz="3600" dirty="0">
                <a:solidFill>
                  <a:srgbClr val="FFFF00"/>
                </a:solidFill>
              </a:rPr>
              <a:t> could grant </a:t>
            </a:r>
            <a:r>
              <a:rPr sz="3600" i="1" dirty="0">
                <a:solidFill>
                  <a:srgbClr val="FFFF00"/>
                </a:solidFill>
              </a:rPr>
              <a:t>actio in factum </a:t>
            </a:r>
            <a:r>
              <a:rPr sz="3600" dirty="0">
                <a:solidFill>
                  <a:srgbClr val="FFFF00"/>
                </a:solidFill>
              </a:rPr>
              <a:t>– suit build on facts that were foundation of parties relationship. </a:t>
            </a: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/>
          </p:cNvSpPr>
          <p:nvPr>
            <p:ph type="title"/>
          </p:nvPr>
        </p:nvSpPr>
        <p:spPr>
          <a:xfrm>
            <a:off x="428625" y="274638"/>
            <a:ext cx="8258175" cy="296863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defTabSz="420623">
              <a:defRPr sz="1472">
                <a:solidFill>
                  <a:srgbClr val="FF9900"/>
                </a:solidFill>
                <a:latin typeface="Arial Bold"/>
                <a:ea typeface="Arial Bold"/>
                <a:cs typeface="Arial Bold"/>
                <a:sym typeface="Arial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472">
                <a:solidFill>
                  <a:srgbClr val="FF9900"/>
                </a:solidFill>
              </a:rPr>
              <a:t> </a:t>
            </a:r>
          </a:p>
        </p:txBody>
      </p:sp>
      <p:sp>
        <p:nvSpPr>
          <p:cNvPr id="73" name="Shape 73"/>
          <p:cNvSpPr>
            <a:spLocks noGrp="1"/>
          </p:cNvSpPr>
          <p:nvPr>
            <p:ph type="body" idx="1"/>
          </p:nvPr>
        </p:nvSpPr>
        <p:spPr>
          <a:xfrm>
            <a:off x="357188" y="642937"/>
            <a:ext cx="8329611" cy="5054601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342900" lvl="0" indent="-342900" algn="ctr">
              <a:spcBef>
                <a:spcPts val="2100"/>
              </a:spcBef>
              <a:defRPr sz="1800"/>
            </a:pPr>
            <a:r>
              <a:rPr sz="3600">
                <a:solidFill>
                  <a:srgbClr val="FFFF00"/>
                </a:solidFill>
                <a:latin typeface="Arial Bold"/>
                <a:ea typeface="Arial Bold"/>
                <a:cs typeface="Arial Bold"/>
                <a:sym typeface="Arial Bold"/>
              </a:rPr>
              <a:t>Origin of obligation </a:t>
            </a:r>
          </a:p>
          <a:p>
            <a:pPr marL="342900" lvl="0" indent="-342900" algn="ctr">
              <a:spcBef>
                <a:spcPts val="2100"/>
              </a:spcBef>
              <a:defRPr sz="1800"/>
            </a:pPr>
            <a:r>
              <a:rPr sz="3600">
                <a:solidFill>
                  <a:srgbClr val="FFFF00"/>
                </a:solidFill>
                <a:latin typeface="Arial Bold"/>
                <a:ea typeface="Arial Bold"/>
                <a:cs typeface="Arial Bold"/>
                <a:sym typeface="Arial Bold"/>
              </a:rPr>
              <a:t>in the Law of Twelve Tables</a:t>
            </a:r>
          </a:p>
          <a:p>
            <a:pPr marL="857250" lvl="0" indent="-857250" algn="just">
              <a:spcBef>
                <a:spcPts val="1900"/>
              </a:spcBef>
              <a:buClr>
                <a:srgbClr val="FFFF00"/>
              </a:buClr>
              <a:buSzPct val="100000"/>
              <a:buAutoNum type="romanUcPeriod"/>
              <a:defRPr sz="1800"/>
            </a:pPr>
            <a:endParaRPr sz="3600">
              <a:solidFill>
                <a:srgbClr val="FFFF00"/>
              </a:solidFill>
            </a:endParaRPr>
          </a:p>
          <a:p>
            <a:pPr marL="964406" lvl="0" indent="-964406" algn="just">
              <a:spcBef>
                <a:spcPts val="2100"/>
              </a:spcBef>
              <a:buClr>
                <a:srgbClr val="FFFF00"/>
              </a:buClr>
              <a:buSzPct val="100000"/>
              <a:buAutoNum type="romanUcPeriod"/>
              <a:defRPr sz="1800"/>
            </a:pPr>
            <a:r>
              <a:rPr sz="3600">
                <a:solidFill>
                  <a:srgbClr val="FFFF00"/>
                </a:solidFill>
              </a:rPr>
              <a:t>Contracts</a:t>
            </a:r>
          </a:p>
          <a:p>
            <a:pPr marL="964406" lvl="0" indent="-964406" algn="just">
              <a:spcBef>
                <a:spcPts val="2100"/>
              </a:spcBef>
              <a:buClr>
                <a:srgbClr val="FFFF00"/>
              </a:buClr>
              <a:buSzPct val="100000"/>
              <a:buAutoNum type="romanUcPeriod"/>
              <a:defRPr sz="1800"/>
            </a:pPr>
            <a:r>
              <a:rPr sz="3600">
                <a:solidFill>
                  <a:srgbClr val="FFFF00"/>
                </a:solidFill>
              </a:rPr>
              <a:t>Torts</a:t>
            </a:r>
          </a:p>
          <a:p>
            <a:pPr marL="342900" lvl="0" indent="-342900">
              <a:spcBef>
                <a:spcPts val="2100"/>
              </a:spcBef>
              <a:defRPr sz="1800"/>
            </a:pPr>
            <a:r>
              <a:rPr sz="3600">
                <a:solidFill>
                  <a:srgbClr val="FFFF00"/>
                </a:solidFill>
              </a:rPr>
              <a:t> 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660033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8F8F8F"/>
      </a:accent3>
      <a:accent4>
        <a:srgbClr val="707070"/>
      </a:accent4>
      <a:accent5>
        <a:srgbClr val="DAEDEF"/>
      </a:accent5>
      <a:accent6>
        <a:srgbClr val="2D2D8A"/>
      </a:accent6>
      <a:hlink>
        <a:srgbClr val="0000FF"/>
      </a:hlink>
      <a:folHlink>
        <a:srgbClr val="FF00FF"/>
      </a:folHlink>
    </a:clrScheme>
    <a:fontScheme name="Default">
      <a:majorFont>
        <a:latin typeface="Avenir Roman"/>
        <a:ea typeface="Avenir Roman"/>
        <a:cs typeface="Avenir Roman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BBE0E3"/>
          </a:solidFill>
          <a:prstDash val="solid"/>
          <a:bevel/>
        </a:ln>
        <a:effectLst>
          <a:outerShdw blurRad="38100" dist="23000" dir="5400000" rotWithShape="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BBE0E3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8F8F8F"/>
      </a:accent3>
      <a:accent4>
        <a:srgbClr val="707070"/>
      </a:accent4>
      <a:accent5>
        <a:srgbClr val="DAEDEF"/>
      </a:accent5>
      <a:accent6>
        <a:srgbClr val="2D2D8A"/>
      </a:accent6>
      <a:hlink>
        <a:srgbClr val="0000FF"/>
      </a:hlink>
      <a:folHlink>
        <a:srgbClr val="FF00FF"/>
      </a:folHlink>
    </a:clrScheme>
    <a:fontScheme name="Default">
      <a:majorFont>
        <a:latin typeface="Avenir Roman"/>
        <a:ea typeface="Avenir Roman"/>
        <a:cs typeface="Avenir Roman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BBE0E3"/>
          </a:solidFill>
          <a:prstDash val="solid"/>
          <a:bevel/>
        </a:ln>
        <a:effectLst>
          <a:outerShdw blurRad="38100" dist="23000" dir="5400000" rotWithShape="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BBE0E3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1390</Words>
  <Application>Microsoft Office PowerPoint</Application>
  <PresentationFormat>Pokaz na ekranie (4:3)</PresentationFormat>
  <Paragraphs>227</Paragraphs>
  <Slides>37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37</vt:i4>
      </vt:variant>
    </vt:vector>
  </HeadingPairs>
  <TitlesOfParts>
    <vt:vector size="38" baseType="lpstr">
      <vt:lpstr>Default</vt:lpstr>
      <vt:lpstr>Law of obligations: Introduction and concept of obligation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Foundation of contractual liability</vt:lpstr>
      <vt:lpstr>Prezentacja programu PowerPoint</vt:lpstr>
      <vt:lpstr> </vt:lpstr>
      <vt:lpstr> </vt:lpstr>
      <vt:lpstr> </vt:lpstr>
      <vt:lpstr> 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Law of obligations: Introduction and concept of obligation</dc:title>
  <dc:creator>Mateusz</dc:creator>
  <cp:lastModifiedBy>Wojciech</cp:lastModifiedBy>
  <cp:revision>15</cp:revision>
  <dcterms:modified xsi:type="dcterms:W3CDTF">2014-12-04T14:22:36Z</dcterms:modified>
</cp:coreProperties>
</file>