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867B-F10B-4045-BC99-E8E48A775477}" type="datetimeFigureOut">
              <a:rPr lang="pl-PL" smtClean="0"/>
              <a:t>2018-10-20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444229-9507-480A-9EEF-D0C26A39B9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867B-F10B-4045-BC99-E8E48A775477}" type="datetimeFigureOut">
              <a:rPr lang="pl-PL" smtClean="0"/>
              <a:t>2018-10-20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229-9507-480A-9EEF-D0C26A39B9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867B-F10B-4045-BC99-E8E48A775477}" type="datetimeFigureOut">
              <a:rPr lang="pl-PL" smtClean="0"/>
              <a:t>2018-10-20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229-9507-480A-9EEF-D0C26A39B9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867B-F10B-4045-BC99-E8E48A775477}" type="datetimeFigureOut">
              <a:rPr lang="pl-PL" smtClean="0"/>
              <a:t>2018-10-20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A444229-9507-480A-9EEF-D0C26A39B9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867B-F10B-4045-BC99-E8E48A775477}" type="datetimeFigureOut">
              <a:rPr lang="pl-PL" smtClean="0"/>
              <a:t>2018-10-20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229-9507-480A-9EEF-D0C26A39B9B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867B-F10B-4045-BC99-E8E48A775477}" type="datetimeFigureOut">
              <a:rPr lang="pl-PL" smtClean="0"/>
              <a:t>2018-10-20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229-9507-480A-9EEF-D0C26A39B9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867B-F10B-4045-BC99-E8E48A775477}" type="datetimeFigureOut">
              <a:rPr lang="pl-PL" smtClean="0"/>
              <a:t>2018-10-20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A444229-9507-480A-9EEF-D0C26A39B9BC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oliniow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867B-F10B-4045-BC99-E8E48A775477}" type="datetimeFigureOut">
              <a:rPr lang="pl-PL" smtClean="0"/>
              <a:t>2018-10-20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229-9507-480A-9EEF-D0C26A39B9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867B-F10B-4045-BC99-E8E48A775477}" type="datetimeFigureOut">
              <a:rPr lang="pl-PL" smtClean="0"/>
              <a:t>2018-10-20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229-9507-480A-9EEF-D0C26A39B9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oliniow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867B-F10B-4045-BC99-E8E48A775477}" type="datetimeFigureOut">
              <a:rPr lang="pl-PL" smtClean="0"/>
              <a:t>2018-10-20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229-9507-480A-9EEF-D0C26A39B9B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4867B-F10B-4045-BC99-E8E48A775477}" type="datetimeFigureOut">
              <a:rPr lang="pl-PL" smtClean="0"/>
              <a:t>2018-10-20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44229-9507-480A-9EEF-D0C26A39B9BC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oliniow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C94867B-F10B-4045-BC99-E8E48A775477}" type="datetimeFigureOut">
              <a:rPr lang="pl-PL" smtClean="0"/>
              <a:t>2018-10-20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444229-9507-480A-9EEF-D0C26A39B9BC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oliniow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oliniow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421" y="4077072"/>
            <a:ext cx="8458200" cy="1222375"/>
          </a:xfrm>
        </p:spPr>
        <p:txBody>
          <a:bodyPr>
            <a:normAutofit fontScale="90000"/>
          </a:bodyPr>
          <a:lstStyle/>
          <a:p>
            <a:r>
              <a:rPr lang="pl-PL" sz="4400" dirty="0" smtClean="0"/>
              <a:t>ETYKA ZAWODÓW PRAWNICZYCH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Mgr </a:t>
            </a:r>
            <a:r>
              <a:rPr lang="pl-PL" dirty="0" err="1" smtClean="0"/>
              <a:t>małgorzata</a:t>
            </a:r>
            <a:r>
              <a:rPr lang="pl-PL" dirty="0" smtClean="0"/>
              <a:t> </a:t>
            </a:r>
            <a:r>
              <a:rPr lang="pl-PL" dirty="0" err="1" smtClean="0"/>
              <a:t>szymańska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317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Problemy etycznego stanowienia prawa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Czy prawo nieetyczne obowiązuje?</a:t>
            </a:r>
          </a:p>
          <a:p>
            <a:pPr algn="just"/>
            <a:r>
              <a:rPr lang="pl-PL" dirty="0" smtClean="0"/>
              <a:t>Jakie są wyznaczniki etyki w prawie?</a:t>
            </a:r>
          </a:p>
          <a:p>
            <a:pPr algn="just"/>
            <a:r>
              <a:rPr lang="pl-PL" dirty="0" smtClean="0"/>
              <a:t>Czy organizacja międzynarodowa może narzucić swój system wartości państwom członkowskim?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050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8991600" cy="5472608"/>
          </a:xfrm>
        </p:spPr>
        <p:txBody>
          <a:bodyPr>
            <a:normAutofit fontScale="92500" lnSpcReduction="10000"/>
          </a:bodyPr>
          <a:lstStyle/>
          <a:p>
            <a:r>
              <a:rPr lang="pl-PL" dirty="0" smtClean="0"/>
              <a:t>Podaj przykłady</a:t>
            </a:r>
          </a:p>
          <a:p>
            <a:pPr marL="514350" indent="-514350">
              <a:buAutoNum type="arabicPeriod"/>
            </a:pPr>
            <a:r>
              <a:rPr lang="pl-PL" dirty="0" smtClean="0"/>
              <a:t>Czynów stanowiących przekroczenie jakichś norm moralnych, będących przedmiotem moralnego potępienia, które nie są zarazem przekroczeniem żadnej normy prawnej;</a:t>
            </a:r>
          </a:p>
          <a:p>
            <a:pPr marL="514350" indent="-514350">
              <a:buAutoNum type="arabicPeriod"/>
            </a:pPr>
            <a:r>
              <a:rPr lang="pl-PL" dirty="0" smtClean="0"/>
              <a:t>Czynów stanowiących przekroczenie przepisów prawa, nie będących zarazem naruszeniem reguł moralnych;</a:t>
            </a:r>
          </a:p>
          <a:p>
            <a:pPr marL="514350" indent="-514350">
              <a:buAutoNum type="arabicPeriod"/>
            </a:pPr>
            <a:r>
              <a:rPr lang="pl-PL" dirty="0" smtClean="0"/>
              <a:t>Czynów, które stanowiąc przekroczenie prawa są zarazem czynami niemoralnymi;</a:t>
            </a:r>
          </a:p>
          <a:p>
            <a:pPr marL="514350" indent="-514350">
              <a:buAutoNum type="arabicPeriod"/>
            </a:pPr>
            <a:r>
              <a:rPr lang="pl-PL" dirty="0" smtClean="0"/>
              <a:t>Czynów, które respektując jakąś normę moralną są zarazem naruszeniem prawa i przeciwnie.</a:t>
            </a:r>
          </a:p>
          <a:p>
            <a:pPr marL="514350" indent="-514350">
              <a:buAutoNum type="arabicPeriod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71090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09959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Zewnętrzna i wewnętrzna moralność prawa (aksjologia prawa)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pl-PL" dirty="0" smtClean="0"/>
          </a:p>
          <a:p>
            <a:pPr algn="just"/>
            <a:r>
              <a:rPr lang="pl-PL" dirty="0" smtClean="0"/>
              <a:t>Moralność wewnętrzna – normy prawne treściowo zbieżne z moralnymi, zasady moralne inkorporowane w system prawa, które prawo realizuje. Również zasady określające funkcjonowanie prawa i jego instytucji o wymiarze moralnym np. zasada</a:t>
            </a:r>
            <a:r>
              <a:rPr lang="pl-PL" i="1" dirty="0" smtClean="0"/>
              <a:t> in dubio pro </a:t>
            </a:r>
            <a:r>
              <a:rPr lang="pl-PL" i="1" dirty="0" err="1" smtClean="0"/>
              <a:t>reo</a:t>
            </a:r>
            <a:r>
              <a:rPr lang="pl-PL" i="1" dirty="0" smtClean="0"/>
              <a:t>.</a:t>
            </a:r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4421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l-PL" dirty="0"/>
              <a:t>Zewnętrzna i wewnętrzna moralność prawa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 smtClean="0"/>
              <a:t>Moralność zewnętrzna – zwykle sprowadzana do tzw. klauzul generalnych, polegających na odwoływaniu się w sytuacjach prawnie złożonych do społecznie doniosłych wartości moralnych, niesformułowanych wprost w systemie prawa, np. zasady współżycia społecznego.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3432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Terminy konsultacji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dirty="0"/>
              <a:t>- 20.10.2018 r. - 9:45-10:45</a:t>
            </a:r>
          </a:p>
          <a:p>
            <a:pPr algn="just"/>
            <a:r>
              <a:rPr lang="pl-PL" dirty="0"/>
              <a:t>- 3.11.2018 r. - 9:45 - 10:45</a:t>
            </a:r>
          </a:p>
          <a:p>
            <a:pPr algn="just"/>
            <a:r>
              <a:rPr lang="pl-PL" dirty="0"/>
              <a:t>- 15.12.2018 r. - 11:30-12:30</a:t>
            </a:r>
          </a:p>
          <a:p>
            <a:pPr algn="just"/>
            <a:r>
              <a:rPr lang="pl-PL" dirty="0"/>
              <a:t>- 12.01.2018 r. </a:t>
            </a:r>
            <a:r>
              <a:rPr lang="pl-PL" dirty="0" smtClean="0"/>
              <a:t>– 11:30-12:30 </a:t>
            </a:r>
          </a:p>
          <a:p>
            <a:pPr algn="just"/>
            <a:endParaRPr lang="pl-PL" dirty="0"/>
          </a:p>
          <a:p>
            <a:pPr algn="just"/>
            <a:r>
              <a:rPr lang="pl-PL" dirty="0" smtClean="0"/>
              <a:t>Pokój 301 w budynku </a:t>
            </a:r>
            <a:r>
              <a:rPr lang="pl-PL" dirty="0" smtClean="0"/>
              <a:t>A</a:t>
            </a:r>
          </a:p>
          <a:p>
            <a:pPr algn="just"/>
            <a:r>
              <a:rPr lang="pl-PL" dirty="0" smtClean="0"/>
              <a:t>Adres mail:</a:t>
            </a:r>
          </a:p>
          <a:p>
            <a:pPr marL="0" indent="0" algn="just">
              <a:buNone/>
            </a:pPr>
            <a:r>
              <a:rPr lang="pl-PL" dirty="0" smtClean="0"/>
              <a:t>malgorzataszymanska27@gmail.com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820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812088" cy="4955381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Słowo </a:t>
            </a:r>
            <a:r>
              <a:rPr lang="pl-PL" dirty="0"/>
              <a:t>„etyka" pochodzi od greckiego </a:t>
            </a:r>
            <a:r>
              <a:rPr lang="pl-PL" i="1" dirty="0" err="1" smtClean="0"/>
              <a:t>ethikos</a:t>
            </a:r>
            <a:r>
              <a:rPr lang="pl-PL" dirty="0" smtClean="0"/>
              <a:t>, a </a:t>
            </a:r>
            <a:r>
              <a:rPr lang="pl-PL" dirty="0"/>
              <a:t>to z kolei od słowa </a:t>
            </a:r>
            <a:r>
              <a:rPr lang="pl-PL" i="1" dirty="0" err="1" smtClean="0"/>
              <a:t>ethos</a:t>
            </a:r>
            <a:r>
              <a:rPr lang="pl-PL" dirty="0" smtClean="0"/>
              <a:t>, </a:t>
            </a:r>
            <a:r>
              <a:rPr lang="pl-PL" dirty="0"/>
              <a:t>oznaczającego zwyczaj, obyczaj, charakter. </a:t>
            </a:r>
            <a:endParaRPr lang="pl-PL" dirty="0" smtClean="0"/>
          </a:p>
          <a:p>
            <a:pPr algn="just"/>
            <a:r>
              <a:rPr lang="pl-PL" dirty="0" smtClean="0"/>
              <a:t>Słowo </a:t>
            </a:r>
            <a:r>
              <a:rPr lang="pl-PL" dirty="0"/>
              <a:t>„moralność" pochodzi natomiast od łacińskiego </a:t>
            </a:r>
            <a:r>
              <a:rPr lang="pl-PL" i="1" dirty="0" err="1" smtClean="0"/>
              <a:t>mos</a:t>
            </a:r>
            <a:r>
              <a:rPr lang="pl-PL" dirty="0" smtClean="0"/>
              <a:t> oznaczającego </a:t>
            </a:r>
            <a:r>
              <a:rPr lang="pl-PL" dirty="0"/>
              <a:t>charakter, obyczaj, to, co konieczne i od przymiotnika </a:t>
            </a:r>
            <a:r>
              <a:rPr lang="pl-PL" i="1" dirty="0" err="1"/>
              <a:t>moralis</a:t>
            </a:r>
            <a:r>
              <a:rPr lang="pl-PL" dirty="0"/>
              <a:t>, który znaczy tyle, co „obyczajny". „zgodny ze zwyczajami".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1811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340768"/>
            <a:ext cx="8668072" cy="4739357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dirty="0" smtClean="0"/>
              <a:t>W </a:t>
            </a:r>
            <a:r>
              <a:rPr lang="pl-PL" dirty="0"/>
              <a:t>potocznym języku różnica między etyką a moralnością — jeśli w ogóle jest dostrzegana - polega na tym, że przekonania o tym, co dobre, a co złe, składające się na moralność, rodzą się w sposób spontaniczny i intuicyjny, etyka natomiast rozumiana jest jako zbiór przekonań </a:t>
            </a:r>
            <a:r>
              <a:rPr lang="pl-PL" dirty="0" smtClean="0"/>
              <a:t>pochodzących </a:t>
            </a:r>
            <a:r>
              <a:rPr lang="pl-PL" dirty="0"/>
              <a:t>z systematycznego namysłu. </a:t>
            </a:r>
            <a:r>
              <a:rPr lang="pl-PL" dirty="0" smtClean="0"/>
              <a:t>Etyka jest zatem pojmowana </a:t>
            </a:r>
            <a:r>
              <a:rPr lang="pl-PL" dirty="0"/>
              <a:t>jako efekt jakiegoś rodzaju systematycznej </a:t>
            </a:r>
            <a:r>
              <a:rPr lang="pl-PL" dirty="0" smtClean="0"/>
              <a:t>refleksji. Od przekonań składających </a:t>
            </a:r>
            <a:r>
              <a:rPr lang="pl-PL" dirty="0"/>
              <a:t>się na etykę oczekujemy zwykle pewnego poziomu </a:t>
            </a:r>
            <a:r>
              <a:rPr lang="pl-PL" dirty="0" smtClean="0"/>
              <a:t>uporządkowania i spójności</a:t>
            </a:r>
            <a:r>
              <a:rPr lang="pl-PL" dirty="0"/>
              <a:t>, wymagań takich nie muszą spełniać przekonania moralne.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3948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Etyka obowiązku a etyka aspiracji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pl-PL" dirty="0" smtClean="0"/>
          </a:p>
          <a:p>
            <a:pPr lvl="8"/>
            <a:r>
              <a:rPr lang="pl-PL" sz="3200" dirty="0" smtClean="0"/>
              <a:t>Moralność aspiracji</a:t>
            </a:r>
          </a:p>
          <a:p>
            <a:pPr lvl="8"/>
            <a:endParaRPr lang="pl-PL" sz="3200" dirty="0"/>
          </a:p>
          <a:p>
            <a:pPr lvl="8"/>
            <a:endParaRPr lang="pl-PL" sz="3200" dirty="0" smtClean="0"/>
          </a:p>
          <a:p>
            <a:pPr marL="3657600" lvl="8" indent="0">
              <a:buNone/>
            </a:pPr>
            <a:endParaRPr lang="pl-PL" sz="3200" dirty="0" smtClean="0"/>
          </a:p>
          <a:p>
            <a:pPr marL="3657600" lvl="8" indent="0">
              <a:buNone/>
            </a:pPr>
            <a:endParaRPr lang="pl-PL" sz="3200" dirty="0"/>
          </a:p>
          <a:p>
            <a:pPr lvl="8"/>
            <a:r>
              <a:rPr lang="pl-PL" sz="3200" dirty="0" smtClean="0"/>
              <a:t>Moralność obowiązku</a:t>
            </a:r>
            <a:endParaRPr lang="pl-PL" sz="3200" dirty="0"/>
          </a:p>
        </p:txBody>
      </p:sp>
      <p:sp>
        <p:nvSpPr>
          <p:cNvPr id="4" name="Strzałka w górę 3"/>
          <p:cNvSpPr/>
          <p:nvPr/>
        </p:nvSpPr>
        <p:spPr>
          <a:xfrm>
            <a:off x="1835696" y="1772816"/>
            <a:ext cx="1872208" cy="4248472"/>
          </a:xfrm>
          <a:prstGeom prst="up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383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Etyka obowiązku a etyka aspiracji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5892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sz="3400" dirty="0" smtClean="0"/>
              <a:t>Moralność </a:t>
            </a:r>
            <a:r>
              <a:rPr lang="pl-PL" sz="3400" dirty="0"/>
              <a:t>obowiązku </a:t>
            </a:r>
            <a:r>
              <a:rPr lang="pl-PL" sz="3400" dirty="0" smtClean="0"/>
              <a:t>obejmuje </a:t>
            </a:r>
            <a:r>
              <a:rPr lang="pl-PL" sz="3400" dirty="0"/>
              <a:t>podstawowe reguły zachowania, bez których nie może istnieć albo nie może realizować swoich celów uporządkowane społeczeństwo. </a:t>
            </a:r>
            <a:endParaRPr lang="pl-PL" sz="3400" dirty="0" smtClean="0"/>
          </a:p>
          <a:p>
            <a:pPr algn="just"/>
            <a:r>
              <a:rPr lang="pl-PL" sz="3400" dirty="0" smtClean="0"/>
              <a:t>Moralność </a:t>
            </a:r>
            <a:r>
              <a:rPr lang="pl-PL" sz="3400" dirty="0"/>
              <a:t>obowiązku operuje kategorycznymi zakazami i - rzadziej - </a:t>
            </a:r>
            <a:r>
              <a:rPr lang="pl-PL" sz="3400" dirty="0" smtClean="0"/>
              <a:t>nakazami</a:t>
            </a:r>
            <a:r>
              <a:rPr lang="pl-PL" sz="3400" dirty="0"/>
              <a:t>, skupiona jest na zapewnieniu, by ludzie wypełniali podstawowe wymogi życia społecznego. Moralność taka potępia każdego, kto łamie wyznaczone przez nią reguły. </a:t>
            </a:r>
            <a:endParaRPr lang="pl-PL" sz="3400" dirty="0" smtClean="0"/>
          </a:p>
          <a:p>
            <a:pPr algn="just"/>
            <a:r>
              <a:rPr lang="pl-PL" sz="3400" dirty="0" smtClean="0"/>
              <a:t>Moralność </a:t>
            </a:r>
            <a:r>
              <a:rPr lang="pl-PL" sz="3400" dirty="0"/>
              <a:t>aspiracji natomiast ma na celu wskazanie, w jaki sposób człowiek może wykorzystać w pełni swoje zdolności. Zamiast kategorycznych nakazów i zakazów pojawiają się tu rady, wskazówki, sugestie, pokazujące, jak można dążyć do pełnej realizacji tego, kim się jest. Nie ma tu miejsca na </a:t>
            </a:r>
            <a:r>
              <a:rPr lang="pl-PL" sz="3400" dirty="0" smtClean="0"/>
              <a:t>potępienie </a:t>
            </a:r>
            <a:r>
              <a:rPr lang="pl-PL" sz="3400" dirty="0"/>
              <a:t>tych, którym nic uda się w pełni zrealizować ideału. Tacy zasługują raczej na współczucie. </a:t>
            </a:r>
            <a:endParaRPr lang="pl-PL" sz="3400" dirty="0" smtClean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9178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Etyka obowiązku a etyka aspiracji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518720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l-PL" dirty="0"/>
              <a:t>W ujęciu Fullera te dwie formy moralności nie są sobie przeciwstawiane, lecz raczej uzupełniają się</a:t>
            </a:r>
            <a:r>
              <a:rPr lang="pl-PL" b="1" dirty="0"/>
              <a:t>, tworzą wspólną skalę</a:t>
            </a:r>
            <a:r>
              <a:rPr lang="pl-PL" dirty="0"/>
              <a:t>, w której dolną część zajmuje moralność obowiązku, górną zaś moralność aspiracji. </a:t>
            </a:r>
            <a:endParaRPr lang="pl-PL" dirty="0" smtClean="0"/>
          </a:p>
          <a:p>
            <a:pPr algn="just"/>
            <a:r>
              <a:rPr lang="pl-PL" dirty="0" smtClean="0"/>
              <a:t>Problematyczne jest położenie granicy pomiędzy etyką obowiązku a etyką </a:t>
            </a:r>
            <a:r>
              <a:rPr lang="pl-PL" dirty="0" smtClean="0"/>
              <a:t>aspiracji. Jest </a:t>
            </a:r>
            <a:r>
              <a:rPr lang="pl-PL" dirty="0"/>
              <a:t>to istotne z punktu widzenia prawodawcy, który decyduje, jakim normom społecznym nadać moc powszechnie obowiązującego w danym społeczeństwie prawa. Wydaje się, że o ile wymogi </a:t>
            </a:r>
            <a:r>
              <a:rPr lang="pl-PL" dirty="0" smtClean="0"/>
              <a:t>moralności </a:t>
            </a:r>
            <a:r>
              <a:rPr lang="pl-PL" dirty="0"/>
              <a:t>obowiązku są i powinny być dla prawodawcy inspiracją, o tyle nie powinien on ubierać w szaty prawa wymogów moralności aspiracji. </a:t>
            </a:r>
          </a:p>
          <a:p>
            <a:pPr algn="just"/>
            <a:r>
              <a:rPr lang="pl-PL" b="1" dirty="0" smtClean="0"/>
              <a:t>Czy </a:t>
            </a:r>
            <a:r>
              <a:rPr lang="pl-PL" b="1" dirty="0"/>
              <a:t>dążenie do realizacji moralności aspiracji zwalniać może z przestrzegania norm moralności obowiązku, czy w tym sensie moralność aspiracji nie jest etyką elitarną?</a:t>
            </a:r>
          </a:p>
        </p:txBody>
      </p:sp>
    </p:spTree>
    <p:extLst>
      <p:ext uri="{BB962C8B-B14F-4D97-AF65-F5344CB8AC3E}">
        <p14:creationId xmlns:p14="http://schemas.microsoft.com/office/powerpoint/2010/main" val="3763924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Etyka stanowienia prawa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268760"/>
            <a:ext cx="8784976" cy="5472608"/>
          </a:xfrm>
        </p:spPr>
        <p:txBody>
          <a:bodyPr>
            <a:normAutofit/>
          </a:bodyPr>
          <a:lstStyle/>
          <a:p>
            <a:pPr algn="just"/>
            <a:r>
              <a:rPr lang="pl-PL" sz="2800" dirty="0" smtClean="0"/>
              <a:t>Związki prawa z moralnością:</a:t>
            </a:r>
          </a:p>
          <a:p>
            <a:pPr algn="just"/>
            <a:r>
              <a:rPr lang="pl-PL" sz="2800" b="1" dirty="0" smtClean="0"/>
              <a:t>Pozytywizm prawniczy </a:t>
            </a:r>
            <a:r>
              <a:rPr lang="pl-PL" sz="2800" dirty="0" smtClean="0"/>
              <a:t>– </a:t>
            </a:r>
            <a:r>
              <a:rPr lang="pl-PL" sz="2800" b="1" u="sng" dirty="0" smtClean="0"/>
              <a:t>niezależność prawa od moralności,</a:t>
            </a:r>
            <a:r>
              <a:rPr lang="pl-PL" sz="2800" dirty="0" smtClean="0"/>
              <a:t> prawo obowiązuje nawet jeżeli jest niemoralne </a:t>
            </a:r>
          </a:p>
          <a:p>
            <a:pPr algn="just"/>
            <a:r>
              <a:rPr lang="pl-PL" sz="2800" dirty="0" smtClean="0"/>
              <a:t>Koncepcje </a:t>
            </a:r>
            <a:r>
              <a:rPr lang="pl-PL" sz="2800" b="1" dirty="0" smtClean="0"/>
              <a:t>utożsamiające</a:t>
            </a:r>
            <a:r>
              <a:rPr lang="pl-PL" sz="2800" dirty="0" smtClean="0"/>
              <a:t> prawa i moralność, zastępujące moralność prawem np. u Hegla, stanowi to przesłankę totalitaryzmu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algn="just"/>
            <a:endParaRPr lang="pl-PL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270202"/>
            <a:ext cx="4269557" cy="2393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455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196752"/>
            <a:ext cx="8991600" cy="54726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800" dirty="0"/>
              <a:t>Formuła </a:t>
            </a:r>
            <a:r>
              <a:rPr lang="pl-PL" sz="2800" dirty="0" err="1"/>
              <a:t>Radbrucha</a:t>
            </a:r>
            <a:r>
              <a:rPr lang="pl-PL" sz="2800" dirty="0"/>
              <a:t>: Jeśli norma prawna w drastyczny sposób łamie podstawowe normy moralne to nie obowiązuje (łac. lex </a:t>
            </a:r>
            <a:r>
              <a:rPr lang="pl-PL" sz="2800" dirty="0" err="1"/>
              <a:t>iniusta</a:t>
            </a:r>
            <a:r>
              <a:rPr lang="pl-PL" sz="2800" dirty="0"/>
              <a:t> non </a:t>
            </a:r>
            <a:r>
              <a:rPr lang="pl-PL" sz="2800" dirty="0" err="1"/>
              <a:t>est</a:t>
            </a:r>
            <a:r>
              <a:rPr lang="pl-PL" sz="2800" dirty="0"/>
              <a:t> lex) – 1946 r. „Ustawowe bezprawie i </a:t>
            </a:r>
            <a:r>
              <a:rPr lang="pl-PL" sz="2800" dirty="0" err="1"/>
              <a:t>ponadustawowe</a:t>
            </a:r>
            <a:r>
              <a:rPr lang="pl-PL" sz="2800" dirty="0"/>
              <a:t> prawo</a:t>
            </a:r>
            <a:r>
              <a:rPr lang="pl-PL" sz="2800" dirty="0" smtClean="0"/>
              <a:t>”</a:t>
            </a:r>
          </a:p>
          <a:p>
            <a:pPr algn="just"/>
            <a:r>
              <a:rPr lang="pl-PL" sz="2800" dirty="0" smtClean="0"/>
              <a:t>Koncepcje podporządkowujące prawo moralności np. </a:t>
            </a:r>
          </a:p>
          <a:p>
            <a:pPr algn="just"/>
            <a:r>
              <a:rPr lang="pl-PL" sz="2800" dirty="0"/>
              <a:t>Prawo natury</a:t>
            </a:r>
          </a:p>
          <a:p>
            <a:pPr marL="0" indent="0" algn="just">
              <a:buNone/>
            </a:pPr>
            <a:r>
              <a:rPr lang="pl-PL" sz="2800" dirty="0"/>
              <a:t>Nurt w prawoznawstwie, który opiera się na dwóch tezach:</a:t>
            </a:r>
          </a:p>
          <a:p>
            <a:pPr marL="0" indent="0" algn="just">
              <a:buNone/>
            </a:pPr>
            <a:r>
              <a:rPr lang="pl-PL" sz="2800" dirty="0"/>
              <a:t>Łączą nas jako ludzi i obywateli dwa porządki normatywne – prawo naturalne oraz prawo pozytywne.</a:t>
            </a:r>
          </a:p>
          <a:p>
            <a:pPr marL="0" indent="0" algn="just">
              <a:buNone/>
            </a:pPr>
            <a:r>
              <a:rPr lang="pl-PL" sz="2800" dirty="0"/>
              <a:t>Prawo naturalne pełni funkcję walidacyjną wobec prawa pozytywnego. </a:t>
            </a:r>
          </a:p>
          <a:p>
            <a:pPr algn="just"/>
            <a:endParaRPr lang="pl-PL" sz="2800" dirty="0"/>
          </a:p>
          <a:p>
            <a:pPr algn="just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7484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93</TotalTime>
  <Words>757</Words>
  <Application>Microsoft Office PowerPoint</Application>
  <PresentationFormat>Pokaz na ekranie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Wędrówka</vt:lpstr>
      <vt:lpstr>ETYKA ZAWODÓW PRAWNICZYCH Mgr małgorzata szymańska</vt:lpstr>
      <vt:lpstr>Terminy konsultacji</vt:lpstr>
      <vt:lpstr>Prezentacja programu PowerPoint</vt:lpstr>
      <vt:lpstr>Prezentacja programu PowerPoint</vt:lpstr>
      <vt:lpstr>Etyka obowiązku a etyka aspiracji</vt:lpstr>
      <vt:lpstr>Etyka obowiązku a etyka aspiracji</vt:lpstr>
      <vt:lpstr>Etyka obowiązku a etyka aspiracji</vt:lpstr>
      <vt:lpstr>Etyka stanowienia prawa</vt:lpstr>
      <vt:lpstr>Prezentacja programu PowerPoint</vt:lpstr>
      <vt:lpstr>Problemy etycznego stanowienia prawa</vt:lpstr>
      <vt:lpstr>Prezentacja programu PowerPoint</vt:lpstr>
      <vt:lpstr>Zewnętrzna i wewnętrzna moralność prawa (aksjologia prawa)</vt:lpstr>
      <vt:lpstr>Zewnętrzna i wewnętrzna moralność prawa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ETYKA ZAWODÓW PRAWNICZYCH Mgr małgorzata szymańska</dc:title>
  <dc:creator>user</dc:creator>
  <cp:lastModifiedBy>user</cp:lastModifiedBy>
  <cp:revision>12</cp:revision>
  <dcterms:created xsi:type="dcterms:W3CDTF">2018-10-13T17:00:22Z</dcterms:created>
  <dcterms:modified xsi:type="dcterms:W3CDTF">2018-10-20T17:14:47Z</dcterms:modified>
</cp:coreProperties>
</file>