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sldIdLst>
    <p:sldId id="256" r:id="rId5"/>
    <p:sldId id="257" r:id="rId6"/>
    <p:sldId id="287" r:id="rId7"/>
    <p:sldId id="258" r:id="rId8"/>
    <p:sldId id="289" r:id="rId9"/>
    <p:sldId id="290" r:id="rId10"/>
    <p:sldId id="26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0721A-E885-4E9A-A36F-92D76DBD3FF7}" v="1" dt="2022-01-06T16:09:46.236"/>
    <p1510:client id="{C9F17ED1-123F-430F-A3EA-09C17728DC30}" v="2" dt="2022-01-04T13:37:58.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2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2B7A-7AEA-4CE3-9D04-6C35E64483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CD02672-BBC1-44F5-B958-89A4212302D5}">
      <dgm:prSet/>
      <dgm:spPr/>
      <dgm:t>
        <a:bodyPr/>
        <a:lstStyle/>
        <a:p>
          <a:r>
            <a:rPr lang="en-GB" dirty="0"/>
            <a:t>Introduction </a:t>
          </a:r>
          <a:endParaRPr lang="en-US" dirty="0"/>
        </a:p>
      </dgm:t>
    </dgm:pt>
    <dgm:pt modelId="{F5267C0C-9ED2-426F-BA57-77D92B5DE19A}" type="parTrans" cxnId="{6BE9056A-9E6D-4B50-B29E-93ACB2DACB32}">
      <dgm:prSet/>
      <dgm:spPr/>
      <dgm:t>
        <a:bodyPr/>
        <a:lstStyle/>
        <a:p>
          <a:endParaRPr lang="en-US"/>
        </a:p>
      </dgm:t>
    </dgm:pt>
    <dgm:pt modelId="{3E4FB7B0-0372-4926-A5E8-1DA4B36C70E3}" type="sibTrans" cxnId="{6BE9056A-9E6D-4B50-B29E-93ACB2DACB32}">
      <dgm:prSet/>
      <dgm:spPr/>
      <dgm:t>
        <a:bodyPr/>
        <a:lstStyle/>
        <a:p>
          <a:endParaRPr lang="en-US"/>
        </a:p>
      </dgm:t>
    </dgm:pt>
    <dgm:pt modelId="{7AB4521C-122D-4A27-A295-9DED85DF909D}">
      <dgm:prSet/>
      <dgm:spPr/>
      <dgm:t>
        <a:bodyPr/>
        <a:lstStyle/>
        <a:p>
          <a:r>
            <a:rPr lang="en-GB" dirty="0"/>
            <a:t>History of the EU Criminal Law</a:t>
          </a:r>
          <a:endParaRPr lang="en-US" dirty="0"/>
        </a:p>
      </dgm:t>
    </dgm:pt>
    <dgm:pt modelId="{39A39803-CFF0-49CD-A870-3D4AFD172530}" type="parTrans" cxnId="{D36DF77A-B696-4DFE-9B80-9DD9A3160F1E}">
      <dgm:prSet/>
      <dgm:spPr/>
      <dgm:t>
        <a:bodyPr/>
        <a:lstStyle/>
        <a:p>
          <a:endParaRPr lang="en-US"/>
        </a:p>
      </dgm:t>
    </dgm:pt>
    <dgm:pt modelId="{63A4AF80-1C56-411B-BEC7-24505E9D9D63}" type="sibTrans" cxnId="{D36DF77A-B696-4DFE-9B80-9DD9A3160F1E}">
      <dgm:prSet/>
      <dgm:spPr/>
      <dgm:t>
        <a:bodyPr/>
        <a:lstStyle/>
        <a:p>
          <a:endParaRPr lang="en-US"/>
        </a:p>
      </dgm:t>
    </dgm:pt>
    <dgm:pt modelId="{C08929DD-63C7-4129-94F4-83DD39A5F65F}">
      <dgm:prSet/>
      <dgm:spPr/>
      <dgm:t>
        <a:bodyPr/>
        <a:lstStyle/>
        <a:p>
          <a:r>
            <a:rPr lang="en-GB"/>
            <a:t>Legal basis and forms of cooperation in criminal matters</a:t>
          </a:r>
          <a:endParaRPr lang="en-US"/>
        </a:p>
      </dgm:t>
    </dgm:pt>
    <dgm:pt modelId="{7B549E53-5514-4A7F-9CD1-75C5C8A246D2}" type="parTrans" cxnId="{3FFDFD40-A267-4277-A3CB-A342B83BD4D7}">
      <dgm:prSet/>
      <dgm:spPr/>
      <dgm:t>
        <a:bodyPr/>
        <a:lstStyle/>
        <a:p>
          <a:endParaRPr lang="en-US"/>
        </a:p>
      </dgm:t>
    </dgm:pt>
    <dgm:pt modelId="{A5398631-08C0-4160-887C-27547F026575}" type="sibTrans" cxnId="{3FFDFD40-A267-4277-A3CB-A342B83BD4D7}">
      <dgm:prSet/>
      <dgm:spPr/>
      <dgm:t>
        <a:bodyPr/>
        <a:lstStyle/>
        <a:p>
          <a:endParaRPr lang="en-US"/>
        </a:p>
      </dgm:t>
    </dgm:pt>
    <dgm:pt modelId="{C215A43D-6EB0-4731-85A3-6F38BBA06E03}">
      <dgm:prSet/>
      <dgm:spPr/>
      <dgm:t>
        <a:bodyPr/>
        <a:lstStyle/>
        <a:p>
          <a:r>
            <a:rPr lang="en-GB"/>
            <a:t>Harmonisation of substantive criminal law</a:t>
          </a:r>
          <a:endParaRPr lang="en-US"/>
        </a:p>
      </dgm:t>
    </dgm:pt>
    <dgm:pt modelId="{5C264590-AE1E-42A7-9DFC-5DB5B2348AD3}" type="parTrans" cxnId="{32BFCD74-2FBB-4334-B6D8-1DA38C76A0D5}">
      <dgm:prSet/>
      <dgm:spPr/>
      <dgm:t>
        <a:bodyPr/>
        <a:lstStyle/>
        <a:p>
          <a:endParaRPr lang="en-US"/>
        </a:p>
      </dgm:t>
    </dgm:pt>
    <dgm:pt modelId="{935A4255-9C6B-4906-9C14-55C27814C26E}" type="sibTrans" cxnId="{32BFCD74-2FBB-4334-B6D8-1DA38C76A0D5}">
      <dgm:prSet/>
      <dgm:spPr/>
      <dgm:t>
        <a:bodyPr/>
        <a:lstStyle/>
        <a:p>
          <a:endParaRPr lang="en-US"/>
        </a:p>
      </dgm:t>
    </dgm:pt>
    <dgm:pt modelId="{F25CE010-7A52-46F7-B69C-CDD6481825E3}">
      <dgm:prSet/>
      <dgm:spPr/>
      <dgm:t>
        <a:bodyPr/>
        <a:lstStyle/>
        <a:p>
          <a:r>
            <a:rPr lang="en-GB" dirty="0"/>
            <a:t>Procedural rights</a:t>
          </a:r>
          <a:endParaRPr lang="en-US" dirty="0"/>
        </a:p>
      </dgm:t>
    </dgm:pt>
    <dgm:pt modelId="{9BD1642F-B04C-4B2E-8FE8-A487B2058003}" type="parTrans" cxnId="{BFFA2D73-33A5-4338-97E3-9A9271E6873D}">
      <dgm:prSet/>
      <dgm:spPr/>
      <dgm:t>
        <a:bodyPr/>
        <a:lstStyle/>
        <a:p>
          <a:endParaRPr lang="en-US"/>
        </a:p>
      </dgm:t>
    </dgm:pt>
    <dgm:pt modelId="{F50ED6A7-D12C-4782-8458-397ECA922ECD}" type="sibTrans" cxnId="{BFFA2D73-33A5-4338-97E3-9A9271E6873D}">
      <dgm:prSet/>
      <dgm:spPr/>
      <dgm:t>
        <a:bodyPr/>
        <a:lstStyle/>
        <a:p>
          <a:endParaRPr lang="en-US"/>
        </a:p>
      </dgm:t>
    </dgm:pt>
    <dgm:pt modelId="{FAE10D34-0A9A-4D0A-A37B-C9F7723B1F9D}">
      <dgm:prSet/>
      <dgm:spPr/>
      <dgm:t>
        <a:bodyPr/>
        <a:lstStyle/>
        <a:p>
          <a:r>
            <a:rPr lang="pl-PL" dirty="0"/>
            <a:t>Data </a:t>
          </a:r>
          <a:r>
            <a:rPr lang="pl-PL" dirty="0" err="1"/>
            <a:t>protection</a:t>
          </a:r>
          <a:r>
            <a:rPr lang="pl-PL" dirty="0"/>
            <a:t> in the EU</a:t>
          </a:r>
          <a:endParaRPr lang="en-US" dirty="0"/>
        </a:p>
      </dgm:t>
    </dgm:pt>
    <dgm:pt modelId="{8C3D1A08-9ED4-4350-9A33-5ABDC1F86599}" type="parTrans" cxnId="{E498B63A-62CA-4F1F-BEF4-8F7E45B37C06}">
      <dgm:prSet/>
      <dgm:spPr/>
      <dgm:t>
        <a:bodyPr/>
        <a:lstStyle/>
        <a:p>
          <a:endParaRPr lang="pl-PL"/>
        </a:p>
      </dgm:t>
    </dgm:pt>
    <dgm:pt modelId="{71E81FE5-D6F9-404C-9319-20FFC10682C9}" type="sibTrans" cxnId="{E498B63A-62CA-4F1F-BEF4-8F7E45B37C06}">
      <dgm:prSet/>
      <dgm:spPr/>
      <dgm:t>
        <a:bodyPr/>
        <a:lstStyle/>
        <a:p>
          <a:endParaRPr lang="pl-PL"/>
        </a:p>
      </dgm:t>
    </dgm:pt>
    <dgm:pt modelId="{4A318C6D-259A-4749-B694-829BF5389CAE}" type="pres">
      <dgm:prSet presAssocID="{26C42B7A-7AEA-4CE3-9D04-6C35E6448395}" presName="linear" presStyleCnt="0">
        <dgm:presLayoutVars>
          <dgm:animLvl val="lvl"/>
          <dgm:resizeHandles val="exact"/>
        </dgm:presLayoutVars>
      </dgm:prSet>
      <dgm:spPr/>
    </dgm:pt>
    <dgm:pt modelId="{132423B5-C467-4E7C-B089-6DE790186C82}" type="pres">
      <dgm:prSet presAssocID="{0CD02672-BBC1-44F5-B958-89A4212302D5}" presName="parentText" presStyleLbl="node1" presStyleIdx="0" presStyleCnt="6">
        <dgm:presLayoutVars>
          <dgm:chMax val="0"/>
          <dgm:bulletEnabled val="1"/>
        </dgm:presLayoutVars>
      </dgm:prSet>
      <dgm:spPr/>
    </dgm:pt>
    <dgm:pt modelId="{AEB23A5A-B964-4FB9-91F0-1362FF5CC72C}" type="pres">
      <dgm:prSet presAssocID="{3E4FB7B0-0372-4926-A5E8-1DA4B36C70E3}" presName="spacer" presStyleCnt="0"/>
      <dgm:spPr/>
    </dgm:pt>
    <dgm:pt modelId="{AF55540D-3926-445E-BB67-B668DC37C82F}" type="pres">
      <dgm:prSet presAssocID="{7AB4521C-122D-4A27-A295-9DED85DF909D}" presName="parentText" presStyleLbl="node1" presStyleIdx="1" presStyleCnt="6">
        <dgm:presLayoutVars>
          <dgm:chMax val="0"/>
          <dgm:bulletEnabled val="1"/>
        </dgm:presLayoutVars>
      </dgm:prSet>
      <dgm:spPr/>
    </dgm:pt>
    <dgm:pt modelId="{0C376CA5-6660-4648-ADA6-BCB5E74CC97D}" type="pres">
      <dgm:prSet presAssocID="{63A4AF80-1C56-411B-BEC7-24505E9D9D63}" presName="spacer" presStyleCnt="0"/>
      <dgm:spPr/>
    </dgm:pt>
    <dgm:pt modelId="{C37E806E-4E45-4244-B0EF-A3CDE175B5B2}" type="pres">
      <dgm:prSet presAssocID="{C08929DD-63C7-4129-94F4-83DD39A5F65F}" presName="parentText" presStyleLbl="node1" presStyleIdx="2" presStyleCnt="6">
        <dgm:presLayoutVars>
          <dgm:chMax val="0"/>
          <dgm:bulletEnabled val="1"/>
        </dgm:presLayoutVars>
      </dgm:prSet>
      <dgm:spPr/>
    </dgm:pt>
    <dgm:pt modelId="{07421C63-404E-45EC-A8B7-8D23EA4FA695}" type="pres">
      <dgm:prSet presAssocID="{A5398631-08C0-4160-887C-27547F026575}" presName="spacer" presStyleCnt="0"/>
      <dgm:spPr/>
    </dgm:pt>
    <dgm:pt modelId="{7019DC77-189E-4D41-B8E0-E4A61A9F36A7}" type="pres">
      <dgm:prSet presAssocID="{C215A43D-6EB0-4731-85A3-6F38BBA06E03}" presName="parentText" presStyleLbl="node1" presStyleIdx="3" presStyleCnt="6">
        <dgm:presLayoutVars>
          <dgm:chMax val="0"/>
          <dgm:bulletEnabled val="1"/>
        </dgm:presLayoutVars>
      </dgm:prSet>
      <dgm:spPr/>
    </dgm:pt>
    <dgm:pt modelId="{7280A6BC-0F74-4208-9298-5CD908C28522}" type="pres">
      <dgm:prSet presAssocID="{935A4255-9C6B-4906-9C14-55C27814C26E}" presName="spacer" presStyleCnt="0"/>
      <dgm:spPr/>
    </dgm:pt>
    <dgm:pt modelId="{B3AF6CE9-45C0-4328-ACC2-22043BF75501}" type="pres">
      <dgm:prSet presAssocID="{F25CE010-7A52-46F7-B69C-CDD6481825E3}" presName="parentText" presStyleLbl="node1" presStyleIdx="4" presStyleCnt="6">
        <dgm:presLayoutVars>
          <dgm:chMax val="0"/>
          <dgm:bulletEnabled val="1"/>
        </dgm:presLayoutVars>
      </dgm:prSet>
      <dgm:spPr/>
    </dgm:pt>
    <dgm:pt modelId="{A298C7C0-B8DC-4334-BB75-36F2FD691590}" type="pres">
      <dgm:prSet presAssocID="{F50ED6A7-D12C-4782-8458-397ECA922ECD}" presName="spacer" presStyleCnt="0"/>
      <dgm:spPr/>
    </dgm:pt>
    <dgm:pt modelId="{A7D93146-C1BF-4938-B0EE-D215EDFC3B8B}" type="pres">
      <dgm:prSet presAssocID="{FAE10D34-0A9A-4D0A-A37B-C9F7723B1F9D}" presName="parentText" presStyleLbl="node1" presStyleIdx="5" presStyleCnt="6">
        <dgm:presLayoutVars>
          <dgm:chMax val="0"/>
          <dgm:bulletEnabled val="1"/>
        </dgm:presLayoutVars>
      </dgm:prSet>
      <dgm:spPr/>
    </dgm:pt>
  </dgm:ptLst>
  <dgm:cxnLst>
    <dgm:cxn modelId="{2AB59C11-067C-44E5-914E-E0E471A4EF0B}" type="presOf" srcId="{C08929DD-63C7-4129-94F4-83DD39A5F65F}" destId="{C37E806E-4E45-4244-B0EF-A3CDE175B5B2}" srcOrd="0" destOrd="0" presId="urn:microsoft.com/office/officeart/2005/8/layout/vList2"/>
    <dgm:cxn modelId="{E51ECD27-333E-47E4-B7D6-03A1177BD3DE}" type="presOf" srcId="{26C42B7A-7AEA-4CE3-9D04-6C35E6448395}" destId="{4A318C6D-259A-4749-B694-829BF5389CAE}" srcOrd="0" destOrd="0" presId="urn:microsoft.com/office/officeart/2005/8/layout/vList2"/>
    <dgm:cxn modelId="{E498B63A-62CA-4F1F-BEF4-8F7E45B37C06}" srcId="{26C42B7A-7AEA-4CE3-9D04-6C35E6448395}" destId="{FAE10D34-0A9A-4D0A-A37B-C9F7723B1F9D}" srcOrd="5" destOrd="0" parTransId="{8C3D1A08-9ED4-4350-9A33-5ABDC1F86599}" sibTransId="{71E81FE5-D6F9-404C-9319-20FFC10682C9}"/>
    <dgm:cxn modelId="{3FFDFD40-A267-4277-A3CB-A342B83BD4D7}" srcId="{26C42B7A-7AEA-4CE3-9D04-6C35E6448395}" destId="{C08929DD-63C7-4129-94F4-83DD39A5F65F}" srcOrd="2" destOrd="0" parTransId="{7B549E53-5514-4A7F-9CD1-75C5C8A246D2}" sibTransId="{A5398631-08C0-4160-887C-27547F026575}"/>
    <dgm:cxn modelId="{6BE9056A-9E6D-4B50-B29E-93ACB2DACB32}" srcId="{26C42B7A-7AEA-4CE3-9D04-6C35E6448395}" destId="{0CD02672-BBC1-44F5-B958-89A4212302D5}" srcOrd="0" destOrd="0" parTransId="{F5267C0C-9ED2-426F-BA57-77D92B5DE19A}" sibTransId="{3E4FB7B0-0372-4926-A5E8-1DA4B36C70E3}"/>
    <dgm:cxn modelId="{BFFA2D73-33A5-4338-97E3-9A9271E6873D}" srcId="{26C42B7A-7AEA-4CE3-9D04-6C35E6448395}" destId="{F25CE010-7A52-46F7-B69C-CDD6481825E3}" srcOrd="4" destOrd="0" parTransId="{9BD1642F-B04C-4B2E-8FE8-A487B2058003}" sibTransId="{F50ED6A7-D12C-4782-8458-397ECA922ECD}"/>
    <dgm:cxn modelId="{32BFCD74-2FBB-4334-B6D8-1DA38C76A0D5}" srcId="{26C42B7A-7AEA-4CE3-9D04-6C35E6448395}" destId="{C215A43D-6EB0-4731-85A3-6F38BBA06E03}" srcOrd="3" destOrd="0" parTransId="{5C264590-AE1E-42A7-9DFC-5DB5B2348AD3}" sibTransId="{935A4255-9C6B-4906-9C14-55C27814C26E}"/>
    <dgm:cxn modelId="{D36DF77A-B696-4DFE-9B80-9DD9A3160F1E}" srcId="{26C42B7A-7AEA-4CE3-9D04-6C35E6448395}" destId="{7AB4521C-122D-4A27-A295-9DED85DF909D}" srcOrd="1" destOrd="0" parTransId="{39A39803-CFF0-49CD-A870-3D4AFD172530}" sibTransId="{63A4AF80-1C56-411B-BEC7-24505E9D9D63}"/>
    <dgm:cxn modelId="{8FD8DC9C-7EDE-49E5-85C0-309CB5B3F419}" type="presOf" srcId="{0CD02672-BBC1-44F5-B958-89A4212302D5}" destId="{132423B5-C467-4E7C-B089-6DE790186C82}" srcOrd="0" destOrd="0" presId="urn:microsoft.com/office/officeart/2005/8/layout/vList2"/>
    <dgm:cxn modelId="{47B95CC9-1311-43E9-9D89-58E4E5EAE9CE}" type="presOf" srcId="{C215A43D-6EB0-4731-85A3-6F38BBA06E03}" destId="{7019DC77-189E-4D41-B8E0-E4A61A9F36A7}" srcOrd="0" destOrd="0" presId="urn:microsoft.com/office/officeart/2005/8/layout/vList2"/>
    <dgm:cxn modelId="{047974CA-3498-4E5F-9E43-8D8213050BA5}" type="presOf" srcId="{7AB4521C-122D-4A27-A295-9DED85DF909D}" destId="{AF55540D-3926-445E-BB67-B668DC37C82F}" srcOrd="0" destOrd="0" presId="urn:microsoft.com/office/officeart/2005/8/layout/vList2"/>
    <dgm:cxn modelId="{44983DF9-6554-4312-87E1-2F18124A2E1D}" type="presOf" srcId="{FAE10D34-0A9A-4D0A-A37B-C9F7723B1F9D}" destId="{A7D93146-C1BF-4938-B0EE-D215EDFC3B8B}" srcOrd="0" destOrd="0" presId="urn:microsoft.com/office/officeart/2005/8/layout/vList2"/>
    <dgm:cxn modelId="{AC1757FA-7ED7-489E-BD92-FA6184E7FCA8}" type="presOf" srcId="{F25CE010-7A52-46F7-B69C-CDD6481825E3}" destId="{B3AF6CE9-45C0-4328-ACC2-22043BF75501}" srcOrd="0" destOrd="0" presId="urn:microsoft.com/office/officeart/2005/8/layout/vList2"/>
    <dgm:cxn modelId="{6155E112-C98B-4BED-9A72-C20654E9C45D}" type="presParOf" srcId="{4A318C6D-259A-4749-B694-829BF5389CAE}" destId="{132423B5-C467-4E7C-B089-6DE790186C82}" srcOrd="0" destOrd="0" presId="urn:microsoft.com/office/officeart/2005/8/layout/vList2"/>
    <dgm:cxn modelId="{DBDE24E9-B7AB-4AA9-8C3F-EFDC447BF3BE}" type="presParOf" srcId="{4A318C6D-259A-4749-B694-829BF5389CAE}" destId="{AEB23A5A-B964-4FB9-91F0-1362FF5CC72C}" srcOrd="1" destOrd="0" presId="urn:microsoft.com/office/officeart/2005/8/layout/vList2"/>
    <dgm:cxn modelId="{D67F5D17-A5E3-4D3F-8616-CA414DEDC175}" type="presParOf" srcId="{4A318C6D-259A-4749-B694-829BF5389CAE}" destId="{AF55540D-3926-445E-BB67-B668DC37C82F}" srcOrd="2" destOrd="0" presId="urn:microsoft.com/office/officeart/2005/8/layout/vList2"/>
    <dgm:cxn modelId="{2BE90624-C03C-471B-9623-8A1F09354E5A}" type="presParOf" srcId="{4A318C6D-259A-4749-B694-829BF5389CAE}" destId="{0C376CA5-6660-4648-ADA6-BCB5E74CC97D}" srcOrd="3" destOrd="0" presId="urn:microsoft.com/office/officeart/2005/8/layout/vList2"/>
    <dgm:cxn modelId="{2226772C-AD83-4C66-A8B9-3DBB34ED19AD}" type="presParOf" srcId="{4A318C6D-259A-4749-B694-829BF5389CAE}" destId="{C37E806E-4E45-4244-B0EF-A3CDE175B5B2}" srcOrd="4" destOrd="0" presId="urn:microsoft.com/office/officeart/2005/8/layout/vList2"/>
    <dgm:cxn modelId="{1CDBADED-046A-4098-9255-4AA1515818B2}" type="presParOf" srcId="{4A318C6D-259A-4749-B694-829BF5389CAE}" destId="{07421C63-404E-45EC-A8B7-8D23EA4FA695}" srcOrd="5" destOrd="0" presId="urn:microsoft.com/office/officeart/2005/8/layout/vList2"/>
    <dgm:cxn modelId="{DBA7D2DC-9451-4DBC-9474-7FBA48AE2471}" type="presParOf" srcId="{4A318C6D-259A-4749-B694-829BF5389CAE}" destId="{7019DC77-189E-4D41-B8E0-E4A61A9F36A7}" srcOrd="6" destOrd="0" presId="urn:microsoft.com/office/officeart/2005/8/layout/vList2"/>
    <dgm:cxn modelId="{76EAC576-3653-4399-92F3-C99DC50695E5}" type="presParOf" srcId="{4A318C6D-259A-4749-B694-829BF5389CAE}" destId="{7280A6BC-0F74-4208-9298-5CD908C28522}" srcOrd="7" destOrd="0" presId="urn:microsoft.com/office/officeart/2005/8/layout/vList2"/>
    <dgm:cxn modelId="{D27AE96B-0D2B-4AB8-9BFE-9302FA9A7F76}" type="presParOf" srcId="{4A318C6D-259A-4749-B694-829BF5389CAE}" destId="{B3AF6CE9-45C0-4328-ACC2-22043BF75501}" srcOrd="8" destOrd="0" presId="urn:microsoft.com/office/officeart/2005/8/layout/vList2"/>
    <dgm:cxn modelId="{C5B99727-201A-4F14-A20B-81707F85F549}" type="presParOf" srcId="{4A318C6D-259A-4749-B694-829BF5389CAE}" destId="{A298C7C0-B8DC-4334-BB75-36F2FD691590}" srcOrd="9" destOrd="0" presId="urn:microsoft.com/office/officeart/2005/8/layout/vList2"/>
    <dgm:cxn modelId="{6FCBE210-5052-43C8-922B-533388DCD2A8}" type="presParOf" srcId="{4A318C6D-259A-4749-B694-829BF5389CAE}" destId="{A7D93146-C1BF-4938-B0EE-D215EDFC3B8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42B7A-7AEA-4CE3-9D04-6C35E64483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CD02672-BBC1-44F5-B958-89A4212302D5}">
      <dgm:prSet/>
      <dgm:spPr/>
      <dgm:t>
        <a:bodyPr/>
        <a:lstStyle/>
        <a:p>
          <a:r>
            <a:rPr lang="en-GB" b="0" i="0" dirty="0"/>
            <a:t>Principle of mutual recognition of judicial decisions</a:t>
          </a:r>
          <a:r>
            <a:rPr lang="pl-PL" b="0" i="0" dirty="0"/>
            <a:t>; mutual trust</a:t>
          </a:r>
          <a:endParaRPr lang="en-US" dirty="0"/>
        </a:p>
      </dgm:t>
    </dgm:pt>
    <dgm:pt modelId="{F5267C0C-9ED2-426F-BA57-77D92B5DE19A}" type="parTrans" cxnId="{6BE9056A-9E6D-4B50-B29E-93ACB2DACB32}">
      <dgm:prSet/>
      <dgm:spPr/>
      <dgm:t>
        <a:bodyPr/>
        <a:lstStyle/>
        <a:p>
          <a:endParaRPr lang="en-US"/>
        </a:p>
      </dgm:t>
    </dgm:pt>
    <dgm:pt modelId="{3E4FB7B0-0372-4926-A5E8-1DA4B36C70E3}" type="sibTrans" cxnId="{6BE9056A-9E6D-4B50-B29E-93ACB2DACB32}">
      <dgm:prSet/>
      <dgm:spPr/>
      <dgm:t>
        <a:bodyPr/>
        <a:lstStyle/>
        <a:p>
          <a:endParaRPr lang="en-US"/>
        </a:p>
      </dgm:t>
    </dgm:pt>
    <dgm:pt modelId="{09DC4B0F-9EE1-42A9-A77A-2505D6A53C0B}">
      <dgm:prSet/>
      <dgm:spPr/>
      <dgm:t>
        <a:bodyPr/>
        <a:lstStyle/>
        <a:p>
          <a:r>
            <a:rPr lang="en-GB" b="0" i="0" dirty="0"/>
            <a:t>European Arrest Warrant</a:t>
          </a:r>
          <a:endParaRPr lang="en-US" dirty="0"/>
        </a:p>
      </dgm:t>
    </dgm:pt>
    <dgm:pt modelId="{70015613-9E15-4DF7-AE9E-CA294B3DA498}" type="parTrans" cxnId="{680D8694-A9A9-4B25-A167-0ECE14DF5B8D}">
      <dgm:prSet/>
      <dgm:spPr/>
      <dgm:t>
        <a:bodyPr/>
        <a:lstStyle/>
        <a:p>
          <a:endParaRPr lang="en-GB"/>
        </a:p>
      </dgm:t>
    </dgm:pt>
    <dgm:pt modelId="{8A5A7225-F1C4-42B7-BC01-5F82A9A79E94}" type="sibTrans" cxnId="{680D8694-A9A9-4B25-A167-0ECE14DF5B8D}">
      <dgm:prSet/>
      <dgm:spPr/>
      <dgm:t>
        <a:bodyPr/>
        <a:lstStyle/>
        <a:p>
          <a:endParaRPr lang="en-GB"/>
        </a:p>
      </dgm:t>
    </dgm:pt>
    <dgm:pt modelId="{1AF07533-9D7B-4BC4-8062-77B2A95CEF35}">
      <dgm:prSet/>
      <dgm:spPr/>
      <dgm:t>
        <a:bodyPr/>
        <a:lstStyle/>
        <a:p>
          <a:r>
            <a:rPr lang="pl-PL" b="0" i="0" dirty="0"/>
            <a:t>F</a:t>
          </a:r>
          <a:r>
            <a:rPr lang="en-GB" b="0" i="0" dirty="0" err="1"/>
            <a:t>inancial</a:t>
          </a:r>
          <a:r>
            <a:rPr lang="en-GB" b="0" i="0" dirty="0"/>
            <a:t> penalties, imposing custodial sentences or measures involving deprivation of </a:t>
          </a:r>
          <a:r>
            <a:rPr lang="en-GB" b="0" i="0" dirty="0" err="1"/>
            <a:t>libert</a:t>
          </a:r>
          <a:r>
            <a:rPr lang="pl-PL" b="0" i="0" dirty="0"/>
            <a:t> (and </a:t>
          </a:r>
          <a:r>
            <a:rPr lang="pl-PL" b="0" i="0" dirty="0" err="1"/>
            <a:t>other</a:t>
          </a:r>
          <a:r>
            <a:rPr lang="pl-PL" b="0" i="0" dirty="0"/>
            <a:t> </a:t>
          </a:r>
          <a:r>
            <a:rPr lang="pl-PL" b="0" i="0" dirty="0" err="1"/>
            <a:t>framework</a:t>
          </a:r>
          <a:r>
            <a:rPr lang="pl-PL" b="0" i="0" dirty="0"/>
            <a:t> </a:t>
          </a:r>
          <a:r>
            <a:rPr lang="pl-PL" b="0" i="0" dirty="0" err="1"/>
            <a:t>decisions</a:t>
          </a:r>
          <a:r>
            <a:rPr lang="pl-PL" b="0" i="0" dirty="0"/>
            <a:t>)</a:t>
          </a:r>
          <a:endParaRPr lang="en-US" dirty="0"/>
        </a:p>
      </dgm:t>
    </dgm:pt>
    <dgm:pt modelId="{C59664E6-AF33-4415-9E60-332913318813}" type="parTrans" cxnId="{7156B326-48E7-4186-8BCB-37D38286C1C9}">
      <dgm:prSet/>
      <dgm:spPr/>
      <dgm:t>
        <a:bodyPr/>
        <a:lstStyle/>
        <a:p>
          <a:endParaRPr lang="en-GB"/>
        </a:p>
      </dgm:t>
    </dgm:pt>
    <dgm:pt modelId="{A99F75E2-08C5-47C9-B0E0-74495E5104E3}" type="sibTrans" cxnId="{7156B326-48E7-4186-8BCB-37D38286C1C9}">
      <dgm:prSet/>
      <dgm:spPr/>
      <dgm:t>
        <a:bodyPr/>
        <a:lstStyle/>
        <a:p>
          <a:endParaRPr lang="en-GB"/>
        </a:p>
      </dgm:t>
    </dgm:pt>
    <dgm:pt modelId="{FE9D9D88-F0DE-466A-A7B0-62A6323CFB63}">
      <dgm:prSet/>
      <dgm:spPr/>
      <dgm:t>
        <a:bodyPr/>
        <a:lstStyle/>
        <a:p>
          <a:r>
            <a:rPr lang="en-GB" b="0" i="0" dirty="0"/>
            <a:t>European </a:t>
          </a:r>
          <a:r>
            <a:rPr lang="pl-PL" b="0" i="0" dirty="0" err="1"/>
            <a:t>Investigative</a:t>
          </a:r>
          <a:r>
            <a:rPr lang="pl-PL" b="0" i="0" dirty="0"/>
            <a:t> Order</a:t>
          </a:r>
          <a:endParaRPr lang="en-US" dirty="0"/>
        </a:p>
      </dgm:t>
    </dgm:pt>
    <dgm:pt modelId="{D32F889F-EE93-488F-A1CB-FFF6ADC43D29}" type="parTrans" cxnId="{48E4CCF8-685D-48A3-B4CE-3F85B4A0A758}">
      <dgm:prSet/>
      <dgm:spPr/>
      <dgm:t>
        <a:bodyPr/>
        <a:lstStyle/>
        <a:p>
          <a:endParaRPr lang="en-GB"/>
        </a:p>
      </dgm:t>
    </dgm:pt>
    <dgm:pt modelId="{42343624-131E-4888-8551-668BE3386583}" type="sibTrans" cxnId="{48E4CCF8-685D-48A3-B4CE-3F85B4A0A758}">
      <dgm:prSet/>
      <dgm:spPr/>
      <dgm:t>
        <a:bodyPr/>
        <a:lstStyle/>
        <a:p>
          <a:endParaRPr lang="en-GB"/>
        </a:p>
      </dgm:t>
    </dgm:pt>
    <dgm:pt modelId="{AED79974-861A-47C1-A6F2-F8C2E26A6AB6}">
      <dgm:prSet/>
      <dgm:spPr/>
      <dgm:t>
        <a:bodyPr/>
        <a:lstStyle/>
        <a:p>
          <a:r>
            <a:rPr lang="en-GB" b="0" i="0" dirty="0"/>
            <a:t>Ne bis in idem principle in EU law.</a:t>
          </a:r>
          <a:endParaRPr lang="en-US" dirty="0"/>
        </a:p>
      </dgm:t>
    </dgm:pt>
    <dgm:pt modelId="{9D9CD2E8-5302-4642-9C92-624202F50BA8}" type="parTrans" cxnId="{7C8A151A-FA9D-4B95-BFEA-E527186C6BE0}">
      <dgm:prSet/>
      <dgm:spPr/>
      <dgm:t>
        <a:bodyPr/>
        <a:lstStyle/>
        <a:p>
          <a:endParaRPr lang="en-GB"/>
        </a:p>
      </dgm:t>
    </dgm:pt>
    <dgm:pt modelId="{1E8B4123-C4AB-463F-9BC0-631F7C6EF0A7}" type="sibTrans" cxnId="{7C8A151A-FA9D-4B95-BFEA-E527186C6BE0}">
      <dgm:prSet/>
      <dgm:spPr/>
      <dgm:t>
        <a:bodyPr/>
        <a:lstStyle/>
        <a:p>
          <a:endParaRPr lang="en-GB"/>
        </a:p>
      </dgm:t>
    </dgm:pt>
    <dgm:pt modelId="{782E6CF7-5A0D-4FC9-BB72-EEF280648FF9}" type="pres">
      <dgm:prSet presAssocID="{26C42B7A-7AEA-4CE3-9D04-6C35E6448395}" presName="linear" presStyleCnt="0">
        <dgm:presLayoutVars>
          <dgm:animLvl val="lvl"/>
          <dgm:resizeHandles val="exact"/>
        </dgm:presLayoutVars>
      </dgm:prSet>
      <dgm:spPr/>
    </dgm:pt>
    <dgm:pt modelId="{72C2F50E-5C0F-40E1-A9F4-52B073244FFD}" type="pres">
      <dgm:prSet presAssocID="{0CD02672-BBC1-44F5-B958-89A4212302D5}" presName="parentText" presStyleLbl="node1" presStyleIdx="0" presStyleCnt="5">
        <dgm:presLayoutVars>
          <dgm:chMax val="0"/>
          <dgm:bulletEnabled val="1"/>
        </dgm:presLayoutVars>
      </dgm:prSet>
      <dgm:spPr/>
    </dgm:pt>
    <dgm:pt modelId="{271C0F3C-1700-41EF-B5F5-88691DB312FA}" type="pres">
      <dgm:prSet presAssocID="{3E4FB7B0-0372-4926-A5E8-1DA4B36C70E3}" presName="spacer" presStyleCnt="0"/>
      <dgm:spPr/>
    </dgm:pt>
    <dgm:pt modelId="{723257FA-3241-4CAF-BC20-54AD145143BF}" type="pres">
      <dgm:prSet presAssocID="{09DC4B0F-9EE1-42A9-A77A-2505D6A53C0B}" presName="parentText" presStyleLbl="node1" presStyleIdx="1" presStyleCnt="5">
        <dgm:presLayoutVars>
          <dgm:chMax val="0"/>
          <dgm:bulletEnabled val="1"/>
        </dgm:presLayoutVars>
      </dgm:prSet>
      <dgm:spPr/>
    </dgm:pt>
    <dgm:pt modelId="{6DC0F842-5066-4E86-946F-C267B7263EF1}" type="pres">
      <dgm:prSet presAssocID="{8A5A7225-F1C4-42B7-BC01-5F82A9A79E94}" presName="spacer" presStyleCnt="0"/>
      <dgm:spPr/>
    </dgm:pt>
    <dgm:pt modelId="{C7F7D6D5-27A0-4A01-8905-27B30D5BAF63}" type="pres">
      <dgm:prSet presAssocID="{1AF07533-9D7B-4BC4-8062-77B2A95CEF35}" presName="parentText" presStyleLbl="node1" presStyleIdx="2" presStyleCnt="5">
        <dgm:presLayoutVars>
          <dgm:chMax val="0"/>
          <dgm:bulletEnabled val="1"/>
        </dgm:presLayoutVars>
      </dgm:prSet>
      <dgm:spPr/>
    </dgm:pt>
    <dgm:pt modelId="{7E2EA6F9-227E-4565-97A1-14E7666FE555}" type="pres">
      <dgm:prSet presAssocID="{A99F75E2-08C5-47C9-B0E0-74495E5104E3}" presName="spacer" presStyleCnt="0"/>
      <dgm:spPr/>
    </dgm:pt>
    <dgm:pt modelId="{890F71B6-B951-4C2F-BA39-8C92F5A0E26B}" type="pres">
      <dgm:prSet presAssocID="{FE9D9D88-F0DE-466A-A7B0-62A6323CFB63}" presName="parentText" presStyleLbl="node1" presStyleIdx="3" presStyleCnt="5">
        <dgm:presLayoutVars>
          <dgm:chMax val="0"/>
          <dgm:bulletEnabled val="1"/>
        </dgm:presLayoutVars>
      </dgm:prSet>
      <dgm:spPr/>
    </dgm:pt>
    <dgm:pt modelId="{CA5AD2E9-C4D8-403C-933A-623BB3CCB6A1}" type="pres">
      <dgm:prSet presAssocID="{42343624-131E-4888-8551-668BE3386583}" presName="spacer" presStyleCnt="0"/>
      <dgm:spPr/>
    </dgm:pt>
    <dgm:pt modelId="{CC024D6E-D5E5-419A-94C0-9D224BC74AB2}" type="pres">
      <dgm:prSet presAssocID="{AED79974-861A-47C1-A6F2-F8C2E26A6AB6}" presName="parentText" presStyleLbl="node1" presStyleIdx="4" presStyleCnt="5">
        <dgm:presLayoutVars>
          <dgm:chMax val="0"/>
          <dgm:bulletEnabled val="1"/>
        </dgm:presLayoutVars>
      </dgm:prSet>
      <dgm:spPr/>
    </dgm:pt>
  </dgm:ptLst>
  <dgm:cxnLst>
    <dgm:cxn modelId="{B5B62619-68B1-4334-827C-889F59F8FE5B}" type="presOf" srcId="{AED79974-861A-47C1-A6F2-F8C2E26A6AB6}" destId="{CC024D6E-D5E5-419A-94C0-9D224BC74AB2}" srcOrd="0" destOrd="0" presId="urn:microsoft.com/office/officeart/2005/8/layout/vList2"/>
    <dgm:cxn modelId="{7C8A151A-FA9D-4B95-BFEA-E527186C6BE0}" srcId="{26C42B7A-7AEA-4CE3-9D04-6C35E6448395}" destId="{AED79974-861A-47C1-A6F2-F8C2E26A6AB6}" srcOrd="4" destOrd="0" parTransId="{9D9CD2E8-5302-4642-9C92-624202F50BA8}" sibTransId="{1E8B4123-C4AB-463F-9BC0-631F7C6EF0A7}"/>
    <dgm:cxn modelId="{7156B326-48E7-4186-8BCB-37D38286C1C9}" srcId="{26C42B7A-7AEA-4CE3-9D04-6C35E6448395}" destId="{1AF07533-9D7B-4BC4-8062-77B2A95CEF35}" srcOrd="2" destOrd="0" parTransId="{C59664E6-AF33-4415-9E60-332913318813}" sibTransId="{A99F75E2-08C5-47C9-B0E0-74495E5104E3}"/>
    <dgm:cxn modelId="{6BE9056A-9E6D-4B50-B29E-93ACB2DACB32}" srcId="{26C42B7A-7AEA-4CE3-9D04-6C35E6448395}" destId="{0CD02672-BBC1-44F5-B958-89A4212302D5}" srcOrd="0" destOrd="0" parTransId="{F5267C0C-9ED2-426F-BA57-77D92B5DE19A}" sibTransId="{3E4FB7B0-0372-4926-A5E8-1DA4B36C70E3}"/>
    <dgm:cxn modelId="{83C4E17E-5A23-4ADD-8D3F-CE250B795C54}" type="presOf" srcId="{1AF07533-9D7B-4BC4-8062-77B2A95CEF35}" destId="{C7F7D6D5-27A0-4A01-8905-27B30D5BAF63}" srcOrd="0" destOrd="0" presId="urn:microsoft.com/office/officeart/2005/8/layout/vList2"/>
    <dgm:cxn modelId="{680D8694-A9A9-4B25-A167-0ECE14DF5B8D}" srcId="{26C42B7A-7AEA-4CE3-9D04-6C35E6448395}" destId="{09DC4B0F-9EE1-42A9-A77A-2505D6A53C0B}" srcOrd="1" destOrd="0" parTransId="{70015613-9E15-4DF7-AE9E-CA294B3DA498}" sibTransId="{8A5A7225-F1C4-42B7-BC01-5F82A9A79E94}"/>
    <dgm:cxn modelId="{3E6EB894-30D2-48CC-8091-1E5FCF73396A}" type="presOf" srcId="{26C42B7A-7AEA-4CE3-9D04-6C35E6448395}" destId="{782E6CF7-5A0D-4FC9-BB72-EEF280648FF9}" srcOrd="0" destOrd="0" presId="urn:microsoft.com/office/officeart/2005/8/layout/vList2"/>
    <dgm:cxn modelId="{352A82AD-617C-40B1-B3A1-EE8FD4FF7524}" type="presOf" srcId="{FE9D9D88-F0DE-466A-A7B0-62A6323CFB63}" destId="{890F71B6-B951-4C2F-BA39-8C92F5A0E26B}" srcOrd="0" destOrd="0" presId="urn:microsoft.com/office/officeart/2005/8/layout/vList2"/>
    <dgm:cxn modelId="{E56959C9-726B-4AF4-AB46-1653398C41B0}" type="presOf" srcId="{0CD02672-BBC1-44F5-B958-89A4212302D5}" destId="{72C2F50E-5C0F-40E1-A9F4-52B073244FFD}" srcOrd="0" destOrd="0" presId="urn:microsoft.com/office/officeart/2005/8/layout/vList2"/>
    <dgm:cxn modelId="{0CA450EA-AB55-4D97-B814-C1F4CA31606E}" type="presOf" srcId="{09DC4B0F-9EE1-42A9-A77A-2505D6A53C0B}" destId="{723257FA-3241-4CAF-BC20-54AD145143BF}" srcOrd="0" destOrd="0" presId="urn:microsoft.com/office/officeart/2005/8/layout/vList2"/>
    <dgm:cxn modelId="{48E4CCF8-685D-48A3-B4CE-3F85B4A0A758}" srcId="{26C42B7A-7AEA-4CE3-9D04-6C35E6448395}" destId="{FE9D9D88-F0DE-466A-A7B0-62A6323CFB63}" srcOrd="3" destOrd="0" parTransId="{D32F889F-EE93-488F-A1CB-FFF6ADC43D29}" sibTransId="{42343624-131E-4888-8551-668BE3386583}"/>
    <dgm:cxn modelId="{14491CF0-B1EF-48F0-B754-29AAC59399E9}" type="presParOf" srcId="{782E6CF7-5A0D-4FC9-BB72-EEF280648FF9}" destId="{72C2F50E-5C0F-40E1-A9F4-52B073244FFD}" srcOrd="0" destOrd="0" presId="urn:microsoft.com/office/officeart/2005/8/layout/vList2"/>
    <dgm:cxn modelId="{2EB481CF-FFB1-47E8-8F0B-D00AC4C9474F}" type="presParOf" srcId="{782E6CF7-5A0D-4FC9-BB72-EEF280648FF9}" destId="{271C0F3C-1700-41EF-B5F5-88691DB312FA}" srcOrd="1" destOrd="0" presId="urn:microsoft.com/office/officeart/2005/8/layout/vList2"/>
    <dgm:cxn modelId="{3CBA8CA0-80CB-4642-B280-7BE113A4B43A}" type="presParOf" srcId="{782E6CF7-5A0D-4FC9-BB72-EEF280648FF9}" destId="{723257FA-3241-4CAF-BC20-54AD145143BF}" srcOrd="2" destOrd="0" presId="urn:microsoft.com/office/officeart/2005/8/layout/vList2"/>
    <dgm:cxn modelId="{79475064-96CA-4093-99D6-7CB4ADA4244D}" type="presParOf" srcId="{782E6CF7-5A0D-4FC9-BB72-EEF280648FF9}" destId="{6DC0F842-5066-4E86-946F-C267B7263EF1}" srcOrd="3" destOrd="0" presId="urn:microsoft.com/office/officeart/2005/8/layout/vList2"/>
    <dgm:cxn modelId="{C7C93756-AAA5-4333-A1F3-EC8464EE7CDD}" type="presParOf" srcId="{782E6CF7-5A0D-4FC9-BB72-EEF280648FF9}" destId="{C7F7D6D5-27A0-4A01-8905-27B30D5BAF63}" srcOrd="4" destOrd="0" presId="urn:microsoft.com/office/officeart/2005/8/layout/vList2"/>
    <dgm:cxn modelId="{EB98DBF9-F9E0-4D8A-90EE-337B34FE62F3}" type="presParOf" srcId="{782E6CF7-5A0D-4FC9-BB72-EEF280648FF9}" destId="{7E2EA6F9-227E-4565-97A1-14E7666FE555}" srcOrd="5" destOrd="0" presId="urn:microsoft.com/office/officeart/2005/8/layout/vList2"/>
    <dgm:cxn modelId="{D99CD943-63E8-43A2-B064-57245D4D581D}" type="presParOf" srcId="{782E6CF7-5A0D-4FC9-BB72-EEF280648FF9}" destId="{890F71B6-B951-4C2F-BA39-8C92F5A0E26B}" srcOrd="6" destOrd="0" presId="urn:microsoft.com/office/officeart/2005/8/layout/vList2"/>
    <dgm:cxn modelId="{7ED069D1-ABF0-4303-A2BD-9425D067DE89}" type="presParOf" srcId="{782E6CF7-5A0D-4FC9-BB72-EEF280648FF9}" destId="{CA5AD2E9-C4D8-403C-933A-623BB3CCB6A1}" srcOrd="7" destOrd="0" presId="urn:microsoft.com/office/officeart/2005/8/layout/vList2"/>
    <dgm:cxn modelId="{94AF44E5-30B8-4E26-8952-41178AF67351}" type="presParOf" srcId="{782E6CF7-5A0D-4FC9-BB72-EEF280648FF9}" destId="{CC024D6E-D5E5-419A-94C0-9D224BC74A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423B5-C467-4E7C-B089-6DE790186C82}">
      <dsp:nvSpPr>
        <dsp:cNvPr id="0" name=""/>
        <dsp:cNvSpPr/>
      </dsp:nvSpPr>
      <dsp:spPr>
        <a:xfrm>
          <a:off x="0" y="763497"/>
          <a:ext cx="9979011"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Introduction </a:t>
          </a:r>
          <a:endParaRPr lang="en-US" sz="3300" kern="1200" dirty="0"/>
        </a:p>
      </dsp:txBody>
      <dsp:txXfrm>
        <a:off x="38638" y="802135"/>
        <a:ext cx="9901735" cy="714229"/>
      </dsp:txXfrm>
    </dsp:sp>
    <dsp:sp modelId="{AF55540D-3926-445E-BB67-B668DC37C82F}">
      <dsp:nvSpPr>
        <dsp:cNvPr id="0" name=""/>
        <dsp:cNvSpPr/>
      </dsp:nvSpPr>
      <dsp:spPr>
        <a:xfrm>
          <a:off x="0" y="1650042"/>
          <a:ext cx="9979011"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History of the EU Criminal Law</a:t>
          </a:r>
          <a:endParaRPr lang="en-US" sz="3300" kern="1200" dirty="0"/>
        </a:p>
      </dsp:txBody>
      <dsp:txXfrm>
        <a:off x="38638" y="1688680"/>
        <a:ext cx="9901735" cy="714229"/>
      </dsp:txXfrm>
    </dsp:sp>
    <dsp:sp modelId="{C37E806E-4E45-4244-B0EF-A3CDE175B5B2}">
      <dsp:nvSpPr>
        <dsp:cNvPr id="0" name=""/>
        <dsp:cNvSpPr/>
      </dsp:nvSpPr>
      <dsp:spPr>
        <a:xfrm>
          <a:off x="0" y="2536587"/>
          <a:ext cx="9979011"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Legal basis and forms of cooperation in criminal matters</a:t>
          </a:r>
          <a:endParaRPr lang="en-US" sz="3300" kern="1200"/>
        </a:p>
      </dsp:txBody>
      <dsp:txXfrm>
        <a:off x="38638" y="2575225"/>
        <a:ext cx="9901735" cy="714229"/>
      </dsp:txXfrm>
    </dsp:sp>
    <dsp:sp modelId="{7019DC77-189E-4D41-B8E0-E4A61A9F36A7}">
      <dsp:nvSpPr>
        <dsp:cNvPr id="0" name=""/>
        <dsp:cNvSpPr/>
      </dsp:nvSpPr>
      <dsp:spPr>
        <a:xfrm>
          <a:off x="0" y="3423132"/>
          <a:ext cx="9979011"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Harmonisation of substantive criminal law</a:t>
          </a:r>
          <a:endParaRPr lang="en-US" sz="3300" kern="1200"/>
        </a:p>
      </dsp:txBody>
      <dsp:txXfrm>
        <a:off x="38638" y="3461770"/>
        <a:ext cx="9901735" cy="714229"/>
      </dsp:txXfrm>
    </dsp:sp>
    <dsp:sp modelId="{B3AF6CE9-45C0-4328-ACC2-22043BF75501}">
      <dsp:nvSpPr>
        <dsp:cNvPr id="0" name=""/>
        <dsp:cNvSpPr/>
      </dsp:nvSpPr>
      <dsp:spPr>
        <a:xfrm>
          <a:off x="0" y="4309677"/>
          <a:ext cx="9979011"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Procedural rights</a:t>
          </a:r>
          <a:endParaRPr lang="en-US" sz="3300" kern="1200" dirty="0"/>
        </a:p>
      </dsp:txBody>
      <dsp:txXfrm>
        <a:off x="38638" y="4348315"/>
        <a:ext cx="9901735" cy="714229"/>
      </dsp:txXfrm>
    </dsp:sp>
    <dsp:sp modelId="{A7D93146-C1BF-4938-B0EE-D215EDFC3B8B}">
      <dsp:nvSpPr>
        <dsp:cNvPr id="0" name=""/>
        <dsp:cNvSpPr/>
      </dsp:nvSpPr>
      <dsp:spPr>
        <a:xfrm>
          <a:off x="0" y="5196222"/>
          <a:ext cx="9979011"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l-PL" sz="3300" kern="1200" dirty="0"/>
            <a:t>Data </a:t>
          </a:r>
          <a:r>
            <a:rPr lang="pl-PL" sz="3300" kern="1200" dirty="0" err="1"/>
            <a:t>protection</a:t>
          </a:r>
          <a:r>
            <a:rPr lang="pl-PL" sz="3300" kern="1200" dirty="0"/>
            <a:t> in the EU</a:t>
          </a:r>
          <a:endParaRPr lang="en-US" sz="3300" kern="1200" dirty="0"/>
        </a:p>
      </dsp:txBody>
      <dsp:txXfrm>
        <a:off x="38638" y="5234860"/>
        <a:ext cx="9901735"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2F50E-5C0F-40E1-A9F4-52B073244FFD}">
      <dsp:nvSpPr>
        <dsp:cNvPr id="0" name=""/>
        <dsp:cNvSpPr/>
      </dsp:nvSpPr>
      <dsp:spPr>
        <a:xfrm>
          <a:off x="0" y="99530"/>
          <a:ext cx="9550398"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t>Principle of mutual recognition of judicial decisions</a:t>
          </a:r>
          <a:r>
            <a:rPr lang="pl-PL" sz="2400" b="0" i="0" kern="1200" dirty="0"/>
            <a:t>; mutual trust</a:t>
          </a:r>
          <a:endParaRPr lang="en-US" sz="2400" kern="1200" dirty="0"/>
        </a:p>
      </dsp:txBody>
      <dsp:txXfrm>
        <a:off x="46541" y="146071"/>
        <a:ext cx="9457316" cy="860321"/>
      </dsp:txXfrm>
    </dsp:sp>
    <dsp:sp modelId="{723257FA-3241-4CAF-BC20-54AD145143BF}">
      <dsp:nvSpPr>
        <dsp:cNvPr id="0" name=""/>
        <dsp:cNvSpPr/>
      </dsp:nvSpPr>
      <dsp:spPr>
        <a:xfrm>
          <a:off x="0" y="1122054"/>
          <a:ext cx="9550398" cy="95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t>European Arrest Warrant</a:t>
          </a:r>
          <a:endParaRPr lang="en-US" sz="2400" kern="1200" dirty="0"/>
        </a:p>
      </dsp:txBody>
      <dsp:txXfrm>
        <a:off x="46541" y="1168595"/>
        <a:ext cx="9457316" cy="860321"/>
      </dsp:txXfrm>
    </dsp:sp>
    <dsp:sp modelId="{C7F7D6D5-27A0-4A01-8905-27B30D5BAF63}">
      <dsp:nvSpPr>
        <dsp:cNvPr id="0" name=""/>
        <dsp:cNvSpPr/>
      </dsp:nvSpPr>
      <dsp:spPr>
        <a:xfrm>
          <a:off x="0" y="2144578"/>
          <a:ext cx="9550398" cy="9534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0" i="0" kern="1200" dirty="0"/>
            <a:t>F</a:t>
          </a:r>
          <a:r>
            <a:rPr lang="en-GB" sz="2400" b="0" i="0" kern="1200" dirty="0" err="1"/>
            <a:t>inancial</a:t>
          </a:r>
          <a:r>
            <a:rPr lang="en-GB" sz="2400" b="0" i="0" kern="1200" dirty="0"/>
            <a:t> penalties, imposing custodial sentences or measures involving deprivation of </a:t>
          </a:r>
          <a:r>
            <a:rPr lang="en-GB" sz="2400" b="0" i="0" kern="1200" dirty="0" err="1"/>
            <a:t>libert</a:t>
          </a:r>
          <a:r>
            <a:rPr lang="pl-PL" sz="2400" b="0" i="0" kern="1200" dirty="0"/>
            <a:t> (and </a:t>
          </a:r>
          <a:r>
            <a:rPr lang="pl-PL" sz="2400" b="0" i="0" kern="1200" dirty="0" err="1"/>
            <a:t>other</a:t>
          </a:r>
          <a:r>
            <a:rPr lang="pl-PL" sz="2400" b="0" i="0" kern="1200" dirty="0"/>
            <a:t> </a:t>
          </a:r>
          <a:r>
            <a:rPr lang="pl-PL" sz="2400" b="0" i="0" kern="1200" dirty="0" err="1"/>
            <a:t>framework</a:t>
          </a:r>
          <a:r>
            <a:rPr lang="pl-PL" sz="2400" b="0" i="0" kern="1200" dirty="0"/>
            <a:t> </a:t>
          </a:r>
          <a:r>
            <a:rPr lang="pl-PL" sz="2400" b="0" i="0" kern="1200" dirty="0" err="1"/>
            <a:t>decisions</a:t>
          </a:r>
          <a:r>
            <a:rPr lang="pl-PL" sz="2400" b="0" i="0" kern="1200" dirty="0"/>
            <a:t>)</a:t>
          </a:r>
          <a:endParaRPr lang="en-US" sz="2400" kern="1200" dirty="0"/>
        </a:p>
      </dsp:txBody>
      <dsp:txXfrm>
        <a:off x="46541" y="2191119"/>
        <a:ext cx="9457316" cy="860321"/>
      </dsp:txXfrm>
    </dsp:sp>
    <dsp:sp modelId="{890F71B6-B951-4C2F-BA39-8C92F5A0E26B}">
      <dsp:nvSpPr>
        <dsp:cNvPr id="0" name=""/>
        <dsp:cNvSpPr/>
      </dsp:nvSpPr>
      <dsp:spPr>
        <a:xfrm>
          <a:off x="0" y="3167101"/>
          <a:ext cx="9550398"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t>European </a:t>
          </a:r>
          <a:r>
            <a:rPr lang="pl-PL" sz="2400" b="0" i="0" kern="1200" dirty="0" err="1"/>
            <a:t>Investigative</a:t>
          </a:r>
          <a:r>
            <a:rPr lang="pl-PL" sz="2400" b="0" i="0" kern="1200" dirty="0"/>
            <a:t> Order</a:t>
          </a:r>
          <a:endParaRPr lang="en-US" sz="2400" kern="1200" dirty="0"/>
        </a:p>
      </dsp:txBody>
      <dsp:txXfrm>
        <a:off x="46541" y="3213642"/>
        <a:ext cx="9457316" cy="860321"/>
      </dsp:txXfrm>
    </dsp:sp>
    <dsp:sp modelId="{CC024D6E-D5E5-419A-94C0-9D224BC74AB2}">
      <dsp:nvSpPr>
        <dsp:cNvPr id="0" name=""/>
        <dsp:cNvSpPr/>
      </dsp:nvSpPr>
      <dsp:spPr>
        <a:xfrm>
          <a:off x="0" y="4189625"/>
          <a:ext cx="9550398" cy="95340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t>Ne bis in idem principle in EU law.</a:t>
          </a:r>
          <a:endParaRPr lang="en-US" sz="2400" kern="1200" dirty="0"/>
        </a:p>
      </dsp:txBody>
      <dsp:txXfrm>
        <a:off x="46541" y="4236166"/>
        <a:ext cx="9457316" cy="860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8DEA2CF1-0EB2-4673-802D-3371233E4A77}" type="datetime2">
              <a:rPr lang="en-US" smtClean="0"/>
              <a:t>Monday, December 16, 2024</a:t>
            </a:fld>
            <a:endParaRPr lang="en-US" dirty="0"/>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pPr algn="l"/>
            <a:r>
              <a:rPr lang="en-US"/>
              <a:t>Sample Footer Text</a:t>
            </a:r>
            <a:endParaRPr lang="en-US" dirty="0"/>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1621B6DD-29C1-4FEA-923F-71EA1347694C}" type="slidenum">
              <a:rPr lang="en-US" smtClean="0"/>
              <a:pPr/>
              <a:t>‹#›</a:t>
            </a:fld>
            <a:endParaRPr lang="en-US" dirty="0"/>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410422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36430174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18940622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48999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2785977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8768068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1EC798-7728-4451-9E23-70CD28201A1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BE53552D-22E1-4EAE-A0F3-5289846CD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B9F74A3-0DD7-44AE-939F-9C72D3D67AA9}"/>
              </a:ext>
            </a:extLst>
          </p:cNvPr>
          <p:cNvSpPr>
            <a:spLocks noGrp="1"/>
          </p:cNvSpPr>
          <p:nvPr>
            <p:ph type="dt" sz="half" idx="10"/>
          </p:nvPr>
        </p:nvSpPr>
        <p:spPr/>
        <p:txBody>
          <a:bodyPr/>
          <a:lstStyle/>
          <a:p>
            <a:fld id="{8DEA2CF1-0EB2-4673-802D-3371233E4A77}" type="datetime2">
              <a:rPr lang="en-US" smtClean="0"/>
              <a:t>Monday, December 16, 2024</a:t>
            </a:fld>
            <a:endParaRPr lang="en-US" dirty="0"/>
          </a:p>
        </p:txBody>
      </p:sp>
      <p:sp>
        <p:nvSpPr>
          <p:cNvPr id="5" name="Symbol zastępczy stopki 4">
            <a:extLst>
              <a:ext uri="{FF2B5EF4-FFF2-40B4-BE49-F238E27FC236}">
                <a16:creationId xmlns:a16="http://schemas.microsoft.com/office/drawing/2014/main" id="{12B9426B-3935-4848-BD36-F64DBDA9B136}"/>
              </a:ext>
            </a:extLst>
          </p:cNvPr>
          <p:cNvSpPr>
            <a:spLocks noGrp="1"/>
          </p:cNvSpPr>
          <p:nvPr>
            <p:ph type="ftr" sz="quarter" idx="11"/>
          </p:nvPr>
        </p:nvSpPr>
        <p:spPr/>
        <p:txBody>
          <a:bodyPr/>
          <a:lstStyle/>
          <a:p>
            <a:pPr algn="l"/>
            <a:r>
              <a:rPr lang="en-US"/>
              <a:t>Sample Footer Text</a:t>
            </a:r>
            <a:endParaRPr lang="en-US" dirty="0"/>
          </a:p>
        </p:txBody>
      </p:sp>
      <p:sp>
        <p:nvSpPr>
          <p:cNvPr id="6" name="Symbol zastępczy numeru slajdu 5">
            <a:extLst>
              <a:ext uri="{FF2B5EF4-FFF2-40B4-BE49-F238E27FC236}">
                <a16:creationId xmlns:a16="http://schemas.microsoft.com/office/drawing/2014/main" id="{046C9AEF-D791-4770-9F71-360C948247E8}"/>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0709865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8650170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3468469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2662679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23637616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8808916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8242473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112192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1893571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Monday, December 16, 2024</a:t>
            </a:fld>
            <a:endParaRPr lang="en-US" dirty="0"/>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297689969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icc-cpi.in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icc-cpi.int/ukrain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justiceinfo.net/en/110201-everything-you-need-to-know-argue-special-tribunal-russia-crime-of-aggression.html" TargetMode="External"/><Relationship Id="rId2" Type="http://schemas.openxmlformats.org/officeDocument/2006/relationships/hyperlink" Target="https://www.atlanticcouncil.org/blogs/new-atlanticist/how-ukraines-proposed-special-tribunal-for-russian-aggression-would-work/" TargetMode="External"/><Relationship Id="rId1" Type="http://schemas.openxmlformats.org/officeDocument/2006/relationships/slideLayout" Target="../slideLayouts/slideLayout6.xml"/><Relationship Id="rId4" Type="http://schemas.openxmlformats.org/officeDocument/2006/relationships/hyperlink" Target="https://www.icc-cpi.int/news/situation-ukraine-icc-judges-issue-arrest-warrants-against-vladimir-vladimirovich-putin-an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hr.coe.int/documents/convention_eng.pdf"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s.echr.coe.int/web/echr-k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britannica.com/topic/criminal-law"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federalcriminallawcenter.com/2015/01/criminal-liability/"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britannica.com/topic/procedural-law/Criminal-procedure#ref397607"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4650A-710A-4484-A440-E78FF2A80E02}"/>
              </a:ext>
            </a:extLst>
          </p:cNvPr>
          <p:cNvSpPr>
            <a:spLocks noGrp="1"/>
          </p:cNvSpPr>
          <p:nvPr>
            <p:ph type="ctrTitle"/>
          </p:nvPr>
        </p:nvSpPr>
        <p:spPr>
          <a:xfrm>
            <a:off x="5407270" y="4894263"/>
            <a:ext cx="4574930" cy="1251560"/>
          </a:xfrm>
        </p:spPr>
        <p:txBody>
          <a:bodyPr anchor="t">
            <a:normAutofit/>
          </a:bodyPr>
          <a:lstStyle/>
          <a:p>
            <a:r>
              <a:rPr lang="pl-PL"/>
              <a:t>EU Crminal Law </a:t>
            </a:r>
            <a:endParaRPr lang="en-GB"/>
          </a:p>
        </p:txBody>
      </p:sp>
      <p:sp>
        <p:nvSpPr>
          <p:cNvPr id="3" name="Podtytuł 2">
            <a:extLst>
              <a:ext uri="{FF2B5EF4-FFF2-40B4-BE49-F238E27FC236}">
                <a16:creationId xmlns:a16="http://schemas.microsoft.com/office/drawing/2014/main" id="{E464F2C0-A9D7-48ED-B717-FD5E40EED9B2}"/>
              </a:ext>
            </a:extLst>
          </p:cNvPr>
          <p:cNvSpPr>
            <a:spLocks noGrp="1"/>
          </p:cNvSpPr>
          <p:nvPr>
            <p:ph type="subTitle" idx="1"/>
          </p:nvPr>
        </p:nvSpPr>
        <p:spPr>
          <a:xfrm>
            <a:off x="5407270" y="2897285"/>
            <a:ext cx="6299688" cy="1655762"/>
          </a:xfrm>
        </p:spPr>
        <p:txBody>
          <a:bodyPr anchor="b">
            <a:normAutofit/>
          </a:bodyPr>
          <a:lstStyle/>
          <a:p>
            <a:r>
              <a:rPr lang="pl-PL" sz="2200"/>
              <a:t>dr Dominika Czerniak </a:t>
            </a:r>
          </a:p>
          <a:p>
            <a:r>
              <a:rPr lang="pl-PL" sz="2200"/>
              <a:t>Department of Criminal Procedure</a:t>
            </a:r>
          </a:p>
          <a:p>
            <a:r>
              <a:rPr lang="pl-PL" sz="2200"/>
              <a:t>Faculty of Law, Administration and Economics  </a:t>
            </a:r>
            <a:endParaRPr lang="en-GB" sz="2200"/>
          </a:p>
        </p:txBody>
      </p:sp>
      <p:pic>
        <p:nvPicPr>
          <p:cNvPr id="6" name="Picture 2" descr="APPLICATION OF EU INSTRUMENTS IN CRIMINAL JUSTICE – ENROLLING NOW|CEELI  Institute – Central and Eastern European Law Initiative">
            <a:extLst>
              <a:ext uri="{FF2B5EF4-FFF2-40B4-BE49-F238E27FC236}">
                <a16:creationId xmlns:a16="http://schemas.microsoft.com/office/drawing/2014/main" id="{5E027039-C3BC-8121-6090-BC9554E5FD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70" r="24058"/>
          <a:stretch/>
        </p:blipFill>
        <p:spPr bwMode="auto">
          <a:xfrm>
            <a:off x="402772" y="639814"/>
            <a:ext cx="4004634" cy="557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8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9EC0-FDAB-3094-2990-00BD78D20ED7}"/>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53C088D-2BD8-8A3E-32B1-0FFDB2B77ACC}"/>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BAF50C0D-104E-C453-FEF6-C9AE68B5ED21}"/>
              </a:ext>
            </a:extLst>
          </p:cNvPr>
          <p:cNvSpPr>
            <a:spLocks noGrp="1"/>
          </p:cNvSpPr>
          <p:nvPr>
            <p:ph type="body" sz="quarter" idx="11"/>
          </p:nvPr>
        </p:nvSpPr>
        <p:spPr>
          <a:xfrm>
            <a:off x="234949" y="1798320"/>
            <a:ext cx="8601075" cy="4670703"/>
          </a:xfrm>
        </p:spPr>
        <p:txBody>
          <a:bodyPr>
            <a:normAutofit/>
          </a:bodyPr>
          <a:lstStyle/>
          <a:p>
            <a:pPr algn="just"/>
            <a:r>
              <a:rPr lang="en-GB" sz="2000" dirty="0"/>
              <a:t>International Convention Against the Taking of Hostages 1979</a:t>
            </a:r>
          </a:p>
          <a:p>
            <a:pPr algn="just"/>
            <a:r>
              <a:rPr lang="en-GB" sz="2000" dirty="0"/>
              <a:t>United Nations Convention against Corruption 2003 </a:t>
            </a:r>
          </a:p>
          <a:p>
            <a:pPr algn="just"/>
            <a:r>
              <a:rPr lang="en-GB" sz="2000" dirty="0"/>
              <a:t>United Nations Convention against Transnational Organized Crime 2000</a:t>
            </a:r>
            <a:endParaRPr lang="en-GB" sz="2000" dirty="0">
              <a:cs typeface="Calibri"/>
            </a:endParaRPr>
          </a:p>
          <a:p>
            <a:pPr algn="just"/>
            <a:r>
              <a:rPr lang="en-GB" sz="2000" dirty="0"/>
              <a:t>Criminal Law Convention on Corruption 1999</a:t>
            </a:r>
          </a:p>
          <a:p>
            <a:pPr algn="just"/>
            <a:r>
              <a:rPr lang="en-GB" sz="2000" dirty="0"/>
              <a:t>Convention on Cybercrime 2001</a:t>
            </a:r>
          </a:p>
          <a:p>
            <a:pPr algn="just"/>
            <a:r>
              <a:rPr lang="en-GB" sz="2000" dirty="0"/>
              <a:t>Council of Europe Convention on preventing and combating violence against women and domestic Violence 2011</a:t>
            </a:r>
          </a:p>
          <a:p>
            <a:pPr algn="just"/>
            <a:r>
              <a:rPr lang="en-GB" sz="2000" dirty="0"/>
              <a:t>Council of Europe Convention on the Protection of Children against Sexual Exploitation and Sexual Abuse 2007</a:t>
            </a:r>
            <a:endParaRPr lang="pl-PL" sz="2000" dirty="0"/>
          </a:p>
          <a:p>
            <a:pPr algn="just"/>
            <a:endParaRPr lang="en-GB" sz="2000" dirty="0"/>
          </a:p>
          <a:p>
            <a:pPr algn="just"/>
            <a:endParaRPr lang="pl-PL" sz="2000" dirty="0"/>
          </a:p>
          <a:p>
            <a:pPr algn="just"/>
            <a:endParaRPr lang="en-GB" sz="2000" dirty="0"/>
          </a:p>
        </p:txBody>
      </p:sp>
      <p:sp>
        <p:nvSpPr>
          <p:cNvPr id="3" name="pole tekstowe 2">
            <a:extLst>
              <a:ext uri="{FF2B5EF4-FFF2-40B4-BE49-F238E27FC236}">
                <a16:creationId xmlns:a16="http://schemas.microsoft.com/office/drawing/2014/main" id="{2612FF48-1D53-7212-CF27-8FE99F4BED51}"/>
              </a:ext>
            </a:extLst>
          </p:cNvPr>
          <p:cNvSpPr txBox="1"/>
          <p:nvPr/>
        </p:nvSpPr>
        <p:spPr>
          <a:xfrm>
            <a:off x="234950" y="1028700"/>
            <a:ext cx="8601074" cy="923330"/>
          </a:xfrm>
          <a:prstGeom prst="rect">
            <a:avLst/>
          </a:prstGeom>
          <a:noFill/>
        </p:spPr>
        <p:txBody>
          <a:bodyPr wrap="square">
            <a:spAutoFit/>
          </a:bodyPr>
          <a:lstStyle/>
          <a:p>
            <a:r>
              <a:rPr lang="en-GB" b="1" dirty="0"/>
              <a:t>The prohibition and punishment of certain behaviour by several countries acting collectively or by the international community as a whole </a:t>
            </a:r>
            <a:endParaRPr lang="en-GB" dirty="0"/>
          </a:p>
          <a:p>
            <a:endParaRPr lang="en-GB" dirty="0"/>
          </a:p>
        </p:txBody>
      </p:sp>
    </p:spTree>
    <p:extLst>
      <p:ext uri="{BB962C8B-B14F-4D97-AF65-F5344CB8AC3E}">
        <p14:creationId xmlns:p14="http://schemas.microsoft.com/office/powerpoint/2010/main" val="142979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2BF6-543E-C598-D61A-C060DE0B99DE}"/>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AEAF7B7E-E484-BA36-C2E3-09BB6A6E4F43}"/>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F0F40F9F-BAF7-740C-F60D-8506AE8DE69A}"/>
              </a:ext>
            </a:extLst>
          </p:cNvPr>
          <p:cNvSpPr>
            <a:spLocks noGrp="1"/>
          </p:cNvSpPr>
          <p:nvPr>
            <p:ph type="body" sz="quarter" idx="11"/>
          </p:nvPr>
        </p:nvSpPr>
        <p:spPr>
          <a:xfrm>
            <a:off x="234949" y="1998328"/>
            <a:ext cx="8601075" cy="4670703"/>
          </a:xfrm>
        </p:spPr>
        <p:txBody>
          <a:bodyPr>
            <a:normAutofit/>
          </a:bodyPr>
          <a:lstStyle/>
          <a:p>
            <a:pPr algn="just"/>
            <a:r>
              <a:rPr lang="en-GB" sz="2000" b="1" dirty="0"/>
              <a:t>Rome Statute of the International Criminal Court 1998</a:t>
            </a:r>
          </a:p>
          <a:p>
            <a:pPr algn="just"/>
            <a:r>
              <a:rPr lang="en-GB" sz="2000" dirty="0"/>
              <a:t>Security Council Resolutions (1993, 1994):</a:t>
            </a:r>
          </a:p>
          <a:p>
            <a:pPr algn="just"/>
            <a:r>
              <a:rPr lang="en-GB" sz="2000" dirty="0"/>
              <a:t>International Criminal Tribunal for the Former Yugoslavia</a:t>
            </a:r>
          </a:p>
          <a:p>
            <a:pPr algn="just"/>
            <a:r>
              <a:rPr lang="en-GB" sz="2000" dirty="0"/>
              <a:t>International Criminal Tribunal for Rwanda</a:t>
            </a:r>
          </a:p>
          <a:p>
            <a:pPr algn="just"/>
            <a:endParaRPr lang="en-GB" sz="2000" dirty="0"/>
          </a:p>
          <a:p>
            <a:pPr algn="just"/>
            <a:r>
              <a:rPr lang="en-GB" sz="2000" dirty="0"/>
              <a:t>Other internationalised criminal courts (East Timor, Sierra Leone)</a:t>
            </a:r>
          </a:p>
          <a:p>
            <a:pPr algn="just"/>
            <a:endParaRPr lang="en-GB" sz="2000" dirty="0"/>
          </a:p>
          <a:p>
            <a:pPr algn="just"/>
            <a:r>
              <a:rPr lang="pl-PL" sz="2000" dirty="0">
                <a:hlinkClick r:id="rId2"/>
              </a:rPr>
              <a:t>https://www.icc-cpi.int/</a:t>
            </a:r>
            <a:r>
              <a:rPr lang="pl-PL" sz="2000" dirty="0"/>
              <a:t> </a:t>
            </a:r>
          </a:p>
          <a:p>
            <a:pPr algn="just"/>
            <a:endParaRPr lang="pl-PL" sz="2000" dirty="0"/>
          </a:p>
          <a:p>
            <a:pPr marL="0" indent="0" algn="ctr">
              <a:buNone/>
            </a:pPr>
            <a:r>
              <a:rPr lang="en-GB" sz="2000" b="1" dirty="0"/>
              <a:t>the problem of the effectiveness of international criminal tribunals</a:t>
            </a:r>
          </a:p>
        </p:txBody>
      </p:sp>
      <p:sp>
        <p:nvSpPr>
          <p:cNvPr id="3" name="pole tekstowe 2">
            <a:extLst>
              <a:ext uri="{FF2B5EF4-FFF2-40B4-BE49-F238E27FC236}">
                <a16:creationId xmlns:a16="http://schemas.microsoft.com/office/drawing/2014/main" id="{7FA0D3D8-53BF-C9F4-E0B5-E5AEEC9F53AE}"/>
              </a:ext>
            </a:extLst>
          </p:cNvPr>
          <p:cNvSpPr txBox="1"/>
          <p:nvPr/>
        </p:nvSpPr>
        <p:spPr>
          <a:xfrm>
            <a:off x="234949" y="1074998"/>
            <a:ext cx="8601074" cy="923330"/>
          </a:xfrm>
          <a:prstGeom prst="rect">
            <a:avLst/>
          </a:prstGeom>
          <a:noFill/>
        </p:spPr>
        <p:txBody>
          <a:bodyPr wrap="square">
            <a:spAutoFit/>
          </a:bodyPr>
          <a:lstStyle/>
          <a:p>
            <a:r>
              <a:rPr lang="en-GB" b="1" dirty="0"/>
              <a:t>Autonomous international legal systems, including courts and other mechanisms of enforcement, that exist alongside national criminal law </a:t>
            </a:r>
          </a:p>
          <a:p>
            <a:endParaRPr lang="en-GB" dirty="0"/>
          </a:p>
        </p:txBody>
      </p:sp>
    </p:spTree>
    <p:extLst>
      <p:ext uri="{BB962C8B-B14F-4D97-AF65-F5344CB8AC3E}">
        <p14:creationId xmlns:p14="http://schemas.microsoft.com/office/powerpoint/2010/main" val="400330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3F87F-E250-4C13-111E-9137118D0E3D}"/>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2913F5E-BAA8-5AD6-79C6-558B0479C4E0}"/>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29CED7D4-4A43-8BBB-C789-75F71A98AFE4}"/>
              </a:ext>
            </a:extLst>
          </p:cNvPr>
          <p:cNvSpPr>
            <a:spLocks noGrp="1"/>
          </p:cNvSpPr>
          <p:nvPr>
            <p:ph type="body" sz="quarter" idx="11"/>
          </p:nvPr>
        </p:nvSpPr>
        <p:spPr>
          <a:xfrm>
            <a:off x="234949" y="1998328"/>
            <a:ext cx="8601075" cy="4670703"/>
          </a:xfrm>
        </p:spPr>
        <p:txBody>
          <a:bodyPr>
            <a:normAutofit lnSpcReduction="10000"/>
          </a:bodyPr>
          <a:lstStyle/>
          <a:p>
            <a:pPr algn="just"/>
            <a:r>
              <a:rPr lang="pl-PL" sz="2000" dirty="0"/>
              <a:t>ICC and war in </a:t>
            </a:r>
            <a:r>
              <a:rPr lang="pl-PL" sz="2000" dirty="0" err="1"/>
              <a:t>Ukraine</a:t>
            </a:r>
            <a:r>
              <a:rPr lang="pl-PL" sz="2000" dirty="0"/>
              <a:t>:</a:t>
            </a:r>
          </a:p>
          <a:p>
            <a:pPr algn="just"/>
            <a:r>
              <a:rPr lang="pl-PL" sz="2000" dirty="0"/>
              <a:t>„</a:t>
            </a:r>
            <a:r>
              <a:rPr lang="en-US" sz="2000" dirty="0"/>
              <a:t>Ukraine is not a State Party to the Rome Statute, but it has twice exercised its prerogatives to accept the Court's jurisdiction over alleged crimes under the Rome Statute occurring on its territory, pursuant to article 12(3) of the Statute. The first declaration lodged by the Government of Ukraine accepted ICC jurisdiction with respect to alleged crimes committed on Ukrainian territory from 21 November 2013 to 22 February 2014. The second declaration extended this time period on an open-ended basis to encompass ongoing alleged crimes committed throughout the territory of Ukraine from 20 February 2014 onwards.</a:t>
            </a:r>
          </a:p>
          <a:p>
            <a:pPr algn="just"/>
            <a:r>
              <a:rPr lang="en-US" sz="2000" dirty="0"/>
              <a:t>On 28 February 2022, the ICC Prosecutor announced  he would seek </a:t>
            </a:r>
            <a:r>
              <a:rPr lang="en-US" sz="2000" dirty="0" err="1"/>
              <a:t>authorisation</a:t>
            </a:r>
            <a:r>
              <a:rPr lang="en-US" sz="2000" dirty="0"/>
              <a:t> to open an investigation into the Situation in Ukraine, on the basis of the Office's earlier conclusions arising from its preliminary examination, and encompassing any new alleged crimes falling within the jurisdiction of the Court</a:t>
            </a:r>
            <a:r>
              <a:rPr lang="pl-PL" sz="2000" dirty="0"/>
              <a:t>”. </a:t>
            </a:r>
          </a:p>
          <a:p>
            <a:pPr algn="just"/>
            <a:r>
              <a:rPr lang="en-GB" sz="2000" dirty="0">
                <a:hlinkClick r:id="rId2"/>
              </a:rPr>
              <a:t>https://www.icc-cpi.int/ukraine</a:t>
            </a:r>
            <a:r>
              <a:rPr lang="pl-PL" sz="2000" dirty="0"/>
              <a:t> </a:t>
            </a:r>
            <a:endParaRPr lang="en-GB" sz="2000" dirty="0"/>
          </a:p>
        </p:txBody>
      </p:sp>
      <p:sp>
        <p:nvSpPr>
          <p:cNvPr id="3" name="pole tekstowe 2">
            <a:extLst>
              <a:ext uri="{FF2B5EF4-FFF2-40B4-BE49-F238E27FC236}">
                <a16:creationId xmlns:a16="http://schemas.microsoft.com/office/drawing/2014/main" id="{EAB1EA2A-6520-DBFD-11E8-2AD68301B046}"/>
              </a:ext>
            </a:extLst>
          </p:cNvPr>
          <p:cNvSpPr txBox="1"/>
          <p:nvPr/>
        </p:nvSpPr>
        <p:spPr>
          <a:xfrm>
            <a:off x="234949" y="1074998"/>
            <a:ext cx="8601074" cy="923330"/>
          </a:xfrm>
          <a:prstGeom prst="rect">
            <a:avLst/>
          </a:prstGeom>
          <a:noFill/>
        </p:spPr>
        <p:txBody>
          <a:bodyPr wrap="square">
            <a:spAutoFit/>
          </a:bodyPr>
          <a:lstStyle/>
          <a:p>
            <a:r>
              <a:rPr lang="en-GB" b="1" dirty="0"/>
              <a:t>Autonomous international legal systems, including courts and other mechanisms of enforcement, that exist alongside national criminal law </a:t>
            </a:r>
          </a:p>
          <a:p>
            <a:endParaRPr lang="en-GB" dirty="0"/>
          </a:p>
        </p:txBody>
      </p:sp>
    </p:spTree>
    <p:extLst>
      <p:ext uri="{BB962C8B-B14F-4D97-AF65-F5344CB8AC3E}">
        <p14:creationId xmlns:p14="http://schemas.microsoft.com/office/powerpoint/2010/main" val="82922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7B94-7A8E-A606-1787-2F2686BC1EFF}"/>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E9AE45E3-69C0-C1DC-1945-BB238D04752B}"/>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5B4A5684-92A6-7E54-D51A-13BFA4ED065D}"/>
              </a:ext>
            </a:extLst>
          </p:cNvPr>
          <p:cNvSpPr>
            <a:spLocks noGrp="1"/>
          </p:cNvSpPr>
          <p:nvPr>
            <p:ph type="body" sz="quarter" idx="11"/>
          </p:nvPr>
        </p:nvSpPr>
        <p:spPr>
          <a:xfrm>
            <a:off x="234949" y="1998328"/>
            <a:ext cx="9429912" cy="4670703"/>
          </a:xfrm>
        </p:spPr>
        <p:txBody>
          <a:bodyPr>
            <a:normAutofit fontScale="92500" lnSpcReduction="20000"/>
          </a:bodyPr>
          <a:lstStyle/>
          <a:p>
            <a:pPr algn="just"/>
            <a:r>
              <a:rPr lang="pl-PL" sz="2000" dirty="0" err="1"/>
              <a:t>There</a:t>
            </a:r>
            <a:r>
              <a:rPr lang="pl-PL" sz="2000" dirty="0"/>
              <a:t> </a:t>
            </a:r>
            <a:r>
              <a:rPr lang="pl-PL" sz="2000" dirty="0" err="1"/>
              <a:t>is</a:t>
            </a:r>
            <a:r>
              <a:rPr lang="pl-PL" sz="2000" dirty="0"/>
              <a:t> </a:t>
            </a:r>
            <a:r>
              <a:rPr lang="pl-PL" sz="2000" dirty="0" err="1"/>
              <a:t>also</a:t>
            </a:r>
            <a:r>
              <a:rPr lang="pl-PL" sz="2000" dirty="0"/>
              <a:t> a </a:t>
            </a:r>
            <a:r>
              <a:rPr lang="pl-PL" sz="2000" dirty="0" err="1"/>
              <a:t>proposition</a:t>
            </a:r>
            <a:r>
              <a:rPr lang="pl-PL" sz="2000" dirty="0"/>
              <a:t> of </a:t>
            </a:r>
            <a:r>
              <a:rPr lang="pl-PL" sz="2000" dirty="0" err="1"/>
              <a:t>creating</a:t>
            </a:r>
            <a:r>
              <a:rPr lang="pl-PL" sz="2000" dirty="0"/>
              <a:t> </a:t>
            </a:r>
            <a:r>
              <a:rPr lang="pl-PL" sz="2000" dirty="0" err="1"/>
              <a:t>new</a:t>
            </a:r>
            <a:r>
              <a:rPr lang="pl-PL" sz="2000" dirty="0"/>
              <a:t> „</a:t>
            </a:r>
            <a:r>
              <a:rPr lang="pl-PL" sz="2000" dirty="0" err="1"/>
              <a:t>special</a:t>
            </a:r>
            <a:r>
              <a:rPr lang="pl-PL" sz="2000" dirty="0"/>
              <a:t> </a:t>
            </a:r>
            <a:r>
              <a:rPr lang="pl-PL" sz="2000" dirty="0" err="1"/>
              <a:t>international</a:t>
            </a:r>
            <a:r>
              <a:rPr lang="pl-PL" sz="2000" dirty="0"/>
              <a:t> </a:t>
            </a:r>
            <a:r>
              <a:rPr lang="pl-PL" sz="2000" dirty="0" err="1"/>
              <a:t>tribunal</a:t>
            </a:r>
            <a:r>
              <a:rPr lang="pl-PL" sz="2000" dirty="0"/>
              <a:t>” to </a:t>
            </a:r>
            <a:r>
              <a:rPr lang="pl-PL" sz="2000" dirty="0" err="1"/>
              <a:t>deal</a:t>
            </a:r>
            <a:r>
              <a:rPr lang="pl-PL" sz="2000" dirty="0"/>
              <a:t> with war </a:t>
            </a:r>
            <a:r>
              <a:rPr lang="pl-PL" sz="2000" dirty="0" err="1"/>
              <a:t>crimes</a:t>
            </a:r>
            <a:r>
              <a:rPr lang="pl-PL" sz="2000" dirty="0"/>
              <a:t> in </a:t>
            </a:r>
            <a:r>
              <a:rPr lang="pl-PL" sz="2000" dirty="0" err="1"/>
              <a:t>Ukraine</a:t>
            </a:r>
            <a:r>
              <a:rPr lang="pl-PL" sz="2000" dirty="0"/>
              <a:t>. </a:t>
            </a:r>
          </a:p>
          <a:p>
            <a:pPr algn="just"/>
            <a:r>
              <a:rPr lang="pl-PL" sz="2000" dirty="0"/>
              <a:t>„</a:t>
            </a:r>
            <a:r>
              <a:rPr lang="en-US" sz="2000" dirty="0"/>
              <a:t>President Volodymyr Zelenskyy has called for an additional route: a special tribunal focused exclusively on the crime of aggression against Ukraine. The crime of aggression is, in short, the use of armed force to invade a sovereign state—so while war crimes refer to how war is fought, aggression covers how war starts. The proposed tribunal has drawn considerable debate and discussion, but Ukraine has garnered support among partner states and international bodies. The launch of such a tribunal would undeniably be significant, allowing a venue for the first international criminal trial on aggression since the aftermath of World War II. However, its creation would leave several open questions on the future of accountability for aggression—both in the context of Ukraine and for future and past incidents—which must also be addressed</a:t>
            </a:r>
            <a:r>
              <a:rPr lang="pl-PL" sz="2000" dirty="0"/>
              <a:t>”.</a:t>
            </a:r>
          </a:p>
          <a:p>
            <a:pPr algn="just"/>
            <a:r>
              <a:rPr lang="pl-PL" sz="2000" dirty="0">
                <a:hlinkClick r:id="rId2"/>
              </a:rPr>
              <a:t>https://www.atlanticcouncil.org/blogs/new-atlanticist/how-ukraines-proposed-special-tribunal-for-russian-aggression-would-work/</a:t>
            </a:r>
            <a:r>
              <a:rPr lang="pl-PL" sz="2000" dirty="0"/>
              <a:t> </a:t>
            </a:r>
          </a:p>
          <a:p>
            <a:pPr algn="just"/>
            <a:r>
              <a:rPr lang="pl-PL" sz="2000" dirty="0">
                <a:hlinkClick r:id="rId3"/>
              </a:rPr>
              <a:t>https://www.justiceinfo.net/en/110201-everything-you-need-to-know-argue-special-tribunal-russia-crime-of-aggression.html</a:t>
            </a:r>
            <a:r>
              <a:rPr lang="pl-PL" sz="2000" dirty="0"/>
              <a:t>  </a:t>
            </a:r>
          </a:p>
          <a:p>
            <a:pPr algn="just"/>
            <a:r>
              <a:rPr lang="pl-PL" sz="2000" dirty="0">
                <a:hlinkClick r:id="rId4"/>
              </a:rPr>
              <a:t>https://www.icc-cpi.int/news/situation-ukraine-icc-judges-issue-arrest-warrants-against-vladimir-vladimirovich-putin-and</a:t>
            </a:r>
            <a:r>
              <a:rPr lang="pl-PL" sz="2000" dirty="0"/>
              <a:t> </a:t>
            </a:r>
          </a:p>
          <a:p>
            <a:pPr algn="just"/>
            <a:endParaRPr lang="en-GB" sz="2000" dirty="0"/>
          </a:p>
        </p:txBody>
      </p:sp>
      <p:sp>
        <p:nvSpPr>
          <p:cNvPr id="3" name="pole tekstowe 2">
            <a:extLst>
              <a:ext uri="{FF2B5EF4-FFF2-40B4-BE49-F238E27FC236}">
                <a16:creationId xmlns:a16="http://schemas.microsoft.com/office/drawing/2014/main" id="{BD2F8463-3AAC-7A37-59C6-90BB9B7CD3C7}"/>
              </a:ext>
            </a:extLst>
          </p:cNvPr>
          <p:cNvSpPr txBox="1"/>
          <p:nvPr/>
        </p:nvSpPr>
        <p:spPr>
          <a:xfrm>
            <a:off x="234949" y="1074998"/>
            <a:ext cx="8601074" cy="923330"/>
          </a:xfrm>
          <a:prstGeom prst="rect">
            <a:avLst/>
          </a:prstGeom>
          <a:noFill/>
        </p:spPr>
        <p:txBody>
          <a:bodyPr wrap="square">
            <a:spAutoFit/>
          </a:bodyPr>
          <a:lstStyle/>
          <a:p>
            <a:r>
              <a:rPr lang="en-GB" b="1" dirty="0"/>
              <a:t>Autonomous international legal systems, including courts and other mechanisms of enforcement, that exist alongside national criminal law </a:t>
            </a:r>
          </a:p>
          <a:p>
            <a:endParaRPr lang="en-GB" dirty="0"/>
          </a:p>
        </p:txBody>
      </p:sp>
    </p:spTree>
    <p:extLst>
      <p:ext uri="{BB962C8B-B14F-4D97-AF65-F5344CB8AC3E}">
        <p14:creationId xmlns:p14="http://schemas.microsoft.com/office/powerpoint/2010/main" val="308238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41098-F19C-A804-A432-C765175D9456}"/>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3F4B127-8FF7-C6F1-4797-A9A917499A69}"/>
              </a:ext>
            </a:extLst>
          </p:cNvPr>
          <p:cNvSpPr>
            <a:spLocks noGrp="1"/>
          </p:cNvSpPr>
          <p:nvPr>
            <p:ph type="body" sz="quarter" idx="10"/>
          </p:nvPr>
        </p:nvSpPr>
        <p:spPr>
          <a:xfrm>
            <a:off x="234950" y="295275"/>
            <a:ext cx="8523288" cy="331788"/>
          </a:xfrm>
        </p:spPr>
        <p:txBody>
          <a:bodyPr>
            <a:normAutofit/>
          </a:bodyPr>
          <a:lstStyle/>
          <a:p>
            <a:r>
              <a:rPr lang="pl-PL" sz="1700" err="1"/>
              <a:t>European</a:t>
            </a:r>
            <a:r>
              <a:rPr lang="pl-PL" sz="1700"/>
              <a:t> </a:t>
            </a:r>
            <a:r>
              <a:rPr lang="pl-PL" sz="1700" err="1"/>
              <a:t>criminal</a:t>
            </a:r>
            <a:r>
              <a:rPr lang="pl-PL" sz="1700"/>
              <a:t> law </a:t>
            </a:r>
            <a:endParaRPr lang="en-GB" sz="1700"/>
          </a:p>
        </p:txBody>
      </p:sp>
      <p:sp>
        <p:nvSpPr>
          <p:cNvPr id="6" name="Symbol zastępczy tekstu 5">
            <a:extLst>
              <a:ext uri="{FF2B5EF4-FFF2-40B4-BE49-F238E27FC236}">
                <a16:creationId xmlns:a16="http://schemas.microsoft.com/office/drawing/2014/main" id="{1C8E20E9-36F0-DB11-4BD1-1BEA1BB8B4FA}"/>
              </a:ext>
            </a:extLst>
          </p:cNvPr>
          <p:cNvSpPr>
            <a:spLocks noGrp="1"/>
          </p:cNvSpPr>
          <p:nvPr>
            <p:ph type="body" sz="quarter" idx="11"/>
          </p:nvPr>
        </p:nvSpPr>
        <p:spPr>
          <a:xfrm>
            <a:off x="234950" y="977900"/>
            <a:ext cx="5735027" cy="5584825"/>
          </a:xfrm>
        </p:spPr>
        <p:txBody>
          <a:bodyPr>
            <a:normAutofit/>
          </a:bodyPr>
          <a:lstStyle/>
          <a:p>
            <a:r>
              <a:rPr lang="en-GB"/>
              <a:t>A regional (European) system of law that is part of international criminal law. European criminal law consists of three types of rules: </a:t>
            </a:r>
            <a:endParaRPr lang="pl-PL"/>
          </a:p>
          <a:p>
            <a:r>
              <a:rPr lang="en-GB"/>
              <a:t>1) criminal law norms governing cooperation in criminal matters (within the </a:t>
            </a:r>
            <a:r>
              <a:rPr lang="pl-PL" err="1"/>
              <a:t>CoE</a:t>
            </a:r>
            <a:r>
              <a:rPr lang="en-GB"/>
              <a:t> and the EU);</a:t>
            </a:r>
            <a:endParaRPr lang="pl-PL"/>
          </a:p>
          <a:p>
            <a:r>
              <a:rPr lang="en-GB"/>
              <a:t>2) the rules of substantive and procedural criminal law and the ECHR, which constitute the system for the protection of human rights and fundamental freedoms, </a:t>
            </a:r>
            <a:endParaRPr lang="pl-PL"/>
          </a:p>
          <a:p>
            <a:r>
              <a:rPr lang="en-GB"/>
              <a:t>3) EU criminal law</a:t>
            </a:r>
          </a:p>
        </p:txBody>
      </p:sp>
      <p:pic>
        <p:nvPicPr>
          <p:cNvPr id="8" name="Symbol zastępczy obrazu 7">
            <a:extLst>
              <a:ext uri="{FF2B5EF4-FFF2-40B4-BE49-F238E27FC236}">
                <a16:creationId xmlns:a16="http://schemas.microsoft.com/office/drawing/2014/main" id="{60F09215-9396-C005-DDAA-FD32A33A364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438" r="13438"/>
          <a:stretch>
            <a:fillRect/>
          </a:stretch>
        </p:blipFill>
        <p:spPr/>
      </p:pic>
    </p:spTree>
    <p:extLst>
      <p:ext uri="{BB962C8B-B14F-4D97-AF65-F5344CB8AC3E}">
        <p14:creationId xmlns:p14="http://schemas.microsoft.com/office/powerpoint/2010/main" val="347608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5EEA-36F3-7C52-4F36-DE9660889C9A}"/>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8E9CE84-4780-A91B-44D5-ED33413AFEE9}"/>
              </a:ext>
            </a:extLst>
          </p:cNvPr>
          <p:cNvSpPr>
            <a:spLocks noGrp="1"/>
          </p:cNvSpPr>
          <p:nvPr>
            <p:ph type="body" sz="quarter" idx="10"/>
          </p:nvPr>
        </p:nvSpPr>
        <p:spPr>
          <a:xfrm>
            <a:off x="234950" y="295275"/>
            <a:ext cx="8523288" cy="331788"/>
          </a:xfrm>
        </p:spPr>
        <p:txBody>
          <a:bodyPr>
            <a:normAutofit/>
          </a:bodyPr>
          <a:lstStyle/>
          <a:p>
            <a:r>
              <a:rPr lang="pl-PL" sz="1700" err="1"/>
              <a:t>European</a:t>
            </a:r>
            <a:r>
              <a:rPr lang="pl-PL" sz="1700"/>
              <a:t> </a:t>
            </a:r>
            <a:r>
              <a:rPr lang="pl-PL" sz="1700" err="1"/>
              <a:t>criminal</a:t>
            </a:r>
            <a:r>
              <a:rPr lang="pl-PL" sz="1700"/>
              <a:t> law </a:t>
            </a:r>
            <a:endParaRPr lang="en-GB" sz="1700"/>
          </a:p>
        </p:txBody>
      </p:sp>
      <p:sp>
        <p:nvSpPr>
          <p:cNvPr id="6" name="Symbol zastępczy tekstu 5">
            <a:extLst>
              <a:ext uri="{FF2B5EF4-FFF2-40B4-BE49-F238E27FC236}">
                <a16:creationId xmlns:a16="http://schemas.microsoft.com/office/drawing/2014/main" id="{B29836AA-707C-02CF-41DA-B76EA0B77319}"/>
              </a:ext>
            </a:extLst>
          </p:cNvPr>
          <p:cNvSpPr>
            <a:spLocks noGrp="1"/>
          </p:cNvSpPr>
          <p:nvPr>
            <p:ph type="body" sz="quarter" idx="11"/>
          </p:nvPr>
        </p:nvSpPr>
        <p:spPr>
          <a:xfrm>
            <a:off x="234950" y="977900"/>
            <a:ext cx="5735027" cy="5584825"/>
          </a:xfrm>
        </p:spPr>
        <p:txBody>
          <a:bodyPr>
            <a:normAutofit fontScale="92500" lnSpcReduction="10000"/>
          </a:bodyPr>
          <a:lstStyle/>
          <a:p>
            <a:pPr marL="0" indent="0" algn="just">
              <a:buNone/>
            </a:pPr>
            <a:r>
              <a:rPr lang="pl-PL" sz="2800" dirty="0"/>
              <a:t>The most </a:t>
            </a:r>
            <a:r>
              <a:rPr lang="pl-PL" sz="2800" dirty="0" err="1"/>
              <a:t>important</a:t>
            </a:r>
            <a:r>
              <a:rPr lang="pl-PL" sz="2800" dirty="0"/>
              <a:t> </a:t>
            </a:r>
            <a:r>
              <a:rPr lang="pl-PL" sz="2800" dirty="0" err="1"/>
              <a:t>convention</a:t>
            </a:r>
            <a:r>
              <a:rPr lang="pl-PL" sz="2800" dirty="0"/>
              <a:t> – </a:t>
            </a:r>
            <a:r>
              <a:rPr lang="pl-PL" sz="2800" dirty="0" err="1"/>
              <a:t>European</a:t>
            </a:r>
            <a:r>
              <a:rPr lang="pl-PL" sz="2800" dirty="0"/>
              <a:t> </a:t>
            </a:r>
            <a:r>
              <a:rPr lang="pl-PL" sz="2800" dirty="0" err="1"/>
              <a:t>Convention</a:t>
            </a:r>
            <a:r>
              <a:rPr lang="pl-PL" sz="2800" dirty="0"/>
              <a:t> of Human </a:t>
            </a:r>
            <a:r>
              <a:rPr lang="pl-PL" sz="2800" dirty="0" err="1"/>
              <a:t>Rights</a:t>
            </a:r>
            <a:r>
              <a:rPr lang="pl-PL" sz="2800" dirty="0"/>
              <a:t> (ECHR). </a:t>
            </a:r>
          </a:p>
          <a:p>
            <a:pPr marL="0" indent="0" algn="just">
              <a:buNone/>
            </a:pPr>
            <a:endParaRPr lang="pl-PL" sz="2800" dirty="0"/>
          </a:p>
          <a:p>
            <a:pPr marL="0" indent="0" algn="just">
              <a:buNone/>
            </a:pPr>
            <a:r>
              <a:rPr lang="en-GB" sz="2800" dirty="0">
                <a:hlinkClick r:id="rId2"/>
              </a:rPr>
              <a:t>https://www.echr.coe.int/documents/convention_eng.pdf</a:t>
            </a:r>
            <a:endParaRPr lang="pl-PL" sz="2800" dirty="0"/>
          </a:p>
          <a:p>
            <a:pPr marL="0" indent="0" algn="just">
              <a:buNone/>
            </a:pPr>
            <a:endParaRPr lang="pl-PL" sz="2800" dirty="0"/>
          </a:p>
          <a:p>
            <a:pPr marL="0" indent="0" algn="just">
              <a:buNone/>
            </a:pPr>
            <a:r>
              <a:rPr lang="en-GB" sz="2800" b="1" dirty="0">
                <a:solidFill>
                  <a:srgbClr val="FFC000"/>
                </a:solidFill>
              </a:rPr>
              <a:t>The Convention does not exist in practice without the case law of the ECtHR</a:t>
            </a:r>
            <a:r>
              <a:rPr lang="en-GB" sz="2800" dirty="0"/>
              <a:t>. The Court adjusts the Convention to the needs of the world today. </a:t>
            </a:r>
          </a:p>
          <a:p>
            <a:pPr marL="0" indent="0" algn="just">
              <a:buNone/>
            </a:pPr>
            <a:r>
              <a:rPr lang="en-GB" sz="2800" dirty="0"/>
              <a:t>Specific methods of interpreting the Convention have been developed so that, without changing it, it can be applied to the greatest possible extent. </a:t>
            </a:r>
          </a:p>
        </p:txBody>
      </p:sp>
      <p:pic>
        <p:nvPicPr>
          <p:cNvPr id="8" name="Symbol zastępczy obrazu 7">
            <a:extLst>
              <a:ext uri="{FF2B5EF4-FFF2-40B4-BE49-F238E27FC236}">
                <a16:creationId xmlns:a16="http://schemas.microsoft.com/office/drawing/2014/main" id="{BAD723BE-6D3F-A191-8CC3-52D58CB6047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438" r="13438"/>
          <a:stretch>
            <a:fillRect/>
          </a:stretch>
        </p:blipFill>
        <p:spPr/>
      </p:pic>
    </p:spTree>
    <p:extLst>
      <p:ext uri="{BB962C8B-B14F-4D97-AF65-F5344CB8AC3E}">
        <p14:creationId xmlns:p14="http://schemas.microsoft.com/office/powerpoint/2010/main" val="300974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FA9AD-CF05-A876-CB3E-2A9D9359F346}"/>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34F5A65-77DB-4E39-F6FE-8A23DF5BF31A}"/>
              </a:ext>
            </a:extLst>
          </p:cNvPr>
          <p:cNvSpPr>
            <a:spLocks noGrp="1"/>
          </p:cNvSpPr>
          <p:nvPr>
            <p:ph type="body" sz="quarter" idx="10"/>
          </p:nvPr>
        </p:nvSpPr>
        <p:spPr>
          <a:xfrm>
            <a:off x="234950" y="295275"/>
            <a:ext cx="8523288" cy="331788"/>
          </a:xfrm>
        </p:spPr>
        <p:txBody>
          <a:bodyPr>
            <a:normAutofit/>
          </a:bodyPr>
          <a:lstStyle/>
          <a:p>
            <a:r>
              <a:rPr lang="pl-PL" sz="1700" err="1"/>
              <a:t>European</a:t>
            </a:r>
            <a:r>
              <a:rPr lang="pl-PL" sz="1700"/>
              <a:t> </a:t>
            </a:r>
            <a:r>
              <a:rPr lang="pl-PL" sz="1700" err="1"/>
              <a:t>criminal</a:t>
            </a:r>
            <a:r>
              <a:rPr lang="pl-PL" sz="1700"/>
              <a:t> law </a:t>
            </a:r>
            <a:endParaRPr lang="en-GB" sz="1700"/>
          </a:p>
        </p:txBody>
      </p:sp>
      <p:sp>
        <p:nvSpPr>
          <p:cNvPr id="6" name="Symbol zastępczy tekstu 5">
            <a:extLst>
              <a:ext uri="{FF2B5EF4-FFF2-40B4-BE49-F238E27FC236}">
                <a16:creationId xmlns:a16="http://schemas.microsoft.com/office/drawing/2014/main" id="{AB23E8EB-944B-6309-97F3-76F9650E1971}"/>
              </a:ext>
            </a:extLst>
          </p:cNvPr>
          <p:cNvSpPr>
            <a:spLocks noGrp="1"/>
          </p:cNvSpPr>
          <p:nvPr>
            <p:ph type="body" sz="quarter" idx="11"/>
          </p:nvPr>
        </p:nvSpPr>
        <p:spPr>
          <a:xfrm>
            <a:off x="234950" y="977900"/>
            <a:ext cx="5735027" cy="5584825"/>
          </a:xfrm>
        </p:spPr>
        <p:txBody>
          <a:bodyPr>
            <a:normAutofit fontScale="92500" lnSpcReduction="20000"/>
          </a:bodyPr>
          <a:lstStyle/>
          <a:p>
            <a:pPr marL="0" indent="0" algn="just">
              <a:buNone/>
            </a:pPr>
            <a:r>
              <a:rPr lang="en-GB" sz="2800" b="1" dirty="0">
                <a:solidFill>
                  <a:srgbClr val="FFC000"/>
                </a:solidFill>
              </a:rPr>
              <a:t>The concept of a “criminal charge” has an “autonomous” meaning, </a:t>
            </a:r>
            <a:r>
              <a:rPr lang="en-GB" sz="2800" dirty="0"/>
              <a:t>independent of the categorisations by the national legal systems of the </a:t>
            </a:r>
            <a:r>
              <a:rPr lang="pl-PL" sz="2800" dirty="0"/>
              <a:t>M</a:t>
            </a:r>
            <a:r>
              <a:rPr lang="en-GB" sz="2800" dirty="0"/>
              <a:t>ember States.</a:t>
            </a:r>
            <a:endParaRPr lang="pl-PL" sz="2800" dirty="0"/>
          </a:p>
          <a:p>
            <a:pPr marL="0" indent="0" algn="just">
              <a:buNone/>
            </a:pPr>
            <a:endParaRPr lang="pl-PL" sz="2800" dirty="0"/>
          </a:p>
          <a:p>
            <a:pPr marL="0" indent="0" algn="just">
              <a:buNone/>
            </a:pPr>
            <a:r>
              <a:rPr lang="en-GB" sz="2800" dirty="0"/>
              <a:t>The starting-point for the assessment of the applicability of the criminal aspect of Article 6 of the Convention is based on the criteria outlined in </a:t>
            </a:r>
            <a:r>
              <a:rPr lang="en-GB" sz="2800" b="1" dirty="0">
                <a:solidFill>
                  <a:srgbClr val="FFC000"/>
                </a:solidFill>
              </a:rPr>
              <a:t>Engel and Others </a:t>
            </a:r>
            <a:r>
              <a:rPr lang="en-GB" sz="2800" dirty="0"/>
              <a:t>v. the Netherlands, §§ 82-83: </a:t>
            </a:r>
          </a:p>
          <a:p>
            <a:pPr marL="0" indent="0" algn="just">
              <a:buNone/>
            </a:pPr>
            <a:endParaRPr lang="en-GB" sz="2800" dirty="0"/>
          </a:p>
          <a:p>
            <a:pPr marL="0" indent="0" algn="just">
              <a:buNone/>
            </a:pPr>
            <a:r>
              <a:rPr lang="en-GB" sz="2800" b="1" dirty="0">
                <a:solidFill>
                  <a:srgbClr val="FFC000"/>
                </a:solidFill>
              </a:rPr>
              <a:t>(1) classification in domestic law; </a:t>
            </a:r>
          </a:p>
          <a:p>
            <a:pPr marL="0" indent="0" algn="just">
              <a:buNone/>
            </a:pPr>
            <a:r>
              <a:rPr lang="en-GB" sz="2800" b="1" dirty="0">
                <a:solidFill>
                  <a:srgbClr val="FFC000"/>
                </a:solidFill>
              </a:rPr>
              <a:t>(2) nature of the offence; </a:t>
            </a:r>
          </a:p>
          <a:p>
            <a:pPr marL="0" indent="0" algn="just">
              <a:buNone/>
            </a:pPr>
            <a:r>
              <a:rPr lang="en-GB" sz="2800" b="1" dirty="0">
                <a:solidFill>
                  <a:srgbClr val="FFC000"/>
                </a:solidFill>
              </a:rPr>
              <a:t>(3) severity of the penalty that the person concerned risks incurring. </a:t>
            </a:r>
          </a:p>
        </p:txBody>
      </p:sp>
      <p:pic>
        <p:nvPicPr>
          <p:cNvPr id="8" name="Symbol zastępczy obrazu 7">
            <a:extLst>
              <a:ext uri="{FF2B5EF4-FFF2-40B4-BE49-F238E27FC236}">
                <a16:creationId xmlns:a16="http://schemas.microsoft.com/office/drawing/2014/main" id="{D742A70E-7DA1-F136-A702-B2F1018D3C2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438" r="13438"/>
          <a:stretch>
            <a:fillRect/>
          </a:stretch>
        </p:blipFill>
        <p:spPr/>
      </p:pic>
    </p:spTree>
    <p:extLst>
      <p:ext uri="{BB962C8B-B14F-4D97-AF65-F5344CB8AC3E}">
        <p14:creationId xmlns:p14="http://schemas.microsoft.com/office/powerpoint/2010/main" val="253885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305D-46B7-38BF-D1B5-F3CEBD73AD8B}"/>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0F4B310C-9DAC-B5B5-931F-233886FFAF89}"/>
              </a:ext>
            </a:extLst>
          </p:cNvPr>
          <p:cNvSpPr>
            <a:spLocks noGrp="1"/>
          </p:cNvSpPr>
          <p:nvPr>
            <p:ph type="body" sz="quarter" idx="10"/>
          </p:nvPr>
        </p:nvSpPr>
        <p:spPr>
          <a:xfrm>
            <a:off x="234950" y="295275"/>
            <a:ext cx="8523288" cy="331788"/>
          </a:xfrm>
        </p:spPr>
        <p:txBody>
          <a:bodyPr>
            <a:normAutofit/>
          </a:bodyPr>
          <a:lstStyle/>
          <a:p>
            <a:r>
              <a:rPr lang="pl-PL" sz="1700" err="1"/>
              <a:t>European</a:t>
            </a:r>
            <a:r>
              <a:rPr lang="pl-PL" sz="1700"/>
              <a:t> </a:t>
            </a:r>
            <a:r>
              <a:rPr lang="pl-PL" sz="1700" err="1"/>
              <a:t>criminal</a:t>
            </a:r>
            <a:r>
              <a:rPr lang="pl-PL" sz="1700"/>
              <a:t> law </a:t>
            </a:r>
            <a:endParaRPr lang="en-GB" sz="1700"/>
          </a:p>
        </p:txBody>
      </p:sp>
      <p:sp>
        <p:nvSpPr>
          <p:cNvPr id="6" name="Symbol zastępczy tekstu 5">
            <a:extLst>
              <a:ext uri="{FF2B5EF4-FFF2-40B4-BE49-F238E27FC236}">
                <a16:creationId xmlns:a16="http://schemas.microsoft.com/office/drawing/2014/main" id="{C34C0283-4927-2462-B71B-219739E963AB}"/>
              </a:ext>
            </a:extLst>
          </p:cNvPr>
          <p:cNvSpPr>
            <a:spLocks noGrp="1"/>
          </p:cNvSpPr>
          <p:nvPr>
            <p:ph type="body" sz="quarter" idx="11"/>
          </p:nvPr>
        </p:nvSpPr>
        <p:spPr>
          <a:xfrm>
            <a:off x="234950" y="977900"/>
            <a:ext cx="5735027" cy="5584825"/>
          </a:xfrm>
        </p:spPr>
        <p:txBody>
          <a:bodyPr>
            <a:normAutofit fontScale="92500" lnSpcReduction="20000"/>
          </a:bodyPr>
          <a:lstStyle/>
          <a:p>
            <a:pPr marL="0" indent="0" algn="just">
              <a:buNone/>
            </a:pPr>
            <a:r>
              <a:rPr lang="pl-PL" sz="4400" dirty="0" err="1"/>
              <a:t>Where</a:t>
            </a:r>
            <a:r>
              <a:rPr lang="pl-PL" sz="4400" dirty="0"/>
              <a:t> </a:t>
            </a:r>
            <a:r>
              <a:rPr lang="pl-PL" sz="4400" dirty="0" err="1"/>
              <a:t>is</a:t>
            </a:r>
            <a:r>
              <a:rPr lang="pl-PL" sz="4400" dirty="0"/>
              <a:t> a </a:t>
            </a:r>
            <a:r>
              <a:rPr lang="pl-PL" sz="4400" dirty="0" err="1"/>
              <a:t>victim</a:t>
            </a:r>
            <a:r>
              <a:rPr lang="pl-PL" sz="4400" dirty="0"/>
              <a:t> of a </a:t>
            </a:r>
            <a:r>
              <a:rPr lang="pl-PL" sz="4400" dirty="0" err="1"/>
              <a:t>crime</a:t>
            </a:r>
            <a:r>
              <a:rPr lang="pl-PL" sz="4400" dirty="0"/>
              <a:t> in the ECHR?</a:t>
            </a:r>
          </a:p>
          <a:p>
            <a:pPr algn="just"/>
            <a:r>
              <a:rPr lang="en-US" sz="2800" dirty="0"/>
              <a:t>There are no provisions in the ECHR that explicitly grant rights to the victim of a crime. Rights for the victim of a crime have been interpreted by the ECHR from Article 6(1) (the civil part of this provision) and from Articles 2, 3, 4 and 8 of the ECHR (the concept of positive procedural obligations of the state)</a:t>
            </a:r>
            <a:r>
              <a:rPr lang="pl-PL" sz="2800" dirty="0"/>
              <a:t>. </a:t>
            </a:r>
          </a:p>
          <a:p>
            <a:pPr algn="just"/>
            <a:endParaRPr lang="pl-PL" sz="2800" dirty="0"/>
          </a:p>
          <a:p>
            <a:pPr marL="0" indent="0" algn="just">
              <a:buNone/>
            </a:pPr>
            <a:r>
              <a:rPr lang="en-GB" sz="2800" dirty="0">
                <a:hlinkClick r:id="rId2"/>
              </a:rPr>
              <a:t>https://ks.echr.coe.int/web/echr-ks</a:t>
            </a:r>
            <a:r>
              <a:rPr lang="pl-PL" sz="2800" dirty="0"/>
              <a:t> &lt;-- </a:t>
            </a:r>
            <a:r>
              <a:rPr lang="pl-PL" sz="2800" dirty="0" err="1"/>
              <a:t>useful</a:t>
            </a:r>
            <a:r>
              <a:rPr lang="pl-PL" sz="2800" dirty="0"/>
              <a:t> </a:t>
            </a:r>
            <a:r>
              <a:rPr lang="pl-PL" sz="2800" dirty="0" err="1"/>
              <a:t>tool</a:t>
            </a:r>
            <a:r>
              <a:rPr lang="pl-PL" sz="2800" dirty="0"/>
              <a:t> for </a:t>
            </a:r>
            <a:r>
              <a:rPr lang="pl-PL" sz="2800" dirty="0" err="1"/>
              <a:t>finding</a:t>
            </a:r>
            <a:r>
              <a:rPr lang="pl-PL" sz="2800" dirty="0"/>
              <a:t> </a:t>
            </a:r>
            <a:r>
              <a:rPr lang="pl-PL" sz="2800" dirty="0" err="1"/>
              <a:t>recent</a:t>
            </a:r>
            <a:r>
              <a:rPr lang="pl-PL" sz="2800" dirty="0"/>
              <a:t> </a:t>
            </a:r>
            <a:r>
              <a:rPr lang="pl-PL" sz="2800" dirty="0" err="1"/>
              <a:t>judgments</a:t>
            </a:r>
            <a:r>
              <a:rPr lang="pl-PL" sz="2800" dirty="0"/>
              <a:t> of the ECtHR.</a:t>
            </a:r>
            <a:endParaRPr lang="en-GB" sz="2800" dirty="0"/>
          </a:p>
        </p:txBody>
      </p:sp>
      <p:pic>
        <p:nvPicPr>
          <p:cNvPr id="8" name="Symbol zastępczy obrazu 7">
            <a:extLst>
              <a:ext uri="{FF2B5EF4-FFF2-40B4-BE49-F238E27FC236}">
                <a16:creationId xmlns:a16="http://schemas.microsoft.com/office/drawing/2014/main" id="{FC8996EE-978A-A9C7-93DC-A231A088DBE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438" r="13438"/>
          <a:stretch>
            <a:fillRect/>
          </a:stretch>
        </p:blipFill>
        <p:spPr/>
      </p:pic>
    </p:spTree>
    <p:extLst>
      <p:ext uri="{BB962C8B-B14F-4D97-AF65-F5344CB8AC3E}">
        <p14:creationId xmlns:p14="http://schemas.microsoft.com/office/powerpoint/2010/main" val="59857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7DF8451D-74F5-F66C-319E-068A18A788ED}"/>
              </a:ext>
            </a:extLst>
          </p:cNvPr>
          <p:cNvSpPr>
            <a:spLocks noGrp="1"/>
          </p:cNvSpPr>
          <p:nvPr>
            <p:ph type="body" sz="quarter" idx="10"/>
          </p:nvPr>
        </p:nvSpPr>
        <p:spPr/>
        <p:txBody>
          <a:bodyPr>
            <a:normAutofit fontScale="77500" lnSpcReduction="20000"/>
          </a:bodyPr>
          <a:lstStyle/>
          <a:p>
            <a:r>
              <a:rPr lang="pl-PL" b="1" dirty="0"/>
              <a:t>EU </a:t>
            </a:r>
            <a:r>
              <a:rPr lang="pl-PL" b="1" dirty="0" err="1"/>
              <a:t>criminal</a:t>
            </a:r>
            <a:r>
              <a:rPr lang="pl-PL" b="1" dirty="0"/>
              <a:t> law </a:t>
            </a:r>
            <a:endParaRPr lang="en-GB" b="1" dirty="0"/>
          </a:p>
        </p:txBody>
      </p:sp>
      <p:sp>
        <p:nvSpPr>
          <p:cNvPr id="6" name="Symbol zastępczy tekstu 5">
            <a:extLst>
              <a:ext uri="{FF2B5EF4-FFF2-40B4-BE49-F238E27FC236}">
                <a16:creationId xmlns:a16="http://schemas.microsoft.com/office/drawing/2014/main" id="{251090C8-AC15-9E2F-D11A-473B496588A4}"/>
              </a:ext>
            </a:extLst>
          </p:cNvPr>
          <p:cNvSpPr>
            <a:spLocks noGrp="1"/>
          </p:cNvSpPr>
          <p:nvPr>
            <p:ph type="body" sz="quarter" idx="11"/>
          </p:nvPr>
        </p:nvSpPr>
        <p:spPr>
          <a:xfrm>
            <a:off x="234951" y="977900"/>
            <a:ext cx="7080249" cy="5584825"/>
          </a:xfrm>
        </p:spPr>
        <p:txBody>
          <a:bodyPr>
            <a:normAutofit lnSpcReduction="10000"/>
          </a:bodyPr>
          <a:lstStyle/>
          <a:p>
            <a:pPr marL="0" indent="0">
              <a:buNone/>
            </a:pPr>
            <a:r>
              <a:rPr lang="pl-PL" sz="2800" dirty="0"/>
              <a:t>S</a:t>
            </a:r>
            <a:r>
              <a:rPr lang="en-GB" sz="2800" dirty="0" err="1"/>
              <a:t>ubstantive</a:t>
            </a:r>
            <a:r>
              <a:rPr lang="en-GB" sz="2800" dirty="0"/>
              <a:t> criminal law, procedural criminal law, rules on judicial cooperation between EU countries. </a:t>
            </a:r>
          </a:p>
          <a:p>
            <a:pPr marL="0" indent="0">
              <a:buNone/>
            </a:pPr>
            <a:r>
              <a:rPr lang="en-GB" sz="2800" b="1" dirty="0"/>
              <a:t>EU criminal law is based on partly different rules than international (European) criminal law.</a:t>
            </a:r>
            <a:endParaRPr lang="pl-PL" sz="2800" b="1" dirty="0"/>
          </a:p>
          <a:p>
            <a:pPr marL="514350" indent="-514350">
              <a:buAutoNum type="arabicPeriod"/>
            </a:pPr>
            <a:r>
              <a:rPr lang="pl-PL" sz="2800" dirty="0"/>
              <a:t>Mutual trust </a:t>
            </a:r>
            <a:r>
              <a:rPr lang="pl-PL" sz="2800" dirty="0" err="1"/>
              <a:t>between</a:t>
            </a:r>
            <a:r>
              <a:rPr lang="pl-PL" sz="2800" dirty="0"/>
              <a:t> the EU </a:t>
            </a:r>
            <a:r>
              <a:rPr lang="pl-PL" sz="2800" dirty="0" err="1"/>
              <a:t>countries</a:t>
            </a:r>
            <a:r>
              <a:rPr lang="pl-PL" sz="2800" dirty="0"/>
              <a:t> </a:t>
            </a:r>
          </a:p>
          <a:p>
            <a:pPr marL="514350" indent="-514350">
              <a:buAutoNum type="arabicPeriod"/>
            </a:pPr>
            <a:r>
              <a:rPr lang="pl-PL" sz="2800" dirty="0"/>
              <a:t>Mutual </a:t>
            </a:r>
            <a:r>
              <a:rPr lang="pl-PL" sz="2800" dirty="0" err="1"/>
              <a:t>recognition</a:t>
            </a:r>
            <a:r>
              <a:rPr lang="pl-PL" sz="2800" dirty="0"/>
              <a:t> of </a:t>
            </a:r>
            <a:r>
              <a:rPr lang="pl-PL" sz="2800" dirty="0" err="1"/>
              <a:t>judical</a:t>
            </a:r>
            <a:r>
              <a:rPr lang="pl-PL" sz="2800" dirty="0"/>
              <a:t> </a:t>
            </a:r>
            <a:r>
              <a:rPr lang="pl-PL" sz="2800" dirty="0" err="1"/>
              <a:t>decisions</a:t>
            </a:r>
            <a:r>
              <a:rPr lang="pl-PL" sz="2800" dirty="0"/>
              <a:t> (not </a:t>
            </a:r>
            <a:r>
              <a:rPr lang="pl-PL" sz="2800" dirty="0" err="1"/>
              <a:t>mutal</a:t>
            </a:r>
            <a:r>
              <a:rPr lang="pl-PL" sz="2800" dirty="0"/>
              <a:t> </a:t>
            </a:r>
            <a:r>
              <a:rPr lang="pl-PL" sz="2800" dirty="0" err="1"/>
              <a:t>legal</a:t>
            </a:r>
            <a:r>
              <a:rPr lang="pl-PL" sz="2800" dirty="0"/>
              <a:t> </a:t>
            </a:r>
            <a:r>
              <a:rPr lang="pl-PL" sz="2800" dirty="0" err="1"/>
              <a:t>assistance</a:t>
            </a:r>
            <a:r>
              <a:rPr lang="pl-PL" sz="2800" dirty="0"/>
              <a:t>) </a:t>
            </a:r>
          </a:p>
          <a:p>
            <a:pPr marL="514350" indent="-514350">
              <a:buAutoNum type="arabicPeriod"/>
            </a:pPr>
            <a:r>
              <a:rPr lang="pl-PL" sz="2800" dirty="0" err="1"/>
              <a:t>There</a:t>
            </a:r>
            <a:r>
              <a:rPr lang="pl-PL" sz="2800" dirty="0"/>
              <a:t> </a:t>
            </a:r>
            <a:r>
              <a:rPr lang="pl-PL" sz="2800" dirty="0" err="1"/>
              <a:t>is</a:t>
            </a:r>
            <a:r>
              <a:rPr lang="pl-PL" sz="2800" dirty="0"/>
              <a:t> no </a:t>
            </a:r>
            <a:r>
              <a:rPr lang="pl-PL" sz="2800" dirty="0" err="1"/>
              <a:t>principle</a:t>
            </a:r>
            <a:r>
              <a:rPr lang="pl-PL" sz="2800" dirty="0"/>
              <a:t> of </a:t>
            </a:r>
            <a:r>
              <a:rPr lang="pl-PL" sz="2800" dirty="0" err="1"/>
              <a:t>reciprocity</a:t>
            </a:r>
            <a:r>
              <a:rPr lang="pl-PL" sz="2800" dirty="0"/>
              <a:t> in the EU </a:t>
            </a:r>
            <a:r>
              <a:rPr lang="pl-PL" sz="2800" dirty="0" err="1"/>
              <a:t>countries</a:t>
            </a:r>
            <a:r>
              <a:rPr lang="pl-PL" sz="2800" dirty="0"/>
              <a:t> </a:t>
            </a:r>
          </a:p>
          <a:p>
            <a:pPr marL="514350" indent="-514350">
              <a:buAutoNum type="arabicPeriod"/>
            </a:pPr>
            <a:r>
              <a:rPr lang="en-GB" sz="2800" dirty="0"/>
              <a:t>The possibility of forcing an EU country to implement certain provisions</a:t>
            </a:r>
            <a:endParaRPr lang="pl-PL" sz="2800" dirty="0"/>
          </a:p>
          <a:p>
            <a:pPr marL="514350" indent="-514350">
              <a:buAutoNum type="arabicPeriod"/>
            </a:pPr>
            <a:endParaRPr lang="en-GB" sz="2800" dirty="0"/>
          </a:p>
          <a:p>
            <a:endParaRPr lang="en-GB" dirty="0"/>
          </a:p>
        </p:txBody>
      </p:sp>
      <p:pic>
        <p:nvPicPr>
          <p:cNvPr id="8" name="Obraz 7">
            <a:extLst>
              <a:ext uri="{FF2B5EF4-FFF2-40B4-BE49-F238E27FC236}">
                <a16:creationId xmlns:a16="http://schemas.microsoft.com/office/drawing/2014/main" id="{CE0EA07F-1E23-8232-5CBE-4644E965FDA3}"/>
              </a:ext>
            </a:extLst>
          </p:cNvPr>
          <p:cNvPicPr>
            <a:picLocks noChangeAspect="1"/>
          </p:cNvPicPr>
          <p:nvPr/>
        </p:nvPicPr>
        <p:blipFill rotWithShape="1">
          <a:blip r:embed="rId2"/>
          <a:srcRect l="20387" r="15712" b="-1"/>
          <a:stretch/>
        </p:blipFill>
        <p:spPr>
          <a:xfrm>
            <a:off x="7501070" y="1469938"/>
            <a:ext cx="4455979" cy="3918123"/>
          </a:xfrm>
          <a:prstGeom prst="rect">
            <a:avLst/>
          </a:prstGeom>
        </p:spPr>
      </p:pic>
    </p:spTree>
    <p:extLst>
      <p:ext uri="{BB962C8B-B14F-4D97-AF65-F5344CB8AC3E}">
        <p14:creationId xmlns:p14="http://schemas.microsoft.com/office/powerpoint/2010/main" val="11634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54FB-5DB6-B49F-459C-154642B50EE7}"/>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0E609E2-5CAA-AC3F-4759-8FCD54C78994}"/>
              </a:ext>
            </a:extLst>
          </p:cNvPr>
          <p:cNvSpPr>
            <a:spLocks noGrp="1"/>
          </p:cNvSpPr>
          <p:nvPr>
            <p:ph type="body" sz="quarter" idx="10"/>
          </p:nvPr>
        </p:nvSpPr>
        <p:spPr/>
        <p:txBody>
          <a:bodyPr>
            <a:normAutofit fontScale="77500" lnSpcReduction="20000"/>
          </a:bodyPr>
          <a:lstStyle/>
          <a:p>
            <a:r>
              <a:rPr lang="pl-PL" b="1" dirty="0" err="1"/>
              <a:t>National</a:t>
            </a:r>
            <a:r>
              <a:rPr lang="pl-PL" b="1" dirty="0"/>
              <a:t> </a:t>
            </a:r>
            <a:r>
              <a:rPr lang="pl-PL" b="1" dirty="0" err="1"/>
              <a:t>criminal</a:t>
            </a:r>
            <a:r>
              <a:rPr lang="pl-PL" b="1" dirty="0"/>
              <a:t> law </a:t>
            </a:r>
            <a:endParaRPr lang="en-GB" b="1" dirty="0"/>
          </a:p>
        </p:txBody>
      </p:sp>
      <p:sp>
        <p:nvSpPr>
          <p:cNvPr id="6" name="Symbol zastępczy tekstu 5">
            <a:extLst>
              <a:ext uri="{FF2B5EF4-FFF2-40B4-BE49-F238E27FC236}">
                <a16:creationId xmlns:a16="http://schemas.microsoft.com/office/drawing/2014/main" id="{B81CBB57-66A8-2DD3-FE6F-99928D4DA924}"/>
              </a:ext>
            </a:extLst>
          </p:cNvPr>
          <p:cNvSpPr>
            <a:spLocks noGrp="1"/>
          </p:cNvSpPr>
          <p:nvPr>
            <p:ph type="body" sz="quarter" idx="11"/>
          </p:nvPr>
        </p:nvSpPr>
        <p:spPr>
          <a:xfrm>
            <a:off x="234951" y="977900"/>
            <a:ext cx="8943773" cy="5584825"/>
          </a:xfrm>
        </p:spPr>
        <p:txBody>
          <a:bodyPr>
            <a:normAutofit fontScale="92500" lnSpcReduction="10000"/>
          </a:bodyPr>
          <a:lstStyle/>
          <a:p>
            <a:r>
              <a:rPr lang="pl-PL" dirty="0"/>
              <a:t>T</a:t>
            </a:r>
            <a:r>
              <a:rPr lang="en-GB" sz="2800" dirty="0"/>
              <a:t>he body of law that defines criminal offenses, regulates the apprehension, charging, and trial of suspected persons, and fixes penalties and modes of treatment applicable to convicted offenders.</a:t>
            </a:r>
            <a:endParaRPr lang="pl-PL" sz="2800" dirty="0"/>
          </a:p>
          <a:p>
            <a:r>
              <a:rPr lang="en-GB" sz="2800" dirty="0">
                <a:hlinkClick r:id="rId2"/>
              </a:rPr>
              <a:t>https://www.britannica.com/topic/criminal-law</a:t>
            </a:r>
            <a:r>
              <a:rPr lang="pl-PL" sz="2800" dirty="0"/>
              <a:t> </a:t>
            </a:r>
          </a:p>
          <a:p>
            <a:endParaRPr lang="pl-PL" sz="2800" dirty="0"/>
          </a:p>
          <a:p>
            <a:pPr marL="0" indent="0" algn="ctr">
              <a:buNone/>
            </a:pPr>
            <a:r>
              <a:rPr lang="pl-PL" sz="2800" dirty="0" err="1"/>
              <a:t>Substantive</a:t>
            </a:r>
            <a:r>
              <a:rPr lang="pl-PL" sz="2800" dirty="0"/>
              <a:t> </a:t>
            </a:r>
            <a:r>
              <a:rPr lang="pl-PL" sz="2800" dirty="0" err="1"/>
              <a:t>criminal</a:t>
            </a:r>
            <a:r>
              <a:rPr lang="pl-PL" sz="2800" dirty="0"/>
              <a:t> law </a:t>
            </a:r>
          </a:p>
          <a:p>
            <a:pPr marL="0" indent="0" algn="ctr">
              <a:buNone/>
            </a:pPr>
            <a:r>
              <a:rPr lang="pl-PL" sz="2800" dirty="0" err="1"/>
              <a:t>Criminal</a:t>
            </a:r>
            <a:r>
              <a:rPr lang="pl-PL" sz="2800" dirty="0"/>
              <a:t> </a:t>
            </a:r>
            <a:r>
              <a:rPr lang="pl-PL" sz="2800" dirty="0" err="1"/>
              <a:t>procedure</a:t>
            </a:r>
            <a:r>
              <a:rPr lang="pl-PL" sz="2800" dirty="0"/>
              <a:t> </a:t>
            </a:r>
          </a:p>
          <a:p>
            <a:pPr marL="0" indent="0" algn="ctr">
              <a:buNone/>
            </a:pPr>
            <a:r>
              <a:rPr lang="pl-PL" sz="2800" dirty="0" err="1"/>
              <a:t>Criminal</a:t>
            </a:r>
            <a:r>
              <a:rPr lang="pl-PL" sz="2800" dirty="0"/>
              <a:t> law </a:t>
            </a:r>
            <a:r>
              <a:rPr lang="pl-PL" sz="2800" dirty="0" err="1"/>
              <a:t>enforcement</a:t>
            </a:r>
            <a:endParaRPr lang="pl-PL" sz="2800" dirty="0"/>
          </a:p>
          <a:p>
            <a:endParaRPr lang="pl-PL" sz="2800" dirty="0"/>
          </a:p>
          <a:p>
            <a:r>
              <a:rPr lang="pl-PL" sz="2800" b="1" dirty="0" err="1">
                <a:solidFill>
                  <a:srgbClr val="00B050"/>
                </a:solidFill>
              </a:rPr>
              <a:t>Criminal</a:t>
            </a:r>
            <a:r>
              <a:rPr lang="pl-PL" sz="2800" b="1" dirty="0">
                <a:solidFill>
                  <a:srgbClr val="00B050"/>
                </a:solidFill>
              </a:rPr>
              <a:t> law </a:t>
            </a:r>
            <a:r>
              <a:rPr lang="pl-PL" sz="2800" b="1" dirty="0" err="1">
                <a:solidFill>
                  <a:srgbClr val="00B050"/>
                </a:solidFill>
              </a:rPr>
              <a:t>is</a:t>
            </a:r>
            <a:r>
              <a:rPr lang="pl-PL" sz="2800" b="1" dirty="0">
                <a:solidFill>
                  <a:srgbClr val="00B050"/>
                </a:solidFill>
              </a:rPr>
              <a:t> </a:t>
            </a:r>
            <a:r>
              <a:rPr lang="pl-PL" sz="2800" b="1" dirty="0" err="1">
                <a:solidFill>
                  <a:srgbClr val="00B050"/>
                </a:solidFill>
              </a:rPr>
              <a:t>strongly</a:t>
            </a:r>
            <a:r>
              <a:rPr lang="pl-PL" sz="2800" b="1" dirty="0">
                <a:solidFill>
                  <a:srgbClr val="00B050"/>
                </a:solidFill>
              </a:rPr>
              <a:t> </a:t>
            </a:r>
            <a:r>
              <a:rPr lang="pl-PL" sz="2800" b="1" dirty="0" err="1">
                <a:solidFill>
                  <a:srgbClr val="00B050"/>
                </a:solidFill>
              </a:rPr>
              <a:t>conncted</a:t>
            </a:r>
            <a:r>
              <a:rPr lang="pl-PL" sz="2800" b="1" dirty="0">
                <a:solidFill>
                  <a:srgbClr val="00B050"/>
                </a:solidFill>
              </a:rPr>
              <a:t> with the </a:t>
            </a:r>
            <a:r>
              <a:rPr lang="pl-PL" sz="2800" b="1" dirty="0" err="1">
                <a:solidFill>
                  <a:srgbClr val="00B050"/>
                </a:solidFill>
              </a:rPr>
              <a:t>state</a:t>
            </a:r>
            <a:r>
              <a:rPr lang="pl-PL" sz="2800" b="1" dirty="0">
                <a:solidFill>
                  <a:srgbClr val="00B050"/>
                </a:solidFill>
              </a:rPr>
              <a:t> </a:t>
            </a:r>
            <a:r>
              <a:rPr lang="pl-PL" sz="2800" b="1" dirty="0" err="1">
                <a:solidFill>
                  <a:srgbClr val="00B050"/>
                </a:solidFill>
              </a:rPr>
              <a:t>sovereignty</a:t>
            </a:r>
            <a:r>
              <a:rPr lang="pl-PL" sz="2800" b="1" dirty="0">
                <a:solidFill>
                  <a:srgbClr val="00B050"/>
                </a:solidFill>
              </a:rPr>
              <a:t> and </a:t>
            </a:r>
            <a:r>
              <a:rPr lang="pl-PL" sz="2800" b="1" dirty="0" err="1">
                <a:solidFill>
                  <a:srgbClr val="00B050"/>
                </a:solidFill>
              </a:rPr>
              <a:t>legal</a:t>
            </a:r>
            <a:r>
              <a:rPr lang="pl-PL" sz="2800" b="1" dirty="0">
                <a:solidFill>
                  <a:srgbClr val="00B050"/>
                </a:solidFill>
              </a:rPr>
              <a:t> </a:t>
            </a:r>
            <a:r>
              <a:rPr lang="pl-PL" sz="2800" b="1" dirty="0" err="1">
                <a:solidFill>
                  <a:srgbClr val="00B050"/>
                </a:solidFill>
              </a:rPr>
              <a:t>culture</a:t>
            </a:r>
            <a:r>
              <a:rPr lang="pl-PL" sz="2800" dirty="0"/>
              <a:t>. </a:t>
            </a:r>
            <a:r>
              <a:rPr lang="pl-PL" sz="2800" dirty="0" err="1"/>
              <a:t>E.g</a:t>
            </a:r>
            <a:r>
              <a:rPr lang="pl-PL" sz="2800" dirty="0"/>
              <a:t>. </a:t>
            </a:r>
            <a:r>
              <a:rPr lang="en-GB" sz="2800" dirty="0"/>
              <a:t>some behaviour which is a criminal offence in Poland is considered a civil tort, misdemeanour, etc. in other countries. </a:t>
            </a:r>
            <a:endParaRPr lang="pl-PL" sz="2800" dirty="0"/>
          </a:p>
        </p:txBody>
      </p:sp>
    </p:spTree>
    <p:extLst>
      <p:ext uri="{BB962C8B-B14F-4D97-AF65-F5344CB8AC3E}">
        <p14:creationId xmlns:p14="http://schemas.microsoft.com/office/powerpoint/2010/main" val="186287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DA779C2B-234C-E593-8458-45C64ACB9B1F}"/>
              </a:ext>
            </a:extLst>
          </p:cNvPr>
          <p:cNvSpPr>
            <a:spLocks noGrp="1"/>
          </p:cNvSpPr>
          <p:nvPr>
            <p:ph type="body" sz="quarter" idx="10"/>
          </p:nvPr>
        </p:nvSpPr>
        <p:spPr/>
        <p:txBody>
          <a:bodyPr>
            <a:normAutofit fontScale="77500" lnSpcReduction="20000"/>
          </a:bodyPr>
          <a:lstStyle/>
          <a:p>
            <a:r>
              <a:rPr lang="pl-PL" sz="2800" b="1" dirty="0" err="1"/>
              <a:t>Lecture</a:t>
            </a:r>
            <a:r>
              <a:rPr lang="pl-PL" sz="2800" b="1" dirty="0"/>
              <a:t> </a:t>
            </a:r>
            <a:r>
              <a:rPr lang="pl-PL" sz="2800" b="1" dirty="0" err="1"/>
              <a:t>topics</a:t>
            </a:r>
            <a:r>
              <a:rPr lang="pl-PL" sz="2800" b="1" dirty="0"/>
              <a:t> </a:t>
            </a:r>
            <a:endParaRPr lang="en-GB" b="1" dirty="0"/>
          </a:p>
        </p:txBody>
      </p:sp>
      <p:graphicFrame>
        <p:nvGraphicFramePr>
          <p:cNvPr id="5" name="Symbol zastępczy zawartości 2">
            <a:extLst>
              <a:ext uri="{FF2B5EF4-FFF2-40B4-BE49-F238E27FC236}">
                <a16:creationId xmlns:a16="http://schemas.microsoft.com/office/drawing/2014/main" id="{BD36415E-23B0-4948-894B-F5D5BC55C8E7}"/>
              </a:ext>
            </a:extLst>
          </p:cNvPr>
          <p:cNvGraphicFramePr>
            <a:graphicFrameLocks noGrp="1"/>
          </p:cNvGraphicFramePr>
          <p:nvPr>
            <p:ph type="pic" sz="quarter" idx="4294967295"/>
            <p:extLst>
              <p:ext uri="{D42A27DB-BD31-4B8C-83A1-F6EECF244321}">
                <p14:modId xmlns:p14="http://schemas.microsoft.com/office/powerpoint/2010/main" val="3303611415"/>
              </p:ext>
            </p:extLst>
          </p:nvPr>
        </p:nvGraphicFramePr>
        <p:xfrm>
          <a:off x="1106494" y="295275"/>
          <a:ext cx="9979011" cy="67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5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4DEA-1A4A-CFFA-B5E8-26B0A0DBF942}"/>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CF1F50DD-1B9B-B60B-811C-D075F1B6781A}"/>
              </a:ext>
            </a:extLst>
          </p:cNvPr>
          <p:cNvSpPr>
            <a:spLocks noGrp="1"/>
          </p:cNvSpPr>
          <p:nvPr>
            <p:ph type="body" sz="quarter" idx="10"/>
          </p:nvPr>
        </p:nvSpPr>
        <p:spPr/>
        <p:txBody>
          <a:bodyPr>
            <a:normAutofit fontScale="77500" lnSpcReduction="20000"/>
          </a:bodyPr>
          <a:lstStyle/>
          <a:p>
            <a:r>
              <a:rPr lang="pl-PL" sz="2800" b="1" dirty="0" err="1"/>
              <a:t>Criminal</a:t>
            </a:r>
            <a:r>
              <a:rPr lang="pl-PL" sz="2800" b="1" dirty="0"/>
              <a:t> </a:t>
            </a:r>
            <a:r>
              <a:rPr lang="pl-PL" sz="2800" b="1" dirty="0" err="1"/>
              <a:t>liability</a:t>
            </a:r>
            <a:r>
              <a:rPr lang="pl-PL" sz="2800" b="1" dirty="0"/>
              <a:t> </a:t>
            </a:r>
            <a:endParaRPr lang="en-GB" b="1" dirty="0"/>
          </a:p>
        </p:txBody>
      </p:sp>
      <p:sp>
        <p:nvSpPr>
          <p:cNvPr id="6" name="Symbol zastępczy tekstu 5">
            <a:extLst>
              <a:ext uri="{FF2B5EF4-FFF2-40B4-BE49-F238E27FC236}">
                <a16:creationId xmlns:a16="http://schemas.microsoft.com/office/drawing/2014/main" id="{12F63BA5-BE04-4FC1-99AF-42DA3153AF19}"/>
              </a:ext>
            </a:extLst>
          </p:cNvPr>
          <p:cNvSpPr>
            <a:spLocks noGrp="1"/>
          </p:cNvSpPr>
          <p:nvPr>
            <p:ph type="body" sz="quarter" idx="11"/>
          </p:nvPr>
        </p:nvSpPr>
        <p:spPr>
          <a:xfrm>
            <a:off x="234951" y="977900"/>
            <a:ext cx="8943773" cy="5584825"/>
          </a:xfrm>
        </p:spPr>
        <p:txBody>
          <a:bodyPr>
            <a:normAutofit fontScale="92500"/>
          </a:bodyPr>
          <a:lstStyle/>
          <a:p>
            <a:pPr algn="just" fontAlgn="base"/>
            <a:r>
              <a:rPr lang="pl-PL" sz="2800" dirty="0"/>
              <a:t>„I</a:t>
            </a:r>
            <a:r>
              <a:rPr lang="en-GB" sz="2800" dirty="0"/>
              <a:t>n simplest terms, when you are “criminally liable,” it means you may be held legally responsible for breaking the law. This can be potential or actual responsibility—meaning that you actually committed the crime, or that you are simply suspected of committing it. If the liability is proven in court, you will be held responsible for the crime and sentenced accordingly.</a:t>
            </a:r>
          </a:p>
          <a:p>
            <a:pPr algn="just" fontAlgn="base"/>
            <a:r>
              <a:rPr lang="en-GB" sz="2800" dirty="0"/>
              <a:t>In cases of criminal liability, the government believes you may have committed a criminal act, and the government prosecutes the case in court.</a:t>
            </a:r>
          </a:p>
          <a:p>
            <a:pPr algn="just" fontAlgn="base"/>
            <a:r>
              <a:rPr lang="en-GB" sz="2800" dirty="0"/>
              <a:t>In most cases (not all), criminal liability hinges on two elements: the </a:t>
            </a:r>
            <a:r>
              <a:rPr lang="en-GB" sz="2800" b="1" u="sng" dirty="0"/>
              <a:t>actus reus </a:t>
            </a:r>
            <a:r>
              <a:rPr lang="en-GB" sz="2800" dirty="0"/>
              <a:t>(the actual act or omission that violated the law) and the </a:t>
            </a:r>
            <a:r>
              <a:rPr lang="en-GB" sz="2800" b="1" u="sng" dirty="0" err="1"/>
              <a:t>mens</a:t>
            </a:r>
            <a:r>
              <a:rPr lang="en-GB" sz="2800" b="1" u="sng" dirty="0"/>
              <a:t> rea </a:t>
            </a:r>
            <a:r>
              <a:rPr lang="en-GB" sz="2800" dirty="0"/>
              <a:t>(the intention to commit)</a:t>
            </a:r>
            <a:r>
              <a:rPr lang="pl-PL" sz="2800" dirty="0"/>
              <a:t>”</a:t>
            </a:r>
            <a:r>
              <a:rPr lang="en-GB" sz="2800" dirty="0"/>
              <a:t>.</a:t>
            </a:r>
            <a:endParaRPr lang="pl-PL" sz="2800" dirty="0"/>
          </a:p>
          <a:p>
            <a:pPr algn="just" fontAlgn="base"/>
            <a:r>
              <a:rPr lang="en-GB" sz="2800" dirty="0">
                <a:hlinkClick r:id="rId2"/>
              </a:rPr>
              <a:t>https://federalcriminallawcenter.com/2015/01/criminal-liability/</a:t>
            </a:r>
            <a:r>
              <a:rPr lang="pl-PL" sz="2800" dirty="0"/>
              <a:t> </a:t>
            </a:r>
            <a:endParaRPr lang="en-GB" sz="2800" dirty="0"/>
          </a:p>
          <a:p>
            <a:pPr algn="just"/>
            <a:endParaRPr lang="en-GB" sz="2800" dirty="0"/>
          </a:p>
        </p:txBody>
      </p:sp>
    </p:spTree>
    <p:extLst>
      <p:ext uri="{BB962C8B-B14F-4D97-AF65-F5344CB8AC3E}">
        <p14:creationId xmlns:p14="http://schemas.microsoft.com/office/powerpoint/2010/main" val="77221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2E2C-7AD7-D10F-BF9F-D6EB344AED81}"/>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B10DFE2D-0F50-2A35-4ECA-1F32077E0690}"/>
              </a:ext>
            </a:extLst>
          </p:cNvPr>
          <p:cNvSpPr>
            <a:spLocks noGrp="1"/>
          </p:cNvSpPr>
          <p:nvPr>
            <p:ph type="body" sz="quarter" idx="10"/>
          </p:nvPr>
        </p:nvSpPr>
        <p:spPr/>
        <p:txBody>
          <a:bodyPr>
            <a:normAutofit fontScale="77500" lnSpcReduction="20000"/>
          </a:bodyPr>
          <a:lstStyle/>
          <a:p>
            <a:r>
              <a:rPr lang="pl-PL" b="1" dirty="0" err="1"/>
              <a:t>Criminal</a:t>
            </a:r>
            <a:r>
              <a:rPr lang="pl-PL" b="1" dirty="0"/>
              <a:t> </a:t>
            </a:r>
            <a:r>
              <a:rPr lang="pl-PL" b="1" dirty="0" err="1"/>
              <a:t>procedure</a:t>
            </a:r>
            <a:r>
              <a:rPr lang="pl-PL" b="1" dirty="0"/>
              <a:t> </a:t>
            </a:r>
            <a:endParaRPr lang="en-GB" b="1" dirty="0"/>
          </a:p>
        </p:txBody>
      </p:sp>
      <p:sp>
        <p:nvSpPr>
          <p:cNvPr id="6" name="Symbol zastępczy tekstu 5">
            <a:extLst>
              <a:ext uri="{FF2B5EF4-FFF2-40B4-BE49-F238E27FC236}">
                <a16:creationId xmlns:a16="http://schemas.microsoft.com/office/drawing/2014/main" id="{BF46DDF1-046B-2BB7-F633-04EE90CA67AE}"/>
              </a:ext>
            </a:extLst>
          </p:cNvPr>
          <p:cNvSpPr>
            <a:spLocks noGrp="1"/>
          </p:cNvSpPr>
          <p:nvPr>
            <p:ph type="body" sz="quarter" idx="11"/>
          </p:nvPr>
        </p:nvSpPr>
        <p:spPr>
          <a:xfrm>
            <a:off x="234951" y="977900"/>
            <a:ext cx="8943773" cy="5584825"/>
          </a:xfrm>
        </p:spPr>
        <p:txBody>
          <a:bodyPr>
            <a:normAutofit/>
          </a:bodyPr>
          <a:lstStyle/>
          <a:p>
            <a:pPr algn="just"/>
            <a:r>
              <a:rPr lang="en-GB" sz="2800" dirty="0"/>
              <a:t>The law of criminal procedure regulates the modes of apprehending, charging, and trying suspected offenders; the imposition of penalties on convicted offenders; and the methods of challenging the legality of conviction after judgment is entered. </a:t>
            </a:r>
            <a:r>
              <a:rPr lang="en-GB" sz="2800" b="1" dirty="0">
                <a:solidFill>
                  <a:srgbClr val="00B050"/>
                </a:solidFill>
              </a:rPr>
              <a:t>Litigation in this area frequently deals with conflicts of fundamental importance for the allocation of power between the state and its citizens.</a:t>
            </a:r>
            <a:endParaRPr lang="pl-PL" sz="2800" b="1" dirty="0">
              <a:solidFill>
                <a:srgbClr val="00B050"/>
              </a:solidFill>
            </a:endParaRPr>
          </a:p>
          <a:p>
            <a:pPr algn="just"/>
            <a:r>
              <a:rPr lang="en-GB" sz="2800" dirty="0">
                <a:hlinkClick r:id="rId2"/>
              </a:rPr>
              <a:t>https://www.britannica.com/topic/procedural-law/Criminal-procedure#ref397607</a:t>
            </a:r>
            <a:endParaRPr lang="pl-PL" sz="2800" dirty="0"/>
          </a:p>
          <a:p>
            <a:pPr algn="just"/>
            <a:endParaRPr lang="pl-PL" sz="2800" dirty="0"/>
          </a:p>
          <a:p>
            <a:pPr algn="just"/>
            <a:endParaRPr lang="en-GB" sz="2800" dirty="0"/>
          </a:p>
        </p:txBody>
      </p:sp>
    </p:spTree>
    <p:extLst>
      <p:ext uri="{BB962C8B-B14F-4D97-AF65-F5344CB8AC3E}">
        <p14:creationId xmlns:p14="http://schemas.microsoft.com/office/powerpoint/2010/main" val="1703187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63CE-38DD-18C7-4F00-016EA2C975B2}"/>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C8CF6E1-943B-D619-2F1C-BE4A806024C8}"/>
              </a:ext>
            </a:extLst>
          </p:cNvPr>
          <p:cNvSpPr>
            <a:spLocks noGrp="1"/>
          </p:cNvSpPr>
          <p:nvPr>
            <p:ph type="body" sz="quarter" idx="10"/>
          </p:nvPr>
        </p:nvSpPr>
        <p:spPr/>
        <p:txBody>
          <a:bodyPr>
            <a:normAutofit fontScale="77500" lnSpcReduction="20000"/>
          </a:bodyPr>
          <a:lstStyle/>
          <a:p>
            <a:r>
              <a:rPr lang="pl-PL" b="1" dirty="0" err="1"/>
              <a:t>Criminal</a:t>
            </a:r>
            <a:r>
              <a:rPr lang="pl-PL" b="1" dirty="0"/>
              <a:t> </a:t>
            </a:r>
            <a:r>
              <a:rPr lang="pl-PL" b="1" dirty="0" err="1"/>
              <a:t>procedure</a:t>
            </a:r>
            <a:r>
              <a:rPr lang="pl-PL" b="1" dirty="0"/>
              <a:t> </a:t>
            </a:r>
            <a:endParaRPr lang="en-GB" b="1" dirty="0"/>
          </a:p>
        </p:txBody>
      </p:sp>
      <p:sp>
        <p:nvSpPr>
          <p:cNvPr id="6" name="Symbol zastępczy tekstu 5">
            <a:extLst>
              <a:ext uri="{FF2B5EF4-FFF2-40B4-BE49-F238E27FC236}">
                <a16:creationId xmlns:a16="http://schemas.microsoft.com/office/drawing/2014/main" id="{48F3BF88-8568-0BD7-171C-A1DB6631801C}"/>
              </a:ext>
            </a:extLst>
          </p:cNvPr>
          <p:cNvSpPr>
            <a:spLocks noGrp="1"/>
          </p:cNvSpPr>
          <p:nvPr>
            <p:ph type="body" sz="quarter" idx="11"/>
          </p:nvPr>
        </p:nvSpPr>
        <p:spPr>
          <a:xfrm>
            <a:off x="234951" y="977900"/>
            <a:ext cx="8943773" cy="5584825"/>
          </a:xfrm>
        </p:spPr>
        <p:txBody>
          <a:bodyPr>
            <a:normAutofit/>
          </a:bodyPr>
          <a:lstStyle/>
          <a:p>
            <a:r>
              <a:rPr lang="en-GB" sz="2800" dirty="0"/>
              <a:t>Each country has its own system of criminal procedure. The EU/</a:t>
            </a:r>
            <a:r>
              <a:rPr lang="pl-PL" sz="2800" dirty="0"/>
              <a:t>ECtHR</a:t>
            </a:r>
            <a:r>
              <a:rPr lang="en-GB" sz="2800" dirty="0"/>
              <a:t> do not address organisational issues e.g. stages of proceedings, importance of pre-trial proceedings, composition of courts. </a:t>
            </a:r>
            <a:endParaRPr lang="pl-PL" sz="2800" dirty="0"/>
          </a:p>
          <a:p>
            <a:r>
              <a:rPr lang="en-GB" sz="2800" dirty="0"/>
              <a:t>The criminal procedural law system is intended to guarantee a fair trial in accordance with Article 6 ECHR (and 47 CFR). The EU law addresses, inter alia, the rights of the accused and the victim in a criminal trial. </a:t>
            </a:r>
          </a:p>
        </p:txBody>
      </p:sp>
    </p:spTree>
    <p:extLst>
      <p:ext uri="{BB962C8B-B14F-4D97-AF65-F5344CB8AC3E}">
        <p14:creationId xmlns:p14="http://schemas.microsoft.com/office/powerpoint/2010/main" val="269438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3493-36B4-8853-6735-6F9EEFD69291}"/>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03BFFF80-EA48-84C4-1DD4-B711D95D41A6}"/>
              </a:ext>
            </a:extLst>
          </p:cNvPr>
          <p:cNvSpPr>
            <a:spLocks noGrp="1"/>
          </p:cNvSpPr>
          <p:nvPr>
            <p:ph type="body" sz="quarter" idx="10"/>
          </p:nvPr>
        </p:nvSpPr>
        <p:spPr/>
        <p:txBody>
          <a:bodyPr>
            <a:normAutofit fontScale="77500" lnSpcReduction="20000"/>
          </a:bodyPr>
          <a:lstStyle/>
          <a:p>
            <a:r>
              <a:rPr lang="pl-PL" b="1" dirty="0" err="1"/>
              <a:t>Harmonisation</a:t>
            </a:r>
            <a:r>
              <a:rPr lang="pl-PL" b="1" dirty="0"/>
              <a:t> of law </a:t>
            </a:r>
            <a:endParaRPr lang="en-GB" b="1" dirty="0"/>
          </a:p>
        </p:txBody>
      </p:sp>
      <p:sp>
        <p:nvSpPr>
          <p:cNvPr id="6" name="Symbol zastępczy tekstu 5">
            <a:extLst>
              <a:ext uri="{FF2B5EF4-FFF2-40B4-BE49-F238E27FC236}">
                <a16:creationId xmlns:a16="http://schemas.microsoft.com/office/drawing/2014/main" id="{127E87C9-F65E-7D55-E3C9-717873A77984}"/>
              </a:ext>
            </a:extLst>
          </p:cNvPr>
          <p:cNvSpPr>
            <a:spLocks noGrp="1"/>
          </p:cNvSpPr>
          <p:nvPr>
            <p:ph type="body" sz="quarter" idx="11"/>
          </p:nvPr>
        </p:nvSpPr>
        <p:spPr>
          <a:xfrm>
            <a:off x="234951" y="977900"/>
            <a:ext cx="8943773" cy="5584825"/>
          </a:xfrm>
        </p:spPr>
        <p:txBody>
          <a:bodyPr>
            <a:normAutofit/>
          </a:bodyPr>
          <a:lstStyle/>
          <a:p>
            <a:pPr algn="just"/>
            <a:r>
              <a:rPr lang="en-GB" dirty="0"/>
              <a:t>The process by which two or more states, sometimes under the auspices of an interstate or international organization, change their legislation relevant to some area of common concern to conform their statutes and to facilitate compliance and enforcement across borders.</a:t>
            </a:r>
            <a:endParaRPr lang="pl-PL" dirty="0"/>
          </a:p>
          <a:p>
            <a:pPr algn="just"/>
            <a:r>
              <a:rPr lang="pl-PL" dirty="0"/>
              <a:t>In the EU </a:t>
            </a:r>
            <a:r>
              <a:rPr lang="pl-PL" dirty="0" err="1"/>
              <a:t>harmonisation</a:t>
            </a:r>
            <a:r>
              <a:rPr lang="pl-PL" dirty="0"/>
              <a:t> </a:t>
            </a:r>
            <a:r>
              <a:rPr lang="pl-PL" dirty="0" err="1"/>
              <a:t>is</a:t>
            </a:r>
            <a:r>
              <a:rPr lang="pl-PL" dirty="0"/>
              <a:t> </a:t>
            </a:r>
            <a:r>
              <a:rPr lang="pl-PL" dirty="0" err="1"/>
              <a:t>made</a:t>
            </a:r>
            <a:r>
              <a:rPr lang="pl-PL" dirty="0"/>
              <a:t> by the </a:t>
            </a:r>
            <a:r>
              <a:rPr lang="pl-PL" dirty="0" err="1"/>
              <a:t>directives</a:t>
            </a:r>
            <a:r>
              <a:rPr lang="pl-PL" dirty="0"/>
              <a:t>. </a:t>
            </a:r>
          </a:p>
          <a:p>
            <a:pPr algn="just"/>
            <a:r>
              <a:rPr lang="en-GB" dirty="0"/>
              <a:t>Harmonisation - it is the final result (the existence of an accused/victim's legal right) that is important, not the method by which this was achieved </a:t>
            </a:r>
          </a:p>
        </p:txBody>
      </p:sp>
    </p:spTree>
    <p:extLst>
      <p:ext uri="{BB962C8B-B14F-4D97-AF65-F5344CB8AC3E}">
        <p14:creationId xmlns:p14="http://schemas.microsoft.com/office/powerpoint/2010/main" val="251438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786E3-BFBE-9A28-FD65-1EDEF68AC62E}"/>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A945E2A-6A93-D473-E9CE-698DED9CA41A}"/>
              </a:ext>
            </a:extLst>
          </p:cNvPr>
          <p:cNvSpPr>
            <a:spLocks noGrp="1"/>
          </p:cNvSpPr>
          <p:nvPr>
            <p:ph type="body" sz="quarter" idx="10"/>
          </p:nvPr>
        </p:nvSpPr>
        <p:spPr/>
        <p:txBody>
          <a:bodyPr>
            <a:normAutofit fontScale="77500" lnSpcReduction="20000"/>
          </a:bodyPr>
          <a:lstStyle/>
          <a:p>
            <a:r>
              <a:rPr lang="pl-PL" b="1" dirty="0" err="1"/>
              <a:t>Unification</a:t>
            </a:r>
            <a:r>
              <a:rPr lang="pl-PL" b="1" dirty="0"/>
              <a:t> of law </a:t>
            </a:r>
            <a:endParaRPr lang="en-GB" b="1" dirty="0"/>
          </a:p>
        </p:txBody>
      </p:sp>
      <p:sp>
        <p:nvSpPr>
          <p:cNvPr id="6" name="Symbol zastępczy tekstu 5">
            <a:extLst>
              <a:ext uri="{FF2B5EF4-FFF2-40B4-BE49-F238E27FC236}">
                <a16:creationId xmlns:a16="http://schemas.microsoft.com/office/drawing/2014/main" id="{30404756-72A7-4851-A261-F264F983B817}"/>
              </a:ext>
            </a:extLst>
          </p:cNvPr>
          <p:cNvSpPr>
            <a:spLocks noGrp="1"/>
          </p:cNvSpPr>
          <p:nvPr>
            <p:ph type="body" sz="quarter" idx="11"/>
          </p:nvPr>
        </p:nvSpPr>
        <p:spPr>
          <a:xfrm>
            <a:off x="234951" y="977900"/>
            <a:ext cx="8943773" cy="5584825"/>
          </a:xfrm>
        </p:spPr>
        <p:txBody>
          <a:bodyPr>
            <a:normAutofit/>
          </a:bodyPr>
          <a:lstStyle/>
          <a:p>
            <a:r>
              <a:rPr lang="en-GB" dirty="0"/>
              <a:t>Unification - the unification of laws within a given territory. Replacement of national regulations with supranational solutions. </a:t>
            </a:r>
          </a:p>
          <a:p>
            <a:endParaRPr lang="en-GB" dirty="0"/>
          </a:p>
          <a:p>
            <a:r>
              <a:rPr lang="en-GB" dirty="0"/>
              <a:t>In the area of criminal law, this form is very rarely used. Possible through regulations. </a:t>
            </a:r>
          </a:p>
        </p:txBody>
      </p:sp>
    </p:spTree>
    <p:extLst>
      <p:ext uri="{BB962C8B-B14F-4D97-AF65-F5344CB8AC3E}">
        <p14:creationId xmlns:p14="http://schemas.microsoft.com/office/powerpoint/2010/main" val="299011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CFFC-3B3E-6C00-C65C-88529AD4BA3A}"/>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5310317-9901-1B7F-2CA2-3C9519D34EE7}"/>
              </a:ext>
            </a:extLst>
          </p:cNvPr>
          <p:cNvSpPr>
            <a:spLocks noGrp="1"/>
          </p:cNvSpPr>
          <p:nvPr>
            <p:ph type="body" sz="quarter" idx="10"/>
          </p:nvPr>
        </p:nvSpPr>
        <p:spPr/>
        <p:txBody>
          <a:bodyPr>
            <a:normAutofit fontScale="77500" lnSpcReduction="20000"/>
          </a:bodyPr>
          <a:lstStyle/>
          <a:p>
            <a:r>
              <a:rPr lang="pl-PL" b="1" dirty="0" err="1"/>
              <a:t>Approximation</a:t>
            </a:r>
            <a:r>
              <a:rPr lang="pl-PL" b="1" dirty="0"/>
              <a:t> of law </a:t>
            </a:r>
            <a:endParaRPr lang="en-GB" b="1" dirty="0"/>
          </a:p>
        </p:txBody>
      </p:sp>
      <p:sp>
        <p:nvSpPr>
          <p:cNvPr id="6" name="Symbol zastępczy tekstu 5">
            <a:extLst>
              <a:ext uri="{FF2B5EF4-FFF2-40B4-BE49-F238E27FC236}">
                <a16:creationId xmlns:a16="http://schemas.microsoft.com/office/drawing/2014/main" id="{769E2724-77C5-1000-36CA-8C1B3F41DAE2}"/>
              </a:ext>
            </a:extLst>
          </p:cNvPr>
          <p:cNvSpPr>
            <a:spLocks noGrp="1"/>
          </p:cNvSpPr>
          <p:nvPr>
            <p:ph type="body" sz="quarter" idx="11"/>
          </p:nvPr>
        </p:nvSpPr>
        <p:spPr>
          <a:xfrm>
            <a:off x="234951" y="977900"/>
            <a:ext cx="8943773" cy="5584825"/>
          </a:xfrm>
        </p:spPr>
        <p:txBody>
          <a:bodyPr>
            <a:normAutofit/>
          </a:bodyPr>
          <a:lstStyle/>
          <a:p>
            <a:r>
              <a:rPr lang="en-GB" dirty="0"/>
              <a:t>Approximation of laws of the EU Member States. The aim is not to replace national solutions but to introduce common standards in a certain area. </a:t>
            </a:r>
            <a:endParaRPr lang="pl-PL" dirty="0"/>
          </a:p>
          <a:p>
            <a:r>
              <a:rPr lang="en-GB" b="1" dirty="0"/>
              <a:t>Integration of law </a:t>
            </a:r>
            <a:endParaRPr lang="pl-PL" b="1" dirty="0"/>
          </a:p>
          <a:p>
            <a:pPr lvl="1" algn="just"/>
            <a:r>
              <a:rPr lang="en-GB" dirty="0"/>
              <a:t>Positive - introducing certain solutions (e.g. minimum standards for procedural rights of </a:t>
            </a:r>
            <a:r>
              <a:rPr lang="pl-PL" dirty="0" err="1"/>
              <a:t>accused</a:t>
            </a:r>
            <a:r>
              <a:rPr lang="en-GB" dirty="0"/>
              <a:t>, criminalization of the same </a:t>
            </a:r>
            <a:r>
              <a:rPr lang="pl-PL" dirty="0" err="1"/>
              <a:t>offences</a:t>
            </a:r>
            <a:r>
              <a:rPr lang="en-GB" dirty="0"/>
              <a:t>, </a:t>
            </a:r>
            <a:r>
              <a:rPr lang="pl-PL" dirty="0" err="1"/>
              <a:t>common</a:t>
            </a:r>
            <a:r>
              <a:rPr lang="en-GB" dirty="0"/>
              <a:t> </a:t>
            </a:r>
            <a:r>
              <a:rPr lang="pl-PL" dirty="0" err="1"/>
              <a:t>criminal</a:t>
            </a:r>
            <a:r>
              <a:rPr lang="pl-PL" dirty="0"/>
              <a:t> </a:t>
            </a:r>
            <a:r>
              <a:rPr lang="en-GB" dirty="0"/>
              <a:t>sanctions)</a:t>
            </a:r>
            <a:endParaRPr lang="pl-PL" dirty="0"/>
          </a:p>
          <a:p>
            <a:pPr lvl="1"/>
            <a:r>
              <a:rPr lang="en-GB" dirty="0"/>
              <a:t>Negative - identification of unlawful actions by public authorities.</a:t>
            </a:r>
          </a:p>
        </p:txBody>
      </p:sp>
    </p:spTree>
    <p:extLst>
      <p:ext uri="{BB962C8B-B14F-4D97-AF65-F5344CB8AC3E}">
        <p14:creationId xmlns:p14="http://schemas.microsoft.com/office/powerpoint/2010/main" val="285490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14753-2498-AC31-A9CA-035BAF70FDFA}"/>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65C29BF-C26B-D9B2-A599-76DEF3C4538D}"/>
              </a:ext>
            </a:extLst>
          </p:cNvPr>
          <p:cNvSpPr>
            <a:spLocks noGrp="1"/>
          </p:cNvSpPr>
          <p:nvPr>
            <p:ph type="body" sz="quarter" idx="10"/>
          </p:nvPr>
        </p:nvSpPr>
        <p:spPr>
          <a:xfrm>
            <a:off x="234950" y="138896"/>
            <a:ext cx="8523288" cy="488167"/>
          </a:xfrm>
        </p:spPr>
        <p:txBody>
          <a:bodyPr>
            <a:noAutofit/>
          </a:bodyPr>
          <a:lstStyle/>
          <a:p>
            <a:r>
              <a:rPr lang="pl-PL" sz="2200" b="1" dirty="0" err="1"/>
              <a:t>Reasons</a:t>
            </a:r>
            <a:r>
              <a:rPr lang="pl-PL" sz="2200" b="1" dirty="0"/>
              <a:t> </a:t>
            </a:r>
            <a:r>
              <a:rPr lang="pl-PL" sz="2200" b="1" dirty="0" err="1"/>
              <a:t>why</a:t>
            </a:r>
            <a:r>
              <a:rPr lang="pl-PL" sz="2200" b="1" dirty="0"/>
              <a:t> the EU </a:t>
            </a:r>
            <a:r>
              <a:rPr lang="pl-PL" sz="2200" b="1" dirty="0" err="1"/>
              <a:t>changed</a:t>
            </a:r>
            <a:r>
              <a:rPr lang="pl-PL" sz="2200" b="1" dirty="0"/>
              <a:t> the </a:t>
            </a:r>
            <a:r>
              <a:rPr lang="pl-PL" sz="2200" b="1" dirty="0" err="1"/>
              <a:t>scope</a:t>
            </a:r>
            <a:r>
              <a:rPr lang="pl-PL" sz="2200" b="1" dirty="0"/>
              <a:t> of </a:t>
            </a:r>
            <a:r>
              <a:rPr lang="pl-PL" sz="2200" b="1" dirty="0" err="1"/>
              <a:t>its</a:t>
            </a:r>
            <a:r>
              <a:rPr lang="pl-PL" sz="2200" b="1" dirty="0"/>
              <a:t> </a:t>
            </a:r>
            <a:r>
              <a:rPr lang="pl-PL" sz="2200" b="1" dirty="0" err="1"/>
              <a:t>competences</a:t>
            </a:r>
            <a:r>
              <a:rPr lang="pl-PL" sz="2200" b="1" dirty="0"/>
              <a:t> to </a:t>
            </a:r>
            <a:r>
              <a:rPr lang="pl-PL" sz="2200" b="1" dirty="0" err="1"/>
              <a:t>criminal</a:t>
            </a:r>
            <a:r>
              <a:rPr lang="pl-PL" sz="2200" b="1" dirty="0"/>
              <a:t> law </a:t>
            </a:r>
            <a:endParaRPr lang="en-GB" sz="2200" b="1" dirty="0"/>
          </a:p>
        </p:txBody>
      </p:sp>
      <p:sp>
        <p:nvSpPr>
          <p:cNvPr id="6" name="Symbol zastępczy tekstu 5">
            <a:extLst>
              <a:ext uri="{FF2B5EF4-FFF2-40B4-BE49-F238E27FC236}">
                <a16:creationId xmlns:a16="http://schemas.microsoft.com/office/drawing/2014/main" id="{AC42C451-7ED0-9E06-5CE9-1A1319004DA4}"/>
              </a:ext>
            </a:extLst>
          </p:cNvPr>
          <p:cNvSpPr>
            <a:spLocks noGrp="1"/>
          </p:cNvSpPr>
          <p:nvPr>
            <p:ph type="body" sz="quarter" idx="11"/>
          </p:nvPr>
        </p:nvSpPr>
        <p:spPr>
          <a:xfrm>
            <a:off x="234951" y="977900"/>
            <a:ext cx="8943773" cy="5584825"/>
          </a:xfrm>
        </p:spPr>
        <p:txBody>
          <a:bodyPr>
            <a:normAutofit/>
          </a:bodyPr>
          <a:lstStyle/>
          <a:p>
            <a:pPr marL="0" indent="0">
              <a:buNone/>
            </a:pPr>
            <a:r>
              <a:rPr lang="en-GB" sz="2800" dirty="0"/>
              <a:t>1. the lack of internal borders encourages the transfer of crime </a:t>
            </a:r>
          </a:p>
          <a:p>
            <a:pPr marL="0" indent="0">
              <a:buNone/>
            </a:pPr>
            <a:r>
              <a:rPr lang="en-GB" sz="2800" dirty="0"/>
              <a:t>2. protection of the EU's financial interests </a:t>
            </a:r>
          </a:p>
          <a:p>
            <a:pPr marL="0" indent="0">
              <a:buNone/>
            </a:pPr>
            <a:r>
              <a:rPr lang="en-GB" sz="2800" dirty="0"/>
              <a:t>3. ineffectiveness of the standard of human rights protection provided by the membership of the EU Member States in the Council of Europe </a:t>
            </a:r>
          </a:p>
          <a:p>
            <a:pPr marL="0" indent="0">
              <a:buNone/>
            </a:pPr>
            <a:r>
              <a:rPr lang="en-GB" sz="2800" dirty="0"/>
              <a:t>4. increased protection of the rights of persons involved in criminal proceedings</a:t>
            </a:r>
          </a:p>
          <a:p>
            <a:pPr marL="0" indent="0">
              <a:buNone/>
            </a:pPr>
            <a:r>
              <a:rPr lang="en-GB" sz="2800" dirty="0"/>
              <a:t>5. strengthen mutual trust </a:t>
            </a:r>
          </a:p>
          <a:p>
            <a:pPr marL="0" indent="0">
              <a:buNone/>
            </a:pPr>
            <a:r>
              <a:rPr lang="en-GB" sz="2800" dirty="0"/>
              <a:t>6. to build an area of freedom, security and justice</a:t>
            </a:r>
          </a:p>
        </p:txBody>
      </p:sp>
    </p:spTree>
    <p:extLst>
      <p:ext uri="{BB962C8B-B14F-4D97-AF65-F5344CB8AC3E}">
        <p14:creationId xmlns:p14="http://schemas.microsoft.com/office/powerpoint/2010/main" val="295236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0A674-4047-5EC1-C0D8-3116BC9F90E6}"/>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E238D935-FF83-4887-C660-A3D29FAEE58F}"/>
              </a:ext>
            </a:extLst>
          </p:cNvPr>
          <p:cNvSpPr>
            <a:spLocks noGrp="1"/>
          </p:cNvSpPr>
          <p:nvPr>
            <p:ph type="body" sz="quarter" idx="10"/>
          </p:nvPr>
        </p:nvSpPr>
        <p:spPr>
          <a:xfrm>
            <a:off x="234950" y="138896"/>
            <a:ext cx="8523288" cy="488167"/>
          </a:xfrm>
        </p:spPr>
        <p:txBody>
          <a:bodyPr>
            <a:noAutofit/>
          </a:bodyPr>
          <a:lstStyle/>
          <a:p>
            <a:r>
              <a:rPr lang="pl-PL" sz="2400" b="1" dirty="0"/>
              <a:t>EU </a:t>
            </a:r>
            <a:r>
              <a:rPr lang="pl-PL" sz="2400" b="1" dirty="0" err="1"/>
              <a:t>Criminal</a:t>
            </a:r>
            <a:r>
              <a:rPr lang="pl-PL" sz="2400" b="1" dirty="0"/>
              <a:t> law – the </a:t>
            </a:r>
            <a:r>
              <a:rPr lang="pl-PL" sz="2400" b="1" dirty="0" err="1"/>
              <a:t>background</a:t>
            </a:r>
            <a:r>
              <a:rPr lang="pl-PL" sz="2400" b="1" dirty="0"/>
              <a:t> </a:t>
            </a:r>
            <a:endParaRPr lang="en-GB" sz="2200" b="1" dirty="0"/>
          </a:p>
        </p:txBody>
      </p:sp>
      <p:sp>
        <p:nvSpPr>
          <p:cNvPr id="6" name="Symbol zastępczy tekstu 5">
            <a:extLst>
              <a:ext uri="{FF2B5EF4-FFF2-40B4-BE49-F238E27FC236}">
                <a16:creationId xmlns:a16="http://schemas.microsoft.com/office/drawing/2014/main" id="{C6203092-C8D7-99D2-64F4-AEE3B42142E4}"/>
              </a:ext>
            </a:extLst>
          </p:cNvPr>
          <p:cNvSpPr>
            <a:spLocks noGrp="1"/>
          </p:cNvSpPr>
          <p:nvPr>
            <p:ph type="body" sz="quarter" idx="11"/>
          </p:nvPr>
        </p:nvSpPr>
        <p:spPr>
          <a:xfrm>
            <a:off x="234951" y="977900"/>
            <a:ext cx="8943773" cy="5584825"/>
          </a:xfrm>
        </p:spPr>
        <p:txBody>
          <a:bodyPr>
            <a:normAutofit/>
          </a:bodyPr>
          <a:lstStyle/>
          <a:p>
            <a:pPr algn="just"/>
            <a:r>
              <a:rPr lang="en-GB" sz="2800" dirty="0"/>
              <a:t>EU Criminal</a:t>
            </a:r>
            <a:r>
              <a:rPr lang="pl-PL" sz="2800" dirty="0"/>
              <a:t> Law </a:t>
            </a:r>
            <a:r>
              <a:rPr lang="en-GB" sz="2800" dirty="0"/>
              <a:t>is</a:t>
            </a:r>
            <a:r>
              <a:rPr lang="pl-PL" sz="2800" dirty="0"/>
              <a:t> </a:t>
            </a:r>
            <a:r>
              <a:rPr lang="en-GB" sz="2800" dirty="0"/>
              <a:t>quite</a:t>
            </a:r>
            <a:r>
              <a:rPr lang="pl-PL" sz="2800" dirty="0"/>
              <a:t> a </a:t>
            </a:r>
            <a:r>
              <a:rPr lang="pl-PL" sz="2800" dirty="0" err="1"/>
              <a:t>new</a:t>
            </a:r>
            <a:r>
              <a:rPr lang="pl-PL" sz="2800" dirty="0"/>
              <a:t> </a:t>
            </a:r>
            <a:r>
              <a:rPr lang="en-GB" sz="2800" dirty="0"/>
              <a:t>topic when there is the need to discuss the criminal law in general </a:t>
            </a:r>
          </a:p>
          <a:p>
            <a:pPr algn="just"/>
            <a:r>
              <a:rPr lang="en-GB" sz="2800" dirty="0"/>
              <a:t>At the beginning the EU was not keen to acknowledge that harmonisation/approximation of criminal law is inevitable consequence of economic/industrial/technical cooperation between European countries. </a:t>
            </a:r>
          </a:p>
          <a:p>
            <a:pPr algn="just"/>
            <a:r>
              <a:rPr lang="en-GB" sz="2800" dirty="0"/>
              <a:t>History of the EU Criminal law is closely related with the jurisprudence of the ECtHR and human rights protection standard created by the Council of Europe </a:t>
            </a:r>
          </a:p>
        </p:txBody>
      </p:sp>
    </p:spTree>
    <p:extLst>
      <p:ext uri="{BB962C8B-B14F-4D97-AF65-F5344CB8AC3E}">
        <p14:creationId xmlns:p14="http://schemas.microsoft.com/office/powerpoint/2010/main" val="83463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5F8C6-DE6F-5D67-5F96-668E77C50457}"/>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F86F98BC-454E-20BC-3DFE-3A30373B62BD}"/>
              </a:ext>
            </a:extLst>
          </p:cNvPr>
          <p:cNvSpPr>
            <a:spLocks noGrp="1"/>
          </p:cNvSpPr>
          <p:nvPr>
            <p:ph type="body" sz="quarter" idx="10"/>
          </p:nvPr>
        </p:nvSpPr>
        <p:spPr/>
        <p:txBody>
          <a:bodyPr>
            <a:normAutofit fontScale="77500" lnSpcReduction="20000"/>
          </a:bodyPr>
          <a:lstStyle/>
          <a:p>
            <a:r>
              <a:rPr lang="pl-PL" sz="2800" b="1" dirty="0" err="1"/>
              <a:t>Lecture</a:t>
            </a:r>
            <a:r>
              <a:rPr lang="pl-PL" sz="2800" b="1" dirty="0"/>
              <a:t> </a:t>
            </a:r>
            <a:r>
              <a:rPr lang="pl-PL" sz="2800" b="1" dirty="0" err="1"/>
              <a:t>topics</a:t>
            </a:r>
            <a:r>
              <a:rPr lang="pl-PL" sz="2800" b="1" dirty="0"/>
              <a:t> </a:t>
            </a:r>
            <a:endParaRPr lang="en-GB" b="1" dirty="0"/>
          </a:p>
          <a:p>
            <a:endParaRPr lang="en-GB" dirty="0"/>
          </a:p>
        </p:txBody>
      </p:sp>
      <p:graphicFrame>
        <p:nvGraphicFramePr>
          <p:cNvPr id="5" name="Symbol zastępczy zawartości 2">
            <a:extLst>
              <a:ext uri="{FF2B5EF4-FFF2-40B4-BE49-F238E27FC236}">
                <a16:creationId xmlns:a16="http://schemas.microsoft.com/office/drawing/2014/main" id="{396273CC-7B01-9A73-E569-76D2C29BAC51}"/>
              </a:ext>
            </a:extLst>
          </p:cNvPr>
          <p:cNvGraphicFramePr>
            <a:graphicFrameLocks noGrp="1"/>
          </p:cNvGraphicFramePr>
          <p:nvPr>
            <p:ph idx="4294967295"/>
            <p:extLst>
              <p:ext uri="{D42A27DB-BD31-4B8C-83A1-F6EECF244321}">
                <p14:modId xmlns:p14="http://schemas.microsoft.com/office/powerpoint/2010/main" val="1881575966"/>
              </p:ext>
            </p:extLst>
          </p:nvPr>
        </p:nvGraphicFramePr>
        <p:xfrm>
          <a:off x="1320800" y="1171892"/>
          <a:ext cx="9550399" cy="524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63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40CE229-C530-40CD-A6C6-D163877D6339}"/>
              </a:ext>
            </a:extLst>
          </p:cNvPr>
          <p:cNvSpPr>
            <a:spLocks noGrp="1"/>
          </p:cNvSpPr>
          <p:nvPr>
            <p:ph type="body" sz="quarter" idx="10"/>
          </p:nvPr>
        </p:nvSpPr>
        <p:spPr>
          <a:xfrm>
            <a:off x="234950" y="295275"/>
            <a:ext cx="8523288" cy="331788"/>
          </a:xfrm>
        </p:spPr>
        <p:txBody>
          <a:bodyPr>
            <a:normAutofit/>
          </a:bodyPr>
          <a:lstStyle/>
          <a:p>
            <a:r>
              <a:rPr lang="en-GB" sz="1700"/>
              <a:t>Textbooks and books:</a:t>
            </a:r>
          </a:p>
        </p:txBody>
      </p:sp>
      <p:sp>
        <p:nvSpPr>
          <p:cNvPr id="4" name="Symbol zastępczy tekstu 3">
            <a:extLst>
              <a:ext uri="{FF2B5EF4-FFF2-40B4-BE49-F238E27FC236}">
                <a16:creationId xmlns:a16="http://schemas.microsoft.com/office/drawing/2014/main" id="{DFF55EAE-5A89-9C6B-22D1-B602BEF0D129}"/>
              </a:ext>
            </a:extLst>
          </p:cNvPr>
          <p:cNvSpPr>
            <a:spLocks noGrp="1"/>
          </p:cNvSpPr>
          <p:nvPr>
            <p:ph type="body" sz="quarter" idx="11"/>
          </p:nvPr>
        </p:nvSpPr>
        <p:spPr>
          <a:xfrm>
            <a:off x="234950" y="977900"/>
            <a:ext cx="11179284" cy="5584825"/>
          </a:xfrm>
        </p:spPr>
        <p:txBody>
          <a:bodyPr>
            <a:normAutofit/>
          </a:bodyPr>
          <a:lstStyle/>
          <a:p>
            <a:pPr algn="just"/>
            <a:r>
              <a:rPr lang="en-GB" dirty="0"/>
              <a:t>Roberto E. </a:t>
            </a:r>
            <a:r>
              <a:rPr lang="en-GB" dirty="0" err="1"/>
              <a:t>Costoris</a:t>
            </a:r>
            <a:r>
              <a:rPr lang="en-GB" dirty="0"/>
              <a:t>, Handbook of European Criminal Procedure, Springer 2018</a:t>
            </a:r>
          </a:p>
          <a:p>
            <a:pPr algn="just"/>
            <a:r>
              <a:rPr lang="en-GB" dirty="0" err="1"/>
              <a:t>Valsamis</a:t>
            </a:r>
            <a:r>
              <a:rPr lang="en-GB" dirty="0"/>
              <a:t> </a:t>
            </a:r>
            <a:r>
              <a:rPr lang="en-GB" dirty="0" err="1"/>
              <a:t>Mitsilegas</a:t>
            </a:r>
            <a:r>
              <a:rPr lang="en-GB" dirty="0"/>
              <a:t> EU Criminal Law after Lisbon: Rights, Trust and the Transformation of Justice in Europe, (Hart Studies in European Criminal Law) 2018</a:t>
            </a:r>
          </a:p>
          <a:p>
            <a:pPr algn="just"/>
            <a:r>
              <a:rPr lang="en-GB" dirty="0"/>
              <a:t>Andre </a:t>
            </a:r>
            <a:r>
              <a:rPr lang="en-GB" dirty="0" err="1"/>
              <a:t>Klip</a:t>
            </a:r>
            <a:r>
              <a:rPr lang="en-GB" dirty="0"/>
              <a:t>, European Criminal Law, </a:t>
            </a:r>
            <a:r>
              <a:rPr lang="en-GB" dirty="0" err="1"/>
              <a:t>Intersentia</a:t>
            </a:r>
            <a:r>
              <a:rPr lang="en-GB" dirty="0"/>
              <a:t> 2016</a:t>
            </a:r>
          </a:p>
          <a:p>
            <a:pPr algn="just"/>
            <a:r>
              <a:rPr lang="en-GB" dirty="0"/>
              <a:t>Kai Ambos, European Criminal Law, Cambridge UP 2020</a:t>
            </a:r>
          </a:p>
          <a:p>
            <a:pPr algn="just"/>
            <a:r>
              <a:rPr lang="en-GB" dirty="0" err="1"/>
              <a:t>Samuli</a:t>
            </a:r>
            <a:r>
              <a:rPr lang="en-GB" dirty="0"/>
              <a:t> Miettinen „Criminal Law and Policy in the European Union”, Routledge 2013</a:t>
            </a:r>
          </a:p>
          <a:p>
            <a:pPr algn="just"/>
            <a:r>
              <a:rPr lang="pl-PL" dirty="0"/>
              <a:t>V. </a:t>
            </a:r>
            <a:r>
              <a:rPr lang="pl-PL" dirty="0" err="1"/>
              <a:t>Mitsilegas</a:t>
            </a:r>
            <a:r>
              <a:rPr lang="pl-PL" dirty="0"/>
              <a:t> (ed.), The </a:t>
            </a:r>
            <a:r>
              <a:rPr lang="pl-PL" dirty="0" err="1"/>
              <a:t>European</a:t>
            </a:r>
            <a:r>
              <a:rPr lang="pl-PL" dirty="0"/>
              <a:t> Court of </a:t>
            </a:r>
            <a:r>
              <a:rPr lang="pl-PL" dirty="0" err="1"/>
              <a:t>Justice</a:t>
            </a:r>
            <a:r>
              <a:rPr lang="pl-PL" dirty="0"/>
              <a:t> and </a:t>
            </a:r>
            <a:r>
              <a:rPr lang="pl-PL" dirty="0" err="1"/>
              <a:t>European</a:t>
            </a:r>
            <a:r>
              <a:rPr lang="pl-PL" dirty="0"/>
              <a:t> </a:t>
            </a:r>
            <a:r>
              <a:rPr lang="pl-PL" dirty="0" err="1"/>
              <a:t>Criminal</a:t>
            </a:r>
            <a:r>
              <a:rPr lang="pl-PL" dirty="0"/>
              <a:t> Law, Hart Publishing 2021</a:t>
            </a:r>
          </a:p>
          <a:p>
            <a:pPr algn="just"/>
            <a:endParaRPr lang="en-GB" dirty="0"/>
          </a:p>
        </p:txBody>
      </p:sp>
    </p:spTree>
    <p:extLst>
      <p:ext uri="{BB962C8B-B14F-4D97-AF65-F5344CB8AC3E}">
        <p14:creationId xmlns:p14="http://schemas.microsoft.com/office/powerpoint/2010/main" val="99158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8BA5BC0F-77EA-DD82-D3A0-0B20413B864C}"/>
              </a:ext>
            </a:extLst>
          </p:cNvPr>
          <p:cNvSpPr>
            <a:spLocks noGrp="1"/>
          </p:cNvSpPr>
          <p:nvPr>
            <p:ph type="body" sz="quarter" idx="10"/>
          </p:nvPr>
        </p:nvSpPr>
        <p:spPr/>
        <p:txBody>
          <a:bodyPr>
            <a:normAutofit fontScale="77500" lnSpcReduction="20000"/>
          </a:bodyPr>
          <a:lstStyle/>
          <a:p>
            <a:r>
              <a:rPr lang="pl-PL" dirty="0" err="1"/>
              <a:t>Exam</a:t>
            </a:r>
            <a:r>
              <a:rPr lang="pl-PL" dirty="0"/>
              <a:t> (</a:t>
            </a:r>
            <a:r>
              <a:rPr lang="pl-PL" dirty="0" err="1"/>
              <a:t>next</a:t>
            </a:r>
            <a:r>
              <a:rPr lang="pl-PL" dirty="0"/>
              <a:t> </a:t>
            </a:r>
            <a:r>
              <a:rPr lang="pl-PL" dirty="0" err="1"/>
              <a:t>semester</a:t>
            </a:r>
            <a:r>
              <a:rPr lang="pl-PL" dirty="0"/>
              <a:t>)</a:t>
            </a:r>
            <a:endParaRPr lang="en-GB" dirty="0"/>
          </a:p>
        </p:txBody>
      </p:sp>
      <p:sp>
        <p:nvSpPr>
          <p:cNvPr id="5" name="Symbol zastępczy tekstu 4">
            <a:extLst>
              <a:ext uri="{FF2B5EF4-FFF2-40B4-BE49-F238E27FC236}">
                <a16:creationId xmlns:a16="http://schemas.microsoft.com/office/drawing/2014/main" id="{C88AC811-FA41-B707-FE27-7AAB2266BFCB}"/>
              </a:ext>
            </a:extLst>
          </p:cNvPr>
          <p:cNvSpPr>
            <a:spLocks noGrp="1"/>
          </p:cNvSpPr>
          <p:nvPr>
            <p:ph type="body" sz="quarter" idx="11"/>
          </p:nvPr>
        </p:nvSpPr>
        <p:spPr/>
        <p:txBody>
          <a:bodyPr/>
          <a:lstStyle/>
          <a:p>
            <a:r>
              <a:rPr lang="pl-PL" dirty="0" err="1"/>
              <a:t>Two</a:t>
            </a:r>
            <a:r>
              <a:rPr lang="pl-PL" dirty="0"/>
              <a:t> </a:t>
            </a:r>
            <a:r>
              <a:rPr lang="pl-PL" dirty="0" err="1"/>
              <a:t>parts</a:t>
            </a:r>
            <a:r>
              <a:rPr lang="pl-PL" dirty="0"/>
              <a:t>: </a:t>
            </a:r>
          </a:p>
          <a:p>
            <a:r>
              <a:rPr lang="pl-PL" b="1" dirty="0"/>
              <a:t>First one – </a:t>
            </a:r>
            <a:r>
              <a:rPr lang="pl-PL" b="1" dirty="0" err="1"/>
              <a:t>substantive</a:t>
            </a:r>
            <a:r>
              <a:rPr lang="pl-PL" b="1" dirty="0"/>
              <a:t> and </a:t>
            </a:r>
            <a:r>
              <a:rPr lang="pl-PL" b="1" dirty="0" err="1"/>
              <a:t>procedural</a:t>
            </a:r>
            <a:r>
              <a:rPr lang="pl-PL" b="1" dirty="0"/>
              <a:t> </a:t>
            </a:r>
            <a:r>
              <a:rPr lang="pl-PL" b="1" dirty="0" err="1"/>
              <a:t>criminal</a:t>
            </a:r>
            <a:r>
              <a:rPr lang="pl-PL" b="1" dirty="0"/>
              <a:t> law (</a:t>
            </a:r>
            <a:r>
              <a:rPr lang="pl-PL" b="1" dirty="0" err="1"/>
              <a:t>after</a:t>
            </a:r>
            <a:r>
              <a:rPr lang="pl-PL" b="1" dirty="0"/>
              <a:t> 10 </a:t>
            </a:r>
            <a:r>
              <a:rPr lang="pl-PL" b="1" dirty="0" err="1"/>
              <a:t>lectures</a:t>
            </a:r>
            <a:r>
              <a:rPr lang="pl-PL" b="1" dirty="0"/>
              <a:t>) </a:t>
            </a:r>
          </a:p>
          <a:p>
            <a:r>
              <a:rPr lang="en-GB" dirty="0"/>
              <a:t>Written examination (</a:t>
            </a:r>
            <a:r>
              <a:rPr lang="pl-PL" dirty="0"/>
              <a:t>test (15 </a:t>
            </a:r>
            <a:r>
              <a:rPr lang="pl-PL" dirty="0" err="1"/>
              <a:t>questions</a:t>
            </a:r>
            <a:r>
              <a:rPr lang="pl-PL" dirty="0"/>
              <a:t>), one open </a:t>
            </a:r>
            <a:r>
              <a:rPr lang="pl-PL" dirty="0" err="1"/>
              <a:t>question</a:t>
            </a:r>
            <a:r>
              <a:rPr lang="pl-PL" dirty="0"/>
              <a:t> and </a:t>
            </a:r>
            <a:r>
              <a:rPr lang="pl-PL" dirty="0" err="1"/>
              <a:t>short</a:t>
            </a:r>
            <a:r>
              <a:rPr lang="pl-PL" dirty="0"/>
              <a:t> </a:t>
            </a:r>
            <a:r>
              <a:rPr lang="pl-PL" dirty="0" err="1"/>
              <a:t>case-study</a:t>
            </a:r>
            <a:r>
              <a:rPr lang="en-GB" dirty="0"/>
              <a:t>)</a:t>
            </a:r>
          </a:p>
          <a:p>
            <a:r>
              <a:rPr lang="en-GB" dirty="0"/>
              <a:t>Active participation in lecture will be taken under consideration (final grade raised 0,5)</a:t>
            </a:r>
            <a:endParaRPr lang="pl-PL" dirty="0"/>
          </a:p>
          <a:p>
            <a:r>
              <a:rPr lang="pl-PL" dirty="0"/>
              <a:t>The </a:t>
            </a:r>
            <a:r>
              <a:rPr lang="pl-PL" dirty="0" err="1"/>
              <a:t>lecturer</a:t>
            </a:r>
            <a:r>
              <a:rPr lang="pl-PL" dirty="0"/>
              <a:t> </a:t>
            </a:r>
            <a:r>
              <a:rPr lang="pl-PL" dirty="0" err="1"/>
              <a:t>will</a:t>
            </a:r>
            <a:r>
              <a:rPr lang="pl-PL" dirty="0"/>
              <a:t> </a:t>
            </a:r>
            <a:r>
              <a:rPr lang="en-US" dirty="0"/>
              <a:t>share a list of 40 exam questions at the beginning of the second semester</a:t>
            </a:r>
            <a:endParaRPr lang="pl-PL" dirty="0"/>
          </a:p>
          <a:p>
            <a:endParaRPr lang="pl-PL" dirty="0"/>
          </a:p>
          <a:p>
            <a:endParaRPr lang="en-GB" dirty="0"/>
          </a:p>
          <a:p>
            <a:endParaRPr lang="en-GB" dirty="0"/>
          </a:p>
          <a:p>
            <a:endParaRPr lang="en-GB" dirty="0"/>
          </a:p>
        </p:txBody>
      </p:sp>
    </p:spTree>
    <p:extLst>
      <p:ext uri="{BB962C8B-B14F-4D97-AF65-F5344CB8AC3E}">
        <p14:creationId xmlns:p14="http://schemas.microsoft.com/office/powerpoint/2010/main" val="149823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87DE9E1-0C33-56B6-B254-B77AF7326798}"/>
              </a:ext>
            </a:extLst>
          </p:cNvPr>
          <p:cNvSpPr>
            <a:spLocks noGrp="1"/>
          </p:cNvSpPr>
          <p:nvPr>
            <p:ph type="body" sz="quarter" idx="10"/>
          </p:nvPr>
        </p:nvSpPr>
        <p:spPr/>
        <p:txBody>
          <a:bodyPr>
            <a:normAutofit fontScale="77500" lnSpcReduction="20000"/>
          </a:bodyPr>
          <a:lstStyle/>
          <a:p>
            <a:r>
              <a:rPr lang="pl-PL" dirty="0" err="1"/>
              <a:t>Exam</a:t>
            </a:r>
            <a:r>
              <a:rPr lang="pl-PL" dirty="0"/>
              <a:t> (</a:t>
            </a:r>
            <a:r>
              <a:rPr lang="pl-PL" dirty="0" err="1"/>
              <a:t>next</a:t>
            </a:r>
            <a:r>
              <a:rPr lang="pl-PL" dirty="0"/>
              <a:t> </a:t>
            </a:r>
            <a:r>
              <a:rPr lang="pl-PL" dirty="0" err="1"/>
              <a:t>semester</a:t>
            </a:r>
            <a:r>
              <a:rPr lang="pl-PL" dirty="0"/>
              <a:t>)</a:t>
            </a:r>
            <a:endParaRPr lang="en-GB" dirty="0"/>
          </a:p>
        </p:txBody>
      </p:sp>
      <p:sp>
        <p:nvSpPr>
          <p:cNvPr id="3" name="Symbol zastępczy tekstu 2">
            <a:extLst>
              <a:ext uri="{FF2B5EF4-FFF2-40B4-BE49-F238E27FC236}">
                <a16:creationId xmlns:a16="http://schemas.microsoft.com/office/drawing/2014/main" id="{645ADF51-016D-1032-6AFE-3E1C73776BB3}"/>
              </a:ext>
            </a:extLst>
          </p:cNvPr>
          <p:cNvSpPr>
            <a:spLocks noGrp="1"/>
          </p:cNvSpPr>
          <p:nvPr>
            <p:ph type="body" sz="quarter" idx="11"/>
          </p:nvPr>
        </p:nvSpPr>
        <p:spPr/>
        <p:txBody>
          <a:bodyPr/>
          <a:lstStyle/>
          <a:p>
            <a:r>
              <a:rPr lang="pl-PL" dirty="0" err="1"/>
              <a:t>Two</a:t>
            </a:r>
            <a:r>
              <a:rPr lang="pl-PL" dirty="0"/>
              <a:t> </a:t>
            </a:r>
            <a:r>
              <a:rPr lang="pl-PL" dirty="0" err="1"/>
              <a:t>parts</a:t>
            </a:r>
            <a:r>
              <a:rPr lang="pl-PL" dirty="0"/>
              <a:t>: </a:t>
            </a:r>
          </a:p>
          <a:p>
            <a:r>
              <a:rPr lang="pl-PL" b="1" dirty="0"/>
              <a:t>Second one – police and </a:t>
            </a:r>
            <a:r>
              <a:rPr lang="pl-PL" b="1" dirty="0" err="1"/>
              <a:t>judicial</a:t>
            </a:r>
            <a:r>
              <a:rPr lang="pl-PL" b="1" dirty="0"/>
              <a:t> </a:t>
            </a:r>
            <a:r>
              <a:rPr lang="pl-PL" b="1" dirty="0" err="1"/>
              <a:t>cooperation</a:t>
            </a:r>
            <a:r>
              <a:rPr lang="pl-PL" b="1" dirty="0"/>
              <a:t> in the EU </a:t>
            </a:r>
          </a:p>
          <a:p>
            <a:r>
              <a:rPr lang="en-GB" dirty="0"/>
              <a:t>Written examination </a:t>
            </a:r>
            <a:r>
              <a:rPr lang="pl-PL" dirty="0" err="1"/>
              <a:t>two</a:t>
            </a:r>
            <a:r>
              <a:rPr lang="pl-PL" dirty="0"/>
              <a:t> open </a:t>
            </a:r>
            <a:r>
              <a:rPr lang="pl-PL" dirty="0" err="1"/>
              <a:t>question</a:t>
            </a:r>
            <a:r>
              <a:rPr lang="pl-PL" dirty="0"/>
              <a:t> and </a:t>
            </a:r>
            <a:r>
              <a:rPr lang="pl-PL" dirty="0" err="1"/>
              <a:t>short</a:t>
            </a:r>
            <a:r>
              <a:rPr lang="pl-PL" dirty="0"/>
              <a:t> </a:t>
            </a:r>
            <a:r>
              <a:rPr lang="pl-PL" dirty="0" err="1"/>
              <a:t>case-study</a:t>
            </a:r>
            <a:r>
              <a:rPr lang="en-GB" dirty="0"/>
              <a:t>)</a:t>
            </a:r>
          </a:p>
          <a:p>
            <a:r>
              <a:rPr lang="en-GB" dirty="0"/>
              <a:t>Active participation in lecture will be taken under consideration (final grade raised 0,5)</a:t>
            </a:r>
            <a:endParaRPr lang="pl-PL" dirty="0"/>
          </a:p>
          <a:p>
            <a:r>
              <a:rPr lang="pl-PL" dirty="0"/>
              <a:t>The </a:t>
            </a:r>
            <a:r>
              <a:rPr lang="pl-PL" dirty="0" err="1"/>
              <a:t>lecturer</a:t>
            </a:r>
            <a:r>
              <a:rPr lang="pl-PL" dirty="0"/>
              <a:t> </a:t>
            </a:r>
            <a:r>
              <a:rPr lang="pl-PL" dirty="0" err="1"/>
              <a:t>will</a:t>
            </a:r>
            <a:r>
              <a:rPr lang="pl-PL" dirty="0"/>
              <a:t> </a:t>
            </a:r>
            <a:r>
              <a:rPr lang="en-US" dirty="0"/>
              <a:t>share a list of 40 exam questions at the beginning of the second semester</a:t>
            </a:r>
            <a:endParaRPr lang="pl-PL" dirty="0"/>
          </a:p>
          <a:p>
            <a:endParaRPr lang="pl-PL" dirty="0"/>
          </a:p>
          <a:p>
            <a:endParaRPr lang="en-GB" dirty="0"/>
          </a:p>
          <a:p>
            <a:endParaRPr lang="en-GB" dirty="0"/>
          </a:p>
          <a:p>
            <a:endParaRPr lang="en-GB" dirty="0"/>
          </a:p>
        </p:txBody>
      </p:sp>
    </p:spTree>
    <p:extLst>
      <p:ext uri="{BB962C8B-B14F-4D97-AF65-F5344CB8AC3E}">
        <p14:creationId xmlns:p14="http://schemas.microsoft.com/office/powerpoint/2010/main" val="308529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9A8808E-A9DC-47DC-8A3C-6D6D5930667F}"/>
              </a:ext>
            </a:extLst>
          </p:cNvPr>
          <p:cNvSpPr>
            <a:spLocks noGrp="1"/>
          </p:cNvSpPr>
          <p:nvPr>
            <p:ph type="ctrTitle"/>
          </p:nvPr>
        </p:nvSpPr>
        <p:spPr>
          <a:xfrm>
            <a:off x="5407270" y="4894263"/>
            <a:ext cx="4574930" cy="1251560"/>
          </a:xfrm>
        </p:spPr>
        <p:txBody>
          <a:bodyPr vert="horz" lIns="91440" tIns="45720" rIns="91440" bIns="45720" rtlCol="0" anchor="t">
            <a:normAutofit/>
          </a:bodyPr>
          <a:lstStyle/>
          <a:p>
            <a:r>
              <a:rPr lang="en-US"/>
              <a:t>Basic terminology </a:t>
            </a:r>
          </a:p>
        </p:txBody>
      </p:sp>
      <p:sp>
        <p:nvSpPr>
          <p:cNvPr id="11" name="Subtitle 2">
            <a:extLst>
              <a:ext uri="{FF2B5EF4-FFF2-40B4-BE49-F238E27FC236}">
                <a16:creationId xmlns:a16="http://schemas.microsoft.com/office/drawing/2014/main" id="{8E612271-82D2-7C1F-8805-0ACC78F4AA1A}"/>
              </a:ext>
            </a:extLst>
          </p:cNvPr>
          <p:cNvSpPr>
            <a:spLocks noGrp="1"/>
          </p:cNvSpPr>
          <p:nvPr>
            <p:ph type="subTitle" idx="1"/>
          </p:nvPr>
        </p:nvSpPr>
        <p:spPr>
          <a:xfrm>
            <a:off x="5407270" y="2897285"/>
            <a:ext cx="6299688" cy="1655762"/>
          </a:xfrm>
        </p:spPr>
        <p:txBody>
          <a:bodyPr/>
          <a:lstStyle/>
          <a:p>
            <a:endParaRPr lang="en-US"/>
          </a:p>
        </p:txBody>
      </p:sp>
      <p:pic>
        <p:nvPicPr>
          <p:cNvPr id="7" name="Picture 6" descr="Skomplikowane formuły matematyczne na tablicy">
            <a:extLst>
              <a:ext uri="{FF2B5EF4-FFF2-40B4-BE49-F238E27FC236}">
                <a16:creationId xmlns:a16="http://schemas.microsoft.com/office/drawing/2014/main" id="{840B9F0B-8969-4D13-F2C8-C52A5DED0F3F}"/>
              </a:ext>
            </a:extLst>
          </p:cNvPr>
          <p:cNvPicPr>
            <a:picLocks noChangeAspect="1"/>
          </p:cNvPicPr>
          <p:nvPr/>
        </p:nvPicPr>
        <p:blipFill>
          <a:blip r:embed="rId2"/>
          <a:srcRect l="31040" r="17116" b="-1"/>
          <a:stretch/>
        </p:blipFill>
        <p:spPr>
          <a:xfrm>
            <a:off x="20" y="10"/>
            <a:ext cx="4870430" cy="6857990"/>
          </a:xfrm>
          <a:prstGeom prst="rect">
            <a:avLst/>
          </a:prstGeom>
          <a:noFill/>
        </p:spPr>
      </p:pic>
    </p:spTree>
    <p:extLst>
      <p:ext uri="{BB962C8B-B14F-4D97-AF65-F5344CB8AC3E}">
        <p14:creationId xmlns:p14="http://schemas.microsoft.com/office/powerpoint/2010/main" val="175051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E711F7A-2442-B640-5DD5-1DCC6B662DF3}"/>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0C309B94-DBCC-CEEB-079A-76B438837301}"/>
              </a:ext>
            </a:extLst>
          </p:cNvPr>
          <p:cNvSpPr>
            <a:spLocks noGrp="1"/>
          </p:cNvSpPr>
          <p:nvPr>
            <p:ph type="body" sz="quarter" idx="11"/>
          </p:nvPr>
        </p:nvSpPr>
        <p:spPr/>
        <p:txBody>
          <a:bodyPr>
            <a:normAutofit/>
          </a:bodyPr>
          <a:lstStyle/>
          <a:p>
            <a:pPr algn="just"/>
            <a:r>
              <a:rPr lang="pl-PL" sz="2000" dirty="0"/>
              <a:t>B</a:t>
            </a:r>
            <a:r>
              <a:rPr lang="en-GB" sz="2000" dirty="0" err="1"/>
              <a:t>ody</a:t>
            </a:r>
            <a:r>
              <a:rPr lang="en-GB" sz="2000" dirty="0"/>
              <a:t> of laws, norms, and rules governing international crimes and their repression, as well as rules addressing conflict and cooperation between national criminal-law systems</a:t>
            </a:r>
            <a:r>
              <a:rPr lang="pl-PL" sz="2000" dirty="0"/>
              <a:t>. </a:t>
            </a:r>
          </a:p>
          <a:p>
            <a:pPr algn="just"/>
            <a:r>
              <a:rPr lang="pl-PL" sz="2000" dirty="0"/>
              <a:t>Three </a:t>
            </a:r>
            <a:r>
              <a:rPr lang="en-GB" sz="2000" dirty="0"/>
              <a:t>distinct areas: </a:t>
            </a:r>
            <a:endParaRPr lang="pl-PL" sz="2000" dirty="0"/>
          </a:p>
          <a:p>
            <a:pPr marL="914400" lvl="1" indent="-457200" algn="just">
              <a:buAutoNum type="arabicPeriod"/>
            </a:pPr>
            <a:r>
              <a:rPr lang="en-GB" sz="2000" b="1" dirty="0"/>
              <a:t>cooperation between different national legal systems </a:t>
            </a:r>
            <a:r>
              <a:rPr lang="en-GB" sz="2000" dirty="0"/>
              <a:t>through extradition and other forms of mutual legal assistance; </a:t>
            </a:r>
            <a:endParaRPr lang="pl-PL" sz="2000" dirty="0"/>
          </a:p>
          <a:p>
            <a:pPr marL="914400" lvl="1" indent="-457200" algn="just">
              <a:buAutoNum type="arabicPeriod"/>
            </a:pPr>
            <a:r>
              <a:rPr lang="en-GB" sz="2000" dirty="0"/>
              <a:t>the </a:t>
            </a:r>
            <a:r>
              <a:rPr lang="en-GB" sz="2000" b="1" dirty="0"/>
              <a:t>prohibition and punishment of certain behaviour </a:t>
            </a:r>
            <a:r>
              <a:rPr lang="en-GB" sz="2000" dirty="0"/>
              <a:t>by several countries acting collectively or by the international community as a whole; and</a:t>
            </a:r>
            <a:endParaRPr lang="pl-PL" sz="2000" dirty="0"/>
          </a:p>
          <a:p>
            <a:pPr marL="914400" lvl="1" indent="-457200" algn="just">
              <a:buAutoNum type="arabicPeriod"/>
            </a:pPr>
            <a:r>
              <a:rPr lang="pl-PL" sz="2000" dirty="0"/>
              <a:t>t</a:t>
            </a:r>
            <a:r>
              <a:rPr lang="en-GB" sz="2000" dirty="0"/>
              <a:t>he </a:t>
            </a:r>
            <a:r>
              <a:rPr lang="en-GB" sz="2000" b="1" dirty="0"/>
              <a:t>operation of autonomous international legal systems</a:t>
            </a:r>
            <a:r>
              <a:rPr lang="en-GB" sz="2000" dirty="0"/>
              <a:t>, including courts and other mechanisms of enforcement, that exist alongside national criminal law</a:t>
            </a:r>
            <a:endParaRPr lang="pl-PL" sz="2000" dirty="0"/>
          </a:p>
          <a:p>
            <a:pPr marL="457200" lvl="1" indent="0" algn="just">
              <a:buNone/>
            </a:pPr>
            <a:endParaRPr lang="en-GB" sz="2000" dirty="0"/>
          </a:p>
          <a:p>
            <a:pPr marL="0" indent="0" algn="just">
              <a:buNone/>
            </a:pPr>
            <a:r>
              <a:rPr lang="pl-PL" sz="2000" dirty="0"/>
              <a:t>https://www.britannica.com/topic/international-criminal-law</a:t>
            </a:r>
          </a:p>
          <a:p>
            <a:pPr algn="just"/>
            <a:endParaRPr lang="en-GB" sz="2000" dirty="0"/>
          </a:p>
          <a:p>
            <a:pPr algn="just"/>
            <a:endParaRPr lang="en-GB" sz="3600" dirty="0"/>
          </a:p>
        </p:txBody>
      </p:sp>
    </p:spTree>
    <p:extLst>
      <p:ext uri="{BB962C8B-B14F-4D97-AF65-F5344CB8AC3E}">
        <p14:creationId xmlns:p14="http://schemas.microsoft.com/office/powerpoint/2010/main" val="173333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78A7-4274-8503-44F1-2B51B0486B8E}"/>
            </a:ext>
          </a:extLst>
        </p:cNvPr>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B2AF620D-BD3B-9CAA-9664-B81DB6AD55B5}"/>
              </a:ext>
            </a:extLst>
          </p:cNvPr>
          <p:cNvSpPr>
            <a:spLocks noGrp="1"/>
          </p:cNvSpPr>
          <p:nvPr>
            <p:ph type="body" sz="quarter" idx="10"/>
          </p:nvPr>
        </p:nvSpPr>
        <p:spPr/>
        <p:txBody>
          <a:bodyPr>
            <a:normAutofit fontScale="77500" lnSpcReduction="20000"/>
          </a:bodyPr>
          <a:lstStyle/>
          <a:p>
            <a:r>
              <a:rPr lang="pl-PL" dirty="0"/>
              <a:t>International </a:t>
            </a:r>
            <a:r>
              <a:rPr lang="pl-PL" dirty="0" err="1"/>
              <a:t>criminal</a:t>
            </a:r>
            <a:r>
              <a:rPr lang="pl-PL" dirty="0"/>
              <a:t> law </a:t>
            </a:r>
            <a:endParaRPr lang="en-GB" dirty="0"/>
          </a:p>
        </p:txBody>
      </p:sp>
      <p:sp>
        <p:nvSpPr>
          <p:cNvPr id="6" name="Symbol zastępczy tekstu 5">
            <a:extLst>
              <a:ext uri="{FF2B5EF4-FFF2-40B4-BE49-F238E27FC236}">
                <a16:creationId xmlns:a16="http://schemas.microsoft.com/office/drawing/2014/main" id="{0CC1D2B6-73E3-76E4-4EE2-D652FF63D1B1}"/>
              </a:ext>
            </a:extLst>
          </p:cNvPr>
          <p:cNvSpPr>
            <a:spLocks noGrp="1"/>
          </p:cNvSpPr>
          <p:nvPr>
            <p:ph type="body" sz="quarter" idx="11"/>
          </p:nvPr>
        </p:nvSpPr>
        <p:spPr>
          <a:xfrm>
            <a:off x="234949" y="1798320"/>
            <a:ext cx="8601075" cy="4670703"/>
          </a:xfrm>
        </p:spPr>
        <p:txBody>
          <a:bodyPr>
            <a:normAutofit/>
          </a:bodyPr>
          <a:lstStyle/>
          <a:p>
            <a:pPr marL="0" indent="0" algn="just">
              <a:buNone/>
            </a:pPr>
            <a:r>
              <a:rPr lang="en-GB" sz="2000" dirty="0"/>
              <a:t>Examples – Council of Europe Conventions</a:t>
            </a:r>
          </a:p>
          <a:p>
            <a:pPr algn="just"/>
            <a:r>
              <a:rPr lang="en-GB" sz="2000" dirty="0"/>
              <a:t>European Convention on Extradition 1957</a:t>
            </a:r>
          </a:p>
          <a:p>
            <a:pPr algn="just"/>
            <a:r>
              <a:rPr lang="en-GB" sz="2000" dirty="0"/>
              <a:t>European Convention on Mutual Assistance in Criminal Matters 1959</a:t>
            </a:r>
            <a:endParaRPr lang="pl-PL" sz="2000" dirty="0"/>
          </a:p>
          <a:p>
            <a:pPr algn="just"/>
            <a:endParaRPr lang="pl-PL" sz="2000" dirty="0"/>
          </a:p>
          <a:p>
            <a:pPr marL="0" indent="0" algn="just">
              <a:buNone/>
            </a:pPr>
            <a:r>
              <a:rPr lang="pl-PL" sz="2000" dirty="0" err="1"/>
              <a:t>Lots</a:t>
            </a:r>
            <a:r>
              <a:rPr lang="pl-PL" sz="2000" dirty="0"/>
              <a:t> of </a:t>
            </a:r>
            <a:r>
              <a:rPr lang="pl-PL" sz="2000" dirty="0" err="1"/>
              <a:t>conventions</a:t>
            </a:r>
            <a:r>
              <a:rPr lang="pl-PL" sz="2000" dirty="0"/>
              <a:t> (</a:t>
            </a:r>
            <a:r>
              <a:rPr lang="pl-PL" sz="2000" dirty="0" err="1"/>
              <a:t>Council</a:t>
            </a:r>
            <a:r>
              <a:rPr lang="pl-PL" sz="2000" dirty="0"/>
              <a:t> of Europe </a:t>
            </a:r>
            <a:r>
              <a:rPr lang="pl-PL" sz="2000" dirty="0" err="1"/>
              <a:t>conventions</a:t>
            </a:r>
            <a:r>
              <a:rPr lang="pl-PL" sz="2000" dirty="0"/>
              <a:t> and UN </a:t>
            </a:r>
            <a:r>
              <a:rPr lang="pl-PL" sz="2000" dirty="0" err="1"/>
              <a:t>conventions</a:t>
            </a:r>
            <a:r>
              <a:rPr lang="pl-PL" sz="2000" dirty="0"/>
              <a:t> </a:t>
            </a:r>
            <a:r>
              <a:rPr lang="pl-PL" sz="2000" dirty="0" err="1"/>
              <a:t>have</a:t>
            </a:r>
            <a:r>
              <a:rPr lang="pl-PL" sz="2000" dirty="0"/>
              <a:t> </a:t>
            </a:r>
            <a:r>
              <a:rPr lang="pl-PL" sz="2000" dirty="0" err="1"/>
              <a:t>some</a:t>
            </a:r>
            <a:r>
              <a:rPr lang="pl-PL" sz="2000" dirty="0"/>
              <a:t> </a:t>
            </a:r>
            <a:r>
              <a:rPr lang="pl-PL" sz="2000" dirty="0" err="1"/>
              <a:t>provision</a:t>
            </a:r>
            <a:r>
              <a:rPr lang="pl-PL" sz="2000" dirty="0"/>
              <a:t> </a:t>
            </a:r>
            <a:r>
              <a:rPr lang="pl-PL" sz="2000" dirty="0" err="1"/>
              <a:t>refering</a:t>
            </a:r>
            <a:r>
              <a:rPr lang="pl-PL" sz="2000" dirty="0"/>
              <a:t> to the </a:t>
            </a:r>
            <a:r>
              <a:rPr lang="pl-PL" sz="2000" dirty="0" err="1"/>
              <a:t>cooperation</a:t>
            </a:r>
            <a:r>
              <a:rPr lang="pl-PL" sz="2000" dirty="0"/>
              <a:t> in </a:t>
            </a:r>
            <a:r>
              <a:rPr lang="pl-PL" sz="2000" dirty="0" err="1"/>
              <a:t>criminal</a:t>
            </a:r>
            <a:r>
              <a:rPr lang="pl-PL" sz="2000" dirty="0"/>
              <a:t> </a:t>
            </a:r>
            <a:r>
              <a:rPr lang="pl-PL" sz="2000" dirty="0" err="1"/>
              <a:t>matters</a:t>
            </a:r>
            <a:r>
              <a:rPr lang="pl-PL" sz="2000" dirty="0"/>
              <a:t>); </a:t>
            </a:r>
            <a:r>
              <a:rPr lang="pl-PL" sz="2000" dirty="0" err="1"/>
              <a:t>e.g</a:t>
            </a:r>
            <a:r>
              <a:rPr lang="pl-PL" sz="2000" dirty="0"/>
              <a:t>.</a:t>
            </a:r>
          </a:p>
          <a:p>
            <a:pPr algn="just"/>
            <a:r>
              <a:rPr lang="en-GB" sz="2000" dirty="0"/>
              <a:t>International Convention against the Taking of Hostages, adopted by the General Assembly of the United Nations on 17 December 1979</a:t>
            </a:r>
            <a:endParaRPr lang="pl-PL" sz="2000" dirty="0"/>
          </a:p>
          <a:p>
            <a:pPr algn="just"/>
            <a:r>
              <a:rPr lang="en-GB" sz="2000" dirty="0"/>
              <a:t>International Convention for the Suppression of the Financing of Terrorism, adopted by the General Assembly of the United Nations on 9 December 1999</a:t>
            </a:r>
          </a:p>
          <a:p>
            <a:pPr algn="just"/>
            <a:endParaRPr lang="en-GB" sz="2000" dirty="0"/>
          </a:p>
        </p:txBody>
      </p:sp>
      <p:sp>
        <p:nvSpPr>
          <p:cNvPr id="3" name="pole tekstowe 2">
            <a:extLst>
              <a:ext uri="{FF2B5EF4-FFF2-40B4-BE49-F238E27FC236}">
                <a16:creationId xmlns:a16="http://schemas.microsoft.com/office/drawing/2014/main" id="{6AB3393C-71B3-5DC4-1DC4-19CC11C87B47}"/>
              </a:ext>
            </a:extLst>
          </p:cNvPr>
          <p:cNvSpPr txBox="1"/>
          <p:nvPr/>
        </p:nvSpPr>
        <p:spPr>
          <a:xfrm>
            <a:off x="234950" y="1028700"/>
            <a:ext cx="8601074" cy="646331"/>
          </a:xfrm>
          <a:prstGeom prst="rect">
            <a:avLst/>
          </a:prstGeom>
          <a:noFill/>
        </p:spPr>
        <p:txBody>
          <a:bodyPr wrap="square">
            <a:spAutoFit/>
          </a:bodyPr>
          <a:lstStyle/>
          <a:p>
            <a:r>
              <a:rPr lang="en-GB" b="1" dirty="0"/>
              <a:t>Cooperation between different national legal systems through mutual legal assistance</a:t>
            </a:r>
            <a:endParaRPr lang="pl-PL" b="1" dirty="0"/>
          </a:p>
          <a:p>
            <a:endParaRPr lang="en-GB" dirty="0"/>
          </a:p>
        </p:txBody>
      </p:sp>
    </p:spTree>
    <p:extLst>
      <p:ext uri="{BB962C8B-B14F-4D97-AF65-F5344CB8AC3E}">
        <p14:creationId xmlns:p14="http://schemas.microsoft.com/office/powerpoint/2010/main" val="2488201363"/>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C5163406E526D46AF551C6E4307D061" ma:contentTypeVersion="6" ma:contentTypeDescription="Utwórz nowy dokument." ma:contentTypeScope="" ma:versionID="a87f0e0878237a732de48fd5e556528f">
  <xsd:schema xmlns:xsd="http://www.w3.org/2001/XMLSchema" xmlns:xs="http://www.w3.org/2001/XMLSchema" xmlns:p="http://schemas.microsoft.com/office/2006/metadata/properties" xmlns:ns2="33cc6802-b0c6-4496-bac7-708c9be5c27c" xmlns:ns3="b0fa4338-109c-4ffd-8446-3c603262c69c" targetNamespace="http://schemas.microsoft.com/office/2006/metadata/properties" ma:root="true" ma:fieldsID="b6760106efd98cec7c98d687c95e1375" ns2:_="" ns3:_="">
    <xsd:import namespace="33cc6802-b0c6-4496-bac7-708c9be5c27c"/>
    <xsd:import namespace="b0fa4338-109c-4ffd-8446-3c603262c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c6802-b0c6-4496-bac7-708c9be5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fa4338-109c-4ffd-8446-3c603262c69c"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2A4AD-203D-4623-816A-29E53483CF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35BBA7-DF8E-42B6-A9A2-A05AB930D858}">
  <ds:schemaRefs>
    <ds:schemaRef ds:uri="http://schemas.microsoft.com/sharepoint/v3/contenttype/forms"/>
  </ds:schemaRefs>
</ds:datastoreItem>
</file>

<file path=customXml/itemProps3.xml><?xml version="1.0" encoding="utf-8"?>
<ds:datastoreItem xmlns:ds="http://schemas.openxmlformats.org/officeDocument/2006/customXml" ds:itemID="{AB552BB7-775C-4672-80DA-C8D6ED531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c6802-b0c6-4496-bac7-708c9be5c27c"/>
    <ds:schemaRef ds:uri="b0fa4338-109c-4ffd-8446-3c603262c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Motyw1</Template>
  <TotalTime>285</TotalTime>
  <Words>2338</Words>
  <Application>Microsoft Office PowerPoint</Application>
  <PresentationFormat>Panoramiczny</PresentationFormat>
  <Paragraphs>169</Paragraphs>
  <Slides>27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27</vt:i4>
      </vt:variant>
    </vt:vector>
  </HeadingPairs>
  <TitlesOfParts>
    <vt:vector size="32" baseType="lpstr">
      <vt:lpstr>Arial</vt:lpstr>
      <vt:lpstr>Arial Black</vt:lpstr>
      <vt:lpstr>Calibri</vt:lpstr>
      <vt:lpstr>Calibri Light</vt:lpstr>
      <vt:lpstr>Motyw1</vt:lpstr>
      <vt:lpstr>EU Crminal Law </vt:lpstr>
      <vt:lpstr>Prezentacja programu PowerPoint</vt:lpstr>
      <vt:lpstr>Prezentacja programu PowerPoint</vt:lpstr>
      <vt:lpstr>Prezentacja programu PowerPoint</vt:lpstr>
      <vt:lpstr>Prezentacja programu PowerPoint</vt:lpstr>
      <vt:lpstr>Prezentacja programu PowerPoint</vt:lpstr>
      <vt:lpstr>Basic terminology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Crminal Law </dc:title>
  <dc:creator>Dominika Czerniak</dc:creator>
  <cp:lastModifiedBy>Dominika Czerniak</cp:lastModifiedBy>
  <cp:revision>9</cp:revision>
  <dcterms:created xsi:type="dcterms:W3CDTF">2022-01-04T11:34:24Z</dcterms:created>
  <dcterms:modified xsi:type="dcterms:W3CDTF">2024-12-16T11:02:34Z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0x0101008C5163406E526D46AF551C6E4307D061</vt:lpwstr>
  </property>
</Properties>
</file>