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60" r:id="rId6"/>
    <p:sldId id="259" r:id="rId7"/>
    <p:sldId id="273" r:id="rId8"/>
    <p:sldId id="261" r:id="rId9"/>
    <p:sldId id="274" r:id="rId10"/>
    <p:sldId id="275" r:id="rId11"/>
    <p:sldId id="276" r:id="rId12"/>
    <p:sldId id="262" r:id="rId13"/>
    <p:sldId id="277" r:id="rId14"/>
    <p:sldId id="278" r:id="rId15"/>
    <p:sldId id="263" r:id="rId16"/>
    <p:sldId id="279" r:id="rId17"/>
    <p:sldId id="280" r:id="rId18"/>
    <p:sldId id="266" r:id="rId19"/>
    <p:sldId id="264" r:id="rId20"/>
    <p:sldId id="281" r:id="rId21"/>
    <p:sldId id="282" r:id="rId22"/>
    <p:sldId id="285" r:id="rId23"/>
    <p:sldId id="265" r:id="rId24"/>
    <p:sldId id="283" r:id="rId25"/>
    <p:sldId id="284" r:id="rId26"/>
    <p:sldId id="268" r:id="rId27"/>
    <p:sldId id="267" r:id="rId28"/>
    <p:sldId id="269" r:id="rId29"/>
    <p:sldId id="286" r:id="rId30"/>
    <p:sldId id="287" r:id="rId31"/>
    <p:sldId id="289" r:id="rId32"/>
    <p:sldId id="2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F4126F-3DEA-4B41-BE62-9E37B9F6162F}"/>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GB"/>
          </a:p>
        </p:txBody>
      </p:sp>
      <p:sp>
        <p:nvSpPr>
          <p:cNvPr id="3" name="Podtytuł 2">
            <a:extLst>
              <a:ext uri="{FF2B5EF4-FFF2-40B4-BE49-F238E27FC236}">
                <a16:creationId xmlns:a16="http://schemas.microsoft.com/office/drawing/2014/main" id="{23F86743-DB11-4AF4-A0CE-3965D38827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a:p>
        </p:txBody>
      </p:sp>
      <p:sp>
        <p:nvSpPr>
          <p:cNvPr id="4" name="Symbol zastępczy daty 3">
            <a:extLst>
              <a:ext uri="{FF2B5EF4-FFF2-40B4-BE49-F238E27FC236}">
                <a16:creationId xmlns:a16="http://schemas.microsoft.com/office/drawing/2014/main" id="{93629D16-7F84-464F-B0B6-4804D0627EBF}"/>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0A096CA1-76B3-4CCD-A21A-AE6E24E02872}"/>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10CD1964-934D-4280-B986-3BA2A53EAAD6}"/>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3647983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D9D2D6-BA8D-4B0E-AF2B-9A0B9D5D1462}"/>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42BF0A8E-6930-4D45-BBB2-E5AB7425FB7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18E4CA5F-1034-4BD3-B04B-6C6EBB04687F}"/>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4DC9FF9D-D7D6-4367-BA96-C3A79422425F}"/>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C58CE363-3694-43D4-96B6-7EEA5C2F2726}"/>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175984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5126F9D-6227-45CA-B506-EC058B634BEE}"/>
              </a:ext>
            </a:extLst>
          </p:cNvPr>
          <p:cNvSpPr>
            <a:spLocks noGrp="1"/>
          </p:cNvSpPr>
          <p:nvPr>
            <p:ph type="title" orient="vert"/>
          </p:nvPr>
        </p:nvSpPr>
        <p:spPr>
          <a:xfrm>
            <a:off x="8724900" y="365125"/>
            <a:ext cx="2628900" cy="5811838"/>
          </a:xfrm>
        </p:spPr>
        <p:txBody>
          <a:bodyPr vert="eaVert"/>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id="{DF87D688-92E3-4D48-AB84-DE25314B2E2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742EE38E-E369-4374-BF62-1101704E9D1A}"/>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34057E3E-0DB4-4BA2-876E-EBB07595E636}"/>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9FED4B56-39C9-43E7-AFE3-1E5B6F0A1E1F}"/>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334342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1D77D7-7212-4167-83C3-AAEAEB052CEB}"/>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A16F60CD-9B5E-4F07-8EEB-7D036C14E0B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475C4A0E-2ED2-4352-A8EA-B1F259117D8D}"/>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BD2EE4E0-86B2-4C0D-AD4F-AC99BA42A0B2}"/>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46F0D8F1-0397-4F8E-8473-EF954C899847}"/>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3906252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8BA726-8147-4914-9B65-DDC5918C2A1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GB"/>
          </a:p>
        </p:txBody>
      </p:sp>
      <p:sp>
        <p:nvSpPr>
          <p:cNvPr id="3" name="Symbol zastępczy tekstu 2">
            <a:extLst>
              <a:ext uri="{FF2B5EF4-FFF2-40B4-BE49-F238E27FC236}">
                <a16:creationId xmlns:a16="http://schemas.microsoft.com/office/drawing/2014/main" id="{C131034D-D6E7-48A7-BD95-0AC4C4981D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465B75B3-1C31-485D-A737-30DE3EDB37A9}"/>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5A419373-C28B-4357-A80D-5CA2816FE0FC}"/>
              </a:ext>
            </a:extLst>
          </p:cNvPr>
          <p:cNvSpPr>
            <a:spLocks noGrp="1"/>
          </p:cNvSpPr>
          <p:nvPr>
            <p:ph type="ftr" sz="quarter" idx="11"/>
          </p:nvPr>
        </p:nvSpPr>
        <p:spPr/>
        <p:txBody>
          <a:bodyPr/>
          <a:lstStyle/>
          <a:p>
            <a:endParaRPr lang="en-GB"/>
          </a:p>
        </p:txBody>
      </p:sp>
      <p:sp>
        <p:nvSpPr>
          <p:cNvPr id="6" name="Symbol zastępczy numeru slajdu 5">
            <a:extLst>
              <a:ext uri="{FF2B5EF4-FFF2-40B4-BE49-F238E27FC236}">
                <a16:creationId xmlns:a16="http://schemas.microsoft.com/office/drawing/2014/main" id="{027A88A6-6908-4FB3-A979-1522832C39B7}"/>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417311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08147F-818A-4C7E-90C0-72C726A79FC7}"/>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1C7ECCD4-07E0-467B-9474-189757C739CF}"/>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zawartości 3">
            <a:extLst>
              <a:ext uri="{FF2B5EF4-FFF2-40B4-BE49-F238E27FC236}">
                <a16:creationId xmlns:a16="http://schemas.microsoft.com/office/drawing/2014/main" id="{DE492E85-DD7B-43B5-A783-6E4278B7486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daty 4">
            <a:extLst>
              <a:ext uri="{FF2B5EF4-FFF2-40B4-BE49-F238E27FC236}">
                <a16:creationId xmlns:a16="http://schemas.microsoft.com/office/drawing/2014/main" id="{8C88EBB3-B759-4CBA-A225-F5A477197173}"/>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6" name="Symbol zastępczy stopki 5">
            <a:extLst>
              <a:ext uri="{FF2B5EF4-FFF2-40B4-BE49-F238E27FC236}">
                <a16:creationId xmlns:a16="http://schemas.microsoft.com/office/drawing/2014/main" id="{ECC61A81-71FF-47C8-9239-94E8CBC17DBD}"/>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A959539E-D4A6-4F32-803D-2B7CEA6EA0B7}"/>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2463245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A39045-7F69-4843-BA33-9B42C1D75CE7}"/>
              </a:ext>
            </a:extLst>
          </p:cNvPr>
          <p:cNvSpPr>
            <a:spLocks noGrp="1"/>
          </p:cNvSpPr>
          <p:nvPr>
            <p:ph type="title"/>
          </p:nvPr>
        </p:nvSpPr>
        <p:spPr>
          <a:xfrm>
            <a:off x="839788" y="365125"/>
            <a:ext cx="10515600" cy="1325563"/>
          </a:xfrm>
        </p:spPr>
        <p:txBody>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B1AD57E3-F0E6-48E3-8AC0-C738C2B5A8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644FF2CF-9897-422A-A30A-440F04B53C9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5" name="Symbol zastępczy tekstu 4">
            <a:extLst>
              <a:ext uri="{FF2B5EF4-FFF2-40B4-BE49-F238E27FC236}">
                <a16:creationId xmlns:a16="http://schemas.microsoft.com/office/drawing/2014/main" id="{669315D5-B3A8-4431-9A56-08A98A646A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6D0CF094-84D3-4681-9E0E-2B929CFF6F3E}"/>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7" name="Symbol zastępczy daty 6">
            <a:extLst>
              <a:ext uri="{FF2B5EF4-FFF2-40B4-BE49-F238E27FC236}">
                <a16:creationId xmlns:a16="http://schemas.microsoft.com/office/drawing/2014/main" id="{F9511C37-4B47-48C3-8384-2C3C102BF035}"/>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8" name="Symbol zastępczy stopki 7">
            <a:extLst>
              <a:ext uri="{FF2B5EF4-FFF2-40B4-BE49-F238E27FC236}">
                <a16:creationId xmlns:a16="http://schemas.microsoft.com/office/drawing/2014/main" id="{8C2D8CDE-6ADA-469B-8EEB-B5781B674AAE}"/>
              </a:ext>
            </a:extLst>
          </p:cNvPr>
          <p:cNvSpPr>
            <a:spLocks noGrp="1"/>
          </p:cNvSpPr>
          <p:nvPr>
            <p:ph type="ftr" sz="quarter" idx="11"/>
          </p:nvPr>
        </p:nvSpPr>
        <p:spPr/>
        <p:txBody>
          <a:bodyPr/>
          <a:lstStyle/>
          <a:p>
            <a:endParaRPr lang="en-GB"/>
          </a:p>
        </p:txBody>
      </p:sp>
      <p:sp>
        <p:nvSpPr>
          <p:cNvPr id="9" name="Symbol zastępczy numeru slajdu 8">
            <a:extLst>
              <a:ext uri="{FF2B5EF4-FFF2-40B4-BE49-F238E27FC236}">
                <a16:creationId xmlns:a16="http://schemas.microsoft.com/office/drawing/2014/main" id="{97D995F5-B082-40FC-89BE-631C01F25DAA}"/>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2422598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53AE4-6870-4A0F-B38E-2C52E48DBBE1}"/>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id="{3BDDCACB-94A7-424E-AE93-97ED714A7B8B}"/>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4" name="Symbol zastępczy stopki 3">
            <a:extLst>
              <a:ext uri="{FF2B5EF4-FFF2-40B4-BE49-F238E27FC236}">
                <a16:creationId xmlns:a16="http://schemas.microsoft.com/office/drawing/2014/main" id="{2293712E-76EE-4CF9-8B39-37CAC2539233}"/>
              </a:ext>
            </a:extLst>
          </p:cNvPr>
          <p:cNvSpPr>
            <a:spLocks noGrp="1"/>
          </p:cNvSpPr>
          <p:nvPr>
            <p:ph type="ftr" sz="quarter" idx="11"/>
          </p:nvPr>
        </p:nvSpPr>
        <p:spPr/>
        <p:txBody>
          <a:bodyPr/>
          <a:lstStyle/>
          <a:p>
            <a:endParaRPr lang="en-GB"/>
          </a:p>
        </p:txBody>
      </p:sp>
      <p:sp>
        <p:nvSpPr>
          <p:cNvPr id="5" name="Symbol zastępczy numeru slajdu 4">
            <a:extLst>
              <a:ext uri="{FF2B5EF4-FFF2-40B4-BE49-F238E27FC236}">
                <a16:creationId xmlns:a16="http://schemas.microsoft.com/office/drawing/2014/main" id="{E21F49FE-7512-424B-B31D-240312AD704F}"/>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265066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148E05AD-41A7-458F-9D1E-98561F4344A3}"/>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3" name="Symbol zastępczy stopki 2">
            <a:extLst>
              <a:ext uri="{FF2B5EF4-FFF2-40B4-BE49-F238E27FC236}">
                <a16:creationId xmlns:a16="http://schemas.microsoft.com/office/drawing/2014/main" id="{9F99EEEB-B03E-4F80-8762-4620ED78078E}"/>
              </a:ext>
            </a:extLst>
          </p:cNvPr>
          <p:cNvSpPr>
            <a:spLocks noGrp="1"/>
          </p:cNvSpPr>
          <p:nvPr>
            <p:ph type="ftr" sz="quarter" idx="11"/>
          </p:nvPr>
        </p:nvSpPr>
        <p:spPr/>
        <p:txBody>
          <a:bodyPr/>
          <a:lstStyle/>
          <a:p>
            <a:endParaRPr lang="en-GB"/>
          </a:p>
        </p:txBody>
      </p:sp>
      <p:sp>
        <p:nvSpPr>
          <p:cNvPr id="4" name="Symbol zastępczy numeru slajdu 3">
            <a:extLst>
              <a:ext uri="{FF2B5EF4-FFF2-40B4-BE49-F238E27FC236}">
                <a16:creationId xmlns:a16="http://schemas.microsoft.com/office/drawing/2014/main" id="{A4B6820D-46E8-476B-9074-A6C462524190}"/>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150986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119845-D528-418B-B181-73719E6391B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zawartości 2">
            <a:extLst>
              <a:ext uri="{FF2B5EF4-FFF2-40B4-BE49-F238E27FC236}">
                <a16:creationId xmlns:a16="http://schemas.microsoft.com/office/drawing/2014/main" id="{1BFE0788-5DBE-4C61-A192-008378E071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tekstu 3">
            <a:extLst>
              <a:ext uri="{FF2B5EF4-FFF2-40B4-BE49-F238E27FC236}">
                <a16:creationId xmlns:a16="http://schemas.microsoft.com/office/drawing/2014/main" id="{CA49DD40-200E-4A53-A543-65F2CB66F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4DDC29C-4A67-40EC-B9E4-EB62C2435C80}"/>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6" name="Symbol zastępczy stopki 5">
            <a:extLst>
              <a:ext uri="{FF2B5EF4-FFF2-40B4-BE49-F238E27FC236}">
                <a16:creationId xmlns:a16="http://schemas.microsoft.com/office/drawing/2014/main" id="{CAD7E772-270B-4B61-9C1B-D38252545D3B}"/>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DE6229AE-34E2-46D2-8877-333342A7DA94}"/>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75058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5BFFED-E1A9-427E-9BB6-FDFF6CE216B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id="{5315214A-7E7F-4B82-A315-841F64971B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a:extLst>
              <a:ext uri="{FF2B5EF4-FFF2-40B4-BE49-F238E27FC236}">
                <a16:creationId xmlns:a16="http://schemas.microsoft.com/office/drawing/2014/main" id="{35D13CDF-CBA3-4453-ADAE-4B8F956407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7C95084-77AD-4B2C-9E33-AA44E6F692BA}"/>
              </a:ext>
            </a:extLst>
          </p:cNvPr>
          <p:cNvSpPr>
            <a:spLocks noGrp="1"/>
          </p:cNvSpPr>
          <p:nvPr>
            <p:ph type="dt" sz="half" idx="10"/>
          </p:nvPr>
        </p:nvSpPr>
        <p:spPr/>
        <p:txBody>
          <a:bodyPr/>
          <a:lstStyle/>
          <a:p>
            <a:fld id="{EA5E16A0-A304-48D3-972A-8E8EC17F455D}" type="datetimeFigureOut">
              <a:rPr lang="en-GB" smtClean="0"/>
              <a:t>17/01/2023</a:t>
            </a:fld>
            <a:endParaRPr lang="en-GB"/>
          </a:p>
        </p:txBody>
      </p:sp>
      <p:sp>
        <p:nvSpPr>
          <p:cNvPr id="6" name="Symbol zastępczy stopki 5">
            <a:extLst>
              <a:ext uri="{FF2B5EF4-FFF2-40B4-BE49-F238E27FC236}">
                <a16:creationId xmlns:a16="http://schemas.microsoft.com/office/drawing/2014/main" id="{AA175DA0-149C-4B04-8B51-F2FD169D7C8B}"/>
              </a:ext>
            </a:extLst>
          </p:cNvPr>
          <p:cNvSpPr>
            <a:spLocks noGrp="1"/>
          </p:cNvSpPr>
          <p:nvPr>
            <p:ph type="ftr" sz="quarter" idx="11"/>
          </p:nvPr>
        </p:nvSpPr>
        <p:spPr/>
        <p:txBody>
          <a:bodyPr/>
          <a:lstStyle/>
          <a:p>
            <a:endParaRPr lang="en-GB"/>
          </a:p>
        </p:txBody>
      </p:sp>
      <p:sp>
        <p:nvSpPr>
          <p:cNvPr id="7" name="Symbol zastępczy numeru slajdu 6">
            <a:extLst>
              <a:ext uri="{FF2B5EF4-FFF2-40B4-BE49-F238E27FC236}">
                <a16:creationId xmlns:a16="http://schemas.microsoft.com/office/drawing/2014/main" id="{D9403DDE-C94A-472B-B15B-6B5D93DEC9B2}"/>
              </a:ext>
            </a:extLst>
          </p:cNvPr>
          <p:cNvSpPr>
            <a:spLocks noGrp="1"/>
          </p:cNvSpPr>
          <p:nvPr>
            <p:ph type="sldNum" sz="quarter" idx="12"/>
          </p:nvPr>
        </p:nvSpPr>
        <p:spPr/>
        <p:txBody>
          <a:bodyPr/>
          <a:lstStyle/>
          <a:p>
            <a:fld id="{F31604E0-B0B9-4E06-9F6A-8721252B8247}" type="slidenum">
              <a:rPr lang="en-GB" smtClean="0"/>
              <a:t>‹#›</a:t>
            </a:fld>
            <a:endParaRPr lang="en-GB"/>
          </a:p>
        </p:txBody>
      </p:sp>
    </p:spTree>
    <p:extLst>
      <p:ext uri="{BB962C8B-B14F-4D97-AF65-F5344CB8AC3E}">
        <p14:creationId xmlns:p14="http://schemas.microsoft.com/office/powerpoint/2010/main" val="352681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6575165-0C74-4E94-8C89-A20D4622FD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GB"/>
          </a:p>
        </p:txBody>
      </p:sp>
      <p:sp>
        <p:nvSpPr>
          <p:cNvPr id="3" name="Symbol zastępczy tekstu 2">
            <a:extLst>
              <a:ext uri="{FF2B5EF4-FFF2-40B4-BE49-F238E27FC236}">
                <a16:creationId xmlns:a16="http://schemas.microsoft.com/office/drawing/2014/main" id="{1073CFFA-37FD-47CC-A9E5-C63181745C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a:p>
        </p:txBody>
      </p:sp>
      <p:sp>
        <p:nvSpPr>
          <p:cNvPr id="4" name="Symbol zastępczy daty 3">
            <a:extLst>
              <a:ext uri="{FF2B5EF4-FFF2-40B4-BE49-F238E27FC236}">
                <a16:creationId xmlns:a16="http://schemas.microsoft.com/office/drawing/2014/main" id="{6644408C-F7FC-4AB2-9E54-5658BEF700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E16A0-A304-48D3-972A-8E8EC17F455D}" type="datetimeFigureOut">
              <a:rPr lang="en-GB" smtClean="0"/>
              <a:t>17/01/2023</a:t>
            </a:fld>
            <a:endParaRPr lang="en-GB"/>
          </a:p>
        </p:txBody>
      </p:sp>
      <p:sp>
        <p:nvSpPr>
          <p:cNvPr id="5" name="Symbol zastępczy stopki 4">
            <a:extLst>
              <a:ext uri="{FF2B5EF4-FFF2-40B4-BE49-F238E27FC236}">
                <a16:creationId xmlns:a16="http://schemas.microsoft.com/office/drawing/2014/main" id="{58E49B9A-56FA-46F6-AE69-8170C9E8A2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a:extLst>
              <a:ext uri="{FF2B5EF4-FFF2-40B4-BE49-F238E27FC236}">
                <a16:creationId xmlns:a16="http://schemas.microsoft.com/office/drawing/2014/main" id="{88ABB801-5B47-460D-9C82-BD3C1575E2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604E0-B0B9-4E06-9F6A-8721252B8247}" type="slidenum">
              <a:rPr lang="en-GB" smtClean="0"/>
              <a:t>‹#›</a:t>
            </a:fld>
            <a:endParaRPr lang="en-GB"/>
          </a:p>
        </p:txBody>
      </p:sp>
    </p:spTree>
    <p:extLst>
      <p:ext uri="{BB962C8B-B14F-4D97-AF65-F5344CB8AC3E}">
        <p14:creationId xmlns:p14="http://schemas.microsoft.com/office/powerpoint/2010/main" val="636301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uroparl.europa.eu/summits/tam_en.htm#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eur-lex.europa.eu/legal-content/EN/TXT/HTML/?uri=CELEX:52005XG0303(01)&amp;from=P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D3K9VJ6dhNQ&amp;t=32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971EE579-4586-4EA9-BAA0-F98C9C65661A}"/>
              </a:ext>
            </a:extLst>
          </p:cNvPr>
          <p:cNvSpPr>
            <a:spLocks noGrp="1"/>
          </p:cNvSpPr>
          <p:nvPr>
            <p:ph type="ctrTitle"/>
          </p:nvPr>
        </p:nvSpPr>
        <p:spPr>
          <a:xfrm>
            <a:off x="6194716" y="739978"/>
            <a:ext cx="5334930" cy="3004145"/>
          </a:xfrm>
        </p:spPr>
        <p:txBody>
          <a:bodyPr>
            <a:normAutofit/>
          </a:bodyPr>
          <a:lstStyle/>
          <a:p>
            <a:r>
              <a:rPr lang="pl-PL" dirty="0"/>
              <a:t>EU </a:t>
            </a:r>
            <a:r>
              <a:rPr lang="pl-PL" dirty="0" err="1"/>
              <a:t>Criminal</a:t>
            </a:r>
            <a:r>
              <a:rPr lang="pl-PL"/>
              <a:t> Law II</a:t>
            </a:r>
            <a:endParaRPr lang="en-GB"/>
          </a:p>
        </p:txBody>
      </p:sp>
      <p:sp>
        <p:nvSpPr>
          <p:cNvPr id="3" name="Podtytuł 2">
            <a:extLst>
              <a:ext uri="{FF2B5EF4-FFF2-40B4-BE49-F238E27FC236}">
                <a16:creationId xmlns:a16="http://schemas.microsoft.com/office/drawing/2014/main" id="{53B9C4D2-57FD-4A97-80C3-B69BB6295C2C}"/>
              </a:ext>
            </a:extLst>
          </p:cNvPr>
          <p:cNvSpPr>
            <a:spLocks noGrp="1"/>
          </p:cNvSpPr>
          <p:nvPr>
            <p:ph type="subTitle" idx="1"/>
          </p:nvPr>
        </p:nvSpPr>
        <p:spPr>
          <a:xfrm>
            <a:off x="6194715" y="3836197"/>
            <a:ext cx="5334931" cy="2189214"/>
          </a:xfrm>
        </p:spPr>
        <p:txBody>
          <a:bodyPr>
            <a:normAutofit/>
          </a:bodyPr>
          <a:lstStyle/>
          <a:p>
            <a:r>
              <a:rPr lang="pl-PL"/>
              <a:t>A Brief History of EU Criminal Law </a:t>
            </a:r>
            <a:endParaRPr lang="en-GB"/>
          </a:p>
        </p:txBody>
      </p:sp>
      <p:sp>
        <p:nvSpPr>
          <p:cNvPr id="137" name="Freeform: Shape 136">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9" name="Freeform: Shape 138">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3" name="Freeform: Shape 142">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1026" name="Picture 2" descr="41 Free History Clipart - Cliparting.com">
            <a:extLst>
              <a:ext uri="{FF2B5EF4-FFF2-40B4-BE49-F238E27FC236}">
                <a16:creationId xmlns:a16="http://schemas.microsoft.com/office/drawing/2014/main" id="{5A54E570-FF78-4446-A737-79110382B9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783"/>
          <a:stretch/>
        </p:blipFill>
        <p:spPr bwMode="auto">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a:noFill/>
          <a:extLst>
            <a:ext uri="{909E8E84-426E-40DD-AFC4-6F175D3DCCD1}">
              <a14:hiddenFill xmlns:a14="http://schemas.microsoft.com/office/drawing/2010/main">
                <a:solidFill>
                  <a:srgbClr val="FFFFFF"/>
                </a:solidFill>
              </a14:hiddenFill>
            </a:ext>
          </a:extLst>
        </p:spPr>
      </p:pic>
      <p:sp>
        <p:nvSpPr>
          <p:cNvPr id="147" name="Freeform: Shape 146">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5" name="Picture 4" descr="Main page | Uniwersytet Wrocławski">
            <a:extLst>
              <a:ext uri="{FF2B5EF4-FFF2-40B4-BE49-F238E27FC236}">
                <a16:creationId xmlns:a16="http://schemas.microsoft.com/office/drawing/2014/main" id="{7326EDFB-4773-4A4C-AED8-3E79B985BE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4348" y="20839"/>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992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63E292-6FD8-47AE-9F8E-7F5D50BE083D}"/>
              </a:ext>
            </a:extLst>
          </p:cNvPr>
          <p:cNvSpPr>
            <a:spLocks noGrp="1"/>
          </p:cNvSpPr>
          <p:nvPr>
            <p:ph type="title"/>
          </p:nvPr>
        </p:nvSpPr>
        <p:spPr/>
        <p:txBody>
          <a:bodyPr/>
          <a:lstStyle/>
          <a:p>
            <a:r>
              <a:rPr lang="pl-PL" dirty="0" err="1"/>
              <a:t>Schengen</a:t>
            </a:r>
            <a:r>
              <a:rPr lang="pl-PL" dirty="0"/>
              <a:t> </a:t>
            </a:r>
            <a:r>
              <a:rPr lang="pl-PL" dirty="0" err="1"/>
              <a:t>Convention</a:t>
            </a:r>
            <a:endParaRPr lang="en-GB" dirty="0"/>
          </a:p>
        </p:txBody>
      </p:sp>
      <p:sp>
        <p:nvSpPr>
          <p:cNvPr id="3" name="Symbol zastępczy zawartości 2">
            <a:extLst>
              <a:ext uri="{FF2B5EF4-FFF2-40B4-BE49-F238E27FC236}">
                <a16:creationId xmlns:a16="http://schemas.microsoft.com/office/drawing/2014/main" id="{7445D8D4-328E-4A00-9B61-AA18EE4AD8B4}"/>
              </a:ext>
            </a:extLst>
          </p:cNvPr>
          <p:cNvSpPr>
            <a:spLocks noGrp="1"/>
          </p:cNvSpPr>
          <p:nvPr>
            <p:ph idx="1"/>
          </p:nvPr>
        </p:nvSpPr>
        <p:spPr/>
        <p:txBody>
          <a:bodyPr/>
          <a:lstStyle/>
          <a:p>
            <a:pPr algn="just"/>
            <a:r>
              <a:rPr lang="en-GB" dirty="0"/>
              <a:t>Article 18</a:t>
            </a:r>
          </a:p>
          <a:p>
            <a:pPr algn="just"/>
            <a:r>
              <a:rPr lang="en-GB" dirty="0"/>
              <a:t>Visas for stays exceeding three months shall be national visas issued by one of the Contracting Parties in accordance with its national law. Such visas shall enable their holders to transit through the territories of the other Contracting Parties in order to reach the territory of the Contracting Party which issued the visa, unless they fail to fulfil the entry conditions referred to in Article 5(1)(a), (d) and (e) or they are on the national list of alerts of the Contracting Party through the territory of which they seek to transit.</a:t>
            </a:r>
          </a:p>
        </p:txBody>
      </p:sp>
      <p:pic>
        <p:nvPicPr>
          <p:cNvPr id="5" name="Picture 4" descr="Main page | Uniwersytet Wrocławski">
            <a:extLst>
              <a:ext uri="{FF2B5EF4-FFF2-40B4-BE49-F238E27FC236}">
                <a16:creationId xmlns:a16="http://schemas.microsoft.com/office/drawing/2014/main" id="{8417E8EF-E443-43C3-AE35-FF6CA8898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4114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509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4EE51D-340A-4BB3-AB51-9301C2040D37}"/>
              </a:ext>
            </a:extLst>
          </p:cNvPr>
          <p:cNvSpPr>
            <a:spLocks noGrp="1"/>
          </p:cNvSpPr>
          <p:nvPr>
            <p:ph type="title"/>
          </p:nvPr>
        </p:nvSpPr>
        <p:spPr/>
        <p:txBody>
          <a:bodyPr/>
          <a:lstStyle/>
          <a:p>
            <a:r>
              <a:rPr lang="pl-PL" dirty="0" err="1"/>
              <a:t>Schengen</a:t>
            </a:r>
            <a:r>
              <a:rPr lang="pl-PL" dirty="0"/>
              <a:t> </a:t>
            </a:r>
            <a:r>
              <a:rPr lang="pl-PL" dirty="0" err="1"/>
              <a:t>Convention</a:t>
            </a:r>
            <a:endParaRPr lang="en-GB" dirty="0"/>
          </a:p>
        </p:txBody>
      </p:sp>
      <p:sp>
        <p:nvSpPr>
          <p:cNvPr id="3" name="Symbol zastępczy zawartości 2">
            <a:extLst>
              <a:ext uri="{FF2B5EF4-FFF2-40B4-BE49-F238E27FC236}">
                <a16:creationId xmlns:a16="http://schemas.microsoft.com/office/drawing/2014/main" id="{5D34534B-981A-4892-B518-A107A67297A2}"/>
              </a:ext>
            </a:extLst>
          </p:cNvPr>
          <p:cNvSpPr>
            <a:spLocks noGrp="1"/>
          </p:cNvSpPr>
          <p:nvPr>
            <p:ph idx="1"/>
          </p:nvPr>
        </p:nvSpPr>
        <p:spPr/>
        <p:txBody>
          <a:bodyPr/>
          <a:lstStyle/>
          <a:p>
            <a:r>
              <a:rPr lang="en-GB" dirty="0"/>
              <a:t>Article 54</a:t>
            </a:r>
            <a:r>
              <a:rPr lang="pl-PL" dirty="0"/>
              <a:t> (</a:t>
            </a:r>
            <a:r>
              <a:rPr lang="pl-PL" i="1" dirty="0" err="1"/>
              <a:t>ne</a:t>
            </a:r>
            <a:r>
              <a:rPr lang="pl-PL" i="1" dirty="0"/>
              <a:t> bis in </a:t>
            </a:r>
            <a:r>
              <a:rPr lang="pl-PL" i="1" dirty="0" err="1"/>
              <a:t>idem</a:t>
            </a:r>
            <a:r>
              <a:rPr lang="pl-PL" i="1" dirty="0"/>
              <a:t> </a:t>
            </a:r>
            <a:r>
              <a:rPr lang="pl-PL" dirty="0" err="1"/>
              <a:t>rule</a:t>
            </a:r>
            <a:r>
              <a:rPr lang="pl-PL" dirty="0"/>
              <a:t>)</a:t>
            </a:r>
            <a:endParaRPr lang="en-GB" dirty="0"/>
          </a:p>
          <a:p>
            <a:r>
              <a:rPr lang="en-GB" dirty="0"/>
              <a:t>A person whose trial has been finally disposed of in one Contracting Party may not be prosecuted in another Contracting Party for the same acts provided that, if a penalty has been imposed, it has been enforced, is actually in the process of being enforced or can no longer be enforced under the laws of the sentencing Contracting Party.</a:t>
            </a:r>
          </a:p>
          <a:p>
            <a:endParaRPr lang="en-GB" dirty="0"/>
          </a:p>
        </p:txBody>
      </p:sp>
      <p:pic>
        <p:nvPicPr>
          <p:cNvPr id="4" name="Picture 4" descr="Main page | Uniwersytet Wrocławski">
            <a:extLst>
              <a:ext uri="{FF2B5EF4-FFF2-40B4-BE49-F238E27FC236}">
                <a16:creationId xmlns:a16="http://schemas.microsoft.com/office/drawing/2014/main" id="{E15D8472-AD84-4565-AA2B-4BB60BF91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4044" y="92671"/>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554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1329ED-0BC5-4C7C-8E78-8016B09E6823}"/>
              </a:ext>
            </a:extLst>
          </p:cNvPr>
          <p:cNvSpPr>
            <a:spLocks noGrp="1"/>
          </p:cNvSpPr>
          <p:nvPr>
            <p:ph type="title"/>
          </p:nvPr>
        </p:nvSpPr>
        <p:spPr/>
        <p:txBody>
          <a:bodyPr/>
          <a:lstStyle/>
          <a:p>
            <a:r>
              <a:rPr lang="en-GB" dirty="0">
                <a:effectLst/>
              </a:rPr>
              <a:t>Single European Act (SEA)</a:t>
            </a:r>
            <a:r>
              <a:rPr lang="en-GB" dirty="0"/>
              <a:t> </a:t>
            </a:r>
          </a:p>
        </p:txBody>
      </p:sp>
      <p:sp>
        <p:nvSpPr>
          <p:cNvPr id="3" name="Symbol zastępczy zawartości 2">
            <a:extLst>
              <a:ext uri="{FF2B5EF4-FFF2-40B4-BE49-F238E27FC236}">
                <a16:creationId xmlns:a16="http://schemas.microsoft.com/office/drawing/2014/main" id="{402E5B08-DCB2-40D9-89DF-86370BC206F1}"/>
              </a:ext>
            </a:extLst>
          </p:cNvPr>
          <p:cNvSpPr>
            <a:spLocks noGrp="1"/>
          </p:cNvSpPr>
          <p:nvPr>
            <p:ph idx="1"/>
          </p:nvPr>
        </p:nvSpPr>
        <p:spPr/>
        <p:txBody>
          <a:bodyPr>
            <a:normAutofit/>
          </a:bodyPr>
          <a:lstStyle/>
          <a:p>
            <a:pPr algn="just"/>
            <a:r>
              <a:rPr lang="en-GB" dirty="0"/>
              <a:t>17 February 1986 and in The Hague (The Netherlands) 28 February 1986</a:t>
            </a:r>
            <a:r>
              <a:rPr lang="pl-PL" dirty="0"/>
              <a:t>. </a:t>
            </a:r>
            <a:r>
              <a:rPr lang="en-GB" dirty="0"/>
              <a:t>Entry into force: 1st July 1987</a:t>
            </a:r>
            <a:r>
              <a:rPr lang="pl-PL" dirty="0"/>
              <a:t>. </a:t>
            </a:r>
          </a:p>
          <a:p>
            <a:pPr algn="just"/>
            <a:r>
              <a:rPr lang="pl-PL" dirty="0"/>
              <a:t>H</a:t>
            </a:r>
            <a:r>
              <a:rPr lang="en-GB" dirty="0"/>
              <a:t>as not made a noticeable contribution to the development of European criminal law</a:t>
            </a:r>
            <a:r>
              <a:rPr lang="pl-PL" dirty="0"/>
              <a:t>.</a:t>
            </a:r>
            <a:endParaRPr lang="en-GB" dirty="0"/>
          </a:p>
          <a:p>
            <a:pPr algn="just"/>
            <a:r>
              <a:rPr lang="pl-PL" dirty="0"/>
              <a:t>T</a:t>
            </a:r>
            <a:r>
              <a:rPr lang="en-GB" dirty="0"/>
              <a:t>he concept of the internal market has highlighted the need for a common system to combat organised and cross-border crime</a:t>
            </a:r>
            <a:r>
              <a:rPr lang="pl-PL" dirty="0"/>
              <a:t>. </a:t>
            </a:r>
            <a:endParaRPr lang="en-GB" dirty="0"/>
          </a:p>
          <a:p>
            <a:pPr algn="just"/>
            <a:r>
              <a:rPr lang="pl-PL" dirty="0"/>
              <a:t>BUT – </a:t>
            </a:r>
            <a:r>
              <a:rPr lang="pl-PL" dirty="0" err="1"/>
              <a:t>human</a:t>
            </a:r>
            <a:r>
              <a:rPr lang="pl-PL" dirty="0"/>
              <a:t> </a:t>
            </a:r>
            <a:r>
              <a:rPr lang="pl-PL" dirty="0" err="1"/>
              <a:t>rights</a:t>
            </a:r>
            <a:r>
              <a:rPr lang="pl-PL" dirty="0"/>
              <a:t> </a:t>
            </a:r>
            <a:r>
              <a:rPr lang="pl-PL" dirty="0" err="1"/>
              <a:t>were</a:t>
            </a:r>
            <a:r>
              <a:rPr lang="pl-PL" dirty="0"/>
              <a:t> </a:t>
            </a:r>
            <a:r>
              <a:rPr lang="pl-PL" dirty="0" err="1"/>
              <a:t>finaly</a:t>
            </a:r>
            <a:r>
              <a:rPr lang="pl-PL" dirty="0"/>
              <a:t> in the </a:t>
            </a:r>
            <a:r>
              <a:rPr lang="pl-PL" dirty="0" err="1"/>
              <a:t>Treaty</a:t>
            </a:r>
            <a:r>
              <a:rPr lang="pl-PL" dirty="0"/>
              <a:t>! </a:t>
            </a:r>
            <a:endParaRPr lang="en-GB" dirty="0"/>
          </a:p>
        </p:txBody>
      </p:sp>
      <p:pic>
        <p:nvPicPr>
          <p:cNvPr id="4" name="Picture 4" descr="Main page | Uniwersytet Wrocławski">
            <a:extLst>
              <a:ext uri="{FF2B5EF4-FFF2-40B4-BE49-F238E27FC236}">
                <a16:creationId xmlns:a16="http://schemas.microsoft.com/office/drawing/2014/main" id="{06F21CE1-951F-4AEB-989B-B4BDBEFE91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36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760555-5A62-4BE5-921F-10A9D01BE4A1}"/>
              </a:ext>
            </a:extLst>
          </p:cNvPr>
          <p:cNvSpPr>
            <a:spLocks noGrp="1"/>
          </p:cNvSpPr>
          <p:nvPr>
            <p:ph type="title"/>
          </p:nvPr>
        </p:nvSpPr>
        <p:spPr/>
        <p:txBody>
          <a:bodyPr/>
          <a:lstStyle/>
          <a:p>
            <a:r>
              <a:rPr lang="en-GB" dirty="0">
                <a:effectLst/>
              </a:rPr>
              <a:t>Single European Act (SEA)</a:t>
            </a:r>
            <a:r>
              <a:rPr lang="en-GB" dirty="0"/>
              <a:t> </a:t>
            </a:r>
          </a:p>
        </p:txBody>
      </p:sp>
      <p:pic>
        <p:nvPicPr>
          <p:cNvPr id="5" name="Picture 4" descr="Main page | Uniwersytet Wrocławski">
            <a:extLst>
              <a:ext uri="{FF2B5EF4-FFF2-40B4-BE49-F238E27FC236}">
                <a16:creationId xmlns:a16="http://schemas.microsoft.com/office/drawing/2014/main" id="{E6B28CFD-C890-4F2E-AE0F-787D5ECEA8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pic>
        <p:nvPicPr>
          <p:cNvPr id="6" name="Obraz 5">
            <a:extLst>
              <a:ext uri="{FF2B5EF4-FFF2-40B4-BE49-F238E27FC236}">
                <a16:creationId xmlns:a16="http://schemas.microsoft.com/office/drawing/2014/main" id="{CCA7E48C-185C-47A3-BEF7-C91C603D7FE0}"/>
              </a:ext>
            </a:extLst>
          </p:cNvPr>
          <p:cNvPicPr>
            <a:picLocks noChangeAspect="1"/>
          </p:cNvPicPr>
          <p:nvPr/>
        </p:nvPicPr>
        <p:blipFill rotWithShape="1">
          <a:blip r:embed="rId3"/>
          <a:srcRect l="12499" t="17723" r="10488" b="9593"/>
          <a:stretch/>
        </p:blipFill>
        <p:spPr>
          <a:xfrm>
            <a:off x="1505413" y="1690688"/>
            <a:ext cx="9389327" cy="4984595"/>
          </a:xfrm>
          <a:prstGeom prst="rect">
            <a:avLst/>
          </a:prstGeom>
        </p:spPr>
      </p:pic>
    </p:spTree>
    <p:extLst>
      <p:ext uri="{BB962C8B-B14F-4D97-AF65-F5344CB8AC3E}">
        <p14:creationId xmlns:p14="http://schemas.microsoft.com/office/powerpoint/2010/main" val="2544627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635D98-4DF6-435E-8D94-BB770AD4601E}"/>
              </a:ext>
            </a:extLst>
          </p:cNvPr>
          <p:cNvSpPr>
            <a:spLocks noGrp="1"/>
          </p:cNvSpPr>
          <p:nvPr>
            <p:ph type="title"/>
          </p:nvPr>
        </p:nvSpPr>
        <p:spPr>
          <a:xfrm>
            <a:off x="838200" y="365125"/>
            <a:ext cx="7893205" cy="1325563"/>
          </a:xfrm>
        </p:spPr>
        <p:txBody>
          <a:bodyPr>
            <a:normAutofit/>
          </a:bodyPr>
          <a:lstStyle/>
          <a:p>
            <a:r>
              <a:rPr lang="pl-PL" dirty="0" err="1">
                <a:latin typeface="Century Gothic" pitchFamily="34" charset="0"/>
              </a:rPr>
              <a:t>Conventions</a:t>
            </a:r>
            <a:r>
              <a:rPr lang="pl-PL" dirty="0">
                <a:latin typeface="Century Gothic" pitchFamily="34" charset="0"/>
              </a:rPr>
              <a:t> </a:t>
            </a:r>
            <a:r>
              <a:rPr lang="pl-PL" dirty="0" err="1">
                <a:latin typeface="Century Gothic" pitchFamily="34" charset="0"/>
              </a:rPr>
              <a:t>between</a:t>
            </a:r>
            <a:r>
              <a:rPr lang="pl-PL" dirty="0">
                <a:latin typeface="Century Gothic" pitchFamily="34" charset="0"/>
              </a:rPr>
              <a:t> EC </a:t>
            </a:r>
            <a:r>
              <a:rPr lang="pl-PL" dirty="0" err="1">
                <a:latin typeface="Century Gothic" pitchFamily="34" charset="0"/>
              </a:rPr>
              <a:t>member</a:t>
            </a:r>
            <a:r>
              <a:rPr lang="pl-PL" dirty="0">
                <a:latin typeface="Century Gothic" pitchFamily="34" charset="0"/>
              </a:rPr>
              <a:t> </a:t>
            </a:r>
            <a:r>
              <a:rPr lang="pl-PL" dirty="0" err="1">
                <a:latin typeface="Century Gothic" pitchFamily="34" charset="0"/>
              </a:rPr>
              <a:t>states</a:t>
            </a:r>
            <a:endParaRPr lang="en-GB" dirty="0"/>
          </a:p>
        </p:txBody>
      </p:sp>
      <p:sp>
        <p:nvSpPr>
          <p:cNvPr id="3" name="Symbol zastępczy zawartości 2">
            <a:extLst>
              <a:ext uri="{FF2B5EF4-FFF2-40B4-BE49-F238E27FC236}">
                <a16:creationId xmlns:a16="http://schemas.microsoft.com/office/drawing/2014/main" id="{F73D9CB5-DDE4-41AE-B66D-D4C8B0F774ED}"/>
              </a:ext>
            </a:extLst>
          </p:cNvPr>
          <p:cNvSpPr>
            <a:spLocks noGrp="1"/>
          </p:cNvSpPr>
          <p:nvPr>
            <p:ph idx="1"/>
          </p:nvPr>
        </p:nvSpPr>
        <p:spPr/>
        <p:txBody>
          <a:bodyPr>
            <a:normAutofit lnSpcReduction="10000"/>
          </a:bodyPr>
          <a:lstStyle/>
          <a:p>
            <a:pPr marL="457200" lvl="1" indent="0" algn="just">
              <a:buNone/>
            </a:pPr>
            <a:endParaRPr lang="pl-PL" sz="1700" dirty="0">
              <a:latin typeface="Century Gothic" pitchFamily="34" charset="0"/>
            </a:endParaRPr>
          </a:p>
          <a:p>
            <a:pPr marL="514350" indent="-514350" algn="just"/>
            <a:r>
              <a:rPr lang="en-US" sz="2500" dirty="0">
                <a:latin typeface="Century Gothic" pitchFamily="34" charset="0"/>
              </a:rPr>
              <a:t>Convention between the Member States of the European Communities on Double Jeopardy - 25 May 1987</a:t>
            </a:r>
            <a:endParaRPr lang="pl-PL" sz="2500" dirty="0">
              <a:latin typeface="Century Gothic" pitchFamily="34" charset="0"/>
            </a:endParaRPr>
          </a:p>
          <a:p>
            <a:pPr marL="514350" indent="-514350" algn="just"/>
            <a:r>
              <a:rPr lang="en-US" sz="2500" dirty="0">
                <a:latin typeface="Century Gothic" pitchFamily="34" charset="0"/>
              </a:rPr>
              <a:t>Agreement on the application between the Member States of the European </a:t>
            </a:r>
            <a:r>
              <a:rPr lang="en-US" sz="2500" dirty="0" err="1">
                <a:latin typeface="Century Gothic" pitchFamily="34" charset="0"/>
              </a:rPr>
              <a:t>Comunities</a:t>
            </a:r>
            <a:r>
              <a:rPr lang="en-US" sz="2500" dirty="0">
                <a:latin typeface="Century Gothic" pitchFamily="34" charset="0"/>
              </a:rPr>
              <a:t> of the Council of Europe Convention on the Transfer of Sentenced Persons - 25 May 1987 </a:t>
            </a:r>
            <a:endParaRPr lang="pl-PL" sz="2500" dirty="0">
              <a:latin typeface="Century Gothic" pitchFamily="34" charset="0"/>
            </a:endParaRPr>
          </a:p>
          <a:p>
            <a:pPr marL="514350" indent="-514350" algn="just"/>
            <a:r>
              <a:rPr lang="en-US" sz="2500" dirty="0">
                <a:latin typeface="Century Gothic" pitchFamily="34" charset="0"/>
              </a:rPr>
              <a:t>Agreement between the Member States of the European </a:t>
            </a:r>
            <a:r>
              <a:rPr lang="en-US" sz="2500" dirty="0" err="1">
                <a:latin typeface="Century Gothic" pitchFamily="34" charset="0"/>
              </a:rPr>
              <a:t>Comunities</a:t>
            </a:r>
            <a:r>
              <a:rPr lang="en-US" sz="2500" dirty="0">
                <a:latin typeface="Century Gothic" pitchFamily="34" charset="0"/>
              </a:rPr>
              <a:t> on the </a:t>
            </a:r>
            <a:r>
              <a:rPr lang="en-US" sz="2500" dirty="0" err="1">
                <a:latin typeface="Century Gothic" pitchFamily="34" charset="0"/>
              </a:rPr>
              <a:t>Tranfer</a:t>
            </a:r>
            <a:r>
              <a:rPr lang="en-US" sz="2500" dirty="0">
                <a:latin typeface="Century Gothic" pitchFamily="34" charset="0"/>
              </a:rPr>
              <a:t> of Proceedings in Criminal Matters - 6 November 1990 </a:t>
            </a:r>
            <a:endParaRPr lang="pl-PL" sz="2500" dirty="0">
              <a:latin typeface="Century Gothic" pitchFamily="34" charset="0"/>
            </a:endParaRPr>
          </a:p>
          <a:p>
            <a:pPr marL="514350" indent="-514350" algn="just"/>
            <a:r>
              <a:rPr lang="en-US" sz="2500" dirty="0">
                <a:latin typeface="Century Gothic" pitchFamily="34" charset="0"/>
              </a:rPr>
              <a:t>Convention between the Member States of the European </a:t>
            </a:r>
            <a:r>
              <a:rPr lang="en-US" sz="2500" dirty="0" err="1">
                <a:latin typeface="Century Gothic" pitchFamily="34" charset="0"/>
              </a:rPr>
              <a:t>Comunities</a:t>
            </a:r>
            <a:r>
              <a:rPr lang="en-US" sz="2500" dirty="0">
                <a:latin typeface="Century Gothic" pitchFamily="34" charset="0"/>
              </a:rPr>
              <a:t> on the enforcement of foreign criminal sentences - 13 November 1991</a:t>
            </a:r>
            <a:r>
              <a:rPr lang="pl-PL" sz="2500" dirty="0">
                <a:latin typeface="Century Gothic" pitchFamily="34" charset="0"/>
              </a:rPr>
              <a:t>	</a:t>
            </a:r>
          </a:p>
          <a:p>
            <a:endParaRPr lang="en-GB" dirty="0"/>
          </a:p>
        </p:txBody>
      </p:sp>
      <p:pic>
        <p:nvPicPr>
          <p:cNvPr id="4" name="Picture 4" descr="Main page | Uniwersytet Wrocławski">
            <a:extLst>
              <a:ext uri="{FF2B5EF4-FFF2-40B4-BE49-F238E27FC236}">
                <a16:creationId xmlns:a16="http://schemas.microsoft.com/office/drawing/2014/main" id="{E643462C-DDA4-4B14-9B60-53EEA3E7C1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852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38FAD8-DDE8-4D08-97F7-FDBAB2257DDA}"/>
              </a:ext>
            </a:extLst>
          </p:cNvPr>
          <p:cNvSpPr>
            <a:spLocks noGrp="1"/>
          </p:cNvSpPr>
          <p:nvPr>
            <p:ph type="title"/>
          </p:nvPr>
        </p:nvSpPr>
        <p:spPr/>
        <p:txBody>
          <a:bodyPr/>
          <a:lstStyle/>
          <a:p>
            <a:r>
              <a:rPr lang="pl-PL" dirty="0" err="1"/>
              <a:t>Maatsrich</a:t>
            </a:r>
            <a:r>
              <a:rPr lang="pl-PL" dirty="0"/>
              <a:t> </a:t>
            </a:r>
            <a:r>
              <a:rPr lang="pl-PL" dirty="0" err="1"/>
              <a:t>Treaty</a:t>
            </a:r>
            <a:r>
              <a:rPr lang="pl-PL" dirty="0"/>
              <a:t> – 1992 </a:t>
            </a:r>
            <a:endParaRPr lang="en-GB" dirty="0"/>
          </a:p>
        </p:txBody>
      </p:sp>
      <p:sp>
        <p:nvSpPr>
          <p:cNvPr id="3" name="Symbol zastępczy zawartości 2">
            <a:extLst>
              <a:ext uri="{FF2B5EF4-FFF2-40B4-BE49-F238E27FC236}">
                <a16:creationId xmlns:a16="http://schemas.microsoft.com/office/drawing/2014/main" id="{C4EBFBCC-654A-48BC-8266-8220C44EB3A2}"/>
              </a:ext>
            </a:extLst>
          </p:cNvPr>
          <p:cNvSpPr>
            <a:spLocks noGrp="1"/>
          </p:cNvSpPr>
          <p:nvPr>
            <p:ph idx="1"/>
          </p:nvPr>
        </p:nvSpPr>
        <p:spPr/>
        <p:txBody>
          <a:bodyPr>
            <a:normAutofit fontScale="92500" lnSpcReduction="10000"/>
          </a:bodyPr>
          <a:lstStyle/>
          <a:p>
            <a:pPr algn="just"/>
            <a:r>
              <a:rPr lang="en-GB" dirty="0">
                <a:effectLst/>
              </a:rPr>
              <a:t>Treaty on European Union (TEU) / Maastricht Treaty</a:t>
            </a:r>
            <a:endParaRPr lang="pl-PL" dirty="0">
              <a:effectLst/>
            </a:endParaRPr>
          </a:p>
          <a:p>
            <a:pPr algn="just"/>
            <a:r>
              <a:rPr lang="en-GB" dirty="0"/>
              <a:t>7 February 1992</a:t>
            </a:r>
            <a:r>
              <a:rPr lang="pl-PL" dirty="0"/>
              <a:t>. </a:t>
            </a:r>
            <a:r>
              <a:rPr lang="en-GB" dirty="0"/>
              <a:t>Entry into force: 1st November 1993</a:t>
            </a:r>
            <a:endParaRPr lang="pl-PL" dirty="0"/>
          </a:p>
          <a:p>
            <a:pPr algn="just"/>
            <a:r>
              <a:rPr lang="en-GB" dirty="0"/>
              <a:t>Article B</a:t>
            </a:r>
          </a:p>
          <a:p>
            <a:pPr marL="457200" lvl="1" indent="0" algn="just">
              <a:buNone/>
            </a:pPr>
            <a:r>
              <a:rPr lang="en-GB" dirty="0"/>
              <a:t>The Union shall set itself the following objectives:</a:t>
            </a:r>
          </a:p>
          <a:p>
            <a:pPr marL="457200" lvl="1" indent="0" algn="just">
              <a:buNone/>
            </a:pPr>
            <a:r>
              <a:rPr lang="en-GB" dirty="0"/>
              <a:t>…</a:t>
            </a:r>
          </a:p>
          <a:p>
            <a:pPr marL="457200" lvl="1" indent="0" algn="just">
              <a:buNone/>
            </a:pPr>
            <a:r>
              <a:rPr lang="en-GB" dirty="0"/>
              <a:t>to develop close cooperation on justice and home affairs</a:t>
            </a:r>
          </a:p>
          <a:p>
            <a:pPr algn="just"/>
            <a:endParaRPr lang="en-GB" dirty="0"/>
          </a:p>
          <a:p>
            <a:pPr algn="just"/>
            <a:r>
              <a:rPr lang="en-GB" dirty="0"/>
              <a:t>TITLE VI</a:t>
            </a:r>
            <a:r>
              <a:rPr lang="pl-PL" dirty="0"/>
              <a:t>. </a:t>
            </a:r>
            <a:r>
              <a:rPr lang="en-GB" dirty="0"/>
              <a:t>PROVISIONS ON COOPERATION IN THE FIELDS OF JUSTICE AND HOME AFFAIRS (so-called III Pillar) </a:t>
            </a:r>
            <a:endParaRPr lang="pl-PL" dirty="0"/>
          </a:p>
          <a:p>
            <a:pPr marL="0" indent="0" algn="ctr">
              <a:buNone/>
            </a:pPr>
            <a:r>
              <a:rPr lang="en-GB" b="1" dirty="0"/>
              <a:t>Pillar II</a:t>
            </a:r>
            <a:r>
              <a:rPr lang="pl-PL" b="1" dirty="0"/>
              <a:t>I</a:t>
            </a:r>
            <a:r>
              <a:rPr lang="en-GB" b="1" dirty="0"/>
              <a:t> was the most complex, legally and organisationally complicated area of European integration</a:t>
            </a:r>
          </a:p>
          <a:p>
            <a:pPr algn="just"/>
            <a:endParaRPr lang="en-GB" dirty="0"/>
          </a:p>
        </p:txBody>
      </p:sp>
      <p:pic>
        <p:nvPicPr>
          <p:cNvPr id="4" name="Picture 4" descr="Main page | Uniwersytet Wrocławski">
            <a:extLst>
              <a:ext uri="{FF2B5EF4-FFF2-40B4-BE49-F238E27FC236}">
                <a16:creationId xmlns:a16="http://schemas.microsoft.com/office/drawing/2014/main" id="{E1A74AC6-CCC4-4406-9978-8C4E23F64C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373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80F095-2861-4AF1-ABAE-D6D79B64E76E}"/>
              </a:ext>
            </a:extLst>
          </p:cNvPr>
          <p:cNvSpPr>
            <a:spLocks noGrp="1"/>
          </p:cNvSpPr>
          <p:nvPr>
            <p:ph type="title"/>
          </p:nvPr>
        </p:nvSpPr>
        <p:spPr>
          <a:xfrm>
            <a:off x="838200" y="365125"/>
            <a:ext cx="8060449" cy="1325563"/>
          </a:xfrm>
        </p:spPr>
        <p:txBody>
          <a:bodyPr>
            <a:noAutofit/>
          </a:bodyPr>
          <a:lstStyle/>
          <a:p>
            <a:r>
              <a:rPr lang="en-GB" sz="3200" dirty="0"/>
              <a:t>Article K</a:t>
            </a:r>
            <a:r>
              <a:rPr lang="pl-PL" sz="3200" dirty="0"/>
              <a:t>. </a:t>
            </a:r>
            <a:r>
              <a:rPr lang="en-GB" sz="3200" dirty="0"/>
              <a:t>Cooperation in the fields of justice and home affairs shall be governed by the following provisions</a:t>
            </a:r>
          </a:p>
        </p:txBody>
      </p:sp>
      <p:sp>
        <p:nvSpPr>
          <p:cNvPr id="3" name="Symbol zastępczy zawartości 2">
            <a:extLst>
              <a:ext uri="{FF2B5EF4-FFF2-40B4-BE49-F238E27FC236}">
                <a16:creationId xmlns:a16="http://schemas.microsoft.com/office/drawing/2014/main" id="{53838891-F638-4F29-A658-49DC8DE016F9}"/>
              </a:ext>
            </a:extLst>
          </p:cNvPr>
          <p:cNvSpPr>
            <a:spLocks noGrp="1"/>
          </p:cNvSpPr>
          <p:nvPr>
            <p:ph idx="1"/>
          </p:nvPr>
        </p:nvSpPr>
        <p:spPr>
          <a:xfrm>
            <a:off x="356839" y="1825625"/>
            <a:ext cx="11636687" cy="4667250"/>
          </a:xfrm>
        </p:spPr>
        <p:txBody>
          <a:bodyPr>
            <a:normAutofit fontScale="92500" lnSpcReduction="20000"/>
          </a:bodyPr>
          <a:lstStyle/>
          <a:p>
            <a:r>
              <a:rPr lang="en-GB" sz="2400" dirty="0"/>
              <a:t>Article K.1</a:t>
            </a:r>
            <a:r>
              <a:rPr lang="pl-PL" sz="2400" dirty="0"/>
              <a:t>. </a:t>
            </a:r>
            <a:r>
              <a:rPr lang="en-GB" sz="2400" dirty="0"/>
              <a:t>For the purposes of achieving the objectives of the Union, in particular the free movement of persons, and without prejudice to the powers of the European Community, Member States shall regard the following areas as matters of common interest:</a:t>
            </a:r>
          </a:p>
          <a:p>
            <a:pPr marL="457200" lvl="1" indent="0">
              <a:buNone/>
            </a:pPr>
            <a:r>
              <a:rPr lang="en-GB" sz="1800" dirty="0"/>
              <a:t>1. asylum policy;</a:t>
            </a:r>
          </a:p>
          <a:p>
            <a:pPr marL="457200" lvl="1" indent="0">
              <a:buNone/>
            </a:pPr>
            <a:r>
              <a:rPr lang="en-GB" sz="1800" dirty="0"/>
              <a:t>2. rules governing the crossing by persons of the external borders of the Member States and the exercise of controls thereon;</a:t>
            </a:r>
          </a:p>
          <a:p>
            <a:pPr marL="457200" lvl="1" indent="0">
              <a:buNone/>
            </a:pPr>
            <a:r>
              <a:rPr lang="en-GB" sz="1800" dirty="0"/>
              <a:t>3. immigration policy and policy regarding nationals of third countries:</a:t>
            </a:r>
          </a:p>
          <a:p>
            <a:pPr marL="914400" lvl="2" indent="0">
              <a:buNone/>
            </a:pPr>
            <a:r>
              <a:rPr lang="en-GB" sz="1600" dirty="0"/>
              <a:t>(a) conditions of entry and movement by nationals of third countries on the territory of Member States;</a:t>
            </a:r>
          </a:p>
          <a:p>
            <a:pPr marL="914400" lvl="2" indent="0">
              <a:buNone/>
            </a:pPr>
            <a:r>
              <a:rPr lang="en-GB" sz="1600" dirty="0"/>
              <a:t>(b) conditions of residence by nationals of third countries on the territory of Member States, including family reunion and access to employment;</a:t>
            </a:r>
          </a:p>
          <a:p>
            <a:pPr marL="914400" lvl="2" indent="0">
              <a:buNone/>
            </a:pPr>
            <a:r>
              <a:rPr lang="en-GB" sz="1600" dirty="0"/>
              <a:t>(c) combatting unauthorized immigration, residence and work by nationals of third countries on the territory of Member States;</a:t>
            </a:r>
          </a:p>
          <a:p>
            <a:pPr marL="457200" lvl="1" indent="0">
              <a:buNone/>
            </a:pPr>
            <a:r>
              <a:rPr lang="en-GB" sz="1800" dirty="0"/>
              <a:t>4. combatting drug addiction in so far as this is not covered by 7 to 9;</a:t>
            </a:r>
          </a:p>
          <a:p>
            <a:pPr marL="457200" lvl="1" indent="0">
              <a:buNone/>
            </a:pPr>
            <a:r>
              <a:rPr lang="en-GB" sz="1800" dirty="0"/>
              <a:t>5. combatting fraud on an international scale in so far as this is not covered by 7 to 9;</a:t>
            </a:r>
          </a:p>
          <a:p>
            <a:pPr marL="457200" lvl="1" indent="0">
              <a:buNone/>
            </a:pPr>
            <a:r>
              <a:rPr lang="en-GB" sz="1800" dirty="0"/>
              <a:t>6. judicial cooperation in civil matters;</a:t>
            </a:r>
          </a:p>
          <a:p>
            <a:pPr marL="457200" lvl="1" indent="0">
              <a:buNone/>
            </a:pPr>
            <a:r>
              <a:rPr lang="en-GB" sz="1800" dirty="0"/>
              <a:t>7. judicial cooperation in criminal matters;</a:t>
            </a:r>
          </a:p>
          <a:p>
            <a:pPr marL="457200" lvl="1" indent="0">
              <a:buNone/>
            </a:pPr>
            <a:r>
              <a:rPr lang="en-GB" sz="1800" dirty="0"/>
              <a:t>8. customs cooperation;</a:t>
            </a:r>
          </a:p>
          <a:p>
            <a:pPr marL="457200" lvl="1" indent="0">
              <a:buNone/>
            </a:pPr>
            <a:r>
              <a:rPr lang="en-GB" sz="1800" dirty="0"/>
              <a:t>9. police cooperation for the purposes of preventing and combatting terrorism, unlawful drug trafficking and other serious forms of international crime, including if necessary certain aspects of customs cooperation, in connection with the organization of a Union-wide system for exchanging information within a European Police Office (Europol).</a:t>
            </a:r>
          </a:p>
        </p:txBody>
      </p:sp>
      <p:pic>
        <p:nvPicPr>
          <p:cNvPr id="4" name="Picture 4" descr="Main page | Uniwersytet Wrocławski">
            <a:extLst>
              <a:ext uri="{FF2B5EF4-FFF2-40B4-BE49-F238E27FC236}">
                <a16:creationId xmlns:a16="http://schemas.microsoft.com/office/drawing/2014/main" id="{80BAF1A5-6908-4725-8902-14987CC6B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98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CA3AA5-FD8E-4C89-B4E5-207D0A0C6AE1}"/>
              </a:ext>
            </a:extLst>
          </p:cNvPr>
          <p:cNvSpPr>
            <a:spLocks noGrp="1"/>
          </p:cNvSpPr>
          <p:nvPr>
            <p:ph type="title"/>
          </p:nvPr>
        </p:nvSpPr>
        <p:spPr/>
        <p:txBody>
          <a:bodyPr/>
          <a:lstStyle/>
          <a:p>
            <a:r>
              <a:rPr lang="pl-PL" dirty="0" err="1"/>
              <a:t>Maatsrich</a:t>
            </a:r>
            <a:r>
              <a:rPr lang="pl-PL" dirty="0"/>
              <a:t> </a:t>
            </a:r>
            <a:r>
              <a:rPr lang="pl-PL" dirty="0" err="1"/>
              <a:t>Treaty</a:t>
            </a:r>
            <a:r>
              <a:rPr lang="pl-PL" dirty="0"/>
              <a:t> – 1992 </a:t>
            </a:r>
            <a:endParaRPr lang="en-GB" dirty="0"/>
          </a:p>
        </p:txBody>
      </p:sp>
      <p:sp>
        <p:nvSpPr>
          <p:cNvPr id="3" name="Symbol zastępczy zawartości 2">
            <a:extLst>
              <a:ext uri="{FF2B5EF4-FFF2-40B4-BE49-F238E27FC236}">
                <a16:creationId xmlns:a16="http://schemas.microsoft.com/office/drawing/2014/main" id="{0E6A828C-6266-4176-8C1F-D071AE50DC15}"/>
              </a:ext>
            </a:extLst>
          </p:cNvPr>
          <p:cNvSpPr>
            <a:spLocks noGrp="1"/>
          </p:cNvSpPr>
          <p:nvPr>
            <p:ph idx="1"/>
          </p:nvPr>
        </p:nvSpPr>
        <p:spPr/>
        <p:txBody>
          <a:bodyPr/>
          <a:lstStyle/>
          <a:p>
            <a:pPr algn="just"/>
            <a:r>
              <a:rPr lang="en-GB" dirty="0"/>
              <a:t>Broad scope of possible cooperation</a:t>
            </a:r>
            <a:r>
              <a:rPr lang="pl-PL" dirty="0"/>
              <a:t>, but w</a:t>
            </a:r>
            <a:r>
              <a:rPr lang="en-GB" dirty="0" err="1"/>
              <a:t>eak</a:t>
            </a:r>
            <a:r>
              <a:rPr lang="en-GB" dirty="0"/>
              <a:t> instruments to implement that cooperation (or to force cooperation)</a:t>
            </a:r>
            <a:endParaRPr lang="pl-PL" dirty="0"/>
          </a:p>
          <a:p>
            <a:pPr algn="just"/>
            <a:r>
              <a:rPr lang="en-GB" dirty="0"/>
              <a:t>Intergovernmental not supranational character of cooperation</a:t>
            </a:r>
            <a:endParaRPr lang="pl-PL" dirty="0"/>
          </a:p>
          <a:p>
            <a:pPr algn="just"/>
            <a:r>
              <a:rPr lang="en-GB" dirty="0"/>
              <a:t>Joint positions and joint actions – not a very effective measure to build EU Criminal Law (debates over legally binding effect)</a:t>
            </a:r>
          </a:p>
          <a:p>
            <a:pPr algn="just"/>
            <a:r>
              <a:rPr lang="en-GB" dirty="0"/>
              <a:t>Conventions – long process of ratification</a:t>
            </a:r>
          </a:p>
          <a:p>
            <a:pPr algn="just"/>
            <a:endParaRPr lang="en-GB" dirty="0"/>
          </a:p>
          <a:p>
            <a:pPr algn="just"/>
            <a:endParaRPr lang="en-GB" dirty="0"/>
          </a:p>
        </p:txBody>
      </p:sp>
      <p:pic>
        <p:nvPicPr>
          <p:cNvPr id="4" name="Picture 4" descr="Main page | Uniwersytet Wrocławski">
            <a:extLst>
              <a:ext uri="{FF2B5EF4-FFF2-40B4-BE49-F238E27FC236}">
                <a16:creationId xmlns:a16="http://schemas.microsoft.com/office/drawing/2014/main" id="{A88C8B86-B554-40FE-B63C-7368D656A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266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FC9213-7A97-4D98-855D-4FF93881DD93}"/>
              </a:ext>
            </a:extLst>
          </p:cNvPr>
          <p:cNvSpPr>
            <a:spLocks noGrp="1"/>
          </p:cNvSpPr>
          <p:nvPr>
            <p:ph type="title"/>
          </p:nvPr>
        </p:nvSpPr>
        <p:spPr/>
        <p:txBody>
          <a:bodyPr/>
          <a:lstStyle/>
          <a:p>
            <a:r>
              <a:rPr lang="pl-PL" dirty="0"/>
              <a:t>Corpus Iuris </a:t>
            </a:r>
            <a:endParaRPr lang="en-GB" dirty="0"/>
          </a:p>
        </p:txBody>
      </p:sp>
      <p:sp>
        <p:nvSpPr>
          <p:cNvPr id="3" name="Symbol zastępczy zawartości 2">
            <a:extLst>
              <a:ext uri="{FF2B5EF4-FFF2-40B4-BE49-F238E27FC236}">
                <a16:creationId xmlns:a16="http://schemas.microsoft.com/office/drawing/2014/main" id="{02C84368-7D2B-4F53-A0BD-CA901553B49B}"/>
              </a:ext>
            </a:extLst>
          </p:cNvPr>
          <p:cNvSpPr>
            <a:spLocks noGrp="1"/>
          </p:cNvSpPr>
          <p:nvPr>
            <p:ph idx="1"/>
          </p:nvPr>
        </p:nvSpPr>
        <p:spPr/>
        <p:txBody>
          <a:bodyPr>
            <a:normAutofit/>
          </a:bodyPr>
          <a:lstStyle/>
          <a:p>
            <a:pPr algn="just"/>
            <a:r>
              <a:rPr lang="pl-PL" dirty="0"/>
              <a:t>The </a:t>
            </a:r>
            <a:r>
              <a:rPr lang="pl-PL" dirty="0" err="1"/>
              <a:t>work</a:t>
            </a:r>
            <a:r>
              <a:rPr lang="pl-PL" dirty="0"/>
              <a:t> on Corpus Iuris </a:t>
            </a:r>
            <a:r>
              <a:rPr lang="pl-PL" dirty="0" err="1"/>
              <a:t>started</a:t>
            </a:r>
            <a:r>
              <a:rPr lang="pl-PL" dirty="0"/>
              <a:t> </a:t>
            </a:r>
            <a:r>
              <a:rPr lang="pl-PL" dirty="0" err="1"/>
              <a:t>after</a:t>
            </a:r>
            <a:r>
              <a:rPr lang="pl-PL" dirty="0"/>
              <a:t> the </a:t>
            </a:r>
            <a:r>
              <a:rPr lang="pl-PL" dirty="0" err="1"/>
              <a:t>Maastrich</a:t>
            </a:r>
            <a:r>
              <a:rPr lang="pl-PL" dirty="0"/>
              <a:t> </a:t>
            </a:r>
            <a:r>
              <a:rPr lang="pl-PL" dirty="0" err="1"/>
              <a:t>Treaty</a:t>
            </a:r>
            <a:r>
              <a:rPr lang="pl-PL" dirty="0"/>
              <a:t>. First </a:t>
            </a:r>
            <a:r>
              <a:rPr lang="pl-PL" dirty="0" err="1"/>
              <a:t>project</a:t>
            </a:r>
            <a:r>
              <a:rPr lang="pl-PL" dirty="0"/>
              <a:t> – 1996. </a:t>
            </a:r>
          </a:p>
          <a:p>
            <a:pPr algn="just"/>
            <a:r>
              <a:rPr lang="pl-PL" dirty="0"/>
              <a:t>C</a:t>
            </a:r>
            <a:r>
              <a:rPr lang="en-GB" dirty="0" err="1"/>
              <a:t>ommon</a:t>
            </a:r>
            <a:r>
              <a:rPr lang="en-GB" dirty="0"/>
              <a:t> substantive and procedural criminal law provisions to fight against European crime (catalogue of so-called European crimes)</a:t>
            </a:r>
            <a:r>
              <a:rPr lang="pl-PL" dirty="0"/>
              <a:t>. </a:t>
            </a:r>
          </a:p>
          <a:p>
            <a:pPr algn="just"/>
            <a:r>
              <a:rPr lang="pl-PL" dirty="0"/>
              <a:t>I</a:t>
            </a:r>
            <a:r>
              <a:rPr lang="en-GB" dirty="0" err="1"/>
              <a:t>nternationalisation</a:t>
            </a:r>
            <a:r>
              <a:rPr lang="en-GB" dirty="0"/>
              <a:t> of justice in a new vertical dimension - a proposal to create a European body in the form of a European Public Prosecutor's Office, with jurisdiction extending throughout the EC</a:t>
            </a:r>
            <a:endParaRPr lang="pl-PL" dirty="0"/>
          </a:p>
          <a:p>
            <a:pPr algn="just"/>
            <a:r>
              <a:rPr lang="en-GB" dirty="0"/>
              <a:t>Project too radical, never entered into force, but proposals from Corpus </a:t>
            </a:r>
            <a:r>
              <a:rPr lang="en-GB" dirty="0" err="1"/>
              <a:t>Iuris</a:t>
            </a:r>
            <a:r>
              <a:rPr lang="en-GB" dirty="0"/>
              <a:t> are adopted in subsequent EU legislation </a:t>
            </a:r>
          </a:p>
        </p:txBody>
      </p:sp>
      <p:pic>
        <p:nvPicPr>
          <p:cNvPr id="4" name="Picture 4" descr="Main page | Uniwersytet Wrocławski">
            <a:extLst>
              <a:ext uri="{FF2B5EF4-FFF2-40B4-BE49-F238E27FC236}">
                <a16:creationId xmlns:a16="http://schemas.microsoft.com/office/drawing/2014/main" id="{C29E2909-BE67-48ED-9608-2AD664859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704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2B0D13-61BC-4515-9CB4-90C73812C58F}"/>
              </a:ext>
            </a:extLst>
          </p:cNvPr>
          <p:cNvSpPr>
            <a:spLocks noGrp="1"/>
          </p:cNvSpPr>
          <p:nvPr>
            <p:ph type="title"/>
          </p:nvPr>
        </p:nvSpPr>
        <p:spPr/>
        <p:txBody>
          <a:bodyPr/>
          <a:lstStyle/>
          <a:p>
            <a:r>
              <a:rPr lang="pl-PL" dirty="0"/>
              <a:t>Amsterdam </a:t>
            </a:r>
            <a:r>
              <a:rPr lang="pl-PL" dirty="0" err="1"/>
              <a:t>Treaty</a:t>
            </a:r>
            <a:r>
              <a:rPr lang="pl-PL" dirty="0"/>
              <a:t> – 1997 </a:t>
            </a:r>
            <a:endParaRPr lang="en-GB" dirty="0"/>
          </a:p>
        </p:txBody>
      </p:sp>
      <p:sp>
        <p:nvSpPr>
          <p:cNvPr id="3" name="Symbol zastępczy zawartości 2">
            <a:extLst>
              <a:ext uri="{FF2B5EF4-FFF2-40B4-BE49-F238E27FC236}">
                <a16:creationId xmlns:a16="http://schemas.microsoft.com/office/drawing/2014/main" id="{A2991F79-6299-4CF5-B9B6-95E2E1698BCC}"/>
              </a:ext>
            </a:extLst>
          </p:cNvPr>
          <p:cNvSpPr>
            <a:spLocks noGrp="1"/>
          </p:cNvSpPr>
          <p:nvPr>
            <p:ph idx="1"/>
          </p:nvPr>
        </p:nvSpPr>
        <p:spPr/>
        <p:txBody>
          <a:bodyPr/>
          <a:lstStyle/>
          <a:p>
            <a:pPr algn="just"/>
            <a:r>
              <a:rPr lang="en-GB" dirty="0"/>
              <a:t>2nd October 1997</a:t>
            </a:r>
            <a:r>
              <a:rPr lang="pl-PL" dirty="0"/>
              <a:t>. </a:t>
            </a:r>
            <a:r>
              <a:rPr lang="en-GB" dirty="0"/>
              <a:t>Entry into force: 1 May 1999</a:t>
            </a:r>
            <a:endParaRPr lang="pl-PL" dirty="0"/>
          </a:p>
          <a:p>
            <a:pPr algn="just"/>
            <a:r>
              <a:rPr lang="en-GB" dirty="0"/>
              <a:t>New legal instruments : framework decisions and decisions, common positions</a:t>
            </a:r>
          </a:p>
          <a:p>
            <a:pPr algn="just"/>
            <a:r>
              <a:rPr lang="en-GB" dirty="0"/>
              <a:t>Increase of the role of Commission and European Parliament (initiative of the Commission and consultation with the Parliament)</a:t>
            </a:r>
          </a:p>
          <a:p>
            <a:pPr algn="just"/>
            <a:r>
              <a:rPr lang="en-GB" dirty="0"/>
              <a:t>Increase of the role of Court of Justice</a:t>
            </a:r>
          </a:p>
          <a:p>
            <a:pPr algn="just"/>
            <a:r>
              <a:rPr lang="en-GB" dirty="0"/>
              <a:t>Schengen acquis included</a:t>
            </a:r>
          </a:p>
          <a:p>
            <a:pPr marL="0" indent="0" algn="just">
              <a:buNone/>
            </a:pPr>
            <a:endParaRPr lang="en-GB" dirty="0"/>
          </a:p>
        </p:txBody>
      </p:sp>
      <p:pic>
        <p:nvPicPr>
          <p:cNvPr id="4" name="Picture 4" descr="Main page | Uniwersytet Wrocławski">
            <a:extLst>
              <a:ext uri="{FF2B5EF4-FFF2-40B4-BE49-F238E27FC236}">
                <a16:creationId xmlns:a16="http://schemas.microsoft.com/office/drawing/2014/main" id="{D83ED1A5-85EA-4506-843F-D5A0EF6E9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600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11D93A-88CD-4F06-9935-3062B837AE51}"/>
              </a:ext>
            </a:extLst>
          </p:cNvPr>
          <p:cNvSpPr>
            <a:spLocks noGrp="1"/>
          </p:cNvSpPr>
          <p:nvPr>
            <p:ph type="title"/>
          </p:nvPr>
        </p:nvSpPr>
        <p:spPr>
          <a:xfrm>
            <a:off x="838200" y="365125"/>
            <a:ext cx="7848600" cy="1325563"/>
          </a:xfrm>
        </p:spPr>
        <p:txBody>
          <a:bodyPr/>
          <a:lstStyle/>
          <a:p>
            <a:r>
              <a:rPr lang="pl-PL"/>
              <a:t>How to analyse history of EU Criminal Law?</a:t>
            </a:r>
            <a:endParaRPr lang="en-GB" dirty="0"/>
          </a:p>
        </p:txBody>
      </p:sp>
      <p:sp>
        <p:nvSpPr>
          <p:cNvPr id="3" name="Symbol zastępczy zawartości 2">
            <a:extLst>
              <a:ext uri="{FF2B5EF4-FFF2-40B4-BE49-F238E27FC236}">
                <a16:creationId xmlns:a16="http://schemas.microsoft.com/office/drawing/2014/main" id="{DE3990CC-46D0-4537-B997-7547BB749678}"/>
              </a:ext>
            </a:extLst>
          </p:cNvPr>
          <p:cNvSpPr>
            <a:spLocks noGrp="1"/>
          </p:cNvSpPr>
          <p:nvPr>
            <p:ph idx="1"/>
          </p:nvPr>
        </p:nvSpPr>
        <p:spPr/>
        <p:txBody>
          <a:bodyPr/>
          <a:lstStyle/>
          <a:p>
            <a:pPr algn="just"/>
            <a:r>
              <a:rPr lang="pl-PL" dirty="0" err="1"/>
              <a:t>Will</a:t>
            </a:r>
            <a:r>
              <a:rPr lang="en-GB" dirty="0"/>
              <a:t> and commitment of Member States</a:t>
            </a:r>
            <a:r>
              <a:rPr lang="pl-PL" dirty="0"/>
              <a:t> </a:t>
            </a:r>
            <a:r>
              <a:rPr lang="pl-PL" dirty="0" err="1"/>
              <a:t>are</a:t>
            </a:r>
            <a:r>
              <a:rPr lang="pl-PL" dirty="0"/>
              <a:t> the most </a:t>
            </a:r>
            <a:r>
              <a:rPr lang="pl-PL" dirty="0" err="1"/>
              <a:t>important</a:t>
            </a:r>
            <a:r>
              <a:rPr lang="pl-PL" dirty="0"/>
              <a:t> </a:t>
            </a:r>
            <a:r>
              <a:rPr lang="pl-PL" dirty="0" err="1"/>
              <a:t>factors</a:t>
            </a:r>
            <a:r>
              <a:rPr lang="pl-PL" dirty="0"/>
              <a:t> </a:t>
            </a:r>
            <a:r>
              <a:rPr lang="en-GB" dirty="0"/>
              <a:t>for the development of </a:t>
            </a:r>
            <a:r>
              <a:rPr lang="pl-PL" dirty="0"/>
              <a:t>EU </a:t>
            </a:r>
            <a:r>
              <a:rPr lang="en-GB" dirty="0"/>
              <a:t>criminal law</a:t>
            </a:r>
            <a:r>
              <a:rPr lang="pl-PL" dirty="0"/>
              <a:t>. </a:t>
            </a:r>
          </a:p>
          <a:p>
            <a:pPr algn="just"/>
            <a:endParaRPr lang="pl-PL" dirty="0"/>
          </a:p>
          <a:p>
            <a:pPr algn="just"/>
            <a:r>
              <a:rPr lang="en-GB" dirty="0"/>
              <a:t>A policy of small steps - changes are introduced when states are ready to </a:t>
            </a:r>
            <a:r>
              <a:rPr lang="pl-PL" dirty="0" err="1"/>
              <a:t>accept</a:t>
            </a:r>
            <a:r>
              <a:rPr lang="en-GB" dirty="0"/>
              <a:t> them. </a:t>
            </a:r>
            <a:endParaRPr lang="pl-PL" dirty="0"/>
          </a:p>
          <a:p>
            <a:pPr algn="just"/>
            <a:endParaRPr lang="pl-PL" dirty="0"/>
          </a:p>
          <a:p>
            <a:pPr algn="just"/>
            <a:r>
              <a:rPr lang="en-GB" dirty="0"/>
              <a:t>Limiting the discretion of states in </a:t>
            </a:r>
            <a:r>
              <a:rPr lang="pl-PL" dirty="0" err="1"/>
              <a:t>creating</a:t>
            </a:r>
            <a:r>
              <a:rPr lang="en-GB" dirty="0"/>
              <a:t> substantive and procedural criminal law. </a:t>
            </a:r>
          </a:p>
        </p:txBody>
      </p:sp>
      <p:pic>
        <p:nvPicPr>
          <p:cNvPr id="4" name="Picture 4" descr="Main page | Uniwersytet Wrocławski">
            <a:extLst>
              <a:ext uri="{FF2B5EF4-FFF2-40B4-BE49-F238E27FC236}">
                <a16:creationId xmlns:a16="http://schemas.microsoft.com/office/drawing/2014/main" id="{0A7863C9-DDB5-4731-B698-C0541EF25B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06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BA9FB0-5C41-4F3F-8199-A8C2CA6D6D9E}"/>
              </a:ext>
            </a:extLst>
          </p:cNvPr>
          <p:cNvSpPr>
            <a:spLocks noGrp="1"/>
          </p:cNvSpPr>
          <p:nvPr>
            <p:ph type="title"/>
          </p:nvPr>
        </p:nvSpPr>
        <p:spPr/>
        <p:txBody>
          <a:bodyPr/>
          <a:lstStyle/>
          <a:p>
            <a:r>
              <a:rPr lang="pl-PL" dirty="0"/>
              <a:t>Amsterdam </a:t>
            </a:r>
            <a:r>
              <a:rPr lang="pl-PL" dirty="0" err="1"/>
              <a:t>Treaty</a:t>
            </a:r>
            <a:r>
              <a:rPr lang="pl-PL" dirty="0"/>
              <a:t> – 1997 </a:t>
            </a:r>
            <a:endParaRPr lang="en-GB" dirty="0"/>
          </a:p>
        </p:txBody>
      </p:sp>
      <p:sp>
        <p:nvSpPr>
          <p:cNvPr id="3" name="Symbol zastępczy zawartości 2">
            <a:extLst>
              <a:ext uri="{FF2B5EF4-FFF2-40B4-BE49-F238E27FC236}">
                <a16:creationId xmlns:a16="http://schemas.microsoft.com/office/drawing/2014/main" id="{AB02822B-BC1B-4AC2-A84D-F2FE265C7602}"/>
              </a:ext>
            </a:extLst>
          </p:cNvPr>
          <p:cNvSpPr>
            <a:spLocks noGrp="1"/>
          </p:cNvSpPr>
          <p:nvPr>
            <p:ph idx="1"/>
          </p:nvPr>
        </p:nvSpPr>
        <p:spPr/>
        <p:txBody>
          <a:bodyPr>
            <a:normAutofit fontScale="77500" lnSpcReduction="20000"/>
          </a:bodyPr>
          <a:lstStyle/>
          <a:p>
            <a:pPr algn="just"/>
            <a:r>
              <a:rPr lang="en-GB" dirty="0"/>
              <a:t>Article K.1</a:t>
            </a:r>
          </a:p>
          <a:p>
            <a:pPr algn="just"/>
            <a:r>
              <a:rPr lang="en-GB" dirty="0"/>
              <a:t>Without prejudice to the powers of the European Community, the Union's objective shall be to provide </a:t>
            </a:r>
            <a:r>
              <a:rPr lang="en-GB" b="1" dirty="0"/>
              <a:t>citizens with a high level of safety within an area of freedom, security and justice by developing common action among the Member States in the fields of police and judicial cooperation in criminal matters and by preventing and combating racism and xenophobia.</a:t>
            </a:r>
          </a:p>
          <a:p>
            <a:pPr algn="just"/>
            <a:r>
              <a:rPr lang="en-GB" dirty="0"/>
              <a:t>That objective shall be achieved by preventing and combating crime, organised or otherwise, in particular terrorism, trafficking in persons and offences against children, illicit drug trafficking and illicit arms trafficking, corruption and fraud, through:</a:t>
            </a:r>
          </a:p>
          <a:p>
            <a:pPr marL="457200" lvl="1" indent="0" algn="just">
              <a:buNone/>
            </a:pPr>
            <a:r>
              <a:rPr lang="en-GB" dirty="0"/>
              <a:t>- closer cooperation between police forces, customs authorities and other competent authorities in the Member States, both directly and through the </a:t>
            </a:r>
            <a:r>
              <a:rPr lang="en-GB" b="1" dirty="0"/>
              <a:t>European Police Office (Europol</a:t>
            </a:r>
            <a:r>
              <a:rPr lang="en-GB" dirty="0"/>
              <a:t>), in accordance with the provisions of Articles K.2 and K.4;</a:t>
            </a:r>
          </a:p>
          <a:p>
            <a:pPr marL="457200" lvl="1" indent="0" algn="just">
              <a:buNone/>
            </a:pPr>
            <a:r>
              <a:rPr lang="en-GB" dirty="0"/>
              <a:t>- closer cooperation between judicial and other competent authorities of the Member States in accordance with the provisions of Articles K.3(a) to (d) and K.4;</a:t>
            </a:r>
          </a:p>
          <a:p>
            <a:pPr marL="457200" lvl="1" indent="0" algn="just">
              <a:buNone/>
            </a:pPr>
            <a:r>
              <a:rPr lang="en-GB" dirty="0"/>
              <a:t>- approximation, where necessary, of rules on criminal matters in the Member States, in accordance with the provisions of Article K.3(e).</a:t>
            </a:r>
          </a:p>
          <a:p>
            <a:pPr algn="just"/>
            <a:endParaRPr lang="en-GB" dirty="0"/>
          </a:p>
        </p:txBody>
      </p:sp>
      <p:pic>
        <p:nvPicPr>
          <p:cNvPr id="4" name="Picture 4" descr="Main page | Uniwersytet Wrocławski">
            <a:extLst>
              <a:ext uri="{FF2B5EF4-FFF2-40B4-BE49-F238E27FC236}">
                <a16:creationId xmlns:a16="http://schemas.microsoft.com/office/drawing/2014/main" id="{740DBA95-089C-4EFF-BC76-280B11E6B0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656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5CD5C2-39BB-4CB6-9766-32747E49FC95}"/>
              </a:ext>
            </a:extLst>
          </p:cNvPr>
          <p:cNvSpPr>
            <a:spLocks noGrp="1"/>
          </p:cNvSpPr>
          <p:nvPr>
            <p:ph type="title"/>
          </p:nvPr>
        </p:nvSpPr>
        <p:spPr/>
        <p:txBody>
          <a:bodyPr/>
          <a:lstStyle/>
          <a:p>
            <a:r>
              <a:rPr lang="pl-PL" dirty="0"/>
              <a:t>Amsterdam </a:t>
            </a:r>
            <a:r>
              <a:rPr lang="pl-PL" dirty="0" err="1"/>
              <a:t>Treaty</a:t>
            </a:r>
            <a:r>
              <a:rPr lang="pl-PL" dirty="0"/>
              <a:t> – 1997 </a:t>
            </a:r>
            <a:endParaRPr lang="en-GB" dirty="0"/>
          </a:p>
        </p:txBody>
      </p:sp>
      <p:sp>
        <p:nvSpPr>
          <p:cNvPr id="3" name="Symbol zastępczy zawartości 2">
            <a:extLst>
              <a:ext uri="{FF2B5EF4-FFF2-40B4-BE49-F238E27FC236}">
                <a16:creationId xmlns:a16="http://schemas.microsoft.com/office/drawing/2014/main" id="{616F1C1B-DB68-465E-AB88-8BCFB8C41755}"/>
              </a:ext>
            </a:extLst>
          </p:cNvPr>
          <p:cNvSpPr>
            <a:spLocks noGrp="1"/>
          </p:cNvSpPr>
          <p:nvPr>
            <p:ph idx="1"/>
          </p:nvPr>
        </p:nvSpPr>
        <p:spPr/>
        <p:txBody>
          <a:bodyPr>
            <a:normAutofit lnSpcReduction="10000"/>
          </a:bodyPr>
          <a:lstStyle/>
          <a:p>
            <a:r>
              <a:rPr lang="en-GB" dirty="0"/>
              <a:t>Common action on judicial cooperation in criminal matters shall include:</a:t>
            </a:r>
          </a:p>
          <a:p>
            <a:pPr lvl="1"/>
            <a:r>
              <a:rPr lang="en-GB" dirty="0"/>
              <a:t>(a) facilitating and accelerating cooperation between competent ministries and judicial or equivalent authorities of the Member States in relation to proceedings and the enforcement of decisions;</a:t>
            </a:r>
          </a:p>
          <a:p>
            <a:pPr lvl="1"/>
            <a:r>
              <a:rPr lang="en-GB" dirty="0"/>
              <a:t>(b) facilitating extradition between Member States;</a:t>
            </a:r>
          </a:p>
          <a:p>
            <a:pPr lvl="1"/>
            <a:r>
              <a:rPr lang="en-GB" dirty="0"/>
              <a:t>(c) ensuring compatibility in rules applicable in the Member States, as may be necessary to improve such cooperation;</a:t>
            </a:r>
          </a:p>
          <a:p>
            <a:pPr lvl="1"/>
            <a:r>
              <a:rPr lang="en-GB" dirty="0"/>
              <a:t>(d) preventing conflicts of jurisdiction between Member States;</a:t>
            </a:r>
          </a:p>
          <a:p>
            <a:pPr lvl="1"/>
            <a:r>
              <a:rPr lang="en-GB" dirty="0"/>
              <a:t>(e) progressively adopting measures establishing minimum rules relating to the constituent elements of criminal acts and to penalties in the fields of organised crime, terrorism and illicit drug trafficking.</a:t>
            </a:r>
          </a:p>
          <a:p>
            <a:endParaRPr lang="en-GB" dirty="0"/>
          </a:p>
        </p:txBody>
      </p:sp>
      <p:pic>
        <p:nvPicPr>
          <p:cNvPr id="4" name="Picture 4" descr="Main page | Uniwersytet Wrocławski">
            <a:extLst>
              <a:ext uri="{FF2B5EF4-FFF2-40B4-BE49-F238E27FC236}">
                <a16:creationId xmlns:a16="http://schemas.microsoft.com/office/drawing/2014/main" id="{086AAA00-FFEA-4E42-BFCF-77F89F6929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4055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345D27-955D-4AC4-9614-9E72E60E40A1}"/>
              </a:ext>
            </a:extLst>
          </p:cNvPr>
          <p:cNvSpPr>
            <a:spLocks noGrp="1"/>
          </p:cNvSpPr>
          <p:nvPr>
            <p:ph type="title"/>
          </p:nvPr>
        </p:nvSpPr>
        <p:spPr/>
        <p:txBody>
          <a:bodyPr/>
          <a:lstStyle/>
          <a:p>
            <a:r>
              <a:rPr lang="pl-PL" dirty="0" err="1"/>
              <a:t>Tampere</a:t>
            </a:r>
            <a:r>
              <a:rPr lang="pl-PL" dirty="0"/>
              <a:t> </a:t>
            </a:r>
            <a:r>
              <a:rPr lang="pl-PL" dirty="0" err="1"/>
              <a:t>Conclusions</a:t>
            </a:r>
            <a:r>
              <a:rPr lang="pl-PL" dirty="0"/>
              <a:t> – 1999</a:t>
            </a:r>
            <a:endParaRPr lang="en-GB" dirty="0"/>
          </a:p>
        </p:txBody>
      </p:sp>
      <p:sp>
        <p:nvSpPr>
          <p:cNvPr id="3" name="Symbol zastępczy zawartości 2">
            <a:extLst>
              <a:ext uri="{FF2B5EF4-FFF2-40B4-BE49-F238E27FC236}">
                <a16:creationId xmlns:a16="http://schemas.microsoft.com/office/drawing/2014/main" id="{452B721E-57D5-4975-8967-F1090B1B66DA}"/>
              </a:ext>
            </a:extLst>
          </p:cNvPr>
          <p:cNvSpPr>
            <a:spLocks noGrp="1"/>
          </p:cNvSpPr>
          <p:nvPr>
            <p:ph idx="1"/>
          </p:nvPr>
        </p:nvSpPr>
        <p:spPr/>
        <p:txBody>
          <a:bodyPr>
            <a:normAutofit/>
          </a:bodyPr>
          <a:lstStyle/>
          <a:p>
            <a:pPr algn="just"/>
            <a:r>
              <a:rPr lang="en-GB" dirty="0"/>
              <a:t>a strategy of milestones - legislative changes designed to lead to closer cooperation in criminal matters and to enhance mutual recognition of judgments </a:t>
            </a:r>
          </a:p>
          <a:p>
            <a:pPr algn="just"/>
            <a:endParaRPr lang="en-GB" dirty="0"/>
          </a:p>
          <a:p>
            <a:pPr algn="just"/>
            <a:r>
              <a:rPr lang="en-GB" dirty="0"/>
              <a:t>The main principles of cooperation: protection of individual rights, approximation of criminal law provisions and coordination of proceedings. </a:t>
            </a:r>
            <a:endParaRPr lang="pl-PL" dirty="0"/>
          </a:p>
          <a:p>
            <a:pPr algn="just"/>
            <a:endParaRPr lang="pl-PL" dirty="0"/>
          </a:p>
          <a:p>
            <a:pPr algn="just"/>
            <a:r>
              <a:rPr lang="en-GB" dirty="0">
                <a:hlinkClick r:id="rId2"/>
              </a:rPr>
              <a:t>https://www.europarl.europa.eu/summits/tam_en.htm#b</a:t>
            </a:r>
            <a:endParaRPr lang="pl-PL" dirty="0"/>
          </a:p>
          <a:p>
            <a:pPr algn="just"/>
            <a:endParaRPr lang="en-GB" dirty="0"/>
          </a:p>
        </p:txBody>
      </p:sp>
      <p:pic>
        <p:nvPicPr>
          <p:cNvPr id="4" name="Picture 4" descr="Main page | Uniwersytet Wrocławski">
            <a:extLst>
              <a:ext uri="{FF2B5EF4-FFF2-40B4-BE49-F238E27FC236}">
                <a16:creationId xmlns:a16="http://schemas.microsoft.com/office/drawing/2014/main" id="{40EEDBF4-5675-4977-8898-0DE20E893E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501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020E11-A799-420A-A34A-4A3D2B873D64}"/>
              </a:ext>
            </a:extLst>
          </p:cNvPr>
          <p:cNvSpPr>
            <a:spLocks noGrp="1"/>
          </p:cNvSpPr>
          <p:nvPr>
            <p:ph type="title"/>
          </p:nvPr>
        </p:nvSpPr>
        <p:spPr/>
        <p:txBody>
          <a:bodyPr/>
          <a:lstStyle/>
          <a:p>
            <a:r>
              <a:rPr lang="pl-PL" dirty="0" err="1"/>
              <a:t>Tampere</a:t>
            </a:r>
            <a:r>
              <a:rPr lang="pl-PL" dirty="0"/>
              <a:t> </a:t>
            </a:r>
            <a:r>
              <a:rPr lang="pl-PL" dirty="0" err="1"/>
              <a:t>Conclusions</a:t>
            </a:r>
            <a:r>
              <a:rPr lang="pl-PL" dirty="0"/>
              <a:t> - 1999</a:t>
            </a:r>
            <a:endParaRPr lang="en-GB" dirty="0"/>
          </a:p>
        </p:txBody>
      </p:sp>
      <p:sp>
        <p:nvSpPr>
          <p:cNvPr id="3" name="Symbol zastępczy zawartości 2">
            <a:extLst>
              <a:ext uri="{FF2B5EF4-FFF2-40B4-BE49-F238E27FC236}">
                <a16:creationId xmlns:a16="http://schemas.microsoft.com/office/drawing/2014/main" id="{4ACB3661-1624-4DB9-A39B-3A87E471794B}"/>
              </a:ext>
            </a:extLst>
          </p:cNvPr>
          <p:cNvSpPr>
            <a:spLocks noGrp="1"/>
          </p:cNvSpPr>
          <p:nvPr>
            <p:ph idx="1"/>
          </p:nvPr>
        </p:nvSpPr>
        <p:spPr/>
        <p:txBody>
          <a:bodyPr>
            <a:normAutofit fontScale="62500" lnSpcReduction="20000"/>
          </a:bodyPr>
          <a:lstStyle/>
          <a:p>
            <a:pPr algn="just"/>
            <a:r>
              <a:rPr lang="en-GB" dirty="0"/>
              <a:t>1. From its very beginning European integration has been firmly rooted in a shared commitment to freedom based on human rights, democratic institutions and the rule of law. These common values have proved necessary for securing peace and developing prosperity in the European Union. They will also serve as a cornerstone for the enlarging Union.</a:t>
            </a:r>
          </a:p>
          <a:p>
            <a:pPr algn="just"/>
            <a:r>
              <a:rPr lang="en-GB" dirty="0"/>
              <a:t>2. The European Union has already put in place for its citizens the major ingredients of a shared area of prosperity and peace: a single market, economic and monetary union, and the capacity to take on global political and economic challenges. The challenge of the Amsterdam Treaty is now to ensure that freedom, which includes the right to move freely throughout the Union, can be enjoyed in conditions of security and justice accessible to all. It is a project which responds to the frequently expressed concerns of citizens and has a direct bearing on their daily lives.</a:t>
            </a:r>
          </a:p>
          <a:p>
            <a:pPr algn="just"/>
            <a:r>
              <a:rPr lang="en-GB" dirty="0"/>
              <a:t>3. This freedom should not, however, be regarded as the exclusive preserve of the Union’s own citizens. Its very existence acts as a draw to many others world-wide who cannot enjoy the freedom Union citizens take for granted. It would be in contradiction with Europe’s traditions to deny such freedom to those whose circumstances lead them justifiably to seek access to our territory. This in turn requires the Union to develop common policies on asylum and immigration, while taking into account the need for a consistent control of external borders to stop illegal immigration and to combat those who organise it and commit related international crimes. These common policies must be based on principles which are both clear to our own citizens and also offer guarantees to those who seek protection in or access to the European Union.</a:t>
            </a:r>
          </a:p>
        </p:txBody>
      </p:sp>
      <p:pic>
        <p:nvPicPr>
          <p:cNvPr id="4" name="Picture 4" descr="Main page | Uniwersytet Wrocławski">
            <a:extLst>
              <a:ext uri="{FF2B5EF4-FFF2-40B4-BE49-F238E27FC236}">
                <a16:creationId xmlns:a16="http://schemas.microsoft.com/office/drawing/2014/main" id="{D9D72722-ABC8-4B1D-9D90-59718E75F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730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C4617D-BBA5-4792-9664-6DCCFBAF64EF}"/>
              </a:ext>
            </a:extLst>
          </p:cNvPr>
          <p:cNvSpPr>
            <a:spLocks noGrp="1"/>
          </p:cNvSpPr>
          <p:nvPr>
            <p:ph type="title"/>
          </p:nvPr>
        </p:nvSpPr>
        <p:spPr/>
        <p:txBody>
          <a:bodyPr/>
          <a:lstStyle/>
          <a:p>
            <a:r>
              <a:rPr lang="pl-PL" dirty="0" err="1"/>
              <a:t>Tampere</a:t>
            </a:r>
            <a:r>
              <a:rPr lang="pl-PL" dirty="0"/>
              <a:t> </a:t>
            </a:r>
            <a:r>
              <a:rPr lang="pl-PL" dirty="0" err="1"/>
              <a:t>Conclusions</a:t>
            </a:r>
            <a:r>
              <a:rPr lang="pl-PL" dirty="0"/>
              <a:t> - 1999</a:t>
            </a:r>
            <a:endParaRPr lang="en-GB" dirty="0"/>
          </a:p>
        </p:txBody>
      </p:sp>
      <p:sp>
        <p:nvSpPr>
          <p:cNvPr id="3" name="Symbol zastępczy zawartości 2">
            <a:extLst>
              <a:ext uri="{FF2B5EF4-FFF2-40B4-BE49-F238E27FC236}">
                <a16:creationId xmlns:a16="http://schemas.microsoft.com/office/drawing/2014/main" id="{170F8D67-C408-4737-BB69-C4E43E595298}"/>
              </a:ext>
            </a:extLst>
          </p:cNvPr>
          <p:cNvSpPr>
            <a:spLocks noGrp="1"/>
          </p:cNvSpPr>
          <p:nvPr>
            <p:ph idx="1"/>
          </p:nvPr>
        </p:nvSpPr>
        <p:spPr/>
        <p:txBody>
          <a:bodyPr>
            <a:normAutofit fontScale="77500" lnSpcReduction="20000"/>
          </a:bodyPr>
          <a:lstStyle/>
          <a:p>
            <a:pPr algn="just"/>
            <a:r>
              <a:rPr lang="en-GB" dirty="0"/>
              <a:t>4. The aim is an open and secure European Union, fully committed to the obligations of the Geneva Refugee Convention and other relevant human rights instruments, and able to respond to humanitarian needs on the basis of solidarity. A common approach must also be developed to ensure the integration into our societies of those third country nationals who are lawfully resident in the Union.</a:t>
            </a:r>
          </a:p>
          <a:p>
            <a:pPr algn="just"/>
            <a:r>
              <a:rPr lang="en-GB" dirty="0"/>
              <a:t>5. The enjoyment of freedom requires a genuine area of justice, where people can approach courts and authorities in any Member State as easily as in their own. Criminals must find no ways of exploiting differences in the judicial systems of Member States. Judgements and decisions should be respected and enforced throughout the Union, while safeguarding the basic legal certainty of people and economic operators. Better compatibility and more convergence between the legal systems of Member States must be achieved.</a:t>
            </a:r>
          </a:p>
          <a:p>
            <a:pPr algn="just"/>
            <a:r>
              <a:rPr lang="en-GB" dirty="0"/>
              <a:t>6. People have the right to expect the Union to address the threat to their freedom and legal rights posed by serious crime. To counter these threats a common effort is needed to prevent and fight crime and criminal organisations throughout the Union. The joint mobilisation of police and judicial resources is needed to guarantee that there is no hiding place for criminals or the proceeds of crime within the Union.</a:t>
            </a:r>
          </a:p>
          <a:p>
            <a:pPr algn="just"/>
            <a:endParaRPr lang="en-GB" dirty="0"/>
          </a:p>
        </p:txBody>
      </p:sp>
      <p:pic>
        <p:nvPicPr>
          <p:cNvPr id="4" name="Picture 4" descr="Main page | Uniwersytet Wrocławski">
            <a:extLst>
              <a:ext uri="{FF2B5EF4-FFF2-40B4-BE49-F238E27FC236}">
                <a16:creationId xmlns:a16="http://schemas.microsoft.com/office/drawing/2014/main" id="{404E4400-7ABE-44E2-A011-602F2CDCF3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8998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F6615F-CAE7-463F-AA78-907B30E8F4CD}"/>
              </a:ext>
            </a:extLst>
          </p:cNvPr>
          <p:cNvSpPr>
            <a:spLocks noGrp="1"/>
          </p:cNvSpPr>
          <p:nvPr>
            <p:ph type="title"/>
          </p:nvPr>
        </p:nvSpPr>
        <p:spPr>
          <a:xfrm>
            <a:off x="838200" y="365125"/>
            <a:ext cx="8060449" cy="1325563"/>
          </a:xfrm>
        </p:spPr>
        <p:txBody>
          <a:bodyPr/>
          <a:lstStyle/>
          <a:p>
            <a:r>
              <a:rPr lang="pl-PL" dirty="0" err="1"/>
              <a:t>Tampere</a:t>
            </a:r>
            <a:r>
              <a:rPr lang="pl-PL" dirty="0"/>
              <a:t> </a:t>
            </a:r>
            <a:r>
              <a:rPr lang="pl-PL" dirty="0" err="1"/>
              <a:t>Conclusions</a:t>
            </a:r>
            <a:r>
              <a:rPr lang="pl-PL" dirty="0"/>
              <a:t> - 1999</a:t>
            </a:r>
            <a:endParaRPr lang="en-GB" dirty="0"/>
          </a:p>
        </p:txBody>
      </p:sp>
      <p:sp>
        <p:nvSpPr>
          <p:cNvPr id="3" name="Symbol zastępczy zawartości 2">
            <a:extLst>
              <a:ext uri="{FF2B5EF4-FFF2-40B4-BE49-F238E27FC236}">
                <a16:creationId xmlns:a16="http://schemas.microsoft.com/office/drawing/2014/main" id="{84348DCD-2EF7-47F2-BDFC-2A055A728280}"/>
              </a:ext>
            </a:extLst>
          </p:cNvPr>
          <p:cNvSpPr>
            <a:spLocks noGrp="1"/>
          </p:cNvSpPr>
          <p:nvPr>
            <p:ph idx="1"/>
          </p:nvPr>
        </p:nvSpPr>
        <p:spPr/>
        <p:txBody>
          <a:bodyPr>
            <a:normAutofit fontScale="85000" lnSpcReduction="20000"/>
          </a:bodyPr>
          <a:lstStyle/>
          <a:p>
            <a:pPr algn="just"/>
            <a:r>
              <a:rPr lang="en-GB" dirty="0"/>
              <a:t>7. The area of freedom, security and justice should be based on the principles of transparency and democratic control. We must develop an open dialogue with civil society on the aims and principles of this area in order to strengthen citizens’ acceptance and support. In order to maintain confidence in authorities, common standards on the integrity of authorities should be developed.</a:t>
            </a:r>
          </a:p>
          <a:p>
            <a:pPr algn="just"/>
            <a:r>
              <a:rPr lang="en-GB" dirty="0"/>
              <a:t>8. The European Council considers it essential that in these areas the Union should also develop a capacity to act and be regarded as a significant partner on the international scene. This requires close co-operation with partner countries and international organisations, in particular the Council of Europe, OSCE, OECD and the United Nations.</a:t>
            </a:r>
          </a:p>
          <a:p>
            <a:pPr algn="just"/>
            <a:r>
              <a:rPr lang="en-GB" dirty="0"/>
              <a:t>9. The European Council invites the Council and the Commission, in close co-operation with the European Parliament, to promote the full and immediate implementation of the Treaty of Amsterdam on the basis of the Vienna Action Plan and of the following political guidelines and concrete objectives agreed here in Tampere.</a:t>
            </a:r>
            <a:endParaRPr lang="pl-PL" dirty="0"/>
          </a:p>
          <a:p>
            <a:pPr marL="0" indent="0" algn="just">
              <a:buNone/>
            </a:pPr>
            <a:endParaRPr lang="en-GB" dirty="0"/>
          </a:p>
          <a:p>
            <a:pPr algn="just"/>
            <a:endParaRPr lang="en-GB" dirty="0"/>
          </a:p>
        </p:txBody>
      </p:sp>
      <p:pic>
        <p:nvPicPr>
          <p:cNvPr id="4" name="Picture 4" descr="Main page | Uniwersytet Wrocławski">
            <a:extLst>
              <a:ext uri="{FF2B5EF4-FFF2-40B4-BE49-F238E27FC236}">
                <a16:creationId xmlns:a16="http://schemas.microsoft.com/office/drawing/2014/main" id="{1AED1C03-38B3-4EAA-B3DA-C6E9E50F4C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890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B93B31-92B3-4B5B-9A0B-616BFEB911F7}"/>
              </a:ext>
            </a:extLst>
          </p:cNvPr>
          <p:cNvSpPr>
            <a:spLocks noGrp="1"/>
          </p:cNvSpPr>
          <p:nvPr>
            <p:ph type="title"/>
          </p:nvPr>
        </p:nvSpPr>
        <p:spPr/>
        <p:txBody>
          <a:bodyPr/>
          <a:lstStyle/>
          <a:p>
            <a:r>
              <a:rPr lang="pl-PL" dirty="0"/>
              <a:t>Nice </a:t>
            </a:r>
            <a:r>
              <a:rPr lang="pl-PL" dirty="0" err="1"/>
              <a:t>Treaty</a:t>
            </a:r>
            <a:r>
              <a:rPr lang="pl-PL" dirty="0"/>
              <a:t> </a:t>
            </a:r>
            <a:endParaRPr lang="en-GB" dirty="0"/>
          </a:p>
        </p:txBody>
      </p:sp>
      <p:sp>
        <p:nvSpPr>
          <p:cNvPr id="3" name="Symbol zastępczy zawartości 2">
            <a:extLst>
              <a:ext uri="{FF2B5EF4-FFF2-40B4-BE49-F238E27FC236}">
                <a16:creationId xmlns:a16="http://schemas.microsoft.com/office/drawing/2014/main" id="{6CD1D47C-6AB2-4507-83B7-F78EEFFD5A42}"/>
              </a:ext>
            </a:extLst>
          </p:cNvPr>
          <p:cNvSpPr>
            <a:spLocks noGrp="1"/>
          </p:cNvSpPr>
          <p:nvPr>
            <p:ph idx="1"/>
          </p:nvPr>
        </p:nvSpPr>
        <p:spPr/>
        <p:txBody>
          <a:bodyPr/>
          <a:lstStyle/>
          <a:p>
            <a:pPr algn="just"/>
            <a:r>
              <a:rPr lang="en-GB" b="1" dirty="0"/>
              <a:t>Signed in:</a:t>
            </a:r>
            <a:r>
              <a:rPr lang="en-GB" dirty="0"/>
              <a:t> Nice (France) 26 February 2001</a:t>
            </a:r>
            <a:r>
              <a:rPr lang="pl-PL" dirty="0"/>
              <a:t>. </a:t>
            </a:r>
            <a:r>
              <a:rPr lang="en-GB" b="1" dirty="0"/>
              <a:t>Entry into force:</a:t>
            </a:r>
            <a:r>
              <a:rPr lang="en-GB" dirty="0"/>
              <a:t> 1 February 2003</a:t>
            </a:r>
            <a:endParaRPr lang="pl-PL" dirty="0"/>
          </a:p>
          <a:p>
            <a:pPr algn="just"/>
            <a:r>
              <a:rPr lang="en-GB" dirty="0"/>
              <a:t>The Treaty of Nice did not bring as many important changes as the Amsterdam Treaty. </a:t>
            </a:r>
          </a:p>
          <a:p>
            <a:pPr algn="just"/>
            <a:r>
              <a:rPr lang="en-GB" dirty="0"/>
              <a:t>Its most important provisions were the introduction of a basis for the creation of a European Judicial Cooperation Unit (Eurojust) and the extension of the jurisdiction of the ECJ. However, the proposal to establish a European Public Prosecutor's Office was not accepted. </a:t>
            </a:r>
          </a:p>
          <a:p>
            <a:endParaRPr lang="en-GB" dirty="0"/>
          </a:p>
        </p:txBody>
      </p:sp>
      <p:pic>
        <p:nvPicPr>
          <p:cNvPr id="4" name="Picture 4" descr="Main page | Uniwersytet Wrocławski">
            <a:extLst>
              <a:ext uri="{FF2B5EF4-FFF2-40B4-BE49-F238E27FC236}">
                <a16:creationId xmlns:a16="http://schemas.microsoft.com/office/drawing/2014/main" id="{E2491DAA-2DE5-4547-AF50-29D16FBCDA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826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165919-25C2-4FDF-B1C5-0607FB5012E5}"/>
              </a:ext>
            </a:extLst>
          </p:cNvPr>
          <p:cNvSpPr>
            <a:spLocks noGrp="1"/>
          </p:cNvSpPr>
          <p:nvPr>
            <p:ph type="title"/>
          </p:nvPr>
        </p:nvSpPr>
        <p:spPr/>
        <p:txBody>
          <a:bodyPr/>
          <a:lstStyle/>
          <a:p>
            <a:r>
              <a:rPr lang="pl-PL" dirty="0"/>
              <a:t>11.09.2001 and </a:t>
            </a:r>
            <a:r>
              <a:rPr lang="pl-PL" dirty="0" err="1"/>
              <a:t>its</a:t>
            </a:r>
            <a:r>
              <a:rPr lang="pl-PL" dirty="0"/>
              <a:t> </a:t>
            </a:r>
            <a:r>
              <a:rPr lang="pl-PL" dirty="0" err="1"/>
              <a:t>consequences</a:t>
            </a:r>
            <a:r>
              <a:rPr lang="pl-PL" dirty="0"/>
              <a:t> </a:t>
            </a:r>
            <a:endParaRPr lang="en-GB" dirty="0"/>
          </a:p>
        </p:txBody>
      </p:sp>
      <p:sp>
        <p:nvSpPr>
          <p:cNvPr id="3" name="Symbol zastępczy zawartości 2">
            <a:extLst>
              <a:ext uri="{FF2B5EF4-FFF2-40B4-BE49-F238E27FC236}">
                <a16:creationId xmlns:a16="http://schemas.microsoft.com/office/drawing/2014/main" id="{592084C9-89EE-428B-B447-C43191E7701D}"/>
              </a:ext>
            </a:extLst>
          </p:cNvPr>
          <p:cNvSpPr>
            <a:spLocks noGrp="1"/>
          </p:cNvSpPr>
          <p:nvPr>
            <p:ph idx="1"/>
          </p:nvPr>
        </p:nvSpPr>
        <p:spPr/>
        <p:txBody>
          <a:bodyPr/>
          <a:lstStyle/>
          <a:p>
            <a:pPr algn="just"/>
            <a:r>
              <a:rPr lang="en-GB" dirty="0"/>
              <a:t>The rapid adoption of the EAW framework decision, which had previously seemed unlikely. The success of this instrument encouraged </a:t>
            </a:r>
            <a:r>
              <a:rPr lang="pl-PL" dirty="0"/>
              <a:t>the </a:t>
            </a:r>
            <a:r>
              <a:rPr lang="en-GB" dirty="0"/>
              <a:t>EU bodies to take further initiatives. </a:t>
            </a:r>
          </a:p>
          <a:p>
            <a:pPr algn="just"/>
            <a:endParaRPr lang="en-GB" dirty="0"/>
          </a:p>
          <a:p>
            <a:pPr algn="just"/>
            <a:r>
              <a:rPr lang="en-GB" dirty="0"/>
              <a:t>Legislative work was also catalysed by the terrorist attacks in Madrid (2004) and London (2005).</a:t>
            </a:r>
            <a:endParaRPr lang="pl-PL" dirty="0"/>
          </a:p>
          <a:p>
            <a:pPr algn="just"/>
            <a:endParaRPr lang="pl-PL" dirty="0"/>
          </a:p>
          <a:p>
            <a:pPr algn="just"/>
            <a:r>
              <a:rPr lang="en-GB" dirty="0"/>
              <a:t>States recognise the need for close cooperation in criminal matters and effective prosecution of crimes. </a:t>
            </a:r>
          </a:p>
        </p:txBody>
      </p:sp>
      <p:pic>
        <p:nvPicPr>
          <p:cNvPr id="4" name="Picture 4" descr="Main page | Uniwersytet Wrocławski">
            <a:extLst>
              <a:ext uri="{FF2B5EF4-FFF2-40B4-BE49-F238E27FC236}">
                <a16:creationId xmlns:a16="http://schemas.microsoft.com/office/drawing/2014/main" id="{55629B95-0A2F-480F-A9E4-AFE37B9464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575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74EA45-F48F-4862-B08E-9B209D36FF82}"/>
              </a:ext>
            </a:extLst>
          </p:cNvPr>
          <p:cNvSpPr>
            <a:spLocks noGrp="1"/>
          </p:cNvSpPr>
          <p:nvPr>
            <p:ph type="title"/>
          </p:nvPr>
        </p:nvSpPr>
        <p:spPr/>
        <p:txBody>
          <a:bodyPr/>
          <a:lstStyle/>
          <a:p>
            <a:r>
              <a:rPr lang="pl-PL" dirty="0"/>
              <a:t>Hague </a:t>
            </a:r>
            <a:r>
              <a:rPr lang="pl-PL" dirty="0" err="1"/>
              <a:t>programme</a:t>
            </a:r>
            <a:r>
              <a:rPr lang="pl-PL" dirty="0"/>
              <a:t> </a:t>
            </a:r>
            <a:endParaRPr lang="en-GB" dirty="0"/>
          </a:p>
        </p:txBody>
      </p:sp>
      <p:sp>
        <p:nvSpPr>
          <p:cNvPr id="3" name="Symbol zastępczy zawartości 2">
            <a:extLst>
              <a:ext uri="{FF2B5EF4-FFF2-40B4-BE49-F238E27FC236}">
                <a16:creationId xmlns:a16="http://schemas.microsoft.com/office/drawing/2014/main" id="{91AEBE32-9179-494F-9C30-BA384AF4E575}"/>
              </a:ext>
            </a:extLst>
          </p:cNvPr>
          <p:cNvSpPr>
            <a:spLocks noGrp="1"/>
          </p:cNvSpPr>
          <p:nvPr>
            <p:ph idx="1"/>
          </p:nvPr>
        </p:nvSpPr>
        <p:spPr/>
        <p:txBody>
          <a:bodyPr/>
          <a:lstStyle/>
          <a:p>
            <a:r>
              <a:rPr lang="en-GB" b="1" dirty="0"/>
              <a:t>HE HAGUE PROGRAMME: STRENGTHENING FREEDOM, SECURITY AND JUSTICE IN THE EUROPEAN UNION</a:t>
            </a:r>
          </a:p>
          <a:p>
            <a:r>
              <a:rPr lang="en-GB" dirty="0"/>
              <a:t>(2005/C 53/01)</a:t>
            </a:r>
            <a:endParaRPr lang="pl-PL" dirty="0"/>
          </a:p>
          <a:p>
            <a:r>
              <a:rPr lang="en-GB" dirty="0">
                <a:hlinkClick r:id="rId2"/>
              </a:rPr>
              <a:t>https://eur-lex.europa.eu/legal-content/EN/TXT/HTML/?uri=CELEX:52005XG0303(01)&amp;from=PL</a:t>
            </a:r>
            <a:r>
              <a:rPr lang="pl-PL" dirty="0"/>
              <a:t> </a:t>
            </a:r>
            <a:endParaRPr lang="en-GB" dirty="0"/>
          </a:p>
          <a:p>
            <a:pPr marL="0" indent="0">
              <a:buNone/>
            </a:pPr>
            <a:endParaRPr lang="en-GB" dirty="0"/>
          </a:p>
        </p:txBody>
      </p:sp>
      <p:pic>
        <p:nvPicPr>
          <p:cNvPr id="4" name="Picture 4" descr="Main page | Uniwersytet Wrocławski">
            <a:extLst>
              <a:ext uri="{FF2B5EF4-FFF2-40B4-BE49-F238E27FC236}">
                <a16:creationId xmlns:a16="http://schemas.microsoft.com/office/drawing/2014/main" id="{737F7E7B-F551-4F1A-BF34-B3FE355018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128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E0610F-75B2-4137-BAFB-FF6FB99FB040}"/>
              </a:ext>
            </a:extLst>
          </p:cNvPr>
          <p:cNvSpPr>
            <a:spLocks noGrp="1"/>
          </p:cNvSpPr>
          <p:nvPr>
            <p:ph type="title"/>
          </p:nvPr>
        </p:nvSpPr>
        <p:spPr/>
        <p:txBody>
          <a:bodyPr/>
          <a:lstStyle/>
          <a:p>
            <a:r>
              <a:rPr lang="en-GB" dirty="0"/>
              <a:t>Criminal law competences of EC?</a:t>
            </a:r>
          </a:p>
        </p:txBody>
      </p:sp>
      <p:sp>
        <p:nvSpPr>
          <p:cNvPr id="3" name="Symbol zastępczy zawartości 2">
            <a:extLst>
              <a:ext uri="{FF2B5EF4-FFF2-40B4-BE49-F238E27FC236}">
                <a16:creationId xmlns:a16="http://schemas.microsoft.com/office/drawing/2014/main" id="{E943C74F-CDEA-4458-921A-F76A894D632B}"/>
              </a:ext>
            </a:extLst>
          </p:cNvPr>
          <p:cNvSpPr>
            <a:spLocks noGrp="1"/>
          </p:cNvSpPr>
          <p:nvPr>
            <p:ph idx="1"/>
          </p:nvPr>
        </p:nvSpPr>
        <p:spPr/>
        <p:txBody>
          <a:bodyPr/>
          <a:lstStyle/>
          <a:p>
            <a:r>
              <a:rPr lang="en-GB" dirty="0"/>
              <a:t>General power to approximate laws (Article 95, 308 Treaty EC) for the purpose of functioning of common market</a:t>
            </a:r>
          </a:p>
          <a:p>
            <a:r>
              <a:rPr lang="en-GB" dirty="0"/>
              <a:t>Article 175 Treaty EC – in the scope of </a:t>
            </a:r>
            <a:r>
              <a:rPr lang="en-GB" dirty="0" err="1"/>
              <a:t>enviromental</a:t>
            </a:r>
            <a:r>
              <a:rPr lang="en-GB" dirty="0"/>
              <a:t> protection</a:t>
            </a:r>
            <a:endParaRPr lang="pl-PL" dirty="0"/>
          </a:p>
          <a:p>
            <a:r>
              <a:rPr lang="en-GB" dirty="0"/>
              <a:t>Case C-176/03 </a:t>
            </a:r>
          </a:p>
          <a:p>
            <a:pPr lvl="1"/>
            <a:r>
              <a:rPr lang="en-GB" dirty="0"/>
              <a:t>judgment of 13 Sept. 2005, Commission v. Council, (Framework Decision on the protection of the environment through criminal law) </a:t>
            </a:r>
          </a:p>
          <a:p>
            <a:r>
              <a:rPr lang="en-GB" dirty="0"/>
              <a:t>Case C- 440/05</a:t>
            </a:r>
          </a:p>
          <a:p>
            <a:pPr lvl="1"/>
            <a:r>
              <a:rPr lang="en-GB" dirty="0"/>
              <a:t>Judgment of 23 Oct. 2007, Commission v. Council, case (Framework Decision on ship-source pollution) </a:t>
            </a:r>
          </a:p>
          <a:p>
            <a:endParaRPr lang="en-GB" dirty="0"/>
          </a:p>
          <a:p>
            <a:endParaRPr lang="en-GB" dirty="0"/>
          </a:p>
        </p:txBody>
      </p:sp>
      <p:pic>
        <p:nvPicPr>
          <p:cNvPr id="4" name="Picture 4" descr="Main page | Uniwersytet Wrocławski">
            <a:extLst>
              <a:ext uri="{FF2B5EF4-FFF2-40B4-BE49-F238E27FC236}">
                <a16:creationId xmlns:a16="http://schemas.microsoft.com/office/drawing/2014/main" id="{87EFB9EA-F101-40FC-A972-736EB1D27E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71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A70720-66CA-4665-A531-48B9080D6D05}"/>
              </a:ext>
            </a:extLst>
          </p:cNvPr>
          <p:cNvSpPr>
            <a:spLocks noGrp="1"/>
          </p:cNvSpPr>
          <p:nvPr>
            <p:ph type="title"/>
          </p:nvPr>
        </p:nvSpPr>
        <p:spPr/>
        <p:txBody>
          <a:bodyPr/>
          <a:lstStyle/>
          <a:p>
            <a:r>
              <a:rPr lang="pl-PL" dirty="0" err="1"/>
              <a:t>Beginings</a:t>
            </a:r>
            <a:r>
              <a:rPr lang="pl-PL" dirty="0"/>
              <a:t>… </a:t>
            </a:r>
            <a:endParaRPr lang="en-GB" dirty="0"/>
          </a:p>
        </p:txBody>
      </p:sp>
      <p:sp>
        <p:nvSpPr>
          <p:cNvPr id="3" name="Symbol zastępczy zawartości 2">
            <a:extLst>
              <a:ext uri="{FF2B5EF4-FFF2-40B4-BE49-F238E27FC236}">
                <a16:creationId xmlns:a16="http://schemas.microsoft.com/office/drawing/2014/main" id="{164B3077-469C-4F80-BE3E-F7A3A65520A1}"/>
              </a:ext>
            </a:extLst>
          </p:cNvPr>
          <p:cNvSpPr>
            <a:spLocks noGrp="1"/>
          </p:cNvSpPr>
          <p:nvPr>
            <p:ph idx="1"/>
          </p:nvPr>
        </p:nvSpPr>
        <p:spPr/>
        <p:txBody>
          <a:bodyPr/>
          <a:lstStyle/>
          <a:p>
            <a:pPr algn="just"/>
            <a:r>
              <a:rPr lang="en-GB" b="1" dirty="0">
                <a:effectLst/>
              </a:rPr>
              <a:t>Treaty of Rome (EEC)</a:t>
            </a:r>
            <a:r>
              <a:rPr lang="en-GB" b="1" dirty="0"/>
              <a:t> </a:t>
            </a:r>
            <a:r>
              <a:rPr lang="pl-PL" b="1" dirty="0"/>
              <a:t>- 25 March 1957. </a:t>
            </a:r>
            <a:r>
              <a:rPr lang="en-GB" b="1" dirty="0"/>
              <a:t>Entry into force:</a:t>
            </a:r>
            <a:r>
              <a:rPr lang="en-GB" dirty="0"/>
              <a:t> </a:t>
            </a:r>
            <a:r>
              <a:rPr lang="en-GB" b="1" dirty="0"/>
              <a:t>1st January 19</a:t>
            </a:r>
            <a:r>
              <a:rPr lang="pl-PL" b="1" dirty="0"/>
              <a:t>5</a:t>
            </a:r>
            <a:r>
              <a:rPr lang="en-GB" b="1" dirty="0"/>
              <a:t>8</a:t>
            </a:r>
            <a:endParaRPr lang="pl-PL" b="1" dirty="0"/>
          </a:p>
          <a:p>
            <a:pPr algn="just"/>
            <a:r>
              <a:rPr lang="en-GB" dirty="0"/>
              <a:t>Initially, the EU was an economic community. Human rights and criminal law were outside the scope of the Community countries. </a:t>
            </a:r>
          </a:p>
          <a:p>
            <a:pPr algn="just"/>
            <a:r>
              <a:rPr lang="en-GB" dirty="0"/>
              <a:t>Human rights - competences of the </a:t>
            </a:r>
            <a:r>
              <a:rPr lang="en-GB" dirty="0" err="1"/>
              <a:t>CoE</a:t>
            </a:r>
            <a:r>
              <a:rPr lang="en-GB" dirty="0"/>
              <a:t>. The ECHR and the case law of the ECtHR and conventions of the </a:t>
            </a:r>
            <a:r>
              <a:rPr lang="en-GB" dirty="0" err="1"/>
              <a:t>CoE</a:t>
            </a:r>
            <a:r>
              <a:rPr lang="en-GB" dirty="0"/>
              <a:t> on substantive criminal law adopted in the </a:t>
            </a:r>
            <a:r>
              <a:rPr lang="en-GB" dirty="0" err="1"/>
              <a:t>CoE</a:t>
            </a:r>
            <a:r>
              <a:rPr lang="en-GB" dirty="0"/>
              <a:t> states. </a:t>
            </a:r>
          </a:p>
          <a:p>
            <a:pPr algn="just"/>
            <a:r>
              <a:rPr lang="en-GB" dirty="0"/>
              <a:t>Criminal law - competence of member states. "We do not interfere" in what states do on their territory. </a:t>
            </a:r>
          </a:p>
        </p:txBody>
      </p:sp>
      <p:pic>
        <p:nvPicPr>
          <p:cNvPr id="4" name="Picture 4" descr="Main page | Uniwersytet Wrocławski">
            <a:extLst>
              <a:ext uri="{FF2B5EF4-FFF2-40B4-BE49-F238E27FC236}">
                <a16:creationId xmlns:a16="http://schemas.microsoft.com/office/drawing/2014/main" id="{F4FF5ADD-4B28-48D3-9A44-9C2BBA75E6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70368"/>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610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1DBB7A-66D5-48CD-AF34-4DCA54B41A8F}"/>
              </a:ext>
            </a:extLst>
          </p:cNvPr>
          <p:cNvSpPr>
            <a:spLocks noGrp="1"/>
          </p:cNvSpPr>
          <p:nvPr>
            <p:ph type="title"/>
          </p:nvPr>
        </p:nvSpPr>
        <p:spPr/>
        <p:txBody>
          <a:bodyPr/>
          <a:lstStyle/>
          <a:p>
            <a:r>
              <a:rPr lang="en-GB" dirty="0"/>
              <a:t>Case C-176/03 </a:t>
            </a:r>
          </a:p>
        </p:txBody>
      </p:sp>
      <p:sp>
        <p:nvSpPr>
          <p:cNvPr id="3" name="Symbol zastępczy zawartości 2">
            <a:extLst>
              <a:ext uri="{FF2B5EF4-FFF2-40B4-BE49-F238E27FC236}">
                <a16:creationId xmlns:a16="http://schemas.microsoft.com/office/drawing/2014/main" id="{9DD15D01-935E-44F7-A204-0C9292350B38}"/>
              </a:ext>
            </a:extLst>
          </p:cNvPr>
          <p:cNvSpPr>
            <a:spLocks noGrp="1"/>
          </p:cNvSpPr>
          <p:nvPr>
            <p:ph idx="1"/>
          </p:nvPr>
        </p:nvSpPr>
        <p:spPr/>
        <p:txBody>
          <a:bodyPr>
            <a:normAutofit fontScale="70000" lnSpcReduction="20000"/>
          </a:bodyPr>
          <a:lstStyle/>
          <a:p>
            <a:pPr algn="just"/>
            <a:r>
              <a:rPr lang="en-GB" dirty="0"/>
              <a:t>As a general rule, neither criminal law nor the rules of criminal procedure fall within the Community’s competence (see, to that effect, Case 203/80 </a:t>
            </a:r>
            <a:r>
              <a:rPr lang="en-GB" dirty="0" err="1"/>
              <a:t>Casati</a:t>
            </a:r>
            <a:r>
              <a:rPr lang="en-GB" dirty="0"/>
              <a:t> [1981] ECR 2595, paragraph 27, and Case C‑226/97 </a:t>
            </a:r>
            <a:r>
              <a:rPr lang="en-GB" dirty="0" err="1"/>
              <a:t>Lemmens</a:t>
            </a:r>
            <a:r>
              <a:rPr lang="en-GB" dirty="0"/>
              <a:t> [1998] ECR I‑3711, paragraph 19).</a:t>
            </a:r>
          </a:p>
          <a:p>
            <a:pPr algn="just"/>
            <a:r>
              <a:rPr lang="en-GB" dirty="0"/>
              <a:t>However, the last-mentioned finding does not prevent the Community legislature, when the application of effective, proportionate and dissuasive criminal penalties by the competent national authorities is an essential measure for combating serious environmental offences, from taking measures which relate to the criminal law of the Member States which it considers necessary in order to ensure that the rules which it lays down on environmental protection are fully effective.</a:t>
            </a:r>
            <a:endParaRPr lang="pl-PL" dirty="0"/>
          </a:p>
          <a:p>
            <a:pPr algn="just"/>
            <a:r>
              <a:rPr lang="en-GB" dirty="0"/>
              <a:t>It should also be added that in this instance, although Articles 1 to 7 of the framework decision determine that certain conduct which is particularly detrimental to the environment is to be criminal, they leave to the Member States the choice of the criminal penalties to apply, although, in accordance with Article 5(1) of the decision, the penalties must be effective, proportionate and dissuasive.</a:t>
            </a:r>
          </a:p>
          <a:p>
            <a:pPr algn="just"/>
            <a:r>
              <a:rPr lang="en-GB" dirty="0"/>
              <a:t>In those circumstances, the entire framework decision, being indivisible, infringes Article 47 EU as it encroaches on the powers which Article 175 EC confers on the Community.</a:t>
            </a:r>
          </a:p>
          <a:p>
            <a:pPr algn="just"/>
            <a:r>
              <a:rPr lang="en-GB" dirty="0"/>
              <a:t>In the light of all the foregoing, the framework decision must be annulled.</a:t>
            </a:r>
          </a:p>
          <a:p>
            <a:pPr marL="0" indent="0" algn="just">
              <a:buNone/>
            </a:pPr>
            <a:endParaRPr lang="en-GB" dirty="0"/>
          </a:p>
          <a:p>
            <a:pPr algn="just"/>
            <a:endParaRPr lang="en-GB" dirty="0"/>
          </a:p>
        </p:txBody>
      </p:sp>
      <p:pic>
        <p:nvPicPr>
          <p:cNvPr id="4" name="Picture 4" descr="Main page | Uniwersytet Wrocławski">
            <a:extLst>
              <a:ext uri="{FF2B5EF4-FFF2-40B4-BE49-F238E27FC236}">
                <a16:creationId xmlns:a16="http://schemas.microsoft.com/office/drawing/2014/main" id="{4490159D-B101-45E9-B5DD-4049EEE02C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340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5CEF2F-B532-4498-8C44-AC585225C770}"/>
              </a:ext>
            </a:extLst>
          </p:cNvPr>
          <p:cNvSpPr>
            <a:spLocks noGrp="1"/>
          </p:cNvSpPr>
          <p:nvPr>
            <p:ph type="title"/>
          </p:nvPr>
        </p:nvSpPr>
        <p:spPr/>
        <p:txBody>
          <a:bodyPr/>
          <a:lstStyle/>
          <a:p>
            <a:r>
              <a:rPr lang="en-GB" dirty="0"/>
              <a:t>Case C-440/05</a:t>
            </a:r>
          </a:p>
        </p:txBody>
      </p:sp>
      <p:sp>
        <p:nvSpPr>
          <p:cNvPr id="3" name="Symbol zastępczy zawartości 2">
            <a:extLst>
              <a:ext uri="{FF2B5EF4-FFF2-40B4-BE49-F238E27FC236}">
                <a16:creationId xmlns:a16="http://schemas.microsoft.com/office/drawing/2014/main" id="{B074076F-54BA-4F9F-A4C3-2BA11AE32200}"/>
              </a:ext>
            </a:extLst>
          </p:cNvPr>
          <p:cNvSpPr>
            <a:spLocks noGrp="1"/>
          </p:cNvSpPr>
          <p:nvPr>
            <p:ph idx="1"/>
          </p:nvPr>
        </p:nvSpPr>
        <p:spPr/>
        <p:txBody>
          <a:bodyPr>
            <a:normAutofit fontScale="85000" lnSpcReduction="20000"/>
          </a:bodyPr>
          <a:lstStyle/>
          <a:p>
            <a:pPr algn="just"/>
            <a:r>
              <a:rPr lang="en-GB" dirty="0"/>
              <a:t>Although it is true that, as a general rule, neither criminal law nor the rules of criminal procedure fall within the Community’s competence, the fact remains that when the application of effective, proportionate and dissuasive criminal penalties by the competent national authorities is an essential measure for combating serious environmental offences, the Community legislature may require the Member States to introduce such penalties in order to ensure that the rules which it lays down in that field are fully effective (see, to that effect, Case C‑176/03 Commission v Council, paragraph 48).</a:t>
            </a:r>
          </a:p>
          <a:p>
            <a:pPr algn="just"/>
            <a:r>
              <a:rPr lang="en-GB" dirty="0"/>
              <a:t>By contrast, and contrary to the submission of the Commission, the determination of the type and level of the criminal penalties to be applied does not fall within the Community’s sphere of competence.</a:t>
            </a:r>
          </a:p>
          <a:p>
            <a:pPr algn="just"/>
            <a:r>
              <a:rPr lang="en-GB" dirty="0"/>
              <a:t>In the light of the foregoing, it must be concluded that Framework Decision 2005/667, in encroaching on the competence which Article 80(2) EC attributes to the Community, infringes Article 47 EU and, being indivisible, must be annulled in its entirety.</a:t>
            </a:r>
          </a:p>
          <a:p>
            <a:pPr algn="just"/>
            <a:endParaRPr lang="en-GB" dirty="0"/>
          </a:p>
        </p:txBody>
      </p:sp>
      <p:pic>
        <p:nvPicPr>
          <p:cNvPr id="4" name="Picture 4" descr="Main page | Uniwersytet Wrocławski">
            <a:extLst>
              <a:ext uri="{FF2B5EF4-FFF2-40B4-BE49-F238E27FC236}">
                <a16:creationId xmlns:a16="http://schemas.microsoft.com/office/drawing/2014/main" id="{6DB48835-1BD1-42FB-93E7-B338AE20E7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173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7E0A2A-696E-42E1-9B73-67CD0BD7E1A0}"/>
              </a:ext>
            </a:extLst>
          </p:cNvPr>
          <p:cNvSpPr>
            <a:spLocks noGrp="1"/>
          </p:cNvSpPr>
          <p:nvPr>
            <p:ph type="title"/>
          </p:nvPr>
        </p:nvSpPr>
        <p:spPr/>
        <p:txBody>
          <a:bodyPr/>
          <a:lstStyle/>
          <a:p>
            <a:r>
              <a:rPr lang="pl-PL" dirty="0" err="1"/>
              <a:t>Next</a:t>
            </a:r>
            <a:r>
              <a:rPr lang="pl-PL" dirty="0"/>
              <a:t> </a:t>
            </a:r>
            <a:r>
              <a:rPr lang="pl-PL" dirty="0" err="1"/>
              <a:t>time</a:t>
            </a:r>
            <a:r>
              <a:rPr lang="pl-PL" dirty="0"/>
              <a:t>…</a:t>
            </a:r>
            <a:endParaRPr lang="en-GB" dirty="0"/>
          </a:p>
        </p:txBody>
      </p:sp>
      <p:sp>
        <p:nvSpPr>
          <p:cNvPr id="3" name="Symbol zastępczy zawartości 2">
            <a:extLst>
              <a:ext uri="{FF2B5EF4-FFF2-40B4-BE49-F238E27FC236}">
                <a16:creationId xmlns:a16="http://schemas.microsoft.com/office/drawing/2014/main" id="{A7197F60-617D-45B3-B491-241C16F01CDE}"/>
              </a:ext>
            </a:extLst>
          </p:cNvPr>
          <p:cNvSpPr>
            <a:spLocks noGrp="1"/>
          </p:cNvSpPr>
          <p:nvPr>
            <p:ph idx="1"/>
          </p:nvPr>
        </p:nvSpPr>
        <p:spPr/>
        <p:txBody>
          <a:bodyPr/>
          <a:lstStyle/>
          <a:p>
            <a:r>
              <a:rPr lang="pl-PL" dirty="0"/>
              <a:t>EU </a:t>
            </a:r>
            <a:r>
              <a:rPr lang="pl-PL" dirty="0" err="1"/>
              <a:t>Criminal</a:t>
            </a:r>
            <a:r>
              <a:rPr lang="pl-PL" dirty="0"/>
              <a:t> Law </a:t>
            </a:r>
            <a:r>
              <a:rPr lang="pl-PL" dirty="0" err="1"/>
              <a:t>after</a:t>
            </a:r>
            <a:r>
              <a:rPr lang="pl-PL" dirty="0"/>
              <a:t> </a:t>
            </a:r>
            <a:r>
              <a:rPr lang="pl-PL" dirty="0" err="1"/>
              <a:t>Treaty</a:t>
            </a:r>
            <a:r>
              <a:rPr lang="pl-PL" dirty="0"/>
              <a:t> of </a:t>
            </a:r>
            <a:r>
              <a:rPr lang="pl-PL" dirty="0" err="1"/>
              <a:t>Lisbon</a:t>
            </a:r>
            <a:r>
              <a:rPr lang="pl-PL" dirty="0"/>
              <a:t> </a:t>
            </a:r>
            <a:endParaRPr lang="en-GB" dirty="0"/>
          </a:p>
        </p:txBody>
      </p:sp>
      <p:pic>
        <p:nvPicPr>
          <p:cNvPr id="4" name="Picture 4" descr="Main page | Uniwersytet Wrocławski">
            <a:extLst>
              <a:ext uri="{FF2B5EF4-FFF2-40B4-BE49-F238E27FC236}">
                <a16:creationId xmlns:a16="http://schemas.microsoft.com/office/drawing/2014/main" id="{4742BDB9-58B3-462C-BC71-B43D777C4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71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3B07AD-3CD7-4A05-A03A-86B2A7C75379}"/>
              </a:ext>
            </a:extLst>
          </p:cNvPr>
          <p:cNvSpPr>
            <a:spLocks noGrp="1"/>
          </p:cNvSpPr>
          <p:nvPr>
            <p:ph type="title"/>
          </p:nvPr>
        </p:nvSpPr>
        <p:spPr/>
        <p:txBody>
          <a:bodyPr/>
          <a:lstStyle/>
          <a:p>
            <a:r>
              <a:rPr lang="pl-PL" dirty="0" err="1"/>
              <a:t>Beginings</a:t>
            </a:r>
            <a:r>
              <a:rPr lang="pl-PL" dirty="0"/>
              <a:t>… </a:t>
            </a:r>
            <a:endParaRPr lang="en-GB" dirty="0"/>
          </a:p>
        </p:txBody>
      </p:sp>
      <p:sp>
        <p:nvSpPr>
          <p:cNvPr id="3" name="Symbol zastępczy zawartości 2">
            <a:extLst>
              <a:ext uri="{FF2B5EF4-FFF2-40B4-BE49-F238E27FC236}">
                <a16:creationId xmlns:a16="http://schemas.microsoft.com/office/drawing/2014/main" id="{0EFB8130-DFFB-4178-B968-C9C190DD04FE}"/>
              </a:ext>
            </a:extLst>
          </p:cNvPr>
          <p:cNvSpPr>
            <a:spLocks noGrp="1"/>
          </p:cNvSpPr>
          <p:nvPr>
            <p:ph idx="1"/>
          </p:nvPr>
        </p:nvSpPr>
        <p:spPr/>
        <p:txBody>
          <a:bodyPr/>
          <a:lstStyle/>
          <a:p>
            <a:pPr marL="0" indent="0" algn="ctr">
              <a:buNone/>
            </a:pPr>
            <a:r>
              <a:rPr lang="pl-PL" b="1" dirty="0"/>
              <a:t>J</a:t>
            </a:r>
            <a:r>
              <a:rPr lang="en-GB" b="1" dirty="0" err="1"/>
              <a:t>udgment</a:t>
            </a:r>
            <a:r>
              <a:rPr lang="en-GB" b="1" dirty="0"/>
              <a:t> of the Court of 12 November 1969</a:t>
            </a:r>
            <a:endParaRPr lang="pl-PL" b="1" dirty="0"/>
          </a:p>
          <a:p>
            <a:pPr marL="0" indent="0" algn="ctr">
              <a:buNone/>
            </a:pPr>
            <a:r>
              <a:rPr lang="en-GB" b="1" dirty="0"/>
              <a:t>Erich </a:t>
            </a:r>
            <a:r>
              <a:rPr lang="en-GB" b="1" dirty="0" err="1"/>
              <a:t>Stauder</a:t>
            </a:r>
            <a:r>
              <a:rPr lang="en-GB" b="1" dirty="0"/>
              <a:t> v City of Ulm</a:t>
            </a:r>
            <a:endParaRPr lang="pl-PL" b="1" dirty="0"/>
          </a:p>
          <a:p>
            <a:pPr marL="0" indent="0" algn="ctr">
              <a:buNone/>
            </a:pPr>
            <a:endParaRPr lang="pl-PL" b="1" dirty="0"/>
          </a:p>
          <a:p>
            <a:pPr marL="0" indent="0" algn="just">
              <a:buNone/>
            </a:pPr>
            <a:r>
              <a:rPr lang="pl-PL" dirty="0"/>
              <a:t>First ECJ </a:t>
            </a:r>
            <a:r>
              <a:rPr lang="pl-PL" dirty="0" err="1"/>
              <a:t>judgment</a:t>
            </a:r>
            <a:r>
              <a:rPr lang="pl-PL" dirty="0"/>
              <a:t> </a:t>
            </a:r>
            <a:r>
              <a:rPr lang="pl-PL" dirty="0" err="1"/>
              <a:t>where</a:t>
            </a:r>
            <a:r>
              <a:rPr lang="pl-PL" dirty="0"/>
              <a:t> the Court </a:t>
            </a:r>
            <a:r>
              <a:rPr lang="pl-PL" dirty="0" err="1"/>
              <a:t>analysed</a:t>
            </a:r>
            <a:r>
              <a:rPr lang="pl-PL" dirty="0"/>
              <a:t> the problem of </a:t>
            </a:r>
            <a:r>
              <a:rPr lang="pl-PL" dirty="0" err="1"/>
              <a:t>fundamental</a:t>
            </a:r>
            <a:r>
              <a:rPr lang="pl-PL" dirty="0"/>
              <a:t> </a:t>
            </a:r>
            <a:r>
              <a:rPr lang="pl-PL" dirty="0" err="1"/>
              <a:t>human</a:t>
            </a:r>
            <a:r>
              <a:rPr lang="pl-PL" dirty="0"/>
              <a:t> </a:t>
            </a:r>
            <a:r>
              <a:rPr lang="pl-PL" dirty="0" err="1"/>
              <a:t>rights</a:t>
            </a:r>
            <a:r>
              <a:rPr lang="pl-PL" dirty="0"/>
              <a:t>.</a:t>
            </a:r>
          </a:p>
          <a:p>
            <a:pPr marL="0" indent="0" algn="just">
              <a:buNone/>
            </a:pPr>
            <a:endParaRPr lang="pl-PL" dirty="0"/>
          </a:p>
          <a:p>
            <a:pPr marL="0" indent="0" algn="just">
              <a:buNone/>
            </a:pPr>
            <a:r>
              <a:rPr lang="pl-PL" dirty="0"/>
              <a:t>https://eur-lex.europa.eu/legal-content/EN/TXT/?uri=CELEX%3A61969CJ0029 </a:t>
            </a:r>
            <a:endParaRPr lang="en-GB" dirty="0"/>
          </a:p>
        </p:txBody>
      </p:sp>
      <p:pic>
        <p:nvPicPr>
          <p:cNvPr id="4" name="Picture 4" descr="Main page | Uniwersytet Wrocławski">
            <a:extLst>
              <a:ext uri="{FF2B5EF4-FFF2-40B4-BE49-F238E27FC236}">
                <a16:creationId xmlns:a16="http://schemas.microsoft.com/office/drawing/2014/main" id="{9503B0DF-AE5F-4E65-ABE9-F05ADF0BE7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70368"/>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607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8D8836-3AD9-45C9-8FD8-924DF0586331}"/>
              </a:ext>
            </a:extLst>
          </p:cNvPr>
          <p:cNvSpPr>
            <a:spLocks noGrp="1"/>
          </p:cNvSpPr>
          <p:nvPr>
            <p:ph type="title"/>
          </p:nvPr>
        </p:nvSpPr>
        <p:spPr/>
        <p:txBody>
          <a:bodyPr/>
          <a:lstStyle/>
          <a:p>
            <a:r>
              <a:rPr lang="pl-PL" dirty="0"/>
              <a:t>70s &amp; 80s</a:t>
            </a:r>
            <a:endParaRPr lang="en-GB" dirty="0"/>
          </a:p>
        </p:txBody>
      </p:sp>
      <p:sp>
        <p:nvSpPr>
          <p:cNvPr id="3" name="Symbol zastępczy zawartości 2">
            <a:extLst>
              <a:ext uri="{FF2B5EF4-FFF2-40B4-BE49-F238E27FC236}">
                <a16:creationId xmlns:a16="http://schemas.microsoft.com/office/drawing/2014/main" id="{89B5DA68-DE4A-471D-8E2D-7EFFF80650CA}"/>
              </a:ext>
            </a:extLst>
          </p:cNvPr>
          <p:cNvSpPr>
            <a:spLocks noGrp="1"/>
          </p:cNvSpPr>
          <p:nvPr>
            <p:ph idx="1"/>
          </p:nvPr>
        </p:nvSpPr>
        <p:spPr/>
        <p:txBody>
          <a:bodyPr/>
          <a:lstStyle/>
          <a:p>
            <a:pPr algn="just"/>
            <a:r>
              <a:rPr lang="en-GB" dirty="0"/>
              <a:t>1975 - Consultation of the Ministers for Justice and Home Affairs of the Member States on internal security matters, in particular combating terrorism. </a:t>
            </a:r>
            <a:endParaRPr lang="pl-PL" dirty="0"/>
          </a:p>
          <a:p>
            <a:pPr algn="just"/>
            <a:r>
              <a:rPr lang="en-GB" dirty="0"/>
              <a:t>Creation of the TREVI group - the first stage of cooperation towards common structures in the field of criminal law/cooperation in criminal matters.</a:t>
            </a:r>
            <a:endParaRPr lang="pl-PL" dirty="0"/>
          </a:p>
          <a:p>
            <a:pPr algn="just"/>
            <a:r>
              <a:rPr lang="en-GB" dirty="0"/>
              <a:t>In the mid-1970s, at the initiative of France, several attempts were also made to create a so-called "European judicial area", mainly aimed at strengthening horizontal cooperation between the judicial authorities of the Member States in criminal</a:t>
            </a:r>
          </a:p>
        </p:txBody>
      </p:sp>
      <p:pic>
        <p:nvPicPr>
          <p:cNvPr id="4" name="Picture 4" descr="Main page | Uniwersytet Wrocławski">
            <a:extLst>
              <a:ext uri="{FF2B5EF4-FFF2-40B4-BE49-F238E27FC236}">
                <a16:creationId xmlns:a16="http://schemas.microsoft.com/office/drawing/2014/main" id="{B46C65C5-1168-4690-B398-8AC9CFFF7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473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20CF50-D5B1-41BC-A5ED-B716CF507890}"/>
              </a:ext>
            </a:extLst>
          </p:cNvPr>
          <p:cNvSpPr>
            <a:spLocks noGrp="1"/>
          </p:cNvSpPr>
          <p:nvPr>
            <p:ph type="title"/>
          </p:nvPr>
        </p:nvSpPr>
        <p:spPr/>
        <p:txBody>
          <a:bodyPr/>
          <a:lstStyle/>
          <a:p>
            <a:r>
              <a:rPr lang="pl-PL" dirty="0"/>
              <a:t>TREVI </a:t>
            </a:r>
            <a:r>
              <a:rPr lang="pl-PL" dirty="0" err="1"/>
              <a:t>Group</a:t>
            </a:r>
            <a:endParaRPr lang="en-GB" dirty="0"/>
          </a:p>
        </p:txBody>
      </p:sp>
      <p:sp>
        <p:nvSpPr>
          <p:cNvPr id="3" name="Symbol zastępczy zawartości 2">
            <a:extLst>
              <a:ext uri="{FF2B5EF4-FFF2-40B4-BE49-F238E27FC236}">
                <a16:creationId xmlns:a16="http://schemas.microsoft.com/office/drawing/2014/main" id="{87FD86B8-DB47-4107-8974-89EBD9E184B1}"/>
              </a:ext>
            </a:extLst>
          </p:cNvPr>
          <p:cNvSpPr>
            <a:spLocks noGrp="1"/>
          </p:cNvSpPr>
          <p:nvPr>
            <p:ph idx="1"/>
          </p:nvPr>
        </p:nvSpPr>
        <p:spPr/>
        <p:txBody>
          <a:bodyPr/>
          <a:lstStyle/>
          <a:p>
            <a:pPr algn="just"/>
            <a:r>
              <a:rPr lang="pl-PL" dirty="0"/>
              <a:t>TREVI - </a:t>
            </a:r>
            <a:r>
              <a:rPr lang="fr-FR" i="1" dirty="0"/>
              <a:t>Terrorisme, Radicalisme, Extremise et Violence</a:t>
            </a:r>
            <a:r>
              <a:rPr lang="pl-PL" i="1" dirty="0"/>
              <a:t> </a:t>
            </a:r>
            <a:r>
              <a:rPr lang="pl-PL" dirty="0"/>
              <a:t>– </a:t>
            </a:r>
            <a:r>
              <a:rPr lang="pl-PL" dirty="0" err="1"/>
              <a:t>informal</a:t>
            </a:r>
            <a:r>
              <a:rPr lang="pl-PL" dirty="0"/>
              <a:t> groupe </a:t>
            </a:r>
            <a:r>
              <a:rPr lang="pl-PL" dirty="0" err="1"/>
              <a:t>created</a:t>
            </a:r>
            <a:r>
              <a:rPr lang="pl-PL" dirty="0"/>
              <a:t> in 70s. </a:t>
            </a:r>
          </a:p>
          <a:p>
            <a:pPr algn="just"/>
            <a:r>
              <a:rPr lang="en-GB" dirty="0"/>
              <a:t>The creation of TREVI was prompted by several terrorist acts, most notably the hostage taking and subsequent </a:t>
            </a:r>
            <a:r>
              <a:rPr lang="en-GB" b="1" dirty="0"/>
              <a:t>massacre during the 1972 Olympic Games in Munich</a:t>
            </a:r>
            <a:r>
              <a:rPr lang="en-GB" dirty="0"/>
              <a:t>, and the inability of Interpol at that time to effectively assist the European countries in combatting terrorism.</a:t>
            </a:r>
            <a:endParaRPr lang="pl-PL" dirty="0"/>
          </a:p>
          <a:p>
            <a:pPr algn="just"/>
            <a:r>
              <a:rPr lang="en-GB" dirty="0">
                <a:hlinkClick r:id="rId2"/>
              </a:rPr>
              <a:t>https://www.youtube.com/watch?v=D3K9VJ6dhNQ&amp;t=32s</a:t>
            </a:r>
            <a:r>
              <a:rPr lang="pl-PL" dirty="0"/>
              <a:t> </a:t>
            </a:r>
          </a:p>
          <a:p>
            <a:pPr algn="just"/>
            <a:r>
              <a:rPr lang="pl-PL" dirty="0" err="1"/>
              <a:t>See</a:t>
            </a:r>
            <a:r>
              <a:rPr lang="pl-PL" dirty="0"/>
              <a:t> </a:t>
            </a:r>
            <a:r>
              <a:rPr lang="pl-PL" dirty="0" err="1"/>
              <a:t>also</a:t>
            </a:r>
            <a:r>
              <a:rPr lang="pl-PL" dirty="0"/>
              <a:t> the </a:t>
            </a:r>
            <a:r>
              <a:rPr lang="pl-PL" dirty="0" err="1"/>
              <a:t>movie</a:t>
            </a:r>
            <a:r>
              <a:rPr lang="pl-PL" dirty="0"/>
              <a:t> </a:t>
            </a:r>
            <a:r>
              <a:rPr lang="pl-PL" i="1" dirty="0"/>
              <a:t>Munch </a:t>
            </a:r>
            <a:r>
              <a:rPr lang="pl-PL" dirty="0"/>
              <a:t>2005 with </a:t>
            </a:r>
            <a:r>
              <a:rPr lang="pl-PL" dirty="0" err="1"/>
              <a:t>Eric</a:t>
            </a:r>
            <a:r>
              <a:rPr lang="pl-PL" dirty="0"/>
              <a:t> Bana, Daniel Craig </a:t>
            </a:r>
            <a:endParaRPr lang="en-GB" dirty="0"/>
          </a:p>
        </p:txBody>
      </p:sp>
      <p:pic>
        <p:nvPicPr>
          <p:cNvPr id="4" name="Picture 4" descr="Main page | Uniwersytet Wrocławski">
            <a:extLst>
              <a:ext uri="{FF2B5EF4-FFF2-40B4-BE49-F238E27FC236}">
                <a16:creationId xmlns:a16="http://schemas.microsoft.com/office/drawing/2014/main" id="{63BF7347-39D2-474D-8F0D-5EB9F70D0F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938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127B4A-F638-4102-ABEB-F4B3EF3AFA39}"/>
              </a:ext>
            </a:extLst>
          </p:cNvPr>
          <p:cNvSpPr>
            <a:spLocks noGrp="1"/>
          </p:cNvSpPr>
          <p:nvPr>
            <p:ph type="title"/>
          </p:nvPr>
        </p:nvSpPr>
        <p:spPr>
          <a:xfrm>
            <a:off x="838200" y="365125"/>
            <a:ext cx="7848600" cy="1325563"/>
          </a:xfrm>
        </p:spPr>
        <p:txBody>
          <a:bodyPr/>
          <a:lstStyle/>
          <a:p>
            <a:r>
              <a:rPr lang="pl-PL" dirty="0"/>
              <a:t>TREVI </a:t>
            </a:r>
            <a:r>
              <a:rPr lang="pl-PL" dirty="0" err="1"/>
              <a:t>Group</a:t>
            </a:r>
            <a:endParaRPr lang="en-GB" dirty="0"/>
          </a:p>
        </p:txBody>
      </p:sp>
      <p:sp>
        <p:nvSpPr>
          <p:cNvPr id="3" name="Symbol zastępczy zawartości 2">
            <a:extLst>
              <a:ext uri="{FF2B5EF4-FFF2-40B4-BE49-F238E27FC236}">
                <a16:creationId xmlns:a16="http://schemas.microsoft.com/office/drawing/2014/main" id="{7FC8553D-D293-4AFB-B14D-2CF22ED11B6A}"/>
              </a:ext>
            </a:extLst>
          </p:cNvPr>
          <p:cNvSpPr>
            <a:spLocks noGrp="1"/>
          </p:cNvSpPr>
          <p:nvPr>
            <p:ph idx="1"/>
          </p:nvPr>
        </p:nvSpPr>
        <p:spPr>
          <a:xfrm>
            <a:off x="838200" y="1564398"/>
            <a:ext cx="10515600" cy="4814099"/>
          </a:xfrm>
        </p:spPr>
        <p:txBody>
          <a:bodyPr>
            <a:normAutofit fontScale="92500" lnSpcReduction="10000"/>
          </a:bodyPr>
          <a:lstStyle/>
          <a:p>
            <a:pPr algn="just"/>
            <a:r>
              <a:rPr lang="pl-PL" dirty="0"/>
              <a:t>TREVI</a:t>
            </a:r>
            <a:r>
              <a:rPr lang="en-GB" dirty="0"/>
              <a:t> I - gathering and exchanging information on terrorist organisations.</a:t>
            </a:r>
            <a:endParaRPr lang="pl-PL" dirty="0"/>
          </a:p>
          <a:p>
            <a:pPr algn="just"/>
            <a:r>
              <a:rPr lang="pl-PL" dirty="0"/>
              <a:t>TREVI</a:t>
            </a:r>
            <a:r>
              <a:rPr lang="en-GB" dirty="0"/>
              <a:t> II (1976) - police training and equipment, forensic technology - common state</a:t>
            </a:r>
            <a:endParaRPr lang="pl-PL" dirty="0"/>
          </a:p>
          <a:p>
            <a:pPr algn="just"/>
            <a:r>
              <a:rPr lang="pl-PL" dirty="0"/>
              <a:t>TREVI</a:t>
            </a:r>
            <a:r>
              <a:rPr lang="en-GB" dirty="0"/>
              <a:t> III ( 1986) - international organised crime, drug crime. </a:t>
            </a:r>
            <a:endParaRPr lang="pl-PL" dirty="0"/>
          </a:p>
          <a:p>
            <a:pPr algn="just"/>
            <a:r>
              <a:rPr lang="pl-PL" dirty="0"/>
              <a:t>TREVI</a:t>
            </a:r>
            <a:r>
              <a:rPr lang="en-GB" dirty="0"/>
              <a:t> 92 (1989) - impact of free movement of persons on public security; studies the possibility of creating a common information system.  </a:t>
            </a:r>
            <a:endParaRPr lang="pl-PL" dirty="0"/>
          </a:p>
          <a:p>
            <a:pPr lvl="1" algn="just"/>
            <a:r>
              <a:rPr lang="en-GB" dirty="0"/>
              <a:t>The system was created within the framework of Schengen cooperation - SIS </a:t>
            </a:r>
            <a:endParaRPr lang="pl-PL" dirty="0"/>
          </a:p>
          <a:p>
            <a:pPr algn="just"/>
            <a:r>
              <a:rPr lang="pl-PL" dirty="0" err="1"/>
              <a:t>TREVI’s</a:t>
            </a:r>
            <a:r>
              <a:rPr lang="en-GB" dirty="0"/>
              <a:t> most important achievement - the introduction of an effective mutual information system between the countries involved and the introduction of a system of liaison officers to enable direct contacts.</a:t>
            </a:r>
            <a:endParaRPr lang="pl-PL" dirty="0"/>
          </a:p>
          <a:p>
            <a:pPr algn="just"/>
            <a:r>
              <a:rPr lang="pl-PL" dirty="0"/>
              <a:t>TREVI</a:t>
            </a:r>
            <a:r>
              <a:rPr lang="en-GB" dirty="0"/>
              <a:t> cooperation existed until the entry into force of the Maastricht Treaty</a:t>
            </a:r>
            <a:r>
              <a:rPr lang="pl-PL" dirty="0"/>
              <a:t>.</a:t>
            </a:r>
            <a:endParaRPr lang="en-GB" dirty="0"/>
          </a:p>
        </p:txBody>
      </p:sp>
      <p:pic>
        <p:nvPicPr>
          <p:cNvPr id="4" name="Picture 4" descr="Main page | Uniwersytet Wrocławski">
            <a:extLst>
              <a:ext uri="{FF2B5EF4-FFF2-40B4-BE49-F238E27FC236}">
                <a16:creationId xmlns:a16="http://schemas.microsoft.com/office/drawing/2014/main" id="{287CD623-EAFF-4589-B353-E9FC1DF0F7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26124"/>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97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026D58-CB53-4D2D-AD29-07ACF0E6009E}"/>
              </a:ext>
            </a:extLst>
          </p:cNvPr>
          <p:cNvSpPr>
            <a:spLocks noGrp="1"/>
          </p:cNvSpPr>
          <p:nvPr>
            <p:ph type="title"/>
          </p:nvPr>
        </p:nvSpPr>
        <p:spPr/>
        <p:txBody>
          <a:bodyPr/>
          <a:lstStyle/>
          <a:p>
            <a:r>
              <a:rPr lang="pl-PL" dirty="0" err="1"/>
              <a:t>Schengen</a:t>
            </a:r>
            <a:r>
              <a:rPr lang="pl-PL" dirty="0"/>
              <a:t> </a:t>
            </a:r>
            <a:r>
              <a:rPr lang="pl-PL" dirty="0" err="1"/>
              <a:t>Convention</a:t>
            </a:r>
            <a:endParaRPr lang="en-GB" dirty="0"/>
          </a:p>
        </p:txBody>
      </p:sp>
      <p:sp>
        <p:nvSpPr>
          <p:cNvPr id="3" name="Symbol zastępczy zawartości 2">
            <a:extLst>
              <a:ext uri="{FF2B5EF4-FFF2-40B4-BE49-F238E27FC236}">
                <a16:creationId xmlns:a16="http://schemas.microsoft.com/office/drawing/2014/main" id="{43D7E4C8-C477-458E-807E-ACAD5B1A4F0C}"/>
              </a:ext>
            </a:extLst>
          </p:cNvPr>
          <p:cNvSpPr>
            <a:spLocks noGrp="1"/>
          </p:cNvSpPr>
          <p:nvPr>
            <p:ph idx="1"/>
          </p:nvPr>
        </p:nvSpPr>
        <p:spPr>
          <a:xfrm>
            <a:off x="838200" y="1564399"/>
            <a:ext cx="10515600" cy="4928476"/>
          </a:xfrm>
        </p:spPr>
        <p:txBody>
          <a:bodyPr>
            <a:normAutofit fontScale="92500" lnSpcReduction="10000"/>
          </a:bodyPr>
          <a:lstStyle/>
          <a:p>
            <a:pPr algn="just"/>
            <a:r>
              <a:rPr lang="en-GB" dirty="0"/>
              <a:t>The Schengen Agreement signed on 15.6.1985 and the Convention implementing this Agreement of 1.6.199017 (both acts entered into force on 26.3.1995). </a:t>
            </a:r>
            <a:endParaRPr lang="pl-PL" dirty="0"/>
          </a:p>
          <a:p>
            <a:pPr algn="just"/>
            <a:r>
              <a:rPr lang="en-GB" dirty="0"/>
              <a:t>The Agreement was not originally an element of the Community law, but an international agreement concluded between 5 Member States - France, Germany and Benelux countries (Belgium, the Netherlands, Luxembourg), which decided to create a common territory without internal borders</a:t>
            </a:r>
            <a:endParaRPr lang="pl-PL" dirty="0"/>
          </a:p>
          <a:p>
            <a:pPr algn="just"/>
            <a:r>
              <a:rPr lang="en-GB" dirty="0"/>
              <a:t>The fight against crime within the Schengen area has been facilitated in particular by the possibility of using the SIS information system, the introduction of </a:t>
            </a:r>
            <a:r>
              <a:rPr lang="pl-PL" dirty="0" err="1"/>
              <a:t>common</a:t>
            </a:r>
            <a:r>
              <a:rPr lang="en-GB" dirty="0"/>
              <a:t> rules on cross-border observation and pursuit, and the strengthening of judicial cooperation between states by speeding up the execution of extradition requests and the provision of information on the execution of criminal sentences.</a:t>
            </a:r>
          </a:p>
        </p:txBody>
      </p:sp>
      <p:pic>
        <p:nvPicPr>
          <p:cNvPr id="4" name="Picture 4" descr="Main page | Uniwersytet Wrocławski">
            <a:extLst>
              <a:ext uri="{FF2B5EF4-FFF2-40B4-BE49-F238E27FC236}">
                <a16:creationId xmlns:a16="http://schemas.microsoft.com/office/drawing/2014/main" id="{2326CBA9-5860-4841-BFA4-BE8DD7C91B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70368"/>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0164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BDF2B1-7642-4E1E-B45E-5DF72167CCB4}"/>
              </a:ext>
            </a:extLst>
          </p:cNvPr>
          <p:cNvSpPr>
            <a:spLocks noGrp="1"/>
          </p:cNvSpPr>
          <p:nvPr>
            <p:ph type="title"/>
          </p:nvPr>
        </p:nvSpPr>
        <p:spPr/>
        <p:txBody>
          <a:bodyPr/>
          <a:lstStyle/>
          <a:p>
            <a:r>
              <a:rPr lang="pl-PL" dirty="0" err="1"/>
              <a:t>Schengen</a:t>
            </a:r>
            <a:r>
              <a:rPr lang="pl-PL" dirty="0"/>
              <a:t> </a:t>
            </a:r>
            <a:r>
              <a:rPr lang="pl-PL" dirty="0" err="1"/>
              <a:t>Convention</a:t>
            </a:r>
            <a:endParaRPr lang="en-GB" dirty="0"/>
          </a:p>
        </p:txBody>
      </p:sp>
      <p:sp>
        <p:nvSpPr>
          <p:cNvPr id="3" name="Symbol zastępczy zawartości 2">
            <a:extLst>
              <a:ext uri="{FF2B5EF4-FFF2-40B4-BE49-F238E27FC236}">
                <a16:creationId xmlns:a16="http://schemas.microsoft.com/office/drawing/2014/main" id="{2C82D1CE-A3FD-46B3-BD1B-0D483F6D7EB1}"/>
              </a:ext>
            </a:extLst>
          </p:cNvPr>
          <p:cNvSpPr>
            <a:spLocks noGrp="1"/>
          </p:cNvSpPr>
          <p:nvPr>
            <p:ph idx="1"/>
          </p:nvPr>
        </p:nvSpPr>
        <p:spPr/>
        <p:txBody>
          <a:bodyPr>
            <a:normAutofit fontScale="85000" lnSpcReduction="10000"/>
          </a:bodyPr>
          <a:lstStyle/>
          <a:p>
            <a:pPr algn="just"/>
            <a:r>
              <a:rPr lang="en-GB" dirty="0"/>
              <a:t>Article 9</a:t>
            </a:r>
          </a:p>
          <a:p>
            <a:pPr algn="just"/>
            <a:r>
              <a:rPr lang="en-GB" dirty="0"/>
              <a:t>1. The Contracting Parties undertake to adopt a </a:t>
            </a:r>
            <a:r>
              <a:rPr lang="en-GB" b="1" dirty="0"/>
              <a:t>common policy on the movement of persons and, in particular, on the arrangements for visas</a:t>
            </a:r>
            <a:r>
              <a:rPr lang="en-GB" dirty="0"/>
              <a:t>. They shall assist each other to that end. The Contracting Parties undertake to pursue through common consent the harmonisation of their policies on visas.</a:t>
            </a:r>
          </a:p>
          <a:p>
            <a:pPr algn="just"/>
            <a:r>
              <a:rPr lang="en-GB" dirty="0"/>
              <a:t>2. The visa arrangements relating to third States whose nationals are subject to visa arrangements common to all the Contracting Parties at the time of signing this Convention or at a later date may be amended only by common consent of all the Contracting Parties. A Contracting Party may in exceptional cases derogate from the common visa arrangements relating to a third State where overriding reasons of national policy require an urgent decision. It shall first consult the other Contracting Parties and, in its decision, take account of their interests and the consequences of that decision.</a:t>
            </a:r>
          </a:p>
          <a:p>
            <a:pPr algn="just"/>
            <a:endParaRPr lang="en-GB" dirty="0"/>
          </a:p>
        </p:txBody>
      </p:sp>
      <p:pic>
        <p:nvPicPr>
          <p:cNvPr id="4" name="Picture 4" descr="Main page | Uniwersytet Wrocławski">
            <a:extLst>
              <a:ext uri="{FF2B5EF4-FFF2-40B4-BE49-F238E27FC236}">
                <a16:creationId xmlns:a16="http://schemas.microsoft.com/office/drawing/2014/main" id="{857ABE79-2F41-4588-B0A4-3BB604C2C8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649" y="14612"/>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032044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3622</Words>
  <Application>Microsoft Office PowerPoint</Application>
  <PresentationFormat>Panoramiczny</PresentationFormat>
  <Paragraphs>168</Paragraphs>
  <Slides>32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32</vt:i4>
      </vt:variant>
    </vt:vector>
  </HeadingPairs>
  <TitlesOfParts>
    <vt:vector size="37" baseType="lpstr">
      <vt:lpstr>Arial</vt:lpstr>
      <vt:lpstr>Calibri</vt:lpstr>
      <vt:lpstr>Calibri Light</vt:lpstr>
      <vt:lpstr>Century Gothic</vt:lpstr>
      <vt:lpstr>Motyw pakietu Office</vt:lpstr>
      <vt:lpstr>EU Criminal Law II</vt:lpstr>
      <vt:lpstr>How to analyse history of EU Criminal Law?</vt:lpstr>
      <vt:lpstr>Beginings… </vt:lpstr>
      <vt:lpstr>Beginings… </vt:lpstr>
      <vt:lpstr>70s &amp; 80s</vt:lpstr>
      <vt:lpstr>TREVI Group</vt:lpstr>
      <vt:lpstr>TREVI Group</vt:lpstr>
      <vt:lpstr>Schengen Convention</vt:lpstr>
      <vt:lpstr>Schengen Convention</vt:lpstr>
      <vt:lpstr>Schengen Convention</vt:lpstr>
      <vt:lpstr>Schengen Convention</vt:lpstr>
      <vt:lpstr>Single European Act (SEA) </vt:lpstr>
      <vt:lpstr>Single European Act (SEA) </vt:lpstr>
      <vt:lpstr>Conventions between EC member states</vt:lpstr>
      <vt:lpstr>Maatsrich Treaty – 1992 </vt:lpstr>
      <vt:lpstr>Article K. Cooperation in the fields of justice and home affairs shall be governed by the following provisions</vt:lpstr>
      <vt:lpstr>Maatsrich Treaty – 1992 </vt:lpstr>
      <vt:lpstr>Corpus Iuris </vt:lpstr>
      <vt:lpstr>Amsterdam Treaty – 1997 </vt:lpstr>
      <vt:lpstr>Amsterdam Treaty – 1997 </vt:lpstr>
      <vt:lpstr>Amsterdam Treaty – 1997 </vt:lpstr>
      <vt:lpstr>Tampere Conclusions – 1999</vt:lpstr>
      <vt:lpstr>Tampere Conclusions - 1999</vt:lpstr>
      <vt:lpstr>Tampere Conclusions - 1999</vt:lpstr>
      <vt:lpstr>Tampere Conclusions - 1999</vt:lpstr>
      <vt:lpstr>Nice Treaty </vt:lpstr>
      <vt:lpstr>11.09.2001 and its consequences </vt:lpstr>
      <vt:lpstr>Hague programme </vt:lpstr>
      <vt:lpstr>Criminal law competences of EC?</vt:lpstr>
      <vt:lpstr>Case C-176/03 </vt:lpstr>
      <vt:lpstr>Case C-440/05</vt:lpstr>
      <vt:lpstr>Next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Criminal Law II</dc:title>
  <dc:creator>Dominika Czerniak</dc:creator>
  <cp:lastModifiedBy>Dominika Czerniak</cp:lastModifiedBy>
  <cp:revision>4</cp:revision>
  <dcterms:created xsi:type="dcterms:W3CDTF">2022-01-11T09:19:24Z</dcterms:created>
  <dcterms:modified xsi:type="dcterms:W3CDTF">2023-01-17T12:05:31Z</dcterms:modified>
</cp:coreProperties>
</file>