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  <p:sldId id="257" r:id="rId6"/>
    <p:sldId id="262" r:id="rId7"/>
    <p:sldId id="264" r:id="rId8"/>
    <p:sldId id="263" r:id="rId9"/>
    <p:sldId id="265" r:id="rId10"/>
    <p:sldId id="266" r:id="rId11"/>
    <p:sldId id="258" r:id="rId12"/>
    <p:sldId id="273" r:id="rId13"/>
    <p:sldId id="274" r:id="rId14"/>
    <p:sldId id="275" r:id="rId15"/>
    <p:sldId id="276" r:id="rId16"/>
    <p:sldId id="290" r:id="rId17"/>
    <p:sldId id="291" r:id="rId18"/>
    <p:sldId id="292" r:id="rId19"/>
    <p:sldId id="293" r:id="rId20"/>
    <p:sldId id="295" r:id="rId21"/>
    <p:sldId id="30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61" y="28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802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596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66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129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3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607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885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8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872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62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64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13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ission.europa.eu/strategy-and-policy/policies/justice-and-fundamental-rights/combatting-discrimination/racism-and-xenophobia/extending-eu-crimes-hate-speech-and-hate-crime_en" TargetMode="External"/><Relationship Id="rId2" Type="http://schemas.openxmlformats.org/officeDocument/2006/relationships/hyperlink" Target="https://commission.europa.eu/document/download/405d4be5-867b-4dcb-bf97-f61fae89868c_en?filename=1_1_178542_comm_eu_crimes_en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marcinwarchol/status/1609282119724834817?lang=en" TargetMode="External"/><Relationship Id="rId2" Type="http://schemas.openxmlformats.org/officeDocument/2006/relationships/hyperlink" Target="https://www.reuters.com/article/us-russia-lgbt-crime-idUSKBN1DL2F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france24.com/en/europe/20230516-homophobic-attacks-in-france-rose-almost-30-percent-last-year-lgbtq-group-says" TargetMode="External"/><Relationship Id="rId4" Type="http://schemas.openxmlformats.org/officeDocument/2006/relationships/hyperlink" Target="https://edition.cnn.com/interactive/2020/10/world/lgbt-free-poland-intl-scli-cnnphotos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hudoc.echr.coe.int/eng#{%22itemid%22:[%22001-72786%22]}" TargetMode="External"/><Relationship Id="rId2" Type="http://schemas.openxmlformats.org/officeDocument/2006/relationships/hyperlink" Target="https://www.europarl.europa.eu/RegData/etudes/BRIE/2021/698043/EPRS_BRI(2021)698043_EN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dition.cnn.com/interactive/2018/11/europe/antisemitism-poll-2018-int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IPPI 2013: ExCo proposes 12 month grace period for patents">
            <a:extLst>
              <a:ext uri="{FF2B5EF4-FFF2-40B4-BE49-F238E27FC236}">
                <a16:creationId xmlns:a16="http://schemas.microsoft.com/office/drawing/2014/main" id="{CD815C70-A327-44B7-A172-46C55B3C7C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32" t="8960" r="2698" b="-1"/>
          <a:stretch/>
        </p:blipFill>
        <p:spPr bwMode="auto">
          <a:xfrm>
            <a:off x="20" y="613664"/>
            <a:ext cx="5718616" cy="5509675"/>
          </a:xfrm>
          <a:custGeom>
            <a:avLst/>
            <a:gdLst/>
            <a:ahLst/>
            <a:cxnLst/>
            <a:rect l="l" t="t" r="r" b="b"/>
            <a:pathLst>
              <a:path w="5718636" h="5509675">
                <a:moveTo>
                  <a:pt x="0" y="0"/>
                </a:moveTo>
                <a:lnTo>
                  <a:pt x="2672821" y="0"/>
                </a:lnTo>
                <a:lnTo>
                  <a:pt x="2673116" y="639"/>
                </a:lnTo>
                <a:lnTo>
                  <a:pt x="3175662" y="639"/>
                </a:lnTo>
                <a:lnTo>
                  <a:pt x="5718636" y="5509675"/>
                </a:lnTo>
                <a:lnTo>
                  <a:pt x="502842" y="5509675"/>
                </a:lnTo>
                <a:lnTo>
                  <a:pt x="502842" y="5509036"/>
                </a:lnTo>
                <a:lnTo>
                  <a:pt x="0" y="5509036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35162EC-1454-4CCB-8689-1F91DB2C1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73747" y="1408814"/>
            <a:ext cx="5683102" cy="2235277"/>
          </a:xfrm>
        </p:spPr>
        <p:txBody>
          <a:bodyPr>
            <a:normAutofit fontScale="90000"/>
          </a:bodyPr>
          <a:lstStyle/>
          <a:p>
            <a:pPr algn="l"/>
            <a:r>
              <a:rPr lang="pl-PL" sz="5000">
                <a:solidFill>
                  <a:srgbClr val="FFFFFF"/>
                </a:solidFill>
              </a:rPr>
              <a:t>Harmonisation of substantive criminal law in the EU</a:t>
            </a:r>
            <a:endParaRPr lang="en-GB" sz="5000">
              <a:solidFill>
                <a:srgbClr val="FFFFFF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E4970EA-52E3-48B3-BA38-8BC2B14EF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86272" y="3651047"/>
            <a:ext cx="5370576" cy="911117"/>
          </a:xfrm>
        </p:spPr>
        <p:txBody>
          <a:bodyPr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280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9ECC9D-15BA-4BE3-948E-66179B663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Is</a:t>
            </a:r>
            <a:r>
              <a:rPr lang="pl-PL" b="1" dirty="0"/>
              <a:t> </a:t>
            </a:r>
            <a:r>
              <a:rPr lang="pl-PL" b="1" dirty="0" err="1"/>
              <a:t>racism</a:t>
            </a:r>
            <a:r>
              <a:rPr lang="pl-PL" b="1" dirty="0"/>
              <a:t>/</a:t>
            </a:r>
            <a:r>
              <a:rPr lang="pl-PL" b="1" dirty="0" err="1"/>
              <a:t>anti-Semitism</a:t>
            </a:r>
            <a:r>
              <a:rPr lang="pl-PL" b="1" dirty="0"/>
              <a:t>/</a:t>
            </a:r>
            <a:r>
              <a:rPr lang="pl-PL" b="1" dirty="0" err="1"/>
              <a:t>disrimination</a:t>
            </a:r>
            <a:r>
              <a:rPr lang="pl-PL" b="1" dirty="0"/>
              <a:t> </a:t>
            </a:r>
            <a:r>
              <a:rPr lang="pl-PL" b="1" dirty="0" err="1"/>
              <a:t>still</a:t>
            </a:r>
            <a:r>
              <a:rPr lang="pl-PL" b="1" dirty="0"/>
              <a:t> a problem in Europe?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C98CE9-BDEE-4B2D-8AD7-64364EC95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/>
              <a:t>What</a:t>
            </a:r>
            <a:r>
              <a:rPr lang="pl-PL" dirty="0"/>
              <a:t> do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think</a:t>
            </a:r>
            <a:r>
              <a:rPr lang="pl-PL" dirty="0"/>
              <a:t>?</a:t>
            </a:r>
          </a:p>
          <a:p>
            <a:r>
              <a:rPr lang="pl-PL" dirty="0"/>
              <a:t>Do </a:t>
            </a:r>
            <a:r>
              <a:rPr lang="pl-PL" dirty="0" err="1"/>
              <a:t>you</a:t>
            </a:r>
            <a:r>
              <a:rPr lang="pl-PL" dirty="0"/>
              <a:t> </a:t>
            </a:r>
            <a:r>
              <a:rPr lang="pl-PL" dirty="0" err="1"/>
              <a:t>know</a:t>
            </a:r>
            <a:r>
              <a:rPr lang="pl-PL" dirty="0"/>
              <a:t> </a:t>
            </a:r>
            <a:r>
              <a:rPr lang="pl-PL" dirty="0" err="1"/>
              <a:t>any</a:t>
            </a:r>
            <a:r>
              <a:rPr lang="pl-PL" dirty="0"/>
              <a:t> </a:t>
            </a:r>
            <a:r>
              <a:rPr lang="pl-PL" dirty="0" err="1"/>
              <a:t>examples</a:t>
            </a:r>
            <a:r>
              <a:rPr lang="pl-PL" dirty="0"/>
              <a:t> of </a:t>
            </a:r>
            <a:r>
              <a:rPr lang="pl-PL" dirty="0" err="1"/>
              <a:t>racism</a:t>
            </a:r>
            <a:r>
              <a:rPr lang="pl-PL" dirty="0"/>
              <a:t>/</a:t>
            </a:r>
            <a:r>
              <a:rPr lang="pl-PL" dirty="0" err="1"/>
              <a:t>xenofobia</a:t>
            </a:r>
            <a:r>
              <a:rPr lang="pl-PL" dirty="0"/>
              <a:t>/</a:t>
            </a:r>
            <a:r>
              <a:rPr lang="pl-PL" dirty="0" err="1"/>
              <a:t>discrimination</a:t>
            </a:r>
            <a:r>
              <a:rPr lang="pl-PL" dirty="0"/>
              <a:t>?</a:t>
            </a:r>
          </a:p>
          <a:p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any</a:t>
            </a:r>
            <a:r>
              <a:rPr lang="pl-PL" dirty="0"/>
              <a:t> </a:t>
            </a:r>
            <a:r>
              <a:rPr lang="pl-PL" dirty="0" err="1"/>
              <a:t>changes</a:t>
            </a:r>
            <a:r>
              <a:rPr lang="pl-PL" dirty="0"/>
              <a:t> in the </a:t>
            </a:r>
            <a:r>
              <a:rPr lang="pl-PL" dirty="0" err="1"/>
              <a:t>society</a:t>
            </a:r>
            <a:r>
              <a:rPr lang="pl-PL" dirty="0"/>
              <a:t>? </a:t>
            </a:r>
          </a:p>
          <a:p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is</a:t>
            </a:r>
            <a:r>
              <a:rPr lang="pl-PL" dirty="0"/>
              <a:t> a </a:t>
            </a:r>
            <a:r>
              <a:rPr lang="pl-PL" dirty="0" err="1"/>
              <a:t>hate</a:t>
            </a:r>
            <a:r>
              <a:rPr lang="pl-PL" dirty="0"/>
              <a:t> </a:t>
            </a:r>
            <a:r>
              <a:rPr lang="pl-PL" dirty="0" err="1"/>
              <a:t>speach</a:t>
            </a:r>
            <a:r>
              <a:rPr lang="pl-PL" dirty="0"/>
              <a:t>? </a:t>
            </a:r>
            <a:r>
              <a:rPr lang="pl-PL" dirty="0" err="1"/>
              <a:t>Is</a:t>
            </a:r>
            <a:r>
              <a:rPr lang="pl-PL" dirty="0"/>
              <a:t> 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dirty="0" err="1"/>
              <a:t>something</a:t>
            </a:r>
            <a:r>
              <a:rPr lang="pl-PL" dirty="0"/>
              <a:t> </a:t>
            </a:r>
            <a:r>
              <a:rPr lang="pl-PL" dirty="0" err="1"/>
              <a:t>similar</a:t>
            </a:r>
            <a:r>
              <a:rPr lang="pl-PL" dirty="0"/>
              <a:t> to </a:t>
            </a:r>
            <a:r>
              <a:rPr lang="pl-PL" dirty="0" err="1"/>
              <a:t>racism</a:t>
            </a:r>
            <a:r>
              <a:rPr lang="pl-PL" dirty="0"/>
              <a:t> etc.?</a:t>
            </a:r>
          </a:p>
          <a:p>
            <a:r>
              <a:rPr lang="pl-PL" dirty="0"/>
              <a:t>Do the </a:t>
            </a:r>
            <a:r>
              <a:rPr lang="pl-PL" dirty="0" err="1"/>
              <a:t>companies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 Facebook [Meta], X </a:t>
            </a:r>
            <a:r>
              <a:rPr lang="pl-PL" dirty="0" err="1"/>
              <a:t>or</a:t>
            </a:r>
            <a:r>
              <a:rPr lang="pl-PL" dirty="0"/>
              <a:t> </a:t>
            </a:r>
            <a:r>
              <a:rPr lang="pl-PL" dirty="0" err="1"/>
              <a:t>other</a:t>
            </a:r>
            <a:r>
              <a:rPr lang="pl-PL" dirty="0"/>
              <a:t> </a:t>
            </a:r>
            <a:r>
              <a:rPr lang="pl-PL" dirty="0" err="1"/>
              <a:t>have</a:t>
            </a:r>
            <a:r>
              <a:rPr lang="pl-PL" dirty="0"/>
              <a:t> </a:t>
            </a:r>
            <a:r>
              <a:rPr lang="pl-PL" dirty="0" err="1"/>
              <a:t>obligations</a:t>
            </a:r>
            <a:r>
              <a:rPr lang="pl-PL" dirty="0"/>
              <a:t> to </a:t>
            </a:r>
            <a:r>
              <a:rPr lang="pl-PL" dirty="0" err="1"/>
              <a:t>fight</a:t>
            </a:r>
            <a:r>
              <a:rPr lang="pl-PL" dirty="0"/>
              <a:t> </a:t>
            </a:r>
            <a:r>
              <a:rPr lang="pl-PL" dirty="0" err="1"/>
              <a:t>against</a:t>
            </a:r>
            <a:r>
              <a:rPr lang="pl-PL" dirty="0"/>
              <a:t> </a:t>
            </a:r>
            <a:r>
              <a:rPr lang="pl-PL" dirty="0" err="1"/>
              <a:t>hate</a:t>
            </a:r>
            <a:r>
              <a:rPr lang="pl-PL" dirty="0"/>
              <a:t> speech? </a:t>
            </a:r>
            <a:r>
              <a:rPr lang="pl-PL" dirty="0" err="1"/>
              <a:t>What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pl-PL" dirty="0" err="1"/>
              <a:t>posts</a:t>
            </a:r>
            <a:r>
              <a:rPr lang="pl-PL" dirty="0"/>
              <a:t> on </a:t>
            </a:r>
            <a:r>
              <a:rPr lang="pl-PL" dirty="0" err="1"/>
              <a:t>those</a:t>
            </a:r>
            <a:r>
              <a:rPr lang="pl-PL" dirty="0"/>
              <a:t> </a:t>
            </a:r>
            <a:r>
              <a:rPr lang="pl-PL" dirty="0" err="1"/>
              <a:t>platforms</a:t>
            </a:r>
            <a:r>
              <a:rPr lang="pl-PL" dirty="0"/>
              <a:t>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7828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AA03DC-AEF2-41E9-9FCA-FB5B13E4B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Framework </a:t>
            </a:r>
            <a:r>
              <a:rPr lang="pl-PL" b="1" dirty="0" err="1"/>
              <a:t>decision</a:t>
            </a:r>
            <a:r>
              <a:rPr lang="pl-PL" b="1" dirty="0"/>
              <a:t> 2008/913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886955-4D0A-491A-BBFD-3A6B29B59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2" y="1634247"/>
            <a:ext cx="10425835" cy="471791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GB" dirty="0"/>
              <a:t>Offences concerning racism and xenophobia</a:t>
            </a:r>
          </a:p>
          <a:p>
            <a:pPr marL="0" indent="0" algn="just">
              <a:buNone/>
            </a:pPr>
            <a:r>
              <a:rPr lang="en-GB" dirty="0"/>
              <a:t>1.   Each Member State shall take the measures necessary to ensure that the following intentional conduct is punishable:</a:t>
            </a:r>
          </a:p>
          <a:p>
            <a:pPr marL="0" indent="0" algn="just">
              <a:buNone/>
            </a:pPr>
            <a:r>
              <a:rPr lang="en-GB" dirty="0"/>
              <a:t>(a)</a:t>
            </a:r>
            <a:r>
              <a:rPr lang="pl-PL" dirty="0"/>
              <a:t> </a:t>
            </a:r>
            <a:r>
              <a:rPr lang="en-GB" dirty="0"/>
              <a:t>publicly inciting to violence or hatred directed against a group of persons or a member of such a group defined by reference to </a:t>
            </a:r>
            <a:r>
              <a:rPr lang="en-GB" b="1" dirty="0"/>
              <a:t>race, colour, religion, descent or national or ethnic origin</a:t>
            </a:r>
            <a:r>
              <a:rPr lang="en-GB" dirty="0"/>
              <a:t>;</a:t>
            </a:r>
          </a:p>
          <a:p>
            <a:pPr marL="0" indent="0" algn="just">
              <a:buNone/>
            </a:pPr>
            <a:r>
              <a:rPr lang="en-GB" dirty="0"/>
              <a:t>(b)</a:t>
            </a:r>
            <a:r>
              <a:rPr lang="pl-PL" dirty="0"/>
              <a:t> </a:t>
            </a:r>
            <a:r>
              <a:rPr lang="en-GB" dirty="0"/>
              <a:t>the commission of an act referred to in point (a) by </a:t>
            </a:r>
            <a:r>
              <a:rPr lang="en-GB" b="1" dirty="0"/>
              <a:t>public dissemination or distribution of tracts, pictures or other material</a:t>
            </a:r>
            <a:r>
              <a:rPr lang="en-GB" dirty="0"/>
              <a:t>;</a:t>
            </a:r>
          </a:p>
          <a:p>
            <a:pPr marL="0" indent="0" algn="just">
              <a:buNone/>
            </a:pPr>
            <a:r>
              <a:rPr lang="en-GB" dirty="0"/>
              <a:t>(c)</a:t>
            </a:r>
            <a:r>
              <a:rPr lang="pl-PL" dirty="0"/>
              <a:t> </a:t>
            </a:r>
            <a:r>
              <a:rPr lang="en-GB" b="1" dirty="0"/>
              <a:t>publicly condoning, denying or grossly trivialising crimes of genocide, crimes against humanity and war crimes as defined in Articles 6, 7 and 8 of the Statute of the International Criminal Court</a:t>
            </a:r>
            <a:r>
              <a:rPr lang="en-GB" dirty="0"/>
              <a:t>, directed against a group of persons or a member of such a group defined by reference to race, colour, religion, descent or national or ethnic origin when the conduct is carried out in a manner likely to incite to violence or hatred against such a group or a member of such a group;</a:t>
            </a:r>
          </a:p>
          <a:p>
            <a:pPr marL="0" indent="0" algn="just">
              <a:buNone/>
            </a:pPr>
            <a:r>
              <a:rPr lang="en-GB" dirty="0"/>
              <a:t>(d)</a:t>
            </a:r>
            <a:r>
              <a:rPr lang="pl-PL" dirty="0"/>
              <a:t> </a:t>
            </a:r>
            <a:r>
              <a:rPr lang="en-GB" b="1" dirty="0"/>
              <a:t>publicly condoning, denying or grossly trivialising the crimes defined in Article 6 of the Charter of the International Military Tribunal appended to the London Agreement of 8 August 1945, directed against a group of persons or a member of such a group defined by reference to race, colour, religion, descent or national or ethnic origin when the conduct is carried out in a manner likely to incite to violence or hatred against such a group or a member of such a group.</a:t>
            </a:r>
          </a:p>
        </p:txBody>
      </p:sp>
    </p:spTree>
    <p:extLst>
      <p:ext uri="{BB962C8B-B14F-4D97-AF65-F5344CB8AC3E}">
        <p14:creationId xmlns:p14="http://schemas.microsoft.com/office/powerpoint/2010/main" val="2979508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4F41BE-A378-48C1-91F3-98E1FAA72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Framework </a:t>
            </a:r>
            <a:r>
              <a:rPr lang="pl-PL" b="1" dirty="0" err="1"/>
              <a:t>decision</a:t>
            </a:r>
            <a:r>
              <a:rPr lang="pl-PL" b="1" dirty="0"/>
              <a:t> 2008/913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F46CDA-932A-47AA-AABD-EEB65E40B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i="1" dirty="0"/>
              <a:t>Article 3</a:t>
            </a:r>
          </a:p>
          <a:p>
            <a:pPr algn="just"/>
            <a:r>
              <a:rPr lang="en-GB" b="1" dirty="0"/>
              <a:t>Criminal penalties</a:t>
            </a:r>
          </a:p>
          <a:p>
            <a:pPr algn="just"/>
            <a:r>
              <a:rPr lang="en-GB" dirty="0"/>
              <a:t>1.   Each Member State shall take the necessary measures to ensure that the conduct referred to in Articles 1 and 2 is punishable by </a:t>
            </a:r>
            <a:r>
              <a:rPr lang="en-GB" b="1" dirty="0"/>
              <a:t>effective, proportionate and dissuasive criminal penalties.</a:t>
            </a:r>
          </a:p>
          <a:p>
            <a:pPr algn="just"/>
            <a:r>
              <a:rPr lang="en-GB" dirty="0"/>
              <a:t>2.   Each Member State shall take the necessary measures to ensure that the conduct referred to in Article 1 is punishable by criminal penalties of a maximum of at least between 1 and 3 years of imprisonment.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996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E4C5B3-9FA3-E3E0-E2C1-215B1B7B0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New </a:t>
            </a:r>
            <a:r>
              <a:rPr lang="pl-PL" dirty="0" err="1"/>
              <a:t>initiative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95FCB5-FF2D-39C2-3975-223493FFB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>
                <a:latin typeface="+mj-lt"/>
              </a:rPr>
              <a:t>„</a:t>
            </a:r>
            <a:r>
              <a:rPr lang="en-US" b="0" i="0" dirty="0">
                <a:solidFill>
                  <a:srgbClr val="404040"/>
                </a:solidFill>
                <a:effectLst/>
                <a:latin typeface="+mj-lt"/>
              </a:rPr>
              <a:t>On 9 December 2021, the Commission adopted a Communication on '</a:t>
            </a:r>
            <a:r>
              <a:rPr lang="en-US" b="0" i="0" u="sng" dirty="0">
                <a:solidFill>
                  <a:srgbClr val="004494"/>
                </a:solidFill>
                <a:effectLst/>
                <a:latin typeface="+mj-lt"/>
                <a:hlinkClick r:id="rId2"/>
              </a:rPr>
              <a:t>A more inclusive and protective Europe: extending the list of EU crimes to hate speech and hate crime</a:t>
            </a:r>
            <a:r>
              <a:rPr lang="en-US" b="0" i="0" dirty="0">
                <a:solidFill>
                  <a:srgbClr val="404040"/>
                </a:solidFill>
                <a:effectLst/>
                <a:latin typeface="+mj-lt"/>
              </a:rPr>
              <a:t>' which aims to trigger a Council Decision extending to hate crime and hate speech the current list of so-called ‘EU crimes’ as laid down in Art 83 TFEU. Such decision would enable the Commission, in a second stage, to strengthen the legal framework on tackling hate speech and hate crime across the EU.</a:t>
            </a:r>
            <a:r>
              <a:rPr lang="pl-PL" b="0" i="0" dirty="0">
                <a:solidFill>
                  <a:srgbClr val="404040"/>
                </a:solidFill>
                <a:effectLst/>
                <a:latin typeface="+mj-lt"/>
              </a:rPr>
              <a:t>”</a:t>
            </a:r>
          </a:p>
          <a:p>
            <a:pPr algn="just"/>
            <a:r>
              <a:rPr lang="pl-PL" dirty="0">
                <a:latin typeface="+mj-lt"/>
                <a:hlinkClick r:id="rId3"/>
              </a:rPr>
              <a:t>https://commission.europa.eu/strategy-and-policy/policies/justice-and-fundamental-rights/combatting-discrimination/racism-and-xenophobia/extending-eu-crimes-hate-speech-and-hate-crime_en</a:t>
            </a:r>
            <a:r>
              <a:rPr lang="pl-PL" dirty="0">
                <a:latin typeface="+mj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8338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B9157E-B578-B6B3-605A-270406258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New </a:t>
            </a:r>
            <a:r>
              <a:rPr lang="pl-PL" dirty="0" err="1"/>
              <a:t>initiative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B9F4BB-DEC3-A615-E1DB-F0B812D75D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„</a:t>
            </a:r>
            <a:r>
              <a:rPr lang="en-US" dirty="0"/>
              <a:t>As a second step, the Commission may propose the adoption of </a:t>
            </a:r>
            <a:r>
              <a:rPr lang="en-US" b="1" dirty="0"/>
              <a:t>directives establishing minimum rules on the definitions and sanctions of hate speech and hate crime to be adopted by the European Parliament and the Council </a:t>
            </a:r>
            <a:r>
              <a:rPr lang="en-US" dirty="0"/>
              <a:t>in line with the ordinary legislative procedure.</a:t>
            </a:r>
            <a:r>
              <a:rPr lang="pl-PL" dirty="0"/>
              <a:t>”</a:t>
            </a:r>
          </a:p>
          <a:p>
            <a:pPr algn="just"/>
            <a:r>
              <a:rPr lang="pl-PL" dirty="0" err="1"/>
              <a:t>Rights</a:t>
            </a:r>
            <a:r>
              <a:rPr lang="pl-PL" dirty="0"/>
              <a:t> of the </a:t>
            </a:r>
            <a:r>
              <a:rPr lang="pl-PL" dirty="0" err="1"/>
              <a:t>minorities</a:t>
            </a:r>
            <a:r>
              <a:rPr lang="pl-PL" dirty="0"/>
              <a:t> </a:t>
            </a:r>
            <a:r>
              <a:rPr lang="pl-PL" dirty="0" err="1"/>
              <a:t>should</a:t>
            </a:r>
            <a:r>
              <a:rPr lang="pl-PL" dirty="0"/>
              <a:t> be </a:t>
            </a:r>
            <a:r>
              <a:rPr lang="pl-PL" dirty="0" err="1"/>
              <a:t>more</a:t>
            </a:r>
            <a:r>
              <a:rPr lang="pl-PL" dirty="0"/>
              <a:t> </a:t>
            </a:r>
            <a:r>
              <a:rPr lang="pl-PL" dirty="0" err="1"/>
              <a:t>protected</a:t>
            </a:r>
            <a:r>
              <a:rPr lang="pl-PL" dirty="0"/>
              <a:t>. </a:t>
            </a:r>
          </a:p>
          <a:p>
            <a:pPr algn="just"/>
            <a:r>
              <a:rPr lang="pl-PL" dirty="0" err="1"/>
              <a:t>There</a:t>
            </a:r>
            <a:r>
              <a:rPr lang="pl-PL" dirty="0"/>
              <a:t>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dirty="0" err="1"/>
              <a:t>several</a:t>
            </a:r>
            <a:r>
              <a:rPr lang="pl-PL" dirty="0"/>
              <a:t> </a:t>
            </a:r>
            <a:r>
              <a:rPr lang="pl-PL" dirty="0" err="1"/>
              <a:t>plans</a:t>
            </a:r>
            <a:r>
              <a:rPr lang="pl-PL" dirty="0"/>
              <a:t>/</a:t>
            </a:r>
            <a:r>
              <a:rPr lang="pl-PL" dirty="0" err="1"/>
              <a:t>programms</a:t>
            </a:r>
            <a:r>
              <a:rPr lang="pl-PL" dirty="0"/>
              <a:t>:</a:t>
            </a:r>
          </a:p>
          <a:p>
            <a:pPr lvl="1" algn="just"/>
            <a:r>
              <a:rPr lang="fr-FR" dirty="0"/>
              <a:t>EU Anti-racism Action Plan 2020-2025</a:t>
            </a:r>
            <a:endParaRPr lang="pl-PL" dirty="0"/>
          </a:p>
          <a:p>
            <a:pPr lvl="1" algn="just"/>
            <a:r>
              <a:rPr lang="en-US" dirty="0"/>
              <a:t>Union of Equality: LGBTIQ Equality Strategy 2020-2025</a:t>
            </a:r>
            <a:endParaRPr lang="pl-PL" dirty="0"/>
          </a:p>
          <a:p>
            <a:pPr lvl="1" algn="just"/>
            <a:r>
              <a:rPr lang="pl-PL" dirty="0"/>
              <a:t>EU</a:t>
            </a:r>
            <a:r>
              <a:rPr lang="en-US" dirty="0"/>
              <a:t> strategy on Combating Antisemitism and Fostering</a:t>
            </a:r>
            <a:r>
              <a:rPr lang="pl-PL" dirty="0"/>
              <a:t> </a:t>
            </a:r>
            <a:r>
              <a:rPr lang="en-US" dirty="0"/>
              <a:t>Jewish Life (2021-2030)</a:t>
            </a:r>
            <a:endParaRPr lang="pl-PL" dirty="0"/>
          </a:p>
        </p:txBody>
      </p:sp>
      <p:pic>
        <p:nvPicPr>
          <p:cNvPr id="4" name="Picture 2" descr="What is racism - and what can be done about it? - CBBC Newsround">
            <a:extLst>
              <a:ext uri="{FF2B5EF4-FFF2-40B4-BE49-F238E27FC236}">
                <a16:creationId xmlns:a16="http://schemas.microsoft.com/office/drawing/2014/main" id="{E197AEAD-AF2C-77F8-3A2A-173C07EC1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200025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731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D19667-78DD-0C24-4CF1-EE6BF3600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8CA0EF-E3B2-1F74-AB2C-02D69B0FF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C343D0-4205-B38D-F17A-5BADC818F7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0"/>
            <a:ext cx="1129933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768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AD8098-EAE2-C304-7825-00492EC8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Hate</a:t>
            </a:r>
            <a:r>
              <a:rPr lang="pl-PL" dirty="0"/>
              <a:t> </a:t>
            </a:r>
            <a:r>
              <a:rPr lang="pl-PL" dirty="0" err="1"/>
              <a:t>speach</a:t>
            </a:r>
            <a:r>
              <a:rPr lang="pl-PL" dirty="0"/>
              <a:t> </a:t>
            </a:r>
            <a:r>
              <a:rPr lang="pl-PL" dirty="0" err="1"/>
              <a:t>against</a:t>
            </a:r>
            <a:r>
              <a:rPr lang="pl-PL" dirty="0"/>
              <a:t> LGBTQ </a:t>
            </a:r>
            <a:r>
              <a:rPr lang="pl-PL" dirty="0" err="1"/>
              <a:t>community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2935B0-70A5-8408-A4A4-93DF9BFD6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err="1"/>
              <a:t>E.g</a:t>
            </a:r>
            <a:r>
              <a:rPr lang="pl-PL" dirty="0"/>
              <a:t>.: Russia: </a:t>
            </a:r>
            <a:r>
              <a:rPr lang="pl-PL" dirty="0">
                <a:hlinkClick r:id="rId2"/>
              </a:rPr>
              <a:t>https://www.reuters.com/article/us-russia-lgbt-crime-idUSKBN1DL2FM</a:t>
            </a:r>
            <a:endParaRPr lang="pl-PL" dirty="0"/>
          </a:p>
          <a:p>
            <a:endParaRPr lang="pl-PL" dirty="0"/>
          </a:p>
          <a:p>
            <a:r>
              <a:rPr lang="pl-PL" dirty="0"/>
              <a:t>Poland (vice Minister of </a:t>
            </a:r>
            <a:r>
              <a:rPr lang="pl-PL" dirty="0" err="1"/>
              <a:t>Justice</a:t>
            </a:r>
            <a:r>
              <a:rPr lang="pl-PL" dirty="0"/>
              <a:t>): </a:t>
            </a:r>
            <a:r>
              <a:rPr lang="pl-PL" dirty="0">
                <a:hlinkClick r:id="rId3"/>
              </a:rPr>
              <a:t>https://twitter.com/marcinwarchol/status/1609282119724834817?lang=en</a:t>
            </a:r>
            <a:endParaRPr lang="pl-PL" dirty="0"/>
          </a:p>
          <a:p>
            <a:endParaRPr lang="pl-PL" dirty="0"/>
          </a:p>
          <a:p>
            <a:r>
              <a:rPr lang="pl-PL" dirty="0">
                <a:hlinkClick r:id="rId4"/>
              </a:rPr>
              <a:t>https://edition.cnn.com/interactive/2020/10/world/lgbt-free-poland-intl-scli-cnnphotos/</a:t>
            </a:r>
            <a:r>
              <a:rPr lang="pl-PL" dirty="0"/>
              <a:t> </a:t>
            </a:r>
            <a:r>
              <a:rPr lang="pl-PL" dirty="0">
                <a:sym typeface="Wingdings" panose="05000000000000000000" pitchFamily="2" charset="2"/>
              </a:rPr>
              <a:t> LGBTQ+ „</a:t>
            </a:r>
            <a:r>
              <a:rPr lang="pl-PL" dirty="0" err="1">
                <a:sym typeface="Wingdings" panose="05000000000000000000" pitchFamily="2" charset="2"/>
              </a:rPr>
              <a:t>free</a:t>
            </a: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pl-PL" dirty="0" err="1">
                <a:sym typeface="Wingdings" panose="05000000000000000000" pitchFamily="2" charset="2"/>
              </a:rPr>
              <a:t>zones</a:t>
            </a:r>
            <a:r>
              <a:rPr lang="pl-PL" dirty="0">
                <a:sym typeface="Wingdings" panose="05000000000000000000" pitchFamily="2" charset="2"/>
              </a:rPr>
              <a:t>” in Poland </a:t>
            </a:r>
          </a:p>
          <a:p>
            <a:endParaRPr lang="pl-PL" dirty="0">
              <a:sym typeface="Wingdings" panose="05000000000000000000" pitchFamily="2" charset="2"/>
            </a:endParaRPr>
          </a:p>
          <a:p>
            <a:r>
              <a:rPr lang="pl-PL" dirty="0">
                <a:hlinkClick r:id="rId5"/>
              </a:rPr>
              <a:t>https://www.france24.com/en/europe/20230516-homophobic-attacks-in-france-rose-almost-30-percent-last-year-lgbtq-group-says</a:t>
            </a:r>
            <a:r>
              <a:rPr lang="pl-PL" dirty="0"/>
              <a:t> &lt;-- </a:t>
            </a:r>
            <a:r>
              <a:rPr lang="pl-PL" dirty="0" err="1"/>
              <a:t>increasing</a:t>
            </a:r>
            <a:r>
              <a:rPr lang="pl-PL" dirty="0"/>
              <a:t> numer of </a:t>
            </a:r>
            <a:r>
              <a:rPr lang="pl-PL" dirty="0" err="1"/>
              <a:t>homophobic</a:t>
            </a:r>
            <a:r>
              <a:rPr lang="pl-PL" dirty="0"/>
              <a:t> </a:t>
            </a:r>
            <a:r>
              <a:rPr lang="pl-PL" dirty="0" err="1"/>
              <a:t>attack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82767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8C5662-B6C2-17C2-D542-A139C9E28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Holocaust denial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DA4FED-5E24-90DB-8994-82DD639AB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https://www.europarl.europa.eu/RegData/etudes/BRIE/2021/698043/EPRS_BRI(2021)698043_EN.pdf</a:t>
            </a:r>
            <a:endParaRPr lang="pl-PL" dirty="0"/>
          </a:p>
          <a:p>
            <a:r>
              <a:rPr lang="pl-PL" dirty="0" err="1"/>
              <a:t>See</a:t>
            </a:r>
            <a:r>
              <a:rPr lang="pl-PL" dirty="0"/>
              <a:t> </a:t>
            </a:r>
            <a:r>
              <a:rPr lang="pl-PL" dirty="0" err="1"/>
              <a:t>also</a:t>
            </a:r>
            <a:r>
              <a:rPr lang="pl-PL" dirty="0"/>
              <a:t>: </a:t>
            </a:r>
            <a:r>
              <a:rPr lang="pl-PL" dirty="0">
                <a:hlinkClick r:id="rId3"/>
              </a:rPr>
              <a:t>https://hudoc.echr.coe.int/eng#{%22itemid%22:[%22001-72786%22]}</a:t>
            </a:r>
            <a:r>
              <a:rPr lang="pl-PL" dirty="0"/>
              <a:t> </a:t>
            </a:r>
          </a:p>
          <a:p>
            <a:r>
              <a:rPr lang="pl-PL" dirty="0" err="1"/>
              <a:t>Witsch</a:t>
            </a:r>
            <a:r>
              <a:rPr lang="pl-PL" dirty="0"/>
              <a:t> v. Germany</a:t>
            </a:r>
          </a:p>
        </p:txBody>
      </p:sp>
    </p:spTree>
    <p:extLst>
      <p:ext uri="{BB962C8B-B14F-4D97-AF65-F5344CB8AC3E}">
        <p14:creationId xmlns:p14="http://schemas.microsoft.com/office/powerpoint/2010/main" val="147294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72E1C-1C39-7B63-4F82-0F2A04651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Antisemitism</a:t>
            </a:r>
            <a:r>
              <a:rPr lang="pl-PL" dirty="0"/>
              <a:t> in </a:t>
            </a:r>
            <a:r>
              <a:rPr lang="pl-PL" dirty="0" err="1"/>
              <a:t>Erope</a:t>
            </a:r>
            <a:r>
              <a:rPr lang="pl-PL" dirty="0"/>
              <a:t> – CNN report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6DDA89-ACD9-23D9-4EE4-F46F4CC59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https://edition.cnn.com/interactive/2018/11/europe/antisemitism-poll-2018-intl/</a:t>
            </a:r>
            <a:endParaRPr lang="pl-PL" dirty="0"/>
          </a:p>
          <a:p>
            <a:r>
              <a:rPr lang="en-US" dirty="0"/>
              <a:t>A third of Europeans said that Jews use the Holocaust to advance their own positions or goals.</a:t>
            </a:r>
            <a:endParaRPr lang="pl-PL" dirty="0"/>
          </a:p>
          <a:p>
            <a:r>
              <a:rPr lang="pl-PL" dirty="0"/>
              <a:t>12% of </a:t>
            </a:r>
            <a:r>
              <a:rPr lang="pl-PL" dirty="0" err="1"/>
              <a:t>young</a:t>
            </a:r>
            <a:r>
              <a:rPr lang="pl-PL" dirty="0"/>
              <a:t> </a:t>
            </a:r>
            <a:r>
              <a:rPr lang="pl-PL" dirty="0" err="1"/>
              <a:t>Austrian</a:t>
            </a:r>
            <a:r>
              <a:rPr lang="pl-PL" dirty="0"/>
              <a:t> </a:t>
            </a:r>
            <a:r>
              <a:rPr lang="pl-PL" dirty="0" err="1"/>
              <a:t>haven’t</a:t>
            </a:r>
            <a:r>
              <a:rPr lang="pl-PL" dirty="0"/>
              <a:t> </a:t>
            </a:r>
            <a:r>
              <a:rPr lang="pl-PL" dirty="0" err="1"/>
              <a:t>heard</a:t>
            </a:r>
            <a:r>
              <a:rPr lang="pl-PL" dirty="0"/>
              <a:t> </a:t>
            </a:r>
            <a:r>
              <a:rPr lang="pl-PL" dirty="0" err="1"/>
              <a:t>about</a:t>
            </a:r>
            <a:r>
              <a:rPr lang="pl-PL" dirty="0"/>
              <a:t> </a:t>
            </a:r>
            <a:r>
              <a:rPr lang="en-US" dirty="0"/>
              <a:t>Holocaust</a:t>
            </a:r>
            <a:r>
              <a:rPr lang="pl-PL" dirty="0"/>
              <a:t> </a:t>
            </a:r>
          </a:p>
          <a:p>
            <a:r>
              <a:rPr lang="pl-PL" dirty="0">
                <a:hlinkClick r:id="rId2"/>
              </a:rPr>
              <a:t>https://edition.cnn.com/interactive/2018/11/europe/antisemitism-poll-2018-intl/</a:t>
            </a:r>
            <a:endParaRPr lang="pl-PL" dirty="0"/>
          </a:p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619995F1-B14E-3C05-F99A-E36348DC607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307" r="23208"/>
          <a:stretch/>
        </p:blipFill>
        <p:spPr>
          <a:xfrm>
            <a:off x="0" y="4230918"/>
            <a:ext cx="2585885" cy="2627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52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BF03DD-FCF9-426A-975F-7D2698702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Treaty</a:t>
            </a:r>
            <a:r>
              <a:rPr lang="pl-PL" b="1" dirty="0"/>
              <a:t> of </a:t>
            </a:r>
            <a:r>
              <a:rPr lang="pl-PL" b="1" dirty="0" err="1"/>
              <a:t>Lisbon</a:t>
            </a:r>
            <a:r>
              <a:rPr lang="pl-PL" b="1" dirty="0"/>
              <a:t> – </a:t>
            </a:r>
            <a:r>
              <a:rPr lang="pl-PL" b="1" dirty="0" err="1"/>
              <a:t>legal</a:t>
            </a:r>
            <a:r>
              <a:rPr lang="pl-PL" b="1" dirty="0"/>
              <a:t> </a:t>
            </a:r>
            <a:r>
              <a:rPr lang="pl-PL" b="1" dirty="0" err="1"/>
              <a:t>basis</a:t>
            </a:r>
            <a:r>
              <a:rPr lang="pl-PL" b="1" dirty="0"/>
              <a:t> of </a:t>
            </a:r>
            <a:r>
              <a:rPr lang="pl-PL" b="1" dirty="0" err="1"/>
              <a:t>harmonisation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82B9C7-ABD7-4017-98A9-9DC9318A8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0920" y="1825625"/>
            <a:ext cx="10515600" cy="4351338"/>
          </a:xfrm>
        </p:spPr>
        <p:txBody>
          <a:bodyPr/>
          <a:lstStyle/>
          <a:p>
            <a:pPr algn="just"/>
            <a:r>
              <a:rPr lang="en-GB" dirty="0"/>
              <a:t>Article 82</a:t>
            </a:r>
          </a:p>
          <a:p>
            <a:pPr algn="just"/>
            <a:r>
              <a:rPr lang="en-GB" dirty="0"/>
              <a:t>Judicial cooperation in criminal matters in the Union shall be based on the principle of mutual recognition of judgments and judicial decisions and </a:t>
            </a:r>
            <a:r>
              <a:rPr lang="en-GB" b="1" dirty="0">
                <a:solidFill>
                  <a:srgbClr val="FF0000"/>
                </a:solidFill>
              </a:rPr>
              <a:t>shall include the approximation of the laws and regulations of the Member States </a:t>
            </a:r>
            <a:r>
              <a:rPr lang="en-GB" b="1" dirty="0"/>
              <a:t>in the areas referred to in paragraph 2 </a:t>
            </a:r>
            <a:r>
              <a:rPr lang="en-GB" dirty="0"/>
              <a:t>(criminal procedure rules) and </a:t>
            </a:r>
            <a:r>
              <a:rPr lang="en-GB" b="1" dirty="0"/>
              <a:t>in Article 83 </a:t>
            </a:r>
            <a:r>
              <a:rPr lang="en-GB" dirty="0"/>
              <a:t>(substantive criminal law).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61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623929-C4E6-48A2-AFE2-E1D0FC73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Treaty</a:t>
            </a:r>
            <a:r>
              <a:rPr lang="pl-PL" b="1" dirty="0"/>
              <a:t> of </a:t>
            </a:r>
            <a:r>
              <a:rPr lang="pl-PL" b="1" dirty="0" err="1"/>
              <a:t>Lisbon</a:t>
            </a:r>
            <a:r>
              <a:rPr lang="pl-PL" b="1" dirty="0"/>
              <a:t> – </a:t>
            </a:r>
            <a:r>
              <a:rPr lang="pl-PL" b="1" dirty="0" err="1"/>
              <a:t>legal</a:t>
            </a:r>
            <a:r>
              <a:rPr lang="pl-PL" b="1" dirty="0"/>
              <a:t> </a:t>
            </a:r>
            <a:r>
              <a:rPr lang="pl-PL" b="1" dirty="0" err="1"/>
              <a:t>basis</a:t>
            </a:r>
            <a:r>
              <a:rPr lang="pl-PL" b="1" dirty="0"/>
              <a:t> of </a:t>
            </a:r>
            <a:r>
              <a:rPr lang="pl-PL" b="1" dirty="0" err="1"/>
              <a:t>harmonisation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23E48B-370B-4E7E-80E1-20D5E6CEA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Article 83</a:t>
            </a:r>
          </a:p>
          <a:p>
            <a:pPr algn="just"/>
            <a:r>
              <a:rPr lang="en-GB" dirty="0"/>
              <a:t>1. The European Parliament and the Council may, by means of directives adopted in accordance with the ordinary legislative procedure, establish minimum rules concerning </a:t>
            </a:r>
            <a:r>
              <a:rPr lang="en-GB" b="1" dirty="0">
                <a:solidFill>
                  <a:srgbClr val="FF0000"/>
                </a:solidFill>
              </a:rPr>
              <a:t>the definition of criminal offences</a:t>
            </a:r>
            <a:r>
              <a:rPr lang="en-GB" dirty="0"/>
              <a:t> and </a:t>
            </a:r>
            <a:r>
              <a:rPr lang="en-GB" b="1" dirty="0">
                <a:solidFill>
                  <a:srgbClr val="FF0000"/>
                </a:solidFill>
              </a:rPr>
              <a:t>sanctions in the areas of particularly serious crime with a cross-border dimension </a:t>
            </a:r>
            <a:r>
              <a:rPr lang="en-GB" dirty="0"/>
              <a:t>resulting from the nature or impact of such offences or from a special need to combat them on a common basis.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43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652742-3BE0-4834-863E-B9CAABD15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Treaty</a:t>
            </a:r>
            <a:r>
              <a:rPr lang="pl-PL" b="1" dirty="0"/>
              <a:t> of </a:t>
            </a:r>
            <a:r>
              <a:rPr lang="pl-PL" b="1" dirty="0" err="1"/>
              <a:t>Lisbon</a:t>
            </a:r>
            <a:r>
              <a:rPr lang="pl-PL" b="1" dirty="0"/>
              <a:t> – </a:t>
            </a:r>
            <a:r>
              <a:rPr lang="pl-PL" b="1" dirty="0" err="1"/>
              <a:t>legal</a:t>
            </a:r>
            <a:r>
              <a:rPr lang="pl-PL" b="1" dirty="0"/>
              <a:t> </a:t>
            </a:r>
            <a:r>
              <a:rPr lang="pl-PL" b="1" dirty="0" err="1"/>
              <a:t>basis</a:t>
            </a:r>
            <a:r>
              <a:rPr lang="pl-PL" b="1" dirty="0"/>
              <a:t> of </a:t>
            </a:r>
            <a:r>
              <a:rPr lang="pl-PL" b="1" dirty="0" err="1"/>
              <a:t>harmonisation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DA7207-F7D2-4340-B601-05A6805E9D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GB" dirty="0"/>
              <a:t>Article 83</a:t>
            </a:r>
          </a:p>
          <a:p>
            <a:pPr marL="0" indent="0" algn="just">
              <a:buNone/>
            </a:pPr>
            <a:r>
              <a:rPr lang="en-GB" dirty="0"/>
              <a:t>These areas of crime are the following: </a:t>
            </a:r>
          </a:p>
          <a:p>
            <a:pPr algn="just"/>
            <a:r>
              <a:rPr lang="en-GB" b="1" dirty="0"/>
              <a:t>terrorism, </a:t>
            </a:r>
          </a:p>
          <a:p>
            <a:pPr algn="just"/>
            <a:r>
              <a:rPr lang="en-GB" b="1" dirty="0"/>
              <a:t>trafficking in human beings and sexual exploitation</a:t>
            </a:r>
            <a:r>
              <a:rPr lang="pl-PL" b="1" dirty="0"/>
              <a:t> </a:t>
            </a:r>
            <a:r>
              <a:rPr lang="en-GB" b="1" dirty="0"/>
              <a:t>of women and children</a:t>
            </a:r>
            <a:r>
              <a:rPr lang="en-GB" dirty="0"/>
              <a:t>, </a:t>
            </a:r>
          </a:p>
          <a:p>
            <a:pPr algn="just"/>
            <a:r>
              <a:rPr lang="en-GB" dirty="0"/>
              <a:t>illicit drug trafficking, </a:t>
            </a:r>
          </a:p>
          <a:p>
            <a:pPr algn="just"/>
            <a:r>
              <a:rPr lang="en-GB" dirty="0"/>
              <a:t>illicit arms trafficking, </a:t>
            </a:r>
          </a:p>
          <a:p>
            <a:pPr algn="just"/>
            <a:r>
              <a:rPr lang="en-GB" dirty="0"/>
              <a:t>money laundering, </a:t>
            </a:r>
          </a:p>
          <a:p>
            <a:pPr algn="just"/>
            <a:r>
              <a:rPr lang="en-GB" dirty="0"/>
              <a:t>corruption,</a:t>
            </a:r>
          </a:p>
          <a:p>
            <a:pPr algn="just"/>
            <a:r>
              <a:rPr lang="en-GB" dirty="0"/>
              <a:t>counterfeiting of means of payment, </a:t>
            </a:r>
          </a:p>
          <a:p>
            <a:pPr algn="just"/>
            <a:r>
              <a:rPr lang="en-GB" dirty="0"/>
              <a:t>computer crime,</a:t>
            </a:r>
          </a:p>
          <a:p>
            <a:pPr algn="just"/>
            <a:r>
              <a:rPr lang="en-GB" dirty="0"/>
              <a:t>organised crime.</a:t>
            </a:r>
          </a:p>
        </p:txBody>
      </p:sp>
    </p:spTree>
    <p:extLst>
      <p:ext uri="{BB962C8B-B14F-4D97-AF65-F5344CB8AC3E}">
        <p14:creationId xmlns:p14="http://schemas.microsoft.com/office/powerpoint/2010/main" val="142606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2CBDF2-4C99-4757-8B8A-3F8829F67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Treaty</a:t>
            </a:r>
            <a:r>
              <a:rPr lang="pl-PL" b="1" dirty="0"/>
              <a:t> of </a:t>
            </a:r>
            <a:r>
              <a:rPr lang="pl-PL" b="1" dirty="0" err="1"/>
              <a:t>Lisbon</a:t>
            </a:r>
            <a:r>
              <a:rPr lang="pl-PL" b="1" dirty="0"/>
              <a:t> – </a:t>
            </a:r>
            <a:r>
              <a:rPr lang="pl-PL" b="1" dirty="0" err="1"/>
              <a:t>legal</a:t>
            </a:r>
            <a:r>
              <a:rPr lang="pl-PL" b="1" dirty="0"/>
              <a:t> </a:t>
            </a:r>
            <a:r>
              <a:rPr lang="pl-PL" b="1" dirty="0" err="1"/>
              <a:t>basis</a:t>
            </a:r>
            <a:r>
              <a:rPr lang="pl-PL" b="1" dirty="0"/>
              <a:t> of </a:t>
            </a:r>
            <a:r>
              <a:rPr lang="pl-PL" b="1" dirty="0" err="1"/>
              <a:t>harmonisation</a:t>
            </a:r>
            <a:endParaRPr lang="en-GB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C3CBE2-E6F4-464A-95D0-D744CE36F2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/>
              <a:t>Article 83</a:t>
            </a:r>
          </a:p>
          <a:p>
            <a:pPr marL="0" indent="0" algn="just">
              <a:buNone/>
            </a:pPr>
            <a:r>
              <a:rPr lang="en-GB" dirty="0"/>
              <a:t>2. If the approximation of criminal laws and regulations of the Member States proves essential to ensure the effective implementation of a Union policy in an area which has been subject to harmonisation measures, </a:t>
            </a:r>
            <a:r>
              <a:rPr lang="en-GB" b="1" dirty="0">
                <a:solidFill>
                  <a:srgbClr val="FF0000"/>
                </a:solidFill>
              </a:rPr>
              <a:t>directives may establish minimum rules with regard to the definition of criminal offences and sanctions in the area concerned</a:t>
            </a:r>
            <a:r>
              <a:rPr lang="en-GB" dirty="0"/>
              <a:t>. Such directives shall be adopted by the same ordinary or special legislative procedure as was followed for the adoption of the harmonisation measures in question</a:t>
            </a:r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111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F36ED0-28CF-47F1-9F52-EAA1E9E62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Positive</a:t>
            </a:r>
            <a:r>
              <a:rPr lang="pl-PL" b="1" dirty="0"/>
              <a:t> and </a:t>
            </a:r>
            <a:r>
              <a:rPr lang="pl-PL" b="1" dirty="0" err="1"/>
              <a:t>negative</a:t>
            </a:r>
            <a:r>
              <a:rPr lang="pl-PL" b="1" dirty="0"/>
              <a:t> </a:t>
            </a:r>
            <a:r>
              <a:rPr lang="pl-PL" b="1" dirty="0" err="1"/>
              <a:t>integration</a:t>
            </a:r>
            <a:r>
              <a:rPr lang="pl-PL" b="1" dirty="0"/>
              <a:t> 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1D7264B-1268-48BF-9159-1BB1AE6E7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Negative harmonisation – side effect of four freedoms</a:t>
            </a:r>
          </a:p>
          <a:p>
            <a:pPr algn="just"/>
            <a:r>
              <a:rPr lang="en-GB" dirty="0"/>
              <a:t>Positive harmonisation</a:t>
            </a:r>
          </a:p>
          <a:p>
            <a:pPr lvl="1" algn="just"/>
            <a:r>
              <a:rPr lang="en-GB" dirty="0"/>
              <a:t>Framework decisions</a:t>
            </a:r>
            <a:r>
              <a:rPr lang="pl-PL" dirty="0"/>
              <a:t> – </a:t>
            </a:r>
            <a:r>
              <a:rPr lang="pl-PL" dirty="0" err="1"/>
              <a:t>only</a:t>
            </a:r>
            <a:r>
              <a:rPr lang="pl-PL" dirty="0"/>
              <a:t> one </a:t>
            </a:r>
            <a:r>
              <a:rPr lang="pl-PL" dirty="0" err="1"/>
              <a:t>framework</a:t>
            </a:r>
            <a:r>
              <a:rPr lang="pl-PL" dirty="0"/>
              <a:t> </a:t>
            </a:r>
            <a:r>
              <a:rPr lang="pl-PL" dirty="0" err="1"/>
              <a:t>decision</a:t>
            </a:r>
            <a:r>
              <a:rPr lang="pl-PL" dirty="0"/>
              <a:t> </a:t>
            </a:r>
            <a:r>
              <a:rPr lang="pl-PL" dirty="0" err="1"/>
              <a:t>left</a:t>
            </a:r>
            <a:r>
              <a:rPr lang="pl-PL" dirty="0"/>
              <a:t> in a </a:t>
            </a:r>
            <a:r>
              <a:rPr lang="pl-PL" dirty="0" err="1"/>
              <a:t>substantive</a:t>
            </a:r>
            <a:r>
              <a:rPr lang="pl-PL" dirty="0"/>
              <a:t> </a:t>
            </a:r>
            <a:r>
              <a:rPr lang="pl-PL" dirty="0" err="1"/>
              <a:t>crminal</a:t>
            </a:r>
            <a:r>
              <a:rPr lang="pl-PL" dirty="0"/>
              <a:t> law </a:t>
            </a:r>
            <a:r>
              <a:rPr lang="pl-PL" dirty="0" err="1"/>
              <a:t>area</a:t>
            </a:r>
            <a:r>
              <a:rPr lang="pl-PL" dirty="0"/>
              <a:t>: </a:t>
            </a:r>
            <a:r>
              <a:rPr lang="en-GB" dirty="0"/>
              <a:t>Council Framework Decision 2008/913/JHA of 28 November 2008 on combating certain forms and expressions of racism and xenophobia by means of criminal law</a:t>
            </a:r>
          </a:p>
          <a:p>
            <a:pPr lvl="1" algn="just"/>
            <a:r>
              <a:rPr lang="en-GB" dirty="0"/>
              <a:t>Directives</a:t>
            </a:r>
            <a:r>
              <a:rPr lang="pl-PL" dirty="0"/>
              <a:t>: </a:t>
            </a:r>
            <a:r>
              <a:rPr lang="pl-PL" dirty="0" err="1"/>
              <a:t>relatively</a:t>
            </a:r>
            <a:r>
              <a:rPr lang="pl-PL" dirty="0"/>
              <a:t> </a:t>
            </a:r>
            <a:r>
              <a:rPr lang="pl-PL" dirty="0" err="1"/>
              <a:t>new</a:t>
            </a:r>
            <a:r>
              <a:rPr lang="pl-PL" dirty="0"/>
              <a:t> instrument in the EU </a:t>
            </a:r>
            <a:r>
              <a:rPr lang="pl-PL" dirty="0" err="1"/>
              <a:t>substantive</a:t>
            </a:r>
            <a:r>
              <a:rPr lang="pl-PL" dirty="0"/>
              <a:t> </a:t>
            </a:r>
            <a:r>
              <a:rPr lang="pl-PL" dirty="0" err="1"/>
              <a:t>criminal</a:t>
            </a:r>
            <a:r>
              <a:rPr lang="pl-PL" dirty="0"/>
              <a:t> law </a:t>
            </a:r>
            <a:r>
              <a:rPr lang="pl-PL" dirty="0" err="1"/>
              <a:t>area</a:t>
            </a:r>
            <a:r>
              <a:rPr lang="pl-PL" dirty="0"/>
              <a:t> (</a:t>
            </a:r>
            <a:r>
              <a:rPr lang="pl-PL" dirty="0" err="1"/>
              <a:t>after</a:t>
            </a:r>
            <a:r>
              <a:rPr lang="pl-PL" dirty="0"/>
              <a:t> the </a:t>
            </a:r>
            <a:r>
              <a:rPr lang="pl-PL" dirty="0" err="1"/>
              <a:t>Lisbon</a:t>
            </a:r>
            <a:r>
              <a:rPr lang="pl-PL" dirty="0"/>
              <a:t> </a:t>
            </a:r>
            <a:r>
              <a:rPr lang="pl-PL" dirty="0" err="1"/>
              <a:t>Treaty</a:t>
            </a:r>
            <a:r>
              <a:rPr lang="pl-PL" dirty="0"/>
              <a:t>)</a:t>
            </a:r>
          </a:p>
          <a:p>
            <a:pPr lvl="1" algn="just"/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4215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5EB1C2-40B2-4897-B907-480D84658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Negative</a:t>
            </a:r>
            <a:r>
              <a:rPr lang="pl-PL" b="1" dirty="0"/>
              <a:t> </a:t>
            </a:r>
            <a:r>
              <a:rPr lang="pl-PL" b="1" dirty="0" err="1"/>
              <a:t>integration</a:t>
            </a:r>
            <a:r>
              <a:rPr lang="pl-PL" b="1" dirty="0"/>
              <a:t>/</a:t>
            </a:r>
            <a:r>
              <a:rPr lang="pl-PL" b="1" dirty="0" err="1"/>
              <a:t>harmonisation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F5950B-3AF5-4281-AEA0-3049532F4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761320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/>
              <a:t>Case C-55/94, Reinhard </a:t>
            </a:r>
            <a:r>
              <a:rPr lang="en-GB" b="1" dirty="0" err="1"/>
              <a:t>Gebhard</a:t>
            </a:r>
            <a:r>
              <a:rPr lang="en-GB" b="1" dirty="0"/>
              <a:t> v. </a:t>
            </a:r>
            <a:r>
              <a:rPr lang="en-GB" b="1" dirty="0" err="1"/>
              <a:t>Consiglio</a:t>
            </a:r>
            <a:r>
              <a:rPr lang="en-GB" b="1" dirty="0"/>
              <a:t> </a:t>
            </a:r>
            <a:r>
              <a:rPr lang="en-GB" b="1" dirty="0" err="1"/>
              <a:t>dell’Ordine</a:t>
            </a:r>
            <a:r>
              <a:rPr lang="en-GB" b="1" dirty="0"/>
              <a:t> </a:t>
            </a:r>
            <a:r>
              <a:rPr lang="en-GB" b="1" dirty="0" err="1"/>
              <a:t>degli</a:t>
            </a:r>
            <a:r>
              <a:rPr lang="en-GB" b="1" dirty="0"/>
              <a:t> </a:t>
            </a:r>
            <a:r>
              <a:rPr lang="en-GB" b="1" dirty="0" err="1"/>
              <a:t>Avvocati</a:t>
            </a:r>
            <a:r>
              <a:rPr lang="en-GB" b="1" dirty="0"/>
              <a:t> e </a:t>
            </a:r>
            <a:r>
              <a:rPr lang="en-GB" b="1" dirty="0" err="1"/>
              <a:t>Procuratori</a:t>
            </a:r>
            <a:r>
              <a:rPr lang="en-GB" b="1" dirty="0"/>
              <a:t> di Milano,1995</a:t>
            </a:r>
          </a:p>
          <a:p>
            <a:pPr algn="just"/>
            <a:r>
              <a:rPr lang="en-GB" dirty="0"/>
              <a:t>37 It follows, however, from the Court' s case-law that national measures liable to hinder or make less attractive the exercise of fundamental freedoms guaranteed by the Treaty must fulfil four conditions: </a:t>
            </a:r>
            <a:r>
              <a:rPr lang="en-GB" b="1" dirty="0"/>
              <a:t>they must be applied in a non-discriminatory manner; they must be justified by imperative requirements in the general interest; they must be suitable for securing the attainment of the objective which they pursue; and they must not go beyond what is necessary in order to attain it</a:t>
            </a:r>
            <a:r>
              <a:rPr lang="pl-PL" b="1" dirty="0"/>
              <a:t>.</a:t>
            </a:r>
            <a:r>
              <a:rPr lang="en-GB" b="1" dirty="0"/>
              <a:t> 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8871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24447E-162E-43BB-BF6D-98D222867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Why</a:t>
            </a:r>
            <a:r>
              <a:rPr lang="pl-PL" b="1" dirty="0"/>
              <a:t> </a:t>
            </a:r>
            <a:r>
              <a:rPr lang="pl-PL" b="1" dirty="0" err="1"/>
              <a:t>is</a:t>
            </a:r>
            <a:r>
              <a:rPr lang="pl-PL" b="1" dirty="0"/>
              <a:t> </a:t>
            </a:r>
            <a:r>
              <a:rPr lang="pl-PL" b="1" dirty="0" err="1"/>
              <a:t>there</a:t>
            </a:r>
            <a:r>
              <a:rPr lang="pl-PL" b="1" dirty="0"/>
              <a:t> a </a:t>
            </a:r>
            <a:r>
              <a:rPr lang="pl-PL" b="1" dirty="0" err="1"/>
              <a:t>need</a:t>
            </a:r>
            <a:r>
              <a:rPr lang="pl-PL" b="1" dirty="0"/>
              <a:t> to </a:t>
            </a:r>
            <a:r>
              <a:rPr lang="pl-PL" b="1" dirty="0" err="1"/>
              <a:t>harmonise</a:t>
            </a:r>
            <a:r>
              <a:rPr lang="pl-PL" b="1" dirty="0"/>
              <a:t> </a:t>
            </a:r>
            <a:r>
              <a:rPr lang="pl-PL" b="1" dirty="0" err="1"/>
              <a:t>substantive</a:t>
            </a:r>
            <a:r>
              <a:rPr lang="pl-PL" b="1" dirty="0"/>
              <a:t> </a:t>
            </a:r>
            <a:r>
              <a:rPr lang="pl-PL" b="1" dirty="0" err="1"/>
              <a:t>crminal</a:t>
            </a:r>
            <a:r>
              <a:rPr lang="pl-PL" b="1" dirty="0"/>
              <a:t> law?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A35A65-8D19-459A-8116-32D954814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88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1. </a:t>
            </a:r>
            <a:r>
              <a:rPr lang="en-GB" b="1" dirty="0"/>
              <a:t>Complimentary measure to mutual recognition of decisions in criminal matters</a:t>
            </a:r>
            <a:r>
              <a:rPr lang="en-GB" dirty="0"/>
              <a:t> (harmonised criminal law makes it easier to accept foreign decisions in criminal cases and execute them; enhances mutual trust, particular importance in cases where double criminality principle is not applicable).</a:t>
            </a:r>
          </a:p>
          <a:p>
            <a:pPr marL="0" indent="0" algn="just">
              <a:buNone/>
            </a:pPr>
            <a:r>
              <a:rPr lang="en-GB" dirty="0"/>
              <a:t>2. </a:t>
            </a:r>
            <a:r>
              <a:rPr lang="en-GB" b="1" dirty="0"/>
              <a:t>Protection of EU financial interests and effectiveness of EU policies </a:t>
            </a:r>
            <a:r>
              <a:rPr lang="en-GB" dirty="0"/>
              <a:t>(EU Directive on the protection of the euro, PIF Directive – combating fraud).</a:t>
            </a:r>
            <a:endParaRPr lang="pl-PL" dirty="0"/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en-GB" b="1" dirty="0"/>
              <a:t>Safeguarding citizens well-being in the area of freedom, security and justice and basic values of the EU </a:t>
            </a:r>
            <a:r>
              <a:rPr lang="en-GB" dirty="0"/>
              <a:t>(e.g. fight against terrorism, human trafficking, sexual exploitation of children).</a:t>
            </a:r>
          </a:p>
          <a:p>
            <a:pPr marL="0" indent="0" algn="just">
              <a:buNone/>
            </a:pPr>
            <a:r>
              <a:rPr lang="pl-PL" dirty="0"/>
              <a:t>4. </a:t>
            </a:r>
            <a:r>
              <a:rPr lang="en-GB" b="1" dirty="0" err="1"/>
              <a:t>Strenghtening</a:t>
            </a:r>
            <a:r>
              <a:rPr lang="en-GB" b="1" dirty="0"/>
              <a:t> the ability to effectively combat crime at national level in cases of transnational criminality</a:t>
            </a:r>
            <a:r>
              <a:rPr lang="en-GB" dirty="0"/>
              <a:t>.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631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A2F5A6-1C93-431F-8A51-496060291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Framework </a:t>
            </a:r>
            <a:r>
              <a:rPr lang="pl-PL" b="1" dirty="0" err="1"/>
              <a:t>decision</a:t>
            </a:r>
            <a:r>
              <a:rPr lang="pl-PL" b="1" dirty="0"/>
              <a:t> 2008/913</a:t>
            </a:r>
            <a:endParaRPr lang="en-GB" b="1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71A636-09C8-4BE7-A4E1-86D33051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b="1" dirty="0"/>
              <a:t>Council Framework Decision 2008/913/JHA of 28 November 2008 on combating certain forms and expressions of racism and xenophobia by means of criminal law</a:t>
            </a:r>
          </a:p>
          <a:p>
            <a:pPr marL="0" indent="0">
              <a:buNone/>
            </a:pPr>
            <a:endParaRPr lang="pl-PL" dirty="0"/>
          </a:p>
          <a:p>
            <a:pPr marL="514350" indent="-514350">
              <a:buAutoNum type="arabicPeriod"/>
            </a:pPr>
            <a:r>
              <a:rPr lang="pl-PL" dirty="0" err="1"/>
              <a:t>Definitions</a:t>
            </a:r>
            <a:r>
              <a:rPr lang="pl-PL" dirty="0"/>
              <a:t> of </a:t>
            </a:r>
            <a:r>
              <a:rPr lang="pl-PL" dirty="0" err="1"/>
              <a:t>offences</a:t>
            </a:r>
            <a:r>
              <a:rPr lang="pl-PL" dirty="0"/>
              <a:t> </a:t>
            </a:r>
          </a:p>
          <a:p>
            <a:pPr marL="514350" indent="-514350">
              <a:buAutoNum type="arabicPeriod"/>
            </a:pPr>
            <a:r>
              <a:rPr lang="pl-PL" dirty="0" err="1"/>
              <a:t>Liability</a:t>
            </a:r>
            <a:r>
              <a:rPr lang="pl-PL" dirty="0"/>
              <a:t> of </a:t>
            </a:r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persons</a:t>
            </a:r>
            <a:r>
              <a:rPr lang="pl-PL" dirty="0"/>
              <a:t> (</a:t>
            </a:r>
            <a:r>
              <a:rPr lang="pl-PL" dirty="0" err="1"/>
              <a:t>article</a:t>
            </a:r>
            <a:r>
              <a:rPr lang="pl-PL" dirty="0"/>
              <a:t> 5 – 6)</a:t>
            </a:r>
          </a:p>
          <a:p>
            <a:pPr marL="514350" indent="-514350">
              <a:buAutoNum type="arabicPeriod"/>
            </a:pPr>
            <a:r>
              <a:rPr lang="pl-PL" dirty="0" err="1"/>
              <a:t>Effective</a:t>
            </a:r>
            <a:r>
              <a:rPr lang="pl-PL" dirty="0"/>
              <a:t> </a:t>
            </a:r>
            <a:r>
              <a:rPr lang="pl-PL" dirty="0" err="1"/>
              <a:t>investigative</a:t>
            </a:r>
            <a:r>
              <a:rPr lang="pl-PL" dirty="0"/>
              <a:t> </a:t>
            </a:r>
            <a:r>
              <a:rPr lang="pl-PL" dirty="0" err="1"/>
              <a:t>measures</a:t>
            </a:r>
            <a:r>
              <a:rPr lang="pl-PL" dirty="0"/>
              <a:t> (</a:t>
            </a:r>
            <a:r>
              <a:rPr lang="pl-PL" dirty="0" err="1"/>
              <a:t>article</a:t>
            </a:r>
            <a:r>
              <a:rPr lang="pl-PL" dirty="0"/>
              <a:t> 7-8)</a:t>
            </a:r>
            <a:endParaRPr lang="en-GB" dirty="0"/>
          </a:p>
        </p:txBody>
      </p:sp>
      <p:pic>
        <p:nvPicPr>
          <p:cNvPr id="9218" name="Picture 2" descr="What is racism - and what can be done about it? - CBBC Newsround">
            <a:extLst>
              <a:ext uri="{FF2B5EF4-FFF2-40B4-BE49-F238E27FC236}">
                <a16:creationId xmlns:a16="http://schemas.microsoft.com/office/drawing/2014/main" id="{539DBAD9-6B1E-4588-9C5E-0A7184984B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413" y="3018298"/>
            <a:ext cx="3318753" cy="1858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270134"/>
      </p:ext>
    </p:extLst>
  </p:cSld>
  <p:clrMapOvr>
    <a:masterClrMapping/>
  </p:clrMapOvr>
</p:sld>
</file>

<file path=ppt/theme/theme1.xml><?xml version="1.0" encoding="utf-8"?>
<a:theme xmlns:a="http://schemas.openxmlformats.org/drawingml/2006/main" name="Podstawa">
  <a:themeElements>
    <a:clrScheme name="Pakiet Office 2007–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odstawa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odstawa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C5163406E526D46AF551C6E4307D061" ma:contentTypeVersion="6" ma:contentTypeDescription="Utwórz nowy dokument." ma:contentTypeScope="" ma:versionID="a87f0e0878237a732de48fd5e556528f">
  <xsd:schema xmlns:xsd="http://www.w3.org/2001/XMLSchema" xmlns:xs="http://www.w3.org/2001/XMLSchema" xmlns:p="http://schemas.microsoft.com/office/2006/metadata/properties" xmlns:ns2="33cc6802-b0c6-4496-bac7-708c9be5c27c" xmlns:ns3="b0fa4338-109c-4ffd-8446-3c603262c69c" targetNamespace="http://schemas.microsoft.com/office/2006/metadata/properties" ma:root="true" ma:fieldsID="b6760106efd98cec7c98d687c95e1375" ns2:_="" ns3:_="">
    <xsd:import namespace="33cc6802-b0c6-4496-bac7-708c9be5c27c"/>
    <xsd:import namespace="b0fa4338-109c-4ffd-8446-3c603262c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cc6802-b0c6-4496-bac7-708c9be5c2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a4338-109c-4ffd-8446-3c603262c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82C031-16F8-49F0-BFB7-81A6F6AFF9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cc6802-b0c6-4496-bac7-708c9be5c27c"/>
    <ds:schemaRef ds:uri="b0fa4338-109c-4ffd-8446-3c603262c6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4A0C09-0B14-4E1B-9595-76D06440859A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33cc6802-b0c6-4496-bac7-708c9be5c27c"/>
    <ds:schemaRef ds:uri="http://schemas.microsoft.com/office/2006/documentManagement/types"/>
    <ds:schemaRef ds:uri="b0fa4338-109c-4ffd-8446-3c603262c69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DC1CC31-756F-4302-A9F0-AD3AA967F0D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TM03457444[[fn=Podstawa]]</Template>
  <TotalTime>319</TotalTime>
  <Words>1518</Words>
  <Application>Microsoft Office PowerPoint</Application>
  <PresentationFormat>Panoramiczny</PresentationFormat>
  <Paragraphs>86</Paragraphs>
  <Slides>18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1" baseType="lpstr">
      <vt:lpstr>Corbel</vt:lpstr>
      <vt:lpstr>Wingdings</vt:lpstr>
      <vt:lpstr>Podstawa</vt:lpstr>
      <vt:lpstr>Harmonisation of substantive criminal law in the EU</vt:lpstr>
      <vt:lpstr>Treaty of Lisbon – legal basis of harmonisation</vt:lpstr>
      <vt:lpstr>Treaty of Lisbon – legal basis of harmonisation</vt:lpstr>
      <vt:lpstr>Treaty of Lisbon – legal basis of harmonisation</vt:lpstr>
      <vt:lpstr>Treaty of Lisbon – legal basis of harmonisation</vt:lpstr>
      <vt:lpstr>Positive and negative integration </vt:lpstr>
      <vt:lpstr>Negative integration/harmonisation</vt:lpstr>
      <vt:lpstr>Why is there a need to harmonise substantive crminal law?</vt:lpstr>
      <vt:lpstr>Framework decision 2008/913</vt:lpstr>
      <vt:lpstr>Is racism/anti-Semitism/disrimination still a problem in Europe?</vt:lpstr>
      <vt:lpstr>Framework decision 2008/913</vt:lpstr>
      <vt:lpstr>Framework decision 2008/913</vt:lpstr>
      <vt:lpstr>New initiative </vt:lpstr>
      <vt:lpstr>New initiative</vt:lpstr>
      <vt:lpstr>Prezentacja programu PowerPoint</vt:lpstr>
      <vt:lpstr>Hate speach against LGBTQ community </vt:lpstr>
      <vt:lpstr>Holocaust denial</vt:lpstr>
      <vt:lpstr>Antisemitism in Erope – CNN report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Harmonisation of substantive criminal law in the EU</dc:title>
  <dc:creator>Dominika Czerniak</dc:creator>
  <cp:lastModifiedBy>Dominika Czerniak</cp:lastModifiedBy>
  <cp:revision>8</cp:revision>
  <dcterms:created xsi:type="dcterms:W3CDTF">2022-02-01T09:07:33Z</dcterms:created>
  <dcterms:modified xsi:type="dcterms:W3CDTF">2025-01-29T07:50:18Z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0x0101008C5163406E526D46AF551C6E4307D061</vt:lpwstr>
  </property>
</Properties>
</file>