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5" r:id="rId3"/>
    <p:sldId id="306" r:id="rId4"/>
    <p:sldId id="307" r:id="rId5"/>
    <p:sldId id="308" r:id="rId6"/>
    <p:sldId id="294" r:id="rId7"/>
    <p:sldId id="296" r:id="rId8"/>
    <p:sldId id="297" r:id="rId9"/>
    <p:sldId id="298" r:id="rId10"/>
    <p:sldId id="301" r:id="rId11"/>
    <p:sldId id="309" r:id="rId12"/>
    <p:sldId id="310" r:id="rId13"/>
    <p:sldId id="302" r:id="rId14"/>
    <p:sldId id="299" r:id="rId15"/>
    <p:sldId id="318" r:id="rId16"/>
    <p:sldId id="319" r:id="rId17"/>
    <p:sldId id="311" r:id="rId18"/>
    <p:sldId id="312" r:id="rId19"/>
    <p:sldId id="313" r:id="rId20"/>
    <p:sldId id="314" r:id="rId21"/>
    <p:sldId id="315" r:id="rId22"/>
    <p:sldId id="316" r:id="rId23"/>
    <p:sldId id="304" r:id="rId24"/>
    <p:sldId id="317" r:id="rId25"/>
    <p:sldId id="320" r:id="rId26"/>
    <p:sldId id="321" r:id="rId27"/>
    <p:sldId id="322" r:id="rId28"/>
    <p:sldId id="323" r:id="rId29"/>
    <p:sldId id="324"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1253"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88BD14AC-1B2B-4F5C-BC43-01FDED3E969B}" type="datetimeFigureOut">
              <a:rPr lang="en-GB" smtClean="0"/>
              <a:t>29/01/2025</a:t>
            </a:fld>
            <a:endParaRPr lang="en-GB"/>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1B10752A-6FD7-4726-9651-E18F00E42B3C}" type="slidenum">
              <a:rPr lang="en-GB" smtClean="0"/>
              <a:t>‹#›</a:t>
            </a:fld>
            <a:endParaRPr lang="en-GB"/>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7588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349929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142078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88211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72710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274670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347920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417804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34331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7873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0635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83183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66360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6955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D14AC-1B2B-4F5C-BC43-01FDED3E969B}" type="datetimeFigureOut">
              <a:rPr lang="en-GB" smtClean="0"/>
              <a:t>29/01/2025</a:t>
            </a:fld>
            <a:endParaRPr lang="en-GB"/>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0752A-6FD7-4726-9651-E18F00E42B3C}" type="slidenum">
              <a:rPr lang="en-GB" smtClean="0"/>
              <a:t>‹#›</a:t>
            </a:fld>
            <a:endParaRPr lang="en-GB"/>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939397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nytimes.com/2018/06/01/opinion/sunday/child-marriage-delaware.html" TargetMode="External"/><Relationship Id="rId2" Type="http://schemas.openxmlformats.org/officeDocument/2006/relationships/hyperlink" Target="https://assembly.coe.int/nw/xml/XRef/Xref-XML2HTML-EN.asp?fileid=25016"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ec.europa.eu/commission/presscorner/detail/en/qanda_21_402"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hudoc.echr.coe.int/fre?i=001-61521"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commission.europa.eu/strategy-and-policy/policies/justice-and-fundamental-rights/gender-equality/gender-based-violence/what-gender-based-violence_en"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fra.europa.eu/en/news/2024/one-three-women-eu-have-experienced-violence#:~:text=The%20prevalence%20of%20violence%3A%201,including%20rape%2C%20in%20their%20adulthood"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uri=legissum:4301302#:~:text=The%20convention%20was%20signed%20on,EU%20on%201%20October%202023" TargetMode="External"/><Relationship Id="rId2" Type="http://schemas.openxmlformats.org/officeDocument/2006/relationships/hyperlink" Target="https://curia.europa.eu/juris/document/document.jsf?text=&amp;docid=247081&amp;pageIndex=0&amp;doclang=EN&amp;mode=lst&amp;dir=&amp;occ=first&amp;part=1&amp;cid=11501" TargetMode="External"/><Relationship Id="rId1" Type="http://schemas.openxmlformats.org/officeDocument/2006/relationships/slideLayout" Target="../slideLayouts/slideLayout6.xml"/><Relationship Id="rId4" Type="http://schemas.openxmlformats.org/officeDocument/2006/relationships/hyperlink" Target="https://www.coe.int/en/web/istanbul-convention/ho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64FE8355-3EE0-889B-76E8-C6ACF33A17CE}"/>
              </a:ext>
            </a:extLst>
          </p:cNvPr>
          <p:cNvSpPr>
            <a:spLocks noGrp="1"/>
          </p:cNvSpPr>
          <p:nvPr>
            <p:ph type="ctrTitle"/>
          </p:nvPr>
        </p:nvSpPr>
        <p:spPr/>
        <p:txBody>
          <a:bodyPr>
            <a:normAutofit/>
          </a:bodyPr>
          <a:lstStyle/>
          <a:p>
            <a:r>
              <a:rPr lang="pl-PL" sz="5400" dirty="0">
                <a:solidFill>
                  <a:schemeClr val="bg1"/>
                </a:solidFill>
              </a:rPr>
              <a:t>EU </a:t>
            </a:r>
            <a:r>
              <a:rPr lang="pl-PL" sz="5400" dirty="0" err="1">
                <a:solidFill>
                  <a:schemeClr val="bg1"/>
                </a:solidFill>
              </a:rPr>
              <a:t>Criminal</a:t>
            </a:r>
            <a:r>
              <a:rPr lang="pl-PL" sz="5400" dirty="0">
                <a:solidFill>
                  <a:schemeClr val="bg1"/>
                </a:solidFill>
              </a:rPr>
              <a:t> Law </a:t>
            </a:r>
            <a:endParaRPr lang="en-GB" sz="5400" dirty="0">
              <a:solidFill>
                <a:schemeClr val="bg1"/>
              </a:solidFill>
            </a:endParaRPr>
          </a:p>
        </p:txBody>
      </p:sp>
      <p:sp>
        <p:nvSpPr>
          <p:cNvPr id="7" name="Podtytuł 6">
            <a:extLst>
              <a:ext uri="{FF2B5EF4-FFF2-40B4-BE49-F238E27FC236}">
                <a16:creationId xmlns:a16="http://schemas.microsoft.com/office/drawing/2014/main" id="{9EEFCBB1-0E2E-9484-9340-C3DA3203CDD0}"/>
              </a:ext>
            </a:extLst>
          </p:cNvPr>
          <p:cNvSpPr>
            <a:spLocks noGrp="1"/>
          </p:cNvSpPr>
          <p:nvPr>
            <p:ph type="subTitle" idx="1"/>
          </p:nvPr>
        </p:nvSpPr>
        <p:spPr/>
        <p:txBody>
          <a:bodyPr>
            <a:normAutofit/>
          </a:bodyPr>
          <a:lstStyle/>
          <a:p>
            <a:r>
              <a:rPr lang="pl-PL" sz="2000" dirty="0" err="1">
                <a:solidFill>
                  <a:schemeClr val="bg1"/>
                </a:solidFill>
              </a:rPr>
              <a:t>Gender</a:t>
            </a:r>
            <a:r>
              <a:rPr lang="pl-PL" sz="2000" dirty="0">
                <a:solidFill>
                  <a:schemeClr val="bg1"/>
                </a:solidFill>
              </a:rPr>
              <a:t> </a:t>
            </a:r>
            <a:r>
              <a:rPr lang="pl-PL" sz="2000" dirty="0" err="1">
                <a:solidFill>
                  <a:schemeClr val="bg1"/>
                </a:solidFill>
              </a:rPr>
              <a:t>based</a:t>
            </a:r>
            <a:r>
              <a:rPr lang="pl-PL" sz="2000" dirty="0">
                <a:solidFill>
                  <a:schemeClr val="bg1"/>
                </a:solidFill>
              </a:rPr>
              <a:t> </a:t>
            </a:r>
            <a:r>
              <a:rPr lang="pl-PL" sz="2000" dirty="0" err="1">
                <a:solidFill>
                  <a:schemeClr val="bg1"/>
                </a:solidFill>
              </a:rPr>
              <a:t>violence</a:t>
            </a:r>
            <a:r>
              <a:rPr lang="pl-PL" sz="2000" dirty="0">
                <a:solidFill>
                  <a:schemeClr val="bg1"/>
                </a:solidFill>
              </a:rPr>
              <a:t> in the EU – </a:t>
            </a:r>
            <a:r>
              <a:rPr lang="pl-PL" sz="2000" dirty="0" err="1">
                <a:solidFill>
                  <a:schemeClr val="bg1"/>
                </a:solidFill>
              </a:rPr>
              <a:t>substantive</a:t>
            </a:r>
            <a:r>
              <a:rPr lang="pl-PL" sz="2000" dirty="0">
                <a:solidFill>
                  <a:schemeClr val="bg1"/>
                </a:solidFill>
              </a:rPr>
              <a:t> </a:t>
            </a:r>
            <a:r>
              <a:rPr lang="pl-PL" sz="2000" dirty="0" err="1">
                <a:solidFill>
                  <a:schemeClr val="bg1"/>
                </a:solidFill>
              </a:rPr>
              <a:t>criminal</a:t>
            </a:r>
            <a:r>
              <a:rPr lang="pl-PL" sz="2000" dirty="0">
                <a:solidFill>
                  <a:schemeClr val="bg1"/>
                </a:solidFill>
              </a:rPr>
              <a:t> law </a:t>
            </a:r>
            <a:r>
              <a:rPr lang="pl-PL" sz="2000" dirty="0" err="1">
                <a:solidFill>
                  <a:schemeClr val="bg1"/>
                </a:solidFill>
              </a:rPr>
              <a:t>harmonisation</a:t>
            </a:r>
            <a:endParaRPr lang="en-GB" sz="2000" dirty="0">
              <a:solidFill>
                <a:schemeClr val="bg1"/>
              </a:solidFill>
            </a:endParaRPr>
          </a:p>
        </p:txBody>
      </p:sp>
    </p:spTree>
    <p:extLst>
      <p:ext uri="{BB962C8B-B14F-4D97-AF65-F5344CB8AC3E}">
        <p14:creationId xmlns:p14="http://schemas.microsoft.com/office/powerpoint/2010/main" val="421636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137DD8-D31F-EE87-94D9-91F84B3FC1F1}"/>
              </a:ext>
            </a:extLst>
          </p:cNvPr>
          <p:cNvSpPr>
            <a:spLocks noGrp="1"/>
          </p:cNvSpPr>
          <p:nvPr>
            <p:ph type="body" sz="quarter" idx="10"/>
          </p:nvPr>
        </p:nvSpPr>
        <p:spPr>
          <a:xfrm>
            <a:off x="234950" y="295275"/>
            <a:ext cx="8523288" cy="331788"/>
          </a:xfrm>
        </p:spPr>
        <p:txBody>
          <a:bodyPr>
            <a:normAutofit/>
          </a:bodyPr>
          <a:lstStyle/>
          <a:p>
            <a:r>
              <a:rPr lang="pl-PL" sz="1500" err="1"/>
              <a:t>Substantive</a:t>
            </a:r>
            <a:r>
              <a:rPr lang="pl-PL" sz="1500"/>
              <a:t> </a:t>
            </a:r>
            <a:r>
              <a:rPr lang="pl-PL" sz="1500" err="1"/>
              <a:t>criminal</a:t>
            </a:r>
            <a:r>
              <a:rPr lang="pl-PL" sz="1500"/>
              <a:t> law </a:t>
            </a:r>
            <a:r>
              <a:rPr lang="pl-PL" sz="1500" err="1"/>
              <a:t>provisions</a:t>
            </a:r>
            <a:r>
              <a:rPr lang="pl-PL" sz="1500"/>
              <a:t> </a:t>
            </a:r>
          </a:p>
        </p:txBody>
      </p:sp>
      <p:sp>
        <p:nvSpPr>
          <p:cNvPr id="3" name="Symbol zastępczy zawartości 2">
            <a:extLst>
              <a:ext uri="{FF2B5EF4-FFF2-40B4-BE49-F238E27FC236}">
                <a16:creationId xmlns:a16="http://schemas.microsoft.com/office/drawing/2014/main" id="{E18FAC2A-8FA5-D072-222C-7C58379FF548}"/>
              </a:ext>
            </a:extLst>
          </p:cNvPr>
          <p:cNvSpPr>
            <a:spLocks noGrp="1"/>
          </p:cNvSpPr>
          <p:nvPr>
            <p:ph type="body" sz="quarter" idx="11"/>
          </p:nvPr>
        </p:nvSpPr>
        <p:spPr>
          <a:xfrm>
            <a:off x="234950" y="977900"/>
            <a:ext cx="11247136" cy="5584825"/>
          </a:xfrm>
        </p:spPr>
        <p:txBody>
          <a:bodyPr>
            <a:normAutofit/>
          </a:bodyPr>
          <a:lstStyle/>
          <a:p>
            <a:r>
              <a:rPr lang="en-US" sz="2400" b="1" dirty="0"/>
              <a:t>Article 37 – Forced marriage </a:t>
            </a:r>
            <a:endParaRPr lang="pl-PL" sz="2400" b="1" dirty="0"/>
          </a:p>
          <a:p>
            <a:pPr lvl="1"/>
            <a:r>
              <a:rPr lang="en-US" b="1" dirty="0"/>
              <a:t>1</a:t>
            </a:r>
            <a:r>
              <a:rPr lang="pl-PL" b="1" dirty="0"/>
              <a:t>. </a:t>
            </a:r>
            <a:r>
              <a:rPr lang="en-US" b="1" dirty="0"/>
              <a:t>Parties shall take the necessary legislative or other measures to ensure that the intentional conduct of forcing an adult or a child to enter into a marriage is </a:t>
            </a:r>
            <a:r>
              <a:rPr lang="en-US" b="1" dirty="0" err="1"/>
              <a:t>criminalised</a:t>
            </a:r>
            <a:r>
              <a:rPr lang="en-US" b="1" dirty="0"/>
              <a:t>. </a:t>
            </a:r>
            <a:endParaRPr lang="pl-PL" b="1" dirty="0"/>
          </a:p>
          <a:p>
            <a:pPr lvl="1"/>
            <a:r>
              <a:rPr lang="en-US" b="1" dirty="0"/>
              <a:t>2</a:t>
            </a:r>
            <a:r>
              <a:rPr lang="pl-PL" b="1" dirty="0"/>
              <a:t>.</a:t>
            </a:r>
            <a:r>
              <a:rPr lang="en-US" b="1" dirty="0"/>
              <a:t> Parties shall take the necessary legislative or other measures to ensure that the intentional conduct of luring an adult or a child to the territory of a Party or State other than the one she or he resides in with the purpose of forcing this adult or child to enter into a marriage is </a:t>
            </a:r>
            <a:r>
              <a:rPr lang="en-US" b="1" dirty="0" err="1"/>
              <a:t>criminalised</a:t>
            </a:r>
            <a:r>
              <a:rPr lang="en-US" b="1" dirty="0"/>
              <a:t>.</a:t>
            </a:r>
            <a:endParaRPr lang="pl-PL" b="1" dirty="0"/>
          </a:p>
          <a:p>
            <a:r>
              <a:rPr lang="en-US" sz="2400" dirty="0"/>
              <a:t>Article 38 – Female genital mutilation</a:t>
            </a:r>
          </a:p>
          <a:p>
            <a:pPr lvl="1"/>
            <a:r>
              <a:rPr lang="en-US" dirty="0"/>
              <a:t>Parties shall take the necessary legislative or other measures to ensure that the following</a:t>
            </a:r>
            <a:r>
              <a:rPr lang="pl-PL" dirty="0"/>
              <a:t> i</a:t>
            </a:r>
            <a:r>
              <a:rPr lang="en-US" dirty="0" err="1"/>
              <a:t>ntentional</a:t>
            </a:r>
            <a:r>
              <a:rPr lang="en-US" dirty="0"/>
              <a:t> conducts are </a:t>
            </a:r>
            <a:r>
              <a:rPr lang="en-US" dirty="0" err="1"/>
              <a:t>criminalised</a:t>
            </a:r>
            <a:r>
              <a:rPr lang="en-US" dirty="0"/>
              <a:t>:</a:t>
            </a:r>
          </a:p>
          <a:p>
            <a:pPr lvl="2"/>
            <a:r>
              <a:rPr lang="en-US" sz="2400" dirty="0"/>
              <a:t>excising, infibulating or performing any other mutilation to the whole or any part of a</a:t>
            </a:r>
            <a:r>
              <a:rPr lang="pl-PL" sz="2400" dirty="0"/>
              <a:t> </a:t>
            </a:r>
            <a:r>
              <a:rPr lang="en-US" sz="2400" dirty="0"/>
              <a:t>woman’s labia majora, labia minora or clitoris;</a:t>
            </a:r>
          </a:p>
          <a:p>
            <a:pPr lvl="2"/>
            <a:r>
              <a:rPr lang="en-US" sz="2400" dirty="0"/>
              <a:t>coercing or procuring a woman to undergo any of the acts listed in point a;</a:t>
            </a:r>
          </a:p>
          <a:p>
            <a:pPr lvl="2"/>
            <a:r>
              <a:rPr lang="en-US" sz="2400" dirty="0"/>
              <a:t>inciting, coercing or procuring a girl to undergo any of the acts listed in point a.</a:t>
            </a:r>
            <a:endParaRPr lang="pl-PL" sz="2400" dirty="0"/>
          </a:p>
        </p:txBody>
      </p:sp>
    </p:spTree>
    <p:extLst>
      <p:ext uri="{BB962C8B-B14F-4D97-AF65-F5344CB8AC3E}">
        <p14:creationId xmlns:p14="http://schemas.microsoft.com/office/powerpoint/2010/main" val="196769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FBAD635-3091-EBDE-AD01-EEDFEC738761}"/>
              </a:ext>
            </a:extLst>
          </p:cNvPr>
          <p:cNvSpPr>
            <a:spLocks noGrp="1"/>
          </p:cNvSpPr>
          <p:nvPr>
            <p:ph type="body" sz="quarter" idx="10"/>
          </p:nvPr>
        </p:nvSpPr>
        <p:spPr/>
        <p:txBody>
          <a:bodyPr>
            <a:normAutofit fontScale="77500" lnSpcReduction="20000"/>
          </a:bodyPr>
          <a:lstStyle/>
          <a:p>
            <a:r>
              <a:rPr lang="pl-PL" dirty="0"/>
              <a:t>PACE resolution </a:t>
            </a:r>
            <a:r>
              <a:rPr lang="pl-PL" dirty="0" err="1"/>
              <a:t>about</a:t>
            </a:r>
            <a:r>
              <a:rPr lang="pl-PL" dirty="0"/>
              <a:t> </a:t>
            </a:r>
            <a:r>
              <a:rPr lang="pl-PL" dirty="0" err="1"/>
              <a:t>forced</a:t>
            </a:r>
            <a:r>
              <a:rPr lang="pl-PL" dirty="0"/>
              <a:t> </a:t>
            </a:r>
            <a:r>
              <a:rPr lang="pl-PL" dirty="0" err="1"/>
              <a:t>marriages</a:t>
            </a:r>
            <a:r>
              <a:rPr lang="pl-PL" dirty="0"/>
              <a:t> </a:t>
            </a:r>
            <a:endParaRPr lang="en-GB" dirty="0"/>
          </a:p>
        </p:txBody>
      </p:sp>
      <p:sp>
        <p:nvSpPr>
          <p:cNvPr id="3" name="Symbol zastępczy tekstu 2">
            <a:extLst>
              <a:ext uri="{FF2B5EF4-FFF2-40B4-BE49-F238E27FC236}">
                <a16:creationId xmlns:a16="http://schemas.microsoft.com/office/drawing/2014/main" id="{81E80704-13DF-7DBC-5EE8-8755E3A93A3F}"/>
              </a:ext>
            </a:extLst>
          </p:cNvPr>
          <p:cNvSpPr>
            <a:spLocks noGrp="1"/>
          </p:cNvSpPr>
          <p:nvPr>
            <p:ph type="body" sz="quarter" idx="11"/>
          </p:nvPr>
        </p:nvSpPr>
        <p:spPr>
          <a:xfrm>
            <a:off x="234950" y="977900"/>
            <a:ext cx="11281860" cy="5584825"/>
          </a:xfrm>
        </p:spPr>
        <p:txBody>
          <a:bodyPr>
            <a:normAutofit/>
          </a:bodyPr>
          <a:lstStyle/>
          <a:p>
            <a:r>
              <a:rPr lang="en-GB" dirty="0">
                <a:latin typeface="Arial "/>
                <a:cs typeface="Arabic Typesetting" panose="020F0502020204030204" pitchFamily="66" charset="-78"/>
                <a:hlinkClick r:id="rId2"/>
              </a:rPr>
              <a:t>https://assembly.coe.int/nw/xml/XRef/Xref-XML2HTML-EN.asp?fileid=25016</a:t>
            </a:r>
            <a:endParaRPr lang="pl-PL" dirty="0">
              <a:latin typeface="Arial "/>
              <a:cs typeface="Arabic Typesetting" panose="020F0502020204030204" pitchFamily="66" charset="-78"/>
            </a:endParaRPr>
          </a:p>
          <a:p>
            <a:endParaRPr lang="pl-PL" dirty="0">
              <a:latin typeface="Arial "/>
              <a:cs typeface="Arabic Typesetting" panose="020F0502020204030204" pitchFamily="66" charset="-78"/>
            </a:endParaRPr>
          </a:p>
          <a:p>
            <a:pPr marL="0" indent="0" algn="just">
              <a:lnSpc>
                <a:spcPts val="1650"/>
              </a:lnSpc>
              <a:buNone/>
            </a:pPr>
            <a:r>
              <a:rPr lang="en-GB" sz="2400" b="0" i="0" dirty="0">
                <a:solidFill>
                  <a:srgbClr val="444444"/>
                </a:solidFill>
                <a:effectLst/>
                <a:latin typeface="Arial "/>
                <a:cs typeface="Arabic Typesetting" panose="020F0502020204030204" pitchFamily="66" charset="-78"/>
              </a:rPr>
              <a:t>Every day throughout the world, 39 000 young girls are married before reaching the age of majority. More than one third of them are younger than 15. Forced marriages between adults are also frequent. All countries in Europe are affected by these harmful practices, whether in the form of forced marriages concluded in Europe, forced marriages of European nationals or residents concluded elsewhere, or persons forced to marry before arriving in Europe. These human rights violations affect above all women and girls, but they also affect men and boys.</a:t>
            </a:r>
          </a:p>
          <a:p>
            <a:pPr marL="0" indent="0">
              <a:buNone/>
            </a:pPr>
            <a:endParaRPr lang="pl-PL" dirty="0">
              <a:latin typeface="Arial "/>
              <a:cs typeface="Arabic Typesetting" panose="020F0502020204030204" pitchFamily="66" charset="-78"/>
            </a:endParaRPr>
          </a:p>
          <a:p>
            <a:pPr marL="0" indent="0">
              <a:buNone/>
            </a:pPr>
            <a:r>
              <a:rPr lang="en-GB" dirty="0">
                <a:latin typeface="Arial "/>
                <a:cs typeface="Arabic Typesetting" panose="020F0502020204030204" pitchFamily="66" charset="-78"/>
                <a:hlinkClick r:id="rId3"/>
              </a:rPr>
              <a:t>https://www.nytimes.com/2018/06/01/opinion/sunday/child-marriage-delaware.html</a:t>
            </a:r>
            <a:r>
              <a:rPr lang="pl-PL" dirty="0">
                <a:latin typeface="Arial "/>
                <a:cs typeface="Arabic Typesetting" panose="020F0502020204030204" pitchFamily="66" charset="-78"/>
              </a:rPr>
              <a:t> &lt;-- </a:t>
            </a:r>
            <a:r>
              <a:rPr lang="pl-PL" dirty="0" err="1">
                <a:latin typeface="Arial "/>
                <a:cs typeface="Arabic Typesetting" panose="020F0502020204030204" pitchFamily="66" charset="-78"/>
              </a:rPr>
              <a:t>Forced</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marriges</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is</a:t>
            </a:r>
            <a:r>
              <a:rPr lang="pl-PL" dirty="0">
                <a:latin typeface="Arial "/>
                <a:cs typeface="Arabic Typesetting" panose="020F0502020204030204" pitchFamily="66" charset="-78"/>
              </a:rPr>
              <a:t> not a „third </a:t>
            </a:r>
            <a:r>
              <a:rPr lang="pl-PL" dirty="0" err="1">
                <a:latin typeface="Arial "/>
                <a:cs typeface="Arabic Typesetting" panose="020F0502020204030204" pitchFamily="66" charset="-78"/>
              </a:rPr>
              <a:t>world</a:t>
            </a:r>
            <a:r>
              <a:rPr lang="pl-PL" dirty="0">
                <a:latin typeface="Arial "/>
                <a:cs typeface="Arabic Typesetting" panose="020F0502020204030204" pitchFamily="66" charset="-78"/>
              </a:rPr>
              <a:t>” problem. In </a:t>
            </a:r>
            <a:r>
              <a:rPr lang="pl-PL" dirty="0" err="1">
                <a:latin typeface="Arial "/>
                <a:cs typeface="Arabic Typesetting" panose="020F0502020204030204" pitchFamily="66" charset="-78"/>
              </a:rPr>
              <a:t>may</a:t>
            </a:r>
            <a:r>
              <a:rPr lang="pl-PL" dirty="0">
                <a:latin typeface="Arial "/>
                <a:cs typeface="Arabic Typesetting" panose="020F0502020204030204" pitchFamily="66" charset="-78"/>
              </a:rPr>
              <a:t> USA </a:t>
            </a:r>
            <a:r>
              <a:rPr lang="pl-PL" dirty="0" err="1">
                <a:latin typeface="Arial "/>
                <a:cs typeface="Arabic Typesetting" panose="020F0502020204030204" pitchFamily="66" charset="-78"/>
              </a:rPr>
              <a:t>states</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it</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is</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possible</a:t>
            </a:r>
            <a:r>
              <a:rPr lang="pl-PL" dirty="0">
                <a:latin typeface="Arial "/>
                <a:cs typeface="Arabic Typesetting" panose="020F0502020204030204" pitchFamily="66" charset="-78"/>
              </a:rPr>
              <a:t> for </a:t>
            </a:r>
            <a:r>
              <a:rPr lang="pl-PL" dirty="0" err="1">
                <a:latin typeface="Arial "/>
                <a:cs typeface="Arabic Typesetting" panose="020F0502020204030204" pitchFamily="66" charset="-78"/>
              </a:rPr>
              <a:t>rapist</a:t>
            </a:r>
            <a:r>
              <a:rPr lang="pl-PL" dirty="0">
                <a:latin typeface="Arial "/>
                <a:cs typeface="Arabic Typesetting" panose="020F0502020204030204" pitchFamily="66" charset="-78"/>
              </a:rPr>
              <a:t> to </a:t>
            </a:r>
            <a:r>
              <a:rPr lang="pl-PL" dirty="0" err="1">
                <a:latin typeface="Arial "/>
                <a:cs typeface="Arabic Typesetting" panose="020F0502020204030204" pitchFamily="66" charset="-78"/>
              </a:rPr>
              <a:t>marry</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raped</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girl</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if</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she</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is</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under</a:t>
            </a:r>
            <a:r>
              <a:rPr lang="pl-PL" dirty="0">
                <a:latin typeface="Arial "/>
                <a:cs typeface="Arabic Typesetting" panose="020F0502020204030204" pitchFamily="66" charset="-78"/>
              </a:rPr>
              <a:t> 18 </a:t>
            </a:r>
            <a:r>
              <a:rPr lang="pl-PL" dirty="0" err="1">
                <a:latin typeface="Arial "/>
                <a:cs typeface="Arabic Typesetting" panose="020F0502020204030204" pitchFamily="66" charset="-78"/>
              </a:rPr>
              <a:t>years</a:t>
            </a:r>
            <a:r>
              <a:rPr lang="pl-PL" dirty="0">
                <a:latin typeface="Arial "/>
                <a:cs typeface="Arabic Typesetting" panose="020F0502020204030204" pitchFamily="66" charset="-78"/>
              </a:rPr>
              <a:t> </a:t>
            </a:r>
            <a:r>
              <a:rPr lang="pl-PL" dirty="0" err="1">
                <a:latin typeface="Arial "/>
                <a:cs typeface="Arabic Typesetting" panose="020F0502020204030204" pitchFamily="66" charset="-78"/>
              </a:rPr>
              <a:t>old</a:t>
            </a:r>
            <a:r>
              <a:rPr lang="pl-PL" dirty="0">
                <a:latin typeface="Arial "/>
                <a:cs typeface="Arabic Typesetting" panose="020F0502020204030204" pitchFamily="66" charset="-78"/>
              </a:rPr>
              <a:t>) and be </a:t>
            </a:r>
            <a:r>
              <a:rPr lang="pl-PL" dirty="0" err="1">
                <a:latin typeface="Arial "/>
                <a:cs typeface="Arabic Typesetting" panose="020F0502020204030204" pitchFamily="66" charset="-78"/>
              </a:rPr>
              <a:t>free</a:t>
            </a:r>
            <a:r>
              <a:rPr lang="pl-PL" dirty="0">
                <a:latin typeface="Arial "/>
                <a:cs typeface="Arabic Typesetting" panose="020F0502020204030204" pitchFamily="66" charset="-78"/>
              </a:rPr>
              <a:t> of </a:t>
            </a:r>
            <a:r>
              <a:rPr lang="pl-PL" dirty="0" err="1">
                <a:latin typeface="Arial "/>
                <a:cs typeface="Arabic Typesetting" panose="020F0502020204030204" pitchFamily="66" charset="-78"/>
              </a:rPr>
              <a:t>punishment</a:t>
            </a:r>
            <a:endParaRPr lang="en-GB" dirty="0">
              <a:latin typeface="Arial "/>
              <a:cs typeface="Arabic Typesetting" panose="020F0502020204030204" pitchFamily="66" charset="-78"/>
            </a:endParaRPr>
          </a:p>
        </p:txBody>
      </p:sp>
    </p:spTree>
    <p:extLst>
      <p:ext uri="{BB962C8B-B14F-4D97-AF65-F5344CB8AC3E}">
        <p14:creationId xmlns:p14="http://schemas.microsoft.com/office/powerpoint/2010/main" val="19368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69FA184-796E-8FDF-FE6B-BB0E3AF84E11}"/>
              </a:ext>
            </a:extLst>
          </p:cNvPr>
          <p:cNvSpPr>
            <a:spLocks noGrp="1"/>
          </p:cNvSpPr>
          <p:nvPr>
            <p:ph type="body" sz="quarter" idx="10"/>
          </p:nvPr>
        </p:nvSpPr>
        <p:spPr/>
        <p:txBody>
          <a:bodyPr>
            <a:normAutofit fontScale="77500" lnSpcReduction="20000"/>
          </a:bodyPr>
          <a:lstStyle/>
          <a:p>
            <a:r>
              <a:rPr lang="en-US" sz="2800" dirty="0"/>
              <a:t>Female genital mutilation</a:t>
            </a:r>
          </a:p>
        </p:txBody>
      </p:sp>
      <p:sp>
        <p:nvSpPr>
          <p:cNvPr id="3" name="Symbol zastępczy tekstu 2">
            <a:extLst>
              <a:ext uri="{FF2B5EF4-FFF2-40B4-BE49-F238E27FC236}">
                <a16:creationId xmlns:a16="http://schemas.microsoft.com/office/drawing/2014/main" id="{1C040E43-DE47-0317-9691-E3596A8C0F6D}"/>
              </a:ext>
            </a:extLst>
          </p:cNvPr>
          <p:cNvSpPr>
            <a:spLocks noGrp="1"/>
          </p:cNvSpPr>
          <p:nvPr>
            <p:ph type="body" sz="quarter" idx="11"/>
          </p:nvPr>
        </p:nvSpPr>
        <p:spPr>
          <a:xfrm>
            <a:off x="234950" y="977900"/>
            <a:ext cx="11166113" cy="5584825"/>
          </a:xfrm>
        </p:spPr>
        <p:txBody>
          <a:bodyPr>
            <a:normAutofit/>
          </a:bodyPr>
          <a:lstStyle/>
          <a:p>
            <a:pPr algn="just"/>
            <a:r>
              <a:rPr lang="en-GB" sz="2400" b="0" i="0" dirty="0">
                <a:effectLst/>
                <a:latin typeface="arial" panose="020B0604020202020204" pitchFamily="34" charset="0"/>
              </a:rPr>
              <a:t>FGM consists of the (partial or complete) removal of the external female genitalia, and the infliction of other injuries to the female genitalia for no medical reasons. There are several variations, including partial or complete removal of the clitoris, of the labia minora and majora, the narrowing of the vaginal opening by joining the two sides of the wound, leaving only a small opening for urine and menstrual fluids, and any other non-medical injury such as scraping, incising, pricking or burning. FGM causes pain, infection, problems with sexual intercourse, problems with urination, problems with childbirth, and death.</a:t>
            </a:r>
          </a:p>
          <a:p>
            <a:pPr algn="just"/>
            <a:r>
              <a:rPr lang="en-GB" sz="2400" b="1" i="0" dirty="0">
                <a:solidFill>
                  <a:srgbClr val="FF0000"/>
                </a:solidFill>
                <a:effectLst/>
                <a:latin typeface="arial" panose="020B0604020202020204" pitchFamily="34" charset="0"/>
              </a:rPr>
              <a:t>It is estimated that at least </a:t>
            </a:r>
            <a:r>
              <a:rPr lang="en-GB" sz="2400" b="1" dirty="0">
                <a:solidFill>
                  <a:srgbClr val="FF0000"/>
                </a:solidFill>
                <a:latin typeface="arial" panose="020B0604020202020204" pitchFamily="34" charset="0"/>
              </a:rPr>
              <a:t>600,000 women in Europe</a:t>
            </a:r>
            <a:r>
              <a:rPr lang="en-GB" sz="2400" b="1" i="0" dirty="0">
                <a:solidFill>
                  <a:srgbClr val="FF0000"/>
                </a:solidFill>
                <a:effectLst/>
                <a:latin typeface="arial" panose="020B0604020202020204" pitchFamily="34" charset="0"/>
              </a:rPr>
              <a:t> have undergone female genital mutilation and 200 million women worldwide. </a:t>
            </a:r>
            <a:r>
              <a:rPr lang="en-GB" sz="2400" b="0" i="0" dirty="0">
                <a:effectLst/>
                <a:latin typeface="arial" panose="020B0604020202020204" pitchFamily="34" charset="0"/>
              </a:rPr>
              <a:t>If the practice continues at the current pace, </a:t>
            </a:r>
            <a:r>
              <a:rPr lang="en-GB" sz="2400" dirty="0">
                <a:latin typeface="arial" panose="020B0604020202020204" pitchFamily="34" charset="0"/>
              </a:rPr>
              <a:t>68 million girls will be mutilated between 2015 and 2030</a:t>
            </a:r>
            <a:r>
              <a:rPr lang="en-GB" sz="2400" b="0" i="0" dirty="0">
                <a:effectLst/>
                <a:latin typeface="arial" panose="020B0604020202020204" pitchFamily="34" charset="0"/>
              </a:rPr>
              <a:t> in 25 countries where FGM is routinely practiced and data is available.</a:t>
            </a:r>
          </a:p>
          <a:p>
            <a:pPr algn="just"/>
            <a:endParaRPr lang="pl-PL" sz="2400" dirty="0"/>
          </a:p>
          <a:p>
            <a:pPr algn="just"/>
            <a:r>
              <a:rPr lang="en-GB" sz="2400" dirty="0">
                <a:hlinkClick r:id="rId2"/>
              </a:rPr>
              <a:t>https://ec.europa.eu/commission/presscorner/detail/en/qanda_21_402</a:t>
            </a:r>
            <a:r>
              <a:rPr lang="pl-PL" sz="2400" dirty="0"/>
              <a:t> </a:t>
            </a:r>
            <a:endParaRPr lang="en-GB" sz="2400" dirty="0"/>
          </a:p>
        </p:txBody>
      </p:sp>
    </p:spTree>
    <p:extLst>
      <p:ext uri="{BB962C8B-B14F-4D97-AF65-F5344CB8AC3E}">
        <p14:creationId xmlns:p14="http://schemas.microsoft.com/office/powerpoint/2010/main" val="397166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137DD8-D31F-EE87-94D9-91F84B3FC1F1}"/>
              </a:ext>
            </a:extLst>
          </p:cNvPr>
          <p:cNvSpPr>
            <a:spLocks noGrp="1"/>
          </p:cNvSpPr>
          <p:nvPr>
            <p:ph type="body" sz="quarter" idx="10"/>
          </p:nvPr>
        </p:nvSpPr>
        <p:spPr>
          <a:xfrm>
            <a:off x="234950" y="295275"/>
            <a:ext cx="8523288" cy="331788"/>
          </a:xfrm>
        </p:spPr>
        <p:txBody>
          <a:bodyPr>
            <a:normAutofit/>
          </a:bodyPr>
          <a:lstStyle/>
          <a:p>
            <a:r>
              <a:rPr lang="pl-PL" sz="1500"/>
              <a:t>Substantive criminal law provisions </a:t>
            </a:r>
          </a:p>
        </p:txBody>
      </p:sp>
      <p:sp>
        <p:nvSpPr>
          <p:cNvPr id="3" name="Symbol zastępczy zawartości 2">
            <a:extLst>
              <a:ext uri="{FF2B5EF4-FFF2-40B4-BE49-F238E27FC236}">
                <a16:creationId xmlns:a16="http://schemas.microsoft.com/office/drawing/2014/main" id="{E18FAC2A-8FA5-D072-222C-7C58379FF548}"/>
              </a:ext>
            </a:extLst>
          </p:cNvPr>
          <p:cNvSpPr>
            <a:spLocks noGrp="1"/>
          </p:cNvSpPr>
          <p:nvPr>
            <p:ph type="body" sz="quarter" idx="11"/>
          </p:nvPr>
        </p:nvSpPr>
        <p:spPr>
          <a:xfrm>
            <a:off x="234950" y="977900"/>
            <a:ext cx="10830447" cy="5584825"/>
          </a:xfrm>
        </p:spPr>
        <p:txBody>
          <a:bodyPr>
            <a:normAutofit/>
          </a:bodyPr>
          <a:lstStyle/>
          <a:p>
            <a:pPr algn="just"/>
            <a:r>
              <a:rPr lang="en-US" sz="2200" dirty="0"/>
              <a:t>Article 39 – Forced abortion and forced </a:t>
            </a:r>
            <a:r>
              <a:rPr lang="en-US" sz="2200" dirty="0" err="1"/>
              <a:t>sterilisation</a:t>
            </a:r>
            <a:r>
              <a:rPr lang="en-US" sz="2200" dirty="0"/>
              <a:t> </a:t>
            </a:r>
            <a:endParaRPr lang="pl-PL" sz="2200" dirty="0"/>
          </a:p>
          <a:p>
            <a:pPr lvl="1" algn="just"/>
            <a:r>
              <a:rPr lang="en-US" sz="2200" dirty="0"/>
              <a:t>Parties shall take the necessary legislative or other measures to ensure that the following intentional conducts are </a:t>
            </a:r>
            <a:r>
              <a:rPr lang="en-US" sz="2200" dirty="0" err="1"/>
              <a:t>criminalised</a:t>
            </a:r>
            <a:r>
              <a:rPr lang="en-US" sz="2200" dirty="0"/>
              <a:t>: </a:t>
            </a:r>
            <a:endParaRPr lang="pl-PL" sz="2200" dirty="0"/>
          </a:p>
          <a:p>
            <a:pPr lvl="2" algn="just"/>
            <a:r>
              <a:rPr lang="en-US" sz="2200" dirty="0"/>
              <a:t>A</a:t>
            </a:r>
            <a:r>
              <a:rPr lang="pl-PL" sz="2200" dirty="0"/>
              <a:t>)</a:t>
            </a:r>
            <a:r>
              <a:rPr lang="en-US" sz="2200" dirty="0"/>
              <a:t> performing an abortion on a woman without her prior and informed consent; </a:t>
            </a:r>
            <a:endParaRPr lang="pl-PL" sz="2200" dirty="0"/>
          </a:p>
          <a:p>
            <a:pPr lvl="2" algn="just"/>
            <a:r>
              <a:rPr lang="en-US" sz="2200" dirty="0"/>
              <a:t>B</a:t>
            </a:r>
            <a:r>
              <a:rPr lang="pl-PL" sz="2200" dirty="0"/>
              <a:t>)</a:t>
            </a:r>
            <a:r>
              <a:rPr lang="en-US" sz="2200" dirty="0"/>
              <a:t> performing surgery which has the purpose or effect of terminating a woman’s capacity to naturally reproduce without her prior and informed consent or understanding of the procedure. </a:t>
            </a:r>
            <a:endParaRPr lang="pl-PL" sz="2200" dirty="0"/>
          </a:p>
          <a:p>
            <a:pPr algn="just"/>
            <a:r>
              <a:rPr lang="en-US" sz="2200" dirty="0">
                <a:solidFill>
                  <a:srgbClr val="FF0000"/>
                </a:solidFill>
              </a:rPr>
              <a:t>Article 40 – Sexual harassment </a:t>
            </a:r>
            <a:endParaRPr lang="pl-PL" sz="2200" dirty="0">
              <a:solidFill>
                <a:srgbClr val="FF0000"/>
              </a:solidFill>
            </a:endParaRPr>
          </a:p>
          <a:p>
            <a:pPr lvl="1" algn="just"/>
            <a:r>
              <a:rPr lang="en-US" sz="2200" dirty="0">
                <a:solidFill>
                  <a:srgbClr val="FF0000"/>
                </a:solidFill>
              </a:rPr>
              <a:t>Parties shall take the necessary legislative or other measures to ensure that any form of unwanted verbal, non-verbal or physical conduct of a sexual nature with the purpose or effect of violating the dignity of a person, in particular when creating an intimidating, hostile, degrading, humiliating or offensive environment, is subject to criminal or other legal sanction.</a:t>
            </a:r>
            <a:endParaRPr lang="pl-PL" sz="2200" dirty="0">
              <a:solidFill>
                <a:srgbClr val="FF0000"/>
              </a:solidFill>
            </a:endParaRPr>
          </a:p>
        </p:txBody>
      </p:sp>
    </p:spTree>
    <p:extLst>
      <p:ext uri="{BB962C8B-B14F-4D97-AF65-F5344CB8AC3E}">
        <p14:creationId xmlns:p14="http://schemas.microsoft.com/office/powerpoint/2010/main" val="378861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137DD8-D31F-EE87-94D9-91F84B3FC1F1}"/>
              </a:ext>
            </a:extLst>
          </p:cNvPr>
          <p:cNvSpPr>
            <a:spLocks noGrp="1"/>
          </p:cNvSpPr>
          <p:nvPr>
            <p:ph type="body" sz="quarter" idx="10"/>
          </p:nvPr>
        </p:nvSpPr>
        <p:spPr>
          <a:xfrm>
            <a:off x="234950" y="295275"/>
            <a:ext cx="8523288" cy="331788"/>
          </a:xfrm>
        </p:spPr>
        <p:txBody>
          <a:bodyPr>
            <a:normAutofit/>
          </a:bodyPr>
          <a:lstStyle/>
          <a:p>
            <a:r>
              <a:rPr lang="pl-PL" sz="1500" err="1"/>
              <a:t>Substantive</a:t>
            </a:r>
            <a:r>
              <a:rPr lang="pl-PL" sz="1500"/>
              <a:t> </a:t>
            </a:r>
            <a:r>
              <a:rPr lang="pl-PL" sz="1500" err="1"/>
              <a:t>criminal</a:t>
            </a:r>
            <a:r>
              <a:rPr lang="pl-PL" sz="1500"/>
              <a:t> law </a:t>
            </a:r>
            <a:r>
              <a:rPr lang="pl-PL" sz="1500" err="1"/>
              <a:t>provisions</a:t>
            </a:r>
            <a:r>
              <a:rPr lang="pl-PL" sz="1500"/>
              <a:t> </a:t>
            </a:r>
          </a:p>
        </p:txBody>
      </p:sp>
      <p:sp>
        <p:nvSpPr>
          <p:cNvPr id="3" name="Symbol zastępczy zawartości 2">
            <a:extLst>
              <a:ext uri="{FF2B5EF4-FFF2-40B4-BE49-F238E27FC236}">
                <a16:creationId xmlns:a16="http://schemas.microsoft.com/office/drawing/2014/main" id="{E18FAC2A-8FA5-D072-222C-7C58379FF548}"/>
              </a:ext>
            </a:extLst>
          </p:cNvPr>
          <p:cNvSpPr>
            <a:spLocks noGrp="1"/>
          </p:cNvSpPr>
          <p:nvPr>
            <p:ph type="body" sz="quarter" idx="11"/>
          </p:nvPr>
        </p:nvSpPr>
        <p:spPr>
          <a:xfrm>
            <a:off x="234950" y="977900"/>
            <a:ext cx="11166113" cy="5584825"/>
          </a:xfrm>
        </p:spPr>
        <p:txBody>
          <a:bodyPr>
            <a:normAutofit/>
          </a:bodyPr>
          <a:lstStyle/>
          <a:p>
            <a:r>
              <a:rPr lang="en-US" sz="2200" dirty="0"/>
              <a:t>Article 36 – Sexual violence, including rape</a:t>
            </a:r>
          </a:p>
          <a:p>
            <a:pPr lvl="1"/>
            <a:r>
              <a:rPr lang="en-US" sz="2200" dirty="0"/>
              <a:t>Parties shall take the necessary legislative or other measures to ensure that the following intentional conducts are </a:t>
            </a:r>
            <a:r>
              <a:rPr lang="en-US" sz="2200" dirty="0" err="1"/>
              <a:t>criminalised</a:t>
            </a:r>
            <a:r>
              <a:rPr lang="en-US" sz="2200" dirty="0"/>
              <a:t>: </a:t>
            </a:r>
            <a:endParaRPr lang="pl-PL" sz="2200" dirty="0"/>
          </a:p>
          <a:p>
            <a:pPr lvl="1"/>
            <a:r>
              <a:rPr lang="en-US" sz="2200" dirty="0"/>
              <a:t>A</a:t>
            </a:r>
            <a:r>
              <a:rPr lang="pl-PL" sz="2200" dirty="0"/>
              <a:t>)</a:t>
            </a:r>
            <a:r>
              <a:rPr lang="en-US" sz="2200" dirty="0"/>
              <a:t> engaging in non-consensual vaginal, anal or oral penetration of a sexual nature of the body of another person with any bodily part or object; </a:t>
            </a:r>
            <a:endParaRPr lang="pl-PL" sz="2200" dirty="0"/>
          </a:p>
          <a:p>
            <a:pPr lvl="1"/>
            <a:r>
              <a:rPr lang="pl-PL" sz="2200" dirty="0"/>
              <a:t>B) </a:t>
            </a:r>
            <a:r>
              <a:rPr lang="en-US" sz="2200" dirty="0"/>
              <a:t>engaging in other non-consensual acts of a sexual nature with a person; </a:t>
            </a:r>
            <a:endParaRPr lang="pl-PL" sz="2200" dirty="0"/>
          </a:p>
          <a:p>
            <a:pPr lvl="1"/>
            <a:r>
              <a:rPr lang="pl-PL" sz="2200" dirty="0"/>
              <a:t>C)</a:t>
            </a:r>
            <a:r>
              <a:rPr lang="en-US" sz="2200" dirty="0"/>
              <a:t> causing another person to engage in non-consensual acts of a sexual nature with a third person. </a:t>
            </a:r>
            <a:endParaRPr lang="pl-PL" sz="2200" dirty="0"/>
          </a:p>
          <a:p>
            <a:pPr lvl="1"/>
            <a:r>
              <a:rPr lang="en-US" sz="2200" dirty="0"/>
              <a:t>2 </a:t>
            </a:r>
            <a:r>
              <a:rPr lang="en-US" sz="2200" b="1" dirty="0"/>
              <a:t>Consent must be given voluntarily as the result of the person’s free will assessed in the context of the surrounding circumstances</a:t>
            </a:r>
            <a:r>
              <a:rPr lang="en-US" sz="2200" dirty="0"/>
              <a:t>. </a:t>
            </a:r>
            <a:endParaRPr lang="pl-PL" sz="2200" dirty="0"/>
          </a:p>
          <a:p>
            <a:pPr lvl="1"/>
            <a:r>
              <a:rPr lang="en-US" sz="2200" dirty="0"/>
              <a:t>3 Parties shall take the necessary legislative or other measures to ensure that the provisions of paragraph 1 also apply to acts committed against former or current spouses or partners as </a:t>
            </a:r>
            <a:r>
              <a:rPr lang="en-US" sz="2200" dirty="0" err="1"/>
              <a:t>recognised</a:t>
            </a:r>
            <a:r>
              <a:rPr lang="en-US" sz="2200" dirty="0"/>
              <a:t> by internal law. </a:t>
            </a:r>
            <a:endParaRPr lang="pl-PL" sz="2200" dirty="0"/>
          </a:p>
        </p:txBody>
      </p:sp>
    </p:spTree>
    <p:extLst>
      <p:ext uri="{BB962C8B-B14F-4D97-AF65-F5344CB8AC3E}">
        <p14:creationId xmlns:p14="http://schemas.microsoft.com/office/powerpoint/2010/main" val="54961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210A9F4-3062-A318-1CF0-2DA605484A59}"/>
              </a:ext>
            </a:extLst>
          </p:cNvPr>
          <p:cNvSpPr>
            <a:spLocks noGrp="1"/>
          </p:cNvSpPr>
          <p:nvPr>
            <p:ph type="body" sz="quarter" idx="10"/>
          </p:nvPr>
        </p:nvSpPr>
        <p:spPr/>
        <p:txBody>
          <a:bodyPr>
            <a:normAutofit fontScale="77500" lnSpcReduction="20000"/>
          </a:bodyPr>
          <a:lstStyle/>
          <a:p>
            <a:r>
              <a:rPr lang="pl-PL" dirty="0"/>
              <a:t>M.C. v. </a:t>
            </a:r>
            <a:r>
              <a:rPr lang="pl-PL" dirty="0" err="1"/>
              <a:t>Bulgaria</a:t>
            </a:r>
            <a:r>
              <a:rPr lang="pl-PL" dirty="0"/>
              <a:t> </a:t>
            </a:r>
            <a:endParaRPr lang="en-GB" dirty="0"/>
          </a:p>
        </p:txBody>
      </p:sp>
      <p:sp>
        <p:nvSpPr>
          <p:cNvPr id="3" name="Symbol zastępczy tekstu 2">
            <a:extLst>
              <a:ext uri="{FF2B5EF4-FFF2-40B4-BE49-F238E27FC236}">
                <a16:creationId xmlns:a16="http://schemas.microsoft.com/office/drawing/2014/main" id="{CC8CAB64-1FF1-400E-0B3F-922270E07642}"/>
              </a:ext>
            </a:extLst>
          </p:cNvPr>
          <p:cNvSpPr>
            <a:spLocks noGrp="1"/>
          </p:cNvSpPr>
          <p:nvPr>
            <p:ph type="body" sz="quarter" idx="11"/>
          </p:nvPr>
        </p:nvSpPr>
        <p:spPr>
          <a:xfrm>
            <a:off x="234950" y="977900"/>
            <a:ext cx="11779572" cy="5758566"/>
          </a:xfrm>
        </p:spPr>
        <p:txBody>
          <a:bodyPr>
            <a:normAutofit/>
          </a:bodyPr>
          <a:lstStyle/>
          <a:p>
            <a:pPr marL="0" indent="0" algn="just">
              <a:buNone/>
            </a:pPr>
            <a:r>
              <a:rPr lang="en-GB" sz="2400" b="0" i="0" dirty="0">
                <a:solidFill>
                  <a:srgbClr val="000000"/>
                </a:solidFill>
                <a:effectLst/>
                <a:latin typeface="Arial" panose="020B0604020202020204" pitchFamily="34" charset="0"/>
              </a:rPr>
              <a:t>162.  The Court also notes that the member States of the Council of Europe, through the Committee of Ministers, have agreed that penalising non-consensual sexual acts, “[including] in cases where the victim does not show signs of resistance”, is necessary for the effective protection of women against violence (see paragraph 101 above) and have urged the implementation of further reforms in this area.</a:t>
            </a:r>
            <a:endParaRPr lang="pl-PL" sz="2400" b="0" i="0" dirty="0">
              <a:solidFill>
                <a:srgbClr val="000000"/>
              </a:solidFill>
              <a:effectLst/>
              <a:latin typeface="Arial" panose="020B0604020202020204" pitchFamily="34" charset="0"/>
            </a:endParaRPr>
          </a:p>
          <a:p>
            <a:pPr marL="0" indent="0" algn="just">
              <a:buNone/>
            </a:pPr>
            <a:r>
              <a:rPr lang="en-GB" sz="2400" b="0" i="0" dirty="0">
                <a:solidFill>
                  <a:srgbClr val="000000"/>
                </a:solidFill>
                <a:effectLst/>
                <a:latin typeface="Arial" panose="020B0604020202020204" pitchFamily="34" charset="0"/>
              </a:rPr>
              <a:t>163.  In international criminal law, it has recently been recognised that force is not an element of rape and that taking advantage of coercive circumstances to proceed with sexual acts is also punishable. The International Criminal Tribunal for the former Yugoslavia has found that, in international criminal law, any sexual penetration without the victim's consent constitutes rape and that consent must be given voluntarily, as a result of the person's free will, assessed in the context of the surrounding circumstances (see paragraphs 102-07 above). While the above definition was formulated in the particular context of rapes committed against the population in the conditions of an armed conflict, it also reflects a universal trend towards regarding lack of consent as the essential element of rape and sexual abuse.</a:t>
            </a:r>
            <a:endParaRPr lang="pl-PL" sz="2400" b="0" i="0" dirty="0">
              <a:solidFill>
                <a:srgbClr val="000000"/>
              </a:solidFill>
              <a:effectLst/>
              <a:latin typeface="Arial" panose="020B0604020202020204" pitchFamily="34" charset="0"/>
            </a:endParaRPr>
          </a:p>
          <a:p>
            <a:pPr algn="just"/>
            <a:endParaRPr lang="en-GB" sz="2400" dirty="0"/>
          </a:p>
        </p:txBody>
      </p:sp>
    </p:spTree>
    <p:extLst>
      <p:ext uri="{BB962C8B-B14F-4D97-AF65-F5344CB8AC3E}">
        <p14:creationId xmlns:p14="http://schemas.microsoft.com/office/powerpoint/2010/main" val="192168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3634D77-3294-8779-1E56-1350EA62A8CD}"/>
              </a:ext>
            </a:extLst>
          </p:cNvPr>
          <p:cNvSpPr>
            <a:spLocks noGrp="1"/>
          </p:cNvSpPr>
          <p:nvPr>
            <p:ph type="body" sz="quarter" idx="10"/>
          </p:nvPr>
        </p:nvSpPr>
        <p:spPr/>
        <p:txBody>
          <a:bodyPr>
            <a:normAutofit fontScale="77500" lnSpcReduction="20000"/>
          </a:bodyPr>
          <a:lstStyle/>
          <a:p>
            <a:r>
              <a:rPr lang="pl-PL" dirty="0"/>
              <a:t>M.C. v. </a:t>
            </a:r>
            <a:r>
              <a:rPr lang="pl-PL" dirty="0" err="1"/>
              <a:t>Bulgaria</a:t>
            </a:r>
            <a:r>
              <a:rPr lang="pl-PL" dirty="0"/>
              <a:t> </a:t>
            </a:r>
            <a:endParaRPr lang="en-GB" dirty="0"/>
          </a:p>
          <a:p>
            <a:endParaRPr lang="en-GB" dirty="0"/>
          </a:p>
        </p:txBody>
      </p:sp>
      <p:sp>
        <p:nvSpPr>
          <p:cNvPr id="3" name="Symbol zastępczy tekstu 2">
            <a:extLst>
              <a:ext uri="{FF2B5EF4-FFF2-40B4-BE49-F238E27FC236}">
                <a16:creationId xmlns:a16="http://schemas.microsoft.com/office/drawing/2014/main" id="{C220CE07-A41C-360D-52C8-A693FC5F5492}"/>
              </a:ext>
            </a:extLst>
          </p:cNvPr>
          <p:cNvSpPr>
            <a:spLocks noGrp="1"/>
          </p:cNvSpPr>
          <p:nvPr>
            <p:ph type="body" sz="quarter" idx="11"/>
          </p:nvPr>
        </p:nvSpPr>
        <p:spPr>
          <a:xfrm>
            <a:off x="234950" y="977900"/>
            <a:ext cx="11513354" cy="5584825"/>
          </a:xfrm>
        </p:spPr>
        <p:txBody>
          <a:bodyPr>
            <a:normAutofit lnSpcReduction="10000"/>
          </a:bodyPr>
          <a:lstStyle/>
          <a:p>
            <a:pPr marL="0" indent="0" algn="just">
              <a:buNone/>
            </a:pPr>
            <a:r>
              <a:rPr lang="en-GB" sz="2400" b="0" i="0" dirty="0">
                <a:solidFill>
                  <a:srgbClr val="000000"/>
                </a:solidFill>
                <a:effectLst/>
                <a:latin typeface="Arial" panose="020B0604020202020204" pitchFamily="34" charset="0"/>
              </a:rPr>
              <a:t>164.  As submitted by the intervener, the evolving understanding of the manner in which rape is experienced by the victim has shown that victims of sexual abuse – in particular, girls below the age of majority – often provide no physical resistance because of a variety of psychological factors or because they fear violence on the part of the perpetrator.</a:t>
            </a:r>
            <a:endParaRPr lang="pl-PL" sz="2400" b="0" i="0" dirty="0">
              <a:solidFill>
                <a:srgbClr val="000000"/>
              </a:solidFill>
              <a:effectLst/>
              <a:latin typeface="Arial" panose="020B0604020202020204" pitchFamily="34" charset="0"/>
            </a:endParaRPr>
          </a:p>
          <a:p>
            <a:pPr marL="0" indent="0" algn="just">
              <a:buNone/>
            </a:pPr>
            <a:r>
              <a:rPr lang="pl-PL" sz="2400" dirty="0">
                <a:solidFill>
                  <a:srgbClr val="000000"/>
                </a:solidFill>
                <a:latin typeface="Arial" panose="020B0604020202020204" pitchFamily="34" charset="0"/>
              </a:rPr>
              <a:t>1</a:t>
            </a:r>
            <a:r>
              <a:rPr lang="en-GB" sz="2400" b="0" i="0" dirty="0">
                <a:solidFill>
                  <a:srgbClr val="000000"/>
                </a:solidFill>
                <a:effectLst/>
                <a:latin typeface="Arial" panose="020B0604020202020204" pitchFamily="34" charset="0"/>
              </a:rPr>
              <a:t>65.  Moreover, the development of law and practice in that area reflects the evolution of societies towards effective equality and respect for each individual's sexual autonomy</a:t>
            </a:r>
            <a:r>
              <a:rPr lang="pl-PL" sz="2400" b="0" i="0" dirty="0">
                <a:solidFill>
                  <a:srgbClr val="000000"/>
                </a:solidFill>
                <a:effectLst/>
                <a:latin typeface="Arial" panose="020B0604020202020204" pitchFamily="34" charset="0"/>
              </a:rPr>
              <a:t>.</a:t>
            </a:r>
          </a:p>
          <a:p>
            <a:pPr marL="0" indent="0" algn="just">
              <a:buNone/>
            </a:pPr>
            <a:r>
              <a:rPr lang="en-GB" sz="2400" b="0" i="0" dirty="0">
                <a:solidFill>
                  <a:srgbClr val="000000"/>
                </a:solidFill>
                <a:effectLst/>
                <a:latin typeface="Arial" panose="020B0604020202020204" pitchFamily="34" charset="0"/>
              </a:rPr>
              <a:t>166.  In the light of the above, the Court is persuaded that any rigid approach to the prosecution of sexual offences, such as requiring proof of physical resistance in all circumstances, risks leaving certain types of rape unpunished and thus jeopardising the effective protection of the individual's sexual autonomy. In accordance with contemporary standards and trends in that area, the member States' positive obligations under Articles 3 and 8 of the Convention must be seen as requiring the penalisation and effective prosecution of any non-consensual sexual act, including in the absence of physical resistance by the victim.</a:t>
            </a:r>
          </a:p>
          <a:p>
            <a:r>
              <a:rPr lang="en-GB" sz="2400" dirty="0">
                <a:hlinkClick r:id="rId2"/>
              </a:rPr>
              <a:t>https://hudoc.echr.coe.int/fre?i=001-61521</a:t>
            </a:r>
            <a:r>
              <a:rPr lang="pl-PL" sz="2400" dirty="0"/>
              <a:t> </a:t>
            </a:r>
            <a:endParaRPr lang="en-GB" sz="2400" dirty="0"/>
          </a:p>
        </p:txBody>
      </p:sp>
    </p:spTree>
    <p:extLst>
      <p:ext uri="{BB962C8B-B14F-4D97-AF65-F5344CB8AC3E}">
        <p14:creationId xmlns:p14="http://schemas.microsoft.com/office/powerpoint/2010/main" val="150015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8306506-AB1B-36E5-2705-53600BF5DA62}"/>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445A35F2-7F1E-AF2B-40C2-2F750F2D38AE}"/>
              </a:ext>
            </a:extLst>
          </p:cNvPr>
          <p:cNvSpPr>
            <a:spLocks noGrp="1"/>
          </p:cNvSpPr>
          <p:nvPr>
            <p:ph type="body" sz="quarter" idx="11"/>
          </p:nvPr>
        </p:nvSpPr>
        <p:spPr/>
        <p:txBody>
          <a:bodyPr/>
          <a:lstStyle/>
          <a:p>
            <a:endParaRPr lang="en-GB" dirty="0"/>
          </a:p>
        </p:txBody>
      </p:sp>
      <p:pic>
        <p:nvPicPr>
          <p:cNvPr id="5" name="Obraz 4">
            <a:extLst>
              <a:ext uri="{FF2B5EF4-FFF2-40B4-BE49-F238E27FC236}">
                <a16:creationId xmlns:a16="http://schemas.microsoft.com/office/drawing/2014/main" id="{E5A7AD66-7ABB-4165-FB37-860533F28267}"/>
              </a:ext>
            </a:extLst>
          </p:cNvPr>
          <p:cNvPicPr>
            <a:picLocks noChangeAspect="1"/>
          </p:cNvPicPr>
          <p:nvPr/>
        </p:nvPicPr>
        <p:blipFill>
          <a:blip r:embed="rId2"/>
          <a:stretch>
            <a:fillRect/>
          </a:stretch>
        </p:blipFill>
        <p:spPr>
          <a:xfrm>
            <a:off x="0" y="152514"/>
            <a:ext cx="12192000" cy="6552972"/>
          </a:xfrm>
          <a:prstGeom prst="rect">
            <a:avLst/>
          </a:prstGeom>
        </p:spPr>
      </p:pic>
    </p:spTree>
    <p:extLst>
      <p:ext uri="{BB962C8B-B14F-4D97-AF65-F5344CB8AC3E}">
        <p14:creationId xmlns:p14="http://schemas.microsoft.com/office/powerpoint/2010/main" val="197323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49CF20F-63B4-C731-C9EE-B4F411C16991}"/>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9C07A7C8-E2D7-D7FB-D4D6-BAA14449A08C}"/>
              </a:ext>
            </a:extLst>
          </p:cNvPr>
          <p:cNvSpPr>
            <a:spLocks noGrp="1"/>
          </p:cNvSpPr>
          <p:nvPr>
            <p:ph type="body" sz="quarter" idx="11"/>
          </p:nvPr>
        </p:nvSpPr>
        <p:spPr/>
        <p:txBody>
          <a:bodyPr/>
          <a:lstStyle/>
          <a:p>
            <a:endParaRPr lang="en-GB"/>
          </a:p>
        </p:txBody>
      </p:sp>
      <p:pic>
        <p:nvPicPr>
          <p:cNvPr id="5" name="Obraz 4">
            <a:extLst>
              <a:ext uri="{FF2B5EF4-FFF2-40B4-BE49-F238E27FC236}">
                <a16:creationId xmlns:a16="http://schemas.microsoft.com/office/drawing/2014/main" id="{17D86C46-5C40-74BA-1ECD-72C07D73D61D}"/>
              </a:ext>
            </a:extLst>
          </p:cNvPr>
          <p:cNvPicPr>
            <a:picLocks noChangeAspect="1"/>
          </p:cNvPicPr>
          <p:nvPr/>
        </p:nvPicPr>
        <p:blipFill>
          <a:blip r:embed="rId2"/>
          <a:stretch>
            <a:fillRect/>
          </a:stretch>
        </p:blipFill>
        <p:spPr>
          <a:xfrm>
            <a:off x="0" y="14874"/>
            <a:ext cx="12192000" cy="6828252"/>
          </a:xfrm>
          <a:prstGeom prst="rect">
            <a:avLst/>
          </a:prstGeom>
        </p:spPr>
      </p:pic>
    </p:spTree>
    <p:extLst>
      <p:ext uri="{BB962C8B-B14F-4D97-AF65-F5344CB8AC3E}">
        <p14:creationId xmlns:p14="http://schemas.microsoft.com/office/powerpoint/2010/main" val="174827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5138B61-D2D5-5AD5-EC73-4E75CAD1C852}"/>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653D2530-414B-A367-4160-875D54D36DAE}"/>
              </a:ext>
            </a:extLst>
          </p:cNvPr>
          <p:cNvSpPr>
            <a:spLocks noGrp="1"/>
          </p:cNvSpPr>
          <p:nvPr>
            <p:ph type="body" sz="quarter" idx="11"/>
          </p:nvPr>
        </p:nvSpPr>
        <p:spPr/>
        <p:txBody>
          <a:bodyPr/>
          <a:lstStyle/>
          <a:p>
            <a:endParaRPr lang="en-GB"/>
          </a:p>
        </p:txBody>
      </p:sp>
      <p:pic>
        <p:nvPicPr>
          <p:cNvPr id="5" name="Obraz 4">
            <a:extLst>
              <a:ext uri="{FF2B5EF4-FFF2-40B4-BE49-F238E27FC236}">
                <a16:creationId xmlns:a16="http://schemas.microsoft.com/office/drawing/2014/main" id="{1C6BB2E2-8894-89C9-6A70-64D4A9F5FC86}"/>
              </a:ext>
            </a:extLst>
          </p:cNvPr>
          <p:cNvPicPr>
            <a:picLocks noChangeAspect="1"/>
          </p:cNvPicPr>
          <p:nvPr/>
        </p:nvPicPr>
        <p:blipFill>
          <a:blip r:embed="rId2"/>
          <a:stretch>
            <a:fillRect/>
          </a:stretch>
        </p:blipFill>
        <p:spPr>
          <a:xfrm>
            <a:off x="0" y="284"/>
            <a:ext cx="12192000" cy="6857431"/>
          </a:xfrm>
          <a:prstGeom prst="rect">
            <a:avLst/>
          </a:prstGeom>
        </p:spPr>
      </p:pic>
    </p:spTree>
    <p:extLst>
      <p:ext uri="{BB962C8B-B14F-4D97-AF65-F5344CB8AC3E}">
        <p14:creationId xmlns:p14="http://schemas.microsoft.com/office/powerpoint/2010/main" val="56585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F54856E-2799-A81D-3EC7-AE13D04BEC3E}"/>
              </a:ext>
            </a:extLst>
          </p:cNvPr>
          <p:cNvSpPr>
            <a:spLocks noGrp="1"/>
          </p:cNvSpPr>
          <p:nvPr>
            <p:ph type="body" sz="quarter" idx="10"/>
          </p:nvPr>
        </p:nvSpPr>
        <p:spPr/>
        <p:txBody>
          <a:bodyPr>
            <a:normAutofit fontScale="77500" lnSpcReduction="20000"/>
          </a:bodyPr>
          <a:lstStyle/>
          <a:p>
            <a:r>
              <a:rPr lang="pl-PL" dirty="0" err="1"/>
              <a:t>Gender</a:t>
            </a:r>
            <a:r>
              <a:rPr lang="pl-PL" dirty="0"/>
              <a:t> </a:t>
            </a:r>
            <a:r>
              <a:rPr lang="pl-PL" dirty="0" err="1"/>
              <a:t>based</a:t>
            </a:r>
            <a:r>
              <a:rPr lang="pl-PL" dirty="0"/>
              <a:t> </a:t>
            </a:r>
            <a:r>
              <a:rPr lang="pl-PL" dirty="0" err="1"/>
              <a:t>violence</a:t>
            </a:r>
            <a:r>
              <a:rPr lang="pl-PL" dirty="0"/>
              <a:t> </a:t>
            </a:r>
            <a:endParaRPr lang="en-GB" dirty="0"/>
          </a:p>
        </p:txBody>
      </p:sp>
      <p:sp>
        <p:nvSpPr>
          <p:cNvPr id="6" name="Symbol zastępczy tekstu 5">
            <a:extLst>
              <a:ext uri="{FF2B5EF4-FFF2-40B4-BE49-F238E27FC236}">
                <a16:creationId xmlns:a16="http://schemas.microsoft.com/office/drawing/2014/main" id="{E7B3263E-7E7E-A49C-710F-57B23706E30E}"/>
              </a:ext>
            </a:extLst>
          </p:cNvPr>
          <p:cNvSpPr>
            <a:spLocks noGrp="1"/>
          </p:cNvSpPr>
          <p:nvPr>
            <p:ph type="body" sz="quarter" idx="11"/>
          </p:nvPr>
        </p:nvSpPr>
        <p:spPr>
          <a:xfrm>
            <a:off x="234950" y="977900"/>
            <a:ext cx="11490204" cy="5584825"/>
          </a:xfrm>
        </p:spPr>
        <p:txBody>
          <a:bodyPr>
            <a:normAutofit fontScale="92500" lnSpcReduction="20000"/>
          </a:bodyPr>
          <a:lstStyle/>
          <a:p>
            <a:pPr algn="just"/>
            <a:r>
              <a:rPr lang="en-GB" b="0" i="0" dirty="0">
                <a:effectLst/>
                <a:latin typeface="arial" panose="020B0604020202020204" pitchFamily="34" charset="0"/>
              </a:rPr>
              <a:t>Gender-based violence is violence directed against a person because of that person's gender or violence that affects persons of a particular gender disproportionately.</a:t>
            </a:r>
          </a:p>
          <a:p>
            <a:pPr algn="just"/>
            <a:r>
              <a:rPr lang="en-GB" b="0" i="0" dirty="0">
                <a:effectLst/>
                <a:latin typeface="arial" panose="020B0604020202020204" pitchFamily="34" charset="0"/>
              </a:rPr>
              <a:t>Violence against women is understood as a violation of human rights and a form of discrimination against women and shall mean all acts of gender-based violence that result in, or are likely to result in</a:t>
            </a:r>
          </a:p>
          <a:p>
            <a:pPr lvl="1" algn="just"/>
            <a:r>
              <a:rPr lang="en-GB" b="0" i="0" dirty="0">
                <a:effectLst/>
                <a:latin typeface="arial" panose="020B0604020202020204" pitchFamily="34" charset="0"/>
              </a:rPr>
              <a:t>physical harm,</a:t>
            </a:r>
          </a:p>
          <a:p>
            <a:pPr lvl="1" algn="just"/>
            <a:r>
              <a:rPr lang="en-GB" b="0" i="0" dirty="0">
                <a:effectLst/>
                <a:latin typeface="arial" panose="020B0604020202020204" pitchFamily="34" charset="0"/>
              </a:rPr>
              <a:t>sexual harm,</a:t>
            </a:r>
          </a:p>
          <a:p>
            <a:pPr lvl="1" algn="just"/>
            <a:r>
              <a:rPr lang="en-GB" b="0" i="0" dirty="0">
                <a:effectLst/>
                <a:latin typeface="arial" panose="020B0604020202020204" pitchFamily="34" charset="0"/>
              </a:rPr>
              <a:t>psychological,</a:t>
            </a:r>
          </a:p>
          <a:p>
            <a:pPr lvl="1" algn="just"/>
            <a:r>
              <a:rPr lang="en-GB" b="0" i="0" dirty="0">
                <a:effectLst/>
                <a:latin typeface="arial" panose="020B0604020202020204" pitchFamily="34" charset="0"/>
              </a:rPr>
              <a:t>or economic harm</a:t>
            </a:r>
          </a:p>
          <a:p>
            <a:pPr lvl="1" algn="just"/>
            <a:r>
              <a:rPr lang="en-GB" b="0" i="0" dirty="0">
                <a:effectLst/>
                <a:latin typeface="arial" panose="020B0604020202020204" pitchFamily="34" charset="0"/>
              </a:rPr>
              <a:t>or suffering to women.</a:t>
            </a:r>
          </a:p>
          <a:p>
            <a:pPr algn="just"/>
            <a:r>
              <a:rPr lang="en-GB" b="0" i="0" dirty="0">
                <a:effectLst/>
                <a:latin typeface="arial" panose="020B0604020202020204" pitchFamily="34" charset="0"/>
              </a:rPr>
              <a:t>It can include violence against women, domestic violence against women, men or children living in the same domestic unit. Although women and girls are the main victims of GBV, it also causes severe harm to families and communities.</a:t>
            </a:r>
          </a:p>
          <a:p>
            <a:pPr algn="just"/>
            <a:r>
              <a:rPr lang="en-GB" sz="2400" dirty="0">
                <a:hlinkClick r:id="rId2"/>
              </a:rPr>
              <a:t>https://commission.europa.eu/strategy-and-policy/policies/justice-and-fundamental-rights/gender-equality/gender-based-violence/what-gender-based-violence_en</a:t>
            </a:r>
            <a:r>
              <a:rPr lang="pl-PL" sz="2400" dirty="0"/>
              <a:t> </a:t>
            </a:r>
            <a:endParaRPr lang="en-GB" sz="2400" dirty="0"/>
          </a:p>
        </p:txBody>
      </p:sp>
    </p:spTree>
    <p:extLst>
      <p:ext uri="{BB962C8B-B14F-4D97-AF65-F5344CB8AC3E}">
        <p14:creationId xmlns:p14="http://schemas.microsoft.com/office/powerpoint/2010/main" val="378546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756E044-0D23-EAFD-D07C-A548B84925C6}"/>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BC495C13-6600-7F2D-1360-820B220A133E}"/>
              </a:ext>
            </a:extLst>
          </p:cNvPr>
          <p:cNvSpPr>
            <a:spLocks noGrp="1"/>
          </p:cNvSpPr>
          <p:nvPr>
            <p:ph type="body" sz="quarter" idx="11"/>
          </p:nvPr>
        </p:nvSpPr>
        <p:spPr/>
        <p:txBody>
          <a:bodyPr/>
          <a:lstStyle/>
          <a:p>
            <a:endParaRPr lang="en-GB"/>
          </a:p>
        </p:txBody>
      </p:sp>
      <p:pic>
        <p:nvPicPr>
          <p:cNvPr id="5" name="Obraz 4">
            <a:extLst>
              <a:ext uri="{FF2B5EF4-FFF2-40B4-BE49-F238E27FC236}">
                <a16:creationId xmlns:a16="http://schemas.microsoft.com/office/drawing/2014/main" id="{69DEB19F-F13B-DA51-0EE3-14708A6E7338}"/>
              </a:ext>
            </a:extLst>
          </p:cNvPr>
          <p:cNvPicPr>
            <a:picLocks noChangeAspect="1"/>
          </p:cNvPicPr>
          <p:nvPr/>
        </p:nvPicPr>
        <p:blipFill>
          <a:blip r:embed="rId2"/>
          <a:stretch>
            <a:fillRect/>
          </a:stretch>
        </p:blipFill>
        <p:spPr>
          <a:xfrm>
            <a:off x="0" y="97252"/>
            <a:ext cx="12192000" cy="6663496"/>
          </a:xfrm>
          <a:prstGeom prst="rect">
            <a:avLst/>
          </a:prstGeom>
        </p:spPr>
      </p:pic>
    </p:spTree>
    <p:extLst>
      <p:ext uri="{BB962C8B-B14F-4D97-AF65-F5344CB8AC3E}">
        <p14:creationId xmlns:p14="http://schemas.microsoft.com/office/powerpoint/2010/main" val="3753473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FB0A1A5-FEB1-873B-61C3-E0859BD4E0A7}"/>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59E2A0E2-3A00-7C74-2719-02D4FA8A7C24}"/>
              </a:ext>
            </a:extLst>
          </p:cNvPr>
          <p:cNvSpPr>
            <a:spLocks noGrp="1"/>
          </p:cNvSpPr>
          <p:nvPr>
            <p:ph type="body" sz="quarter" idx="11"/>
          </p:nvPr>
        </p:nvSpPr>
        <p:spPr/>
        <p:txBody>
          <a:bodyPr/>
          <a:lstStyle/>
          <a:p>
            <a:endParaRPr lang="en-GB"/>
          </a:p>
        </p:txBody>
      </p:sp>
      <p:pic>
        <p:nvPicPr>
          <p:cNvPr id="5" name="Obraz 4">
            <a:extLst>
              <a:ext uri="{FF2B5EF4-FFF2-40B4-BE49-F238E27FC236}">
                <a16:creationId xmlns:a16="http://schemas.microsoft.com/office/drawing/2014/main" id="{BBB6F61D-97A6-E7E4-CC5B-DE434C3AAF54}"/>
              </a:ext>
            </a:extLst>
          </p:cNvPr>
          <p:cNvPicPr>
            <a:picLocks noChangeAspect="1"/>
          </p:cNvPicPr>
          <p:nvPr/>
        </p:nvPicPr>
        <p:blipFill>
          <a:blip r:embed="rId2"/>
          <a:stretch>
            <a:fillRect/>
          </a:stretch>
        </p:blipFill>
        <p:spPr>
          <a:xfrm>
            <a:off x="0" y="96825"/>
            <a:ext cx="12192000" cy="6664349"/>
          </a:xfrm>
          <a:prstGeom prst="rect">
            <a:avLst/>
          </a:prstGeom>
        </p:spPr>
      </p:pic>
    </p:spTree>
    <p:extLst>
      <p:ext uri="{BB962C8B-B14F-4D97-AF65-F5344CB8AC3E}">
        <p14:creationId xmlns:p14="http://schemas.microsoft.com/office/powerpoint/2010/main" val="1757637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0968DC28-66ED-901A-A3A3-DB51201B4173}"/>
              </a:ext>
            </a:extLst>
          </p:cNvPr>
          <p:cNvPicPr>
            <a:picLocks noChangeAspect="1"/>
          </p:cNvPicPr>
          <p:nvPr/>
        </p:nvPicPr>
        <p:blipFill>
          <a:blip r:embed="rId2"/>
          <a:stretch>
            <a:fillRect/>
          </a:stretch>
        </p:blipFill>
        <p:spPr>
          <a:xfrm>
            <a:off x="0" y="1935481"/>
            <a:ext cx="12192000" cy="2987038"/>
          </a:xfrm>
          <a:prstGeom prst="rect">
            <a:avLst/>
          </a:prstGeom>
          <a:noFill/>
        </p:spPr>
      </p:pic>
      <p:sp>
        <p:nvSpPr>
          <p:cNvPr id="7" name="pole tekstowe 6">
            <a:extLst>
              <a:ext uri="{FF2B5EF4-FFF2-40B4-BE49-F238E27FC236}">
                <a16:creationId xmlns:a16="http://schemas.microsoft.com/office/drawing/2014/main" id="{681AD500-9608-F5C7-4BBE-E2D668DA9E08}"/>
              </a:ext>
            </a:extLst>
          </p:cNvPr>
          <p:cNvSpPr txBox="1"/>
          <p:nvPr/>
        </p:nvSpPr>
        <p:spPr>
          <a:xfrm>
            <a:off x="211238" y="5597285"/>
            <a:ext cx="11502342" cy="369332"/>
          </a:xfrm>
          <a:prstGeom prst="rect">
            <a:avLst/>
          </a:prstGeom>
          <a:noFill/>
        </p:spPr>
        <p:txBody>
          <a:bodyPr wrap="square">
            <a:spAutoFit/>
          </a:bodyPr>
          <a:lstStyle/>
          <a:p>
            <a:r>
              <a:rPr lang="en-GB" dirty="0"/>
              <a:t>https://www.europarl.europa.eu/RegData/etudes/IDAN/2024/757618/EPRS_IDA(2024)757618_EN.pdf</a:t>
            </a:r>
          </a:p>
        </p:txBody>
      </p:sp>
    </p:spTree>
    <p:extLst>
      <p:ext uri="{BB962C8B-B14F-4D97-AF65-F5344CB8AC3E}">
        <p14:creationId xmlns:p14="http://schemas.microsoft.com/office/powerpoint/2010/main" val="385128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9E31B6-305B-616E-510A-16DAD2C62FE3}"/>
              </a:ext>
            </a:extLst>
          </p:cNvPr>
          <p:cNvSpPr>
            <a:spLocks noGrp="1"/>
          </p:cNvSpPr>
          <p:nvPr>
            <p:ph type="body" sz="quarter" idx="10"/>
          </p:nvPr>
        </p:nvSpPr>
        <p:spPr>
          <a:xfrm>
            <a:off x="234950" y="295275"/>
            <a:ext cx="8523288" cy="331788"/>
          </a:xfrm>
        </p:spPr>
        <p:txBody>
          <a:bodyPr>
            <a:normAutofit/>
          </a:bodyPr>
          <a:lstStyle/>
          <a:p>
            <a:pPr algn="just"/>
            <a:r>
              <a:rPr lang="pl-PL" sz="1500"/>
              <a:t>How </a:t>
            </a:r>
            <a:r>
              <a:rPr lang="pl-PL" sz="1500" err="1"/>
              <a:t>rape</a:t>
            </a:r>
            <a:r>
              <a:rPr lang="pl-PL" sz="1500"/>
              <a:t> </a:t>
            </a:r>
            <a:r>
              <a:rPr lang="pl-PL" sz="1500" err="1"/>
              <a:t>should</a:t>
            </a:r>
            <a:r>
              <a:rPr lang="pl-PL" sz="1500"/>
              <a:t> be </a:t>
            </a:r>
            <a:r>
              <a:rPr lang="pl-PL" sz="1500" err="1"/>
              <a:t>prosecuted</a:t>
            </a:r>
            <a:r>
              <a:rPr lang="pl-PL" sz="1500"/>
              <a:t>?</a:t>
            </a:r>
          </a:p>
        </p:txBody>
      </p:sp>
      <p:sp>
        <p:nvSpPr>
          <p:cNvPr id="3" name="Symbol zastępczy zawartości 2">
            <a:extLst>
              <a:ext uri="{FF2B5EF4-FFF2-40B4-BE49-F238E27FC236}">
                <a16:creationId xmlns:a16="http://schemas.microsoft.com/office/drawing/2014/main" id="{90021B92-9A77-130B-5206-FC61CB215828}"/>
              </a:ext>
            </a:extLst>
          </p:cNvPr>
          <p:cNvSpPr>
            <a:spLocks noGrp="1"/>
          </p:cNvSpPr>
          <p:nvPr>
            <p:ph type="body" sz="quarter" idx="11"/>
          </p:nvPr>
        </p:nvSpPr>
        <p:spPr>
          <a:xfrm>
            <a:off x="234950" y="977900"/>
            <a:ext cx="10517931" cy="5584825"/>
          </a:xfrm>
        </p:spPr>
        <p:txBody>
          <a:bodyPr>
            <a:normAutofit/>
          </a:bodyPr>
          <a:lstStyle/>
          <a:p>
            <a:pPr algn="just"/>
            <a:r>
              <a:rPr lang="en-US" sz="2400" b="1" dirty="0"/>
              <a:t>Article 55 – Ex </a:t>
            </a:r>
            <a:r>
              <a:rPr lang="en-US" sz="2400" b="1" dirty="0" err="1"/>
              <a:t>parte</a:t>
            </a:r>
            <a:r>
              <a:rPr lang="en-US" sz="2400" b="1" dirty="0"/>
              <a:t> and ex officio proceedings</a:t>
            </a:r>
          </a:p>
          <a:p>
            <a:pPr algn="just"/>
            <a:r>
              <a:rPr lang="en-US" sz="2400" dirty="0"/>
              <a:t>1 Parties shall ensure that investigations into or prosecution of offences established in</a:t>
            </a:r>
            <a:r>
              <a:rPr lang="pl-PL" sz="2400" dirty="0"/>
              <a:t> </a:t>
            </a:r>
            <a:r>
              <a:rPr lang="en-US" sz="2400" dirty="0"/>
              <a:t>accordance with Articles 35, 36, 37, 38 and 39 of this Convention </a:t>
            </a:r>
            <a:r>
              <a:rPr lang="en-US" sz="2400" b="1" dirty="0">
                <a:solidFill>
                  <a:srgbClr val="FF0000"/>
                </a:solidFill>
              </a:rPr>
              <a:t>shall not be wholly</a:t>
            </a:r>
            <a:r>
              <a:rPr lang="pl-PL" sz="2400" b="1" dirty="0">
                <a:solidFill>
                  <a:srgbClr val="FF0000"/>
                </a:solidFill>
              </a:rPr>
              <a:t> </a:t>
            </a:r>
            <a:r>
              <a:rPr lang="en-US" sz="2400" b="1" dirty="0" err="1">
                <a:solidFill>
                  <a:srgbClr val="FF0000"/>
                </a:solidFill>
              </a:rPr>
              <a:t>dependant</a:t>
            </a:r>
            <a:r>
              <a:rPr lang="en-US" sz="2400" b="1" dirty="0">
                <a:solidFill>
                  <a:srgbClr val="FF0000"/>
                </a:solidFill>
              </a:rPr>
              <a:t> upon a report or complaint filed by a victim if the offence was committed in whole</a:t>
            </a:r>
            <a:r>
              <a:rPr lang="pl-PL" sz="2400" b="1" dirty="0">
                <a:solidFill>
                  <a:srgbClr val="FF0000"/>
                </a:solidFill>
              </a:rPr>
              <a:t> </a:t>
            </a:r>
            <a:r>
              <a:rPr lang="en-US" sz="2400" b="1" dirty="0">
                <a:solidFill>
                  <a:srgbClr val="FF0000"/>
                </a:solidFill>
              </a:rPr>
              <a:t>or in part on its territory, and that the proceedings may continue even if the victim withdraws</a:t>
            </a:r>
            <a:r>
              <a:rPr lang="pl-PL" sz="2400" b="1" dirty="0">
                <a:solidFill>
                  <a:srgbClr val="FF0000"/>
                </a:solidFill>
              </a:rPr>
              <a:t> </a:t>
            </a:r>
            <a:r>
              <a:rPr lang="en-US" sz="2400" b="1" dirty="0">
                <a:solidFill>
                  <a:srgbClr val="FF0000"/>
                </a:solidFill>
              </a:rPr>
              <a:t>her or his statement or complaint.</a:t>
            </a:r>
          </a:p>
          <a:p>
            <a:pPr algn="just"/>
            <a:r>
              <a:rPr lang="en-US" sz="2400" dirty="0"/>
              <a:t>2 Parties shall take the necessary legislative or other measures to ensure, in accordance with</a:t>
            </a:r>
            <a:r>
              <a:rPr lang="pl-PL" sz="2400" dirty="0"/>
              <a:t> </a:t>
            </a:r>
            <a:r>
              <a:rPr lang="en-US" sz="2400" dirty="0"/>
              <a:t>the conditions provided for by their internal law, the possibility for governmental and nongovernmental </a:t>
            </a:r>
            <a:r>
              <a:rPr lang="en-US" sz="2400" dirty="0" err="1"/>
              <a:t>organisations</a:t>
            </a:r>
            <a:r>
              <a:rPr lang="en-US" sz="2400" dirty="0"/>
              <a:t> and domestic violence counsellors to assist and/or </a:t>
            </a:r>
            <a:r>
              <a:rPr lang="en-US" sz="2400" dirty="0" err="1"/>
              <a:t>suport</a:t>
            </a:r>
            <a:r>
              <a:rPr lang="pl-PL" sz="2400" dirty="0"/>
              <a:t> </a:t>
            </a:r>
            <a:r>
              <a:rPr lang="en-US" sz="2400" dirty="0"/>
              <a:t>victims, at their request, during investigations and judicial proceedings concerning the</a:t>
            </a:r>
            <a:r>
              <a:rPr lang="pl-PL" sz="2400" dirty="0"/>
              <a:t> </a:t>
            </a:r>
            <a:r>
              <a:rPr lang="en-US" sz="2400" dirty="0"/>
              <a:t>offences established in accordance with this Convention.</a:t>
            </a:r>
            <a:endParaRPr lang="pl-PL" sz="2400" dirty="0"/>
          </a:p>
        </p:txBody>
      </p:sp>
    </p:spTree>
    <p:extLst>
      <p:ext uri="{BB962C8B-B14F-4D97-AF65-F5344CB8AC3E}">
        <p14:creationId xmlns:p14="http://schemas.microsoft.com/office/powerpoint/2010/main" val="6984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1CE01BD-C59C-A8DF-51DF-38675B48E8CC}"/>
              </a:ext>
            </a:extLst>
          </p:cNvPr>
          <p:cNvSpPr>
            <a:spLocks noGrp="1"/>
          </p:cNvSpPr>
          <p:nvPr>
            <p:ph type="body" sz="quarter" idx="10"/>
          </p:nvPr>
        </p:nvSpPr>
        <p:spPr/>
        <p:txBody>
          <a:bodyPr>
            <a:normAutofit fontScale="77500" lnSpcReduction="20000"/>
          </a:bodyPr>
          <a:lstStyle/>
          <a:p>
            <a:r>
              <a:rPr lang="pl-PL" dirty="0"/>
              <a:t>Directive 2024/1385</a:t>
            </a:r>
            <a:endParaRPr lang="en-GB" dirty="0"/>
          </a:p>
        </p:txBody>
      </p:sp>
      <p:sp>
        <p:nvSpPr>
          <p:cNvPr id="3" name="Symbol zastępczy tekstu 2">
            <a:extLst>
              <a:ext uri="{FF2B5EF4-FFF2-40B4-BE49-F238E27FC236}">
                <a16:creationId xmlns:a16="http://schemas.microsoft.com/office/drawing/2014/main" id="{9B7D9A0C-50C9-B35E-72C8-D90A5192F593}"/>
              </a:ext>
            </a:extLst>
          </p:cNvPr>
          <p:cNvSpPr>
            <a:spLocks noGrp="1"/>
          </p:cNvSpPr>
          <p:nvPr>
            <p:ph type="body" sz="quarter" idx="11"/>
          </p:nvPr>
        </p:nvSpPr>
        <p:spPr>
          <a:xfrm>
            <a:off x="234950" y="977900"/>
            <a:ext cx="11293435" cy="5584825"/>
          </a:xfrm>
        </p:spPr>
        <p:txBody>
          <a:bodyPr>
            <a:normAutofit fontScale="70000" lnSpcReduction="20000"/>
          </a:bodyPr>
          <a:lstStyle/>
          <a:p>
            <a:pPr algn="just"/>
            <a:r>
              <a:rPr lang="pl-PL" dirty="0"/>
              <a:t>Directive 2024/1385 </a:t>
            </a:r>
            <a:r>
              <a:rPr lang="en-GB" dirty="0"/>
              <a:t>of 14 May 2024 on combating violence against women and domestic violence</a:t>
            </a:r>
            <a:endParaRPr lang="pl-PL" dirty="0"/>
          </a:p>
          <a:p>
            <a:pPr algn="just"/>
            <a:r>
              <a:rPr lang="pl-PL" dirty="0"/>
              <a:t>(5) </a:t>
            </a:r>
            <a:r>
              <a:rPr lang="en-GB" dirty="0"/>
              <a:t>In light of the specificities related to the offences of violence against women and domestic violence, </a:t>
            </a:r>
            <a:r>
              <a:rPr lang="en-GB" b="1" dirty="0">
                <a:solidFill>
                  <a:srgbClr val="FF0000"/>
                </a:solidFill>
              </a:rPr>
              <a:t>it is necessary to lay down a comprehensive set of rules which address the persisting problem of violence against women and domestic violence in a targeted manner and cater to the specific needs of victims of such violence. </a:t>
            </a:r>
            <a:r>
              <a:rPr lang="en-GB" dirty="0"/>
              <a:t>The existing provisions at Union and national level have proven to be insufficient to effectively combat and prevent violence against women and domestic violence. In particular, while Directives 2011/36/EU (3) and 2011/93/EU (4) of the European Parliament and of the Council, which concentrate on specific forms of such violence, and Directive 2012/29/EU of the European Parliament and of the Council (5), which lays down the general framework for victims of crime, provide some safeguards for victims, meaning, for the purposes of this Directive, victims of violence against women and domestic violence, they do not address their specific needs.</a:t>
            </a:r>
          </a:p>
          <a:p>
            <a:pPr algn="just"/>
            <a:r>
              <a:rPr lang="en-GB" dirty="0"/>
              <a:t>(6)</a:t>
            </a:r>
            <a:r>
              <a:rPr lang="pl-PL" dirty="0"/>
              <a:t> </a:t>
            </a:r>
            <a:r>
              <a:rPr lang="en-GB" dirty="0"/>
              <a:t>Violence against women and domestic violence can be exacerbated where it intersects with discrimination based on a combination of sex and any other ground or grounds of discrimination as referred to in Article 21 of the Charter, namely race, colour, ethnic or social origin, genetic features, language, religion or belief, political or any other opinion, membership of a national minority, property, birth, disability, age or sexual orientation (‘intersectional discrimination’). Member States should therefore pay due regard to victims affected by such intersectional discrimination by taking specific measures. Persons affected by intersectional discrimination are at a heightened risk of experiencing gender-based violence. Consequently, Member States should take that heightened level of risk into consideration when implementing the measures provided for by this Directive, especially regarding the individual assessment to identify victims’ protection needs, specialist support to victims and training and information for professionals likely to come into contact with victims.</a:t>
            </a:r>
            <a:endParaRPr lang="pl-PL" dirty="0"/>
          </a:p>
          <a:p>
            <a:pPr algn="just"/>
            <a:endParaRPr lang="en-GB" dirty="0"/>
          </a:p>
          <a:p>
            <a:pPr algn="just"/>
            <a:endParaRPr lang="en-GB" dirty="0"/>
          </a:p>
        </p:txBody>
      </p:sp>
    </p:spTree>
    <p:extLst>
      <p:ext uri="{BB962C8B-B14F-4D97-AF65-F5344CB8AC3E}">
        <p14:creationId xmlns:p14="http://schemas.microsoft.com/office/powerpoint/2010/main" val="3232017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7A51F-3B3C-4B54-28D8-48368477EE30}"/>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F3F0AF8-65F2-7363-E444-F8B2EA818AA1}"/>
              </a:ext>
            </a:extLst>
          </p:cNvPr>
          <p:cNvSpPr>
            <a:spLocks noGrp="1"/>
          </p:cNvSpPr>
          <p:nvPr>
            <p:ph type="body" sz="quarter" idx="10"/>
          </p:nvPr>
        </p:nvSpPr>
        <p:spPr/>
        <p:txBody>
          <a:bodyPr>
            <a:normAutofit fontScale="77500" lnSpcReduction="20000"/>
          </a:bodyPr>
          <a:lstStyle/>
          <a:p>
            <a:r>
              <a:rPr lang="pl-PL" dirty="0"/>
              <a:t>Directive 2024/1385</a:t>
            </a:r>
            <a:endParaRPr lang="en-GB" dirty="0"/>
          </a:p>
        </p:txBody>
      </p:sp>
      <p:sp>
        <p:nvSpPr>
          <p:cNvPr id="3" name="Symbol zastępczy tekstu 2">
            <a:extLst>
              <a:ext uri="{FF2B5EF4-FFF2-40B4-BE49-F238E27FC236}">
                <a16:creationId xmlns:a16="http://schemas.microsoft.com/office/drawing/2014/main" id="{6FCECA40-4899-D587-0E3C-D39BBCB81040}"/>
              </a:ext>
            </a:extLst>
          </p:cNvPr>
          <p:cNvSpPr>
            <a:spLocks noGrp="1"/>
          </p:cNvSpPr>
          <p:nvPr>
            <p:ph type="body" sz="quarter" idx="11"/>
          </p:nvPr>
        </p:nvSpPr>
        <p:spPr>
          <a:xfrm>
            <a:off x="234950" y="977900"/>
            <a:ext cx="11293435" cy="5584825"/>
          </a:xfrm>
        </p:spPr>
        <p:txBody>
          <a:bodyPr>
            <a:normAutofit fontScale="92500" lnSpcReduction="20000"/>
          </a:bodyPr>
          <a:lstStyle/>
          <a:p>
            <a:pPr algn="just"/>
            <a:r>
              <a:rPr lang="en-GB" dirty="0"/>
              <a:t>Article 2</a:t>
            </a:r>
            <a:r>
              <a:rPr lang="pl-PL" dirty="0"/>
              <a:t> </a:t>
            </a:r>
            <a:r>
              <a:rPr lang="en-GB" dirty="0"/>
              <a:t>Definitions</a:t>
            </a:r>
          </a:p>
          <a:p>
            <a:pPr algn="just"/>
            <a:r>
              <a:rPr lang="en-GB" dirty="0"/>
              <a:t>For the purposes of this Directive, the following definitions apply:</a:t>
            </a:r>
          </a:p>
          <a:p>
            <a:pPr algn="just"/>
            <a:r>
              <a:rPr lang="en-GB" dirty="0"/>
              <a:t>(a)</a:t>
            </a:r>
            <a:r>
              <a:rPr lang="pl-PL" dirty="0"/>
              <a:t> </a:t>
            </a:r>
            <a:r>
              <a:rPr lang="en-GB" dirty="0"/>
              <a:t>‘violence against women’ means all acts of gender-based violence directed against a woman or a girl because she is a woman or a girl or that affect women or girls disproportionately, that result in or are likely to result in physical, sexual, psychological or economic harm or suffering, including threats of such acts, coercion or arbitrary deprivation of liberty, whether occurring in public or in private life;</a:t>
            </a:r>
          </a:p>
          <a:p>
            <a:pPr algn="just"/>
            <a:r>
              <a:rPr lang="en-GB" dirty="0"/>
              <a:t>(b)</a:t>
            </a:r>
            <a:r>
              <a:rPr lang="pl-PL" dirty="0"/>
              <a:t> </a:t>
            </a:r>
            <a:r>
              <a:rPr lang="en-GB" dirty="0"/>
              <a:t>‘domestic violence’ means all acts of physical, sexual, psychological or economic violence that occur within the family or domestic unit, irrespective of biological or legal family ties, or between former or current spouses or partners, whether or not the offender shares or has shared a residence with the victim;</a:t>
            </a:r>
          </a:p>
          <a:p>
            <a:pPr algn="just"/>
            <a:r>
              <a:rPr lang="en-GB" dirty="0"/>
              <a:t>(c)</a:t>
            </a:r>
            <a:r>
              <a:rPr lang="pl-PL" dirty="0"/>
              <a:t> </a:t>
            </a:r>
            <a:r>
              <a:rPr lang="en-GB" dirty="0"/>
              <a:t>‘victim’ means any person, regardless of their gender, who has suffered harm directly caused by violence against women or domestic violence, including children who have suffered harm because they have witnessed domestic violence;</a:t>
            </a:r>
          </a:p>
        </p:txBody>
      </p:sp>
    </p:spTree>
    <p:extLst>
      <p:ext uri="{BB962C8B-B14F-4D97-AF65-F5344CB8AC3E}">
        <p14:creationId xmlns:p14="http://schemas.microsoft.com/office/powerpoint/2010/main" val="357989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2DFF-DD2E-964E-C767-059F7E550941}"/>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2069B1F-8BFE-32DA-0821-71CB572B0E6A}"/>
              </a:ext>
            </a:extLst>
          </p:cNvPr>
          <p:cNvSpPr>
            <a:spLocks noGrp="1"/>
          </p:cNvSpPr>
          <p:nvPr>
            <p:ph type="body" sz="quarter" idx="10"/>
          </p:nvPr>
        </p:nvSpPr>
        <p:spPr/>
        <p:txBody>
          <a:bodyPr>
            <a:normAutofit fontScale="77500" lnSpcReduction="20000"/>
          </a:bodyPr>
          <a:lstStyle/>
          <a:p>
            <a:r>
              <a:rPr lang="pl-PL" dirty="0"/>
              <a:t>Directive 2024/1385</a:t>
            </a:r>
            <a:endParaRPr lang="en-GB" dirty="0"/>
          </a:p>
        </p:txBody>
      </p:sp>
      <p:sp>
        <p:nvSpPr>
          <p:cNvPr id="3" name="Symbol zastępczy tekstu 2">
            <a:extLst>
              <a:ext uri="{FF2B5EF4-FFF2-40B4-BE49-F238E27FC236}">
                <a16:creationId xmlns:a16="http://schemas.microsoft.com/office/drawing/2014/main" id="{F0A01AA5-6DB5-971E-A3A0-83B6DE457DE6}"/>
              </a:ext>
            </a:extLst>
          </p:cNvPr>
          <p:cNvSpPr>
            <a:spLocks noGrp="1"/>
          </p:cNvSpPr>
          <p:nvPr>
            <p:ph type="body" sz="quarter" idx="11"/>
          </p:nvPr>
        </p:nvSpPr>
        <p:spPr>
          <a:xfrm>
            <a:off x="234950" y="977900"/>
            <a:ext cx="11293435" cy="5584825"/>
          </a:xfrm>
        </p:spPr>
        <p:txBody>
          <a:bodyPr>
            <a:normAutofit fontScale="77500" lnSpcReduction="20000"/>
          </a:bodyPr>
          <a:lstStyle/>
          <a:p>
            <a:pPr algn="just"/>
            <a:r>
              <a:rPr lang="en-GB" dirty="0"/>
              <a:t>Article 5</a:t>
            </a:r>
            <a:r>
              <a:rPr lang="pl-PL" dirty="0"/>
              <a:t> </a:t>
            </a:r>
            <a:r>
              <a:rPr lang="en-GB" dirty="0"/>
              <a:t>Non-consensual sharing of intimate or manipulated material</a:t>
            </a:r>
          </a:p>
          <a:p>
            <a:pPr algn="just"/>
            <a:r>
              <a:rPr lang="en-GB" dirty="0"/>
              <a:t>1.   Member States shall ensure that the following intentional conduct is punishable as a criminal offence:</a:t>
            </a:r>
          </a:p>
          <a:p>
            <a:pPr algn="just"/>
            <a:r>
              <a:rPr lang="en-GB" dirty="0"/>
              <a:t>(a)</a:t>
            </a:r>
            <a:r>
              <a:rPr lang="pl-PL" dirty="0"/>
              <a:t> </a:t>
            </a:r>
            <a:r>
              <a:rPr lang="en-GB" dirty="0"/>
              <a:t>making accessible to the public, by means of information and communication technologies (‘ICT’), </a:t>
            </a:r>
            <a:r>
              <a:rPr lang="en-GB" b="1" dirty="0"/>
              <a:t>images, videos or similar material depicting sexually explicit activities or the intimate parts of a person, without that person’s consent, where such conduct is likely to cause serious harm to that person;</a:t>
            </a:r>
          </a:p>
          <a:p>
            <a:pPr algn="just"/>
            <a:r>
              <a:rPr lang="en-GB" dirty="0"/>
              <a:t>(b)</a:t>
            </a:r>
            <a:r>
              <a:rPr lang="pl-PL" dirty="0"/>
              <a:t> </a:t>
            </a:r>
            <a:r>
              <a:rPr lang="en-GB" b="1" dirty="0">
                <a:solidFill>
                  <a:srgbClr val="FF0000"/>
                </a:solidFill>
              </a:rPr>
              <a:t>producing, manipulating or altering and subsequently making accessible to the public, by means of ICT, images, videos or similar material making it appear as though a person is engaged in sexually explicit activities, without that person’s consent, where such conduct is likely to cause serious harm to that person;</a:t>
            </a:r>
          </a:p>
          <a:p>
            <a:pPr algn="just"/>
            <a:r>
              <a:rPr lang="en-GB" dirty="0"/>
              <a:t>(c)</a:t>
            </a:r>
            <a:r>
              <a:rPr lang="pl-PL" dirty="0"/>
              <a:t> </a:t>
            </a:r>
            <a:r>
              <a:rPr lang="en-GB" b="1" dirty="0">
                <a:solidFill>
                  <a:schemeClr val="accent6">
                    <a:lumMod val="75000"/>
                  </a:schemeClr>
                </a:solidFill>
              </a:rPr>
              <a:t>threatening to engage in the conduct referred to in point (a) or (b) in order to coerce a person to do, acquiesce to or refrain from a certain act.</a:t>
            </a:r>
          </a:p>
          <a:p>
            <a:pPr algn="just"/>
            <a:endParaRPr lang="en-GB" dirty="0"/>
          </a:p>
          <a:p>
            <a:pPr algn="just"/>
            <a:r>
              <a:rPr lang="en-GB" dirty="0"/>
              <a:t>2.   Paragraph 1, points (a) and (b), of this Article does not affect the obligation to respect the rights, freedoms and principles referred to in Article 6 TEU and applies without prejudice to fundamental principles related to the freedom of expression and information and the freedom of the arts and sciences, as implemented in Union or national law.</a:t>
            </a:r>
          </a:p>
        </p:txBody>
      </p:sp>
    </p:spTree>
    <p:extLst>
      <p:ext uri="{BB962C8B-B14F-4D97-AF65-F5344CB8AC3E}">
        <p14:creationId xmlns:p14="http://schemas.microsoft.com/office/powerpoint/2010/main" val="226753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2210FBB-4B40-A3B2-959B-F1421ABBD6BA}"/>
              </a:ext>
            </a:extLst>
          </p:cNvPr>
          <p:cNvSpPr>
            <a:spLocks noGrp="1"/>
          </p:cNvSpPr>
          <p:nvPr>
            <p:ph type="body" sz="quarter" idx="10"/>
          </p:nvPr>
        </p:nvSpPr>
        <p:spPr/>
        <p:txBody>
          <a:bodyPr>
            <a:normAutofit fontScale="77500" lnSpcReduction="20000"/>
          </a:bodyPr>
          <a:lstStyle/>
          <a:p>
            <a:r>
              <a:rPr lang="pl-PL" dirty="0"/>
              <a:t>Directive 2024/1385</a:t>
            </a:r>
            <a:endParaRPr lang="en-GB" dirty="0"/>
          </a:p>
        </p:txBody>
      </p:sp>
      <p:sp>
        <p:nvSpPr>
          <p:cNvPr id="3" name="Symbol zastępczy tekstu 2">
            <a:extLst>
              <a:ext uri="{FF2B5EF4-FFF2-40B4-BE49-F238E27FC236}">
                <a16:creationId xmlns:a16="http://schemas.microsoft.com/office/drawing/2014/main" id="{B063A167-3C2E-A447-0E82-05036F75F01A}"/>
              </a:ext>
            </a:extLst>
          </p:cNvPr>
          <p:cNvSpPr>
            <a:spLocks noGrp="1"/>
          </p:cNvSpPr>
          <p:nvPr>
            <p:ph type="body" sz="quarter" idx="11"/>
          </p:nvPr>
        </p:nvSpPr>
        <p:spPr>
          <a:xfrm>
            <a:off x="234950" y="977900"/>
            <a:ext cx="11397607" cy="5584825"/>
          </a:xfrm>
        </p:spPr>
        <p:txBody>
          <a:bodyPr>
            <a:normAutofit fontScale="85000" lnSpcReduction="20000"/>
          </a:bodyPr>
          <a:lstStyle/>
          <a:p>
            <a:pPr marL="0" indent="0" algn="ctr">
              <a:buNone/>
            </a:pPr>
            <a:r>
              <a:rPr lang="en-GB" dirty="0"/>
              <a:t>Article 6</a:t>
            </a:r>
          </a:p>
          <a:p>
            <a:pPr marL="0" indent="0" algn="ctr">
              <a:buNone/>
            </a:pPr>
            <a:r>
              <a:rPr lang="en-GB" dirty="0"/>
              <a:t>Cyber stalking</a:t>
            </a:r>
          </a:p>
          <a:p>
            <a:pPr algn="just"/>
            <a:r>
              <a:rPr lang="en-GB" dirty="0"/>
              <a:t>Member States shall ensure that the intentional conduct of repeatedly or continuously placing a person under surveillance, without that person’s consent or a legal authorisation to do so, by means of ICT, to track or monitor that person’s movements and activities, where such conduct is likely to cause serious harm to that person, is punishable as a criminal offence.</a:t>
            </a:r>
            <a:endParaRPr lang="pl-PL" dirty="0"/>
          </a:p>
          <a:p>
            <a:pPr algn="just"/>
            <a:endParaRPr lang="pl-PL" dirty="0"/>
          </a:p>
          <a:p>
            <a:pPr marL="0" indent="0" algn="ctr">
              <a:buNone/>
            </a:pPr>
            <a:r>
              <a:rPr lang="en-GB" dirty="0"/>
              <a:t>Article 8</a:t>
            </a:r>
          </a:p>
          <a:p>
            <a:pPr marL="0" indent="0" algn="ctr">
              <a:buNone/>
            </a:pPr>
            <a:r>
              <a:rPr lang="en-GB" dirty="0"/>
              <a:t>Cyber incitement to violence or hatred</a:t>
            </a:r>
          </a:p>
          <a:p>
            <a:pPr algn="just"/>
            <a:r>
              <a:rPr lang="en-GB" dirty="0"/>
              <a:t>1.   Member States shall ensure that intentionally inciting violence or hatred directed against a group of persons or a member of such a group, defined by reference to gender, by publicly disseminating, by means of ICT, material containing such incitement is punishable as a criminal offence.</a:t>
            </a:r>
          </a:p>
          <a:p>
            <a:pPr algn="just"/>
            <a:r>
              <a:rPr lang="en-GB" dirty="0"/>
              <a:t>2.   For the purposes of paragraph 1, Member States may choose to punish only conduct which is either carried out in a manner likely to disturb public order or which is threatening, abusive or insulting.</a:t>
            </a:r>
          </a:p>
          <a:p>
            <a:pPr algn="just"/>
            <a:endParaRPr lang="en-GB" dirty="0"/>
          </a:p>
          <a:p>
            <a:endParaRPr lang="en-GB" dirty="0"/>
          </a:p>
        </p:txBody>
      </p:sp>
    </p:spTree>
    <p:extLst>
      <p:ext uri="{BB962C8B-B14F-4D97-AF65-F5344CB8AC3E}">
        <p14:creationId xmlns:p14="http://schemas.microsoft.com/office/powerpoint/2010/main" val="188563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DA8467D-D800-ED16-D2FA-23A8A7D642E9}"/>
              </a:ext>
            </a:extLst>
          </p:cNvPr>
          <p:cNvSpPr>
            <a:spLocks noGrp="1"/>
          </p:cNvSpPr>
          <p:nvPr>
            <p:ph type="body" sz="quarter" idx="10"/>
          </p:nvPr>
        </p:nvSpPr>
        <p:spPr/>
        <p:txBody>
          <a:bodyPr>
            <a:normAutofit fontScale="77500" lnSpcReduction="20000"/>
          </a:bodyPr>
          <a:lstStyle/>
          <a:p>
            <a:r>
              <a:rPr lang="pl-PL" dirty="0"/>
              <a:t>Directive 2024/1385</a:t>
            </a:r>
            <a:endParaRPr lang="en-GB" dirty="0"/>
          </a:p>
          <a:p>
            <a:endParaRPr lang="en-GB" dirty="0"/>
          </a:p>
        </p:txBody>
      </p:sp>
      <p:sp>
        <p:nvSpPr>
          <p:cNvPr id="3" name="Symbol zastępczy tekstu 2">
            <a:extLst>
              <a:ext uri="{FF2B5EF4-FFF2-40B4-BE49-F238E27FC236}">
                <a16:creationId xmlns:a16="http://schemas.microsoft.com/office/drawing/2014/main" id="{0BD8BA67-6C3D-3C84-71C9-EDDB98AE61FF}"/>
              </a:ext>
            </a:extLst>
          </p:cNvPr>
          <p:cNvSpPr>
            <a:spLocks noGrp="1"/>
          </p:cNvSpPr>
          <p:nvPr>
            <p:ph type="body" sz="quarter" idx="11"/>
          </p:nvPr>
        </p:nvSpPr>
        <p:spPr>
          <a:xfrm>
            <a:off x="234950" y="977900"/>
            <a:ext cx="11721698" cy="5584825"/>
          </a:xfrm>
        </p:spPr>
        <p:txBody>
          <a:bodyPr>
            <a:normAutofit lnSpcReduction="10000"/>
          </a:bodyPr>
          <a:lstStyle/>
          <a:p>
            <a:pPr algn="just"/>
            <a:r>
              <a:rPr lang="en-GB" dirty="0"/>
              <a:t>Article 10</a:t>
            </a:r>
          </a:p>
          <a:p>
            <a:pPr algn="just"/>
            <a:r>
              <a:rPr lang="en-GB" dirty="0"/>
              <a:t>Penalties</a:t>
            </a:r>
          </a:p>
          <a:p>
            <a:pPr algn="just"/>
            <a:r>
              <a:rPr lang="en-GB" dirty="0"/>
              <a:t>1.   Member States shall ensure that the criminal offences referred to in Articles 3 to 9 are punishable by effective, proportionate and dissuasive criminal penalties.</a:t>
            </a:r>
          </a:p>
          <a:p>
            <a:pPr algn="just"/>
            <a:r>
              <a:rPr lang="en-GB" dirty="0"/>
              <a:t>2.   Member States shall ensure that the criminal offences referred to in Article 3 are punishable by a maximum term of imprisonment of at least five years.</a:t>
            </a:r>
          </a:p>
          <a:p>
            <a:pPr algn="just"/>
            <a:r>
              <a:rPr lang="en-GB" dirty="0"/>
              <a:t>3.   Member States shall ensure that the criminal offences referred to in Article 4 are punishable by a maximum term of imprisonment of at least three years.</a:t>
            </a:r>
          </a:p>
          <a:p>
            <a:pPr algn="just"/>
            <a:r>
              <a:rPr lang="en-GB" dirty="0"/>
              <a:t>4.   Member States shall ensure that the criminal offences referred to in Articles 5 and 6, Article 7, first paragraph, points (a), (b) and (d), and Article 8 are punishable by a maximum term of imprisonment of at least one year.</a:t>
            </a:r>
          </a:p>
          <a:p>
            <a:pPr algn="just"/>
            <a:endParaRPr lang="en-GB" dirty="0"/>
          </a:p>
        </p:txBody>
      </p:sp>
    </p:spTree>
    <p:extLst>
      <p:ext uri="{BB962C8B-B14F-4D97-AF65-F5344CB8AC3E}">
        <p14:creationId xmlns:p14="http://schemas.microsoft.com/office/powerpoint/2010/main" val="243373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1A69B6-D8AC-A030-20FC-0C7CB7D695FA}"/>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7122E8F5-00D2-F5DB-7648-BE2E6BDC1545}"/>
              </a:ext>
            </a:extLst>
          </p:cNvPr>
          <p:cNvSpPr>
            <a:spLocks noGrp="1"/>
          </p:cNvSpPr>
          <p:nvPr>
            <p:ph type="body" sz="quarter" idx="11"/>
          </p:nvPr>
        </p:nvSpPr>
        <p:spPr>
          <a:xfrm>
            <a:off x="234950" y="977900"/>
            <a:ext cx="11605951" cy="5584825"/>
          </a:xfrm>
        </p:spPr>
        <p:txBody>
          <a:bodyPr>
            <a:normAutofit fontScale="62500" lnSpcReduction="20000"/>
          </a:bodyPr>
          <a:lstStyle/>
          <a:p>
            <a:pPr marL="0" indent="0" algn="ctr">
              <a:buNone/>
            </a:pPr>
            <a:r>
              <a:rPr lang="en-GB" dirty="0"/>
              <a:t>Article 15</a:t>
            </a:r>
          </a:p>
          <a:p>
            <a:pPr marL="0" indent="0" algn="ctr">
              <a:buNone/>
            </a:pPr>
            <a:r>
              <a:rPr lang="en-GB" dirty="0"/>
              <a:t>Investigation and prosecution</a:t>
            </a:r>
          </a:p>
          <a:p>
            <a:pPr algn="just"/>
            <a:r>
              <a:rPr lang="en-GB" dirty="0"/>
              <a:t>1.   Member States shall ensure that persons, units or services investigating and prosecuting acts of violence against women or domestic violence have adequate expertise in those matters and have effective investigative tools at their disposal to effectively investigate and prosecute such acts, especially for the purpose of gathering, analysing and securing electronic evidence in cases of cybercrime as referred to in Articles 5 to 8.</a:t>
            </a:r>
          </a:p>
          <a:p>
            <a:pPr algn="just"/>
            <a:r>
              <a:rPr lang="en-GB" dirty="0"/>
              <a:t>2.   Member States shall ensure that reported acts of violence against women or domestic violence are processed and transferred without delay to the competent authorities for the purposes of investigation and prosecution and for the purpose of adopting protection measures pursuant to Article 19, where necessary.</a:t>
            </a:r>
          </a:p>
          <a:p>
            <a:pPr algn="just"/>
            <a:r>
              <a:rPr lang="en-GB" b="1" dirty="0">
                <a:solidFill>
                  <a:schemeClr val="accent6">
                    <a:lumMod val="75000"/>
                  </a:schemeClr>
                </a:solidFill>
              </a:rPr>
              <a:t>3.   Where the competent authorities have reasonable grounds to suspect that a criminal offence might have been committed, they shall, without undue delay, effectively investigate, upon receipt of a complaint or on their own initiative, acts of violence against women or domestic violence. They shall ensure that an official record is filed and preserve a record of relevant findings and evidence in accordance with national law.</a:t>
            </a:r>
          </a:p>
          <a:p>
            <a:pPr algn="just"/>
            <a:r>
              <a:rPr lang="en-GB" dirty="0"/>
              <a:t>4.   In order to assist in the voluntary securing of evidence, in particular in cases of sexual violence, the competent authorities shall direct victims, without undue delay, to relevant healthcare professionals or to the support services referred to in Articles 25, 26 and 27 that are specialised in assisting with securing evidence. Victims shall be informed of the importance of collecting such evidence at the earliest possible time.</a:t>
            </a:r>
          </a:p>
          <a:p>
            <a:pPr algn="just"/>
            <a:r>
              <a:rPr lang="en-GB" dirty="0"/>
              <a:t>5.   Member States shall ensure that investigations into or the prosecution of acts of rape are not dependent on a victim or the victim’s representative reporting the act, or on a complaint by a victim or the victim’s representative, and that criminal proceedings are not discontinued solely because the report or complaint has been withdrawn.</a:t>
            </a:r>
          </a:p>
          <a:p>
            <a:pPr algn="just"/>
            <a:endParaRPr lang="en-GB" dirty="0"/>
          </a:p>
        </p:txBody>
      </p:sp>
    </p:spTree>
    <p:extLst>
      <p:ext uri="{BB962C8B-B14F-4D97-AF65-F5344CB8AC3E}">
        <p14:creationId xmlns:p14="http://schemas.microsoft.com/office/powerpoint/2010/main" val="366409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1012390-8CEC-D8A5-938C-FE16AC76C0FA}"/>
              </a:ext>
            </a:extLst>
          </p:cNvPr>
          <p:cNvSpPr>
            <a:spLocks noGrp="1"/>
          </p:cNvSpPr>
          <p:nvPr>
            <p:ph type="body" sz="quarter" idx="10"/>
          </p:nvPr>
        </p:nvSpPr>
        <p:spPr/>
        <p:txBody>
          <a:bodyPr>
            <a:normAutofit fontScale="77500" lnSpcReduction="20000"/>
          </a:bodyPr>
          <a:lstStyle/>
          <a:p>
            <a:r>
              <a:rPr lang="pl-PL" dirty="0" err="1"/>
              <a:t>Gender</a:t>
            </a:r>
            <a:r>
              <a:rPr lang="pl-PL" dirty="0"/>
              <a:t> </a:t>
            </a:r>
            <a:r>
              <a:rPr lang="pl-PL" dirty="0" err="1"/>
              <a:t>based</a:t>
            </a:r>
            <a:r>
              <a:rPr lang="pl-PL" dirty="0"/>
              <a:t> </a:t>
            </a:r>
            <a:r>
              <a:rPr lang="pl-PL" dirty="0" err="1"/>
              <a:t>violence</a:t>
            </a:r>
            <a:r>
              <a:rPr lang="pl-PL" dirty="0"/>
              <a:t> in the EU</a:t>
            </a:r>
            <a:endParaRPr lang="en-GB" dirty="0"/>
          </a:p>
        </p:txBody>
      </p:sp>
      <p:sp>
        <p:nvSpPr>
          <p:cNvPr id="3" name="Symbol zastępczy tekstu 2">
            <a:extLst>
              <a:ext uri="{FF2B5EF4-FFF2-40B4-BE49-F238E27FC236}">
                <a16:creationId xmlns:a16="http://schemas.microsoft.com/office/drawing/2014/main" id="{29182CB1-5789-522B-EAEA-291C6CB0F811}"/>
              </a:ext>
            </a:extLst>
          </p:cNvPr>
          <p:cNvSpPr>
            <a:spLocks noGrp="1"/>
          </p:cNvSpPr>
          <p:nvPr>
            <p:ph type="body" sz="quarter" idx="11"/>
          </p:nvPr>
        </p:nvSpPr>
        <p:spPr>
          <a:xfrm>
            <a:off x="234950" y="977900"/>
            <a:ext cx="11247136" cy="5584825"/>
          </a:xfrm>
        </p:spPr>
        <p:txBody>
          <a:bodyPr>
            <a:normAutofit lnSpcReduction="10000"/>
          </a:bodyPr>
          <a:lstStyle/>
          <a:p>
            <a:pPr algn="just"/>
            <a:r>
              <a:rPr lang="en-GB" sz="2000" b="0" i="0" dirty="0">
                <a:solidFill>
                  <a:srgbClr val="343D55"/>
                </a:solidFill>
                <a:effectLst/>
                <a:latin typeface="Roboto-400"/>
              </a:rPr>
              <a:t>The survey findings concern issues such as:</a:t>
            </a:r>
          </a:p>
          <a:p>
            <a:pPr algn="just">
              <a:buFont typeface="Arial" panose="020B0604020202020204" pitchFamily="34" charset="0"/>
              <a:buChar char="•"/>
            </a:pPr>
            <a:r>
              <a:rPr lang="en-GB" sz="2000" b="1" i="0" dirty="0">
                <a:solidFill>
                  <a:srgbClr val="343D55"/>
                </a:solidFill>
                <a:effectLst/>
                <a:latin typeface="Roboto-700"/>
              </a:rPr>
              <a:t>The prevalence of violence: </a:t>
            </a:r>
            <a:r>
              <a:rPr lang="en-GB" sz="2000" b="0" i="0" dirty="0">
                <a:solidFill>
                  <a:srgbClr val="343D55"/>
                </a:solidFill>
                <a:effectLst/>
                <a:latin typeface="Roboto-400"/>
              </a:rPr>
              <a:t>1 in 3 women in the EU have experienced physical violence, sexual violence, or threats in their adulthood.</a:t>
            </a:r>
          </a:p>
          <a:p>
            <a:pPr algn="just">
              <a:buFont typeface="Arial" panose="020B0604020202020204" pitchFamily="34" charset="0"/>
              <a:buChar char="•"/>
            </a:pPr>
            <a:r>
              <a:rPr lang="en-GB" sz="2000" b="1" i="0" dirty="0">
                <a:solidFill>
                  <a:srgbClr val="343D55"/>
                </a:solidFill>
                <a:effectLst/>
                <a:latin typeface="Roboto-700"/>
              </a:rPr>
              <a:t>Sexual violence and rape:</a:t>
            </a:r>
            <a:r>
              <a:rPr lang="en-GB" sz="2000" b="0" i="0" dirty="0">
                <a:solidFill>
                  <a:srgbClr val="343D55"/>
                </a:solidFill>
                <a:effectLst/>
                <a:latin typeface="Roboto-400"/>
              </a:rPr>
              <a:t> 1 in 6 women in the EU have experienced sexual violence, including rape, in their adulthood.</a:t>
            </a:r>
          </a:p>
          <a:p>
            <a:pPr algn="just">
              <a:buFont typeface="Arial" panose="020B0604020202020204" pitchFamily="34" charset="0"/>
              <a:buChar char="•"/>
            </a:pPr>
            <a:r>
              <a:rPr lang="en-GB" sz="2000" b="1" i="0" dirty="0">
                <a:solidFill>
                  <a:srgbClr val="343D55"/>
                </a:solidFill>
                <a:effectLst/>
                <a:latin typeface="Roboto-700"/>
              </a:rPr>
              <a:t>Violence at home: </a:t>
            </a:r>
            <a:r>
              <a:rPr lang="en-GB" sz="2000" b="0" i="0" dirty="0">
                <a:solidFill>
                  <a:srgbClr val="343D55"/>
                </a:solidFill>
                <a:effectLst/>
                <a:latin typeface="Roboto-400"/>
              </a:rPr>
              <a:t>Home is not always safe for many women: 1 in 5 women have faced physical or sexual violence from their partner, a relative, or another member of their household.</a:t>
            </a:r>
          </a:p>
          <a:p>
            <a:pPr algn="just">
              <a:buFont typeface="Arial" panose="020B0604020202020204" pitchFamily="34" charset="0"/>
              <a:buChar char="•"/>
            </a:pPr>
            <a:r>
              <a:rPr lang="en-GB" sz="2000" b="1" i="0" dirty="0">
                <a:solidFill>
                  <a:srgbClr val="343D55"/>
                </a:solidFill>
                <a:effectLst/>
                <a:latin typeface="Roboto-700"/>
              </a:rPr>
              <a:t>Sexual harassment at work: </a:t>
            </a:r>
            <a:r>
              <a:rPr lang="en-GB" sz="2000" b="0" i="0" dirty="0">
                <a:solidFill>
                  <a:srgbClr val="343D55"/>
                </a:solidFill>
                <a:effectLst/>
                <a:latin typeface="Roboto-400"/>
              </a:rPr>
              <a:t>1 in 3 women have been sexually harassed at work. Younger women report a higher prevalence, with 2 in 5 having experienced sexual harassment in their workplaces.</a:t>
            </a:r>
          </a:p>
          <a:p>
            <a:pPr algn="just">
              <a:buFont typeface="Arial" panose="020B0604020202020204" pitchFamily="34" charset="0"/>
              <a:buChar char="•"/>
            </a:pPr>
            <a:r>
              <a:rPr lang="en-GB" sz="2000" b="1" i="0" dirty="0">
                <a:solidFill>
                  <a:srgbClr val="343D55"/>
                </a:solidFill>
                <a:effectLst/>
                <a:latin typeface="Roboto-700"/>
              </a:rPr>
              <a:t>The non-reporting of violence: </a:t>
            </a:r>
            <a:r>
              <a:rPr lang="en-GB" sz="2000" b="0" i="0" dirty="0">
                <a:solidFill>
                  <a:srgbClr val="343D55"/>
                </a:solidFill>
                <a:effectLst/>
                <a:latin typeface="Roboto-400"/>
              </a:rPr>
              <a:t>Although a majority of women who have experienced violence have spoken to a person close to them about this, only 1 in 5 have contacted a healthcare or social service provider, and just 1 in 8 have reported the incident to the police.</a:t>
            </a:r>
          </a:p>
          <a:p>
            <a:pPr algn="just"/>
            <a:endParaRPr lang="pl-PL" sz="2000" dirty="0"/>
          </a:p>
          <a:p>
            <a:pPr algn="just"/>
            <a:r>
              <a:rPr lang="en-GB" sz="2000" dirty="0">
                <a:hlinkClick r:id="rId2"/>
              </a:rPr>
              <a:t>https://fra.europa.eu/en/news/2024/one-three-women-eu-have-experienced-violence#:~:text=The%20prevalence%20of%20violence%3A%201,including%20rape%2C%20in%20their%20adulthood</a:t>
            </a:r>
            <a:r>
              <a:rPr lang="en-GB" sz="2000" dirty="0"/>
              <a:t>.</a:t>
            </a:r>
            <a:r>
              <a:rPr lang="pl-PL" sz="2000" dirty="0"/>
              <a:t> </a:t>
            </a:r>
            <a:endParaRPr lang="en-GB" sz="2000" dirty="0"/>
          </a:p>
        </p:txBody>
      </p:sp>
    </p:spTree>
    <p:extLst>
      <p:ext uri="{BB962C8B-B14F-4D97-AF65-F5344CB8AC3E}">
        <p14:creationId xmlns:p14="http://schemas.microsoft.com/office/powerpoint/2010/main" val="272468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BEA8080-8DEB-FF69-9ABB-5925B893C883}"/>
              </a:ext>
            </a:extLst>
          </p:cNvPr>
          <p:cNvPicPr>
            <a:picLocks noChangeAspect="1"/>
          </p:cNvPicPr>
          <p:nvPr/>
        </p:nvPicPr>
        <p:blipFill>
          <a:blip r:embed="rId2"/>
          <a:srcRect t="6143" b="1265"/>
          <a:stretch/>
        </p:blipFill>
        <p:spPr>
          <a:xfrm>
            <a:off x="20" y="10"/>
            <a:ext cx="12191980" cy="6857990"/>
          </a:xfrm>
          <a:prstGeom prst="rect">
            <a:avLst/>
          </a:prstGeom>
          <a:noFill/>
        </p:spPr>
      </p:pic>
      <p:sp>
        <p:nvSpPr>
          <p:cNvPr id="6" name="Text Placeholder 2">
            <a:extLst>
              <a:ext uri="{FF2B5EF4-FFF2-40B4-BE49-F238E27FC236}">
                <a16:creationId xmlns:a16="http://schemas.microsoft.com/office/drawing/2014/main" id="{CF30703A-FC2E-BE4C-E6A7-2E4AC283525F}"/>
              </a:ext>
            </a:extLst>
          </p:cNvPr>
          <p:cNvSpPr>
            <a:spLocks noGrp="1"/>
          </p:cNvSpPr>
          <p:nvPr>
            <p:ph type="body" sz="quarter" idx="12"/>
          </p:nvPr>
        </p:nvSpPr>
        <p:spPr>
          <a:xfrm>
            <a:off x="859494" y="1530752"/>
            <a:ext cx="3318966" cy="1050403"/>
          </a:xfrm>
        </p:spPr>
        <p:txBody>
          <a:bodyPr>
            <a:normAutofit fontScale="92500"/>
          </a:bodyPr>
          <a:lstStyle/>
          <a:p>
            <a:r>
              <a:rPr lang="pl-PL" dirty="0" err="1"/>
              <a:t>Phisical</a:t>
            </a:r>
            <a:r>
              <a:rPr lang="pl-PL" dirty="0"/>
              <a:t>, </a:t>
            </a:r>
            <a:r>
              <a:rPr lang="pl-PL" dirty="0" err="1"/>
              <a:t>sexual</a:t>
            </a:r>
            <a:r>
              <a:rPr lang="pl-PL" dirty="0"/>
              <a:t> and </a:t>
            </a:r>
            <a:r>
              <a:rPr lang="pl-PL" dirty="0" err="1"/>
              <a:t>psychological</a:t>
            </a:r>
            <a:r>
              <a:rPr lang="pl-PL" dirty="0"/>
              <a:t> </a:t>
            </a:r>
            <a:r>
              <a:rPr lang="pl-PL" dirty="0" err="1"/>
              <a:t>violence</a:t>
            </a:r>
            <a:r>
              <a:rPr lang="pl-PL" dirty="0"/>
              <a:t> </a:t>
            </a:r>
            <a:endParaRPr lang="en-US" dirty="0"/>
          </a:p>
        </p:txBody>
      </p:sp>
    </p:spTree>
    <p:extLst>
      <p:ext uri="{BB962C8B-B14F-4D97-AF65-F5344CB8AC3E}">
        <p14:creationId xmlns:p14="http://schemas.microsoft.com/office/powerpoint/2010/main" val="280415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72B228B6-7351-0BBA-0AD2-CCB9AB0DD0BC}"/>
              </a:ext>
            </a:extLst>
          </p:cNvPr>
          <p:cNvPicPr>
            <a:picLocks noChangeAspect="1"/>
          </p:cNvPicPr>
          <p:nvPr/>
        </p:nvPicPr>
        <p:blipFill>
          <a:blip r:embed="rId2"/>
          <a:srcRect t="5858"/>
          <a:stretch/>
        </p:blipFill>
        <p:spPr>
          <a:xfrm>
            <a:off x="20" y="10"/>
            <a:ext cx="12191980" cy="6857990"/>
          </a:xfrm>
          <a:prstGeom prst="rect">
            <a:avLst/>
          </a:prstGeom>
          <a:noFill/>
        </p:spPr>
      </p:pic>
      <p:sp>
        <p:nvSpPr>
          <p:cNvPr id="10" name="Text Placeholder 2">
            <a:extLst>
              <a:ext uri="{FF2B5EF4-FFF2-40B4-BE49-F238E27FC236}">
                <a16:creationId xmlns:a16="http://schemas.microsoft.com/office/drawing/2014/main" id="{14D06BFA-0561-F557-F7FB-ADF96EC6F0B0}"/>
              </a:ext>
            </a:extLst>
          </p:cNvPr>
          <p:cNvSpPr>
            <a:spLocks noGrp="1"/>
          </p:cNvSpPr>
          <p:nvPr>
            <p:ph type="body" sz="quarter" idx="12"/>
          </p:nvPr>
        </p:nvSpPr>
        <p:spPr>
          <a:xfrm>
            <a:off x="1241459" y="1658073"/>
            <a:ext cx="1594339" cy="390525"/>
          </a:xfrm>
        </p:spPr>
        <p:txBody>
          <a:bodyPr>
            <a:normAutofit fontScale="92500" lnSpcReduction="20000"/>
          </a:bodyPr>
          <a:lstStyle/>
          <a:p>
            <a:r>
              <a:rPr lang="pl-PL" dirty="0"/>
              <a:t>Stalking</a:t>
            </a:r>
            <a:endParaRPr lang="en-US" dirty="0"/>
          </a:p>
        </p:txBody>
      </p:sp>
    </p:spTree>
    <p:extLst>
      <p:ext uri="{BB962C8B-B14F-4D97-AF65-F5344CB8AC3E}">
        <p14:creationId xmlns:p14="http://schemas.microsoft.com/office/powerpoint/2010/main" val="284041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0854CF5-8028-D425-8488-B61F1A32010D}"/>
              </a:ext>
            </a:extLst>
          </p:cNvPr>
          <p:cNvSpPr>
            <a:spLocks noGrp="1"/>
          </p:cNvSpPr>
          <p:nvPr>
            <p:ph type="body" sz="quarter" idx="10"/>
          </p:nvPr>
        </p:nvSpPr>
        <p:spPr/>
        <p:txBody>
          <a:bodyPr>
            <a:normAutofit fontScale="77500" lnSpcReduction="20000"/>
          </a:bodyPr>
          <a:lstStyle/>
          <a:p>
            <a:pPr algn="just"/>
            <a:r>
              <a:rPr lang="pl-PL" dirty="0" err="1"/>
              <a:t>Gender-based</a:t>
            </a:r>
            <a:r>
              <a:rPr lang="pl-PL" dirty="0"/>
              <a:t> </a:t>
            </a:r>
            <a:r>
              <a:rPr lang="pl-PL" dirty="0" err="1"/>
              <a:t>violence</a:t>
            </a:r>
            <a:r>
              <a:rPr lang="pl-PL" dirty="0"/>
              <a:t> and EU </a:t>
            </a:r>
          </a:p>
        </p:txBody>
      </p:sp>
      <p:sp>
        <p:nvSpPr>
          <p:cNvPr id="4" name="Symbol zastępczy tekstu 3">
            <a:extLst>
              <a:ext uri="{FF2B5EF4-FFF2-40B4-BE49-F238E27FC236}">
                <a16:creationId xmlns:a16="http://schemas.microsoft.com/office/drawing/2014/main" id="{34B58A4D-AC6B-AFBA-1CB0-B49783AC0AEF}"/>
              </a:ext>
            </a:extLst>
          </p:cNvPr>
          <p:cNvSpPr>
            <a:spLocks noGrp="1"/>
          </p:cNvSpPr>
          <p:nvPr>
            <p:ph type="body" sz="quarter" idx="11"/>
          </p:nvPr>
        </p:nvSpPr>
        <p:spPr>
          <a:xfrm>
            <a:off x="234950" y="977900"/>
            <a:ext cx="11166113" cy="5584825"/>
          </a:xfrm>
        </p:spPr>
        <p:txBody>
          <a:bodyPr>
            <a:normAutofit/>
          </a:bodyPr>
          <a:lstStyle/>
          <a:p>
            <a:r>
              <a:rPr lang="pl-PL" dirty="0"/>
              <a:t>EU </a:t>
            </a:r>
            <a:r>
              <a:rPr lang="pl-PL" dirty="0" err="1"/>
              <a:t>ratifed</a:t>
            </a:r>
            <a:r>
              <a:rPr lang="pl-PL" dirty="0"/>
              <a:t> the Istanbul </a:t>
            </a:r>
            <a:r>
              <a:rPr lang="pl-PL" dirty="0" err="1"/>
              <a:t>Convention</a:t>
            </a:r>
            <a:endParaRPr lang="pl-PL" dirty="0"/>
          </a:p>
          <a:p>
            <a:pPr lvl="1"/>
            <a:r>
              <a:rPr lang="en-US" dirty="0"/>
              <a:t>OPINION 1/19 OF THE COURT (Grand Chamber)</a:t>
            </a:r>
            <a:r>
              <a:rPr lang="pl-PL" dirty="0"/>
              <a:t>; </a:t>
            </a:r>
            <a:r>
              <a:rPr lang="en-US" dirty="0"/>
              <a:t>6 October 2021</a:t>
            </a:r>
            <a:r>
              <a:rPr lang="pl-PL" dirty="0"/>
              <a:t>:</a:t>
            </a:r>
          </a:p>
          <a:p>
            <a:pPr lvl="1"/>
            <a:r>
              <a:rPr lang="pl-PL" dirty="0">
                <a:hlinkClick r:id="rId2"/>
              </a:rPr>
              <a:t>https://curia.europa.eu/juris/document/document.jsf?text=&amp;docid=247081&amp;pageIndex=0&amp;doclang=EN&amp;mode=lst&amp;dir=&amp;occ=first&amp;part=1&amp;cid=11501</a:t>
            </a:r>
            <a:endParaRPr lang="pl-PL" dirty="0"/>
          </a:p>
          <a:p>
            <a:pPr lvl="1"/>
            <a:r>
              <a:rPr lang="pl-PL" dirty="0">
                <a:hlinkClick r:id="rId3"/>
              </a:rPr>
              <a:t>https://eur-lex.europa.eu/legal-content/EN/TXT/?uri=legissum:4301302#:~:text=The%20convention%20was%20signed%20on,EU%20on%201%20October%202023</a:t>
            </a:r>
            <a:r>
              <a:rPr lang="pl-PL" dirty="0"/>
              <a:t>.</a:t>
            </a:r>
          </a:p>
          <a:p>
            <a:pPr lvl="1"/>
            <a:r>
              <a:rPr lang="pl-PL" dirty="0" err="1"/>
              <a:t>Istambul</a:t>
            </a:r>
            <a:r>
              <a:rPr lang="pl-PL" dirty="0"/>
              <a:t> </a:t>
            </a:r>
            <a:r>
              <a:rPr lang="pl-PL" dirty="0" err="1"/>
              <a:t>Convention</a:t>
            </a:r>
            <a:r>
              <a:rPr lang="pl-PL" dirty="0"/>
              <a:t> </a:t>
            </a:r>
            <a:r>
              <a:rPr lang="pl-PL" dirty="0" err="1"/>
              <a:t>entered</a:t>
            </a:r>
            <a:r>
              <a:rPr lang="pl-PL" dirty="0"/>
              <a:t> </a:t>
            </a:r>
            <a:r>
              <a:rPr lang="pl-PL" dirty="0" err="1"/>
              <a:t>into</a:t>
            </a:r>
            <a:r>
              <a:rPr lang="pl-PL" dirty="0"/>
              <a:t> </a:t>
            </a:r>
            <a:r>
              <a:rPr lang="pl-PL" dirty="0" err="1"/>
              <a:t>force</a:t>
            </a:r>
            <a:r>
              <a:rPr lang="pl-PL" dirty="0"/>
              <a:t> </a:t>
            </a:r>
            <a:r>
              <a:rPr lang="pl-PL" dirty="0" err="1"/>
              <a:t>October</a:t>
            </a:r>
            <a:r>
              <a:rPr lang="pl-PL" dirty="0"/>
              <a:t> 1, 2023 </a:t>
            </a:r>
          </a:p>
          <a:p>
            <a:pPr lvl="1"/>
            <a:endParaRPr lang="pl-PL" dirty="0"/>
          </a:p>
          <a:p>
            <a:pPr algn="just"/>
            <a:r>
              <a:rPr lang="en-US" b="1" dirty="0"/>
              <a:t>Council of Europe </a:t>
            </a:r>
            <a:r>
              <a:rPr lang="en-US" dirty="0"/>
              <a:t>Convention on preventing and combating violence against women and domestic violence</a:t>
            </a:r>
            <a:r>
              <a:rPr lang="pl-PL" dirty="0"/>
              <a:t> </a:t>
            </a:r>
          </a:p>
          <a:p>
            <a:pPr lvl="1" algn="just"/>
            <a:r>
              <a:rPr lang="pl-PL" dirty="0">
                <a:hlinkClick r:id="rId4"/>
              </a:rPr>
              <a:t>https://www.coe.int/en/web/istanbul-convention/home</a:t>
            </a:r>
            <a:r>
              <a:rPr lang="pl-PL" dirty="0"/>
              <a:t>? </a:t>
            </a:r>
          </a:p>
          <a:p>
            <a:pPr algn="just"/>
            <a:endParaRPr lang="pl-PL" dirty="0"/>
          </a:p>
          <a:p>
            <a:endParaRPr lang="en-GB" dirty="0"/>
          </a:p>
        </p:txBody>
      </p:sp>
    </p:spTree>
    <p:extLst>
      <p:ext uri="{BB962C8B-B14F-4D97-AF65-F5344CB8AC3E}">
        <p14:creationId xmlns:p14="http://schemas.microsoft.com/office/powerpoint/2010/main" val="171461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692F8ACA-BBA4-1CD8-883F-C92C9ABED3D2}"/>
              </a:ext>
            </a:extLst>
          </p:cNvPr>
          <p:cNvSpPr>
            <a:spLocks noGrp="1"/>
          </p:cNvSpPr>
          <p:nvPr>
            <p:ph type="body" sz="quarter" idx="10"/>
          </p:nvPr>
        </p:nvSpPr>
        <p:spPr/>
        <p:txBody>
          <a:bodyPr>
            <a:normAutofit fontScale="77500" lnSpcReduction="20000"/>
          </a:bodyPr>
          <a:lstStyle/>
          <a:p>
            <a:r>
              <a:rPr lang="pl-PL" dirty="0" err="1"/>
              <a:t>Istambul</a:t>
            </a:r>
            <a:r>
              <a:rPr lang="pl-PL" dirty="0"/>
              <a:t> </a:t>
            </a:r>
            <a:r>
              <a:rPr lang="pl-PL" dirty="0" err="1"/>
              <a:t>convention</a:t>
            </a:r>
            <a:r>
              <a:rPr lang="pl-PL" dirty="0"/>
              <a:t> – </a:t>
            </a:r>
            <a:r>
              <a:rPr lang="pl-PL" dirty="0" err="1"/>
              <a:t>article</a:t>
            </a:r>
            <a:r>
              <a:rPr lang="pl-PL" dirty="0"/>
              <a:t> 1</a:t>
            </a:r>
            <a:endParaRPr lang="en-GB" dirty="0"/>
          </a:p>
        </p:txBody>
      </p:sp>
      <p:sp>
        <p:nvSpPr>
          <p:cNvPr id="5" name="Symbol zastępczy tekstu 4">
            <a:extLst>
              <a:ext uri="{FF2B5EF4-FFF2-40B4-BE49-F238E27FC236}">
                <a16:creationId xmlns:a16="http://schemas.microsoft.com/office/drawing/2014/main" id="{DAE903CA-EFD5-ED9A-C5D3-29AECDC6FE81}"/>
              </a:ext>
            </a:extLst>
          </p:cNvPr>
          <p:cNvSpPr>
            <a:spLocks noGrp="1"/>
          </p:cNvSpPr>
          <p:nvPr>
            <p:ph type="body" sz="quarter" idx="11"/>
          </p:nvPr>
        </p:nvSpPr>
        <p:spPr>
          <a:xfrm>
            <a:off x="234950" y="977900"/>
            <a:ext cx="11386032" cy="5584825"/>
          </a:xfrm>
        </p:spPr>
        <p:txBody>
          <a:bodyPr>
            <a:normAutofit lnSpcReduction="10000"/>
          </a:bodyPr>
          <a:lstStyle/>
          <a:p>
            <a:pPr algn="just"/>
            <a:r>
              <a:rPr lang="en-US" dirty="0"/>
              <a:t>The purposes of this Convention are to: </a:t>
            </a:r>
            <a:endParaRPr lang="pl-PL" dirty="0"/>
          </a:p>
          <a:p>
            <a:pPr lvl="1" algn="just"/>
            <a:r>
              <a:rPr lang="en-US" b="1" dirty="0"/>
              <a:t>protect women against all forms of violence</a:t>
            </a:r>
            <a:r>
              <a:rPr lang="en-US" dirty="0"/>
              <a:t>, and prevent, prosecute and eliminate violence against women and domestic violence; </a:t>
            </a:r>
            <a:endParaRPr lang="pl-PL" dirty="0"/>
          </a:p>
          <a:p>
            <a:pPr lvl="1" algn="just"/>
            <a:r>
              <a:rPr lang="en-US" dirty="0"/>
              <a:t>contribute to the elimination of </a:t>
            </a:r>
            <a:r>
              <a:rPr lang="en-US" b="1" dirty="0"/>
              <a:t>all forms of discrimination against women </a:t>
            </a:r>
            <a:r>
              <a:rPr lang="en-US" dirty="0"/>
              <a:t>and </a:t>
            </a:r>
            <a:r>
              <a:rPr lang="en-US" b="1" dirty="0"/>
              <a:t>promote substantive equality between women and men</a:t>
            </a:r>
            <a:r>
              <a:rPr lang="en-US" dirty="0"/>
              <a:t>, including by empowering women; </a:t>
            </a:r>
            <a:endParaRPr lang="pl-PL" dirty="0"/>
          </a:p>
          <a:p>
            <a:pPr lvl="1" algn="just"/>
            <a:r>
              <a:rPr lang="en-US" dirty="0"/>
              <a:t>design a comprehensive framework, policies and measures for the protection of and assistance to all victims of violence against women and domestic violence; </a:t>
            </a:r>
            <a:endParaRPr lang="pl-PL" dirty="0"/>
          </a:p>
          <a:p>
            <a:pPr lvl="1" algn="just"/>
            <a:r>
              <a:rPr lang="en-US" b="1" dirty="0"/>
              <a:t>promote international co-operation with a view to eliminating violence against women and domestic violence</a:t>
            </a:r>
            <a:r>
              <a:rPr lang="en-US" dirty="0"/>
              <a:t>; </a:t>
            </a:r>
            <a:endParaRPr lang="pl-PL" dirty="0"/>
          </a:p>
          <a:p>
            <a:pPr lvl="1" algn="just"/>
            <a:r>
              <a:rPr lang="en-US" dirty="0"/>
              <a:t>provide support and assistance to </a:t>
            </a:r>
            <a:r>
              <a:rPr lang="en-US" dirty="0" err="1"/>
              <a:t>organisations</a:t>
            </a:r>
            <a:r>
              <a:rPr lang="en-US" dirty="0"/>
              <a:t> and law enforcement agencies to effectively co-operate in order to adopt an integrated approach to eliminating violence against women and domestic violence. </a:t>
            </a:r>
            <a:endParaRPr lang="pl-PL" dirty="0"/>
          </a:p>
          <a:p>
            <a:pPr algn="just"/>
            <a:r>
              <a:rPr lang="en-US" dirty="0"/>
              <a:t>2 In order to ensure effective implementation of its provisions by the Parties, this Convention establishes a specific monitoring mechanism</a:t>
            </a:r>
            <a:r>
              <a:rPr lang="pl-PL" dirty="0"/>
              <a:t>.</a:t>
            </a:r>
          </a:p>
          <a:p>
            <a:endParaRPr lang="en-GB" dirty="0"/>
          </a:p>
        </p:txBody>
      </p:sp>
    </p:spTree>
    <p:extLst>
      <p:ext uri="{BB962C8B-B14F-4D97-AF65-F5344CB8AC3E}">
        <p14:creationId xmlns:p14="http://schemas.microsoft.com/office/powerpoint/2010/main" val="72322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A0C69A-813F-B4E6-A683-2F82EF2472E3}"/>
              </a:ext>
            </a:extLst>
          </p:cNvPr>
          <p:cNvSpPr>
            <a:spLocks noGrp="1"/>
          </p:cNvSpPr>
          <p:nvPr>
            <p:ph type="body" sz="quarter" idx="10"/>
          </p:nvPr>
        </p:nvSpPr>
        <p:spPr>
          <a:xfrm>
            <a:off x="234950" y="295275"/>
            <a:ext cx="8523288" cy="331788"/>
          </a:xfrm>
        </p:spPr>
        <p:txBody>
          <a:bodyPr>
            <a:normAutofit lnSpcReduction="10000"/>
          </a:bodyPr>
          <a:lstStyle/>
          <a:p>
            <a:r>
              <a:rPr lang="pl-PL" sz="1800" dirty="0" err="1"/>
              <a:t>Definitions</a:t>
            </a:r>
            <a:r>
              <a:rPr lang="pl-PL" sz="1800" dirty="0"/>
              <a:t> – </a:t>
            </a:r>
            <a:r>
              <a:rPr lang="pl-PL" sz="1800" dirty="0" err="1"/>
              <a:t>article</a:t>
            </a:r>
            <a:r>
              <a:rPr lang="pl-PL" sz="1800" dirty="0"/>
              <a:t> 3</a:t>
            </a:r>
          </a:p>
        </p:txBody>
      </p:sp>
      <p:sp>
        <p:nvSpPr>
          <p:cNvPr id="3" name="Symbol zastępczy zawartości 2">
            <a:extLst>
              <a:ext uri="{FF2B5EF4-FFF2-40B4-BE49-F238E27FC236}">
                <a16:creationId xmlns:a16="http://schemas.microsoft.com/office/drawing/2014/main" id="{5CAD9D48-4826-8169-0FC2-EC19D865AD5E}"/>
              </a:ext>
            </a:extLst>
          </p:cNvPr>
          <p:cNvSpPr>
            <a:spLocks noGrp="1"/>
          </p:cNvSpPr>
          <p:nvPr>
            <p:ph type="body" sz="quarter" idx="11"/>
          </p:nvPr>
        </p:nvSpPr>
        <p:spPr>
          <a:xfrm>
            <a:off x="234950" y="977900"/>
            <a:ext cx="11524928" cy="5584825"/>
          </a:xfrm>
        </p:spPr>
        <p:txBody>
          <a:bodyPr>
            <a:normAutofit/>
          </a:bodyPr>
          <a:lstStyle/>
          <a:p>
            <a:pPr algn="just"/>
            <a:r>
              <a:rPr lang="en-US" sz="2400" dirty="0"/>
              <a:t>“violence against women” is understood as a violation of human rights and a form of discrimination against women and shall mean all </a:t>
            </a:r>
            <a:r>
              <a:rPr lang="en-US" sz="2400" b="1" dirty="0">
                <a:solidFill>
                  <a:srgbClr val="FF0000"/>
                </a:solidFill>
              </a:rPr>
              <a:t>acts of gender-based violence that result in, or are likely to result in, physical, sexual, psychological or economic harm or suffering to women</a:t>
            </a:r>
            <a:r>
              <a:rPr lang="en-US" sz="2400" b="1" dirty="0"/>
              <a:t>,</a:t>
            </a:r>
            <a:r>
              <a:rPr lang="en-US" sz="2400" dirty="0"/>
              <a:t> including threats of such acts, coercion or arbitrary deprivation of liberty, whether occurring in public or in private life; </a:t>
            </a:r>
            <a:endParaRPr lang="pl-PL" sz="2400" dirty="0"/>
          </a:p>
          <a:p>
            <a:pPr algn="just"/>
            <a:r>
              <a:rPr lang="en-US" sz="2400" dirty="0"/>
              <a:t>“domestic violence” shall mean all acts of </a:t>
            </a:r>
            <a:r>
              <a:rPr lang="en-US" sz="2400" b="1" dirty="0"/>
              <a:t>physical, sexual, psychological or economic</a:t>
            </a:r>
            <a:r>
              <a:rPr lang="pl-PL" sz="2400" b="1" dirty="0"/>
              <a:t> </a:t>
            </a:r>
            <a:r>
              <a:rPr lang="en-US" sz="2400" b="1" dirty="0"/>
              <a:t>violence that occur within the family or domestic unit or between former or current</a:t>
            </a:r>
            <a:r>
              <a:rPr lang="pl-PL" sz="2400" b="1" dirty="0"/>
              <a:t> </a:t>
            </a:r>
            <a:r>
              <a:rPr lang="en-US" sz="2400" b="1" dirty="0"/>
              <a:t>spouses or partners</a:t>
            </a:r>
            <a:r>
              <a:rPr lang="en-US" sz="2400" dirty="0"/>
              <a:t>, whether or not the perpetrator shares or has shared the same</a:t>
            </a:r>
            <a:r>
              <a:rPr lang="pl-PL" sz="2400" dirty="0"/>
              <a:t> </a:t>
            </a:r>
            <a:r>
              <a:rPr lang="en-US" sz="2400" dirty="0"/>
              <a:t>residence with the victim;</a:t>
            </a:r>
            <a:endParaRPr lang="pl-PL" sz="2400" dirty="0"/>
          </a:p>
        </p:txBody>
      </p:sp>
    </p:spTree>
    <p:extLst>
      <p:ext uri="{BB962C8B-B14F-4D97-AF65-F5344CB8AC3E}">
        <p14:creationId xmlns:p14="http://schemas.microsoft.com/office/powerpoint/2010/main" val="229188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2893D5-4DE5-DAE5-B11C-56317B4EADEF}"/>
              </a:ext>
            </a:extLst>
          </p:cNvPr>
          <p:cNvSpPr>
            <a:spLocks noGrp="1"/>
          </p:cNvSpPr>
          <p:nvPr>
            <p:ph type="body" sz="quarter" idx="10"/>
          </p:nvPr>
        </p:nvSpPr>
        <p:spPr>
          <a:xfrm>
            <a:off x="234950" y="295275"/>
            <a:ext cx="8523288" cy="331788"/>
          </a:xfrm>
        </p:spPr>
        <p:txBody>
          <a:bodyPr>
            <a:normAutofit/>
          </a:bodyPr>
          <a:lstStyle/>
          <a:p>
            <a:r>
              <a:rPr lang="pl-PL" sz="1500" err="1"/>
              <a:t>Substantive</a:t>
            </a:r>
            <a:r>
              <a:rPr lang="pl-PL" sz="1500"/>
              <a:t> </a:t>
            </a:r>
            <a:r>
              <a:rPr lang="pl-PL" sz="1500" err="1"/>
              <a:t>criminal</a:t>
            </a:r>
            <a:r>
              <a:rPr lang="pl-PL" sz="1500"/>
              <a:t> law </a:t>
            </a:r>
            <a:r>
              <a:rPr lang="pl-PL" sz="1500" err="1"/>
              <a:t>provisions</a:t>
            </a:r>
            <a:r>
              <a:rPr lang="pl-PL" sz="1500"/>
              <a:t> </a:t>
            </a:r>
          </a:p>
        </p:txBody>
      </p:sp>
      <p:sp>
        <p:nvSpPr>
          <p:cNvPr id="3" name="Symbol zastępczy zawartości 2">
            <a:extLst>
              <a:ext uri="{FF2B5EF4-FFF2-40B4-BE49-F238E27FC236}">
                <a16:creationId xmlns:a16="http://schemas.microsoft.com/office/drawing/2014/main" id="{857A2B3C-DA34-358E-97BD-F0B9A612F9DF}"/>
              </a:ext>
            </a:extLst>
          </p:cNvPr>
          <p:cNvSpPr>
            <a:spLocks noGrp="1"/>
          </p:cNvSpPr>
          <p:nvPr>
            <p:ph type="body" sz="quarter" idx="11"/>
          </p:nvPr>
        </p:nvSpPr>
        <p:spPr>
          <a:xfrm>
            <a:off x="234950" y="977900"/>
            <a:ext cx="11154539" cy="5584825"/>
          </a:xfrm>
        </p:spPr>
        <p:txBody>
          <a:bodyPr>
            <a:normAutofit/>
          </a:bodyPr>
          <a:lstStyle/>
          <a:p>
            <a:r>
              <a:rPr lang="en-US" sz="1800" dirty="0"/>
              <a:t>Article 32 – Civil consequences of forced marriages </a:t>
            </a:r>
            <a:endParaRPr lang="pl-PL" sz="1800" dirty="0"/>
          </a:p>
          <a:p>
            <a:pPr lvl="1"/>
            <a:r>
              <a:rPr lang="en-US" sz="1800" dirty="0"/>
              <a:t>Parties shall take the necessary legislative or other measures to ensure </a:t>
            </a:r>
            <a:r>
              <a:rPr lang="en-US" sz="1800" b="1" dirty="0"/>
              <a:t>that marriages concluded under force may be voidable, annulled or dissolved without undue financial or administrative burden placed on the victim.</a:t>
            </a:r>
            <a:endParaRPr lang="pl-PL" sz="1800" b="1" dirty="0"/>
          </a:p>
          <a:p>
            <a:r>
              <a:rPr lang="en-US" sz="1800" dirty="0"/>
              <a:t>Article 33 – Psychological violence </a:t>
            </a:r>
            <a:endParaRPr lang="pl-PL" sz="1800" dirty="0"/>
          </a:p>
          <a:p>
            <a:pPr lvl="1"/>
            <a:r>
              <a:rPr lang="en-US" sz="1800" dirty="0"/>
              <a:t>Parties shall take the necessary legislative or other measures to ensure that the intentional conduct of seriously impairing a person’s psychological integrity through coercion or threats is </a:t>
            </a:r>
            <a:r>
              <a:rPr lang="en-US" sz="1800" dirty="0" err="1"/>
              <a:t>criminalised</a:t>
            </a:r>
            <a:r>
              <a:rPr lang="en-US" sz="1800" dirty="0"/>
              <a:t>. </a:t>
            </a:r>
            <a:endParaRPr lang="pl-PL" sz="1800" dirty="0"/>
          </a:p>
          <a:p>
            <a:r>
              <a:rPr lang="en-US" sz="1800" dirty="0"/>
              <a:t>Article 34 – Stalking </a:t>
            </a:r>
            <a:endParaRPr lang="pl-PL" sz="1800" dirty="0"/>
          </a:p>
          <a:p>
            <a:pPr lvl="1"/>
            <a:r>
              <a:rPr lang="en-US" sz="1800" dirty="0"/>
              <a:t>Parties shall take the necessary legislative or other measures to ensure that the </a:t>
            </a:r>
            <a:r>
              <a:rPr lang="en-US" sz="1800" b="1" dirty="0"/>
              <a:t>intentional conduct of repeatedly engaging in threatening conduct directed at another person, causing her or him to fear for her or his safety, is </a:t>
            </a:r>
            <a:r>
              <a:rPr lang="en-US" sz="1800" b="1" dirty="0" err="1"/>
              <a:t>criminalised</a:t>
            </a:r>
            <a:r>
              <a:rPr lang="en-US" sz="1800" b="1" dirty="0"/>
              <a:t>. </a:t>
            </a:r>
            <a:endParaRPr lang="pl-PL" sz="1800" b="1" dirty="0"/>
          </a:p>
          <a:p>
            <a:r>
              <a:rPr lang="en-US" sz="1800" dirty="0"/>
              <a:t>Article 35 – Physical violence </a:t>
            </a:r>
            <a:endParaRPr lang="pl-PL" sz="1800" dirty="0"/>
          </a:p>
          <a:p>
            <a:pPr lvl="1"/>
            <a:r>
              <a:rPr lang="en-US" sz="1800" dirty="0"/>
              <a:t>Parties shall take the necessary legislative or other measures to ensure that the </a:t>
            </a:r>
            <a:r>
              <a:rPr lang="en-US" sz="1800" b="1" dirty="0"/>
              <a:t>intentional conduct of committing acts of physical violence against another person is </a:t>
            </a:r>
            <a:r>
              <a:rPr lang="en-US" sz="1800" b="1" dirty="0" err="1"/>
              <a:t>criminalised</a:t>
            </a:r>
            <a:r>
              <a:rPr lang="en-US" sz="1800" b="1" dirty="0"/>
              <a:t>.</a:t>
            </a:r>
            <a:endParaRPr lang="pl-PL" sz="1800" b="1" dirty="0"/>
          </a:p>
        </p:txBody>
      </p:sp>
    </p:spTree>
    <p:extLst>
      <p:ext uri="{BB962C8B-B14F-4D97-AF65-F5344CB8AC3E}">
        <p14:creationId xmlns:p14="http://schemas.microsoft.com/office/powerpoint/2010/main" val="1287326060"/>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emplate>Motyw1</Template>
  <TotalTime>419</TotalTime>
  <Words>3908</Words>
  <Application>Microsoft Office PowerPoint</Application>
  <PresentationFormat>Panoramiczny</PresentationFormat>
  <Paragraphs>141</Paragraphs>
  <Slides>29</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29</vt:i4>
      </vt:variant>
    </vt:vector>
  </HeadingPairs>
  <TitlesOfParts>
    <vt:vector size="38" baseType="lpstr">
      <vt:lpstr>Arial</vt:lpstr>
      <vt:lpstr>Arial</vt:lpstr>
      <vt:lpstr>Arial </vt:lpstr>
      <vt:lpstr>Arial Black</vt:lpstr>
      <vt:lpstr>Calibri</vt:lpstr>
      <vt:lpstr>Calibri Light</vt:lpstr>
      <vt:lpstr>Roboto-400</vt:lpstr>
      <vt:lpstr>Roboto-700</vt:lpstr>
      <vt:lpstr>Motyw1</vt:lpstr>
      <vt:lpstr>EU Criminal Law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Dominika Czerniak</dc:creator>
  <cp:lastModifiedBy>Dominika Czerniak</cp:lastModifiedBy>
  <cp:revision>2</cp:revision>
  <dcterms:created xsi:type="dcterms:W3CDTF">2025-01-20T11:01:45Z</dcterms:created>
  <dcterms:modified xsi:type="dcterms:W3CDTF">2025-01-29T07:50:54Z</dcterms:modified>
</cp:coreProperties>
</file>