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4"/>
  </p:sldMasterIdLst>
  <p:sldIdLst>
    <p:sldId id="256" r:id="rId5"/>
    <p:sldId id="257" r:id="rId6"/>
    <p:sldId id="258" r:id="rId7"/>
    <p:sldId id="259" r:id="rId8"/>
    <p:sldId id="260" r:id="rId9"/>
    <p:sldId id="261" r:id="rId10"/>
    <p:sldId id="273" r:id="rId11"/>
    <p:sldId id="275" r:id="rId12"/>
    <p:sldId id="276" r:id="rId13"/>
    <p:sldId id="282" r:id="rId14"/>
    <p:sldId id="283" r:id="rId15"/>
    <p:sldId id="262" r:id="rId16"/>
    <p:sldId id="277" r:id="rId17"/>
    <p:sldId id="279" r:id="rId18"/>
    <p:sldId id="285" r:id="rId19"/>
    <p:sldId id="263" r:id="rId20"/>
    <p:sldId id="264" r:id="rId21"/>
    <p:sldId id="268" r:id="rId22"/>
    <p:sldId id="265" r:id="rId23"/>
    <p:sldId id="280" r:id="rId24"/>
    <p:sldId id="266" r:id="rId25"/>
    <p:sldId id="267" r:id="rId26"/>
    <p:sldId id="269" r:id="rId27"/>
    <p:sldId id="271" r:id="rId28"/>
    <p:sldId id="286" r:id="rId29"/>
    <p:sldId id="27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00721A-E885-4E9A-A36F-92D76DBD3FF7}" v="1" dt="2022-01-06T16:09:46.236"/>
    <p1510:client id="{C9F17ED1-123F-430F-A3EA-09C17728DC30}" v="2" dt="2022-01-04T13:37:58.3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8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5/10/relationships/revisionInfo" Target="revisionInfo.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C42B7A-7AEA-4CE3-9D04-6C35E6448395}"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0CD02672-BBC1-44F5-B958-89A4212302D5}">
      <dgm:prSet/>
      <dgm:spPr/>
      <dgm:t>
        <a:bodyPr/>
        <a:lstStyle/>
        <a:p>
          <a:r>
            <a:rPr lang="en-GB" dirty="0"/>
            <a:t>Introduction </a:t>
          </a:r>
          <a:endParaRPr lang="en-US" dirty="0"/>
        </a:p>
      </dgm:t>
    </dgm:pt>
    <dgm:pt modelId="{F5267C0C-9ED2-426F-BA57-77D92B5DE19A}" type="parTrans" cxnId="{6BE9056A-9E6D-4B50-B29E-93ACB2DACB32}">
      <dgm:prSet/>
      <dgm:spPr/>
      <dgm:t>
        <a:bodyPr/>
        <a:lstStyle/>
        <a:p>
          <a:endParaRPr lang="en-US"/>
        </a:p>
      </dgm:t>
    </dgm:pt>
    <dgm:pt modelId="{3E4FB7B0-0372-4926-A5E8-1DA4B36C70E3}" type="sibTrans" cxnId="{6BE9056A-9E6D-4B50-B29E-93ACB2DACB32}">
      <dgm:prSet/>
      <dgm:spPr/>
      <dgm:t>
        <a:bodyPr/>
        <a:lstStyle/>
        <a:p>
          <a:endParaRPr lang="en-US"/>
        </a:p>
      </dgm:t>
    </dgm:pt>
    <dgm:pt modelId="{7AB4521C-122D-4A27-A295-9DED85DF909D}">
      <dgm:prSet/>
      <dgm:spPr/>
      <dgm:t>
        <a:bodyPr/>
        <a:lstStyle/>
        <a:p>
          <a:r>
            <a:rPr lang="en-GB"/>
            <a:t>History of the EU Criminal Law</a:t>
          </a:r>
          <a:endParaRPr lang="en-US"/>
        </a:p>
      </dgm:t>
    </dgm:pt>
    <dgm:pt modelId="{39A39803-CFF0-49CD-A870-3D4AFD172530}" type="parTrans" cxnId="{D36DF77A-B696-4DFE-9B80-9DD9A3160F1E}">
      <dgm:prSet/>
      <dgm:spPr/>
      <dgm:t>
        <a:bodyPr/>
        <a:lstStyle/>
        <a:p>
          <a:endParaRPr lang="en-US"/>
        </a:p>
      </dgm:t>
    </dgm:pt>
    <dgm:pt modelId="{63A4AF80-1C56-411B-BEC7-24505E9D9D63}" type="sibTrans" cxnId="{D36DF77A-B696-4DFE-9B80-9DD9A3160F1E}">
      <dgm:prSet/>
      <dgm:spPr/>
      <dgm:t>
        <a:bodyPr/>
        <a:lstStyle/>
        <a:p>
          <a:endParaRPr lang="en-US"/>
        </a:p>
      </dgm:t>
    </dgm:pt>
    <dgm:pt modelId="{C08929DD-63C7-4129-94F4-83DD39A5F65F}">
      <dgm:prSet/>
      <dgm:spPr/>
      <dgm:t>
        <a:bodyPr/>
        <a:lstStyle/>
        <a:p>
          <a:r>
            <a:rPr lang="en-GB"/>
            <a:t>Legal basis and forms of cooperation in criminal matters</a:t>
          </a:r>
          <a:endParaRPr lang="en-US"/>
        </a:p>
      </dgm:t>
    </dgm:pt>
    <dgm:pt modelId="{7B549E53-5514-4A7F-9CD1-75C5C8A246D2}" type="parTrans" cxnId="{3FFDFD40-A267-4277-A3CB-A342B83BD4D7}">
      <dgm:prSet/>
      <dgm:spPr/>
      <dgm:t>
        <a:bodyPr/>
        <a:lstStyle/>
        <a:p>
          <a:endParaRPr lang="en-US"/>
        </a:p>
      </dgm:t>
    </dgm:pt>
    <dgm:pt modelId="{A5398631-08C0-4160-887C-27547F026575}" type="sibTrans" cxnId="{3FFDFD40-A267-4277-A3CB-A342B83BD4D7}">
      <dgm:prSet/>
      <dgm:spPr/>
      <dgm:t>
        <a:bodyPr/>
        <a:lstStyle/>
        <a:p>
          <a:endParaRPr lang="en-US"/>
        </a:p>
      </dgm:t>
    </dgm:pt>
    <dgm:pt modelId="{C215A43D-6EB0-4731-85A3-6F38BBA06E03}">
      <dgm:prSet/>
      <dgm:spPr/>
      <dgm:t>
        <a:bodyPr/>
        <a:lstStyle/>
        <a:p>
          <a:r>
            <a:rPr lang="en-GB"/>
            <a:t>Harmonisation of substantive criminal law</a:t>
          </a:r>
          <a:endParaRPr lang="en-US"/>
        </a:p>
      </dgm:t>
    </dgm:pt>
    <dgm:pt modelId="{5C264590-AE1E-42A7-9DFC-5DB5B2348AD3}" type="parTrans" cxnId="{32BFCD74-2FBB-4334-B6D8-1DA38C76A0D5}">
      <dgm:prSet/>
      <dgm:spPr/>
      <dgm:t>
        <a:bodyPr/>
        <a:lstStyle/>
        <a:p>
          <a:endParaRPr lang="en-US"/>
        </a:p>
      </dgm:t>
    </dgm:pt>
    <dgm:pt modelId="{935A4255-9C6B-4906-9C14-55C27814C26E}" type="sibTrans" cxnId="{32BFCD74-2FBB-4334-B6D8-1DA38C76A0D5}">
      <dgm:prSet/>
      <dgm:spPr/>
      <dgm:t>
        <a:bodyPr/>
        <a:lstStyle/>
        <a:p>
          <a:endParaRPr lang="en-US"/>
        </a:p>
      </dgm:t>
    </dgm:pt>
    <dgm:pt modelId="{F25CE010-7A52-46F7-B69C-CDD6481825E3}">
      <dgm:prSet/>
      <dgm:spPr/>
      <dgm:t>
        <a:bodyPr/>
        <a:lstStyle/>
        <a:p>
          <a:r>
            <a:rPr lang="en-GB" dirty="0"/>
            <a:t>Procedural rights</a:t>
          </a:r>
          <a:endParaRPr lang="en-US" dirty="0"/>
        </a:p>
      </dgm:t>
    </dgm:pt>
    <dgm:pt modelId="{9BD1642F-B04C-4B2E-8FE8-A487B2058003}" type="parTrans" cxnId="{BFFA2D73-33A5-4338-97E3-9A9271E6873D}">
      <dgm:prSet/>
      <dgm:spPr/>
      <dgm:t>
        <a:bodyPr/>
        <a:lstStyle/>
        <a:p>
          <a:endParaRPr lang="en-US"/>
        </a:p>
      </dgm:t>
    </dgm:pt>
    <dgm:pt modelId="{F50ED6A7-D12C-4782-8458-397ECA922ECD}" type="sibTrans" cxnId="{BFFA2D73-33A5-4338-97E3-9A9271E6873D}">
      <dgm:prSet/>
      <dgm:spPr/>
      <dgm:t>
        <a:bodyPr/>
        <a:lstStyle/>
        <a:p>
          <a:endParaRPr lang="en-US"/>
        </a:p>
      </dgm:t>
    </dgm:pt>
    <dgm:pt modelId="{FAE10D34-0A9A-4D0A-A37B-C9F7723B1F9D}">
      <dgm:prSet/>
      <dgm:spPr/>
      <dgm:t>
        <a:bodyPr/>
        <a:lstStyle/>
        <a:p>
          <a:r>
            <a:rPr lang="pl-PL" dirty="0"/>
            <a:t>Data </a:t>
          </a:r>
          <a:r>
            <a:rPr lang="pl-PL" dirty="0" err="1"/>
            <a:t>protection</a:t>
          </a:r>
          <a:r>
            <a:rPr lang="pl-PL" dirty="0"/>
            <a:t> in the EU</a:t>
          </a:r>
          <a:endParaRPr lang="en-US" dirty="0"/>
        </a:p>
      </dgm:t>
    </dgm:pt>
    <dgm:pt modelId="{8C3D1A08-9ED4-4350-9A33-5ABDC1F86599}" type="parTrans" cxnId="{E498B63A-62CA-4F1F-BEF4-8F7E45B37C06}">
      <dgm:prSet/>
      <dgm:spPr/>
      <dgm:t>
        <a:bodyPr/>
        <a:lstStyle/>
        <a:p>
          <a:endParaRPr lang="pl-PL"/>
        </a:p>
      </dgm:t>
    </dgm:pt>
    <dgm:pt modelId="{71E81FE5-D6F9-404C-9319-20FFC10682C9}" type="sibTrans" cxnId="{E498B63A-62CA-4F1F-BEF4-8F7E45B37C06}">
      <dgm:prSet/>
      <dgm:spPr/>
      <dgm:t>
        <a:bodyPr/>
        <a:lstStyle/>
        <a:p>
          <a:endParaRPr lang="pl-PL"/>
        </a:p>
      </dgm:t>
    </dgm:pt>
    <dgm:pt modelId="{8573585C-C874-4314-B36B-1F6AB29B64C6}" type="pres">
      <dgm:prSet presAssocID="{26C42B7A-7AEA-4CE3-9D04-6C35E6448395}" presName="vert0" presStyleCnt="0">
        <dgm:presLayoutVars>
          <dgm:dir/>
          <dgm:animOne val="branch"/>
          <dgm:animLvl val="lvl"/>
        </dgm:presLayoutVars>
      </dgm:prSet>
      <dgm:spPr/>
    </dgm:pt>
    <dgm:pt modelId="{6D8F5E08-D189-40B2-84A2-1B6A8BFDB240}" type="pres">
      <dgm:prSet presAssocID="{0CD02672-BBC1-44F5-B958-89A4212302D5}" presName="thickLine" presStyleLbl="alignNode1" presStyleIdx="0" presStyleCnt="6"/>
      <dgm:spPr/>
    </dgm:pt>
    <dgm:pt modelId="{7380AC83-0F3F-43B7-9B77-423907C84B30}" type="pres">
      <dgm:prSet presAssocID="{0CD02672-BBC1-44F5-B958-89A4212302D5}" presName="horz1" presStyleCnt="0"/>
      <dgm:spPr/>
    </dgm:pt>
    <dgm:pt modelId="{B064CE64-702F-4C56-842B-5DFD8291CDC5}" type="pres">
      <dgm:prSet presAssocID="{0CD02672-BBC1-44F5-B958-89A4212302D5}" presName="tx1" presStyleLbl="revTx" presStyleIdx="0" presStyleCnt="6"/>
      <dgm:spPr/>
    </dgm:pt>
    <dgm:pt modelId="{031616E0-4665-43B3-8E53-88271B8FD1B3}" type="pres">
      <dgm:prSet presAssocID="{0CD02672-BBC1-44F5-B958-89A4212302D5}" presName="vert1" presStyleCnt="0"/>
      <dgm:spPr/>
    </dgm:pt>
    <dgm:pt modelId="{3BB72ACD-F575-42B8-9EDE-0F0C2CD0D999}" type="pres">
      <dgm:prSet presAssocID="{7AB4521C-122D-4A27-A295-9DED85DF909D}" presName="thickLine" presStyleLbl="alignNode1" presStyleIdx="1" presStyleCnt="6"/>
      <dgm:spPr/>
    </dgm:pt>
    <dgm:pt modelId="{00319180-5015-4CC4-8C07-551C728A6AD3}" type="pres">
      <dgm:prSet presAssocID="{7AB4521C-122D-4A27-A295-9DED85DF909D}" presName="horz1" presStyleCnt="0"/>
      <dgm:spPr/>
    </dgm:pt>
    <dgm:pt modelId="{703AF8C6-D5EB-4A36-BD6E-50FE346FAA11}" type="pres">
      <dgm:prSet presAssocID="{7AB4521C-122D-4A27-A295-9DED85DF909D}" presName="tx1" presStyleLbl="revTx" presStyleIdx="1" presStyleCnt="6"/>
      <dgm:spPr/>
    </dgm:pt>
    <dgm:pt modelId="{2B81D863-0667-4AE8-BE8E-99009D96C339}" type="pres">
      <dgm:prSet presAssocID="{7AB4521C-122D-4A27-A295-9DED85DF909D}" presName="vert1" presStyleCnt="0"/>
      <dgm:spPr/>
    </dgm:pt>
    <dgm:pt modelId="{4BFD1408-D936-4F13-8461-27307831D10C}" type="pres">
      <dgm:prSet presAssocID="{C08929DD-63C7-4129-94F4-83DD39A5F65F}" presName="thickLine" presStyleLbl="alignNode1" presStyleIdx="2" presStyleCnt="6"/>
      <dgm:spPr/>
    </dgm:pt>
    <dgm:pt modelId="{CD67C3D0-565B-4311-85E9-521A92EC32D7}" type="pres">
      <dgm:prSet presAssocID="{C08929DD-63C7-4129-94F4-83DD39A5F65F}" presName="horz1" presStyleCnt="0"/>
      <dgm:spPr/>
    </dgm:pt>
    <dgm:pt modelId="{BEBBAF6A-A2BE-4ABF-A4B2-AA5231F6786F}" type="pres">
      <dgm:prSet presAssocID="{C08929DD-63C7-4129-94F4-83DD39A5F65F}" presName="tx1" presStyleLbl="revTx" presStyleIdx="2" presStyleCnt="6"/>
      <dgm:spPr/>
    </dgm:pt>
    <dgm:pt modelId="{4CD70C89-3703-47CD-845C-D7BE95A93E4F}" type="pres">
      <dgm:prSet presAssocID="{C08929DD-63C7-4129-94F4-83DD39A5F65F}" presName="vert1" presStyleCnt="0"/>
      <dgm:spPr/>
    </dgm:pt>
    <dgm:pt modelId="{04BD35FA-1A3A-45B4-A4A8-E1B951FF6485}" type="pres">
      <dgm:prSet presAssocID="{C215A43D-6EB0-4731-85A3-6F38BBA06E03}" presName="thickLine" presStyleLbl="alignNode1" presStyleIdx="3" presStyleCnt="6"/>
      <dgm:spPr/>
    </dgm:pt>
    <dgm:pt modelId="{572612BB-7FBB-40CE-82CF-31CF82C53466}" type="pres">
      <dgm:prSet presAssocID="{C215A43D-6EB0-4731-85A3-6F38BBA06E03}" presName="horz1" presStyleCnt="0"/>
      <dgm:spPr/>
    </dgm:pt>
    <dgm:pt modelId="{C8143183-50D6-4C65-8112-C14B60B60F6E}" type="pres">
      <dgm:prSet presAssocID="{C215A43D-6EB0-4731-85A3-6F38BBA06E03}" presName="tx1" presStyleLbl="revTx" presStyleIdx="3" presStyleCnt="6"/>
      <dgm:spPr/>
    </dgm:pt>
    <dgm:pt modelId="{8AB33E4D-E69E-4EEB-8A71-2D8D5B77C007}" type="pres">
      <dgm:prSet presAssocID="{C215A43D-6EB0-4731-85A3-6F38BBA06E03}" presName="vert1" presStyleCnt="0"/>
      <dgm:spPr/>
    </dgm:pt>
    <dgm:pt modelId="{BBB95193-5AEB-4AC7-9466-0A9569D9A129}" type="pres">
      <dgm:prSet presAssocID="{F25CE010-7A52-46F7-B69C-CDD6481825E3}" presName="thickLine" presStyleLbl="alignNode1" presStyleIdx="4" presStyleCnt="6"/>
      <dgm:spPr/>
    </dgm:pt>
    <dgm:pt modelId="{0182271E-96DE-4B79-B4B9-DC960B199BB7}" type="pres">
      <dgm:prSet presAssocID="{F25CE010-7A52-46F7-B69C-CDD6481825E3}" presName="horz1" presStyleCnt="0"/>
      <dgm:spPr/>
    </dgm:pt>
    <dgm:pt modelId="{BE06BBA1-6159-48A3-9C26-93BF5003721F}" type="pres">
      <dgm:prSet presAssocID="{F25CE010-7A52-46F7-B69C-CDD6481825E3}" presName="tx1" presStyleLbl="revTx" presStyleIdx="4" presStyleCnt="6"/>
      <dgm:spPr/>
    </dgm:pt>
    <dgm:pt modelId="{AD909CF8-98A6-44CE-A44C-82528532EADB}" type="pres">
      <dgm:prSet presAssocID="{F25CE010-7A52-46F7-B69C-CDD6481825E3}" presName="vert1" presStyleCnt="0"/>
      <dgm:spPr/>
    </dgm:pt>
    <dgm:pt modelId="{F7623DC1-AEE2-4D90-B3CE-FBD8F7D9651C}" type="pres">
      <dgm:prSet presAssocID="{FAE10D34-0A9A-4D0A-A37B-C9F7723B1F9D}" presName="thickLine" presStyleLbl="alignNode1" presStyleIdx="5" presStyleCnt="6"/>
      <dgm:spPr/>
    </dgm:pt>
    <dgm:pt modelId="{DE089E7F-472A-4C94-96AE-C3C9FDC0CC4B}" type="pres">
      <dgm:prSet presAssocID="{FAE10D34-0A9A-4D0A-A37B-C9F7723B1F9D}" presName="horz1" presStyleCnt="0"/>
      <dgm:spPr/>
    </dgm:pt>
    <dgm:pt modelId="{A15C7200-A6A1-43E4-ABA2-738C5656D74E}" type="pres">
      <dgm:prSet presAssocID="{FAE10D34-0A9A-4D0A-A37B-C9F7723B1F9D}" presName="tx1" presStyleLbl="revTx" presStyleIdx="5" presStyleCnt="6"/>
      <dgm:spPr/>
    </dgm:pt>
    <dgm:pt modelId="{51622EBD-019B-46C1-ADB1-D40E535B6250}" type="pres">
      <dgm:prSet presAssocID="{FAE10D34-0A9A-4D0A-A37B-C9F7723B1F9D}" presName="vert1" presStyleCnt="0"/>
      <dgm:spPr/>
    </dgm:pt>
  </dgm:ptLst>
  <dgm:cxnLst>
    <dgm:cxn modelId="{41720117-AD96-417C-953E-46F691489FFA}" type="presOf" srcId="{C215A43D-6EB0-4731-85A3-6F38BBA06E03}" destId="{C8143183-50D6-4C65-8112-C14B60B60F6E}" srcOrd="0" destOrd="0" presId="urn:microsoft.com/office/officeart/2008/layout/LinedList"/>
    <dgm:cxn modelId="{E498B63A-62CA-4F1F-BEF4-8F7E45B37C06}" srcId="{26C42B7A-7AEA-4CE3-9D04-6C35E6448395}" destId="{FAE10D34-0A9A-4D0A-A37B-C9F7723B1F9D}" srcOrd="5" destOrd="0" parTransId="{8C3D1A08-9ED4-4350-9A33-5ABDC1F86599}" sibTransId="{71E81FE5-D6F9-404C-9319-20FFC10682C9}"/>
    <dgm:cxn modelId="{3FFDFD40-A267-4277-A3CB-A342B83BD4D7}" srcId="{26C42B7A-7AEA-4CE3-9D04-6C35E6448395}" destId="{C08929DD-63C7-4129-94F4-83DD39A5F65F}" srcOrd="2" destOrd="0" parTransId="{7B549E53-5514-4A7F-9CD1-75C5C8A246D2}" sibTransId="{A5398631-08C0-4160-887C-27547F026575}"/>
    <dgm:cxn modelId="{6BE9056A-9E6D-4B50-B29E-93ACB2DACB32}" srcId="{26C42B7A-7AEA-4CE3-9D04-6C35E6448395}" destId="{0CD02672-BBC1-44F5-B958-89A4212302D5}" srcOrd="0" destOrd="0" parTransId="{F5267C0C-9ED2-426F-BA57-77D92B5DE19A}" sibTransId="{3E4FB7B0-0372-4926-A5E8-1DA4B36C70E3}"/>
    <dgm:cxn modelId="{4BE65B6A-700E-47EE-9C14-1CFF43F3986F}" type="presOf" srcId="{FAE10D34-0A9A-4D0A-A37B-C9F7723B1F9D}" destId="{A15C7200-A6A1-43E4-ABA2-738C5656D74E}" srcOrd="0" destOrd="0" presId="urn:microsoft.com/office/officeart/2008/layout/LinedList"/>
    <dgm:cxn modelId="{E43D1A6D-FD1C-4758-B055-3502FE359C2F}" type="presOf" srcId="{26C42B7A-7AEA-4CE3-9D04-6C35E6448395}" destId="{8573585C-C874-4314-B36B-1F6AB29B64C6}" srcOrd="0" destOrd="0" presId="urn:microsoft.com/office/officeart/2008/layout/LinedList"/>
    <dgm:cxn modelId="{BFFA2D73-33A5-4338-97E3-9A9271E6873D}" srcId="{26C42B7A-7AEA-4CE3-9D04-6C35E6448395}" destId="{F25CE010-7A52-46F7-B69C-CDD6481825E3}" srcOrd="4" destOrd="0" parTransId="{9BD1642F-B04C-4B2E-8FE8-A487B2058003}" sibTransId="{F50ED6A7-D12C-4782-8458-397ECA922ECD}"/>
    <dgm:cxn modelId="{32BFCD74-2FBB-4334-B6D8-1DA38C76A0D5}" srcId="{26C42B7A-7AEA-4CE3-9D04-6C35E6448395}" destId="{C215A43D-6EB0-4731-85A3-6F38BBA06E03}" srcOrd="3" destOrd="0" parTransId="{5C264590-AE1E-42A7-9DFC-5DB5B2348AD3}" sibTransId="{935A4255-9C6B-4906-9C14-55C27814C26E}"/>
    <dgm:cxn modelId="{D36DF77A-B696-4DFE-9B80-9DD9A3160F1E}" srcId="{26C42B7A-7AEA-4CE3-9D04-6C35E6448395}" destId="{7AB4521C-122D-4A27-A295-9DED85DF909D}" srcOrd="1" destOrd="0" parTransId="{39A39803-CFF0-49CD-A870-3D4AFD172530}" sibTransId="{63A4AF80-1C56-411B-BEC7-24505E9D9D63}"/>
    <dgm:cxn modelId="{B125A78C-9EEC-4938-9263-C6FB23741390}" type="presOf" srcId="{F25CE010-7A52-46F7-B69C-CDD6481825E3}" destId="{BE06BBA1-6159-48A3-9C26-93BF5003721F}" srcOrd="0" destOrd="0" presId="urn:microsoft.com/office/officeart/2008/layout/LinedList"/>
    <dgm:cxn modelId="{50A78D91-7AB0-4B44-AF4E-B352DDF3EA59}" type="presOf" srcId="{C08929DD-63C7-4129-94F4-83DD39A5F65F}" destId="{BEBBAF6A-A2BE-4ABF-A4B2-AA5231F6786F}" srcOrd="0" destOrd="0" presId="urn:microsoft.com/office/officeart/2008/layout/LinedList"/>
    <dgm:cxn modelId="{599FD09C-0289-44D2-A8CA-FEEF64940E2C}" type="presOf" srcId="{7AB4521C-122D-4A27-A295-9DED85DF909D}" destId="{703AF8C6-D5EB-4A36-BD6E-50FE346FAA11}" srcOrd="0" destOrd="0" presId="urn:microsoft.com/office/officeart/2008/layout/LinedList"/>
    <dgm:cxn modelId="{55410BD7-5CB5-4A76-A592-2EA3D96FA7D7}" type="presOf" srcId="{0CD02672-BBC1-44F5-B958-89A4212302D5}" destId="{B064CE64-702F-4C56-842B-5DFD8291CDC5}" srcOrd="0" destOrd="0" presId="urn:microsoft.com/office/officeart/2008/layout/LinedList"/>
    <dgm:cxn modelId="{B6018586-D290-4BF6-B5C4-615AEE7065AE}" type="presParOf" srcId="{8573585C-C874-4314-B36B-1F6AB29B64C6}" destId="{6D8F5E08-D189-40B2-84A2-1B6A8BFDB240}" srcOrd="0" destOrd="0" presId="urn:microsoft.com/office/officeart/2008/layout/LinedList"/>
    <dgm:cxn modelId="{E1252F06-4258-4FF1-BD76-862583D9DEC2}" type="presParOf" srcId="{8573585C-C874-4314-B36B-1F6AB29B64C6}" destId="{7380AC83-0F3F-43B7-9B77-423907C84B30}" srcOrd="1" destOrd="0" presId="urn:microsoft.com/office/officeart/2008/layout/LinedList"/>
    <dgm:cxn modelId="{851DAEF2-A79C-459C-90E7-1B0613D330F8}" type="presParOf" srcId="{7380AC83-0F3F-43B7-9B77-423907C84B30}" destId="{B064CE64-702F-4C56-842B-5DFD8291CDC5}" srcOrd="0" destOrd="0" presId="urn:microsoft.com/office/officeart/2008/layout/LinedList"/>
    <dgm:cxn modelId="{4B001934-D8A9-412F-B0C8-A2B3D124FCC2}" type="presParOf" srcId="{7380AC83-0F3F-43B7-9B77-423907C84B30}" destId="{031616E0-4665-43B3-8E53-88271B8FD1B3}" srcOrd="1" destOrd="0" presId="urn:microsoft.com/office/officeart/2008/layout/LinedList"/>
    <dgm:cxn modelId="{2AF11224-3E75-4047-91BC-F74FAEB68F72}" type="presParOf" srcId="{8573585C-C874-4314-B36B-1F6AB29B64C6}" destId="{3BB72ACD-F575-42B8-9EDE-0F0C2CD0D999}" srcOrd="2" destOrd="0" presId="urn:microsoft.com/office/officeart/2008/layout/LinedList"/>
    <dgm:cxn modelId="{884A2C91-13CD-4236-8D9D-FD0C98BB2189}" type="presParOf" srcId="{8573585C-C874-4314-B36B-1F6AB29B64C6}" destId="{00319180-5015-4CC4-8C07-551C728A6AD3}" srcOrd="3" destOrd="0" presId="urn:microsoft.com/office/officeart/2008/layout/LinedList"/>
    <dgm:cxn modelId="{BC316F30-01E6-41AA-AF1F-CF0A210B943D}" type="presParOf" srcId="{00319180-5015-4CC4-8C07-551C728A6AD3}" destId="{703AF8C6-D5EB-4A36-BD6E-50FE346FAA11}" srcOrd="0" destOrd="0" presId="urn:microsoft.com/office/officeart/2008/layout/LinedList"/>
    <dgm:cxn modelId="{408FD10B-E03D-4E2B-B77F-4B4302AE0D90}" type="presParOf" srcId="{00319180-5015-4CC4-8C07-551C728A6AD3}" destId="{2B81D863-0667-4AE8-BE8E-99009D96C339}" srcOrd="1" destOrd="0" presId="urn:microsoft.com/office/officeart/2008/layout/LinedList"/>
    <dgm:cxn modelId="{E45D55D5-CB4E-4A2C-809E-2058909A6129}" type="presParOf" srcId="{8573585C-C874-4314-B36B-1F6AB29B64C6}" destId="{4BFD1408-D936-4F13-8461-27307831D10C}" srcOrd="4" destOrd="0" presId="urn:microsoft.com/office/officeart/2008/layout/LinedList"/>
    <dgm:cxn modelId="{47C94931-B484-4B33-A02B-82DE08CF091B}" type="presParOf" srcId="{8573585C-C874-4314-B36B-1F6AB29B64C6}" destId="{CD67C3D0-565B-4311-85E9-521A92EC32D7}" srcOrd="5" destOrd="0" presId="urn:microsoft.com/office/officeart/2008/layout/LinedList"/>
    <dgm:cxn modelId="{9EC5E659-C47D-42EC-B6B5-258E7943A570}" type="presParOf" srcId="{CD67C3D0-565B-4311-85E9-521A92EC32D7}" destId="{BEBBAF6A-A2BE-4ABF-A4B2-AA5231F6786F}" srcOrd="0" destOrd="0" presId="urn:microsoft.com/office/officeart/2008/layout/LinedList"/>
    <dgm:cxn modelId="{3E8FBC24-BE1C-42C8-BB9C-6E137E1F26E0}" type="presParOf" srcId="{CD67C3D0-565B-4311-85E9-521A92EC32D7}" destId="{4CD70C89-3703-47CD-845C-D7BE95A93E4F}" srcOrd="1" destOrd="0" presId="urn:microsoft.com/office/officeart/2008/layout/LinedList"/>
    <dgm:cxn modelId="{E8FB5896-CE6A-4D0F-A65F-9A1F80F6BAE8}" type="presParOf" srcId="{8573585C-C874-4314-B36B-1F6AB29B64C6}" destId="{04BD35FA-1A3A-45B4-A4A8-E1B951FF6485}" srcOrd="6" destOrd="0" presId="urn:microsoft.com/office/officeart/2008/layout/LinedList"/>
    <dgm:cxn modelId="{63B2AE3B-E0ED-45FB-A3A4-B36D95E2049A}" type="presParOf" srcId="{8573585C-C874-4314-B36B-1F6AB29B64C6}" destId="{572612BB-7FBB-40CE-82CF-31CF82C53466}" srcOrd="7" destOrd="0" presId="urn:microsoft.com/office/officeart/2008/layout/LinedList"/>
    <dgm:cxn modelId="{B626F049-0CA8-4F46-91DD-5278F1FBCA62}" type="presParOf" srcId="{572612BB-7FBB-40CE-82CF-31CF82C53466}" destId="{C8143183-50D6-4C65-8112-C14B60B60F6E}" srcOrd="0" destOrd="0" presId="urn:microsoft.com/office/officeart/2008/layout/LinedList"/>
    <dgm:cxn modelId="{12F68569-C49B-4346-9D35-1D818C4597D2}" type="presParOf" srcId="{572612BB-7FBB-40CE-82CF-31CF82C53466}" destId="{8AB33E4D-E69E-4EEB-8A71-2D8D5B77C007}" srcOrd="1" destOrd="0" presId="urn:microsoft.com/office/officeart/2008/layout/LinedList"/>
    <dgm:cxn modelId="{071E3821-EFD5-4696-B710-F05F10F17477}" type="presParOf" srcId="{8573585C-C874-4314-B36B-1F6AB29B64C6}" destId="{BBB95193-5AEB-4AC7-9466-0A9569D9A129}" srcOrd="8" destOrd="0" presId="urn:microsoft.com/office/officeart/2008/layout/LinedList"/>
    <dgm:cxn modelId="{B0AF9D62-0D84-4244-B033-2E85875CDDD6}" type="presParOf" srcId="{8573585C-C874-4314-B36B-1F6AB29B64C6}" destId="{0182271E-96DE-4B79-B4B9-DC960B199BB7}" srcOrd="9" destOrd="0" presId="urn:microsoft.com/office/officeart/2008/layout/LinedList"/>
    <dgm:cxn modelId="{4CF6CFC9-328F-47C9-9AF2-5A472117571C}" type="presParOf" srcId="{0182271E-96DE-4B79-B4B9-DC960B199BB7}" destId="{BE06BBA1-6159-48A3-9C26-93BF5003721F}" srcOrd="0" destOrd="0" presId="urn:microsoft.com/office/officeart/2008/layout/LinedList"/>
    <dgm:cxn modelId="{8EADD49F-246E-40D3-8DF3-CB0344E6C910}" type="presParOf" srcId="{0182271E-96DE-4B79-B4B9-DC960B199BB7}" destId="{AD909CF8-98A6-44CE-A44C-82528532EADB}" srcOrd="1" destOrd="0" presId="urn:microsoft.com/office/officeart/2008/layout/LinedList"/>
    <dgm:cxn modelId="{23A88F90-EDC2-4845-B4B9-C0BB11EC5BE1}" type="presParOf" srcId="{8573585C-C874-4314-B36B-1F6AB29B64C6}" destId="{F7623DC1-AEE2-4D90-B3CE-FBD8F7D9651C}" srcOrd="10" destOrd="0" presId="urn:microsoft.com/office/officeart/2008/layout/LinedList"/>
    <dgm:cxn modelId="{4FE8EC99-2E41-414D-A9DE-9BFCA28B1DB6}" type="presParOf" srcId="{8573585C-C874-4314-B36B-1F6AB29B64C6}" destId="{DE089E7F-472A-4C94-96AE-C3C9FDC0CC4B}" srcOrd="11" destOrd="0" presId="urn:microsoft.com/office/officeart/2008/layout/LinedList"/>
    <dgm:cxn modelId="{85F7153A-B589-43BA-97B9-4981310F5FF4}" type="presParOf" srcId="{DE089E7F-472A-4C94-96AE-C3C9FDC0CC4B}" destId="{A15C7200-A6A1-43E4-ABA2-738C5656D74E}" srcOrd="0" destOrd="0" presId="urn:microsoft.com/office/officeart/2008/layout/LinedList"/>
    <dgm:cxn modelId="{551033EF-1B3E-4631-B6D2-6A35105C76D0}" type="presParOf" srcId="{DE089E7F-472A-4C94-96AE-C3C9FDC0CC4B}" destId="{51622EBD-019B-46C1-ADB1-D40E535B625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F5E08-D189-40B2-84A2-1B6A8BFDB240}">
      <dsp:nvSpPr>
        <dsp:cNvPr id="0" name=""/>
        <dsp:cNvSpPr/>
      </dsp:nvSpPr>
      <dsp:spPr>
        <a:xfrm>
          <a:off x="0" y="2687"/>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64CE64-702F-4C56-842B-5DFD8291CDC5}">
      <dsp:nvSpPr>
        <dsp:cNvPr id="0" name=""/>
        <dsp:cNvSpPr/>
      </dsp:nvSpPr>
      <dsp:spPr>
        <a:xfrm>
          <a:off x="0" y="2687"/>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Introduction </a:t>
          </a:r>
          <a:endParaRPr lang="en-US" sz="2500" kern="1200" dirty="0"/>
        </a:p>
      </dsp:txBody>
      <dsp:txXfrm>
        <a:off x="0" y="2687"/>
        <a:ext cx="6263640" cy="916552"/>
      </dsp:txXfrm>
    </dsp:sp>
    <dsp:sp modelId="{3BB72ACD-F575-42B8-9EDE-0F0C2CD0D999}">
      <dsp:nvSpPr>
        <dsp:cNvPr id="0" name=""/>
        <dsp:cNvSpPr/>
      </dsp:nvSpPr>
      <dsp:spPr>
        <a:xfrm>
          <a:off x="0" y="919239"/>
          <a:ext cx="6263640" cy="0"/>
        </a:xfrm>
        <a:prstGeom prst="line">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3AF8C6-D5EB-4A36-BD6E-50FE346FAA11}">
      <dsp:nvSpPr>
        <dsp:cNvPr id="0" name=""/>
        <dsp:cNvSpPr/>
      </dsp:nvSpPr>
      <dsp:spPr>
        <a:xfrm>
          <a:off x="0" y="919239"/>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History of the EU Criminal Law</a:t>
          </a:r>
          <a:endParaRPr lang="en-US" sz="2500" kern="1200"/>
        </a:p>
      </dsp:txBody>
      <dsp:txXfrm>
        <a:off x="0" y="919239"/>
        <a:ext cx="6263640" cy="916552"/>
      </dsp:txXfrm>
    </dsp:sp>
    <dsp:sp modelId="{4BFD1408-D936-4F13-8461-27307831D10C}">
      <dsp:nvSpPr>
        <dsp:cNvPr id="0" name=""/>
        <dsp:cNvSpPr/>
      </dsp:nvSpPr>
      <dsp:spPr>
        <a:xfrm>
          <a:off x="0" y="1835791"/>
          <a:ext cx="6263640" cy="0"/>
        </a:xfrm>
        <a:prstGeom prst="line">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BBAF6A-A2BE-4ABF-A4B2-AA5231F6786F}">
      <dsp:nvSpPr>
        <dsp:cNvPr id="0" name=""/>
        <dsp:cNvSpPr/>
      </dsp:nvSpPr>
      <dsp:spPr>
        <a:xfrm>
          <a:off x="0" y="1835791"/>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Legal basis and forms of cooperation in criminal matters</a:t>
          </a:r>
          <a:endParaRPr lang="en-US" sz="2500" kern="1200"/>
        </a:p>
      </dsp:txBody>
      <dsp:txXfrm>
        <a:off x="0" y="1835791"/>
        <a:ext cx="6263640" cy="916552"/>
      </dsp:txXfrm>
    </dsp:sp>
    <dsp:sp modelId="{04BD35FA-1A3A-45B4-A4A8-E1B951FF6485}">
      <dsp:nvSpPr>
        <dsp:cNvPr id="0" name=""/>
        <dsp:cNvSpPr/>
      </dsp:nvSpPr>
      <dsp:spPr>
        <a:xfrm>
          <a:off x="0" y="2752344"/>
          <a:ext cx="6263640" cy="0"/>
        </a:xfrm>
        <a:prstGeom prst="line">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143183-50D6-4C65-8112-C14B60B60F6E}">
      <dsp:nvSpPr>
        <dsp:cNvPr id="0" name=""/>
        <dsp:cNvSpPr/>
      </dsp:nvSpPr>
      <dsp:spPr>
        <a:xfrm>
          <a:off x="0" y="2752344"/>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Harmonisation of substantive criminal law</a:t>
          </a:r>
          <a:endParaRPr lang="en-US" sz="2500" kern="1200"/>
        </a:p>
      </dsp:txBody>
      <dsp:txXfrm>
        <a:off x="0" y="2752344"/>
        <a:ext cx="6263640" cy="916552"/>
      </dsp:txXfrm>
    </dsp:sp>
    <dsp:sp modelId="{BBB95193-5AEB-4AC7-9466-0A9569D9A129}">
      <dsp:nvSpPr>
        <dsp:cNvPr id="0" name=""/>
        <dsp:cNvSpPr/>
      </dsp:nvSpPr>
      <dsp:spPr>
        <a:xfrm>
          <a:off x="0" y="3668896"/>
          <a:ext cx="6263640" cy="0"/>
        </a:xfrm>
        <a:prstGeom prst="line">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6BBA1-6159-48A3-9C26-93BF5003721F}">
      <dsp:nvSpPr>
        <dsp:cNvPr id="0" name=""/>
        <dsp:cNvSpPr/>
      </dsp:nvSpPr>
      <dsp:spPr>
        <a:xfrm>
          <a:off x="0" y="3668896"/>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Procedural rights</a:t>
          </a:r>
          <a:endParaRPr lang="en-US" sz="2500" kern="1200" dirty="0"/>
        </a:p>
      </dsp:txBody>
      <dsp:txXfrm>
        <a:off x="0" y="3668896"/>
        <a:ext cx="6263640" cy="916552"/>
      </dsp:txXfrm>
    </dsp:sp>
    <dsp:sp modelId="{F7623DC1-AEE2-4D90-B3CE-FBD8F7D9651C}">
      <dsp:nvSpPr>
        <dsp:cNvPr id="0" name=""/>
        <dsp:cNvSpPr/>
      </dsp:nvSpPr>
      <dsp:spPr>
        <a:xfrm>
          <a:off x="0" y="4585448"/>
          <a:ext cx="6263640" cy="0"/>
        </a:xfrm>
        <a:prstGeom prst="line">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5C7200-A6A1-43E4-ABA2-738C5656D74E}">
      <dsp:nvSpPr>
        <dsp:cNvPr id="0" name=""/>
        <dsp:cNvSpPr/>
      </dsp:nvSpPr>
      <dsp:spPr>
        <a:xfrm>
          <a:off x="0" y="4585448"/>
          <a:ext cx="6263640" cy="916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pl-PL" sz="2500" kern="1200" dirty="0"/>
            <a:t>Data </a:t>
          </a:r>
          <a:r>
            <a:rPr lang="pl-PL" sz="2500" kern="1200" dirty="0" err="1"/>
            <a:t>protection</a:t>
          </a:r>
          <a:r>
            <a:rPr lang="pl-PL" sz="2500" kern="1200" dirty="0"/>
            <a:t> in the EU</a:t>
          </a:r>
          <a:endParaRPr lang="en-US" sz="2500" kern="1200" dirty="0"/>
        </a:p>
      </dsp:txBody>
      <dsp:txXfrm>
        <a:off x="0" y="4585448"/>
        <a:ext cx="6263640" cy="91655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F3E702-41ED-44AA-AD8E-6A14AE33859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GB"/>
          </a:p>
        </p:txBody>
      </p:sp>
      <p:sp>
        <p:nvSpPr>
          <p:cNvPr id="3" name="Podtytuł 2">
            <a:extLst>
              <a:ext uri="{FF2B5EF4-FFF2-40B4-BE49-F238E27FC236}">
                <a16:creationId xmlns:a16="http://schemas.microsoft.com/office/drawing/2014/main" id="{CAA54187-399A-4D1E-BDF9-ECB207467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GB"/>
          </a:p>
        </p:txBody>
      </p:sp>
      <p:sp>
        <p:nvSpPr>
          <p:cNvPr id="4" name="Symbol zastępczy daty 3">
            <a:extLst>
              <a:ext uri="{FF2B5EF4-FFF2-40B4-BE49-F238E27FC236}">
                <a16:creationId xmlns:a16="http://schemas.microsoft.com/office/drawing/2014/main" id="{A387F79D-6800-4790-AEA3-308DE8FFD7C7}"/>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536D9B5E-5C77-4723-A477-3A2C2A6B1F82}"/>
              </a:ext>
            </a:extLst>
          </p:cNvPr>
          <p:cNvSpPr>
            <a:spLocks noGrp="1"/>
          </p:cNvSpPr>
          <p:nvPr>
            <p:ph type="ftr" sz="quarter" idx="11"/>
          </p:nvPr>
        </p:nvSpPr>
        <p:spPr/>
        <p:txBody>
          <a:body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1360B20F-90AB-4A68-B4D3-31BAD92B496E}"/>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5373902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6450C6-7355-4AA5-896B-1126165ADC14}"/>
              </a:ext>
            </a:extLst>
          </p:cNvPr>
          <p:cNvSpPr>
            <a:spLocks noGrp="1"/>
          </p:cNvSpPr>
          <p:nvPr>
            <p:ph type="title"/>
          </p:nvPr>
        </p:nvSpPr>
        <p:spPr/>
        <p:txBody>
          <a:bodyPr/>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6AFBBB9B-2639-4487-B8B6-799C30D131BF}"/>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F0420713-21A0-4587-9C1C-0F3C61EB6E7B}"/>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E9DF534B-B78A-46AA-926E-6E92C356E6F8}"/>
              </a:ext>
            </a:extLst>
          </p:cNvPr>
          <p:cNvSpPr>
            <a:spLocks noGrp="1"/>
          </p:cNvSpPr>
          <p:nvPr>
            <p:ph type="ftr" sz="quarter" idx="11"/>
          </p:nvPr>
        </p:nvSpPr>
        <p:spPr/>
        <p:txBody>
          <a:body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8DDAE7ED-5BCA-4C08-94F8-DB7416533ECD}"/>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4420975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AA99186-AA62-4FF4-8B91-BD84FE290E8E}"/>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GB"/>
          </a:p>
        </p:txBody>
      </p:sp>
      <p:sp>
        <p:nvSpPr>
          <p:cNvPr id="3" name="Symbol zastępczy tytułu pionowego 2">
            <a:extLst>
              <a:ext uri="{FF2B5EF4-FFF2-40B4-BE49-F238E27FC236}">
                <a16:creationId xmlns:a16="http://schemas.microsoft.com/office/drawing/2014/main" id="{BEB0513C-D5C1-466F-9199-5A3D2E82097B}"/>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D798CA00-347C-45C1-B189-D3EBF489E90C}"/>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93A2E214-CBDE-4E24-BEB9-B408FD4BB062}"/>
              </a:ext>
            </a:extLst>
          </p:cNvPr>
          <p:cNvSpPr>
            <a:spLocks noGrp="1"/>
          </p:cNvSpPr>
          <p:nvPr>
            <p:ph type="ftr" sz="quarter" idx="11"/>
          </p:nvPr>
        </p:nvSpPr>
        <p:spPr/>
        <p:txBody>
          <a:body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F2EFD540-4CED-4075-B06A-F60797B31278}"/>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6068833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0B9182-E85B-4798-B742-FEFEC2652325}"/>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4AEF785A-C485-4589-82BC-466E3481AC6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D152221F-62EC-4B1E-B929-0EC411752340}"/>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13BE1749-2DEF-4BAC-AD37-523B9CC57FE6}"/>
              </a:ext>
            </a:extLst>
          </p:cNvPr>
          <p:cNvSpPr>
            <a:spLocks noGrp="1"/>
          </p:cNvSpPr>
          <p:nvPr>
            <p:ph type="ftr" sz="quarter" idx="11"/>
          </p:nvPr>
        </p:nvSpPr>
        <p:spPr/>
        <p:txBody>
          <a:body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874E43C6-9D38-4B22-8729-5487BB208746}"/>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12853832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1EC798-7728-4451-9E23-70CD28201A1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GB"/>
          </a:p>
        </p:txBody>
      </p:sp>
      <p:sp>
        <p:nvSpPr>
          <p:cNvPr id="3" name="Symbol zastępczy tekstu 2">
            <a:extLst>
              <a:ext uri="{FF2B5EF4-FFF2-40B4-BE49-F238E27FC236}">
                <a16:creationId xmlns:a16="http://schemas.microsoft.com/office/drawing/2014/main" id="{BE53552D-22E1-4EAE-A0F3-5289846CD7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B9F74A3-0DD7-44AE-939F-9C72D3D67AA9}"/>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12B9426B-3935-4848-BD36-F64DBDA9B136}"/>
              </a:ext>
            </a:extLst>
          </p:cNvPr>
          <p:cNvSpPr>
            <a:spLocks noGrp="1"/>
          </p:cNvSpPr>
          <p:nvPr>
            <p:ph type="ftr" sz="quarter" idx="11"/>
          </p:nvPr>
        </p:nvSpPr>
        <p:spPr/>
        <p:txBody>
          <a:body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046C9AEF-D791-4770-9F71-360C948247E8}"/>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4459225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540EB-5700-47C6-B592-5FB0DE50EACC}"/>
              </a:ext>
            </a:extLst>
          </p:cNvPr>
          <p:cNvSpPr>
            <a:spLocks noGrp="1"/>
          </p:cNvSpPr>
          <p:nvPr>
            <p:ph type="title"/>
          </p:nvPr>
        </p:nvSpPr>
        <p:spPr/>
        <p:txBody>
          <a:body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50C382DE-6F2E-4488-BDC7-E97F9CDA59F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zawartości 3">
            <a:extLst>
              <a:ext uri="{FF2B5EF4-FFF2-40B4-BE49-F238E27FC236}">
                <a16:creationId xmlns:a16="http://schemas.microsoft.com/office/drawing/2014/main" id="{24B22171-D889-4099-8184-0F17ECEF0B5A}"/>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daty 4">
            <a:extLst>
              <a:ext uri="{FF2B5EF4-FFF2-40B4-BE49-F238E27FC236}">
                <a16:creationId xmlns:a16="http://schemas.microsoft.com/office/drawing/2014/main" id="{6FF920C0-AF76-40BF-AF2E-9323E6CDC230}"/>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6" name="Symbol zastępczy stopki 5">
            <a:extLst>
              <a:ext uri="{FF2B5EF4-FFF2-40B4-BE49-F238E27FC236}">
                <a16:creationId xmlns:a16="http://schemas.microsoft.com/office/drawing/2014/main" id="{A5B6F7DC-AF48-425E-9166-EAA55F01D13E}"/>
              </a:ext>
            </a:extLst>
          </p:cNvPr>
          <p:cNvSpPr>
            <a:spLocks noGrp="1"/>
          </p:cNvSpPr>
          <p:nvPr>
            <p:ph type="ftr" sz="quarter" idx="11"/>
          </p:nvPr>
        </p:nvSpPr>
        <p:spPr/>
        <p:txBody>
          <a:bodyPr/>
          <a:lstStyle/>
          <a:p>
            <a:pPr algn="l"/>
            <a:r>
              <a:rPr lang="en-US"/>
              <a:t>Sample Footer Text</a:t>
            </a:r>
            <a:endParaRPr lang="en-US" dirty="0"/>
          </a:p>
        </p:txBody>
      </p:sp>
      <p:sp>
        <p:nvSpPr>
          <p:cNvPr id="7" name="Symbol zastępczy numeru slajdu 6">
            <a:extLst>
              <a:ext uri="{FF2B5EF4-FFF2-40B4-BE49-F238E27FC236}">
                <a16:creationId xmlns:a16="http://schemas.microsoft.com/office/drawing/2014/main" id="{7647C843-1A8B-4176-B6E1-8D0F79C20A32}"/>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74482968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19C52E-9790-4DDA-BE8A-C9D8C7CCE531}"/>
              </a:ext>
            </a:extLst>
          </p:cNvPr>
          <p:cNvSpPr>
            <a:spLocks noGrp="1"/>
          </p:cNvSpPr>
          <p:nvPr>
            <p:ph type="title"/>
          </p:nvPr>
        </p:nvSpPr>
        <p:spPr>
          <a:xfrm>
            <a:off x="839788" y="365125"/>
            <a:ext cx="10515600" cy="1325563"/>
          </a:xfrm>
        </p:spPr>
        <p:txBody>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D1DB0FAD-3441-4FAB-9641-01536B588B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87DCDCA-A1D9-4EFF-A8B1-B1F3BB0695E6}"/>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5" name="Symbol zastępczy tekstu 4">
            <a:extLst>
              <a:ext uri="{FF2B5EF4-FFF2-40B4-BE49-F238E27FC236}">
                <a16:creationId xmlns:a16="http://schemas.microsoft.com/office/drawing/2014/main" id="{B30E76D1-245C-4C42-8A54-D1868FB95C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62E54027-CF87-472A-BC78-0F44846C356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7" name="Symbol zastępczy daty 6">
            <a:extLst>
              <a:ext uri="{FF2B5EF4-FFF2-40B4-BE49-F238E27FC236}">
                <a16:creationId xmlns:a16="http://schemas.microsoft.com/office/drawing/2014/main" id="{45CF8C8B-2DFD-4365-B92C-802E81AA9898}"/>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8" name="Symbol zastępczy stopki 7">
            <a:extLst>
              <a:ext uri="{FF2B5EF4-FFF2-40B4-BE49-F238E27FC236}">
                <a16:creationId xmlns:a16="http://schemas.microsoft.com/office/drawing/2014/main" id="{C212543D-0264-4DA8-805C-C31DFB8CA0D5}"/>
              </a:ext>
            </a:extLst>
          </p:cNvPr>
          <p:cNvSpPr>
            <a:spLocks noGrp="1"/>
          </p:cNvSpPr>
          <p:nvPr>
            <p:ph type="ftr" sz="quarter" idx="11"/>
          </p:nvPr>
        </p:nvSpPr>
        <p:spPr/>
        <p:txBody>
          <a:bodyPr/>
          <a:lstStyle/>
          <a:p>
            <a:pPr algn="l"/>
            <a:r>
              <a:rPr lang="en-US"/>
              <a:t>Sample Footer Text</a:t>
            </a:r>
            <a:endParaRPr lang="en-US" dirty="0"/>
          </a:p>
        </p:txBody>
      </p:sp>
      <p:sp>
        <p:nvSpPr>
          <p:cNvPr id="9" name="Symbol zastępczy numeru slajdu 8">
            <a:extLst>
              <a:ext uri="{FF2B5EF4-FFF2-40B4-BE49-F238E27FC236}">
                <a16:creationId xmlns:a16="http://schemas.microsoft.com/office/drawing/2014/main" id="{9C677200-5AA1-46D9-AD40-D90A3A4B5B60}"/>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47546017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C93560-0904-4BFD-9805-C2E4076D2032}"/>
              </a:ext>
            </a:extLst>
          </p:cNvPr>
          <p:cNvSpPr>
            <a:spLocks noGrp="1"/>
          </p:cNvSpPr>
          <p:nvPr>
            <p:ph type="title"/>
          </p:nvPr>
        </p:nvSpPr>
        <p:spPr/>
        <p:txBody>
          <a:bodyPr/>
          <a:lstStyle/>
          <a:p>
            <a:r>
              <a:rPr lang="pl-PL"/>
              <a:t>Kliknij, aby edytować styl</a:t>
            </a:r>
            <a:endParaRPr lang="en-GB"/>
          </a:p>
        </p:txBody>
      </p:sp>
      <p:sp>
        <p:nvSpPr>
          <p:cNvPr id="3" name="Symbol zastępczy daty 2">
            <a:extLst>
              <a:ext uri="{FF2B5EF4-FFF2-40B4-BE49-F238E27FC236}">
                <a16:creationId xmlns:a16="http://schemas.microsoft.com/office/drawing/2014/main" id="{05C9F68F-667D-49B7-B5E0-C8579D9D7DEB}"/>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4" name="Symbol zastępczy stopki 3">
            <a:extLst>
              <a:ext uri="{FF2B5EF4-FFF2-40B4-BE49-F238E27FC236}">
                <a16:creationId xmlns:a16="http://schemas.microsoft.com/office/drawing/2014/main" id="{120AF0E8-DEA0-4297-B534-AFC299129B9A}"/>
              </a:ext>
            </a:extLst>
          </p:cNvPr>
          <p:cNvSpPr>
            <a:spLocks noGrp="1"/>
          </p:cNvSpPr>
          <p:nvPr>
            <p:ph type="ftr" sz="quarter" idx="11"/>
          </p:nvPr>
        </p:nvSpPr>
        <p:spPr/>
        <p:txBody>
          <a:bodyPr/>
          <a:lstStyle/>
          <a:p>
            <a:pPr algn="l"/>
            <a:r>
              <a:rPr lang="en-US"/>
              <a:t>Sample Footer Text</a:t>
            </a:r>
            <a:endParaRPr lang="en-US" dirty="0"/>
          </a:p>
        </p:txBody>
      </p:sp>
      <p:sp>
        <p:nvSpPr>
          <p:cNvPr id="5" name="Symbol zastępczy numeru slajdu 4">
            <a:extLst>
              <a:ext uri="{FF2B5EF4-FFF2-40B4-BE49-F238E27FC236}">
                <a16:creationId xmlns:a16="http://schemas.microsoft.com/office/drawing/2014/main" id="{D8667F77-02BB-470D-AB18-F2327611943D}"/>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47682724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70EB735-6721-4892-B3FC-987722B689FC}"/>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3" name="Symbol zastępczy stopki 2">
            <a:extLst>
              <a:ext uri="{FF2B5EF4-FFF2-40B4-BE49-F238E27FC236}">
                <a16:creationId xmlns:a16="http://schemas.microsoft.com/office/drawing/2014/main" id="{8A8E1222-E698-406A-8F0E-6055C18E5107}"/>
              </a:ext>
            </a:extLst>
          </p:cNvPr>
          <p:cNvSpPr>
            <a:spLocks noGrp="1"/>
          </p:cNvSpPr>
          <p:nvPr>
            <p:ph type="ftr" sz="quarter" idx="11"/>
          </p:nvPr>
        </p:nvSpPr>
        <p:spPr/>
        <p:txBody>
          <a:bodyPr/>
          <a:lstStyle/>
          <a:p>
            <a:pPr algn="l"/>
            <a:r>
              <a:rPr lang="en-US"/>
              <a:t>Sample Footer Text</a:t>
            </a:r>
            <a:endParaRPr lang="en-US" dirty="0"/>
          </a:p>
        </p:txBody>
      </p:sp>
      <p:sp>
        <p:nvSpPr>
          <p:cNvPr id="4" name="Symbol zastępczy numeru slajdu 3">
            <a:extLst>
              <a:ext uri="{FF2B5EF4-FFF2-40B4-BE49-F238E27FC236}">
                <a16:creationId xmlns:a16="http://schemas.microsoft.com/office/drawing/2014/main" id="{E672B704-AC6C-47DE-A4D3-9BA802EC3DF0}"/>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210635362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34513A-90CE-418F-B98B-2F646160830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zawartości 2">
            <a:extLst>
              <a:ext uri="{FF2B5EF4-FFF2-40B4-BE49-F238E27FC236}">
                <a16:creationId xmlns:a16="http://schemas.microsoft.com/office/drawing/2014/main" id="{22043599-AAC0-40B4-82F7-AF5F806C3E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tekstu 3">
            <a:extLst>
              <a:ext uri="{FF2B5EF4-FFF2-40B4-BE49-F238E27FC236}">
                <a16:creationId xmlns:a16="http://schemas.microsoft.com/office/drawing/2014/main" id="{09FEA957-6486-4E48-958D-AEEDB4644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ADDB607-D26E-4A73-A29F-3D6A42F6B535}"/>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6" name="Symbol zastępczy stopki 5">
            <a:extLst>
              <a:ext uri="{FF2B5EF4-FFF2-40B4-BE49-F238E27FC236}">
                <a16:creationId xmlns:a16="http://schemas.microsoft.com/office/drawing/2014/main" id="{1F1FEF62-C8DA-48AF-AF58-0E7A50E40BF9}"/>
              </a:ext>
            </a:extLst>
          </p:cNvPr>
          <p:cNvSpPr>
            <a:spLocks noGrp="1"/>
          </p:cNvSpPr>
          <p:nvPr>
            <p:ph type="ftr" sz="quarter" idx="11"/>
          </p:nvPr>
        </p:nvSpPr>
        <p:spPr/>
        <p:txBody>
          <a:bodyPr/>
          <a:lstStyle/>
          <a:p>
            <a:pPr algn="l"/>
            <a:r>
              <a:rPr lang="en-US"/>
              <a:t>Sample Footer Text</a:t>
            </a:r>
            <a:endParaRPr lang="en-US" dirty="0"/>
          </a:p>
        </p:txBody>
      </p:sp>
      <p:sp>
        <p:nvSpPr>
          <p:cNvPr id="7" name="Symbol zastępczy numeru slajdu 6">
            <a:extLst>
              <a:ext uri="{FF2B5EF4-FFF2-40B4-BE49-F238E27FC236}">
                <a16:creationId xmlns:a16="http://schemas.microsoft.com/office/drawing/2014/main" id="{9B65E006-1A6E-4DFB-A2BE-B80A6304784C}"/>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46533632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DCA89A-4065-49E9-88DC-592F9E0293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GB"/>
          </a:p>
        </p:txBody>
      </p:sp>
      <p:sp>
        <p:nvSpPr>
          <p:cNvPr id="3" name="Symbol zastępczy obrazu 2">
            <a:extLst>
              <a:ext uri="{FF2B5EF4-FFF2-40B4-BE49-F238E27FC236}">
                <a16:creationId xmlns:a16="http://schemas.microsoft.com/office/drawing/2014/main" id="{F1E58771-D6FC-42B3-A7B2-B6A3B1DC8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a:extLst>
              <a:ext uri="{FF2B5EF4-FFF2-40B4-BE49-F238E27FC236}">
                <a16:creationId xmlns:a16="http://schemas.microsoft.com/office/drawing/2014/main" id="{831DAC65-817B-4B4B-AA17-01A8489D7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5A5BF70-EAF0-4830-8032-E951050F39E6}"/>
              </a:ext>
            </a:extLst>
          </p:cNvPr>
          <p:cNvSpPr>
            <a:spLocks noGrp="1"/>
          </p:cNvSpPr>
          <p:nvPr>
            <p:ph type="dt" sz="half" idx="10"/>
          </p:nvPr>
        </p:nvSpPr>
        <p:spPr/>
        <p:txBody>
          <a:bodyPr/>
          <a:lstStyle/>
          <a:p>
            <a:fld id="{8DEA2CF1-0EB2-4673-802D-3371233E4A77}" type="datetime2">
              <a:rPr lang="en-US" smtClean="0"/>
              <a:t>Monday, December 11, 2023</a:t>
            </a:fld>
            <a:endParaRPr lang="en-US" dirty="0"/>
          </a:p>
        </p:txBody>
      </p:sp>
      <p:sp>
        <p:nvSpPr>
          <p:cNvPr id="6" name="Symbol zastępczy stopki 5">
            <a:extLst>
              <a:ext uri="{FF2B5EF4-FFF2-40B4-BE49-F238E27FC236}">
                <a16:creationId xmlns:a16="http://schemas.microsoft.com/office/drawing/2014/main" id="{2A6658D6-E582-4B31-8190-ECB8BAF66363}"/>
              </a:ext>
            </a:extLst>
          </p:cNvPr>
          <p:cNvSpPr>
            <a:spLocks noGrp="1"/>
          </p:cNvSpPr>
          <p:nvPr>
            <p:ph type="ftr" sz="quarter" idx="11"/>
          </p:nvPr>
        </p:nvSpPr>
        <p:spPr/>
        <p:txBody>
          <a:bodyPr/>
          <a:lstStyle/>
          <a:p>
            <a:pPr algn="l"/>
            <a:r>
              <a:rPr lang="en-US"/>
              <a:t>Sample Footer Text</a:t>
            </a:r>
            <a:endParaRPr lang="en-US" dirty="0"/>
          </a:p>
        </p:txBody>
      </p:sp>
      <p:sp>
        <p:nvSpPr>
          <p:cNvPr id="7" name="Symbol zastępczy numeru slajdu 6">
            <a:extLst>
              <a:ext uri="{FF2B5EF4-FFF2-40B4-BE49-F238E27FC236}">
                <a16:creationId xmlns:a16="http://schemas.microsoft.com/office/drawing/2014/main" id="{7B3E37F0-A83E-436D-A8DA-E8844CDB5986}"/>
              </a:ext>
            </a:extLst>
          </p:cNvPr>
          <p:cNvSpPr>
            <a:spLocks noGrp="1"/>
          </p:cNvSpPr>
          <p:nvPr>
            <p:ph type="sldNum" sz="quarter" idx="12"/>
          </p:nvPr>
        </p:nvSpPr>
        <p:spPr/>
        <p:txBody>
          <a:body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0115538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B6F0D42-C17E-4589-B9C3-C496AE4594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GB"/>
          </a:p>
        </p:txBody>
      </p:sp>
      <p:sp>
        <p:nvSpPr>
          <p:cNvPr id="3" name="Symbol zastępczy tekstu 2">
            <a:extLst>
              <a:ext uri="{FF2B5EF4-FFF2-40B4-BE49-F238E27FC236}">
                <a16:creationId xmlns:a16="http://schemas.microsoft.com/office/drawing/2014/main" id="{D421BA5E-2FF4-4813-81E8-A79557E45B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4" name="Symbol zastępczy daty 3">
            <a:extLst>
              <a:ext uri="{FF2B5EF4-FFF2-40B4-BE49-F238E27FC236}">
                <a16:creationId xmlns:a16="http://schemas.microsoft.com/office/drawing/2014/main" id="{60187D52-FD81-4497-9E31-9487712F7C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A2CF1-0EB2-4673-802D-3371233E4A77}" type="datetime2">
              <a:rPr lang="en-US" smtClean="0"/>
              <a:t>Monday, December 11, 2023</a:t>
            </a:fld>
            <a:endParaRPr lang="en-US" dirty="0"/>
          </a:p>
        </p:txBody>
      </p:sp>
      <p:sp>
        <p:nvSpPr>
          <p:cNvPr id="5" name="Symbol zastępczy stopki 4">
            <a:extLst>
              <a:ext uri="{FF2B5EF4-FFF2-40B4-BE49-F238E27FC236}">
                <a16:creationId xmlns:a16="http://schemas.microsoft.com/office/drawing/2014/main" id="{25F82D2D-1C83-4B3A-8DB3-8F916771BD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US"/>
              <a:t>Sample Footer Text</a:t>
            </a:r>
            <a:endParaRPr lang="en-US" dirty="0"/>
          </a:p>
        </p:txBody>
      </p:sp>
      <p:sp>
        <p:nvSpPr>
          <p:cNvPr id="6" name="Symbol zastępczy numeru slajdu 5">
            <a:extLst>
              <a:ext uri="{FF2B5EF4-FFF2-40B4-BE49-F238E27FC236}">
                <a16:creationId xmlns:a16="http://schemas.microsoft.com/office/drawing/2014/main" id="{522ADFED-FBD5-43AE-B6CA-34EA05657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287607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cc-cpi.int/ukraine"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www.atlanticcouncil.org/blogs/new-atlanticist/how-ukraines-proposed-special-tribunal-for-russian-aggression-would-work/"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icc-cpi.int/news/situation-ukraine-icc-judges-issue-arrest-warrants-against-vladimir-vladimirovich-putin-and" TargetMode="External"/><Relationship Id="rId4" Type="http://schemas.openxmlformats.org/officeDocument/2006/relationships/hyperlink" Target="https://www.justiceinfo.net/en/110201-everything-you-need-to-know-argue-special-tribunal-russia-crime-of-aggression.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echr.coe.int/documents/convention_eng.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ks.echr.coe.int/web/echr-k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britannica.com/topic/criminal-law"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federalcriminallawcenter.com/2015/01/criminal-liability/"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www.britannica.com/topic/procedural-law/Criminal-procedure#ref397607"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cc-cpi.in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94650A-710A-4484-A440-E78FF2A80E02}"/>
              </a:ext>
            </a:extLst>
          </p:cNvPr>
          <p:cNvSpPr>
            <a:spLocks noGrp="1"/>
          </p:cNvSpPr>
          <p:nvPr>
            <p:ph type="ctrTitle"/>
          </p:nvPr>
        </p:nvSpPr>
        <p:spPr>
          <a:xfrm>
            <a:off x="5277329" y="640081"/>
            <a:ext cx="6274590" cy="3704278"/>
          </a:xfrm>
          <a:noFill/>
        </p:spPr>
        <p:txBody>
          <a:bodyPr>
            <a:normAutofit/>
          </a:bodyPr>
          <a:lstStyle/>
          <a:p>
            <a:pPr algn="l"/>
            <a:r>
              <a:rPr lang="pl-PL" sz="6600" dirty="0"/>
              <a:t>EU </a:t>
            </a:r>
            <a:r>
              <a:rPr lang="pl-PL" sz="6600" dirty="0" err="1"/>
              <a:t>Crminal</a:t>
            </a:r>
            <a:r>
              <a:rPr lang="pl-PL" sz="6600" dirty="0"/>
              <a:t> Law </a:t>
            </a:r>
            <a:endParaRPr lang="en-GB" sz="6600" dirty="0"/>
          </a:p>
        </p:txBody>
      </p:sp>
      <p:sp>
        <p:nvSpPr>
          <p:cNvPr id="3" name="Podtytuł 2">
            <a:extLst>
              <a:ext uri="{FF2B5EF4-FFF2-40B4-BE49-F238E27FC236}">
                <a16:creationId xmlns:a16="http://schemas.microsoft.com/office/drawing/2014/main" id="{E464F2C0-A9D7-48ED-B717-FD5E40EED9B2}"/>
              </a:ext>
            </a:extLst>
          </p:cNvPr>
          <p:cNvSpPr>
            <a:spLocks noGrp="1"/>
          </p:cNvSpPr>
          <p:nvPr>
            <p:ph type="subTitle" idx="1"/>
          </p:nvPr>
        </p:nvSpPr>
        <p:spPr>
          <a:xfrm>
            <a:off x="5277329" y="4482789"/>
            <a:ext cx="6274590" cy="1735131"/>
          </a:xfrm>
          <a:noFill/>
        </p:spPr>
        <p:txBody>
          <a:bodyPr>
            <a:normAutofit/>
          </a:bodyPr>
          <a:lstStyle/>
          <a:p>
            <a:pPr algn="l"/>
            <a:r>
              <a:rPr lang="pl-PL" sz="2500"/>
              <a:t>dr Dominika Czerniak </a:t>
            </a:r>
          </a:p>
          <a:p>
            <a:pPr algn="l"/>
            <a:r>
              <a:rPr lang="pl-PL" sz="2500"/>
              <a:t>Department of Criminal Procedure</a:t>
            </a:r>
          </a:p>
          <a:p>
            <a:pPr algn="l"/>
            <a:r>
              <a:rPr lang="pl-PL" sz="2500"/>
              <a:t>Faculty of Law, Administration and Economics  </a:t>
            </a:r>
            <a:endParaRPr lang="en-GB" sz="2500"/>
          </a:p>
        </p:txBody>
      </p:sp>
      <p:sp>
        <p:nvSpPr>
          <p:cNvPr id="1028" name="Rectangle 70">
            <a:extLst>
              <a:ext uri="{FF2B5EF4-FFF2-40B4-BE49-F238E27FC236}">
                <a16:creationId xmlns:a16="http://schemas.microsoft.com/office/drawing/2014/main" id="{781BCC29-B2E7-4725-8305-A7C332311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APPLICATION OF EU INSTRUMENTS IN CRIMINAL JUSTICE – ENROLLING NOW|CEELI  Institute – Central and Eastern European Law Initiative">
            <a:extLst>
              <a:ext uri="{FF2B5EF4-FFF2-40B4-BE49-F238E27FC236}">
                <a16:creationId xmlns:a16="http://schemas.microsoft.com/office/drawing/2014/main" id="{3F5E7BB2-5F47-4C06-A6DC-1439689983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170" r="24058"/>
          <a:stretch/>
        </p:blipFill>
        <p:spPr bwMode="auto">
          <a:xfrm>
            <a:off x="633999" y="640082"/>
            <a:ext cx="4004634" cy="557837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Main page | Uniwersytet Wrocławski">
            <a:extLst>
              <a:ext uri="{FF2B5EF4-FFF2-40B4-BE49-F238E27FC236}">
                <a16:creationId xmlns:a16="http://schemas.microsoft.com/office/drawing/2014/main" id="{DCCE1DDC-8A1B-47CC-9B15-843BD653CF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8649" y="12612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387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1889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a:normAutofit/>
          </a:bodyPr>
          <a:lstStyle/>
          <a:p>
            <a:pPr algn="just"/>
            <a:r>
              <a:rPr lang="pl-PL" sz="1600" dirty="0"/>
              <a:t>ICC and war in </a:t>
            </a:r>
            <a:r>
              <a:rPr lang="pl-PL" sz="1600" dirty="0" err="1"/>
              <a:t>Ukraine</a:t>
            </a:r>
            <a:r>
              <a:rPr lang="pl-PL" sz="1600" dirty="0"/>
              <a:t>:</a:t>
            </a:r>
          </a:p>
          <a:p>
            <a:pPr algn="just"/>
            <a:r>
              <a:rPr lang="pl-PL" sz="1600" dirty="0"/>
              <a:t>„</a:t>
            </a:r>
            <a:r>
              <a:rPr lang="en-US" sz="1600" dirty="0"/>
              <a:t>Ukraine is not a State Party to the Rome Statute, but it has twice exercised its prerogatives to accept the Court's jurisdiction over alleged crimes under the Rome Statute occurring on its territory, pursuant to article 12(3) of the Statute. The first declaration lodged by the Government of Ukraine accepted ICC jurisdiction with respect to alleged crimes committed on Ukrainian territory from 21 November 2013 to 22 February 2014. The second declaration extended this time period on an open-ended basis to encompass ongoing alleged crimes committed throughout the territory of Ukraine from 20 February 2014 onwards.</a:t>
            </a:r>
          </a:p>
          <a:p>
            <a:pPr algn="just"/>
            <a:r>
              <a:rPr lang="en-US" sz="1600" dirty="0"/>
              <a:t>On 28 February 2022, the ICC Prosecutor announced  he would seek </a:t>
            </a:r>
            <a:r>
              <a:rPr lang="en-US" sz="1600" dirty="0" err="1"/>
              <a:t>authorisation</a:t>
            </a:r>
            <a:r>
              <a:rPr lang="en-US" sz="1600" dirty="0"/>
              <a:t> to open an investigation into the Situation in Ukraine, on the basis of the Office's earlier conclusions arising from its preliminary examination, and encompassing any new alleged crimes falling within the jurisdiction of the Court</a:t>
            </a:r>
            <a:r>
              <a:rPr lang="pl-PL" sz="1600" dirty="0"/>
              <a:t>”. </a:t>
            </a:r>
          </a:p>
          <a:p>
            <a:pPr algn="just"/>
            <a:r>
              <a:rPr lang="en-GB" sz="1600" dirty="0">
                <a:hlinkClick r:id="rId3"/>
              </a:rPr>
              <a:t>https://www.icc-cpi.int/ukraine</a:t>
            </a:r>
            <a:r>
              <a:rPr lang="pl-PL" sz="1600" dirty="0"/>
              <a:t> </a:t>
            </a:r>
            <a:endParaRPr lang="en-GB" sz="1600" dirty="0"/>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6C68D6D9-2F87-454D-B9DB-2EE6A4225A45}"/>
              </a:ext>
            </a:extLst>
          </p:cNvPr>
          <p:cNvSpPr txBox="1"/>
          <p:nvPr/>
        </p:nvSpPr>
        <p:spPr>
          <a:xfrm>
            <a:off x="804672" y="3429000"/>
            <a:ext cx="3026664" cy="2031325"/>
          </a:xfrm>
          <a:prstGeom prst="rect">
            <a:avLst/>
          </a:prstGeom>
          <a:noFill/>
        </p:spPr>
        <p:txBody>
          <a:bodyPr wrap="square" rtlCol="0">
            <a:spAutoFit/>
          </a:bodyPr>
          <a:lstStyle/>
          <a:p>
            <a:r>
              <a:rPr lang="en-GB" b="1" dirty="0"/>
              <a:t>Autonomous international legal systems, including courts and other mechanisms of enforcement, that exist alongside national criminal law </a:t>
            </a:r>
          </a:p>
          <a:p>
            <a:endParaRPr lang="en-GB" dirty="0"/>
          </a:p>
        </p:txBody>
      </p:sp>
    </p:spTree>
    <p:extLst>
      <p:ext uri="{BB962C8B-B14F-4D97-AF65-F5344CB8AC3E}">
        <p14:creationId xmlns:p14="http://schemas.microsoft.com/office/powerpoint/2010/main" val="378115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1889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a:normAutofit fontScale="92500" lnSpcReduction="10000"/>
          </a:bodyPr>
          <a:lstStyle/>
          <a:p>
            <a:pPr algn="just"/>
            <a:r>
              <a:rPr lang="pl-PL" sz="1600" dirty="0" err="1"/>
              <a:t>There</a:t>
            </a:r>
            <a:r>
              <a:rPr lang="pl-PL" sz="1600" dirty="0"/>
              <a:t> </a:t>
            </a:r>
            <a:r>
              <a:rPr lang="pl-PL" sz="1600" dirty="0" err="1"/>
              <a:t>is</a:t>
            </a:r>
            <a:r>
              <a:rPr lang="pl-PL" sz="1600" dirty="0"/>
              <a:t> </a:t>
            </a:r>
            <a:r>
              <a:rPr lang="pl-PL" sz="1600" dirty="0" err="1"/>
              <a:t>also</a:t>
            </a:r>
            <a:r>
              <a:rPr lang="pl-PL" sz="1600" dirty="0"/>
              <a:t> a </a:t>
            </a:r>
            <a:r>
              <a:rPr lang="pl-PL" sz="1600" dirty="0" err="1"/>
              <a:t>proposition</a:t>
            </a:r>
            <a:r>
              <a:rPr lang="pl-PL" sz="1600" dirty="0"/>
              <a:t> of </a:t>
            </a:r>
            <a:r>
              <a:rPr lang="pl-PL" sz="1600" dirty="0" err="1"/>
              <a:t>creating</a:t>
            </a:r>
            <a:r>
              <a:rPr lang="pl-PL" sz="1600" dirty="0"/>
              <a:t> </a:t>
            </a:r>
            <a:r>
              <a:rPr lang="pl-PL" sz="1600" dirty="0" err="1"/>
              <a:t>new</a:t>
            </a:r>
            <a:r>
              <a:rPr lang="pl-PL" sz="1600" dirty="0"/>
              <a:t> „</a:t>
            </a:r>
            <a:r>
              <a:rPr lang="pl-PL" sz="1600" dirty="0" err="1"/>
              <a:t>special</a:t>
            </a:r>
            <a:r>
              <a:rPr lang="pl-PL" sz="1600" dirty="0"/>
              <a:t> </a:t>
            </a:r>
            <a:r>
              <a:rPr lang="pl-PL" sz="1600" dirty="0" err="1"/>
              <a:t>international</a:t>
            </a:r>
            <a:r>
              <a:rPr lang="pl-PL" sz="1600" dirty="0"/>
              <a:t> </a:t>
            </a:r>
            <a:r>
              <a:rPr lang="pl-PL" sz="1600" dirty="0" err="1"/>
              <a:t>tribunal</a:t>
            </a:r>
            <a:r>
              <a:rPr lang="pl-PL" sz="1600" dirty="0"/>
              <a:t>” to </a:t>
            </a:r>
            <a:r>
              <a:rPr lang="pl-PL" sz="1600" dirty="0" err="1"/>
              <a:t>deal</a:t>
            </a:r>
            <a:r>
              <a:rPr lang="pl-PL" sz="1600" dirty="0"/>
              <a:t> with war </a:t>
            </a:r>
            <a:r>
              <a:rPr lang="pl-PL" sz="1600" dirty="0" err="1"/>
              <a:t>crimes</a:t>
            </a:r>
            <a:r>
              <a:rPr lang="pl-PL" sz="1600" dirty="0"/>
              <a:t> in </a:t>
            </a:r>
            <a:r>
              <a:rPr lang="pl-PL" sz="1600" dirty="0" err="1"/>
              <a:t>Ukraine</a:t>
            </a:r>
            <a:r>
              <a:rPr lang="pl-PL" sz="1600" dirty="0"/>
              <a:t>. </a:t>
            </a:r>
          </a:p>
          <a:p>
            <a:pPr algn="just"/>
            <a:r>
              <a:rPr lang="pl-PL" sz="1600" dirty="0"/>
              <a:t>„</a:t>
            </a:r>
            <a:r>
              <a:rPr lang="en-US" sz="1600" dirty="0"/>
              <a:t>President Volodymyr Zelenskyy has called for an additional route: a special tribunal focused exclusively on the crime of aggression against Ukraine. The crime of aggression is, in short, the use of armed force to invade a sovereign state—so while war crimes refer to how war is fought, aggression covers how war starts. The proposed tribunal has drawn considerable debate and discussion, but Ukraine has garnered support among partner states and international bodies. The launch of such a tribunal would undeniably be significant, allowing a venue for the first international criminal trial on aggression since the aftermath of World War II. However, its creation would leave several open questions on the future of accountability for aggression—both in the context of Ukraine and for future and past incidents—which must also be addressed</a:t>
            </a:r>
            <a:r>
              <a:rPr lang="pl-PL" sz="1600" dirty="0"/>
              <a:t>”.</a:t>
            </a:r>
          </a:p>
          <a:p>
            <a:pPr algn="just"/>
            <a:r>
              <a:rPr lang="pl-PL" sz="1600" dirty="0">
                <a:hlinkClick r:id="rId3"/>
              </a:rPr>
              <a:t>https://www.atlanticcouncil.org/blogs/new-atlanticist/how-ukraines-proposed-special-tribunal-for-russian-aggression-would-work/</a:t>
            </a:r>
            <a:r>
              <a:rPr lang="pl-PL" sz="1600" dirty="0"/>
              <a:t> </a:t>
            </a:r>
          </a:p>
          <a:p>
            <a:pPr algn="just"/>
            <a:r>
              <a:rPr lang="pl-PL" sz="1600" dirty="0">
                <a:hlinkClick r:id="rId4"/>
              </a:rPr>
              <a:t>https://www.justiceinfo.net/en/110201-everything-you-need-to-know-argue-special-tribunal-russia-crime-of-aggression.html</a:t>
            </a:r>
            <a:r>
              <a:rPr lang="pl-PL" sz="1600" dirty="0"/>
              <a:t>  </a:t>
            </a:r>
          </a:p>
          <a:p>
            <a:pPr algn="just"/>
            <a:r>
              <a:rPr lang="pl-PL" sz="1600" dirty="0">
                <a:hlinkClick r:id="rId5"/>
              </a:rPr>
              <a:t>https://www.icc-cpi.int/news/situation-ukraine-icc-judges-issue-arrest-warrants-against-vladimir-vladimirovich-putin-and</a:t>
            </a:r>
            <a:r>
              <a:rPr lang="pl-PL" sz="1600" dirty="0"/>
              <a:t> </a:t>
            </a:r>
          </a:p>
          <a:p>
            <a:pPr algn="just"/>
            <a:endParaRPr lang="en-GB" sz="1600" dirty="0"/>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6C68D6D9-2F87-454D-B9DB-2EE6A4225A45}"/>
              </a:ext>
            </a:extLst>
          </p:cNvPr>
          <p:cNvSpPr txBox="1"/>
          <p:nvPr/>
        </p:nvSpPr>
        <p:spPr>
          <a:xfrm>
            <a:off x="804672" y="3429000"/>
            <a:ext cx="3026664" cy="2031325"/>
          </a:xfrm>
          <a:prstGeom prst="rect">
            <a:avLst/>
          </a:prstGeom>
          <a:noFill/>
        </p:spPr>
        <p:txBody>
          <a:bodyPr wrap="square" rtlCol="0">
            <a:spAutoFit/>
          </a:bodyPr>
          <a:lstStyle/>
          <a:p>
            <a:r>
              <a:rPr lang="en-GB" b="1" dirty="0"/>
              <a:t>Autonomous international legal systems, including courts and other mechanisms of enforcement, that exist alongside national criminal law </a:t>
            </a:r>
          </a:p>
          <a:p>
            <a:endParaRPr lang="en-GB" dirty="0"/>
          </a:p>
        </p:txBody>
      </p:sp>
    </p:spTree>
    <p:extLst>
      <p:ext uri="{BB962C8B-B14F-4D97-AF65-F5344CB8AC3E}">
        <p14:creationId xmlns:p14="http://schemas.microsoft.com/office/powerpoint/2010/main" val="325786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CE12FF4-07E5-42F1-9212-A6AD892B38B6}"/>
              </a:ext>
            </a:extLst>
          </p:cNvPr>
          <p:cNvSpPr>
            <a:spLocks noGrp="1"/>
          </p:cNvSpPr>
          <p:nvPr>
            <p:ph type="title"/>
          </p:nvPr>
        </p:nvSpPr>
        <p:spPr>
          <a:xfrm>
            <a:off x="643467" y="321734"/>
            <a:ext cx="10905066" cy="1135737"/>
          </a:xfrm>
        </p:spPr>
        <p:txBody>
          <a:bodyPr>
            <a:normAutofit/>
          </a:bodyPr>
          <a:lstStyle/>
          <a:p>
            <a:r>
              <a:rPr lang="pl-PL" sz="3600"/>
              <a:t>European criminal law </a:t>
            </a:r>
            <a:endParaRPr lang="en-GB" sz="3600"/>
          </a:p>
        </p:txBody>
      </p:sp>
      <p:sp>
        <p:nvSpPr>
          <p:cNvPr id="3" name="Symbol zastępczy zawartości 2">
            <a:extLst>
              <a:ext uri="{FF2B5EF4-FFF2-40B4-BE49-F238E27FC236}">
                <a16:creationId xmlns:a16="http://schemas.microsoft.com/office/drawing/2014/main" id="{6D7CA43F-DBFF-4C3C-8FE5-B9342B5254BB}"/>
              </a:ext>
            </a:extLst>
          </p:cNvPr>
          <p:cNvSpPr>
            <a:spLocks noGrp="1"/>
          </p:cNvSpPr>
          <p:nvPr>
            <p:ph idx="1"/>
          </p:nvPr>
        </p:nvSpPr>
        <p:spPr>
          <a:xfrm>
            <a:off x="643469" y="1782981"/>
            <a:ext cx="4008384" cy="4393982"/>
          </a:xfrm>
        </p:spPr>
        <p:txBody>
          <a:bodyPr>
            <a:normAutofit/>
          </a:bodyPr>
          <a:lstStyle/>
          <a:p>
            <a:r>
              <a:rPr lang="en-GB" sz="2000" dirty="0"/>
              <a:t>A regional (European) system of law that is part of international criminal law. European criminal law consists of three types of rules: </a:t>
            </a:r>
            <a:endParaRPr lang="pl-PL" sz="2000" dirty="0"/>
          </a:p>
          <a:p>
            <a:r>
              <a:rPr lang="en-GB" sz="2000" dirty="0"/>
              <a:t>1) criminal law norms governing cooperation in criminal matters (within the </a:t>
            </a:r>
            <a:r>
              <a:rPr lang="pl-PL" sz="2000" dirty="0" err="1"/>
              <a:t>CoE</a:t>
            </a:r>
            <a:r>
              <a:rPr lang="en-GB" sz="2000" dirty="0"/>
              <a:t> and the EU);</a:t>
            </a:r>
            <a:endParaRPr lang="pl-PL" sz="2000" dirty="0"/>
          </a:p>
          <a:p>
            <a:r>
              <a:rPr lang="en-GB" sz="2000" dirty="0"/>
              <a:t>2) the rules of substantive and procedural criminal law and the ECHR, which constitute the system for the protection of human rights and fundamental freedoms, </a:t>
            </a:r>
            <a:endParaRPr lang="pl-PL" sz="2000" dirty="0"/>
          </a:p>
          <a:p>
            <a:r>
              <a:rPr lang="en-GB" sz="2000" dirty="0"/>
              <a:t>3) EU criminal law</a:t>
            </a:r>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170" name="Picture 2" descr="Europe's Human Rights Watchdog: The Council of Europe">
            <a:extLst>
              <a:ext uri="{FF2B5EF4-FFF2-40B4-BE49-F238E27FC236}">
                <a16:creationId xmlns:a16="http://schemas.microsoft.com/office/drawing/2014/main" id="{BE387792-EA4D-4578-B3CE-0BFD093022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40907" y="1782981"/>
            <a:ext cx="6162037" cy="4361892"/>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2" descr="Main page | Uniwersytet Wrocławski">
            <a:extLst>
              <a:ext uri="{FF2B5EF4-FFF2-40B4-BE49-F238E27FC236}">
                <a16:creationId xmlns:a16="http://schemas.microsoft.com/office/drawing/2014/main" id="{9139E8C3-36E9-4D16-9042-B4D1BE20EF0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65336" y="2356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745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CE12FF4-07E5-42F1-9212-A6AD892B38B6}"/>
              </a:ext>
            </a:extLst>
          </p:cNvPr>
          <p:cNvSpPr>
            <a:spLocks noGrp="1"/>
          </p:cNvSpPr>
          <p:nvPr>
            <p:ph type="title"/>
          </p:nvPr>
        </p:nvSpPr>
        <p:spPr>
          <a:xfrm>
            <a:off x="643467" y="321734"/>
            <a:ext cx="10905066" cy="1135737"/>
          </a:xfrm>
        </p:spPr>
        <p:txBody>
          <a:bodyPr>
            <a:normAutofit/>
          </a:bodyPr>
          <a:lstStyle/>
          <a:p>
            <a:r>
              <a:rPr lang="pl-PL" sz="3600"/>
              <a:t>European criminal law </a:t>
            </a:r>
            <a:endParaRPr lang="en-GB" sz="3600"/>
          </a:p>
        </p:txBody>
      </p:sp>
      <p:sp>
        <p:nvSpPr>
          <p:cNvPr id="3" name="Symbol zastępczy zawartości 2">
            <a:extLst>
              <a:ext uri="{FF2B5EF4-FFF2-40B4-BE49-F238E27FC236}">
                <a16:creationId xmlns:a16="http://schemas.microsoft.com/office/drawing/2014/main" id="{6D7CA43F-DBFF-4C3C-8FE5-B9342B5254BB}"/>
              </a:ext>
            </a:extLst>
          </p:cNvPr>
          <p:cNvSpPr>
            <a:spLocks noGrp="1"/>
          </p:cNvSpPr>
          <p:nvPr>
            <p:ph idx="1"/>
          </p:nvPr>
        </p:nvSpPr>
        <p:spPr>
          <a:xfrm>
            <a:off x="643468" y="1782981"/>
            <a:ext cx="4697437" cy="4393982"/>
          </a:xfrm>
        </p:spPr>
        <p:txBody>
          <a:bodyPr>
            <a:normAutofit lnSpcReduction="10000"/>
          </a:bodyPr>
          <a:lstStyle/>
          <a:p>
            <a:pPr marL="0" indent="0" algn="just">
              <a:buNone/>
            </a:pPr>
            <a:r>
              <a:rPr lang="pl-PL" sz="2000" dirty="0"/>
              <a:t>The most </a:t>
            </a:r>
            <a:r>
              <a:rPr lang="pl-PL" sz="2000" dirty="0" err="1"/>
              <a:t>important</a:t>
            </a:r>
            <a:r>
              <a:rPr lang="pl-PL" sz="2000" dirty="0"/>
              <a:t> </a:t>
            </a:r>
            <a:r>
              <a:rPr lang="pl-PL" sz="2000" dirty="0" err="1"/>
              <a:t>convention</a:t>
            </a:r>
            <a:r>
              <a:rPr lang="pl-PL" sz="2000" dirty="0"/>
              <a:t> – </a:t>
            </a:r>
            <a:r>
              <a:rPr lang="pl-PL" sz="2000" dirty="0" err="1"/>
              <a:t>European</a:t>
            </a:r>
            <a:r>
              <a:rPr lang="pl-PL" sz="2000" dirty="0"/>
              <a:t> </a:t>
            </a:r>
            <a:r>
              <a:rPr lang="pl-PL" sz="2000" dirty="0" err="1"/>
              <a:t>Convention</a:t>
            </a:r>
            <a:r>
              <a:rPr lang="pl-PL" sz="2000" dirty="0"/>
              <a:t> of Human </a:t>
            </a:r>
            <a:r>
              <a:rPr lang="pl-PL" sz="2000" dirty="0" err="1"/>
              <a:t>Rights</a:t>
            </a:r>
            <a:r>
              <a:rPr lang="pl-PL" sz="2000" dirty="0"/>
              <a:t> (ECHR). </a:t>
            </a:r>
          </a:p>
          <a:p>
            <a:pPr marL="0" indent="0" algn="just">
              <a:buNone/>
            </a:pPr>
            <a:endParaRPr lang="pl-PL" sz="2000" dirty="0"/>
          </a:p>
          <a:p>
            <a:pPr marL="0" indent="0" algn="just">
              <a:buNone/>
            </a:pPr>
            <a:r>
              <a:rPr lang="en-GB" sz="2000" dirty="0">
                <a:hlinkClick r:id="rId2"/>
              </a:rPr>
              <a:t>https://www.echr.coe.int/documents/convention_eng.pdf</a:t>
            </a:r>
            <a:endParaRPr lang="pl-PL" sz="2000" dirty="0"/>
          </a:p>
          <a:p>
            <a:pPr marL="0" indent="0" algn="just">
              <a:buNone/>
            </a:pPr>
            <a:endParaRPr lang="pl-PL" sz="2000" dirty="0"/>
          </a:p>
          <a:p>
            <a:pPr marL="0" indent="0" algn="just">
              <a:buNone/>
            </a:pPr>
            <a:r>
              <a:rPr lang="en-GB" sz="2000" dirty="0"/>
              <a:t>The Convention does not exist in practice without the case law of the ECtHR. The Court adjusts the Convention to the needs of the world today. </a:t>
            </a:r>
          </a:p>
          <a:p>
            <a:pPr marL="0" indent="0" algn="just">
              <a:buNone/>
            </a:pPr>
            <a:r>
              <a:rPr lang="en-GB" sz="2000" dirty="0"/>
              <a:t>Specific methods of interpreting the Convention have been developed so that, without changing it, it can be applied to the greatest possible extent. </a:t>
            </a:r>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170" name="Picture 2" descr="Europe's Human Rights Watchdog: The Council of Europe">
            <a:extLst>
              <a:ext uri="{FF2B5EF4-FFF2-40B4-BE49-F238E27FC236}">
                <a16:creationId xmlns:a16="http://schemas.microsoft.com/office/drawing/2014/main" id="{BE387792-EA4D-4578-B3CE-0BFD0930226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40907" y="1782981"/>
            <a:ext cx="6162037" cy="4361892"/>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2" descr="Main page | Uniwersytet Wrocławski">
            <a:extLst>
              <a:ext uri="{FF2B5EF4-FFF2-40B4-BE49-F238E27FC236}">
                <a16:creationId xmlns:a16="http://schemas.microsoft.com/office/drawing/2014/main" id="{9139E8C3-36E9-4D16-9042-B4D1BE20EF0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165336" y="2356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2819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CE12FF4-07E5-42F1-9212-A6AD892B38B6}"/>
              </a:ext>
            </a:extLst>
          </p:cNvPr>
          <p:cNvSpPr>
            <a:spLocks noGrp="1"/>
          </p:cNvSpPr>
          <p:nvPr>
            <p:ph type="title"/>
          </p:nvPr>
        </p:nvSpPr>
        <p:spPr>
          <a:xfrm>
            <a:off x="643467" y="321734"/>
            <a:ext cx="10905066" cy="1135737"/>
          </a:xfrm>
        </p:spPr>
        <p:txBody>
          <a:bodyPr>
            <a:normAutofit/>
          </a:bodyPr>
          <a:lstStyle/>
          <a:p>
            <a:r>
              <a:rPr lang="pl-PL" sz="3600"/>
              <a:t>European criminal law </a:t>
            </a:r>
            <a:endParaRPr lang="en-GB" sz="3600"/>
          </a:p>
        </p:txBody>
      </p:sp>
      <p:sp>
        <p:nvSpPr>
          <p:cNvPr id="3" name="Symbol zastępczy zawartości 2">
            <a:extLst>
              <a:ext uri="{FF2B5EF4-FFF2-40B4-BE49-F238E27FC236}">
                <a16:creationId xmlns:a16="http://schemas.microsoft.com/office/drawing/2014/main" id="{6D7CA43F-DBFF-4C3C-8FE5-B9342B5254BB}"/>
              </a:ext>
            </a:extLst>
          </p:cNvPr>
          <p:cNvSpPr>
            <a:spLocks noGrp="1"/>
          </p:cNvSpPr>
          <p:nvPr>
            <p:ph idx="1"/>
          </p:nvPr>
        </p:nvSpPr>
        <p:spPr>
          <a:xfrm>
            <a:off x="643468" y="1782981"/>
            <a:ext cx="4697437" cy="4393982"/>
          </a:xfrm>
        </p:spPr>
        <p:txBody>
          <a:bodyPr>
            <a:normAutofit fontScale="92500" lnSpcReduction="10000"/>
          </a:bodyPr>
          <a:lstStyle/>
          <a:p>
            <a:pPr marL="0" indent="0" algn="just">
              <a:buNone/>
            </a:pPr>
            <a:r>
              <a:rPr lang="en-GB" sz="2000" dirty="0"/>
              <a:t>The concept of a “criminal charge” has an “autonomous” meaning, independent of the categorisations by the national legal systems of the </a:t>
            </a:r>
            <a:r>
              <a:rPr lang="pl-PL" sz="2000" dirty="0"/>
              <a:t>M</a:t>
            </a:r>
            <a:r>
              <a:rPr lang="en-GB" sz="2000" dirty="0"/>
              <a:t>ember States.</a:t>
            </a:r>
            <a:endParaRPr lang="pl-PL" sz="2000" dirty="0"/>
          </a:p>
          <a:p>
            <a:pPr marL="0" indent="0" algn="just">
              <a:buNone/>
            </a:pPr>
            <a:endParaRPr lang="pl-PL" sz="2000" dirty="0"/>
          </a:p>
          <a:p>
            <a:pPr marL="0" indent="0" algn="just">
              <a:buNone/>
            </a:pPr>
            <a:r>
              <a:rPr lang="en-GB" sz="2000" dirty="0"/>
              <a:t>The starting-point for the assessment of the applicability of the criminal aspect of Article 6 of the Convention is based on the criteria outlined in Engel and Others v. the Netherlands, §§ 82-83: </a:t>
            </a:r>
          </a:p>
          <a:p>
            <a:pPr marL="0" indent="0" algn="just">
              <a:buNone/>
            </a:pPr>
            <a:endParaRPr lang="en-GB" sz="2000" dirty="0"/>
          </a:p>
          <a:p>
            <a:pPr marL="0" indent="0" algn="just">
              <a:buNone/>
            </a:pPr>
            <a:r>
              <a:rPr lang="en-GB" sz="2000" dirty="0"/>
              <a:t>(1) classification in domestic law; </a:t>
            </a:r>
          </a:p>
          <a:p>
            <a:pPr marL="0" indent="0" algn="just">
              <a:buNone/>
            </a:pPr>
            <a:r>
              <a:rPr lang="en-GB" sz="2000" dirty="0"/>
              <a:t>(2) nature of the offence; </a:t>
            </a:r>
          </a:p>
          <a:p>
            <a:pPr marL="0" indent="0" algn="just">
              <a:buNone/>
            </a:pPr>
            <a:r>
              <a:rPr lang="en-GB" sz="2000" dirty="0"/>
              <a:t>(3) severity of the penalty that the person concerned risks incurring. </a:t>
            </a:r>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170" name="Picture 2" descr="Europe's Human Rights Watchdog: The Council of Europe">
            <a:extLst>
              <a:ext uri="{FF2B5EF4-FFF2-40B4-BE49-F238E27FC236}">
                <a16:creationId xmlns:a16="http://schemas.microsoft.com/office/drawing/2014/main" id="{BE387792-EA4D-4578-B3CE-0BFD0930226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40907" y="1782981"/>
            <a:ext cx="6162037" cy="4361892"/>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2" descr="Main page | Uniwersytet Wrocławski">
            <a:extLst>
              <a:ext uri="{FF2B5EF4-FFF2-40B4-BE49-F238E27FC236}">
                <a16:creationId xmlns:a16="http://schemas.microsoft.com/office/drawing/2014/main" id="{9139E8C3-36E9-4D16-9042-B4D1BE20EF0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65336" y="2356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68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FCE12FF4-07E5-42F1-9212-A6AD892B38B6}"/>
              </a:ext>
            </a:extLst>
          </p:cNvPr>
          <p:cNvSpPr>
            <a:spLocks noGrp="1"/>
          </p:cNvSpPr>
          <p:nvPr>
            <p:ph type="title"/>
          </p:nvPr>
        </p:nvSpPr>
        <p:spPr>
          <a:xfrm>
            <a:off x="643467" y="321734"/>
            <a:ext cx="10905066" cy="1135737"/>
          </a:xfrm>
        </p:spPr>
        <p:txBody>
          <a:bodyPr>
            <a:normAutofit/>
          </a:bodyPr>
          <a:lstStyle/>
          <a:p>
            <a:r>
              <a:rPr lang="pl-PL" sz="3600"/>
              <a:t>European criminal law </a:t>
            </a:r>
            <a:endParaRPr lang="en-GB" sz="3600"/>
          </a:p>
        </p:txBody>
      </p:sp>
      <p:sp>
        <p:nvSpPr>
          <p:cNvPr id="3" name="Symbol zastępczy zawartości 2">
            <a:extLst>
              <a:ext uri="{FF2B5EF4-FFF2-40B4-BE49-F238E27FC236}">
                <a16:creationId xmlns:a16="http://schemas.microsoft.com/office/drawing/2014/main" id="{6D7CA43F-DBFF-4C3C-8FE5-B9342B5254BB}"/>
              </a:ext>
            </a:extLst>
          </p:cNvPr>
          <p:cNvSpPr>
            <a:spLocks noGrp="1"/>
          </p:cNvSpPr>
          <p:nvPr>
            <p:ph idx="1"/>
          </p:nvPr>
        </p:nvSpPr>
        <p:spPr>
          <a:xfrm>
            <a:off x="643468" y="1782981"/>
            <a:ext cx="4697437" cy="4393982"/>
          </a:xfrm>
        </p:spPr>
        <p:txBody>
          <a:bodyPr>
            <a:normAutofit lnSpcReduction="10000"/>
          </a:bodyPr>
          <a:lstStyle/>
          <a:p>
            <a:pPr marL="0" indent="0" algn="just">
              <a:buNone/>
            </a:pPr>
            <a:r>
              <a:rPr lang="pl-PL" sz="3600" dirty="0" err="1"/>
              <a:t>Where</a:t>
            </a:r>
            <a:r>
              <a:rPr lang="pl-PL" sz="3600" dirty="0"/>
              <a:t> </a:t>
            </a:r>
            <a:r>
              <a:rPr lang="pl-PL" sz="3600" dirty="0" err="1"/>
              <a:t>is</a:t>
            </a:r>
            <a:r>
              <a:rPr lang="pl-PL" sz="3600" dirty="0"/>
              <a:t> a </a:t>
            </a:r>
            <a:r>
              <a:rPr lang="pl-PL" sz="3600" dirty="0" err="1"/>
              <a:t>victim</a:t>
            </a:r>
            <a:r>
              <a:rPr lang="pl-PL" sz="3600" dirty="0"/>
              <a:t> of a </a:t>
            </a:r>
            <a:r>
              <a:rPr lang="pl-PL" sz="3600" dirty="0" err="1"/>
              <a:t>crime</a:t>
            </a:r>
            <a:r>
              <a:rPr lang="pl-PL" sz="3600" dirty="0"/>
              <a:t> in the ECHR?</a:t>
            </a:r>
          </a:p>
          <a:p>
            <a:pPr algn="just"/>
            <a:r>
              <a:rPr lang="en-US" sz="2000" dirty="0"/>
              <a:t>There are no provisions in the ECHR that explicitly grant rights to the victim of a crime. Rights for the victim of a crime have been interpreted by the ECHR from Article 6(1) (the civil part of this provision) and from Articles 2, 3, 4 and 8 of the ECHR (the concept of positive procedural obligations of the state)</a:t>
            </a:r>
            <a:r>
              <a:rPr lang="pl-PL" sz="2000" dirty="0"/>
              <a:t>. </a:t>
            </a:r>
          </a:p>
          <a:p>
            <a:pPr algn="just"/>
            <a:endParaRPr lang="pl-PL" sz="2000" dirty="0"/>
          </a:p>
          <a:p>
            <a:pPr marL="0" indent="0" algn="just">
              <a:buNone/>
            </a:pPr>
            <a:r>
              <a:rPr lang="en-GB" sz="2000" dirty="0">
                <a:hlinkClick r:id="rId2"/>
              </a:rPr>
              <a:t>https://ks.echr.coe.int/web/echr-ks</a:t>
            </a:r>
            <a:r>
              <a:rPr lang="pl-PL" sz="2000" dirty="0"/>
              <a:t> &lt;-- </a:t>
            </a:r>
            <a:r>
              <a:rPr lang="pl-PL" sz="2000" dirty="0" err="1"/>
              <a:t>useful</a:t>
            </a:r>
            <a:r>
              <a:rPr lang="pl-PL" sz="2000" dirty="0"/>
              <a:t> </a:t>
            </a:r>
            <a:r>
              <a:rPr lang="pl-PL" sz="2000" dirty="0" err="1"/>
              <a:t>tool</a:t>
            </a:r>
            <a:r>
              <a:rPr lang="pl-PL" sz="2000" dirty="0"/>
              <a:t> for </a:t>
            </a:r>
            <a:r>
              <a:rPr lang="pl-PL" sz="2000" dirty="0" err="1"/>
              <a:t>finding</a:t>
            </a:r>
            <a:r>
              <a:rPr lang="pl-PL" sz="2000" dirty="0"/>
              <a:t> </a:t>
            </a:r>
            <a:r>
              <a:rPr lang="pl-PL" sz="2000" dirty="0" err="1"/>
              <a:t>recent</a:t>
            </a:r>
            <a:r>
              <a:rPr lang="pl-PL" sz="2000" dirty="0"/>
              <a:t> </a:t>
            </a:r>
            <a:r>
              <a:rPr lang="pl-PL" sz="2000" dirty="0" err="1"/>
              <a:t>judgments</a:t>
            </a:r>
            <a:r>
              <a:rPr lang="pl-PL" sz="2000" dirty="0"/>
              <a:t> of the ECtHR.</a:t>
            </a:r>
            <a:endParaRPr lang="en-GB" sz="2000" dirty="0"/>
          </a:p>
        </p:txBody>
      </p:sp>
      <p:grpSp>
        <p:nvGrpSpPr>
          <p:cNvPr id="73" name="Group 7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74" name="Isosceles Triangle 7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170" name="Picture 2" descr="Europe's Human Rights Watchdog: The Council of Europe">
            <a:extLst>
              <a:ext uri="{FF2B5EF4-FFF2-40B4-BE49-F238E27FC236}">
                <a16:creationId xmlns:a16="http://schemas.microsoft.com/office/drawing/2014/main" id="{BE387792-EA4D-4578-B3CE-0BFD0930226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40907" y="1782981"/>
            <a:ext cx="6162037" cy="4361892"/>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78" name="Rectangle 7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2" descr="Main page | Uniwersytet Wrocławski">
            <a:extLst>
              <a:ext uri="{FF2B5EF4-FFF2-40B4-BE49-F238E27FC236}">
                <a16:creationId xmlns:a16="http://schemas.microsoft.com/office/drawing/2014/main" id="{9139E8C3-36E9-4D16-9042-B4D1BE20EF0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165336" y="2356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88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1A1E5E"/>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ytuł 1">
            <a:extLst>
              <a:ext uri="{FF2B5EF4-FFF2-40B4-BE49-F238E27FC236}">
                <a16:creationId xmlns:a16="http://schemas.microsoft.com/office/drawing/2014/main" id="{2DD57D74-C4A1-4310-BB19-CF1B88DCEBBA}"/>
              </a:ext>
            </a:extLst>
          </p:cNvPr>
          <p:cNvSpPr>
            <a:spLocks noGrp="1"/>
          </p:cNvSpPr>
          <p:nvPr>
            <p:ph type="title"/>
          </p:nvPr>
        </p:nvSpPr>
        <p:spPr>
          <a:xfrm>
            <a:off x="731520" y="731520"/>
            <a:ext cx="6089904" cy="1426464"/>
          </a:xfrm>
        </p:spPr>
        <p:txBody>
          <a:bodyPr>
            <a:normAutofit/>
          </a:bodyPr>
          <a:lstStyle/>
          <a:p>
            <a:r>
              <a:rPr lang="pl-PL">
                <a:solidFill>
                  <a:srgbClr val="FFFFFF"/>
                </a:solidFill>
              </a:rPr>
              <a:t>EU criminal law </a:t>
            </a:r>
            <a:endParaRPr lang="en-GB">
              <a:solidFill>
                <a:srgbClr val="FFFFFF"/>
              </a:solidFill>
            </a:endParaRPr>
          </a:p>
        </p:txBody>
      </p:sp>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D5B378"/>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6675121"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FE0ABD67-4F9D-4390-A944-659D67337EB4}"/>
              </a:ext>
            </a:extLst>
          </p:cNvPr>
          <p:cNvSpPr>
            <a:spLocks noGrp="1"/>
          </p:cNvSpPr>
          <p:nvPr>
            <p:ph idx="1"/>
          </p:nvPr>
        </p:nvSpPr>
        <p:spPr>
          <a:xfrm>
            <a:off x="789456" y="2798385"/>
            <a:ext cx="6031967" cy="3283260"/>
          </a:xfrm>
        </p:spPr>
        <p:txBody>
          <a:bodyPr anchor="ctr">
            <a:normAutofit/>
          </a:bodyPr>
          <a:lstStyle/>
          <a:p>
            <a:pPr marL="0" indent="0">
              <a:buNone/>
            </a:pPr>
            <a:r>
              <a:rPr lang="en-GB" sz="1700" dirty="0"/>
              <a:t>substantive criminal law, procedural criminal law, rules on judicial cooperation between EU countries. </a:t>
            </a:r>
          </a:p>
          <a:p>
            <a:pPr marL="0" indent="0">
              <a:buNone/>
            </a:pPr>
            <a:r>
              <a:rPr lang="en-GB" sz="1700" b="1" dirty="0"/>
              <a:t>EU criminal law is based on partly different rules than international (European) criminal law.</a:t>
            </a:r>
            <a:endParaRPr lang="pl-PL" sz="1700" b="1" dirty="0"/>
          </a:p>
          <a:p>
            <a:pPr marL="514350" indent="-514350">
              <a:buAutoNum type="arabicPeriod"/>
            </a:pPr>
            <a:r>
              <a:rPr lang="pl-PL" sz="1700" dirty="0"/>
              <a:t>Mutual trust </a:t>
            </a:r>
            <a:r>
              <a:rPr lang="pl-PL" sz="1700" dirty="0" err="1"/>
              <a:t>between</a:t>
            </a:r>
            <a:r>
              <a:rPr lang="pl-PL" sz="1700" dirty="0"/>
              <a:t> the EU </a:t>
            </a:r>
            <a:r>
              <a:rPr lang="pl-PL" sz="1700" dirty="0" err="1"/>
              <a:t>countries</a:t>
            </a:r>
            <a:r>
              <a:rPr lang="pl-PL" sz="1700" dirty="0"/>
              <a:t> </a:t>
            </a:r>
          </a:p>
          <a:p>
            <a:pPr marL="514350" indent="-514350">
              <a:buAutoNum type="arabicPeriod"/>
            </a:pPr>
            <a:r>
              <a:rPr lang="pl-PL" sz="1700" dirty="0"/>
              <a:t>Mutual </a:t>
            </a:r>
            <a:r>
              <a:rPr lang="pl-PL" sz="1700" dirty="0" err="1"/>
              <a:t>recognition</a:t>
            </a:r>
            <a:r>
              <a:rPr lang="pl-PL" sz="1700" dirty="0"/>
              <a:t> of </a:t>
            </a:r>
            <a:r>
              <a:rPr lang="pl-PL" sz="1700" dirty="0" err="1"/>
              <a:t>judical</a:t>
            </a:r>
            <a:r>
              <a:rPr lang="pl-PL" sz="1700" dirty="0"/>
              <a:t> </a:t>
            </a:r>
            <a:r>
              <a:rPr lang="pl-PL" sz="1700" dirty="0" err="1"/>
              <a:t>decisions</a:t>
            </a:r>
            <a:r>
              <a:rPr lang="pl-PL" sz="1700" dirty="0"/>
              <a:t> (not </a:t>
            </a:r>
            <a:r>
              <a:rPr lang="pl-PL" sz="1700" dirty="0" err="1"/>
              <a:t>mutal</a:t>
            </a:r>
            <a:r>
              <a:rPr lang="pl-PL" sz="1700" dirty="0"/>
              <a:t> </a:t>
            </a:r>
            <a:r>
              <a:rPr lang="pl-PL" sz="1700" dirty="0" err="1"/>
              <a:t>legal</a:t>
            </a:r>
            <a:r>
              <a:rPr lang="pl-PL" sz="1700" dirty="0"/>
              <a:t> </a:t>
            </a:r>
            <a:r>
              <a:rPr lang="pl-PL" sz="1700" dirty="0" err="1"/>
              <a:t>assistance</a:t>
            </a:r>
            <a:r>
              <a:rPr lang="pl-PL" sz="1700" dirty="0"/>
              <a:t>) </a:t>
            </a:r>
          </a:p>
          <a:p>
            <a:pPr marL="514350" indent="-514350">
              <a:buAutoNum type="arabicPeriod"/>
            </a:pPr>
            <a:r>
              <a:rPr lang="pl-PL" sz="1700" dirty="0" err="1"/>
              <a:t>There</a:t>
            </a:r>
            <a:r>
              <a:rPr lang="pl-PL" sz="1700" dirty="0"/>
              <a:t> </a:t>
            </a:r>
            <a:r>
              <a:rPr lang="pl-PL" sz="1700" dirty="0" err="1"/>
              <a:t>is</a:t>
            </a:r>
            <a:r>
              <a:rPr lang="pl-PL" sz="1700" dirty="0"/>
              <a:t> no </a:t>
            </a:r>
            <a:r>
              <a:rPr lang="pl-PL" sz="1700" dirty="0" err="1"/>
              <a:t>principle</a:t>
            </a:r>
            <a:r>
              <a:rPr lang="pl-PL" sz="1700" dirty="0"/>
              <a:t> of </a:t>
            </a:r>
            <a:r>
              <a:rPr lang="pl-PL" sz="1700" dirty="0" err="1"/>
              <a:t>reciprocity</a:t>
            </a:r>
            <a:r>
              <a:rPr lang="pl-PL" sz="1700" dirty="0"/>
              <a:t> in the EU </a:t>
            </a:r>
            <a:r>
              <a:rPr lang="pl-PL" sz="1700" dirty="0" err="1"/>
              <a:t>countries</a:t>
            </a:r>
            <a:r>
              <a:rPr lang="pl-PL" sz="1700" dirty="0"/>
              <a:t> </a:t>
            </a:r>
          </a:p>
          <a:p>
            <a:pPr marL="514350" indent="-514350">
              <a:buAutoNum type="arabicPeriod"/>
            </a:pPr>
            <a:r>
              <a:rPr lang="en-GB" sz="1700" dirty="0"/>
              <a:t>The possibility of forcing an EU country to implement certain provisions</a:t>
            </a:r>
            <a:endParaRPr lang="pl-PL" sz="1700" dirty="0"/>
          </a:p>
          <a:p>
            <a:pPr marL="514350" indent="-514350">
              <a:buAutoNum type="arabicPeriod"/>
            </a:pPr>
            <a:endParaRPr lang="en-GB" sz="1700" dirty="0"/>
          </a:p>
        </p:txBody>
      </p:sp>
      <p:pic>
        <p:nvPicPr>
          <p:cNvPr id="4" name="Obraz 3">
            <a:extLst>
              <a:ext uri="{FF2B5EF4-FFF2-40B4-BE49-F238E27FC236}">
                <a16:creationId xmlns:a16="http://schemas.microsoft.com/office/drawing/2014/main" id="{78484612-2709-4E79-AA5B-CD33E0F155C1}"/>
              </a:ext>
            </a:extLst>
          </p:cNvPr>
          <p:cNvPicPr>
            <a:picLocks noChangeAspect="1"/>
          </p:cNvPicPr>
          <p:nvPr/>
        </p:nvPicPr>
        <p:blipFill rotWithShape="1">
          <a:blip r:embed="rId2"/>
          <a:srcRect l="20387" r="15712" b="-1"/>
          <a:stretch/>
        </p:blipFill>
        <p:spPr>
          <a:xfrm>
            <a:off x="7277100" y="2480954"/>
            <a:ext cx="4455979" cy="3918123"/>
          </a:xfrm>
          <a:prstGeom prst="rect">
            <a:avLst/>
          </a:prstGeom>
        </p:spPr>
      </p:pic>
      <p:pic>
        <p:nvPicPr>
          <p:cNvPr id="10" name="Picture 2" descr="Main page | Uniwersytet Wrocławski">
            <a:extLst>
              <a:ext uri="{FF2B5EF4-FFF2-40B4-BE49-F238E27FC236}">
                <a16:creationId xmlns:a16="http://schemas.microsoft.com/office/drawing/2014/main" id="{6D8D0CC1-245E-43C2-879D-0558D87E3EC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65336" y="2356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716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B6ECB93-D7FF-4F09-A8ED-D4588EE7C7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0F5FB2A-431B-4165-927A-5BA63FC3D314}"/>
              </a:ext>
            </a:extLst>
          </p:cNvPr>
          <p:cNvSpPr>
            <a:spLocks noGrp="1"/>
          </p:cNvSpPr>
          <p:nvPr>
            <p:ph type="title"/>
          </p:nvPr>
        </p:nvSpPr>
        <p:spPr>
          <a:xfrm>
            <a:off x="838200" y="365760"/>
            <a:ext cx="10515600" cy="1325563"/>
          </a:xfrm>
        </p:spPr>
        <p:txBody>
          <a:bodyPr>
            <a:normAutofit/>
          </a:bodyPr>
          <a:lstStyle/>
          <a:p>
            <a:r>
              <a:rPr lang="pl-PL">
                <a:solidFill>
                  <a:schemeClr val="bg1"/>
                </a:solidFill>
              </a:rPr>
              <a:t>National criminal law </a:t>
            </a:r>
            <a:endParaRPr lang="en-GB">
              <a:solidFill>
                <a:schemeClr val="bg1"/>
              </a:solidFill>
            </a:endParaRPr>
          </a:p>
        </p:txBody>
      </p:sp>
      <p:sp>
        <p:nvSpPr>
          <p:cNvPr id="3" name="Symbol zastępczy zawartości 2">
            <a:extLst>
              <a:ext uri="{FF2B5EF4-FFF2-40B4-BE49-F238E27FC236}">
                <a16:creationId xmlns:a16="http://schemas.microsoft.com/office/drawing/2014/main" id="{BBFF4650-BB01-452F-962D-A9822B05111F}"/>
              </a:ext>
            </a:extLst>
          </p:cNvPr>
          <p:cNvSpPr>
            <a:spLocks noGrp="1"/>
          </p:cNvSpPr>
          <p:nvPr>
            <p:ph idx="1"/>
          </p:nvPr>
        </p:nvSpPr>
        <p:spPr>
          <a:xfrm>
            <a:off x="841248" y="2276857"/>
            <a:ext cx="5015484" cy="3900106"/>
          </a:xfrm>
        </p:spPr>
        <p:txBody>
          <a:bodyPr anchor="ctr">
            <a:normAutofit/>
          </a:bodyPr>
          <a:lstStyle/>
          <a:p>
            <a:r>
              <a:rPr lang="en-GB" sz="1500"/>
              <a:t>the body of law that defines criminal offenses, regulates the apprehension, charging, and trial of suspected persons, and fixes penalties and modes of treatment applicable to convicted offenders.</a:t>
            </a:r>
            <a:endParaRPr lang="pl-PL" sz="1500"/>
          </a:p>
          <a:p>
            <a:r>
              <a:rPr lang="en-GB" sz="1500">
                <a:hlinkClick r:id="rId2"/>
              </a:rPr>
              <a:t>https://www.britannica.com/topic/criminal-law</a:t>
            </a:r>
            <a:r>
              <a:rPr lang="pl-PL" sz="1500"/>
              <a:t> </a:t>
            </a:r>
          </a:p>
          <a:p>
            <a:endParaRPr lang="pl-PL" sz="1500"/>
          </a:p>
          <a:p>
            <a:r>
              <a:rPr lang="pl-PL" sz="1500"/>
              <a:t>Substantive criminal law </a:t>
            </a:r>
          </a:p>
          <a:p>
            <a:r>
              <a:rPr lang="pl-PL" sz="1500"/>
              <a:t>Criminal procedure </a:t>
            </a:r>
          </a:p>
          <a:p>
            <a:r>
              <a:rPr lang="pl-PL" sz="1500"/>
              <a:t>Criminal law enforcement</a:t>
            </a:r>
          </a:p>
          <a:p>
            <a:endParaRPr lang="pl-PL" sz="1500"/>
          </a:p>
          <a:p>
            <a:r>
              <a:rPr lang="pl-PL" sz="1500"/>
              <a:t>Criminal law is strongly conncted with the state sovereignty and legal culture. E.g. </a:t>
            </a:r>
            <a:r>
              <a:rPr lang="en-GB" sz="1500"/>
              <a:t>some behaviour which is a criminal offence in Poland is considered a civil tort, misdemeanour, etc. in other countries. </a:t>
            </a:r>
            <a:endParaRPr lang="pl-PL" sz="1500"/>
          </a:p>
        </p:txBody>
      </p:sp>
      <p:pic>
        <p:nvPicPr>
          <p:cNvPr id="9218" name="Picture 2" descr="Abstract word cloud for sovereignty with related tags and terms. | CanStock">
            <a:extLst>
              <a:ext uri="{FF2B5EF4-FFF2-40B4-BE49-F238E27FC236}">
                <a16:creationId xmlns:a16="http://schemas.microsoft.com/office/drawing/2014/main" id="{30795C46-26A5-4AF9-8488-FD843300A7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4" r="5446"/>
          <a:stretch/>
        </p:blipFill>
        <p:spPr bwMode="auto">
          <a:xfrm>
            <a:off x="6335270" y="2276857"/>
            <a:ext cx="5015484" cy="39001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Main page | Uniwersytet Wrocławski">
            <a:extLst>
              <a:ext uri="{FF2B5EF4-FFF2-40B4-BE49-F238E27FC236}">
                <a16:creationId xmlns:a16="http://schemas.microsoft.com/office/drawing/2014/main" id="{223122ED-CEB5-4CA0-8DBD-DB62E220049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165336" y="-60523"/>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280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F9BE64F-6D64-46AE-86F5-648334052535}"/>
              </a:ext>
            </a:extLst>
          </p:cNvPr>
          <p:cNvSpPr>
            <a:spLocks noGrp="1"/>
          </p:cNvSpPr>
          <p:nvPr>
            <p:ph type="title"/>
          </p:nvPr>
        </p:nvSpPr>
        <p:spPr>
          <a:xfrm>
            <a:off x="572493" y="238539"/>
            <a:ext cx="11018520" cy="1434415"/>
          </a:xfrm>
        </p:spPr>
        <p:txBody>
          <a:bodyPr anchor="b">
            <a:normAutofit/>
          </a:bodyPr>
          <a:lstStyle/>
          <a:p>
            <a:r>
              <a:rPr lang="pl-PL" sz="5400"/>
              <a:t>Criminal liability </a:t>
            </a:r>
            <a:endParaRPr lang="en-GB" sz="5400"/>
          </a:p>
        </p:txBody>
      </p:sp>
      <p:sp>
        <p:nvSpPr>
          <p:cNvPr id="7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E7C8C17-AE91-4F5F-BD1A-F2195E23252C}"/>
              </a:ext>
            </a:extLst>
          </p:cNvPr>
          <p:cNvSpPr>
            <a:spLocks noGrp="1"/>
          </p:cNvSpPr>
          <p:nvPr>
            <p:ph idx="1"/>
          </p:nvPr>
        </p:nvSpPr>
        <p:spPr>
          <a:xfrm>
            <a:off x="572493" y="2071316"/>
            <a:ext cx="6713552" cy="4119172"/>
          </a:xfrm>
        </p:spPr>
        <p:txBody>
          <a:bodyPr anchor="t">
            <a:normAutofit/>
          </a:bodyPr>
          <a:lstStyle/>
          <a:p>
            <a:pPr fontAlgn="base"/>
            <a:r>
              <a:rPr lang="pl-PL" sz="1700"/>
              <a:t>„I</a:t>
            </a:r>
            <a:r>
              <a:rPr lang="en-GB" sz="1700"/>
              <a:t>n simplest terms, when you are “criminally liable,” it means you may be held legally responsible for breaking the law. This can be potential or actual responsibility—meaning that you actually committed the crime, or that you are simply suspected of committing it. If the liability is proven in court, you will be held responsible for the crime and sentenced accordingly.</a:t>
            </a:r>
          </a:p>
          <a:p>
            <a:pPr fontAlgn="base"/>
            <a:r>
              <a:rPr lang="en-GB" sz="1700"/>
              <a:t>In cases of criminal liability, the government believes you may have committed a criminal act, and the government prosecutes the case in court.</a:t>
            </a:r>
          </a:p>
          <a:p>
            <a:pPr fontAlgn="base"/>
            <a:r>
              <a:rPr lang="en-GB" sz="1700"/>
              <a:t>In most cases (not all), criminal liability hinges on two elements: the </a:t>
            </a:r>
            <a:r>
              <a:rPr lang="en-GB" sz="1700" b="1" u="sng"/>
              <a:t>actus reus </a:t>
            </a:r>
            <a:r>
              <a:rPr lang="en-GB" sz="1700"/>
              <a:t>(the actual act or omission that violated the law) and the </a:t>
            </a:r>
            <a:r>
              <a:rPr lang="en-GB" sz="1700" b="1" u="sng"/>
              <a:t>mens rea </a:t>
            </a:r>
            <a:r>
              <a:rPr lang="en-GB" sz="1700"/>
              <a:t>(the intention to commit)</a:t>
            </a:r>
            <a:r>
              <a:rPr lang="pl-PL" sz="1700"/>
              <a:t>”</a:t>
            </a:r>
            <a:r>
              <a:rPr lang="en-GB" sz="1700"/>
              <a:t>.</a:t>
            </a:r>
            <a:endParaRPr lang="pl-PL" sz="1700"/>
          </a:p>
          <a:p>
            <a:pPr fontAlgn="base"/>
            <a:r>
              <a:rPr lang="en-GB" sz="1700">
                <a:hlinkClick r:id="rId2"/>
              </a:rPr>
              <a:t>https://federalcriminallawcenter.com/2015/01/criminal-liability/</a:t>
            </a:r>
            <a:r>
              <a:rPr lang="pl-PL" sz="1700"/>
              <a:t> </a:t>
            </a:r>
            <a:endParaRPr lang="en-GB" sz="1700"/>
          </a:p>
          <a:p>
            <a:endParaRPr lang="en-GB" sz="1700"/>
          </a:p>
        </p:txBody>
      </p:sp>
      <p:pic>
        <p:nvPicPr>
          <p:cNvPr id="11266" name="Picture 2" descr="Corporate Criminal Liability and Theories of Criminal Liability">
            <a:extLst>
              <a:ext uri="{FF2B5EF4-FFF2-40B4-BE49-F238E27FC236}">
                <a16:creationId xmlns:a16="http://schemas.microsoft.com/office/drawing/2014/main" id="{40BFEE5E-1E67-4DB9-A8EF-B5019E888A1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541" r="15360" b="2"/>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ain page | Uniwersytet Wrocławski">
            <a:extLst>
              <a:ext uri="{FF2B5EF4-FFF2-40B4-BE49-F238E27FC236}">
                <a16:creationId xmlns:a16="http://schemas.microsoft.com/office/drawing/2014/main" id="{2D38BEF0-B520-4370-8F71-8B6A77EE205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028701" y="116131"/>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196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E16BE6A-EF7E-4857-9D21-5010A79D8A0E}"/>
              </a:ext>
            </a:extLst>
          </p:cNvPr>
          <p:cNvSpPr>
            <a:spLocks noGrp="1"/>
          </p:cNvSpPr>
          <p:nvPr>
            <p:ph type="title"/>
          </p:nvPr>
        </p:nvSpPr>
        <p:spPr>
          <a:xfrm>
            <a:off x="6580582" y="1005232"/>
            <a:ext cx="4840010" cy="1807305"/>
          </a:xfrm>
        </p:spPr>
        <p:txBody>
          <a:bodyPr>
            <a:normAutofit/>
          </a:bodyPr>
          <a:lstStyle/>
          <a:p>
            <a:r>
              <a:rPr lang="pl-PL" dirty="0" err="1"/>
              <a:t>Criminal</a:t>
            </a:r>
            <a:r>
              <a:rPr lang="pl-PL" dirty="0"/>
              <a:t> </a:t>
            </a:r>
            <a:r>
              <a:rPr lang="pl-PL" dirty="0" err="1"/>
              <a:t>procedure</a:t>
            </a:r>
            <a:r>
              <a:rPr lang="pl-PL" dirty="0"/>
              <a:t> </a:t>
            </a:r>
            <a:endParaRPr lang="en-GB" dirty="0"/>
          </a:p>
        </p:txBody>
      </p:sp>
      <p:pic>
        <p:nvPicPr>
          <p:cNvPr id="10242" name="Picture 2" descr="Vector criminal stock vector. Illustration of mask, punishment - 52482802">
            <a:extLst>
              <a:ext uri="{FF2B5EF4-FFF2-40B4-BE49-F238E27FC236}">
                <a16:creationId xmlns:a16="http://schemas.microsoft.com/office/drawing/2014/main" id="{FB225451-0809-4209-BD65-6810C4FCF9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26" r="4886"/>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Symbol zastępczy zawartości 2">
            <a:extLst>
              <a:ext uri="{FF2B5EF4-FFF2-40B4-BE49-F238E27FC236}">
                <a16:creationId xmlns:a16="http://schemas.microsoft.com/office/drawing/2014/main" id="{DA8B55E3-CCAF-46D3-8D7C-A9A642A95F30}"/>
              </a:ext>
            </a:extLst>
          </p:cNvPr>
          <p:cNvSpPr>
            <a:spLocks noGrp="1"/>
          </p:cNvSpPr>
          <p:nvPr>
            <p:ph idx="1"/>
          </p:nvPr>
        </p:nvSpPr>
        <p:spPr>
          <a:xfrm>
            <a:off x="6513788" y="2333297"/>
            <a:ext cx="4840010" cy="3843666"/>
          </a:xfrm>
        </p:spPr>
        <p:txBody>
          <a:bodyPr>
            <a:normAutofit/>
          </a:bodyPr>
          <a:lstStyle/>
          <a:p>
            <a:r>
              <a:rPr lang="en-GB" sz="2000"/>
              <a:t>The law of criminal procedure regulates the modes of apprehending, charging, and trying suspected offenders; the imposition of penalties on convicted offenders; and the methods of challenging the legality of conviction after judgment is entered. Litigation in this area frequently deals with conflicts of fundamental importance for the allocation of power between the state and its citizens.</a:t>
            </a:r>
            <a:endParaRPr lang="pl-PL" sz="2000"/>
          </a:p>
          <a:p>
            <a:r>
              <a:rPr lang="en-GB" sz="2000">
                <a:hlinkClick r:id="rId3"/>
              </a:rPr>
              <a:t>https://www.britannica.com/topic/procedural-law/Criminal-procedure#ref397607</a:t>
            </a:r>
            <a:endParaRPr lang="pl-PL" sz="2000"/>
          </a:p>
          <a:p>
            <a:endParaRPr lang="pl-PL" sz="2000"/>
          </a:p>
          <a:p>
            <a:endParaRPr lang="en-GB" sz="2000"/>
          </a:p>
        </p:txBody>
      </p:sp>
      <p:pic>
        <p:nvPicPr>
          <p:cNvPr id="7" name="Picture 2" descr="Main page | Uniwersytet Wrocławski">
            <a:extLst>
              <a:ext uri="{FF2B5EF4-FFF2-40B4-BE49-F238E27FC236}">
                <a16:creationId xmlns:a16="http://schemas.microsoft.com/office/drawing/2014/main" id="{38A04C0E-5964-4235-BF97-8B21C683B64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028701" y="116131"/>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14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321DC6-ECB4-404B-B1BC-9CEFBDE35C76}"/>
              </a:ext>
            </a:extLst>
          </p:cNvPr>
          <p:cNvSpPr>
            <a:spLocks noGrp="1"/>
          </p:cNvSpPr>
          <p:nvPr>
            <p:ph type="title"/>
          </p:nvPr>
        </p:nvSpPr>
        <p:spPr>
          <a:xfrm>
            <a:off x="524741" y="620392"/>
            <a:ext cx="3808268" cy="5504688"/>
          </a:xfrm>
        </p:spPr>
        <p:txBody>
          <a:bodyPr>
            <a:normAutofit/>
          </a:bodyPr>
          <a:lstStyle/>
          <a:p>
            <a:r>
              <a:rPr lang="pl-PL" sz="6000">
                <a:solidFill>
                  <a:schemeClr val="accent5"/>
                </a:solidFill>
              </a:rPr>
              <a:t>Lecture topics </a:t>
            </a:r>
            <a:endParaRPr lang="en-GB" sz="6000">
              <a:solidFill>
                <a:schemeClr val="accent5"/>
              </a:solidFill>
            </a:endParaRPr>
          </a:p>
        </p:txBody>
      </p:sp>
      <p:graphicFrame>
        <p:nvGraphicFramePr>
          <p:cNvPr id="5" name="Symbol zastępczy zawartości 2">
            <a:extLst>
              <a:ext uri="{FF2B5EF4-FFF2-40B4-BE49-F238E27FC236}">
                <a16:creationId xmlns:a16="http://schemas.microsoft.com/office/drawing/2014/main" id="{BD36415E-23B0-4948-894B-F5D5BC55C8E7}"/>
              </a:ext>
            </a:extLst>
          </p:cNvPr>
          <p:cNvGraphicFramePr>
            <a:graphicFrameLocks noGrp="1"/>
          </p:cNvGraphicFramePr>
          <p:nvPr>
            <p:ph idx="1"/>
            <p:extLst>
              <p:ext uri="{D42A27DB-BD31-4B8C-83A1-F6EECF244321}">
                <p14:modId xmlns:p14="http://schemas.microsoft.com/office/powerpoint/2010/main" val="2286310220"/>
              </p:ext>
            </p:extLst>
          </p:nvPr>
        </p:nvGraphicFramePr>
        <p:xfrm>
          <a:off x="3985850" y="822434"/>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Main page | Uniwersytet Wrocławski">
            <a:extLst>
              <a:ext uri="{FF2B5EF4-FFF2-40B4-BE49-F238E27FC236}">
                <a16:creationId xmlns:a16="http://schemas.microsoft.com/office/drawing/2014/main" id="{04075908-418C-43BC-A2FE-0A2BFB18A8A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35697" y="103297"/>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57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AE6BB09B-CF6F-4192-B282-1FF711A49F83}"/>
              </a:ext>
            </a:extLst>
          </p:cNvPr>
          <p:cNvSpPr>
            <a:spLocks noGrp="1"/>
          </p:cNvSpPr>
          <p:nvPr>
            <p:ph type="title"/>
          </p:nvPr>
        </p:nvSpPr>
        <p:spPr>
          <a:xfrm>
            <a:off x="643467" y="321734"/>
            <a:ext cx="10905066" cy="1135737"/>
          </a:xfrm>
        </p:spPr>
        <p:txBody>
          <a:bodyPr>
            <a:normAutofit/>
          </a:bodyPr>
          <a:lstStyle/>
          <a:p>
            <a:r>
              <a:rPr lang="pl-PL" sz="3600"/>
              <a:t>Criminal procedure </a:t>
            </a:r>
            <a:endParaRPr lang="en-GB" sz="3600"/>
          </a:p>
        </p:txBody>
      </p:sp>
      <p:sp>
        <p:nvSpPr>
          <p:cNvPr id="3" name="Symbol zastępczy zawartości 2">
            <a:extLst>
              <a:ext uri="{FF2B5EF4-FFF2-40B4-BE49-F238E27FC236}">
                <a16:creationId xmlns:a16="http://schemas.microsoft.com/office/drawing/2014/main" id="{85D1B7F8-FEC6-4333-99BA-9336DFA536C5}"/>
              </a:ext>
            </a:extLst>
          </p:cNvPr>
          <p:cNvSpPr>
            <a:spLocks noGrp="1"/>
          </p:cNvSpPr>
          <p:nvPr>
            <p:ph idx="1"/>
          </p:nvPr>
        </p:nvSpPr>
        <p:spPr>
          <a:xfrm>
            <a:off x="643469" y="1782981"/>
            <a:ext cx="4008384" cy="4393982"/>
          </a:xfrm>
        </p:spPr>
        <p:txBody>
          <a:bodyPr>
            <a:normAutofit/>
          </a:bodyPr>
          <a:lstStyle/>
          <a:p>
            <a:r>
              <a:rPr lang="en-GB" sz="2000"/>
              <a:t>Each country has its own system of criminal procedure. The EU/</a:t>
            </a:r>
            <a:r>
              <a:rPr lang="pl-PL" sz="2000"/>
              <a:t>ECtHR</a:t>
            </a:r>
            <a:r>
              <a:rPr lang="en-GB" sz="2000"/>
              <a:t> do not address organisational issues e.g. stages of proceedings, importance of pre-trial proceedings, composition of courts. </a:t>
            </a:r>
            <a:endParaRPr lang="pl-PL" sz="2000"/>
          </a:p>
          <a:p>
            <a:r>
              <a:rPr lang="en-GB" sz="2000"/>
              <a:t>The criminal procedural law system is intended to guarantee a fair trial in accordance with Article 6 ECHR (and 47 CFR). The EU law addresses, inter alia, the rights of the accused and the victim in a criminal trial. </a:t>
            </a:r>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2" descr="Vector criminal stock vector. Illustration of mask, punishment - 52482802">
            <a:extLst>
              <a:ext uri="{FF2B5EF4-FFF2-40B4-BE49-F238E27FC236}">
                <a16:creationId xmlns:a16="http://schemas.microsoft.com/office/drawing/2014/main" id="{D549A2EF-BF74-429A-8295-D2D6C462F3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26" r="4886"/>
          <a:stretch/>
        </p:blipFill>
        <p:spPr bwMode="auto">
          <a:xfrm>
            <a:off x="6476784" y="1782981"/>
            <a:ext cx="3890283" cy="4361892"/>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Picture 2" descr="Main page | Uniwersytet Wrocławski">
            <a:extLst>
              <a:ext uri="{FF2B5EF4-FFF2-40B4-BE49-F238E27FC236}">
                <a16:creationId xmlns:a16="http://schemas.microsoft.com/office/drawing/2014/main" id="{EEC23D37-2617-470D-842E-65FF372D90E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148182" y="2362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101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1C2D6F-C926-4105-9376-877C8AB8FFD9}"/>
              </a:ext>
            </a:extLst>
          </p:cNvPr>
          <p:cNvSpPr>
            <a:spLocks noGrp="1"/>
          </p:cNvSpPr>
          <p:nvPr>
            <p:ph type="title"/>
          </p:nvPr>
        </p:nvSpPr>
        <p:spPr/>
        <p:txBody>
          <a:bodyPr/>
          <a:lstStyle/>
          <a:p>
            <a:r>
              <a:rPr lang="pl-PL" dirty="0" err="1"/>
              <a:t>Harmonisation</a:t>
            </a:r>
            <a:r>
              <a:rPr lang="pl-PL" dirty="0"/>
              <a:t> of law </a:t>
            </a:r>
            <a:endParaRPr lang="en-GB" dirty="0"/>
          </a:p>
        </p:txBody>
      </p:sp>
      <p:sp>
        <p:nvSpPr>
          <p:cNvPr id="3" name="Symbol zastępczy zawartości 2">
            <a:extLst>
              <a:ext uri="{FF2B5EF4-FFF2-40B4-BE49-F238E27FC236}">
                <a16:creationId xmlns:a16="http://schemas.microsoft.com/office/drawing/2014/main" id="{B43AF087-FBE0-4E5A-BEEB-D3E65E2D57F9}"/>
              </a:ext>
            </a:extLst>
          </p:cNvPr>
          <p:cNvSpPr>
            <a:spLocks noGrp="1"/>
          </p:cNvSpPr>
          <p:nvPr>
            <p:ph idx="1"/>
          </p:nvPr>
        </p:nvSpPr>
        <p:spPr/>
        <p:txBody>
          <a:bodyPr/>
          <a:lstStyle/>
          <a:p>
            <a:pPr algn="just"/>
            <a:r>
              <a:rPr lang="en-GB" dirty="0"/>
              <a:t>The process by which two or more states, sometimes under the auspices of an interstate or international organization, change their legislation relevant to some area of common concern to conform their statutes and to facilitate compliance and enforcement across borders.</a:t>
            </a:r>
            <a:endParaRPr lang="pl-PL" dirty="0"/>
          </a:p>
          <a:p>
            <a:pPr algn="just"/>
            <a:r>
              <a:rPr lang="pl-PL" dirty="0"/>
              <a:t>In the EU </a:t>
            </a:r>
            <a:r>
              <a:rPr lang="pl-PL" dirty="0" err="1"/>
              <a:t>harmonisation</a:t>
            </a:r>
            <a:r>
              <a:rPr lang="pl-PL" dirty="0"/>
              <a:t> </a:t>
            </a:r>
            <a:r>
              <a:rPr lang="pl-PL" dirty="0" err="1"/>
              <a:t>is</a:t>
            </a:r>
            <a:r>
              <a:rPr lang="pl-PL" dirty="0"/>
              <a:t> </a:t>
            </a:r>
            <a:r>
              <a:rPr lang="pl-PL" dirty="0" err="1"/>
              <a:t>made</a:t>
            </a:r>
            <a:r>
              <a:rPr lang="pl-PL" dirty="0"/>
              <a:t> by the </a:t>
            </a:r>
            <a:r>
              <a:rPr lang="pl-PL" dirty="0" err="1"/>
              <a:t>directives</a:t>
            </a:r>
            <a:r>
              <a:rPr lang="pl-PL" dirty="0"/>
              <a:t>. </a:t>
            </a:r>
          </a:p>
          <a:p>
            <a:pPr algn="just"/>
            <a:r>
              <a:rPr lang="en-GB" dirty="0"/>
              <a:t>Harmonisation - it is the final result (the existence of an accused/victim's legal right) that is important, not the method by which this was achieved </a:t>
            </a:r>
          </a:p>
        </p:txBody>
      </p:sp>
      <p:pic>
        <p:nvPicPr>
          <p:cNvPr id="4" name="Picture 2" descr="Main page | Uniwersytet Wrocławski">
            <a:extLst>
              <a:ext uri="{FF2B5EF4-FFF2-40B4-BE49-F238E27FC236}">
                <a16:creationId xmlns:a16="http://schemas.microsoft.com/office/drawing/2014/main" id="{070B77F0-9F81-44EF-ACE4-B97D086115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48182" y="2362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55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0CF07B-C240-4392-906A-0F3501183792}"/>
              </a:ext>
            </a:extLst>
          </p:cNvPr>
          <p:cNvSpPr>
            <a:spLocks noGrp="1"/>
          </p:cNvSpPr>
          <p:nvPr>
            <p:ph type="title"/>
          </p:nvPr>
        </p:nvSpPr>
        <p:spPr/>
        <p:txBody>
          <a:bodyPr/>
          <a:lstStyle/>
          <a:p>
            <a:r>
              <a:rPr lang="pl-PL" dirty="0" err="1"/>
              <a:t>Unification</a:t>
            </a:r>
            <a:r>
              <a:rPr lang="pl-PL" dirty="0"/>
              <a:t> of law </a:t>
            </a:r>
            <a:endParaRPr lang="en-GB" dirty="0"/>
          </a:p>
        </p:txBody>
      </p:sp>
      <p:sp>
        <p:nvSpPr>
          <p:cNvPr id="3" name="Symbol zastępczy zawartości 2">
            <a:extLst>
              <a:ext uri="{FF2B5EF4-FFF2-40B4-BE49-F238E27FC236}">
                <a16:creationId xmlns:a16="http://schemas.microsoft.com/office/drawing/2014/main" id="{B888C0B2-ECA5-4BBF-99BA-5C36FFB7FE04}"/>
              </a:ext>
            </a:extLst>
          </p:cNvPr>
          <p:cNvSpPr>
            <a:spLocks noGrp="1"/>
          </p:cNvSpPr>
          <p:nvPr>
            <p:ph idx="1"/>
          </p:nvPr>
        </p:nvSpPr>
        <p:spPr/>
        <p:txBody>
          <a:bodyPr/>
          <a:lstStyle/>
          <a:p>
            <a:r>
              <a:rPr lang="en-GB" dirty="0"/>
              <a:t>Unification - the unification of laws within a given territory. Replacement of national regulations with supranational solutions. </a:t>
            </a:r>
          </a:p>
          <a:p>
            <a:endParaRPr lang="en-GB" dirty="0"/>
          </a:p>
          <a:p>
            <a:r>
              <a:rPr lang="en-GB" dirty="0"/>
              <a:t>In the area of criminal law, this form is very rarely used. Possible through regulations. </a:t>
            </a:r>
          </a:p>
        </p:txBody>
      </p:sp>
      <p:pic>
        <p:nvPicPr>
          <p:cNvPr id="4" name="Picture 2" descr="Main page | Uniwersytet Wrocławski">
            <a:extLst>
              <a:ext uri="{FF2B5EF4-FFF2-40B4-BE49-F238E27FC236}">
                <a16:creationId xmlns:a16="http://schemas.microsoft.com/office/drawing/2014/main" id="{C4B05A79-7F92-42D1-BDC0-FDD7F725F85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48486" y="3413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337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C7EAEE-91C5-46C0-939A-EA157C5C091F}"/>
              </a:ext>
            </a:extLst>
          </p:cNvPr>
          <p:cNvSpPr>
            <a:spLocks noGrp="1"/>
          </p:cNvSpPr>
          <p:nvPr>
            <p:ph type="title"/>
          </p:nvPr>
        </p:nvSpPr>
        <p:spPr/>
        <p:txBody>
          <a:bodyPr/>
          <a:lstStyle/>
          <a:p>
            <a:r>
              <a:rPr lang="pl-PL" dirty="0" err="1"/>
              <a:t>Approximation</a:t>
            </a:r>
            <a:r>
              <a:rPr lang="pl-PL" dirty="0"/>
              <a:t> of law </a:t>
            </a:r>
            <a:endParaRPr lang="en-GB" dirty="0"/>
          </a:p>
        </p:txBody>
      </p:sp>
      <p:sp>
        <p:nvSpPr>
          <p:cNvPr id="3" name="Symbol zastępczy zawartości 2">
            <a:extLst>
              <a:ext uri="{FF2B5EF4-FFF2-40B4-BE49-F238E27FC236}">
                <a16:creationId xmlns:a16="http://schemas.microsoft.com/office/drawing/2014/main" id="{DA0EA8B7-1E6C-4F70-933B-1AE9332AEE39}"/>
              </a:ext>
            </a:extLst>
          </p:cNvPr>
          <p:cNvSpPr>
            <a:spLocks noGrp="1"/>
          </p:cNvSpPr>
          <p:nvPr>
            <p:ph idx="1"/>
          </p:nvPr>
        </p:nvSpPr>
        <p:spPr/>
        <p:txBody>
          <a:bodyPr/>
          <a:lstStyle/>
          <a:p>
            <a:r>
              <a:rPr lang="en-GB" dirty="0"/>
              <a:t>Approximation of laws of the EU Member States. The aim is not to replace national solutions but to introduce common standards in a certain area. </a:t>
            </a:r>
            <a:endParaRPr lang="pl-PL" dirty="0"/>
          </a:p>
          <a:p>
            <a:r>
              <a:rPr lang="en-GB" dirty="0"/>
              <a:t>Integration of law </a:t>
            </a:r>
            <a:endParaRPr lang="pl-PL" dirty="0"/>
          </a:p>
          <a:p>
            <a:pPr lvl="1" algn="just"/>
            <a:r>
              <a:rPr lang="en-GB" dirty="0"/>
              <a:t>Positive - introducing certain solutions (e.g. minimum standards for procedural rights of </a:t>
            </a:r>
            <a:r>
              <a:rPr lang="pl-PL" dirty="0" err="1"/>
              <a:t>accused</a:t>
            </a:r>
            <a:r>
              <a:rPr lang="en-GB" dirty="0"/>
              <a:t>, criminalization of the same </a:t>
            </a:r>
            <a:r>
              <a:rPr lang="pl-PL" dirty="0" err="1"/>
              <a:t>offences</a:t>
            </a:r>
            <a:r>
              <a:rPr lang="en-GB" dirty="0"/>
              <a:t>, </a:t>
            </a:r>
            <a:r>
              <a:rPr lang="pl-PL" dirty="0" err="1"/>
              <a:t>common</a:t>
            </a:r>
            <a:r>
              <a:rPr lang="en-GB" dirty="0"/>
              <a:t> </a:t>
            </a:r>
            <a:r>
              <a:rPr lang="pl-PL" dirty="0" err="1"/>
              <a:t>criminal</a:t>
            </a:r>
            <a:r>
              <a:rPr lang="pl-PL" dirty="0"/>
              <a:t> </a:t>
            </a:r>
            <a:r>
              <a:rPr lang="en-GB" dirty="0"/>
              <a:t>sanctions)</a:t>
            </a:r>
            <a:endParaRPr lang="pl-PL" dirty="0"/>
          </a:p>
          <a:p>
            <a:pPr lvl="1"/>
            <a:r>
              <a:rPr lang="en-GB" dirty="0"/>
              <a:t>Negative - identification of unlawful actions by public authorities.</a:t>
            </a:r>
          </a:p>
        </p:txBody>
      </p:sp>
      <p:pic>
        <p:nvPicPr>
          <p:cNvPr id="5" name="Picture 2" descr="Main page | Uniwersytet Wrocławski">
            <a:extLst>
              <a:ext uri="{FF2B5EF4-FFF2-40B4-BE49-F238E27FC236}">
                <a16:creationId xmlns:a16="http://schemas.microsoft.com/office/drawing/2014/main" id="{FF39B34F-C4A5-4838-9AE3-FF80DF3DF81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48486" y="3413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787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ytuł 3">
            <a:extLst>
              <a:ext uri="{FF2B5EF4-FFF2-40B4-BE49-F238E27FC236}">
                <a16:creationId xmlns:a16="http://schemas.microsoft.com/office/drawing/2014/main" id="{B2D40954-DB31-4206-9839-CA25AED7B49D}"/>
              </a:ext>
            </a:extLst>
          </p:cNvPr>
          <p:cNvSpPr>
            <a:spLocks noGrp="1"/>
          </p:cNvSpPr>
          <p:nvPr>
            <p:ph type="title"/>
          </p:nvPr>
        </p:nvSpPr>
        <p:spPr>
          <a:xfrm>
            <a:off x="958506" y="822372"/>
            <a:ext cx="7978698" cy="1190122"/>
          </a:xfrm>
        </p:spPr>
        <p:txBody>
          <a:bodyPr>
            <a:normAutofit fontScale="90000"/>
          </a:bodyPr>
          <a:lstStyle/>
          <a:p>
            <a:r>
              <a:rPr lang="pl-PL" sz="4000">
                <a:solidFill>
                  <a:srgbClr val="FFFFFF"/>
                </a:solidFill>
              </a:rPr>
              <a:t>Reasons why the EU changed the scope of its competences to criminal law  </a:t>
            </a:r>
            <a:endParaRPr lang="en-GB" sz="4000">
              <a:solidFill>
                <a:srgbClr val="FFFFFF"/>
              </a:solidFill>
            </a:endParaRPr>
          </a:p>
        </p:txBody>
      </p:sp>
      <p:sp>
        <p:nvSpPr>
          <p:cNvPr id="5" name="Symbol zastępczy zawartości 4">
            <a:extLst>
              <a:ext uri="{FF2B5EF4-FFF2-40B4-BE49-F238E27FC236}">
                <a16:creationId xmlns:a16="http://schemas.microsoft.com/office/drawing/2014/main" id="{AEF5F044-6212-46F5-B44B-A217C84381AB}"/>
              </a:ext>
            </a:extLst>
          </p:cNvPr>
          <p:cNvSpPr>
            <a:spLocks noGrp="1"/>
          </p:cNvSpPr>
          <p:nvPr>
            <p:ph idx="1"/>
          </p:nvPr>
        </p:nvSpPr>
        <p:spPr>
          <a:xfrm>
            <a:off x="1367624" y="2490436"/>
            <a:ext cx="9708995" cy="3567173"/>
          </a:xfrm>
        </p:spPr>
        <p:txBody>
          <a:bodyPr anchor="ctr">
            <a:normAutofit/>
          </a:bodyPr>
          <a:lstStyle/>
          <a:p>
            <a:r>
              <a:rPr lang="en-GB" sz="2400"/>
              <a:t>1. the lack of internal borders encourages the transfer of crime </a:t>
            </a:r>
          </a:p>
          <a:p>
            <a:r>
              <a:rPr lang="en-GB" sz="2400"/>
              <a:t>2. protection of the EU's financial interests </a:t>
            </a:r>
          </a:p>
          <a:p>
            <a:r>
              <a:rPr lang="en-GB" sz="2400"/>
              <a:t>3. ineffectiveness of the standard of human rights protection provided by the membership of the EU Member States in the Council of Europe </a:t>
            </a:r>
          </a:p>
          <a:p>
            <a:r>
              <a:rPr lang="en-GB" sz="2400"/>
              <a:t>4. increased protection of the rights of persons involved in criminal proceedings</a:t>
            </a:r>
          </a:p>
          <a:p>
            <a:r>
              <a:rPr lang="en-GB" sz="2400"/>
              <a:t>5. strengthen mutual trust </a:t>
            </a:r>
          </a:p>
          <a:p>
            <a:r>
              <a:rPr lang="en-GB" sz="2400"/>
              <a:t>6. to build an area of freedom, security and justice</a:t>
            </a:r>
          </a:p>
        </p:txBody>
      </p:sp>
      <p:pic>
        <p:nvPicPr>
          <p:cNvPr id="49" name="Picture 2" descr="Main page | Uniwersytet Wrocławski">
            <a:extLst>
              <a:ext uri="{FF2B5EF4-FFF2-40B4-BE49-F238E27FC236}">
                <a16:creationId xmlns:a16="http://schemas.microsoft.com/office/drawing/2014/main" id="{C2504336-6837-4D64-8BA3-BA67A0D2AE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48486" y="3413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977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ytuł 3">
            <a:extLst>
              <a:ext uri="{FF2B5EF4-FFF2-40B4-BE49-F238E27FC236}">
                <a16:creationId xmlns:a16="http://schemas.microsoft.com/office/drawing/2014/main" id="{B2D40954-DB31-4206-9839-CA25AED7B49D}"/>
              </a:ext>
            </a:extLst>
          </p:cNvPr>
          <p:cNvSpPr>
            <a:spLocks noGrp="1"/>
          </p:cNvSpPr>
          <p:nvPr>
            <p:ph type="title"/>
          </p:nvPr>
        </p:nvSpPr>
        <p:spPr>
          <a:xfrm>
            <a:off x="958506" y="822372"/>
            <a:ext cx="7978698" cy="1190122"/>
          </a:xfrm>
        </p:spPr>
        <p:txBody>
          <a:bodyPr>
            <a:normAutofit/>
          </a:bodyPr>
          <a:lstStyle/>
          <a:p>
            <a:r>
              <a:rPr lang="pl-PL" sz="4000" dirty="0">
                <a:solidFill>
                  <a:srgbClr val="FFFFFF"/>
                </a:solidFill>
              </a:rPr>
              <a:t>EU </a:t>
            </a:r>
            <a:r>
              <a:rPr lang="pl-PL" sz="4000" dirty="0" err="1">
                <a:solidFill>
                  <a:srgbClr val="FFFFFF"/>
                </a:solidFill>
              </a:rPr>
              <a:t>Criminal</a:t>
            </a:r>
            <a:r>
              <a:rPr lang="pl-PL" sz="4000" dirty="0">
                <a:solidFill>
                  <a:srgbClr val="FFFFFF"/>
                </a:solidFill>
              </a:rPr>
              <a:t> law – the </a:t>
            </a:r>
            <a:r>
              <a:rPr lang="pl-PL" sz="4000" dirty="0" err="1">
                <a:solidFill>
                  <a:srgbClr val="FFFFFF"/>
                </a:solidFill>
              </a:rPr>
              <a:t>background</a:t>
            </a:r>
            <a:r>
              <a:rPr lang="pl-PL" sz="4000" dirty="0">
                <a:solidFill>
                  <a:srgbClr val="FFFFFF"/>
                </a:solidFill>
              </a:rPr>
              <a:t> </a:t>
            </a:r>
            <a:endParaRPr lang="en-GB" sz="4000" dirty="0">
              <a:solidFill>
                <a:srgbClr val="FFFFFF"/>
              </a:solidFill>
            </a:endParaRPr>
          </a:p>
        </p:txBody>
      </p:sp>
      <p:sp>
        <p:nvSpPr>
          <p:cNvPr id="5" name="Symbol zastępczy zawartości 4">
            <a:extLst>
              <a:ext uri="{FF2B5EF4-FFF2-40B4-BE49-F238E27FC236}">
                <a16:creationId xmlns:a16="http://schemas.microsoft.com/office/drawing/2014/main" id="{AEF5F044-6212-46F5-B44B-A217C84381AB}"/>
              </a:ext>
            </a:extLst>
          </p:cNvPr>
          <p:cNvSpPr>
            <a:spLocks noGrp="1"/>
          </p:cNvSpPr>
          <p:nvPr>
            <p:ph idx="1"/>
          </p:nvPr>
        </p:nvSpPr>
        <p:spPr>
          <a:xfrm>
            <a:off x="1367624" y="2490436"/>
            <a:ext cx="9708995" cy="3567173"/>
          </a:xfrm>
        </p:spPr>
        <p:txBody>
          <a:bodyPr anchor="ctr">
            <a:normAutofit/>
          </a:bodyPr>
          <a:lstStyle/>
          <a:p>
            <a:pPr algn="just"/>
            <a:r>
              <a:rPr lang="en-GB" sz="2400" dirty="0"/>
              <a:t>EU Criminal</a:t>
            </a:r>
            <a:r>
              <a:rPr lang="pl-PL" sz="2400" dirty="0"/>
              <a:t> Law </a:t>
            </a:r>
            <a:r>
              <a:rPr lang="en-GB" sz="2400" dirty="0"/>
              <a:t>is</a:t>
            </a:r>
            <a:r>
              <a:rPr lang="pl-PL" sz="2400" dirty="0"/>
              <a:t> </a:t>
            </a:r>
            <a:r>
              <a:rPr lang="en-GB" sz="2400" dirty="0"/>
              <a:t>quite</a:t>
            </a:r>
            <a:r>
              <a:rPr lang="pl-PL" sz="2400" dirty="0"/>
              <a:t> a </a:t>
            </a:r>
            <a:r>
              <a:rPr lang="pl-PL" sz="2400" dirty="0" err="1"/>
              <a:t>new</a:t>
            </a:r>
            <a:r>
              <a:rPr lang="pl-PL" sz="2400" dirty="0"/>
              <a:t> </a:t>
            </a:r>
            <a:r>
              <a:rPr lang="en-GB" sz="2400" dirty="0"/>
              <a:t>topic when there is the need to discuss the criminal law in general </a:t>
            </a:r>
          </a:p>
          <a:p>
            <a:pPr algn="just"/>
            <a:r>
              <a:rPr lang="en-GB" sz="2400" dirty="0"/>
              <a:t>At the beginning the EU was not keen to acknowledge that harmonisation/approximation of criminal law is inevitable consequence of economic/industrial/technical cooperation between European countries. </a:t>
            </a:r>
          </a:p>
          <a:p>
            <a:pPr algn="just"/>
            <a:r>
              <a:rPr lang="en-GB" sz="2400" dirty="0"/>
              <a:t>History of the EU Criminal law is closely related with the jurisprudence of the ECtHR and human rights protection standard created by the Council of Europe </a:t>
            </a:r>
          </a:p>
        </p:txBody>
      </p:sp>
      <p:pic>
        <p:nvPicPr>
          <p:cNvPr id="49" name="Picture 2" descr="Main page | Uniwersytet Wrocławski">
            <a:extLst>
              <a:ext uri="{FF2B5EF4-FFF2-40B4-BE49-F238E27FC236}">
                <a16:creationId xmlns:a16="http://schemas.microsoft.com/office/drawing/2014/main" id="{C2504336-6837-4D64-8BA3-BA67A0D2AE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48486" y="34137"/>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260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0B84B3E-8E5D-4F9E-942E-00284EA703F7}"/>
              </a:ext>
            </a:extLst>
          </p:cNvPr>
          <p:cNvSpPr>
            <a:spLocks noGrp="1"/>
          </p:cNvSpPr>
          <p:nvPr>
            <p:ph type="title"/>
          </p:nvPr>
        </p:nvSpPr>
        <p:spPr>
          <a:xfrm>
            <a:off x="645064" y="525982"/>
            <a:ext cx="4282983" cy="1200361"/>
          </a:xfrm>
        </p:spPr>
        <p:txBody>
          <a:bodyPr anchor="b">
            <a:normAutofit/>
          </a:bodyPr>
          <a:lstStyle/>
          <a:p>
            <a:r>
              <a:rPr lang="pl-PL" sz="3600"/>
              <a:t>Next time…</a:t>
            </a:r>
            <a:endParaRPr lang="en-GB" sz="3600"/>
          </a:p>
        </p:txBody>
      </p:sp>
      <p:sp>
        <p:nvSpPr>
          <p:cNvPr id="73" name="Rectangle 72">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89CBC06E-B5F7-49DF-8099-F06EE2B911BE}"/>
              </a:ext>
            </a:extLst>
          </p:cNvPr>
          <p:cNvSpPr>
            <a:spLocks noGrp="1"/>
          </p:cNvSpPr>
          <p:nvPr>
            <p:ph idx="1"/>
          </p:nvPr>
        </p:nvSpPr>
        <p:spPr>
          <a:xfrm>
            <a:off x="645066" y="2031101"/>
            <a:ext cx="4282984" cy="3511943"/>
          </a:xfrm>
        </p:spPr>
        <p:txBody>
          <a:bodyPr anchor="ctr">
            <a:normAutofit/>
          </a:bodyPr>
          <a:lstStyle/>
          <a:p>
            <a:r>
              <a:rPr lang="pl-PL" sz="1800"/>
              <a:t>History of EU crminal law and cooperation in criminal matters </a:t>
            </a:r>
          </a:p>
          <a:p>
            <a:r>
              <a:rPr lang="pl-PL" sz="1800"/>
              <a:t>EU Criminal Law before and after Lisbon Treaty</a:t>
            </a:r>
            <a:endParaRPr lang="en-GB" sz="1800"/>
          </a:p>
        </p:txBody>
      </p:sp>
      <p:sp>
        <p:nvSpPr>
          <p:cNvPr id="75" name="Rectangle 74">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Next Time Images, Stock Photos &amp;amp; Vectors | Shutterstock">
            <a:extLst>
              <a:ext uri="{FF2B5EF4-FFF2-40B4-BE49-F238E27FC236}">
                <a16:creationId xmlns:a16="http://schemas.microsoft.com/office/drawing/2014/main" id="{0504B99B-9F09-4BFF-9ED2-B2BBF265B3C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87738" y="1377934"/>
            <a:ext cx="5628018" cy="386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56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69601E-E4B6-4F55-BAFA-8D4560C8E6F1}"/>
              </a:ext>
            </a:extLst>
          </p:cNvPr>
          <p:cNvSpPr>
            <a:spLocks noGrp="1"/>
          </p:cNvSpPr>
          <p:nvPr>
            <p:ph type="title"/>
          </p:nvPr>
        </p:nvSpPr>
        <p:spPr/>
        <p:txBody>
          <a:bodyPr/>
          <a:lstStyle/>
          <a:p>
            <a:r>
              <a:rPr lang="en-GB" dirty="0"/>
              <a:t>Textbooks and books:</a:t>
            </a:r>
          </a:p>
        </p:txBody>
      </p:sp>
      <p:sp>
        <p:nvSpPr>
          <p:cNvPr id="3" name="Symbol zastępczy zawartości 2">
            <a:extLst>
              <a:ext uri="{FF2B5EF4-FFF2-40B4-BE49-F238E27FC236}">
                <a16:creationId xmlns:a16="http://schemas.microsoft.com/office/drawing/2014/main" id="{940CE229-C530-40CD-A6C6-D163877D6339}"/>
              </a:ext>
            </a:extLst>
          </p:cNvPr>
          <p:cNvSpPr>
            <a:spLocks noGrp="1"/>
          </p:cNvSpPr>
          <p:nvPr>
            <p:ph idx="1"/>
          </p:nvPr>
        </p:nvSpPr>
        <p:spPr/>
        <p:txBody>
          <a:bodyPr>
            <a:normAutofit fontScale="92500" lnSpcReduction="20000"/>
          </a:bodyPr>
          <a:lstStyle/>
          <a:p>
            <a:r>
              <a:rPr lang="en-GB" dirty="0"/>
              <a:t>Roberto E. </a:t>
            </a:r>
            <a:r>
              <a:rPr lang="en-GB" dirty="0" err="1"/>
              <a:t>Costoris</a:t>
            </a:r>
            <a:r>
              <a:rPr lang="en-GB" dirty="0"/>
              <a:t>, Handbook of European Criminal Procedure, Springer 2018</a:t>
            </a:r>
          </a:p>
          <a:p>
            <a:r>
              <a:rPr lang="en-GB" dirty="0" err="1"/>
              <a:t>Valsamis</a:t>
            </a:r>
            <a:r>
              <a:rPr lang="en-GB" dirty="0"/>
              <a:t> </a:t>
            </a:r>
            <a:r>
              <a:rPr lang="en-GB" dirty="0" err="1"/>
              <a:t>Mitsilegas</a:t>
            </a:r>
            <a:r>
              <a:rPr lang="en-GB" dirty="0"/>
              <a:t> EU Criminal Law after Lisbon: Rights, Trust and the Transformation of Justice in Europe, (Hart Studies in European Criminal Law) 2018</a:t>
            </a:r>
          </a:p>
          <a:p>
            <a:r>
              <a:rPr lang="en-GB" dirty="0"/>
              <a:t>Andre </a:t>
            </a:r>
            <a:r>
              <a:rPr lang="en-GB" dirty="0" err="1"/>
              <a:t>Klip</a:t>
            </a:r>
            <a:r>
              <a:rPr lang="en-GB" dirty="0"/>
              <a:t>, European Criminal Law, </a:t>
            </a:r>
            <a:r>
              <a:rPr lang="en-GB" dirty="0" err="1"/>
              <a:t>Intersentia</a:t>
            </a:r>
            <a:r>
              <a:rPr lang="en-GB" dirty="0"/>
              <a:t> 2016</a:t>
            </a:r>
          </a:p>
          <a:p>
            <a:r>
              <a:rPr lang="en-GB" dirty="0"/>
              <a:t>Kai Ambos, European Criminal Law, Cambridge UP 2020</a:t>
            </a:r>
          </a:p>
          <a:p>
            <a:r>
              <a:rPr lang="en-GB" dirty="0" err="1"/>
              <a:t>Samuli</a:t>
            </a:r>
            <a:r>
              <a:rPr lang="en-GB" dirty="0"/>
              <a:t> </a:t>
            </a:r>
            <a:r>
              <a:rPr lang="en-GB" dirty="0" err="1"/>
              <a:t>Miettinen</a:t>
            </a:r>
            <a:r>
              <a:rPr lang="en-GB" dirty="0"/>
              <a:t> „Criminal Law and Policy in the European Union”, Routledge 2013</a:t>
            </a:r>
          </a:p>
          <a:p>
            <a:endParaRPr lang="pl-PL" dirty="0"/>
          </a:p>
          <a:p>
            <a:r>
              <a:rPr lang="pl-PL" dirty="0" err="1"/>
              <a:t>During</a:t>
            </a:r>
            <a:r>
              <a:rPr lang="pl-PL" dirty="0"/>
              <a:t> the </a:t>
            </a:r>
            <a:r>
              <a:rPr lang="pl-PL" dirty="0" err="1"/>
              <a:t>lectres</a:t>
            </a:r>
            <a:r>
              <a:rPr lang="pl-PL" dirty="0"/>
              <a:t> I </a:t>
            </a:r>
            <a:r>
              <a:rPr lang="pl-PL" dirty="0" err="1"/>
              <a:t>will</a:t>
            </a:r>
            <a:r>
              <a:rPr lang="pl-PL" dirty="0"/>
              <a:t> </a:t>
            </a:r>
            <a:r>
              <a:rPr lang="pl-PL" dirty="0" err="1"/>
              <a:t>send</a:t>
            </a:r>
            <a:r>
              <a:rPr lang="pl-PL" dirty="0"/>
              <a:t> </a:t>
            </a:r>
            <a:r>
              <a:rPr lang="pl-PL" dirty="0" err="1"/>
              <a:t>you</a:t>
            </a:r>
            <a:r>
              <a:rPr lang="pl-PL" dirty="0"/>
              <a:t> </a:t>
            </a:r>
            <a:r>
              <a:rPr lang="pl-PL" dirty="0" err="1"/>
              <a:t>some</a:t>
            </a:r>
            <a:r>
              <a:rPr lang="pl-PL" dirty="0"/>
              <a:t> extra materials (</a:t>
            </a:r>
            <a:r>
              <a:rPr lang="pl-PL" dirty="0" err="1"/>
              <a:t>jugdments</a:t>
            </a:r>
            <a:r>
              <a:rPr lang="pl-PL" dirty="0"/>
              <a:t>, </a:t>
            </a:r>
            <a:r>
              <a:rPr lang="pl-PL" dirty="0" err="1"/>
              <a:t>directives</a:t>
            </a:r>
            <a:r>
              <a:rPr lang="pl-PL" dirty="0"/>
              <a:t>, </a:t>
            </a:r>
            <a:r>
              <a:rPr lang="pl-PL" dirty="0" err="1"/>
              <a:t>articles</a:t>
            </a:r>
            <a:r>
              <a:rPr lang="pl-PL" dirty="0"/>
              <a:t> etc.)</a:t>
            </a:r>
            <a:endParaRPr lang="en-GB" dirty="0"/>
          </a:p>
        </p:txBody>
      </p:sp>
      <p:pic>
        <p:nvPicPr>
          <p:cNvPr id="3074" name="Picture 2" descr="Main page | Uniwersytet Wrocławski">
            <a:extLst>
              <a:ext uri="{FF2B5EF4-FFF2-40B4-BE49-F238E27FC236}">
                <a16:creationId xmlns:a16="http://schemas.microsoft.com/office/drawing/2014/main" id="{7F6DA5D5-F8CA-4B71-ABD9-99AE1C6D5E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8139" y="0"/>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58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8CF1A3-302D-4F6F-945F-1D7B8097F632}"/>
              </a:ext>
            </a:extLst>
          </p:cNvPr>
          <p:cNvSpPr>
            <a:spLocks noGrp="1"/>
          </p:cNvSpPr>
          <p:nvPr>
            <p:ph type="title"/>
          </p:nvPr>
        </p:nvSpPr>
        <p:spPr/>
        <p:txBody>
          <a:bodyPr/>
          <a:lstStyle/>
          <a:p>
            <a:r>
              <a:rPr lang="pl-PL" dirty="0" err="1"/>
              <a:t>Exam</a:t>
            </a:r>
            <a:r>
              <a:rPr lang="pl-PL" dirty="0"/>
              <a:t> (</a:t>
            </a:r>
            <a:r>
              <a:rPr lang="pl-PL" dirty="0" err="1"/>
              <a:t>next</a:t>
            </a:r>
            <a:r>
              <a:rPr lang="pl-PL" dirty="0"/>
              <a:t> </a:t>
            </a:r>
            <a:r>
              <a:rPr lang="pl-PL" dirty="0" err="1"/>
              <a:t>semester</a:t>
            </a:r>
            <a:r>
              <a:rPr lang="pl-PL" dirty="0"/>
              <a:t>)</a:t>
            </a:r>
            <a:endParaRPr lang="en-GB" dirty="0"/>
          </a:p>
        </p:txBody>
      </p:sp>
      <p:sp>
        <p:nvSpPr>
          <p:cNvPr id="3" name="Symbol zastępczy zawartości 2">
            <a:extLst>
              <a:ext uri="{FF2B5EF4-FFF2-40B4-BE49-F238E27FC236}">
                <a16:creationId xmlns:a16="http://schemas.microsoft.com/office/drawing/2014/main" id="{C32DF977-1585-4DAA-A47E-DC11C2A1115C}"/>
              </a:ext>
            </a:extLst>
          </p:cNvPr>
          <p:cNvSpPr>
            <a:spLocks noGrp="1"/>
          </p:cNvSpPr>
          <p:nvPr>
            <p:ph idx="1"/>
          </p:nvPr>
        </p:nvSpPr>
        <p:spPr/>
        <p:txBody>
          <a:bodyPr/>
          <a:lstStyle/>
          <a:p>
            <a:r>
              <a:rPr lang="en-GB" dirty="0"/>
              <a:t>Written examination (</a:t>
            </a:r>
            <a:r>
              <a:rPr lang="pl-PL" dirty="0"/>
              <a:t>test (15 </a:t>
            </a:r>
            <a:r>
              <a:rPr lang="pl-PL" dirty="0" err="1"/>
              <a:t>questions</a:t>
            </a:r>
            <a:r>
              <a:rPr lang="pl-PL" dirty="0"/>
              <a:t>), one open </a:t>
            </a:r>
            <a:r>
              <a:rPr lang="pl-PL" dirty="0" err="1"/>
              <a:t>question</a:t>
            </a:r>
            <a:r>
              <a:rPr lang="pl-PL" dirty="0"/>
              <a:t> and </a:t>
            </a:r>
            <a:r>
              <a:rPr lang="pl-PL" dirty="0" err="1"/>
              <a:t>short</a:t>
            </a:r>
            <a:r>
              <a:rPr lang="pl-PL" dirty="0"/>
              <a:t> </a:t>
            </a:r>
            <a:r>
              <a:rPr lang="pl-PL" dirty="0" err="1"/>
              <a:t>case-study</a:t>
            </a:r>
            <a:r>
              <a:rPr lang="en-GB" dirty="0"/>
              <a:t>)</a:t>
            </a:r>
          </a:p>
          <a:p>
            <a:r>
              <a:rPr lang="en-GB" dirty="0"/>
              <a:t>Active participation in lecture will be taken under consideration (final grade raised 0,5)</a:t>
            </a:r>
            <a:endParaRPr lang="pl-PL" dirty="0"/>
          </a:p>
          <a:p>
            <a:r>
              <a:rPr lang="pl-PL" dirty="0"/>
              <a:t>The </a:t>
            </a:r>
            <a:r>
              <a:rPr lang="pl-PL" dirty="0" err="1"/>
              <a:t>lecturer</a:t>
            </a:r>
            <a:r>
              <a:rPr lang="pl-PL" dirty="0"/>
              <a:t> </a:t>
            </a:r>
            <a:r>
              <a:rPr lang="pl-PL" dirty="0" err="1"/>
              <a:t>will</a:t>
            </a:r>
            <a:r>
              <a:rPr lang="pl-PL" dirty="0"/>
              <a:t> </a:t>
            </a:r>
            <a:r>
              <a:rPr lang="en-US" dirty="0"/>
              <a:t>share a list of 40 exam questions at the beginning of the second semester</a:t>
            </a:r>
            <a:endParaRPr lang="en-GB" dirty="0"/>
          </a:p>
          <a:p>
            <a:endParaRPr lang="en-GB" dirty="0"/>
          </a:p>
        </p:txBody>
      </p:sp>
      <p:pic>
        <p:nvPicPr>
          <p:cNvPr id="4098" name="Picture 2" descr="Main page | Uniwersytet Wrocławski">
            <a:extLst>
              <a:ext uri="{FF2B5EF4-FFF2-40B4-BE49-F238E27FC236}">
                <a16:creationId xmlns:a16="http://schemas.microsoft.com/office/drawing/2014/main" id="{89EE36E4-31E8-41BE-A741-9728F95765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4055" y="115614"/>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78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ytuł 3">
            <a:extLst>
              <a:ext uri="{FF2B5EF4-FFF2-40B4-BE49-F238E27FC236}">
                <a16:creationId xmlns:a16="http://schemas.microsoft.com/office/drawing/2014/main" id="{B9A8808E-A9DC-47DC-8A3C-6D6D5930667F}"/>
              </a:ext>
            </a:extLst>
          </p:cNvPr>
          <p:cNvSpPr>
            <a:spLocks noGrp="1"/>
          </p:cNvSpPr>
          <p:nvPr>
            <p:ph type="title"/>
          </p:nvPr>
        </p:nvSpPr>
        <p:spPr>
          <a:xfrm>
            <a:off x="7559812" y="2723322"/>
            <a:ext cx="3510355" cy="2236738"/>
          </a:xfrm>
        </p:spPr>
        <p:txBody>
          <a:bodyPr vert="horz" lIns="91440" tIns="45720" rIns="91440" bIns="45720" rtlCol="0" anchor="b">
            <a:normAutofit/>
          </a:bodyPr>
          <a:lstStyle/>
          <a:p>
            <a:r>
              <a:rPr lang="en-US" sz="4400">
                <a:solidFill>
                  <a:srgbClr val="FFFFFF"/>
                </a:solidFill>
              </a:rPr>
              <a:t>Basic terminology </a:t>
            </a:r>
          </a:p>
        </p:txBody>
      </p:sp>
      <p:sp>
        <p:nvSpPr>
          <p:cNvPr id="5" name="Symbol zastępczy tekstu 4">
            <a:extLst>
              <a:ext uri="{FF2B5EF4-FFF2-40B4-BE49-F238E27FC236}">
                <a16:creationId xmlns:a16="http://schemas.microsoft.com/office/drawing/2014/main" id="{71A2CDE6-14F4-48F7-86B5-15C68B5F22E1}"/>
              </a:ext>
            </a:extLst>
          </p:cNvPr>
          <p:cNvSpPr>
            <a:spLocks noGrp="1"/>
          </p:cNvSpPr>
          <p:nvPr>
            <p:ph type="body" idx="1"/>
          </p:nvPr>
        </p:nvSpPr>
        <p:spPr>
          <a:xfrm>
            <a:off x="7559812" y="4963425"/>
            <a:ext cx="3510355" cy="758843"/>
          </a:xfrm>
        </p:spPr>
        <p:txBody>
          <a:bodyPr vert="horz" lIns="91440" tIns="45720" rIns="91440" bIns="45720" rtlCol="0" anchor="t">
            <a:normAutofit/>
          </a:bodyPr>
          <a:lstStyle/>
          <a:p>
            <a:endParaRPr lang="en-US" sz="2000">
              <a:solidFill>
                <a:srgbClr val="FEFFFF"/>
              </a:solidFill>
            </a:endParaRPr>
          </a:p>
        </p:txBody>
      </p:sp>
      <p:sp>
        <p:nvSpPr>
          <p:cNvPr id="75"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122" name="Picture 2" descr="Icon Terminology Stock Illustrations – 74 Icon Terminology Stock  Illustrations, Vectors &amp; Clipart - Dreamstime">
            <a:extLst>
              <a:ext uri="{FF2B5EF4-FFF2-40B4-BE49-F238E27FC236}">
                <a16:creationId xmlns:a16="http://schemas.microsoft.com/office/drawing/2014/main" id="{22A14CC4-8418-48C5-BC0E-BC7131E0204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36" r="6036"/>
          <a:stretch/>
        </p:blipFill>
        <p:spPr bwMode="auto">
          <a:xfrm>
            <a:off x="1258859" y="1120046"/>
            <a:ext cx="5635819" cy="350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Main page | Uniwersytet Wrocławski">
            <a:extLst>
              <a:ext uri="{FF2B5EF4-FFF2-40B4-BE49-F238E27FC236}">
                <a16:creationId xmlns:a16="http://schemas.microsoft.com/office/drawing/2014/main" id="{A23E75C4-4327-4601-ACEB-4572B5902C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9026" y="-69477"/>
            <a:ext cx="318135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0515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2940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a:normAutofit/>
          </a:bodyPr>
          <a:lstStyle/>
          <a:p>
            <a:r>
              <a:rPr lang="pl-PL" sz="1600" dirty="0"/>
              <a:t>B</a:t>
            </a:r>
            <a:r>
              <a:rPr lang="en-GB" sz="1600" dirty="0" err="1"/>
              <a:t>ody</a:t>
            </a:r>
            <a:r>
              <a:rPr lang="en-GB" sz="1600" dirty="0"/>
              <a:t> of laws, norms, and rules governing </a:t>
            </a:r>
            <a:r>
              <a:rPr lang="en-GB" sz="1600" b="1" dirty="0"/>
              <a:t>international crimes </a:t>
            </a:r>
            <a:r>
              <a:rPr lang="en-GB" sz="1600" dirty="0"/>
              <a:t>and their repression, as well as rules addressing </a:t>
            </a:r>
            <a:r>
              <a:rPr lang="en-GB" sz="1600" b="1" dirty="0"/>
              <a:t>conflict and cooperation between national criminal-law systems</a:t>
            </a:r>
            <a:r>
              <a:rPr lang="pl-PL" sz="1600" b="1" dirty="0"/>
              <a:t>. </a:t>
            </a:r>
          </a:p>
          <a:p>
            <a:r>
              <a:rPr lang="pl-PL" sz="1600" dirty="0"/>
              <a:t>Three </a:t>
            </a:r>
            <a:r>
              <a:rPr lang="en-GB" sz="1600" dirty="0"/>
              <a:t>distinct areas: </a:t>
            </a:r>
            <a:endParaRPr lang="pl-PL" sz="1600" dirty="0"/>
          </a:p>
          <a:p>
            <a:pPr marL="914400" lvl="1" indent="-457200">
              <a:buAutoNum type="arabicPeriod"/>
            </a:pPr>
            <a:r>
              <a:rPr lang="en-GB" sz="1600" b="1" dirty="0"/>
              <a:t>cooperation</a:t>
            </a:r>
            <a:r>
              <a:rPr lang="en-GB" sz="1600" dirty="0"/>
              <a:t> between different national legal systems through extradition and other forms of mutual legal assistance; </a:t>
            </a:r>
            <a:endParaRPr lang="pl-PL" sz="1600" dirty="0"/>
          </a:p>
          <a:p>
            <a:pPr marL="914400" lvl="1" indent="-457200">
              <a:buAutoNum type="arabicPeriod"/>
            </a:pPr>
            <a:r>
              <a:rPr lang="en-GB" sz="1600" dirty="0"/>
              <a:t>the </a:t>
            </a:r>
            <a:r>
              <a:rPr lang="en-GB" sz="1600" b="1" dirty="0"/>
              <a:t>prohibition</a:t>
            </a:r>
            <a:r>
              <a:rPr lang="en-GB" sz="1600" dirty="0"/>
              <a:t> and </a:t>
            </a:r>
            <a:r>
              <a:rPr lang="en-GB" sz="1600" b="1" dirty="0"/>
              <a:t>punishment of certain behaviour </a:t>
            </a:r>
            <a:r>
              <a:rPr lang="en-GB" sz="1600" dirty="0"/>
              <a:t>by several countries acting collectively or by the international community as a whole; and</a:t>
            </a:r>
            <a:endParaRPr lang="pl-PL" sz="1600" dirty="0"/>
          </a:p>
          <a:p>
            <a:pPr marL="914400" lvl="1" indent="-457200">
              <a:buAutoNum type="arabicPeriod"/>
            </a:pPr>
            <a:r>
              <a:rPr lang="pl-PL" sz="1600" dirty="0"/>
              <a:t>t</a:t>
            </a:r>
            <a:r>
              <a:rPr lang="en-GB" sz="1600" dirty="0"/>
              <a:t>he </a:t>
            </a:r>
            <a:r>
              <a:rPr lang="en-GB" sz="1600" b="1" dirty="0"/>
              <a:t>operation of autonomous international legal systems, including courts and other mechanisms of enforcement</a:t>
            </a:r>
            <a:r>
              <a:rPr lang="en-GB" sz="1600" dirty="0"/>
              <a:t>, that exist alongside national criminal law</a:t>
            </a:r>
            <a:endParaRPr lang="pl-PL" sz="1600" dirty="0"/>
          </a:p>
          <a:p>
            <a:pPr marL="457200" lvl="1" indent="0">
              <a:buNone/>
            </a:pPr>
            <a:endParaRPr lang="en-GB" sz="1600" dirty="0"/>
          </a:p>
          <a:p>
            <a:pPr marL="0" indent="0">
              <a:buNone/>
            </a:pPr>
            <a:r>
              <a:rPr lang="pl-PL" sz="1600" dirty="0"/>
              <a:t>https://www.britannica.com/topic/international-criminal-law</a:t>
            </a:r>
          </a:p>
          <a:p>
            <a:endParaRPr lang="en-GB" sz="1600" b="1" dirty="0"/>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54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1889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a:normAutofit/>
          </a:bodyPr>
          <a:lstStyle/>
          <a:p>
            <a:pPr marL="0" indent="0" algn="just">
              <a:buNone/>
            </a:pPr>
            <a:r>
              <a:rPr lang="en-GB" sz="1600" dirty="0"/>
              <a:t>Examples – Council of Europe Conventions</a:t>
            </a:r>
          </a:p>
          <a:p>
            <a:pPr algn="just"/>
            <a:r>
              <a:rPr lang="en-GB" sz="1600" dirty="0"/>
              <a:t>European Convention on Extradition 1957</a:t>
            </a:r>
          </a:p>
          <a:p>
            <a:pPr algn="just"/>
            <a:r>
              <a:rPr lang="en-GB" sz="1600" dirty="0"/>
              <a:t>European Convention on Mutual Assistance in Criminal Matters 1959</a:t>
            </a:r>
            <a:endParaRPr lang="pl-PL" sz="1600" dirty="0"/>
          </a:p>
          <a:p>
            <a:pPr algn="just"/>
            <a:endParaRPr lang="pl-PL" sz="1600" dirty="0"/>
          </a:p>
          <a:p>
            <a:pPr marL="0" indent="0" algn="just">
              <a:buNone/>
            </a:pPr>
            <a:r>
              <a:rPr lang="pl-PL" sz="1600" dirty="0" err="1"/>
              <a:t>Lots</a:t>
            </a:r>
            <a:r>
              <a:rPr lang="pl-PL" sz="1600" dirty="0"/>
              <a:t> of </a:t>
            </a:r>
            <a:r>
              <a:rPr lang="pl-PL" sz="1600" dirty="0" err="1"/>
              <a:t>conventions</a:t>
            </a:r>
            <a:r>
              <a:rPr lang="pl-PL" sz="1600" dirty="0"/>
              <a:t> (</a:t>
            </a:r>
            <a:r>
              <a:rPr lang="pl-PL" sz="1600" dirty="0" err="1"/>
              <a:t>Council</a:t>
            </a:r>
            <a:r>
              <a:rPr lang="pl-PL" sz="1600" dirty="0"/>
              <a:t> of Europe </a:t>
            </a:r>
            <a:r>
              <a:rPr lang="pl-PL" sz="1600" dirty="0" err="1"/>
              <a:t>conventions</a:t>
            </a:r>
            <a:r>
              <a:rPr lang="pl-PL" sz="1600" dirty="0"/>
              <a:t> and UN </a:t>
            </a:r>
            <a:r>
              <a:rPr lang="pl-PL" sz="1600" dirty="0" err="1"/>
              <a:t>conventions</a:t>
            </a:r>
            <a:r>
              <a:rPr lang="pl-PL" sz="1600" dirty="0"/>
              <a:t> </a:t>
            </a:r>
            <a:r>
              <a:rPr lang="pl-PL" sz="1600" dirty="0" err="1"/>
              <a:t>have</a:t>
            </a:r>
            <a:r>
              <a:rPr lang="pl-PL" sz="1600" dirty="0"/>
              <a:t> </a:t>
            </a:r>
            <a:r>
              <a:rPr lang="pl-PL" sz="1600" dirty="0" err="1"/>
              <a:t>some</a:t>
            </a:r>
            <a:r>
              <a:rPr lang="pl-PL" sz="1600" dirty="0"/>
              <a:t> </a:t>
            </a:r>
            <a:r>
              <a:rPr lang="pl-PL" sz="1600" dirty="0" err="1"/>
              <a:t>provision</a:t>
            </a:r>
            <a:r>
              <a:rPr lang="pl-PL" sz="1600" dirty="0"/>
              <a:t> </a:t>
            </a:r>
            <a:r>
              <a:rPr lang="pl-PL" sz="1600" dirty="0" err="1"/>
              <a:t>refering</a:t>
            </a:r>
            <a:r>
              <a:rPr lang="pl-PL" sz="1600" dirty="0"/>
              <a:t> to the </a:t>
            </a:r>
            <a:r>
              <a:rPr lang="pl-PL" sz="1600" dirty="0" err="1"/>
              <a:t>cooperation</a:t>
            </a:r>
            <a:r>
              <a:rPr lang="pl-PL" sz="1600" dirty="0"/>
              <a:t> in </a:t>
            </a:r>
            <a:r>
              <a:rPr lang="pl-PL" sz="1600" dirty="0" err="1"/>
              <a:t>criminal</a:t>
            </a:r>
            <a:r>
              <a:rPr lang="pl-PL" sz="1600" dirty="0"/>
              <a:t> </a:t>
            </a:r>
            <a:r>
              <a:rPr lang="pl-PL" sz="1600" dirty="0" err="1"/>
              <a:t>matters</a:t>
            </a:r>
            <a:r>
              <a:rPr lang="pl-PL" sz="1600" dirty="0"/>
              <a:t>); </a:t>
            </a:r>
            <a:r>
              <a:rPr lang="pl-PL" sz="1600" dirty="0" err="1"/>
              <a:t>e.g</a:t>
            </a:r>
            <a:r>
              <a:rPr lang="pl-PL" sz="1600" dirty="0"/>
              <a:t>.</a:t>
            </a:r>
          </a:p>
          <a:p>
            <a:pPr algn="just"/>
            <a:r>
              <a:rPr lang="en-GB" sz="1600" dirty="0"/>
              <a:t>International Convention against the Taking of Hostages, adopted by the General Assembly of the United Nations on 17 December 1979</a:t>
            </a:r>
            <a:endParaRPr lang="pl-PL" sz="1600" dirty="0"/>
          </a:p>
          <a:p>
            <a:pPr algn="just"/>
            <a:r>
              <a:rPr lang="en-GB" sz="1600" dirty="0"/>
              <a:t>International Convention for the Suppression of the Financing of Terrorism, adopted by the General Assembly of the United Nations on 9 December 1999</a:t>
            </a:r>
          </a:p>
          <a:p>
            <a:pPr algn="just"/>
            <a:endParaRPr lang="en-GB" sz="1600" dirty="0"/>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D305DC69-987C-4008-82C8-EF0933D570ED}"/>
              </a:ext>
            </a:extLst>
          </p:cNvPr>
          <p:cNvSpPr txBox="1"/>
          <p:nvPr/>
        </p:nvSpPr>
        <p:spPr>
          <a:xfrm>
            <a:off x="804672" y="3429000"/>
            <a:ext cx="3026664" cy="1477328"/>
          </a:xfrm>
          <a:prstGeom prst="rect">
            <a:avLst/>
          </a:prstGeom>
          <a:noFill/>
        </p:spPr>
        <p:txBody>
          <a:bodyPr wrap="square" rtlCol="0">
            <a:spAutoFit/>
          </a:bodyPr>
          <a:lstStyle/>
          <a:p>
            <a:r>
              <a:rPr lang="en-GB" b="1" dirty="0"/>
              <a:t>Cooperation between different national legal systems through mutual legal assistance</a:t>
            </a:r>
            <a:endParaRPr lang="pl-PL" b="1" dirty="0"/>
          </a:p>
          <a:p>
            <a:endParaRPr lang="en-GB" dirty="0"/>
          </a:p>
        </p:txBody>
      </p:sp>
    </p:spTree>
    <p:extLst>
      <p:ext uri="{BB962C8B-B14F-4D97-AF65-F5344CB8AC3E}">
        <p14:creationId xmlns:p14="http://schemas.microsoft.com/office/powerpoint/2010/main" val="3171801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1889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vert="horz" lIns="91440" tIns="45720" rIns="91440" bIns="45720" rtlCol="0" anchor="t">
            <a:normAutofit/>
          </a:bodyPr>
          <a:lstStyle/>
          <a:p>
            <a:pPr algn="just"/>
            <a:r>
              <a:rPr lang="en-GB" sz="1600" dirty="0"/>
              <a:t>International Convention Against the Taking of Hostages 1979</a:t>
            </a:r>
          </a:p>
          <a:p>
            <a:pPr algn="just"/>
            <a:r>
              <a:rPr lang="en-GB" sz="1600" dirty="0"/>
              <a:t>United Nations Convention against Corruption 2003 </a:t>
            </a:r>
          </a:p>
          <a:p>
            <a:pPr algn="just"/>
            <a:r>
              <a:rPr lang="en-GB" sz="1600" dirty="0"/>
              <a:t>United Nations Convention against Transnational Organized Crime 2000</a:t>
            </a:r>
            <a:endParaRPr lang="en-GB" sz="1600" dirty="0">
              <a:cs typeface="Calibri"/>
            </a:endParaRPr>
          </a:p>
          <a:p>
            <a:pPr algn="just"/>
            <a:r>
              <a:rPr lang="en-GB" sz="1600" dirty="0"/>
              <a:t>Criminal Law Convention on Corruption 1999</a:t>
            </a:r>
          </a:p>
          <a:p>
            <a:pPr algn="just"/>
            <a:r>
              <a:rPr lang="en-GB" sz="1600" dirty="0"/>
              <a:t>Convention on Cybercrime 2001</a:t>
            </a:r>
          </a:p>
          <a:p>
            <a:pPr algn="just"/>
            <a:r>
              <a:rPr lang="en-GB" sz="1600" dirty="0"/>
              <a:t>Council of Europe Convention on preventing and combating violence against women and domestic Violence 2011</a:t>
            </a:r>
          </a:p>
          <a:p>
            <a:pPr algn="just"/>
            <a:r>
              <a:rPr lang="en-GB" sz="1600" dirty="0"/>
              <a:t>Council of Europe Convention on the Protection of Children against Sexual Exploitation and Sexual Abuse 2007</a:t>
            </a:r>
            <a:endParaRPr lang="pl-PL" sz="1600" dirty="0"/>
          </a:p>
          <a:p>
            <a:pPr algn="just"/>
            <a:endParaRPr lang="en-GB" sz="1600" dirty="0"/>
          </a:p>
          <a:p>
            <a:pPr algn="just"/>
            <a:endParaRPr lang="pl-PL" sz="1600" dirty="0"/>
          </a:p>
          <a:p>
            <a:pPr algn="just"/>
            <a:endParaRPr lang="en-GB" sz="1600" dirty="0"/>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6C68D6D9-2F87-454D-B9DB-2EE6A4225A45}"/>
              </a:ext>
            </a:extLst>
          </p:cNvPr>
          <p:cNvSpPr txBox="1"/>
          <p:nvPr/>
        </p:nvSpPr>
        <p:spPr>
          <a:xfrm>
            <a:off x="804672" y="3429000"/>
            <a:ext cx="3026664" cy="2031325"/>
          </a:xfrm>
          <a:prstGeom prst="rect">
            <a:avLst/>
          </a:prstGeom>
          <a:noFill/>
        </p:spPr>
        <p:txBody>
          <a:bodyPr wrap="square" rtlCol="0">
            <a:spAutoFit/>
          </a:bodyPr>
          <a:lstStyle/>
          <a:p>
            <a:r>
              <a:rPr lang="en-GB" b="1" dirty="0"/>
              <a:t>The prohibition and punishment of certain behaviour by several countries acting collectively or by the international community as a whole </a:t>
            </a:r>
            <a:endParaRPr lang="en-GB" dirty="0"/>
          </a:p>
          <a:p>
            <a:endParaRPr lang="en-GB" dirty="0"/>
          </a:p>
        </p:txBody>
      </p:sp>
    </p:spTree>
    <p:extLst>
      <p:ext uri="{BB962C8B-B14F-4D97-AF65-F5344CB8AC3E}">
        <p14:creationId xmlns:p14="http://schemas.microsoft.com/office/powerpoint/2010/main" val="3382682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D541216-16FA-4F50-B957-06F094234FD9}"/>
              </a:ext>
            </a:extLst>
          </p:cNvPr>
          <p:cNvSpPr>
            <a:spLocks noGrp="1"/>
          </p:cNvSpPr>
          <p:nvPr>
            <p:ph type="title"/>
          </p:nvPr>
        </p:nvSpPr>
        <p:spPr>
          <a:xfrm>
            <a:off x="5116880" y="1147968"/>
            <a:ext cx="6422849" cy="1676603"/>
          </a:xfrm>
        </p:spPr>
        <p:txBody>
          <a:bodyPr>
            <a:normAutofit/>
          </a:bodyPr>
          <a:lstStyle/>
          <a:p>
            <a:r>
              <a:rPr lang="pl-PL" dirty="0"/>
              <a:t>International </a:t>
            </a:r>
            <a:r>
              <a:rPr lang="pl-PL" dirty="0" err="1"/>
              <a:t>criminal</a:t>
            </a:r>
            <a:r>
              <a:rPr lang="pl-PL" dirty="0"/>
              <a:t> law </a:t>
            </a:r>
            <a:endParaRPr lang="en-GB" dirty="0"/>
          </a:p>
        </p:txBody>
      </p:sp>
      <p:sp>
        <p:nvSpPr>
          <p:cNvPr id="71" name="Rectangle 7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785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Sprinkles,Coalition For The International Criminal Court,International  Criminal Court PNG Clipart - Royalty Free SVG / PNG">
            <a:extLst>
              <a:ext uri="{FF2B5EF4-FFF2-40B4-BE49-F238E27FC236}">
                <a16:creationId xmlns:a16="http://schemas.microsoft.com/office/drawing/2014/main" id="{0C38D5AD-CB61-454B-BF0B-7882CB6D2F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672" y="1318891"/>
            <a:ext cx="3026664" cy="1439058"/>
          </a:xfrm>
          <a:prstGeom prst="rect">
            <a:avLst/>
          </a:prstGeom>
          <a:noFill/>
          <a:extLst>
            <a:ext uri="{909E8E84-426E-40DD-AFC4-6F175D3DCCD1}">
              <a14:hiddenFill xmlns:a14="http://schemas.microsoft.com/office/drawing/2010/main">
                <a:solidFill>
                  <a:srgbClr val="FFFFFF"/>
                </a:solidFill>
              </a14:hiddenFill>
            </a:ext>
          </a:extLst>
        </p:spPr>
      </p:pic>
      <p:sp>
        <p:nvSpPr>
          <p:cNvPr id="5" name="Symbol zastępczy zawartości 4">
            <a:extLst>
              <a:ext uri="{FF2B5EF4-FFF2-40B4-BE49-F238E27FC236}">
                <a16:creationId xmlns:a16="http://schemas.microsoft.com/office/drawing/2014/main" id="{8EEB1D4C-E9E7-45BD-9BB1-F83DAE64FD2F}"/>
              </a:ext>
            </a:extLst>
          </p:cNvPr>
          <p:cNvSpPr>
            <a:spLocks noGrp="1"/>
          </p:cNvSpPr>
          <p:nvPr>
            <p:ph idx="1"/>
          </p:nvPr>
        </p:nvSpPr>
        <p:spPr>
          <a:xfrm>
            <a:off x="5116880" y="2438400"/>
            <a:ext cx="6422848" cy="4320374"/>
          </a:xfrm>
        </p:spPr>
        <p:txBody>
          <a:bodyPr>
            <a:normAutofit/>
          </a:bodyPr>
          <a:lstStyle/>
          <a:p>
            <a:pPr algn="just"/>
            <a:r>
              <a:rPr lang="en-GB" sz="1600" b="1" dirty="0"/>
              <a:t>Rome Statute of the International Criminal Court 1998</a:t>
            </a:r>
          </a:p>
          <a:p>
            <a:pPr algn="just"/>
            <a:r>
              <a:rPr lang="en-GB" sz="1600" dirty="0"/>
              <a:t>Security Council Resolutions (1993, 1994):</a:t>
            </a:r>
          </a:p>
          <a:p>
            <a:pPr algn="just"/>
            <a:r>
              <a:rPr lang="en-GB" sz="1600" dirty="0"/>
              <a:t>International Criminal Tribunal for the Former Yugoslavia</a:t>
            </a:r>
          </a:p>
          <a:p>
            <a:pPr algn="just"/>
            <a:r>
              <a:rPr lang="en-GB" sz="1600" dirty="0"/>
              <a:t>International Criminal Tribunal for Rwanda</a:t>
            </a:r>
          </a:p>
          <a:p>
            <a:pPr algn="just"/>
            <a:endParaRPr lang="en-GB" sz="1600" dirty="0"/>
          </a:p>
          <a:p>
            <a:pPr algn="just"/>
            <a:r>
              <a:rPr lang="en-GB" sz="1600" dirty="0"/>
              <a:t>Other internationalised criminal courts (East Timor, Sierra Leone)</a:t>
            </a:r>
          </a:p>
          <a:p>
            <a:pPr algn="just"/>
            <a:endParaRPr lang="en-GB" sz="1600" dirty="0"/>
          </a:p>
          <a:p>
            <a:pPr algn="just"/>
            <a:r>
              <a:rPr lang="pl-PL" sz="1600" dirty="0">
                <a:hlinkClick r:id="rId3"/>
              </a:rPr>
              <a:t>https://www.icc-cpi.int/</a:t>
            </a:r>
            <a:r>
              <a:rPr lang="pl-PL" sz="1600" dirty="0"/>
              <a:t> </a:t>
            </a:r>
          </a:p>
          <a:p>
            <a:pPr algn="just"/>
            <a:endParaRPr lang="pl-PL" sz="1600" dirty="0"/>
          </a:p>
          <a:p>
            <a:pPr marL="0" indent="0" algn="ctr">
              <a:buNone/>
            </a:pPr>
            <a:r>
              <a:rPr lang="en-GB" sz="1600" b="1" dirty="0"/>
              <a:t>the problem of the effectiveness of international criminal tribunals</a:t>
            </a:r>
          </a:p>
        </p:txBody>
      </p:sp>
      <p:pic>
        <p:nvPicPr>
          <p:cNvPr id="10" name="Picture 2" descr="Main page | Uniwersytet Wrocławski">
            <a:extLst>
              <a:ext uri="{FF2B5EF4-FFF2-40B4-BE49-F238E27FC236}">
                <a16:creationId xmlns:a16="http://schemas.microsoft.com/office/drawing/2014/main" id="{E263DF6A-1BB3-475B-9FD7-35A6E04FC03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993938" y="0"/>
            <a:ext cx="3026663" cy="1368341"/>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pole tekstowe 1">
            <a:extLst>
              <a:ext uri="{FF2B5EF4-FFF2-40B4-BE49-F238E27FC236}">
                <a16:creationId xmlns:a16="http://schemas.microsoft.com/office/drawing/2014/main" id="{6C68D6D9-2F87-454D-B9DB-2EE6A4225A45}"/>
              </a:ext>
            </a:extLst>
          </p:cNvPr>
          <p:cNvSpPr txBox="1"/>
          <p:nvPr/>
        </p:nvSpPr>
        <p:spPr>
          <a:xfrm>
            <a:off x="804672" y="3429000"/>
            <a:ext cx="3026664" cy="2031325"/>
          </a:xfrm>
          <a:prstGeom prst="rect">
            <a:avLst/>
          </a:prstGeom>
          <a:noFill/>
        </p:spPr>
        <p:txBody>
          <a:bodyPr wrap="square" rtlCol="0">
            <a:spAutoFit/>
          </a:bodyPr>
          <a:lstStyle/>
          <a:p>
            <a:r>
              <a:rPr lang="en-GB" b="1" dirty="0"/>
              <a:t>Autonomous international legal systems, including courts and other mechanisms of enforcement, that exist alongside national criminal law </a:t>
            </a:r>
          </a:p>
          <a:p>
            <a:endParaRPr lang="en-GB" dirty="0"/>
          </a:p>
        </p:txBody>
      </p:sp>
    </p:spTree>
    <p:extLst>
      <p:ext uri="{BB962C8B-B14F-4D97-AF65-F5344CB8AC3E}">
        <p14:creationId xmlns:p14="http://schemas.microsoft.com/office/powerpoint/2010/main" val="422406352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C5163406E526D46AF551C6E4307D061" ma:contentTypeVersion="6" ma:contentTypeDescription="Utwórz nowy dokument." ma:contentTypeScope="" ma:versionID="a87f0e0878237a732de48fd5e556528f">
  <xsd:schema xmlns:xsd="http://www.w3.org/2001/XMLSchema" xmlns:xs="http://www.w3.org/2001/XMLSchema" xmlns:p="http://schemas.microsoft.com/office/2006/metadata/properties" xmlns:ns2="33cc6802-b0c6-4496-bac7-708c9be5c27c" xmlns:ns3="b0fa4338-109c-4ffd-8446-3c603262c69c" targetNamespace="http://schemas.microsoft.com/office/2006/metadata/properties" ma:root="true" ma:fieldsID="b6760106efd98cec7c98d687c95e1375" ns2:_="" ns3:_="">
    <xsd:import namespace="33cc6802-b0c6-4496-bac7-708c9be5c27c"/>
    <xsd:import namespace="b0fa4338-109c-4ffd-8446-3c603262c69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cc6802-b0c6-4496-bac7-708c9be5c2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0fa4338-109c-4ffd-8446-3c603262c69c" elementFormDefault="qualified">
    <xsd:import namespace="http://schemas.microsoft.com/office/2006/documentManagement/types"/>
    <xsd:import namespace="http://schemas.microsoft.com/office/infopath/2007/PartnerControls"/>
    <xsd:element name="SharedWithUsers" ma:index="10"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35BBA7-DF8E-42B6-A9A2-A05AB930D858}">
  <ds:schemaRefs>
    <ds:schemaRef ds:uri="http://schemas.microsoft.com/sharepoint/v3/contenttype/forms"/>
  </ds:schemaRefs>
</ds:datastoreItem>
</file>

<file path=customXml/itemProps2.xml><?xml version="1.0" encoding="utf-8"?>
<ds:datastoreItem xmlns:ds="http://schemas.openxmlformats.org/officeDocument/2006/customXml" ds:itemID="{DA42A4AD-203D-4623-816A-29E53483CFE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B552BB7-775C-4672-80DA-C8D6ED531C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cc6802-b0c6-4496-bac7-708c9be5c27c"/>
    <ds:schemaRef ds:uri="b0fa4338-109c-4ffd-8446-3c603262c6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180</TotalTime>
  <Words>2235</Words>
  <Application>Microsoft Office PowerPoint</Application>
  <PresentationFormat>Panoramiczny</PresentationFormat>
  <Paragraphs>155</Paragraphs>
  <Slides>26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26</vt:i4>
      </vt:variant>
    </vt:vector>
  </HeadingPairs>
  <TitlesOfParts>
    <vt:vector size="30" baseType="lpstr">
      <vt:lpstr>Arial</vt:lpstr>
      <vt:lpstr>Calibri</vt:lpstr>
      <vt:lpstr>Calibri Light</vt:lpstr>
      <vt:lpstr>Motyw pakietu Office</vt:lpstr>
      <vt:lpstr>EU Crminal Law </vt:lpstr>
      <vt:lpstr>Lecture topics </vt:lpstr>
      <vt:lpstr>Textbooks and books:</vt:lpstr>
      <vt:lpstr>Exam (next semester)</vt:lpstr>
      <vt:lpstr>Basic terminology </vt:lpstr>
      <vt:lpstr>International criminal law </vt:lpstr>
      <vt:lpstr>International criminal law </vt:lpstr>
      <vt:lpstr>International criminal law </vt:lpstr>
      <vt:lpstr>International criminal law </vt:lpstr>
      <vt:lpstr>International criminal law </vt:lpstr>
      <vt:lpstr>International criminal law </vt:lpstr>
      <vt:lpstr>European criminal law </vt:lpstr>
      <vt:lpstr>European criminal law </vt:lpstr>
      <vt:lpstr>European criminal law </vt:lpstr>
      <vt:lpstr>European criminal law </vt:lpstr>
      <vt:lpstr>EU criminal law </vt:lpstr>
      <vt:lpstr>National criminal law </vt:lpstr>
      <vt:lpstr>Criminal liability </vt:lpstr>
      <vt:lpstr>Criminal procedure </vt:lpstr>
      <vt:lpstr>Criminal procedure </vt:lpstr>
      <vt:lpstr>Harmonisation of law </vt:lpstr>
      <vt:lpstr>Unification of law </vt:lpstr>
      <vt:lpstr>Approximation of law </vt:lpstr>
      <vt:lpstr>Reasons why the EU changed the scope of its competences to criminal law  </vt:lpstr>
      <vt:lpstr>EU Criminal law – the background </vt:lpstr>
      <vt:lpstr>Next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Crminal Law </dc:title>
  <dc:creator>Dominika Czerniak</dc:creator>
  <cp:lastModifiedBy>Dominika Czerniak</cp:lastModifiedBy>
  <cp:revision>6</cp:revision>
  <dcterms:created xsi:type="dcterms:W3CDTF">2022-01-04T11:34:24Z</dcterms:created>
  <dcterms:modified xsi:type="dcterms:W3CDTF">2023-12-11T12:39:52Z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0x0101008C5163406E526D46AF551C6E4307D061</vt:lpwstr>
  </property>
</Properties>
</file>