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96" r:id="rId4"/>
    <p:sldId id="299" r:id="rId5"/>
    <p:sldId id="297" r:id="rId6"/>
    <p:sldId id="298" r:id="rId7"/>
    <p:sldId id="258" r:id="rId8"/>
    <p:sldId id="300" r:id="rId9"/>
    <p:sldId id="259" r:id="rId10"/>
    <p:sldId id="260" r:id="rId11"/>
    <p:sldId id="262" r:id="rId12"/>
    <p:sldId id="264" r:id="rId13"/>
    <p:sldId id="261" r:id="rId14"/>
    <p:sldId id="301" r:id="rId15"/>
    <p:sldId id="302" r:id="rId16"/>
    <p:sldId id="303" r:id="rId17"/>
    <p:sldId id="304" r:id="rId18"/>
    <p:sldId id="305" r:id="rId19"/>
    <p:sldId id="306" r:id="rId20"/>
    <p:sldId id="307" r:id="rId21"/>
    <p:sldId id="308" r:id="rId22"/>
    <p:sldId id="273" r:id="rId23"/>
    <p:sldId id="310" r:id="rId24"/>
    <p:sldId id="309" r:id="rId25"/>
    <p:sldId id="311" r:id="rId26"/>
    <p:sldId id="312" r:id="rId27"/>
    <p:sldId id="313" r:id="rId28"/>
    <p:sldId id="314" r:id="rId29"/>
    <p:sldId id="315" r:id="rId30"/>
    <p:sldId id="316" r:id="rId31"/>
    <p:sldId id="317" r:id="rId32"/>
    <p:sldId id="318" r:id="rId33"/>
    <p:sldId id="320" r:id="rId34"/>
    <p:sldId id="319" r:id="rId35"/>
    <p:sldId id="321" r:id="rId36"/>
    <p:sldId id="322" r:id="rId37"/>
    <p:sldId id="323" r:id="rId38"/>
    <p:sldId id="324" r:id="rId39"/>
    <p:sldId id="325" r:id="rId40"/>
    <p:sldId id="326" r:id="rId41"/>
    <p:sldId id="328" r:id="rId42"/>
    <p:sldId id="329" r:id="rId43"/>
    <p:sldId id="332" r:id="rId44"/>
    <p:sldId id="331" r:id="rId45"/>
    <p:sldId id="333" r:id="rId46"/>
    <p:sldId id="327" r:id="rId47"/>
    <p:sldId id="330" r:id="rId48"/>
    <p:sldId id="334" r:id="rId49"/>
    <p:sldId id="335" r:id="rId50"/>
    <p:sldId id="336" r:id="rId51"/>
    <p:sldId id="337" r:id="rId52"/>
    <p:sldId id="338" r:id="rId53"/>
    <p:sldId id="339" r:id="rId54"/>
    <p:sldId id="340" r:id="rId55"/>
    <p:sldId id="341" r:id="rId56"/>
    <p:sldId id="342" r:id="rId57"/>
    <p:sldId id="343" r:id="rId58"/>
    <p:sldId id="344" r:id="rId59"/>
    <p:sldId id="345" r:id="rId60"/>
    <p:sldId id="346" r:id="rId61"/>
    <p:sldId id="347" r:id="rId62"/>
    <p:sldId id="348" r:id="rId6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1061"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33F4F4-3A7E-4F40-AC18-F8259947E8F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8EE0368-0BD3-40E1-AD22-F572C8317EE0}">
      <dgm:prSet/>
      <dgm:spPr/>
      <dgm:t>
        <a:bodyPr/>
        <a:lstStyle/>
        <a:p>
          <a:r>
            <a:rPr lang="en-US" dirty="0"/>
            <a:t>1. </a:t>
          </a:r>
          <a:r>
            <a:rPr lang="pl-PL" dirty="0"/>
            <a:t>A</a:t>
          </a:r>
          <a:r>
            <a:rPr lang="en-US" dirty="0"/>
            <a:t> victim is an important source of information about the crime.</a:t>
          </a:r>
          <a:endParaRPr lang="pl-PL" dirty="0"/>
        </a:p>
      </dgm:t>
    </dgm:pt>
    <dgm:pt modelId="{54E99545-ECE7-482E-8819-75A41377E4E4}" type="parTrans" cxnId="{2CF815E0-379D-4D93-9131-B91B3E113F96}">
      <dgm:prSet/>
      <dgm:spPr/>
      <dgm:t>
        <a:bodyPr/>
        <a:lstStyle/>
        <a:p>
          <a:endParaRPr lang="pl-PL"/>
        </a:p>
      </dgm:t>
    </dgm:pt>
    <dgm:pt modelId="{A5A5790F-2EF4-4850-B0C7-CDE2FA5F7468}" type="sibTrans" cxnId="{2CF815E0-379D-4D93-9131-B91B3E113F96}">
      <dgm:prSet/>
      <dgm:spPr/>
      <dgm:t>
        <a:bodyPr/>
        <a:lstStyle/>
        <a:p>
          <a:endParaRPr lang="pl-PL"/>
        </a:p>
      </dgm:t>
    </dgm:pt>
    <dgm:pt modelId="{672DD8F3-769A-4242-AC4F-167A86C8AACD}">
      <dgm:prSet/>
      <dgm:spPr/>
      <dgm:t>
        <a:bodyPr/>
        <a:lstStyle/>
        <a:p>
          <a:r>
            <a:rPr lang="en-US" dirty="0"/>
            <a:t>2. They should be heard in the proceedings and their statements taken into account. </a:t>
          </a:r>
          <a:endParaRPr lang="pl-PL" dirty="0"/>
        </a:p>
      </dgm:t>
    </dgm:pt>
    <dgm:pt modelId="{12D77363-BC83-4067-9B08-351C75B1176A}" type="parTrans" cxnId="{F7138426-3CFF-47FF-9C83-632E67D85EB8}">
      <dgm:prSet/>
      <dgm:spPr/>
      <dgm:t>
        <a:bodyPr/>
        <a:lstStyle/>
        <a:p>
          <a:endParaRPr lang="pl-PL"/>
        </a:p>
      </dgm:t>
    </dgm:pt>
    <dgm:pt modelId="{1E2B489E-BC2B-42F3-8EA1-9F999669A72A}" type="sibTrans" cxnId="{F7138426-3CFF-47FF-9C83-632E67D85EB8}">
      <dgm:prSet/>
      <dgm:spPr/>
      <dgm:t>
        <a:bodyPr/>
        <a:lstStyle/>
        <a:p>
          <a:endParaRPr lang="pl-PL"/>
        </a:p>
      </dgm:t>
    </dgm:pt>
    <dgm:pt modelId="{71A84FCE-7289-4553-9E8D-6CC94D3B5B94}">
      <dgm:prSet/>
      <dgm:spPr/>
      <dgm:t>
        <a:bodyPr/>
        <a:lstStyle/>
        <a:p>
          <a:r>
            <a:rPr lang="en-US" dirty="0"/>
            <a:t>3. In the case of some offences –the victim decides on investigating and prosecuting an offence</a:t>
          </a:r>
          <a:endParaRPr lang="pl-PL" dirty="0"/>
        </a:p>
      </dgm:t>
    </dgm:pt>
    <dgm:pt modelId="{0E2C8299-81BD-4E43-917C-B0094526664E}" type="parTrans" cxnId="{556DB860-0C56-4A11-AAAA-9A7FFCD01430}">
      <dgm:prSet/>
      <dgm:spPr/>
      <dgm:t>
        <a:bodyPr/>
        <a:lstStyle/>
        <a:p>
          <a:endParaRPr lang="pl-PL"/>
        </a:p>
      </dgm:t>
    </dgm:pt>
    <dgm:pt modelId="{705422A5-3C90-4FA3-8BC3-ACF51E152868}" type="sibTrans" cxnId="{556DB860-0C56-4A11-AAAA-9A7FFCD01430}">
      <dgm:prSet/>
      <dgm:spPr/>
      <dgm:t>
        <a:bodyPr/>
        <a:lstStyle/>
        <a:p>
          <a:endParaRPr lang="pl-PL"/>
        </a:p>
      </dgm:t>
    </dgm:pt>
    <dgm:pt modelId="{CDC6C086-6A53-481B-87BC-B2E5CDEFC764}">
      <dgm:prSet/>
      <dgm:spPr/>
      <dgm:t>
        <a:bodyPr/>
        <a:lstStyle/>
        <a:p>
          <a:r>
            <a:rPr lang="en-US" dirty="0"/>
            <a:t>4. Depending on the type of crime, the victim needs assistance (legal, psychological) and protection. It is about respecting the dignity of the victim. </a:t>
          </a:r>
          <a:endParaRPr lang="pl-PL" dirty="0"/>
        </a:p>
      </dgm:t>
    </dgm:pt>
    <dgm:pt modelId="{C24D89B4-4AF8-4524-A648-30B43828DC77}" type="parTrans" cxnId="{72CC6D45-A780-4D2B-B8BC-4962EC87A35E}">
      <dgm:prSet/>
      <dgm:spPr/>
      <dgm:t>
        <a:bodyPr/>
        <a:lstStyle/>
        <a:p>
          <a:endParaRPr lang="pl-PL"/>
        </a:p>
      </dgm:t>
    </dgm:pt>
    <dgm:pt modelId="{AE5C3DA0-3C2D-4E62-AE7E-7AEB40AC0658}" type="sibTrans" cxnId="{72CC6D45-A780-4D2B-B8BC-4962EC87A35E}">
      <dgm:prSet/>
      <dgm:spPr/>
      <dgm:t>
        <a:bodyPr/>
        <a:lstStyle/>
        <a:p>
          <a:endParaRPr lang="pl-PL"/>
        </a:p>
      </dgm:t>
    </dgm:pt>
    <dgm:pt modelId="{D044D882-7F68-49D2-B78E-935C9C4A0D6E}">
      <dgm:prSet/>
      <dgm:spPr/>
      <dgm:t>
        <a:bodyPr/>
        <a:lstStyle/>
        <a:p>
          <a:r>
            <a:rPr lang="en-US" dirty="0"/>
            <a:t>5. From the perspective of EU law, minimum rules on the protection of the rights of victims of crime strengthen the principle of mutual recognition of judgments and inter alia the principle of free movement of persons. </a:t>
          </a:r>
          <a:endParaRPr lang="pl-PL" dirty="0"/>
        </a:p>
      </dgm:t>
    </dgm:pt>
    <dgm:pt modelId="{E407DBB4-973E-44A1-9416-7E2CEE26D34F}" type="parTrans" cxnId="{1132F85E-D074-4BD5-BE4B-CCB8FD35AB4E}">
      <dgm:prSet/>
      <dgm:spPr/>
      <dgm:t>
        <a:bodyPr/>
        <a:lstStyle/>
        <a:p>
          <a:endParaRPr lang="pl-PL"/>
        </a:p>
      </dgm:t>
    </dgm:pt>
    <dgm:pt modelId="{F258CE2A-FB4E-434E-9281-792219262536}" type="sibTrans" cxnId="{1132F85E-D074-4BD5-BE4B-CCB8FD35AB4E}">
      <dgm:prSet/>
      <dgm:spPr/>
      <dgm:t>
        <a:bodyPr/>
        <a:lstStyle/>
        <a:p>
          <a:endParaRPr lang="pl-PL"/>
        </a:p>
      </dgm:t>
    </dgm:pt>
    <dgm:pt modelId="{30D7CDB7-5F7D-4285-A135-E1F60DA490EF}">
      <dgm:prSet/>
      <dgm:spPr/>
      <dgm:t>
        <a:bodyPr/>
        <a:lstStyle/>
        <a:p>
          <a:r>
            <a:rPr lang="en-US" dirty="0"/>
            <a:t>6. Victimology has evolved to </a:t>
          </a:r>
          <a:r>
            <a:rPr lang="en-US" dirty="0" err="1"/>
            <a:t>recognise</a:t>
          </a:r>
          <a:r>
            <a:rPr lang="en-US" dirty="0"/>
            <a:t> the needs of the victim during the criminal justice process. </a:t>
          </a:r>
          <a:endParaRPr lang="pl-PL" dirty="0"/>
        </a:p>
      </dgm:t>
    </dgm:pt>
    <dgm:pt modelId="{B0629A99-83EB-4668-A9CA-7FAE31B97F0D}" type="parTrans" cxnId="{8C1E31E4-9FCD-4929-A7A6-3A573C1E86A1}">
      <dgm:prSet/>
      <dgm:spPr/>
      <dgm:t>
        <a:bodyPr/>
        <a:lstStyle/>
        <a:p>
          <a:endParaRPr lang="pl-PL"/>
        </a:p>
      </dgm:t>
    </dgm:pt>
    <dgm:pt modelId="{3AF50309-A783-4D93-9270-CA073097F472}" type="sibTrans" cxnId="{8C1E31E4-9FCD-4929-A7A6-3A573C1E86A1}">
      <dgm:prSet/>
      <dgm:spPr/>
      <dgm:t>
        <a:bodyPr/>
        <a:lstStyle/>
        <a:p>
          <a:endParaRPr lang="pl-PL"/>
        </a:p>
      </dgm:t>
    </dgm:pt>
    <dgm:pt modelId="{32EFAF7F-A8DE-4F5F-B3CA-58F33AA6BEDE}" type="pres">
      <dgm:prSet presAssocID="{5433F4F4-3A7E-4F40-AC18-F8259947E8FB}" presName="linear" presStyleCnt="0">
        <dgm:presLayoutVars>
          <dgm:animLvl val="lvl"/>
          <dgm:resizeHandles val="exact"/>
        </dgm:presLayoutVars>
      </dgm:prSet>
      <dgm:spPr/>
    </dgm:pt>
    <dgm:pt modelId="{712C7169-9D06-4D9B-9A17-3B5694E7D4CF}" type="pres">
      <dgm:prSet presAssocID="{B8EE0368-0BD3-40E1-AD22-F572C8317EE0}" presName="parentText" presStyleLbl="node1" presStyleIdx="0" presStyleCnt="6">
        <dgm:presLayoutVars>
          <dgm:chMax val="0"/>
          <dgm:bulletEnabled val="1"/>
        </dgm:presLayoutVars>
      </dgm:prSet>
      <dgm:spPr/>
    </dgm:pt>
    <dgm:pt modelId="{B3EDF2FC-4E9F-43E9-BB4E-BF0B1278F69D}" type="pres">
      <dgm:prSet presAssocID="{A5A5790F-2EF4-4850-B0C7-CDE2FA5F7468}" presName="spacer" presStyleCnt="0"/>
      <dgm:spPr/>
    </dgm:pt>
    <dgm:pt modelId="{CBD5A7D5-8AF7-4D70-9A1B-944E65D0058C}" type="pres">
      <dgm:prSet presAssocID="{672DD8F3-769A-4242-AC4F-167A86C8AACD}" presName="parentText" presStyleLbl="node1" presStyleIdx="1" presStyleCnt="6">
        <dgm:presLayoutVars>
          <dgm:chMax val="0"/>
          <dgm:bulletEnabled val="1"/>
        </dgm:presLayoutVars>
      </dgm:prSet>
      <dgm:spPr/>
    </dgm:pt>
    <dgm:pt modelId="{C4E1767C-9EB7-46BE-9ACF-DB539E47B9D6}" type="pres">
      <dgm:prSet presAssocID="{1E2B489E-BC2B-42F3-8EA1-9F999669A72A}" presName="spacer" presStyleCnt="0"/>
      <dgm:spPr/>
    </dgm:pt>
    <dgm:pt modelId="{8A3289F9-8AA6-49B3-8B69-0B21319CA8EB}" type="pres">
      <dgm:prSet presAssocID="{71A84FCE-7289-4553-9E8D-6CC94D3B5B94}" presName="parentText" presStyleLbl="node1" presStyleIdx="2" presStyleCnt="6">
        <dgm:presLayoutVars>
          <dgm:chMax val="0"/>
          <dgm:bulletEnabled val="1"/>
        </dgm:presLayoutVars>
      </dgm:prSet>
      <dgm:spPr/>
    </dgm:pt>
    <dgm:pt modelId="{894CC01E-55B8-44DF-BB38-5854D661BEAF}" type="pres">
      <dgm:prSet presAssocID="{705422A5-3C90-4FA3-8BC3-ACF51E152868}" presName="spacer" presStyleCnt="0"/>
      <dgm:spPr/>
    </dgm:pt>
    <dgm:pt modelId="{FBA9EC2E-431E-469C-A115-5228BBA11DDD}" type="pres">
      <dgm:prSet presAssocID="{CDC6C086-6A53-481B-87BC-B2E5CDEFC764}" presName="parentText" presStyleLbl="node1" presStyleIdx="3" presStyleCnt="6">
        <dgm:presLayoutVars>
          <dgm:chMax val="0"/>
          <dgm:bulletEnabled val="1"/>
        </dgm:presLayoutVars>
      </dgm:prSet>
      <dgm:spPr/>
    </dgm:pt>
    <dgm:pt modelId="{17C8800B-051D-47ED-A0C2-55CC9665CA8A}" type="pres">
      <dgm:prSet presAssocID="{AE5C3DA0-3C2D-4E62-AE7E-7AEB40AC0658}" presName="spacer" presStyleCnt="0"/>
      <dgm:spPr/>
    </dgm:pt>
    <dgm:pt modelId="{08FA6B0D-3E18-4E03-A1FC-AE4BFB6D1637}" type="pres">
      <dgm:prSet presAssocID="{D044D882-7F68-49D2-B78E-935C9C4A0D6E}" presName="parentText" presStyleLbl="node1" presStyleIdx="4" presStyleCnt="6">
        <dgm:presLayoutVars>
          <dgm:chMax val="0"/>
          <dgm:bulletEnabled val="1"/>
        </dgm:presLayoutVars>
      </dgm:prSet>
      <dgm:spPr/>
    </dgm:pt>
    <dgm:pt modelId="{1EE8EFFC-8D9F-444E-82E7-EA26EBCDA2CD}" type="pres">
      <dgm:prSet presAssocID="{F258CE2A-FB4E-434E-9281-792219262536}" presName="spacer" presStyleCnt="0"/>
      <dgm:spPr/>
    </dgm:pt>
    <dgm:pt modelId="{4B24F880-F087-43FE-BAF0-4DB26A70690D}" type="pres">
      <dgm:prSet presAssocID="{30D7CDB7-5F7D-4285-A135-E1F60DA490EF}" presName="parentText" presStyleLbl="node1" presStyleIdx="5" presStyleCnt="6">
        <dgm:presLayoutVars>
          <dgm:chMax val="0"/>
          <dgm:bulletEnabled val="1"/>
        </dgm:presLayoutVars>
      </dgm:prSet>
      <dgm:spPr/>
    </dgm:pt>
  </dgm:ptLst>
  <dgm:cxnLst>
    <dgm:cxn modelId="{F7138426-3CFF-47FF-9C83-632E67D85EB8}" srcId="{5433F4F4-3A7E-4F40-AC18-F8259947E8FB}" destId="{672DD8F3-769A-4242-AC4F-167A86C8AACD}" srcOrd="1" destOrd="0" parTransId="{12D77363-BC83-4067-9B08-351C75B1176A}" sibTransId="{1E2B489E-BC2B-42F3-8EA1-9F999669A72A}"/>
    <dgm:cxn modelId="{1132F85E-D074-4BD5-BE4B-CCB8FD35AB4E}" srcId="{5433F4F4-3A7E-4F40-AC18-F8259947E8FB}" destId="{D044D882-7F68-49D2-B78E-935C9C4A0D6E}" srcOrd="4" destOrd="0" parTransId="{E407DBB4-973E-44A1-9416-7E2CEE26D34F}" sibTransId="{F258CE2A-FB4E-434E-9281-792219262536}"/>
    <dgm:cxn modelId="{556DB860-0C56-4A11-AAAA-9A7FFCD01430}" srcId="{5433F4F4-3A7E-4F40-AC18-F8259947E8FB}" destId="{71A84FCE-7289-4553-9E8D-6CC94D3B5B94}" srcOrd="2" destOrd="0" parTransId="{0E2C8299-81BD-4E43-917C-B0094526664E}" sibTransId="{705422A5-3C90-4FA3-8BC3-ACF51E152868}"/>
    <dgm:cxn modelId="{72CC6D45-A780-4D2B-B8BC-4962EC87A35E}" srcId="{5433F4F4-3A7E-4F40-AC18-F8259947E8FB}" destId="{CDC6C086-6A53-481B-87BC-B2E5CDEFC764}" srcOrd="3" destOrd="0" parTransId="{C24D89B4-4AF8-4524-A648-30B43828DC77}" sibTransId="{AE5C3DA0-3C2D-4E62-AE7E-7AEB40AC0658}"/>
    <dgm:cxn modelId="{FA59856F-8CBF-40D7-91FF-F0358431ABD5}" type="presOf" srcId="{30D7CDB7-5F7D-4285-A135-E1F60DA490EF}" destId="{4B24F880-F087-43FE-BAF0-4DB26A70690D}" srcOrd="0" destOrd="0" presId="urn:microsoft.com/office/officeart/2005/8/layout/vList2"/>
    <dgm:cxn modelId="{6B370990-FBBB-4A2A-9709-5F194BE834C2}" type="presOf" srcId="{B8EE0368-0BD3-40E1-AD22-F572C8317EE0}" destId="{712C7169-9D06-4D9B-9A17-3B5694E7D4CF}" srcOrd="0" destOrd="0" presId="urn:microsoft.com/office/officeart/2005/8/layout/vList2"/>
    <dgm:cxn modelId="{525DD2A8-DB55-4957-96CB-9B5BC0FE631F}" type="presOf" srcId="{CDC6C086-6A53-481B-87BC-B2E5CDEFC764}" destId="{FBA9EC2E-431E-469C-A115-5228BBA11DDD}" srcOrd="0" destOrd="0" presId="urn:microsoft.com/office/officeart/2005/8/layout/vList2"/>
    <dgm:cxn modelId="{682877B7-E9E5-43A5-B959-79BD2633A2E9}" type="presOf" srcId="{D044D882-7F68-49D2-B78E-935C9C4A0D6E}" destId="{08FA6B0D-3E18-4E03-A1FC-AE4BFB6D1637}" srcOrd="0" destOrd="0" presId="urn:microsoft.com/office/officeart/2005/8/layout/vList2"/>
    <dgm:cxn modelId="{A3BB40C9-A94F-4A4F-8A1B-8D6E0EED8EB2}" type="presOf" srcId="{5433F4F4-3A7E-4F40-AC18-F8259947E8FB}" destId="{32EFAF7F-A8DE-4F5F-B3CA-58F33AA6BEDE}" srcOrd="0" destOrd="0" presId="urn:microsoft.com/office/officeart/2005/8/layout/vList2"/>
    <dgm:cxn modelId="{5594F3C9-90E9-419E-BBFC-BC1343952E8D}" type="presOf" srcId="{672DD8F3-769A-4242-AC4F-167A86C8AACD}" destId="{CBD5A7D5-8AF7-4D70-9A1B-944E65D0058C}" srcOrd="0" destOrd="0" presId="urn:microsoft.com/office/officeart/2005/8/layout/vList2"/>
    <dgm:cxn modelId="{056D11CD-A6FE-4E7A-AED8-E31AB4A9B105}" type="presOf" srcId="{71A84FCE-7289-4553-9E8D-6CC94D3B5B94}" destId="{8A3289F9-8AA6-49B3-8B69-0B21319CA8EB}" srcOrd="0" destOrd="0" presId="urn:microsoft.com/office/officeart/2005/8/layout/vList2"/>
    <dgm:cxn modelId="{2CF815E0-379D-4D93-9131-B91B3E113F96}" srcId="{5433F4F4-3A7E-4F40-AC18-F8259947E8FB}" destId="{B8EE0368-0BD3-40E1-AD22-F572C8317EE0}" srcOrd="0" destOrd="0" parTransId="{54E99545-ECE7-482E-8819-75A41377E4E4}" sibTransId="{A5A5790F-2EF4-4850-B0C7-CDE2FA5F7468}"/>
    <dgm:cxn modelId="{8C1E31E4-9FCD-4929-A7A6-3A573C1E86A1}" srcId="{5433F4F4-3A7E-4F40-AC18-F8259947E8FB}" destId="{30D7CDB7-5F7D-4285-A135-E1F60DA490EF}" srcOrd="5" destOrd="0" parTransId="{B0629A99-83EB-4668-A9CA-7FAE31B97F0D}" sibTransId="{3AF50309-A783-4D93-9270-CA073097F472}"/>
    <dgm:cxn modelId="{D26A60BB-8C78-454A-8C1D-D66EA7E7428C}" type="presParOf" srcId="{32EFAF7F-A8DE-4F5F-B3CA-58F33AA6BEDE}" destId="{712C7169-9D06-4D9B-9A17-3B5694E7D4CF}" srcOrd="0" destOrd="0" presId="urn:microsoft.com/office/officeart/2005/8/layout/vList2"/>
    <dgm:cxn modelId="{0BF3D41F-F2D5-40FA-94C1-B4AB6D972586}" type="presParOf" srcId="{32EFAF7F-A8DE-4F5F-B3CA-58F33AA6BEDE}" destId="{B3EDF2FC-4E9F-43E9-BB4E-BF0B1278F69D}" srcOrd="1" destOrd="0" presId="urn:microsoft.com/office/officeart/2005/8/layout/vList2"/>
    <dgm:cxn modelId="{CAFCE299-785C-4C68-8CA6-99FCF55F0878}" type="presParOf" srcId="{32EFAF7F-A8DE-4F5F-B3CA-58F33AA6BEDE}" destId="{CBD5A7D5-8AF7-4D70-9A1B-944E65D0058C}" srcOrd="2" destOrd="0" presId="urn:microsoft.com/office/officeart/2005/8/layout/vList2"/>
    <dgm:cxn modelId="{5E2E90C5-8341-440B-9914-D4557DF5334A}" type="presParOf" srcId="{32EFAF7F-A8DE-4F5F-B3CA-58F33AA6BEDE}" destId="{C4E1767C-9EB7-46BE-9ACF-DB539E47B9D6}" srcOrd="3" destOrd="0" presId="urn:microsoft.com/office/officeart/2005/8/layout/vList2"/>
    <dgm:cxn modelId="{AA4381BF-5D82-4E31-AECD-619D2F5DD333}" type="presParOf" srcId="{32EFAF7F-A8DE-4F5F-B3CA-58F33AA6BEDE}" destId="{8A3289F9-8AA6-49B3-8B69-0B21319CA8EB}" srcOrd="4" destOrd="0" presId="urn:microsoft.com/office/officeart/2005/8/layout/vList2"/>
    <dgm:cxn modelId="{7BA92685-D75A-4BC4-BEF6-533E83EB3CBA}" type="presParOf" srcId="{32EFAF7F-A8DE-4F5F-B3CA-58F33AA6BEDE}" destId="{894CC01E-55B8-44DF-BB38-5854D661BEAF}" srcOrd="5" destOrd="0" presId="urn:microsoft.com/office/officeart/2005/8/layout/vList2"/>
    <dgm:cxn modelId="{DE201BA7-6373-4DF5-9D56-7EBB90A02F60}" type="presParOf" srcId="{32EFAF7F-A8DE-4F5F-B3CA-58F33AA6BEDE}" destId="{FBA9EC2E-431E-469C-A115-5228BBA11DDD}" srcOrd="6" destOrd="0" presId="urn:microsoft.com/office/officeart/2005/8/layout/vList2"/>
    <dgm:cxn modelId="{7E340CB6-453E-4891-B376-D41CF8906CA7}" type="presParOf" srcId="{32EFAF7F-A8DE-4F5F-B3CA-58F33AA6BEDE}" destId="{17C8800B-051D-47ED-A0C2-55CC9665CA8A}" srcOrd="7" destOrd="0" presId="urn:microsoft.com/office/officeart/2005/8/layout/vList2"/>
    <dgm:cxn modelId="{C36D2CB3-3A75-488C-8632-C129D0713949}" type="presParOf" srcId="{32EFAF7F-A8DE-4F5F-B3CA-58F33AA6BEDE}" destId="{08FA6B0D-3E18-4E03-A1FC-AE4BFB6D1637}" srcOrd="8" destOrd="0" presId="urn:microsoft.com/office/officeart/2005/8/layout/vList2"/>
    <dgm:cxn modelId="{5170FE96-ED97-4241-A1A8-E281853C890B}" type="presParOf" srcId="{32EFAF7F-A8DE-4F5F-B3CA-58F33AA6BEDE}" destId="{1EE8EFFC-8D9F-444E-82E7-EA26EBCDA2CD}" srcOrd="9" destOrd="0" presId="urn:microsoft.com/office/officeart/2005/8/layout/vList2"/>
    <dgm:cxn modelId="{60759CED-12B0-4B5E-AF51-B718D51C9A1E}" type="presParOf" srcId="{32EFAF7F-A8DE-4F5F-B3CA-58F33AA6BEDE}" destId="{4B24F880-F087-43FE-BAF0-4DB26A70690D}"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A36582-127F-41A9-93C4-8518CF99D48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pl-PL"/>
        </a:p>
      </dgm:t>
    </dgm:pt>
    <dgm:pt modelId="{19478ED7-85BF-4140-B636-4D0E4C866BAD}">
      <dgm:prSet phldrT="[Tekst]"/>
      <dgm:spPr/>
      <dgm:t>
        <a:bodyPr/>
        <a:lstStyle/>
        <a:p>
          <a:r>
            <a:rPr lang="en-GB"/>
            <a:t>1. the right to information </a:t>
          </a:r>
          <a:endParaRPr lang="pl-PL"/>
        </a:p>
      </dgm:t>
    </dgm:pt>
    <dgm:pt modelId="{50B18977-3C3B-4C54-9B62-74FC6A89BB68}" type="parTrans" cxnId="{AFECDFC2-B7E8-438F-907D-F2499985C9A7}">
      <dgm:prSet/>
      <dgm:spPr/>
      <dgm:t>
        <a:bodyPr/>
        <a:lstStyle/>
        <a:p>
          <a:endParaRPr lang="pl-PL"/>
        </a:p>
      </dgm:t>
    </dgm:pt>
    <dgm:pt modelId="{38D66382-BA65-41E0-B6BE-93E04FA2B0E2}" type="sibTrans" cxnId="{AFECDFC2-B7E8-438F-907D-F2499985C9A7}">
      <dgm:prSet/>
      <dgm:spPr/>
      <dgm:t>
        <a:bodyPr/>
        <a:lstStyle/>
        <a:p>
          <a:endParaRPr lang="pl-PL"/>
        </a:p>
      </dgm:t>
    </dgm:pt>
    <dgm:pt modelId="{C236B785-1BB0-4C74-AD52-C7D3C3503980}">
      <dgm:prSet/>
      <dgm:spPr/>
      <dgm:t>
        <a:bodyPr/>
        <a:lstStyle/>
        <a:p>
          <a:r>
            <a:rPr lang="en-GB"/>
            <a:t>2. the right to support</a:t>
          </a:r>
          <a:endParaRPr lang="en-GB" dirty="0"/>
        </a:p>
      </dgm:t>
    </dgm:pt>
    <dgm:pt modelId="{212107C9-D6EC-48DC-A298-6761E0B215C1}" type="parTrans" cxnId="{734F09BB-0F75-43C2-8A6B-F62ACB5EB6C1}">
      <dgm:prSet/>
      <dgm:spPr/>
      <dgm:t>
        <a:bodyPr/>
        <a:lstStyle/>
        <a:p>
          <a:endParaRPr lang="pl-PL"/>
        </a:p>
      </dgm:t>
    </dgm:pt>
    <dgm:pt modelId="{52EBC78C-D215-46DE-A113-1F9EA63A79AD}" type="sibTrans" cxnId="{734F09BB-0F75-43C2-8A6B-F62ACB5EB6C1}">
      <dgm:prSet/>
      <dgm:spPr/>
      <dgm:t>
        <a:bodyPr/>
        <a:lstStyle/>
        <a:p>
          <a:endParaRPr lang="pl-PL"/>
        </a:p>
      </dgm:t>
    </dgm:pt>
    <dgm:pt modelId="{94ED5D0C-0B71-4273-8450-56DF330D4580}">
      <dgm:prSet/>
      <dgm:spPr/>
      <dgm:t>
        <a:bodyPr/>
        <a:lstStyle/>
        <a:p>
          <a:r>
            <a:rPr lang="en-GB"/>
            <a:t>3. </a:t>
          </a:r>
          <a:r>
            <a:rPr lang="pl-PL"/>
            <a:t>t</a:t>
          </a:r>
          <a:r>
            <a:rPr lang="en-GB"/>
            <a:t>he right to participate in the proceedings </a:t>
          </a:r>
          <a:endParaRPr lang="pl-PL" dirty="0"/>
        </a:p>
      </dgm:t>
    </dgm:pt>
    <dgm:pt modelId="{B73E92CF-8048-4963-8287-597E057A6A60}" type="parTrans" cxnId="{87AA072F-93A8-4F4E-8748-264BEDD2B051}">
      <dgm:prSet/>
      <dgm:spPr/>
      <dgm:t>
        <a:bodyPr/>
        <a:lstStyle/>
        <a:p>
          <a:endParaRPr lang="pl-PL"/>
        </a:p>
      </dgm:t>
    </dgm:pt>
    <dgm:pt modelId="{83F4A9D5-701B-405A-B42B-4F93275B05C9}" type="sibTrans" cxnId="{87AA072F-93A8-4F4E-8748-264BEDD2B051}">
      <dgm:prSet/>
      <dgm:spPr/>
      <dgm:t>
        <a:bodyPr/>
        <a:lstStyle/>
        <a:p>
          <a:endParaRPr lang="pl-PL"/>
        </a:p>
      </dgm:t>
    </dgm:pt>
    <dgm:pt modelId="{6E576069-CA83-40F9-9649-5396EFEAB627}">
      <dgm:prSet/>
      <dgm:spPr/>
      <dgm:t>
        <a:bodyPr/>
        <a:lstStyle/>
        <a:p>
          <a:r>
            <a:rPr lang="pl-PL" dirty="0"/>
            <a:t>4. </a:t>
          </a:r>
          <a:r>
            <a:rPr lang="en-GB" dirty="0"/>
            <a:t>the right to be heard </a:t>
          </a:r>
        </a:p>
      </dgm:t>
    </dgm:pt>
    <dgm:pt modelId="{0B5DA894-2C84-46B6-B577-7A92693D3DEA}" type="parTrans" cxnId="{8F4143A5-373E-46DE-BC5F-700E7E4EA125}">
      <dgm:prSet/>
      <dgm:spPr/>
      <dgm:t>
        <a:bodyPr/>
        <a:lstStyle/>
        <a:p>
          <a:endParaRPr lang="pl-PL"/>
        </a:p>
      </dgm:t>
    </dgm:pt>
    <dgm:pt modelId="{8412682C-7356-47FB-98BC-26C83E45CFD9}" type="sibTrans" cxnId="{8F4143A5-373E-46DE-BC5F-700E7E4EA125}">
      <dgm:prSet/>
      <dgm:spPr/>
      <dgm:t>
        <a:bodyPr/>
        <a:lstStyle/>
        <a:p>
          <a:endParaRPr lang="pl-PL"/>
        </a:p>
      </dgm:t>
    </dgm:pt>
    <dgm:pt modelId="{2E5F67E5-F853-4143-837B-65BB1B0D745D}">
      <dgm:prSet/>
      <dgm:spPr/>
      <dgm:t>
        <a:bodyPr/>
        <a:lstStyle/>
        <a:p>
          <a:r>
            <a:rPr lang="pl-PL"/>
            <a:t>5</a:t>
          </a:r>
          <a:r>
            <a:rPr lang="en-GB"/>
            <a:t>. the right to protection </a:t>
          </a:r>
          <a:endParaRPr lang="en-GB" dirty="0"/>
        </a:p>
      </dgm:t>
    </dgm:pt>
    <dgm:pt modelId="{E5FE787F-7347-4B42-9BAC-12258B3643BC}" type="parTrans" cxnId="{53B1D734-03E0-4EE5-B5D7-F94685C072E8}">
      <dgm:prSet/>
      <dgm:spPr/>
      <dgm:t>
        <a:bodyPr/>
        <a:lstStyle/>
        <a:p>
          <a:endParaRPr lang="pl-PL"/>
        </a:p>
      </dgm:t>
    </dgm:pt>
    <dgm:pt modelId="{22ECACCE-A731-41F8-B5B9-3F91D235B5B2}" type="sibTrans" cxnId="{53B1D734-03E0-4EE5-B5D7-F94685C072E8}">
      <dgm:prSet/>
      <dgm:spPr/>
      <dgm:t>
        <a:bodyPr/>
        <a:lstStyle/>
        <a:p>
          <a:endParaRPr lang="pl-PL"/>
        </a:p>
      </dgm:t>
    </dgm:pt>
    <dgm:pt modelId="{215ADD83-5C11-4BA6-AB52-70A1B20A2344}" type="pres">
      <dgm:prSet presAssocID="{72A36582-127F-41A9-93C4-8518CF99D483}" presName="diagram" presStyleCnt="0">
        <dgm:presLayoutVars>
          <dgm:dir/>
          <dgm:resizeHandles val="exact"/>
        </dgm:presLayoutVars>
      </dgm:prSet>
      <dgm:spPr/>
    </dgm:pt>
    <dgm:pt modelId="{AA2A24DB-7C48-4F0F-9A96-12FFFE9853C1}" type="pres">
      <dgm:prSet presAssocID="{19478ED7-85BF-4140-B636-4D0E4C866BAD}" presName="node" presStyleLbl="node1" presStyleIdx="0" presStyleCnt="5">
        <dgm:presLayoutVars>
          <dgm:bulletEnabled val="1"/>
        </dgm:presLayoutVars>
      </dgm:prSet>
      <dgm:spPr/>
    </dgm:pt>
    <dgm:pt modelId="{E2444872-3167-4C3D-BCAD-D72EC4E3F2BF}" type="pres">
      <dgm:prSet presAssocID="{38D66382-BA65-41E0-B6BE-93E04FA2B0E2}" presName="sibTrans" presStyleCnt="0"/>
      <dgm:spPr/>
    </dgm:pt>
    <dgm:pt modelId="{A1E2A2A2-CBB5-432D-A66D-B9B61F6E8D35}" type="pres">
      <dgm:prSet presAssocID="{C236B785-1BB0-4C74-AD52-C7D3C3503980}" presName="node" presStyleLbl="node1" presStyleIdx="1" presStyleCnt="5">
        <dgm:presLayoutVars>
          <dgm:bulletEnabled val="1"/>
        </dgm:presLayoutVars>
      </dgm:prSet>
      <dgm:spPr/>
    </dgm:pt>
    <dgm:pt modelId="{48983CDF-AD4A-4E57-9DE4-50514AAFFCCF}" type="pres">
      <dgm:prSet presAssocID="{52EBC78C-D215-46DE-A113-1F9EA63A79AD}" presName="sibTrans" presStyleCnt="0"/>
      <dgm:spPr/>
    </dgm:pt>
    <dgm:pt modelId="{5B951848-00CE-43C4-8817-08791F3B7C8A}" type="pres">
      <dgm:prSet presAssocID="{94ED5D0C-0B71-4273-8450-56DF330D4580}" presName="node" presStyleLbl="node1" presStyleIdx="2" presStyleCnt="5">
        <dgm:presLayoutVars>
          <dgm:bulletEnabled val="1"/>
        </dgm:presLayoutVars>
      </dgm:prSet>
      <dgm:spPr/>
    </dgm:pt>
    <dgm:pt modelId="{D5D1B566-10DB-4AA5-B94C-A4FC058A7A4B}" type="pres">
      <dgm:prSet presAssocID="{83F4A9D5-701B-405A-B42B-4F93275B05C9}" presName="sibTrans" presStyleCnt="0"/>
      <dgm:spPr/>
    </dgm:pt>
    <dgm:pt modelId="{5F612BA6-4408-477B-8CB7-BA2D358BA60F}" type="pres">
      <dgm:prSet presAssocID="{6E576069-CA83-40F9-9649-5396EFEAB627}" presName="node" presStyleLbl="node1" presStyleIdx="3" presStyleCnt="5">
        <dgm:presLayoutVars>
          <dgm:bulletEnabled val="1"/>
        </dgm:presLayoutVars>
      </dgm:prSet>
      <dgm:spPr/>
    </dgm:pt>
    <dgm:pt modelId="{82460CA2-2F8B-4F18-ABCD-17C8965E4E9D}" type="pres">
      <dgm:prSet presAssocID="{8412682C-7356-47FB-98BC-26C83E45CFD9}" presName="sibTrans" presStyleCnt="0"/>
      <dgm:spPr/>
    </dgm:pt>
    <dgm:pt modelId="{38325D75-BCBD-4B30-AAB6-F8D1F6E1BD9F}" type="pres">
      <dgm:prSet presAssocID="{2E5F67E5-F853-4143-837B-65BB1B0D745D}" presName="node" presStyleLbl="node1" presStyleIdx="4" presStyleCnt="5">
        <dgm:presLayoutVars>
          <dgm:bulletEnabled val="1"/>
        </dgm:presLayoutVars>
      </dgm:prSet>
      <dgm:spPr/>
    </dgm:pt>
  </dgm:ptLst>
  <dgm:cxnLst>
    <dgm:cxn modelId="{9ED09F27-BF51-4421-BE29-F256D2716CB9}" type="presOf" srcId="{19478ED7-85BF-4140-B636-4D0E4C866BAD}" destId="{AA2A24DB-7C48-4F0F-9A96-12FFFE9853C1}" srcOrd="0" destOrd="0" presId="urn:microsoft.com/office/officeart/2005/8/layout/default"/>
    <dgm:cxn modelId="{87AA072F-93A8-4F4E-8748-264BEDD2B051}" srcId="{72A36582-127F-41A9-93C4-8518CF99D483}" destId="{94ED5D0C-0B71-4273-8450-56DF330D4580}" srcOrd="2" destOrd="0" parTransId="{B73E92CF-8048-4963-8287-597E057A6A60}" sibTransId="{83F4A9D5-701B-405A-B42B-4F93275B05C9}"/>
    <dgm:cxn modelId="{53B1D734-03E0-4EE5-B5D7-F94685C072E8}" srcId="{72A36582-127F-41A9-93C4-8518CF99D483}" destId="{2E5F67E5-F853-4143-837B-65BB1B0D745D}" srcOrd="4" destOrd="0" parTransId="{E5FE787F-7347-4B42-9BAC-12258B3643BC}" sibTransId="{22ECACCE-A731-41F8-B5B9-3F91D235B5B2}"/>
    <dgm:cxn modelId="{A89DC548-59B0-4602-A791-E78665A094C3}" type="presOf" srcId="{C236B785-1BB0-4C74-AD52-C7D3C3503980}" destId="{A1E2A2A2-CBB5-432D-A66D-B9B61F6E8D35}" srcOrd="0" destOrd="0" presId="urn:microsoft.com/office/officeart/2005/8/layout/default"/>
    <dgm:cxn modelId="{EAFD4D4F-79F7-4D73-BC48-4420EB2E9C8A}" type="presOf" srcId="{2E5F67E5-F853-4143-837B-65BB1B0D745D}" destId="{38325D75-BCBD-4B30-AAB6-F8D1F6E1BD9F}" srcOrd="0" destOrd="0" presId="urn:microsoft.com/office/officeart/2005/8/layout/default"/>
    <dgm:cxn modelId="{B96A2CA2-56C9-45ED-8DDF-5F0EC9CD3A4B}" type="presOf" srcId="{94ED5D0C-0B71-4273-8450-56DF330D4580}" destId="{5B951848-00CE-43C4-8817-08791F3B7C8A}" srcOrd="0" destOrd="0" presId="urn:microsoft.com/office/officeart/2005/8/layout/default"/>
    <dgm:cxn modelId="{8F4143A5-373E-46DE-BC5F-700E7E4EA125}" srcId="{72A36582-127F-41A9-93C4-8518CF99D483}" destId="{6E576069-CA83-40F9-9649-5396EFEAB627}" srcOrd="3" destOrd="0" parTransId="{0B5DA894-2C84-46B6-B577-7A92693D3DEA}" sibTransId="{8412682C-7356-47FB-98BC-26C83E45CFD9}"/>
    <dgm:cxn modelId="{734F09BB-0F75-43C2-8A6B-F62ACB5EB6C1}" srcId="{72A36582-127F-41A9-93C4-8518CF99D483}" destId="{C236B785-1BB0-4C74-AD52-C7D3C3503980}" srcOrd="1" destOrd="0" parTransId="{212107C9-D6EC-48DC-A298-6761E0B215C1}" sibTransId="{52EBC78C-D215-46DE-A113-1F9EA63A79AD}"/>
    <dgm:cxn modelId="{8EA8CEC0-24A3-4405-9D7B-A79AAAC61DB5}" type="presOf" srcId="{72A36582-127F-41A9-93C4-8518CF99D483}" destId="{215ADD83-5C11-4BA6-AB52-70A1B20A2344}" srcOrd="0" destOrd="0" presId="urn:microsoft.com/office/officeart/2005/8/layout/default"/>
    <dgm:cxn modelId="{AFECDFC2-B7E8-438F-907D-F2499985C9A7}" srcId="{72A36582-127F-41A9-93C4-8518CF99D483}" destId="{19478ED7-85BF-4140-B636-4D0E4C866BAD}" srcOrd="0" destOrd="0" parTransId="{50B18977-3C3B-4C54-9B62-74FC6A89BB68}" sibTransId="{38D66382-BA65-41E0-B6BE-93E04FA2B0E2}"/>
    <dgm:cxn modelId="{2EA066EA-0A93-4007-BF9E-ACF254EAC86F}" type="presOf" srcId="{6E576069-CA83-40F9-9649-5396EFEAB627}" destId="{5F612BA6-4408-477B-8CB7-BA2D358BA60F}" srcOrd="0" destOrd="0" presId="urn:microsoft.com/office/officeart/2005/8/layout/default"/>
    <dgm:cxn modelId="{7E8A7CA3-A495-4E1F-BFC8-7174D0655024}" type="presParOf" srcId="{215ADD83-5C11-4BA6-AB52-70A1B20A2344}" destId="{AA2A24DB-7C48-4F0F-9A96-12FFFE9853C1}" srcOrd="0" destOrd="0" presId="urn:microsoft.com/office/officeart/2005/8/layout/default"/>
    <dgm:cxn modelId="{EFC5100D-22B4-49C3-BF2B-6FF5A2EE5D16}" type="presParOf" srcId="{215ADD83-5C11-4BA6-AB52-70A1B20A2344}" destId="{E2444872-3167-4C3D-BCAD-D72EC4E3F2BF}" srcOrd="1" destOrd="0" presId="urn:microsoft.com/office/officeart/2005/8/layout/default"/>
    <dgm:cxn modelId="{67B687AB-7119-4044-A8EF-33BE7F188952}" type="presParOf" srcId="{215ADD83-5C11-4BA6-AB52-70A1B20A2344}" destId="{A1E2A2A2-CBB5-432D-A66D-B9B61F6E8D35}" srcOrd="2" destOrd="0" presId="urn:microsoft.com/office/officeart/2005/8/layout/default"/>
    <dgm:cxn modelId="{751F7B52-B061-49CF-82D4-CAD654F3EBE0}" type="presParOf" srcId="{215ADD83-5C11-4BA6-AB52-70A1B20A2344}" destId="{48983CDF-AD4A-4E57-9DE4-50514AAFFCCF}" srcOrd="3" destOrd="0" presId="urn:microsoft.com/office/officeart/2005/8/layout/default"/>
    <dgm:cxn modelId="{1DA3F06A-1B49-4509-AE66-2F2F0A75AA4D}" type="presParOf" srcId="{215ADD83-5C11-4BA6-AB52-70A1B20A2344}" destId="{5B951848-00CE-43C4-8817-08791F3B7C8A}" srcOrd="4" destOrd="0" presId="urn:microsoft.com/office/officeart/2005/8/layout/default"/>
    <dgm:cxn modelId="{74C79532-3713-4820-A9CF-1562A66546E5}" type="presParOf" srcId="{215ADD83-5C11-4BA6-AB52-70A1B20A2344}" destId="{D5D1B566-10DB-4AA5-B94C-A4FC058A7A4B}" srcOrd="5" destOrd="0" presId="urn:microsoft.com/office/officeart/2005/8/layout/default"/>
    <dgm:cxn modelId="{E7BC2230-20A6-4372-945B-8E512CEA2F3E}" type="presParOf" srcId="{215ADD83-5C11-4BA6-AB52-70A1B20A2344}" destId="{5F612BA6-4408-477B-8CB7-BA2D358BA60F}" srcOrd="6" destOrd="0" presId="urn:microsoft.com/office/officeart/2005/8/layout/default"/>
    <dgm:cxn modelId="{746761BD-8B4E-4E4C-AE7A-B41FAD7FAFC2}" type="presParOf" srcId="{215ADD83-5C11-4BA6-AB52-70A1B20A2344}" destId="{82460CA2-2F8B-4F18-ABCD-17C8965E4E9D}" srcOrd="7" destOrd="0" presId="urn:microsoft.com/office/officeart/2005/8/layout/default"/>
    <dgm:cxn modelId="{95D7DA67-7CD2-4DFA-AD8C-7438DC399C1A}" type="presParOf" srcId="{215ADD83-5C11-4BA6-AB52-70A1B20A2344}" destId="{38325D75-BCBD-4B30-AAB6-F8D1F6E1BD9F}"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2C7169-9D06-4D9B-9A17-3B5694E7D4CF}">
      <dsp:nvSpPr>
        <dsp:cNvPr id="0" name=""/>
        <dsp:cNvSpPr/>
      </dsp:nvSpPr>
      <dsp:spPr>
        <a:xfrm>
          <a:off x="0" y="1027866"/>
          <a:ext cx="11626310" cy="75477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1. </a:t>
          </a:r>
          <a:r>
            <a:rPr lang="pl-PL" sz="1900" kern="1200" dirty="0"/>
            <a:t>A</a:t>
          </a:r>
          <a:r>
            <a:rPr lang="en-US" sz="1900" kern="1200" dirty="0"/>
            <a:t> victim is an important source of information about the crime.</a:t>
          </a:r>
          <a:endParaRPr lang="pl-PL" sz="1900" kern="1200" dirty="0"/>
        </a:p>
      </dsp:txBody>
      <dsp:txXfrm>
        <a:off x="36845" y="1064711"/>
        <a:ext cx="11552620" cy="681087"/>
      </dsp:txXfrm>
    </dsp:sp>
    <dsp:sp modelId="{CBD5A7D5-8AF7-4D70-9A1B-944E65D0058C}">
      <dsp:nvSpPr>
        <dsp:cNvPr id="0" name=""/>
        <dsp:cNvSpPr/>
      </dsp:nvSpPr>
      <dsp:spPr>
        <a:xfrm>
          <a:off x="0" y="1837364"/>
          <a:ext cx="11626310" cy="754777"/>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2. They should be heard in the proceedings and their statements taken into account. </a:t>
          </a:r>
          <a:endParaRPr lang="pl-PL" sz="1900" kern="1200" dirty="0"/>
        </a:p>
      </dsp:txBody>
      <dsp:txXfrm>
        <a:off x="36845" y="1874209"/>
        <a:ext cx="11552620" cy="681087"/>
      </dsp:txXfrm>
    </dsp:sp>
    <dsp:sp modelId="{8A3289F9-8AA6-49B3-8B69-0B21319CA8EB}">
      <dsp:nvSpPr>
        <dsp:cNvPr id="0" name=""/>
        <dsp:cNvSpPr/>
      </dsp:nvSpPr>
      <dsp:spPr>
        <a:xfrm>
          <a:off x="0" y="2646862"/>
          <a:ext cx="11626310" cy="754777"/>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3. In the case of some offences –the victim decides on investigating and prosecuting an offence</a:t>
          </a:r>
          <a:endParaRPr lang="pl-PL" sz="1900" kern="1200" dirty="0"/>
        </a:p>
      </dsp:txBody>
      <dsp:txXfrm>
        <a:off x="36845" y="2683707"/>
        <a:ext cx="11552620" cy="681087"/>
      </dsp:txXfrm>
    </dsp:sp>
    <dsp:sp modelId="{FBA9EC2E-431E-469C-A115-5228BBA11DDD}">
      <dsp:nvSpPr>
        <dsp:cNvPr id="0" name=""/>
        <dsp:cNvSpPr/>
      </dsp:nvSpPr>
      <dsp:spPr>
        <a:xfrm>
          <a:off x="0" y="3456360"/>
          <a:ext cx="11626310" cy="754777"/>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4. Depending on the type of crime, the victim needs assistance (legal, psychological) and protection. It is about respecting the dignity of the victim. </a:t>
          </a:r>
          <a:endParaRPr lang="pl-PL" sz="1900" kern="1200" dirty="0"/>
        </a:p>
      </dsp:txBody>
      <dsp:txXfrm>
        <a:off x="36845" y="3493205"/>
        <a:ext cx="11552620" cy="681087"/>
      </dsp:txXfrm>
    </dsp:sp>
    <dsp:sp modelId="{08FA6B0D-3E18-4E03-A1FC-AE4BFB6D1637}">
      <dsp:nvSpPr>
        <dsp:cNvPr id="0" name=""/>
        <dsp:cNvSpPr/>
      </dsp:nvSpPr>
      <dsp:spPr>
        <a:xfrm>
          <a:off x="0" y="4265857"/>
          <a:ext cx="11626310" cy="754777"/>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5. From the perspective of EU law, minimum rules on the protection of the rights of victims of crime strengthen the principle of mutual recognition of judgments and inter alia the principle of free movement of persons. </a:t>
          </a:r>
          <a:endParaRPr lang="pl-PL" sz="1900" kern="1200" dirty="0"/>
        </a:p>
      </dsp:txBody>
      <dsp:txXfrm>
        <a:off x="36845" y="4302702"/>
        <a:ext cx="11552620" cy="681087"/>
      </dsp:txXfrm>
    </dsp:sp>
    <dsp:sp modelId="{4B24F880-F087-43FE-BAF0-4DB26A70690D}">
      <dsp:nvSpPr>
        <dsp:cNvPr id="0" name=""/>
        <dsp:cNvSpPr/>
      </dsp:nvSpPr>
      <dsp:spPr>
        <a:xfrm>
          <a:off x="0" y="5075355"/>
          <a:ext cx="11626310" cy="75477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6. Victimology has evolved to </a:t>
          </a:r>
          <a:r>
            <a:rPr lang="en-US" sz="1900" kern="1200" dirty="0" err="1"/>
            <a:t>recognise</a:t>
          </a:r>
          <a:r>
            <a:rPr lang="en-US" sz="1900" kern="1200" dirty="0"/>
            <a:t> the needs of the victim during the criminal justice process. </a:t>
          </a:r>
          <a:endParaRPr lang="pl-PL" sz="1900" kern="1200" dirty="0"/>
        </a:p>
      </dsp:txBody>
      <dsp:txXfrm>
        <a:off x="36845" y="5112200"/>
        <a:ext cx="11552620" cy="6810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2A24DB-7C48-4F0F-9A96-12FFFE9853C1}">
      <dsp:nvSpPr>
        <dsp:cNvPr id="0" name=""/>
        <dsp:cNvSpPr/>
      </dsp:nvSpPr>
      <dsp:spPr>
        <a:xfrm>
          <a:off x="1221978" y="2645"/>
          <a:ext cx="2706687" cy="162401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1. the right to information </a:t>
          </a:r>
          <a:endParaRPr lang="pl-PL" sz="2900" kern="1200"/>
        </a:p>
      </dsp:txBody>
      <dsp:txXfrm>
        <a:off x="1221978" y="2645"/>
        <a:ext cx="2706687" cy="1624012"/>
      </dsp:txXfrm>
    </dsp:sp>
    <dsp:sp modelId="{A1E2A2A2-CBB5-432D-A66D-B9B61F6E8D35}">
      <dsp:nvSpPr>
        <dsp:cNvPr id="0" name=""/>
        <dsp:cNvSpPr/>
      </dsp:nvSpPr>
      <dsp:spPr>
        <a:xfrm>
          <a:off x="4199334" y="2645"/>
          <a:ext cx="2706687" cy="162401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2. the right to support</a:t>
          </a:r>
          <a:endParaRPr lang="en-GB" sz="2900" kern="1200" dirty="0"/>
        </a:p>
      </dsp:txBody>
      <dsp:txXfrm>
        <a:off x="4199334" y="2645"/>
        <a:ext cx="2706687" cy="1624012"/>
      </dsp:txXfrm>
    </dsp:sp>
    <dsp:sp modelId="{5B951848-00CE-43C4-8817-08791F3B7C8A}">
      <dsp:nvSpPr>
        <dsp:cNvPr id="0" name=""/>
        <dsp:cNvSpPr/>
      </dsp:nvSpPr>
      <dsp:spPr>
        <a:xfrm>
          <a:off x="1221978" y="1897327"/>
          <a:ext cx="2706687" cy="162401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a:t>3. </a:t>
          </a:r>
          <a:r>
            <a:rPr lang="pl-PL" sz="2900" kern="1200"/>
            <a:t>t</a:t>
          </a:r>
          <a:r>
            <a:rPr lang="en-GB" sz="2900" kern="1200"/>
            <a:t>he right to participate in the proceedings </a:t>
          </a:r>
          <a:endParaRPr lang="pl-PL" sz="2900" kern="1200" dirty="0"/>
        </a:p>
      </dsp:txBody>
      <dsp:txXfrm>
        <a:off x="1221978" y="1897327"/>
        <a:ext cx="2706687" cy="1624012"/>
      </dsp:txXfrm>
    </dsp:sp>
    <dsp:sp modelId="{5F612BA6-4408-477B-8CB7-BA2D358BA60F}">
      <dsp:nvSpPr>
        <dsp:cNvPr id="0" name=""/>
        <dsp:cNvSpPr/>
      </dsp:nvSpPr>
      <dsp:spPr>
        <a:xfrm>
          <a:off x="4199334" y="1897327"/>
          <a:ext cx="2706687" cy="162401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pl-PL" sz="2900" kern="1200" dirty="0"/>
            <a:t>4. </a:t>
          </a:r>
          <a:r>
            <a:rPr lang="en-GB" sz="2900" kern="1200" dirty="0"/>
            <a:t>the right to be heard </a:t>
          </a:r>
        </a:p>
      </dsp:txBody>
      <dsp:txXfrm>
        <a:off x="4199334" y="1897327"/>
        <a:ext cx="2706687" cy="1624012"/>
      </dsp:txXfrm>
    </dsp:sp>
    <dsp:sp modelId="{38325D75-BCBD-4B30-AAB6-F8D1F6E1BD9F}">
      <dsp:nvSpPr>
        <dsp:cNvPr id="0" name=""/>
        <dsp:cNvSpPr/>
      </dsp:nvSpPr>
      <dsp:spPr>
        <a:xfrm>
          <a:off x="2710656" y="3792008"/>
          <a:ext cx="2706687" cy="162401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pl-PL" sz="2900" kern="1200"/>
            <a:t>5</a:t>
          </a:r>
          <a:r>
            <a:rPr lang="en-GB" sz="2900" kern="1200"/>
            <a:t>. the right to protection </a:t>
          </a:r>
          <a:endParaRPr lang="en-GB" sz="2900" kern="1200" dirty="0"/>
        </a:p>
      </dsp:txBody>
      <dsp:txXfrm>
        <a:off x="2710656" y="3792008"/>
        <a:ext cx="2706687" cy="16240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ytułi pod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4" name="Symbol zastępczy daty 3">
            <a:extLst>
              <a:ext uri="{FF2B5EF4-FFF2-40B4-BE49-F238E27FC236}">
                <a16:creationId xmlns:a16="http://schemas.microsoft.com/office/drawing/2014/main" id="{339A34E8-788F-4825-9B15-DEA183F66274}"/>
              </a:ext>
            </a:extLst>
          </p:cNvPr>
          <p:cNvSpPr>
            <a:spLocks noGrp="1"/>
          </p:cNvSpPr>
          <p:nvPr>
            <p:ph type="dt" sz="half" idx="10"/>
          </p:nvPr>
        </p:nvSpPr>
        <p:spPr/>
        <p:txBody>
          <a:bodyPr/>
          <a:lstStyle/>
          <a:p>
            <a:fld id="{72345051-2045-45DA-935E-2E3CA1A69ADC}" type="datetimeFigureOut">
              <a:rPr lang="en-US" smtClean="0"/>
              <a:t>2/26/2025</a:t>
            </a:fld>
            <a:endParaRPr lang="en-US" dirty="0"/>
          </a:p>
        </p:txBody>
      </p:sp>
      <p:sp>
        <p:nvSpPr>
          <p:cNvPr id="5" name="Symbol zastępczy stopki 4">
            <a:extLst>
              <a:ext uri="{FF2B5EF4-FFF2-40B4-BE49-F238E27FC236}">
                <a16:creationId xmlns:a16="http://schemas.microsoft.com/office/drawing/2014/main" id="{B6F52438-F736-455C-AC8D-B09203415CB7}"/>
              </a:ext>
            </a:extLst>
          </p:cNvPr>
          <p:cNvSpPr>
            <a:spLocks noGrp="1"/>
          </p:cNvSpPr>
          <p:nvPr>
            <p:ph type="ftr" sz="quarter" idx="11"/>
          </p:nvPr>
        </p:nvSpPr>
        <p:spPr/>
        <p:txBody>
          <a:bodyPr/>
          <a:lstStyle/>
          <a:p>
            <a:endParaRPr lang="en-US" dirty="0"/>
          </a:p>
        </p:txBody>
      </p:sp>
      <p:sp>
        <p:nvSpPr>
          <p:cNvPr id="6" name="Symbol zastępczy numeru slajdu 5">
            <a:extLst>
              <a:ext uri="{FF2B5EF4-FFF2-40B4-BE49-F238E27FC236}">
                <a16:creationId xmlns:a16="http://schemas.microsoft.com/office/drawing/2014/main" id="{A76CAEBF-58A7-43FE-87FB-8FD77E44FD13}"/>
              </a:ext>
            </a:extLst>
          </p:cNvPr>
          <p:cNvSpPr>
            <a:spLocks noGrp="1"/>
          </p:cNvSpPr>
          <p:nvPr>
            <p:ph type="sldNum" sz="quarter" idx="12"/>
          </p:nvPr>
        </p:nvSpPr>
        <p:spPr/>
        <p:txBody>
          <a:bodyPr/>
          <a:lstStyle/>
          <a:p>
            <a:fld id="{A7CD31F4-64FA-4BA0-9498-67783267A8C8}" type="slidenum">
              <a:rPr lang="en-US" smtClean="0"/>
              <a:t>‹#›</a:t>
            </a:fld>
            <a:endParaRPr lang="en-US" dirty="0"/>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691918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yta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2" name="Dymek mowy: prostokąt z zaokrąglonymi rogami 1">
            <a:extLst>
              <a:ext uri="{FF2B5EF4-FFF2-40B4-BE49-F238E27FC236}">
                <a16:creationId xmlns:a16="http://schemas.microsoft.com/office/drawing/2014/main" id="{EEDA6785-1E93-4226-B832-B987BD9CD11B}"/>
              </a:ext>
            </a:extLst>
          </p:cNvPr>
          <p:cNvSpPr/>
          <p:nvPr/>
        </p:nvSpPr>
        <p:spPr>
          <a:xfrm>
            <a:off x="931984" y="1372003"/>
            <a:ext cx="9794631" cy="4996451"/>
          </a:xfrm>
          <a:custGeom>
            <a:avLst/>
            <a:gdLst>
              <a:gd name="connsiteX0" fmla="*/ 0 w 9794631"/>
              <a:gd name="connsiteY0" fmla="*/ 755861 h 4535074"/>
              <a:gd name="connsiteX1" fmla="*/ 755861 w 9794631"/>
              <a:gd name="connsiteY1" fmla="*/ 0 h 4535074"/>
              <a:gd name="connsiteX2" fmla="*/ 1632439 w 9794631"/>
              <a:gd name="connsiteY2" fmla="*/ 0 h 4535074"/>
              <a:gd name="connsiteX3" fmla="*/ 1632439 w 9794631"/>
              <a:gd name="connsiteY3" fmla="*/ 0 h 4535074"/>
              <a:gd name="connsiteX4" fmla="*/ 4081096 w 9794631"/>
              <a:gd name="connsiteY4" fmla="*/ 0 h 4535074"/>
              <a:gd name="connsiteX5" fmla="*/ 9038770 w 9794631"/>
              <a:gd name="connsiteY5" fmla="*/ 0 h 4535074"/>
              <a:gd name="connsiteX6" fmla="*/ 9794631 w 9794631"/>
              <a:gd name="connsiteY6" fmla="*/ 755861 h 4535074"/>
              <a:gd name="connsiteX7" fmla="*/ 9794631 w 9794631"/>
              <a:gd name="connsiteY7" fmla="*/ 2645460 h 4535074"/>
              <a:gd name="connsiteX8" fmla="*/ 9794631 w 9794631"/>
              <a:gd name="connsiteY8" fmla="*/ 2645460 h 4535074"/>
              <a:gd name="connsiteX9" fmla="*/ 9794631 w 9794631"/>
              <a:gd name="connsiteY9" fmla="*/ 3779228 h 4535074"/>
              <a:gd name="connsiteX10" fmla="*/ 9794631 w 9794631"/>
              <a:gd name="connsiteY10" fmla="*/ 3779213 h 4535074"/>
              <a:gd name="connsiteX11" fmla="*/ 9038770 w 9794631"/>
              <a:gd name="connsiteY11" fmla="*/ 4535074 h 4535074"/>
              <a:gd name="connsiteX12" fmla="*/ 4081096 w 9794631"/>
              <a:gd name="connsiteY12" fmla="*/ 4535074 h 4535074"/>
              <a:gd name="connsiteX13" fmla="*/ 2856800 w 9794631"/>
              <a:gd name="connsiteY13" fmla="*/ 5101958 h 4535074"/>
              <a:gd name="connsiteX14" fmla="*/ 1632439 w 9794631"/>
              <a:gd name="connsiteY14" fmla="*/ 4535074 h 4535074"/>
              <a:gd name="connsiteX15" fmla="*/ 755861 w 9794631"/>
              <a:gd name="connsiteY15" fmla="*/ 4535074 h 4535074"/>
              <a:gd name="connsiteX16" fmla="*/ 0 w 9794631"/>
              <a:gd name="connsiteY16" fmla="*/ 3779213 h 4535074"/>
              <a:gd name="connsiteX17" fmla="*/ 0 w 9794631"/>
              <a:gd name="connsiteY17" fmla="*/ 3779228 h 4535074"/>
              <a:gd name="connsiteX18" fmla="*/ 0 w 9794631"/>
              <a:gd name="connsiteY18" fmla="*/ 2645460 h 4535074"/>
              <a:gd name="connsiteX19" fmla="*/ 0 w 9794631"/>
              <a:gd name="connsiteY19" fmla="*/ 2645460 h 4535074"/>
              <a:gd name="connsiteX20" fmla="*/ 0 w 9794631"/>
              <a:gd name="connsiteY20" fmla="*/ 755861 h 4535074"/>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1632439 w 9794631"/>
              <a:gd name="connsiteY14" fmla="*/ 4535074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2810608 w 9794631"/>
              <a:gd name="connsiteY14" fmla="*/ 4543866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4996451"/>
              <a:gd name="connsiteX1" fmla="*/ 755861 w 9794631"/>
              <a:gd name="connsiteY1" fmla="*/ 0 h 4996451"/>
              <a:gd name="connsiteX2" fmla="*/ 1632439 w 9794631"/>
              <a:gd name="connsiteY2" fmla="*/ 0 h 4996451"/>
              <a:gd name="connsiteX3" fmla="*/ 1632439 w 9794631"/>
              <a:gd name="connsiteY3" fmla="*/ 0 h 4996451"/>
              <a:gd name="connsiteX4" fmla="*/ 4081096 w 9794631"/>
              <a:gd name="connsiteY4" fmla="*/ 0 h 4996451"/>
              <a:gd name="connsiteX5" fmla="*/ 9038770 w 9794631"/>
              <a:gd name="connsiteY5" fmla="*/ 0 h 4996451"/>
              <a:gd name="connsiteX6" fmla="*/ 9794631 w 9794631"/>
              <a:gd name="connsiteY6" fmla="*/ 755861 h 4996451"/>
              <a:gd name="connsiteX7" fmla="*/ 9794631 w 9794631"/>
              <a:gd name="connsiteY7" fmla="*/ 2645460 h 4996451"/>
              <a:gd name="connsiteX8" fmla="*/ 9794631 w 9794631"/>
              <a:gd name="connsiteY8" fmla="*/ 2645460 h 4996451"/>
              <a:gd name="connsiteX9" fmla="*/ 9794631 w 9794631"/>
              <a:gd name="connsiteY9" fmla="*/ 3779228 h 4996451"/>
              <a:gd name="connsiteX10" fmla="*/ 9794631 w 9794631"/>
              <a:gd name="connsiteY10" fmla="*/ 3779213 h 4996451"/>
              <a:gd name="connsiteX11" fmla="*/ 9038770 w 9794631"/>
              <a:gd name="connsiteY11" fmla="*/ 4535074 h 4996451"/>
              <a:gd name="connsiteX12" fmla="*/ 3166696 w 9794631"/>
              <a:gd name="connsiteY12" fmla="*/ 4543867 h 4996451"/>
              <a:gd name="connsiteX13" fmla="*/ 3155739 w 9794631"/>
              <a:gd name="connsiteY13" fmla="*/ 4996451 h 4996451"/>
              <a:gd name="connsiteX14" fmla="*/ 2810608 w 9794631"/>
              <a:gd name="connsiteY14" fmla="*/ 4543866 h 4996451"/>
              <a:gd name="connsiteX15" fmla="*/ 755861 w 9794631"/>
              <a:gd name="connsiteY15" fmla="*/ 4535074 h 4996451"/>
              <a:gd name="connsiteX16" fmla="*/ 0 w 9794631"/>
              <a:gd name="connsiteY16" fmla="*/ 3779213 h 4996451"/>
              <a:gd name="connsiteX17" fmla="*/ 0 w 9794631"/>
              <a:gd name="connsiteY17" fmla="*/ 3779228 h 4996451"/>
              <a:gd name="connsiteX18" fmla="*/ 0 w 9794631"/>
              <a:gd name="connsiteY18" fmla="*/ 2645460 h 4996451"/>
              <a:gd name="connsiteX19" fmla="*/ 0 w 9794631"/>
              <a:gd name="connsiteY19" fmla="*/ 2645460 h 4996451"/>
              <a:gd name="connsiteX20" fmla="*/ 0 w 9794631"/>
              <a:gd name="connsiteY20" fmla="*/ 755861 h 499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94631" h="4996451">
                <a:moveTo>
                  <a:pt x="0" y="755861"/>
                </a:moveTo>
                <a:cubicBezTo>
                  <a:pt x="0" y="338410"/>
                  <a:pt x="338410" y="0"/>
                  <a:pt x="755861" y="0"/>
                </a:cubicBezTo>
                <a:lnTo>
                  <a:pt x="1632439" y="0"/>
                </a:lnTo>
                <a:lnTo>
                  <a:pt x="1632439" y="0"/>
                </a:lnTo>
                <a:lnTo>
                  <a:pt x="4081096" y="0"/>
                </a:lnTo>
                <a:lnTo>
                  <a:pt x="9038770" y="0"/>
                </a:lnTo>
                <a:cubicBezTo>
                  <a:pt x="9456221" y="0"/>
                  <a:pt x="9794631" y="338410"/>
                  <a:pt x="9794631" y="755861"/>
                </a:cubicBezTo>
                <a:lnTo>
                  <a:pt x="9794631" y="2645460"/>
                </a:lnTo>
                <a:lnTo>
                  <a:pt x="9794631" y="2645460"/>
                </a:lnTo>
                <a:lnTo>
                  <a:pt x="9794631" y="3779228"/>
                </a:lnTo>
                <a:lnTo>
                  <a:pt x="9794631" y="3779213"/>
                </a:lnTo>
                <a:cubicBezTo>
                  <a:pt x="9794631" y="4196664"/>
                  <a:pt x="9456221" y="4535074"/>
                  <a:pt x="9038770" y="4535074"/>
                </a:cubicBezTo>
                <a:lnTo>
                  <a:pt x="3166696" y="4543867"/>
                </a:lnTo>
                <a:lnTo>
                  <a:pt x="3155739" y="4996451"/>
                </a:lnTo>
                <a:lnTo>
                  <a:pt x="2810608" y="4543866"/>
                </a:lnTo>
                <a:lnTo>
                  <a:pt x="755861" y="4535074"/>
                </a:lnTo>
                <a:cubicBezTo>
                  <a:pt x="338410" y="4535074"/>
                  <a:pt x="0" y="4196664"/>
                  <a:pt x="0" y="3779213"/>
                </a:cubicBezTo>
                <a:lnTo>
                  <a:pt x="0" y="3779228"/>
                </a:lnTo>
                <a:lnTo>
                  <a:pt x="0" y="2645460"/>
                </a:lnTo>
                <a:lnTo>
                  <a:pt x="0" y="2645460"/>
                </a:lnTo>
                <a:lnTo>
                  <a:pt x="0" y="755861"/>
                </a:lnTo>
                <a:close/>
              </a:path>
            </a:pathLst>
          </a:custGeom>
        </p:spPr>
        <p:style>
          <a:lnRef idx="3">
            <a:schemeClr val="lt1"/>
          </a:lnRef>
          <a:fillRef idx="1">
            <a:schemeClr val="accent1"/>
          </a:fillRef>
          <a:effectRef idx="1">
            <a:schemeClr val="accent1"/>
          </a:effectRef>
          <a:fontRef idx="minor">
            <a:schemeClr val="lt1"/>
          </a:fontRef>
        </p:style>
        <p:txBody>
          <a:bodyPr rtlCol="0" anchor="ctr"/>
          <a:lstStyle/>
          <a:p>
            <a:pPr algn="ctr"/>
            <a:endParaRPr lang="pl-PL"/>
          </a:p>
        </p:txBody>
      </p:sp>
      <p:sp>
        <p:nvSpPr>
          <p:cNvPr id="11" name="Symbol zastępczy tekstu 10">
            <a:extLst>
              <a:ext uri="{FF2B5EF4-FFF2-40B4-BE49-F238E27FC236}">
                <a16:creationId xmlns:a16="http://schemas.microsoft.com/office/drawing/2014/main" id="{DA43622B-205D-47A3-AA78-A5C8B18EA14D}"/>
              </a:ext>
            </a:extLst>
          </p:cNvPr>
          <p:cNvSpPr>
            <a:spLocks noGrp="1"/>
          </p:cNvSpPr>
          <p:nvPr>
            <p:ph type="body" sz="quarter" idx="11"/>
          </p:nvPr>
        </p:nvSpPr>
        <p:spPr>
          <a:xfrm>
            <a:off x="1530350" y="1838325"/>
            <a:ext cx="8601075" cy="3497263"/>
          </a:xfrm>
        </p:spPr>
        <p:txBody>
          <a:bodyPr/>
          <a:lstStyle>
            <a:lvl1pPr marL="0" indent="0">
              <a:buNone/>
              <a:defRPr i="1">
                <a:latin typeface="Arial" panose="020B0604020202020204" pitchFamily="34" charset="0"/>
                <a:cs typeface="Arial" panose="020B0604020202020204" pitchFamily="34" charset="0"/>
              </a:defRPr>
            </a:lvl1pPr>
            <a:lvl2pPr>
              <a:defRPr i="1">
                <a:latin typeface="Arial" panose="020B0604020202020204" pitchFamily="34" charset="0"/>
                <a:cs typeface="Arial" panose="020B0604020202020204" pitchFamily="34" charset="0"/>
              </a:defRPr>
            </a:lvl2pPr>
            <a:lvl3pPr>
              <a:defRPr i="1">
                <a:latin typeface="Arial" panose="020B0604020202020204" pitchFamily="34" charset="0"/>
                <a:cs typeface="Arial" panose="020B0604020202020204" pitchFamily="34" charset="0"/>
              </a:defRPr>
            </a:lvl3pPr>
            <a:lvl4pPr>
              <a:defRPr i="1">
                <a:latin typeface="Arial" panose="020B0604020202020204" pitchFamily="34" charset="0"/>
                <a:cs typeface="Arial" panose="020B0604020202020204" pitchFamily="34" charset="0"/>
              </a:defRPr>
            </a:lvl4pPr>
            <a:lvl5pPr>
              <a:defRPr i="1">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4316413" y="6172200"/>
            <a:ext cx="6269037" cy="390525"/>
          </a:xfrm>
        </p:spPr>
        <p:txBody>
          <a:bodyPr/>
          <a:lstStyle>
            <a:lvl1pPr marL="0" indent="0">
              <a:buNone/>
              <a:defRPr>
                <a:solidFill>
                  <a:schemeClr val="bg1"/>
                </a:solidFill>
              </a:defRPr>
            </a:lvl1pPr>
          </a:lstStyle>
          <a:p>
            <a:pPr lvl="0"/>
            <a:r>
              <a:rPr lang="pl-PL"/>
              <a:t>Kliknij, aby edytować style wzorca tekstu</a:t>
            </a:r>
          </a:p>
        </p:txBody>
      </p:sp>
    </p:spTree>
    <p:extLst>
      <p:ext uri="{BB962C8B-B14F-4D97-AF65-F5344CB8AC3E}">
        <p14:creationId xmlns:p14="http://schemas.microsoft.com/office/powerpoint/2010/main" val="3070282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zdjęcie full screen">
    <p:spTree>
      <p:nvGrpSpPr>
        <p:cNvPr id="1" name=""/>
        <p:cNvGrpSpPr/>
        <p:nvPr/>
      </p:nvGrpSpPr>
      <p:grpSpPr>
        <a:xfrm>
          <a:off x="0" y="0"/>
          <a:ext cx="0" cy="0"/>
          <a:chOff x="0" y="0"/>
          <a:chExt cx="0" cy="0"/>
        </a:xfrm>
      </p:grpSpPr>
      <p:sp>
        <p:nvSpPr>
          <p:cNvPr id="4" name="Symbol zastępczy obrazu 3">
            <a:extLst>
              <a:ext uri="{FF2B5EF4-FFF2-40B4-BE49-F238E27FC236}">
                <a16:creationId xmlns:a16="http://schemas.microsoft.com/office/drawing/2014/main" id="{194CB8A1-B6B9-47FE-AD24-5E1C17FAC5A1}"/>
              </a:ext>
            </a:extLst>
          </p:cNvPr>
          <p:cNvSpPr>
            <a:spLocks noGrp="1"/>
          </p:cNvSpPr>
          <p:nvPr>
            <p:ph type="pic" sz="quarter" idx="13"/>
          </p:nvPr>
        </p:nvSpPr>
        <p:spPr>
          <a:xfrm>
            <a:off x="0" y="0"/>
            <a:ext cx="12192000" cy="6858000"/>
          </a:xfrm>
        </p:spPr>
        <p:txBody>
          <a:bodyPr/>
          <a:lstStyle/>
          <a:p>
            <a:r>
              <a:rPr lang="pl-PL"/>
              <a:t>Kliknij ikonę, aby dodać obraz</a:t>
            </a: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6172200"/>
            <a:ext cx="10350989" cy="390525"/>
          </a:xfrm>
        </p:spPr>
        <p:txBody>
          <a:bodyPr/>
          <a:lstStyle>
            <a:lvl1pPr marL="0" indent="0">
              <a:buNone/>
              <a:defRPr>
                <a:solidFill>
                  <a:schemeClr val="tx1"/>
                </a:solidFill>
              </a:defRPr>
            </a:lvl1pPr>
          </a:lstStyle>
          <a:p>
            <a:pPr lvl="0"/>
            <a:r>
              <a:rPr lang="pl-PL"/>
              <a:t>Kliknij, aby edytować style wzorca tekstu</a:t>
            </a:r>
          </a:p>
        </p:txBody>
      </p:sp>
    </p:spTree>
    <p:extLst>
      <p:ext uri="{BB962C8B-B14F-4D97-AF65-F5344CB8AC3E}">
        <p14:creationId xmlns:p14="http://schemas.microsoft.com/office/powerpoint/2010/main" val="989087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usta- ciemna szarość">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99516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pusta- błęki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2068729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zakończenie">
    <p:spTree>
      <p:nvGrpSpPr>
        <p:cNvPr id="1" name=""/>
        <p:cNvGrpSpPr/>
        <p:nvPr/>
      </p:nvGrpSpPr>
      <p:grpSpPr>
        <a:xfrm>
          <a:off x="0" y="0"/>
          <a:ext cx="0" cy="0"/>
          <a:chOff x="0" y="0"/>
          <a:chExt cx="0" cy="0"/>
        </a:xfrm>
      </p:grpSpPr>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3314700"/>
            <a:ext cx="10350989" cy="390525"/>
          </a:xfrm>
        </p:spPr>
        <p:txBody>
          <a:bodyPr/>
          <a:lstStyle>
            <a:lvl1pPr marL="0" indent="0">
              <a:buNone/>
              <a:defRPr>
                <a:solidFill>
                  <a:schemeClr val="tx1">
                    <a:lumMod val="75000"/>
                    <a:lumOff val="25000"/>
                  </a:schemeClr>
                </a:solidFill>
              </a:defRPr>
            </a:lvl1pPr>
          </a:lstStyle>
          <a:p>
            <a:pPr lvl="0"/>
            <a:r>
              <a:rPr lang="pl-PL"/>
              <a:t>Kliknij, aby edytować style wzorca tekstu</a:t>
            </a:r>
          </a:p>
        </p:txBody>
      </p:sp>
      <p:sp>
        <p:nvSpPr>
          <p:cNvPr id="3" name="Symbol zastępczy tekstu 2">
            <a:extLst>
              <a:ext uri="{FF2B5EF4-FFF2-40B4-BE49-F238E27FC236}">
                <a16:creationId xmlns:a16="http://schemas.microsoft.com/office/drawing/2014/main" id="{10E6ADF7-26B3-4989-9375-24F2F98C866F}"/>
              </a:ext>
            </a:extLst>
          </p:cNvPr>
          <p:cNvSpPr>
            <a:spLocks noGrp="1"/>
          </p:cNvSpPr>
          <p:nvPr>
            <p:ph type="body" sz="quarter" idx="13"/>
          </p:nvPr>
        </p:nvSpPr>
        <p:spPr>
          <a:xfrm>
            <a:off x="234461" y="966788"/>
            <a:ext cx="10368452" cy="2206625"/>
          </a:xfrm>
        </p:spPr>
        <p:txBody>
          <a:bodyPr/>
          <a:lstStyle>
            <a:lvl1pPr>
              <a:defRPr>
                <a:solidFill>
                  <a:schemeClr val="tx1">
                    <a:lumMod val="75000"/>
                    <a:lumOff val="25000"/>
                  </a:schemeClr>
                </a:solidFill>
              </a:defRPr>
            </a:lvl1pPr>
          </a:lstStyle>
          <a:p>
            <a:pPr lvl="0"/>
            <a:r>
              <a:rPr lang="pl-PL"/>
              <a:t>Kliknij, aby edytować style wzorca tekstu</a:t>
            </a:r>
          </a:p>
        </p:txBody>
      </p:sp>
    </p:spTree>
    <p:extLst>
      <p:ext uri="{BB962C8B-B14F-4D97-AF65-F5344CB8AC3E}">
        <p14:creationId xmlns:p14="http://schemas.microsoft.com/office/powerpoint/2010/main" val="259927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AF1F3C3-F987-463B-8608-F18912C41C1B}"/>
              </a:ext>
            </a:extLst>
          </p:cNvPr>
          <p:cNvSpPr>
            <a:spLocks noGrp="1"/>
          </p:cNvSpPr>
          <p:nvPr>
            <p:ph type="title"/>
          </p:nvPr>
        </p:nvSpPr>
        <p:spPr/>
        <p:txBody>
          <a:bodyPr/>
          <a:lstStyle/>
          <a:p>
            <a:r>
              <a:rPr lang="pl-PL"/>
              <a:t>Kliknij, aby edytować styl</a:t>
            </a:r>
            <a:endParaRPr lang="en-GB"/>
          </a:p>
        </p:txBody>
      </p:sp>
      <p:sp>
        <p:nvSpPr>
          <p:cNvPr id="3" name="Symbol zastępczy zawartości 2">
            <a:extLst>
              <a:ext uri="{FF2B5EF4-FFF2-40B4-BE49-F238E27FC236}">
                <a16:creationId xmlns:a16="http://schemas.microsoft.com/office/drawing/2014/main" id="{1B5B5C0D-9014-480B-A820-9186BC0ECF6F}"/>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B176DFEF-C16A-42F8-8AA2-B8307013F390}"/>
              </a:ext>
            </a:extLst>
          </p:cNvPr>
          <p:cNvSpPr>
            <a:spLocks noGrp="1"/>
          </p:cNvSpPr>
          <p:nvPr>
            <p:ph type="dt" sz="half" idx="10"/>
          </p:nvPr>
        </p:nvSpPr>
        <p:spPr/>
        <p:txBody>
          <a:bodyPr/>
          <a:lstStyle/>
          <a:p>
            <a:fld id="{72345051-2045-45DA-935E-2E3CA1A69ADC}" type="datetimeFigureOut">
              <a:rPr lang="en-US" smtClean="0"/>
              <a:t>2/26/2025</a:t>
            </a:fld>
            <a:endParaRPr lang="en-US" dirty="0"/>
          </a:p>
        </p:txBody>
      </p:sp>
      <p:sp>
        <p:nvSpPr>
          <p:cNvPr id="5" name="Symbol zastępczy stopki 4">
            <a:extLst>
              <a:ext uri="{FF2B5EF4-FFF2-40B4-BE49-F238E27FC236}">
                <a16:creationId xmlns:a16="http://schemas.microsoft.com/office/drawing/2014/main" id="{AE6A87AF-581C-467C-9FA4-62CC5462CD98}"/>
              </a:ext>
            </a:extLst>
          </p:cNvPr>
          <p:cNvSpPr>
            <a:spLocks noGrp="1"/>
          </p:cNvSpPr>
          <p:nvPr>
            <p:ph type="ftr" sz="quarter" idx="11"/>
          </p:nvPr>
        </p:nvSpPr>
        <p:spPr/>
        <p:txBody>
          <a:bodyPr/>
          <a:lstStyle/>
          <a:p>
            <a:endParaRPr lang="en-US" dirty="0"/>
          </a:p>
        </p:txBody>
      </p:sp>
      <p:sp>
        <p:nvSpPr>
          <p:cNvPr id="6" name="Symbol zastępczy numeru slajdu 5">
            <a:extLst>
              <a:ext uri="{FF2B5EF4-FFF2-40B4-BE49-F238E27FC236}">
                <a16:creationId xmlns:a16="http://schemas.microsoft.com/office/drawing/2014/main" id="{556BE9F8-A412-4920-AD24-99F4C05A8B2B}"/>
              </a:ext>
            </a:extLst>
          </p:cNvPr>
          <p:cNvSpPr>
            <a:spLocks noGrp="1"/>
          </p:cNvSpPr>
          <p:nvPr>
            <p:ph type="sldNum" sz="quarter" idx="12"/>
          </p:nvPr>
        </p:nvSpPr>
        <p:spPr/>
        <p:txBody>
          <a:bodyPr/>
          <a:lstStyle/>
          <a:p>
            <a:fld id="{A7CD31F4-64FA-4BA0-9498-67783267A8C8}" type="slidenum">
              <a:rPr lang="en-US" smtClean="0"/>
              <a:t>‹#›</a:t>
            </a:fld>
            <a:endParaRPr lang="en-US" dirty="0"/>
          </a:p>
        </p:txBody>
      </p:sp>
    </p:spTree>
    <p:extLst>
      <p:ext uri="{BB962C8B-B14F-4D97-AF65-F5344CB8AC3E}">
        <p14:creationId xmlns:p14="http://schemas.microsoft.com/office/powerpoint/2010/main" val="227253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zdjęcie + tytuł">
    <p:spTree>
      <p:nvGrpSpPr>
        <p:cNvPr id="1" name=""/>
        <p:cNvGrpSpPr/>
        <p:nvPr/>
      </p:nvGrpSpPr>
      <p:grpSpPr>
        <a:xfrm>
          <a:off x="0" y="0"/>
          <a:ext cx="0" cy="0"/>
          <a:chOff x="0" y="0"/>
          <a:chExt cx="0" cy="0"/>
        </a:xfrm>
      </p:grpSpPr>
      <p:sp>
        <p:nvSpPr>
          <p:cNvPr id="8" name="Symbol zastępczy obrazu 7">
            <a:extLst>
              <a:ext uri="{FF2B5EF4-FFF2-40B4-BE49-F238E27FC236}">
                <a16:creationId xmlns:a16="http://schemas.microsoft.com/office/drawing/2014/main" id="{55CF5CDF-7DAF-4E9C-9149-38797CC64BAF}"/>
              </a:ext>
            </a:extLst>
          </p:cNvPr>
          <p:cNvSpPr>
            <a:spLocks noGrp="1"/>
          </p:cNvSpPr>
          <p:nvPr>
            <p:ph type="pic" sz="quarter" idx="13"/>
          </p:nvPr>
        </p:nvSpPr>
        <p:spPr>
          <a:xfrm>
            <a:off x="0" y="0"/>
            <a:ext cx="12192000" cy="7526338"/>
          </a:xfrm>
        </p:spPr>
        <p:txBody>
          <a:bodyPr/>
          <a:lstStyle/>
          <a:p>
            <a:r>
              <a:rPr lang="pl-PL"/>
              <a:t>Kliknij ikonę, aby dodać obraz</a:t>
            </a:r>
            <a:endParaRPr lang="pl-PL" dirty="0"/>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accent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Tree>
    <p:extLst>
      <p:ext uri="{BB962C8B-B14F-4D97-AF65-F5344CB8AC3E}">
        <p14:creationId xmlns:p14="http://schemas.microsoft.com/office/powerpoint/2010/main" val="2121688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996824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1890395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2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4870938" y="0"/>
            <a:ext cx="7321062"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5407270" y="4894263"/>
            <a:ext cx="457493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5407270" y="2897285"/>
            <a:ext cx="6299688"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flipV="1">
            <a:off x="5407270" y="4730261"/>
            <a:ext cx="6383215" cy="61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7" name="Symbol zastępczy obrazu 6">
            <a:extLst>
              <a:ext uri="{FF2B5EF4-FFF2-40B4-BE49-F238E27FC236}">
                <a16:creationId xmlns:a16="http://schemas.microsoft.com/office/drawing/2014/main" id="{95D1DEB5-0178-46B3-8F53-5EF6C2874B18}"/>
              </a:ext>
            </a:extLst>
          </p:cNvPr>
          <p:cNvSpPr>
            <a:spLocks noGrp="1"/>
          </p:cNvSpPr>
          <p:nvPr>
            <p:ph type="pic" sz="quarter" idx="10"/>
          </p:nvPr>
        </p:nvSpPr>
        <p:spPr>
          <a:xfrm>
            <a:off x="0" y="0"/>
            <a:ext cx="4870450" cy="6858000"/>
          </a:xfrm>
        </p:spPr>
        <p:txBody>
          <a:bodyPr/>
          <a:lstStyle/>
          <a:p>
            <a:r>
              <a:rPr lang="pl-PL"/>
              <a:t>Kliknij ikonę, aby dodać obraz</a:t>
            </a:r>
            <a:endParaRPr lang="pl-PL" dirty="0"/>
          </a:p>
        </p:txBody>
      </p:sp>
    </p:spTree>
    <p:extLst>
      <p:ext uri="{BB962C8B-B14F-4D97-AF65-F5344CB8AC3E}">
        <p14:creationId xmlns:p14="http://schemas.microsoft.com/office/powerpoint/2010/main" val="4073546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ytuł + tekst">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pl-PL" dirty="0"/>
              <a:t>Drugi poziom</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2101155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2913403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5735027"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2138946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ytuł + zdjecia/obrazy">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Drugi poziom</a:t>
            </a:r>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
        <p:nvSpPr>
          <p:cNvPr id="4" name="Symbol zastępczy obrazu 3">
            <a:extLst>
              <a:ext uri="{FF2B5EF4-FFF2-40B4-BE49-F238E27FC236}">
                <a16:creationId xmlns:a16="http://schemas.microsoft.com/office/drawing/2014/main" id="{E762964F-D4B6-4847-9E8C-81D4061C7F9C}"/>
              </a:ext>
            </a:extLst>
          </p:cNvPr>
          <p:cNvSpPr>
            <a:spLocks noGrp="1"/>
          </p:cNvSpPr>
          <p:nvPr>
            <p:ph type="pic" sz="quarter" idx="13"/>
          </p:nvPr>
        </p:nvSpPr>
        <p:spPr>
          <a:xfrm>
            <a:off x="234950" y="1004930"/>
            <a:ext cx="5821363" cy="2819400"/>
          </a:xfrm>
        </p:spPr>
        <p:txBody>
          <a:bodyPr/>
          <a:lstStyle>
            <a:lvl1pPr>
              <a:defRPr>
                <a:solidFill>
                  <a:schemeClr val="bg1"/>
                </a:solidFill>
              </a:defRPr>
            </a:lvl1pPr>
          </a:lstStyle>
          <a:p>
            <a:r>
              <a:rPr lang="pl-PL"/>
              <a:t>Kliknij ikonę, aby dodać obraz</a:t>
            </a:r>
            <a:endParaRPr lang="pl-PL" dirty="0"/>
          </a:p>
        </p:txBody>
      </p:sp>
      <p:sp>
        <p:nvSpPr>
          <p:cNvPr id="11" name="Symbol zastępczy obrazu 10">
            <a:extLst>
              <a:ext uri="{FF2B5EF4-FFF2-40B4-BE49-F238E27FC236}">
                <a16:creationId xmlns:a16="http://schemas.microsoft.com/office/drawing/2014/main" id="{6AE15399-3C20-4463-848C-95CAB439708D}"/>
              </a:ext>
            </a:extLst>
          </p:cNvPr>
          <p:cNvSpPr>
            <a:spLocks noGrp="1"/>
          </p:cNvSpPr>
          <p:nvPr>
            <p:ph type="pic" sz="quarter" idx="14"/>
          </p:nvPr>
        </p:nvSpPr>
        <p:spPr>
          <a:xfrm>
            <a:off x="234950" y="4000500"/>
            <a:ext cx="5821363" cy="258286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2091132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4A85637C-2C82-4635-8121-E1E454CB2344}"/>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0" y="0"/>
            <a:ext cx="12192000" cy="8132669"/>
          </a:xfrm>
          <a:prstGeom prst="rect">
            <a:avLst/>
          </a:prstGeom>
        </p:spPr>
      </p:pic>
      <p:sp>
        <p:nvSpPr>
          <p:cNvPr id="2" name="Symbol zastępczy tytułu 1">
            <a:extLst>
              <a:ext uri="{FF2B5EF4-FFF2-40B4-BE49-F238E27FC236}">
                <a16:creationId xmlns:a16="http://schemas.microsoft.com/office/drawing/2014/main" id="{2F0330C4-DCA5-4B82-99CE-1BD461C12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9198F86B-94E5-4595-8D17-506CE82CF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F80C82D-1B3A-4F82-92A8-E9C44FA1C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45051-2045-45DA-935E-2E3CA1A69ADC}" type="datetimeFigureOut">
              <a:rPr lang="en-US" smtClean="0"/>
              <a:t>2/26/2025</a:t>
            </a:fld>
            <a:endParaRPr lang="en-US" dirty="0"/>
          </a:p>
        </p:txBody>
      </p:sp>
      <p:sp>
        <p:nvSpPr>
          <p:cNvPr id="5" name="Symbol zastępczy stopki 4">
            <a:extLst>
              <a:ext uri="{FF2B5EF4-FFF2-40B4-BE49-F238E27FC236}">
                <a16:creationId xmlns:a16="http://schemas.microsoft.com/office/drawing/2014/main" id="{694B09BB-807F-4C43-985B-B368D8A46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ymbol zastępczy numeru slajdu 5">
            <a:extLst>
              <a:ext uri="{FF2B5EF4-FFF2-40B4-BE49-F238E27FC236}">
                <a16:creationId xmlns:a16="http://schemas.microsoft.com/office/drawing/2014/main" id="{7BFBF415-EB9F-4F8E-A208-58ABC3778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CD31F4-64FA-4BA0-9498-67783267A8C8}" type="slidenum">
              <a:rPr lang="en-US" smtClean="0"/>
              <a:t>‹#›</a:t>
            </a:fld>
            <a:endParaRPr lang="en-US" dirty="0"/>
          </a:p>
        </p:txBody>
      </p:sp>
      <p:pic>
        <p:nvPicPr>
          <p:cNvPr id="10" name="Obraz 9">
            <a:extLst>
              <a:ext uri="{FF2B5EF4-FFF2-40B4-BE49-F238E27FC236}">
                <a16:creationId xmlns:a16="http://schemas.microsoft.com/office/drawing/2014/main" id="{4342DFC4-EC08-485E-9B3F-3517B579D68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069555" y="185738"/>
            <a:ext cx="2880366" cy="597409"/>
          </a:xfrm>
          <a:prstGeom prst="rect">
            <a:avLst/>
          </a:prstGeom>
        </p:spPr>
      </p:pic>
    </p:spTree>
    <p:extLst>
      <p:ext uri="{BB962C8B-B14F-4D97-AF65-F5344CB8AC3E}">
        <p14:creationId xmlns:p14="http://schemas.microsoft.com/office/powerpoint/2010/main" val="32750744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justice.gc.ca/eng/cj-jp/rj-jr/index.html#:~:text=Restorative%20justice%20refers%20to%20%E2%80%9Can,1"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restorativejustice.org/"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eur-lex.europa.eu/legal-content/EN/TXT/?uri=COM%3A2022%3A209%3AFIN" TargetMode="External"/><Relationship Id="rId2" Type="http://schemas.openxmlformats.org/officeDocument/2006/relationships/hyperlink" Target="https://eur-lex.europa.eu/legal-content/EN/TXT/?uri=CELEX%3A52022PC0732"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eur-lex.europa.eu/legal-content/EN/TXT/?uri=CELEX%3A52023PC0424"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eur-lex.europa.eu/legal-content/EN/TXT/?uri=CELEX:52020DC0258"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hyperlink" Target="https://eur-lex.europa.eu/legal-content/EN/TXT/?uri=CELEX%3A62003CJ0105" TargetMode="Externa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commission.europa.eu/strategy-and-policy/policies/justice-and-fundamental-rights/gender-equality/gender-based-violence_en" TargetMode="External"/><Relationship Id="rId2" Type="http://schemas.openxmlformats.org/officeDocument/2006/relationships/hyperlink" Target="https://commission.europa.eu/strategy-and-policy/policies/justice-and-fundamental-rights/criminal-justice/protecting-victims-rights_en" TargetMode="Externa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5162EC-1454-4CCB-8689-1F91DB2C1C63}"/>
              </a:ext>
            </a:extLst>
          </p:cNvPr>
          <p:cNvSpPr>
            <a:spLocks noGrp="1"/>
          </p:cNvSpPr>
          <p:nvPr>
            <p:ph type="ctrTitle"/>
          </p:nvPr>
        </p:nvSpPr>
        <p:spPr>
          <a:xfrm>
            <a:off x="645858" y="5110423"/>
            <a:ext cx="10906061" cy="671540"/>
          </a:xfrm>
          <a:noFill/>
        </p:spPr>
        <p:txBody>
          <a:bodyPr anchor="ctr">
            <a:normAutofit/>
          </a:bodyPr>
          <a:lstStyle/>
          <a:p>
            <a:r>
              <a:rPr lang="pl-PL" sz="4100"/>
              <a:t>Victims rights in the EU law</a:t>
            </a:r>
            <a:endParaRPr lang="en-GB" sz="4100"/>
          </a:p>
        </p:txBody>
      </p:sp>
      <p:sp>
        <p:nvSpPr>
          <p:cNvPr id="3" name="Podtytuł 2">
            <a:extLst>
              <a:ext uri="{FF2B5EF4-FFF2-40B4-BE49-F238E27FC236}">
                <a16:creationId xmlns:a16="http://schemas.microsoft.com/office/drawing/2014/main" id="{9E4970EA-52E3-48B3-BA38-8BC2B14EF036}"/>
              </a:ext>
            </a:extLst>
          </p:cNvPr>
          <p:cNvSpPr>
            <a:spLocks noGrp="1"/>
          </p:cNvSpPr>
          <p:nvPr>
            <p:ph type="subTitle" idx="1"/>
          </p:nvPr>
        </p:nvSpPr>
        <p:spPr>
          <a:xfrm>
            <a:off x="645858" y="5855843"/>
            <a:ext cx="10906061" cy="458470"/>
          </a:xfrm>
          <a:noFill/>
        </p:spPr>
        <p:txBody>
          <a:bodyPr>
            <a:normAutofit/>
          </a:bodyPr>
          <a:lstStyle/>
          <a:p>
            <a:r>
              <a:rPr lang="pl-PL" dirty="0" err="1"/>
              <a:t>Lecture</a:t>
            </a:r>
            <a:r>
              <a:rPr lang="pl-PL" dirty="0"/>
              <a:t> VI </a:t>
            </a:r>
            <a:endParaRPr lang="en-GB" dirty="0"/>
          </a:p>
        </p:txBody>
      </p:sp>
    </p:spTree>
    <p:extLst>
      <p:ext uri="{BB962C8B-B14F-4D97-AF65-F5344CB8AC3E}">
        <p14:creationId xmlns:p14="http://schemas.microsoft.com/office/powerpoint/2010/main" val="1438280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BBF8F60-59F2-4455-9FB7-737114A93A35}"/>
              </a:ext>
            </a:extLst>
          </p:cNvPr>
          <p:cNvSpPr>
            <a:spLocks noGrp="1"/>
          </p:cNvSpPr>
          <p:nvPr>
            <p:ph type="body" sz="quarter" idx="10"/>
          </p:nvPr>
        </p:nvSpPr>
        <p:spPr/>
        <p:txBody>
          <a:bodyPr anchor="t">
            <a:normAutofit fontScale="92500" lnSpcReduction="10000"/>
          </a:bodyPr>
          <a:lstStyle/>
          <a:p>
            <a:r>
              <a:rPr lang="pl-PL" sz="2000" dirty="0" err="1"/>
              <a:t>Restorative</a:t>
            </a:r>
            <a:r>
              <a:rPr lang="pl-PL" sz="2000" dirty="0"/>
              <a:t> </a:t>
            </a:r>
            <a:r>
              <a:rPr lang="pl-PL" sz="2000" dirty="0" err="1"/>
              <a:t>justice</a:t>
            </a:r>
            <a:r>
              <a:rPr lang="pl-PL" sz="2000" dirty="0"/>
              <a:t> </a:t>
            </a:r>
            <a:endParaRPr lang="en-GB" sz="2000" dirty="0"/>
          </a:p>
        </p:txBody>
      </p:sp>
      <p:sp>
        <p:nvSpPr>
          <p:cNvPr id="4" name="Symbol zastępczy tekstu 3">
            <a:extLst>
              <a:ext uri="{FF2B5EF4-FFF2-40B4-BE49-F238E27FC236}">
                <a16:creationId xmlns:a16="http://schemas.microsoft.com/office/drawing/2014/main" id="{AAF1480A-65EB-03D9-C4FE-6850D5612263}"/>
              </a:ext>
            </a:extLst>
          </p:cNvPr>
          <p:cNvSpPr>
            <a:spLocks noGrp="1"/>
          </p:cNvSpPr>
          <p:nvPr>
            <p:ph type="body" sz="quarter" idx="11"/>
          </p:nvPr>
        </p:nvSpPr>
        <p:spPr>
          <a:xfrm>
            <a:off x="234951" y="977900"/>
            <a:ext cx="6331220" cy="5584825"/>
          </a:xfrm>
        </p:spPr>
        <p:txBody>
          <a:bodyPr/>
          <a:lstStyle/>
          <a:p>
            <a:r>
              <a:rPr lang="en-GB" sz="2800" dirty="0"/>
              <a:t>Restorative justice refers to “</a:t>
            </a:r>
            <a:r>
              <a:rPr lang="en-GB" sz="2800" b="1" dirty="0"/>
              <a:t>an approach to justice that seeks to repair harm by providing an opportunity for those harmed and those who take responsibility for the harm to communicate about and address their needs in the aftermath of a crime</a:t>
            </a:r>
            <a:r>
              <a:rPr lang="en-GB" sz="2800" dirty="0"/>
              <a:t>.”</a:t>
            </a:r>
            <a:endParaRPr lang="pl-PL" sz="2800" dirty="0"/>
          </a:p>
          <a:p>
            <a:r>
              <a:rPr lang="en-GB" sz="2800" dirty="0">
                <a:hlinkClick r:id="rId2"/>
              </a:rPr>
              <a:t>https://www.justice.gc.ca/eng/cj-jp/rj-jr/index.html#:~:text=Restorative%20justice%20refers%20to%20%E2%80%9Can,1</a:t>
            </a:r>
            <a:r>
              <a:rPr lang="pl-PL" sz="2800" dirty="0"/>
              <a:t> </a:t>
            </a:r>
            <a:endParaRPr lang="en-GB" sz="2800" dirty="0"/>
          </a:p>
          <a:p>
            <a:endParaRPr lang="pl-PL" dirty="0"/>
          </a:p>
        </p:txBody>
      </p:sp>
      <p:pic>
        <p:nvPicPr>
          <p:cNvPr id="3074" name="Picture 2" descr="Services – Restorative Justice Center">
            <a:extLst>
              <a:ext uri="{FF2B5EF4-FFF2-40B4-BE49-F238E27FC236}">
                <a16:creationId xmlns:a16="http://schemas.microsoft.com/office/drawing/2014/main" id="{EC352BBD-437B-4A09-8969-01FF5C4E54A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33032" y="1291005"/>
            <a:ext cx="5458968" cy="4431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055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D1788A22-B752-33E3-DD34-D288722FE15B}"/>
              </a:ext>
            </a:extLst>
          </p:cNvPr>
          <p:cNvSpPr>
            <a:spLocks noGrp="1"/>
          </p:cNvSpPr>
          <p:nvPr>
            <p:ph type="body" sz="quarter" idx="10"/>
          </p:nvPr>
        </p:nvSpPr>
        <p:spPr/>
        <p:txBody>
          <a:bodyPr>
            <a:normAutofit fontScale="77500" lnSpcReduction="20000"/>
          </a:bodyPr>
          <a:lstStyle/>
          <a:p>
            <a:r>
              <a:rPr lang="pl-PL" dirty="0" err="1"/>
              <a:t>Restorative</a:t>
            </a:r>
            <a:r>
              <a:rPr lang="pl-PL" dirty="0"/>
              <a:t> </a:t>
            </a:r>
            <a:r>
              <a:rPr lang="pl-PL" dirty="0" err="1"/>
              <a:t>justice</a:t>
            </a:r>
            <a:r>
              <a:rPr lang="pl-PL" dirty="0"/>
              <a:t> – 5 </a:t>
            </a:r>
            <a:r>
              <a:rPr lang="pl-PL" dirty="0" err="1"/>
              <a:t>rules</a:t>
            </a:r>
            <a:r>
              <a:rPr lang="pl-PL" dirty="0"/>
              <a:t> </a:t>
            </a:r>
          </a:p>
        </p:txBody>
      </p:sp>
      <p:sp>
        <p:nvSpPr>
          <p:cNvPr id="5" name="Symbol zastępczy tekstu 4">
            <a:extLst>
              <a:ext uri="{FF2B5EF4-FFF2-40B4-BE49-F238E27FC236}">
                <a16:creationId xmlns:a16="http://schemas.microsoft.com/office/drawing/2014/main" id="{70571B4D-783C-33D2-A7D7-36967B503545}"/>
              </a:ext>
            </a:extLst>
          </p:cNvPr>
          <p:cNvSpPr>
            <a:spLocks noGrp="1"/>
          </p:cNvSpPr>
          <p:nvPr>
            <p:ph type="body" sz="quarter" idx="11"/>
          </p:nvPr>
        </p:nvSpPr>
        <p:spPr>
          <a:xfrm>
            <a:off x="234950" y="977900"/>
            <a:ext cx="11496607" cy="5584825"/>
          </a:xfrm>
        </p:spPr>
        <p:txBody>
          <a:bodyPr>
            <a:normAutofit fontScale="92500" lnSpcReduction="20000"/>
          </a:bodyPr>
          <a:lstStyle/>
          <a:p>
            <a:pPr algn="just"/>
            <a:r>
              <a:rPr lang="en-GB" b="1" dirty="0"/>
              <a:t>Invite full participation and consensus.</a:t>
            </a:r>
          </a:p>
          <a:p>
            <a:pPr lvl="1" algn="just"/>
            <a:r>
              <a:rPr lang="en-GB" dirty="0"/>
              <a:t>Give voice to those involved in and affected by a given incident of harm, and </a:t>
            </a:r>
            <a:r>
              <a:rPr lang="en-GB" b="1" dirty="0"/>
              <a:t>invite dialogue among them where appropriate</a:t>
            </a:r>
            <a:r>
              <a:rPr lang="en-GB" dirty="0"/>
              <a:t>. Outcomes decided upon must feel fair and reasonable to all those participating.</a:t>
            </a:r>
          </a:p>
          <a:p>
            <a:pPr algn="just"/>
            <a:r>
              <a:rPr lang="en-GB" b="1" dirty="0"/>
              <a:t>Work towards healing what has been broken.</a:t>
            </a:r>
          </a:p>
          <a:p>
            <a:pPr lvl="1" algn="just"/>
            <a:r>
              <a:rPr lang="en-GB" dirty="0"/>
              <a:t>A restorative response seeks to address the harms – both tangible and intangible – resulting from an incident, and to do what is possible to help meet the needs of any and all affected.</a:t>
            </a:r>
          </a:p>
          <a:p>
            <a:pPr algn="just"/>
            <a:r>
              <a:rPr lang="en-GB" b="1" dirty="0"/>
              <a:t>Seek direct accountability.</a:t>
            </a:r>
          </a:p>
          <a:p>
            <a:pPr lvl="1" algn="just"/>
            <a:r>
              <a:rPr lang="en-GB" dirty="0"/>
              <a:t>People causing harm should be held accountable for their actions to the people whom they have hurt. </a:t>
            </a:r>
            <a:r>
              <a:rPr lang="en-GB" b="1" dirty="0"/>
              <a:t>Appropriate reparation should be discussed and expected.</a:t>
            </a:r>
          </a:p>
          <a:p>
            <a:pPr algn="just"/>
            <a:r>
              <a:rPr lang="en-GB" b="1" dirty="0"/>
              <a:t>Reintegrate where there has been division.</a:t>
            </a:r>
          </a:p>
          <a:p>
            <a:pPr lvl="1" algn="just"/>
            <a:r>
              <a:rPr lang="en-GB" dirty="0"/>
              <a:t>Harmful actions often create outcasts, alienation, and distrust in the community – and these actions may also be symptoms of such conditions. Where possible, </a:t>
            </a:r>
            <a:r>
              <a:rPr lang="en-GB" b="1" dirty="0"/>
              <a:t>restorative justice will help with reintegration and the repair of relationships.</a:t>
            </a:r>
          </a:p>
          <a:p>
            <a:pPr algn="just"/>
            <a:r>
              <a:rPr lang="en-GB" b="1" dirty="0"/>
              <a:t>Strengthen the community and individuals to prevent further harms.</a:t>
            </a:r>
          </a:p>
          <a:p>
            <a:pPr lvl="1" algn="just"/>
            <a:r>
              <a:rPr lang="en-GB" dirty="0"/>
              <a:t>Restorative justice is future-focused and asks the question: “What needs to happen to reduce the chance of people being harmed again?” In this way, the incident itself becomes a catalyst for efforts toward creating a healthier and safer organization or community.</a:t>
            </a:r>
          </a:p>
          <a:p>
            <a:pPr algn="just"/>
            <a:endParaRPr lang="pl-PL" dirty="0"/>
          </a:p>
        </p:txBody>
      </p:sp>
    </p:spTree>
    <p:extLst>
      <p:ext uri="{BB962C8B-B14F-4D97-AF65-F5344CB8AC3E}">
        <p14:creationId xmlns:p14="http://schemas.microsoft.com/office/powerpoint/2010/main" val="472693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1E427BD-3EB9-45DC-9783-AA887AAF839B}"/>
              </a:ext>
            </a:extLst>
          </p:cNvPr>
          <p:cNvSpPr>
            <a:spLocks noGrp="1"/>
          </p:cNvSpPr>
          <p:nvPr>
            <p:ph type="body" sz="quarter" idx="10"/>
          </p:nvPr>
        </p:nvSpPr>
        <p:spPr/>
        <p:txBody>
          <a:bodyPr>
            <a:normAutofit fontScale="55000" lnSpcReduction="20000"/>
          </a:bodyPr>
          <a:lstStyle/>
          <a:p>
            <a:pPr algn="just"/>
            <a:r>
              <a:rPr lang="en-GB" sz="3600" dirty="0"/>
              <a:t>Restorative justice</a:t>
            </a:r>
            <a:endParaRPr lang="en-GB" sz="2000" dirty="0"/>
          </a:p>
        </p:txBody>
      </p:sp>
      <p:sp>
        <p:nvSpPr>
          <p:cNvPr id="5" name="Symbol zastępczy tekstu 4">
            <a:extLst>
              <a:ext uri="{FF2B5EF4-FFF2-40B4-BE49-F238E27FC236}">
                <a16:creationId xmlns:a16="http://schemas.microsoft.com/office/drawing/2014/main" id="{29AED6CC-705A-46CE-52C6-26118640BE71}"/>
              </a:ext>
            </a:extLst>
          </p:cNvPr>
          <p:cNvSpPr>
            <a:spLocks noGrp="1"/>
          </p:cNvSpPr>
          <p:nvPr>
            <p:ph type="body" sz="quarter" idx="11"/>
          </p:nvPr>
        </p:nvSpPr>
        <p:spPr>
          <a:xfrm>
            <a:off x="234950" y="977900"/>
            <a:ext cx="11598462" cy="5584825"/>
          </a:xfrm>
        </p:spPr>
        <p:txBody>
          <a:bodyPr>
            <a:normAutofit/>
          </a:bodyPr>
          <a:lstStyle/>
          <a:p>
            <a:pPr algn="just"/>
            <a:r>
              <a:rPr lang="en-GB" sz="2800" dirty="0"/>
              <a:t>Restorative Justice is a theory of justice that emphasizes repairing the harm caused by criminal </a:t>
            </a:r>
            <a:r>
              <a:rPr lang="en-GB" sz="2800" dirty="0" err="1"/>
              <a:t>behavio</a:t>
            </a:r>
            <a:r>
              <a:rPr lang="pl-PL" sz="2800" dirty="0"/>
              <a:t>u</a:t>
            </a:r>
            <a:r>
              <a:rPr lang="en-GB" sz="2800" dirty="0"/>
              <a:t>r. It is best accomplished through cooperative processes that allow all willing stakeholders to meet, although other approaches are available when that is impossible. </a:t>
            </a:r>
          </a:p>
          <a:p>
            <a:pPr algn="just"/>
            <a:r>
              <a:rPr lang="en-GB" sz="2800" dirty="0"/>
              <a:t>The </a:t>
            </a:r>
            <a:r>
              <a:rPr lang="pl-PL" sz="2800" dirty="0" err="1"/>
              <a:t>main</a:t>
            </a:r>
            <a:r>
              <a:rPr lang="en-GB" sz="2800" dirty="0"/>
              <a:t> principles of restorative justice have been </a:t>
            </a:r>
            <a:r>
              <a:rPr lang="en-GB" sz="2800" dirty="0" err="1"/>
              <a:t>summari</a:t>
            </a:r>
            <a:r>
              <a:rPr lang="pl-PL" sz="2800" dirty="0"/>
              <a:t>s</a:t>
            </a:r>
            <a:r>
              <a:rPr lang="en-GB" sz="2800" dirty="0"/>
              <a:t>ed as follows:</a:t>
            </a:r>
            <a:endParaRPr lang="pl-PL" sz="2800" dirty="0"/>
          </a:p>
          <a:p>
            <a:pPr marL="0" indent="0" algn="just">
              <a:buNone/>
            </a:pPr>
            <a:r>
              <a:rPr lang="pl-PL" sz="2800" dirty="0"/>
              <a:t>	</a:t>
            </a:r>
            <a:r>
              <a:rPr lang="en-GB" sz="2800" dirty="0"/>
              <a:t>- Crime causes harm and justice should focus on </a:t>
            </a:r>
            <a:r>
              <a:rPr lang="pl-PL" sz="2800" dirty="0"/>
              <a:t>	</a:t>
            </a:r>
            <a:r>
              <a:rPr lang="en-GB" sz="2800" dirty="0"/>
              <a:t>repairing that harm.</a:t>
            </a:r>
          </a:p>
          <a:p>
            <a:pPr marL="0" indent="0" algn="just">
              <a:buNone/>
            </a:pPr>
            <a:r>
              <a:rPr lang="pl-PL" sz="2800" dirty="0"/>
              <a:t>	- </a:t>
            </a:r>
            <a:r>
              <a:rPr lang="en-GB" sz="2800" dirty="0"/>
              <a:t>The people most affected by the crime should be </a:t>
            </a:r>
            <a:r>
              <a:rPr lang="pl-PL" sz="2800" dirty="0"/>
              <a:t>	</a:t>
            </a:r>
            <a:r>
              <a:rPr lang="en-GB" sz="2800" dirty="0"/>
              <a:t>able to participate in its resolution.</a:t>
            </a:r>
          </a:p>
          <a:p>
            <a:pPr marL="0" indent="0" algn="just">
              <a:buNone/>
            </a:pPr>
            <a:r>
              <a:rPr lang="pl-PL" sz="2800" dirty="0"/>
              <a:t>	- </a:t>
            </a:r>
            <a:r>
              <a:rPr lang="en-GB" sz="2800" dirty="0"/>
              <a:t>The responsibility of the government is to </a:t>
            </a:r>
            <a:r>
              <a:rPr lang="pl-PL" sz="2800" dirty="0"/>
              <a:t>	</a:t>
            </a:r>
            <a:r>
              <a:rPr lang="en-GB" sz="2800" dirty="0"/>
              <a:t>maintain order and of the community to build </a:t>
            </a:r>
            <a:r>
              <a:rPr lang="pl-PL" sz="2800" dirty="0"/>
              <a:t>	</a:t>
            </a:r>
            <a:r>
              <a:rPr lang="en-GB" sz="2800" dirty="0"/>
              <a:t>peace.</a:t>
            </a:r>
          </a:p>
          <a:p>
            <a:pPr marL="0" indent="0" algn="just">
              <a:buNone/>
            </a:pPr>
            <a:r>
              <a:rPr lang="en-GB" sz="2800" dirty="0">
                <a:hlinkClick r:id="rId2"/>
              </a:rPr>
              <a:t>http://restorativejustice.org</a:t>
            </a:r>
            <a:r>
              <a:rPr lang="pl-PL" sz="2800" dirty="0"/>
              <a:t> </a:t>
            </a:r>
            <a:endParaRPr lang="en-GB" sz="2800" dirty="0"/>
          </a:p>
          <a:p>
            <a:pPr algn="just"/>
            <a:endParaRPr lang="en-GB" sz="2800" dirty="0"/>
          </a:p>
          <a:p>
            <a:endParaRPr lang="pl-PL" dirty="0"/>
          </a:p>
        </p:txBody>
      </p:sp>
    </p:spTree>
    <p:extLst>
      <p:ext uri="{BB962C8B-B14F-4D97-AF65-F5344CB8AC3E}">
        <p14:creationId xmlns:p14="http://schemas.microsoft.com/office/powerpoint/2010/main" val="2734514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6A0B9DCC-FFA7-D4E2-A589-8330A4CC6BFF}"/>
              </a:ext>
            </a:extLst>
          </p:cNvPr>
          <p:cNvSpPr>
            <a:spLocks noGrp="1"/>
          </p:cNvSpPr>
          <p:nvPr>
            <p:ph type="body" sz="quarter" idx="10"/>
          </p:nvPr>
        </p:nvSpPr>
        <p:spPr/>
        <p:txBody>
          <a:bodyPr>
            <a:normAutofit fontScale="77500" lnSpcReduction="20000"/>
          </a:bodyPr>
          <a:lstStyle/>
          <a:p>
            <a:r>
              <a:rPr lang="pl-PL" dirty="0" err="1"/>
              <a:t>Secondary</a:t>
            </a:r>
            <a:r>
              <a:rPr lang="pl-PL" dirty="0"/>
              <a:t> </a:t>
            </a:r>
            <a:r>
              <a:rPr lang="pl-PL" dirty="0" err="1"/>
              <a:t>victimisation</a:t>
            </a:r>
            <a:r>
              <a:rPr lang="pl-PL" dirty="0"/>
              <a:t> </a:t>
            </a:r>
          </a:p>
        </p:txBody>
      </p:sp>
      <p:sp>
        <p:nvSpPr>
          <p:cNvPr id="6" name="Symbol zastępczy tekstu 5">
            <a:extLst>
              <a:ext uri="{FF2B5EF4-FFF2-40B4-BE49-F238E27FC236}">
                <a16:creationId xmlns:a16="http://schemas.microsoft.com/office/drawing/2014/main" id="{96A2A4AD-04B4-6622-A454-A70F9BAB66BB}"/>
              </a:ext>
            </a:extLst>
          </p:cNvPr>
          <p:cNvSpPr>
            <a:spLocks noGrp="1"/>
          </p:cNvSpPr>
          <p:nvPr>
            <p:ph type="body" sz="quarter" idx="11"/>
          </p:nvPr>
        </p:nvSpPr>
        <p:spPr>
          <a:xfrm>
            <a:off x="234950" y="977900"/>
            <a:ext cx="11399331" cy="5584825"/>
          </a:xfrm>
        </p:spPr>
        <p:txBody>
          <a:bodyPr/>
          <a:lstStyle/>
          <a:p>
            <a:pPr algn="just">
              <a:spcBef>
                <a:spcPts val="0"/>
              </a:spcBef>
              <a:spcAft>
                <a:spcPts val="0"/>
              </a:spcAft>
            </a:pPr>
            <a:endParaRPr lang="pl-PL" dirty="0">
              <a:solidFill>
                <a:srgbClr val="0E101A"/>
              </a:solidFill>
              <a:effectLst/>
            </a:endParaRPr>
          </a:p>
          <a:p>
            <a:pPr algn="just">
              <a:spcBef>
                <a:spcPts val="0"/>
              </a:spcBef>
              <a:spcAft>
                <a:spcPts val="0"/>
              </a:spcAft>
            </a:pPr>
            <a:r>
              <a:rPr lang="en-US" dirty="0">
                <a:solidFill>
                  <a:srgbClr val="0E101A"/>
                </a:solidFill>
                <a:effectLst/>
              </a:rPr>
              <a:t>Secondary </a:t>
            </a:r>
            <a:r>
              <a:rPr lang="en-US" dirty="0" err="1">
                <a:solidFill>
                  <a:srgbClr val="0E101A"/>
                </a:solidFill>
                <a:effectLst/>
              </a:rPr>
              <a:t>victimisation</a:t>
            </a:r>
            <a:r>
              <a:rPr lang="en-US" dirty="0">
                <a:solidFill>
                  <a:srgbClr val="0E101A"/>
                </a:solidFill>
                <a:effectLst/>
              </a:rPr>
              <a:t> occurs when the </a:t>
            </a:r>
            <a:r>
              <a:rPr lang="en-US" b="1" dirty="0">
                <a:solidFill>
                  <a:srgbClr val="0E101A"/>
                </a:solidFill>
                <a:effectLst/>
              </a:rPr>
              <a:t>victim suffers further harm not as a direct result of the criminal act but due to how institutions and other individuals deal with the victim</a:t>
            </a:r>
            <a:r>
              <a:rPr lang="en-US" dirty="0">
                <a:solidFill>
                  <a:srgbClr val="0E101A"/>
                </a:solidFill>
                <a:effectLst/>
              </a:rPr>
              <a:t>. </a:t>
            </a:r>
            <a:endParaRPr lang="pl-PL" dirty="0">
              <a:solidFill>
                <a:srgbClr val="0E101A"/>
              </a:solidFill>
              <a:effectLst/>
            </a:endParaRPr>
          </a:p>
          <a:p>
            <a:pPr algn="just">
              <a:spcBef>
                <a:spcPts val="0"/>
              </a:spcBef>
              <a:spcAft>
                <a:spcPts val="0"/>
              </a:spcAft>
            </a:pPr>
            <a:r>
              <a:rPr lang="en-US" dirty="0">
                <a:solidFill>
                  <a:srgbClr val="0E101A"/>
                </a:solidFill>
                <a:effectLst/>
              </a:rPr>
              <a:t>Secondary </a:t>
            </a:r>
            <a:r>
              <a:rPr lang="en-US" dirty="0" err="1">
                <a:solidFill>
                  <a:srgbClr val="0E101A"/>
                </a:solidFill>
                <a:effectLst/>
              </a:rPr>
              <a:t>victimisation</a:t>
            </a:r>
            <a:r>
              <a:rPr lang="en-US" dirty="0">
                <a:solidFill>
                  <a:srgbClr val="0E101A"/>
                </a:solidFill>
                <a:effectLst/>
              </a:rPr>
              <a:t> may be caused, for instance, by repeated exposure of the victim to the perpetrator, repeated interrogation about the same facts, the use of inappropriate language or insensitive comments made by all those who come into contact with victims.</a:t>
            </a:r>
          </a:p>
          <a:p>
            <a:pPr>
              <a:spcBef>
                <a:spcPts val="0"/>
              </a:spcBef>
              <a:spcAft>
                <a:spcPts val="0"/>
              </a:spcAft>
            </a:pPr>
            <a:endParaRPr lang="en-US" dirty="0">
              <a:solidFill>
                <a:srgbClr val="0E101A"/>
              </a:solidFill>
              <a:effectLst/>
            </a:endParaRPr>
          </a:p>
          <a:p>
            <a:pPr algn="ctr">
              <a:spcBef>
                <a:spcPts val="0"/>
              </a:spcBef>
              <a:spcAft>
                <a:spcPts val="0"/>
              </a:spcAft>
            </a:pPr>
            <a:r>
              <a:rPr lang="en-US" b="1" dirty="0">
                <a:solidFill>
                  <a:srgbClr val="00B050"/>
                </a:solidFill>
                <a:effectLst/>
              </a:rPr>
              <a:t>What are examples of secondary </a:t>
            </a:r>
            <a:r>
              <a:rPr lang="en-US" b="1" dirty="0" err="1">
                <a:solidFill>
                  <a:srgbClr val="00B050"/>
                </a:solidFill>
                <a:effectLst/>
              </a:rPr>
              <a:t>victimisation</a:t>
            </a:r>
            <a:r>
              <a:rPr lang="en-US" b="1" dirty="0">
                <a:solidFill>
                  <a:srgbClr val="00B050"/>
                </a:solidFill>
                <a:effectLst/>
              </a:rPr>
              <a:t>? </a:t>
            </a:r>
            <a:endParaRPr lang="en-US" dirty="0">
              <a:solidFill>
                <a:srgbClr val="00B050"/>
              </a:solidFill>
              <a:effectLst/>
            </a:endParaRPr>
          </a:p>
          <a:p>
            <a:pPr>
              <a:spcBef>
                <a:spcPts val="0"/>
              </a:spcBef>
              <a:spcAft>
                <a:spcPts val="0"/>
              </a:spcAft>
            </a:pPr>
            <a:endParaRPr lang="en-US" dirty="0">
              <a:solidFill>
                <a:srgbClr val="0E101A"/>
              </a:solidFill>
              <a:effectLst/>
            </a:endParaRPr>
          </a:p>
        </p:txBody>
      </p:sp>
    </p:spTree>
    <p:extLst>
      <p:ext uri="{BB962C8B-B14F-4D97-AF65-F5344CB8AC3E}">
        <p14:creationId xmlns:p14="http://schemas.microsoft.com/office/powerpoint/2010/main" val="2571133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DB96549-0311-C15C-23E8-98BCD5F370C4}"/>
              </a:ext>
            </a:extLst>
          </p:cNvPr>
          <p:cNvSpPr>
            <a:spLocks noGrp="1"/>
          </p:cNvSpPr>
          <p:nvPr>
            <p:ph type="body" sz="quarter" idx="10"/>
          </p:nvPr>
        </p:nvSpPr>
        <p:spPr/>
        <p:txBody>
          <a:bodyPr>
            <a:normAutofit fontScale="77500" lnSpcReduction="20000"/>
          </a:bodyPr>
          <a:lstStyle/>
          <a:p>
            <a:r>
              <a:rPr lang="pl-PL" dirty="0" err="1"/>
              <a:t>Victim</a:t>
            </a:r>
            <a:r>
              <a:rPr lang="pl-PL" dirty="0"/>
              <a:t> </a:t>
            </a:r>
            <a:r>
              <a:rPr lang="pl-PL" dirty="0" err="1"/>
              <a:t>rigths</a:t>
            </a:r>
            <a:r>
              <a:rPr lang="pl-PL" dirty="0"/>
              <a:t> in the EU law </a:t>
            </a:r>
          </a:p>
        </p:txBody>
      </p:sp>
      <p:sp>
        <p:nvSpPr>
          <p:cNvPr id="3" name="Symbol zastępczy tekstu 2">
            <a:extLst>
              <a:ext uri="{FF2B5EF4-FFF2-40B4-BE49-F238E27FC236}">
                <a16:creationId xmlns:a16="http://schemas.microsoft.com/office/drawing/2014/main" id="{27BB02F0-1127-26D6-F20A-E28489097EF7}"/>
              </a:ext>
            </a:extLst>
          </p:cNvPr>
          <p:cNvSpPr>
            <a:spLocks noGrp="1"/>
          </p:cNvSpPr>
          <p:nvPr>
            <p:ph type="body" sz="quarter" idx="11"/>
          </p:nvPr>
        </p:nvSpPr>
        <p:spPr>
          <a:xfrm>
            <a:off x="234951" y="977900"/>
            <a:ext cx="5407092" cy="5584825"/>
          </a:xfrm>
        </p:spPr>
        <p:txBody>
          <a:bodyPr/>
          <a:lstStyle/>
          <a:p>
            <a:pPr algn="just"/>
            <a:endParaRPr lang="en-GB" dirty="0"/>
          </a:p>
          <a:p>
            <a:pPr algn="just"/>
            <a:r>
              <a:rPr lang="en-GB" dirty="0"/>
              <a:t>The criminal process must also be fair to the victim of the crime. There are no mandatory rules under EU law on how this fairness must be ensured. The provisions of the directives are quite general and the states have a significant margin of appreciation in the implementation of the provisions. </a:t>
            </a:r>
          </a:p>
          <a:p>
            <a:pPr algn="just"/>
            <a:endParaRPr lang="pl-PL" dirty="0"/>
          </a:p>
        </p:txBody>
      </p:sp>
      <p:graphicFrame>
        <p:nvGraphicFramePr>
          <p:cNvPr id="4" name="Diagram 3">
            <a:extLst>
              <a:ext uri="{FF2B5EF4-FFF2-40B4-BE49-F238E27FC236}">
                <a16:creationId xmlns:a16="http://schemas.microsoft.com/office/drawing/2014/main" id="{0502FFE4-A42A-D8D9-6AF3-502CC8C74164}"/>
              </a:ext>
            </a:extLst>
          </p:cNvPr>
          <p:cNvGraphicFramePr/>
          <p:nvPr>
            <p:extLst>
              <p:ext uri="{D42A27DB-BD31-4B8C-83A1-F6EECF244321}">
                <p14:modId xmlns:p14="http://schemas.microsoft.com/office/powerpoint/2010/main" val="2462901338"/>
              </p:ext>
            </p:extLst>
          </p:nvPr>
        </p:nvGraphicFramePr>
        <p:xfrm>
          <a:off x="4804383" y="114405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6106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6AB6393-4D5C-C4D2-CBCB-5EEF2CF7BE92}"/>
              </a:ext>
            </a:extLst>
          </p:cNvPr>
          <p:cNvSpPr>
            <a:spLocks noGrp="1"/>
          </p:cNvSpPr>
          <p:nvPr>
            <p:ph type="body" sz="quarter" idx="10"/>
          </p:nvPr>
        </p:nvSpPr>
        <p:spPr/>
        <p:txBody>
          <a:bodyPr>
            <a:normAutofit fontScale="77500" lnSpcReduction="20000"/>
          </a:bodyPr>
          <a:lstStyle/>
          <a:p>
            <a:r>
              <a:rPr lang="pl-PL" sz="2800" dirty="0"/>
              <a:t>Right to </a:t>
            </a:r>
            <a:r>
              <a:rPr lang="pl-PL" sz="2800" dirty="0" err="1"/>
              <a:t>information</a:t>
            </a:r>
            <a:r>
              <a:rPr lang="pl-PL" sz="2800" dirty="0"/>
              <a:t> </a:t>
            </a:r>
            <a:endParaRPr lang="pl-PL" dirty="0"/>
          </a:p>
        </p:txBody>
      </p:sp>
      <p:sp>
        <p:nvSpPr>
          <p:cNvPr id="3" name="Symbol zastępczy tekstu 2">
            <a:extLst>
              <a:ext uri="{FF2B5EF4-FFF2-40B4-BE49-F238E27FC236}">
                <a16:creationId xmlns:a16="http://schemas.microsoft.com/office/drawing/2014/main" id="{24AE1407-7E71-20F9-A333-6740C947BC87}"/>
              </a:ext>
            </a:extLst>
          </p:cNvPr>
          <p:cNvSpPr>
            <a:spLocks noGrp="1"/>
          </p:cNvSpPr>
          <p:nvPr>
            <p:ph type="body" sz="quarter" idx="11"/>
          </p:nvPr>
        </p:nvSpPr>
        <p:spPr/>
        <p:txBody>
          <a:bodyPr>
            <a:normAutofit/>
          </a:bodyPr>
          <a:lstStyle/>
          <a:p>
            <a:pPr algn="just">
              <a:spcBef>
                <a:spcPts val="0"/>
              </a:spcBef>
              <a:spcAft>
                <a:spcPts val="0"/>
              </a:spcAft>
            </a:pPr>
            <a:r>
              <a:rPr lang="en-US" i="1" dirty="0">
                <a:solidFill>
                  <a:srgbClr val="0E101A"/>
                </a:solidFill>
                <a:effectLst/>
              </a:rPr>
              <a:t>Article 3 </a:t>
            </a:r>
            <a:r>
              <a:rPr lang="en-US" b="1" dirty="0">
                <a:solidFill>
                  <a:srgbClr val="0E101A"/>
                </a:solidFill>
                <a:effectLst/>
              </a:rPr>
              <a:t>Right to understand and to be understood</a:t>
            </a:r>
            <a:endParaRPr lang="pl-PL" b="1" dirty="0">
              <a:solidFill>
                <a:srgbClr val="0E101A"/>
              </a:solidFill>
              <a:effectLst/>
            </a:endParaRPr>
          </a:p>
          <a:p>
            <a:pPr algn="just">
              <a:spcBef>
                <a:spcPts val="0"/>
              </a:spcBef>
              <a:spcAft>
                <a:spcPts val="0"/>
              </a:spcAft>
            </a:pPr>
            <a:endParaRPr lang="en-US" dirty="0">
              <a:solidFill>
                <a:srgbClr val="0E101A"/>
              </a:solidFill>
              <a:effectLst/>
            </a:endParaRPr>
          </a:p>
          <a:p>
            <a:pPr algn="just">
              <a:spcBef>
                <a:spcPts val="0"/>
              </a:spcBef>
              <a:spcAft>
                <a:spcPts val="0"/>
              </a:spcAft>
            </a:pPr>
            <a:r>
              <a:rPr lang="en-US" dirty="0">
                <a:solidFill>
                  <a:srgbClr val="0E101A"/>
                </a:solidFill>
                <a:effectLst/>
              </a:rPr>
              <a:t>1. Member States shall take appropriate measures to assist victims </a:t>
            </a:r>
            <a:r>
              <a:rPr lang="en-US" b="1" dirty="0">
                <a:solidFill>
                  <a:srgbClr val="FFC000"/>
                </a:solidFill>
                <a:effectLst/>
              </a:rPr>
              <a:t>to understand and to be understood from the first contact and during any further necessary interaction they have with a competent authority </a:t>
            </a:r>
            <a:r>
              <a:rPr lang="en-US" dirty="0">
                <a:solidFill>
                  <a:srgbClr val="0E101A"/>
                </a:solidFill>
                <a:effectLst/>
              </a:rPr>
              <a:t>in the context of criminal proceedings, including where information is provided by that authority.</a:t>
            </a:r>
          </a:p>
          <a:p>
            <a:pPr algn="just">
              <a:spcBef>
                <a:spcPts val="0"/>
              </a:spcBef>
              <a:spcAft>
                <a:spcPts val="0"/>
              </a:spcAft>
            </a:pPr>
            <a:endParaRPr lang="pl-PL" dirty="0">
              <a:solidFill>
                <a:srgbClr val="0E101A"/>
              </a:solidFill>
            </a:endParaRPr>
          </a:p>
          <a:p>
            <a:pPr algn="just">
              <a:spcBef>
                <a:spcPts val="0"/>
              </a:spcBef>
              <a:spcAft>
                <a:spcPts val="0"/>
              </a:spcAft>
            </a:pPr>
            <a:r>
              <a:rPr lang="en-US" dirty="0">
                <a:solidFill>
                  <a:srgbClr val="0E101A"/>
                </a:solidFill>
                <a:effectLst/>
              </a:rPr>
              <a:t>Member states should communicate in simple and accessible language – orally and in writing. </a:t>
            </a:r>
          </a:p>
          <a:p>
            <a:pPr algn="just">
              <a:spcBef>
                <a:spcPts val="0"/>
              </a:spcBef>
              <a:spcAft>
                <a:spcPts val="0"/>
              </a:spcAft>
            </a:pPr>
            <a:endParaRPr lang="pl-PL" dirty="0">
              <a:solidFill>
                <a:srgbClr val="0E101A"/>
              </a:solidFill>
              <a:effectLst/>
            </a:endParaRPr>
          </a:p>
          <a:p>
            <a:pPr algn="just">
              <a:spcBef>
                <a:spcPts val="0"/>
              </a:spcBef>
              <a:spcAft>
                <a:spcPts val="0"/>
              </a:spcAft>
            </a:pPr>
            <a:r>
              <a:rPr lang="en-US" dirty="0">
                <a:solidFill>
                  <a:srgbClr val="0E101A"/>
                </a:solidFill>
                <a:effectLst/>
              </a:rPr>
              <a:t>If a victim wants, he or she should be allowed to be accompanied by a person of his/her choice. </a:t>
            </a:r>
          </a:p>
          <a:p>
            <a:pPr algn="just">
              <a:spcBef>
                <a:spcPts val="0"/>
              </a:spcBef>
              <a:spcAft>
                <a:spcPts val="0"/>
              </a:spcAft>
            </a:pPr>
            <a:endParaRPr lang="en-US" dirty="0">
              <a:solidFill>
                <a:srgbClr val="0E101A"/>
              </a:solidFill>
              <a:effectLst/>
            </a:endParaRPr>
          </a:p>
        </p:txBody>
      </p:sp>
      <p:pic>
        <p:nvPicPr>
          <p:cNvPr id="4" name="Picture 2" descr="Privacy Philippines - Right to be Informed. Under R.A. 10173, your personal  data is treated almost literally in the same way as your own personal  property. Thus, it should never be collected,">
            <a:extLst>
              <a:ext uri="{FF2B5EF4-FFF2-40B4-BE49-F238E27FC236}">
                <a16:creationId xmlns:a16="http://schemas.microsoft.com/office/drawing/2014/main" id="{84421735-5745-FE05-6F64-0CF0FC4103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53" r="4862" b="18939"/>
          <a:stretch/>
        </p:blipFill>
        <p:spPr bwMode="auto">
          <a:xfrm>
            <a:off x="9053205" y="1990827"/>
            <a:ext cx="3026270" cy="2876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803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7B898-5279-3B44-76A7-C2F965CE7346}"/>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BAD1EF0-B62E-57A3-BACD-F2D744592814}"/>
              </a:ext>
            </a:extLst>
          </p:cNvPr>
          <p:cNvSpPr>
            <a:spLocks noGrp="1"/>
          </p:cNvSpPr>
          <p:nvPr>
            <p:ph type="body" sz="quarter" idx="10"/>
          </p:nvPr>
        </p:nvSpPr>
        <p:spPr/>
        <p:txBody>
          <a:bodyPr>
            <a:normAutofit fontScale="70000" lnSpcReduction="20000"/>
          </a:bodyPr>
          <a:lstStyle/>
          <a:p>
            <a:r>
              <a:rPr lang="pl-PL" sz="2800" dirty="0"/>
              <a:t>Right to </a:t>
            </a:r>
            <a:r>
              <a:rPr lang="pl-PL" sz="2800" dirty="0" err="1"/>
              <a:t>information</a:t>
            </a:r>
            <a:r>
              <a:rPr lang="pl-PL" sz="2800" dirty="0"/>
              <a:t> - minimum </a:t>
            </a:r>
            <a:r>
              <a:rPr lang="pl-PL" sz="2800" dirty="0" err="1"/>
              <a:t>scope</a:t>
            </a:r>
            <a:r>
              <a:rPr lang="pl-PL" sz="2800" dirty="0"/>
              <a:t> of the </a:t>
            </a:r>
            <a:r>
              <a:rPr lang="pl-PL" sz="2800" dirty="0" err="1"/>
              <a:t>letter</a:t>
            </a:r>
            <a:r>
              <a:rPr lang="pl-PL" sz="2800" dirty="0"/>
              <a:t> of </a:t>
            </a:r>
            <a:r>
              <a:rPr lang="pl-PL" sz="2800" dirty="0" err="1"/>
              <a:t>rights</a:t>
            </a:r>
            <a:r>
              <a:rPr lang="pl-PL" sz="2800" dirty="0"/>
              <a:t> (</a:t>
            </a:r>
            <a:r>
              <a:rPr lang="pl-PL" sz="2800" dirty="0" err="1"/>
              <a:t>article</a:t>
            </a:r>
            <a:r>
              <a:rPr lang="pl-PL" sz="2800" dirty="0"/>
              <a:t> 4) </a:t>
            </a:r>
            <a:endParaRPr lang="pl-PL" dirty="0"/>
          </a:p>
        </p:txBody>
      </p:sp>
      <p:sp>
        <p:nvSpPr>
          <p:cNvPr id="3" name="Symbol zastępczy tekstu 2">
            <a:extLst>
              <a:ext uri="{FF2B5EF4-FFF2-40B4-BE49-F238E27FC236}">
                <a16:creationId xmlns:a16="http://schemas.microsoft.com/office/drawing/2014/main" id="{502BF8D5-6FCC-3C66-1375-B7118EE2E607}"/>
              </a:ext>
            </a:extLst>
          </p:cNvPr>
          <p:cNvSpPr>
            <a:spLocks noGrp="1"/>
          </p:cNvSpPr>
          <p:nvPr>
            <p:ph type="body" sz="quarter" idx="11"/>
          </p:nvPr>
        </p:nvSpPr>
        <p:spPr>
          <a:xfrm>
            <a:off x="234950" y="715253"/>
            <a:ext cx="11516063" cy="5584825"/>
          </a:xfrm>
        </p:spPr>
        <p:txBody>
          <a:bodyPr>
            <a:noAutofit/>
          </a:bodyPr>
          <a:lstStyle/>
          <a:p>
            <a:pPr marL="0" indent="0" algn="just">
              <a:buNone/>
            </a:pPr>
            <a:r>
              <a:rPr lang="en-GB" sz="1800" dirty="0"/>
              <a:t>(a)</a:t>
            </a:r>
            <a:r>
              <a:rPr lang="pl-PL" sz="1800" dirty="0"/>
              <a:t>  </a:t>
            </a:r>
            <a:r>
              <a:rPr lang="en-GB" sz="1800" dirty="0"/>
              <a:t>the type of support they can obtain and from whom, including, where relevant, basic information about access to medical support, any specialist support, including psychological support, and alternative accommodation;</a:t>
            </a:r>
          </a:p>
          <a:p>
            <a:pPr marL="0" indent="0" algn="just">
              <a:buNone/>
            </a:pPr>
            <a:r>
              <a:rPr lang="en-GB" sz="1800" dirty="0"/>
              <a:t>(b)</a:t>
            </a:r>
            <a:r>
              <a:rPr lang="pl-PL" sz="1800" dirty="0"/>
              <a:t> </a:t>
            </a:r>
            <a:r>
              <a:rPr lang="en-GB" sz="1800" b="1" dirty="0"/>
              <a:t>the procedures for making complaints with regard to a criminal offence and their role in connection with such procedures</a:t>
            </a:r>
            <a:r>
              <a:rPr lang="en-GB" sz="1800" dirty="0"/>
              <a:t>;</a:t>
            </a:r>
          </a:p>
          <a:p>
            <a:pPr marL="0" indent="0" algn="just">
              <a:buNone/>
            </a:pPr>
            <a:r>
              <a:rPr lang="en-GB" sz="1800" dirty="0"/>
              <a:t>(c)</a:t>
            </a:r>
            <a:r>
              <a:rPr lang="pl-PL" sz="1800" dirty="0"/>
              <a:t> </a:t>
            </a:r>
            <a:r>
              <a:rPr lang="en-GB" sz="1800" dirty="0"/>
              <a:t>how and under what conditions they can obtain </a:t>
            </a:r>
            <a:r>
              <a:rPr lang="en-GB" sz="1800" b="1" dirty="0"/>
              <a:t>protection, including protection measures</a:t>
            </a:r>
            <a:r>
              <a:rPr lang="en-GB" sz="1800" dirty="0"/>
              <a:t>;</a:t>
            </a:r>
          </a:p>
          <a:p>
            <a:pPr marL="0" indent="0" algn="just">
              <a:buNone/>
            </a:pPr>
            <a:r>
              <a:rPr lang="en-GB" sz="1800" dirty="0"/>
              <a:t>(d)</a:t>
            </a:r>
            <a:r>
              <a:rPr lang="pl-PL" sz="1800" dirty="0"/>
              <a:t> </a:t>
            </a:r>
            <a:r>
              <a:rPr lang="en-GB" sz="1800" dirty="0"/>
              <a:t>how and under what conditions they can access </a:t>
            </a:r>
            <a:r>
              <a:rPr lang="en-GB" sz="1800" b="1" dirty="0"/>
              <a:t>legal advice, legal aid and any other sort of advice</a:t>
            </a:r>
            <a:r>
              <a:rPr lang="en-GB" sz="1800" dirty="0"/>
              <a:t>;</a:t>
            </a:r>
          </a:p>
          <a:p>
            <a:pPr marL="0" indent="0" algn="just">
              <a:buNone/>
            </a:pPr>
            <a:r>
              <a:rPr lang="en-GB" sz="1800" dirty="0"/>
              <a:t>(e)</a:t>
            </a:r>
            <a:r>
              <a:rPr lang="pl-PL" sz="1800" dirty="0"/>
              <a:t> </a:t>
            </a:r>
            <a:r>
              <a:rPr lang="en-GB" sz="1800" dirty="0"/>
              <a:t>how and under what conditions they can access </a:t>
            </a:r>
            <a:r>
              <a:rPr lang="en-GB" sz="1800" b="1" dirty="0"/>
              <a:t>compensation</a:t>
            </a:r>
            <a:r>
              <a:rPr lang="en-GB" sz="1800" dirty="0"/>
              <a:t>;</a:t>
            </a:r>
          </a:p>
          <a:p>
            <a:pPr marL="0" indent="0" algn="just">
              <a:buNone/>
            </a:pPr>
            <a:r>
              <a:rPr lang="en-GB" sz="1800" dirty="0"/>
              <a:t>(f)</a:t>
            </a:r>
            <a:r>
              <a:rPr lang="pl-PL" sz="1800" dirty="0"/>
              <a:t> </a:t>
            </a:r>
            <a:r>
              <a:rPr lang="en-GB" sz="1800" dirty="0"/>
              <a:t>how and under what conditions they are entitled to </a:t>
            </a:r>
            <a:r>
              <a:rPr lang="en-GB" sz="1800" b="1" dirty="0"/>
              <a:t>interpretation and translation</a:t>
            </a:r>
            <a:r>
              <a:rPr lang="en-GB" sz="1800" dirty="0"/>
              <a:t>;</a:t>
            </a:r>
            <a:r>
              <a:rPr lang="pl-PL" sz="1800" dirty="0"/>
              <a:t> </a:t>
            </a:r>
            <a:r>
              <a:rPr lang="pl-PL" sz="1800" dirty="0">
                <a:sym typeface="Wingdings" panose="05000000000000000000" pitchFamily="2" charset="2"/>
              </a:rPr>
              <a:t> </a:t>
            </a:r>
            <a:r>
              <a:rPr lang="pl-PL" sz="1800" b="1" dirty="0" err="1">
                <a:sym typeface="Wingdings" panose="05000000000000000000" pitchFamily="2" charset="2"/>
              </a:rPr>
              <a:t>see</a:t>
            </a:r>
            <a:r>
              <a:rPr lang="pl-PL" sz="1800" b="1" dirty="0">
                <a:sym typeface="Wingdings" panose="05000000000000000000" pitchFamily="2" charset="2"/>
              </a:rPr>
              <a:t> </a:t>
            </a:r>
            <a:r>
              <a:rPr lang="pl-PL" sz="1800" b="1" dirty="0" err="1">
                <a:sym typeface="Wingdings" panose="05000000000000000000" pitchFamily="2" charset="2"/>
              </a:rPr>
              <a:t>article</a:t>
            </a:r>
            <a:r>
              <a:rPr lang="pl-PL" sz="1800" b="1" dirty="0">
                <a:sym typeface="Wingdings" panose="05000000000000000000" pitchFamily="2" charset="2"/>
              </a:rPr>
              <a:t> 7 of the </a:t>
            </a:r>
            <a:r>
              <a:rPr lang="pl-PL" sz="1800" b="1" dirty="0" err="1">
                <a:sym typeface="Wingdings" panose="05000000000000000000" pitchFamily="2" charset="2"/>
              </a:rPr>
              <a:t>directive</a:t>
            </a:r>
            <a:r>
              <a:rPr lang="pl-PL" sz="1800" b="1" dirty="0">
                <a:sym typeface="Wingdings" panose="05000000000000000000" pitchFamily="2" charset="2"/>
              </a:rPr>
              <a:t> 2012/29</a:t>
            </a:r>
            <a:endParaRPr lang="en-GB" sz="1800" b="1" dirty="0"/>
          </a:p>
          <a:p>
            <a:pPr marL="0" indent="0" algn="just">
              <a:buNone/>
            </a:pPr>
            <a:r>
              <a:rPr lang="en-GB" sz="1800" dirty="0"/>
              <a:t>(g)</a:t>
            </a:r>
            <a:r>
              <a:rPr lang="pl-PL" sz="1800" dirty="0"/>
              <a:t> </a:t>
            </a:r>
            <a:r>
              <a:rPr lang="en-GB" sz="1800" dirty="0"/>
              <a:t>if they are resident in a Member State other than that where the criminal offence was committed, any special measures, procedures or arrangements, which are available to protect their interests in the Member State where the first contact with the competent authority is made;</a:t>
            </a:r>
          </a:p>
          <a:p>
            <a:pPr marL="0" indent="0" algn="just">
              <a:buNone/>
            </a:pPr>
            <a:r>
              <a:rPr lang="en-GB" sz="1800" dirty="0"/>
              <a:t>(h)</a:t>
            </a:r>
            <a:r>
              <a:rPr lang="pl-PL" sz="1800" dirty="0"/>
              <a:t> </a:t>
            </a:r>
            <a:r>
              <a:rPr lang="en-GB" sz="1800" dirty="0"/>
              <a:t>the available procedures for making complaints where their rights are not respected by the competent authority operating within the context of criminal proceedings;</a:t>
            </a:r>
          </a:p>
          <a:p>
            <a:pPr marL="0" indent="0" algn="just">
              <a:buNone/>
            </a:pPr>
            <a:r>
              <a:rPr lang="en-GB" sz="1800" dirty="0"/>
              <a:t>(</a:t>
            </a:r>
            <a:r>
              <a:rPr lang="en-GB" sz="1800" dirty="0" err="1"/>
              <a:t>i</a:t>
            </a:r>
            <a:r>
              <a:rPr lang="en-GB" sz="1800" dirty="0"/>
              <a:t>)</a:t>
            </a:r>
            <a:r>
              <a:rPr lang="pl-PL" sz="1800" dirty="0"/>
              <a:t> </a:t>
            </a:r>
            <a:r>
              <a:rPr lang="en-GB" sz="1800" dirty="0"/>
              <a:t>the contact details for communications about their case;</a:t>
            </a:r>
          </a:p>
          <a:p>
            <a:pPr marL="0" indent="0" algn="just">
              <a:buNone/>
            </a:pPr>
            <a:r>
              <a:rPr lang="en-GB" sz="1800" dirty="0"/>
              <a:t>(j)</a:t>
            </a:r>
            <a:r>
              <a:rPr lang="pl-PL" sz="1800" dirty="0"/>
              <a:t> </a:t>
            </a:r>
            <a:r>
              <a:rPr lang="en-GB" sz="1800" b="1" dirty="0"/>
              <a:t>the available restorative justice services</a:t>
            </a:r>
            <a:r>
              <a:rPr lang="en-GB" sz="1800" dirty="0"/>
              <a:t>;</a:t>
            </a:r>
          </a:p>
          <a:p>
            <a:pPr marL="0" indent="0" algn="just">
              <a:buNone/>
            </a:pPr>
            <a:r>
              <a:rPr lang="en-GB" sz="1800" dirty="0"/>
              <a:t>(k)</a:t>
            </a:r>
            <a:r>
              <a:rPr lang="pl-PL" sz="1800" dirty="0"/>
              <a:t> </a:t>
            </a:r>
            <a:r>
              <a:rPr lang="en-GB" sz="1800" dirty="0"/>
              <a:t>how and under what conditions expenses incurred as a result of their participation in the criminal proceedings can be reimbursed.</a:t>
            </a:r>
          </a:p>
          <a:p>
            <a:pPr marL="0" indent="0" algn="just">
              <a:spcBef>
                <a:spcPts val="0"/>
              </a:spcBef>
              <a:spcAft>
                <a:spcPts val="0"/>
              </a:spcAft>
              <a:buNone/>
            </a:pPr>
            <a:endParaRPr lang="en-US" sz="1800" dirty="0">
              <a:solidFill>
                <a:srgbClr val="0E101A"/>
              </a:solidFill>
              <a:effectLst/>
            </a:endParaRPr>
          </a:p>
        </p:txBody>
      </p:sp>
    </p:spTree>
    <p:extLst>
      <p:ext uri="{BB962C8B-B14F-4D97-AF65-F5344CB8AC3E}">
        <p14:creationId xmlns:p14="http://schemas.microsoft.com/office/powerpoint/2010/main" val="2766396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E08642ED-B31B-CF85-9A75-5AE376DBF3FA}"/>
              </a:ext>
            </a:extLst>
          </p:cNvPr>
          <p:cNvPicPr>
            <a:picLocks noChangeAspect="1"/>
          </p:cNvPicPr>
          <p:nvPr/>
        </p:nvPicPr>
        <p:blipFill>
          <a:blip r:embed="rId2"/>
          <a:stretch>
            <a:fillRect/>
          </a:stretch>
        </p:blipFill>
        <p:spPr>
          <a:xfrm>
            <a:off x="0" y="137160"/>
            <a:ext cx="12192000" cy="6583679"/>
          </a:xfrm>
          <a:prstGeom prst="rect">
            <a:avLst/>
          </a:prstGeom>
          <a:noFill/>
        </p:spPr>
      </p:pic>
    </p:spTree>
    <p:extLst>
      <p:ext uri="{BB962C8B-B14F-4D97-AF65-F5344CB8AC3E}">
        <p14:creationId xmlns:p14="http://schemas.microsoft.com/office/powerpoint/2010/main" val="2424106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F1221-731E-7D1F-49E2-7D9C37FB4589}"/>
            </a:ext>
          </a:extLst>
        </p:cNvPr>
        <p:cNvGrpSpPr/>
        <p:nvPr/>
      </p:nvGrpSpPr>
      <p:grpSpPr>
        <a:xfrm>
          <a:off x="0" y="0"/>
          <a:ext cx="0" cy="0"/>
          <a:chOff x="0" y="0"/>
          <a:chExt cx="0" cy="0"/>
        </a:xfrm>
      </p:grpSpPr>
      <p:pic>
        <p:nvPicPr>
          <p:cNvPr id="3" name="Obraz 2">
            <a:extLst>
              <a:ext uri="{FF2B5EF4-FFF2-40B4-BE49-F238E27FC236}">
                <a16:creationId xmlns:a16="http://schemas.microsoft.com/office/drawing/2014/main" id="{E1334184-7E87-109E-930C-65E8AC0DEB64}"/>
              </a:ext>
            </a:extLst>
          </p:cNvPr>
          <p:cNvPicPr>
            <a:picLocks noChangeAspect="1"/>
          </p:cNvPicPr>
          <p:nvPr/>
        </p:nvPicPr>
        <p:blipFill>
          <a:blip r:embed="rId2"/>
          <a:stretch>
            <a:fillRect/>
          </a:stretch>
        </p:blipFill>
        <p:spPr>
          <a:xfrm>
            <a:off x="0" y="18567"/>
            <a:ext cx="12192000" cy="6820866"/>
          </a:xfrm>
          <a:prstGeom prst="rect">
            <a:avLst/>
          </a:prstGeom>
        </p:spPr>
      </p:pic>
    </p:spTree>
    <p:extLst>
      <p:ext uri="{BB962C8B-B14F-4D97-AF65-F5344CB8AC3E}">
        <p14:creationId xmlns:p14="http://schemas.microsoft.com/office/powerpoint/2010/main" val="1430736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5F9EF4D8-7E90-7BBE-FE9C-5571E97F21F5}"/>
              </a:ext>
            </a:extLst>
          </p:cNvPr>
          <p:cNvSpPr>
            <a:spLocks noGrp="1"/>
          </p:cNvSpPr>
          <p:nvPr>
            <p:ph type="body" sz="quarter" idx="10"/>
          </p:nvPr>
        </p:nvSpPr>
        <p:spPr/>
        <p:txBody>
          <a:bodyPr>
            <a:normAutofit fontScale="77500" lnSpcReduction="20000"/>
          </a:bodyPr>
          <a:lstStyle/>
          <a:p>
            <a:r>
              <a:rPr lang="pl-PL" sz="2800" dirty="0"/>
              <a:t>Right to </a:t>
            </a:r>
            <a:r>
              <a:rPr lang="pl-PL" sz="2800" dirty="0" err="1"/>
              <a:t>information</a:t>
            </a:r>
            <a:r>
              <a:rPr lang="pl-PL" sz="2800" dirty="0"/>
              <a:t> – </a:t>
            </a:r>
            <a:r>
              <a:rPr lang="pl-PL" sz="2800" dirty="0" err="1"/>
              <a:t>article</a:t>
            </a:r>
            <a:r>
              <a:rPr lang="pl-PL" sz="2800" dirty="0"/>
              <a:t> 6</a:t>
            </a:r>
            <a:endParaRPr lang="pl-PL" dirty="0"/>
          </a:p>
        </p:txBody>
      </p:sp>
      <p:sp>
        <p:nvSpPr>
          <p:cNvPr id="5" name="Symbol zastępczy tekstu 4">
            <a:extLst>
              <a:ext uri="{FF2B5EF4-FFF2-40B4-BE49-F238E27FC236}">
                <a16:creationId xmlns:a16="http://schemas.microsoft.com/office/drawing/2014/main" id="{FE54969C-92EA-3D5B-1602-AE57B3769F43}"/>
              </a:ext>
            </a:extLst>
          </p:cNvPr>
          <p:cNvSpPr>
            <a:spLocks noGrp="1"/>
          </p:cNvSpPr>
          <p:nvPr>
            <p:ph type="body" sz="quarter" idx="11"/>
          </p:nvPr>
        </p:nvSpPr>
        <p:spPr/>
        <p:txBody>
          <a:bodyPr>
            <a:normAutofit lnSpcReduction="10000"/>
          </a:bodyPr>
          <a:lstStyle/>
          <a:p>
            <a:pPr marL="0" indent="0" algn="just">
              <a:buNone/>
            </a:pPr>
            <a:r>
              <a:rPr lang="en-GB" sz="2000" b="1" dirty="0"/>
              <a:t>Right to receive information about their case</a:t>
            </a:r>
          </a:p>
          <a:p>
            <a:pPr algn="just"/>
            <a:r>
              <a:rPr lang="en-GB" sz="2000" dirty="0"/>
              <a:t>1.   Member States shall ensure that victims are notified without unnecessary delay of their</a:t>
            </a:r>
            <a:r>
              <a:rPr lang="en-GB" sz="2000" b="1" dirty="0"/>
              <a:t> </a:t>
            </a:r>
            <a:r>
              <a:rPr lang="en-GB" sz="2000" b="1" dirty="0">
                <a:solidFill>
                  <a:srgbClr val="FFC000"/>
                </a:solidFill>
              </a:rPr>
              <a:t>right to receive the following information about the criminal proceedings</a:t>
            </a:r>
            <a:r>
              <a:rPr lang="en-GB" sz="2000" b="1" dirty="0"/>
              <a:t> </a:t>
            </a:r>
            <a:r>
              <a:rPr lang="en-GB" sz="2000" dirty="0"/>
              <a:t>instituted as a result of the complaint with regard to a criminal offence suffered by the victim and that, upon request, they receive such information:</a:t>
            </a:r>
          </a:p>
          <a:p>
            <a:pPr lvl="1" algn="just"/>
            <a:r>
              <a:rPr lang="en-GB" sz="2000" dirty="0"/>
              <a:t>(a)</a:t>
            </a:r>
            <a:r>
              <a:rPr lang="pl-PL" sz="2000" dirty="0"/>
              <a:t> </a:t>
            </a:r>
            <a:r>
              <a:rPr lang="en-GB" sz="2000" b="1" dirty="0">
                <a:solidFill>
                  <a:srgbClr val="FFC000"/>
                </a:solidFill>
              </a:rPr>
              <a:t>any decision not to proceed with or to end an investigation or not to prosecute the offender</a:t>
            </a:r>
            <a:r>
              <a:rPr lang="en-GB" sz="2000" b="1" dirty="0"/>
              <a:t>;</a:t>
            </a:r>
          </a:p>
          <a:p>
            <a:pPr lvl="1" algn="just"/>
            <a:r>
              <a:rPr lang="en-GB" sz="2000" dirty="0"/>
              <a:t>(b)</a:t>
            </a:r>
            <a:r>
              <a:rPr lang="pl-PL" sz="2000" dirty="0"/>
              <a:t> </a:t>
            </a:r>
            <a:r>
              <a:rPr lang="en-GB" sz="2000" b="1" dirty="0">
                <a:solidFill>
                  <a:srgbClr val="FFC000"/>
                </a:solidFill>
              </a:rPr>
              <a:t>the time and place of the trial, and the nature of the charges against the offender</a:t>
            </a:r>
            <a:r>
              <a:rPr lang="en-GB" sz="2000" dirty="0"/>
              <a:t>.</a:t>
            </a:r>
          </a:p>
          <a:p>
            <a:pPr algn="just"/>
            <a:r>
              <a:rPr lang="en-GB" sz="2000" dirty="0"/>
              <a:t>2.   Member States shall ensure that</a:t>
            </a:r>
            <a:r>
              <a:rPr lang="en-GB" sz="2000" b="1" dirty="0"/>
              <a:t>, </a:t>
            </a:r>
            <a:r>
              <a:rPr lang="en-GB" sz="2000" b="1" dirty="0">
                <a:solidFill>
                  <a:srgbClr val="FFC000"/>
                </a:solidFill>
              </a:rPr>
              <a:t>in accordance with their role in the relevant criminal justice system</a:t>
            </a:r>
            <a:r>
              <a:rPr lang="en-GB" sz="2000" dirty="0"/>
              <a:t>, victims are notified without unnecessary delay of their right to receive the following information about the criminal proceedings instituted as a result of the complaint with regard to a criminal offence suffered by them and that, upon request, they receive such information:</a:t>
            </a:r>
          </a:p>
          <a:p>
            <a:pPr lvl="1" algn="just"/>
            <a:r>
              <a:rPr lang="en-GB" sz="2000" dirty="0"/>
              <a:t>(a)</a:t>
            </a:r>
            <a:r>
              <a:rPr lang="pl-PL" sz="2000" dirty="0"/>
              <a:t> </a:t>
            </a:r>
            <a:r>
              <a:rPr lang="en-GB" sz="2000" dirty="0"/>
              <a:t>any final judgment in a trial;</a:t>
            </a:r>
          </a:p>
          <a:p>
            <a:pPr lvl="1" algn="just"/>
            <a:r>
              <a:rPr lang="en-GB" sz="2000" dirty="0"/>
              <a:t>(b)</a:t>
            </a:r>
            <a:r>
              <a:rPr lang="pl-PL" sz="2000" dirty="0"/>
              <a:t> </a:t>
            </a:r>
            <a:r>
              <a:rPr lang="en-GB" sz="2000" dirty="0"/>
              <a:t>information enabling the victim to know about the state of the criminal proceedings, unless in exceptional cases the proper handling of the case may be adversely affected by such notification.</a:t>
            </a:r>
          </a:p>
          <a:p>
            <a:pPr algn="just"/>
            <a:endParaRPr lang="pl-PL" dirty="0"/>
          </a:p>
        </p:txBody>
      </p:sp>
      <p:pic>
        <p:nvPicPr>
          <p:cNvPr id="6" name="Picture 2" descr="Privacy Philippines - Right to be Informed. Under R.A. 10173, your personal  data is treated almost literally in the same way as your own personal  property. Thus, it should never be collected,">
            <a:extLst>
              <a:ext uri="{FF2B5EF4-FFF2-40B4-BE49-F238E27FC236}">
                <a16:creationId xmlns:a16="http://schemas.microsoft.com/office/drawing/2014/main" id="{F5698069-138B-5E2B-BCAF-A74811AC330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53" r="4862" b="18939"/>
          <a:stretch/>
        </p:blipFill>
        <p:spPr bwMode="auto">
          <a:xfrm>
            <a:off x="9165730" y="1144520"/>
            <a:ext cx="3026270" cy="2876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813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EE599D3-AA39-426F-9319-C4DE73221326}"/>
              </a:ext>
            </a:extLst>
          </p:cNvPr>
          <p:cNvSpPr>
            <a:spLocks noGrp="1"/>
          </p:cNvSpPr>
          <p:nvPr>
            <p:ph type="body" sz="quarter" idx="10"/>
          </p:nvPr>
        </p:nvSpPr>
        <p:spPr/>
        <p:txBody>
          <a:bodyPr>
            <a:normAutofit fontScale="77500" lnSpcReduction="20000"/>
          </a:bodyPr>
          <a:lstStyle/>
          <a:p>
            <a:pPr algn="just"/>
            <a:r>
              <a:rPr lang="pl-PL" dirty="0"/>
              <a:t>Most </a:t>
            </a:r>
            <a:r>
              <a:rPr lang="pl-PL" dirty="0" err="1"/>
              <a:t>important</a:t>
            </a:r>
            <a:r>
              <a:rPr lang="pl-PL" dirty="0"/>
              <a:t> </a:t>
            </a:r>
            <a:r>
              <a:rPr lang="pl-PL" dirty="0" err="1"/>
              <a:t>legal</a:t>
            </a:r>
            <a:r>
              <a:rPr lang="pl-PL" dirty="0"/>
              <a:t> </a:t>
            </a:r>
            <a:r>
              <a:rPr lang="pl-PL" dirty="0" err="1"/>
              <a:t>acts</a:t>
            </a:r>
            <a:endParaRPr lang="en-GB" b="1" dirty="0"/>
          </a:p>
        </p:txBody>
      </p:sp>
      <p:sp>
        <p:nvSpPr>
          <p:cNvPr id="4" name="Symbol zastępczy tekstu 3">
            <a:extLst>
              <a:ext uri="{FF2B5EF4-FFF2-40B4-BE49-F238E27FC236}">
                <a16:creationId xmlns:a16="http://schemas.microsoft.com/office/drawing/2014/main" id="{BF66861D-2D4F-642A-5614-8885E02A2EDE}"/>
              </a:ext>
            </a:extLst>
          </p:cNvPr>
          <p:cNvSpPr>
            <a:spLocks noGrp="1"/>
          </p:cNvSpPr>
          <p:nvPr>
            <p:ph type="body" sz="quarter" idx="11"/>
          </p:nvPr>
        </p:nvSpPr>
        <p:spPr>
          <a:xfrm>
            <a:off x="234950" y="977900"/>
            <a:ext cx="11652249" cy="5584825"/>
          </a:xfrm>
        </p:spPr>
        <p:txBody>
          <a:bodyPr>
            <a:noAutofit/>
          </a:bodyPr>
          <a:lstStyle/>
          <a:p>
            <a:pPr marL="514350" indent="-514350" algn="just">
              <a:buAutoNum type="arabicPeriod"/>
            </a:pPr>
            <a:r>
              <a:rPr lang="en-GB" sz="2200" b="1" dirty="0">
                <a:solidFill>
                  <a:srgbClr val="FF0000"/>
                </a:solidFill>
              </a:rPr>
              <a:t>Directive 2012/29/EU </a:t>
            </a:r>
            <a:r>
              <a:rPr lang="en-GB" sz="2200" dirty="0">
                <a:solidFill>
                  <a:srgbClr val="FF0000"/>
                </a:solidFill>
              </a:rPr>
              <a:t>of the European Parliament and of the Council of 25 October 2012 </a:t>
            </a:r>
            <a:r>
              <a:rPr lang="en-GB" sz="2200" b="1" dirty="0">
                <a:solidFill>
                  <a:srgbClr val="FF0000"/>
                </a:solidFill>
              </a:rPr>
              <a:t>establishing minimum standards on the rights, support and protection of victims of crime</a:t>
            </a:r>
            <a:r>
              <a:rPr lang="en-GB" sz="2200" dirty="0">
                <a:solidFill>
                  <a:srgbClr val="FF0000"/>
                </a:solidFill>
              </a:rPr>
              <a:t>, and replacing Council Framework Decision 2001/220/JHA</a:t>
            </a:r>
            <a:endParaRPr lang="pl-PL" sz="2200" dirty="0">
              <a:solidFill>
                <a:srgbClr val="FF0000"/>
              </a:solidFill>
            </a:endParaRPr>
          </a:p>
          <a:p>
            <a:pPr marL="514350" indent="-514350" algn="just">
              <a:buAutoNum type="arabicPeriod"/>
            </a:pPr>
            <a:r>
              <a:rPr lang="en-GB" sz="2200" b="1" dirty="0"/>
              <a:t>Directive 2011/36/EU </a:t>
            </a:r>
            <a:r>
              <a:rPr lang="en-GB" sz="2200" dirty="0"/>
              <a:t>of the European Parliament and of the Council of 5 April 2011 </a:t>
            </a:r>
            <a:r>
              <a:rPr lang="en-GB" sz="2200" b="1" dirty="0"/>
              <a:t>on preventing and combating trafficking in human beings and protecting its victims</a:t>
            </a:r>
            <a:r>
              <a:rPr lang="en-GB" sz="2200" dirty="0"/>
              <a:t>, and replacing Council Framework Decision 2002/629/JHA</a:t>
            </a:r>
            <a:endParaRPr lang="pl-PL" sz="2200" dirty="0"/>
          </a:p>
          <a:p>
            <a:pPr marL="514350" indent="-514350" algn="just">
              <a:buAutoNum type="arabicPeriod"/>
            </a:pPr>
            <a:r>
              <a:rPr lang="en-GB" sz="2200" b="1" dirty="0"/>
              <a:t>Directive 2011/92/EU </a:t>
            </a:r>
            <a:r>
              <a:rPr lang="en-GB" sz="2200" dirty="0"/>
              <a:t>of the European Parliament and of the Council of 13 December 2011 </a:t>
            </a:r>
            <a:r>
              <a:rPr lang="en-GB" sz="2200" b="1" dirty="0"/>
              <a:t>on combating the sexual abuse and sexual exploitation of children and child pornography</a:t>
            </a:r>
            <a:r>
              <a:rPr lang="en-GB" sz="2200" dirty="0"/>
              <a:t>, and replacing Council Framework Decision 2004/68/JHA</a:t>
            </a:r>
            <a:endParaRPr lang="pl-PL" sz="2200" dirty="0"/>
          </a:p>
          <a:p>
            <a:pPr marL="514350" indent="-514350" algn="just">
              <a:buAutoNum type="arabicPeriod"/>
            </a:pPr>
            <a:r>
              <a:rPr lang="en-US" sz="2200" b="1" dirty="0"/>
              <a:t>Directive (EU) 2017/541 </a:t>
            </a:r>
            <a:r>
              <a:rPr lang="en-US" sz="2200" dirty="0"/>
              <a:t>of the European Parliament and of the Council of 15 March 2017</a:t>
            </a:r>
            <a:r>
              <a:rPr lang="en-US" sz="2200" b="1" dirty="0"/>
              <a:t> on combating terrorism </a:t>
            </a:r>
            <a:r>
              <a:rPr lang="en-US" sz="2200" dirty="0"/>
              <a:t>and replacing Council Framework Decision 2002/475/JHA and amending Council Decision 2005/671/JHA</a:t>
            </a:r>
            <a:endParaRPr lang="en-GB" sz="2200" dirty="0"/>
          </a:p>
          <a:p>
            <a:pPr marL="514350" indent="-514350" algn="just">
              <a:buAutoNum type="arabicPeriod"/>
            </a:pPr>
            <a:r>
              <a:rPr lang="en-GB" sz="2200" b="1" dirty="0"/>
              <a:t>Council Directive 2004/80/EC </a:t>
            </a:r>
            <a:r>
              <a:rPr lang="en-GB" sz="2200" dirty="0"/>
              <a:t>of 29 April 2004 </a:t>
            </a:r>
            <a:r>
              <a:rPr lang="en-GB" sz="2200" b="1" dirty="0"/>
              <a:t>relating to compensation to crime victims</a:t>
            </a:r>
            <a:endParaRPr lang="pl-PL" sz="2200" b="1" dirty="0"/>
          </a:p>
          <a:p>
            <a:pPr marL="514350" indent="-514350" algn="just">
              <a:buFont typeface="Arial" panose="020B0604020202020204" pitchFamily="34" charset="0"/>
              <a:buAutoNum type="arabicPeriod"/>
            </a:pPr>
            <a:r>
              <a:rPr lang="pl-PL" sz="2200" b="1" dirty="0"/>
              <a:t>Directive</a:t>
            </a:r>
            <a:r>
              <a:rPr lang="en-GB" sz="2200" b="1" dirty="0"/>
              <a:t> 2011/99/</a:t>
            </a:r>
            <a:r>
              <a:rPr lang="pl-PL" sz="2200" b="1" dirty="0"/>
              <a:t>EU </a:t>
            </a:r>
            <a:r>
              <a:rPr lang="en-GB" sz="2200" dirty="0"/>
              <a:t>of the European Parliament and of the Council of 13 December 2011</a:t>
            </a:r>
            <a:r>
              <a:rPr lang="pl-PL" sz="2200" dirty="0"/>
              <a:t> </a:t>
            </a:r>
            <a:r>
              <a:rPr lang="en-GB" sz="2200" dirty="0"/>
              <a:t>on the </a:t>
            </a:r>
            <a:r>
              <a:rPr lang="en-GB" sz="2200" b="1" dirty="0"/>
              <a:t>European protection order</a:t>
            </a:r>
            <a:r>
              <a:rPr lang="pl-PL" sz="2200" b="1" dirty="0"/>
              <a:t> (EPO)</a:t>
            </a:r>
          </a:p>
          <a:p>
            <a:pPr marL="514350" indent="-514350" algn="just">
              <a:buAutoNum type="arabicPeriod"/>
            </a:pPr>
            <a:endParaRPr lang="pl-PL" sz="2200" b="1" dirty="0"/>
          </a:p>
          <a:p>
            <a:pPr marL="514350" indent="-514350" algn="just">
              <a:buAutoNum type="arabicPeriod"/>
            </a:pPr>
            <a:endParaRPr lang="en-GB" sz="2200" b="1" dirty="0"/>
          </a:p>
          <a:p>
            <a:endParaRPr lang="pl-PL" sz="2200" dirty="0"/>
          </a:p>
        </p:txBody>
      </p:sp>
    </p:spTree>
    <p:extLst>
      <p:ext uri="{BB962C8B-B14F-4D97-AF65-F5344CB8AC3E}">
        <p14:creationId xmlns:p14="http://schemas.microsoft.com/office/powerpoint/2010/main" val="1781408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E7217-2968-427A-9DE8-DC26657C527A}"/>
            </a:ext>
          </a:extLst>
        </p:cNvPr>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1A2E8665-6490-7E62-8518-DBCDEACE8D90}"/>
              </a:ext>
            </a:extLst>
          </p:cNvPr>
          <p:cNvSpPr>
            <a:spLocks noGrp="1"/>
          </p:cNvSpPr>
          <p:nvPr>
            <p:ph type="body" sz="quarter" idx="10"/>
          </p:nvPr>
        </p:nvSpPr>
        <p:spPr/>
        <p:txBody>
          <a:bodyPr>
            <a:normAutofit fontScale="77500" lnSpcReduction="20000"/>
          </a:bodyPr>
          <a:lstStyle/>
          <a:p>
            <a:r>
              <a:rPr lang="pl-PL" sz="2800" dirty="0"/>
              <a:t>Right to </a:t>
            </a:r>
            <a:r>
              <a:rPr lang="pl-PL" sz="2800" dirty="0" err="1"/>
              <a:t>information</a:t>
            </a:r>
            <a:r>
              <a:rPr lang="pl-PL" sz="2800" dirty="0"/>
              <a:t> – </a:t>
            </a:r>
            <a:r>
              <a:rPr lang="pl-PL" sz="2800" dirty="0" err="1"/>
              <a:t>article</a:t>
            </a:r>
            <a:r>
              <a:rPr lang="pl-PL" sz="2800" dirty="0"/>
              <a:t> 6</a:t>
            </a:r>
            <a:endParaRPr lang="pl-PL" dirty="0"/>
          </a:p>
        </p:txBody>
      </p:sp>
      <p:sp>
        <p:nvSpPr>
          <p:cNvPr id="5" name="Symbol zastępczy tekstu 4">
            <a:extLst>
              <a:ext uri="{FF2B5EF4-FFF2-40B4-BE49-F238E27FC236}">
                <a16:creationId xmlns:a16="http://schemas.microsoft.com/office/drawing/2014/main" id="{02146962-DDAD-593F-1BC5-45CDD7B54696}"/>
              </a:ext>
            </a:extLst>
          </p:cNvPr>
          <p:cNvSpPr>
            <a:spLocks noGrp="1"/>
          </p:cNvSpPr>
          <p:nvPr>
            <p:ph type="body" sz="quarter" idx="11"/>
          </p:nvPr>
        </p:nvSpPr>
        <p:spPr/>
        <p:txBody>
          <a:bodyPr>
            <a:normAutofit/>
          </a:bodyPr>
          <a:lstStyle/>
          <a:p>
            <a:pPr marL="0" indent="0" algn="just">
              <a:buNone/>
            </a:pPr>
            <a:r>
              <a:rPr lang="en-GB" sz="2400" b="1" dirty="0"/>
              <a:t>Right to receive information about their case</a:t>
            </a:r>
            <a:endParaRPr lang="pl-PL" sz="2400" b="1" dirty="0"/>
          </a:p>
          <a:p>
            <a:pPr algn="just"/>
            <a:endParaRPr lang="pl-PL" sz="2400" dirty="0"/>
          </a:p>
          <a:p>
            <a:pPr algn="just"/>
            <a:r>
              <a:rPr lang="en-GB" sz="2400" dirty="0"/>
              <a:t>5.   Member States shall ensure that victims are offered the opportunity to be notified, without unnecessary delay, </a:t>
            </a:r>
            <a:r>
              <a:rPr lang="en-GB" sz="2400" b="1" dirty="0">
                <a:solidFill>
                  <a:srgbClr val="FFC000"/>
                </a:solidFill>
              </a:rPr>
              <a:t>when the person remanded in custody, prosecuted or sentenced for criminal offences concerning them is released from or has escaped detention</a:t>
            </a:r>
            <a:r>
              <a:rPr lang="en-GB" sz="2400" dirty="0"/>
              <a:t>. Furthermore, Member States shall ensure that victims are informed of any relevant measures issued for their protection in case of release or escape of the offender.</a:t>
            </a:r>
          </a:p>
          <a:p>
            <a:pPr algn="just"/>
            <a:r>
              <a:rPr lang="en-GB" sz="2400" dirty="0"/>
              <a:t>6.   Victims shall, upon request, receive the information provided for in paragraph 5 at least in cases </a:t>
            </a:r>
            <a:r>
              <a:rPr lang="en-GB" sz="2400" b="1" dirty="0">
                <a:solidFill>
                  <a:srgbClr val="FFC000"/>
                </a:solidFill>
              </a:rPr>
              <a:t>where there is a danger or an identified risk of harm to them, unless there is an identified risk of harm to the offender which would result from the notification.</a:t>
            </a:r>
          </a:p>
          <a:p>
            <a:pPr algn="just"/>
            <a:endParaRPr lang="en-GB" sz="2400" dirty="0"/>
          </a:p>
          <a:p>
            <a:pPr algn="just"/>
            <a:endParaRPr lang="pl-PL" sz="2400" dirty="0"/>
          </a:p>
        </p:txBody>
      </p:sp>
      <p:pic>
        <p:nvPicPr>
          <p:cNvPr id="6" name="Picture 2" descr="Privacy Philippines - Right to be Informed. Under R.A. 10173, your personal  data is treated almost literally in the same way as your own personal  property. Thus, it should never be collected,">
            <a:extLst>
              <a:ext uri="{FF2B5EF4-FFF2-40B4-BE49-F238E27FC236}">
                <a16:creationId xmlns:a16="http://schemas.microsoft.com/office/drawing/2014/main" id="{91B7CA61-2D75-1A84-34E0-661572C7E0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853" r="4862" b="18939"/>
          <a:stretch/>
        </p:blipFill>
        <p:spPr bwMode="auto">
          <a:xfrm>
            <a:off x="9165730" y="1144520"/>
            <a:ext cx="3026270" cy="2876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478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75C7775-5A6E-4972-2A06-3DA8C589ADDC}"/>
              </a:ext>
            </a:extLst>
          </p:cNvPr>
          <p:cNvSpPr>
            <a:spLocks noGrp="1"/>
          </p:cNvSpPr>
          <p:nvPr>
            <p:ph type="body" sz="quarter" idx="10"/>
          </p:nvPr>
        </p:nvSpPr>
        <p:spPr/>
        <p:txBody>
          <a:bodyPr>
            <a:normAutofit fontScale="77500" lnSpcReduction="20000"/>
          </a:bodyPr>
          <a:lstStyle/>
          <a:p>
            <a:r>
              <a:rPr lang="pl-PL" sz="2800" dirty="0"/>
              <a:t>The </a:t>
            </a:r>
            <a:r>
              <a:rPr lang="pl-PL" sz="2800" dirty="0" err="1"/>
              <a:t>right</a:t>
            </a:r>
            <a:r>
              <a:rPr lang="pl-PL" sz="2800" dirty="0"/>
              <a:t> to </a:t>
            </a:r>
            <a:r>
              <a:rPr lang="pl-PL" sz="2800" dirty="0" err="1"/>
              <a:t>support</a:t>
            </a:r>
            <a:endParaRPr lang="pl-PL" dirty="0"/>
          </a:p>
        </p:txBody>
      </p:sp>
      <p:sp>
        <p:nvSpPr>
          <p:cNvPr id="3" name="Symbol zastępczy tekstu 2">
            <a:extLst>
              <a:ext uri="{FF2B5EF4-FFF2-40B4-BE49-F238E27FC236}">
                <a16:creationId xmlns:a16="http://schemas.microsoft.com/office/drawing/2014/main" id="{87A83B96-562A-765C-C46B-5F7F2F9E1BBA}"/>
              </a:ext>
            </a:extLst>
          </p:cNvPr>
          <p:cNvSpPr>
            <a:spLocks noGrp="1"/>
          </p:cNvSpPr>
          <p:nvPr>
            <p:ph type="body" sz="quarter" idx="11"/>
          </p:nvPr>
        </p:nvSpPr>
        <p:spPr>
          <a:xfrm>
            <a:off x="234951" y="977900"/>
            <a:ext cx="5757288" cy="5584825"/>
          </a:xfrm>
        </p:spPr>
        <p:txBody>
          <a:bodyPr/>
          <a:lstStyle/>
          <a:p>
            <a:r>
              <a:rPr lang="pl-PL" dirty="0" err="1"/>
              <a:t>Two</a:t>
            </a:r>
            <a:r>
              <a:rPr lang="pl-PL" dirty="0"/>
              <a:t> </a:t>
            </a:r>
            <a:r>
              <a:rPr lang="pl-PL" dirty="0" err="1"/>
              <a:t>types</a:t>
            </a:r>
            <a:r>
              <a:rPr lang="pl-PL" dirty="0"/>
              <a:t> of </a:t>
            </a:r>
            <a:r>
              <a:rPr lang="pl-PL" dirty="0" err="1"/>
              <a:t>support</a:t>
            </a:r>
            <a:r>
              <a:rPr lang="pl-PL" dirty="0"/>
              <a:t>:</a:t>
            </a:r>
          </a:p>
          <a:p>
            <a:pPr lvl="1"/>
            <a:r>
              <a:rPr lang="pl-PL" sz="2800" dirty="0" err="1"/>
              <a:t>During</a:t>
            </a:r>
            <a:r>
              <a:rPr lang="pl-PL" sz="2800" dirty="0"/>
              <a:t> the </a:t>
            </a:r>
            <a:r>
              <a:rPr lang="pl-PL" sz="2800" dirty="0" err="1"/>
              <a:t>criminal</a:t>
            </a:r>
            <a:r>
              <a:rPr lang="pl-PL" sz="2800" dirty="0"/>
              <a:t> </a:t>
            </a:r>
            <a:r>
              <a:rPr lang="pl-PL" sz="2800" dirty="0" err="1"/>
              <a:t>proceedings</a:t>
            </a:r>
            <a:r>
              <a:rPr lang="pl-PL" sz="2800" dirty="0"/>
              <a:t>/</a:t>
            </a:r>
            <a:r>
              <a:rPr lang="pl-PL" sz="2800" dirty="0" err="1"/>
              <a:t>during</a:t>
            </a:r>
            <a:r>
              <a:rPr lang="pl-PL" sz="2800" dirty="0"/>
              <a:t> the </a:t>
            </a:r>
            <a:r>
              <a:rPr lang="pl-PL" sz="2800" dirty="0" err="1"/>
              <a:t>trial</a:t>
            </a:r>
            <a:r>
              <a:rPr lang="pl-PL" sz="2800" dirty="0"/>
              <a:t> </a:t>
            </a:r>
          </a:p>
          <a:p>
            <a:pPr lvl="1"/>
            <a:r>
              <a:rPr lang="pl-PL" sz="2800" dirty="0" err="1"/>
              <a:t>Outside</a:t>
            </a:r>
            <a:r>
              <a:rPr lang="pl-PL" sz="2800" dirty="0"/>
              <a:t> the </a:t>
            </a:r>
            <a:r>
              <a:rPr lang="pl-PL" sz="2800" dirty="0" err="1"/>
              <a:t>trial</a:t>
            </a:r>
            <a:r>
              <a:rPr lang="pl-PL" sz="2800" dirty="0"/>
              <a:t> </a:t>
            </a:r>
            <a:r>
              <a:rPr lang="pl-PL" sz="2800" dirty="0" err="1"/>
              <a:t>e.g</a:t>
            </a:r>
            <a:r>
              <a:rPr lang="pl-PL" sz="2800" dirty="0"/>
              <a:t>. </a:t>
            </a:r>
            <a:r>
              <a:rPr lang="pl-PL" sz="2800" dirty="0" err="1"/>
              <a:t>pschological</a:t>
            </a:r>
            <a:r>
              <a:rPr lang="pl-PL" sz="2800" dirty="0"/>
              <a:t> </a:t>
            </a:r>
            <a:r>
              <a:rPr lang="pl-PL" sz="2800" dirty="0" err="1"/>
              <a:t>support</a:t>
            </a:r>
            <a:r>
              <a:rPr lang="pl-PL" sz="2800" dirty="0"/>
              <a:t> </a:t>
            </a:r>
            <a:endParaRPr lang="en-GB" sz="2800" dirty="0"/>
          </a:p>
          <a:p>
            <a:endParaRPr lang="pl-PL" dirty="0"/>
          </a:p>
        </p:txBody>
      </p:sp>
      <p:pic>
        <p:nvPicPr>
          <p:cNvPr id="4" name="Picture 2" descr="Technical Support | JWM Guard Tour System">
            <a:extLst>
              <a:ext uri="{FF2B5EF4-FFF2-40B4-BE49-F238E27FC236}">
                <a16:creationId xmlns:a16="http://schemas.microsoft.com/office/drawing/2014/main" id="{63B4E63F-1C96-E1F5-63C7-77E37E2986A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09328" y="1529587"/>
            <a:ext cx="6253212" cy="379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949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0F20D73-45DD-4159-836E-7860CEDCEED8}"/>
              </a:ext>
            </a:extLst>
          </p:cNvPr>
          <p:cNvSpPr>
            <a:spLocks noGrp="1"/>
          </p:cNvSpPr>
          <p:nvPr>
            <p:ph type="body" sz="quarter" idx="10"/>
          </p:nvPr>
        </p:nvSpPr>
        <p:spPr/>
        <p:txBody>
          <a:bodyPr>
            <a:normAutofit fontScale="55000" lnSpcReduction="20000"/>
          </a:bodyPr>
          <a:lstStyle/>
          <a:p>
            <a:r>
              <a:rPr lang="pl-PL" sz="4000" dirty="0"/>
              <a:t>The </a:t>
            </a:r>
            <a:r>
              <a:rPr lang="pl-PL" sz="4000" dirty="0" err="1"/>
              <a:t>right</a:t>
            </a:r>
            <a:r>
              <a:rPr lang="pl-PL" sz="4000" dirty="0"/>
              <a:t> to </a:t>
            </a:r>
            <a:r>
              <a:rPr lang="pl-PL" sz="4000" dirty="0" err="1"/>
              <a:t>support</a:t>
            </a:r>
            <a:r>
              <a:rPr lang="pl-PL" sz="4000" dirty="0"/>
              <a:t> – </a:t>
            </a:r>
            <a:r>
              <a:rPr lang="pl-PL" sz="4000" dirty="0" err="1"/>
              <a:t>article</a:t>
            </a:r>
            <a:r>
              <a:rPr lang="pl-PL" sz="4000" dirty="0"/>
              <a:t> 8</a:t>
            </a:r>
            <a:endParaRPr lang="en-GB" sz="2400" dirty="0"/>
          </a:p>
        </p:txBody>
      </p:sp>
      <p:sp>
        <p:nvSpPr>
          <p:cNvPr id="5" name="Symbol zastępczy tekstu 4">
            <a:extLst>
              <a:ext uri="{FF2B5EF4-FFF2-40B4-BE49-F238E27FC236}">
                <a16:creationId xmlns:a16="http://schemas.microsoft.com/office/drawing/2014/main" id="{C1E25312-31B9-947A-7F5D-6771847BF9B8}"/>
              </a:ext>
            </a:extLst>
          </p:cNvPr>
          <p:cNvSpPr>
            <a:spLocks noGrp="1"/>
          </p:cNvSpPr>
          <p:nvPr>
            <p:ph type="body" sz="quarter" idx="11"/>
          </p:nvPr>
        </p:nvSpPr>
        <p:spPr/>
        <p:txBody>
          <a:bodyPr>
            <a:normAutofit fontScale="85000" lnSpcReduction="20000"/>
          </a:bodyPr>
          <a:lstStyle/>
          <a:p>
            <a:pPr algn="just"/>
            <a:r>
              <a:rPr lang="pl-PL" sz="2800" dirty="0"/>
              <a:t>1</a:t>
            </a:r>
            <a:r>
              <a:rPr lang="en-GB" sz="2800" dirty="0"/>
              <a:t>.</a:t>
            </a:r>
            <a:r>
              <a:rPr lang="pl-PL" sz="2800" dirty="0"/>
              <a:t> </a:t>
            </a:r>
            <a:r>
              <a:rPr lang="en-GB" sz="2800" dirty="0"/>
              <a:t>Member States shall ensure that victims, in accordance with their needs, have access to </a:t>
            </a:r>
            <a:r>
              <a:rPr lang="en-GB" sz="2800" b="1" dirty="0"/>
              <a:t>confidential victim support services</a:t>
            </a:r>
            <a:r>
              <a:rPr lang="en-GB" sz="2800" dirty="0"/>
              <a:t>, free of charge, acting in the interests of the victims before, during and for an appropriate time after criminal proceedings. Family members shall have access to victim support services in accordance with their needs and the degree of harm suffered as a result of the criminal offence committed against the victim.</a:t>
            </a:r>
          </a:p>
          <a:p>
            <a:pPr algn="just"/>
            <a:r>
              <a:rPr lang="en-GB" sz="2800" dirty="0"/>
              <a:t>3.</a:t>
            </a:r>
            <a:r>
              <a:rPr lang="pl-PL" sz="2800" dirty="0"/>
              <a:t> </a:t>
            </a:r>
            <a:r>
              <a:rPr lang="en-GB" sz="2800" dirty="0"/>
              <a:t>Member States shall take measures to establish free of charge and confidential specialist support services in addition to, or as an integrated part of, general victim support services, or to enable victim support organisations to call on existing specialised entities providing such specialist support. Victims, in accordance with their specific needs, shall have access to such services and family members shall have access in accordance with their specific needs and the degree of harm suffered as a result of the criminal offence committed against the victim.</a:t>
            </a:r>
            <a:endParaRPr lang="pl-PL" sz="2800" dirty="0"/>
          </a:p>
          <a:p>
            <a:pPr algn="just"/>
            <a:r>
              <a:rPr lang="en-GB" sz="2800" dirty="0"/>
              <a:t>4.</a:t>
            </a:r>
            <a:r>
              <a:rPr lang="pl-PL" sz="2800" dirty="0"/>
              <a:t> </a:t>
            </a:r>
            <a:r>
              <a:rPr lang="en-GB" sz="2800" b="1" dirty="0"/>
              <a:t>Victim support services and any specialist support services may be set up as public or non-governmental organisations and may be organised on a professional or voluntary basis.</a:t>
            </a:r>
          </a:p>
          <a:p>
            <a:pPr algn="just"/>
            <a:endParaRPr lang="en-GB" sz="2800" dirty="0"/>
          </a:p>
          <a:p>
            <a:endParaRPr lang="en-GB" dirty="0"/>
          </a:p>
        </p:txBody>
      </p:sp>
      <p:pic>
        <p:nvPicPr>
          <p:cNvPr id="4" name="Picture 2" descr="Technical Support | JWM Guard Tour System">
            <a:extLst>
              <a:ext uri="{FF2B5EF4-FFF2-40B4-BE49-F238E27FC236}">
                <a16:creationId xmlns:a16="http://schemas.microsoft.com/office/drawing/2014/main" id="{8804A290-9D6E-4A14-80FD-9F0B3DBE0C8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843770" y="2359025"/>
            <a:ext cx="3113280" cy="1891317"/>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888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3F498B2E-3EA2-F3AB-C8E1-07FDC76B0D8D}"/>
              </a:ext>
            </a:extLst>
          </p:cNvPr>
          <p:cNvSpPr>
            <a:spLocks noGrp="1"/>
          </p:cNvSpPr>
          <p:nvPr>
            <p:ph type="body" sz="quarter" idx="10"/>
          </p:nvPr>
        </p:nvSpPr>
        <p:spPr/>
        <p:txBody>
          <a:bodyPr>
            <a:noAutofit/>
          </a:bodyPr>
          <a:lstStyle/>
          <a:p>
            <a:r>
              <a:rPr lang="pl-PL" sz="2200" dirty="0"/>
              <a:t>The </a:t>
            </a:r>
            <a:r>
              <a:rPr lang="pl-PL" sz="2200" dirty="0" err="1"/>
              <a:t>right</a:t>
            </a:r>
            <a:r>
              <a:rPr lang="pl-PL" sz="2200" dirty="0"/>
              <a:t> to </a:t>
            </a:r>
            <a:r>
              <a:rPr lang="pl-PL" sz="2200" dirty="0" err="1"/>
              <a:t>support</a:t>
            </a:r>
            <a:r>
              <a:rPr lang="pl-PL" sz="2200" dirty="0"/>
              <a:t> – </a:t>
            </a:r>
            <a:r>
              <a:rPr lang="pl-PL" sz="2200" dirty="0" err="1"/>
              <a:t>article</a:t>
            </a:r>
            <a:r>
              <a:rPr lang="pl-PL" sz="2200" dirty="0"/>
              <a:t> 8</a:t>
            </a:r>
          </a:p>
        </p:txBody>
      </p:sp>
      <p:sp>
        <p:nvSpPr>
          <p:cNvPr id="5" name="Symbol zastępczy tekstu 4">
            <a:extLst>
              <a:ext uri="{FF2B5EF4-FFF2-40B4-BE49-F238E27FC236}">
                <a16:creationId xmlns:a16="http://schemas.microsoft.com/office/drawing/2014/main" id="{1981450E-2E5F-0E52-31B1-7422990E84D1}"/>
              </a:ext>
            </a:extLst>
          </p:cNvPr>
          <p:cNvSpPr>
            <a:spLocks noGrp="1"/>
          </p:cNvSpPr>
          <p:nvPr>
            <p:ph type="body" sz="quarter" idx="11"/>
          </p:nvPr>
        </p:nvSpPr>
        <p:spPr>
          <a:xfrm>
            <a:off x="234950" y="977900"/>
            <a:ext cx="11593884" cy="5584825"/>
          </a:xfrm>
        </p:spPr>
        <p:txBody>
          <a:bodyPr>
            <a:normAutofit fontScale="92500" lnSpcReduction="10000"/>
          </a:bodyPr>
          <a:lstStyle/>
          <a:p>
            <a:pPr algn="just"/>
            <a:r>
              <a:rPr lang="pl-PL" sz="2800" dirty="0"/>
              <a:t>1</a:t>
            </a:r>
            <a:r>
              <a:rPr lang="en-GB" sz="2800" dirty="0"/>
              <a:t>.</a:t>
            </a:r>
            <a:r>
              <a:rPr lang="pl-PL" sz="2800" dirty="0"/>
              <a:t> </a:t>
            </a:r>
            <a:r>
              <a:rPr lang="en-GB" sz="2800" dirty="0"/>
              <a:t>Member States shall ensure that victims, in accordance with their needs, have access to </a:t>
            </a:r>
            <a:r>
              <a:rPr lang="en-GB" sz="2800" b="1" dirty="0">
                <a:solidFill>
                  <a:srgbClr val="FFC000"/>
                </a:solidFill>
              </a:rPr>
              <a:t>confidential victim support services</a:t>
            </a:r>
            <a:r>
              <a:rPr lang="en-GB" sz="2800" dirty="0"/>
              <a:t>, </a:t>
            </a:r>
            <a:r>
              <a:rPr lang="en-GB" sz="2800" b="1" dirty="0">
                <a:solidFill>
                  <a:srgbClr val="FFC000"/>
                </a:solidFill>
              </a:rPr>
              <a:t>free of charge, acting in the interests of the victims before, during and for an appropriate time after criminal proceedings</a:t>
            </a:r>
            <a:r>
              <a:rPr lang="en-GB" sz="2800" dirty="0"/>
              <a:t>. Family members shall have access to victim support services in accordance with their needs and the degree of harm suffered as a result of the criminal offence committed against the victim.</a:t>
            </a:r>
          </a:p>
          <a:p>
            <a:pPr algn="just"/>
            <a:r>
              <a:rPr lang="en-GB" sz="2800" dirty="0"/>
              <a:t>3.</a:t>
            </a:r>
            <a:r>
              <a:rPr lang="pl-PL" sz="2800" dirty="0"/>
              <a:t> </a:t>
            </a:r>
            <a:r>
              <a:rPr lang="en-GB" sz="2800" dirty="0"/>
              <a:t>Member States shall take measures to establish free of charge and confidential </a:t>
            </a:r>
            <a:r>
              <a:rPr lang="en-GB" sz="2800" i="1" dirty="0"/>
              <a:t>specialist support </a:t>
            </a:r>
            <a:r>
              <a:rPr lang="en-GB" sz="2800" dirty="0"/>
              <a:t>services in addition to, or as an integrated part of, general victim support services, or to enable victim support organisations to call on existing specialised entities providing such specialist support. Victims, in accordance with their specific needs, shall have access to such services and family members shall have access in accordance with their specific needs and the degree of harm suffered as a result of the criminal offence committed against the victim.</a:t>
            </a:r>
            <a:endParaRPr lang="pl-PL" sz="2800" dirty="0"/>
          </a:p>
          <a:p>
            <a:pPr algn="just"/>
            <a:r>
              <a:rPr lang="en-GB" sz="2800" dirty="0"/>
              <a:t>4.</a:t>
            </a:r>
            <a:r>
              <a:rPr lang="pl-PL" sz="2800" dirty="0"/>
              <a:t> </a:t>
            </a:r>
            <a:r>
              <a:rPr lang="en-GB" sz="2800" b="1" dirty="0">
                <a:solidFill>
                  <a:srgbClr val="FFC000"/>
                </a:solidFill>
              </a:rPr>
              <a:t>Victim support services and any specialist support services may be set up as public or non-governmental organisations and may be organised on a professional or voluntary basis.</a:t>
            </a:r>
          </a:p>
          <a:p>
            <a:pPr algn="just"/>
            <a:endParaRPr lang="en-GB" sz="2800" dirty="0"/>
          </a:p>
          <a:p>
            <a:endParaRPr lang="pl-PL" dirty="0"/>
          </a:p>
        </p:txBody>
      </p:sp>
    </p:spTree>
    <p:extLst>
      <p:ext uri="{BB962C8B-B14F-4D97-AF65-F5344CB8AC3E}">
        <p14:creationId xmlns:p14="http://schemas.microsoft.com/office/powerpoint/2010/main" val="1762401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tekstu 6">
            <a:extLst>
              <a:ext uri="{FF2B5EF4-FFF2-40B4-BE49-F238E27FC236}">
                <a16:creationId xmlns:a16="http://schemas.microsoft.com/office/drawing/2014/main" id="{9508C898-49C1-B556-FFD3-856575E5E4AA}"/>
              </a:ext>
            </a:extLst>
          </p:cNvPr>
          <p:cNvSpPr>
            <a:spLocks noGrp="1"/>
          </p:cNvSpPr>
          <p:nvPr>
            <p:ph type="body" sz="quarter" idx="10"/>
          </p:nvPr>
        </p:nvSpPr>
        <p:spPr/>
        <p:txBody>
          <a:bodyPr>
            <a:normAutofit fontScale="77500" lnSpcReduction="20000"/>
          </a:bodyPr>
          <a:lstStyle/>
          <a:p>
            <a:r>
              <a:rPr lang="pl-PL" sz="2800" dirty="0"/>
              <a:t>The </a:t>
            </a:r>
            <a:r>
              <a:rPr lang="pl-PL" sz="2800" dirty="0" err="1"/>
              <a:t>right</a:t>
            </a:r>
            <a:r>
              <a:rPr lang="pl-PL" sz="2800" dirty="0"/>
              <a:t> to </a:t>
            </a:r>
            <a:r>
              <a:rPr lang="pl-PL" sz="2800" dirty="0" err="1"/>
              <a:t>support</a:t>
            </a:r>
            <a:r>
              <a:rPr lang="pl-PL" sz="2800" dirty="0"/>
              <a:t> – </a:t>
            </a:r>
            <a:r>
              <a:rPr lang="pl-PL" sz="2800" dirty="0" err="1"/>
              <a:t>article</a:t>
            </a:r>
            <a:r>
              <a:rPr lang="pl-PL" sz="2800" dirty="0"/>
              <a:t> 8</a:t>
            </a:r>
          </a:p>
          <a:p>
            <a:endParaRPr lang="pl-PL" dirty="0"/>
          </a:p>
        </p:txBody>
      </p:sp>
      <p:sp>
        <p:nvSpPr>
          <p:cNvPr id="8" name="Symbol zastępczy tekstu 7">
            <a:extLst>
              <a:ext uri="{FF2B5EF4-FFF2-40B4-BE49-F238E27FC236}">
                <a16:creationId xmlns:a16="http://schemas.microsoft.com/office/drawing/2014/main" id="{289E6E3C-2B0F-4493-620F-1631F0F0EC40}"/>
              </a:ext>
            </a:extLst>
          </p:cNvPr>
          <p:cNvSpPr>
            <a:spLocks noGrp="1"/>
          </p:cNvSpPr>
          <p:nvPr>
            <p:ph type="body" sz="quarter" idx="11"/>
          </p:nvPr>
        </p:nvSpPr>
        <p:spPr>
          <a:xfrm>
            <a:off x="234950" y="977900"/>
            <a:ext cx="11554973" cy="5584825"/>
          </a:xfrm>
        </p:spPr>
        <p:txBody>
          <a:bodyPr>
            <a:normAutofit/>
          </a:bodyPr>
          <a:lstStyle/>
          <a:p>
            <a:pPr marL="0" indent="0" algn="just">
              <a:buNone/>
            </a:pPr>
            <a:r>
              <a:rPr lang="en-GB" sz="2800" dirty="0"/>
              <a:t>1.   Victim support services, as referred to in Article 8(1), shall, as a minimum, provide:</a:t>
            </a:r>
          </a:p>
          <a:p>
            <a:pPr marL="457200" lvl="1" indent="0" algn="just">
              <a:buNone/>
            </a:pPr>
            <a:r>
              <a:rPr lang="en-GB" dirty="0"/>
              <a:t>(a)</a:t>
            </a:r>
            <a:r>
              <a:rPr lang="pl-PL" dirty="0"/>
              <a:t>  </a:t>
            </a:r>
            <a:r>
              <a:rPr lang="en-GB" dirty="0"/>
              <a:t>information, advice and support relevant to the rights of victims including on accessing national compensation schemes for criminal injuries, and on their role in criminal proceedings including preparation for attendance at the trial;</a:t>
            </a:r>
          </a:p>
          <a:p>
            <a:pPr marL="457200" lvl="1" indent="0" algn="just">
              <a:buNone/>
            </a:pPr>
            <a:r>
              <a:rPr lang="en-GB" dirty="0"/>
              <a:t>(b)</a:t>
            </a:r>
            <a:r>
              <a:rPr lang="pl-PL" dirty="0"/>
              <a:t> </a:t>
            </a:r>
            <a:r>
              <a:rPr lang="en-GB" dirty="0"/>
              <a:t>information about or direct referral to any relevant specialist support services in place;</a:t>
            </a:r>
          </a:p>
          <a:p>
            <a:pPr marL="457200" lvl="1" indent="0" algn="just">
              <a:buNone/>
            </a:pPr>
            <a:r>
              <a:rPr lang="en-GB" dirty="0"/>
              <a:t>(c)</a:t>
            </a:r>
            <a:r>
              <a:rPr lang="pl-PL" dirty="0"/>
              <a:t> </a:t>
            </a:r>
            <a:r>
              <a:rPr lang="en-GB" dirty="0">
                <a:solidFill>
                  <a:srgbClr val="FFC000"/>
                </a:solidFill>
              </a:rPr>
              <a:t>emotional and, where available, psychological support</a:t>
            </a:r>
            <a:r>
              <a:rPr lang="en-GB" dirty="0"/>
              <a:t>;</a:t>
            </a:r>
          </a:p>
          <a:p>
            <a:pPr marL="457200" lvl="1" indent="0" algn="just">
              <a:buNone/>
            </a:pPr>
            <a:r>
              <a:rPr lang="en-GB" dirty="0"/>
              <a:t>(d)</a:t>
            </a:r>
            <a:r>
              <a:rPr lang="pl-PL" dirty="0"/>
              <a:t> </a:t>
            </a:r>
            <a:r>
              <a:rPr lang="en-GB" dirty="0">
                <a:solidFill>
                  <a:srgbClr val="FFC000"/>
                </a:solidFill>
              </a:rPr>
              <a:t>advice relating to financial and practical issues arising from the crime</a:t>
            </a:r>
            <a:r>
              <a:rPr lang="en-GB" dirty="0"/>
              <a:t>;</a:t>
            </a:r>
          </a:p>
          <a:p>
            <a:pPr marL="457200" lvl="1" indent="0" algn="just">
              <a:buNone/>
            </a:pPr>
            <a:r>
              <a:rPr lang="en-GB" dirty="0"/>
              <a:t>(e)</a:t>
            </a:r>
            <a:r>
              <a:rPr lang="pl-PL" dirty="0"/>
              <a:t> </a:t>
            </a:r>
            <a:r>
              <a:rPr lang="en-GB" dirty="0"/>
              <a:t>unless otherwise provided by other public or private services, advice relating to the risk and prevention of secondary and repeat victimisation, of intimidation and of retaliation.</a:t>
            </a:r>
          </a:p>
          <a:p>
            <a:pPr marL="0" indent="0">
              <a:buNone/>
            </a:pPr>
            <a:endParaRPr lang="pl-PL" dirty="0"/>
          </a:p>
        </p:txBody>
      </p:sp>
    </p:spTree>
    <p:extLst>
      <p:ext uri="{BB962C8B-B14F-4D97-AF65-F5344CB8AC3E}">
        <p14:creationId xmlns:p14="http://schemas.microsoft.com/office/powerpoint/2010/main" val="3803426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07BE-A300-AA9F-7287-A8BBDF0F0E42}"/>
            </a:ext>
          </a:extLst>
        </p:cNvPr>
        <p:cNvGrpSpPr/>
        <p:nvPr/>
      </p:nvGrpSpPr>
      <p:grpSpPr>
        <a:xfrm>
          <a:off x="0" y="0"/>
          <a:ext cx="0" cy="0"/>
          <a:chOff x="0" y="0"/>
          <a:chExt cx="0" cy="0"/>
        </a:xfrm>
      </p:grpSpPr>
      <p:sp>
        <p:nvSpPr>
          <p:cNvPr id="7" name="Symbol zastępczy tekstu 6">
            <a:extLst>
              <a:ext uri="{FF2B5EF4-FFF2-40B4-BE49-F238E27FC236}">
                <a16:creationId xmlns:a16="http://schemas.microsoft.com/office/drawing/2014/main" id="{84B327DA-E4EF-C0C8-BE7C-018EFC49307F}"/>
              </a:ext>
            </a:extLst>
          </p:cNvPr>
          <p:cNvSpPr>
            <a:spLocks noGrp="1"/>
          </p:cNvSpPr>
          <p:nvPr>
            <p:ph type="body" sz="quarter" idx="10"/>
          </p:nvPr>
        </p:nvSpPr>
        <p:spPr/>
        <p:txBody>
          <a:bodyPr>
            <a:normAutofit fontScale="77500" lnSpcReduction="20000"/>
          </a:bodyPr>
          <a:lstStyle/>
          <a:p>
            <a:r>
              <a:rPr lang="pl-PL" sz="2800" dirty="0"/>
              <a:t>The </a:t>
            </a:r>
            <a:r>
              <a:rPr lang="pl-PL" sz="2800" dirty="0" err="1"/>
              <a:t>right</a:t>
            </a:r>
            <a:r>
              <a:rPr lang="pl-PL" sz="2800" dirty="0"/>
              <a:t> to </a:t>
            </a:r>
            <a:r>
              <a:rPr lang="pl-PL" sz="2800" dirty="0" err="1"/>
              <a:t>support</a:t>
            </a:r>
            <a:r>
              <a:rPr lang="pl-PL" sz="2800" dirty="0"/>
              <a:t> – </a:t>
            </a:r>
            <a:r>
              <a:rPr lang="pl-PL" sz="2800" dirty="0" err="1"/>
              <a:t>article</a:t>
            </a:r>
            <a:r>
              <a:rPr lang="pl-PL" sz="2800" dirty="0"/>
              <a:t> 9</a:t>
            </a:r>
          </a:p>
          <a:p>
            <a:endParaRPr lang="pl-PL" dirty="0"/>
          </a:p>
        </p:txBody>
      </p:sp>
      <p:sp>
        <p:nvSpPr>
          <p:cNvPr id="8" name="Symbol zastępczy tekstu 7">
            <a:extLst>
              <a:ext uri="{FF2B5EF4-FFF2-40B4-BE49-F238E27FC236}">
                <a16:creationId xmlns:a16="http://schemas.microsoft.com/office/drawing/2014/main" id="{8CABBCAD-BD3D-4B4F-5F75-C0DDDF9298A5}"/>
              </a:ext>
            </a:extLst>
          </p:cNvPr>
          <p:cNvSpPr>
            <a:spLocks noGrp="1"/>
          </p:cNvSpPr>
          <p:nvPr>
            <p:ph type="body" sz="quarter" idx="11"/>
          </p:nvPr>
        </p:nvSpPr>
        <p:spPr>
          <a:xfrm>
            <a:off x="234950" y="977900"/>
            <a:ext cx="11554973" cy="5584825"/>
          </a:xfrm>
        </p:spPr>
        <p:txBody>
          <a:bodyPr>
            <a:normAutofit/>
          </a:bodyPr>
          <a:lstStyle/>
          <a:p>
            <a:pPr algn="just"/>
            <a:r>
              <a:rPr lang="en-GB" sz="2800" dirty="0"/>
              <a:t>3.   Unless otherwise provided by other public or private services, specialist support services referred to in Article 8(3), shall, as a minimum, develop and provide:</a:t>
            </a:r>
          </a:p>
          <a:p>
            <a:pPr lvl="1" algn="just"/>
            <a:r>
              <a:rPr lang="en-GB" dirty="0"/>
              <a:t>(a)</a:t>
            </a:r>
            <a:r>
              <a:rPr lang="pl-PL" dirty="0"/>
              <a:t> </a:t>
            </a:r>
            <a:r>
              <a:rPr lang="en-GB" b="1" dirty="0">
                <a:solidFill>
                  <a:srgbClr val="FFC000"/>
                </a:solidFill>
              </a:rPr>
              <a:t>shelters or any other appropriate interim accommodation for victims in need of a safe place due to an imminent risk of secondary and repeat victimisation</a:t>
            </a:r>
            <a:r>
              <a:rPr lang="en-GB" dirty="0"/>
              <a:t>, of intimidation and of retaliation;</a:t>
            </a:r>
          </a:p>
          <a:p>
            <a:pPr lvl="1" algn="just"/>
            <a:r>
              <a:rPr lang="en-GB" dirty="0"/>
              <a:t>(b)</a:t>
            </a:r>
            <a:r>
              <a:rPr lang="pl-PL" dirty="0"/>
              <a:t> </a:t>
            </a:r>
            <a:r>
              <a:rPr lang="en-GB" b="1" dirty="0">
                <a:solidFill>
                  <a:srgbClr val="FFC000"/>
                </a:solidFill>
              </a:rPr>
              <a:t>targeted and integrated support for victims with specific needs</a:t>
            </a:r>
            <a:r>
              <a:rPr lang="en-GB" dirty="0"/>
              <a:t>, such as victims of sexual violence, victims of gender-based violence and victims of violence in close relationships, including trauma support and counselling.</a:t>
            </a:r>
          </a:p>
        </p:txBody>
      </p:sp>
    </p:spTree>
    <p:extLst>
      <p:ext uri="{BB962C8B-B14F-4D97-AF65-F5344CB8AC3E}">
        <p14:creationId xmlns:p14="http://schemas.microsoft.com/office/powerpoint/2010/main" val="880362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806E8A8-326C-626C-F0EA-976725703BB2}"/>
              </a:ext>
            </a:extLst>
          </p:cNvPr>
          <p:cNvSpPr>
            <a:spLocks noGrp="1"/>
          </p:cNvSpPr>
          <p:nvPr>
            <p:ph type="body" sz="quarter" idx="10"/>
          </p:nvPr>
        </p:nvSpPr>
        <p:spPr/>
        <p:txBody>
          <a:bodyPr>
            <a:normAutofit fontScale="77500" lnSpcReduction="20000"/>
          </a:bodyPr>
          <a:lstStyle/>
          <a:p>
            <a:r>
              <a:rPr lang="pl-PL" dirty="0"/>
              <a:t>The </a:t>
            </a:r>
            <a:r>
              <a:rPr lang="pl-PL" dirty="0" err="1"/>
              <a:t>right</a:t>
            </a:r>
            <a:r>
              <a:rPr lang="pl-PL" dirty="0"/>
              <a:t> to </a:t>
            </a:r>
            <a:r>
              <a:rPr lang="pl-PL" dirty="0" err="1"/>
              <a:t>participate</a:t>
            </a:r>
            <a:r>
              <a:rPr lang="pl-PL" dirty="0"/>
              <a:t> in </a:t>
            </a:r>
            <a:r>
              <a:rPr lang="pl-PL" dirty="0" err="1"/>
              <a:t>criminal</a:t>
            </a:r>
            <a:r>
              <a:rPr lang="pl-PL" dirty="0"/>
              <a:t> </a:t>
            </a:r>
            <a:r>
              <a:rPr lang="pl-PL" dirty="0" err="1"/>
              <a:t>proceedings</a:t>
            </a:r>
            <a:endParaRPr lang="pl-PL" dirty="0"/>
          </a:p>
        </p:txBody>
      </p:sp>
      <p:sp>
        <p:nvSpPr>
          <p:cNvPr id="3" name="Symbol zastępczy tekstu 2">
            <a:extLst>
              <a:ext uri="{FF2B5EF4-FFF2-40B4-BE49-F238E27FC236}">
                <a16:creationId xmlns:a16="http://schemas.microsoft.com/office/drawing/2014/main" id="{B1114F3D-6A2B-3138-2245-8818EB34627C}"/>
              </a:ext>
            </a:extLst>
          </p:cNvPr>
          <p:cNvSpPr>
            <a:spLocks noGrp="1"/>
          </p:cNvSpPr>
          <p:nvPr>
            <p:ph type="body" sz="quarter" idx="11"/>
          </p:nvPr>
        </p:nvSpPr>
        <p:spPr>
          <a:xfrm>
            <a:off x="234950" y="977900"/>
            <a:ext cx="11156139" cy="5584825"/>
          </a:xfrm>
        </p:spPr>
        <p:txBody>
          <a:bodyPr/>
          <a:lstStyle/>
          <a:p>
            <a:pPr algn="just"/>
            <a:r>
              <a:rPr lang="en-US" dirty="0"/>
              <a:t>Two forms of participation:</a:t>
            </a:r>
            <a:endParaRPr lang="pl-PL" dirty="0"/>
          </a:p>
          <a:p>
            <a:pPr algn="just"/>
            <a:r>
              <a:rPr lang="en-US" dirty="0"/>
              <a:t>Active participation – call evidence, right to appeal; the scope of active participation of a victim depends on national law and national regulation. </a:t>
            </a:r>
            <a:endParaRPr lang="pl-PL" dirty="0"/>
          </a:p>
          <a:p>
            <a:pPr algn="ctr"/>
            <a:r>
              <a:rPr lang="en-US" b="1" dirty="0">
                <a:solidFill>
                  <a:srgbClr val="00B050"/>
                </a:solidFill>
              </a:rPr>
              <a:t>The directive 2012/29 refers only to the right to be heard as a form of active participation </a:t>
            </a:r>
            <a:endParaRPr lang="pl-PL" b="1" dirty="0">
              <a:solidFill>
                <a:srgbClr val="00B050"/>
              </a:solidFill>
            </a:endParaRPr>
          </a:p>
          <a:p>
            <a:pPr algn="just"/>
            <a:r>
              <a:rPr lang="pl-PL" dirty="0"/>
              <a:t>„P</a:t>
            </a:r>
            <a:r>
              <a:rPr lang="en-US" dirty="0" err="1"/>
              <a:t>assive</a:t>
            </a:r>
            <a:r>
              <a:rPr lang="en-US" dirty="0"/>
              <a:t>” participation – right to be present and observe the criminal trial/criminal proceedings </a:t>
            </a:r>
            <a:endParaRPr lang="pl-PL" dirty="0"/>
          </a:p>
        </p:txBody>
      </p:sp>
    </p:spTree>
    <p:extLst>
      <p:ext uri="{BB962C8B-B14F-4D97-AF65-F5344CB8AC3E}">
        <p14:creationId xmlns:p14="http://schemas.microsoft.com/office/powerpoint/2010/main" val="3979657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3115F-E5EA-934C-CBF3-26ABC69DDA3B}"/>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A87E447-57E1-1FD7-4F1B-DF3213BD5B71}"/>
              </a:ext>
            </a:extLst>
          </p:cNvPr>
          <p:cNvSpPr>
            <a:spLocks noGrp="1"/>
          </p:cNvSpPr>
          <p:nvPr>
            <p:ph type="body" sz="quarter" idx="10"/>
          </p:nvPr>
        </p:nvSpPr>
        <p:spPr/>
        <p:txBody>
          <a:bodyPr>
            <a:normAutofit fontScale="77500" lnSpcReduction="20000"/>
          </a:bodyPr>
          <a:lstStyle/>
          <a:p>
            <a:r>
              <a:rPr lang="pl-PL" dirty="0"/>
              <a:t>The </a:t>
            </a:r>
            <a:r>
              <a:rPr lang="pl-PL" dirty="0" err="1"/>
              <a:t>right</a:t>
            </a:r>
            <a:r>
              <a:rPr lang="pl-PL" dirty="0"/>
              <a:t> to </a:t>
            </a:r>
            <a:r>
              <a:rPr lang="pl-PL" dirty="0" err="1"/>
              <a:t>participate</a:t>
            </a:r>
            <a:r>
              <a:rPr lang="pl-PL" dirty="0"/>
              <a:t> in </a:t>
            </a:r>
            <a:r>
              <a:rPr lang="pl-PL" dirty="0" err="1"/>
              <a:t>criminal</a:t>
            </a:r>
            <a:r>
              <a:rPr lang="pl-PL" dirty="0"/>
              <a:t> </a:t>
            </a:r>
            <a:r>
              <a:rPr lang="pl-PL" dirty="0" err="1"/>
              <a:t>proceedings</a:t>
            </a:r>
            <a:endParaRPr lang="pl-PL" dirty="0"/>
          </a:p>
        </p:txBody>
      </p:sp>
      <p:sp>
        <p:nvSpPr>
          <p:cNvPr id="3" name="Symbol zastępczy tekstu 2">
            <a:extLst>
              <a:ext uri="{FF2B5EF4-FFF2-40B4-BE49-F238E27FC236}">
                <a16:creationId xmlns:a16="http://schemas.microsoft.com/office/drawing/2014/main" id="{498BB5D4-011F-E163-0C90-8112D14DE8A6}"/>
              </a:ext>
            </a:extLst>
          </p:cNvPr>
          <p:cNvSpPr>
            <a:spLocks noGrp="1"/>
          </p:cNvSpPr>
          <p:nvPr>
            <p:ph type="body" sz="quarter" idx="11"/>
          </p:nvPr>
        </p:nvSpPr>
        <p:spPr>
          <a:xfrm>
            <a:off x="234950" y="977900"/>
            <a:ext cx="11156139" cy="5584825"/>
          </a:xfrm>
        </p:spPr>
        <p:txBody>
          <a:bodyPr>
            <a:normAutofit/>
          </a:bodyPr>
          <a:lstStyle/>
          <a:p>
            <a:pPr marL="514350" indent="-514350">
              <a:lnSpc>
                <a:spcPct val="100000"/>
              </a:lnSpc>
              <a:spcBef>
                <a:spcPts val="0"/>
              </a:spcBef>
              <a:spcAft>
                <a:spcPts val="0"/>
              </a:spcAft>
              <a:buFont typeface="+mj-lt"/>
              <a:buAutoNum type="arabicPeriod"/>
            </a:pPr>
            <a:r>
              <a:rPr lang="en-US" dirty="0">
                <a:solidFill>
                  <a:srgbClr val="0E101A"/>
                </a:solidFill>
                <a:effectLst/>
              </a:rPr>
              <a:t>Right to be heard – article 10 </a:t>
            </a:r>
          </a:p>
          <a:p>
            <a:pPr marL="514350" indent="-514350">
              <a:lnSpc>
                <a:spcPct val="100000"/>
              </a:lnSpc>
              <a:spcBef>
                <a:spcPts val="0"/>
              </a:spcBef>
              <a:spcAft>
                <a:spcPts val="0"/>
              </a:spcAft>
              <a:buFont typeface="+mj-lt"/>
              <a:buAutoNum type="arabicPeriod"/>
            </a:pPr>
            <a:r>
              <a:rPr lang="en-US" dirty="0">
                <a:solidFill>
                  <a:srgbClr val="0E101A"/>
                </a:solidFill>
                <a:effectLst/>
              </a:rPr>
              <a:t>Rights in the event of a decision not to prosecute (right to review a decision not to prosecute) – article 11</a:t>
            </a:r>
          </a:p>
          <a:p>
            <a:pPr marL="514350" indent="-514350">
              <a:lnSpc>
                <a:spcPct val="100000"/>
              </a:lnSpc>
              <a:spcBef>
                <a:spcPts val="0"/>
              </a:spcBef>
              <a:spcAft>
                <a:spcPts val="0"/>
              </a:spcAft>
              <a:buFont typeface="+mj-lt"/>
              <a:buAutoNum type="arabicPeriod"/>
            </a:pPr>
            <a:r>
              <a:rPr lang="en-US" dirty="0">
                <a:solidFill>
                  <a:srgbClr val="0E101A"/>
                </a:solidFill>
                <a:effectLst/>
              </a:rPr>
              <a:t>Right to safeguards in the context of restorative justice services – article 12</a:t>
            </a:r>
          </a:p>
          <a:p>
            <a:pPr marL="514350" indent="-514350">
              <a:lnSpc>
                <a:spcPct val="100000"/>
              </a:lnSpc>
              <a:spcBef>
                <a:spcPts val="0"/>
              </a:spcBef>
              <a:spcAft>
                <a:spcPts val="0"/>
              </a:spcAft>
              <a:buFont typeface="+mj-lt"/>
              <a:buAutoNum type="arabicPeriod"/>
            </a:pPr>
            <a:r>
              <a:rPr lang="en-US" dirty="0">
                <a:solidFill>
                  <a:srgbClr val="0E101A"/>
                </a:solidFill>
                <a:effectLst/>
              </a:rPr>
              <a:t>Right to legal aid – article 13</a:t>
            </a:r>
          </a:p>
          <a:p>
            <a:pPr marL="514350" indent="-514350">
              <a:lnSpc>
                <a:spcPct val="100000"/>
              </a:lnSpc>
              <a:spcBef>
                <a:spcPts val="0"/>
              </a:spcBef>
              <a:spcAft>
                <a:spcPts val="0"/>
              </a:spcAft>
              <a:buFont typeface="+mj-lt"/>
              <a:buAutoNum type="arabicPeriod"/>
            </a:pPr>
            <a:r>
              <a:rPr lang="en-US" dirty="0">
                <a:solidFill>
                  <a:srgbClr val="0E101A"/>
                </a:solidFill>
                <a:effectLst/>
              </a:rPr>
              <a:t>Right to reimbursement of expenses – article 14</a:t>
            </a:r>
          </a:p>
          <a:p>
            <a:pPr marL="514350" indent="-514350">
              <a:lnSpc>
                <a:spcPct val="100000"/>
              </a:lnSpc>
              <a:spcBef>
                <a:spcPts val="0"/>
              </a:spcBef>
              <a:spcAft>
                <a:spcPts val="0"/>
              </a:spcAft>
              <a:buFont typeface="+mj-lt"/>
              <a:buAutoNum type="arabicPeriod"/>
            </a:pPr>
            <a:r>
              <a:rPr lang="en-US" dirty="0">
                <a:solidFill>
                  <a:srgbClr val="0E101A"/>
                </a:solidFill>
                <a:effectLst/>
              </a:rPr>
              <a:t>Right to the return of property – article 15</a:t>
            </a:r>
          </a:p>
          <a:p>
            <a:pPr marL="514350" indent="-514350">
              <a:lnSpc>
                <a:spcPct val="100000"/>
              </a:lnSpc>
              <a:spcBef>
                <a:spcPts val="0"/>
              </a:spcBef>
              <a:spcAft>
                <a:spcPts val="0"/>
              </a:spcAft>
              <a:buFont typeface="+mj-lt"/>
              <a:buAutoNum type="arabicPeriod"/>
            </a:pPr>
            <a:r>
              <a:rPr lang="en-US" dirty="0">
                <a:solidFill>
                  <a:srgbClr val="0E101A"/>
                </a:solidFill>
                <a:effectLst/>
              </a:rPr>
              <a:t>Right to decision on compensation from the offender in the course of criminal proceedings – Article 16</a:t>
            </a:r>
          </a:p>
          <a:p>
            <a:pPr marL="514350" indent="-514350">
              <a:lnSpc>
                <a:spcPct val="100000"/>
              </a:lnSpc>
              <a:spcBef>
                <a:spcPts val="0"/>
              </a:spcBef>
              <a:spcAft>
                <a:spcPts val="0"/>
              </a:spcAft>
              <a:buFont typeface="+mj-lt"/>
              <a:buAutoNum type="arabicPeriod"/>
            </a:pPr>
            <a:r>
              <a:rPr lang="en-US" dirty="0">
                <a:solidFill>
                  <a:srgbClr val="0E101A"/>
                </a:solidFill>
                <a:effectLst/>
              </a:rPr>
              <a:t>Article 17 – cross-border rights of the victim</a:t>
            </a:r>
          </a:p>
        </p:txBody>
      </p:sp>
    </p:spTree>
    <p:extLst>
      <p:ext uri="{BB962C8B-B14F-4D97-AF65-F5344CB8AC3E}">
        <p14:creationId xmlns:p14="http://schemas.microsoft.com/office/powerpoint/2010/main" val="2083256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52AAF2E-8C69-D8C2-24BC-A37869F4D09F}"/>
              </a:ext>
            </a:extLst>
          </p:cNvPr>
          <p:cNvSpPr>
            <a:spLocks noGrp="1"/>
          </p:cNvSpPr>
          <p:nvPr>
            <p:ph type="body" sz="quarter" idx="10"/>
          </p:nvPr>
        </p:nvSpPr>
        <p:spPr/>
        <p:txBody>
          <a:bodyPr>
            <a:normAutofit fontScale="77500" lnSpcReduction="20000"/>
          </a:bodyPr>
          <a:lstStyle/>
          <a:p>
            <a:r>
              <a:rPr lang="pl-PL" dirty="0"/>
              <a:t>The </a:t>
            </a:r>
            <a:r>
              <a:rPr lang="pl-PL" dirty="0" err="1"/>
              <a:t>right</a:t>
            </a:r>
            <a:r>
              <a:rPr lang="pl-PL" dirty="0"/>
              <a:t> to be </a:t>
            </a:r>
            <a:r>
              <a:rPr lang="pl-PL" dirty="0" err="1"/>
              <a:t>heard</a:t>
            </a:r>
            <a:r>
              <a:rPr lang="pl-PL" dirty="0"/>
              <a:t> </a:t>
            </a:r>
          </a:p>
        </p:txBody>
      </p:sp>
      <p:sp>
        <p:nvSpPr>
          <p:cNvPr id="3" name="Symbol zastępczy tekstu 2">
            <a:extLst>
              <a:ext uri="{FF2B5EF4-FFF2-40B4-BE49-F238E27FC236}">
                <a16:creationId xmlns:a16="http://schemas.microsoft.com/office/drawing/2014/main" id="{DCE16E66-230C-7802-0850-181779EF3359}"/>
              </a:ext>
            </a:extLst>
          </p:cNvPr>
          <p:cNvSpPr>
            <a:spLocks noGrp="1"/>
          </p:cNvSpPr>
          <p:nvPr>
            <p:ph type="body" sz="quarter" idx="11"/>
          </p:nvPr>
        </p:nvSpPr>
        <p:spPr>
          <a:xfrm>
            <a:off x="234950" y="977900"/>
            <a:ext cx="10805944" cy="5584825"/>
          </a:xfrm>
        </p:spPr>
        <p:txBody>
          <a:bodyPr/>
          <a:lstStyle/>
          <a:p>
            <a:pPr algn="just"/>
            <a:r>
              <a:rPr lang="en-GB" i="1" dirty="0"/>
              <a:t>Article 10</a:t>
            </a:r>
          </a:p>
          <a:p>
            <a:pPr algn="just"/>
            <a:r>
              <a:rPr lang="en-GB" b="1" dirty="0"/>
              <a:t>Right to be heard</a:t>
            </a:r>
          </a:p>
          <a:p>
            <a:pPr algn="just"/>
            <a:r>
              <a:rPr lang="en-GB" dirty="0"/>
              <a:t>1.   Member States shall ensure that </a:t>
            </a:r>
            <a:r>
              <a:rPr lang="en-GB" b="1" dirty="0"/>
              <a:t>victims may be heard during criminal proceedings and may provide evidence. </a:t>
            </a:r>
            <a:r>
              <a:rPr lang="en-GB" dirty="0"/>
              <a:t>Where a child victim is to be heard, due account shall be taken of the child's age and maturity.</a:t>
            </a:r>
          </a:p>
          <a:p>
            <a:pPr algn="just"/>
            <a:r>
              <a:rPr lang="en-GB" dirty="0"/>
              <a:t>2.   The </a:t>
            </a:r>
            <a:r>
              <a:rPr lang="en-GB" b="1" dirty="0">
                <a:solidFill>
                  <a:srgbClr val="00B050"/>
                </a:solidFill>
              </a:rPr>
              <a:t>procedural rules under which victims may be heard </a:t>
            </a:r>
            <a:r>
              <a:rPr lang="en-GB" dirty="0"/>
              <a:t>during criminal proceedings and </a:t>
            </a:r>
            <a:r>
              <a:rPr lang="en-GB" b="1" dirty="0"/>
              <a:t>may provide evidence shall be determined by national law.</a:t>
            </a:r>
          </a:p>
          <a:p>
            <a:pPr algn="just"/>
            <a:endParaRPr lang="en-GB" dirty="0"/>
          </a:p>
          <a:p>
            <a:endParaRPr lang="pl-PL" dirty="0"/>
          </a:p>
        </p:txBody>
      </p:sp>
    </p:spTree>
    <p:extLst>
      <p:ext uri="{BB962C8B-B14F-4D97-AF65-F5344CB8AC3E}">
        <p14:creationId xmlns:p14="http://schemas.microsoft.com/office/powerpoint/2010/main" val="3371797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8328B1FA-189E-93D4-E92B-1F31C29EBB45}"/>
              </a:ext>
            </a:extLst>
          </p:cNvPr>
          <p:cNvSpPr>
            <a:spLocks noGrp="1"/>
          </p:cNvSpPr>
          <p:nvPr>
            <p:ph type="body" sz="quarter" idx="10"/>
          </p:nvPr>
        </p:nvSpPr>
        <p:spPr/>
        <p:txBody>
          <a:bodyPr>
            <a:normAutofit fontScale="77500" lnSpcReduction="20000"/>
          </a:bodyPr>
          <a:lstStyle/>
          <a:p>
            <a:r>
              <a:rPr lang="pl-PL" sz="2800" dirty="0"/>
              <a:t>T</a:t>
            </a:r>
            <a:r>
              <a:rPr lang="en-GB" sz="2800" dirty="0"/>
              <a:t>he right to protection</a:t>
            </a:r>
            <a:endParaRPr lang="pl-PL" dirty="0"/>
          </a:p>
        </p:txBody>
      </p:sp>
      <p:sp>
        <p:nvSpPr>
          <p:cNvPr id="3" name="Symbol zastępczy tekstu 2">
            <a:extLst>
              <a:ext uri="{FF2B5EF4-FFF2-40B4-BE49-F238E27FC236}">
                <a16:creationId xmlns:a16="http://schemas.microsoft.com/office/drawing/2014/main" id="{B720EC7B-C559-5A22-6EBF-359785FDBA80}"/>
              </a:ext>
            </a:extLst>
          </p:cNvPr>
          <p:cNvSpPr>
            <a:spLocks noGrp="1"/>
          </p:cNvSpPr>
          <p:nvPr>
            <p:ph type="body" sz="quarter" idx="11"/>
          </p:nvPr>
        </p:nvSpPr>
        <p:spPr>
          <a:xfrm>
            <a:off x="234950" y="977900"/>
            <a:ext cx="9538315" cy="5584825"/>
          </a:xfrm>
        </p:spPr>
        <p:txBody>
          <a:bodyPr>
            <a:normAutofit fontScale="85000" lnSpcReduction="20000"/>
          </a:bodyPr>
          <a:lstStyle/>
          <a:p>
            <a:pPr algn="just"/>
            <a:r>
              <a:rPr lang="pl-PL" sz="2800" dirty="0"/>
              <a:t>Recital 53</a:t>
            </a:r>
          </a:p>
          <a:p>
            <a:pPr algn="just"/>
            <a:r>
              <a:rPr lang="pl-PL" sz="2800" dirty="0"/>
              <a:t>T</a:t>
            </a:r>
            <a:r>
              <a:rPr lang="en-GB" sz="2800" dirty="0"/>
              <a:t>he risk of </a:t>
            </a:r>
            <a:r>
              <a:rPr lang="en-GB" sz="2800" b="1" dirty="0">
                <a:solidFill>
                  <a:srgbClr val="00B0F0"/>
                </a:solidFill>
              </a:rPr>
              <a:t>secondary and repeat victimisation</a:t>
            </a:r>
            <a:r>
              <a:rPr lang="en-GB" sz="2800" dirty="0"/>
              <a:t>, of intimidation and of retaliation by the offender or as a result of participation in criminal proceedings </a:t>
            </a:r>
            <a:r>
              <a:rPr lang="en-GB" sz="2800" b="1" dirty="0">
                <a:solidFill>
                  <a:srgbClr val="00B0F0"/>
                </a:solidFill>
              </a:rPr>
              <a:t>should be limited by carrying out proceedings in a coordinated and respectful manner, enabling victims to establish trust in authorities</a:t>
            </a:r>
            <a:r>
              <a:rPr lang="en-GB" sz="2800" dirty="0"/>
              <a:t>. Interaction with competent authorities should be as easy as possible whilst limiting the number of unnecessary interactions the victim has with them through, for example, video recording of interviews and allowing its use in court proceedings. </a:t>
            </a:r>
            <a:r>
              <a:rPr lang="en-GB" sz="2800" b="1" dirty="0">
                <a:solidFill>
                  <a:srgbClr val="00B0F0"/>
                </a:solidFill>
              </a:rPr>
              <a:t>As wide a range of measures as possible should be made available to practitioners to prevent distress to the victim during court proceedings in particular as a result of visual contact with the offender, his or her family, associates or members of the public</a:t>
            </a:r>
            <a:r>
              <a:rPr lang="en-GB" sz="2800" dirty="0"/>
              <a:t>. To that end, Member States should be encouraged to introduce, especially in relation to court buildings and police stations, feasible and practical measures enabling the facilities to include amenities such as separate entrances and waiting areas for victims. In addition, Member States should, to the extent possible, plan the criminal proceedings so that contacts between victims and their family members and offenders are avoided, such as by summoning victims and offenders to hearings at different times.</a:t>
            </a:r>
            <a:r>
              <a:rPr lang="pl-PL" sz="2800" dirty="0"/>
              <a:t> </a:t>
            </a:r>
          </a:p>
          <a:p>
            <a:pPr algn="just"/>
            <a:endParaRPr lang="en-GB" sz="2800" dirty="0"/>
          </a:p>
          <a:p>
            <a:endParaRPr lang="pl-PL" dirty="0"/>
          </a:p>
        </p:txBody>
      </p:sp>
      <p:pic>
        <p:nvPicPr>
          <p:cNvPr id="4" name="Picture 3" descr="How to Protect Yourself When Your Team's Project Fails">
            <a:extLst>
              <a:ext uri="{FF2B5EF4-FFF2-40B4-BE49-F238E27FC236}">
                <a16:creationId xmlns:a16="http://schemas.microsoft.com/office/drawing/2014/main" id="{70B64E65-4306-EE36-790B-22E1B9CCCC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663" b="2"/>
          <a:stretch/>
        </p:blipFill>
        <p:spPr bwMode="auto">
          <a:xfrm>
            <a:off x="10122434" y="1106283"/>
            <a:ext cx="1834616" cy="232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924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3E8A8-CAFC-E2DC-D69C-9368D96670FB}"/>
            </a:ext>
          </a:extLst>
        </p:cNvPr>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C6DB7B6-95AD-2D17-831E-135E9F3F0020}"/>
              </a:ext>
            </a:extLst>
          </p:cNvPr>
          <p:cNvSpPr>
            <a:spLocks noGrp="1"/>
          </p:cNvSpPr>
          <p:nvPr>
            <p:ph type="body" sz="quarter" idx="10"/>
          </p:nvPr>
        </p:nvSpPr>
        <p:spPr/>
        <p:txBody>
          <a:bodyPr>
            <a:normAutofit fontScale="77500" lnSpcReduction="20000"/>
          </a:bodyPr>
          <a:lstStyle/>
          <a:p>
            <a:pPr algn="just"/>
            <a:r>
              <a:rPr lang="pl-PL" dirty="0"/>
              <a:t>Most </a:t>
            </a:r>
            <a:r>
              <a:rPr lang="pl-PL" dirty="0" err="1"/>
              <a:t>important</a:t>
            </a:r>
            <a:r>
              <a:rPr lang="pl-PL" dirty="0"/>
              <a:t> </a:t>
            </a:r>
            <a:r>
              <a:rPr lang="pl-PL" dirty="0" err="1"/>
              <a:t>legal</a:t>
            </a:r>
            <a:r>
              <a:rPr lang="pl-PL" dirty="0"/>
              <a:t> </a:t>
            </a:r>
            <a:r>
              <a:rPr lang="pl-PL" dirty="0" err="1"/>
              <a:t>acts</a:t>
            </a:r>
            <a:endParaRPr lang="en-GB" b="1" dirty="0"/>
          </a:p>
        </p:txBody>
      </p:sp>
      <p:sp>
        <p:nvSpPr>
          <p:cNvPr id="4" name="Symbol zastępczy tekstu 3">
            <a:extLst>
              <a:ext uri="{FF2B5EF4-FFF2-40B4-BE49-F238E27FC236}">
                <a16:creationId xmlns:a16="http://schemas.microsoft.com/office/drawing/2014/main" id="{92760426-5C3B-AAF7-DF17-0232EC0602B6}"/>
              </a:ext>
            </a:extLst>
          </p:cNvPr>
          <p:cNvSpPr>
            <a:spLocks noGrp="1"/>
          </p:cNvSpPr>
          <p:nvPr>
            <p:ph type="body" sz="quarter" idx="11"/>
          </p:nvPr>
        </p:nvSpPr>
        <p:spPr>
          <a:xfrm>
            <a:off x="234951" y="977900"/>
            <a:ext cx="10767032" cy="5584825"/>
          </a:xfrm>
        </p:spPr>
        <p:txBody>
          <a:bodyPr>
            <a:noAutofit/>
          </a:bodyPr>
          <a:lstStyle/>
          <a:p>
            <a:pPr algn="just">
              <a:spcBef>
                <a:spcPts val="0"/>
              </a:spcBef>
              <a:spcAft>
                <a:spcPts val="0"/>
              </a:spcAft>
            </a:pPr>
            <a:r>
              <a:rPr lang="en-US" sz="2300" dirty="0">
                <a:solidFill>
                  <a:srgbClr val="0E101A"/>
                </a:solidFill>
                <a:effectLst/>
              </a:rPr>
              <a:t>Currently, in the EU institutions, there is a plan to strengthen the rights of the victims of the trafficking of human beings, and sexual exploitation of children. </a:t>
            </a:r>
          </a:p>
          <a:p>
            <a:pPr algn="just">
              <a:spcBef>
                <a:spcPts val="0"/>
              </a:spcBef>
              <a:spcAft>
                <a:spcPts val="0"/>
              </a:spcAft>
            </a:pPr>
            <a:r>
              <a:rPr lang="en-US" sz="2300" dirty="0">
                <a:solidFill>
                  <a:srgbClr val="0E101A"/>
                </a:solidFill>
                <a:effectLst/>
              </a:rPr>
              <a:t>Important proposition - adding new offence: article 18a "</a:t>
            </a:r>
            <a:r>
              <a:rPr lang="en-US" sz="2300" i="1" dirty="0">
                <a:solidFill>
                  <a:srgbClr val="0E101A"/>
                </a:solidFill>
                <a:effectLst/>
              </a:rPr>
              <a:t>the use of services which are the object of exploitation with knowledge that the person is a victim of an offence concerning trafficking in human beings"</a:t>
            </a:r>
            <a:endParaRPr lang="en-US" sz="2300" dirty="0">
              <a:solidFill>
                <a:srgbClr val="0E101A"/>
              </a:solidFill>
              <a:effectLst/>
            </a:endParaRPr>
          </a:p>
          <a:p>
            <a:pPr algn="just">
              <a:spcBef>
                <a:spcPts val="0"/>
              </a:spcBef>
              <a:spcAft>
                <a:spcPts val="0"/>
              </a:spcAft>
            </a:pPr>
            <a:r>
              <a:rPr lang="en-US" sz="2300" dirty="0">
                <a:solidFill>
                  <a:srgbClr val="0E101A"/>
                </a:solidFill>
                <a:effectLst/>
              </a:rPr>
              <a:t>New directive proposition - sexual exploitation of children - lots of changes, and "update" directive from 2011 to current problems (see especially articles 20 and 21</a:t>
            </a:r>
          </a:p>
          <a:p>
            <a:pPr lvl="1" algn="just"/>
            <a:r>
              <a:rPr lang="pl-PL" sz="2300" dirty="0">
                <a:hlinkClick r:id="rId2"/>
              </a:rPr>
              <a:t>https://eur-lex.europa.eu/legal-content/EN/TXT/?uri=CELEX%3A52022PC0732</a:t>
            </a:r>
            <a:endParaRPr lang="pl-PL" sz="2300" dirty="0"/>
          </a:p>
          <a:p>
            <a:pPr lvl="1" algn="just"/>
            <a:r>
              <a:rPr lang="pl-PL" sz="2300" dirty="0">
                <a:hlinkClick r:id="rId3"/>
              </a:rPr>
              <a:t>https://eur-lex.europa.eu/legal-content/EN/TXT/?uri=COM%3A2022%3A209%3AFIN</a:t>
            </a:r>
            <a:r>
              <a:rPr lang="pl-PL" sz="2300" dirty="0"/>
              <a:t> </a:t>
            </a:r>
          </a:p>
          <a:p>
            <a:pPr algn="just"/>
            <a:r>
              <a:rPr lang="pl-PL" sz="2300" dirty="0">
                <a:solidFill>
                  <a:srgbClr val="404040"/>
                </a:solidFill>
                <a:effectLst/>
              </a:rPr>
              <a:t>New </a:t>
            </a:r>
            <a:r>
              <a:rPr lang="en-US" sz="2300" dirty="0">
                <a:solidFill>
                  <a:srgbClr val="404040"/>
                </a:solidFill>
                <a:effectLst/>
              </a:rPr>
              <a:t>Directive on combating violence against women and domestic</a:t>
            </a:r>
            <a:r>
              <a:rPr lang="pl-PL" sz="2300" dirty="0">
                <a:solidFill>
                  <a:srgbClr val="404040"/>
                </a:solidFill>
              </a:rPr>
              <a:t> </a:t>
            </a:r>
            <a:r>
              <a:rPr lang="en-US" sz="2300" dirty="0">
                <a:solidFill>
                  <a:srgbClr val="404040"/>
                </a:solidFill>
                <a:effectLst/>
              </a:rPr>
              <a:t>violence</a:t>
            </a:r>
            <a:endParaRPr lang="pl-PL" sz="2300" dirty="0">
              <a:solidFill>
                <a:srgbClr val="404040"/>
              </a:solidFill>
              <a:effectLst/>
            </a:endParaRPr>
          </a:p>
          <a:p>
            <a:pPr lvl="1" algn="just"/>
            <a:r>
              <a:rPr lang="pl-PL" sz="2300" dirty="0" err="1">
                <a:solidFill>
                  <a:srgbClr val="404040"/>
                </a:solidFill>
                <a:effectLst/>
              </a:rPr>
              <a:t>Ratification</a:t>
            </a:r>
            <a:r>
              <a:rPr lang="pl-PL" sz="2300" dirty="0">
                <a:solidFill>
                  <a:srgbClr val="404040"/>
                </a:solidFill>
                <a:effectLst/>
              </a:rPr>
              <a:t> of </a:t>
            </a:r>
            <a:r>
              <a:rPr lang="pl-PL" sz="2300" dirty="0" err="1">
                <a:solidFill>
                  <a:srgbClr val="404040"/>
                </a:solidFill>
                <a:effectLst/>
              </a:rPr>
              <a:t>Council</a:t>
            </a:r>
            <a:r>
              <a:rPr lang="pl-PL" sz="2300" dirty="0">
                <a:solidFill>
                  <a:srgbClr val="404040"/>
                </a:solidFill>
                <a:effectLst/>
              </a:rPr>
              <a:t> of Europe </a:t>
            </a:r>
            <a:r>
              <a:rPr lang="pl-PL" sz="2300" dirty="0" err="1">
                <a:solidFill>
                  <a:srgbClr val="404040"/>
                </a:solidFill>
                <a:effectLst/>
              </a:rPr>
              <a:t>Convention</a:t>
            </a:r>
            <a:r>
              <a:rPr lang="pl-PL" sz="2300" dirty="0">
                <a:solidFill>
                  <a:srgbClr val="404040"/>
                </a:solidFill>
                <a:effectLst/>
              </a:rPr>
              <a:t> </a:t>
            </a:r>
            <a:r>
              <a:rPr lang="en-US" sz="2300" i="0" dirty="0">
                <a:solidFill>
                  <a:srgbClr val="212529"/>
                </a:solidFill>
                <a:effectLst/>
              </a:rPr>
              <a:t>on preventing and combating violence against women and domestic violence</a:t>
            </a:r>
            <a:r>
              <a:rPr lang="pl-PL" sz="2300" i="0" dirty="0">
                <a:solidFill>
                  <a:srgbClr val="212529"/>
                </a:solidFill>
                <a:effectLst/>
              </a:rPr>
              <a:t> by the EU (</a:t>
            </a:r>
            <a:r>
              <a:rPr lang="pl-PL" sz="2300" b="0" i="0" dirty="0">
                <a:solidFill>
                  <a:srgbClr val="212529"/>
                </a:solidFill>
                <a:effectLst/>
              </a:rPr>
              <a:t>28/06/2023; </a:t>
            </a:r>
            <a:r>
              <a:rPr lang="pl-PL" sz="2300" b="0" i="0" dirty="0" err="1">
                <a:solidFill>
                  <a:srgbClr val="212529"/>
                </a:solidFill>
                <a:effectLst/>
              </a:rPr>
              <a:t>entry</a:t>
            </a:r>
            <a:r>
              <a:rPr lang="pl-PL" sz="2300" b="0" i="0" dirty="0">
                <a:solidFill>
                  <a:srgbClr val="212529"/>
                </a:solidFill>
                <a:effectLst/>
              </a:rPr>
              <a:t> </a:t>
            </a:r>
            <a:r>
              <a:rPr lang="pl-PL" sz="2300" b="0" i="0" dirty="0" err="1">
                <a:solidFill>
                  <a:srgbClr val="212529"/>
                </a:solidFill>
                <a:effectLst/>
              </a:rPr>
              <a:t>into</a:t>
            </a:r>
            <a:r>
              <a:rPr lang="pl-PL" sz="2300" b="0" i="0" dirty="0">
                <a:solidFill>
                  <a:srgbClr val="212529"/>
                </a:solidFill>
                <a:effectLst/>
              </a:rPr>
              <a:t> </a:t>
            </a:r>
            <a:r>
              <a:rPr lang="pl-PL" sz="2300" b="0" i="0" dirty="0" err="1">
                <a:solidFill>
                  <a:srgbClr val="212529"/>
                </a:solidFill>
                <a:effectLst/>
              </a:rPr>
              <a:t>force</a:t>
            </a:r>
            <a:r>
              <a:rPr lang="pl-PL" sz="2300" b="0" i="0" dirty="0">
                <a:solidFill>
                  <a:srgbClr val="212529"/>
                </a:solidFill>
                <a:effectLst/>
              </a:rPr>
              <a:t>: 1/10/2023)</a:t>
            </a:r>
            <a:endParaRPr lang="en-US" sz="2300" dirty="0">
              <a:solidFill>
                <a:srgbClr val="404040"/>
              </a:solidFill>
              <a:effectLst/>
            </a:endParaRPr>
          </a:p>
          <a:p>
            <a:pPr marL="0" indent="0" algn="just">
              <a:buNone/>
            </a:pPr>
            <a:br>
              <a:rPr lang="en-US" sz="2300" dirty="0">
                <a:solidFill>
                  <a:srgbClr val="404040"/>
                </a:solidFill>
                <a:effectLst/>
              </a:rPr>
            </a:br>
            <a:endParaRPr lang="pl-PL" sz="2300" dirty="0"/>
          </a:p>
        </p:txBody>
      </p:sp>
    </p:spTree>
    <p:extLst>
      <p:ext uri="{BB962C8B-B14F-4D97-AF65-F5344CB8AC3E}">
        <p14:creationId xmlns:p14="http://schemas.microsoft.com/office/powerpoint/2010/main" val="3913968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9F4A5-AB2A-4AE3-D7FA-6A4A21E014BD}"/>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6E66D68-95D5-123B-0906-EEAFBB6EDC81}"/>
              </a:ext>
            </a:extLst>
          </p:cNvPr>
          <p:cNvSpPr>
            <a:spLocks noGrp="1"/>
          </p:cNvSpPr>
          <p:nvPr>
            <p:ph type="body" sz="quarter" idx="10"/>
          </p:nvPr>
        </p:nvSpPr>
        <p:spPr/>
        <p:txBody>
          <a:bodyPr>
            <a:normAutofit fontScale="77500" lnSpcReduction="20000"/>
          </a:bodyPr>
          <a:lstStyle/>
          <a:p>
            <a:r>
              <a:rPr lang="pl-PL" sz="2800" dirty="0"/>
              <a:t>T</a:t>
            </a:r>
            <a:r>
              <a:rPr lang="en-GB" sz="2800" dirty="0"/>
              <a:t>he right to protection</a:t>
            </a:r>
            <a:endParaRPr lang="pl-PL" dirty="0"/>
          </a:p>
        </p:txBody>
      </p:sp>
      <p:sp>
        <p:nvSpPr>
          <p:cNvPr id="3" name="Symbol zastępczy tekstu 2">
            <a:extLst>
              <a:ext uri="{FF2B5EF4-FFF2-40B4-BE49-F238E27FC236}">
                <a16:creationId xmlns:a16="http://schemas.microsoft.com/office/drawing/2014/main" id="{EF836A93-3BE8-285D-39D0-C7710E9B0BFD}"/>
              </a:ext>
            </a:extLst>
          </p:cNvPr>
          <p:cNvSpPr>
            <a:spLocks noGrp="1"/>
          </p:cNvSpPr>
          <p:nvPr>
            <p:ph type="body" sz="quarter" idx="11"/>
          </p:nvPr>
        </p:nvSpPr>
        <p:spPr>
          <a:xfrm>
            <a:off x="234950" y="977900"/>
            <a:ext cx="9538315" cy="5584825"/>
          </a:xfrm>
        </p:spPr>
        <p:txBody>
          <a:bodyPr>
            <a:normAutofit lnSpcReduction="10000"/>
          </a:bodyPr>
          <a:lstStyle/>
          <a:p>
            <a:pPr algn="just"/>
            <a:r>
              <a:rPr lang="pl-PL" sz="2800" dirty="0"/>
              <a:t>(54) </a:t>
            </a:r>
            <a:r>
              <a:rPr lang="en-GB" sz="2800" b="1" dirty="0">
                <a:solidFill>
                  <a:srgbClr val="00B0F0"/>
                </a:solidFill>
              </a:rPr>
              <a:t>Protecting the privacy of the victim </a:t>
            </a:r>
            <a:r>
              <a:rPr lang="en-GB" sz="2800" dirty="0"/>
              <a:t>can be an important means of preventing secondary and repeat victimisation, intimidation and retaliation and can be achieved through a range of measures </a:t>
            </a:r>
            <a:r>
              <a:rPr lang="en-GB" sz="2800" b="1" dirty="0">
                <a:solidFill>
                  <a:srgbClr val="00B0F0"/>
                </a:solidFill>
              </a:rPr>
              <a:t>including non-disclosure or limitations on the disclosure of information concerning the identity and whereabouts of the victim. Such protection is particularly important for child victims, and includes non-disclosure of the name of the child</a:t>
            </a:r>
            <a:r>
              <a:rPr lang="en-GB" sz="2800" dirty="0"/>
              <a:t>. However, there might be cases where, exceptionally, the child can benefit from the disclosure or even widespread publication of information, for example where a child has been abducted. Measures to protect the privacy and images of victims and of their family members should always be consistent with the right to a fair trial and freedom of expression, as recognised in Articles 6 and 10, respectively, of the European Convention for the Protection of Human Rights and Fundamental Freedoms.</a:t>
            </a:r>
          </a:p>
        </p:txBody>
      </p:sp>
      <p:pic>
        <p:nvPicPr>
          <p:cNvPr id="4" name="Picture 3" descr="How to Protect Yourself When Your Team's Project Fails">
            <a:extLst>
              <a:ext uri="{FF2B5EF4-FFF2-40B4-BE49-F238E27FC236}">
                <a16:creationId xmlns:a16="http://schemas.microsoft.com/office/drawing/2014/main" id="{F1ABAAA2-0531-9090-CB4F-34748A46C2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663" b="2"/>
          <a:stretch/>
        </p:blipFill>
        <p:spPr bwMode="auto">
          <a:xfrm>
            <a:off x="10122434" y="1106283"/>
            <a:ext cx="1834616" cy="232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949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E5A6F7-A573-FD75-6C9E-4759D544DD8C}"/>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1E80073-693F-B384-3266-4BDF359BAB00}"/>
              </a:ext>
            </a:extLst>
          </p:cNvPr>
          <p:cNvSpPr>
            <a:spLocks noGrp="1"/>
          </p:cNvSpPr>
          <p:nvPr>
            <p:ph type="body" sz="quarter" idx="10"/>
          </p:nvPr>
        </p:nvSpPr>
        <p:spPr/>
        <p:txBody>
          <a:bodyPr>
            <a:normAutofit fontScale="77500" lnSpcReduction="20000"/>
          </a:bodyPr>
          <a:lstStyle/>
          <a:p>
            <a:r>
              <a:rPr lang="pl-PL" sz="2800" dirty="0"/>
              <a:t>T</a:t>
            </a:r>
            <a:r>
              <a:rPr lang="en-GB" sz="2800" dirty="0"/>
              <a:t>he right to protection</a:t>
            </a:r>
            <a:endParaRPr lang="pl-PL" dirty="0"/>
          </a:p>
        </p:txBody>
      </p:sp>
      <p:sp>
        <p:nvSpPr>
          <p:cNvPr id="3" name="Symbol zastępczy tekstu 2">
            <a:extLst>
              <a:ext uri="{FF2B5EF4-FFF2-40B4-BE49-F238E27FC236}">
                <a16:creationId xmlns:a16="http://schemas.microsoft.com/office/drawing/2014/main" id="{23B533F9-9FA0-FD33-8358-C7E78E2CD1BC}"/>
              </a:ext>
            </a:extLst>
          </p:cNvPr>
          <p:cNvSpPr>
            <a:spLocks noGrp="1"/>
          </p:cNvSpPr>
          <p:nvPr>
            <p:ph type="body" sz="quarter" idx="11"/>
          </p:nvPr>
        </p:nvSpPr>
        <p:spPr>
          <a:xfrm>
            <a:off x="234950" y="977900"/>
            <a:ext cx="9538315" cy="5584825"/>
          </a:xfrm>
        </p:spPr>
        <p:txBody>
          <a:bodyPr>
            <a:normAutofit/>
          </a:bodyPr>
          <a:lstStyle/>
          <a:p>
            <a:pPr algn="just"/>
            <a:r>
              <a:rPr lang="en-GB" sz="2800" dirty="0"/>
              <a:t>(55)</a:t>
            </a:r>
            <a:r>
              <a:rPr lang="pl-PL" sz="2800" dirty="0"/>
              <a:t> </a:t>
            </a:r>
            <a:r>
              <a:rPr lang="en-GB" sz="2800" dirty="0"/>
              <a:t>Some victims are particularly at risk of secondary and repeat victimisation, of intimidation and of retaliation by the offender during criminal proceedings. It is possible that such a risk derives from the personal characteristics of the victim or the type, nature or circumstances of the crime. </a:t>
            </a:r>
            <a:r>
              <a:rPr lang="en-GB" sz="2800" b="1" dirty="0">
                <a:solidFill>
                  <a:srgbClr val="00B0F0"/>
                </a:solidFill>
              </a:rPr>
              <a:t>Only through individual assessments, carried out at the earliest opportunity, can such a risk be effectively identified</a:t>
            </a:r>
            <a:r>
              <a:rPr lang="en-GB" sz="2800" dirty="0"/>
              <a:t>. Such assessments should be carried out for all victims to determine whether they are at risk of secondary and repeat victimisation, of intimidation and of retaliation and what special protection measures they require</a:t>
            </a:r>
            <a:r>
              <a:rPr lang="pl-PL" sz="2800" dirty="0"/>
              <a:t>.</a:t>
            </a:r>
            <a:endParaRPr lang="en-GB" sz="2800" dirty="0"/>
          </a:p>
        </p:txBody>
      </p:sp>
      <p:pic>
        <p:nvPicPr>
          <p:cNvPr id="4" name="Picture 3" descr="How to Protect Yourself When Your Team's Project Fails">
            <a:extLst>
              <a:ext uri="{FF2B5EF4-FFF2-40B4-BE49-F238E27FC236}">
                <a16:creationId xmlns:a16="http://schemas.microsoft.com/office/drawing/2014/main" id="{E0A581E1-420A-D1AD-0A7B-0FB32F0FD1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663" b="2"/>
          <a:stretch/>
        </p:blipFill>
        <p:spPr bwMode="auto">
          <a:xfrm>
            <a:off x="10122434" y="1106283"/>
            <a:ext cx="1834616" cy="232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530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33FAE-CA92-95A5-8134-0ADD80B1B3DF}"/>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486190C-D2C0-089F-3D1B-E58F0EE038A9}"/>
              </a:ext>
            </a:extLst>
          </p:cNvPr>
          <p:cNvSpPr>
            <a:spLocks noGrp="1"/>
          </p:cNvSpPr>
          <p:nvPr>
            <p:ph type="body" sz="quarter" idx="10"/>
          </p:nvPr>
        </p:nvSpPr>
        <p:spPr/>
        <p:txBody>
          <a:bodyPr>
            <a:normAutofit fontScale="77500" lnSpcReduction="20000"/>
          </a:bodyPr>
          <a:lstStyle/>
          <a:p>
            <a:r>
              <a:rPr lang="pl-PL" sz="2800" dirty="0"/>
              <a:t>T</a:t>
            </a:r>
            <a:r>
              <a:rPr lang="en-GB" sz="2800" dirty="0"/>
              <a:t>he right to protection</a:t>
            </a:r>
            <a:endParaRPr lang="pl-PL" dirty="0"/>
          </a:p>
        </p:txBody>
      </p:sp>
      <p:sp>
        <p:nvSpPr>
          <p:cNvPr id="3" name="Symbol zastępczy tekstu 2">
            <a:extLst>
              <a:ext uri="{FF2B5EF4-FFF2-40B4-BE49-F238E27FC236}">
                <a16:creationId xmlns:a16="http://schemas.microsoft.com/office/drawing/2014/main" id="{3003E650-9989-F4EF-5C79-0091190175A0}"/>
              </a:ext>
            </a:extLst>
          </p:cNvPr>
          <p:cNvSpPr>
            <a:spLocks noGrp="1"/>
          </p:cNvSpPr>
          <p:nvPr>
            <p:ph type="body" sz="quarter" idx="11"/>
          </p:nvPr>
        </p:nvSpPr>
        <p:spPr>
          <a:xfrm>
            <a:off x="234950" y="977900"/>
            <a:ext cx="9538315" cy="5584825"/>
          </a:xfrm>
        </p:spPr>
        <p:txBody>
          <a:bodyPr>
            <a:normAutofit lnSpcReduction="10000"/>
          </a:bodyPr>
          <a:lstStyle/>
          <a:p>
            <a:pPr algn="just"/>
            <a:r>
              <a:rPr lang="en-GB" sz="2800" dirty="0"/>
              <a:t>(56)</a:t>
            </a:r>
            <a:r>
              <a:rPr lang="pl-PL" sz="2800" dirty="0"/>
              <a:t> </a:t>
            </a:r>
            <a:r>
              <a:rPr lang="en-GB" sz="2800" b="1" dirty="0">
                <a:solidFill>
                  <a:srgbClr val="FF0000"/>
                </a:solidFill>
              </a:rPr>
              <a:t>Individual assessments </a:t>
            </a:r>
            <a:r>
              <a:rPr lang="en-GB" sz="2800" dirty="0"/>
              <a:t>should take into account the personal characteristics of the victim such as </a:t>
            </a:r>
            <a:r>
              <a:rPr lang="en-GB" sz="2800" b="1" dirty="0">
                <a:solidFill>
                  <a:srgbClr val="00B050"/>
                </a:solidFill>
              </a:rPr>
              <a:t>his or her age, gender and gender identity or expression, ethnicity, race, religion, sexual orientation, health, disability, residence status, communication difficulties, relationship to or dependence on the offender and previous experience of crime. </a:t>
            </a:r>
            <a:endParaRPr lang="pl-PL" sz="2800" b="1" dirty="0">
              <a:solidFill>
                <a:srgbClr val="00B050"/>
              </a:solidFill>
            </a:endParaRPr>
          </a:p>
          <a:p>
            <a:pPr algn="just"/>
            <a:r>
              <a:rPr lang="en-GB" sz="2800" dirty="0"/>
              <a:t>They should also take into account </a:t>
            </a:r>
            <a:r>
              <a:rPr lang="en-GB" sz="2800" b="1" dirty="0">
                <a:solidFill>
                  <a:srgbClr val="FF0000"/>
                </a:solidFill>
              </a:rPr>
              <a:t>the type or nature and the circumstances of the crime</a:t>
            </a:r>
            <a:r>
              <a:rPr lang="en-GB" sz="2800" b="1" dirty="0"/>
              <a:t> </a:t>
            </a:r>
            <a:r>
              <a:rPr lang="en-GB" sz="2800" dirty="0"/>
              <a:t>such as whether it is a hate crime, a bias crime or a crime committed with a discriminatory motive, sexual violence, violence in a close relationship, whether the offender was in a position of control, whether the victim's residence is in a high crime or gang dominated area, or whether the victim's country of origin is not the Member State where the crime was committed.</a:t>
            </a:r>
            <a:endParaRPr lang="pl-PL" sz="2800" dirty="0"/>
          </a:p>
        </p:txBody>
      </p:sp>
      <p:pic>
        <p:nvPicPr>
          <p:cNvPr id="4" name="Picture 3" descr="How to Protect Yourself When Your Team's Project Fails">
            <a:extLst>
              <a:ext uri="{FF2B5EF4-FFF2-40B4-BE49-F238E27FC236}">
                <a16:creationId xmlns:a16="http://schemas.microsoft.com/office/drawing/2014/main" id="{0478258A-5FC2-6048-DEF4-5603078637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663" b="2"/>
          <a:stretch/>
        </p:blipFill>
        <p:spPr bwMode="auto">
          <a:xfrm>
            <a:off x="10122434" y="1106283"/>
            <a:ext cx="1834616" cy="232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179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FB885-C7F1-B68F-40DE-6BE1F02D0FD2}"/>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90456EC-8A19-13F6-C9CD-19AB68670686}"/>
              </a:ext>
            </a:extLst>
          </p:cNvPr>
          <p:cNvSpPr>
            <a:spLocks noGrp="1"/>
          </p:cNvSpPr>
          <p:nvPr>
            <p:ph type="body" sz="quarter" idx="10"/>
          </p:nvPr>
        </p:nvSpPr>
        <p:spPr/>
        <p:txBody>
          <a:bodyPr>
            <a:normAutofit fontScale="77500" lnSpcReduction="20000"/>
          </a:bodyPr>
          <a:lstStyle/>
          <a:p>
            <a:r>
              <a:rPr lang="pl-PL" sz="2800" dirty="0"/>
              <a:t>T</a:t>
            </a:r>
            <a:r>
              <a:rPr lang="en-GB" sz="2800" dirty="0"/>
              <a:t>he right to protection</a:t>
            </a:r>
            <a:endParaRPr lang="pl-PL" dirty="0"/>
          </a:p>
        </p:txBody>
      </p:sp>
      <p:sp>
        <p:nvSpPr>
          <p:cNvPr id="3" name="Symbol zastępczy tekstu 2">
            <a:extLst>
              <a:ext uri="{FF2B5EF4-FFF2-40B4-BE49-F238E27FC236}">
                <a16:creationId xmlns:a16="http://schemas.microsoft.com/office/drawing/2014/main" id="{8AF89388-6359-7A7E-04B2-B7F66AFE71A0}"/>
              </a:ext>
            </a:extLst>
          </p:cNvPr>
          <p:cNvSpPr>
            <a:spLocks noGrp="1"/>
          </p:cNvSpPr>
          <p:nvPr>
            <p:ph type="body" sz="quarter" idx="11"/>
          </p:nvPr>
        </p:nvSpPr>
        <p:spPr>
          <a:xfrm>
            <a:off x="234950" y="977900"/>
            <a:ext cx="9538315" cy="5584825"/>
          </a:xfrm>
        </p:spPr>
        <p:txBody>
          <a:bodyPr>
            <a:normAutofit/>
          </a:bodyPr>
          <a:lstStyle/>
          <a:p>
            <a:pPr algn="just"/>
            <a:r>
              <a:rPr lang="en-GB" sz="3200" i="1" dirty="0">
                <a:solidFill>
                  <a:srgbClr val="0070C0"/>
                </a:solidFill>
              </a:rPr>
              <a:t>(57)</a:t>
            </a:r>
            <a:r>
              <a:rPr lang="pl-PL" sz="3200" i="1" dirty="0">
                <a:solidFill>
                  <a:srgbClr val="0070C0"/>
                </a:solidFill>
              </a:rPr>
              <a:t> </a:t>
            </a:r>
            <a:r>
              <a:rPr lang="en-GB" sz="3200" i="1" dirty="0">
                <a:solidFill>
                  <a:srgbClr val="0070C0"/>
                </a:solidFill>
              </a:rPr>
              <a:t>Victims of human trafficking, terrorism, organised crime, violence in close relationships, sexual violence or exploitation, gender-based violence, hate crime, and victims with disabilities and child victims tend to experience a high rate of secondary and repeat victimisation, of intimidation and of retaliation. Particular care should be taken when assessing whether such victims are at risk of such victimisation, intimidation and of retaliation and there should be a strong presumption that those victims will benefit from special protection measures.</a:t>
            </a:r>
            <a:endParaRPr lang="pl-PL" sz="3200" i="1" dirty="0">
              <a:solidFill>
                <a:srgbClr val="0070C0"/>
              </a:solidFill>
            </a:endParaRPr>
          </a:p>
        </p:txBody>
      </p:sp>
      <p:pic>
        <p:nvPicPr>
          <p:cNvPr id="4" name="Picture 3" descr="How to Protect Yourself When Your Team's Project Fails">
            <a:extLst>
              <a:ext uri="{FF2B5EF4-FFF2-40B4-BE49-F238E27FC236}">
                <a16:creationId xmlns:a16="http://schemas.microsoft.com/office/drawing/2014/main" id="{2D94BEC7-AAAC-E108-5BD6-8004489335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663" b="2"/>
          <a:stretch/>
        </p:blipFill>
        <p:spPr bwMode="auto">
          <a:xfrm>
            <a:off x="10122434" y="1106283"/>
            <a:ext cx="1834616" cy="232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0946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4E0DD86-C7DA-63E2-7A22-77EA4ABC09DE}"/>
              </a:ext>
            </a:extLst>
          </p:cNvPr>
          <p:cNvSpPr>
            <a:spLocks noGrp="1"/>
          </p:cNvSpPr>
          <p:nvPr>
            <p:ph type="body" sz="quarter" idx="10"/>
          </p:nvPr>
        </p:nvSpPr>
        <p:spPr/>
        <p:txBody>
          <a:bodyPr>
            <a:normAutofit fontScale="77500" lnSpcReduction="20000"/>
          </a:bodyPr>
          <a:lstStyle/>
          <a:p>
            <a:r>
              <a:rPr lang="pl-PL" sz="2800" dirty="0"/>
              <a:t>T</a:t>
            </a:r>
            <a:r>
              <a:rPr lang="en-GB" sz="2800" dirty="0"/>
              <a:t>he right to protection</a:t>
            </a:r>
            <a:endParaRPr lang="pl-PL" dirty="0"/>
          </a:p>
          <a:p>
            <a:endParaRPr lang="pl-PL" dirty="0"/>
          </a:p>
        </p:txBody>
      </p:sp>
      <p:sp>
        <p:nvSpPr>
          <p:cNvPr id="3" name="Symbol zastępczy tekstu 2">
            <a:extLst>
              <a:ext uri="{FF2B5EF4-FFF2-40B4-BE49-F238E27FC236}">
                <a16:creationId xmlns:a16="http://schemas.microsoft.com/office/drawing/2014/main" id="{0E1B8CA4-5231-EE98-BA4C-D51D38E4B6F6}"/>
              </a:ext>
            </a:extLst>
          </p:cNvPr>
          <p:cNvSpPr>
            <a:spLocks noGrp="1"/>
          </p:cNvSpPr>
          <p:nvPr>
            <p:ph type="body" sz="quarter" idx="11"/>
          </p:nvPr>
        </p:nvSpPr>
        <p:spPr>
          <a:xfrm>
            <a:off x="234950" y="977900"/>
            <a:ext cx="10358471" cy="5584825"/>
          </a:xfrm>
        </p:spPr>
        <p:txBody>
          <a:bodyPr/>
          <a:lstStyle/>
          <a:p>
            <a:pPr algn="just"/>
            <a:r>
              <a:rPr lang="en-GB" sz="2800" dirty="0"/>
              <a:t>(58)</a:t>
            </a:r>
            <a:r>
              <a:rPr lang="pl-PL" sz="2800" dirty="0"/>
              <a:t> </a:t>
            </a:r>
            <a:r>
              <a:rPr lang="en-GB" sz="2800" dirty="0"/>
              <a:t>Victims who have been identified as vulnerable to secondary and repeat victimisation, to intimidation and to retaliation </a:t>
            </a:r>
            <a:r>
              <a:rPr lang="en-GB" sz="2800" b="1" dirty="0"/>
              <a:t>should be offered appropriate measures to protect them during criminal proceedings. </a:t>
            </a:r>
            <a:r>
              <a:rPr lang="en-GB" sz="2800" dirty="0"/>
              <a:t>The exact nature of such measures should be determined through the individual assessment, taking into account the wish of the victim. The extent of any such measure should be determined without prejudice to the rights of the defence and in accordance with rules of judicial discretion. The victims' concerns and fears in relation to proceedings should be a key factor in determining whether they need any particular measure.</a:t>
            </a:r>
          </a:p>
          <a:p>
            <a:pPr algn="just"/>
            <a:endParaRPr lang="pl-PL" dirty="0"/>
          </a:p>
        </p:txBody>
      </p:sp>
    </p:spTree>
    <p:extLst>
      <p:ext uri="{BB962C8B-B14F-4D97-AF65-F5344CB8AC3E}">
        <p14:creationId xmlns:p14="http://schemas.microsoft.com/office/powerpoint/2010/main" val="32553664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44A3F-7269-FAAC-CC8C-CC483BB373D4}"/>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8568013-E949-1947-64B4-669232B99865}"/>
              </a:ext>
            </a:extLst>
          </p:cNvPr>
          <p:cNvSpPr>
            <a:spLocks noGrp="1"/>
          </p:cNvSpPr>
          <p:nvPr>
            <p:ph type="body" sz="quarter" idx="10"/>
          </p:nvPr>
        </p:nvSpPr>
        <p:spPr/>
        <p:txBody>
          <a:bodyPr>
            <a:normAutofit fontScale="77500" lnSpcReduction="20000"/>
          </a:bodyPr>
          <a:lstStyle/>
          <a:p>
            <a:r>
              <a:rPr lang="pl-PL" sz="2800" dirty="0"/>
              <a:t>T</a:t>
            </a:r>
            <a:r>
              <a:rPr lang="en-GB" sz="2800" dirty="0"/>
              <a:t>he right to protection</a:t>
            </a:r>
            <a:r>
              <a:rPr lang="pl-PL" sz="2800" dirty="0"/>
              <a:t> – </a:t>
            </a:r>
            <a:r>
              <a:rPr lang="pl-PL" sz="2800" dirty="0" err="1"/>
              <a:t>articl</a:t>
            </a:r>
            <a:r>
              <a:rPr lang="pl-PL" dirty="0" err="1"/>
              <a:t>e</a:t>
            </a:r>
            <a:r>
              <a:rPr lang="pl-PL" dirty="0"/>
              <a:t> 20</a:t>
            </a:r>
          </a:p>
          <a:p>
            <a:endParaRPr lang="pl-PL" dirty="0"/>
          </a:p>
        </p:txBody>
      </p:sp>
      <p:sp>
        <p:nvSpPr>
          <p:cNvPr id="3" name="Symbol zastępczy tekstu 2">
            <a:extLst>
              <a:ext uri="{FF2B5EF4-FFF2-40B4-BE49-F238E27FC236}">
                <a16:creationId xmlns:a16="http://schemas.microsoft.com/office/drawing/2014/main" id="{5EF4FF45-22C5-D9A5-05B8-C1C2556B27CF}"/>
              </a:ext>
            </a:extLst>
          </p:cNvPr>
          <p:cNvSpPr>
            <a:spLocks noGrp="1"/>
          </p:cNvSpPr>
          <p:nvPr>
            <p:ph type="body" sz="quarter" idx="11"/>
          </p:nvPr>
        </p:nvSpPr>
        <p:spPr>
          <a:xfrm>
            <a:off x="234951" y="977900"/>
            <a:ext cx="9887484" cy="5584825"/>
          </a:xfrm>
        </p:spPr>
        <p:txBody>
          <a:bodyPr>
            <a:normAutofit/>
          </a:bodyPr>
          <a:lstStyle/>
          <a:p>
            <a:pPr marL="0" indent="0">
              <a:buNone/>
            </a:pPr>
            <a:r>
              <a:rPr lang="en-GB" sz="2400" b="1" dirty="0"/>
              <a:t>Right to protection of victims during criminal investigations</a:t>
            </a:r>
          </a:p>
          <a:p>
            <a:pPr marL="0" indent="0">
              <a:buNone/>
            </a:pPr>
            <a:endParaRPr lang="pl-PL" sz="2400" dirty="0"/>
          </a:p>
          <a:p>
            <a:pPr marL="0" indent="0" algn="just">
              <a:buNone/>
            </a:pPr>
            <a:r>
              <a:rPr lang="en-GB" sz="2400" dirty="0"/>
              <a:t>Without prejudice to the rights of the defence and in accordance with rules of judicial discretion, Member States shall ensure that during criminal investigations:</a:t>
            </a:r>
          </a:p>
          <a:p>
            <a:pPr marL="457200" lvl="1" indent="0" algn="just">
              <a:buNone/>
            </a:pPr>
            <a:r>
              <a:rPr lang="en-GB" sz="2000" dirty="0"/>
              <a:t>(a)</a:t>
            </a:r>
            <a:r>
              <a:rPr lang="pl-PL" sz="2000" dirty="0"/>
              <a:t> </a:t>
            </a:r>
            <a:r>
              <a:rPr lang="en-GB" sz="2000" b="1" dirty="0"/>
              <a:t>interviews of victims are conducted without unjustified delay</a:t>
            </a:r>
            <a:r>
              <a:rPr lang="en-GB" sz="2000" dirty="0"/>
              <a:t> after the complaint with regard to a criminal offence has been made to the competent authority;</a:t>
            </a:r>
          </a:p>
          <a:p>
            <a:pPr marL="457200" lvl="1" indent="0" algn="just">
              <a:buNone/>
            </a:pPr>
            <a:r>
              <a:rPr lang="en-GB" sz="2000" dirty="0"/>
              <a:t>(b)</a:t>
            </a:r>
            <a:r>
              <a:rPr lang="pl-PL" sz="2000" dirty="0"/>
              <a:t> </a:t>
            </a:r>
            <a:r>
              <a:rPr lang="en-GB" sz="2000" b="1" dirty="0"/>
              <a:t>the number of interviews of victims is kept to a minimum </a:t>
            </a:r>
            <a:r>
              <a:rPr lang="en-GB" sz="2000" dirty="0"/>
              <a:t>and interviews are carried out only where strictly necessary for the purposes of the criminal investigation;</a:t>
            </a:r>
          </a:p>
          <a:p>
            <a:pPr marL="457200" lvl="1" indent="0" algn="just">
              <a:buNone/>
            </a:pPr>
            <a:r>
              <a:rPr lang="en-GB" sz="2000" dirty="0"/>
              <a:t>(c)</a:t>
            </a:r>
            <a:r>
              <a:rPr lang="pl-PL" sz="2000" dirty="0"/>
              <a:t> </a:t>
            </a:r>
            <a:r>
              <a:rPr lang="en-GB" sz="2000" b="1" dirty="0"/>
              <a:t>victims may be accompanied by their legal representative and a person of their choice</a:t>
            </a:r>
            <a:r>
              <a:rPr lang="en-GB" sz="2000" dirty="0"/>
              <a:t>, unless a reasoned decision has been made to the contrary;</a:t>
            </a:r>
          </a:p>
          <a:p>
            <a:pPr marL="457200" lvl="1" indent="0" algn="just">
              <a:buNone/>
            </a:pPr>
            <a:r>
              <a:rPr lang="en-GB" sz="2000" dirty="0"/>
              <a:t>(d</a:t>
            </a:r>
            <a:r>
              <a:rPr lang="en-GB" sz="2000" b="1" dirty="0"/>
              <a:t>)</a:t>
            </a:r>
            <a:r>
              <a:rPr lang="pl-PL" sz="2000" b="1" dirty="0"/>
              <a:t> </a:t>
            </a:r>
            <a:r>
              <a:rPr lang="en-GB" sz="2000" b="1" dirty="0"/>
              <a:t>medical examinations are kept to a minimum </a:t>
            </a:r>
            <a:r>
              <a:rPr lang="en-GB" sz="2000" dirty="0"/>
              <a:t>and are carried out only where strictly necessary for the purposes of the criminal proceedings.</a:t>
            </a:r>
          </a:p>
          <a:p>
            <a:pPr marL="0" indent="0" algn="just">
              <a:buNone/>
            </a:pPr>
            <a:endParaRPr lang="pl-PL" sz="2400" dirty="0"/>
          </a:p>
        </p:txBody>
      </p:sp>
      <p:pic>
        <p:nvPicPr>
          <p:cNvPr id="4" name="Picture 3" descr="How to Protect Yourself When Your Team's Project Fails">
            <a:extLst>
              <a:ext uri="{FF2B5EF4-FFF2-40B4-BE49-F238E27FC236}">
                <a16:creationId xmlns:a16="http://schemas.microsoft.com/office/drawing/2014/main" id="{AB360083-D622-9ECF-2F5E-7A5C0C66B2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663" b="2"/>
          <a:stretch/>
        </p:blipFill>
        <p:spPr bwMode="auto">
          <a:xfrm>
            <a:off x="10122434" y="1106283"/>
            <a:ext cx="1834616" cy="232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615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53BF9-78A3-BEBF-607B-4405EE7789A3}"/>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B6658F3-8DFF-D5FC-ABBE-28D13BFD8B03}"/>
              </a:ext>
            </a:extLst>
          </p:cNvPr>
          <p:cNvSpPr>
            <a:spLocks noGrp="1"/>
          </p:cNvSpPr>
          <p:nvPr>
            <p:ph type="body" sz="quarter" idx="10"/>
          </p:nvPr>
        </p:nvSpPr>
        <p:spPr/>
        <p:txBody>
          <a:bodyPr>
            <a:normAutofit fontScale="77500" lnSpcReduction="20000"/>
          </a:bodyPr>
          <a:lstStyle/>
          <a:p>
            <a:r>
              <a:rPr lang="pl-PL" sz="2800" dirty="0"/>
              <a:t>T</a:t>
            </a:r>
            <a:r>
              <a:rPr lang="en-GB" sz="2800" dirty="0"/>
              <a:t>he right to protection</a:t>
            </a:r>
            <a:r>
              <a:rPr lang="pl-PL" sz="2800" dirty="0"/>
              <a:t> – </a:t>
            </a:r>
            <a:r>
              <a:rPr lang="pl-PL" sz="2800" dirty="0" err="1"/>
              <a:t>articl</a:t>
            </a:r>
            <a:r>
              <a:rPr lang="pl-PL" dirty="0" err="1"/>
              <a:t>e</a:t>
            </a:r>
            <a:r>
              <a:rPr lang="pl-PL" dirty="0"/>
              <a:t> 22</a:t>
            </a:r>
          </a:p>
          <a:p>
            <a:endParaRPr lang="pl-PL" dirty="0"/>
          </a:p>
        </p:txBody>
      </p:sp>
      <p:sp>
        <p:nvSpPr>
          <p:cNvPr id="3" name="Symbol zastępczy tekstu 2">
            <a:extLst>
              <a:ext uri="{FF2B5EF4-FFF2-40B4-BE49-F238E27FC236}">
                <a16:creationId xmlns:a16="http://schemas.microsoft.com/office/drawing/2014/main" id="{318D7333-343D-8371-B72B-E3E9A96D3504}"/>
              </a:ext>
            </a:extLst>
          </p:cNvPr>
          <p:cNvSpPr>
            <a:spLocks noGrp="1"/>
          </p:cNvSpPr>
          <p:nvPr>
            <p:ph type="body" sz="quarter" idx="11"/>
          </p:nvPr>
        </p:nvSpPr>
        <p:spPr>
          <a:xfrm>
            <a:off x="234951" y="977900"/>
            <a:ext cx="9887484" cy="5584825"/>
          </a:xfrm>
        </p:spPr>
        <p:txBody>
          <a:bodyPr>
            <a:normAutofit/>
          </a:bodyPr>
          <a:lstStyle/>
          <a:p>
            <a:pPr marL="0" indent="0" algn="just">
              <a:buNone/>
            </a:pPr>
            <a:r>
              <a:rPr lang="en-GB" sz="2400" b="1" dirty="0"/>
              <a:t>Individual assessment of victims to identify specific protection needs</a:t>
            </a:r>
          </a:p>
          <a:p>
            <a:pPr marL="0" indent="0" algn="just">
              <a:buNone/>
            </a:pPr>
            <a:r>
              <a:rPr lang="en-GB" sz="2400" dirty="0"/>
              <a:t>1.   Member States shall ensure that victims receive a timely and individual assessment, in accordance with national procedures, to identify specific protection needs and to determine whether and to what extent they would benefit from special measures in the course of criminal proceedings, as provided for under Articles 23 and 24, due to their particular vulnerability to secondary and repeat victimisation, to intimidation and to retaliation.</a:t>
            </a:r>
          </a:p>
          <a:p>
            <a:pPr marL="0" indent="0" algn="just">
              <a:buNone/>
            </a:pPr>
            <a:r>
              <a:rPr lang="en-GB" sz="2400" dirty="0"/>
              <a:t>2.   The individual assessment shall, in particular, take into account:</a:t>
            </a:r>
          </a:p>
          <a:p>
            <a:pPr marL="0" indent="0" algn="just">
              <a:buNone/>
            </a:pPr>
            <a:r>
              <a:rPr lang="en-GB" sz="2400" b="1" dirty="0">
                <a:solidFill>
                  <a:srgbClr val="0070C0"/>
                </a:solidFill>
              </a:rPr>
              <a:t>(a)</a:t>
            </a:r>
            <a:r>
              <a:rPr lang="pl-PL" sz="2400" b="1" dirty="0">
                <a:solidFill>
                  <a:srgbClr val="0070C0"/>
                </a:solidFill>
              </a:rPr>
              <a:t> </a:t>
            </a:r>
            <a:r>
              <a:rPr lang="en-GB" sz="2400" b="1" dirty="0">
                <a:solidFill>
                  <a:srgbClr val="0070C0"/>
                </a:solidFill>
              </a:rPr>
              <a:t>the personal characteristics of the victim;</a:t>
            </a:r>
          </a:p>
          <a:p>
            <a:pPr marL="0" indent="0" algn="just">
              <a:buNone/>
            </a:pPr>
            <a:r>
              <a:rPr lang="en-GB" sz="2400" b="1" dirty="0">
                <a:solidFill>
                  <a:srgbClr val="0070C0"/>
                </a:solidFill>
              </a:rPr>
              <a:t>(b)</a:t>
            </a:r>
            <a:r>
              <a:rPr lang="pl-PL" sz="2400" b="1" dirty="0">
                <a:solidFill>
                  <a:srgbClr val="0070C0"/>
                </a:solidFill>
              </a:rPr>
              <a:t> </a:t>
            </a:r>
            <a:r>
              <a:rPr lang="en-GB" sz="2400" b="1" dirty="0">
                <a:solidFill>
                  <a:srgbClr val="0070C0"/>
                </a:solidFill>
              </a:rPr>
              <a:t>the type or nature of the crime; and</a:t>
            </a:r>
          </a:p>
          <a:p>
            <a:pPr marL="0" indent="0" algn="just">
              <a:buNone/>
            </a:pPr>
            <a:r>
              <a:rPr lang="en-GB" sz="2400" b="1" dirty="0">
                <a:solidFill>
                  <a:srgbClr val="0070C0"/>
                </a:solidFill>
              </a:rPr>
              <a:t>(c)</a:t>
            </a:r>
            <a:r>
              <a:rPr lang="pl-PL" sz="2400" b="1" dirty="0">
                <a:solidFill>
                  <a:srgbClr val="0070C0"/>
                </a:solidFill>
              </a:rPr>
              <a:t> </a:t>
            </a:r>
            <a:r>
              <a:rPr lang="en-GB" sz="2400" b="1" dirty="0">
                <a:solidFill>
                  <a:srgbClr val="0070C0"/>
                </a:solidFill>
              </a:rPr>
              <a:t>the circumstances of the crime.</a:t>
            </a:r>
          </a:p>
        </p:txBody>
      </p:sp>
      <p:pic>
        <p:nvPicPr>
          <p:cNvPr id="4" name="Picture 3" descr="How to Protect Yourself When Your Team's Project Fails">
            <a:extLst>
              <a:ext uri="{FF2B5EF4-FFF2-40B4-BE49-F238E27FC236}">
                <a16:creationId xmlns:a16="http://schemas.microsoft.com/office/drawing/2014/main" id="{DD0290E0-FB27-8C2E-8758-C7D0D47233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663" b="2"/>
          <a:stretch/>
        </p:blipFill>
        <p:spPr bwMode="auto">
          <a:xfrm>
            <a:off x="10122434" y="1106283"/>
            <a:ext cx="1834616" cy="232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31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43A7E-2EBF-4F8C-49A1-9445C57B5B39}"/>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E797A22-771D-8407-0B21-835FE4901B41}"/>
              </a:ext>
            </a:extLst>
          </p:cNvPr>
          <p:cNvSpPr>
            <a:spLocks noGrp="1"/>
          </p:cNvSpPr>
          <p:nvPr>
            <p:ph type="body" sz="quarter" idx="10"/>
          </p:nvPr>
        </p:nvSpPr>
        <p:spPr/>
        <p:txBody>
          <a:bodyPr>
            <a:normAutofit fontScale="77500" lnSpcReduction="20000"/>
          </a:bodyPr>
          <a:lstStyle/>
          <a:p>
            <a:r>
              <a:rPr lang="pl-PL" sz="2800" dirty="0"/>
              <a:t>T</a:t>
            </a:r>
            <a:r>
              <a:rPr lang="en-GB" sz="2800" dirty="0"/>
              <a:t>he right to protection</a:t>
            </a:r>
            <a:r>
              <a:rPr lang="pl-PL" sz="2800" dirty="0"/>
              <a:t> – </a:t>
            </a:r>
            <a:r>
              <a:rPr lang="pl-PL" sz="2800" dirty="0" err="1"/>
              <a:t>articl</a:t>
            </a:r>
            <a:r>
              <a:rPr lang="pl-PL" dirty="0" err="1"/>
              <a:t>e</a:t>
            </a:r>
            <a:r>
              <a:rPr lang="pl-PL" dirty="0"/>
              <a:t> 23</a:t>
            </a:r>
          </a:p>
          <a:p>
            <a:endParaRPr lang="pl-PL" dirty="0"/>
          </a:p>
        </p:txBody>
      </p:sp>
      <p:sp>
        <p:nvSpPr>
          <p:cNvPr id="3" name="Symbol zastępczy tekstu 2">
            <a:extLst>
              <a:ext uri="{FF2B5EF4-FFF2-40B4-BE49-F238E27FC236}">
                <a16:creationId xmlns:a16="http://schemas.microsoft.com/office/drawing/2014/main" id="{522793A4-485E-F628-A2BB-61A6B865E2EC}"/>
              </a:ext>
            </a:extLst>
          </p:cNvPr>
          <p:cNvSpPr>
            <a:spLocks noGrp="1"/>
          </p:cNvSpPr>
          <p:nvPr>
            <p:ph type="body" sz="quarter" idx="11"/>
          </p:nvPr>
        </p:nvSpPr>
        <p:spPr>
          <a:xfrm>
            <a:off x="234951" y="977900"/>
            <a:ext cx="9887484" cy="5584825"/>
          </a:xfrm>
        </p:spPr>
        <p:txBody>
          <a:bodyPr>
            <a:normAutofit lnSpcReduction="10000"/>
          </a:bodyPr>
          <a:lstStyle/>
          <a:p>
            <a:pPr marL="0" indent="0" algn="just">
              <a:buNone/>
            </a:pPr>
            <a:r>
              <a:rPr lang="en-GB" sz="2400" b="1" dirty="0"/>
              <a:t>Right to protection of victims with specific protection needs during criminal proceedings</a:t>
            </a:r>
            <a:endParaRPr lang="pl-PL" sz="2400" b="1" dirty="0"/>
          </a:p>
          <a:p>
            <a:pPr marL="0" indent="0" algn="just">
              <a:buNone/>
            </a:pPr>
            <a:endParaRPr lang="en-GB" sz="2400" b="1" dirty="0"/>
          </a:p>
          <a:p>
            <a:pPr marL="0" indent="0" algn="just">
              <a:buNone/>
            </a:pPr>
            <a:r>
              <a:rPr lang="en-GB" sz="2400" dirty="0"/>
              <a:t>The following measures shall be available during criminal investigations to victims </a:t>
            </a:r>
            <a:r>
              <a:rPr lang="en-GB" sz="2400" dirty="0">
                <a:solidFill>
                  <a:srgbClr val="0070C0"/>
                </a:solidFill>
              </a:rPr>
              <a:t>with specific protection needs identified in accordance with Article 22(1)</a:t>
            </a:r>
            <a:r>
              <a:rPr lang="en-GB" sz="2400" dirty="0"/>
              <a:t>:</a:t>
            </a:r>
          </a:p>
          <a:p>
            <a:pPr marL="457200" lvl="1" indent="0" algn="just">
              <a:buNone/>
            </a:pPr>
            <a:r>
              <a:rPr lang="en-GB" dirty="0"/>
              <a:t>(a)</a:t>
            </a:r>
            <a:r>
              <a:rPr lang="pl-PL" dirty="0"/>
              <a:t> </a:t>
            </a:r>
            <a:r>
              <a:rPr lang="en-GB" dirty="0"/>
              <a:t>interviews with the victim being carried out </a:t>
            </a:r>
            <a:r>
              <a:rPr lang="en-GB" dirty="0">
                <a:solidFill>
                  <a:srgbClr val="00B050"/>
                </a:solidFill>
              </a:rPr>
              <a:t>in premises designed or adapted for that purpose;</a:t>
            </a:r>
          </a:p>
          <a:p>
            <a:pPr marL="457200" lvl="1" indent="0" algn="just">
              <a:buNone/>
            </a:pPr>
            <a:r>
              <a:rPr lang="en-GB" dirty="0"/>
              <a:t>(b)</a:t>
            </a:r>
            <a:r>
              <a:rPr lang="pl-PL" dirty="0"/>
              <a:t> </a:t>
            </a:r>
            <a:r>
              <a:rPr lang="en-GB" dirty="0"/>
              <a:t>interviews with the victim being carried out by or through </a:t>
            </a:r>
            <a:r>
              <a:rPr lang="en-GB" dirty="0">
                <a:solidFill>
                  <a:srgbClr val="00B050"/>
                </a:solidFill>
              </a:rPr>
              <a:t>professionals trained for that purpose;</a:t>
            </a:r>
          </a:p>
          <a:p>
            <a:pPr marL="457200" lvl="1" indent="0" algn="just">
              <a:buNone/>
            </a:pPr>
            <a:r>
              <a:rPr lang="en-GB" dirty="0"/>
              <a:t>(c)</a:t>
            </a:r>
            <a:r>
              <a:rPr lang="pl-PL" dirty="0"/>
              <a:t> </a:t>
            </a:r>
            <a:r>
              <a:rPr lang="en-GB" dirty="0">
                <a:solidFill>
                  <a:srgbClr val="00B050"/>
                </a:solidFill>
              </a:rPr>
              <a:t>all interviews with the victim being conducted by the same persons unless this is contrary to the good administration of justice;</a:t>
            </a:r>
          </a:p>
          <a:p>
            <a:pPr marL="457200" lvl="1" indent="0" algn="just">
              <a:buNone/>
            </a:pPr>
            <a:r>
              <a:rPr lang="en-GB" dirty="0"/>
              <a:t>(d)</a:t>
            </a:r>
            <a:r>
              <a:rPr lang="pl-PL" dirty="0"/>
              <a:t> </a:t>
            </a:r>
            <a:r>
              <a:rPr lang="en-GB" dirty="0"/>
              <a:t>all interviews with victims of </a:t>
            </a:r>
            <a:r>
              <a:rPr lang="en-GB" dirty="0">
                <a:solidFill>
                  <a:srgbClr val="00B050"/>
                </a:solidFill>
              </a:rPr>
              <a:t>sexual violence, gender-based violence or violence in close relationships</a:t>
            </a:r>
            <a:r>
              <a:rPr lang="en-GB" dirty="0"/>
              <a:t>, unless conducted by a prosecutor or a judge, being conducted </a:t>
            </a:r>
            <a:r>
              <a:rPr lang="en-GB" dirty="0">
                <a:solidFill>
                  <a:srgbClr val="00B050"/>
                </a:solidFill>
              </a:rPr>
              <a:t>by a person of the same sex as the victim, if the victim so wishes</a:t>
            </a:r>
            <a:r>
              <a:rPr lang="en-GB" dirty="0"/>
              <a:t>, provided that the course of the criminal proceedings will not be prejudiced.</a:t>
            </a:r>
          </a:p>
        </p:txBody>
      </p:sp>
      <p:pic>
        <p:nvPicPr>
          <p:cNvPr id="4" name="Picture 3" descr="How to Protect Yourself When Your Team's Project Fails">
            <a:extLst>
              <a:ext uri="{FF2B5EF4-FFF2-40B4-BE49-F238E27FC236}">
                <a16:creationId xmlns:a16="http://schemas.microsoft.com/office/drawing/2014/main" id="{F0E50B37-FB0C-FD5F-4852-0A06A02697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663" b="2"/>
          <a:stretch/>
        </p:blipFill>
        <p:spPr bwMode="auto">
          <a:xfrm>
            <a:off x="10122434" y="1106283"/>
            <a:ext cx="1834616" cy="232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1116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04451-968D-6E05-6DE9-1CECB7E8917E}"/>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48DAF6D-7637-7E7F-8607-DD20F4C169BC}"/>
              </a:ext>
            </a:extLst>
          </p:cNvPr>
          <p:cNvSpPr>
            <a:spLocks noGrp="1"/>
          </p:cNvSpPr>
          <p:nvPr>
            <p:ph type="body" sz="quarter" idx="10"/>
          </p:nvPr>
        </p:nvSpPr>
        <p:spPr/>
        <p:txBody>
          <a:bodyPr>
            <a:normAutofit fontScale="77500" lnSpcReduction="20000"/>
          </a:bodyPr>
          <a:lstStyle/>
          <a:p>
            <a:r>
              <a:rPr lang="pl-PL" sz="2800" dirty="0"/>
              <a:t>T</a:t>
            </a:r>
            <a:r>
              <a:rPr lang="en-GB" sz="2800" dirty="0"/>
              <a:t>he right to protection</a:t>
            </a:r>
            <a:r>
              <a:rPr lang="pl-PL" sz="2800" dirty="0"/>
              <a:t> – </a:t>
            </a:r>
            <a:r>
              <a:rPr lang="pl-PL" sz="2800" dirty="0" err="1"/>
              <a:t>articl</a:t>
            </a:r>
            <a:r>
              <a:rPr lang="pl-PL" dirty="0" err="1"/>
              <a:t>e</a:t>
            </a:r>
            <a:r>
              <a:rPr lang="pl-PL" dirty="0"/>
              <a:t> 23</a:t>
            </a:r>
          </a:p>
          <a:p>
            <a:endParaRPr lang="pl-PL" dirty="0"/>
          </a:p>
        </p:txBody>
      </p:sp>
      <p:sp>
        <p:nvSpPr>
          <p:cNvPr id="3" name="Symbol zastępczy tekstu 2">
            <a:extLst>
              <a:ext uri="{FF2B5EF4-FFF2-40B4-BE49-F238E27FC236}">
                <a16:creationId xmlns:a16="http://schemas.microsoft.com/office/drawing/2014/main" id="{F01DCA07-B068-5313-7900-465F20C96E49}"/>
              </a:ext>
            </a:extLst>
          </p:cNvPr>
          <p:cNvSpPr>
            <a:spLocks noGrp="1"/>
          </p:cNvSpPr>
          <p:nvPr>
            <p:ph type="body" sz="quarter" idx="11"/>
          </p:nvPr>
        </p:nvSpPr>
        <p:spPr>
          <a:xfrm>
            <a:off x="234951" y="977900"/>
            <a:ext cx="9887484" cy="5584825"/>
          </a:xfrm>
        </p:spPr>
        <p:txBody>
          <a:bodyPr>
            <a:normAutofit lnSpcReduction="10000"/>
          </a:bodyPr>
          <a:lstStyle/>
          <a:p>
            <a:pPr marL="0" indent="0" algn="just">
              <a:buNone/>
            </a:pPr>
            <a:r>
              <a:rPr lang="en-GB" sz="2400" b="1" dirty="0"/>
              <a:t>Right to protection of victims with specific protection needs during criminal proceedings</a:t>
            </a:r>
            <a:endParaRPr lang="pl-PL" sz="2400" b="1" dirty="0"/>
          </a:p>
          <a:p>
            <a:pPr marL="0" indent="0" algn="just">
              <a:buNone/>
            </a:pPr>
            <a:endParaRPr lang="en-GB" sz="2400" b="1" dirty="0"/>
          </a:p>
          <a:p>
            <a:pPr marL="0" indent="0" algn="just">
              <a:buNone/>
            </a:pPr>
            <a:r>
              <a:rPr lang="en-GB" sz="2400" dirty="0"/>
              <a:t>3.   The following measures shall be available for victims with specific protection needs identified in accordance with Article 22(1) during court proceedings:</a:t>
            </a:r>
          </a:p>
          <a:p>
            <a:pPr marL="0" indent="0" algn="just">
              <a:buNone/>
            </a:pPr>
            <a:r>
              <a:rPr lang="en-GB" sz="2400" dirty="0"/>
              <a:t>(a)</a:t>
            </a:r>
            <a:r>
              <a:rPr lang="pl-PL" sz="2400" dirty="0"/>
              <a:t> </a:t>
            </a:r>
            <a:r>
              <a:rPr lang="en-GB" sz="2400" b="1" dirty="0"/>
              <a:t>measures to avoid visual contact between victims and offenders including during the giving of evidence</a:t>
            </a:r>
            <a:r>
              <a:rPr lang="en-GB" sz="2400" dirty="0"/>
              <a:t>, by appropriate means including the use of communication technology;</a:t>
            </a:r>
          </a:p>
          <a:p>
            <a:pPr marL="0" indent="0" algn="just">
              <a:buNone/>
            </a:pPr>
            <a:r>
              <a:rPr lang="en-GB" sz="2400" dirty="0"/>
              <a:t>(b)</a:t>
            </a:r>
            <a:r>
              <a:rPr lang="pl-PL" sz="2400" dirty="0"/>
              <a:t> </a:t>
            </a:r>
            <a:r>
              <a:rPr lang="en-GB" sz="2400" dirty="0"/>
              <a:t>measures to ensure that the victim </a:t>
            </a:r>
            <a:r>
              <a:rPr lang="en-GB" sz="2400" b="1" dirty="0"/>
              <a:t>may be heard in the courtroom without being present, </a:t>
            </a:r>
            <a:r>
              <a:rPr lang="en-GB" sz="2400" dirty="0"/>
              <a:t>in particular through the use of appropriate communication technology;</a:t>
            </a:r>
          </a:p>
          <a:p>
            <a:pPr marL="0" indent="0" algn="just">
              <a:buNone/>
            </a:pPr>
            <a:r>
              <a:rPr lang="en-GB" sz="2400" dirty="0"/>
              <a:t>(c)</a:t>
            </a:r>
            <a:r>
              <a:rPr lang="pl-PL" sz="2400" dirty="0"/>
              <a:t> </a:t>
            </a:r>
            <a:r>
              <a:rPr lang="en-GB" sz="2400" b="1" dirty="0"/>
              <a:t>measures to avoid unnecessary questioning concerning the victim's private life not related to the criminal offence</a:t>
            </a:r>
            <a:r>
              <a:rPr lang="en-GB" sz="2400" dirty="0"/>
              <a:t>; and</a:t>
            </a:r>
          </a:p>
          <a:p>
            <a:pPr marL="0" indent="0" algn="just">
              <a:buNone/>
            </a:pPr>
            <a:r>
              <a:rPr lang="en-GB" sz="2400" dirty="0"/>
              <a:t>(d)</a:t>
            </a:r>
            <a:r>
              <a:rPr lang="pl-PL" sz="2400" dirty="0"/>
              <a:t> </a:t>
            </a:r>
            <a:r>
              <a:rPr lang="en-GB" sz="2400" dirty="0"/>
              <a:t>measures allowing a hearing to take place </a:t>
            </a:r>
            <a:r>
              <a:rPr lang="en-GB" sz="2400" b="1" dirty="0"/>
              <a:t>without the presence of the public</a:t>
            </a:r>
            <a:r>
              <a:rPr lang="en-GB" sz="2400" dirty="0"/>
              <a:t>.</a:t>
            </a:r>
          </a:p>
        </p:txBody>
      </p:sp>
      <p:pic>
        <p:nvPicPr>
          <p:cNvPr id="4" name="Picture 3" descr="How to Protect Yourself When Your Team's Project Fails">
            <a:extLst>
              <a:ext uri="{FF2B5EF4-FFF2-40B4-BE49-F238E27FC236}">
                <a16:creationId xmlns:a16="http://schemas.microsoft.com/office/drawing/2014/main" id="{0C62FD28-9EA7-3EBB-DF39-FB6ED4998F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663" b="2"/>
          <a:stretch/>
        </p:blipFill>
        <p:spPr bwMode="auto">
          <a:xfrm>
            <a:off x="10122434" y="1106283"/>
            <a:ext cx="1834616" cy="232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5761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B0D7310-A6A6-E23F-323B-779E2B8E4596}"/>
              </a:ext>
            </a:extLst>
          </p:cNvPr>
          <p:cNvSpPr>
            <a:spLocks noGrp="1"/>
          </p:cNvSpPr>
          <p:nvPr>
            <p:ph type="body" sz="quarter" idx="10"/>
          </p:nvPr>
        </p:nvSpPr>
        <p:spPr/>
        <p:txBody>
          <a:bodyPr>
            <a:normAutofit fontScale="77500" lnSpcReduction="20000"/>
          </a:bodyPr>
          <a:lstStyle/>
          <a:p>
            <a:r>
              <a:rPr lang="pl-PL" dirty="0"/>
              <a:t>Directive 2011/36</a:t>
            </a:r>
          </a:p>
        </p:txBody>
      </p:sp>
      <p:sp>
        <p:nvSpPr>
          <p:cNvPr id="3" name="Symbol zastępczy tekstu 2">
            <a:extLst>
              <a:ext uri="{FF2B5EF4-FFF2-40B4-BE49-F238E27FC236}">
                <a16:creationId xmlns:a16="http://schemas.microsoft.com/office/drawing/2014/main" id="{5B94CFAB-B863-5DB2-84D4-B5ED3DB4D177}"/>
              </a:ext>
            </a:extLst>
          </p:cNvPr>
          <p:cNvSpPr>
            <a:spLocks noGrp="1"/>
          </p:cNvSpPr>
          <p:nvPr>
            <p:ph type="body" sz="quarter" idx="11"/>
          </p:nvPr>
        </p:nvSpPr>
        <p:spPr>
          <a:xfrm>
            <a:off x="234950" y="977900"/>
            <a:ext cx="11331237" cy="5584825"/>
          </a:xfrm>
        </p:spPr>
        <p:txBody>
          <a:bodyPr/>
          <a:lstStyle/>
          <a:p>
            <a:pPr marL="0" indent="0">
              <a:spcBef>
                <a:spcPts val="0"/>
              </a:spcBef>
              <a:spcAft>
                <a:spcPts val="0"/>
              </a:spcAft>
              <a:buNone/>
            </a:pPr>
            <a:r>
              <a:rPr lang="en-US" dirty="0">
                <a:solidFill>
                  <a:srgbClr val="0E101A"/>
                </a:solidFill>
                <a:effectLst/>
              </a:rPr>
              <a:t>Additional regulation in the directive 2011/36 (trafficking of human beings)</a:t>
            </a:r>
          </a:p>
          <a:p>
            <a:pPr marL="0" indent="0">
              <a:spcBef>
                <a:spcPts val="0"/>
              </a:spcBef>
              <a:spcAft>
                <a:spcPts val="0"/>
              </a:spcAft>
              <a:buNone/>
            </a:pPr>
            <a:endParaRPr lang="pl-PL" dirty="0">
              <a:solidFill>
                <a:srgbClr val="0E101A"/>
              </a:solidFill>
              <a:effectLst/>
            </a:endParaRPr>
          </a:p>
          <a:p>
            <a:pPr>
              <a:spcBef>
                <a:spcPts val="0"/>
              </a:spcBef>
            </a:pPr>
            <a:r>
              <a:rPr lang="en-US" dirty="0">
                <a:solidFill>
                  <a:srgbClr val="0E101A"/>
                </a:solidFill>
                <a:effectLst/>
              </a:rPr>
              <a:t>assistance and support - article 11</a:t>
            </a:r>
          </a:p>
          <a:p>
            <a:pPr>
              <a:spcBef>
                <a:spcPts val="0"/>
              </a:spcBef>
            </a:pPr>
            <a:r>
              <a:rPr lang="en-US" dirty="0">
                <a:solidFill>
                  <a:srgbClr val="0E101A"/>
                </a:solidFill>
                <a:effectLst/>
              </a:rPr>
              <a:t>protection of a victim during criminal proceedings - article 12 /right to counsel/ </a:t>
            </a:r>
          </a:p>
          <a:p>
            <a:pPr marL="457200" lvl="1" indent="0">
              <a:spcBef>
                <a:spcPts val="0"/>
              </a:spcBef>
              <a:buNone/>
            </a:pPr>
            <a:r>
              <a:rPr lang="en-US" dirty="0">
                <a:solidFill>
                  <a:srgbClr val="0E101A"/>
                </a:solidFill>
                <a:effectLst/>
              </a:rPr>
              <a:t>2. Member States shall ensure that victims of trafficking in human beings have access without delay to legal counselling, and, in accordance with the role of victims in the relevant justice system, to legal representation, including for the purpose of claiming compensation. </a:t>
            </a:r>
            <a:r>
              <a:rPr lang="en-US" dirty="0">
                <a:solidFill>
                  <a:srgbClr val="00B050"/>
                </a:solidFill>
                <a:effectLst/>
              </a:rPr>
              <a:t>Legal counselling and legal representation shall be free of charge where the victim does not have sufficient financial resources.</a:t>
            </a:r>
            <a:endParaRPr lang="pl-PL" dirty="0">
              <a:solidFill>
                <a:srgbClr val="00B050"/>
              </a:solidFill>
              <a:effectLst/>
            </a:endParaRPr>
          </a:p>
          <a:p>
            <a:pPr marL="457200" lvl="1" indent="0">
              <a:spcBef>
                <a:spcPts val="0"/>
              </a:spcBef>
              <a:buNone/>
            </a:pPr>
            <a:endParaRPr lang="en-US" dirty="0">
              <a:solidFill>
                <a:srgbClr val="0E101A"/>
              </a:solidFill>
              <a:effectLst/>
            </a:endParaRPr>
          </a:p>
          <a:p>
            <a:pPr>
              <a:spcBef>
                <a:spcPts val="0"/>
              </a:spcBef>
            </a:pPr>
            <a:r>
              <a:rPr lang="en-US" dirty="0">
                <a:solidFill>
                  <a:srgbClr val="0E101A"/>
                </a:solidFill>
                <a:effectLst/>
              </a:rPr>
              <a:t>special regulation for child victims of human trafficking - articles 13-16</a:t>
            </a:r>
          </a:p>
        </p:txBody>
      </p:sp>
    </p:spTree>
    <p:extLst>
      <p:ext uri="{BB962C8B-B14F-4D97-AF65-F5344CB8AC3E}">
        <p14:creationId xmlns:p14="http://schemas.microsoft.com/office/powerpoint/2010/main" val="819042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94E5F-F201-C1A3-C31B-94CCA489028B}"/>
            </a:ext>
          </a:extLst>
        </p:cNvPr>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61F6F02-F1FD-98F1-5DB0-FF29232A9810}"/>
              </a:ext>
            </a:extLst>
          </p:cNvPr>
          <p:cNvSpPr>
            <a:spLocks noGrp="1"/>
          </p:cNvSpPr>
          <p:nvPr>
            <p:ph type="body" sz="quarter" idx="10"/>
          </p:nvPr>
        </p:nvSpPr>
        <p:spPr/>
        <p:txBody>
          <a:bodyPr>
            <a:normAutofit fontScale="77500" lnSpcReduction="20000"/>
          </a:bodyPr>
          <a:lstStyle/>
          <a:p>
            <a:pPr algn="just"/>
            <a:r>
              <a:rPr lang="pl-PL" dirty="0"/>
              <a:t>Most </a:t>
            </a:r>
            <a:r>
              <a:rPr lang="pl-PL" dirty="0" err="1"/>
              <a:t>important</a:t>
            </a:r>
            <a:r>
              <a:rPr lang="pl-PL" dirty="0"/>
              <a:t> </a:t>
            </a:r>
            <a:r>
              <a:rPr lang="pl-PL" dirty="0" err="1"/>
              <a:t>legal</a:t>
            </a:r>
            <a:r>
              <a:rPr lang="pl-PL" dirty="0"/>
              <a:t> </a:t>
            </a:r>
            <a:r>
              <a:rPr lang="pl-PL" dirty="0" err="1"/>
              <a:t>acts</a:t>
            </a:r>
            <a:endParaRPr lang="en-GB" b="1" dirty="0"/>
          </a:p>
        </p:txBody>
      </p:sp>
      <p:sp>
        <p:nvSpPr>
          <p:cNvPr id="4" name="Symbol zastępczy tekstu 3">
            <a:extLst>
              <a:ext uri="{FF2B5EF4-FFF2-40B4-BE49-F238E27FC236}">
                <a16:creationId xmlns:a16="http://schemas.microsoft.com/office/drawing/2014/main" id="{34F0B358-9249-0365-2D87-2B6241B91E53}"/>
              </a:ext>
            </a:extLst>
          </p:cNvPr>
          <p:cNvSpPr>
            <a:spLocks noGrp="1"/>
          </p:cNvSpPr>
          <p:nvPr>
            <p:ph type="body" sz="quarter" idx="11"/>
          </p:nvPr>
        </p:nvSpPr>
        <p:spPr>
          <a:xfrm>
            <a:off x="234951" y="977900"/>
            <a:ext cx="2576343" cy="5584825"/>
          </a:xfrm>
        </p:spPr>
        <p:txBody>
          <a:bodyPr>
            <a:noAutofit/>
          </a:bodyPr>
          <a:lstStyle/>
          <a:p>
            <a:pPr algn="just">
              <a:spcBef>
                <a:spcPts val="0"/>
              </a:spcBef>
              <a:spcAft>
                <a:spcPts val="0"/>
              </a:spcAft>
            </a:pPr>
            <a:r>
              <a:rPr lang="pl-PL" sz="2000" dirty="0" err="1"/>
              <a:t>There</a:t>
            </a:r>
            <a:r>
              <a:rPr lang="pl-PL" sz="2000" dirty="0"/>
              <a:t> </a:t>
            </a:r>
            <a:r>
              <a:rPr lang="pl-PL" sz="2000" dirty="0" err="1"/>
              <a:t>is</a:t>
            </a:r>
            <a:r>
              <a:rPr lang="pl-PL" sz="2000" dirty="0"/>
              <a:t> </a:t>
            </a:r>
            <a:r>
              <a:rPr lang="pl-PL" sz="2000" dirty="0" err="1"/>
              <a:t>also</a:t>
            </a:r>
            <a:r>
              <a:rPr lang="pl-PL" sz="2000" dirty="0"/>
              <a:t> a </a:t>
            </a:r>
            <a:r>
              <a:rPr lang="pl-PL" sz="2000" dirty="0" err="1"/>
              <a:t>proposal</a:t>
            </a:r>
            <a:r>
              <a:rPr lang="pl-PL" sz="2000" dirty="0"/>
              <a:t> of </a:t>
            </a:r>
            <a:r>
              <a:rPr lang="pl-PL" sz="2000" dirty="0" err="1"/>
              <a:t>amending</a:t>
            </a:r>
            <a:r>
              <a:rPr lang="pl-PL" sz="2000" dirty="0"/>
              <a:t> the </a:t>
            </a:r>
            <a:r>
              <a:rPr lang="pl-PL" sz="2000" dirty="0" err="1"/>
              <a:t>directive</a:t>
            </a:r>
            <a:r>
              <a:rPr lang="pl-PL" sz="2000" dirty="0"/>
              <a:t> 2012/29</a:t>
            </a:r>
          </a:p>
          <a:p>
            <a:pPr lvl="1" algn="just">
              <a:spcBef>
                <a:spcPts val="0"/>
              </a:spcBef>
            </a:pPr>
            <a:r>
              <a:rPr lang="pl-PL" sz="1800" dirty="0">
                <a:hlinkClick r:id="rId2"/>
              </a:rPr>
              <a:t>https://eur-lex.europa.eu/legal-content/EN/TXT/?uri=CELEX%3A52023PC0424</a:t>
            </a:r>
            <a:r>
              <a:rPr lang="pl-PL" sz="1800" dirty="0"/>
              <a:t> </a:t>
            </a:r>
          </a:p>
          <a:p>
            <a:pPr algn="just">
              <a:spcBef>
                <a:spcPts val="0"/>
              </a:spcBef>
              <a:spcAft>
                <a:spcPts val="0"/>
              </a:spcAft>
            </a:pPr>
            <a:r>
              <a:rPr lang="en-US" sz="2000" dirty="0"/>
              <a:t>Proposal was issued 12/07/2023 – so we do not know if there is any chance in foreseeable future to this document/legal act entry into force</a:t>
            </a:r>
            <a:r>
              <a:rPr lang="pl-PL" sz="2000" dirty="0"/>
              <a:t>. </a:t>
            </a:r>
          </a:p>
        </p:txBody>
      </p:sp>
      <p:sp>
        <p:nvSpPr>
          <p:cNvPr id="5" name="pole tekstowe 4">
            <a:extLst>
              <a:ext uri="{FF2B5EF4-FFF2-40B4-BE49-F238E27FC236}">
                <a16:creationId xmlns:a16="http://schemas.microsoft.com/office/drawing/2014/main" id="{2A9B6693-6A37-7817-2886-F39B5064D496}"/>
              </a:ext>
            </a:extLst>
          </p:cNvPr>
          <p:cNvSpPr txBox="1"/>
          <p:nvPr/>
        </p:nvSpPr>
        <p:spPr>
          <a:xfrm>
            <a:off x="2971123" y="781245"/>
            <a:ext cx="8985926" cy="6186309"/>
          </a:xfrm>
          <a:prstGeom prst="rect">
            <a:avLst/>
          </a:prstGeom>
          <a:noFill/>
        </p:spPr>
        <p:txBody>
          <a:bodyPr wrap="square">
            <a:spAutoFit/>
          </a:bodyPr>
          <a:lstStyle/>
          <a:p>
            <a:pPr algn="just">
              <a:spcBef>
                <a:spcPts val="0"/>
              </a:spcBef>
              <a:spcAft>
                <a:spcPts val="0"/>
              </a:spcAft>
            </a:pPr>
            <a:r>
              <a:rPr lang="pl-PL" sz="2200" dirty="0"/>
              <a:t>EU </a:t>
            </a:r>
            <a:r>
              <a:rPr lang="pl-PL" sz="2200" dirty="0" err="1"/>
              <a:t>Commision</a:t>
            </a:r>
            <a:r>
              <a:rPr lang="pl-PL" sz="2200" dirty="0"/>
              <a:t> </a:t>
            </a:r>
            <a:r>
              <a:rPr lang="pl-PL" sz="2200" dirty="0" err="1"/>
              <a:t>noticed</a:t>
            </a:r>
            <a:r>
              <a:rPr lang="pl-PL" sz="2200" dirty="0"/>
              <a:t> 5 </a:t>
            </a:r>
            <a:r>
              <a:rPr lang="pl-PL" sz="2200" dirty="0" err="1"/>
              <a:t>key</a:t>
            </a:r>
            <a:r>
              <a:rPr lang="pl-PL" sz="2200" dirty="0"/>
              <a:t> </a:t>
            </a:r>
            <a:r>
              <a:rPr lang="pl-PL" sz="2200" dirty="0" err="1"/>
              <a:t>problems</a:t>
            </a:r>
            <a:r>
              <a:rPr lang="pl-PL" sz="2200" dirty="0"/>
              <a:t>:</a:t>
            </a:r>
          </a:p>
          <a:p>
            <a:pPr marL="457200" lvl="1" indent="0" algn="just">
              <a:buNone/>
            </a:pPr>
            <a:r>
              <a:rPr lang="en-US" sz="2200" b="0" i="0" dirty="0">
                <a:effectLst/>
              </a:rPr>
              <a:t>1.</a:t>
            </a:r>
            <a:r>
              <a:rPr lang="en-US" sz="2200" b="1" i="0" dirty="0">
                <a:effectLst/>
              </a:rPr>
              <a:t>Victims do not always receive information about their rights</a:t>
            </a:r>
            <a:r>
              <a:rPr lang="en-US" sz="2200" b="0" i="0" dirty="0">
                <a:effectLst/>
              </a:rPr>
              <a:t>, or they receive inadequate information that makes it more difficult or impossible for them to exercise those rights. </a:t>
            </a:r>
            <a:endParaRPr lang="pl-PL" sz="2200" b="0" i="0" dirty="0">
              <a:effectLst/>
            </a:endParaRPr>
          </a:p>
          <a:p>
            <a:pPr marL="457200" lvl="1" indent="0" algn="just">
              <a:buNone/>
            </a:pPr>
            <a:r>
              <a:rPr lang="en-US" sz="2200" b="0" i="0" dirty="0">
                <a:effectLst/>
              </a:rPr>
              <a:t>2.</a:t>
            </a:r>
            <a:r>
              <a:rPr lang="en-US" sz="2200" b="1" i="0" dirty="0">
                <a:effectLst/>
              </a:rPr>
              <a:t>Vulnerable victims </a:t>
            </a:r>
            <a:r>
              <a:rPr lang="en-US" sz="2200" b="0" i="0" dirty="0">
                <a:effectLst/>
              </a:rPr>
              <a:t>(such as children, older people, persons with disabilities, victims of hate crime and victims in detention) </a:t>
            </a:r>
            <a:r>
              <a:rPr lang="en-US" sz="2200" b="1" i="0" dirty="0">
                <a:effectLst/>
              </a:rPr>
              <a:t>do not always benefit from a timely assessment of their needs for protection and are deprived of effective protection measures, such as protection orders</a:t>
            </a:r>
            <a:r>
              <a:rPr lang="en-US" sz="2200" b="0" i="0" dirty="0">
                <a:effectLst/>
              </a:rPr>
              <a:t>.</a:t>
            </a:r>
          </a:p>
          <a:p>
            <a:pPr marL="457200" lvl="1" indent="0" algn="just">
              <a:buNone/>
            </a:pPr>
            <a:r>
              <a:rPr lang="en-US" sz="2200" b="0" i="0" dirty="0">
                <a:effectLst/>
              </a:rPr>
              <a:t>3.</a:t>
            </a:r>
            <a:r>
              <a:rPr lang="en-US" sz="2200" b="1" i="0" dirty="0">
                <a:effectLst/>
              </a:rPr>
              <a:t>Vulnerable victims often cannot rely on specialist support</a:t>
            </a:r>
            <a:r>
              <a:rPr lang="en-US" sz="2200" b="0" i="0" dirty="0">
                <a:effectLst/>
              </a:rPr>
              <a:t>, such as extended psychological treatment, and child victims often cannot rely on a targeted approach based on multi-agency cooperation.</a:t>
            </a:r>
          </a:p>
          <a:p>
            <a:pPr marL="457200" lvl="1" indent="0" algn="just">
              <a:buNone/>
            </a:pPr>
            <a:r>
              <a:rPr lang="en-US" sz="2200" b="0" i="0" dirty="0">
                <a:effectLst/>
              </a:rPr>
              <a:t>4.</a:t>
            </a:r>
            <a:r>
              <a:rPr lang="en-US" sz="2200" b="1" i="0" dirty="0">
                <a:solidFill>
                  <a:srgbClr val="00B0F0"/>
                </a:solidFill>
                <a:effectLst/>
              </a:rPr>
              <a:t>Victims’ participation in criminal proceedings is often difficult due to a lack of legal advice and guidance and differences in rules on victims’ status in these procedures</a:t>
            </a:r>
            <a:r>
              <a:rPr lang="en-US" sz="2200" b="0" i="0" dirty="0">
                <a:effectLst/>
              </a:rPr>
              <a:t>.</a:t>
            </a:r>
          </a:p>
          <a:p>
            <a:pPr marL="457200" lvl="1" indent="0" algn="just">
              <a:buNone/>
            </a:pPr>
            <a:r>
              <a:rPr lang="en-US" sz="2200" b="0" i="0" dirty="0">
                <a:effectLst/>
              </a:rPr>
              <a:t>5.Victims’ access to compensation in domestic and cross-border cases is difficult due to the lack of state support when enforcing the ordered compensation from the offender, leading to a risk of secondary </a:t>
            </a:r>
            <a:r>
              <a:rPr lang="en-US" sz="2200" b="0" i="0" dirty="0" err="1">
                <a:effectLst/>
              </a:rPr>
              <a:t>victimisation</a:t>
            </a:r>
            <a:r>
              <a:rPr lang="en-US" sz="2200" b="0" i="0" dirty="0">
                <a:effectLst/>
              </a:rPr>
              <a:t>.</a:t>
            </a:r>
          </a:p>
        </p:txBody>
      </p:sp>
    </p:spTree>
    <p:extLst>
      <p:ext uri="{BB962C8B-B14F-4D97-AF65-F5344CB8AC3E}">
        <p14:creationId xmlns:p14="http://schemas.microsoft.com/office/powerpoint/2010/main" val="18615707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E8086-B0EE-393D-BDBB-0308EABC7DA6}"/>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07FAF5C-D5BC-80AA-77B3-B9F343E00682}"/>
              </a:ext>
            </a:extLst>
          </p:cNvPr>
          <p:cNvSpPr>
            <a:spLocks noGrp="1"/>
          </p:cNvSpPr>
          <p:nvPr>
            <p:ph type="body" sz="quarter" idx="10"/>
          </p:nvPr>
        </p:nvSpPr>
        <p:spPr/>
        <p:txBody>
          <a:bodyPr>
            <a:normAutofit fontScale="77500" lnSpcReduction="20000"/>
          </a:bodyPr>
          <a:lstStyle/>
          <a:p>
            <a:r>
              <a:rPr lang="pl-PL" dirty="0"/>
              <a:t>Directive 2011/36</a:t>
            </a:r>
          </a:p>
        </p:txBody>
      </p:sp>
      <p:sp>
        <p:nvSpPr>
          <p:cNvPr id="3" name="Symbol zastępczy tekstu 2">
            <a:extLst>
              <a:ext uri="{FF2B5EF4-FFF2-40B4-BE49-F238E27FC236}">
                <a16:creationId xmlns:a16="http://schemas.microsoft.com/office/drawing/2014/main" id="{38057CCF-7A1F-2F8C-3851-594326F79B19}"/>
              </a:ext>
            </a:extLst>
          </p:cNvPr>
          <p:cNvSpPr>
            <a:spLocks noGrp="1"/>
          </p:cNvSpPr>
          <p:nvPr>
            <p:ph type="body" sz="quarter" idx="11"/>
          </p:nvPr>
        </p:nvSpPr>
        <p:spPr>
          <a:xfrm>
            <a:off x="234950" y="977900"/>
            <a:ext cx="11331237" cy="5584825"/>
          </a:xfrm>
        </p:spPr>
        <p:txBody>
          <a:bodyPr/>
          <a:lstStyle/>
          <a:p>
            <a:pPr marL="0" indent="0">
              <a:spcBef>
                <a:spcPts val="0"/>
              </a:spcBef>
              <a:spcAft>
                <a:spcPts val="0"/>
              </a:spcAft>
              <a:buNone/>
            </a:pPr>
            <a:r>
              <a:rPr lang="en-US" dirty="0">
                <a:solidFill>
                  <a:srgbClr val="0E101A"/>
                </a:solidFill>
                <a:effectLst/>
              </a:rPr>
              <a:t>Additional regulation in the directive 2011/36 (trafficking of human beings)</a:t>
            </a:r>
          </a:p>
          <a:p>
            <a:pPr marL="0" indent="0">
              <a:spcBef>
                <a:spcPts val="0"/>
              </a:spcBef>
              <a:spcAft>
                <a:spcPts val="0"/>
              </a:spcAft>
              <a:buNone/>
            </a:pPr>
            <a:endParaRPr lang="pl-PL" dirty="0">
              <a:solidFill>
                <a:srgbClr val="0E101A"/>
              </a:solidFill>
              <a:effectLst/>
            </a:endParaRPr>
          </a:p>
          <a:p>
            <a:pPr>
              <a:spcBef>
                <a:spcPts val="0"/>
              </a:spcBef>
            </a:pPr>
            <a:r>
              <a:rPr lang="en-US" dirty="0">
                <a:solidFill>
                  <a:srgbClr val="0E101A"/>
                </a:solidFill>
                <a:effectLst/>
              </a:rPr>
              <a:t>assistance and support - article 11</a:t>
            </a:r>
          </a:p>
          <a:p>
            <a:pPr>
              <a:spcBef>
                <a:spcPts val="0"/>
              </a:spcBef>
            </a:pPr>
            <a:r>
              <a:rPr lang="en-US" dirty="0">
                <a:solidFill>
                  <a:srgbClr val="0E101A"/>
                </a:solidFill>
                <a:effectLst/>
              </a:rPr>
              <a:t>protection of a victim during criminal proceedings - article 12 /right to counsel/ </a:t>
            </a:r>
          </a:p>
          <a:p>
            <a:pPr marL="457200" lvl="1" indent="0">
              <a:spcBef>
                <a:spcPts val="0"/>
              </a:spcBef>
              <a:buNone/>
            </a:pPr>
            <a:r>
              <a:rPr lang="en-US" dirty="0">
                <a:solidFill>
                  <a:srgbClr val="0E101A"/>
                </a:solidFill>
                <a:effectLst/>
              </a:rPr>
              <a:t>2. Member States shall ensure that victims of trafficking in human beings have access without delay to legal counselling, and, in accordance with the role of victims in the relevant justice system, to legal representation, including for the purpose of claiming compensation. </a:t>
            </a:r>
            <a:r>
              <a:rPr lang="en-US" dirty="0">
                <a:solidFill>
                  <a:srgbClr val="00B050"/>
                </a:solidFill>
                <a:effectLst/>
              </a:rPr>
              <a:t>Legal counselling and legal representation shall be free of charge where the victim does not have sufficient financial resources.</a:t>
            </a:r>
            <a:endParaRPr lang="pl-PL" dirty="0">
              <a:solidFill>
                <a:srgbClr val="00B050"/>
              </a:solidFill>
              <a:effectLst/>
            </a:endParaRPr>
          </a:p>
          <a:p>
            <a:pPr marL="457200" lvl="1" indent="0">
              <a:spcBef>
                <a:spcPts val="0"/>
              </a:spcBef>
              <a:buNone/>
            </a:pPr>
            <a:endParaRPr lang="en-US" dirty="0">
              <a:solidFill>
                <a:srgbClr val="0E101A"/>
              </a:solidFill>
              <a:effectLst/>
            </a:endParaRPr>
          </a:p>
          <a:p>
            <a:pPr>
              <a:spcBef>
                <a:spcPts val="0"/>
              </a:spcBef>
            </a:pPr>
            <a:r>
              <a:rPr lang="en-US" dirty="0">
                <a:solidFill>
                  <a:srgbClr val="0E101A"/>
                </a:solidFill>
                <a:effectLst/>
              </a:rPr>
              <a:t>special regulation for child victims of human trafficking - articles 13-16</a:t>
            </a:r>
          </a:p>
        </p:txBody>
      </p:sp>
    </p:spTree>
    <p:extLst>
      <p:ext uri="{BB962C8B-B14F-4D97-AF65-F5344CB8AC3E}">
        <p14:creationId xmlns:p14="http://schemas.microsoft.com/office/powerpoint/2010/main" val="4097593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EE19C623-D0A2-D64F-284A-B8A641EBFB07}"/>
              </a:ext>
            </a:extLst>
          </p:cNvPr>
          <p:cNvSpPr>
            <a:spLocks noGrp="1"/>
          </p:cNvSpPr>
          <p:nvPr>
            <p:ph type="body" sz="quarter" idx="10"/>
          </p:nvPr>
        </p:nvSpPr>
        <p:spPr/>
        <p:txBody>
          <a:bodyPr>
            <a:normAutofit fontScale="77500" lnSpcReduction="20000"/>
          </a:bodyPr>
          <a:lstStyle/>
          <a:p>
            <a:r>
              <a:rPr lang="pl-PL" dirty="0"/>
              <a:t>Directive 2011/93</a:t>
            </a:r>
          </a:p>
        </p:txBody>
      </p:sp>
      <p:sp>
        <p:nvSpPr>
          <p:cNvPr id="3" name="Symbol zastępczy tekstu 2">
            <a:extLst>
              <a:ext uri="{FF2B5EF4-FFF2-40B4-BE49-F238E27FC236}">
                <a16:creationId xmlns:a16="http://schemas.microsoft.com/office/drawing/2014/main" id="{9D1F51F4-7720-929D-496A-B5CACAF68E01}"/>
              </a:ext>
            </a:extLst>
          </p:cNvPr>
          <p:cNvSpPr>
            <a:spLocks noGrp="1"/>
          </p:cNvSpPr>
          <p:nvPr>
            <p:ph type="body" sz="quarter" idx="11"/>
          </p:nvPr>
        </p:nvSpPr>
        <p:spPr>
          <a:xfrm>
            <a:off x="234950" y="977900"/>
            <a:ext cx="11117229" cy="5584825"/>
          </a:xfrm>
        </p:spPr>
        <p:txBody>
          <a:bodyPr>
            <a:normAutofit fontScale="92500" lnSpcReduction="10000"/>
          </a:bodyPr>
          <a:lstStyle/>
          <a:p>
            <a:pPr marL="0" indent="0" algn="ctr">
              <a:buNone/>
            </a:pPr>
            <a:r>
              <a:rPr lang="en-US" b="0" i="1" dirty="0">
                <a:solidFill>
                  <a:srgbClr val="333333"/>
                </a:solidFill>
                <a:effectLst/>
              </a:rPr>
              <a:t>Article 18</a:t>
            </a:r>
          </a:p>
          <a:p>
            <a:pPr marL="0" indent="0" algn="ctr">
              <a:buNone/>
            </a:pPr>
            <a:r>
              <a:rPr lang="en-US" b="1" i="0" dirty="0">
                <a:solidFill>
                  <a:srgbClr val="333333"/>
                </a:solidFill>
                <a:effectLst/>
              </a:rPr>
              <a:t>General provisions on assistance, support and protection measures for child victims</a:t>
            </a:r>
          </a:p>
          <a:p>
            <a:pPr marL="0" indent="0" algn="just">
              <a:buNone/>
            </a:pPr>
            <a:r>
              <a:rPr lang="en-US" b="0" i="0" dirty="0">
                <a:solidFill>
                  <a:srgbClr val="333333"/>
                </a:solidFill>
                <a:effectLst/>
              </a:rPr>
              <a:t>1.   Child victims of the offences referred to in Articles 3 to 7 shall be provided </a:t>
            </a:r>
            <a:r>
              <a:rPr lang="en-US" b="1" i="0" dirty="0">
                <a:solidFill>
                  <a:srgbClr val="00B050"/>
                </a:solidFill>
                <a:effectLst/>
              </a:rPr>
              <a:t>assistance, support and protection</a:t>
            </a:r>
            <a:r>
              <a:rPr lang="en-US" b="0" i="0" dirty="0">
                <a:solidFill>
                  <a:srgbClr val="333333"/>
                </a:solidFill>
                <a:effectLst/>
              </a:rPr>
              <a:t> in accordance with Articles 19 and 20, taking into account the best interests of the child.</a:t>
            </a:r>
          </a:p>
          <a:p>
            <a:pPr marL="0" indent="0" algn="just">
              <a:buNone/>
            </a:pPr>
            <a:r>
              <a:rPr lang="en-US" b="0" i="0" dirty="0">
                <a:solidFill>
                  <a:srgbClr val="333333"/>
                </a:solidFill>
                <a:effectLst/>
              </a:rPr>
              <a:t>2.   Member States shall take the necessary measures to ensure that a child is provided with assistance and support as soon as the competent authorities have a reasonable-grounds indication for believing that a child might have been subject to any of the offences referred to in Articles 3 to 7.</a:t>
            </a:r>
          </a:p>
          <a:p>
            <a:pPr marL="0" indent="0" algn="just">
              <a:buNone/>
            </a:pPr>
            <a:r>
              <a:rPr lang="en-US" b="0" i="0" dirty="0">
                <a:solidFill>
                  <a:srgbClr val="333333"/>
                </a:solidFill>
                <a:effectLst/>
              </a:rPr>
              <a:t>3.   Member States shall ensure that, where the age of a person subject to any of the offences referred to in Articles 3 to 7 is uncertain and there are reasons to believe that the person is a child, that person is presumed to be a child in order to receive immediate access to assistance, support and protection in accordance with Articles 19 and 20.</a:t>
            </a:r>
          </a:p>
          <a:p>
            <a:pPr marL="0" indent="0">
              <a:buNone/>
            </a:pPr>
            <a:endParaRPr lang="pl-PL" dirty="0"/>
          </a:p>
        </p:txBody>
      </p:sp>
    </p:spTree>
    <p:extLst>
      <p:ext uri="{BB962C8B-B14F-4D97-AF65-F5344CB8AC3E}">
        <p14:creationId xmlns:p14="http://schemas.microsoft.com/office/powerpoint/2010/main" val="2885263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39590-316D-D098-0058-DAE342941130}"/>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A63D433-BCC6-0F78-F4DE-B030BC53D8AC}"/>
              </a:ext>
            </a:extLst>
          </p:cNvPr>
          <p:cNvSpPr>
            <a:spLocks noGrp="1"/>
          </p:cNvSpPr>
          <p:nvPr>
            <p:ph type="body" sz="quarter" idx="10"/>
          </p:nvPr>
        </p:nvSpPr>
        <p:spPr/>
        <p:txBody>
          <a:bodyPr>
            <a:normAutofit fontScale="77500" lnSpcReduction="20000"/>
          </a:bodyPr>
          <a:lstStyle/>
          <a:p>
            <a:r>
              <a:rPr lang="pl-PL" dirty="0"/>
              <a:t>Directive 2011/93</a:t>
            </a:r>
          </a:p>
        </p:txBody>
      </p:sp>
      <p:sp>
        <p:nvSpPr>
          <p:cNvPr id="3" name="Symbol zastępczy tekstu 2">
            <a:extLst>
              <a:ext uri="{FF2B5EF4-FFF2-40B4-BE49-F238E27FC236}">
                <a16:creationId xmlns:a16="http://schemas.microsoft.com/office/drawing/2014/main" id="{90C04D04-1EA0-C827-D816-D5CFDD0CACCE}"/>
              </a:ext>
            </a:extLst>
          </p:cNvPr>
          <p:cNvSpPr>
            <a:spLocks noGrp="1"/>
          </p:cNvSpPr>
          <p:nvPr>
            <p:ph type="body" sz="quarter" idx="11"/>
          </p:nvPr>
        </p:nvSpPr>
        <p:spPr>
          <a:xfrm>
            <a:off x="234950" y="977900"/>
            <a:ext cx="11117229" cy="5584825"/>
          </a:xfrm>
        </p:spPr>
        <p:txBody>
          <a:bodyPr>
            <a:normAutofit fontScale="92500" lnSpcReduction="10000"/>
          </a:bodyPr>
          <a:lstStyle/>
          <a:p>
            <a:pPr marL="0" indent="0" algn="ctr">
              <a:buNone/>
            </a:pPr>
            <a:r>
              <a:rPr lang="en-US" b="0" i="1" dirty="0">
                <a:solidFill>
                  <a:srgbClr val="333333"/>
                </a:solidFill>
                <a:effectLst/>
              </a:rPr>
              <a:t>Article 18</a:t>
            </a:r>
          </a:p>
          <a:p>
            <a:pPr marL="0" indent="0" algn="ctr">
              <a:buNone/>
            </a:pPr>
            <a:r>
              <a:rPr lang="en-US" b="1" i="0" dirty="0">
                <a:solidFill>
                  <a:srgbClr val="333333"/>
                </a:solidFill>
                <a:effectLst/>
              </a:rPr>
              <a:t>General provisions on assistance, support and protection measures for child victims</a:t>
            </a:r>
          </a:p>
          <a:p>
            <a:pPr marL="0" indent="0" algn="just">
              <a:buNone/>
            </a:pPr>
            <a:r>
              <a:rPr lang="en-US" b="0" i="0" dirty="0">
                <a:solidFill>
                  <a:srgbClr val="333333"/>
                </a:solidFill>
                <a:effectLst/>
              </a:rPr>
              <a:t>1.   Child victims of the offences referred to in Articles 3 to 7 shall be provided </a:t>
            </a:r>
            <a:r>
              <a:rPr lang="en-US" b="1" i="0" dirty="0">
                <a:solidFill>
                  <a:srgbClr val="00B050"/>
                </a:solidFill>
                <a:effectLst/>
              </a:rPr>
              <a:t>assistance, support and protection</a:t>
            </a:r>
            <a:r>
              <a:rPr lang="en-US" b="0" i="0" dirty="0">
                <a:solidFill>
                  <a:srgbClr val="333333"/>
                </a:solidFill>
                <a:effectLst/>
              </a:rPr>
              <a:t> in accordance with Articles 19 and 20, taking into account the best interests of the child.</a:t>
            </a:r>
          </a:p>
          <a:p>
            <a:pPr marL="0" indent="0" algn="just">
              <a:buNone/>
            </a:pPr>
            <a:r>
              <a:rPr lang="en-US" b="0" i="0" dirty="0">
                <a:solidFill>
                  <a:srgbClr val="333333"/>
                </a:solidFill>
                <a:effectLst/>
              </a:rPr>
              <a:t>2.   Member States shall take the necessary measures to ensure that a child is provided with assistance and support as soon as the competent authorities have a reasonable-grounds indication for believing that a child might have been subject to any of the offences referred to in Articles 3 to 7.</a:t>
            </a:r>
          </a:p>
          <a:p>
            <a:pPr marL="0" indent="0" algn="just">
              <a:buNone/>
            </a:pPr>
            <a:r>
              <a:rPr lang="en-US" b="0" i="0" dirty="0">
                <a:solidFill>
                  <a:srgbClr val="333333"/>
                </a:solidFill>
                <a:effectLst/>
              </a:rPr>
              <a:t>3.   Member States shall ensure that, where the age of a person subject to any of the offences referred to in Articles 3 to 7 is uncertain and there are reasons to believe that the person is a child, that person is presumed to be a child in order to receive immediate access to assistance, support and protection in accordance with Articles 19 and 20.</a:t>
            </a:r>
          </a:p>
          <a:p>
            <a:pPr marL="0" indent="0">
              <a:buNone/>
            </a:pPr>
            <a:endParaRPr lang="pl-PL" dirty="0"/>
          </a:p>
        </p:txBody>
      </p:sp>
    </p:spTree>
    <p:extLst>
      <p:ext uri="{BB962C8B-B14F-4D97-AF65-F5344CB8AC3E}">
        <p14:creationId xmlns:p14="http://schemas.microsoft.com/office/powerpoint/2010/main" val="35014100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8D0FCCE-7915-AB41-CCFA-85317EC87B5D}"/>
              </a:ext>
            </a:extLst>
          </p:cNvPr>
          <p:cNvSpPr>
            <a:spLocks noGrp="1"/>
          </p:cNvSpPr>
          <p:nvPr>
            <p:ph type="body" sz="quarter" idx="10"/>
          </p:nvPr>
        </p:nvSpPr>
        <p:spPr/>
        <p:txBody>
          <a:bodyPr>
            <a:normAutofit fontScale="70000" lnSpcReduction="20000"/>
          </a:bodyPr>
          <a:lstStyle/>
          <a:p>
            <a:r>
              <a:rPr lang="pl-PL" dirty="0"/>
              <a:t>Directive </a:t>
            </a:r>
            <a:r>
              <a:rPr lang="pl-PL" i="0" dirty="0">
                <a:solidFill>
                  <a:srgbClr val="333333"/>
                </a:solidFill>
                <a:effectLst/>
                <a:latin typeface="Roboto" panose="02000000000000000000" pitchFamily="2" charset="0"/>
              </a:rPr>
              <a:t>2017/541</a:t>
            </a:r>
            <a:endParaRPr lang="pl-PL" dirty="0"/>
          </a:p>
        </p:txBody>
      </p:sp>
      <p:sp>
        <p:nvSpPr>
          <p:cNvPr id="3" name="Symbol zastępczy tekstu 2">
            <a:extLst>
              <a:ext uri="{FF2B5EF4-FFF2-40B4-BE49-F238E27FC236}">
                <a16:creationId xmlns:a16="http://schemas.microsoft.com/office/drawing/2014/main" id="{1AA6333C-FAAA-4B77-E6A6-1F5F9A74A748}"/>
              </a:ext>
            </a:extLst>
          </p:cNvPr>
          <p:cNvSpPr>
            <a:spLocks noGrp="1"/>
          </p:cNvSpPr>
          <p:nvPr>
            <p:ph type="body" sz="quarter" idx="11"/>
          </p:nvPr>
        </p:nvSpPr>
        <p:spPr>
          <a:xfrm>
            <a:off x="234950" y="977900"/>
            <a:ext cx="11418786" cy="5584825"/>
          </a:xfrm>
        </p:spPr>
        <p:txBody>
          <a:bodyPr/>
          <a:lstStyle/>
          <a:p>
            <a:pPr marL="0" indent="0" algn="ctr">
              <a:buNone/>
            </a:pPr>
            <a:r>
              <a:rPr lang="en-US" i="1" dirty="0">
                <a:solidFill>
                  <a:srgbClr val="333333"/>
                </a:solidFill>
                <a:effectLst/>
              </a:rPr>
              <a:t>Article 25</a:t>
            </a:r>
          </a:p>
          <a:p>
            <a:pPr marL="0" indent="0" algn="ctr">
              <a:buNone/>
            </a:pPr>
            <a:r>
              <a:rPr lang="en-US" i="0" dirty="0">
                <a:solidFill>
                  <a:srgbClr val="333333"/>
                </a:solidFill>
                <a:effectLst/>
              </a:rPr>
              <a:t>Protection of victims of terrorism</a:t>
            </a:r>
          </a:p>
          <a:p>
            <a:pPr marL="0" indent="0" algn="just">
              <a:buNone/>
            </a:pPr>
            <a:r>
              <a:rPr lang="en-US" i="0" dirty="0">
                <a:solidFill>
                  <a:srgbClr val="333333"/>
                </a:solidFill>
                <a:effectLst/>
              </a:rPr>
              <a:t>Member States shall ensure that measures </a:t>
            </a:r>
            <a:r>
              <a:rPr lang="en-US" b="1" i="0" dirty="0">
                <a:solidFill>
                  <a:srgbClr val="333333"/>
                </a:solidFill>
                <a:effectLst/>
              </a:rPr>
              <a:t>are available to protect victims of terrorism and their family members, in accordance with Directive 2012/29/EU</a:t>
            </a:r>
            <a:r>
              <a:rPr lang="en-US" i="0" dirty="0">
                <a:solidFill>
                  <a:srgbClr val="333333"/>
                </a:solidFill>
                <a:effectLst/>
              </a:rPr>
              <a:t>. When determining whether and to what extent they should benefit from protection measures in the course of criminal proceedings, particular attention shall be paid to the risk of intimidation and retaliation and to the need to protect the dignity and physical integrity of victims of terrorism, including during questioning and when testifying.</a:t>
            </a:r>
          </a:p>
          <a:p>
            <a:pPr marL="0" indent="0">
              <a:buNone/>
            </a:pPr>
            <a:endParaRPr lang="pl-PL" dirty="0"/>
          </a:p>
          <a:p>
            <a:pPr marL="0" indent="0">
              <a:buNone/>
            </a:pPr>
            <a:r>
              <a:rPr lang="pl-PL" dirty="0"/>
              <a:t>- </a:t>
            </a:r>
            <a:r>
              <a:rPr lang="pl-PL" dirty="0" err="1"/>
              <a:t>see</a:t>
            </a:r>
            <a:r>
              <a:rPr lang="pl-PL" dirty="0"/>
              <a:t> </a:t>
            </a:r>
            <a:r>
              <a:rPr lang="pl-PL" dirty="0" err="1"/>
              <a:t>also</a:t>
            </a:r>
            <a:r>
              <a:rPr lang="pl-PL" dirty="0"/>
              <a:t> </a:t>
            </a:r>
            <a:r>
              <a:rPr lang="pl-PL" dirty="0" err="1"/>
              <a:t>articles</a:t>
            </a:r>
            <a:r>
              <a:rPr lang="pl-PL" dirty="0"/>
              <a:t> 18 and 19. </a:t>
            </a:r>
          </a:p>
        </p:txBody>
      </p:sp>
    </p:spTree>
    <p:extLst>
      <p:ext uri="{BB962C8B-B14F-4D97-AF65-F5344CB8AC3E}">
        <p14:creationId xmlns:p14="http://schemas.microsoft.com/office/powerpoint/2010/main" val="26349980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49DC3767-20DD-58BF-6C8C-4B4CE7AB41B7}"/>
              </a:ext>
            </a:extLst>
          </p:cNvPr>
          <p:cNvSpPr>
            <a:spLocks noGrp="1"/>
          </p:cNvSpPr>
          <p:nvPr>
            <p:ph type="body" sz="quarter" idx="10"/>
          </p:nvPr>
        </p:nvSpPr>
        <p:spPr/>
        <p:txBody>
          <a:bodyPr>
            <a:normAutofit fontScale="77500" lnSpcReduction="20000"/>
          </a:bodyPr>
          <a:lstStyle/>
          <a:p>
            <a:r>
              <a:rPr lang="pl-PL" sz="2800" dirty="0" err="1"/>
              <a:t>Victim’s</a:t>
            </a:r>
            <a:r>
              <a:rPr lang="pl-PL" sz="2800" dirty="0"/>
              <a:t> </a:t>
            </a:r>
            <a:r>
              <a:rPr lang="pl-PL" sz="2800" dirty="0" err="1"/>
              <a:t>rights</a:t>
            </a:r>
            <a:r>
              <a:rPr lang="pl-PL" sz="2800" dirty="0"/>
              <a:t> in the </a:t>
            </a:r>
            <a:r>
              <a:rPr lang="pl-PL" sz="2800" dirty="0" err="1"/>
              <a:t>context</a:t>
            </a:r>
            <a:r>
              <a:rPr lang="pl-PL" sz="2800" dirty="0"/>
              <a:t> of </a:t>
            </a:r>
            <a:r>
              <a:rPr lang="pl-PL" sz="2800" dirty="0" err="1"/>
              <a:t>rights</a:t>
            </a:r>
            <a:r>
              <a:rPr lang="pl-PL" sz="2800" dirty="0"/>
              <a:t> of the </a:t>
            </a:r>
            <a:r>
              <a:rPr lang="pl-PL" sz="2800" dirty="0" err="1"/>
              <a:t>accused</a:t>
            </a:r>
            <a:r>
              <a:rPr lang="pl-PL" sz="2800" dirty="0"/>
              <a:t> </a:t>
            </a:r>
            <a:endParaRPr lang="pl-PL" dirty="0"/>
          </a:p>
        </p:txBody>
      </p:sp>
      <p:sp>
        <p:nvSpPr>
          <p:cNvPr id="3" name="Symbol zastępczy tekstu 2">
            <a:extLst>
              <a:ext uri="{FF2B5EF4-FFF2-40B4-BE49-F238E27FC236}">
                <a16:creationId xmlns:a16="http://schemas.microsoft.com/office/drawing/2014/main" id="{CAA448D5-2337-2387-1449-AEC2385A8BC2}"/>
              </a:ext>
            </a:extLst>
          </p:cNvPr>
          <p:cNvSpPr>
            <a:spLocks noGrp="1"/>
          </p:cNvSpPr>
          <p:nvPr>
            <p:ph type="body" sz="quarter" idx="11"/>
          </p:nvPr>
        </p:nvSpPr>
        <p:spPr/>
        <p:txBody>
          <a:bodyPr/>
          <a:lstStyle/>
          <a:p>
            <a:pPr algn="just"/>
            <a:r>
              <a:rPr lang="en-GB" sz="2800" dirty="0"/>
              <a:t>A criminal trial must be fair to the accused and the victim. The question arises - how to ensure this fairness? </a:t>
            </a:r>
          </a:p>
          <a:p>
            <a:pPr algn="just"/>
            <a:r>
              <a:rPr lang="en-GB" sz="2800" dirty="0"/>
              <a:t>The interests of the accused and the victim are in opposition to each other. </a:t>
            </a:r>
            <a:endParaRPr lang="pl-PL" sz="2800" dirty="0"/>
          </a:p>
          <a:p>
            <a:pPr algn="just"/>
            <a:endParaRPr lang="pl-PL" dirty="0"/>
          </a:p>
          <a:p>
            <a:pPr marL="0" indent="0" algn="ctr">
              <a:buNone/>
            </a:pPr>
            <a:r>
              <a:rPr lang="en-GB" sz="2800" b="1" dirty="0">
                <a:solidFill>
                  <a:srgbClr val="FF0000"/>
                </a:solidFill>
              </a:rPr>
              <a:t>Whose interest is more important in criminal proceedings?</a:t>
            </a:r>
          </a:p>
          <a:p>
            <a:pPr algn="just"/>
            <a:endParaRPr lang="pl-PL" dirty="0"/>
          </a:p>
        </p:txBody>
      </p:sp>
      <p:pic>
        <p:nvPicPr>
          <p:cNvPr id="4" name="Picture 2" descr="Question Mark, Question Words Vector Concept Royalty Free Cliparts,  Vectors, And Stock Illustration. Image 37268301.">
            <a:extLst>
              <a:ext uri="{FF2B5EF4-FFF2-40B4-BE49-F238E27FC236}">
                <a16:creationId xmlns:a16="http://schemas.microsoft.com/office/drawing/2014/main" id="{8A8D3963-01AF-41AC-A697-ED226C2578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11" r="7006" b="2"/>
          <a:stretch/>
        </p:blipFill>
        <p:spPr bwMode="auto">
          <a:xfrm>
            <a:off x="8758238" y="1177048"/>
            <a:ext cx="3460763" cy="3043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9776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B1562-323D-F720-11D2-7C9988F14308}"/>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154F3E6-9729-C784-B6A6-20657C981742}"/>
              </a:ext>
            </a:extLst>
          </p:cNvPr>
          <p:cNvSpPr>
            <a:spLocks noGrp="1"/>
          </p:cNvSpPr>
          <p:nvPr>
            <p:ph type="body" sz="quarter" idx="10"/>
          </p:nvPr>
        </p:nvSpPr>
        <p:spPr/>
        <p:txBody>
          <a:bodyPr>
            <a:normAutofit fontScale="77500" lnSpcReduction="20000"/>
          </a:bodyPr>
          <a:lstStyle/>
          <a:p>
            <a:r>
              <a:rPr lang="pl-PL" sz="2800" dirty="0" err="1"/>
              <a:t>Victim’s</a:t>
            </a:r>
            <a:r>
              <a:rPr lang="pl-PL" sz="2800" dirty="0"/>
              <a:t> </a:t>
            </a:r>
            <a:r>
              <a:rPr lang="pl-PL" sz="2800" dirty="0" err="1"/>
              <a:t>rights</a:t>
            </a:r>
            <a:r>
              <a:rPr lang="pl-PL" sz="2800" dirty="0"/>
              <a:t> in the </a:t>
            </a:r>
            <a:r>
              <a:rPr lang="pl-PL" sz="2800" dirty="0" err="1"/>
              <a:t>context</a:t>
            </a:r>
            <a:r>
              <a:rPr lang="pl-PL" sz="2800" dirty="0"/>
              <a:t> of </a:t>
            </a:r>
            <a:r>
              <a:rPr lang="pl-PL" sz="2800" dirty="0" err="1"/>
              <a:t>rights</a:t>
            </a:r>
            <a:r>
              <a:rPr lang="pl-PL" sz="2800" dirty="0"/>
              <a:t> of the </a:t>
            </a:r>
            <a:r>
              <a:rPr lang="pl-PL" sz="2800" dirty="0" err="1"/>
              <a:t>accused</a:t>
            </a:r>
            <a:r>
              <a:rPr lang="pl-PL" sz="2800" dirty="0"/>
              <a:t> </a:t>
            </a:r>
            <a:endParaRPr lang="pl-PL" dirty="0"/>
          </a:p>
        </p:txBody>
      </p:sp>
      <p:sp>
        <p:nvSpPr>
          <p:cNvPr id="3" name="Symbol zastępczy tekstu 2">
            <a:extLst>
              <a:ext uri="{FF2B5EF4-FFF2-40B4-BE49-F238E27FC236}">
                <a16:creationId xmlns:a16="http://schemas.microsoft.com/office/drawing/2014/main" id="{B5FB834D-80D1-FFC4-1FC1-65E75707E1CB}"/>
              </a:ext>
            </a:extLst>
          </p:cNvPr>
          <p:cNvSpPr>
            <a:spLocks noGrp="1"/>
          </p:cNvSpPr>
          <p:nvPr>
            <p:ph type="body" sz="quarter" idx="11"/>
          </p:nvPr>
        </p:nvSpPr>
        <p:spPr/>
        <p:txBody>
          <a:bodyPr/>
          <a:lstStyle/>
          <a:p>
            <a:pPr algn="just"/>
            <a:r>
              <a:rPr lang="en-GB" sz="2800" dirty="0"/>
              <a:t>A. </a:t>
            </a:r>
            <a:r>
              <a:rPr lang="en-GB" sz="2800" dirty="0" err="1"/>
              <a:t>Klip</a:t>
            </a:r>
            <a:r>
              <a:rPr lang="en-GB" sz="2800" dirty="0"/>
              <a:t> believes that Directive 2012/29 </a:t>
            </a:r>
            <a:r>
              <a:rPr lang="en-GB" sz="2800" b="1" dirty="0">
                <a:solidFill>
                  <a:srgbClr val="FFC000"/>
                </a:solidFill>
              </a:rPr>
              <a:t>is biased and grants more rights to the victim at the detriment of the rights of the accused.</a:t>
            </a:r>
            <a:r>
              <a:rPr lang="en-GB" sz="2800" dirty="0"/>
              <a:t> The interests of the participants in the proceedings have not been properly balanced. </a:t>
            </a:r>
          </a:p>
          <a:p>
            <a:pPr algn="just"/>
            <a:r>
              <a:rPr lang="en-GB" sz="2800" dirty="0"/>
              <a:t>The assumption that the victim is the victim is also problematic.</a:t>
            </a:r>
            <a:r>
              <a:rPr lang="pl-PL" sz="2800" dirty="0"/>
              <a:t> „The </a:t>
            </a:r>
            <a:r>
              <a:rPr lang="pl-PL" sz="2800" dirty="0" err="1"/>
              <a:t>question</a:t>
            </a:r>
            <a:r>
              <a:rPr lang="pl-PL" sz="2800" dirty="0"/>
              <a:t> </a:t>
            </a:r>
            <a:r>
              <a:rPr lang="pl-PL" sz="2800" dirty="0" err="1"/>
              <a:t>is</a:t>
            </a:r>
            <a:r>
              <a:rPr lang="pl-PL" sz="2800" dirty="0"/>
              <a:t> </a:t>
            </a:r>
            <a:r>
              <a:rPr lang="pl-PL" sz="2800" dirty="0" err="1"/>
              <a:t>weather</a:t>
            </a:r>
            <a:r>
              <a:rPr lang="pl-PL" sz="2800" dirty="0"/>
              <a:t> </a:t>
            </a:r>
            <a:r>
              <a:rPr lang="pl-PL" sz="2800" dirty="0" err="1"/>
              <a:t>or</a:t>
            </a:r>
            <a:r>
              <a:rPr lang="pl-PL" sz="2800" dirty="0"/>
              <a:t> not </a:t>
            </a:r>
            <a:r>
              <a:rPr lang="pl-PL" sz="2800" dirty="0" err="1"/>
              <a:t>this</a:t>
            </a:r>
            <a:r>
              <a:rPr lang="pl-PL" sz="2800" dirty="0"/>
              <a:t> </a:t>
            </a:r>
            <a:r>
              <a:rPr lang="pl-PL" sz="2800" dirty="0" err="1"/>
              <a:t>may</a:t>
            </a:r>
            <a:r>
              <a:rPr lang="pl-PL" sz="2800" dirty="0"/>
              <a:t> </a:t>
            </a:r>
            <a:r>
              <a:rPr lang="pl-PL" sz="2800" dirty="0" err="1"/>
              <a:t>violate</a:t>
            </a:r>
            <a:r>
              <a:rPr lang="pl-PL" sz="2800" dirty="0"/>
              <a:t> the </a:t>
            </a:r>
            <a:r>
              <a:rPr lang="pl-PL" sz="2800" dirty="0" err="1"/>
              <a:t>presumption</a:t>
            </a:r>
            <a:r>
              <a:rPr lang="pl-PL" sz="2800" dirty="0"/>
              <a:t> of </a:t>
            </a:r>
            <a:r>
              <a:rPr lang="pl-PL" sz="2800" dirty="0" err="1"/>
              <a:t>innocence</a:t>
            </a:r>
            <a:r>
              <a:rPr lang="pl-PL" sz="2800" dirty="0"/>
              <a:t> of the </a:t>
            </a:r>
            <a:r>
              <a:rPr lang="pl-PL" sz="2800" dirty="0" err="1"/>
              <a:t>accused</a:t>
            </a:r>
            <a:r>
              <a:rPr lang="pl-PL" sz="2800" dirty="0"/>
              <a:t> and </a:t>
            </a:r>
            <a:r>
              <a:rPr lang="pl-PL" sz="2800" dirty="0" err="1"/>
              <a:t>affect</a:t>
            </a:r>
            <a:r>
              <a:rPr lang="pl-PL" sz="2800" dirty="0"/>
              <a:t> the </a:t>
            </a:r>
            <a:r>
              <a:rPr lang="pl-PL" sz="2800" dirty="0" err="1"/>
              <a:t>fairness</a:t>
            </a:r>
            <a:r>
              <a:rPr lang="pl-PL" sz="2800" dirty="0"/>
              <a:t> of the </a:t>
            </a:r>
            <a:r>
              <a:rPr lang="pl-PL" sz="2800" dirty="0" err="1"/>
              <a:t>proceedings</a:t>
            </a:r>
            <a:r>
              <a:rPr lang="pl-PL" sz="2800" dirty="0"/>
              <a:t>, as the </a:t>
            </a:r>
            <a:r>
              <a:rPr lang="pl-PL" sz="2800" dirty="0" err="1"/>
              <a:t>accused</a:t>
            </a:r>
            <a:r>
              <a:rPr lang="pl-PL" sz="2800" dirty="0"/>
              <a:t> </a:t>
            </a:r>
            <a:r>
              <a:rPr lang="pl-PL" sz="2800" dirty="0" err="1"/>
              <a:t>will</a:t>
            </a:r>
            <a:r>
              <a:rPr lang="pl-PL" sz="2800" dirty="0"/>
              <a:t> be </a:t>
            </a:r>
            <a:r>
              <a:rPr lang="pl-PL" sz="2800" dirty="0" err="1"/>
              <a:t>confronted</a:t>
            </a:r>
            <a:r>
              <a:rPr lang="pl-PL" sz="2800" dirty="0"/>
              <a:t> with </a:t>
            </a:r>
            <a:r>
              <a:rPr lang="pl-PL" sz="2800" dirty="0" err="1"/>
              <a:t>an</a:t>
            </a:r>
            <a:r>
              <a:rPr lang="pl-PL" sz="2800" dirty="0"/>
              <a:t> </a:t>
            </a:r>
            <a:r>
              <a:rPr lang="pl-PL" sz="2800" dirty="0" err="1"/>
              <a:t>additional</a:t>
            </a:r>
            <a:r>
              <a:rPr lang="pl-PL" sz="2800" dirty="0"/>
              <a:t> </a:t>
            </a:r>
            <a:r>
              <a:rPr lang="pl-PL" sz="2800" dirty="0" err="1"/>
              <a:t>accuser</a:t>
            </a:r>
            <a:r>
              <a:rPr lang="pl-PL" sz="2800" dirty="0"/>
              <a:t> on top of </a:t>
            </a:r>
            <a:r>
              <a:rPr lang="pl-PL" sz="2800" dirty="0" err="1"/>
              <a:t>prosecution</a:t>
            </a:r>
            <a:r>
              <a:rPr lang="pl-PL" sz="2800" dirty="0"/>
              <a:t>. </a:t>
            </a:r>
            <a:r>
              <a:rPr lang="pl-PL" sz="2800" b="1" dirty="0" err="1">
                <a:solidFill>
                  <a:srgbClr val="FFC000"/>
                </a:solidFill>
              </a:rPr>
              <a:t>Nowhere</a:t>
            </a:r>
            <a:r>
              <a:rPr lang="pl-PL" sz="2800" b="1" dirty="0">
                <a:solidFill>
                  <a:srgbClr val="FFC000"/>
                </a:solidFill>
              </a:rPr>
              <a:t> in the </a:t>
            </a:r>
            <a:r>
              <a:rPr lang="pl-PL" sz="2800" b="1" dirty="0" err="1">
                <a:solidFill>
                  <a:srgbClr val="FFC000"/>
                </a:solidFill>
              </a:rPr>
              <a:t>Directve</a:t>
            </a:r>
            <a:r>
              <a:rPr lang="pl-PL" sz="2800" b="1" dirty="0">
                <a:solidFill>
                  <a:srgbClr val="FFC000"/>
                </a:solidFill>
              </a:rPr>
              <a:t> </a:t>
            </a:r>
            <a:r>
              <a:rPr lang="pl-PL" sz="2800" b="1" dirty="0" err="1">
                <a:solidFill>
                  <a:srgbClr val="FFC000"/>
                </a:solidFill>
              </a:rPr>
              <a:t>is</a:t>
            </a:r>
            <a:r>
              <a:rPr lang="pl-PL" sz="2800" b="1" dirty="0">
                <a:solidFill>
                  <a:srgbClr val="FFC000"/>
                </a:solidFill>
              </a:rPr>
              <a:t> </a:t>
            </a:r>
            <a:r>
              <a:rPr lang="pl-PL" sz="2800" b="1" dirty="0" err="1">
                <a:solidFill>
                  <a:srgbClr val="FFC000"/>
                </a:solidFill>
              </a:rPr>
              <a:t>it</a:t>
            </a:r>
            <a:r>
              <a:rPr lang="pl-PL" sz="2800" b="1" dirty="0">
                <a:solidFill>
                  <a:srgbClr val="FFC000"/>
                </a:solidFill>
              </a:rPr>
              <a:t> </a:t>
            </a:r>
            <a:r>
              <a:rPr lang="pl-PL" sz="2800" b="1" dirty="0" err="1">
                <a:solidFill>
                  <a:srgbClr val="FFC000"/>
                </a:solidFill>
              </a:rPr>
              <a:t>reflected</a:t>
            </a:r>
            <a:r>
              <a:rPr lang="pl-PL" sz="2800" b="1" dirty="0">
                <a:solidFill>
                  <a:srgbClr val="FFC000"/>
                </a:solidFill>
              </a:rPr>
              <a:t> </a:t>
            </a:r>
            <a:r>
              <a:rPr lang="pl-PL" sz="2800" b="1" dirty="0" err="1">
                <a:solidFill>
                  <a:srgbClr val="FFC000"/>
                </a:solidFill>
              </a:rPr>
              <a:t>that</a:t>
            </a:r>
            <a:r>
              <a:rPr lang="pl-PL" sz="2800" b="1" dirty="0">
                <a:solidFill>
                  <a:srgbClr val="FFC000"/>
                </a:solidFill>
              </a:rPr>
              <a:t> </a:t>
            </a:r>
            <a:r>
              <a:rPr lang="pl-PL" sz="2800" b="1" dirty="0" err="1">
                <a:solidFill>
                  <a:srgbClr val="FFC000"/>
                </a:solidFill>
              </a:rPr>
              <a:t>an</a:t>
            </a:r>
            <a:r>
              <a:rPr lang="pl-PL" sz="2800" b="1" dirty="0">
                <a:solidFill>
                  <a:srgbClr val="FFC000"/>
                </a:solidFill>
              </a:rPr>
              <a:t> </a:t>
            </a:r>
            <a:r>
              <a:rPr lang="pl-PL" sz="2800" b="1" dirty="0" err="1">
                <a:solidFill>
                  <a:srgbClr val="FFC000"/>
                </a:solidFill>
              </a:rPr>
              <a:t>aleged</a:t>
            </a:r>
            <a:r>
              <a:rPr lang="pl-PL" sz="2800" b="1" dirty="0">
                <a:solidFill>
                  <a:srgbClr val="FFC000"/>
                </a:solidFill>
              </a:rPr>
              <a:t> </a:t>
            </a:r>
            <a:r>
              <a:rPr lang="pl-PL" sz="2800" b="1" dirty="0" err="1">
                <a:solidFill>
                  <a:srgbClr val="FFC000"/>
                </a:solidFill>
              </a:rPr>
              <a:t>victim</a:t>
            </a:r>
            <a:r>
              <a:rPr lang="pl-PL" sz="2800" b="1" dirty="0">
                <a:solidFill>
                  <a:srgbClr val="FFC000"/>
                </a:solidFill>
              </a:rPr>
              <a:t> </a:t>
            </a:r>
            <a:r>
              <a:rPr lang="pl-PL" sz="2800" b="1" dirty="0" err="1">
                <a:solidFill>
                  <a:srgbClr val="FFC000"/>
                </a:solidFill>
              </a:rPr>
              <a:t>might</a:t>
            </a:r>
            <a:r>
              <a:rPr lang="pl-PL" sz="2800" b="1" dirty="0">
                <a:solidFill>
                  <a:srgbClr val="FFC000"/>
                </a:solidFill>
              </a:rPr>
              <a:t> not be (the) </a:t>
            </a:r>
            <a:r>
              <a:rPr lang="pl-PL" sz="2800" b="1" dirty="0" err="1">
                <a:solidFill>
                  <a:srgbClr val="FFC000"/>
                </a:solidFill>
              </a:rPr>
              <a:t>victim</a:t>
            </a:r>
            <a:r>
              <a:rPr lang="pl-PL" sz="2800" b="1" dirty="0">
                <a:solidFill>
                  <a:srgbClr val="FFC000"/>
                </a:solidFill>
              </a:rPr>
              <a:t> of the </a:t>
            </a:r>
            <a:r>
              <a:rPr lang="pl-PL" sz="2800" b="1" dirty="0" err="1">
                <a:solidFill>
                  <a:srgbClr val="FFC000"/>
                </a:solidFill>
              </a:rPr>
              <a:t>accused</a:t>
            </a:r>
            <a:r>
              <a:rPr lang="pl-PL" sz="2800" b="1" dirty="0">
                <a:solidFill>
                  <a:srgbClr val="FFC000"/>
                </a:solidFill>
              </a:rPr>
              <a:t>”. </a:t>
            </a:r>
          </a:p>
          <a:p>
            <a:pPr algn="just"/>
            <a:r>
              <a:rPr lang="pl-PL" sz="2800" dirty="0"/>
              <a:t>A. Klip, </a:t>
            </a:r>
            <a:r>
              <a:rPr lang="pl-PL" sz="2800" i="1" dirty="0" err="1"/>
              <a:t>European</a:t>
            </a:r>
            <a:r>
              <a:rPr lang="pl-PL" sz="2800" i="1" dirty="0"/>
              <a:t> </a:t>
            </a:r>
            <a:r>
              <a:rPr lang="pl-PL" sz="2800" i="1" dirty="0" err="1"/>
              <a:t>Criminal</a:t>
            </a:r>
            <a:r>
              <a:rPr lang="pl-PL" sz="2800" i="1" dirty="0"/>
              <a:t> Law,</a:t>
            </a:r>
            <a:r>
              <a:rPr lang="pl-PL" sz="2800" dirty="0"/>
              <a:t> p. 332</a:t>
            </a:r>
            <a:endParaRPr lang="en-GB" sz="2800" dirty="0"/>
          </a:p>
        </p:txBody>
      </p:sp>
      <p:pic>
        <p:nvPicPr>
          <p:cNvPr id="4" name="Picture 2" descr="Question Mark, Question Words Vector Concept Royalty Free Cliparts,  Vectors, And Stock Illustration. Image 37268301.">
            <a:extLst>
              <a:ext uri="{FF2B5EF4-FFF2-40B4-BE49-F238E27FC236}">
                <a16:creationId xmlns:a16="http://schemas.microsoft.com/office/drawing/2014/main" id="{0C810931-EB6F-4A87-7287-05188DFC7D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11" r="7006" b="2"/>
          <a:stretch/>
        </p:blipFill>
        <p:spPr bwMode="auto">
          <a:xfrm>
            <a:off x="8758238" y="1177048"/>
            <a:ext cx="3460763" cy="3043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5424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F17B029B-2ABD-1112-1E3A-FC746618E6DA}"/>
              </a:ext>
            </a:extLst>
          </p:cNvPr>
          <p:cNvSpPr>
            <a:spLocks noGrp="1"/>
          </p:cNvSpPr>
          <p:nvPr>
            <p:ph type="body" sz="quarter" idx="10"/>
          </p:nvPr>
        </p:nvSpPr>
        <p:spPr/>
        <p:txBody>
          <a:bodyPr>
            <a:normAutofit fontScale="77500" lnSpcReduction="20000"/>
          </a:bodyPr>
          <a:lstStyle/>
          <a:p>
            <a:r>
              <a:rPr lang="pl-PL" dirty="0"/>
              <a:t>Directive 2011/36</a:t>
            </a:r>
          </a:p>
        </p:txBody>
      </p:sp>
      <p:pic>
        <p:nvPicPr>
          <p:cNvPr id="16" name="Picture 2" descr="Question Mark, Question Words Vector Concept Royalty Free Cliparts,  Vectors, And Stock Illustration. Image 37268301.">
            <a:extLst>
              <a:ext uri="{FF2B5EF4-FFF2-40B4-BE49-F238E27FC236}">
                <a16:creationId xmlns:a16="http://schemas.microsoft.com/office/drawing/2014/main" id="{7434812F-1375-6CB0-4FF3-C9C77FD9AD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11" r="7006" b="2"/>
          <a:stretch/>
        </p:blipFill>
        <p:spPr bwMode="auto">
          <a:xfrm>
            <a:off x="9264077" y="2837066"/>
            <a:ext cx="3460763" cy="3043034"/>
          </a:xfrm>
          <a:prstGeom prst="rect">
            <a:avLst/>
          </a:prstGeom>
          <a:noFill/>
          <a:extLst>
            <a:ext uri="{909E8E84-426E-40DD-AFC4-6F175D3DCCD1}">
              <a14:hiddenFill xmlns:a14="http://schemas.microsoft.com/office/drawing/2010/main">
                <a:solidFill>
                  <a:srgbClr val="FFFFFF"/>
                </a:solidFill>
              </a14:hiddenFill>
            </a:ext>
          </a:extLst>
        </p:spPr>
      </p:pic>
      <p:sp>
        <p:nvSpPr>
          <p:cNvPr id="5" name="Symbol zastępczy tekstu 4">
            <a:extLst>
              <a:ext uri="{FF2B5EF4-FFF2-40B4-BE49-F238E27FC236}">
                <a16:creationId xmlns:a16="http://schemas.microsoft.com/office/drawing/2014/main" id="{B139DAA0-22AD-E5DC-459B-0C376CDF5C3B}"/>
              </a:ext>
            </a:extLst>
          </p:cNvPr>
          <p:cNvSpPr>
            <a:spLocks noGrp="1"/>
          </p:cNvSpPr>
          <p:nvPr>
            <p:ph type="body" sz="quarter" idx="11"/>
          </p:nvPr>
        </p:nvSpPr>
        <p:spPr>
          <a:xfrm>
            <a:off x="234951" y="977900"/>
            <a:ext cx="9872088" cy="5584825"/>
          </a:xfrm>
        </p:spPr>
        <p:txBody>
          <a:bodyPr>
            <a:normAutofit fontScale="92500" lnSpcReduction="10000"/>
          </a:bodyPr>
          <a:lstStyle/>
          <a:p>
            <a:pPr algn="just"/>
            <a:r>
              <a:rPr lang="en-US" dirty="0"/>
              <a:t>4.   </a:t>
            </a:r>
            <a:r>
              <a:rPr lang="en-US" b="1" dirty="0">
                <a:solidFill>
                  <a:srgbClr val="00B050"/>
                </a:solidFill>
              </a:rPr>
              <a:t>Without prejudice to the rights of the </a:t>
            </a:r>
            <a:r>
              <a:rPr lang="en-US" b="1" dirty="0" err="1">
                <a:solidFill>
                  <a:srgbClr val="00B050"/>
                </a:solidFill>
              </a:rPr>
              <a:t>defence</a:t>
            </a:r>
            <a:r>
              <a:rPr lang="en-US" dirty="0"/>
              <a:t>, and according to an individual assessment by the competent authorities of the personal circumstances of the victim, Member States shall ensure that victims of trafficking in human beings receive specific treatment aimed at preventing secondary </a:t>
            </a:r>
            <a:r>
              <a:rPr lang="en-US" dirty="0" err="1"/>
              <a:t>victimisation</a:t>
            </a:r>
            <a:r>
              <a:rPr lang="en-US" dirty="0"/>
              <a:t> by avoiding, as far as possible and in accordance with the grounds defined by national law as well as with rules of judicial discretion, practice or guidance, the following:</a:t>
            </a:r>
          </a:p>
          <a:p>
            <a:pPr algn="just"/>
            <a:r>
              <a:rPr lang="en-US" dirty="0"/>
              <a:t>(a)</a:t>
            </a:r>
            <a:r>
              <a:rPr lang="pl-PL" dirty="0"/>
              <a:t> </a:t>
            </a:r>
            <a:r>
              <a:rPr lang="en-US" dirty="0"/>
              <a:t>unnecessary repetition of interviews during investigation, prosecution or trial;</a:t>
            </a:r>
          </a:p>
          <a:p>
            <a:pPr algn="just"/>
            <a:r>
              <a:rPr lang="en-US" dirty="0"/>
              <a:t>(b)</a:t>
            </a:r>
            <a:r>
              <a:rPr lang="pl-PL" dirty="0"/>
              <a:t> </a:t>
            </a:r>
            <a:r>
              <a:rPr lang="en-US" dirty="0"/>
              <a:t>visual contact between victims and defendants including during the giving of evidence such as interviews and cross-examination, by appropriate means including the use of appropriate communication technologies;</a:t>
            </a:r>
          </a:p>
          <a:p>
            <a:pPr algn="just"/>
            <a:r>
              <a:rPr lang="en-US" dirty="0"/>
              <a:t>(c)</a:t>
            </a:r>
            <a:r>
              <a:rPr lang="pl-PL" dirty="0"/>
              <a:t> </a:t>
            </a:r>
            <a:r>
              <a:rPr lang="en-US" dirty="0"/>
              <a:t>the giving of evidence in open court; and</a:t>
            </a:r>
          </a:p>
          <a:p>
            <a:pPr algn="just"/>
            <a:r>
              <a:rPr lang="en-US" dirty="0"/>
              <a:t>(d)</a:t>
            </a:r>
            <a:r>
              <a:rPr lang="pl-PL" dirty="0"/>
              <a:t> </a:t>
            </a:r>
            <a:r>
              <a:rPr lang="en-US" dirty="0"/>
              <a:t>unnecessary questioning concerning the victim’s private life.</a:t>
            </a:r>
            <a:endParaRPr lang="pl-PL" dirty="0"/>
          </a:p>
        </p:txBody>
      </p:sp>
    </p:spTree>
    <p:extLst>
      <p:ext uri="{BB962C8B-B14F-4D97-AF65-F5344CB8AC3E}">
        <p14:creationId xmlns:p14="http://schemas.microsoft.com/office/powerpoint/2010/main" val="27381069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A6797-67E6-7EF3-109C-CFCAFA3C392B}"/>
            </a:ext>
          </a:extLst>
        </p:cNvPr>
        <p:cNvGrpSpPr/>
        <p:nvPr/>
      </p:nvGrpSpPr>
      <p:grpSpPr>
        <a:xfrm>
          <a:off x="0" y="0"/>
          <a:ext cx="0" cy="0"/>
          <a:chOff x="0" y="0"/>
          <a:chExt cx="0" cy="0"/>
        </a:xfrm>
      </p:grpSpPr>
      <p:pic>
        <p:nvPicPr>
          <p:cNvPr id="2" name="Picture 2" descr="Question Mark, Question Words Vector Concept Royalty Free Cliparts,  Vectors, And Stock Illustration. Image 37268301.">
            <a:extLst>
              <a:ext uri="{FF2B5EF4-FFF2-40B4-BE49-F238E27FC236}">
                <a16:creationId xmlns:a16="http://schemas.microsoft.com/office/drawing/2014/main" id="{EF069398-41D5-A6B1-0D35-44A02BB49D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811" r="7006" b="2"/>
          <a:stretch/>
        </p:blipFill>
        <p:spPr bwMode="auto">
          <a:xfrm>
            <a:off x="9526724" y="2613330"/>
            <a:ext cx="3460763" cy="3043034"/>
          </a:xfrm>
          <a:prstGeom prst="rect">
            <a:avLst/>
          </a:prstGeom>
          <a:noFill/>
          <a:extLst>
            <a:ext uri="{909E8E84-426E-40DD-AFC4-6F175D3DCCD1}">
              <a14:hiddenFill xmlns:a14="http://schemas.microsoft.com/office/drawing/2010/main">
                <a:solidFill>
                  <a:srgbClr val="FFFFFF"/>
                </a:solidFill>
              </a14:hiddenFill>
            </a:ext>
          </a:extLst>
        </p:spPr>
      </p:pic>
      <p:sp>
        <p:nvSpPr>
          <p:cNvPr id="5" name="Symbol zastępczy tekstu 4">
            <a:extLst>
              <a:ext uri="{FF2B5EF4-FFF2-40B4-BE49-F238E27FC236}">
                <a16:creationId xmlns:a16="http://schemas.microsoft.com/office/drawing/2014/main" id="{A58D67A6-906E-0F88-8B84-0747AF0D71A3}"/>
              </a:ext>
            </a:extLst>
          </p:cNvPr>
          <p:cNvSpPr>
            <a:spLocks noGrp="1"/>
          </p:cNvSpPr>
          <p:nvPr>
            <p:ph type="body" sz="quarter" idx="11"/>
          </p:nvPr>
        </p:nvSpPr>
        <p:spPr>
          <a:xfrm>
            <a:off x="234950" y="977900"/>
            <a:ext cx="10193101" cy="5584825"/>
          </a:xfrm>
        </p:spPr>
        <p:txBody>
          <a:bodyPr>
            <a:noAutofit/>
          </a:bodyPr>
          <a:lstStyle/>
          <a:p>
            <a:pPr marL="0" indent="0" algn="just">
              <a:buNone/>
            </a:pPr>
            <a:r>
              <a:rPr lang="en-US" sz="2200" dirty="0"/>
              <a:t>3.   </a:t>
            </a:r>
            <a:r>
              <a:rPr lang="en-US" sz="2200" b="1" dirty="0">
                <a:solidFill>
                  <a:srgbClr val="00B050"/>
                </a:solidFill>
              </a:rPr>
              <a:t>Without prejudice to the rights of the </a:t>
            </a:r>
            <a:r>
              <a:rPr lang="en-US" sz="2200" b="1" dirty="0" err="1">
                <a:solidFill>
                  <a:srgbClr val="00B050"/>
                </a:solidFill>
              </a:rPr>
              <a:t>defence</a:t>
            </a:r>
            <a:r>
              <a:rPr lang="en-US" sz="2200" dirty="0"/>
              <a:t>, Member States shall take the necessary measures to ensure that in criminal investigations relating to any of the offences referred to in Articles 3 to 7:</a:t>
            </a:r>
          </a:p>
          <a:p>
            <a:pPr marL="0" indent="0" algn="just">
              <a:buNone/>
            </a:pPr>
            <a:r>
              <a:rPr lang="en-US" sz="2200" dirty="0"/>
              <a:t>(a)</a:t>
            </a:r>
            <a:r>
              <a:rPr lang="pl-PL" sz="2200" dirty="0"/>
              <a:t> </a:t>
            </a:r>
            <a:r>
              <a:rPr lang="en-US" sz="2200" dirty="0"/>
              <a:t>interviews with the child victim take place without unjustified delay after the facts have been reported to the competent authorities;</a:t>
            </a:r>
          </a:p>
          <a:p>
            <a:pPr marL="0" indent="0" algn="just">
              <a:buNone/>
            </a:pPr>
            <a:r>
              <a:rPr lang="en-US" sz="2200" dirty="0"/>
              <a:t>(b)</a:t>
            </a:r>
            <a:r>
              <a:rPr lang="pl-PL" sz="2200" dirty="0"/>
              <a:t> </a:t>
            </a:r>
            <a:r>
              <a:rPr lang="en-US" sz="2200" dirty="0"/>
              <a:t>interviews with the child victim take place, where necessary, in premises designed or adapted for this purpose;</a:t>
            </a:r>
          </a:p>
          <a:p>
            <a:pPr marL="0" indent="0" algn="just">
              <a:buNone/>
            </a:pPr>
            <a:r>
              <a:rPr lang="en-US" sz="2200" dirty="0"/>
              <a:t>(c)</a:t>
            </a:r>
            <a:r>
              <a:rPr lang="pl-PL" sz="2200" dirty="0"/>
              <a:t> </a:t>
            </a:r>
            <a:r>
              <a:rPr lang="en-US" sz="2200" dirty="0"/>
              <a:t>interviews with the child victim are carried out by or through professionals trained for this purpose;</a:t>
            </a:r>
          </a:p>
          <a:p>
            <a:pPr marL="0" indent="0" algn="just">
              <a:buNone/>
            </a:pPr>
            <a:r>
              <a:rPr lang="en-US" sz="2200" dirty="0"/>
              <a:t>(d)</a:t>
            </a:r>
            <a:r>
              <a:rPr lang="pl-PL" sz="2200" dirty="0"/>
              <a:t> </a:t>
            </a:r>
            <a:r>
              <a:rPr lang="en-US" sz="2200" dirty="0"/>
              <a:t>the same persons, if possible and where appropriate, conduct all interviews with the child victim;</a:t>
            </a:r>
          </a:p>
          <a:p>
            <a:pPr marL="0" indent="0" algn="just">
              <a:buNone/>
            </a:pPr>
            <a:r>
              <a:rPr lang="en-US" sz="2200" dirty="0"/>
              <a:t>(e)</a:t>
            </a:r>
            <a:r>
              <a:rPr lang="pl-PL" sz="2200" dirty="0"/>
              <a:t> </a:t>
            </a:r>
            <a:r>
              <a:rPr lang="en-US" sz="2200" dirty="0"/>
              <a:t>the number of interviews is as limited as possible and interviews are carried out only where strictly necessary for the purpose of criminal investigations and proceedings;</a:t>
            </a:r>
          </a:p>
          <a:p>
            <a:pPr marL="0" indent="0" algn="just">
              <a:buNone/>
            </a:pPr>
            <a:r>
              <a:rPr lang="en-US" sz="2200" dirty="0"/>
              <a:t>(f)</a:t>
            </a:r>
            <a:r>
              <a:rPr lang="pl-PL" sz="2200" dirty="0"/>
              <a:t> </a:t>
            </a:r>
            <a:r>
              <a:rPr lang="en-US" sz="2200" dirty="0"/>
              <a:t>the child victim may be accompanied by his or her legal representative or, where appropriate, by an adult of his or her choice, unless a reasoned decision has been made to the contrary in respect of that person.</a:t>
            </a:r>
            <a:endParaRPr lang="pl-PL" sz="2200" dirty="0"/>
          </a:p>
        </p:txBody>
      </p:sp>
      <p:sp>
        <p:nvSpPr>
          <p:cNvPr id="4" name="Symbol zastępczy tekstu 3">
            <a:extLst>
              <a:ext uri="{FF2B5EF4-FFF2-40B4-BE49-F238E27FC236}">
                <a16:creationId xmlns:a16="http://schemas.microsoft.com/office/drawing/2014/main" id="{C436B543-7328-9DCD-A0C4-354A288DB6EC}"/>
              </a:ext>
            </a:extLst>
          </p:cNvPr>
          <p:cNvSpPr>
            <a:spLocks noGrp="1"/>
          </p:cNvSpPr>
          <p:nvPr>
            <p:ph type="body" sz="quarter" idx="10"/>
          </p:nvPr>
        </p:nvSpPr>
        <p:spPr/>
        <p:txBody>
          <a:bodyPr>
            <a:normAutofit fontScale="77500" lnSpcReduction="20000"/>
          </a:bodyPr>
          <a:lstStyle/>
          <a:p>
            <a:r>
              <a:rPr lang="pl-PL" dirty="0"/>
              <a:t>Directive 2011/93</a:t>
            </a:r>
          </a:p>
        </p:txBody>
      </p:sp>
    </p:spTree>
    <p:extLst>
      <p:ext uri="{BB962C8B-B14F-4D97-AF65-F5344CB8AC3E}">
        <p14:creationId xmlns:p14="http://schemas.microsoft.com/office/powerpoint/2010/main" val="3073726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A1B5A5F-6115-AB67-FEFB-8E83C2B5579D}"/>
              </a:ext>
            </a:extLst>
          </p:cNvPr>
          <p:cNvSpPr>
            <a:spLocks noGrp="1"/>
          </p:cNvSpPr>
          <p:nvPr>
            <p:ph type="body" sz="quarter" idx="10"/>
          </p:nvPr>
        </p:nvSpPr>
        <p:spPr/>
        <p:txBody>
          <a:bodyPr>
            <a:noAutofit/>
          </a:bodyPr>
          <a:lstStyle/>
          <a:p>
            <a:r>
              <a:rPr lang="pl-PL" sz="2200" dirty="0" err="1">
                <a:latin typeface="+mn-lt"/>
              </a:rPr>
              <a:t>Gambino</a:t>
            </a:r>
            <a:r>
              <a:rPr lang="pl-PL" sz="2200" dirty="0">
                <a:latin typeface="+mn-lt"/>
              </a:rPr>
              <a:t> and </a:t>
            </a:r>
            <a:r>
              <a:rPr lang="pl-PL" sz="2200" dirty="0" err="1">
                <a:latin typeface="+mn-lt"/>
              </a:rPr>
              <a:t>Hyka</a:t>
            </a:r>
            <a:r>
              <a:rPr lang="pl-PL" sz="2200" dirty="0">
                <a:latin typeface="+mn-lt"/>
              </a:rPr>
              <a:t>, </a:t>
            </a:r>
            <a:r>
              <a:rPr lang="pl-PL" sz="2200" b="0" i="0" dirty="0">
                <a:solidFill>
                  <a:srgbClr val="000000"/>
                </a:solidFill>
                <a:effectLst/>
                <a:latin typeface="+mn-lt"/>
              </a:rPr>
              <a:t>C‑38/18,</a:t>
            </a:r>
            <a:endParaRPr lang="pl-PL" sz="2200" dirty="0">
              <a:latin typeface="+mn-lt"/>
            </a:endParaRPr>
          </a:p>
        </p:txBody>
      </p:sp>
      <p:sp>
        <p:nvSpPr>
          <p:cNvPr id="3" name="Symbol zastępczy tekstu 2">
            <a:extLst>
              <a:ext uri="{FF2B5EF4-FFF2-40B4-BE49-F238E27FC236}">
                <a16:creationId xmlns:a16="http://schemas.microsoft.com/office/drawing/2014/main" id="{D2246637-9CB3-DA3E-8925-9416DB011DE8}"/>
              </a:ext>
            </a:extLst>
          </p:cNvPr>
          <p:cNvSpPr>
            <a:spLocks noGrp="1"/>
          </p:cNvSpPr>
          <p:nvPr>
            <p:ph type="body" sz="quarter" idx="11"/>
          </p:nvPr>
        </p:nvSpPr>
        <p:spPr>
          <a:xfrm>
            <a:off x="234950" y="977900"/>
            <a:ext cx="11292327" cy="5584825"/>
          </a:xfrm>
        </p:spPr>
        <p:txBody>
          <a:bodyPr>
            <a:normAutofit fontScale="77500" lnSpcReduction="20000"/>
          </a:bodyPr>
          <a:lstStyle/>
          <a:p>
            <a:pPr marL="17780" indent="0" algn="just">
              <a:spcAft>
                <a:spcPts val="1200"/>
              </a:spcAft>
              <a:buNone/>
            </a:pPr>
            <a:r>
              <a:rPr lang="en-US" b="0" i="0" u="none" strike="noStrike" dirty="0">
                <a:effectLst/>
              </a:rPr>
              <a:t>41</a:t>
            </a:r>
            <a:r>
              <a:rPr lang="pl-PL" u="none" strike="noStrike" dirty="0"/>
              <a:t>. </a:t>
            </a:r>
            <a:r>
              <a:rPr lang="en-US" b="0" i="0" dirty="0">
                <a:effectLst/>
              </a:rPr>
              <a:t>In that regard, it is clear from the case-law of the European Court of Human Rights that principles of fair trial require that in appropriate cases </a:t>
            </a:r>
            <a:r>
              <a:rPr lang="en-US" b="1" i="0" dirty="0">
                <a:solidFill>
                  <a:srgbClr val="FF0000"/>
                </a:solidFill>
                <a:effectLst/>
              </a:rPr>
              <a:t>the interests of the </a:t>
            </a:r>
            <a:r>
              <a:rPr lang="en-US" b="1" i="0" dirty="0" err="1">
                <a:solidFill>
                  <a:srgbClr val="FF0000"/>
                </a:solidFill>
                <a:effectLst/>
              </a:rPr>
              <a:t>defence</a:t>
            </a:r>
            <a:r>
              <a:rPr lang="en-US" b="1" i="0" dirty="0">
                <a:solidFill>
                  <a:srgbClr val="FF0000"/>
                </a:solidFill>
                <a:effectLst/>
              </a:rPr>
              <a:t> are balanced against those of witnesses or victims called upon to testify </a:t>
            </a:r>
            <a:r>
              <a:rPr lang="en-US" b="0" i="0" dirty="0">
                <a:effectLst/>
              </a:rPr>
              <a:t>(ECtHR, 26 March 1996, </a:t>
            </a:r>
            <a:r>
              <a:rPr lang="en-US" b="0" i="1" dirty="0" err="1">
                <a:effectLst/>
              </a:rPr>
              <a:t>Doorson</a:t>
            </a:r>
            <a:r>
              <a:rPr lang="en-US" b="0" i="1" dirty="0">
                <a:effectLst/>
              </a:rPr>
              <a:t> v. Netherlands</a:t>
            </a:r>
            <a:r>
              <a:rPr lang="en-US" b="0" i="0" dirty="0">
                <a:effectLst/>
              </a:rPr>
              <a:t>, CE:ECHR:1996:0326JUD002052492, § 70, and ECtHR, 5 October 2006, </a:t>
            </a:r>
            <a:r>
              <a:rPr lang="en-US" b="0" i="1" dirty="0">
                <a:effectLst/>
              </a:rPr>
              <a:t>Marcello Viola v. Italy</a:t>
            </a:r>
            <a:r>
              <a:rPr lang="en-US" b="0" i="0" dirty="0">
                <a:effectLst/>
              </a:rPr>
              <a:t>, CE:ECHR:2006:1005JUD004510604, § 51).</a:t>
            </a:r>
          </a:p>
          <a:p>
            <a:pPr marL="17780" indent="0" algn="just">
              <a:spcAft>
                <a:spcPts val="1200"/>
              </a:spcAft>
              <a:buNone/>
            </a:pPr>
            <a:r>
              <a:rPr lang="en-US" b="0" i="0" u="none" strike="noStrike" dirty="0">
                <a:effectLst/>
              </a:rPr>
              <a:t>42</a:t>
            </a:r>
            <a:r>
              <a:rPr lang="pl-PL" u="none" strike="noStrike" dirty="0"/>
              <a:t>. </a:t>
            </a:r>
            <a:r>
              <a:rPr lang="en-US" b="0" i="0" dirty="0">
                <a:effectLst/>
              </a:rPr>
              <a:t>In that context, those who have the responsibility for deciding the guilt or innocence of an accused ought, in principle, </a:t>
            </a:r>
            <a:r>
              <a:rPr lang="en-US" b="1" i="0" dirty="0">
                <a:solidFill>
                  <a:srgbClr val="FF0000"/>
                </a:solidFill>
                <a:effectLst/>
              </a:rPr>
              <a:t>to be able to hear witnesses in person and assess their trustworthiness. The assessment of the trustworthiness of a witness is a complex task which usually cannot be achieved by a mere reading of his or her recorded words </a:t>
            </a:r>
            <a:r>
              <a:rPr lang="en-US" b="0" i="0" dirty="0">
                <a:effectLst/>
              </a:rPr>
              <a:t>(ECtHR, 5 July 2011, </a:t>
            </a:r>
            <a:r>
              <a:rPr lang="en-US" b="0" i="1" dirty="0">
                <a:effectLst/>
              </a:rPr>
              <a:t>Dan v. Moldova</a:t>
            </a:r>
            <a:r>
              <a:rPr lang="en-US" b="0" i="0" dirty="0">
                <a:effectLst/>
              </a:rPr>
              <a:t>, CE:ECHR:2011:0705JUD000899907, § 33, and ECtHR, 29 June 2017, </a:t>
            </a:r>
            <a:r>
              <a:rPr lang="en-US" b="0" i="1" dirty="0">
                <a:effectLst/>
              </a:rPr>
              <a:t>Lorefice v. Italy</a:t>
            </a:r>
            <a:r>
              <a:rPr lang="en-US" b="0" i="0" dirty="0">
                <a:effectLst/>
              </a:rPr>
              <a:t>, CE:ECHR:2017:0629JUD006344613, § 43).</a:t>
            </a:r>
          </a:p>
          <a:p>
            <a:pPr marL="17780" indent="0" algn="just">
              <a:spcAft>
                <a:spcPts val="1200"/>
              </a:spcAft>
              <a:buNone/>
            </a:pPr>
            <a:r>
              <a:rPr lang="en-US" b="0" i="0" u="none" strike="noStrike" dirty="0">
                <a:effectLst/>
              </a:rPr>
              <a:t>43</a:t>
            </a:r>
            <a:r>
              <a:rPr lang="pl-PL" u="none" strike="noStrike" dirty="0"/>
              <a:t>. </a:t>
            </a:r>
            <a:r>
              <a:rPr lang="en-US" b="0" i="0" dirty="0">
                <a:effectLst/>
              </a:rPr>
              <a:t>Thus an important aspect of fair criminal proceedings is the ability for the accused to be confronted with the witnesses in the presence of the judge who ultimately decides the case. The principle of immediacy is an important guarantee in criminal proceedings in which the observations made by the court about the </a:t>
            </a:r>
            <a:r>
              <a:rPr lang="en-US" b="0" i="0" dirty="0" err="1">
                <a:effectLst/>
              </a:rPr>
              <a:t>demeanour</a:t>
            </a:r>
            <a:r>
              <a:rPr lang="en-US" b="0" i="0" dirty="0">
                <a:effectLst/>
              </a:rPr>
              <a:t> and credibility of a witness may have important consequences for the accused. Therefore, a change in the composition of the trial court after the hearing of an important witness should normally lead to the rehearing of that witness (ECtHR, 9 March 2004, </a:t>
            </a:r>
            <a:r>
              <a:rPr lang="en-US" b="0" i="1" dirty="0" err="1">
                <a:effectLst/>
              </a:rPr>
              <a:t>Pitkänen</a:t>
            </a:r>
            <a:r>
              <a:rPr lang="en-US" b="0" i="1" dirty="0">
                <a:effectLst/>
              </a:rPr>
              <a:t> v. Finland</a:t>
            </a:r>
            <a:r>
              <a:rPr lang="en-US" b="0" i="0" dirty="0">
                <a:effectLst/>
              </a:rPr>
              <a:t>, CE:ECHR:2004:0309JUD003050896, § 58, and ECtHR, 18 March 2014, </a:t>
            </a:r>
            <a:r>
              <a:rPr lang="en-US" b="0" i="1" dirty="0" err="1">
                <a:effectLst/>
              </a:rPr>
              <a:t>Beraru</a:t>
            </a:r>
            <a:r>
              <a:rPr lang="en-US" b="0" i="1" dirty="0">
                <a:effectLst/>
              </a:rPr>
              <a:t> v. Romania</a:t>
            </a:r>
            <a:r>
              <a:rPr lang="en-US" b="0" i="0" dirty="0">
                <a:effectLst/>
              </a:rPr>
              <a:t>, CE:ECHR:2014:0318JUD004010704, § 64).</a:t>
            </a:r>
          </a:p>
          <a:p>
            <a:pPr marL="0" indent="0">
              <a:buNone/>
            </a:pPr>
            <a:endParaRPr lang="pl-PL" dirty="0"/>
          </a:p>
        </p:txBody>
      </p:sp>
    </p:spTree>
    <p:extLst>
      <p:ext uri="{BB962C8B-B14F-4D97-AF65-F5344CB8AC3E}">
        <p14:creationId xmlns:p14="http://schemas.microsoft.com/office/powerpoint/2010/main" val="30636385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C526472-94EC-808D-4DAC-9BAFD9303D6A}"/>
              </a:ext>
            </a:extLst>
          </p:cNvPr>
          <p:cNvSpPr>
            <a:spLocks noGrp="1"/>
          </p:cNvSpPr>
          <p:nvPr>
            <p:ph type="body" sz="quarter" idx="10"/>
          </p:nvPr>
        </p:nvSpPr>
        <p:spPr/>
        <p:txBody>
          <a:bodyPr>
            <a:normAutofit fontScale="77500" lnSpcReduction="20000"/>
          </a:bodyPr>
          <a:lstStyle/>
          <a:p>
            <a:r>
              <a:rPr lang="pl-PL" dirty="0"/>
              <a:t>Right to </a:t>
            </a:r>
            <a:r>
              <a:rPr lang="pl-PL" dirty="0" err="1"/>
              <a:t>compensation</a:t>
            </a:r>
            <a:endParaRPr lang="pl-PL" dirty="0"/>
          </a:p>
        </p:txBody>
      </p:sp>
      <p:sp>
        <p:nvSpPr>
          <p:cNvPr id="3" name="Symbol zastępczy tekstu 2">
            <a:extLst>
              <a:ext uri="{FF2B5EF4-FFF2-40B4-BE49-F238E27FC236}">
                <a16:creationId xmlns:a16="http://schemas.microsoft.com/office/drawing/2014/main" id="{48CC0B5A-A453-91EC-3166-704128AA15D3}"/>
              </a:ext>
            </a:extLst>
          </p:cNvPr>
          <p:cNvSpPr>
            <a:spLocks noGrp="1"/>
          </p:cNvSpPr>
          <p:nvPr>
            <p:ph type="body" sz="quarter" idx="11"/>
          </p:nvPr>
        </p:nvSpPr>
        <p:spPr>
          <a:xfrm>
            <a:off x="234951" y="977900"/>
            <a:ext cx="7692290" cy="5584825"/>
          </a:xfrm>
        </p:spPr>
        <p:txBody>
          <a:bodyPr>
            <a:normAutofit/>
          </a:bodyPr>
          <a:lstStyle/>
          <a:p>
            <a:pPr marL="0" indent="0" algn="just">
              <a:buNone/>
            </a:pPr>
            <a:r>
              <a:rPr lang="en-GB" sz="2400" b="1" dirty="0"/>
              <a:t>COUNCIL DIRECTIVE 2004/80/EC of 29 April 2004</a:t>
            </a:r>
            <a:r>
              <a:rPr lang="pl-PL" sz="2400" b="1" dirty="0"/>
              <a:t> </a:t>
            </a:r>
            <a:r>
              <a:rPr lang="en-GB" sz="2400" b="1" dirty="0"/>
              <a:t>relating to compensation to crime victims</a:t>
            </a:r>
          </a:p>
          <a:p>
            <a:pPr algn="just"/>
            <a:r>
              <a:rPr lang="en-GB" sz="2400" dirty="0"/>
              <a:t>„Community law guarantees to a natural person the freedom to go to another Member State, the protection of that person from harm in the Member State in question, on the same basis as that of nationals and persons residing there, is a corollary of that freedom of movement. Measures to facilitate compensation to victims of crimes should form part of the realisation of this objective”.</a:t>
            </a:r>
            <a:endParaRPr lang="pl-PL" sz="2400" dirty="0"/>
          </a:p>
          <a:p>
            <a:pPr algn="just"/>
            <a:r>
              <a:rPr lang="en-GB" sz="2400" dirty="0"/>
              <a:t>Crime victims in the European Union should be entitled to fair and appropriate compensation for the injuries they have suffered, regardless of where in the European Community the crime was committed</a:t>
            </a:r>
            <a:r>
              <a:rPr lang="pl-PL" sz="2400" dirty="0"/>
              <a:t>.</a:t>
            </a:r>
            <a:endParaRPr lang="en-GB" sz="2400" dirty="0"/>
          </a:p>
          <a:p>
            <a:pPr algn="just"/>
            <a:endParaRPr lang="en-GB" sz="2400" dirty="0"/>
          </a:p>
          <a:p>
            <a:pPr algn="just"/>
            <a:endParaRPr lang="pl-PL" sz="2400" dirty="0"/>
          </a:p>
        </p:txBody>
      </p:sp>
      <p:pic>
        <p:nvPicPr>
          <p:cNvPr id="4" name="Picture 2" descr="Creating Total Compensation Offerings for Managing Multiple Generations |  Corporate Compliance Insights">
            <a:extLst>
              <a:ext uri="{FF2B5EF4-FFF2-40B4-BE49-F238E27FC236}">
                <a16:creationId xmlns:a16="http://schemas.microsoft.com/office/drawing/2014/main" id="{91D87434-3E4C-6B51-852E-14AA59D1E0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246" r="-1" b="-1"/>
          <a:stretch/>
        </p:blipFill>
        <p:spPr bwMode="auto">
          <a:xfrm>
            <a:off x="7927240" y="4233179"/>
            <a:ext cx="4029810" cy="2329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406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D6B6962-B6AF-87DE-5C84-16D92DDADF57}"/>
              </a:ext>
            </a:extLst>
          </p:cNvPr>
          <p:cNvSpPr>
            <a:spLocks noGrp="1"/>
          </p:cNvSpPr>
          <p:nvPr>
            <p:ph type="body" sz="quarter" idx="10"/>
          </p:nvPr>
        </p:nvSpPr>
        <p:spPr/>
        <p:txBody>
          <a:bodyPr>
            <a:normAutofit fontScale="77500" lnSpcReduction="20000"/>
          </a:bodyPr>
          <a:lstStyle/>
          <a:p>
            <a:r>
              <a:rPr lang="en-US" i="0" dirty="0">
                <a:solidFill>
                  <a:srgbClr val="333333"/>
                </a:solidFill>
                <a:effectLst/>
              </a:rPr>
              <a:t>EU Strategy on victims' rights (2020-2025)</a:t>
            </a:r>
            <a:endParaRPr lang="pl-PL" dirty="0"/>
          </a:p>
        </p:txBody>
      </p:sp>
      <p:sp>
        <p:nvSpPr>
          <p:cNvPr id="3" name="Symbol zastępczy tekstu 2">
            <a:extLst>
              <a:ext uri="{FF2B5EF4-FFF2-40B4-BE49-F238E27FC236}">
                <a16:creationId xmlns:a16="http://schemas.microsoft.com/office/drawing/2014/main" id="{B99EAD66-C8D5-1799-2DF8-166F2AFB9D81}"/>
              </a:ext>
            </a:extLst>
          </p:cNvPr>
          <p:cNvSpPr>
            <a:spLocks noGrp="1"/>
          </p:cNvSpPr>
          <p:nvPr>
            <p:ph type="body" sz="quarter" idx="11"/>
          </p:nvPr>
        </p:nvSpPr>
        <p:spPr>
          <a:xfrm>
            <a:off x="234950" y="977900"/>
            <a:ext cx="11282599" cy="5584825"/>
          </a:xfrm>
        </p:spPr>
        <p:txBody>
          <a:bodyPr>
            <a:normAutofit lnSpcReduction="10000"/>
          </a:bodyPr>
          <a:lstStyle/>
          <a:p>
            <a:pPr algn="just"/>
            <a:r>
              <a:rPr lang="pl-PL" dirty="0">
                <a:solidFill>
                  <a:srgbClr val="333333"/>
                </a:solidFill>
              </a:rPr>
              <a:t>T</a:t>
            </a:r>
            <a:r>
              <a:rPr lang="en-US" b="0" i="0" dirty="0">
                <a:solidFill>
                  <a:srgbClr val="333333"/>
                </a:solidFill>
                <a:effectLst/>
              </a:rPr>
              <a:t>wo-strand approach: </a:t>
            </a:r>
            <a:endParaRPr lang="pl-PL" b="0" i="0" dirty="0">
              <a:solidFill>
                <a:srgbClr val="333333"/>
              </a:solidFill>
              <a:effectLst/>
            </a:endParaRPr>
          </a:p>
          <a:p>
            <a:pPr lvl="1" algn="just"/>
            <a:r>
              <a:rPr lang="en-US" b="0" i="0" dirty="0">
                <a:solidFill>
                  <a:srgbClr val="333333"/>
                </a:solidFill>
                <a:effectLst/>
              </a:rPr>
              <a:t>empowering victims of crime</a:t>
            </a:r>
            <a:endParaRPr lang="pl-PL" b="0" i="0" dirty="0">
              <a:solidFill>
                <a:srgbClr val="333333"/>
              </a:solidFill>
              <a:effectLst/>
            </a:endParaRPr>
          </a:p>
          <a:p>
            <a:pPr lvl="1" algn="just"/>
            <a:r>
              <a:rPr lang="en-US" b="0" i="0" dirty="0">
                <a:solidFill>
                  <a:srgbClr val="333333"/>
                </a:solidFill>
                <a:effectLst/>
              </a:rPr>
              <a:t>working together for victims’ rights. </a:t>
            </a:r>
            <a:endParaRPr lang="pl-PL" b="0" i="0" dirty="0">
              <a:solidFill>
                <a:srgbClr val="333333"/>
              </a:solidFill>
              <a:effectLst/>
            </a:endParaRPr>
          </a:p>
          <a:p>
            <a:pPr lvl="1" algn="just"/>
            <a:r>
              <a:rPr lang="en-US" b="0" i="1" dirty="0">
                <a:solidFill>
                  <a:srgbClr val="333333"/>
                </a:solidFill>
                <a:effectLst/>
              </a:rPr>
              <a:t>It is crucial to empower victims of crime so they can report crime, participate in criminal proceedings, claim compensation and ultimately recover – as much as possible – from consequences of crime.</a:t>
            </a:r>
          </a:p>
          <a:p>
            <a:pPr algn="just"/>
            <a:r>
              <a:rPr lang="en-US" b="0" i="0" dirty="0">
                <a:solidFill>
                  <a:srgbClr val="333333"/>
                </a:solidFill>
                <a:effectLst/>
              </a:rPr>
              <a:t>The strategy presents five key priorities: </a:t>
            </a:r>
            <a:endParaRPr lang="pl-PL" b="0" i="0" dirty="0">
              <a:solidFill>
                <a:srgbClr val="333333"/>
              </a:solidFill>
              <a:effectLst/>
            </a:endParaRPr>
          </a:p>
          <a:p>
            <a:pPr lvl="1" algn="just"/>
            <a:r>
              <a:rPr lang="en-US" b="0" i="0" dirty="0">
                <a:solidFill>
                  <a:srgbClr val="333333"/>
                </a:solidFill>
                <a:effectLst/>
              </a:rPr>
              <a:t>(</a:t>
            </a:r>
            <a:r>
              <a:rPr lang="en-US" b="0" i="0" dirty="0" err="1">
                <a:solidFill>
                  <a:srgbClr val="333333"/>
                </a:solidFill>
                <a:effectLst/>
              </a:rPr>
              <a:t>i</a:t>
            </a:r>
            <a:r>
              <a:rPr lang="en-US" b="0" i="0" dirty="0">
                <a:solidFill>
                  <a:srgbClr val="333333"/>
                </a:solidFill>
                <a:effectLst/>
              </a:rPr>
              <a:t>) effective communication with victims and a safe environment for victims to report crime; </a:t>
            </a:r>
            <a:endParaRPr lang="pl-PL" b="0" i="0" dirty="0">
              <a:solidFill>
                <a:srgbClr val="333333"/>
              </a:solidFill>
              <a:effectLst/>
            </a:endParaRPr>
          </a:p>
          <a:p>
            <a:pPr lvl="1" algn="just"/>
            <a:r>
              <a:rPr lang="en-US" b="0" i="0" dirty="0">
                <a:solidFill>
                  <a:srgbClr val="333333"/>
                </a:solidFill>
                <a:effectLst/>
              </a:rPr>
              <a:t>(ii) improving support and protection to the most vulnerable victims; </a:t>
            </a:r>
            <a:endParaRPr lang="pl-PL" b="0" i="0" dirty="0">
              <a:solidFill>
                <a:srgbClr val="333333"/>
              </a:solidFill>
              <a:effectLst/>
            </a:endParaRPr>
          </a:p>
          <a:p>
            <a:pPr lvl="1" algn="just"/>
            <a:r>
              <a:rPr lang="en-US" b="0" i="0" dirty="0">
                <a:solidFill>
                  <a:srgbClr val="333333"/>
                </a:solidFill>
                <a:effectLst/>
              </a:rPr>
              <a:t>(iii) facilitating victims’ access to compensation; </a:t>
            </a:r>
            <a:endParaRPr lang="pl-PL" b="0" i="0" dirty="0">
              <a:solidFill>
                <a:srgbClr val="333333"/>
              </a:solidFill>
              <a:effectLst/>
            </a:endParaRPr>
          </a:p>
          <a:p>
            <a:pPr lvl="1" algn="just"/>
            <a:r>
              <a:rPr lang="en-US" b="0" i="0" dirty="0">
                <a:solidFill>
                  <a:srgbClr val="333333"/>
                </a:solidFill>
                <a:effectLst/>
              </a:rPr>
              <a:t>(iv) strengthening cooperation and coordination among all relevant actors; and </a:t>
            </a:r>
            <a:endParaRPr lang="pl-PL" b="0" i="0" dirty="0">
              <a:solidFill>
                <a:srgbClr val="333333"/>
              </a:solidFill>
              <a:effectLst/>
            </a:endParaRPr>
          </a:p>
          <a:p>
            <a:pPr lvl="1" algn="just"/>
            <a:r>
              <a:rPr lang="en-US" b="0" i="0" dirty="0">
                <a:solidFill>
                  <a:srgbClr val="333333"/>
                </a:solidFill>
                <a:effectLst/>
              </a:rPr>
              <a:t>(v) strengthening the international dimension of victims’ rights.</a:t>
            </a:r>
          </a:p>
          <a:p>
            <a:pPr marL="0" indent="0">
              <a:buNone/>
            </a:pPr>
            <a:r>
              <a:rPr lang="pl-PL" dirty="0">
                <a:hlinkClick r:id="rId2"/>
              </a:rPr>
              <a:t>https://eur-lex.europa.eu/legal-content/EN/TXT/?uri=CELEX:52020DC0258</a:t>
            </a:r>
            <a:r>
              <a:rPr lang="pl-PL" dirty="0"/>
              <a:t> </a:t>
            </a:r>
          </a:p>
        </p:txBody>
      </p:sp>
    </p:spTree>
    <p:extLst>
      <p:ext uri="{BB962C8B-B14F-4D97-AF65-F5344CB8AC3E}">
        <p14:creationId xmlns:p14="http://schemas.microsoft.com/office/powerpoint/2010/main" val="34896993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5091B-2B6D-26B2-2530-5A7F4B3F4A6D}"/>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0D0FF29-B2AF-3910-950B-7940D9652725}"/>
              </a:ext>
            </a:extLst>
          </p:cNvPr>
          <p:cNvSpPr>
            <a:spLocks noGrp="1"/>
          </p:cNvSpPr>
          <p:nvPr>
            <p:ph type="body" sz="quarter" idx="10"/>
          </p:nvPr>
        </p:nvSpPr>
        <p:spPr/>
        <p:txBody>
          <a:bodyPr>
            <a:normAutofit fontScale="77500" lnSpcReduction="20000"/>
          </a:bodyPr>
          <a:lstStyle/>
          <a:p>
            <a:r>
              <a:rPr lang="pl-PL" dirty="0"/>
              <a:t>Right to </a:t>
            </a:r>
            <a:r>
              <a:rPr lang="pl-PL" dirty="0" err="1"/>
              <a:t>compensation</a:t>
            </a:r>
            <a:endParaRPr lang="pl-PL" dirty="0"/>
          </a:p>
        </p:txBody>
      </p:sp>
      <p:sp>
        <p:nvSpPr>
          <p:cNvPr id="3" name="Symbol zastępczy tekstu 2">
            <a:extLst>
              <a:ext uri="{FF2B5EF4-FFF2-40B4-BE49-F238E27FC236}">
                <a16:creationId xmlns:a16="http://schemas.microsoft.com/office/drawing/2014/main" id="{3AA29931-CDF9-AE0D-8D46-C26ED067B71F}"/>
              </a:ext>
            </a:extLst>
          </p:cNvPr>
          <p:cNvSpPr>
            <a:spLocks noGrp="1"/>
          </p:cNvSpPr>
          <p:nvPr>
            <p:ph type="body" sz="quarter" idx="11"/>
          </p:nvPr>
        </p:nvSpPr>
        <p:spPr>
          <a:xfrm>
            <a:off x="234951" y="977900"/>
            <a:ext cx="7692290" cy="5584825"/>
          </a:xfrm>
        </p:spPr>
        <p:txBody>
          <a:bodyPr>
            <a:normAutofit/>
          </a:bodyPr>
          <a:lstStyle/>
          <a:p>
            <a:pPr marL="0" indent="0" algn="just">
              <a:buNone/>
            </a:pPr>
            <a:r>
              <a:rPr lang="en-GB" sz="2400" b="1" dirty="0"/>
              <a:t>Compensation to crime victims</a:t>
            </a:r>
          </a:p>
          <a:p>
            <a:pPr marL="0" indent="0" algn="just">
              <a:buNone/>
            </a:pPr>
            <a:r>
              <a:rPr lang="en-GB" sz="2400" dirty="0"/>
              <a:t>Directive sets up a system of cooperation to facilitate access to compensation to victims of crimes in cross-border situations, which should operate on the basis of Member States' schemes on compensation to victims of violent intentional crime, committed in their respective territories. </a:t>
            </a:r>
            <a:r>
              <a:rPr lang="en-GB" sz="2400" b="1" dirty="0">
                <a:solidFill>
                  <a:srgbClr val="FF0000"/>
                </a:solidFill>
              </a:rPr>
              <a:t>Therefore, a compensation mechanism should be in place in all Member States.</a:t>
            </a:r>
          </a:p>
          <a:p>
            <a:pPr algn="just"/>
            <a:endParaRPr lang="en-GB" sz="2400" dirty="0"/>
          </a:p>
          <a:p>
            <a:pPr marL="0" indent="0" algn="just">
              <a:buNone/>
            </a:pPr>
            <a:r>
              <a:rPr lang="en-GB" sz="2400" dirty="0"/>
              <a:t>https://eur-lex.europa.eu/legal</a:t>
            </a:r>
            <a:r>
              <a:rPr lang="pl-PL" sz="2400" dirty="0"/>
              <a:t>-</a:t>
            </a:r>
            <a:r>
              <a:rPr lang="en-GB" sz="2400" dirty="0"/>
              <a:t>content/EN/TXT/?</a:t>
            </a:r>
            <a:r>
              <a:rPr lang="en-GB" sz="2400" dirty="0" err="1"/>
              <a:t>uri</a:t>
            </a:r>
            <a:r>
              <a:rPr lang="en-GB" sz="2400" dirty="0"/>
              <a:t>=celex:32004L0080</a:t>
            </a:r>
            <a:r>
              <a:rPr lang="pl-PL" sz="2400" dirty="0"/>
              <a:t> </a:t>
            </a:r>
            <a:endParaRPr lang="en-GB" sz="2400" dirty="0"/>
          </a:p>
          <a:p>
            <a:pPr algn="just"/>
            <a:endParaRPr lang="en-GB" sz="2400" dirty="0"/>
          </a:p>
        </p:txBody>
      </p:sp>
      <p:pic>
        <p:nvPicPr>
          <p:cNvPr id="4" name="Picture 2" descr="Creating Total Compensation Offerings for Managing Multiple Generations |  Corporate Compliance Insights">
            <a:extLst>
              <a:ext uri="{FF2B5EF4-FFF2-40B4-BE49-F238E27FC236}">
                <a16:creationId xmlns:a16="http://schemas.microsoft.com/office/drawing/2014/main" id="{B31FF51C-0FA6-A9B0-D165-AE66AB93C6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246" r="-1" b="-1"/>
          <a:stretch/>
        </p:blipFill>
        <p:spPr bwMode="auto">
          <a:xfrm>
            <a:off x="7927240" y="4233179"/>
            <a:ext cx="4029810" cy="2329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338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4960E-2037-BC6A-DA65-D8279FEE3F18}"/>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EE5DD5C-6148-0D16-E56E-8F927AB05A91}"/>
              </a:ext>
            </a:extLst>
          </p:cNvPr>
          <p:cNvSpPr>
            <a:spLocks noGrp="1"/>
          </p:cNvSpPr>
          <p:nvPr>
            <p:ph type="body" sz="quarter" idx="10"/>
          </p:nvPr>
        </p:nvSpPr>
        <p:spPr/>
        <p:txBody>
          <a:bodyPr>
            <a:normAutofit fontScale="77500" lnSpcReduction="20000"/>
          </a:bodyPr>
          <a:lstStyle/>
          <a:p>
            <a:r>
              <a:rPr lang="pl-PL" dirty="0"/>
              <a:t>Right to </a:t>
            </a:r>
            <a:r>
              <a:rPr lang="pl-PL" dirty="0" err="1"/>
              <a:t>compensation</a:t>
            </a:r>
            <a:endParaRPr lang="pl-PL" dirty="0"/>
          </a:p>
        </p:txBody>
      </p:sp>
      <p:sp>
        <p:nvSpPr>
          <p:cNvPr id="3" name="Symbol zastępczy tekstu 2">
            <a:extLst>
              <a:ext uri="{FF2B5EF4-FFF2-40B4-BE49-F238E27FC236}">
                <a16:creationId xmlns:a16="http://schemas.microsoft.com/office/drawing/2014/main" id="{C42AC3FF-D3AD-1744-8F9E-5A204BE8F20A}"/>
              </a:ext>
            </a:extLst>
          </p:cNvPr>
          <p:cNvSpPr>
            <a:spLocks noGrp="1"/>
          </p:cNvSpPr>
          <p:nvPr>
            <p:ph type="body" sz="quarter" idx="11"/>
          </p:nvPr>
        </p:nvSpPr>
        <p:spPr>
          <a:xfrm>
            <a:off x="234951" y="977900"/>
            <a:ext cx="7692290" cy="5584825"/>
          </a:xfrm>
        </p:spPr>
        <p:txBody>
          <a:bodyPr>
            <a:normAutofit/>
          </a:bodyPr>
          <a:lstStyle/>
          <a:p>
            <a:r>
              <a:rPr lang="en-GB" sz="2400" dirty="0"/>
              <a:t>Article 1</a:t>
            </a:r>
          </a:p>
          <a:p>
            <a:r>
              <a:rPr lang="en-GB" sz="2400" dirty="0"/>
              <a:t>Member States shall ensure that where a violent intentional crime has been committed in a Member State other than the Member State where the applicant for compensation is </a:t>
            </a:r>
            <a:r>
              <a:rPr lang="en-GB" sz="2400" dirty="0" err="1"/>
              <a:t>habi-tually</a:t>
            </a:r>
            <a:r>
              <a:rPr lang="en-GB" sz="2400" dirty="0"/>
              <a:t> resident, the applicant shall have the right to submit the application to an authority or any other body in the latter Member State.</a:t>
            </a:r>
          </a:p>
          <a:p>
            <a:endParaRPr lang="en-GB" sz="2400" dirty="0"/>
          </a:p>
          <a:p>
            <a:r>
              <a:rPr lang="en-GB" sz="2400" dirty="0"/>
              <a:t>Article 2</a:t>
            </a:r>
          </a:p>
          <a:p>
            <a:r>
              <a:rPr lang="en-GB" sz="2400" dirty="0"/>
              <a:t>Compensation shall be paid by the competent authority of the Member State on whose territory the crime was committed.</a:t>
            </a:r>
          </a:p>
          <a:p>
            <a:pPr marL="0" indent="0">
              <a:buNone/>
            </a:pPr>
            <a:endParaRPr lang="en-GB" sz="2400" dirty="0"/>
          </a:p>
        </p:txBody>
      </p:sp>
      <p:pic>
        <p:nvPicPr>
          <p:cNvPr id="4" name="Picture 2" descr="Creating Total Compensation Offerings for Managing Multiple Generations |  Corporate Compliance Insights">
            <a:extLst>
              <a:ext uri="{FF2B5EF4-FFF2-40B4-BE49-F238E27FC236}">
                <a16:creationId xmlns:a16="http://schemas.microsoft.com/office/drawing/2014/main" id="{988435BA-9A86-4A8C-695A-CE2631F42A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246" r="-1" b="-1"/>
          <a:stretch/>
        </p:blipFill>
        <p:spPr bwMode="auto">
          <a:xfrm>
            <a:off x="7927240" y="4233179"/>
            <a:ext cx="4029810" cy="2329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6414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EE387-43C0-EFD7-B9BD-679AA3CB264C}"/>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11E33F8-7421-E84D-E5E3-2A20F2773745}"/>
              </a:ext>
            </a:extLst>
          </p:cNvPr>
          <p:cNvSpPr>
            <a:spLocks noGrp="1"/>
          </p:cNvSpPr>
          <p:nvPr>
            <p:ph type="body" sz="quarter" idx="10"/>
          </p:nvPr>
        </p:nvSpPr>
        <p:spPr/>
        <p:txBody>
          <a:bodyPr>
            <a:normAutofit fontScale="77500" lnSpcReduction="20000"/>
          </a:bodyPr>
          <a:lstStyle/>
          <a:p>
            <a:r>
              <a:rPr lang="pl-PL" dirty="0"/>
              <a:t>Right to </a:t>
            </a:r>
            <a:r>
              <a:rPr lang="pl-PL" dirty="0" err="1"/>
              <a:t>compensation</a:t>
            </a:r>
            <a:endParaRPr lang="pl-PL" dirty="0"/>
          </a:p>
        </p:txBody>
      </p:sp>
      <p:sp>
        <p:nvSpPr>
          <p:cNvPr id="3" name="Symbol zastępczy tekstu 2">
            <a:extLst>
              <a:ext uri="{FF2B5EF4-FFF2-40B4-BE49-F238E27FC236}">
                <a16:creationId xmlns:a16="http://schemas.microsoft.com/office/drawing/2014/main" id="{0461BB78-1855-61C2-FBD0-BFD529B9495B}"/>
              </a:ext>
            </a:extLst>
          </p:cNvPr>
          <p:cNvSpPr>
            <a:spLocks noGrp="1"/>
          </p:cNvSpPr>
          <p:nvPr>
            <p:ph type="body" sz="quarter" idx="11"/>
          </p:nvPr>
        </p:nvSpPr>
        <p:spPr>
          <a:xfrm>
            <a:off x="234951" y="977900"/>
            <a:ext cx="7692290" cy="5584825"/>
          </a:xfrm>
        </p:spPr>
        <p:txBody>
          <a:bodyPr>
            <a:normAutofit lnSpcReduction="10000"/>
          </a:bodyPr>
          <a:lstStyle/>
          <a:p>
            <a:r>
              <a:rPr lang="en-GB" sz="2400" dirty="0"/>
              <a:t>Article 3</a:t>
            </a:r>
          </a:p>
          <a:p>
            <a:r>
              <a:rPr lang="en-GB" sz="2400" dirty="0"/>
              <a:t>Member States shall establish or designate one or several authorities or any other bodies - ‘assisting authority or authorities’ – the role is to provide information for the victims and in case of transnational case - forward applications abroad to respective authorities of another Member State</a:t>
            </a:r>
          </a:p>
          <a:p>
            <a:endParaRPr lang="en-GB" sz="2400" dirty="0"/>
          </a:p>
          <a:p>
            <a:r>
              <a:rPr lang="en-GB" sz="2400" dirty="0"/>
              <a:t>Member States shall establish or designate one or several authorities or any other bodies to be responsible for deciding upon applications for compensation - ‘deciding authority or authorities’.</a:t>
            </a:r>
          </a:p>
          <a:p>
            <a:endParaRPr lang="en-GB" sz="2400" dirty="0"/>
          </a:p>
          <a:p>
            <a:r>
              <a:rPr lang="en-GB" sz="2400" dirty="0"/>
              <a:t>https://e-justice.europa.eu/content_compensation_to_crime_victims-448-es-en.do?member=1</a:t>
            </a:r>
          </a:p>
          <a:p>
            <a:endParaRPr lang="en-GB" sz="2400" dirty="0"/>
          </a:p>
        </p:txBody>
      </p:sp>
      <p:pic>
        <p:nvPicPr>
          <p:cNvPr id="4" name="Picture 2" descr="Creating Total Compensation Offerings for Managing Multiple Generations |  Corporate Compliance Insights">
            <a:extLst>
              <a:ext uri="{FF2B5EF4-FFF2-40B4-BE49-F238E27FC236}">
                <a16:creationId xmlns:a16="http://schemas.microsoft.com/office/drawing/2014/main" id="{6823629C-BC37-5811-0579-AB552B60BA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246" r="-1" b="-1"/>
          <a:stretch/>
        </p:blipFill>
        <p:spPr bwMode="auto">
          <a:xfrm>
            <a:off x="7927240" y="4233179"/>
            <a:ext cx="4029810" cy="2329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696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7FC14-08BE-A804-DE7B-B012357A53A7}"/>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AE3945D-C9E8-9EC4-2F9A-B2D521F6EEF0}"/>
              </a:ext>
            </a:extLst>
          </p:cNvPr>
          <p:cNvSpPr>
            <a:spLocks noGrp="1"/>
          </p:cNvSpPr>
          <p:nvPr>
            <p:ph type="body" sz="quarter" idx="10"/>
          </p:nvPr>
        </p:nvSpPr>
        <p:spPr/>
        <p:txBody>
          <a:bodyPr>
            <a:normAutofit fontScale="77500" lnSpcReduction="20000"/>
          </a:bodyPr>
          <a:lstStyle/>
          <a:p>
            <a:r>
              <a:rPr lang="pl-PL" dirty="0"/>
              <a:t>Right to </a:t>
            </a:r>
            <a:r>
              <a:rPr lang="pl-PL" dirty="0" err="1"/>
              <a:t>compensation</a:t>
            </a:r>
            <a:endParaRPr lang="pl-PL" dirty="0"/>
          </a:p>
        </p:txBody>
      </p:sp>
      <p:sp>
        <p:nvSpPr>
          <p:cNvPr id="3" name="Symbol zastępczy tekstu 2">
            <a:extLst>
              <a:ext uri="{FF2B5EF4-FFF2-40B4-BE49-F238E27FC236}">
                <a16:creationId xmlns:a16="http://schemas.microsoft.com/office/drawing/2014/main" id="{6B52F641-E2BF-B9C3-D279-5B6E500F78D6}"/>
              </a:ext>
            </a:extLst>
          </p:cNvPr>
          <p:cNvSpPr>
            <a:spLocks noGrp="1"/>
          </p:cNvSpPr>
          <p:nvPr>
            <p:ph type="body" sz="quarter" idx="11"/>
          </p:nvPr>
        </p:nvSpPr>
        <p:spPr>
          <a:xfrm>
            <a:off x="234951" y="977900"/>
            <a:ext cx="7692290" cy="5584825"/>
          </a:xfrm>
        </p:spPr>
        <p:txBody>
          <a:bodyPr>
            <a:normAutofit/>
          </a:bodyPr>
          <a:lstStyle/>
          <a:p>
            <a:pPr algn="just"/>
            <a:r>
              <a:rPr lang="en-GB" sz="2400" dirty="0"/>
              <a:t>The system should ensure that crime victims could always turn to an authority in their Member State of residence and should ease any practical and linguistic difficulties that occur in a cross-border situation.</a:t>
            </a:r>
          </a:p>
          <a:p>
            <a:pPr algn="just"/>
            <a:endParaRPr lang="en-GB" sz="2400" dirty="0"/>
          </a:p>
          <a:p>
            <a:pPr algn="just"/>
            <a:r>
              <a:rPr lang="en-GB" sz="2400" dirty="0"/>
              <a:t>In Poland e.g. you can address yourself to the district prosecutor who serves as assisting authority. His/her role is to advise and forward application to the competent authority in other Member State.</a:t>
            </a:r>
          </a:p>
          <a:p>
            <a:pPr marL="0" indent="0" algn="just">
              <a:buNone/>
            </a:pPr>
            <a:endParaRPr lang="en-GB" sz="2400" dirty="0"/>
          </a:p>
        </p:txBody>
      </p:sp>
      <p:pic>
        <p:nvPicPr>
          <p:cNvPr id="4" name="Picture 2" descr="Creating Total Compensation Offerings for Managing Multiple Generations |  Corporate Compliance Insights">
            <a:extLst>
              <a:ext uri="{FF2B5EF4-FFF2-40B4-BE49-F238E27FC236}">
                <a16:creationId xmlns:a16="http://schemas.microsoft.com/office/drawing/2014/main" id="{A8831945-48F2-EB7D-55C3-BA5456E8DD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246" r="-1" b="-1"/>
          <a:stretch/>
        </p:blipFill>
        <p:spPr bwMode="auto">
          <a:xfrm>
            <a:off x="7927240" y="4233179"/>
            <a:ext cx="4029810" cy="2329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6648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6A47B44-08F9-EC6D-94AE-51955700FDA7}"/>
              </a:ext>
            </a:extLst>
          </p:cNvPr>
          <p:cNvSpPr>
            <a:spLocks noGrp="1"/>
          </p:cNvSpPr>
          <p:nvPr>
            <p:ph type="body" sz="quarter" idx="10"/>
          </p:nvPr>
        </p:nvSpPr>
        <p:spPr/>
        <p:txBody>
          <a:bodyPr>
            <a:normAutofit fontScale="70000" lnSpcReduction="20000"/>
          </a:bodyPr>
          <a:lstStyle/>
          <a:p>
            <a:r>
              <a:rPr lang="pl-PL" dirty="0"/>
              <a:t>Case </a:t>
            </a:r>
            <a:r>
              <a:rPr lang="pl-PL" i="0" dirty="0">
                <a:solidFill>
                  <a:srgbClr val="333333"/>
                </a:solidFill>
                <a:effectLst/>
                <a:latin typeface="Roboto" panose="02000000000000000000" pitchFamily="2" charset="0"/>
              </a:rPr>
              <a:t>C‑79/11</a:t>
            </a:r>
            <a:endParaRPr lang="pl-PL" dirty="0"/>
          </a:p>
        </p:txBody>
      </p:sp>
      <p:sp>
        <p:nvSpPr>
          <p:cNvPr id="3" name="Symbol zastępczy tekstu 2">
            <a:extLst>
              <a:ext uri="{FF2B5EF4-FFF2-40B4-BE49-F238E27FC236}">
                <a16:creationId xmlns:a16="http://schemas.microsoft.com/office/drawing/2014/main" id="{DF29AD63-CD36-DFCF-48B7-185E743F3161}"/>
              </a:ext>
            </a:extLst>
          </p:cNvPr>
          <p:cNvSpPr>
            <a:spLocks noGrp="1"/>
          </p:cNvSpPr>
          <p:nvPr>
            <p:ph type="body" sz="quarter" idx="11"/>
          </p:nvPr>
        </p:nvSpPr>
        <p:spPr>
          <a:xfrm>
            <a:off x="234950" y="977900"/>
            <a:ext cx="11302054" cy="5584825"/>
          </a:xfrm>
        </p:spPr>
        <p:txBody>
          <a:bodyPr>
            <a:normAutofit fontScale="77500" lnSpcReduction="20000"/>
          </a:bodyPr>
          <a:lstStyle/>
          <a:p>
            <a:pPr algn="just"/>
            <a:r>
              <a:rPr lang="en-US" dirty="0"/>
              <a:t>It is clear from the order for reference that an ‘administrative’ offence, such as that which lead to an action being brought on the basis of Legislative Decree No 231/2001, is a separate offence which has no direct causal link with the harm that was caused by the criminal act committed by a natural person and is the subject of a claim for compensation. According to the </a:t>
            </a:r>
            <a:r>
              <a:rPr lang="en-US" dirty="0" err="1"/>
              <a:t>Tribunale</a:t>
            </a:r>
            <a:r>
              <a:rPr lang="en-US" dirty="0"/>
              <a:t> di Firenze, under a system such as that established by Legislative Decree No 231/2001, </a:t>
            </a:r>
            <a:r>
              <a:rPr lang="en-US" b="1" dirty="0">
                <a:solidFill>
                  <a:srgbClr val="00B050"/>
                </a:solidFill>
              </a:rPr>
              <a:t>a legal person’s liability is </a:t>
            </a:r>
            <a:r>
              <a:rPr lang="en-US" b="1" dirty="0" err="1">
                <a:solidFill>
                  <a:srgbClr val="00B050"/>
                </a:solidFill>
              </a:rPr>
              <a:t>categorised</a:t>
            </a:r>
            <a:r>
              <a:rPr lang="en-US" b="1" dirty="0">
                <a:solidFill>
                  <a:srgbClr val="00B050"/>
                </a:solidFill>
              </a:rPr>
              <a:t> as ‘administrative’, ‘indirect’ and ‘subsidiary’ and is different from the liability in criminal law of a natural person who committed the unlawful acts which directly caused the harm suffered and from whom, as stated at paragraph 40 above, compensation may be sought in the course of criminal proceedings.</a:t>
            </a:r>
          </a:p>
          <a:p>
            <a:pPr algn="just"/>
            <a:r>
              <a:rPr lang="en-US" dirty="0"/>
              <a:t>Consequently, persons harmed as a result of an administrative offence committed by a legal person, such as the person charged under the system established by Legislative Decree No 231/2001, cannot be regarded, for the purposes of the application of Article 9(1) of the Framework Decision, as the victims of a criminal act who are entitled to obtain a decision, in criminal proceedings, on compensation by that legal person.</a:t>
            </a:r>
            <a:endParaRPr lang="pl-PL" dirty="0"/>
          </a:p>
          <a:p>
            <a:pPr algn="just"/>
            <a:r>
              <a:rPr lang="en-US" dirty="0"/>
              <a:t>It follows from the foregoing considerations that the answer to the question referred is that Article 9(1) of the Framework Decision </a:t>
            </a:r>
            <a:r>
              <a:rPr lang="en-US" b="1" dirty="0">
                <a:solidFill>
                  <a:srgbClr val="00B050"/>
                </a:solidFill>
              </a:rPr>
              <a:t>must be interpreted as meaning that, under a system governing the liability of legal persons such as that at issue in the main proceedings, that provision does not preclude a situation in which the victim of a criminal act is not entitled to seek compensation for the harm directly caused by that act in the course of criminal proceedings from the legal person who committed an administrative offence.</a:t>
            </a:r>
            <a:endParaRPr lang="pl-PL" b="1" dirty="0">
              <a:solidFill>
                <a:srgbClr val="00B050"/>
              </a:solidFill>
            </a:endParaRPr>
          </a:p>
        </p:txBody>
      </p:sp>
    </p:spTree>
    <p:extLst>
      <p:ext uri="{BB962C8B-B14F-4D97-AF65-F5344CB8AC3E}">
        <p14:creationId xmlns:p14="http://schemas.microsoft.com/office/powerpoint/2010/main" val="6574257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DABEF11-426C-5261-5AF2-5CCF587F2656}"/>
              </a:ext>
            </a:extLst>
          </p:cNvPr>
          <p:cNvSpPr>
            <a:spLocks noGrp="1"/>
          </p:cNvSpPr>
          <p:nvPr>
            <p:ph type="body" sz="quarter" idx="10"/>
          </p:nvPr>
        </p:nvSpPr>
        <p:spPr/>
        <p:txBody>
          <a:bodyPr>
            <a:normAutofit fontScale="77500" lnSpcReduction="20000"/>
          </a:bodyPr>
          <a:lstStyle/>
          <a:p>
            <a:r>
              <a:rPr lang="pl-PL" dirty="0" err="1"/>
              <a:t>Other</a:t>
            </a:r>
            <a:r>
              <a:rPr lang="pl-PL" dirty="0"/>
              <a:t> </a:t>
            </a:r>
            <a:r>
              <a:rPr lang="pl-PL" dirty="0" err="1"/>
              <a:t>judgments</a:t>
            </a:r>
            <a:r>
              <a:rPr lang="pl-PL" dirty="0"/>
              <a:t> of the CJEU (</a:t>
            </a:r>
            <a:r>
              <a:rPr lang="pl-PL" dirty="0" err="1"/>
              <a:t>victims</a:t>
            </a:r>
            <a:r>
              <a:rPr lang="pl-PL" dirty="0"/>
              <a:t>’ </a:t>
            </a:r>
            <a:r>
              <a:rPr lang="pl-PL" dirty="0" err="1"/>
              <a:t>rights</a:t>
            </a:r>
            <a:r>
              <a:rPr lang="pl-PL" dirty="0"/>
              <a:t>)</a:t>
            </a:r>
          </a:p>
        </p:txBody>
      </p:sp>
      <p:sp>
        <p:nvSpPr>
          <p:cNvPr id="3" name="Symbol zastępczy tekstu 2">
            <a:extLst>
              <a:ext uri="{FF2B5EF4-FFF2-40B4-BE49-F238E27FC236}">
                <a16:creationId xmlns:a16="http://schemas.microsoft.com/office/drawing/2014/main" id="{489A5F65-1792-1AD5-C613-46879E253F9E}"/>
              </a:ext>
            </a:extLst>
          </p:cNvPr>
          <p:cNvSpPr>
            <a:spLocks noGrp="1"/>
          </p:cNvSpPr>
          <p:nvPr>
            <p:ph type="body" sz="quarter" idx="11"/>
          </p:nvPr>
        </p:nvSpPr>
        <p:spPr>
          <a:xfrm>
            <a:off x="234950" y="977900"/>
            <a:ext cx="11720344" cy="5584825"/>
          </a:xfrm>
        </p:spPr>
        <p:txBody>
          <a:bodyPr>
            <a:noAutofit/>
          </a:bodyPr>
          <a:lstStyle/>
          <a:p>
            <a:pPr marL="0" indent="0">
              <a:buNone/>
            </a:pPr>
            <a:r>
              <a:rPr lang="pl-PL" sz="2000" i="0" dirty="0">
                <a:solidFill>
                  <a:srgbClr val="000000"/>
                </a:solidFill>
                <a:effectLst/>
              </a:rPr>
              <a:t>C‑507/10, 21/12/2012</a:t>
            </a:r>
          </a:p>
          <a:p>
            <a:pPr marL="457200" lvl="1" indent="0" algn="just">
              <a:spcAft>
                <a:spcPts val="1200"/>
              </a:spcAft>
              <a:buNone/>
            </a:pPr>
            <a:r>
              <a:rPr lang="en-US" sz="2000" i="0" dirty="0">
                <a:solidFill>
                  <a:srgbClr val="000000"/>
                </a:solidFill>
                <a:effectLst/>
              </a:rPr>
              <a:t>Articles 2, 3 and 8(4) of Council Framework Decision 2001/220/JHA of 15 March 2001 on the standing of victims in criminal proceedings, </a:t>
            </a:r>
            <a:r>
              <a:rPr lang="en-US" sz="2000" i="0" dirty="0">
                <a:solidFill>
                  <a:srgbClr val="00B050"/>
                </a:solidFill>
                <a:effectLst/>
              </a:rPr>
              <a:t>must be interpreted </a:t>
            </a:r>
            <a:r>
              <a:rPr lang="en-US" sz="2000" i="0" u="sng" dirty="0">
                <a:solidFill>
                  <a:srgbClr val="00B050"/>
                </a:solidFill>
                <a:effectLst/>
              </a:rPr>
              <a:t>as not precluding </a:t>
            </a:r>
            <a:r>
              <a:rPr lang="en-US" sz="2000" i="0" dirty="0">
                <a:solidFill>
                  <a:srgbClr val="00B050"/>
                </a:solidFill>
                <a:effectLst/>
              </a:rPr>
              <a:t>provisions </a:t>
            </a:r>
            <a:r>
              <a:rPr lang="en-US" sz="2000" i="0" dirty="0">
                <a:solidFill>
                  <a:srgbClr val="000000"/>
                </a:solidFill>
                <a:effectLst/>
              </a:rPr>
              <a:t>of national law, such as Articles 392(1a), 398(5a) and 394 of the Italian Code of Criminal Procedure, which, first, do not impose on the Public Prosecutor any obligation to apply to the competent court so that a victim who is particularly vulnerable may be heard and give evidence under the arrangements of the </a:t>
            </a:r>
            <a:r>
              <a:rPr lang="en-US" sz="2000" i="1" dirty="0" err="1">
                <a:solidFill>
                  <a:srgbClr val="000000"/>
                </a:solidFill>
                <a:effectLst/>
              </a:rPr>
              <a:t>incidente</a:t>
            </a:r>
            <a:r>
              <a:rPr lang="en-US" sz="2000" i="1" dirty="0">
                <a:solidFill>
                  <a:srgbClr val="000000"/>
                </a:solidFill>
                <a:effectLst/>
              </a:rPr>
              <a:t> </a:t>
            </a:r>
            <a:r>
              <a:rPr lang="en-US" sz="2000" i="1" dirty="0" err="1">
                <a:solidFill>
                  <a:srgbClr val="000000"/>
                </a:solidFill>
                <a:effectLst/>
              </a:rPr>
              <a:t>probatorio</a:t>
            </a:r>
            <a:r>
              <a:rPr lang="en-US" sz="2000" i="0" dirty="0">
                <a:solidFill>
                  <a:srgbClr val="000000"/>
                </a:solidFill>
                <a:effectLst/>
              </a:rPr>
              <a:t> during the investigation phase of criminal proceedings and, second, do not give to that victim the right to bring an appeal before a court against that decision of the Public Prosecutor rejecting his or her request to be heard and to give evidence under those arrangements.</a:t>
            </a:r>
          </a:p>
          <a:p>
            <a:pPr marL="0" indent="0">
              <a:buNone/>
            </a:pPr>
            <a:r>
              <a:rPr lang="en-US" sz="2000" dirty="0"/>
              <a:t>C‑483/09 and C‑1/10,Criminal proceedings against Valentín </a:t>
            </a:r>
            <a:r>
              <a:rPr lang="en-US" sz="2000" dirty="0" err="1"/>
              <a:t>Salmerón</a:t>
            </a:r>
            <a:r>
              <a:rPr lang="en-US" sz="2000" dirty="0"/>
              <a:t> Sánchez</a:t>
            </a:r>
            <a:endParaRPr lang="pl-PL" sz="2000" dirty="0"/>
          </a:p>
          <a:p>
            <a:pPr marL="360045" indent="0" algn="just">
              <a:spcAft>
                <a:spcPts val="1200"/>
              </a:spcAft>
              <a:buNone/>
            </a:pPr>
            <a:r>
              <a:rPr lang="en-US" sz="2000" i="0" dirty="0">
                <a:solidFill>
                  <a:srgbClr val="000000"/>
                </a:solidFill>
                <a:effectLst/>
              </a:rPr>
              <a:t>1.      Articles 2, 3 and 8 of Council Framework Decision 2001/220/JHA of 15 March 2001 on the standing of victims in criminal proceedings must be interpreted as </a:t>
            </a:r>
            <a:r>
              <a:rPr lang="en-US" sz="2000" b="1" i="0" dirty="0">
                <a:solidFill>
                  <a:srgbClr val="00B050"/>
                </a:solidFill>
                <a:effectLst/>
              </a:rPr>
              <a:t>not precluding the mandatory imposition of an injunction to stay away for a minimum period,</a:t>
            </a:r>
            <a:r>
              <a:rPr lang="en-US" sz="2000" i="0" dirty="0">
                <a:solidFill>
                  <a:srgbClr val="000000"/>
                </a:solidFill>
                <a:effectLst/>
              </a:rPr>
              <a:t> provided for as an ancillary penalty by the criminal law of a Member State, on persons who commit crimes of violence within the family, even when the victims of those crimes oppose the application of such a penalty.</a:t>
            </a:r>
          </a:p>
          <a:p>
            <a:pPr marL="360045" indent="0" algn="just">
              <a:spcAft>
                <a:spcPts val="1200"/>
              </a:spcAft>
              <a:buNone/>
            </a:pPr>
            <a:r>
              <a:rPr lang="en-US" sz="2000" i="0" dirty="0">
                <a:solidFill>
                  <a:srgbClr val="000000"/>
                </a:solidFill>
                <a:effectLst/>
              </a:rPr>
              <a:t>2.      Article 10(1) of Framework Decision 2001/220 must be interpreted as </a:t>
            </a:r>
            <a:r>
              <a:rPr lang="en-US" sz="2000" b="1" i="0" dirty="0">
                <a:solidFill>
                  <a:srgbClr val="00B050"/>
                </a:solidFill>
                <a:effectLst/>
              </a:rPr>
              <a:t>permitting Member States, having regard to the particular category of offences committed within the family, to </a:t>
            </a:r>
            <a:r>
              <a:rPr lang="en-US" sz="2000" b="1" i="0" u="sng" dirty="0">
                <a:solidFill>
                  <a:srgbClr val="00B050"/>
                </a:solidFill>
                <a:effectLst/>
              </a:rPr>
              <a:t>exclude</a:t>
            </a:r>
            <a:r>
              <a:rPr lang="en-US" sz="2000" b="1" i="0" dirty="0">
                <a:solidFill>
                  <a:srgbClr val="00B050"/>
                </a:solidFill>
                <a:effectLst/>
              </a:rPr>
              <a:t> recourse to mediation in all criminal proceedings relating to such offences.</a:t>
            </a:r>
          </a:p>
          <a:p>
            <a:pPr marL="457200" lvl="1" indent="0">
              <a:buNone/>
            </a:pPr>
            <a:br>
              <a:rPr lang="en-US" sz="2000" dirty="0"/>
            </a:br>
            <a:r>
              <a:rPr lang="pl-PL" sz="2000" i="0" dirty="0">
                <a:solidFill>
                  <a:srgbClr val="000000"/>
                </a:solidFill>
                <a:effectLst/>
              </a:rPr>
              <a:t> </a:t>
            </a:r>
          </a:p>
          <a:p>
            <a:pPr marL="0" indent="0">
              <a:buNone/>
            </a:pPr>
            <a:endParaRPr lang="pl-PL" sz="2000" dirty="0"/>
          </a:p>
        </p:txBody>
      </p:sp>
    </p:spTree>
    <p:extLst>
      <p:ext uri="{BB962C8B-B14F-4D97-AF65-F5344CB8AC3E}">
        <p14:creationId xmlns:p14="http://schemas.microsoft.com/office/powerpoint/2010/main" val="32422948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64E2B-4A75-6D5C-2320-02B7E5F21E7C}"/>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689639F-5670-3B72-6D2B-4CDEF85DE870}"/>
              </a:ext>
            </a:extLst>
          </p:cNvPr>
          <p:cNvSpPr>
            <a:spLocks noGrp="1"/>
          </p:cNvSpPr>
          <p:nvPr>
            <p:ph type="body" sz="quarter" idx="10"/>
          </p:nvPr>
        </p:nvSpPr>
        <p:spPr/>
        <p:txBody>
          <a:bodyPr>
            <a:normAutofit fontScale="77500" lnSpcReduction="20000"/>
          </a:bodyPr>
          <a:lstStyle/>
          <a:p>
            <a:r>
              <a:rPr lang="pl-PL" dirty="0" err="1"/>
              <a:t>Other</a:t>
            </a:r>
            <a:r>
              <a:rPr lang="pl-PL" dirty="0"/>
              <a:t> </a:t>
            </a:r>
            <a:r>
              <a:rPr lang="pl-PL" dirty="0" err="1"/>
              <a:t>judgments</a:t>
            </a:r>
            <a:r>
              <a:rPr lang="pl-PL" dirty="0"/>
              <a:t> of the CJEU (</a:t>
            </a:r>
            <a:r>
              <a:rPr lang="pl-PL" dirty="0" err="1"/>
              <a:t>victims</a:t>
            </a:r>
            <a:r>
              <a:rPr lang="pl-PL" dirty="0"/>
              <a:t>’ </a:t>
            </a:r>
            <a:r>
              <a:rPr lang="pl-PL" dirty="0" err="1"/>
              <a:t>rights</a:t>
            </a:r>
            <a:r>
              <a:rPr lang="pl-PL" dirty="0"/>
              <a:t>)</a:t>
            </a:r>
          </a:p>
        </p:txBody>
      </p:sp>
      <p:sp>
        <p:nvSpPr>
          <p:cNvPr id="3" name="Symbol zastępczy tekstu 2">
            <a:extLst>
              <a:ext uri="{FF2B5EF4-FFF2-40B4-BE49-F238E27FC236}">
                <a16:creationId xmlns:a16="http://schemas.microsoft.com/office/drawing/2014/main" id="{8DBC5823-3680-0E36-EAC8-42F29014A5EF}"/>
              </a:ext>
            </a:extLst>
          </p:cNvPr>
          <p:cNvSpPr>
            <a:spLocks noGrp="1"/>
          </p:cNvSpPr>
          <p:nvPr>
            <p:ph type="body" sz="quarter" idx="11"/>
          </p:nvPr>
        </p:nvSpPr>
        <p:spPr>
          <a:xfrm>
            <a:off x="234950" y="977900"/>
            <a:ext cx="11720344" cy="5584825"/>
          </a:xfrm>
        </p:spPr>
        <p:txBody>
          <a:bodyPr>
            <a:noAutofit/>
          </a:bodyPr>
          <a:lstStyle/>
          <a:p>
            <a:pPr marL="0" indent="0" algn="just">
              <a:buNone/>
            </a:pPr>
            <a:r>
              <a:rPr lang="pl-PL" sz="2000" i="0" dirty="0">
                <a:solidFill>
                  <a:srgbClr val="000000"/>
                </a:solidFill>
                <a:effectLst/>
              </a:rPr>
              <a:t>C‑205/09, </a:t>
            </a:r>
            <a:r>
              <a:rPr lang="pt-BR" sz="2000" i="0" dirty="0">
                <a:solidFill>
                  <a:srgbClr val="000000"/>
                </a:solidFill>
                <a:effectLst/>
              </a:rPr>
              <a:t>Emil Eredics,</a:t>
            </a:r>
            <a:r>
              <a:rPr lang="pl-PL" sz="2000" i="0" dirty="0">
                <a:solidFill>
                  <a:srgbClr val="000000"/>
                </a:solidFill>
                <a:effectLst/>
              </a:rPr>
              <a:t> </a:t>
            </a:r>
            <a:r>
              <a:rPr lang="pt-BR" sz="2000" i="0" dirty="0">
                <a:solidFill>
                  <a:srgbClr val="000000"/>
                </a:solidFill>
                <a:effectLst/>
              </a:rPr>
              <a:t>Mária Vassné Sápi,</a:t>
            </a:r>
            <a:endParaRPr lang="pl-PL" sz="2000" i="0" dirty="0">
              <a:solidFill>
                <a:srgbClr val="000000"/>
              </a:solidFill>
              <a:effectLst/>
            </a:endParaRPr>
          </a:p>
          <a:p>
            <a:pPr marL="360045" indent="0" algn="just">
              <a:spcAft>
                <a:spcPts val="1200"/>
              </a:spcAft>
              <a:buNone/>
            </a:pPr>
            <a:r>
              <a:rPr lang="en-US" sz="2000" i="0" dirty="0">
                <a:solidFill>
                  <a:srgbClr val="000000"/>
                </a:solidFill>
                <a:effectLst/>
              </a:rPr>
              <a:t>1.      Articles 1(a) and 10 of Council Framework Decision 2001/220/JHA of 15 March 2001 on the standing of victims in criminal proceedings must be interpreted as meaning that the concept of ‘victim’ does not extend to legal persons for the purposes of the promotion of mediation in criminal proceedings in Article 10(1).</a:t>
            </a:r>
            <a:endParaRPr lang="pl-PL" sz="2000" dirty="0">
              <a:solidFill>
                <a:srgbClr val="000000"/>
              </a:solidFill>
            </a:endParaRPr>
          </a:p>
          <a:p>
            <a:pPr marL="360045" indent="0" algn="just">
              <a:spcAft>
                <a:spcPts val="1200"/>
              </a:spcAft>
              <a:buNone/>
            </a:pPr>
            <a:r>
              <a:rPr lang="en-US" sz="2000" i="0" dirty="0">
                <a:solidFill>
                  <a:srgbClr val="000000"/>
                </a:solidFill>
                <a:effectLst/>
              </a:rPr>
              <a:t>2.      Article 10 of the Framework Decision 2001/220 must be interpreted as not requiring Member States to make recourse to mediation possible for all offences the substantive components</a:t>
            </a:r>
            <a:r>
              <a:rPr lang="pl-PL" sz="2000" i="0" dirty="0">
                <a:solidFill>
                  <a:srgbClr val="000000"/>
                </a:solidFill>
                <a:effectLst/>
              </a:rPr>
              <a:t> </a:t>
            </a:r>
            <a:r>
              <a:rPr lang="en-US" sz="2000" i="0" dirty="0">
                <a:solidFill>
                  <a:srgbClr val="000000"/>
                </a:solidFill>
                <a:effectLst/>
              </a:rPr>
              <a:t>of which, as defined by national legislation, correspond essentially to those of offences for which mediation is expressly provided by that legislation.</a:t>
            </a:r>
            <a:endParaRPr lang="pl-PL" sz="2000" i="0" dirty="0">
              <a:solidFill>
                <a:srgbClr val="000000"/>
              </a:solidFill>
              <a:effectLst/>
            </a:endParaRPr>
          </a:p>
          <a:p>
            <a:pPr marL="360045" indent="0" algn="just">
              <a:spcAft>
                <a:spcPts val="1200"/>
              </a:spcAft>
              <a:buNone/>
            </a:pPr>
            <a:endParaRPr lang="en-US" sz="2000" i="0" dirty="0">
              <a:solidFill>
                <a:srgbClr val="000000"/>
              </a:solidFill>
              <a:effectLst/>
            </a:endParaRPr>
          </a:p>
          <a:p>
            <a:pPr marL="0" indent="0" algn="just">
              <a:buNone/>
            </a:pPr>
            <a:r>
              <a:rPr lang="pl-PL" sz="2000" i="0" dirty="0">
                <a:solidFill>
                  <a:srgbClr val="333333"/>
                </a:solidFill>
                <a:effectLst/>
              </a:rPr>
              <a:t>C-404/07</a:t>
            </a:r>
            <a:r>
              <a:rPr lang="en-US" sz="2000" dirty="0"/>
              <a:t>,</a:t>
            </a:r>
            <a:r>
              <a:rPr lang="pl-PL" sz="2000" i="0" dirty="0">
                <a:solidFill>
                  <a:srgbClr val="333333"/>
                </a:solidFill>
                <a:effectLst/>
              </a:rPr>
              <a:t> </a:t>
            </a:r>
            <a:r>
              <a:rPr lang="pl-PL" sz="2000" i="0" dirty="0" err="1">
                <a:solidFill>
                  <a:srgbClr val="333333"/>
                </a:solidFill>
                <a:effectLst/>
              </a:rPr>
              <a:t>Győrgy</a:t>
            </a:r>
            <a:r>
              <a:rPr lang="pl-PL" sz="2000" i="0" dirty="0">
                <a:solidFill>
                  <a:srgbClr val="333333"/>
                </a:solidFill>
                <a:effectLst/>
              </a:rPr>
              <a:t> Katz v </a:t>
            </a:r>
            <a:r>
              <a:rPr lang="pl-PL" sz="2000" i="0" dirty="0" err="1">
                <a:solidFill>
                  <a:srgbClr val="333333"/>
                </a:solidFill>
                <a:effectLst/>
              </a:rPr>
              <a:t>István</a:t>
            </a:r>
            <a:r>
              <a:rPr lang="pl-PL" sz="2000" i="0" dirty="0">
                <a:solidFill>
                  <a:srgbClr val="333333"/>
                </a:solidFill>
                <a:effectLst/>
              </a:rPr>
              <a:t> Roland </a:t>
            </a:r>
            <a:r>
              <a:rPr lang="pl-PL" sz="2000" i="0" dirty="0" err="1">
                <a:solidFill>
                  <a:srgbClr val="333333"/>
                </a:solidFill>
                <a:effectLst/>
              </a:rPr>
              <a:t>Sós</a:t>
            </a:r>
            <a:r>
              <a:rPr lang="pl-PL" sz="2000" i="0" dirty="0">
                <a:solidFill>
                  <a:srgbClr val="333333"/>
                </a:solidFill>
                <a:effectLst/>
              </a:rPr>
              <a:t>. </a:t>
            </a:r>
          </a:p>
          <a:p>
            <a:pPr marL="457200" lvl="1" indent="0" algn="just">
              <a:buNone/>
            </a:pPr>
            <a:r>
              <a:rPr lang="pl-PL" sz="2000" i="0" dirty="0">
                <a:solidFill>
                  <a:srgbClr val="333333"/>
                </a:solidFill>
                <a:effectLst/>
              </a:rPr>
              <a:t>T</a:t>
            </a:r>
            <a:r>
              <a:rPr lang="en-US" sz="2000" i="0" dirty="0">
                <a:solidFill>
                  <a:srgbClr val="333333"/>
                </a:solidFill>
                <a:effectLst/>
              </a:rPr>
              <a:t>he answer to the question referred must be that Articles 2 and 3 of the Framework Decision are to be interpreted as not obliging a national court to permit the victim to be heard as a witness in criminal proceedings instituted by a substitute private prosecution such as that in issue in the main proceedings. However, in the absence of such a possibility, </a:t>
            </a:r>
            <a:r>
              <a:rPr lang="en-US" sz="2000" b="1" i="0" dirty="0">
                <a:solidFill>
                  <a:srgbClr val="333333"/>
                </a:solidFill>
                <a:effectLst/>
              </a:rPr>
              <a:t>it must be possible for the victim to be permitted to give testimony which can be taken into account as evidence.</a:t>
            </a:r>
            <a:endParaRPr lang="pl-PL" sz="2000" b="1" i="0" dirty="0">
              <a:solidFill>
                <a:srgbClr val="333333"/>
              </a:solidFill>
              <a:effectLst/>
            </a:endParaRPr>
          </a:p>
          <a:p>
            <a:pPr marL="0" indent="0" algn="just">
              <a:buNone/>
            </a:pPr>
            <a:br>
              <a:rPr lang="en-US" sz="2000" dirty="0"/>
            </a:br>
            <a:r>
              <a:rPr lang="pl-PL" sz="2000" i="0" dirty="0">
                <a:solidFill>
                  <a:srgbClr val="000000"/>
                </a:solidFill>
                <a:effectLst/>
              </a:rPr>
              <a:t> </a:t>
            </a:r>
          </a:p>
          <a:p>
            <a:pPr marL="0" indent="0" algn="just">
              <a:buNone/>
            </a:pPr>
            <a:endParaRPr lang="pl-PL" sz="2000" dirty="0"/>
          </a:p>
        </p:txBody>
      </p:sp>
    </p:spTree>
    <p:extLst>
      <p:ext uri="{BB962C8B-B14F-4D97-AF65-F5344CB8AC3E}">
        <p14:creationId xmlns:p14="http://schemas.microsoft.com/office/powerpoint/2010/main" val="37650577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6F774-1170-DB6A-CD86-BA83F92DF598}"/>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6BAEEA9-F1BB-5610-5AB4-DFFDDD0C3F41}"/>
              </a:ext>
            </a:extLst>
          </p:cNvPr>
          <p:cNvSpPr>
            <a:spLocks noGrp="1"/>
          </p:cNvSpPr>
          <p:nvPr>
            <p:ph type="body" sz="quarter" idx="10"/>
          </p:nvPr>
        </p:nvSpPr>
        <p:spPr/>
        <p:txBody>
          <a:bodyPr>
            <a:normAutofit fontScale="77500" lnSpcReduction="20000"/>
          </a:bodyPr>
          <a:lstStyle/>
          <a:p>
            <a:r>
              <a:rPr lang="pl-PL" dirty="0" err="1"/>
              <a:t>Other</a:t>
            </a:r>
            <a:r>
              <a:rPr lang="pl-PL" dirty="0"/>
              <a:t> </a:t>
            </a:r>
            <a:r>
              <a:rPr lang="pl-PL" dirty="0" err="1"/>
              <a:t>judgments</a:t>
            </a:r>
            <a:r>
              <a:rPr lang="pl-PL" dirty="0"/>
              <a:t> of the CJEU (</a:t>
            </a:r>
            <a:r>
              <a:rPr lang="pl-PL" dirty="0" err="1"/>
              <a:t>victims</a:t>
            </a:r>
            <a:r>
              <a:rPr lang="pl-PL" dirty="0"/>
              <a:t>’ </a:t>
            </a:r>
            <a:r>
              <a:rPr lang="pl-PL" dirty="0" err="1"/>
              <a:t>rights</a:t>
            </a:r>
            <a:r>
              <a:rPr lang="pl-PL" dirty="0"/>
              <a:t>)</a:t>
            </a:r>
          </a:p>
        </p:txBody>
      </p:sp>
      <p:sp>
        <p:nvSpPr>
          <p:cNvPr id="3" name="Symbol zastępczy tekstu 2">
            <a:extLst>
              <a:ext uri="{FF2B5EF4-FFF2-40B4-BE49-F238E27FC236}">
                <a16:creationId xmlns:a16="http://schemas.microsoft.com/office/drawing/2014/main" id="{B56ADAB2-2188-B58D-B8C4-665215C09D2E}"/>
              </a:ext>
            </a:extLst>
          </p:cNvPr>
          <p:cNvSpPr>
            <a:spLocks noGrp="1"/>
          </p:cNvSpPr>
          <p:nvPr>
            <p:ph type="body" sz="quarter" idx="11"/>
          </p:nvPr>
        </p:nvSpPr>
        <p:spPr>
          <a:xfrm>
            <a:off x="234950" y="977900"/>
            <a:ext cx="11720344" cy="5584825"/>
          </a:xfrm>
        </p:spPr>
        <p:txBody>
          <a:bodyPr>
            <a:noAutofit/>
          </a:bodyPr>
          <a:lstStyle/>
          <a:p>
            <a:pPr marL="0" indent="0" algn="just">
              <a:buNone/>
            </a:pPr>
            <a:r>
              <a:rPr lang="pl-PL" sz="2000" i="0" dirty="0">
                <a:solidFill>
                  <a:srgbClr val="000000"/>
                </a:solidFill>
                <a:effectLst/>
              </a:rPr>
              <a:t>C‑205/09, </a:t>
            </a:r>
            <a:r>
              <a:rPr lang="pt-BR" sz="2000" i="0" dirty="0">
                <a:solidFill>
                  <a:srgbClr val="000000"/>
                </a:solidFill>
                <a:effectLst/>
              </a:rPr>
              <a:t>Emil Eredics,</a:t>
            </a:r>
            <a:r>
              <a:rPr lang="pl-PL" sz="2000" i="0" dirty="0">
                <a:solidFill>
                  <a:srgbClr val="000000"/>
                </a:solidFill>
                <a:effectLst/>
              </a:rPr>
              <a:t> </a:t>
            </a:r>
            <a:r>
              <a:rPr lang="pt-BR" sz="2000" i="0" dirty="0">
                <a:solidFill>
                  <a:srgbClr val="000000"/>
                </a:solidFill>
                <a:effectLst/>
              </a:rPr>
              <a:t>Mária Vassné Sápi,</a:t>
            </a:r>
            <a:endParaRPr lang="pl-PL" sz="2000" i="0" dirty="0">
              <a:solidFill>
                <a:srgbClr val="000000"/>
              </a:solidFill>
              <a:effectLst/>
            </a:endParaRPr>
          </a:p>
          <a:p>
            <a:pPr marL="360045" indent="0" algn="just">
              <a:spcAft>
                <a:spcPts val="1200"/>
              </a:spcAft>
              <a:buNone/>
            </a:pPr>
            <a:r>
              <a:rPr lang="en-US" sz="2000" i="0" dirty="0">
                <a:solidFill>
                  <a:srgbClr val="000000"/>
                </a:solidFill>
                <a:effectLst/>
              </a:rPr>
              <a:t>1.      Articles 1(a) and 10 of Council Framework Decision 2001/220/JHA of 15 March 2001 on the standing of victims in criminal proceedings must be interpreted as meaning that the concept of ‘victim’ does not extend to legal persons for the purposes of the promotion of mediation in criminal proceedings in Article 10(1).</a:t>
            </a:r>
            <a:endParaRPr lang="pl-PL" sz="2000" dirty="0">
              <a:solidFill>
                <a:srgbClr val="000000"/>
              </a:solidFill>
            </a:endParaRPr>
          </a:p>
          <a:p>
            <a:pPr marL="360045" indent="0" algn="just">
              <a:spcAft>
                <a:spcPts val="1200"/>
              </a:spcAft>
              <a:buNone/>
            </a:pPr>
            <a:r>
              <a:rPr lang="en-US" sz="2000" i="0" dirty="0">
                <a:solidFill>
                  <a:srgbClr val="000000"/>
                </a:solidFill>
                <a:effectLst/>
              </a:rPr>
              <a:t>2.      Article 10 of the Framework Decision 2001/220 must be interpreted as not requiring Member States to make recourse to mediation possible for all offences the substantive components</a:t>
            </a:r>
            <a:r>
              <a:rPr lang="pl-PL" sz="2000" i="0" dirty="0">
                <a:solidFill>
                  <a:srgbClr val="000000"/>
                </a:solidFill>
                <a:effectLst/>
              </a:rPr>
              <a:t> </a:t>
            </a:r>
            <a:r>
              <a:rPr lang="en-US" sz="2000" i="0" dirty="0">
                <a:solidFill>
                  <a:srgbClr val="000000"/>
                </a:solidFill>
                <a:effectLst/>
              </a:rPr>
              <a:t>of which, as defined by national legislation, correspond essentially to those of offences for which mediation is expressly provided by that legislation.</a:t>
            </a:r>
            <a:endParaRPr lang="pl-PL" sz="2000" i="0" dirty="0">
              <a:solidFill>
                <a:srgbClr val="000000"/>
              </a:solidFill>
              <a:effectLst/>
            </a:endParaRPr>
          </a:p>
          <a:p>
            <a:pPr marL="360045" indent="0" algn="just">
              <a:spcAft>
                <a:spcPts val="1200"/>
              </a:spcAft>
              <a:buNone/>
            </a:pPr>
            <a:endParaRPr lang="en-US" sz="2000" i="0" dirty="0">
              <a:solidFill>
                <a:srgbClr val="000000"/>
              </a:solidFill>
              <a:effectLst/>
            </a:endParaRPr>
          </a:p>
          <a:p>
            <a:pPr marL="0" indent="0" algn="just">
              <a:buNone/>
            </a:pPr>
            <a:r>
              <a:rPr lang="pl-PL" sz="2000" i="0" dirty="0">
                <a:solidFill>
                  <a:srgbClr val="333333"/>
                </a:solidFill>
                <a:effectLst/>
              </a:rPr>
              <a:t>C-404/07</a:t>
            </a:r>
            <a:r>
              <a:rPr lang="en-US" sz="2000" dirty="0"/>
              <a:t>,</a:t>
            </a:r>
            <a:r>
              <a:rPr lang="pl-PL" sz="2000" i="0" dirty="0">
                <a:solidFill>
                  <a:srgbClr val="333333"/>
                </a:solidFill>
                <a:effectLst/>
              </a:rPr>
              <a:t> </a:t>
            </a:r>
            <a:r>
              <a:rPr lang="pl-PL" sz="2000" i="0" dirty="0" err="1">
                <a:solidFill>
                  <a:srgbClr val="333333"/>
                </a:solidFill>
                <a:effectLst/>
              </a:rPr>
              <a:t>Győrgy</a:t>
            </a:r>
            <a:r>
              <a:rPr lang="pl-PL" sz="2000" i="0" dirty="0">
                <a:solidFill>
                  <a:srgbClr val="333333"/>
                </a:solidFill>
                <a:effectLst/>
              </a:rPr>
              <a:t> Katz v </a:t>
            </a:r>
            <a:r>
              <a:rPr lang="pl-PL" sz="2000" i="0" dirty="0" err="1">
                <a:solidFill>
                  <a:srgbClr val="333333"/>
                </a:solidFill>
                <a:effectLst/>
              </a:rPr>
              <a:t>István</a:t>
            </a:r>
            <a:r>
              <a:rPr lang="pl-PL" sz="2000" i="0" dirty="0">
                <a:solidFill>
                  <a:srgbClr val="333333"/>
                </a:solidFill>
                <a:effectLst/>
              </a:rPr>
              <a:t> Roland </a:t>
            </a:r>
            <a:r>
              <a:rPr lang="pl-PL" sz="2000" i="0" dirty="0" err="1">
                <a:solidFill>
                  <a:srgbClr val="333333"/>
                </a:solidFill>
                <a:effectLst/>
              </a:rPr>
              <a:t>Sós</a:t>
            </a:r>
            <a:r>
              <a:rPr lang="pl-PL" sz="2000" i="0" dirty="0">
                <a:solidFill>
                  <a:srgbClr val="333333"/>
                </a:solidFill>
                <a:effectLst/>
              </a:rPr>
              <a:t>. </a:t>
            </a:r>
          </a:p>
          <a:p>
            <a:pPr marL="457200" lvl="1" indent="0" algn="just">
              <a:buNone/>
            </a:pPr>
            <a:r>
              <a:rPr lang="pl-PL" sz="2000" i="0" dirty="0">
                <a:solidFill>
                  <a:srgbClr val="333333"/>
                </a:solidFill>
                <a:effectLst/>
              </a:rPr>
              <a:t>T</a:t>
            </a:r>
            <a:r>
              <a:rPr lang="en-US" sz="2000" i="0" dirty="0">
                <a:solidFill>
                  <a:srgbClr val="333333"/>
                </a:solidFill>
                <a:effectLst/>
              </a:rPr>
              <a:t>he answer to the question referred must be that Articles 2 and 3 of the Framework Decision are to be interpreted as not obliging a national court to permit the victim to be heard as a witness in criminal proceedings instituted by a substitute private prosecution such as that in issue in the main proceedings. However, in the absence of such a possibility, </a:t>
            </a:r>
            <a:r>
              <a:rPr lang="en-US" sz="2000" b="1" i="0" dirty="0">
                <a:solidFill>
                  <a:srgbClr val="333333"/>
                </a:solidFill>
                <a:effectLst/>
              </a:rPr>
              <a:t>it must be possible for the victim to be permitted to give testimony which can be taken into account as evidence.</a:t>
            </a:r>
            <a:endParaRPr lang="pl-PL" sz="2000" b="1" i="0" dirty="0">
              <a:solidFill>
                <a:srgbClr val="333333"/>
              </a:solidFill>
              <a:effectLst/>
            </a:endParaRPr>
          </a:p>
          <a:p>
            <a:pPr marL="0" indent="0" algn="just">
              <a:buNone/>
            </a:pPr>
            <a:br>
              <a:rPr lang="en-US" sz="2000" dirty="0"/>
            </a:br>
            <a:r>
              <a:rPr lang="pl-PL" sz="2000" i="0" dirty="0">
                <a:solidFill>
                  <a:srgbClr val="000000"/>
                </a:solidFill>
                <a:effectLst/>
              </a:rPr>
              <a:t> </a:t>
            </a:r>
          </a:p>
          <a:p>
            <a:pPr marL="0" indent="0" algn="just">
              <a:buNone/>
            </a:pPr>
            <a:endParaRPr lang="pl-PL" sz="2000" dirty="0"/>
          </a:p>
        </p:txBody>
      </p:sp>
    </p:spTree>
    <p:extLst>
      <p:ext uri="{BB962C8B-B14F-4D97-AF65-F5344CB8AC3E}">
        <p14:creationId xmlns:p14="http://schemas.microsoft.com/office/powerpoint/2010/main" val="26732124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7830B-B26B-2CA5-0A78-7D3B2211CFBB}"/>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1AC3AC1-6758-DA64-4116-4F50BAE0197A}"/>
              </a:ext>
            </a:extLst>
          </p:cNvPr>
          <p:cNvSpPr>
            <a:spLocks noGrp="1"/>
          </p:cNvSpPr>
          <p:nvPr>
            <p:ph type="body" sz="quarter" idx="10"/>
          </p:nvPr>
        </p:nvSpPr>
        <p:spPr/>
        <p:txBody>
          <a:bodyPr>
            <a:normAutofit fontScale="77500" lnSpcReduction="20000"/>
          </a:bodyPr>
          <a:lstStyle/>
          <a:p>
            <a:r>
              <a:rPr lang="pl-PL" dirty="0" err="1"/>
              <a:t>Other</a:t>
            </a:r>
            <a:r>
              <a:rPr lang="pl-PL" dirty="0"/>
              <a:t> </a:t>
            </a:r>
            <a:r>
              <a:rPr lang="pl-PL" dirty="0" err="1"/>
              <a:t>judgments</a:t>
            </a:r>
            <a:r>
              <a:rPr lang="pl-PL" dirty="0"/>
              <a:t> of the CJEU (</a:t>
            </a:r>
            <a:r>
              <a:rPr lang="pl-PL" dirty="0" err="1"/>
              <a:t>victims</a:t>
            </a:r>
            <a:r>
              <a:rPr lang="pl-PL" dirty="0"/>
              <a:t>’ </a:t>
            </a:r>
            <a:r>
              <a:rPr lang="pl-PL" dirty="0" err="1"/>
              <a:t>rights</a:t>
            </a:r>
            <a:r>
              <a:rPr lang="pl-PL" dirty="0"/>
              <a:t>)</a:t>
            </a:r>
          </a:p>
        </p:txBody>
      </p:sp>
      <p:sp>
        <p:nvSpPr>
          <p:cNvPr id="3" name="Symbol zastępczy tekstu 2">
            <a:extLst>
              <a:ext uri="{FF2B5EF4-FFF2-40B4-BE49-F238E27FC236}">
                <a16:creationId xmlns:a16="http://schemas.microsoft.com/office/drawing/2014/main" id="{B23EC7BA-7FB9-EAF5-8F88-CA995CBB075F}"/>
              </a:ext>
            </a:extLst>
          </p:cNvPr>
          <p:cNvSpPr>
            <a:spLocks noGrp="1"/>
          </p:cNvSpPr>
          <p:nvPr>
            <p:ph type="body" sz="quarter" idx="11"/>
          </p:nvPr>
        </p:nvSpPr>
        <p:spPr>
          <a:xfrm>
            <a:off x="234950" y="977900"/>
            <a:ext cx="11720344" cy="5584825"/>
          </a:xfrm>
        </p:spPr>
        <p:txBody>
          <a:bodyPr>
            <a:noAutofit/>
          </a:bodyPr>
          <a:lstStyle/>
          <a:p>
            <a:pPr algn="just"/>
            <a:r>
              <a:rPr lang="pl-PL" sz="2200" dirty="0"/>
              <a:t>And Maria </a:t>
            </a:r>
            <a:r>
              <a:rPr lang="pl-PL" sz="2200" dirty="0" err="1"/>
              <a:t>Pupion</a:t>
            </a:r>
            <a:r>
              <a:rPr lang="pl-PL" sz="2200" dirty="0"/>
              <a:t> </a:t>
            </a:r>
            <a:r>
              <a:rPr lang="pl-PL" sz="2200" dirty="0" err="1"/>
              <a:t>case</a:t>
            </a:r>
            <a:r>
              <a:rPr lang="pl-PL" sz="2200" dirty="0"/>
              <a:t> – </a:t>
            </a:r>
            <a:r>
              <a:rPr lang="pl-PL" sz="2200" dirty="0" err="1"/>
              <a:t>first</a:t>
            </a:r>
            <a:r>
              <a:rPr lang="pl-PL" sz="2200" dirty="0"/>
              <a:t> </a:t>
            </a:r>
            <a:r>
              <a:rPr lang="pl-PL" sz="2200" dirty="0" err="1"/>
              <a:t>judgment</a:t>
            </a:r>
            <a:r>
              <a:rPr lang="pl-PL" sz="2200" dirty="0"/>
              <a:t> </a:t>
            </a:r>
            <a:r>
              <a:rPr lang="pl-PL" sz="2200" dirty="0" err="1"/>
              <a:t>considering</a:t>
            </a:r>
            <a:r>
              <a:rPr lang="pl-PL" sz="2200" dirty="0"/>
              <a:t> the problem of </a:t>
            </a:r>
            <a:r>
              <a:rPr lang="pl-PL" sz="2200" dirty="0" err="1"/>
              <a:t>rights</a:t>
            </a:r>
            <a:r>
              <a:rPr lang="pl-PL" sz="2200" dirty="0"/>
              <a:t> of the </a:t>
            </a:r>
            <a:r>
              <a:rPr lang="pl-PL" sz="2200" dirty="0" err="1"/>
              <a:t>victim</a:t>
            </a:r>
            <a:r>
              <a:rPr lang="pl-PL" sz="2200" dirty="0"/>
              <a:t> in </a:t>
            </a:r>
            <a:r>
              <a:rPr lang="pl-PL" sz="2200" dirty="0" err="1"/>
              <a:t>criminal</a:t>
            </a:r>
            <a:r>
              <a:rPr lang="pl-PL" sz="2200" dirty="0"/>
              <a:t> </a:t>
            </a:r>
            <a:r>
              <a:rPr lang="pl-PL" sz="2200" dirty="0" err="1"/>
              <a:t>proceedings</a:t>
            </a:r>
            <a:r>
              <a:rPr lang="pl-PL" sz="2200" dirty="0"/>
              <a:t>. </a:t>
            </a:r>
          </a:p>
          <a:p>
            <a:pPr algn="just"/>
            <a:r>
              <a:rPr lang="pl-PL" sz="2200" dirty="0">
                <a:hlinkClick r:id="rId2"/>
              </a:rPr>
              <a:t>https://eur-lex.europa.eu/legal-content/EN/TXT/?uri=CELEX%3A62003CJ0105</a:t>
            </a:r>
            <a:r>
              <a:rPr lang="pl-PL" sz="2200" dirty="0"/>
              <a:t> </a:t>
            </a:r>
          </a:p>
          <a:p>
            <a:pPr algn="just"/>
            <a:endParaRPr lang="pl-PL" sz="2200" dirty="0"/>
          </a:p>
          <a:p>
            <a:pPr algn="ctr">
              <a:spcAft>
                <a:spcPts val="1200"/>
              </a:spcAft>
            </a:pPr>
            <a:r>
              <a:rPr lang="en-US" sz="2200" i="0" dirty="0">
                <a:solidFill>
                  <a:srgbClr val="333333"/>
                </a:solidFill>
                <a:effectLst/>
                <a:latin typeface="Calibri "/>
              </a:rPr>
              <a:t>Articles 2, 3 and 8(4) of Council Framework Decision 2001/220/JHA of 15 March 2001 on the standing of victims in criminal proceedings must be interpreted as meaning that the national court must be able to </a:t>
            </a:r>
            <a:r>
              <a:rPr lang="en-US" sz="2200" i="0" dirty="0" err="1">
                <a:solidFill>
                  <a:srgbClr val="333333"/>
                </a:solidFill>
                <a:effectLst/>
                <a:latin typeface="Calibri "/>
              </a:rPr>
              <a:t>authorise</a:t>
            </a:r>
            <a:r>
              <a:rPr lang="en-US" sz="2200" i="0" dirty="0">
                <a:solidFill>
                  <a:srgbClr val="333333"/>
                </a:solidFill>
                <a:effectLst/>
                <a:latin typeface="Calibri "/>
              </a:rPr>
              <a:t> young children, who, as in this case, claim to have been victims of maltreatment, to give their testimony in accordance with arrangements allowing those children to be guaranteed an appropriate level of protection, for example outside the trial and before it takes place.</a:t>
            </a:r>
          </a:p>
          <a:p>
            <a:pPr algn="ctr">
              <a:spcAft>
                <a:spcPts val="1200"/>
              </a:spcAft>
            </a:pPr>
            <a:r>
              <a:rPr lang="en-US" sz="2200" i="0" dirty="0">
                <a:solidFill>
                  <a:srgbClr val="333333"/>
                </a:solidFill>
                <a:effectLst/>
                <a:latin typeface="Calibri "/>
              </a:rPr>
              <a:t>The national court is required to take into consideration all the rules of national law and to interpret them, so far as possible, in the light of the wording and purpose of the Framework Decision.</a:t>
            </a:r>
          </a:p>
          <a:p>
            <a:pPr algn="just"/>
            <a:endParaRPr lang="pl-PL" sz="2200" dirty="0"/>
          </a:p>
        </p:txBody>
      </p:sp>
    </p:spTree>
    <p:extLst>
      <p:ext uri="{BB962C8B-B14F-4D97-AF65-F5344CB8AC3E}">
        <p14:creationId xmlns:p14="http://schemas.microsoft.com/office/powerpoint/2010/main" val="39096296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F4D337F-4DE9-7C22-32C4-D162064E642C}"/>
              </a:ext>
            </a:extLst>
          </p:cNvPr>
          <p:cNvSpPr>
            <a:spLocks noGrp="1"/>
          </p:cNvSpPr>
          <p:nvPr>
            <p:ph type="body" sz="quarter" idx="10"/>
          </p:nvPr>
        </p:nvSpPr>
        <p:spPr/>
        <p:txBody>
          <a:bodyPr>
            <a:normAutofit fontScale="77500" lnSpcReduction="20000"/>
          </a:bodyPr>
          <a:lstStyle/>
          <a:p>
            <a:r>
              <a:rPr lang="pl-PL" dirty="0" err="1"/>
              <a:t>European</a:t>
            </a:r>
            <a:r>
              <a:rPr lang="pl-PL" dirty="0"/>
              <a:t> </a:t>
            </a:r>
            <a:r>
              <a:rPr lang="pl-PL" dirty="0" err="1"/>
              <a:t>Protecion</a:t>
            </a:r>
            <a:r>
              <a:rPr lang="pl-PL" dirty="0"/>
              <a:t> Order – </a:t>
            </a:r>
            <a:r>
              <a:rPr lang="pl-PL" dirty="0" err="1"/>
              <a:t>definitions</a:t>
            </a:r>
            <a:r>
              <a:rPr lang="pl-PL" dirty="0"/>
              <a:t> – </a:t>
            </a:r>
            <a:r>
              <a:rPr lang="pl-PL" dirty="0" err="1"/>
              <a:t>article</a:t>
            </a:r>
            <a:r>
              <a:rPr lang="pl-PL" dirty="0"/>
              <a:t> 2  </a:t>
            </a:r>
          </a:p>
        </p:txBody>
      </p:sp>
      <p:sp>
        <p:nvSpPr>
          <p:cNvPr id="3" name="Symbol zastępczy tekstu 2">
            <a:extLst>
              <a:ext uri="{FF2B5EF4-FFF2-40B4-BE49-F238E27FC236}">
                <a16:creationId xmlns:a16="http://schemas.microsoft.com/office/drawing/2014/main" id="{C2B9E068-C83F-1E06-6EB7-A6010CCEECCD}"/>
              </a:ext>
            </a:extLst>
          </p:cNvPr>
          <p:cNvSpPr>
            <a:spLocks noGrp="1"/>
          </p:cNvSpPr>
          <p:nvPr>
            <p:ph type="body" sz="quarter" idx="11"/>
          </p:nvPr>
        </p:nvSpPr>
        <p:spPr>
          <a:xfrm>
            <a:off x="234950" y="977900"/>
            <a:ext cx="11486880" cy="5584825"/>
          </a:xfrm>
        </p:spPr>
        <p:txBody>
          <a:bodyPr>
            <a:normAutofit/>
          </a:bodyPr>
          <a:lstStyle/>
          <a:p>
            <a:pPr algn="just"/>
            <a:r>
              <a:rPr lang="en-US" sz="2400" dirty="0"/>
              <a:t>(1)</a:t>
            </a:r>
            <a:r>
              <a:rPr lang="pl-PL" sz="2400" dirty="0"/>
              <a:t> </a:t>
            </a:r>
            <a:r>
              <a:rPr lang="en-US" sz="2400" dirty="0"/>
              <a:t>‘European protection order’ means </a:t>
            </a:r>
            <a:r>
              <a:rPr lang="en-US" sz="2400" b="1" dirty="0">
                <a:solidFill>
                  <a:srgbClr val="FF0000"/>
                </a:solidFill>
              </a:rPr>
              <a:t>a decision, taken by a judicial or equivalent authority of a Member State in relation to a protection measure, on the basis of which a judicial or equivalent authority of another Member State takes any appropriate measure or measures under its own national law with a view to continuing the protection of the protected person</a:t>
            </a:r>
            <a:r>
              <a:rPr lang="en-US" sz="2400" dirty="0"/>
              <a:t>;</a:t>
            </a:r>
          </a:p>
          <a:p>
            <a:pPr algn="just"/>
            <a:r>
              <a:rPr lang="en-US" sz="2400" dirty="0"/>
              <a:t>(2)</a:t>
            </a:r>
            <a:r>
              <a:rPr lang="pl-PL" sz="2400" dirty="0"/>
              <a:t> </a:t>
            </a:r>
            <a:r>
              <a:rPr lang="en-US" sz="2400" dirty="0"/>
              <a:t>‘protection measure’ means a decision in criminal matters adopted in the issuing State in accordance with its national law and procedures by which one or more of the prohibitions or restrictions referred to in Article 5 </a:t>
            </a:r>
            <a:r>
              <a:rPr lang="en-US" sz="2400" b="1" dirty="0">
                <a:solidFill>
                  <a:srgbClr val="FF0000"/>
                </a:solidFill>
              </a:rPr>
              <a:t>are imposed on a person causing danger in order to protect a protected person against a criminal act which may endanger his life, physical or psychological integrity, dignity, personal liberty or sexual integrity</a:t>
            </a:r>
            <a:r>
              <a:rPr lang="en-US" sz="2400" dirty="0"/>
              <a:t>;</a:t>
            </a:r>
          </a:p>
          <a:p>
            <a:pPr algn="just"/>
            <a:r>
              <a:rPr lang="en-US" sz="2400" dirty="0"/>
              <a:t>(3)</a:t>
            </a:r>
            <a:r>
              <a:rPr lang="pl-PL" sz="2400" dirty="0"/>
              <a:t> </a:t>
            </a:r>
            <a:r>
              <a:rPr lang="en-US" sz="2400" dirty="0"/>
              <a:t>‘protected person’ means a natural person who is the object of the protection resulting from a protection measure adopted by the issuing State;</a:t>
            </a:r>
          </a:p>
          <a:p>
            <a:pPr algn="just"/>
            <a:r>
              <a:rPr lang="en-US" sz="2400" dirty="0"/>
              <a:t>(4)</a:t>
            </a:r>
            <a:r>
              <a:rPr lang="pl-PL" sz="2400" dirty="0"/>
              <a:t> </a:t>
            </a:r>
            <a:r>
              <a:rPr lang="en-US" sz="2400" dirty="0"/>
              <a:t>‘person causing danger’ means the natural person on whom one or more of the prohibitions or restrictions referred to in Article 5 have been imposed;</a:t>
            </a:r>
            <a:endParaRPr lang="pl-PL" sz="2400" dirty="0"/>
          </a:p>
        </p:txBody>
      </p:sp>
    </p:spTree>
    <p:extLst>
      <p:ext uri="{BB962C8B-B14F-4D97-AF65-F5344CB8AC3E}">
        <p14:creationId xmlns:p14="http://schemas.microsoft.com/office/powerpoint/2010/main" val="2506886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9E15D-673B-40F3-5DFD-B30809E952D5}"/>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04DBCDA-89CD-1E23-B6B4-36D01297EC6F}"/>
              </a:ext>
            </a:extLst>
          </p:cNvPr>
          <p:cNvSpPr>
            <a:spLocks noGrp="1"/>
          </p:cNvSpPr>
          <p:nvPr>
            <p:ph type="body" sz="quarter" idx="10"/>
          </p:nvPr>
        </p:nvSpPr>
        <p:spPr/>
        <p:txBody>
          <a:bodyPr>
            <a:normAutofit fontScale="77500" lnSpcReduction="20000"/>
          </a:bodyPr>
          <a:lstStyle/>
          <a:p>
            <a:r>
              <a:rPr lang="pl-PL" dirty="0" err="1">
                <a:solidFill>
                  <a:srgbClr val="333333"/>
                </a:solidFill>
              </a:rPr>
              <a:t>Victims</a:t>
            </a:r>
            <a:r>
              <a:rPr lang="pl-PL" dirty="0">
                <a:solidFill>
                  <a:srgbClr val="333333"/>
                </a:solidFill>
              </a:rPr>
              <a:t> </a:t>
            </a:r>
            <a:r>
              <a:rPr lang="pl-PL" dirty="0" err="1">
                <a:solidFill>
                  <a:srgbClr val="333333"/>
                </a:solidFill>
              </a:rPr>
              <a:t>rights</a:t>
            </a:r>
            <a:r>
              <a:rPr lang="pl-PL" dirty="0">
                <a:solidFill>
                  <a:srgbClr val="333333"/>
                </a:solidFill>
              </a:rPr>
              <a:t> – EU </a:t>
            </a:r>
            <a:r>
              <a:rPr lang="en-US" dirty="0">
                <a:solidFill>
                  <a:srgbClr val="333333"/>
                </a:solidFill>
              </a:rPr>
              <a:t>strategy</a:t>
            </a:r>
            <a:r>
              <a:rPr lang="pl-PL" dirty="0">
                <a:solidFill>
                  <a:srgbClr val="333333"/>
                </a:solidFill>
              </a:rPr>
              <a:t> </a:t>
            </a:r>
            <a:endParaRPr lang="pl-PL" dirty="0"/>
          </a:p>
        </p:txBody>
      </p:sp>
      <p:sp>
        <p:nvSpPr>
          <p:cNvPr id="3" name="Symbol zastępczy tekstu 2">
            <a:extLst>
              <a:ext uri="{FF2B5EF4-FFF2-40B4-BE49-F238E27FC236}">
                <a16:creationId xmlns:a16="http://schemas.microsoft.com/office/drawing/2014/main" id="{92D23025-CE56-620F-2CB2-84A26A6F1ED1}"/>
              </a:ext>
            </a:extLst>
          </p:cNvPr>
          <p:cNvSpPr>
            <a:spLocks noGrp="1"/>
          </p:cNvSpPr>
          <p:nvPr>
            <p:ph type="body" sz="quarter" idx="11"/>
          </p:nvPr>
        </p:nvSpPr>
        <p:spPr>
          <a:xfrm>
            <a:off x="234950" y="977900"/>
            <a:ext cx="11282599" cy="5584825"/>
          </a:xfrm>
        </p:spPr>
        <p:txBody>
          <a:bodyPr>
            <a:normAutofit/>
          </a:bodyPr>
          <a:lstStyle/>
          <a:p>
            <a:pPr algn="just"/>
            <a:r>
              <a:rPr lang="en-US" dirty="0">
                <a:hlinkClick r:id="rId2"/>
              </a:rPr>
              <a:t>https://commission.europa.eu/strategy-and-policy/policies/justice-and-fundamental-rights/criminal-justice/protecting-victims-rights_en</a:t>
            </a:r>
            <a:r>
              <a:rPr lang="en-US" dirty="0"/>
              <a:t> &lt;-- all necessary information may be found there </a:t>
            </a:r>
            <a:endParaRPr lang="pl-PL" dirty="0"/>
          </a:p>
          <a:p>
            <a:pPr algn="just"/>
            <a:r>
              <a:rPr lang="en-US" dirty="0"/>
              <a:t>Also, there is a platform where information on gender-based violence are collected </a:t>
            </a:r>
            <a:endParaRPr lang="pl-PL" dirty="0"/>
          </a:p>
          <a:p>
            <a:pPr algn="just"/>
            <a:r>
              <a:rPr lang="en-US" dirty="0">
                <a:hlinkClick r:id="rId3"/>
              </a:rPr>
              <a:t>https://commission.europa.eu/strategy-and-policy/policies/justice-and-fundamental-rights/gender-equality/gender-based-violence_en</a:t>
            </a:r>
            <a:r>
              <a:rPr lang="pl-PL" dirty="0"/>
              <a:t> </a:t>
            </a:r>
            <a:endParaRPr lang="en-US" dirty="0"/>
          </a:p>
        </p:txBody>
      </p:sp>
    </p:spTree>
    <p:extLst>
      <p:ext uri="{BB962C8B-B14F-4D97-AF65-F5344CB8AC3E}">
        <p14:creationId xmlns:p14="http://schemas.microsoft.com/office/powerpoint/2010/main" val="40577054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A1936-86FF-EE89-392D-4A5EC6E592E2}"/>
            </a:ext>
          </a:extLst>
        </p:cNvPr>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198DE68-C962-0507-963A-BF636A30D6CC}"/>
              </a:ext>
            </a:extLst>
          </p:cNvPr>
          <p:cNvSpPr>
            <a:spLocks noGrp="1"/>
          </p:cNvSpPr>
          <p:nvPr>
            <p:ph type="body" sz="quarter" idx="10"/>
          </p:nvPr>
        </p:nvSpPr>
        <p:spPr/>
        <p:txBody>
          <a:bodyPr>
            <a:normAutofit fontScale="77500" lnSpcReduction="20000"/>
          </a:bodyPr>
          <a:lstStyle/>
          <a:p>
            <a:r>
              <a:rPr lang="pl-PL" dirty="0" err="1"/>
              <a:t>European</a:t>
            </a:r>
            <a:r>
              <a:rPr lang="pl-PL" dirty="0"/>
              <a:t> </a:t>
            </a:r>
            <a:r>
              <a:rPr lang="pl-PL" dirty="0" err="1"/>
              <a:t>Protecion</a:t>
            </a:r>
            <a:r>
              <a:rPr lang="pl-PL" dirty="0"/>
              <a:t> Order</a:t>
            </a:r>
          </a:p>
        </p:txBody>
      </p:sp>
      <p:sp>
        <p:nvSpPr>
          <p:cNvPr id="3" name="Symbol zastępczy tekstu 2">
            <a:extLst>
              <a:ext uri="{FF2B5EF4-FFF2-40B4-BE49-F238E27FC236}">
                <a16:creationId xmlns:a16="http://schemas.microsoft.com/office/drawing/2014/main" id="{ED7C16D3-D272-591F-2294-95EF49783197}"/>
              </a:ext>
            </a:extLst>
          </p:cNvPr>
          <p:cNvSpPr>
            <a:spLocks noGrp="1"/>
          </p:cNvSpPr>
          <p:nvPr>
            <p:ph type="body" sz="quarter" idx="11"/>
          </p:nvPr>
        </p:nvSpPr>
        <p:spPr>
          <a:xfrm>
            <a:off x="234950" y="977900"/>
            <a:ext cx="11486880" cy="5584825"/>
          </a:xfrm>
        </p:spPr>
        <p:txBody>
          <a:bodyPr>
            <a:normAutofit/>
          </a:bodyPr>
          <a:lstStyle/>
          <a:p>
            <a:pPr marL="0" indent="0" algn="ctr">
              <a:buNone/>
            </a:pPr>
            <a:r>
              <a:rPr lang="en-US" sz="2400" b="1" dirty="0"/>
              <a:t>Article 5</a:t>
            </a:r>
          </a:p>
          <a:p>
            <a:pPr marL="0" indent="0" algn="ctr">
              <a:buNone/>
            </a:pPr>
            <a:r>
              <a:rPr lang="en-US" sz="2400" b="1" dirty="0"/>
              <a:t>Need for an existing protection measure under national law</a:t>
            </a:r>
          </a:p>
          <a:p>
            <a:pPr marL="0" indent="0" algn="just">
              <a:buNone/>
            </a:pPr>
            <a:endParaRPr lang="en-US" sz="2400" dirty="0"/>
          </a:p>
          <a:p>
            <a:pPr marL="0" indent="0" algn="just">
              <a:buNone/>
            </a:pPr>
            <a:r>
              <a:rPr lang="en-US" sz="2400" dirty="0"/>
              <a:t>A European protection order may only be issued when a protection measure has been previously adopted in the issuing State, imposing on the person causing danger one or more of the following prohibitions or restrictions:</a:t>
            </a:r>
          </a:p>
          <a:p>
            <a:pPr marL="0" indent="0" algn="just">
              <a:buNone/>
            </a:pPr>
            <a:r>
              <a:rPr lang="en-US" sz="2400" dirty="0"/>
              <a:t>(a)</a:t>
            </a:r>
            <a:r>
              <a:rPr lang="pl-PL" sz="2400" dirty="0"/>
              <a:t> </a:t>
            </a:r>
            <a:r>
              <a:rPr lang="en-US" sz="2400" dirty="0">
                <a:solidFill>
                  <a:srgbClr val="00B0F0"/>
                </a:solidFill>
              </a:rPr>
              <a:t>a prohibition from entering certain localities, places or defined areas where the protected person resides or visits;</a:t>
            </a:r>
          </a:p>
          <a:p>
            <a:pPr marL="0" indent="0" algn="just">
              <a:buNone/>
            </a:pPr>
            <a:r>
              <a:rPr lang="en-US" sz="2400" dirty="0"/>
              <a:t>(b)</a:t>
            </a:r>
            <a:r>
              <a:rPr lang="pl-PL" sz="2400" dirty="0"/>
              <a:t> </a:t>
            </a:r>
            <a:r>
              <a:rPr lang="en-US" sz="2400" dirty="0">
                <a:solidFill>
                  <a:srgbClr val="00B050"/>
                </a:solidFill>
              </a:rPr>
              <a:t>a prohibition or regulation of contact, in any form, with the protected person, including by phone, electronic or ordinary mail, fax or any other means</a:t>
            </a:r>
            <a:r>
              <a:rPr lang="en-US" sz="2400" dirty="0"/>
              <a:t>; or</a:t>
            </a:r>
          </a:p>
          <a:p>
            <a:pPr marL="0" indent="0" algn="just">
              <a:buNone/>
            </a:pPr>
            <a:r>
              <a:rPr lang="en-US" sz="2400" dirty="0"/>
              <a:t>(c)</a:t>
            </a:r>
            <a:r>
              <a:rPr lang="pl-PL" sz="2400" dirty="0"/>
              <a:t> </a:t>
            </a:r>
            <a:r>
              <a:rPr lang="en-US" sz="2400" dirty="0">
                <a:solidFill>
                  <a:srgbClr val="FFC000"/>
                </a:solidFill>
              </a:rPr>
              <a:t>a prohibition or regulation on approaching the protected person closer than a prescribed distance</a:t>
            </a:r>
            <a:r>
              <a:rPr lang="en-US" sz="2400" dirty="0"/>
              <a:t>.</a:t>
            </a:r>
            <a:endParaRPr lang="pl-PL" sz="2400" dirty="0"/>
          </a:p>
        </p:txBody>
      </p:sp>
    </p:spTree>
    <p:extLst>
      <p:ext uri="{BB962C8B-B14F-4D97-AF65-F5344CB8AC3E}">
        <p14:creationId xmlns:p14="http://schemas.microsoft.com/office/powerpoint/2010/main" val="34217314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B38DFF0D-155A-D15B-5208-503DF407B0A7}"/>
              </a:ext>
            </a:extLst>
          </p:cNvPr>
          <p:cNvPicPr>
            <a:picLocks noChangeAspect="1"/>
          </p:cNvPicPr>
          <p:nvPr/>
        </p:nvPicPr>
        <p:blipFill>
          <a:blip r:embed="rId2"/>
          <a:stretch>
            <a:fillRect/>
          </a:stretch>
        </p:blipFill>
        <p:spPr>
          <a:xfrm>
            <a:off x="612842" y="0"/>
            <a:ext cx="5007975" cy="6858000"/>
          </a:xfrm>
          <a:prstGeom prst="rect">
            <a:avLst/>
          </a:prstGeom>
        </p:spPr>
      </p:pic>
      <p:pic>
        <p:nvPicPr>
          <p:cNvPr id="7" name="Obraz 6">
            <a:extLst>
              <a:ext uri="{FF2B5EF4-FFF2-40B4-BE49-F238E27FC236}">
                <a16:creationId xmlns:a16="http://schemas.microsoft.com/office/drawing/2014/main" id="{25422065-364C-95CD-5A97-5A4F6E92ABA1}"/>
              </a:ext>
            </a:extLst>
          </p:cNvPr>
          <p:cNvPicPr>
            <a:picLocks noChangeAspect="1"/>
          </p:cNvPicPr>
          <p:nvPr/>
        </p:nvPicPr>
        <p:blipFill>
          <a:blip r:embed="rId3"/>
          <a:stretch>
            <a:fillRect/>
          </a:stretch>
        </p:blipFill>
        <p:spPr>
          <a:xfrm>
            <a:off x="5841321" y="0"/>
            <a:ext cx="4614431" cy="6858000"/>
          </a:xfrm>
          <a:prstGeom prst="rect">
            <a:avLst/>
          </a:prstGeom>
        </p:spPr>
      </p:pic>
    </p:spTree>
    <p:extLst>
      <p:ext uri="{BB962C8B-B14F-4D97-AF65-F5344CB8AC3E}">
        <p14:creationId xmlns:p14="http://schemas.microsoft.com/office/powerpoint/2010/main" val="8527935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4F54878F-AF3A-A769-A370-CD91BB76DFCF}"/>
              </a:ext>
            </a:extLst>
          </p:cNvPr>
          <p:cNvPicPr>
            <a:picLocks noChangeAspect="1"/>
          </p:cNvPicPr>
          <p:nvPr/>
        </p:nvPicPr>
        <p:blipFill>
          <a:blip r:embed="rId2"/>
          <a:stretch>
            <a:fillRect/>
          </a:stretch>
        </p:blipFill>
        <p:spPr>
          <a:xfrm>
            <a:off x="846306" y="0"/>
            <a:ext cx="4328018" cy="6858000"/>
          </a:xfrm>
          <a:prstGeom prst="rect">
            <a:avLst/>
          </a:prstGeom>
        </p:spPr>
      </p:pic>
      <p:pic>
        <p:nvPicPr>
          <p:cNvPr id="7" name="Obraz 6">
            <a:extLst>
              <a:ext uri="{FF2B5EF4-FFF2-40B4-BE49-F238E27FC236}">
                <a16:creationId xmlns:a16="http://schemas.microsoft.com/office/drawing/2014/main" id="{A9D87CF5-A77B-CD6F-CDAB-F6F0E4A957EF}"/>
              </a:ext>
            </a:extLst>
          </p:cNvPr>
          <p:cNvPicPr>
            <a:picLocks noChangeAspect="1"/>
          </p:cNvPicPr>
          <p:nvPr/>
        </p:nvPicPr>
        <p:blipFill>
          <a:blip r:embed="rId3"/>
          <a:stretch>
            <a:fillRect/>
          </a:stretch>
        </p:blipFill>
        <p:spPr>
          <a:xfrm>
            <a:off x="5268059" y="0"/>
            <a:ext cx="5191850" cy="5839640"/>
          </a:xfrm>
          <a:prstGeom prst="rect">
            <a:avLst/>
          </a:prstGeom>
        </p:spPr>
      </p:pic>
      <p:sp>
        <p:nvSpPr>
          <p:cNvPr id="9" name="pole tekstowe 8">
            <a:extLst>
              <a:ext uri="{FF2B5EF4-FFF2-40B4-BE49-F238E27FC236}">
                <a16:creationId xmlns:a16="http://schemas.microsoft.com/office/drawing/2014/main" id="{F8E72573-70BC-0BFD-B3E2-BA5905FE118C}"/>
              </a:ext>
            </a:extLst>
          </p:cNvPr>
          <p:cNvSpPr txBox="1"/>
          <p:nvPr/>
        </p:nvSpPr>
        <p:spPr>
          <a:xfrm>
            <a:off x="5508287" y="5936584"/>
            <a:ext cx="6094378" cy="646331"/>
          </a:xfrm>
          <a:prstGeom prst="rect">
            <a:avLst/>
          </a:prstGeom>
          <a:noFill/>
        </p:spPr>
        <p:txBody>
          <a:bodyPr wrap="square">
            <a:spAutoFit/>
          </a:bodyPr>
          <a:lstStyle/>
          <a:p>
            <a:r>
              <a:rPr lang="pl-PL" dirty="0"/>
              <a:t>https://eur-lex.europa.eu/legal-content/EN/TXT/HTML/?uri=CELEX%3A32011L0099</a:t>
            </a:r>
          </a:p>
        </p:txBody>
      </p:sp>
    </p:spTree>
    <p:extLst>
      <p:ext uri="{BB962C8B-B14F-4D97-AF65-F5344CB8AC3E}">
        <p14:creationId xmlns:p14="http://schemas.microsoft.com/office/powerpoint/2010/main" val="3269400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C75C678-E7F7-464D-B1C4-59C61FA41558}"/>
              </a:ext>
            </a:extLst>
          </p:cNvPr>
          <p:cNvSpPr>
            <a:spLocks noGrp="1"/>
          </p:cNvSpPr>
          <p:nvPr>
            <p:ph type="body" sz="quarter" idx="10"/>
          </p:nvPr>
        </p:nvSpPr>
        <p:spPr/>
        <p:txBody>
          <a:bodyPr>
            <a:normAutofit fontScale="77500" lnSpcReduction="20000"/>
          </a:bodyPr>
          <a:lstStyle/>
          <a:p>
            <a:pPr marL="0" indent="0" algn="just">
              <a:buNone/>
            </a:pPr>
            <a:r>
              <a:rPr lang="pl-PL" dirty="0" err="1"/>
              <a:t>Victim</a:t>
            </a:r>
            <a:r>
              <a:rPr lang="pl-PL" dirty="0"/>
              <a:t> of a </a:t>
            </a:r>
            <a:r>
              <a:rPr lang="pl-PL" dirty="0" err="1"/>
              <a:t>crime</a:t>
            </a:r>
            <a:r>
              <a:rPr lang="pl-PL" dirty="0"/>
              <a:t> – </a:t>
            </a:r>
            <a:r>
              <a:rPr lang="pl-PL" dirty="0" err="1"/>
              <a:t>definition</a:t>
            </a:r>
            <a:endParaRPr lang="en-GB" dirty="0"/>
          </a:p>
        </p:txBody>
      </p:sp>
      <p:sp>
        <p:nvSpPr>
          <p:cNvPr id="4" name="Symbol zastępczy tekstu 3">
            <a:extLst>
              <a:ext uri="{FF2B5EF4-FFF2-40B4-BE49-F238E27FC236}">
                <a16:creationId xmlns:a16="http://schemas.microsoft.com/office/drawing/2014/main" id="{4B19BC90-D026-C11D-9EE7-88715890BD72}"/>
              </a:ext>
            </a:extLst>
          </p:cNvPr>
          <p:cNvSpPr>
            <a:spLocks noGrp="1"/>
          </p:cNvSpPr>
          <p:nvPr>
            <p:ph type="body" sz="quarter" idx="11"/>
          </p:nvPr>
        </p:nvSpPr>
        <p:spPr>
          <a:xfrm>
            <a:off x="234950" y="977900"/>
            <a:ext cx="11532980" cy="5584825"/>
          </a:xfrm>
        </p:spPr>
        <p:txBody>
          <a:bodyPr>
            <a:normAutofit/>
          </a:bodyPr>
          <a:lstStyle/>
          <a:p>
            <a:pPr marL="0" indent="0" algn="just">
              <a:spcBef>
                <a:spcPts val="0"/>
              </a:spcBef>
              <a:spcAft>
                <a:spcPts val="0"/>
              </a:spcAft>
              <a:buNone/>
            </a:pPr>
            <a:r>
              <a:rPr lang="en-US" sz="2600" dirty="0">
                <a:solidFill>
                  <a:srgbClr val="0E101A"/>
                </a:solidFill>
                <a:effectLst/>
              </a:rPr>
              <a:t>Article 2 of the directive 2012/29</a:t>
            </a:r>
          </a:p>
          <a:p>
            <a:pPr marL="0" indent="0" algn="just">
              <a:spcBef>
                <a:spcPts val="0"/>
              </a:spcBef>
              <a:spcAft>
                <a:spcPts val="0"/>
              </a:spcAft>
              <a:buNone/>
            </a:pPr>
            <a:r>
              <a:rPr lang="en-US" sz="2600" dirty="0">
                <a:solidFill>
                  <a:srgbClr val="0E101A"/>
                </a:solidFill>
                <a:effectLst/>
              </a:rPr>
              <a:t>1. For the purposes of this Directive the following definitions shall apply:</a:t>
            </a:r>
          </a:p>
          <a:p>
            <a:pPr marL="0" indent="0" algn="just">
              <a:spcBef>
                <a:spcPts val="0"/>
              </a:spcBef>
              <a:spcAft>
                <a:spcPts val="0"/>
              </a:spcAft>
              <a:buNone/>
            </a:pPr>
            <a:r>
              <a:rPr lang="en-US" sz="2600" dirty="0">
                <a:solidFill>
                  <a:srgbClr val="0E101A"/>
                </a:solidFill>
                <a:effectLst/>
              </a:rPr>
              <a:t>(a) ‘victim’ means:</a:t>
            </a:r>
          </a:p>
          <a:p>
            <a:pPr marL="457200" lvl="1" indent="0" algn="just">
              <a:spcBef>
                <a:spcPts val="0"/>
              </a:spcBef>
              <a:buNone/>
            </a:pPr>
            <a:r>
              <a:rPr lang="en-US" sz="2600" dirty="0">
                <a:solidFill>
                  <a:srgbClr val="0E101A"/>
                </a:solidFill>
                <a:effectLst/>
              </a:rPr>
              <a:t>(</a:t>
            </a:r>
            <a:r>
              <a:rPr lang="en-US" sz="2600" dirty="0" err="1">
                <a:solidFill>
                  <a:srgbClr val="0E101A"/>
                </a:solidFill>
                <a:effectLst/>
              </a:rPr>
              <a:t>i</a:t>
            </a:r>
            <a:r>
              <a:rPr lang="en-US" sz="2600" dirty="0">
                <a:solidFill>
                  <a:srgbClr val="0E101A"/>
                </a:solidFill>
                <a:effectLst/>
              </a:rPr>
              <a:t>) </a:t>
            </a:r>
            <a:r>
              <a:rPr lang="en-US" sz="2600" b="1" dirty="0">
                <a:solidFill>
                  <a:srgbClr val="00B050"/>
                </a:solidFill>
                <a:effectLst/>
              </a:rPr>
              <a:t>a natural person who has suffered harm, including physical, mental or emotional harm or economic loss which was directly caused by a criminal offence</a:t>
            </a:r>
            <a:r>
              <a:rPr lang="en-US" sz="2600" b="1" dirty="0">
                <a:solidFill>
                  <a:srgbClr val="0E101A"/>
                </a:solidFill>
                <a:effectLst/>
              </a:rPr>
              <a:t>;</a:t>
            </a:r>
          </a:p>
          <a:p>
            <a:pPr marL="457200" lvl="1" indent="0" algn="just">
              <a:spcBef>
                <a:spcPts val="0"/>
              </a:spcBef>
              <a:buNone/>
            </a:pPr>
            <a:r>
              <a:rPr lang="en-US" sz="2600" dirty="0">
                <a:solidFill>
                  <a:srgbClr val="0E101A"/>
                </a:solidFill>
                <a:effectLst/>
              </a:rPr>
              <a:t>(ii) </a:t>
            </a:r>
            <a:r>
              <a:rPr lang="en-US" sz="2600" b="1" dirty="0">
                <a:solidFill>
                  <a:srgbClr val="00B050"/>
                </a:solidFill>
                <a:effectLst/>
              </a:rPr>
              <a:t>family members of a person whose death was directly caused by a criminal offence and who have suffered harm as a result of that person's death</a:t>
            </a:r>
            <a:r>
              <a:rPr lang="en-US" sz="2600" dirty="0">
                <a:solidFill>
                  <a:srgbClr val="0E101A"/>
                </a:solidFill>
                <a:effectLst/>
              </a:rPr>
              <a:t>. </a:t>
            </a:r>
          </a:p>
          <a:p>
            <a:pPr marL="0" indent="0" algn="just">
              <a:spcBef>
                <a:spcPts val="0"/>
              </a:spcBef>
              <a:spcAft>
                <a:spcPts val="0"/>
              </a:spcAft>
              <a:buNone/>
            </a:pPr>
            <a:r>
              <a:rPr lang="en-US" sz="2600" dirty="0">
                <a:solidFill>
                  <a:srgbClr val="0E101A"/>
                </a:solidFill>
                <a:effectLst/>
              </a:rPr>
              <a:t>(b) ‘family members’ means the spouse, the person who is living with the victim in a committed intimate relationship, in a joint household and on a stable and continuous basis, the relatives in direct line, the siblings and the </a:t>
            </a:r>
            <a:r>
              <a:rPr lang="en-US" sz="2600" dirty="0" err="1">
                <a:solidFill>
                  <a:srgbClr val="0E101A"/>
                </a:solidFill>
                <a:effectLst/>
              </a:rPr>
              <a:t>dependants</a:t>
            </a:r>
            <a:r>
              <a:rPr lang="en-US" sz="2600" dirty="0">
                <a:solidFill>
                  <a:srgbClr val="0E101A"/>
                </a:solidFill>
                <a:effectLst/>
              </a:rPr>
              <a:t> of the victim</a:t>
            </a:r>
          </a:p>
          <a:p>
            <a:pPr marL="0" indent="0" algn="ctr">
              <a:spcBef>
                <a:spcPts val="0"/>
              </a:spcBef>
              <a:spcAft>
                <a:spcPts val="0"/>
              </a:spcAft>
              <a:buNone/>
            </a:pPr>
            <a:endParaRPr lang="pl-PL" sz="2600" b="1" dirty="0">
              <a:solidFill>
                <a:srgbClr val="FF0000"/>
              </a:solidFill>
              <a:effectLst/>
            </a:endParaRPr>
          </a:p>
          <a:p>
            <a:pPr marL="0" indent="0" algn="ctr">
              <a:spcBef>
                <a:spcPts val="0"/>
              </a:spcBef>
              <a:spcAft>
                <a:spcPts val="0"/>
              </a:spcAft>
              <a:buNone/>
            </a:pPr>
            <a:r>
              <a:rPr lang="en-US" sz="2600" b="1" dirty="0">
                <a:solidFill>
                  <a:srgbClr val="FF0000"/>
                </a:solidFill>
                <a:effectLst/>
              </a:rPr>
              <a:t>Legal persons (e.g. companies) can also be victims of crime. </a:t>
            </a:r>
            <a:endParaRPr lang="en-US" sz="2600" dirty="0">
              <a:solidFill>
                <a:srgbClr val="FF0000"/>
              </a:solidFill>
              <a:effectLst/>
            </a:endParaRPr>
          </a:p>
          <a:p>
            <a:pPr marL="0" indent="0" algn="ctr">
              <a:spcBef>
                <a:spcPts val="0"/>
              </a:spcBef>
              <a:spcAft>
                <a:spcPts val="0"/>
              </a:spcAft>
              <a:buNone/>
            </a:pPr>
            <a:r>
              <a:rPr lang="en-US" sz="2600" b="1" u="sng" dirty="0">
                <a:solidFill>
                  <a:srgbClr val="FF0000"/>
                </a:solidFill>
                <a:effectLst/>
              </a:rPr>
              <a:t>However, the EU law does not apply to legal persons. </a:t>
            </a:r>
            <a:endParaRPr lang="en-US" sz="2600" dirty="0">
              <a:solidFill>
                <a:srgbClr val="FF0000"/>
              </a:solidFill>
              <a:effectLst/>
            </a:endParaRPr>
          </a:p>
          <a:p>
            <a:pPr marL="0" indent="0" algn="just">
              <a:buNone/>
            </a:pPr>
            <a:endParaRPr lang="pl-PL" sz="2600" dirty="0"/>
          </a:p>
        </p:txBody>
      </p:sp>
    </p:spTree>
    <p:extLst>
      <p:ext uri="{BB962C8B-B14F-4D97-AF65-F5344CB8AC3E}">
        <p14:creationId xmlns:p14="http://schemas.microsoft.com/office/powerpoint/2010/main" val="2038486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78C31-FD63-42DC-2C48-9F5865DA98A0}"/>
            </a:ext>
          </a:extLst>
        </p:cNvPr>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35A719E1-C3C8-69E1-6034-65E7B46693D4}"/>
              </a:ext>
            </a:extLst>
          </p:cNvPr>
          <p:cNvSpPr>
            <a:spLocks noGrp="1"/>
          </p:cNvSpPr>
          <p:nvPr>
            <p:ph type="body" sz="quarter" idx="10"/>
          </p:nvPr>
        </p:nvSpPr>
        <p:spPr/>
        <p:txBody>
          <a:bodyPr>
            <a:normAutofit fontScale="77500" lnSpcReduction="20000"/>
          </a:bodyPr>
          <a:lstStyle/>
          <a:p>
            <a:pPr marL="0" indent="0" algn="just">
              <a:buNone/>
            </a:pPr>
            <a:r>
              <a:rPr lang="pl-PL" dirty="0" err="1"/>
              <a:t>Victim</a:t>
            </a:r>
            <a:r>
              <a:rPr lang="pl-PL" dirty="0"/>
              <a:t> of a </a:t>
            </a:r>
            <a:r>
              <a:rPr lang="pl-PL" dirty="0" err="1"/>
              <a:t>crime</a:t>
            </a:r>
            <a:r>
              <a:rPr lang="pl-PL" dirty="0"/>
              <a:t> – </a:t>
            </a:r>
            <a:r>
              <a:rPr lang="pl-PL" dirty="0" err="1"/>
              <a:t>definition</a:t>
            </a:r>
            <a:endParaRPr lang="en-GB" dirty="0"/>
          </a:p>
        </p:txBody>
      </p:sp>
      <p:sp>
        <p:nvSpPr>
          <p:cNvPr id="4" name="Symbol zastępczy tekstu 3">
            <a:extLst>
              <a:ext uri="{FF2B5EF4-FFF2-40B4-BE49-F238E27FC236}">
                <a16:creationId xmlns:a16="http://schemas.microsoft.com/office/drawing/2014/main" id="{5AA17574-D06A-9D1F-F45A-5387ED6D935C}"/>
              </a:ext>
            </a:extLst>
          </p:cNvPr>
          <p:cNvSpPr>
            <a:spLocks noGrp="1"/>
          </p:cNvSpPr>
          <p:nvPr>
            <p:ph type="body" sz="quarter" idx="11"/>
          </p:nvPr>
        </p:nvSpPr>
        <p:spPr>
          <a:xfrm>
            <a:off x="234950" y="977900"/>
            <a:ext cx="11532980" cy="5584825"/>
          </a:xfrm>
        </p:spPr>
        <p:txBody>
          <a:bodyPr>
            <a:normAutofit/>
          </a:bodyPr>
          <a:lstStyle/>
          <a:p>
            <a:pPr marL="0" indent="0" algn="ctr">
              <a:spcAft>
                <a:spcPts val="1200"/>
              </a:spcAft>
              <a:buNone/>
            </a:pPr>
            <a:endParaRPr lang="pl-PL" sz="2600" dirty="0">
              <a:solidFill>
                <a:srgbClr val="000000"/>
              </a:solidFill>
            </a:endParaRPr>
          </a:p>
          <a:p>
            <a:pPr marL="0" indent="0" algn="ctr">
              <a:spcAft>
                <a:spcPts val="1200"/>
              </a:spcAft>
              <a:buNone/>
            </a:pPr>
            <a:endParaRPr lang="pl-PL" sz="2600" i="0" dirty="0">
              <a:solidFill>
                <a:srgbClr val="000000"/>
              </a:solidFill>
              <a:effectLst/>
            </a:endParaRPr>
          </a:p>
          <a:p>
            <a:pPr marL="0" indent="0" algn="ctr">
              <a:spcAft>
                <a:spcPts val="1200"/>
              </a:spcAft>
              <a:buNone/>
            </a:pPr>
            <a:r>
              <a:rPr lang="en-US" sz="2600" i="0" dirty="0">
                <a:solidFill>
                  <a:srgbClr val="000000"/>
                </a:solidFill>
                <a:effectLst/>
              </a:rPr>
              <a:t>Article 2(1) of Directive 2012/29/EU of the European Parliament and of the Council of 25 October 2012 establishing minimum standards on the rights, support and protection of victims of crime, and replacing Council Framework Decision 2001/220/JHA </a:t>
            </a:r>
            <a:r>
              <a:rPr lang="en-US" sz="2600" b="1" i="0" dirty="0">
                <a:solidFill>
                  <a:srgbClr val="00B050"/>
                </a:solidFill>
                <a:effectLst/>
              </a:rPr>
              <a:t>must be interpreted as meaning that that directive does not apply to legal persons or to the State, even if national law confers on them the status of injured party in criminal proceedings.</a:t>
            </a:r>
          </a:p>
          <a:p>
            <a:pPr marL="0" indent="0" algn="r">
              <a:buNone/>
            </a:pPr>
            <a:r>
              <a:rPr lang="pl-PL" sz="2600" dirty="0"/>
              <a:t>CJEU </a:t>
            </a:r>
            <a:r>
              <a:rPr lang="pl-PL" sz="2600" dirty="0" err="1"/>
              <a:t>Judgment</a:t>
            </a:r>
            <a:r>
              <a:rPr lang="pl-PL" sz="2600" dirty="0"/>
              <a:t>, 1/10/2020, C-603/19</a:t>
            </a:r>
            <a:br>
              <a:rPr lang="en-US" sz="2600" dirty="0"/>
            </a:br>
            <a:endParaRPr lang="pl-PL" sz="2600" dirty="0"/>
          </a:p>
        </p:txBody>
      </p:sp>
    </p:spTree>
    <p:extLst>
      <p:ext uri="{BB962C8B-B14F-4D97-AF65-F5344CB8AC3E}">
        <p14:creationId xmlns:p14="http://schemas.microsoft.com/office/powerpoint/2010/main" val="1940353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980CF48B-5077-A68A-6E04-2273A545F852}"/>
              </a:ext>
            </a:extLst>
          </p:cNvPr>
          <p:cNvSpPr>
            <a:spLocks noGrp="1"/>
          </p:cNvSpPr>
          <p:nvPr>
            <p:ph type="body" sz="quarter" idx="10"/>
          </p:nvPr>
        </p:nvSpPr>
        <p:spPr/>
        <p:txBody>
          <a:bodyPr>
            <a:normAutofit fontScale="77500" lnSpcReduction="20000"/>
          </a:bodyPr>
          <a:lstStyle/>
          <a:p>
            <a:r>
              <a:rPr lang="pl-PL" dirty="0" err="1"/>
              <a:t>Why</a:t>
            </a:r>
            <a:r>
              <a:rPr lang="pl-PL" dirty="0"/>
              <a:t> </a:t>
            </a:r>
            <a:r>
              <a:rPr lang="pl-PL" dirty="0" err="1"/>
              <a:t>victim’s</a:t>
            </a:r>
            <a:r>
              <a:rPr lang="pl-PL" dirty="0"/>
              <a:t> </a:t>
            </a:r>
            <a:r>
              <a:rPr lang="pl-PL" dirty="0" err="1"/>
              <a:t>rights</a:t>
            </a:r>
            <a:r>
              <a:rPr lang="pl-PL" dirty="0"/>
              <a:t> </a:t>
            </a:r>
            <a:r>
              <a:rPr lang="pl-PL" dirty="0" err="1"/>
              <a:t>are</a:t>
            </a:r>
            <a:r>
              <a:rPr lang="pl-PL" dirty="0"/>
              <a:t> </a:t>
            </a:r>
            <a:r>
              <a:rPr lang="pl-PL" dirty="0" err="1"/>
              <a:t>important</a:t>
            </a:r>
            <a:r>
              <a:rPr lang="pl-PL" dirty="0"/>
              <a:t>?</a:t>
            </a:r>
          </a:p>
        </p:txBody>
      </p:sp>
      <p:graphicFrame>
        <p:nvGraphicFramePr>
          <p:cNvPr id="5" name="Symbol zastępczy zawartości 2">
            <a:extLst>
              <a:ext uri="{FF2B5EF4-FFF2-40B4-BE49-F238E27FC236}">
                <a16:creationId xmlns:a16="http://schemas.microsoft.com/office/drawing/2014/main" id="{DD974C03-DCEF-415F-A4BE-96BDFC03D82E}"/>
              </a:ext>
            </a:extLst>
          </p:cNvPr>
          <p:cNvGraphicFramePr>
            <a:graphicFrameLocks noGrp="1"/>
          </p:cNvGraphicFramePr>
          <p:nvPr>
            <p:ph idx="4294967295"/>
            <p:extLst>
              <p:ext uri="{D42A27DB-BD31-4B8C-83A1-F6EECF244321}">
                <p14:modId xmlns:p14="http://schemas.microsoft.com/office/powerpoint/2010/main" val="964234311"/>
              </p:ext>
            </p:extLst>
          </p:nvPr>
        </p:nvGraphicFramePr>
        <p:xfrm>
          <a:off x="330740" y="0"/>
          <a:ext cx="1162631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0145874"/>
      </p:ext>
    </p:extLst>
  </p:cSld>
  <p:clrMapOvr>
    <a:masterClrMapping/>
  </p:clrMapOvr>
</p:sld>
</file>

<file path=ppt/theme/theme1.xml><?xml version="1.0" encoding="utf-8"?>
<a:theme xmlns:a="http://schemas.openxmlformats.org/drawingml/2006/main" name="Motyw1">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tyw1" id="{CCE57174-9C30-4DFB-933E-3F4BD268E287}" vid="{652B86D6-FA9F-41A2-9722-9DD043619ABF}"/>
    </a:ext>
  </a:extLst>
</a:theme>
</file>

<file path=docProps/app.xml><?xml version="1.0" encoding="utf-8"?>
<Properties xmlns="http://schemas.openxmlformats.org/officeDocument/2006/extended-properties" xmlns:vt="http://schemas.openxmlformats.org/officeDocument/2006/docPropsVTypes">
  <Template>Motyw1</Template>
  <TotalTime>410</TotalTime>
  <Words>8678</Words>
  <Application>Microsoft Office PowerPoint</Application>
  <PresentationFormat>Panoramiczny</PresentationFormat>
  <Paragraphs>356</Paragraphs>
  <Slides>62</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62</vt:i4>
      </vt:variant>
    </vt:vector>
  </HeadingPairs>
  <TitlesOfParts>
    <vt:vector size="70" baseType="lpstr">
      <vt:lpstr>Arial</vt:lpstr>
      <vt:lpstr>Arial Black</vt:lpstr>
      <vt:lpstr>Calibri</vt:lpstr>
      <vt:lpstr>Calibri </vt:lpstr>
      <vt:lpstr>Calibri Light</vt:lpstr>
      <vt:lpstr>Roboto</vt:lpstr>
      <vt:lpstr>Wingdings</vt:lpstr>
      <vt:lpstr>Motyw1</vt:lpstr>
      <vt:lpstr>Victims rights in the EU law</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Victims rights in the EU law</dc:title>
  <dc:creator>Dominika Czerniak</dc:creator>
  <cp:lastModifiedBy>Dominika Czerniak</cp:lastModifiedBy>
  <cp:revision>6</cp:revision>
  <dcterms:created xsi:type="dcterms:W3CDTF">2022-03-03T05:49:46Z</dcterms:created>
  <dcterms:modified xsi:type="dcterms:W3CDTF">2025-02-26T20:47:20Z</dcterms:modified>
</cp:coreProperties>
</file>