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0" r:id="rId4"/>
    <p:sldId id="309" r:id="rId5"/>
    <p:sldId id="310" r:id="rId6"/>
    <p:sldId id="279" r:id="rId7"/>
    <p:sldId id="276" r:id="rId8"/>
    <p:sldId id="278" r:id="rId9"/>
    <p:sldId id="285" r:id="rId10"/>
    <p:sldId id="311" r:id="rId11"/>
    <p:sldId id="308" r:id="rId12"/>
    <p:sldId id="292" r:id="rId13"/>
    <p:sldId id="286" r:id="rId14"/>
    <p:sldId id="287" r:id="rId15"/>
    <p:sldId id="288" r:id="rId16"/>
    <p:sldId id="289" r:id="rId17"/>
    <p:sldId id="290" r:id="rId18"/>
    <p:sldId id="291" r:id="rId19"/>
    <p:sldId id="293" r:id="rId20"/>
    <p:sldId id="294" r:id="rId21"/>
    <p:sldId id="295" r:id="rId22"/>
    <p:sldId id="296" r:id="rId23"/>
    <p:sldId id="297" r:id="rId24"/>
    <p:sldId id="312" r:id="rId25"/>
    <p:sldId id="298" r:id="rId26"/>
    <p:sldId id="299" r:id="rId27"/>
    <p:sldId id="300" r:id="rId28"/>
    <p:sldId id="301" r:id="rId29"/>
    <p:sldId id="302" r:id="rId30"/>
    <p:sldId id="303" r:id="rId31"/>
    <p:sldId id="304" r:id="rId32"/>
    <p:sldId id="305" r:id="rId33"/>
    <p:sldId id="30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A3E968-110B-4B54-972E-504E94B7B86D}" type="doc">
      <dgm:prSet loTypeId="urn:microsoft.com/office/officeart/2005/8/layout/cycle5" loCatId="cycle" qsTypeId="urn:microsoft.com/office/officeart/2005/8/quickstyle/simple1" qsCatId="simple" csTypeId="urn:microsoft.com/office/officeart/2005/8/colors/colorful3" csCatId="colorful" phldr="1"/>
      <dgm:spPr/>
      <dgm:t>
        <a:bodyPr/>
        <a:lstStyle/>
        <a:p>
          <a:endParaRPr lang="en-US"/>
        </a:p>
      </dgm:t>
    </dgm:pt>
    <dgm:pt modelId="{8F3A714C-916C-4595-ABD9-C3DAC03D5A88}">
      <dgm:prSet phldrT="[Tekst]"/>
      <dgm:spPr/>
      <dgm:t>
        <a:bodyPr/>
        <a:lstStyle/>
        <a:p>
          <a:r>
            <a:rPr lang="pl-PL" dirty="0" err="1"/>
            <a:t>information</a:t>
          </a:r>
          <a:endParaRPr lang="en-US" dirty="0"/>
        </a:p>
      </dgm:t>
    </dgm:pt>
    <dgm:pt modelId="{ECA9CB09-4CA7-4E47-B878-440B64872FD5}" type="parTrans" cxnId="{A9B66198-8228-4B87-BC98-4B91C97C8E4A}">
      <dgm:prSet/>
      <dgm:spPr/>
      <dgm:t>
        <a:bodyPr/>
        <a:lstStyle/>
        <a:p>
          <a:endParaRPr lang="en-US"/>
        </a:p>
      </dgm:t>
    </dgm:pt>
    <dgm:pt modelId="{CFDF656A-22C9-474F-B23F-36F4363DB170}" type="sibTrans" cxnId="{A9B66198-8228-4B87-BC98-4B91C97C8E4A}">
      <dgm:prSet/>
      <dgm:spPr/>
      <dgm:t>
        <a:bodyPr/>
        <a:lstStyle/>
        <a:p>
          <a:endParaRPr lang="en-US"/>
        </a:p>
      </dgm:t>
    </dgm:pt>
    <dgm:pt modelId="{11FAD886-5C94-46B3-A728-A55748580631}">
      <dgm:prSet phldrT="[Tekst]"/>
      <dgm:spPr/>
      <dgm:t>
        <a:bodyPr/>
        <a:lstStyle/>
        <a:p>
          <a:r>
            <a:rPr lang="pl-PL" dirty="0"/>
            <a:t>Time to </a:t>
          </a:r>
          <a:r>
            <a:rPr lang="pl-PL" dirty="0" err="1"/>
            <a:t>prepare</a:t>
          </a:r>
          <a:r>
            <a:rPr lang="pl-PL" dirty="0"/>
            <a:t> </a:t>
          </a:r>
          <a:r>
            <a:rPr lang="pl-PL" dirty="0" err="1"/>
            <a:t>defence</a:t>
          </a:r>
          <a:r>
            <a:rPr lang="pl-PL" dirty="0"/>
            <a:t> </a:t>
          </a:r>
          <a:endParaRPr lang="en-US" dirty="0"/>
        </a:p>
      </dgm:t>
    </dgm:pt>
    <dgm:pt modelId="{A0426D7C-5F27-4F44-94A9-1E36F60F2114}" type="parTrans" cxnId="{7B99707E-3C83-42BA-9C25-BE8DD0ACA769}">
      <dgm:prSet/>
      <dgm:spPr/>
      <dgm:t>
        <a:bodyPr/>
        <a:lstStyle/>
        <a:p>
          <a:endParaRPr lang="en-US"/>
        </a:p>
      </dgm:t>
    </dgm:pt>
    <dgm:pt modelId="{11E1D2B0-A346-44E1-B57B-BFD7AA3AB572}" type="sibTrans" cxnId="{7B99707E-3C83-42BA-9C25-BE8DD0ACA769}">
      <dgm:prSet/>
      <dgm:spPr/>
      <dgm:t>
        <a:bodyPr/>
        <a:lstStyle/>
        <a:p>
          <a:endParaRPr lang="en-US"/>
        </a:p>
      </dgm:t>
    </dgm:pt>
    <dgm:pt modelId="{5DC95E6D-9180-44C2-A6DC-5315143B6108}">
      <dgm:prSet phldrT="[Tekst]"/>
      <dgm:spPr/>
      <dgm:t>
        <a:bodyPr/>
        <a:lstStyle/>
        <a:p>
          <a:r>
            <a:rPr lang="pl-PL" dirty="0" err="1"/>
            <a:t>Legal</a:t>
          </a:r>
          <a:r>
            <a:rPr lang="pl-PL" dirty="0"/>
            <a:t> </a:t>
          </a:r>
          <a:r>
            <a:rPr lang="pl-PL" dirty="0" err="1"/>
            <a:t>aid</a:t>
          </a:r>
          <a:r>
            <a:rPr lang="pl-PL" dirty="0"/>
            <a:t> </a:t>
          </a:r>
          <a:endParaRPr lang="en-US" dirty="0"/>
        </a:p>
      </dgm:t>
    </dgm:pt>
    <dgm:pt modelId="{4412B7C9-4F91-4C7F-8FEB-CE4482945558}" type="parTrans" cxnId="{49CD0A61-224D-4F87-BC96-F16E229B413D}">
      <dgm:prSet/>
      <dgm:spPr/>
      <dgm:t>
        <a:bodyPr/>
        <a:lstStyle/>
        <a:p>
          <a:endParaRPr lang="en-US"/>
        </a:p>
      </dgm:t>
    </dgm:pt>
    <dgm:pt modelId="{B6ADEFAC-5BE4-4D05-BD67-9DB8F34ADC63}" type="sibTrans" cxnId="{49CD0A61-224D-4F87-BC96-F16E229B413D}">
      <dgm:prSet/>
      <dgm:spPr/>
      <dgm:t>
        <a:bodyPr/>
        <a:lstStyle/>
        <a:p>
          <a:endParaRPr lang="en-US"/>
        </a:p>
      </dgm:t>
    </dgm:pt>
    <dgm:pt modelId="{159BC9EF-06D3-4107-974F-DC6977FAEED7}">
      <dgm:prSet phldrT="[Tekst]"/>
      <dgm:spPr/>
      <dgm:t>
        <a:bodyPr/>
        <a:lstStyle/>
        <a:p>
          <a:r>
            <a:rPr lang="pl-PL" dirty="0"/>
            <a:t>Right to </a:t>
          </a:r>
          <a:r>
            <a:rPr lang="pl-PL" dirty="0" err="1"/>
            <a:t>examin</a:t>
          </a:r>
          <a:r>
            <a:rPr lang="pl-PL" dirty="0"/>
            <a:t>/</a:t>
          </a:r>
          <a:r>
            <a:rPr lang="pl-PL" dirty="0" err="1"/>
            <a:t>call</a:t>
          </a:r>
          <a:r>
            <a:rPr lang="pl-PL" dirty="0"/>
            <a:t> </a:t>
          </a:r>
          <a:r>
            <a:rPr lang="pl-PL" dirty="0" err="1"/>
            <a:t>witness</a:t>
          </a:r>
          <a:r>
            <a:rPr lang="pl-PL" dirty="0"/>
            <a:t>/</a:t>
          </a:r>
          <a:r>
            <a:rPr lang="pl-PL" dirty="0" err="1"/>
            <a:t>evidence</a:t>
          </a:r>
          <a:r>
            <a:rPr lang="pl-PL" dirty="0"/>
            <a:t> </a:t>
          </a:r>
          <a:endParaRPr lang="en-US" dirty="0"/>
        </a:p>
      </dgm:t>
    </dgm:pt>
    <dgm:pt modelId="{01F7B530-E8DC-4807-B1BA-A552E0E2AF15}" type="parTrans" cxnId="{559BE080-20E1-4E43-9DCF-020BB6D49641}">
      <dgm:prSet/>
      <dgm:spPr/>
      <dgm:t>
        <a:bodyPr/>
        <a:lstStyle/>
        <a:p>
          <a:endParaRPr lang="en-US"/>
        </a:p>
      </dgm:t>
    </dgm:pt>
    <dgm:pt modelId="{7F235467-5D5B-4AC8-B3A3-AF2062D43F9B}" type="sibTrans" cxnId="{559BE080-20E1-4E43-9DCF-020BB6D49641}">
      <dgm:prSet/>
      <dgm:spPr/>
      <dgm:t>
        <a:bodyPr/>
        <a:lstStyle/>
        <a:p>
          <a:endParaRPr lang="en-US"/>
        </a:p>
      </dgm:t>
    </dgm:pt>
    <dgm:pt modelId="{BBC5E3AC-578C-4216-A3C1-AEC41F1D4B86}">
      <dgm:prSet phldrT="[Tekst]"/>
      <dgm:spPr/>
      <dgm:t>
        <a:bodyPr/>
        <a:lstStyle/>
        <a:p>
          <a:r>
            <a:rPr lang="pl-PL" dirty="0" err="1"/>
            <a:t>Interpretor</a:t>
          </a:r>
          <a:r>
            <a:rPr lang="pl-PL" dirty="0"/>
            <a:t> </a:t>
          </a:r>
          <a:endParaRPr lang="en-US" dirty="0"/>
        </a:p>
      </dgm:t>
    </dgm:pt>
    <dgm:pt modelId="{9E46783A-3A26-4C2D-AD56-C861DFDA59E7}" type="parTrans" cxnId="{852AE788-A993-4D66-AC43-09A28264E549}">
      <dgm:prSet/>
      <dgm:spPr/>
      <dgm:t>
        <a:bodyPr/>
        <a:lstStyle/>
        <a:p>
          <a:endParaRPr lang="en-US"/>
        </a:p>
      </dgm:t>
    </dgm:pt>
    <dgm:pt modelId="{3E47FE7E-1600-45D9-8DC7-3FF3748E46C5}" type="sibTrans" cxnId="{852AE788-A993-4D66-AC43-09A28264E549}">
      <dgm:prSet/>
      <dgm:spPr/>
      <dgm:t>
        <a:bodyPr/>
        <a:lstStyle/>
        <a:p>
          <a:endParaRPr lang="en-US"/>
        </a:p>
      </dgm:t>
    </dgm:pt>
    <dgm:pt modelId="{32883E45-FBC9-42C4-8C82-15C3A6FA6103}" type="pres">
      <dgm:prSet presAssocID="{77A3E968-110B-4B54-972E-504E94B7B86D}" presName="cycle" presStyleCnt="0">
        <dgm:presLayoutVars>
          <dgm:dir/>
          <dgm:resizeHandles val="exact"/>
        </dgm:presLayoutVars>
      </dgm:prSet>
      <dgm:spPr/>
    </dgm:pt>
    <dgm:pt modelId="{DD597944-AD1E-4910-AFBE-D14EDB6D5CBE}" type="pres">
      <dgm:prSet presAssocID="{8F3A714C-916C-4595-ABD9-C3DAC03D5A88}" presName="node" presStyleLbl="node1" presStyleIdx="0" presStyleCnt="5">
        <dgm:presLayoutVars>
          <dgm:bulletEnabled val="1"/>
        </dgm:presLayoutVars>
      </dgm:prSet>
      <dgm:spPr/>
    </dgm:pt>
    <dgm:pt modelId="{C784E55E-7909-4921-9C6C-0AA43D435EEA}" type="pres">
      <dgm:prSet presAssocID="{8F3A714C-916C-4595-ABD9-C3DAC03D5A88}" presName="spNode" presStyleCnt="0"/>
      <dgm:spPr/>
    </dgm:pt>
    <dgm:pt modelId="{8FE8F7A1-F9EC-4558-B4C8-5A23EA867745}" type="pres">
      <dgm:prSet presAssocID="{CFDF656A-22C9-474F-B23F-36F4363DB170}" presName="sibTrans" presStyleLbl="sibTrans1D1" presStyleIdx="0" presStyleCnt="5"/>
      <dgm:spPr/>
    </dgm:pt>
    <dgm:pt modelId="{3BE48D23-28F0-4FD2-837A-DA3074ABC90F}" type="pres">
      <dgm:prSet presAssocID="{11FAD886-5C94-46B3-A728-A55748580631}" presName="node" presStyleLbl="node1" presStyleIdx="1" presStyleCnt="5">
        <dgm:presLayoutVars>
          <dgm:bulletEnabled val="1"/>
        </dgm:presLayoutVars>
      </dgm:prSet>
      <dgm:spPr/>
    </dgm:pt>
    <dgm:pt modelId="{940F2D96-3CA8-426A-A631-99DD1B9B5B1B}" type="pres">
      <dgm:prSet presAssocID="{11FAD886-5C94-46B3-A728-A55748580631}" presName="spNode" presStyleCnt="0"/>
      <dgm:spPr/>
    </dgm:pt>
    <dgm:pt modelId="{D26BC204-BC3C-4429-8A2C-78FAA82E0E32}" type="pres">
      <dgm:prSet presAssocID="{11E1D2B0-A346-44E1-B57B-BFD7AA3AB572}" presName="sibTrans" presStyleLbl="sibTrans1D1" presStyleIdx="1" presStyleCnt="5"/>
      <dgm:spPr/>
    </dgm:pt>
    <dgm:pt modelId="{90792E52-C8DB-40A5-88D4-95857E573247}" type="pres">
      <dgm:prSet presAssocID="{5DC95E6D-9180-44C2-A6DC-5315143B6108}" presName="node" presStyleLbl="node1" presStyleIdx="2" presStyleCnt="5">
        <dgm:presLayoutVars>
          <dgm:bulletEnabled val="1"/>
        </dgm:presLayoutVars>
      </dgm:prSet>
      <dgm:spPr/>
    </dgm:pt>
    <dgm:pt modelId="{F44400A4-033F-40AA-ADB1-8894271EBA2E}" type="pres">
      <dgm:prSet presAssocID="{5DC95E6D-9180-44C2-A6DC-5315143B6108}" presName="spNode" presStyleCnt="0"/>
      <dgm:spPr/>
    </dgm:pt>
    <dgm:pt modelId="{EB110FF0-2326-4C45-8DBF-D021598ED107}" type="pres">
      <dgm:prSet presAssocID="{B6ADEFAC-5BE4-4D05-BD67-9DB8F34ADC63}" presName="sibTrans" presStyleLbl="sibTrans1D1" presStyleIdx="2" presStyleCnt="5"/>
      <dgm:spPr/>
    </dgm:pt>
    <dgm:pt modelId="{EC2CBBA3-4EB8-48DF-9CD2-0F84D2049C06}" type="pres">
      <dgm:prSet presAssocID="{159BC9EF-06D3-4107-974F-DC6977FAEED7}" presName="node" presStyleLbl="node1" presStyleIdx="3" presStyleCnt="5">
        <dgm:presLayoutVars>
          <dgm:bulletEnabled val="1"/>
        </dgm:presLayoutVars>
      </dgm:prSet>
      <dgm:spPr/>
    </dgm:pt>
    <dgm:pt modelId="{04650055-2887-41DB-A5FA-A47100ABAC30}" type="pres">
      <dgm:prSet presAssocID="{159BC9EF-06D3-4107-974F-DC6977FAEED7}" presName="spNode" presStyleCnt="0"/>
      <dgm:spPr/>
    </dgm:pt>
    <dgm:pt modelId="{9C34C939-4DCA-4791-B7A7-5B0C232102B5}" type="pres">
      <dgm:prSet presAssocID="{7F235467-5D5B-4AC8-B3A3-AF2062D43F9B}" presName="sibTrans" presStyleLbl="sibTrans1D1" presStyleIdx="3" presStyleCnt="5"/>
      <dgm:spPr/>
    </dgm:pt>
    <dgm:pt modelId="{FF8CE228-6439-4A43-8721-EDB45C1528D7}" type="pres">
      <dgm:prSet presAssocID="{BBC5E3AC-578C-4216-A3C1-AEC41F1D4B86}" presName="node" presStyleLbl="node1" presStyleIdx="4" presStyleCnt="5">
        <dgm:presLayoutVars>
          <dgm:bulletEnabled val="1"/>
        </dgm:presLayoutVars>
      </dgm:prSet>
      <dgm:spPr/>
    </dgm:pt>
    <dgm:pt modelId="{136D99AC-4CE8-475B-AD32-5198766DA265}" type="pres">
      <dgm:prSet presAssocID="{BBC5E3AC-578C-4216-A3C1-AEC41F1D4B86}" presName="spNode" presStyleCnt="0"/>
      <dgm:spPr/>
    </dgm:pt>
    <dgm:pt modelId="{143F02DB-42C5-464D-BCD4-819F02B3062E}" type="pres">
      <dgm:prSet presAssocID="{3E47FE7E-1600-45D9-8DC7-3FF3748E46C5}" presName="sibTrans" presStyleLbl="sibTrans1D1" presStyleIdx="4" presStyleCnt="5"/>
      <dgm:spPr/>
    </dgm:pt>
  </dgm:ptLst>
  <dgm:cxnLst>
    <dgm:cxn modelId="{B1D0CC02-34A5-427E-A112-BFA802CE7EC9}" type="presOf" srcId="{11FAD886-5C94-46B3-A728-A55748580631}" destId="{3BE48D23-28F0-4FD2-837A-DA3074ABC90F}" srcOrd="0" destOrd="0" presId="urn:microsoft.com/office/officeart/2005/8/layout/cycle5"/>
    <dgm:cxn modelId="{06E80B05-23B0-4419-BFCD-90B02F1001AF}" type="presOf" srcId="{8F3A714C-916C-4595-ABD9-C3DAC03D5A88}" destId="{DD597944-AD1E-4910-AFBE-D14EDB6D5CBE}" srcOrd="0" destOrd="0" presId="urn:microsoft.com/office/officeart/2005/8/layout/cycle5"/>
    <dgm:cxn modelId="{AC77CC0D-0E73-4E4E-AAA2-61DFE1718414}" type="presOf" srcId="{159BC9EF-06D3-4107-974F-DC6977FAEED7}" destId="{EC2CBBA3-4EB8-48DF-9CD2-0F84D2049C06}" srcOrd="0" destOrd="0" presId="urn:microsoft.com/office/officeart/2005/8/layout/cycle5"/>
    <dgm:cxn modelId="{9B1E261F-12E3-41D3-9480-EF4E2FA8E9C7}" type="presOf" srcId="{3E47FE7E-1600-45D9-8DC7-3FF3748E46C5}" destId="{143F02DB-42C5-464D-BCD4-819F02B3062E}" srcOrd="0" destOrd="0" presId="urn:microsoft.com/office/officeart/2005/8/layout/cycle5"/>
    <dgm:cxn modelId="{9B678733-1304-43D6-97E7-51144019A408}" type="presOf" srcId="{B6ADEFAC-5BE4-4D05-BD67-9DB8F34ADC63}" destId="{EB110FF0-2326-4C45-8DBF-D021598ED107}" srcOrd="0" destOrd="0" presId="urn:microsoft.com/office/officeart/2005/8/layout/cycle5"/>
    <dgm:cxn modelId="{49CD0A61-224D-4F87-BC96-F16E229B413D}" srcId="{77A3E968-110B-4B54-972E-504E94B7B86D}" destId="{5DC95E6D-9180-44C2-A6DC-5315143B6108}" srcOrd="2" destOrd="0" parTransId="{4412B7C9-4F91-4C7F-8FEB-CE4482945558}" sibTransId="{B6ADEFAC-5BE4-4D05-BD67-9DB8F34ADC63}"/>
    <dgm:cxn modelId="{65ABF26C-4608-48A2-A4A0-32EE7059678E}" type="presOf" srcId="{7F235467-5D5B-4AC8-B3A3-AF2062D43F9B}" destId="{9C34C939-4DCA-4791-B7A7-5B0C232102B5}" srcOrd="0" destOrd="0" presId="urn:microsoft.com/office/officeart/2005/8/layout/cycle5"/>
    <dgm:cxn modelId="{7B99707E-3C83-42BA-9C25-BE8DD0ACA769}" srcId="{77A3E968-110B-4B54-972E-504E94B7B86D}" destId="{11FAD886-5C94-46B3-A728-A55748580631}" srcOrd="1" destOrd="0" parTransId="{A0426D7C-5F27-4F44-94A9-1E36F60F2114}" sibTransId="{11E1D2B0-A346-44E1-B57B-BFD7AA3AB572}"/>
    <dgm:cxn modelId="{559BE080-20E1-4E43-9DCF-020BB6D49641}" srcId="{77A3E968-110B-4B54-972E-504E94B7B86D}" destId="{159BC9EF-06D3-4107-974F-DC6977FAEED7}" srcOrd="3" destOrd="0" parTransId="{01F7B530-E8DC-4807-B1BA-A552E0E2AF15}" sibTransId="{7F235467-5D5B-4AC8-B3A3-AF2062D43F9B}"/>
    <dgm:cxn modelId="{852AE788-A993-4D66-AC43-09A28264E549}" srcId="{77A3E968-110B-4B54-972E-504E94B7B86D}" destId="{BBC5E3AC-578C-4216-A3C1-AEC41F1D4B86}" srcOrd="4" destOrd="0" parTransId="{9E46783A-3A26-4C2D-AD56-C861DFDA59E7}" sibTransId="{3E47FE7E-1600-45D9-8DC7-3FF3748E46C5}"/>
    <dgm:cxn modelId="{D2B51892-40A6-433B-B6B5-9D6A8238EAC2}" type="presOf" srcId="{BBC5E3AC-578C-4216-A3C1-AEC41F1D4B86}" destId="{FF8CE228-6439-4A43-8721-EDB45C1528D7}" srcOrd="0" destOrd="0" presId="urn:microsoft.com/office/officeart/2005/8/layout/cycle5"/>
    <dgm:cxn modelId="{A9B66198-8228-4B87-BC98-4B91C97C8E4A}" srcId="{77A3E968-110B-4B54-972E-504E94B7B86D}" destId="{8F3A714C-916C-4595-ABD9-C3DAC03D5A88}" srcOrd="0" destOrd="0" parTransId="{ECA9CB09-4CA7-4E47-B878-440B64872FD5}" sibTransId="{CFDF656A-22C9-474F-B23F-36F4363DB170}"/>
    <dgm:cxn modelId="{C67A4FA5-02CA-4DB3-ADF9-BFCD9A2C1318}" type="presOf" srcId="{5DC95E6D-9180-44C2-A6DC-5315143B6108}" destId="{90792E52-C8DB-40A5-88D4-95857E573247}" srcOrd="0" destOrd="0" presId="urn:microsoft.com/office/officeart/2005/8/layout/cycle5"/>
    <dgm:cxn modelId="{F00EA2B6-55BD-4CA8-AD56-C272C25F68F2}" type="presOf" srcId="{11E1D2B0-A346-44E1-B57B-BFD7AA3AB572}" destId="{D26BC204-BC3C-4429-8A2C-78FAA82E0E32}" srcOrd="0" destOrd="0" presId="urn:microsoft.com/office/officeart/2005/8/layout/cycle5"/>
    <dgm:cxn modelId="{2F9356BD-8D22-40F4-8BD9-163AAE0B4247}" type="presOf" srcId="{CFDF656A-22C9-474F-B23F-36F4363DB170}" destId="{8FE8F7A1-F9EC-4558-B4C8-5A23EA867745}" srcOrd="0" destOrd="0" presId="urn:microsoft.com/office/officeart/2005/8/layout/cycle5"/>
    <dgm:cxn modelId="{DA82A6F4-009C-4C62-88E7-106A3AA8DA63}" type="presOf" srcId="{77A3E968-110B-4B54-972E-504E94B7B86D}" destId="{32883E45-FBC9-42C4-8C82-15C3A6FA6103}" srcOrd="0" destOrd="0" presId="urn:microsoft.com/office/officeart/2005/8/layout/cycle5"/>
    <dgm:cxn modelId="{28AD9320-B69D-47D2-8993-0F3B9830EA7F}" type="presParOf" srcId="{32883E45-FBC9-42C4-8C82-15C3A6FA6103}" destId="{DD597944-AD1E-4910-AFBE-D14EDB6D5CBE}" srcOrd="0" destOrd="0" presId="urn:microsoft.com/office/officeart/2005/8/layout/cycle5"/>
    <dgm:cxn modelId="{1E788CD1-2D52-428E-8079-EBD9F9F6ABD3}" type="presParOf" srcId="{32883E45-FBC9-42C4-8C82-15C3A6FA6103}" destId="{C784E55E-7909-4921-9C6C-0AA43D435EEA}" srcOrd="1" destOrd="0" presId="urn:microsoft.com/office/officeart/2005/8/layout/cycle5"/>
    <dgm:cxn modelId="{67A5AC1B-C999-41C0-BCEE-EDBD89ECF7FA}" type="presParOf" srcId="{32883E45-FBC9-42C4-8C82-15C3A6FA6103}" destId="{8FE8F7A1-F9EC-4558-B4C8-5A23EA867745}" srcOrd="2" destOrd="0" presId="urn:microsoft.com/office/officeart/2005/8/layout/cycle5"/>
    <dgm:cxn modelId="{D5919DAF-FA42-4944-8970-9891B84AA9CE}" type="presParOf" srcId="{32883E45-FBC9-42C4-8C82-15C3A6FA6103}" destId="{3BE48D23-28F0-4FD2-837A-DA3074ABC90F}" srcOrd="3" destOrd="0" presId="urn:microsoft.com/office/officeart/2005/8/layout/cycle5"/>
    <dgm:cxn modelId="{EDF1F4E5-FDC3-4DFB-918F-7E76EB1C255D}" type="presParOf" srcId="{32883E45-FBC9-42C4-8C82-15C3A6FA6103}" destId="{940F2D96-3CA8-426A-A631-99DD1B9B5B1B}" srcOrd="4" destOrd="0" presId="urn:microsoft.com/office/officeart/2005/8/layout/cycle5"/>
    <dgm:cxn modelId="{A0FDAB0E-96A6-44FC-B6E5-C5115859BFE3}" type="presParOf" srcId="{32883E45-FBC9-42C4-8C82-15C3A6FA6103}" destId="{D26BC204-BC3C-4429-8A2C-78FAA82E0E32}" srcOrd="5" destOrd="0" presId="urn:microsoft.com/office/officeart/2005/8/layout/cycle5"/>
    <dgm:cxn modelId="{2A33B3D2-4273-4B86-86C7-662F198A9537}" type="presParOf" srcId="{32883E45-FBC9-42C4-8C82-15C3A6FA6103}" destId="{90792E52-C8DB-40A5-88D4-95857E573247}" srcOrd="6" destOrd="0" presId="urn:microsoft.com/office/officeart/2005/8/layout/cycle5"/>
    <dgm:cxn modelId="{10E45327-2A15-43A6-967D-1B845220F33B}" type="presParOf" srcId="{32883E45-FBC9-42C4-8C82-15C3A6FA6103}" destId="{F44400A4-033F-40AA-ADB1-8894271EBA2E}" srcOrd="7" destOrd="0" presId="urn:microsoft.com/office/officeart/2005/8/layout/cycle5"/>
    <dgm:cxn modelId="{EEAE425A-B1C7-44B6-BA96-3B71892DD033}" type="presParOf" srcId="{32883E45-FBC9-42C4-8C82-15C3A6FA6103}" destId="{EB110FF0-2326-4C45-8DBF-D021598ED107}" srcOrd="8" destOrd="0" presId="urn:microsoft.com/office/officeart/2005/8/layout/cycle5"/>
    <dgm:cxn modelId="{FFF60BB3-D82C-4499-AEE1-29373B495700}" type="presParOf" srcId="{32883E45-FBC9-42C4-8C82-15C3A6FA6103}" destId="{EC2CBBA3-4EB8-48DF-9CD2-0F84D2049C06}" srcOrd="9" destOrd="0" presId="urn:microsoft.com/office/officeart/2005/8/layout/cycle5"/>
    <dgm:cxn modelId="{47356D00-0118-4492-BA98-29562EAFCEB3}" type="presParOf" srcId="{32883E45-FBC9-42C4-8C82-15C3A6FA6103}" destId="{04650055-2887-41DB-A5FA-A47100ABAC30}" srcOrd="10" destOrd="0" presId="urn:microsoft.com/office/officeart/2005/8/layout/cycle5"/>
    <dgm:cxn modelId="{39DFCD6D-80A0-4AD2-929A-D8BC9BD50D88}" type="presParOf" srcId="{32883E45-FBC9-42C4-8C82-15C3A6FA6103}" destId="{9C34C939-4DCA-4791-B7A7-5B0C232102B5}" srcOrd="11" destOrd="0" presId="urn:microsoft.com/office/officeart/2005/8/layout/cycle5"/>
    <dgm:cxn modelId="{DEC872DB-0C0A-4421-AF71-D39B0AE7ABF3}" type="presParOf" srcId="{32883E45-FBC9-42C4-8C82-15C3A6FA6103}" destId="{FF8CE228-6439-4A43-8721-EDB45C1528D7}" srcOrd="12" destOrd="0" presId="urn:microsoft.com/office/officeart/2005/8/layout/cycle5"/>
    <dgm:cxn modelId="{2889601F-1E8F-4CC3-AD77-61077D74999E}" type="presParOf" srcId="{32883E45-FBC9-42C4-8C82-15C3A6FA6103}" destId="{136D99AC-4CE8-475B-AD32-5198766DA265}" srcOrd="13" destOrd="0" presId="urn:microsoft.com/office/officeart/2005/8/layout/cycle5"/>
    <dgm:cxn modelId="{DB6344E5-E767-487A-BFC6-B221BC1B9FB8}" type="presParOf" srcId="{32883E45-FBC9-42C4-8C82-15C3A6FA6103}" destId="{143F02DB-42C5-464D-BCD4-819F02B3062E}"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52BBC0-8F58-4370-8945-74A42C0D57E4}" type="doc">
      <dgm:prSet loTypeId="urn:microsoft.com/office/officeart/2005/8/layout/cycle4" loCatId="cycle" qsTypeId="urn:microsoft.com/office/officeart/2005/8/quickstyle/simple1" qsCatId="simple" csTypeId="urn:microsoft.com/office/officeart/2005/8/colors/colorful1" csCatId="colorful" phldr="1"/>
      <dgm:spPr/>
      <dgm:t>
        <a:bodyPr/>
        <a:lstStyle/>
        <a:p>
          <a:endParaRPr lang="pl-PL"/>
        </a:p>
      </dgm:t>
    </dgm:pt>
    <dgm:pt modelId="{3218E929-3441-4DDA-9389-7AD8CBCBFE5E}">
      <dgm:prSet phldrT="[Tekst]"/>
      <dgm:spPr/>
      <dgm:t>
        <a:bodyPr/>
        <a:lstStyle/>
        <a:p>
          <a:r>
            <a:rPr lang="pl-PL" dirty="0" err="1"/>
            <a:t>Meet</a:t>
          </a:r>
          <a:r>
            <a:rPr lang="pl-PL" dirty="0"/>
            <a:t> in </a:t>
          </a:r>
          <a:r>
            <a:rPr lang="pl-PL" dirty="0" err="1"/>
            <a:t>private</a:t>
          </a:r>
          <a:endParaRPr lang="pl-PL" dirty="0"/>
        </a:p>
      </dgm:t>
    </dgm:pt>
    <dgm:pt modelId="{81182A74-38BE-4FF5-8746-0BC9DE81D593}" type="parTrans" cxnId="{D5CC3EF1-803E-4E6E-B1C3-1F2EE2D34433}">
      <dgm:prSet/>
      <dgm:spPr/>
      <dgm:t>
        <a:bodyPr/>
        <a:lstStyle/>
        <a:p>
          <a:endParaRPr lang="pl-PL"/>
        </a:p>
      </dgm:t>
    </dgm:pt>
    <dgm:pt modelId="{8D239F81-CE00-42A3-B5A1-1920B625842E}" type="sibTrans" cxnId="{D5CC3EF1-803E-4E6E-B1C3-1F2EE2D34433}">
      <dgm:prSet/>
      <dgm:spPr/>
      <dgm:t>
        <a:bodyPr/>
        <a:lstStyle/>
        <a:p>
          <a:endParaRPr lang="pl-PL"/>
        </a:p>
      </dgm:t>
    </dgm:pt>
    <dgm:pt modelId="{8B3F9A39-D658-4EAA-9A0F-91BADB8A349A}">
      <dgm:prSet phldrT="[Tekst]"/>
      <dgm:spPr/>
      <dgm:t>
        <a:bodyPr/>
        <a:lstStyle/>
        <a:p>
          <a:r>
            <a:rPr lang="pl-PL"/>
            <a:t>Being present and participate </a:t>
          </a:r>
          <a:r>
            <a:rPr lang="en-GB" b="1"/>
            <a:t>effectively</a:t>
          </a:r>
          <a:r>
            <a:rPr lang="pl-PL" b="1"/>
            <a:t> in interrogation</a:t>
          </a:r>
          <a:endParaRPr lang="pl-PL" dirty="0"/>
        </a:p>
      </dgm:t>
    </dgm:pt>
    <dgm:pt modelId="{8FA90791-01E4-4988-8D38-DBA2E8CB173A}" type="parTrans" cxnId="{39785DCA-4DD0-417D-B255-FD84D956D35B}">
      <dgm:prSet/>
      <dgm:spPr/>
      <dgm:t>
        <a:bodyPr/>
        <a:lstStyle/>
        <a:p>
          <a:endParaRPr lang="pl-PL"/>
        </a:p>
      </dgm:t>
    </dgm:pt>
    <dgm:pt modelId="{FE360F7E-59E7-4A7F-AE4B-118619276AA1}" type="sibTrans" cxnId="{39785DCA-4DD0-417D-B255-FD84D956D35B}">
      <dgm:prSet/>
      <dgm:spPr/>
      <dgm:t>
        <a:bodyPr/>
        <a:lstStyle/>
        <a:p>
          <a:endParaRPr lang="pl-PL"/>
        </a:p>
      </dgm:t>
    </dgm:pt>
    <dgm:pt modelId="{C66BF766-DFB7-44FF-9DBB-0DEFD072A15F}">
      <dgm:prSet phldrT="[Tekst]"/>
      <dgm:spPr/>
      <dgm:t>
        <a:bodyPr/>
        <a:lstStyle/>
        <a:p>
          <a:r>
            <a:rPr lang="pl-PL" dirty="0"/>
            <a:t>Access to a </a:t>
          </a:r>
          <a:r>
            <a:rPr lang="pl-PL" dirty="0" err="1"/>
            <a:t>lawyer</a:t>
          </a:r>
          <a:r>
            <a:rPr lang="pl-PL" dirty="0"/>
            <a:t> </a:t>
          </a:r>
          <a:r>
            <a:rPr lang="pl-PL" dirty="0" err="1"/>
            <a:t>before</a:t>
          </a:r>
          <a:r>
            <a:rPr lang="pl-PL" dirty="0"/>
            <a:t> </a:t>
          </a:r>
          <a:r>
            <a:rPr lang="pl-PL" dirty="0" err="1"/>
            <a:t>first</a:t>
          </a:r>
          <a:r>
            <a:rPr lang="pl-PL" dirty="0"/>
            <a:t> </a:t>
          </a:r>
          <a:r>
            <a:rPr lang="pl-PL" dirty="0" err="1"/>
            <a:t>contact</a:t>
          </a:r>
          <a:r>
            <a:rPr lang="pl-PL" dirty="0"/>
            <a:t> with </a:t>
          </a:r>
          <a:r>
            <a:rPr lang="pl-PL" dirty="0" err="1"/>
            <a:t>criminal</a:t>
          </a:r>
          <a:r>
            <a:rPr lang="pl-PL" dirty="0"/>
            <a:t> </a:t>
          </a:r>
          <a:r>
            <a:rPr lang="pl-PL" dirty="0" err="1"/>
            <a:t>proceedings</a:t>
          </a:r>
          <a:r>
            <a:rPr lang="pl-PL" dirty="0"/>
            <a:t> authority</a:t>
          </a:r>
        </a:p>
      </dgm:t>
    </dgm:pt>
    <dgm:pt modelId="{03907894-EAFA-4694-B2D9-492107195993}" type="parTrans" cxnId="{BC809EF9-769F-4987-8C60-7FA9FF68950E}">
      <dgm:prSet/>
      <dgm:spPr/>
      <dgm:t>
        <a:bodyPr/>
        <a:lstStyle/>
        <a:p>
          <a:endParaRPr lang="pl-PL"/>
        </a:p>
      </dgm:t>
    </dgm:pt>
    <dgm:pt modelId="{265E1F4C-EA8B-402E-AB11-1570F382CE9E}" type="sibTrans" cxnId="{BC809EF9-769F-4987-8C60-7FA9FF68950E}">
      <dgm:prSet/>
      <dgm:spPr/>
      <dgm:t>
        <a:bodyPr/>
        <a:lstStyle/>
        <a:p>
          <a:endParaRPr lang="pl-PL"/>
        </a:p>
      </dgm:t>
    </dgm:pt>
    <dgm:pt modelId="{17BDA4D9-26A6-4A0C-A5C3-8F5B982356D6}">
      <dgm:prSet phldrT="[Tekst]"/>
      <dgm:spPr/>
      <dgm:t>
        <a:bodyPr/>
        <a:lstStyle/>
        <a:p>
          <a:r>
            <a:rPr lang="pl-PL" dirty="0" err="1"/>
            <a:t>Communicate</a:t>
          </a:r>
          <a:r>
            <a:rPr lang="pl-PL" dirty="0"/>
            <a:t> </a:t>
          </a:r>
        </a:p>
      </dgm:t>
    </dgm:pt>
    <dgm:pt modelId="{16AC56C5-A744-41F8-ACB2-DD15C77918BE}" type="parTrans" cxnId="{03C7D4BA-6144-45B0-885D-43EE5FA97C48}">
      <dgm:prSet/>
      <dgm:spPr/>
      <dgm:t>
        <a:bodyPr/>
        <a:lstStyle/>
        <a:p>
          <a:endParaRPr lang="pl-PL"/>
        </a:p>
      </dgm:t>
    </dgm:pt>
    <dgm:pt modelId="{30C16257-E3A1-4573-A328-8483C1DF20F3}" type="sibTrans" cxnId="{03C7D4BA-6144-45B0-885D-43EE5FA97C48}">
      <dgm:prSet/>
      <dgm:spPr/>
      <dgm:t>
        <a:bodyPr/>
        <a:lstStyle/>
        <a:p>
          <a:endParaRPr lang="pl-PL"/>
        </a:p>
      </dgm:t>
    </dgm:pt>
    <dgm:pt modelId="{E72AA37E-E3EE-4DEC-99CA-A44FB00011CF}" type="pres">
      <dgm:prSet presAssocID="{A952BBC0-8F58-4370-8945-74A42C0D57E4}" presName="cycleMatrixDiagram" presStyleCnt="0">
        <dgm:presLayoutVars>
          <dgm:chMax val="1"/>
          <dgm:dir/>
          <dgm:animLvl val="lvl"/>
          <dgm:resizeHandles val="exact"/>
        </dgm:presLayoutVars>
      </dgm:prSet>
      <dgm:spPr/>
    </dgm:pt>
    <dgm:pt modelId="{64A8A900-265D-4AB2-BF76-0908E92CE1C4}" type="pres">
      <dgm:prSet presAssocID="{A952BBC0-8F58-4370-8945-74A42C0D57E4}" presName="children" presStyleCnt="0"/>
      <dgm:spPr/>
    </dgm:pt>
    <dgm:pt modelId="{FCE4D6BA-0060-46E2-B951-1EDA7CA10795}" type="pres">
      <dgm:prSet presAssocID="{A952BBC0-8F58-4370-8945-74A42C0D57E4}" presName="childPlaceholder" presStyleCnt="0"/>
      <dgm:spPr/>
    </dgm:pt>
    <dgm:pt modelId="{98365B07-6227-428B-A1A2-D1E5EBD79B84}" type="pres">
      <dgm:prSet presAssocID="{A952BBC0-8F58-4370-8945-74A42C0D57E4}" presName="circle" presStyleCnt="0"/>
      <dgm:spPr/>
    </dgm:pt>
    <dgm:pt modelId="{EC538B39-B9DC-477D-B968-6863162A12EA}" type="pres">
      <dgm:prSet presAssocID="{A952BBC0-8F58-4370-8945-74A42C0D57E4}" presName="quadrant1" presStyleLbl="node1" presStyleIdx="0" presStyleCnt="4">
        <dgm:presLayoutVars>
          <dgm:chMax val="1"/>
          <dgm:bulletEnabled val="1"/>
        </dgm:presLayoutVars>
      </dgm:prSet>
      <dgm:spPr/>
    </dgm:pt>
    <dgm:pt modelId="{AEC2DC30-BE57-4628-BFA6-F3108B7EA265}" type="pres">
      <dgm:prSet presAssocID="{A952BBC0-8F58-4370-8945-74A42C0D57E4}" presName="quadrant2" presStyleLbl="node1" presStyleIdx="1" presStyleCnt="4">
        <dgm:presLayoutVars>
          <dgm:chMax val="1"/>
          <dgm:bulletEnabled val="1"/>
        </dgm:presLayoutVars>
      </dgm:prSet>
      <dgm:spPr/>
    </dgm:pt>
    <dgm:pt modelId="{10008760-F9FF-4FA8-A003-6D0DD74B3D64}" type="pres">
      <dgm:prSet presAssocID="{A952BBC0-8F58-4370-8945-74A42C0D57E4}" presName="quadrant3" presStyleLbl="node1" presStyleIdx="2" presStyleCnt="4">
        <dgm:presLayoutVars>
          <dgm:chMax val="1"/>
          <dgm:bulletEnabled val="1"/>
        </dgm:presLayoutVars>
      </dgm:prSet>
      <dgm:spPr/>
    </dgm:pt>
    <dgm:pt modelId="{A8F78363-7905-49EF-A47E-8506CD012DB3}" type="pres">
      <dgm:prSet presAssocID="{A952BBC0-8F58-4370-8945-74A42C0D57E4}" presName="quadrant4" presStyleLbl="node1" presStyleIdx="3" presStyleCnt="4">
        <dgm:presLayoutVars>
          <dgm:chMax val="1"/>
          <dgm:bulletEnabled val="1"/>
        </dgm:presLayoutVars>
      </dgm:prSet>
      <dgm:spPr/>
    </dgm:pt>
    <dgm:pt modelId="{A8C6FBC8-0644-4564-A550-956CA2D1AA96}" type="pres">
      <dgm:prSet presAssocID="{A952BBC0-8F58-4370-8945-74A42C0D57E4}" presName="quadrantPlaceholder" presStyleCnt="0"/>
      <dgm:spPr/>
    </dgm:pt>
    <dgm:pt modelId="{7DF54DD8-C5CF-4CAE-98A9-B58309E6C961}" type="pres">
      <dgm:prSet presAssocID="{A952BBC0-8F58-4370-8945-74A42C0D57E4}" presName="center1" presStyleLbl="fgShp" presStyleIdx="0" presStyleCnt="2"/>
      <dgm:spPr/>
    </dgm:pt>
    <dgm:pt modelId="{261EBE57-7206-4F74-9CAD-E7AA59D34D17}" type="pres">
      <dgm:prSet presAssocID="{A952BBC0-8F58-4370-8945-74A42C0D57E4}" presName="center2" presStyleLbl="fgShp" presStyleIdx="1" presStyleCnt="2"/>
      <dgm:spPr/>
    </dgm:pt>
  </dgm:ptLst>
  <dgm:cxnLst>
    <dgm:cxn modelId="{158C900D-9A2A-4185-A142-3BC7BA59A700}" type="presOf" srcId="{A952BBC0-8F58-4370-8945-74A42C0D57E4}" destId="{E72AA37E-E3EE-4DEC-99CA-A44FB00011CF}" srcOrd="0" destOrd="0" presId="urn:microsoft.com/office/officeart/2005/8/layout/cycle4"/>
    <dgm:cxn modelId="{AFE9AA42-D068-4874-A85C-C45621A32793}" type="presOf" srcId="{C66BF766-DFB7-44FF-9DBB-0DEFD072A15F}" destId="{10008760-F9FF-4FA8-A003-6D0DD74B3D64}" srcOrd="0" destOrd="0" presId="urn:microsoft.com/office/officeart/2005/8/layout/cycle4"/>
    <dgm:cxn modelId="{BBA25C54-F6E5-41A3-9A76-D05387BAEACC}" type="presOf" srcId="{17BDA4D9-26A6-4A0C-A5C3-8F5B982356D6}" destId="{A8F78363-7905-49EF-A47E-8506CD012DB3}" srcOrd="0" destOrd="0" presId="urn:microsoft.com/office/officeart/2005/8/layout/cycle4"/>
    <dgm:cxn modelId="{97294759-9925-4CF9-A611-72D629B5B3A2}" type="presOf" srcId="{3218E929-3441-4DDA-9389-7AD8CBCBFE5E}" destId="{EC538B39-B9DC-477D-B968-6863162A12EA}" srcOrd="0" destOrd="0" presId="urn:microsoft.com/office/officeart/2005/8/layout/cycle4"/>
    <dgm:cxn modelId="{33931D82-1DA2-4387-9E73-5D2332A06608}" type="presOf" srcId="{8B3F9A39-D658-4EAA-9A0F-91BADB8A349A}" destId="{AEC2DC30-BE57-4628-BFA6-F3108B7EA265}" srcOrd="0" destOrd="0" presId="urn:microsoft.com/office/officeart/2005/8/layout/cycle4"/>
    <dgm:cxn modelId="{03C7D4BA-6144-45B0-885D-43EE5FA97C48}" srcId="{A952BBC0-8F58-4370-8945-74A42C0D57E4}" destId="{17BDA4D9-26A6-4A0C-A5C3-8F5B982356D6}" srcOrd="3" destOrd="0" parTransId="{16AC56C5-A744-41F8-ACB2-DD15C77918BE}" sibTransId="{30C16257-E3A1-4573-A328-8483C1DF20F3}"/>
    <dgm:cxn modelId="{39785DCA-4DD0-417D-B255-FD84D956D35B}" srcId="{A952BBC0-8F58-4370-8945-74A42C0D57E4}" destId="{8B3F9A39-D658-4EAA-9A0F-91BADB8A349A}" srcOrd="1" destOrd="0" parTransId="{8FA90791-01E4-4988-8D38-DBA2E8CB173A}" sibTransId="{FE360F7E-59E7-4A7F-AE4B-118619276AA1}"/>
    <dgm:cxn modelId="{D5CC3EF1-803E-4E6E-B1C3-1F2EE2D34433}" srcId="{A952BBC0-8F58-4370-8945-74A42C0D57E4}" destId="{3218E929-3441-4DDA-9389-7AD8CBCBFE5E}" srcOrd="0" destOrd="0" parTransId="{81182A74-38BE-4FF5-8746-0BC9DE81D593}" sibTransId="{8D239F81-CE00-42A3-B5A1-1920B625842E}"/>
    <dgm:cxn modelId="{BC809EF9-769F-4987-8C60-7FA9FF68950E}" srcId="{A952BBC0-8F58-4370-8945-74A42C0D57E4}" destId="{C66BF766-DFB7-44FF-9DBB-0DEFD072A15F}" srcOrd="2" destOrd="0" parTransId="{03907894-EAFA-4694-B2D9-492107195993}" sibTransId="{265E1F4C-EA8B-402E-AB11-1570F382CE9E}"/>
    <dgm:cxn modelId="{CE768B89-8349-47E6-AE9D-28ACB720CA16}" type="presParOf" srcId="{E72AA37E-E3EE-4DEC-99CA-A44FB00011CF}" destId="{64A8A900-265D-4AB2-BF76-0908E92CE1C4}" srcOrd="0" destOrd="0" presId="urn:microsoft.com/office/officeart/2005/8/layout/cycle4"/>
    <dgm:cxn modelId="{32A72B63-96AA-47BD-ABB2-9FFE7C3AB802}" type="presParOf" srcId="{64A8A900-265D-4AB2-BF76-0908E92CE1C4}" destId="{FCE4D6BA-0060-46E2-B951-1EDA7CA10795}" srcOrd="0" destOrd="0" presId="urn:microsoft.com/office/officeart/2005/8/layout/cycle4"/>
    <dgm:cxn modelId="{0C178FEA-99DD-4026-9122-1C655DD4E44B}" type="presParOf" srcId="{E72AA37E-E3EE-4DEC-99CA-A44FB00011CF}" destId="{98365B07-6227-428B-A1A2-D1E5EBD79B84}" srcOrd="1" destOrd="0" presId="urn:microsoft.com/office/officeart/2005/8/layout/cycle4"/>
    <dgm:cxn modelId="{8E48EB2A-D5AB-4F00-B700-47390E78E04F}" type="presParOf" srcId="{98365B07-6227-428B-A1A2-D1E5EBD79B84}" destId="{EC538B39-B9DC-477D-B968-6863162A12EA}" srcOrd="0" destOrd="0" presId="urn:microsoft.com/office/officeart/2005/8/layout/cycle4"/>
    <dgm:cxn modelId="{541CEFA6-666E-4926-9F7C-B175FAD90EE1}" type="presParOf" srcId="{98365B07-6227-428B-A1A2-D1E5EBD79B84}" destId="{AEC2DC30-BE57-4628-BFA6-F3108B7EA265}" srcOrd="1" destOrd="0" presId="urn:microsoft.com/office/officeart/2005/8/layout/cycle4"/>
    <dgm:cxn modelId="{62A756ED-4687-4CD7-8D85-4AF504F2328E}" type="presParOf" srcId="{98365B07-6227-428B-A1A2-D1E5EBD79B84}" destId="{10008760-F9FF-4FA8-A003-6D0DD74B3D64}" srcOrd="2" destOrd="0" presId="urn:microsoft.com/office/officeart/2005/8/layout/cycle4"/>
    <dgm:cxn modelId="{F203D70C-C7BD-4AE7-BAEE-ED8E3BEDB989}" type="presParOf" srcId="{98365B07-6227-428B-A1A2-D1E5EBD79B84}" destId="{A8F78363-7905-49EF-A47E-8506CD012DB3}" srcOrd="3" destOrd="0" presId="urn:microsoft.com/office/officeart/2005/8/layout/cycle4"/>
    <dgm:cxn modelId="{427AA0A7-B0DC-4A4C-9EDC-803568D41BF6}" type="presParOf" srcId="{98365B07-6227-428B-A1A2-D1E5EBD79B84}" destId="{A8C6FBC8-0644-4564-A550-956CA2D1AA96}" srcOrd="4" destOrd="0" presId="urn:microsoft.com/office/officeart/2005/8/layout/cycle4"/>
    <dgm:cxn modelId="{A892623C-0BB5-49F9-BFBE-213976DEB861}" type="presParOf" srcId="{E72AA37E-E3EE-4DEC-99CA-A44FB00011CF}" destId="{7DF54DD8-C5CF-4CAE-98A9-B58309E6C961}" srcOrd="2" destOrd="0" presId="urn:microsoft.com/office/officeart/2005/8/layout/cycle4"/>
    <dgm:cxn modelId="{B697E66B-BC7D-4846-9E80-AF1CA8BC7DAF}" type="presParOf" srcId="{E72AA37E-E3EE-4DEC-99CA-A44FB00011CF}" destId="{261EBE57-7206-4F74-9CAD-E7AA59D34D1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97944-AD1E-4910-AFBE-D14EDB6D5CBE}">
      <dsp:nvSpPr>
        <dsp:cNvPr id="0" name=""/>
        <dsp:cNvSpPr/>
      </dsp:nvSpPr>
      <dsp:spPr>
        <a:xfrm>
          <a:off x="4640464" y="2830"/>
          <a:ext cx="1890004" cy="122850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t>information</a:t>
          </a:r>
          <a:endParaRPr lang="en-US" sz="1800" kern="1200" dirty="0"/>
        </a:p>
      </dsp:txBody>
      <dsp:txXfrm>
        <a:off x="4700435" y="62801"/>
        <a:ext cx="1770062" cy="1108560"/>
      </dsp:txXfrm>
    </dsp:sp>
    <dsp:sp modelId="{8FE8F7A1-F9EC-4558-B4C8-5A23EA867745}">
      <dsp:nvSpPr>
        <dsp:cNvPr id="0" name=""/>
        <dsp:cNvSpPr/>
      </dsp:nvSpPr>
      <dsp:spPr>
        <a:xfrm>
          <a:off x="3132060" y="617081"/>
          <a:ext cx="4906813" cy="4906813"/>
        </a:xfrm>
        <a:custGeom>
          <a:avLst/>
          <a:gdLst/>
          <a:ahLst/>
          <a:cxnLst/>
          <a:rect l="0" t="0" r="0" b="0"/>
          <a:pathLst>
            <a:path>
              <a:moveTo>
                <a:pt x="3651359" y="312351"/>
              </a:moveTo>
              <a:arcTo wR="2453406" hR="2453406" stAng="17953660" swAng="1211183"/>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3BE48D23-28F0-4FD2-837A-DA3074ABC90F}">
      <dsp:nvSpPr>
        <dsp:cNvPr id="0" name=""/>
        <dsp:cNvSpPr/>
      </dsp:nvSpPr>
      <dsp:spPr>
        <a:xfrm>
          <a:off x="6973793" y="1698093"/>
          <a:ext cx="1890004" cy="1228502"/>
        </a:xfrm>
        <a:prstGeom prst="round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Time to </a:t>
          </a:r>
          <a:r>
            <a:rPr lang="pl-PL" sz="1800" kern="1200" dirty="0" err="1"/>
            <a:t>prepare</a:t>
          </a:r>
          <a:r>
            <a:rPr lang="pl-PL" sz="1800" kern="1200" dirty="0"/>
            <a:t> </a:t>
          </a:r>
          <a:r>
            <a:rPr lang="pl-PL" sz="1800" kern="1200" dirty="0" err="1"/>
            <a:t>defence</a:t>
          </a:r>
          <a:r>
            <a:rPr lang="pl-PL" sz="1800" kern="1200" dirty="0"/>
            <a:t> </a:t>
          </a:r>
          <a:endParaRPr lang="en-US" sz="1800" kern="1200" dirty="0"/>
        </a:p>
      </dsp:txBody>
      <dsp:txXfrm>
        <a:off x="7033764" y="1758064"/>
        <a:ext cx="1770062" cy="1108560"/>
      </dsp:txXfrm>
    </dsp:sp>
    <dsp:sp modelId="{D26BC204-BC3C-4429-8A2C-78FAA82E0E32}">
      <dsp:nvSpPr>
        <dsp:cNvPr id="0" name=""/>
        <dsp:cNvSpPr/>
      </dsp:nvSpPr>
      <dsp:spPr>
        <a:xfrm>
          <a:off x="3132060" y="617081"/>
          <a:ext cx="4906813" cy="4906813"/>
        </a:xfrm>
        <a:custGeom>
          <a:avLst/>
          <a:gdLst/>
          <a:ahLst/>
          <a:cxnLst/>
          <a:rect l="0" t="0" r="0" b="0"/>
          <a:pathLst>
            <a:path>
              <a:moveTo>
                <a:pt x="4900922" y="2623323"/>
              </a:moveTo>
              <a:arcTo wR="2453406" hR="2453406" stAng="21838280" swAng="1359451"/>
            </a:path>
          </a:pathLst>
        </a:custGeom>
        <a:noFill/>
        <a:ln w="6350" cap="flat" cmpd="sng" algn="ctr">
          <a:solidFill>
            <a:schemeClr val="accent3">
              <a:hueOff val="677650"/>
              <a:satOff val="25000"/>
              <a:lumOff val="-367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0792E52-C8DB-40A5-88D4-95857E573247}">
      <dsp:nvSpPr>
        <dsp:cNvPr id="0" name=""/>
        <dsp:cNvSpPr/>
      </dsp:nvSpPr>
      <dsp:spPr>
        <a:xfrm>
          <a:off x="6082541" y="4441085"/>
          <a:ext cx="1890004" cy="1228502"/>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t>Legal</a:t>
          </a:r>
          <a:r>
            <a:rPr lang="pl-PL" sz="1800" kern="1200" dirty="0"/>
            <a:t> </a:t>
          </a:r>
          <a:r>
            <a:rPr lang="pl-PL" sz="1800" kern="1200" dirty="0" err="1"/>
            <a:t>aid</a:t>
          </a:r>
          <a:r>
            <a:rPr lang="pl-PL" sz="1800" kern="1200" dirty="0"/>
            <a:t> </a:t>
          </a:r>
          <a:endParaRPr lang="en-US" sz="1800" kern="1200" dirty="0"/>
        </a:p>
      </dsp:txBody>
      <dsp:txXfrm>
        <a:off x="6142512" y="4501056"/>
        <a:ext cx="1770062" cy="1108560"/>
      </dsp:txXfrm>
    </dsp:sp>
    <dsp:sp modelId="{EB110FF0-2326-4C45-8DBF-D021598ED107}">
      <dsp:nvSpPr>
        <dsp:cNvPr id="0" name=""/>
        <dsp:cNvSpPr/>
      </dsp:nvSpPr>
      <dsp:spPr>
        <a:xfrm>
          <a:off x="3132060" y="617081"/>
          <a:ext cx="4906813" cy="4906813"/>
        </a:xfrm>
        <a:custGeom>
          <a:avLst/>
          <a:gdLst/>
          <a:ahLst/>
          <a:cxnLst/>
          <a:rect l="0" t="0" r="0" b="0"/>
          <a:pathLst>
            <a:path>
              <a:moveTo>
                <a:pt x="2754356" y="4888285"/>
              </a:moveTo>
              <a:arcTo wR="2453406" hR="2453406" stAng="4977240" swAng="845519"/>
            </a:path>
          </a:pathLst>
        </a:custGeom>
        <a:noFill/>
        <a:ln w="6350" cap="flat" cmpd="sng" algn="ctr">
          <a:solidFill>
            <a:schemeClr val="accent3">
              <a:hueOff val="1355300"/>
              <a:satOff val="50000"/>
              <a:lumOff val="-73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C2CBBA3-4EB8-48DF-9CD2-0F84D2049C06}">
      <dsp:nvSpPr>
        <dsp:cNvPr id="0" name=""/>
        <dsp:cNvSpPr/>
      </dsp:nvSpPr>
      <dsp:spPr>
        <a:xfrm>
          <a:off x="3198388" y="4441085"/>
          <a:ext cx="1890004" cy="1228502"/>
        </a:xfrm>
        <a:prstGeom prst="round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Right to </a:t>
          </a:r>
          <a:r>
            <a:rPr lang="pl-PL" sz="1800" kern="1200" dirty="0" err="1"/>
            <a:t>examin</a:t>
          </a:r>
          <a:r>
            <a:rPr lang="pl-PL" sz="1800" kern="1200" dirty="0"/>
            <a:t>/</a:t>
          </a:r>
          <a:r>
            <a:rPr lang="pl-PL" sz="1800" kern="1200" dirty="0" err="1"/>
            <a:t>call</a:t>
          </a:r>
          <a:r>
            <a:rPr lang="pl-PL" sz="1800" kern="1200" dirty="0"/>
            <a:t> </a:t>
          </a:r>
          <a:r>
            <a:rPr lang="pl-PL" sz="1800" kern="1200" dirty="0" err="1"/>
            <a:t>witness</a:t>
          </a:r>
          <a:r>
            <a:rPr lang="pl-PL" sz="1800" kern="1200" dirty="0"/>
            <a:t>/</a:t>
          </a:r>
          <a:r>
            <a:rPr lang="pl-PL" sz="1800" kern="1200" dirty="0" err="1"/>
            <a:t>evidence</a:t>
          </a:r>
          <a:r>
            <a:rPr lang="pl-PL" sz="1800" kern="1200" dirty="0"/>
            <a:t> </a:t>
          </a:r>
          <a:endParaRPr lang="en-US" sz="1800" kern="1200" dirty="0"/>
        </a:p>
      </dsp:txBody>
      <dsp:txXfrm>
        <a:off x="3258359" y="4501056"/>
        <a:ext cx="1770062" cy="1108560"/>
      </dsp:txXfrm>
    </dsp:sp>
    <dsp:sp modelId="{9C34C939-4DCA-4791-B7A7-5B0C232102B5}">
      <dsp:nvSpPr>
        <dsp:cNvPr id="0" name=""/>
        <dsp:cNvSpPr/>
      </dsp:nvSpPr>
      <dsp:spPr>
        <a:xfrm>
          <a:off x="3132060" y="617081"/>
          <a:ext cx="4906813" cy="4906813"/>
        </a:xfrm>
        <a:custGeom>
          <a:avLst/>
          <a:gdLst/>
          <a:ahLst/>
          <a:cxnLst/>
          <a:rect l="0" t="0" r="0" b="0"/>
          <a:pathLst>
            <a:path>
              <a:moveTo>
                <a:pt x="260235" y="3553046"/>
              </a:moveTo>
              <a:arcTo wR="2453406" hR="2453406" stAng="9202270" swAng="1359451"/>
            </a:path>
          </a:pathLst>
        </a:custGeom>
        <a:noFill/>
        <a:ln w="6350" cap="flat" cmpd="sng" algn="ctr">
          <a:solidFill>
            <a:schemeClr val="accent3">
              <a:hueOff val="2032949"/>
              <a:satOff val="75000"/>
              <a:lumOff val="-1102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F8CE228-6439-4A43-8721-EDB45C1528D7}">
      <dsp:nvSpPr>
        <dsp:cNvPr id="0" name=""/>
        <dsp:cNvSpPr/>
      </dsp:nvSpPr>
      <dsp:spPr>
        <a:xfrm>
          <a:off x="2307136" y="1698093"/>
          <a:ext cx="1890004" cy="1228502"/>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t>Interpretor</a:t>
          </a:r>
          <a:r>
            <a:rPr lang="pl-PL" sz="1800" kern="1200" dirty="0"/>
            <a:t> </a:t>
          </a:r>
          <a:endParaRPr lang="en-US" sz="1800" kern="1200" dirty="0"/>
        </a:p>
      </dsp:txBody>
      <dsp:txXfrm>
        <a:off x="2367107" y="1758064"/>
        <a:ext cx="1770062" cy="1108560"/>
      </dsp:txXfrm>
    </dsp:sp>
    <dsp:sp modelId="{143F02DB-42C5-464D-BCD4-819F02B3062E}">
      <dsp:nvSpPr>
        <dsp:cNvPr id="0" name=""/>
        <dsp:cNvSpPr/>
      </dsp:nvSpPr>
      <dsp:spPr>
        <a:xfrm>
          <a:off x="3132060" y="617081"/>
          <a:ext cx="4906813" cy="4906813"/>
        </a:xfrm>
        <a:custGeom>
          <a:avLst/>
          <a:gdLst/>
          <a:ahLst/>
          <a:cxnLst/>
          <a:rect l="0" t="0" r="0" b="0"/>
          <a:pathLst>
            <a:path>
              <a:moveTo>
                <a:pt x="590214" y="857249"/>
              </a:moveTo>
              <a:arcTo wR="2453406" hR="2453406" stAng="13235158" swAng="1211183"/>
            </a:path>
          </a:pathLst>
        </a:custGeom>
        <a:noFill/>
        <a:ln w="6350" cap="flat" cmpd="sng" algn="ctr">
          <a:solidFill>
            <a:schemeClr val="accent3">
              <a:hueOff val="2710599"/>
              <a:satOff val="100000"/>
              <a:lumOff val="-1470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38B39-B9DC-477D-B968-6863162A12EA}">
      <dsp:nvSpPr>
        <dsp:cNvPr id="0" name=""/>
        <dsp:cNvSpPr/>
      </dsp:nvSpPr>
      <dsp:spPr>
        <a:xfrm>
          <a:off x="2768257" y="379256"/>
          <a:ext cx="2881016" cy="2881016"/>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err="1"/>
            <a:t>Meet</a:t>
          </a:r>
          <a:r>
            <a:rPr lang="pl-PL" sz="2000" kern="1200" dirty="0"/>
            <a:t> in </a:t>
          </a:r>
          <a:r>
            <a:rPr lang="pl-PL" sz="2000" kern="1200" dirty="0" err="1"/>
            <a:t>private</a:t>
          </a:r>
          <a:endParaRPr lang="pl-PL" sz="2000" kern="1200" dirty="0"/>
        </a:p>
      </dsp:txBody>
      <dsp:txXfrm>
        <a:off x="3612087" y="1223086"/>
        <a:ext cx="2037186" cy="2037186"/>
      </dsp:txXfrm>
    </dsp:sp>
    <dsp:sp modelId="{AEC2DC30-BE57-4628-BFA6-F3108B7EA265}">
      <dsp:nvSpPr>
        <dsp:cNvPr id="0" name=""/>
        <dsp:cNvSpPr/>
      </dsp:nvSpPr>
      <dsp:spPr>
        <a:xfrm rot="5400000">
          <a:off x="5782346" y="379256"/>
          <a:ext cx="2881016" cy="2881016"/>
        </a:xfrm>
        <a:prstGeom prst="pieWedg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a:t>Being present and participate </a:t>
          </a:r>
          <a:r>
            <a:rPr lang="en-GB" sz="2000" b="1" kern="1200"/>
            <a:t>effectively</a:t>
          </a:r>
          <a:r>
            <a:rPr lang="pl-PL" sz="2000" b="1" kern="1200"/>
            <a:t> in interrogation</a:t>
          </a:r>
          <a:endParaRPr lang="pl-PL" sz="2000" kern="1200" dirty="0"/>
        </a:p>
      </dsp:txBody>
      <dsp:txXfrm rot="-5400000">
        <a:off x="5782346" y="1223086"/>
        <a:ext cx="2037186" cy="2037186"/>
      </dsp:txXfrm>
    </dsp:sp>
    <dsp:sp modelId="{10008760-F9FF-4FA8-A003-6D0DD74B3D64}">
      <dsp:nvSpPr>
        <dsp:cNvPr id="0" name=""/>
        <dsp:cNvSpPr/>
      </dsp:nvSpPr>
      <dsp:spPr>
        <a:xfrm rot="10800000">
          <a:off x="5782346" y="3393345"/>
          <a:ext cx="2881016" cy="2881016"/>
        </a:xfrm>
        <a:prstGeom prst="pieWedg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Access to a </a:t>
          </a:r>
          <a:r>
            <a:rPr lang="pl-PL" sz="2000" kern="1200" dirty="0" err="1"/>
            <a:t>lawyer</a:t>
          </a:r>
          <a:r>
            <a:rPr lang="pl-PL" sz="2000" kern="1200" dirty="0"/>
            <a:t> </a:t>
          </a:r>
          <a:r>
            <a:rPr lang="pl-PL" sz="2000" kern="1200" dirty="0" err="1"/>
            <a:t>before</a:t>
          </a:r>
          <a:r>
            <a:rPr lang="pl-PL" sz="2000" kern="1200" dirty="0"/>
            <a:t> </a:t>
          </a:r>
          <a:r>
            <a:rPr lang="pl-PL" sz="2000" kern="1200" dirty="0" err="1"/>
            <a:t>first</a:t>
          </a:r>
          <a:r>
            <a:rPr lang="pl-PL" sz="2000" kern="1200" dirty="0"/>
            <a:t> </a:t>
          </a:r>
          <a:r>
            <a:rPr lang="pl-PL" sz="2000" kern="1200" dirty="0" err="1"/>
            <a:t>contact</a:t>
          </a:r>
          <a:r>
            <a:rPr lang="pl-PL" sz="2000" kern="1200" dirty="0"/>
            <a:t> with </a:t>
          </a:r>
          <a:r>
            <a:rPr lang="pl-PL" sz="2000" kern="1200" dirty="0" err="1"/>
            <a:t>criminal</a:t>
          </a:r>
          <a:r>
            <a:rPr lang="pl-PL" sz="2000" kern="1200" dirty="0"/>
            <a:t> </a:t>
          </a:r>
          <a:r>
            <a:rPr lang="pl-PL" sz="2000" kern="1200" dirty="0" err="1"/>
            <a:t>proceedings</a:t>
          </a:r>
          <a:r>
            <a:rPr lang="pl-PL" sz="2000" kern="1200" dirty="0"/>
            <a:t> authority</a:t>
          </a:r>
        </a:p>
      </dsp:txBody>
      <dsp:txXfrm rot="10800000">
        <a:off x="5782346" y="3393345"/>
        <a:ext cx="2037186" cy="2037186"/>
      </dsp:txXfrm>
    </dsp:sp>
    <dsp:sp modelId="{A8F78363-7905-49EF-A47E-8506CD012DB3}">
      <dsp:nvSpPr>
        <dsp:cNvPr id="0" name=""/>
        <dsp:cNvSpPr/>
      </dsp:nvSpPr>
      <dsp:spPr>
        <a:xfrm rot="16200000">
          <a:off x="2768257" y="3393345"/>
          <a:ext cx="2881016" cy="2881016"/>
        </a:xfrm>
        <a:prstGeom prst="pieWedg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err="1"/>
            <a:t>Communicate</a:t>
          </a:r>
          <a:r>
            <a:rPr lang="pl-PL" sz="2000" kern="1200" dirty="0"/>
            <a:t> </a:t>
          </a:r>
        </a:p>
      </dsp:txBody>
      <dsp:txXfrm rot="5400000">
        <a:off x="3612087" y="3393345"/>
        <a:ext cx="2037186" cy="2037186"/>
      </dsp:txXfrm>
    </dsp:sp>
    <dsp:sp modelId="{7DF54DD8-C5CF-4CAE-98A9-B58309E6C961}">
      <dsp:nvSpPr>
        <dsp:cNvPr id="0" name=""/>
        <dsp:cNvSpPr/>
      </dsp:nvSpPr>
      <dsp:spPr>
        <a:xfrm>
          <a:off x="5218452" y="2727983"/>
          <a:ext cx="994715" cy="864970"/>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1EBE57-7206-4F74-9CAD-E7AA59D34D17}">
      <dsp:nvSpPr>
        <dsp:cNvPr id="0" name=""/>
        <dsp:cNvSpPr/>
      </dsp:nvSpPr>
      <dsp:spPr>
        <a:xfrm rot="10800000">
          <a:off x="5218452" y="3060664"/>
          <a:ext cx="994715" cy="864970"/>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F4939B-F588-4BC4-8CFD-0EC959C3F67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F1C36FBF-3394-4B1F-845A-7E68E7656F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387B5440-4A35-43EE-B551-61228FE38232}"/>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5" name="Symbol zastępczy stopki 4">
            <a:extLst>
              <a:ext uri="{FF2B5EF4-FFF2-40B4-BE49-F238E27FC236}">
                <a16:creationId xmlns:a16="http://schemas.microsoft.com/office/drawing/2014/main" id="{E8406CE5-277E-4E22-8E64-E25EA8F1D788}"/>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5CDF7C56-D7BA-45F9-B80F-F95337C8A4AD}"/>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292632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C46B20-0BF2-44EC-AB8A-CD5D9C717F23}"/>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5388DC4A-EC93-44AB-A549-34542D602AE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52491934-9FDE-49AC-8024-3AF13CB38C39}"/>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5" name="Symbol zastępczy stopki 4">
            <a:extLst>
              <a:ext uri="{FF2B5EF4-FFF2-40B4-BE49-F238E27FC236}">
                <a16:creationId xmlns:a16="http://schemas.microsoft.com/office/drawing/2014/main" id="{08331D56-445D-4B82-8A2D-F746F07FA20A}"/>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29C7B525-2B88-4AC7-80AD-856AAE6ABA9F}"/>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384338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6E66869-1FFE-483D-BF23-DE1C88EB41E8}"/>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EF43B01A-3B30-4B2E-A6AF-21AFF9BEBBC3}"/>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9753D843-077A-410F-B6B7-43640DD04B60}"/>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5" name="Symbol zastępczy stopki 4">
            <a:extLst>
              <a:ext uri="{FF2B5EF4-FFF2-40B4-BE49-F238E27FC236}">
                <a16:creationId xmlns:a16="http://schemas.microsoft.com/office/drawing/2014/main" id="{62530551-D484-4E9A-B5DF-5D84F599BB8A}"/>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C4FE17BC-2D40-471A-BCCB-B6F84495C59B}"/>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414374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660AAE-9E78-44F4-AD69-0ADC9CC7E0B4}"/>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43B3006D-0A24-4BD9-9256-CFC3E4708A3D}"/>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3F993861-34BD-4F4C-ABBD-205F87AFE794}"/>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5" name="Symbol zastępczy stopki 4">
            <a:extLst>
              <a:ext uri="{FF2B5EF4-FFF2-40B4-BE49-F238E27FC236}">
                <a16:creationId xmlns:a16="http://schemas.microsoft.com/office/drawing/2014/main" id="{EDF109DB-6CF7-4446-AA0D-991C492915DD}"/>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F05216AC-68A1-4D01-A821-DF4A1DEDB5D9}"/>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385576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56490F-A7E6-496B-9A23-39518016AEE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9ACBF023-9E2A-46A8-A067-38FFFC9F9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552B571-3C5A-4C66-88CC-C1113BFEAA1F}"/>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5" name="Symbol zastępczy stopki 4">
            <a:extLst>
              <a:ext uri="{FF2B5EF4-FFF2-40B4-BE49-F238E27FC236}">
                <a16:creationId xmlns:a16="http://schemas.microsoft.com/office/drawing/2014/main" id="{FE406374-4376-4E28-9720-1119A347D060}"/>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5EE808C9-9029-4942-8864-D878B8090D2E}"/>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193093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63153D-8A4F-42A2-B040-BC73F744E225}"/>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4E0AB74B-F747-4017-AB7A-D5BB90182B6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DE1C3D3E-A44B-440E-AFC6-D9C43FF347C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E5ECCBCF-B9AB-4938-ABCB-668AEB376AEB}"/>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6" name="Symbol zastępczy stopki 5">
            <a:extLst>
              <a:ext uri="{FF2B5EF4-FFF2-40B4-BE49-F238E27FC236}">
                <a16:creationId xmlns:a16="http://schemas.microsoft.com/office/drawing/2014/main" id="{CF55B158-89B6-4F9D-948C-98E7756EFEC5}"/>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B7E4E5C8-40F1-4FE8-B783-83EFEA8B10F0}"/>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214371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CAA54-A3C7-4C9E-A1C4-36A75292A3DC}"/>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2C3FB836-48D6-4C6D-ACDE-2165231CA8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8E1D13D5-69B9-4059-9C98-F4E29F5A200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3C72A942-C183-4A8B-A6EA-8E43853EE8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4248960D-4218-4178-8347-1E3EBF330548}"/>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1E2AC42A-7237-4C8C-9C2C-254F248B1F6F}"/>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8" name="Symbol zastępczy stopki 7">
            <a:extLst>
              <a:ext uri="{FF2B5EF4-FFF2-40B4-BE49-F238E27FC236}">
                <a16:creationId xmlns:a16="http://schemas.microsoft.com/office/drawing/2014/main" id="{29C9772D-2D40-4369-97B1-2027EBF14CB3}"/>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F54C2B1B-7CF7-4BEE-AB13-568251302C75}"/>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404775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F9D95E-8D13-4BCB-AE52-E8F1E45E9E10}"/>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5D1DD932-4235-46A7-8D42-C99035C4B6F7}"/>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4" name="Symbol zastępczy stopki 3">
            <a:extLst>
              <a:ext uri="{FF2B5EF4-FFF2-40B4-BE49-F238E27FC236}">
                <a16:creationId xmlns:a16="http://schemas.microsoft.com/office/drawing/2014/main" id="{616DCAD3-7F96-48D1-9A80-84BB65A1F126}"/>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59B996F2-5C62-47C2-B426-669166C1EBD4}"/>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277152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24A6A60-6A4F-49D5-B3D9-A5A1497B5A6A}"/>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3" name="Symbol zastępczy stopki 2">
            <a:extLst>
              <a:ext uri="{FF2B5EF4-FFF2-40B4-BE49-F238E27FC236}">
                <a16:creationId xmlns:a16="http://schemas.microsoft.com/office/drawing/2014/main" id="{1F8C6232-774E-4414-BE41-BCDA8DE000EC}"/>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18164CA4-E854-4DA1-979F-5F26465F16FA}"/>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110841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998A1D-E345-4366-B941-95C565FBC6F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E45F2B06-574A-44CB-B6AA-5E4471FF5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B2C0D5C6-4427-41BC-8BE9-AF1EE70A2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BA25DA4-ED9E-47F9-8185-B4C8A2CDCBEA}"/>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6" name="Symbol zastępczy stopki 5">
            <a:extLst>
              <a:ext uri="{FF2B5EF4-FFF2-40B4-BE49-F238E27FC236}">
                <a16:creationId xmlns:a16="http://schemas.microsoft.com/office/drawing/2014/main" id="{E4E43554-F81E-41D5-B7FF-8E1C9030DAEB}"/>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FB460807-C6F3-4CAD-A1FC-80A8B19EFA33}"/>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35316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11C1C5-FA82-4559-BE58-263BC0F61D2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B34AD1CD-2A2A-4EEE-8987-234FE266F9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BFD09BFC-5244-4A81-B160-302F03CCB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D7261F3-86FF-489E-AE5A-239E4FEDB815}"/>
              </a:ext>
            </a:extLst>
          </p:cNvPr>
          <p:cNvSpPr>
            <a:spLocks noGrp="1"/>
          </p:cNvSpPr>
          <p:nvPr>
            <p:ph type="dt" sz="half" idx="10"/>
          </p:nvPr>
        </p:nvSpPr>
        <p:spPr/>
        <p:txBody>
          <a:bodyPr/>
          <a:lstStyle/>
          <a:p>
            <a:fld id="{CA9570B0-99EF-4DED-9AE8-079932A9E6CE}" type="datetimeFigureOut">
              <a:rPr lang="en-GB" smtClean="0"/>
              <a:t>07/03/2024</a:t>
            </a:fld>
            <a:endParaRPr lang="en-GB"/>
          </a:p>
        </p:txBody>
      </p:sp>
      <p:sp>
        <p:nvSpPr>
          <p:cNvPr id="6" name="Symbol zastępczy stopki 5">
            <a:extLst>
              <a:ext uri="{FF2B5EF4-FFF2-40B4-BE49-F238E27FC236}">
                <a16:creationId xmlns:a16="http://schemas.microsoft.com/office/drawing/2014/main" id="{633DF7C9-7BE4-4134-8CFC-3C134FC8FFF7}"/>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780B93EE-1321-4C5C-AFFD-F7A6DCA689FE}"/>
              </a:ext>
            </a:extLst>
          </p:cNvPr>
          <p:cNvSpPr>
            <a:spLocks noGrp="1"/>
          </p:cNvSpPr>
          <p:nvPr>
            <p:ph type="sldNum" sz="quarter" idx="12"/>
          </p:nvPr>
        </p:nvSpPr>
        <p:spPr/>
        <p:txBody>
          <a:bodyPr/>
          <a:lstStyle/>
          <a:p>
            <a:fld id="{D3C64893-935B-4AC7-88AF-D42847894600}" type="slidenum">
              <a:rPr lang="en-GB" smtClean="0"/>
              <a:t>‹#›</a:t>
            </a:fld>
            <a:endParaRPr lang="en-GB"/>
          </a:p>
        </p:txBody>
      </p:sp>
    </p:spTree>
    <p:extLst>
      <p:ext uri="{BB962C8B-B14F-4D97-AF65-F5344CB8AC3E}">
        <p14:creationId xmlns:p14="http://schemas.microsoft.com/office/powerpoint/2010/main" val="213929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7BA6A43-5463-49A2-9E85-8B5EC33CFE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FD8E3F2E-1F7E-45DD-A65A-AD0CEA3CF4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3030A9DD-D7C2-4139-B449-8C26310520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70B0-99EF-4DED-9AE8-079932A9E6CE}" type="datetimeFigureOut">
              <a:rPr lang="en-GB" smtClean="0"/>
              <a:t>07/03/2024</a:t>
            </a:fld>
            <a:endParaRPr lang="en-GB"/>
          </a:p>
        </p:txBody>
      </p:sp>
      <p:sp>
        <p:nvSpPr>
          <p:cNvPr id="5" name="Symbol zastępczy stopki 4">
            <a:extLst>
              <a:ext uri="{FF2B5EF4-FFF2-40B4-BE49-F238E27FC236}">
                <a16:creationId xmlns:a16="http://schemas.microsoft.com/office/drawing/2014/main" id="{C5F1D73D-4DDD-4771-BA47-8BEF79BFB1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4CBA2291-BAF8-4D5E-B043-25CD75997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64893-935B-4AC7-88AF-D42847894600}" type="slidenum">
              <a:rPr lang="en-GB" smtClean="0"/>
              <a:t>‹#›</a:t>
            </a:fld>
            <a:endParaRPr lang="en-GB"/>
          </a:p>
        </p:txBody>
      </p:sp>
    </p:spTree>
    <p:extLst>
      <p:ext uri="{BB962C8B-B14F-4D97-AF65-F5344CB8AC3E}">
        <p14:creationId xmlns:p14="http://schemas.microsoft.com/office/powerpoint/2010/main" val="620055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39A76B-2E87-448E-B472-50BB9393FED9}"/>
              </a:ext>
            </a:extLst>
          </p:cNvPr>
          <p:cNvSpPr>
            <a:spLocks noGrp="1"/>
          </p:cNvSpPr>
          <p:nvPr>
            <p:ph type="ctrTitle"/>
          </p:nvPr>
        </p:nvSpPr>
        <p:spPr>
          <a:xfrm>
            <a:off x="7464614" y="1783959"/>
            <a:ext cx="4087306" cy="2889114"/>
          </a:xfrm>
        </p:spPr>
        <p:txBody>
          <a:bodyPr anchor="b">
            <a:normAutofit/>
          </a:bodyPr>
          <a:lstStyle/>
          <a:p>
            <a:pPr algn="l"/>
            <a:r>
              <a:rPr lang="pl-PL" sz="5400"/>
              <a:t>EU Criminal Law </a:t>
            </a:r>
            <a:endParaRPr lang="en-GB" sz="5400"/>
          </a:p>
        </p:txBody>
      </p:sp>
      <p:sp>
        <p:nvSpPr>
          <p:cNvPr id="3" name="Podtytuł 2">
            <a:extLst>
              <a:ext uri="{FF2B5EF4-FFF2-40B4-BE49-F238E27FC236}">
                <a16:creationId xmlns:a16="http://schemas.microsoft.com/office/drawing/2014/main" id="{2898F9C3-83B3-41F8-B55F-0258B760A776}"/>
              </a:ext>
            </a:extLst>
          </p:cNvPr>
          <p:cNvSpPr>
            <a:spLocks noGrp="1"/>
          </p:cNvSpPr>
          <p:nvPr>
            <p:ph type="subTitle" idx="1"/>
          </p:nvPr>
        </p:nvSpPr>
        <p:spPr>
          <a:xfrm>
            <a:off x="7464612" y="4750893"/>
            <a:ext cx="4087305" cy="1147863"/>
          </a:xfrm>
        </p:spPr>
        <p:txBody>
          <a:bodyPr anchor="t">
            <a:normAutofit/>
          </a:bodyPr>
          <a:lstStyle/>
          <a:p>
            <a:pPr algn="l"/>
            <a:r>
              <a:rPr lang="pl-PL" sz="2000"/>
              <a:t>Lecture VII </a:t>
            </a:r>
          </a:p>
          <a:p>
            <a:pPr algn="l"/>
            <a:r>
              <a:rPr lang="pl-PL" sz="2000"/>
              <a:t>Rights of the accused </a:t>
            </a:r>
            <a:endParaRPr lang="en-GB" sz="200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Obraz 3" descr="Obraz zawierający tekst, tablica suchościerna&#10;&#10;Opis wygenerowany automatycznie">
            <a:extLst>
              <a:ext uri="{FF2B5EF4-FFF2-40B4-BE49-F238E27FC236}">
                <a16:creationId xmlns:a16="http://schemas.microsoft.com/office/drawing/2014/main" id="{A4D95658-CA52-4176-A2E0-AE9F1416D25E}"/>
              </a:ext>
            </a:extLst>
          </p:cNvPr>
          <p:cNvPicPr>
            <a:picLocks noChangeAspect="1"/>
          </p:cNvPicPr>
          <p:nvPr/>
        </p:nvPicPr>
        <p:blipFill rotWithShape="1">
          <a:blip r:embed="rId2"/>
          <a:srcRect l="1333" r="21966"/>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19862444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D2503196-01B1-EC6D-8158-42BB728C9E3D}"/>
              </a:ext>
            </a:extLst>
          </p:cNvPr>
          <p:cNvGraphicFramePr>
            <a:graphicFrameLocks noGrp="1"/>
          </p:cNvGraphicFramePr>
          <p:nvPr>
            <p:ph idx="1"/>
            <p:extLst>
              <p:ext uri="{D42A27DB-BD31-4B8C-83A1-F6EECF244321}">
                <p14:modId xmlns:p14="http://schemas.microsoft.com/office/powerpoint/2010/main" val="202808212"/>
              </p:ext>
            </p:extLst>
          </p:nvPr>
        </p:nvGraphicFramePr>
        <p:xfrm>
          <a:off x="243192" y="0"/>
          <a:ext cx="11431621" cy="6653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0150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707A9D-C3A1-4F0A-8621-F6F2A54EFCC0}"/>
              </a:ext>
            </a:extLst>
          </p:cNvPr>
          <p:cNvSpPr>
            <a:spLocks noGrp="1"/>
          </p:cNvSpPr>
          <p:nvPr>
            <p:ph type="title"/>
          </p:nvPr>
        </p:nvSpPr>
        <p:spPr>
          <a:xfrm>
            <a:off x="1913468" y="365125"/>
            <a:ext cx="9440332" cy="1325563"/>
          </a:xfrm>
        </p:spPr>
        <p:txBody>
          <a:bodyPr>
            <a:normAutofit/>
          </a:bodyPr>
          <a:lstStyle/>
          <a:p>
            <a:r>
              <a:rPr lang="pl-PL" sz="4200"/>
              <a:t>What does the access to a lawyer mean?</a:t>
            </a:r>
            <a:endParaRPr lang="en-GB" sz="4200"/>
          </a:p>
        </p:txBody>
      </p:sp>
      <p:sp>
        <p:nvSpPr>
          <p:cNvPr id="19" name="Rectangle 18">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6" name="Graphic 15" descr="Sędzia">
            <a:extLst>
              <a:ext uri="{FF2B5EF4-FFF2-40B4-BE49-F238E27FC236}">
                <a16:creationId xmlns:a16="http://schemas.microsoft.com/office/drawing/2014/main" id="{B24C8DA6-78BF-0C76-1AF7-98FB0C345A8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Symbol zastępczy zawartości 2">
            <a:extLst>
              <a:ext uri="{FF2B5EF4-FFF2-40B4-BE49-F238E27FC236}">
                <a16:creationId xmlns:a16="http://schemas.microsoft.com/office/drawing/2014/main" id="{25102B43-4F03-4A46-87A2-C7BA67DCBE00}"/>
              </a:ext>
            </a:extLst>
          </p:cNvPr>
          <p:cNvSpPr>
            <a:spLocks noGrp="1"/>
          </p:cNvSpPr>
          <p:nvPr>
            <p:ph idx="1"/>
          </p:nvPr>
        </p:nvSpPr>
        <p:spPr>
          <a:xfrm>
            <a:off x="838200" y="1825625"/>
            <a:ext cx="10515600" cy="4351338"/>
          </a:xfrm>
        </p:spPr>
        <p:txBody>
          <a:bodyPr>
            <a:normAutofit/>
          </a:bodyPr>
          <a:lstStyle/>
          <a:p>
            <a:pPr marL="0" indent="0" algn="just">
              <a:buNone/>
            </a:pPr>
            <a:r>
              <a:rPr lang="pl-PL" dirty="0" err="1"/>
              <a:t>Lawyer</a:t>
            </a:r>
            <a:r>
              <a:rPr lang="pl-PL" dirty="0"/>
              <a:t>/</a:t>
            </a:r>
            <a:r>
              <a:rPr lang="pl-PL" dirty="0" err="1"/>
              <a:t>defence</a:t>
            </a:r>
            <a:r>
              <a:rPr lang="pl-PL" dirty="0"/>
              <a:t> </a:t>
            </a:r>
            <a:r>
              <a:rPr lang="pl-PL" dirty="0" err="1"/>
              <a:t>lawyer</a:t>
            </a:r>
            <a:r>
              <a:rPr lang="pl-PL" dirty="0"/>
              <a:t> </a:t>
            </a:r>
            <a:r>
              <a:rPr lang="pl-PL" dirty="0" err="1"/>
              <a:t>has</a:t>
            </a:r>
            <a:r>
              <a:rPr lang="pl-PL" dirty="0"/>
              <a:t> a </a:t>
            </a:r>
            <a:r>
              <a:rPr lang="pl-PL" dirty="0" err="1"/>
              <a:t>right</a:t>
            </a:r>
            <a:r>
              <a:rPr lang="pl-PL" dirty="0"/>
              <a:t> to </a:t>
            </a:r>
            <a:r>
              <a:rPr lang="pl-PL" dirty="0" err="1"/>
              <a:t>active</a:t>
            </a:r>
            <a:r>
              <a:rPr lang="pl-PL" dirty="0"/>
              <a:t> </a:t>
            </a:r>
            <a:r>
              <a:rPr lang="pl-PL" dirty="0" err="1"/>
              <a:t>participation</a:t>
            </a:r>
            <a:r>
              <a:rPr lang="pl-PL" dirty="0"/>
              <a:t> </a:t>
            </a:r>
            <a:r>
              <a:rPr lang="pl-PL" dirty="0" err="1"/>
              <a:t>during</a:t>
            </a:r>
            <a:r>
              <a:rPr lang="pl-PL" dirty="0"/>
              <a:t> </a:t>
            </a:r>
            <a:r>
              <a:rPr lang="pl-PL" dirty="0" err="1"/>
              <a:t>procedural</a:t>
            </a:r>
            <a:r>
              <a:rPr lang="pl-PL" dirty="0"/>
              <a:t> </a:t>
            </a:r>
            <a:r>
              <a:rPr lang="pl-PL" dirty="0" err="1"/>
              <a:t>activity</a:t>
            </a:r>
            <a:r>
              <a:rPr lang="pl-PL" dirty="0"/>
              <a:t> (</a:t>
            </a:r>
            <a:r>
              <a:rPr lang="pl-PL" dirty="0" err="1"/>
              <a:t>interrogation</a:t>
            </a:r>
            <a:r>
              <a:rPr lang="pl-PL" dirty="0"/>
              <a:t>/</a:t>
            </a:r>
            <a:r>
              <a:rPr lang="pl-PL" dirty="0" err="1"/>
              <a:t>identity</a:t>
            </a:r>
            <a:r>
              <a:rPr lang="pl-PL" dirty="0"/>
              <a:t> </a:t>
            </a:r>
            <a:r>
              <a:rPr lang="pl-PL" dirty="0" err="1"/>
              <a:t>parade</a:t>
            </a:r>
            <a:r>
              <a:rPr lang="pl-PL" dirty="0"/>
              <a:t> etc.)</a:t>
            </a:r>
          </a:p>
          <a:p>
            <a:pPr marL="0" indent="0" algn="just">
              <a:buNone/>
            </a:pPr>
            <a:endParaRPr lang="pl-PL" dirty="0"/>
          </a:p>
          <a:p>
            <a:pPr marL="0" indent="0" algn="just">
              <a:buNone/>
            </a:pPr>
            <a:r>
              <a:rPr lang="pl-PL" dirty="0"/>
              <a:t>Not </a:t>
            </a:r>
            <a:r>
              <a:rPr lang="pl-PL" dirty="0" err="1"/>
              <a:t>enugh</a:t>
            </a:r>
            <a:r>
              <a:rPr lang="pl-PL" dirty="0"/>
              <a:t>/</a:t>
            </a:r>
            <a:r>
              <a:rPr lang="en-GB" dirty="0"/>
              <a:t>not sufficient - ensuring the presence of a defence lawyer who can only observe the course of the proceedings without being able to influence them</a:t>
            </a:r>
            <a:r>
              <a:rPr lang="pl-PL" dirty="0"/>
              <a:t> </a:t>
            </a:r>
            <a:endParaRPr lang="en-GB" dirty="0"/>
          </a:p>
        </p:txBody>
      </p:sp>
    </p:spTree>
    <p:extLst>
      <p:ext uri="{BB962C8B-B14F-4D97-AF65-F5344CB8AC3E}">
        <p14:creationId xmlns:p14="http://schemas.microsoft.com/office/powerpoint/2010/main" val="225379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66D5E5F5-0A45-4EE2-AD05-4096B7F56934}"/>
              </a:ext>
            </a:extLst>
          </p:cNvPr>
          <p:cNvSpPr>
            <a:spLocks noGrp="1"/>
          </p:cNvSpPr>
          <p:nvPr>
            <p:ph type="title"/>
          </p:nvPr>
        </p:nvSpPr>
        <p:spPr>
          <a:xfrm>
            <a:off x="1115568" y="548640"/>
            <a:ext cx="10168128" cy="1179576"/>
          </a:xfrm>
        </p:spPr>
        <p:txBody>
          <a:bodyPr>
            <a:normAutofit/>
          </a:bodyPr>
          <a:lstStyle/>
          <a:p>
            <a:r>
              <a:rPr lang="pl-PL" sz="4000"/>
              <a:t>States obligations</a:t>
            </a:r>
            <a:endParaRPr lang="en-GB" sz="40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ymbol zastępczy zawartości 2">
            <a:extLst>
              <a:ext uri="{FF2B5EF4-FFF2-40B4-BE49-F238E27FC236}">
                <a16:creationId xmlns:a16="http://schemas.microsoft.com/office/drawing/2014/main" id="{F412A129-604B-4ADF-AB8B-9D68EECB1D0A}"/>
              </a:ext>
            </a:extLst>
          </p:cNvPr>
          <p:cNvSpPr>
            <a:spLocks noGrp="1"/>
          </p:cNvSpPr>
          <p:nvPr>
            <p:ph idx="1"/>
          </p:nvPr>
        </p:nvSpPr>
        <p:spPr>
          <a:xfrm>
            <a:off x="1115568" y="2481943"/>
            <a:ext cx="10168128" cy="3695020"/>
          </a:xfrm>
        </p:spPr>
        <p:txBody>
          <a:bodyPr>
            <a:normAutofit/>
          </a:bodyPr>
          <a:lstStyle/>
          <a:p>
            <a:pPr algn="just"/>
            <a:r>
              <a:rPr lang="en-GB" sz="2400" dirty="0"/>
              <a:t>Member States </a:t>
            </a:r>
            <a:r>
              <a:rPr lang="pl-PL" sz="2400" dirty="0"/>
              <a:t>(</a:t>
            </a:r>
            <a:r>
              <a:rPr lang="pl-PL" sz="2400" dirty="0" err="1"/>
              <a:t>national</a:t>
            </a:r>
            <a:r>
              <a:rPr lang="pl-PL" sz="2400" dirty="0"/>
              <a:t> </a:t>
            </a:r>
            <a:r>
              <a:rPr lang="pl-PL" sz="2400" dirty="0" err="1"/>
              <a:t>authorities</a:t>
            </a:r>
            <a:r>
              <a:rPr lang="pl-PL" sz="2400" dirty="0"/>
              <a:t>) </a:t>
            </a:r>
            <a:r>
              <a:rPr lang="en-GB" sz="2400" dirty="0"/>
              <a:t>are obliged to make information on the possibility of lawyers' assistance available. </a:t>
            </a:r>
          </a:p>
          <a:p>
            <a:pPr algn="just"/>
            <a:r>
              <a:rPr lang="en-GB" sz="2400" dirty="0"/>
              <a:t>For example, lists of lawyers providing legal assistance or lists of lawyers</a:t>
            </a:r>
            <a:r>
              <a:rPr lang="pl-PL" sz="2400" dirty="0"/>
              <a:t>’</a:t>
            </a:r>
            <a:r>
              <a:rPr lang="en-GB" sz="2400" dirty="0"/>
              <a:t> </a:t>
            </a:r>
            <a:r>
              <a:rPr lang="pl-PL" sz="2400" dirty="0" err="1"/>
              <a:t>duty</a:t>
            </a:r>
            <a:r>
              <a:rPr lang="pl-PL" sz="2400" dirty="0"/>
              <a:t> in </a:t>
            </a:r>
            <a:r>
              <a:rPr lang="en-GB" sz="2400" dirty="0"/>
              <a:t>a given day. </a:t>
            </a:r>
          </a:p>
          <a:p>
            <a:pPr algn="just"/>
            <a:r>
              <a:rPr lang="en-GB" sz="2400" dirty="0"/>
              <a:t>The suspect/suspect</a:t>
            </a:r>
            <a:r>
              <a:rPr lang="pl-PL" sz="2400" dirty="0" err="1"/>
              <a:t>ed</a:t>
            </a:r>
            <a:r>
              <a:rPr lang="pl-PL" sz="2400" dirty="0"/>
              <a:t> person</a:t>
            </a:r>
            <a:r>
              <a:rPr lang="en-GB" sz="2400" dirty="0"/>
              <a:t> must also be informed of the right to a lawyer/the right to access a lawyer.</a:t>
            </a:r>
          </a:p>
        </p:txBody>
      </p:sp>
    </p:spTree>
    <p:extLst>
      <p:ext uri="{BB962C8B-B14F-4D97-AF65-F5344CB8AC3E}">
        <p14:creationId xmlns:p14="http://schemas.microsoft.com/office/powerpoint/2010/main" val="29611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4C3A5D-1263-4C72-BE9D-1B6AC6F579BB}"/>
              </a:ext>
            </a:extLst>
          </p:cNvPr>
          <p:cNvSpPr>
            <a:spLocks noGrp="1"/>
          </p:cNvSpPr>
          <p:nvPr>
            <p:ph type="title"/>
          </p:nvPr>
        </p:nvSpPr>
        <p:spPr>
          <a:xfrm>
            <a:off x="638978" y="365125"/>
            <a:ext cx="10714822" cy="1325563"/>
          </a:xfrm>
        </p:spPr>
        <p:txBody>
          <a:bodyPr>
            <a:normAutofit/>
          </a:bodyPr>
          <a:lstStyle/>
          <a:p>
            <a:r>
              <a:rPr lang="en-GB" dirty="0"/>
              <a:t>General conditions for applying temporary derogations</a:t>
            </a:r>
            <a:r>
              <a:rPr lang="pl-PL" dirty="0"/>
              <a:t> – </a:t>
            </a:r>
            <a:r>
              <a:rPr lang="pl-PL" dirty="0" err="1"/>
              <a:t>article</a:t>
            </a:r>
            <a:r>
              <a:rPr lang="pl-PL" dirty="0"/>
              <a:t> 8</a:t>
            </a:r>
            <a:endParaRPr lang="en-GB" dirty="0"/>
          </a:p>
        </p:txBody>
      </p:sp>
      <p:sp>
        <p:nvSpPr>
          <p:cNvPr id="3" name="Symbol zastępczy zawartości 2">
            <a:extLst>
              <a:ext uri="{FF2B5EF4-FFF2-40B4-BE49-F238E27FC236}">
                <a16:creationId xmlns:a16="http://schemas.microsoft.com/office/drawing/2014/main" id="{E665BFAD-F014-49E4-8E37-0F213FAFAF36}"/>
              </a:ext>
            </a:extLst>
          </p:cNvPr>
          <p:cNvSpPr>
            <a:spLocks noGrp="1"/>
          </p:cNvSpPr>
          <p:nvPr>
            <p:ph idx="1"/>
          </p:nvPr>
        </p:nvSpPr>
        <p:spPr>
          <a:xfrm>
            <a:off x="638978" y="1825625"/>
            <a:ext cx="11149070" cy="4667250"/>
          </a:xfrm>
        </p:spPr>
        <p:txBody>
          <a:bodyPr>
            <a:normAutofit/>
          </a:bodyPr>
          <a:lstStyle/>
          <a:p>
            <a:pPr marL="0" indent="0" algn="just">
              <a:buNone/>
            </a:pPr>
            <a:r>
              <a:rPr lang="en-GB" sz="2000" dirty="0"/>
              <a:t>1.   Any temporary derogation under Article 3(5) or (6) or under Article 5(3) shall</a:t>
            </a:r>
          </a:p>
          <a:p>
            <a:pPr marL="457200" lvl="1" indent="0" algn="just">
              <a:buNone/>
            </a:pPr>
            <a:r>
              <a:rPr lang="en-GB" sz="1800" dirty="0"/>
              <a:t>(a)</a:t>
            </a:r>
            <a:r>
              <a:rPr lang="pl-PL" sz="1800" dirty="0"/>
              <a:t> </a:t>
            </a:r>
            <a:r>
              <a:rPr lang="en-GB" sz="1800" b="1" dirty="0">
                <a:solidFill>
                  <a:srgbClr val="FF0000"/>
                </a:solidFill>
              </a:rPr>
              <a:t>be proportionate and not go beyond what is necessary;</a:t>
            </a:r>
          </a:p>
          <a:p>
            <a:pPr marL="457200" lvl="1" indent="0" algn="just">
              <a:buNone/>
            </a:pPr>
            <a:r>
              <a:rPr lang="en-GB" sz="1800" dirty="0"/>
              <a:t>(b)</a:t>
            </a:r>
            <a:r>
              <a:rPr lang="pl-PL" sz="1800" dirty="0"/>
              <a:t> </a:t>
            </a:r>
            <a:r>
              <a:rPr lang="en-GB" sz="1800" b="1" dirty="0">
                <a:solidFill>
                  <a:srgbClr val="FF0000"/>
                </a:solidFill>
              </a:rPr>
              <a:t>be strictly limited in time;</a:t>
            </a:r>
          </a:p>
          <a:p>
            <a:pPr marL="457200" lvl="1" indent="0" algn="just">
              <a:buNone/>
            </a:pPr>
            <a:r>
              <a:rPr lang="en-GB" sz="1800" dirty="0"/>
              <a:t>(c)</a:t>
            </a:r>
            <a:r>
              <a:rPr lang="pl-PL" sz="1800" dirty="0"/>
              <a:t> </a:t>
            </a:r>
            <a:r>
              <a:rPr lang="en-GB" sz="1800" b="1" dirty="0">
                <a:solidFill>
                  <a:srgbClr val="FF0000"/>
                </a:solidFill>
              </a:rPr>
              <a:t>not be based exclusively on the type or the seriousness of the alleged offence; and</a:t>
            </a:r>
          </a:p>
          <a:p>
            <a:pPr marL="457200" lvl="1" indent="0" algn="just">
              <a:buNone/>
            </a:pPr>
            <a:r>
              <a:rPr lang="en-GB" sz="1800" dirty="0"/>
              <a:t>(d)</a:t>
            </a:r>
            <a:r>
              <a:rPr lang="pl-PL" sz="1800" dirty="0"/>
              <a:t> </a:t>
            </a:r>
            <a:r>
              <a:rPr lang="en-GB" sz="1800" b="1" dirty="0">
                <a:solidFill>
                  <a:srgbClr val="FF0000"/>
                </a:solidFill>
              </a:rPr>
              <a:t>not prejudice the overall fairness of the proceedings.</a:t>
            </a:r>
          </a:p>
          <a:p>
            <a:pPr marL="0" indent="0" algn="just">
              <a:buNone/>
            </a:pPr>
            <a:r>
              <a:rPr lang="en-GB" sz="2000" dirty="0"/>
              <a:t>2.   Temporary derogations under Article 3(5) or (6) </a:t>
            </a:r>
            <a:r>
              <a:rPr lang="en-GB" sz="2000" b="1" dirty="0"/>
              <a:t>may be authorised only by a duly reasoned decision taken on a case-by-case basis, either by a judicial authority, or by another competent authority on condition that the decision can be submitted to judicial review</a:t>
            </a:r>
            <a:r>
              <a:rPr lang="en-GB" sz="2000" dirty="0"/>
              <a:t>. The duly reasoned decision shall be recorded using the recording procedure in accordance with the law of the Member State concerned.</a:t>
            </a:r>
          </a:p>
          <a:p>
            <a:pPr marL="0" indent="0" algn="just">
              <a:buNone/>
            </a:pPr>
            <a:r>
              <a:rPr lang="en-GB" sz="2000" dirty="0"/>
              <a:t>3.   Temporary derogations under Article 5(3) may be authorised only on a case-by-case basis, either by a judicial authority, or by another competent authority on condition that the decision can be submitted to judicial review.</a:t>
            </a:r>
          </a:p>
        </p:txBody>
      </p:sp>
    </p:spTree>
    <p:extLst>
      <p:ext uri="{BB962C8B-B14F-4D97-AF65-F5344CB8AC3E}">
        <p14:creationId xmlns:p14="http://schemas.microsoft.com/office/powerpoint/2010/main" val="65609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A90F2018-E34D-48D4-ABDE-8A8E8B825B7C}"/>
              </a:ext>
            </a:extLst>
          </p:cNvPr>
          <p:cNvSpPr>
            <a:spLocks noGrp="1"/>
          </p:cNvSpPr>
          <p:nvPr>
            <p:ph type="title"/>
          </p:nvPr>
        </p:nvSpPr>
        <p:spPr>
          <a:xfrm>
            <a:off x="643467" y="321734"/>
            <a:ext cx="10905066" cy="1135737"/>
          </a:xfrm>
        </p:spPr>
        <p:txBody>
          <a:bodyPr>
            <a:normAutofit/>
          </a:bodyPr>
          <a:lstStyle/>
          <a:p>
            <a:r>
              <a:rPr lang="pl-PL" sz="3600"/>
              <a:t>Vaiwier of the right to access to a lawyer – article 9</a:t>
            </a:r>
            <a:endParaRPr lang="en-GB" sz="3600"/>
          </a:p>
        </p:txBody>
      </p:sp>
      <p:sp>
        <p:nvSpPr>
          <p:cNvPr id="3" name="Symbol zastępczy zawartości 2">
            <a:extLst>
              <a:ext uri="{FF2B5EF4-FFF2-40B4-BE49-F238E27FC236}">
                <a16:creationId xmlns:a16="http://schemas.microsoft.com/office/drawing/2014/main" id="{C97E2049-7D72-42F2-8693-8C47BAB4D459}"/>
              </a:ext>
            </a:extLst>
          </p:cNvPr>
          <p:cNvSpPr>
            <a:spLocks noGrp="1"/>
          </p:cNvSpPr>
          <p:nvPr>
            <p:ph idx="1"/>
          </p:nvPr>
        </p:nvSpPr>
        <p:spPr>
          <a:xfrm>
            <a:off x="643467" y="1782981"/>
            <a:ext cx="10905066" cy="4393982"/>
          </a:xfrm>
        </p:spPr>
        <p:txBody>
          <a:bodyPr>
            <a:normAutofit/>
          </a:bodyPr>
          <a:lstStyle/>
          <a:p>
            <a:pPr marL="0" indent="0" algn="just">
              <a:buNone/>
            </a:pPr>
            <a:r>
              <a:rPr lang="en-GB" sz="2000" dirty="0"/>
              <a:t>1.   Without prejudice to national law requiring the mandatory presence or assistance of a lawyer, Member States shall ensure that, in relation to any waiver of a right referred to in Articles 3 and 10:</a:t>
            </a:r>
          </a:p>
          <a:p>
            <a:pPr marL="457200" lvl="1" indent="0" algn="just">
              <a:buNone/>
            </a:pPr>
            <a:r>
              <a:rPr lang="en-GB" sz="2000" dirty="0"/>
              <a:t>(a)</a:t>
            </a:r>
            <a:r>
              <a:rPr lang="pl-PL" sz="2000" dirty="0"/>
              <a:t> </a:t>
            </a:r>
            <a:r>
              <a:rPr lang="en-GB" sz="2000" dirty="0"/>
              <a:t>the </a:t>
            </a:r>
            <a:r>
              <a:rPr lang="en-GB" sz="2000" b="1" dirty="0"/>
              <a:t>suspect or accused person has been provided, orally or in writing</a:t>
            </a:r>
            <a:r>
              <a:rPr lang="en-GB" sz="2000" dirty="0"/>
              <a:t>, with </a:t>
            </a:r>
            <a:r>
              <a:rPr lang="en-GB" sz="2000" b="1" dirty="0"/>
              <a:t>clear and sufficient information in simple and understandable language about the content of the right concerned and the possible consequences of waiving</a:t>
            </a:r>
            <a:r>
              <a:rPr lang="en-GB" sz="2000" dirty="0"/>
              <a:t> it; and</a:t>
            </a:r>
          </a:p>
          <a:p>
            <a:pPr marL="457200" lvl="1" indent="0" algn="just">
              <a:buNone/>
            </a:pPr>
            <a:r>
              <a:rPr lang="en-GB" sz="2000" dirty="0"/>
              <a:t>(b)</a:t>
            </a:r>
            <a:r>
              <a:rPr lang="pl-PL" sz="2000" dirty="0"/>
              <a:t> </a:t>
            </a:r>
            <a:r>
              <a:rPr lang="en-GB" sz="2000" dirty="0"/>
              <a:t>the waiver is given </a:t>
            </a:r>
            <a:r>
              <a:rPr lang="en-GB" sz="2000" b="1" dirty="0"/>
              <a:t>voluntarily and unequivocally.</a:t>
            </a:r>
          </a:p>
          <a:p>
            <a:pPr marL="0" indent="0" algn="just">
              <a:buNone/>
            </a:pPr>
            <a:r>
              <a:rPr lang="en-GB" sz="2000" dirty="0">
                <a:solidFill>
                  <a:srgbClr val="FF0000"/>
                </a:solidFill>
              </a:rPr>
              <a:t>2.   The waiver, which can be made in writing or orally, shall be noted, as well as the circumstances under which the waiver was given, using the recording procedure in accordance with the law of the Member State concerned.</a:t>
            </a:r>
          </a:p>
          <a:p>
            <a:pPr marL="0" indent="0" algn="just">
              <a:buNone/>
            </a:pPr>
            <a:r>
              <a:rPr lang="en-GB" sz="2000" dirty="0"/>
              <a:t>3.   Member States shall ensure that suspects or accused persons may revoke a waiver subsequently at any point during the criminal proceedings and that they are informed about that possibility. Such a revocation shall have effect from the moment it is made.</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4892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8721136-EB71-428C-8ECD-264BBCCD71C5}"/>
              </a:ext>
            </a:extLst>
          </p:cNvPr>
          <p:cNvSpPr>
            <a:spLocks noGrp="1"/>
          </p:cNvSpPr>
          <p:nvPr>
            <p:ph type="title"/>
          </p:nvPr>
        </p:nvSpPr>
        <p:spPr>
          <a:xfrm>
            <a:off x="643467" y="321734"/>
            <a:ext cx="10905066" cy="1135737"/>
          </a:xfrm>
        </p:spPr>
        <p:txBody>
          <a:bodyPr>
            <a:normAutofit/>
          </a:bodyPr>
          <a:lstStyle/>
          <a:p>
            <a:r>
              <a:rPr lang="en-GB" sz="3600" i="1"/>
              <a:t>Article 12</a:t>
            </a:r>
            <a:br>
              <a:rPr lang="en-GB" sz="3600" i="1"/>
            </a:br>
            <a:r>
              <a:rPr lang="en-GB" sz="3600" b="1"/>
              <a:t>Remedies</a:t>
            </a:r>
            <a:endParaRPr lang="en-GB" sz="3600"/>
          </a:p>
        </p:txBody>
      </p:sp>
      <p:sp>
        <p:nvSpPr>
          <p:cNvPr id="3" name="Symbol zastępczy zawartości 2">
            <a:extLst>
              <a:ext uri="{FF2B5EF4-FFF2-40B4-BE49-F238E27FC236}">
                <a16:creationId xmlns:a16="http://schemas.microsoft.com/office/drawing/2014/main" id="{AB5E274E-9521-4564-AF91-40AEDB4A5EDD}"/>
              </a:ext>
            </a:extLst>
          </p:cNvPr>
          <p:cNvSpPr>
            <a:spLocks noGrp="1"/>
          </p:cNvSpPr>
          <p:nvPr>
            <p:ph idx="1"/>
          </p:nvPr>
        </p:nvSpPr>
        <p:spPr>
          <a:xfrm>
            <a:off x="643467" y="1782981"/>
            <a:ext cx="10905066" cy="4393982"/>
          </a:xfrm>
        </p:spPr>
        <p:txBody>
          <a:bodyPr>
            <a:normAutofit lnSpcReduction="10000"/>
          </a:bodyPr>
          <a:lstStyle/>
          <a:p>
            <a:pPr algn="just"/>
            <a:r>
              <a:rPr lang="en-GB" dirty="0"/>
              <a:t>1.   Member States shall ensure that suspects or accused persons in criminal proceedings, as well as requested persons in European arrest warrant proceedings, have </a:t>
            </a:r>
            <a:r>
              <a:rPr lang="en-GB" b="1" dirty="0"/>
              <a:t>an effective remedy under national law in the event of a breach of the rights under this Directive.</a:t>
            </a:r>
          </a:p>
          <a:p>
            <a:pPr algn="just"/>
            <a:r>
              <a:rPr lang="en-GB" dirty="0"/>
              <a:t>2.   Without prejudice to national rules and systems on the admissibility of evidence, Member States shall ensure that, in criminal proceedings, in the assessment of statements made by suspects or accused persons or of evidence obtained in breach of their right to a lawyer or in cases where a derogation to this right was authorised in accordance with Article 3(6), the rights of the defence and the fairness of the proceedings are respected.</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2184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C080C455-EF2B-4196-90C7-5CF594703161}"/>
              </a:ext>
            </a:extLst>
          </p:cNvPr>
          <p:cNvSpPr>
            <a:spLocks noGrp="1"/>
          </p:cNvSpPr>
          <p:nvPr>
            <p:ph type="title"/>
          </p:nvPr>
        </p:nvSpPr>
        <p:spPr>
          <a:xfrm>
            <a:off x="643467" y="321734"/>
            <a:ext cx="10905066" cy="1135737"/>
          </a:xfrm>
        </p:spPr>
        <p:txBody>
          <a:bodyPr>
            <a:normAutofit/>
          </a:bodyPr>
          <a:lstStyle/>
          <a:p>
            <a:r>
              <a:rPr lang="pl-PL" sz="3600"/>
              <a:t>Recital 50</a:t>
            </a:r>
            <a:endParaRPr lang="en-GB" sz="3600"/>
          </a:p>
        </p:txBody>
      </p:sp>
      <p:sp>
        <p:nvSpPr>
          <p:cNvPr id="3" name="Symbol zastępczy zawartości 2">
            <a:extLst>
              <a:ext uri="{FF2B5EF4-FFF2-40B4-BE49-F238E27FC236}">
                <a16:creationId xmlns:a16="http://schemas.microsoft.com/office/drawing/2014/main" id="{C546DF77-741A-4D97-94BF-DFE35D534395}"/>
              </a:ext>
            </a:extLst>
          </p:cNvPr>
          <p:cNvSpPr>
            <a:spLocks noGrp="1"/>
          </p:cNvSpPr>
          <p:nvPr>
            <p:ph idx="1"/>
          </p:nvPr>
        </p:nvSpPr>
        <p:spPr>
          <a:xfrm>
            <a:off x="643467" y="1782981"/>
            <a:ext cx="10905066" cy="4393982"/>
          </a:xfrm>
        </p:spPr>
        <p:txBody>
          <a:bodyPr>
            <a:normAutofit/>
          </a:bodyPr>
          <a:lstStyle/>
          <a:p>
            <a:pPr marL="0" indent="0" algn="just">
              <a:buNone/>
            </a:pPr>
            <a:r>
              <a:rPr lang="en-GB" sz="2000" dirty="0"/>
              <a:t>Member States should ensure that in the assessment of statements made by suspects or accused persons or of evidence obtained in breach of their right to a lawyer, or in cases where a derogation from that right was authorised in accordance with this Directive, the rights of the defence and the fairness of the proceedings are respected</a:t>
            </a:r>
            <a:r>
              <a:rPr lang="en-GB" sz="2000" b="1" dirty="0"/>
              <a:t>. </a:t>
            </a:r>
            <a:r>
              <a:rPr lang="en-GB" sz="2000" b="1" dirty="0">
                <a:solidFill>
                  <a:srgbClr val="FF0000"/>
                </a:solidFill>
              </a:rPr>
              <a:t>In this context, regard should be had to the case-law of the European Court of Human Rights, which has established that the rights of the defence will, in principle, be irretrievably prejudiced when incriminating statements made during police interrogation without access to a lawyer are used for a conviction</a:t>
            </a:r>
            <a:r>
              <a:rPr lang="en-GB" sz="2000" dirty="0"/>
              <a:t>. This should be without prejudice to the use of statements for other purposes permitted under national law, such as the need to execute urgent investigative acts to avoid the perpetration of other offences or serious adverse consequences for any person or related to an urgent need to prevent substantial jeopardy to criminal proceedings where access to a lawyer or delaying the investigation would irretrievably prejudice the ongoing investigations regarding a serious crime. Further, this should be without prejudice to national rules or systems regarding admissibility of evidence, and should not prevent Member States from maintaining a system whereby all existing evidence can be adduced before a court or a judge, without there being any separate or prior assessment as to admissibility of such evidence.</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8668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ECC3E48E-FFBD-4C49-BE90-34D35542CDFA}"/>
              </a:ext>
            </a:extLst>
          </p:cNvPr>
          <p:cNvSpPr>
            <a:spLocks noGrp="1"/>
          </p:cNvSpPr>
          <p:nvPr>
            <p:ph type="title"/>
          </p:nvPr>
        </p:nvSpPr>
        <p:spPr>
          <a:xfrm>
            <a:off x="643468" y="621792"/>
            <a:ext cx="4989890" cy="5413248"/>
          </a:xfrm>
        </p:spPr>
        <p:txBody>
          <a:bodyPr>
            <a:normAutofit/>
          </a:bodyPr>
          <a:lstStyle/>
          <a:p>
            <a:r>
              <a:rPr lang="pl-PL" sz="3600"/>
              <a:t>See also recital 53:</a:t>
            </a:r>
            <a:endParaRPr lang="en-GB" sz="3600"/>
          </a:p>
        </p:txBody>
      </p:sp>
      <p:sp>
        <p:nvSpPr>
          <p:cNvPr id="10" name="Freeform: Shape 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1CBFB308-E49D-47DD-8973-6B4E5F69D48E}"/>
              </a:ext>
            </a:extLst>
          </p:cNvPr>
          <p:cNvSpPr>
            <a:spLocks noGrp="1"/>
          </p:cNvSpPr>
          <p:nvPr>
            <p:ph idx="1"/>
          </p:nvPr>
        </p:nvSpPr>
        <p:spPr>
          <a:xfrm>
            <a:off x="6096000" y="643466"/>
            <a:ext cx="5452532" cy="5571065"/>
          </a:xfrm>
          <a:noFill/>
        </p:spPr>
        <p:txBody>
          <a:bodyPr anchor="ctr">
            <a:normAutofit/>
          </a:bodyPr>
          <a:lstStyle/>
          <a:p>
            <a:endParaRPr lang="en-GB" sz="2000" dirty="0"/>
          </a:p>
          <a:p>
            <a:pPr algn="just"/>
            <a:r>
              <a:rPr lang="en-GB" sz="2000" dirty="0"/>
              <a:t>(53)</a:t>
            </a:r>
            <a:r>
              <a:rPr lang="pl-PL" sz="2000" dirty="0"/>
              <a:t> </a:t>
            </a:r>
            <a:r>
              <a:rPr lang="en-GB" sz="2000" dirty="0"/>
              <a:t>Member States should ensure that the provisions of this Directive, where </a:t>
            </a:r>
            <a:r>
              <a:rPr lang="en-GB" sz="2000" b="1" dirty="0"/>
              <a:t>they correspond to rights guaranteed by the ECHR, are implemented consistently with those of the ECHR and as developed by case-law of the European Court of Human Rights.</a:t>
            </a:r>
          </a:p>
        </p:txBody>
      </p:sp>
    </p:spTree>
    <p:extLst>
      <p:ext uri="{BB962C8B-B14F-4D97-AF65-F5344CB8AC3E}">
        <p14:creationId xmlns:p14="http://schemas.microsoft.com/office/powerpoint/2010/main" val="390364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433E07DC-72BD-4F9A-8250-EEBD4F71D0AD}"/>
              </a:ext>
            </a:extLst>
          </p:cNvPr>
          <p:cNvSpPr>
            <a:spLocks noGrp="1"/>
          </p:cNvSpPr>
          <p:nvPr>
            <p:ph type="title"/>
          </p:nvPr>
        </p:nvSpPr>
        <p:spPr>
          <a:xfrm>
            <a:off x="838200" y="365125"/>
            <a:ext cx="10515600" cy="1325563"/>
          </a:xfrm>
        </p:spPr>
        <p:txBody>
          <a:bodyPr>
            <a:normAutofit/>
          </a:bodyPr>
          <a:lstStyle/>
          <a:p>
            <a:r>
              <a:rPr lang="pl-PL" dirty="0"/>
              <a:t>In </a:t>
            </a:r>
            <a:r>
              <a:rPr lang="pl-PL" dirty="0" err="1"/>
              <a:t>reality</a:t>
            </a:r>
            <a:r>
              <a:rPr lang="pl-PL" dirty="0"/>
              <a:t>… </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D8FEB628-0BE2-4F9B-9ABF-592FB6944B97}"/>
              </a:ext>
            </a:extLst>
          </p:cNvPr>
          <p:cNvSpPr>
            <a:spLocks noGrp="1"/>
          </p:cNvSpPr>
          <p:nvPr>
            <p:ph idx="1"/>
          </p:nvPr>
        </p:nvSpPr>
        <p:spPr>
          <a:xfrm>
            <a:off x="838200" y="1825625"/>
            <a:ext cx="10515600" cy="4351338"/>
          </a:xfrm>
        </p:spPr>
        <p:txBody>
          <a:bodyPr>
            <a:normAutofit/>
          </a:bodyPr>
          <a:lstStyle/>
          <a:p>
            <a:pPr algn="just"/>
            <a:r>
              <a:rPr lang="en-GB" dirty="0"/>
              <a:t>Remedies are ineffective. There was a provision in draft Directive 2013/48 that introduced an evidentiary ban on the use of self-incriminating statements of the accused made in the absence of</a:t>
            </a:r>
            <a:r>
              <a:rPr lang="pl-PL" dirty="0"/>
              <a:t> a</a:t>
            </a:r>
            <a:r>
              <a:rPr lang="en-GB" dirty="0"/>
              <a:t> defence lawyer. Now the EU law refers to national regulations and the ECtHR case law. Depending on the system and procedural rules of a particular state, evidence that was obtained in the absence of a lawyer can be the basis for a guilty verdict. </a:t>
            </a:r>
          </a:p>
        </p:txBody>
      </p:sp>
    </p:spTree>
    <p:extLst>
      <p:ext uri="{BB962C8B-B14F-4D97-AF65-F5344CB8AC3E}">
        <p14:creationId xmlns:p14="http://schemas.microsoft.com/office/powerpoint/2010/main" val="272113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588CB73D-4327-4F4E-8145-6AE40B82F493}"/>
              </a:ext>
            </a:extLst>
          </p:cNvPr>
          <p:cNvSpPr>
            <a:spLocks noGrp="1"/>
          </p:cNvSpPr>
          <p:nvPr>
            <p:ph type="title"/>
          </p:nvPr>
        </p:nvSpPr>
        <p:spPr>
          <a:xfrm>
            <a:off x="838200" y="365125"/>
            <a:ext cx="10515600" cy="1325563"/>
          </a:xfrm>
        </p:spPr>
        <p:txBody>
          <a:bodyPr>
            <a:normAutofit/>
          </a:bodyPr>
          <a:lstStyle/>
          <a:p>
            <a:r>
              <a:rPr lang="pl-PL" dirty="0" err="1"/>
              <a:t>Free</a:t>
            </a:r>
            <a:r>
              <a:rPr lang="pl-PL" dirty="0"/>
              <a:t> choice of </a:t>
            </a:r>
            <a:r>
              <a:rPr lang="pl-PL" dirty="0" err="1"/>
              <a:t>defence</a:t>
            </a:r>
            <a:r>
              <a:rPr lang="pl-PL" dirty="0"/>
              <a:t> </a:t>
            </a:r>
            <a:r>
              <a:rPr lang="pl-PL" dirty="0" err="1"/>
              <a:t>councel</a:t>
            </a:r>
            <a:r>
              <a:rPr lang="pl-PL" dirty="0"/>
              <a:t> </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9568FA66-4232-4695-85BA-393D0B07A4EF}"/>
              </a:ext>
            </a:extLst>
          </p:cNvPr>
          <p:cNvSpPr>
            <a:spLocks noGrp="1"/>
          </p:cNvSpPr>
          <p:nvPr>
            <p:ph idx="1"/>
          </p:nvPr>
        </p:nvSpPr>
        <p:spPr>
          <a:xfrm>
            <a:off x="838200" y="1825625"/>
            <a:ext cx="10515600" cy="4351338"/>
          </a:xfrm>
        </p:spPr>
        <p:txBody>
          <a:bodyPr>
            <a:normAutofit/>
          </a:bodyPr>
          <a:lstStyle/>
          <a:p>
            <a:r>
              <a:rPr lang="pl-PL" sz="2000" err="1"/>
              <a:t>Accused</a:t>
            </a:r>
            <a:r>
              <a:rPr lang="pl-PL" sz="2000"/>
              <a:t> </a:t>
            </a:r>
            <a:r>
              <a:rPr lang="pl-PL" sz="2000" err="1"/>
              <a:t>persons</a:t>
            </a:r>
            <a:r>
              <a:rPr lang="pl-PL" sz="2000"/>
              <a:t>/</a:t>
            </a:r>
            <a:r>
              <a:rPr lang="pl-PL" sz="2000" err="1"/>
              <a:t>suspects</a:t>
            </a:r>
            <a:r>
              <a:rPr lang="pl-PL" sz="2000"/>
              <a:t>/</a:t>
            </a:r>
            <a:r>
              <a:rPr lang="pl-PL" sz="2000" err="1"/>
              <a:t>suspected</a:t>
            </a:r>
            <a:r>
              <a:rPr lang="pl-PL" sz="2000"/>
              <a:t> </a:t>
            </a:r>
            <a:r>
              <a:rPr lang="pl-PL" sz="2000" err="1"/>
              <a:t>persons</a:t>
            </a:r>
            <a:r>
              <a:rPr lang="pl-PL" sz="2000"/>
              <a:t> </a:t>
            </a:r>
            <a:r>
              <a:rPr lang="pl-PL" sz="2000" err="1"/>
              <a:t>are</a:t>
            </a:r>
            <a:r>
              <a:rPr lang="pl-PL" sz="2000"/>
              <a:t> </a:t>
            </a:r>
            <a:r>
              <a:rPr lang="pl-PL" sz="2000" err="1"/>
              <a:t>entitled</a:t>
            </a:r>
            <a:r>
              <a:rPr lang="pl-PL" sz="2000"/>
              <a:t> to a </a:t>
            </a:r>
            <a:r>
              <a:rPr lang="pl-PL" sz="2000" err="1"/>
              <a:t>lawyer</a:t>
            </a:r>
            <a:r>
              <a:rPr lang="pl-PL" sz="2000"/>
              <a:t> of </a:t>
            </a:r>
            <a:r>
              <a:rPr lang="pl-PL" sz="2000" err="1"/>
              <a:t>their</a:t>
            </a:r>
            <a:r>
              <a:rPr lang="pl-PL" sz="2000"/>
              <a:t> </a:t>
            </a:r>
            <a:r>
              <a:rPr lang="pl-PL" sz="2000" err="1"/>
              <a:t>own</a:t>
            </a:r>
            <a:r>
              <a:rPr lang="pl-PL" sz="2000"/>
              <a:t> choice to </a:t>
            </a:r>
            <a:r>
              <a:rPr lang="pl-PL" sz="2000" err="1"/>
              <a:t>represent</a:t>
            </a:r>
            <a:r>
              <a:rPr lang="pl-PL" sz="2000"/>
              <a:t> </a:t>
            </a:r>
            <a:r>
              <a:rPr lang="pl-PL" sz="2000" err="1"/>
              <a:t>them</a:t>
            </a:r>
            <a:r>
              <a:rPr lang="pl-PL" sz="2000"/>
              <a:t>. </a:t>
            </a:r>
          </a:p>
          <a:p>
            <a:r>
              <a:rPr lang="en-GB" sz="2000"/>
              <a:t>Council Directive 77/249/EEC of 22 March 1977 to facilitate the effective exercise by lawyers of freedom to provide services</a:t>
            </a:r>
            <a:r>
              <a:rPr lang="pl-PL" sz="2000"/>
              <a:t>. </a:t>
            </a:r>
          </a:p>
          <a:p>
            <a:endParaRPr lang="pl-PL" sz="2000"/>
          </a:p>
          <a:p>
            <a:r>
              <a:rPr lang="en-GB" sz="2000"/>
              <a:t>Article 4</a:t>
            </a:r>
          </a:p>
          <a:p>
            <a:r>
              <a:rPr lang="en-GB" sz="2000"/>
              <a:t>1. Activities relating to the representation of a client in legal proceedings or before public authorities shall be pursued in each host Member State under the conditions laid down for lawyers established in that State, with the exception of any conditions requiring residence, or registration with a professional organization, in that State.</a:t>
            </a:r>
            <a:endParaRPr lang="pl-PL" sz="2000"/>
          </a:p>
          <a:p>
            <a:r>
              <a:rPr lang="en-GB" sz="2000"/>
              <a:t>Directive 98/5/EC of the European Parliament and of the Council of 16 February 1998 to facilitate practice of the profession of lawyer on a permanent basis in a Member State other than that in which the qualification was obtained</a:t>
            </a:r>
          </a:p>
        </p:txBody>
      </p:sp>
    </p:spTree>
    <p:extLst>
      <p:ext uri="{BB962C8B-B14F-4D97-AF65-F5344CB8AC3E}">
        <p14:creationId xmlns:p14="http://schemas.microsoft.com/office/powerpoint/2010/main" val="4013498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51D81E-7C45-460B-94E9-93000F178899}"/>
              </a:ext>
            </a:extLst>
          </p:cNvPr>
          <p:cNvSpPr>
            <a:spLocks noGrp="1"/>
          </p:cNvSpPr>
          <p:nvPr>
            <p:ph type="title"/>
          </p:nvPr>
        </p:nvSpPr>
        <p:spPr/>
        <p:txBody>
          <a:bodyPr/>
          <a:lstStyle/>
          <a:p>
            <a:r>
              <a:rPr lang="pl-PL" dirty="0"/>
              <a:t>M</a:t>
            </a:r>
            <a:r>
              <a:rPr lang="en-US" dirty="0" err="1"/>
              <a:t>inimum</a:t>
            </a:r>
            <a:r>
              <a:rPr lang="en-US" dirty="0"/>
              <a:t> standard - ECHR</a:t>
            </a:r>
          </a:p>
        </p:txBody>
      </p:sp>
      <p:graphicFrame>
        <p:nvGraphicFramePr>
          <p:cNvPr id="4" name="Symbol zastępczy zawartości 3">
            <a:extLst>
              <a:ext uri="{FF2B5EF4-FFF2-40B4-BE49-F238E27FC236}">
                <a16:creationId xmlns:a16="http://schemas.microsoft.com/office/drawing/2014/main" id="{D3C7AF5D-C7B0-46F3-9927-876DF001B8B2}"/>
              </a:ext>
            </a:extLst>
          </p:cNvPr>
          <p:cNvGraphicFramePr>
            <a:graphicFrameLocks noGrp="1"/>
          </p:cNvGraphicFramePr>
          <p:nvPr>
            <p:ph idx="1"/>
          </p:nvPr>
        </p:nvGraphicFramePr>
        <p:xfrm>
          <a:off x="3195264" y="636997"/>
          <a:ext cx="11170934" cy="5753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az 4">
            <a:extLst>
              <a:ext uri="{FF2B5EF4-FFF2-40B4-BE49-F238E27FC236}">
                <a16:creationId xmlns:a16="http://schemas.microsoft.com/office/drawing/2014/main" id="{F43E9133-A76E-46EA-A00B-36B1D01DB1C5}"/>
              </a:ext>
            </a:extLst>
          </p:cNvPr>
          <p:cNvPicPr>
            <a:picLocks noChangeAspect="1"/>
          </p:cNvPicPr>
          <p:nvPr/>
        </p:nvPicPr>
        <p:blipFill>
          <a:blip r:embed="rId7"/>
          <a:stretch>
            <a:fillRect/>
          </a:stretch>
        </p:blipFill>
        <p:spPr>
          <a:xfrm>
            <a:off x="839121" y="2410299"/>
            <a:ext cx="3562758" cy="3562758"/>
          </a:xfrm>
          <a:prstGeom prst="rect">
            <a:avLst/>
          </a:prstGeom>
        </p:spPr>
      </p:pic>
      <p:sp>
        <p:nvSpPr>
          <p:cNvPr id="3" name="Strzałka: w dół 2">
            <a:extLst>
              <a:ext uri="{FF2B5EF4-FFF2-40B4-BE49-F238E27FC236}">
                <a16:creationId xmlns:a16="http://schemas.microsoft.com/office/drawing/2014/main" id="{FFB79CC6-6C11-4D65-993D-197D0DC291BA}"/>
              </a:ext>
            </a:extLst>
          </p:cNvPr>
          <p:cNvSpPr/>
          <p:nvPr/>
        </p:nvSpPr>
        <p:spPr>
          <a:xfrm>
            <a:off x="9873466" y="4191678"/>
            <a:ext cx="606175" cy="708917"/>
          </a:xfrm>
          <a:prstGeom prst="down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5917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CA3933-E8A8-4D13-A33A-D24818C469FB}"/>
              </a:ext>
            </a:extLst>
          </p:cNvPr>
          <p:cNvSpPr>
            <a:spLocks noGrp="1"/>
          </p:cNvSpPr>
          <p:nvPr>
            <p:ph type="title"/>
          </p:nvPr>
        </p:nvSpPr>
        <p:spPr/>
        <p:txBody>
          <a:bodyPr/>
          <a:lstStyle/>
          <a:p>
            <a:r>
              <a:rPr lang="pl-PL" dirty="0"/>
              <a:t>Ex officio </a:t>
            </a:r>
            <a:r>
              <a:rPr lang="pl-PL" dirty="0" err="1"/>
              <a:t>legal</a:t>
            </a:r>
            <a:r>
              <a:rPr lang="pl-PL" dirty="0"/>
              <a:t> </a:t>
            </a:r>
            <a:r>
              <a:rPr lang="pl-PL" dirty="0" err="1"/>
              <a:t>assistance</a:t>
            </a:r>
            <a:endParaRPr lang="en-GB" dirty="0"/>
          </a:p>
        </p:txBody>
      </p:sp>
      <p:sp>
        <p:nvSpPr>
          <p:cNvPr id="3" name="Symbol zastępczy zawartości 2">
            <a:extLst>
              <a:ext uri="{FF2B5EF4-FFF2-40B4-BE49-F238E27FC236}">
                <a16:creationId xmlns:a16="http://schemas.microsoft.com/office/drawing/2014/main" id="{B2089CF8-CDF6-4AC3-9505-E493AE5B277F}"/>
              </a:ext>
            </a:extLst>
          </p:cNvPr>
          <p:cNvSpPr>
            <a:spLocks noGrp="1"/>
          </p:cNvSpPr>
          <p:nvPr>
            <p:ph idx="1"/>
          </p:nvPr>
        </p:nvSpPr>
        <p:spPr/>
        <p:txBody>
          <a:bodyPr>
            <a:normAutofit lnSpcReduction="10000"/>
          </a:bodyPr>
          <a:lstStyle/>
          <a:p>
            <a:pPr algn="just"/>
            <a:r>
              <a:rPr lang="pl-PL" dirty="0" err="1"/>
              <a:t>Artcile</a:t>
            </a:r>
            <a:r>
              <a:rPr lang="pl-PL" dirty="0"/>
              <a:t> 47 of the EU Charter of </a:t>
            </a:r>
            <a:r>
              <a:rPr lang="pl-PL" dirty="0" err="1"/>
              <a:t>Fundamental</a:t>
            </a:r>
            <a:r>
              <a:rPr lang="pl-PL" dirty="0"/>
              <a:t> </a:t>
            </a:r>
            <a:r>
              <a:rPr lang="pl-PL" dirty="0" err="1"/>
              <a:t>Rights</a:t>
            </a:r>
            <a:r>
              <a:rPr lang="pl-PL" dirty="0"/>
              <a:t> </a:t>
            </a:r>
          </a:p>
          <a:p>
            <a:pPr algn="just"/>
            <a:r>
              <a:rPr lang="en-GB" dirty="0"/>
              <a:t>Legal aid shall be made available to those who lack sufficient resources in so far as such aid is necessary </a:t>
            </a:r>
            <a:r>
              <a:rPr lang="en-GB" b="1" dirty="0">
                <a:solidFill>
                  <a:srgbClr val="FF0000"/>
                </a:solidFill>
              </a:rPr>
              <a:t>to ensure effective access to justice.</a:t>
            </a:r>
          </a:p>
          <a:p>
            <a:pPr algn="just"/>
            <a:r>
              <a:rPr lang="pl-PL" dirty="0" err="1"/>
              <a:t>Article</a:t>
            </a:r>
            <a:r>
              <a:rPr lang="pl-PL" dirty="0"/>
              <a:t> 6.3(c) of the </a:t>
            </a:r>
            <a:r>
              <a:rPr lang="pl-PL" dirty="0" err="1"/>
              <a:t>European</a:t>
            </a:r>
            <a:r>
              <a:rPr lang="pl-PL" dirty="0"/>
              <a:t> </a:t>
            </a:r>
            <a:r>
              <a:rPr lang="pl-PL" dirty="0" err="1"/>
              <a:t>Convention</a:t>
            </a:r>
            <a:r>
              <a:rPr lang="pl-PL" dirty="0"/>
              <a:t> </a:t>
            </a:r>
          </a:p>
          <a:p>
            <a:pPr algn="just"/>
            <a:r>
              <a:rPr lang="en-GB" dirty="0"/>
              <a:t>Everyone charged with a criminal offence has the following minimum rights</a:t>
            </a:r>
            <a:r>
              <a:rPr lang="pl-PL" dirty="0"/>
              <a:t> (…) </a:t>
            </a:r>
            <a:r>
              <a:rPr lang="en-GB" dirty="0"/>
              <a:t>to defend himself in person or through legal assistance of his own choosing or, </a:t>
            </a:r>
            <a:r>
              <a:rPr lang="en-GB" b="1" dirty="0">
                <a:solidFill>
                  <a:srgbClr val="FF0000"/>
                </a:solidFill>
              </a:rPr>
              <a:t>if he has not sufficient means to pay for legal assistance, to be given it free when the interests of justice so require;</a:t>
            </a:r>
            <a:br>
              <a:rPr lang="en-GB" dirty="0"/>
            </a:br>
            <a:endParaRPr lang="pl-PL" dirty="0"/>
          </a:p>
          <a:p>
            <a:pPr algn="just"/>
            <a:endParaRPr lang="en-GB" dirty="0"/>
          </a:p>
        </p:txBody>
      </p:sp>
    </p:spTree>
    <p:extLst>
      <p:ext uri="{BB962C8B-B14F-4D97-AF65-F5344CB8AC3E}">
        <p14:creationId xmlns:p14="http://schemas.microsoft.com/office/powerpoint/2010/main" val="4113868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21CA3933-E8A8-4D13-A33A-D24818C469FB}"/>
              </a:ext>
            </a:extLst>
          </p:cNvPr>
          <p:cNvSpPr>
            <a:spLocks noGrp="1"/>
          </p:cNvSpPr>
          <p:nvPr>
            <p:ph type="title"/>
          </p:nvPr>
        </p:nvSpPr>
        <p:spPr>
          <a:xfrm>
            <a:off x="838200" y="365125"/>
            <a:ext cx="10515600" cy="1325563"/>
          </a:xfrm>
        </p:spPr>
        <p:txBody>
          <a:bodyPr>
            <a:normAutofit/>
          </a:bodyPr>
          <a:lstStyle/>
          <a:p>
            <a:r>
              <a:rPr lang="pl-PL" dirty="0"/>
              <a:t>Ex officio </a:t>
            </a:r>
            <a:r>
              <a:rPr lang="pl-PL" dirty="0" err="1"/>
              <a:t>legal</a:t>
            </a:r>
            <a:r>
              <a:rPr lang="pl-PL" dirty="0"/>
              <a:t> </a:t>
            </a:r>
            <a:r>
              <a:rPr lang="pl-PL" dirty="0" err="1"/>
              <a:t>assistance</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B2089CF8-CDF6-4AC3-9505-E493AE5B277F}"/>
              </a:ext>
            </a:extLst>
          </p:cNvPr>
          <p:cNvSpPr>
            <a:spLocks noGrp="1"/>
          </p:cNvSpPr>
          <p:nvPr>
            <p:ph idx="1"/>
          </p:nvPr>
        </p:nvSpPr>
        <p:spPr>
          <a:xfrm>
            <a:off x="838200" y="1825625"/>
            <a:ext cx="10515600" cy="4351338"/>
          </a:xfrm>
        </p:spPr>
        <p:txBody>
          <a:bodyPr>
            <a:normAutofit/>
          </a:bodyPr>
          <a:lstStyle/>
          <a:p>
            <a:pPr marL="0" indent="0">
              <a:buNone/>
            </a:pPr>
            <a:r>
              <a:rPr lang="en-GB"/>
              <a:t>Reasons for appointing a lawyer ex officio:</a:t>
            </a:r>
            <a:endParaRPr lang="pl-PL"/>
          </a:p>
          <a:p>
            <a:pPr marL="0" indent="0">
              <a:buNone/>
            </a:pPr>
            <a:endParaRPr lang="en-GB"/>
          </a:p>
          <a:p>
            <a:pPr lvl="1">
              <a:buFontTx/>
              <a:buChar char="-"/>
            </a:pPr>
            <a:r>
              <a:rPr lang="en-GB"/>
              <a:t>effective access to justice requires it </a:t>
            </a:r>
            <a:endParaRPr lang="pl-PL"/>
          </a:p>
          <a:p>
            <a:pPr marL="457200" lvl="1" indent="0">
              <a:buNone/>
            </a:pPr>
            <a:endParaRPr lang="en-GB"/>
          </a:p>
          <a:p>
            <a:pPr lvl="1">
              <a:buFontTx/>
              <a:buChar char="-"/>
            </a:pPr>
            <a:r>
              <a:rPr lang="en-GB"/>
              <a:t>the interests of justice require that a person be granted a legal aid lawyer ex officio (e.g. due to age, state of health of the person, ability to understand the proceedings)</a:t>
            </a:r>
            <a:endParaRPr lang="pl-PL"/>
          </a:p>
          <a:p>
            <a:pPr marL="457200" lvl="1" indent="0">
              <a:buNone/>
            </a:pPr>
            <a:endParaRPr lang="en-GB"/>
          </a:p>
          <a:p>
            <a:pPr marL="457200" lvl="1" indent="0">
              <a:buNone/>
            </a:pPr>
            <a:r>
              <a:rPr lang="en-GB"/>
              <a:t>- the person cannot afford to pay the costs of the defence </a:t>
            </a:r>
          </a:p>
        </p:txBody>
      </p:sp>
    </p:spTree>
    <p:extLst>
      <p:ext uri="{BB962C8B-B14F-4D97-AF65-F5344CB8AC3E}">
        <p14:creationId xmlns:p14="http://schemas.microsoft.com/office/powerpoint/2010/main" val="245142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3B84716-F14A-4CA1-90C3-1B7B349E90BB}"/>
              </a:ext>
            </a:extLst>
          </p:cNvPr>
          <p:cNvSpPr>
            <a:spLocks noGrp="1"/>
          </p:cNvSpPr>
          <p:nvPr>
            <p:ph type="title"/>
          </p:nvPr>
        </p:nvSpPr>
        <p:spPr>
          <a:xfrm>
            <a:off x="956826" y="1112969"/>
            <a:ext cx="3937298" cy="4166010"/>
          </a:xfrm>
        </p:spPr>
        <p:txBody>
          <a:bodyPr>
            <a:normAutofit/>
          </a:bodyPr>
          <a:lstStyle/>
          <a:p>
            <a:r>
              <a:rPr lang="pl-PL">
                <a:solidFill>
                  <a:srgbClr val="FFFFFF"/>
                </a:solidFill>
              </a:rPr>
              <a:t>Directive 2016/1919</a:t>
            </a:r>
            <a:endParaRPr lang="en-GB">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0D278038-125A-48B3-ACD4-20440186F67E}"/>
              </a:ext>
            </a:extLst>
          </p:cNvPr>
          <p:cNvSpPr>
            <a:spLocks noGrp="1"/>
          </p:cNvSpPr>
          <p:nvPr>
            <p:ph idx="1"/>
          </p:nvPr>
        </p:nvSpPr>
        <p:spPr>
          <a:xfrm>
            <a:off x="6096000" y="820880"/>
            <a:ext cx="5257799" cy="4889350"/>
          </a:xfrm>
        </p:spPr>
        <p:txBody>
          <a:bodyPr anchor="t">
            <a:normAutofit/>
          </a:bodyPr>
          <a:lstStyle/>
          <a:p>
            <a:r>
              <a:rPr lang="pl-PL" dirty="0" err="1"/>
              <a:t>What</a:t>
            </a:r>
            <a:r>
              <a:rPr lang="pl-PL" dirty="0"/>
              <a:t> </a:t>
            </a:r>
            <a:r>
              <a:rPr lang="pl-PL" dirty="0" err="1"/>
              <a:t>is</a:t>
            </a:r>
            <a:r>
              <a:rPr lang="pl-PL" dirty="0"/>
              <a:t> „ex officio” </a:t>
            </a:r>
            <a:r>
              <a:rPr lang="pl-PL" dirty="0" err="1"/>
              <a:t>legal</a:t>
            </a:r>
            <a:r>
              <a:rPr lang="pl-PL" dirty="0"/>
              <a:t> </a:t>
            </a:r>
            <a:r>
              <a:rPr lang="pl-PL" dirty="0" err="1"/>
              <a:t>assistance</a:t>
            </a:r>
            <a:r>
              <a:rPr lang="pl-PL" dirty="0"/>
              <a:t>/</a:t>
            </a:r>
            <a:r>
              <a:rPr lang="pl-PL" dirty="0" err="1"/>
              <a:t>legal</a:t>
            </a:r>
            <a:r>
              <a:rPr lang="pl-PL" dirty="0"/>
              <a:t> </a:t>
            </a:r>
            <a:r>
              <a:rPr lang="pl-PL" dirty="0" err="1"/>
              <a:t>aid</a:t>
            </a:r>
            <a:r>
              <a:rPr lang="pl-PL" dirty="0"/>
              <a:t>? </a:t>
            </a:r>
          </a:p>
          <a:p>
            <a:endParaRPr lang="pl-PL" dirty="0"/>
          </a:p>
          <a:p>
            <a:pPr marL="0" indent="0">
              <a:buNone/>
            </a:pPr>
            <a:r>
              <a:rPr lang="en-GB" i="1" dirty="0"/>
              <a:t>Article 3</a:t>
            </a:r>
            <a:r>
              <a:rPr lang="pl-PL" i="1" dirty="0"/>
              <a:t> </a:t>
            </a:r>
            <a:r>
              <a:rPr lang="en-GB" b="1" dirty="0"/>
              <a:t>Definition</a:t>
            </a:r>
            <a:endParaRPr lang="en-GB" b="1"/>
          </a:p>
          <a:p>
            <a:r>
              <a:rPr lang="en-GB" dirty="0"/>
              <a:t>For the purposes of this Directive, ‘legal aid’ means funding by a Member State of the assistance of a lawyer, enabling the exercise of the right of access to a lawyer.</a:t>
            </a:r>
            <a:endParaRPr lang="en-GB"/>
          </a:p>
          <a:p>
            <a:endParaRPr lang="en-GB"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78032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9686866-68AC-4AD9-B455-BF32146FF742}"/>
              </a:ext>
            </a:extLst>
          </p:cNvPr>
          <p:cNvSpPr>
            <a:spLocks noGrp="1"/>
          </p:cNvSpPr>
          <p:nvPr>
            <p:ph type="title"/>
          </p:nvPr>
        </p:nvSpPr>
        <p:spPr>
          <a:xfrm>
            <a:off x="838200" y="365125"/>
            <a:ext cx="10515600" cy="1325563"/>
          </a:xfrm>
        </p:spPr>
        <p:txBody>
          <a:bodyPr>
            <a:normAutofit/>
          </a:bodyPr>
          <a:lstStyle/>
          <a:p>
            <a:r>
              <a:rPr lang="pl-PL" sz="5400"/>
              <a:t>Directive 2016/1919</a:t>
            </a:r>
            <a:endParaRPr lang="en-GB"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5315D771-CBC1-4025-BCC5-A7DFA757A0BF}"/>
              </a:ext>
            </a:extLst>
          </p:cNvPr>
          <p:cNvSpPr>
            <a:spLocks noGrp="1"/>
          </p:cNvSpPr>
          <p:nvPr>
            <p:ph idx="1"/>
          </p:nvPr>
        </p:nvSpPr>
        <p:spPr>
          <a:xfrm>
            <a:off x="838200" y="1929384"/>
            <a:ext cx="10515600" cy="4251960"/>
          </a:xfrm>
        </p:spPr>
        <p:txBody>
          <a:bodyPr>
            <a:normAutofit/>
          </a:bodyPr>
          <a:lstStyle/>
          <a:p>
            <a:pPr marL="0" indent="0">
              <a:buNone/>
            </a:pPr>
            <a:r>
              <a:rPr lang="en-GB" sz="2000" b="1" dirty="0"/>
              <a:t>Article 4</a:t>
            </a:r>
            <a:r>
              <a:rPr lang="pl-PL" sz="2000" b="1" dirty="0"/>
              <a:t>  </a:t>
            </a:r>
            <a:r>
              <a:rPr lang="en-GB" sz="2000" b="1" dirty="0"/>
              <a:t>Legal aid in criminal proceedings</a:t>
            </a:r>
          </a:p>
          <a:p>
            <a:pPr marL="0" indent="0">
              <a:buNone/>
            </a:pPr>
            <a:endParaRPr lang="en-GB" sz="2000" dirty="0"/>
          </a:p>
          <a:p>
            <a:pPr marL="0" indent="0">
              <a:buNone/>
            </a:pPr>
            <a:r>
              <a:rPr lang="en-GB" sz="2000" dirty="0"/>
              <a:t>1.   Member States shall ensure that suspects and accused persons who </a:t>
            </a:r>
            <a:r>
              <a:rPr lang="en-GB" sz="2000" b="1" dirty="0"/>
              <a:t>lack sufficient resources to pay for the assistance of a lawyer</a:t>
            </a:r>
            <a:r>
              <a:rPr lang="en-GB" sz="2000" dirty="0"/>
              <a:t> have the right to legal aid </a:t>
            </a:r>
            <a:r>
              <a:rPr lang="en-GB" sz="2000" b="1" dirty="0"/>
              <a:t>when the interests of justice so require</a:t>
            </a:r>
            <a:r>
              <a:rPr lang="en-GB" sz="2000" dirty="0"/>
              <a:t>.</a:t>
            </a:r>
          </a:p>
          <a:p>
            <a:pPr marL="0" indent="0">
              <a:buNone/>
            </a:pPr>
            <a:r>
              <a:rPr lang="en-GB" sz="2000" dirty="0"/>
              <a:t>2.   Member States may apply </a:t>
            </a:r>
            <a:r>
              <a:rPr lang="en-GB" sz="2000" b="1" dirty="0"/>
              <a:t>a means test, a merits test, or both </a:t>
            </a:r>
            <a:r>
              <a:rPr lang="en-GB" sz="2000" dirty="0"/>
              <a:t>to determine whether legal aid is to be granted in accordance with paragraph 1.</a:t>
            </a:r>
          </a:p>
          <a:p>
            <a:pPr marL="0" indent="0">
              <a:buNone/>
            </a:pPr>
            <a:r>
              <a:rPr lang="en-GB" sz="2000" dirty="0"/>
              <a:t>3.   Where a Member State applies a means test, it shall take into account all relevant and objective factors, such as the income, capital and family situation of the person concerned, as well as the costs of the assistance of a lawyer and the standard of living in that Member State, in order to determine whether, in accordance with the applicable criteria in that Member State, a suspect or an accused person lacks sufficient resources to pay for the assistance of a lawyer.</a:t>
            </a:r>
          </a:p>
        </p:txBody>
      </p:sp>
    </p:spTree>
    <p:extLst>
      <p:ext uri="{BB962C8B-B14F-4D97-AF65-F5344CB8AC3E}">
        <p14:creationId xmlns:p14="http://schemas.microsoft.com/office/powerpoint/2010/main" val="2707046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D680B02-4C81-77D0-BFA9-4710A684548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4D1EFD0-D586-3834-4140-771D2C4FD03C}"/>
              </a:ext>
            </a:extLst>
          </p:cNvPr>
          <p:cNvSpPr>
            <a:spLocks noGrp="1"/>
          </p:cNvSpPr>
          <p:nvPr>
            <p:ph type="title"/>
          </p:nvPr>
        </p:nvSpPr>
        <p:spPr/>
        <p:txBody>
          <a:bodyPr>
            <a:normAutofit/>
          </a:bodyPr>
          <a:lstStyle/>
          <a:p>
            <a:r>
              <a:rPr lang="pl-PL" sz="5400"/>
              <a:t>Directive 2016/1919</a:t>
            </a:r>
            <a:endParaRPr lang="en-GB" sz="5400"/>
          </a:p>
        </p:txBody>
      </p:sp>
      <p:sp>
        <p:nvSpPr>
          <p:cNvPr id="3" name="Symbol zastępczy zawartości 2">
            <a:extLst>
              <a:ext uri="{FF2B5EF4-FFF2-40B4-BE49-F238E27FC236}">
                <a16:creationId xmlns:a16="http://schemas.microsoft.com/office/drawing/2014/main" id="{719E1E00-0B44-9360-B677-4BDF53258484}"/>
              </a:ext>
            </a:extLst>
          </p:cNvPr>
          <p:cNvSpPr>
            <a:spLocks noGrp="1"/>
          </p:cNvSpPr>
          <p:nvPr>
            <p:ph idx="1"/>
          </p:nvPr>
        </p:nvSpPr>
        <p:spPr/>
        <p:txBody>
          <a:bodyPr>
            <a:normAutofit fontScale="92500" lnSpcReduction="10000"/>
          </a:bodyPr>
          <a:lstStyle/>
          <a:p>
            <a:pPr marL="0" indent="0" algn="just">
              <a:buNone/>
            </a:pPr>
            <a:r>
              <a:rPr lang="en-GB" sz="2400" dirty="0"/>
              <a:t>4.   Where a Member State applies a merits test, it shall take into account </a:t>
            </a:r>
            <a:r>
              <a:rPr lang="en-GB" sz="2400" b="1" dirty="0">
                <a:solidFill>
                  <a:srgbClr val="00B050"/>
                </a:solidFill>
              </a:rPr>
              <a:t>the seriousness of the criminal offence, </a:t>
            </a:r>
            <a:r>
              <a:rPr lang="en-GB" sz="2400" dirty="0"/>
              <a:t>the complexity of the case and the severity of the sanction at stake, in order to determine whether the interests of justice require legal aid to be granted</a:t>
            </a:r>
            <a:r>
              <a:rPr lang="en-GB" sz="2400" b="1" dirty="0">
                <a:solidFill>
                  <a:srgbClr val="00B050"/>
                </a:solidFill>
              </a:rPr>
              <a:t>. In any event, the merits test shall be deemed to have been met in the following situations</a:t>
            </a:r>
            <a:r>
              <a:rPr lang="en-GB" sz="2400" dirty="0"/>
              <a:t>:</a:t>
            </a:r>
          </a:p>
          <a:p>
            <a:pPr marL="457200" lvl="1" indent="0" algn="just">
              <a:buNone/>
            </a:pPr>
            <a:r>
              <a:rPr lang="en-GB" sz="2000" dirty="0"/>
              <a:t>(a)</a:t>
            </a:r>
            <a:r>
              <a:rPr lang="pl-PL" sz="2000" dirty="0"/>
              <a:t> </a:t>
            </a:r>
            <a:r>
              <a:rPr lang="en-GB" sz="2000" dirty="0"/>
              <a:t>where a suspect or an accused person is </a:t>
            </a:r>
            <a:r>
              <a:rPr lang="en-GB" sz="2000" b="1" dirty="0">
                <a:solidFill>
                  <a:srgbClr val="00B050"/>
                </a:solidFill>
              </a:rPr>
              <a:t>brought before a competent court or judge in order to decide on detention at any stage </a:t>
            </a:r>
            <a:r>
              <a:rPr lang="en-GB" sz="2000" dirty="0"/>
              <a:t>of the proceedings within the scope of this Directive; and</a:t>
            </a:r>
          </a:p>
          <a:p>
            <a:pPr marL="457200" lvl="1" indent="0" algn="just">
              <a:buNone/>
            </a:pPr>
            <a:r>
              <a:rPr lang="en-GB" sz="2000" dirty="0"/>
              <a:t>(b)</a:t>
            </a:r>
            <a:r>
              <a:rPr lang="pl-PL" sz="2000" dirty="0"/>
              <a:t> </a:t>
            </a:r>
            <a:r>
              <a:rPr lang="en-GB" sz="2000" b="1" dirty="0">
                <a:solidFill>
                  <a:srgbClr val="00B050"/>
                </a:solidFill>
              </a:rPr>
              <a:t>during detention.</a:t>
            </a:r>
          </a:p>
          <a:p>
            <a:pPr marL="0" indent="0" algn="just">
              <a:buNone/>
            </a:pPr>
            <a:r>
              <a:rPr lang="en-GB" sz="2400" dirty="0"/>
              <a:t>5.   Member States shall ensure that legal aid is granted without undue delay, and at the latest before questioning by the police, by another law enforcement authority or by a judicial authority, or before the investigative or evidence-gathering acts referred to in point (c) of Article 2(1) are carried out.</a:t>
            </a:r>
          </a:p>
          <a:p>
            <a:pPr marL="0" indent="0" algn="just">
              <a:buNone/>
            </a:pPr>
            <a:r>
              <a:rPr lang="en-GB" sz="2400" dirty="0"/>
              <a:t>6.   Legal aid shall be granted only for the purposes of the criminal proceedings in which the person concerned is suspected or accused of having committed a criminal offence.</a:t>
            </a:r>
          </a:p>
        </p:txBody>
      </p:sp>
    </p:spTree>
    <p:extLst>
      <p:ext uri="{BB962C8B-B14F-4D97-AF65-F5344CB8AC3E}">
        <p14:creationId xmlns:p14="http://schemas.microsoft.com/office/powerpoint/2010/main" val="441627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B74C37-52C6-4F37-B75B-6BB40D4FE276}"/>
              </a:ext>
            </a:extLst>
          </p:cNvPr>
          <p:cNvSpPr>
            <a:spLocks noGrp="1"/>
          </p:cNvSpPr>
          <p:nvPr>
            <p:ph type="title"/>
          </p:nvPr>
        </p:nvSpPr>
        <p:spPr>
          <a:xfrm>
            <a:off x="956826" y="1112969"/>
            <a:ext cx="3937298" cy="4166010"/>
          </a:xfrm>
        </p:spPr>
        <p:txBody>
          <a:bodyPr>
            <a:normAutofit/>
          </a:bodyPr>
          <a:lstStyle/>
          <a:p>
            <a:r>
              <a:rPr lang="pl-PL">
                <a:solidFill>
                  <a:srgbClr val="FFFFFF"/>
                </a:solidFill>
              </a:rPr>
              <a:t>Ex officio legal assistance</a:t>
            </a:r>
            <a:endParaRPr lang="en-GB">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5DE1D790-74FD-4993-9FAD-AFDAFADF8AE0}"/>
              </a:ext>
            </a:extLst>
          </p:cNvPr>
          <p:cNvSpPr>
            <a:spLocks noGrp="1"/>
          </p:cNvSpPr>
          <p:nvPr>
            <p:ph idx="1"/>
          </p:nvPr>
        </p:nvSpPr>
        <p:spPr>
          <a:xfrm>
            <a:off x="6096000" y="820880"/>
            <a:ext cx="5257799" cy="4889350"/>
          </a:xfrm>
        </p:spPr>
        <p:txBody>
          <a:bodyPr anchor="t">
            <a:normAutofit/>
          </a:bodyPr>
          <a:lstStyle/>
          <a:p>
            <a:pPr marL="0" indent="0" algn="just">
              <a:buNone/>
            </a:pPr>
            <a:r>
              <a:rPr lang="pl-PL" sz="1800" dirty="0"/>
              <a:t>The </a:t>
            </a:r>
            <a:r>
              <a:rPr lang="en-GB" sz="1800" dirty="0"/>
              <a:t>EU </a:t>
            </a:r>
            <a:r>
              <a:rPr lang="pl-PL" sz="1800" dirty="0" err="1"/>
              <a:t>Member</a:t>
            </a:r>
            <a:r>
              <a:rPr lang="pl-PL" sz="1800" dirty="0"/>
              <a:t> </a:t>
            </a:r>
            <a:r>
              <a:rPr lang="pl-PL" sz="1800" dirty="0" err="1"/>
              <a:t>States</a:t>
            </a:r>
            <a:r>
              <a:rPr lang="en-GB" sz="1800" dirty="0"/>
              <a:t> may adopt:</a:t>
            </a:r>
            <a:endParaRPr lang="pl-PL" sz="1800" dirty="0"/>
          </a:p>
          <a:p>
            <a:pPr marL="0" indent="0" algn="just">
              <a:buNone/>
            </a:pPr>
            <a:r>
              <a:rPr lang="pl-PL" sz="1800" dirty="0"/>
              <a:t>- </a:t>
            </a:r>
            <a:r>
              <a:rPr lang="en-GB" sz="1800" dirty="0"/>
              <a:t>an assessment of the affordability of the costs of a defence of his/her choice</a:t>
            </a:r>
            <a:r>
              <a:rPr lang="pl-PL" sz="1800" dirty="0"/>
              <a:t>;</a:t>
            </a:r>
          </a:p>
          <a:p>
            <a:pPr marL="0" indent="0" algn="just">
              <a:buNone/>
            </a:pPr>
            <a:r>
              <a:rPr lang="pl-PL" sz="1800" dirty="0"/>
              <a:t>- </a:t>
            </a:r>
            <a:r>
              <a:rPr lang="en-GB" sz="1800" dirty="0"/>
              <a:t>an assessment of the seriousness of the offence </a:t>
            </a:r>
            <a:endParaRPr lang="pl-PL" sz="1800" dirty="0"/>
          </a:p>
          <a:p>
            <a:pPr marL="0" indent="0" algn="just">
              <a:buNone/>
            </a:pPr>
            <a:r>
              <a:rPr lang="en-GB" sz="1800" dirty="0"/>
              <a:t>or apply these criteria together. </a:t>
            </a:r>
            <a:endParaRPr lang="pl-PL" sz="1800" dirty="0"/>
          </a:p>
          <a:p>
            <a:pPr marL="0" indent="0" algn="just">
              <a:buNone/>
            </a:pPr>
            <a:endParaRPr lang="pl-PL" sz="1800" dirty="0"/>
          </a:p>
          <a:p>
            <a:pPr marL="0" indent="0" algn="just">
              <a:buNone/>
            </a:pPr>
            <a:r>
              <a:rPr lang="en-GB" sz="1800" dirty="0"/>
              <a:t>That means: </a:t>
            </a:r>
            <a:endParaRPr lang="pl-PL" sz="1800" dirty="0"/>
          </a:p>
          <a:p>
            <a:pPr algn="just">
              <a:buFontTx/>
              <a:buChar char="-"/>
            </a:pPr>
            <a:r>
              <a:rPr lang="en-GB" sz="1800" dirty="0"/>
              <a:t>legal aid is granted ex officio if the accused cannot afford legal aid of his/her own choice. </a:t>
            </a:r>
            <a:endParaRPr lang="pl-PL" sz="1800" dirty="0"/>
          </a:p>
          <a:p>
            <a:pPr algn="just">
              <a:buFontTx/>
              <a:buChar char="-"/>
            </a:pPr>
            <a:r>
              <a:rPr lang="en-GB" sz="1800" dirty="0"/>
              <a:t>OR legal aid is granted ex officio if the accused is charged with a serious offence or is detained in custody. </a:t>
            </a:r>
            <a:endParaRPr lang="pl-PL" sz="1800" dirty="0"/>
          </a:p>
          <a:p>
            <a:pPr algn="just">
              <a:buFontTx/>
              <a:buChar char="-"/>
            </a:pPr>
            <a:r>
              <a:rPr lang="en-GB" sz="1800" dirty="0"/>
              <a:t>OR legal aid is available if he/she has committed a serious crime and cannot afford the costs of defending himself/herself. </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7519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3C39C04-B08D-457E-BF6D-265A152BF373}"/>
              </a:ext>
            </a:extLst>
          </p:cNvPr>
          <p:cNvSpPr>
            <a:spLocks noGrp="1"/>
          </p:cNvSpPr>
          <p:nvPr>
            <p:ph type="title"/>
          </p:nvPr>
        </p:nvSpPr>
        <p:spPr>
          <a:xfrm>
            <a:off x="956826" y="1112969"/>
            <a:ext cx="3937298" cy="4166010"/>
          </a:xfrm>
        </p:spPr>
        <p:txBody>
          <a:bodyPr>
            <a:normAutofit/>
          </a:bodyPr>
          <a:lstStyle/>
          <a:p>
            <a:r>
              <a:rPr lang="pl-PL">
                <a:solidFill>
                  <a:srgbClr val="FFFFFF"/>
                </a:solidFill>
              </a:rPr>
              <a:t>Directive 2016/1919</a:t>
            </a:r>
            <a:endParaRPr lang="en-GB">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63F6C3C4-C9AF-4A5B-AE8B-4C908CD376F0}"/>
              </a:ext>
            </a:extLst>
          </p:cNvPr>
          <p:cNvSpPr>
            <a:spLocks noGrp="1"/>
          </p:cNvSpPr>
          <p:nvPr>
            <p:ph idx="1"/>
          </p:nvPr>
        </p:nvSpPr>
        <p:spPr>
          <a:xfrm>
            <a:off x="6096000" y="820879"/>
            <a:ext cx="5257799" cy="5707511"/>
          </a:xfrm>
        </p:spPr>
        <p:txBody>
          <a:bodyPr anchor="t">
            <a:normAutofit/>
          </a:bodyPr>
          <a:lstStyle/>
          <a:p>
            <a:pPr marL="0" indent="0" algn="just">
              <a:buNone/>
            </a:pPr>
            <a:r>
              <a:rPr lang="en-GB" sz="1800" i="1" dirty="0"/>
              <a:t>Article 6</a:t>
            </a:r>
            <a:r>
              <a:rPr lang="pl-PL" sz="1800" i="1" dirty="0"/>
              <a:t> </a:t>
            </a:r>
            <a:r>
              <a:rPr lang="en-GB" sz="1800" b="1" dirty="0"/>
              <a:t>Decisions regarding the granting of legal aid</a:t>
            </a:r>
          </a:p>
          <a:p>
            <a:pPr marL="0" indent="0" algn="just">
              <a:buNone/>
            </a:pPr>
            <a:r>
              <a:rPr lang="en-GB" sz="1800" dirty="0"/>
              <a:t>1.   Decisions on whether or not to grant legal aid and on the assignment of lawyers shall be made, without undue delay, by a competent authority. Member States shall take appropriate measures to ensure that the competent authority takes its decisions diligently, respecting the rights of the defence.</a:t>
            </a:r>
          </a:p>
          <a:p>
            <a:pPr marL="0" indent="0" algn="just">
              <a:buNone/>
            </a:pPr>
            <a:r>
              <a:rPr lang="en-GB" sz="1800" dirty="0"/>
              <a:t>2.   Member States shall take necessary measures to ensure that suspects, accused persons and requested persons are informed in writing if their request for legal aid is refused in full or in part.</a:t>
            </a:r>
          </a:p>
          <a:p>
            <a:pPr marL="0" indent="0" algn="just">
              <a:buNone/>
            </a:pPr>
            <a:endParaRPr lang="pl-PL" sz="1800" i="1" dirty="0"/>
          </a:p>
          <a:p>
            <a:pPr marL="0" indent="0" algn="just">
              <a:buNone/>
            </a:pPr>
            <a:r>
              <a:rPr lang="en-GB" sz="1800" i="1" dirty="0"/>
              <a:t>Article 9</a:t>
            </a:r>
            <a:r>
              <a:rPr lang="pl-PL" sz="1800" i="1" dirty="0"/>
              <a:t> </a:t>
            </a:r>
            <a:r>
              <a:rPr lang="en-GB" sz="1800" b="1" dirty="0"/>
              <a:t>Vulnerable persons</a:t>
            </a:r>
          </a:p>
          <a:p>
            <a:pPr marL="0" indent="0" algn="just">
              <a:buNone/>
            </a:pPr>
            <a:r>
              <a:rPr lang="en-GB" sz="1800" dirty="0"/>
              <a:t>Member States shall ensure that the particular needs of vulnerable suspects, accused persons and requested persons are taken into account in the implementation of this Directive.</a:t>
            </a:r>
          </a:p>
          <a:p>
            <a:pPr marL="0" indent="0" algn="just">
              <a:buNone/>
            </a:pPr>
            <a:endParaRPr lang="en-GB" sz="18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5775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6C69D5-DA9A-4C14-9BCB-FF4FC8595C7F}"/>
              </a:ext>
            </a:extLst>
          </p:cNvPr>
          <p:cNvSpPr>
            <a:spLocks noGrp="1"/>
          </p:cNvSpPr>
          <p:nvPr>
            <p:ph type="title"/>
          </p:nvPr>
        </p:nvSpPr>
        <p:spPr/>
        <p:txBody>
          <a:bodyPr/>
          <a:lstStyle/>
          <a:p>
            <a:r>
              <a:rPr lang="pl-PL" dirty="0" err="1"/>
              <a:t>Lawyer</a:t>
            </a:r>
            <a:r>
              <a:rPr lang="pl-PL" dirty="0"/>
              <a:t> </a:t>
            </a:r>
            <a:r>
              <a:rPr lang="pl-PL" dirty="0" err="1"/>
              <a:t>client-privilege</a:t>
            </a:r>
            <a:r>
              <a:rPr lang="pl-PL" dirty="0"/>
              <a:t> </a:t>
            </a:r>
            <a:endParaRPr lang="en-GB" dirty="0"/>
          </a:p>
        </p:txBody>
      </p:sp>
      <p:sp>
        <p:nvSpPr>
          <p:cNvPr id="3" name="Symbol zastępczy zawartości 2">
            <a:extLst>
              <a:ext uri="{FF2B5EF4-FFF2-40B4-BE49-F238E27FC236}">
                <a16:creationId xmlns:a16="http://schemas.microsoft.com/office/drawing/2014/main" id="{12736C59-9AB9-46B9-BFBA-1C5CBF9587B5}"/>
              </a:ext>
            </a:extLst>
          </p:cNvPr>
          <p:cNvSpPr>
            <a:spLocks noGrp="1"/>
          </p:cNvSpPr>
          <p:nvPr>
            <p:ph idx="1"/>
          </p:nvPr>
        </p:nvSpPr>
        <p:spPr/>
        <p:txBody>
          <a:bodyPr/>
          <a:lstStyle/>
          <a:p>
            <a:pPr marL="0" indent="0" algn="ctr">
              <a:buNone/>
            </a:pPr>
            <a:r>
              <a:rPr lang="pl-PL" b="1" dirty="0" err="1"/>
              <a:t>Article</a:t>
            </a:r>
            <a:r>
              <a:rPr lang="pl-PL" b="1" dirty="0"/>
              <a:t> 4 of the </a:t>
            </a:r>
            <a:r>
              <a:rPr lang="pl-PL" b="1" dirty="0" err="1"/>
              <a:t>directive</a:t>
            </a:r>
            <a:r>
              <a:rPr lang="pl-PL" b="1" dirty="0"/>
              <a:t> 2013/48</a:t>
            </a:r>
          </a:p>
          <a:p>
            <a:pPr marL="0" indent="0" algn="ctr">
              <a:buNone/>
            </a:pPr>
            <a:r>
              <a:rPr lang="en-GB" i="1" dirty="0"/>
              <a:t>Confidentiality</a:t>
            </a:r>
          </a:p>
          <a:p>
            <a:pPr marL="0" indent="0" algn="just">
              <a:buNone/>
            </a:pPr>
            <a:r>
              <a:rPr lang="en-GB" dirty="0"/>
              <a:t>Member States </a:t>
            </a:r>
            <a:r>
              <a:rPr lang="en-GB" b="1" dirty="0"/>
              <a:t>shall respect the confidentiality of communication between suspects or accused persons and their lawyer in the exercise of the right of access to a lawyer provided for under this Directive</a:t>
            </a:r>
            <a:r>
              <a:rPr lang="en-GB" dirty="0"/>
              <a:t>. Such communication shall include </a:t>
            </a:r>
            <a:r>
              <a:rPr lang="en-GB" b="1" dirty="0">
                <a:solidFill>
                  <a:srgbClr val="00B050"/>
                </a:solidFill>
              </a:rPr>
              <a:t>meetings, correspondence, telephone conversations and other forms of communication </a:t>
            </a:r>
            <a:r>
              <a:rPr lang="en-GB" dirty="0"/>
              <a:t>permitted under national law.</a:t>
            </a:r>
          </a:p>
          <a:p>
            <a:pPr marL="0" indent="0" algn="just">
              <a:buNone/>
            </a:pPr>
            <a:endParaRPr lang="en-GB" dirty="0"/>
          </a:p>
        </p:txBody>
      </p:sp>
    </p:spTree>
    <p:extLst>
      <p:ext uri="{BB962C8B-B14F-4D97-AF65-F5344CB8AC3E}">
        <p14:creationId xmlns:p14="http://schemas.microsoft.com/office/powerpoint/2010/main" val="2914033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69E135-3490-4BFB-80EA-7A445A8AAC6E}"/>
              </a:ext>
            </a:extLst>
          </p:cNvPr>
          <p:cNvSpPr>
            <a:spLocks noGrp="1"/>
          </p:cNvSpPr>
          <p:nvPr>
            <p:ph type="title"/>
          </p:nvPr>
        </p:nvSpPr>
        <p:spPr>
          <a:xfrm>
            <a:off x="154235" y="93643"/>
            <a:ext cx="11788047" cy="1325563"/>
          </a:xfrm>
        </p:spPr>
        <p:txBody>
          <a:bodyPr/>
          <a:lstStyle/>
          <a:p>
            <a:pPr algn="ctr"/>
            <a:r>
              <a:rPr lang="pl-PL" dirty="0"/>
              <a:t>Court of First </a:t>
            </a:r>
            <a:r>
              <a:rPr lang="pl-PL" dirty="0" err="1"/>
              <a:t>Instance</a:t>
            </a:r>
            <a:r>
              <a:rPr lang="pl-PL" dirty="0"/>
              <a:t>, T-125/03</a:t>
            </a:r>
            <a:br>
              <a:rPr lang="pl-PL" dirty="0"/>
            </a:br>
            <a:r>
              <a:rPr lang="pl-PL" sz="4000" dirty="0"/>
              <a:t>17 </a:t>
            </a:r>
            <a:r>
              <a:rPr lang="pl-PL" sz="4000" dirty="0" err="1"/>
              <a:t>September</a:t>
            </a:r>
            <a:r>
              <a:rPr lang="pl-PL" sz="4000" dirty="0"/>
              <a:t> 2007</a:t>
            </a:r>
            <a:endParaRPr lang="en-GB" dirty="0"/>
          </a:p>
        </p:txBody>
      </p:sp>
      <p:sp>
        <p:nvSpPr>
          <p:cNvPr id="3" name="Symbol zastępczy zawartości 2">
            <a:extLst>
              <a:ext uri="{FF2B5EF4-FFF2-40B4-BE49-F238E27FC236}">
                <a16:creationId xmlns:a16="http://schemas.microsoft.com/office/drawing/2014/main" id="{6AFF6C91-5240-4CD2-8950-F3A291B2DC32}"/>
              </a:ext>
            </a:extLst>
          </p:cNvPr>
          <p:cNvSpPr>
            <a:spLocks noGrp="1"/>
          </p:cNvSpPr>
          <p:nvPr>
            <p:ph idx="1"/>
          </p:nvPr>
        </p:nvSpPr>
        <p:spPr>
          <a:xfrm>
            <a:off x="154236" y="1825625"/>
            <a:ext cx="11788048" cy="4938732"/>
          </a:xfrm>
        </p:spPr>
        <p:txBody>
          <a:bodyPr>
            <a:normAutofit fontScale="85000" lnSpcReduction="20000"/>
          </a:bodyPr>
          <a:lstStyle/>
          <a:p>
            <a:pPr marL="0" indent="0" algn="just">
              <a:buNone/>
            </a:pPr>
            <a:r>
              <a:rPr lang="pl-PL" dirty="0"/>
              <a:t>„</a:t>
            </a:r>
            <a:r>
              <a:rPr lang="en-GB" dirty="0"/>
              <a:t>First, that protection seeks to safeguard the public interest in the proper administration of justice in ensuring that a </a:t>
            </a:r>
            <a:r>
              <a:rPr lang="en-GB" b="1" dirty="0">
                <a:solidFill>
                  <a:srgbClr val="00B050"/>
                </a:solidFill>
              </a:rPr>
              <a:t>client is free to consult his lawyer without fear that any confidences which he imparts may subsequently be disclosed</a:t>
            </a:r>
            <a:r>
              <a:rPr lang="en-GB" dirty="0"/>
              <a:t>. Secondly, its purpose is to avoid the harm which may be caused to the undertaking’s rights of the defence as a result of the Commission reading the contents of a confidential document and improperly adding it to the investigation file. Therefore, even if that document is not used as evidence in a decision imposing a penalty under the competition rules, the undertaking may suffer harm which cannot be made good or can only be made good with great difficulty. Information covered by LPP might be used by the Commission, directly or indirectly, in order to obtain new information or new evidence without the undertaking in question always being able to identify or prevent such information or evidence from being used against it. Moreover, harm which the undertaking concerned would suffer as a result of disclosure to third parties of information covered by LPP could not be made good, for example if that information were used in a statement of objections in the course of the Commission’s administrative procedure. The mere fact that the Commission cannot use privileged documents as evidence in a decision imposing a penalty is thus not sufficient to make good or eliminate the harm which resulted from the Commission’s reading the content of the documents</a:t>
            </a:r>
            <a:r>
              <a:rPr lang="pl-PL" dirty="0"/>
              <a:t>”</a:t>
            </a:r>
            <a:r>
              <a:rPr lang="en-GB" dirty="0"/>
              <a:t>.</a:t>
            </a:r>
          </a:p>
        </p:txBody>
      </p:sp>
    </p:spTree>
    <p:extLst>
      <p:ext uri="{BB962C8B-B14F-4D97-AF65-F5344CB8AC3E}">
        <p14:creationId xmlns:p14="http://schemas.microsoft.com/office/powerpoint/2010/main" val="838351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5093CF2-8B1C-4F67-8819-B71348293698}"/>
              </a:ext>
            </a:extLst>
          </p:cNvPr>
          <p:cNvSpPr>
            <a:spLocks noGrp="1"/>
          </p:cNvSpPr>
          <p:nvPr>
            <p:ph type="title"/>
          </p:nvPr>
        </p:nvSpPr>
        <p:spPr>
          <a:xfrm>
            <a:off x="838200" y="0"/>
            <a:ext cx="10515600" cy="1325563"/>
          </a:xfrm>
        </p:spPr>
        <p:txBody>
          <a:bodyPr>
            <a:normAutofit/>
          </a:bodyPr>
          <a:lstStyle/>
          <a:p>
            <a:r>
              <a:rPr lang="pl-PL" dirty="0" err="1"/>
              <a:t>Exceptions</a:t>
            </a:r>
            <a:r>
              <a:rPr lang="pl-PL" dirty="0"/>
              <a:t> – </a:t>
            </a:r>
            <a:r>
              <a:rPr lang="pl-PL" dirty="0" err="1"/>
              <a:t>lawyer-client</a:t>
            </a:r>
            <a:r>
              <a:rPr lang="pl-PL" dirty="0"/>
              <a:t> </a:t>
            </a:r>
            <a:r>
              <a:rPr lang="pl-PL" dirty="0" err="1"/>
              <a:t>privilege</a:t>
            </a:r>
            <a:r>
              <a:rPr lang="pl-PL" dirty="0"/>
              <a:t> </a:t>
            </a:r>
            <a:endParaRPr lang="en-GB" dirty="0"/>
          </a:p>
        </p:txBody>
      </p:sp>
      <p:sp>
        <p:nvSpPr>
          <p:cNvPr id="3" name="Symbol zastępczy zawartości 2">
            <a:extLst>
              <a:ext uri="{FF2B5EF4-FFF2-40B4-BE49-F238E27FC236}">
                <a16:creationId xmlns:a16="http://schemas.microsoft.com/office/drawing/2014/main" id="{20926CB1-0E1A-43F5-AFDD-407DC15C984B}"/>
              </a:ext>
            </a:extLst>
          </p:cNvPr>
          <p:cNvSpPr>
            <a:spLocks noGrp="1"/>
          </p:cNvSpPr>
          <p:nvPr>
            <p:ph idx="1"/>
          </p:nvPr>
        </p:nvSpPr>
        <p:spPr>
          <a:xfrm>
            <a:off x="838200" y="1157591"/>
            <a:ext cx="10515600" cy="5380369"/>
          </a:xfrm>
        </p:spPr>
        <p:txBody>
          <a:bodyPr>
            <a:normAutofit lnSpcReduction="10000"/>
          </a:bodyPr>
          <a:lstStyle/>
          <a:p>
            <a:pPr algn="just"/>
            <a:r>
              <a:rPr lang="pl-PL" sz="2400" dirty="0"/>
              <a:t>Recital 33: </a:t>
            </a:r>
          </a:p>
          <a:p>
            <a:pPr algn="just"/>
            <a:r>
              <a:rPr lang="en-GB" sz="2400" i="1" dirty="0"/>
              <a:t>Confidentiality of communication between suspects or accused persons and their lawyer is key to ensuring the effective exercise of the rights of the defence and is an essential part of the right to a fair trial. </a:t>
            </a:r>
            <a:r>
              <a:rPr lang="en-GB" sz="2400" b="1" i="1" dirty="0">
                <a:solidFill>
                  <a:srgbClr val="FF0000"/>
                </a:solidFill>
              </a:rPr>
              <a:t>Member States should therefore respect the confidentiality of meetings and other forms of communication between the lawyer and the suspect or accused person in the exercise of the right of access to a lawyer provided for in this Directive, without derogation</a:t>
            </a:r>
            <a:r>
              <a:rPr lang="en-GB" sz="2400" i="1" dirty="0"/>
              <a:t>. </a:t>
            </a:r>
            <a:r>
              <a:rPr lang="pl-PL" sz="2400" i="1" dirty="0"/>
              <a:t>(…) </a:t>
            </a:r>
            <a:r>
              <a:rPr lang="en-GB" sz="2400" i="1" dirty="0"/>
              <a:t>The obligation to respect confidentiality not only implies that Member States should refrain from interfering with or accessing such communication but also that, where suspects or accused persons are deprived of liberty or otherwise find themselves in a place under the control of the State, Member States should ensure that arrangements for communication uphold and protect confidentiality. This is without prejudice to any mechanisms that are in place in detention facilities with the purpose of avoiding illicit enclosures being sent to detainees, such as screening correspondence, provided that such mechanisms do not allow the competent authorities to read the communication between suspects or accused persons and their lawyer.</a:t>
            </a:r>
            <a:endParaRPr lang="pl-PL" sz="2400" i="1" dirty="0"/>
          </a:p>
        </p:txBody>
      </p:sp>
    </p:spTree>
    <p:extLst>
      <p:ext uri="{BB962C8B-B14F-4D97-AF65-F5344CB8AC3E}">
        <p14:creationId xmlns:p14="http://schemas.microsoft.com/office/powerpoint/2010/main" val="3852978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EFA31459-F042-4DD8-BDFA-BDCAAF336638}"/>
              </a:ext>
            </a:extLst>
          </p:cNvPr>
          <p:cNvSpPr>
            <a:spLocks noGrp="1"/>
          </p:cNvSpPr>
          <p:nvPr>
            <p:ph type="title"/>
          </p:nvPr>
        </p:nvSpPr>
        <p:spPr>
          <a:xfrm>
            <a:off x="643467" y="321734"/>
            <a:ext cx="10905066" cy="1135737"/>
          </a:xfrm>
        </p:spPr>
        <p:txBody>
          <a:bodyPr>
            <a:normAutofit/>
          </a:bodyPr>
          <a:lstStyle/>
          <a:p>
            <a:r>
              <a:rPr lang="en-GB" sz="3600"/>
              <a:t>Why the Directive 2013/48 was introduced</a:t>
            </a:r>
            <a:r>
              <a:rPr lang="pl-PL" sz="3600"/>
              <a:t>?</a:t>
            </a:r>
            <a:endParaRPr lang="en-GB" sz="3600"/>
          </a:p>
        </p:txBody>
      </p:sp>
      <p:sp>
        <p:nvSpPr>
          <p:cNvPr id="3" name="Symbol zastępczy zawartości 2">
            <a:extLst>
              <a:ext uri="{FF2B5EF4-FFF2-40B4-BE49-F238E27FC236}">
                <a16:creationId xmlns:a16="http://schemas.microsoft.com/office/drawing/2014/main" id="{F552AA6B-922A-4983-AC48-3A9905473EBE}"/>
              </a:ext>
            </a:extLst>
          </p:cNvPr>
          <p:cNvSpPr>
            <a:spLocks noGrp="1"/>
          </p:cNvSpPr>
          <p:nvPr>
            <p:ph idx="1"/>
          </p:nvPr>
        </p:nvSpPr>
        <p:spPr>
          <a:xfrm>
            <a:off x="643467" y="1782981"/>
            <a:ext cx="10905066" cy="4393982"/>
          </a:xfrm>
        </p:spPr>
        <p:txBody>
          <a:bodyPr>
            <a:normAutofit/>
          </a:bodyPr>
          <a:lstStyle/>
          <a:p>
            <a:pPr algn="just"/>
            <a:r>
              <a:rPr lang="en-US" sz="2400" dirty="0"/>
              <a:t>Main aim: the EU legislator wanted to strengthen the rights of the </a:t>
            </a:r>
            <a:r>
              <a:rPr lang="en-US" sz="2400" dirty="0" err="1"/>
              <a:t>defence</a:t>
            </a:r>
            <a:r>
              <a:rPr lang="en-US" sz="2400" dirty="0"/>
              <a:t>. </a:t>
            </a:r>
            <a:endParaRPr lang="pl-PL" sz="2400" dirty="0"/>
          </a:p>
          <a:p>
            <a:pPr algn="just"/>
            <a:r>
              <a:rPr lang="en-US" sz="2400" dirty="0"/>
              <a:t>Directive must be seen as a part of a package of </a:t>
            </a:r>
            <a:r>
              <a:rPr lang="en-US" sz="2400" dirty="0" err="1"/>
              <a:t>defence</a:t>
            </a:r>
            <a:r>
              <a:rPr lang="en-US" sz="2400" dirty="0"/>
              <a:t> rights (see: six directives) and in the context of the right to a fair trial (see: article 6 ECHR, article 47 and 48 CFR EU). </a:t>
            </a:r>
            <a:endParaRPr lang="pl-PL" sz="2400" dirty="0"/>
          </a:p>
          <a:p>
            <a:pPr algn="just"/>
            <a:r>
              <a:rPr lang="en-US" sz="2400" dirty="0"/>
              <a:t>The Hague and Stockholm </a:t>
            </a:r>
            <a:r>
              <a:rPr lang="en-US" sz="2400" dirty="0" err="1"/>
              <a:t>Programmes</a:t>
            </a:r>
            <a:r>
              <a:rPr lang="en-US" sz="2400" dirty="0"/>
              <a:t> – see and read if you want. </a:t>
            </a:r>
            <a:endParaRPr lang="pl-PL" sz="2400" dirty="0"/>
          </a:p>
          <a:p>
            <a:pPr algn="just"/>
            <a:r>
              <a:rPr lang="en-US" sz="2400" dirty="0"/>
              <a:t>One of the aims was also to strengthen the principle of mutual recognition of judgments and mutual trust. </a:t>
            </a:r>
            <a:endParaRPr lang="pl-PL" sz="2400" dirty="0"/>
          </a:p>
          <a:p>
            <a:pPr algn="ctr"/>
            <a:r>
              <a:rPr lang="en-US" sz="2400" b="1" dirty="0">
                <a:solidFill>
                  <a:srgbClr val="FF0000"/>
                </a:solidFill>
              </a:rPr>
              <a:t>The idea that membership of the Council of Europe and ratification of the ECHR is sufficient to ensure the right to a fair trial has proved wrong. </a:t>
            </a:r>
            <a:endParaRPr lang="en-GB" sz="2400" b="1" dirty="0">
              <a:solidFill>
                <a:srgbClr val="FF0000"/>
              </a:solidFill>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3012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863C09-31E3-46EF-95A3-68F40BC90EFB}"/>
              </a:ext>
            </a:extLst>
          </p:cNvPr>
          <p:cNvSpPr>
            <a:spLocks noGrp="1"/>
          </p:cNvSpPr>
          <p:nvPr>
            <p:ph type="title"/>
          </p:nvPr>
        </p:nvSpPr>
        <p:spPr>
          <a:xfrm>
            <a:off x="838200" y="631825"/>
            <a:ext cx="10515600" cy="1325563"/>
          </a:xfrm>
        </p:spPr>
        <p:txBody>
          <a:bodyPr>
            <a:normAutofit/>
          </a:bodyPr>
          <a:lstStyle/>
          <a:p>
            <a:r>
              <a:rPr lang="pl-PL" dirty="0" err="1"/>
              <a:t>Exceptions</a:t>
            </a:r>
            <a:r>
              <a:rPr lang="pl-PL" dirty="0"/>
              <a:t> – </a:t>
            </a:r>
            <a:r>
              <a:rPr lang="pl-PL" dirty="0" err="1"/>
              <a:t>lawyer-client</a:t>
            </a:r>
            <a:r>
              <a:rPr lang="pl-PL" dirty="0"/>
              <a:t> </a:t>
            </a:r>
            <a:r>
              <a:rPr lang="pl-PL" dirty="0" err="1"/>
              <a:t>privilege</a:t>
            </a:r>
            <a:r>
              <a:rPr lang="pl-PL" dirty="0"/>
              <a:t> </a:t>
            </a:r>
            <a:endParaRPr lang="en-GB" dirty="0"/>
          </a:p>
        </p:txBody>
      </p:sp>
      <p:sp>
        <p:nvSpPr>
          <p:cNvPr id="3" name="Symbol zastępczy zawartości 2">
            <a:extLst>
              <a:ext uri="{FF2B5EF4-FFF2-40B4-BE49-F238E27FC236}">
                <a16:creationId xmlns:a16="http://schemas.microsoft.com/office/drawing/2014/main" id="{FA9CEE44-A6C2-4BEB-A462-EF26222C8051}"/>
              </a:ext>
            </a:extLst>
          </p:cNvPr>
          <p:cNvSpPr>
            <a:spLocks noGrp="1"/>
          </p:cNvSpPr>
          <p:nvPr>
            <p:ph idx="1"/>
          </p:nvPr>
        </p:nvSpPr>
        <p:spPr>
          <a:xfrm>
            <a:off x="838200" y="2057400"/>
            <a:ext cx="10515600" cy="3871762"/>
          </a:xfrm>
        </p:spPr>
        <p:txBody>
          <a:bodyPr>
            <a:normAutofit/>
          </a:bodyPr>
          <a:lstStyle/>
          <a:p>
            <a:pPr algn="just"/>
            <a:r>
              <a:rPr lang="pl-PL" sz="2400" dirty="0"/>
              <a:t>Recital 33</a:t>
            </a:r>
          </a:p>
          <a:p>
            <a:pPr algn="just"/>
            <a:r>
              <a:rPr lang="en-GB" sz="2400" dirty="0"/>
              <a:t>This Directive is without prejudice to procedures that address the situation where there </a:t>
            </a:r>
            <a:r>
              <a:rPr lang="en-GB" sz="2400" b="1" dirty="0">
                <a:solidFill>
                  <a:srgbClr val="FF0000"/>
                </a:solidFill>
              </a:rPr>
              <a:t>are objective and factual circumstances giving rise to the suspicion that the lawyer is involved with the suspect or accused person in a criminal offence. </a:t>
            </a:r>
            <a:r>
              <a:rPr lang="en-GB" sz="2400" dirty="0"/>
              <a:t>Any criminal activity on the part of a lawyer should not be considered to be legitimate assistance to suspects or accused persons within the framework of this Directive. </a:t>
            </a:r>
          </a:p>
        </p:txBody>
      </p:sp>
    </p:spTree>
    <p:extLst>
      <p:ext uri="{BB962C8B-B14F-4D97-AF65-F5344CB8AC3E}">
        <p14:creationId xmlns:p14="http://schemas.microsoft.com/office/powerpoint/2010/main" val="101716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863C09-31E3-46EF-95A3-68F40BC90EFB}"/>
              </a:ext>
            </a:extLst>
          </p:cNvPr>
          <p:cNvSpPr>
            <a:spLocks noGrp="1"/>
          </p:cNvSpPr>
          <p:nvPr>
            <p:ph type="title"/>
          </p:nvPr>
        </p:nvSpPr>
        <p:spPr>
          <a:xfrm>
            <a:off x="838200" y="631825"/>
            <a:ext cx="10515600" cy="1325563"/>
          </a:xfrm>
        </p:spPr>
        <p:txBody>
          <a:bodyPr>
            <a:normAutofit/>
          </a:bodyPr>
          <a:lstStyle/>
          <a:p>
            <a:r>
              <a:rPr lang="pl-PL" dirty="0" err="1"/>
              <a:t>Exceptions</a:t>
            </a:r>
            <a:r>
              <a:rPr lang="pl-PL" dirty="0"/>
              <a:t> – </a:t>
            </a:r>
            <a:r>
              <a:rPr lang="pl-PL" dirty="0" err="1"/>
              <a:t>lawyer-client</a:t>
            </a:r>
            <a:r>
              <a:rPr lang="pl-PL" dirty="0"/>
              <a:t> </a:t>
            </a:r>
            <a:r>
              <a:rPr lang="pl-PL" dirty="0" err="1"/>
              <a:t>privilege</a:t>
            </a:r>
            <a:r>
              <a:rPr lang="pl-PL" dirty="0"/>
              <a:t> </a:t>
            </a:r>
            <a:endParaRPr lang="en-GB" dirty="0"/>
          </a:p>
        </p:txBody>
      </p:sp>
      <p:sp>
        <p:nvSpPr>
          <p:cNvPr id="3" name="Symbol zastępczy zawartości 2">
            <a:extLst>
              <a:ext uri="{FF2B5EF4-FFF2-40B4-BE49-F238E27FC236}">
                <a16:creationId xmlns:a16="http://schemas.microsoft.com/office/drawing/2014/main" id="{FA9CEE44-A6C2-4BEB-A462-EF26222C8051}"/>
              </a:ext>
            </a:extLst>
          </p:cNvPr>
          <p:cNvSpPr>
            <a:spLocks noGrp="1"/>
          </p:cNvSpPr>
          <p:nvPr>
            <p:ph idx="1"/>
          </p:nvPr>
        </p:nvSpPr>
        <p:spPr>
          <a:xfrm>
            <a:off x="838200" y="2057400"/>
            <a:ext cx="10515600" cy="3871762"/>
          </a:xfrm>
        </p:spPr>
        <p:txBody>
          <a:bodyPr>
            <a:normAutofit/>
          </a:bodyPr>
          <a:lstStyle/>
          <a:p>
            <a:r>
              <a:rPr lang="pl-PL" sz="2400"/>
              <a:t>Lawyer – client privilege does not exempt defence councel from reporting their suspicions concernig possible unlawful activities (money loundering) of their clients. </a:t>
            </a:r>
          </a:p>
          <a:p>
            <a:endParaRPr lang="pl-PL" sz="2400"/>
          </a:p>
          <a:p>
            <a:r>
              <a:rPr lang="pl-PL" sz="2400" i="1"/>
              <a:t>See</a:t>
            </a:r>
            <a:r>
              <a:rPr lang="pl-PL" sz="2400" i="1" dirty="0"/>
              <a:t>: D</a:t>
            </a:r>
            <a:r>
              <a:rPr lang="en-GB" sz="2400" i="1"/>
              <a:t>irective</a:t>
            </a:r>
            <a:r>
              <a:rPr lang="en-GB" sz="2400" i="1" dirty="0"/>
              <a:t> (</a:t>
            </a:r>
            <a:r>
              <a:rPr lang="pl-PL" sz="2400" i="1" dirty="0"/>
              <a:t>EU</a:t>
            </a:r>
            <a:r>
              <a:rPr lang="en-GB" sz="2400" i="1" dirty="0"/>
              <a:t>) 2015/849 of the </a:t>
            </a:r>
            <a:r>
              <a:rPr lang="pl-PL" sz="2400" i="1" dirty="0"/>
              <a:t>E</a:t>
            </a:r>
            <a:r>
              <a:rPr lang="en-GB" sz="2400" i="1"/>
              <a:t>uropean</a:t>
            </a:r>
            <a:r>
              <a:rPr lang="en-GB" sz="2400" i="1" dirty="0"/>
              <a:t> </a:t>
            </a:r>
            <a:r>
              <a:rPr lang="pl-PL" sz="2400" i="1" dirty="0"/>
              <a:t>P</a:t>
            </a:r>
            <a:r>
              <a:rPr lang="en-GB" sz="2400" i="1"/>
              <a:t>arliament</a:t>
            </a:r>
            <a:r>
              <a:rPr lang="en-GB" sz="2400" i="1" dirty="0"/>
              <a:t> and of the </a:t>
            </a:r>
            <a:r>
              <a:rPr lang="pl-PL" sz="2400" i="1" dirty="0"/>
              <a:t>C</a:t>
            </a:r>
            <a:r>
              <a:rPr lang="en-GB" sz="2400" i="1"/>
              <a:t>ouncil</a:t>
            </a:r>
            <a:r>
              <a:rPr lang="pl-PL" sz="2400" i="1" dirty="0"/>
              <a:t> </a:t>
            </a:r>
            <a:r>
              <a:rPr lang="en-GB" sz="2400" i="1" dirty="0"/>
              <a:t>of 20 May 2015</a:t>
            </a:r>
            <a:r>
              <a:rPr lang="pl-PL" sz="2400" i="1" dirty="0"/>
              <a:t> </a:t>
            </a:r>
            <a:r>
              <a:rPr lang="en-GB" sz="2400" i="1" dirty="0"/>
              <a:t>on the prevention of the use of the financial system for the purposes of money laundering or terrorist financing, amending Regulation (EU) No 648/2012 of the European Parliament and of the Council, and repealing Directive 2005/60/EC of the European Parliament and of the Council and Commission Directive 2006/70/EC</a:t>
            </a:r>
            <a:r>
              <a:rPr lang="pl-PL" sz="2400" i="1" dirty="0"/>
              <a:t> </a:t>
            </a:r>
            <a:endParaRPr lang="en-GB" sz="2400" i="1"/>
          </a:p>
        </p:txBody>
      </p:sp>
    </p:spTree>
    <p:extLst>
      <p:ext uri="{BB962C8B-B14F-4D97-AF65-F5344CB8AC3E}">
        <p14:creationId xmlns:p14="http://schemas.microsoft.com/office/powerpoint/2010/main" val="198704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67ED9F8-F1A6-46AF-A2AB-5C51D08DF9B2}"/>
              </a:ext>
            </a:extLst>
          </p:cNvPr>
          <p:cNvSpPr>
            <a:spLocks noGrp="1"/>
          </p:cNvSpPr>
          <p:nvPr>
            <p:ph type="title"/>
          </p:nvPr>
        </p:nvSpPr>
        <p:spPr>
          <a:xfrm>
            <a:off x="838200" y="631825"/>
            <a:ext cx="10515600" cy="1325563"/>
          </a:xfrm>
        </p:spPr>
        <p:txBody>
          <a:bodyPr>
            <a:normAutofit/>
          </a:bodyPr>
          <a:lstStyle/>
          <a:p>
            <a:r>
              <a:rPr lang="pl-PL" dirty="0" err="1"/>
              <a:t>Exceptions</a:t>
            </a:r>
            <a:r>
              <a:rPr lang="pl-PL" dirty="0"/>
              <a:t> – </a:t>
            </a:r>
            <a:r>
              <a:rPr lang="pl-PL" dirty="0" err="1"/>
              <a:t>lawyer-client</a:t>
            </a:r>
            <a:r>
              <a:rPr lang="pl-PL" dirty="0"/>
              <a:t> </a:t>
            </a:r>
            <a:r>
              <a:rPr lang="pl-PL" dirty="0" err="1"/>
              <a:t>privilege</a:t>
            </a:r>
            <a:r>
              <a:rPr lang="pl-PL" dirty="0"/>
              <a:t> </a:t>
            </a:r>
            <a:endParaRPr lang="en-GB" dirty="0"/>
          </a:p>
        </p:txBody>
      </p:sp>
      <p:sp>
        <p:nvSpPr>
          <p:cNvPr id="3" name="Symbol zastępczy zawartości 2">
            <a:extLst>
              <a:ext uri="{FF2B5EF4-FFF2-40B4-BE49-F238E27FC236}">
                <a16:creationId xmlns:a16="http://schemas.microsoft.com/office/drawing/2014/main" id="{8BB45D9A-521D-4BCD-9A28-DE12C7C0505A}"/>
              </a:ext>
            </a:extLst>
          </p:cNvPr>
          <p:cNvSpPr>
            <a:spLocks noGrp="1"/>
          </p:cNvSpPr>
          <p:nvPr>
            <p:ph idx="1"/>
          </p:nvPr>
        </p:nvSpPr>
        <p:spPr>
          <a:xfrm>
            <a:off x="838200" y="2057400"/>
            <a:ext cx="10515600" cy="3871762"/>
          </a:xfrm>
        </p:spPr>
        <p:txBody>
          <a:bodyPr>
            <a:normAutofit/>
          </a:bodyPr>
          <a:lstStyle/>
          <a:p>
            <a:r>
              <a:rPr lang="pl-PL" sz="2000"/>
              <a:t>Recital 9 to the directive 2015/849: </a:t>
            </a:r>
          </a:p>
          <a:p>
            <a:r>
              <a:rPr lang="en-GB" sz="2000"/>
              <a:t>Legal professionals, as defined by the Member States, should be subject to this Directive when participating in financial or corporate transactions, including when providing tax advice, where there is the greatest risk of the services of those legal professionals being misused for the purpose of laundering the proceeds of criminal activity or for the purpose of terrorist financing. </a:t>
            </a:r>
            <a:r>
              <a:rPr lang="en-GB" sz="2000" b="1"/>
              <a:t>There should, however, be exemptions from any obligation to report information obtained before, during or after judicial proceedings, or in the course of ascertaining the legal position of a client. </a:t>
            </a:r>
            <a:r>
              <a:rPr lang="en-GB" sz="2000"/>
              <a:t>Therefore, legal advice should remain subject to the obligation of professional secrecy, except where the legal professional is taking part in money laundering or terrorist financing, the legal advice is provided for the purposes of money laundering or terrorist financing, or the legal professional knows that the client is seeking legal advice for the purposes of money laundering or terrorist financing.</a:t>
            </a:r>
          </a:p>
          <a:p>
            <a:pPr marL="0" indent="0">
              <a:buNone/>
            </a:pPr>
            <a:endParaRPr lang="en-GB" sz="2000"/>
          </a:p>
        </p:txBody>
      </p:sp>
    </p:spTree>
    <p:extLst>
      <p:ext uri="{BB962C8B-B14F-4D97-AF65-F5344CB8AC3E}">
        <p14:creationId xmlns:p14="http://schemas.microsoft.com/office/powerpoint/2010/main" val="1765577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0D3FCAC-F880-4532-AB62-C654529165AA}"/>
              </a:ext>
            </a:extLst>
          </p:cNvPr>
          <p:cNvSpPr>
            <a:spLocks noGrp="1"/>
          </p:cNvSpPr>
          <p:nvPr>
            <p:ph type="title"/>
          </p:nvPr>
        </p:nvSpPr>
        <p:spPr>
          <a:xfrm>
            <a:off x="838200" y="631825"/>
            <a:ext cx="10515600" cy="1325563"/>
          </a:xfrm>
        </p:spPr>
        <p:txBody>
          <a:bodyPr>
            <a:normAutofit/>
          </a:bodyPr>
          <a:lstStyle/>
          <a:p>
            <a:r>
              <a:rPr lang="pl-PL" dirty="0" err="1"/>
              <a:t>Exceptions</a:t>
            </a:r>
            <a:r>
              <a:rPr lang="pl-PL" dirty="0"/>
              <a:t> – </a:t>
            </a:r>
            <a:r>
              <a:rPr lang="pl-PL" dirty="0" err="1"/>
              <a:t>lawyer-client</a:t>
            </a:r>
            <a:r>
              <a:rPr lang="pl-PL" dirty="0"/>
              <a:t> </a:t>
            </a:r>
            <a:r>
              <a:rPr lang="pl-PL" dirty="0" err="1"/>
              <a:t>privilege</a:t>
            </a:r>
            <a:r>
              <a:rPr lang="pl-PL" dirty="0"/>
              <a:t> </a:t>
            </a:r>
            <a:endParaRPr lang="en-GB" dirty="0"/>
          </a:p>
        </p:txBody>
      </p:sp>
      <p:sp>
        <p:nvSpPr>
          <p:cNvPr id="3" name="Symbol zastępczy zawartości 2">
            <a:extLst>
              <a:ext uri="{FF2B5EF4-FFF2-40B4-BE49-F238E27FC236}">
                <a16:creationId xmlns:a16="http://schemas.microsoft.com/office/drawing/2014/main" id="{D2EBEF94-F398-463D-A184-8508A2B09F0C}"/>
              </a:ext>
            </a:extLst>
          </p:cNvPr>
          <p:cNvSpPr>
            <a:spLocks noGrp="1"/>
          </p:cNvSpPr>
          <p:nvPr>
            <p:ph idx="1"/>
          </p:nvPr>
        </p:nvSpPr>
        <p:spPr>
          <a:xfrm>
            <a:off x="838200" y="2057400"/>
            <a:ext cx="10515600" cy="3871762"/>
          </a:xfrm>
        </p:spPr>
        <p:txBody>
          <a:bodyPr>
            <a:normAutofit/>
          </a:bodyPr>
          <a:lstStyle/>
          <a:p>
            <a:pPr marL="0" indent="0" algn="just">
              <a:buNone/>
            </a:pPr>
            <a:r>
              <a:rPr lang="en-GB" sz="1900" i="1" dirty="0"/>
              <a:t>Article 34</a:t>
            </a:r>
          </a:p>
          <a:p>
            <a:pPr marL="0" indent="0" algn="just">
              <a:buNone/>
            </a:pPr>
            <a:r>
              <a:rPr lang="en-GB" sz="1900" dirty="0"/>
              <a:t>1.   By way of derogation from Article 33(1), Member States may, in the case of obliged entities referred to in point (3)(a), (b) and (d) of Article 2(1), designate an appropriate self-regulatory body of the profession concerned as the authority to receive the information referred to in Article 33(1).</a:t>
            </a:r>
          </a:p>
          <a:p>
            <a:pPr marL="0" indent="0" algn="just">
              <a:buNone/>
            </a:pPr>
            <a:r>
              <a:rPr lang="en-GB" sz="1900" dirty="0"/>
              <a:t>Without prejudice to paragraph 2, the designated self-regulatory body shall, in cases referred to in the first subparagraph of this paragraph, forward the information to the FIU promptly and unfiltered.</a:t>
            </a:r>
          </a:p>
          <a:p>
            <a:pPr marL="0" indent="0" algn="just">
              <a:buNone/>
            </a:pPr>
            <a:r>
              <a:rPr lang="en-GB" sz="1900" dirty="0"/>
              <a:t>2.   Member States shall not apply the obligations laid down in Article 33(1) to notaries, other independent legal professionals, auditors, external accountants and tax advisors only to the strict extent that such exemption relates to information that they receive from, or obtain on, one of their clients, in the course of ascertaining the legal position of their client, or performing their task of defending or representing that client in, or concerning, judicial proceedings, including providing advice on instituting or avoiding such proceedings, whether such information is received or obtained before, during or after such proceedings</a:t>
            </a:r>
            <a:r>
              <a:rPr lang="pl-PL" sz="1900" dirty="0"/>
              <a:t>.</a:t>
            </a:r>
            <a:endParaRPr lang="en-GB" sz="1900" dirty="0"/>
          </a:p>
        </p:txBody>
      </p:sp>
    </p:spTree>
    <p:extLst>
      <p:ext uri="{BB962C8B-B14F-4D97-AF65-F5344CB8AC3E}">
        <p14:creationId xmlns:p14="http://schemas.microsoft.com/office/powerpoint/2010/main" val="165068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D1C9E8A-7416-D870-4398-7EBBC70D2BEF}"/>
              </a:ext>
            </a:extLst>
          </p:cNvPr>
          <p:cNvSpPr>
            <a:spLocks noGrp="1"/>
          </p:cNvSpPr>
          <p:nvPr>
            <p:ph type="title"/>
          </p:nvPr>
        </p:nvSpPr>
        <p:spPr>
          <a:xfrm>
            <a:off x="803774" y="-341951"/>
            <a:ext cx="10550025" cy="1182927"/>
          </a:xfrm>
        </p:spPr>
        <p:txBody>
          <a:bodyPr anchor="b">
            <a:normAutofit/>
          </a:bodyPr>
          <a:lstStyle/>
          <a:p>
            <a:r>
              <a:rPr lang="pl-PL" sz="5600" dirty="0"/>
              <a:t>Charter of </a:t>
            </a:r>
            <a:r>
              <a:rPr lang="pl-PL" sz="5600" dirty="0" err="1"/>
              <a:t>fundamental</a:t>
            </a:r>
            <a:r>
              <a:rPr lang="pl-PL" sz="5600" dirty="0"/>
              <a:t> </a:t>
            </a:r>
            <a:r>
              <a:rPr lang="pl-PL" sz="5600" dirty="0" err="1"/>
              <a:t>rights</a:t>
            </a:r>
            <a:r>
              <a:rPr lang="pl-PL" sz="5600" dirty="0"/>
              <a:t> </a:t>
            </a:r>
          </a:p>
        </p:txBody>
      </p:sp>
      <p:cxnSp>
        <p:nvCxnSpPr>
          <p:cNvPr id="10" name="Straight Connector 9">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94E6929-E543-0EB2-4A96-83CB19667482}"/>
              </a:ext>
            </a:extLst>
          </p:cNvPr>
          <p:cNvSpPr>
            <a:spLocks noGrp="1"/>
          </p:cNvSpPr>
          <p:nvPr>
            <p:ph idx="1"/>
          </p:nvPr>
        </p:nvSpPr>
        <p:spPr>
          <a:xfrm>
            <a:off x="676063" y="1071720"/>
            <a:ext cx="10677738" cy="5204575"/>
          </a:xfrm>
        </p:spPr>
        <p:txBody>
          <a:bodyPr anchor="t">
            <a:normAutofit lnSpcReduction="10000"/>
          </a:bodyPr>
          <a:lstStyle/>
          <a:p>
            <a:pPr marL="0" indent="0" algn="ctr">
              <a:buNone/>
            </a:pPr>
            <a:r>
              <a:rPr lang="en-US" sz="2000" b="0" i="1" dirty="0">
                <a:solidFill>
                  <a:schemeClr val="tx1">
                    <a:alpha val="80000"/>
                  </a:schemeClr>
                </a:solidFill>
                <a:effectLst/>
                <a:latin typeface="Aptos" panose="020B0004020202020204" pitchFamily="34" charset="0"/>
              </a:rPr>
              <a:t>Article 47</a:t>
            </a:r>
          </a:p>
          <a:p>
            <a:pPr marL="0" indent="0" algn="ctr">
              <a:buNone/>
            </a:pPr>
            <a:r>
              <a:rPr lang="en-US" sz="2000" b="1" i="0" dirty="0">
                <a:solidFill>
                  <a:schemeClr val="tx1">
                    <a:alpha val="80000"/>
                  </a:schemeClr>
                </a:solidFill>
                <a:effectLst/>
                <a:latin typeface="Aptos" panose="020B0004020202020204" pitchFamily="34" charset="0"/>
              </a:rPr>
              <a:t>Right to an effective remedy and to a fair trial</a:t>
            </a:r>
          </a:p>
          <a:p>
            <a:pPr marL="0" indent="0" algn="ctr">
              <a:buNone/>
            </a:pPr>
            <a:r>
              <a:rPr lang="en-US" sz="2000" b="0" i="0" dirty="0">
                <a:solidFill>
                  <a:schemeClr val="tx1">
                    <a:alpha val="80000"/>
                  </a:schemeClr>
                </a:solidFill>
                <a:effectLst/>
                <a:latin typeface="Aptos" panose="020B0004020202020204" pitchFamily="34" charset="0"/>
              </a:rPr>
              <a:t>Everyone whose rights and freedoms guaranteed by the law of the Union are violated has the right to an effective remedy before a tribunal in compliance with the conditions laid down in this Article.</a:t>
            </a:r>
          </a:p>
          <a:p>
            <a:pPr marL="0" indent="0" algn="ctr">
              <a:buNone/>
            </a:pPr>
            <a:r>
              <a:rPr lang="en-US" sz="2000" b="0" i="0" dirty="0">
                <a:solidFill>
                  <a:schemeClr val="tx1">
                    <a:alpha val="80000"/>
                  </a:schemeClr>
                </a:solidFill>
                <a:effectLst/>
                <a:latin typeface="Aptos" panose="020B0004020202020204" pitchFamily="34" charset="0"/>
              </a:rPr>
              <a:t>Everyone is entitled to a fair and public hearing within a reasonable time by an independent and impartial tribunal previously established by law. Everyone shall have the possibility of being advised, defended and represented.</a:t>
            </a:r>
          </a:p>
          <a:p>
            <a:pPr marL="0" indent="0" algn="ctr">
              <a:buNone/>
            </a:pPr>
            <a:r>
              <a:rPr lang="en-US" sz="2000" b="0" i="0" dirty="0">
                <a:solidFill>
                  <a:schemeClr val="tx1">
                    <a:alpha val="80000"/>
                  </a:schemeClr>
                </a:solidFill>
                <a:effectLst/>
                <a:latin typeface="Aptos" panose="020B0004020202020204" pitchFamily="34" charset="0"/>
              </a:rPr>
              <a:t>Legal aid shall be made available to those who lack sufficient resources in so far as such aid is necessary to ensure effective access to justice.</a:t>
            </a:r>
          </a:p>
          <a:p>
            <a:pPr marL="0" indent="0" algn="ctr">
              <a:buNone/>
            </a:pPr>
            <a:r>
              <a:rPr lang="en-US" sz="2000" b="0" i="1" dirty="0">
                <a:solidFill>
                  <a:schemeClr val="tx1">
                    <a:alpha val="80000"/>
                  </a:schemeClr>
                </a:solidFill>
                <a:effectLst/>
                <a:latin typeface="Aptos" panose="020B0004020202020204" pitchFamily="34" charset="0"/>
              </a:rPr>
              <a:t>Article 48</a:t>
            </a:r>
          </a:p>
          <a:p>
            <a:pPr marL="0" indent="0" algn="ctr">
              <a:buNone/>
            </a:pPr>
            <a:r>
              <a:rPr lang="en-US" sz="2000" b="1" i="0" dirty="0">
                <a:solidFill>
                  <a:schemeClr val="tx1">
                    <a:alpha val="80000"/>
                  </a:schemeClr>
                </a:solidFill>
                <a:effectLst/>
                <a:latin typeface="Aptos" panose="020B0004020202020204" pitchFamily="34" charset="0"/>
              </a:rPr>
              <a:t>Presumption of innocence and right of </a:t>
            </a:r>
            <a:r>
              <a:rPr lang="en-US" sz="2000" b="1" i="0" dirty="0" err="1">
                <a:solidFill>
                  <a:schemeClr val="tx1">
                    <a:alpha val="80000"/>
                  </a:schemeClr>
                </a:solidFill>
                <a:effectLst/>
                <a:latin typeface="Aptos" panose="020B0004020202020204" pitchFamily="34" charset="0"/>
              </a:rPr>
              <a:t>defence</a:t>
            </a:r>
            <a:endParaRPr lang="en-US" sz="2000" b="1" i="0" dirty="0">
              <a:solidFill>
                <a:schemeClr val="tx1">
                  <a:alpha val="80000"/>
                </a:schemeClr>
              </a:solidFill>
              <a:effectLst/>
              <a:latin typeface="Aptos" panose="020B0004020202020204" pitchFamily="34" charset="0"/>
            </a:endParaRPr>
          </a:p>
          <a:p>
            <a:pPr marL="0" indent="0" algn="ctr">
              <a:buNone/>
            </a:pPr>
            <a:r>
              <a:rPr lang="en-US" sz="2000" b="0" i="0" dirty="0">
                <a:solidFill>
                  <a:schemeClr val="tx1">
                    <a:alpha val="80000"/>
                  </a:schemeClr>
                </a:solidFill>
                <a:effectLst/>
                <a:latin typeface="Aptos" panose="020B0004020202020204" pitchFamily="34" charset="0"/>
              </a:rPr>
              <a:t>1.   Everyone who has been charged shall be presumed innocent until proved guilty according to law.</a:t>
            </a:r>
          </a:p>
          <a:p>
            <a:pPr marL="0" indent="0" algn="ctr">
              <a:buNone/>
            </a:pPr>
            <a:r>
              <a:rPr lang="en-US" sz="2000" b="0" i="0" dirty="0">
                <a:solidFill>
                  <a:schemeClr val="tx1">
                    <a:alpha val="80000"/>
                  </a:schemeClr>
                </a:solidFill>
                <a:effectLst/>
                <a:latin typeface="Aptos" panose="020B0004020202020204" pitchFamily="34" charset="0"/>
              </a:rPr>
              <a:t>2.   Respect for the rights of the </a:t>
            </a:r>
            <a:r>
              <a:rPr lang="en-US" sz="2000" b="0" i="0" dirty="0" err="1">
                <a:solidFill>
                  <a:schemeClr val="tx1">
                    <a:alpha val="80000"/>
                  </a:schemeClr>
                </a:solidFill>
                <a:effectLst/>
                <a:latin typeface="Aptos" panose="020B0004020202020204" pitchFamily="34" charset="0"/>
              </a:rPr>
              <a:t>defence</a:t>
            </a:r>
            <a:r>
              <a:rPr lang="en-US" sz="2000" b="0" i="0" dirty="0">
                <a:solidFill>
                  <a:schemeClr val="tx1">
                    <a:alpha val="80000"/>
                  </a:schemeClr>
                </a:solidFill>
                <a:effectLst/>
                <a:latin typeface="Aptos" panose="020B0004020202020204" pitchFamily="34" charset="0"/>
              </a:rPr>
              <a:t> of anyone who has been charged shall be guaranteed.</a:t>
            </a:r>
          </a:p>
          <a:p>
            <a:pPr marL="0" indent="0" algn="ctr">
              <a:buNone/>
            </a:pPr>
            <a:endParaRPr lang="pl-PL" sz="2000" dirty="0">
              <a:solidFill>
                <a:schemeClr val="tx1">
                  <a:alpha val="80000"/>
                </a:schemeClr>
              </a:solidFill>
              <a:latin typeface="Aptos" panose="020B0004020202020204" pitchFamily="34" charset="0"/>
            </a:endParaRPr>
          </a:p>
        </p:txBody>
      </p:sp>
      <p:grpSp>
        <p:nvGrpSpPr>
          <p:cNvPr id="12" name="Group 11">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Tree>
    <p:extLst>
      <p:ext uri="{BB962C8B-B14F-4D97-AF65-F5344CB8AC3E}">
        <p14:creationId xmlns:p14="http://schemas.microsoft.com/office/powerpoint/2010/main" val="2526886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4E59F3C-8114-5F04-542D-E08340BC6557}"/>
              </a:ext>
            </a:extLst>
          </p:cNvPr>
          <p:cNvSpPr>
            <a:spLocks noGrp="1"/>
          </p:cNvSpPr>
          <p:nvPr>
            <p:ph type="title"/>
          </p:nvPr>
        </p:nvSpPr>
        <p:spPr>
          <a:xfrm>
            <a:off x="656291" y="-322287"/>
            <a:ext cx="10550025" cy="1182927"/>
          </a:xfrm>
        </p:spPr>
        <p:txBody>
          <a:bodyPr anchor="b">
            <a:normAutofit/>
          </a:bodyPr>
          <a:lstStyle/>
          <a:p>
            <a:r>
              <a:rPr lang="pl-PL" sz="5600" dirty="0" err="1"/>
              <a:t>Article</a:t>
            </a:r>
            <a:r>
              <a:rPr lang="pl-PL" sz="5600" dirty="0"/>
              <a:t> 6 ECHR</a:t>
            </a:r>
          </a:p>
        </p:txBody>
      </p:sp>
      <p:cxnSp>
        <p:nvCxnSpPr>
          <p:cNvPr id="10" name="Straight Connector 9">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3983E7D-9CA1-1208-213B-F42F4A8AE276}"/>
              </a:ext>
            </a:extLst>
          </p:cNvPr>
          <p:cNvSpPr>
            <a:spLocks noGrp="1"/>
          </p:cNvSpPr>
          <p:nvPr>
            <p:ph idx="1"/>
          </p:nvPr>
        </p:nvSpPr>
        <p:spPr>
          <a:xfrm>
            <a:off x="803775" y="1327355"/>
            <a:ext cx="10550025" cy="4948940"/>
          </a:xfrm>
        </p:spPr>
        <p:txBody>
          <a:bodyPr anchor="t">
            <a:normAutofit/>
          </a:bodyPr>
          <a:lstStyle/>
          <a:p>
            <a:pPr marL="0" indent="0" algn="just">
              <a:buNone/>
            </a:pPr>
            <a:r>
              <a:rPr lang="en-US" sz="2300" dirty="0">
                <a:solidFill>
                  <a:schemeClr val="tx1">
                    <a:alpha val="80000"/>
                  </a:schemeClr>
                </a:solidFill>
              </a:rPr>
              <a:t>3. Everyone charged with a criminal offence has the following minimum rights: </a:t>
            </a:r>
            <a:endParaRPr lang="pl-PL" sz="2300" dirty="0">
              <a:solidFill>
                <a:schemeClr val="tx1">
                  <a:alpha val="80000"/>
                </a:schemeClr>
              </a:solidFill>
            </a:endParaRPr>
          </a:p>
          <a:p>
            <a:pPr marL="457200" lvl="1" indent="0" algn="just">
              <a:buNone/>
            </a:pPr>
            <a:r>
              <a:rPr lang="en-US" sz="2300" dirty="0">
                <a:solidFill>
                  <a:schemeClr val="tx1">
                    <a:alpha val="80000"/>
                  </a:schemeClr>
                </a:solidFill>
              </a:rPr>
              <a:t>(a) to be informed promptly, in a language which he understands and in detail, of the nature and cause of the accusation against him; </a:t>
            </a:r>
            <a:endParaRPr lang="pl-PL" sz="2300" dirty="0">
              <a:solidFill>
                <a:schemeClr val="tx1">
                  <a:alpha val="80000"/>
                </a:schemeClr>
              </a:solidFill>
            </a:endParaRPr>
          </a:p>
          <a:p>
            <a:pPr marL="457200" lvl="1" indent="0" algn="just">
              <a:buNone/>
            </a:pPr>
            <a:r>
              <a:rPr lang="en-US" sz="2300" dirty="0">
                <a:solidFill>
                  <a:schemeClr val="tx1">
                    <a:alpha val="80000"/>
                  </a:schemeClr>
                </a:solidFill>
              </a:rPr>
              <a:t>(b) to have adequate time and facilities for the preparation of his </a:t>
            </a:r>
            <a:r>
              <a:rPr lang="en-US" sz="2300" dirty="0" err="1">
                <a:solidFill>
                  <a:schemeClr val="tx1">
                    <a:alpha val="80000"/>
                  </a:schemeClr>
                </a:solidFill>
              </a:rPr>
              <a:t>defence</a:t>
            </a:r>
            <a:r>
              <a:rPr lang="en-US" sz="2300" dirty="0">
                <a:solidFill>
                  <a:schemeClr val="tx1">
                    <a:alpha val="80000"/>
                  </a:schemeClr>
                </a:solidFill>
              </a:rPr>
              <a:t>; </a:t>
            </a:r>
            <a:endParaRPr lang="pl-PL" sz="2300" dirty="0">
              <a:solidFill>
                <a:schemeClr val="tx1">
                  <a:alpha val="80000"/>
                </a:schemeClr>
              </a:solidFill>
            </a:endParaRPr>
          </a:p>
          <a:p>
            <a:pPr marL="457200" lvl="1" indent="0" algn="just">
              <a:buNone/>
            </a:pPr>
            <a:r>
              <a:rPr lang="en-US" sz="2300" b="1" dirty="0">
                <a:solidFill>
                  <a:srgbClr val="FF0000">
                    <a:alpha val="80000"/>
                  </a:srgbClr>
                </a:solidFill>
              </a:rPr>
              <a:t>(c) to defend himself in person or through legal assistance of his own choosing or, if he has not sufficient means to pay for legal assistance, to be given it free when the interests of justice so require; </a:t>
            </a:r>
            <a:endParaRPr lang="pl-PL" sz="2300" b="1" dirty="0">
              <a:solidFill>
                <a:srgbClr val="FF0000">
                  <a:alpha val="80000"/>
                </a:srgbClr>
              </a:solidFill>
            </a:endParaRPr>
          </a:p>
          <a:p>
            <a:pPr marL="457200" lvl="1" indent="0" algn="just">
              <a:buNone/>
            </a:pPr>
            <a:r>
              <a:rPr lang="en-US" sz="2300" dirty="0">
                <a:solidFill>
                  <a:schemeClr val="tx1">
                    <a:alpha val="80000"/>
                  </a:schemeClr>
                </a:solidFill>
              </a:rPr>
              <a:t>(d) to examine or have examined witnesses against him and to obtain the attendance and examination of witnesses on his behalf under the same conditions as witnesses against him; </a:t>
            </a:r>
            <a:endParaRPr lang="pl-PL" sz="2300" dirty="0">
              <a:solidFill>
                <a:schemeClr val="tx1">
                  <a:alpha val="80000"/>
                </a:schemeClr>
              </a:solidFill>
            </a:endParaRPr>
          </a:p>
          <a:p>
            <a:pPr marL="457200" lvl="1" indent="0" algn="just">
              <a:buNone/>
            </a:pPr>
            <a:r>
              <a:rPr lang="en-US" sz="2300" dirty="0">
                <a:solidFill>
                  <a:schemeClr val="tx1">
                    <a:alpha val="80000"/>
                  </a:schemeClr>
                </a:solidFill>
              </a:rPr>
              <a:t>(e) to have the free assistance of an interpreter if he cannot understand or speak the language used in court.</a:t>
            </a:r>
            <a:endParaRPr lang="pl-PL" sz="2300" dirty="0">
              <a:solidFill>
                <a:schemeClr val="tx1">
                  <a:alpha val="80000"/>
                </a:schemeClr>
              </a:solidFill>
            </a:endParaRPr>
          </a:p>
        </p:txBody>
      </p:sp>
      <p:grpSp>
        <p:nvGrpSpPr>
          <p:cNvPr id="12" name="Group 11">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Tree>
    <p:extLst>
      <p:ext uri="{BB962C8B-B14F-4D97-AF65-F5344CB8AC3E}">
        <p14:creationId xmlns:p14="http://schemas.microsoft.com/office/powerpoint/2010/main" val="2603835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28D0C31D-2570-4F37-BBFC-419BD2DB774D}"/>
              </a:ext>
            </a:extLst>
          </p:cNvPr>
          <p:cNvSpPr>
            <a:spLocks noGrp="1"/>
          </p:cNvSpPr>
          <p:nvPr>
            <p:ph type="title"/>
          </p:nvPr>
        </p:nvSpPr>
        <p:spPr>
          <a:xfrm>
            <a:off x="643467" y="321734"/>
            <a:ext cx="10905066" cy="1135737"/>
          </a:xfrm>
        </p:spPr>
        <p:txBody>
          <a:bodyPr>
            <a:normAutofit/>
          </a:bodyPr>
          <a:lstStyle/>
          <a:p>
            <a:r>
              <a:rPr lang="pl-PL" sz="3600"/>
              <a:t>The scope of the directive </a:t>
            </a:r>
            <a:endParaRPr lang="en-GB" sz="3600"/>
          </a:p>
        </p:txBody>
      </p:sp>
      <p:sp>
        <p:nvSpPr>
          <p:cNvPr id="3" name="Symbol zastępczy zawartości 2">
            <a:extLst>
              <a:ext uri="{FF2B5EF4-FFF2-40B4-BE49-F238E27FC236}">
                <a16:creationId xmlns:a16="http://schemas.microsoft.com/office/drawing/2014/main" id="{93B9D7D3-8E9C-443B-97F7-4EAEE9BC297E}"/>
              </a:ext>
            </a:extLst>
          </p:cNvPr>
          <p:cNvSpPr>
            <a:spLocks noGrp="1"/>
          </p:cNvSpPr>
          <p:nvPr>
            <p:ph idx="1"/>
          </p:nvPr>
        </p:nvSpPr>
        <p:spPr>
          <a:xfrm>
            <a:off x="643467" y="1782981"/>
            <a:ext cx="10905066" cy="4393982"/>
          </a:xfrm>
        </p:spPr>
        <p:txBody>
          <a:bodyPr>
            <a:normAutofit/>
          </a:bodyPr>
          <a:lstStyle/>
          <a:p>
            <a:pPr algn="just"/>
            <a:r>
              <a:rPr lang="pl-PL" sz="3200" dirty="0"/>
              <a:t>The </a:t>
            </a:r>
            <a:r>
              <a:rPr lang="pl-PL" sz="3200" dirty="0" err="1"/>
              <a:t>Directives</a:t>
            </a:r>
            <a:r>
              <a:rPr lang="pl-PL" sz="3200" dirty="0"/>
              <a:t> </a:t>
            </a:r>
            <a:r>
              <a:rPr lang="pl-PL" sz="3200" dirty="0" err="1"/>
              <a:t>is</a:t>
            </a:r>
            <a:r>
              <a:rPr lang="pl-PL" sz="3200" dirty="0"/>
              <a:t> </a:t>
            </a:r>
            <a:r>
              <a:rPr lang="pl-PL" sz="3200" dirty="0" err="1"/>
              <a:t>applicable</a:t>
            </a:r>
            <a:r>
              <a:rPr lang="pl-PL" sz="3200" dirty="0"/>
              <a:t> in </a:t>
            </a:r>
            <a:r>
              <a:rPr lang="pl-PL" sz="3200" dirty="0" err="1"/>
              <a:t>all</a:t>
            </a:r>
            <a:r>
              <a:rPr lang="pl-PL" sz="3200" dirty="0"/>
              <a:t> </a:t>
            </a:r>
            <a:r>
              <a:rPr lang="pl-PL" sz="3200" dirty="0" err="1"/>
              <a:t>criminal</a:t>
            </a:r>
            <a:r>
              <a:rPr lang="pl-PL" sz="3200" dirty="0"/>
              <a:t> </a:t>
            </a:r>
            <a:r>
              <a:rPr lang="pl-PL" sz="3200" dirty="0" err="1"/>
              <a:t>proceedings</a:t>
            </a:r>
            <a:r>
              <a:rPr lang="pl-PL" sz="3200" dirty="0"/>
              <a:t>, as </a:t>
            </a:r>
            <a:r>
              <a:rPr lang="pl-PL" sz="3200" dirty="0" err="1"/>
              <a:t>well</a:t>
            </a:r>
            <a:r>
              <a:rPr lang="pl-PL" sz="3200" dirty="0"/>
              <a:t> as to the EAW </a:t>
            </a:r>
            <a:r>
              <a:rPr lang="pl-PL" sz="3200" dirty="0" err="1"/>
              <a:t>proceedings</a:t>
            </a:r>
            <a:r>
              <a:rPr lang="pl-PL" sz="3200" dirty="0"/>
              <a:t>. </a:t>
            </a:r>
          </a:p>
          <a:p>
            <a:pPr algn="just"/>
            <a:r>
              <a:rPr lang="pl-PL" sz="3200" dirty="0"/>
              <a:t>Recital 13: </a:t>
            </a:r>
            <a:r>
              <a:rPr lang="en-GB" sz="3200" dirty="0">
                <a:solidFill>
                  <a:srgbClr val="FF0000"/>
                </a:solidFill>
              </a:rPr>
              <a:t>Without prejudice to the obligations of Member States under the ECHR </a:t>
            </a:r>
            <a:r>
              <a:rPr lang="en-GB" sz="3200" dirty="0"/>
              <a:t>to ensure the right to a fair trial, proceedings in relation to </a:t>
            </a:r>
            <a:r>
              <a:rPr lang="en-GB" sz="3200" b="1" dirty="0"/>
              <a:t>minor offending which take place within a prison and proceedings in relation to offences committed in a military context which are dealt with by a commanding officer </a:t>
            </a:r>
            <a:r>
              <a:rPr lang="en-GB" sz="3200" dirty="0">
                <a:solidFill>
                  <a:srgbClr val="FF0000"/>
                </a:solidFill>
              </a:rPr>
              <a:t>should not be considered to be criminal proceedings for the purposes of this Directive</a:t>
            </a:r>
            <a:r>
              <a:rPr lang="en-GB" sz="3200" dirty="0"/>
              <a:t>.</a:t>
            </a:r>
          </a:p>
          <a:p>
            <a:pPr algn="just"/>
            <a:endParaRPr lang="en-GB" sz="3200" dirty="0"/>
          </a:p>
          <a:p>
            <a:pPr algn="just"/>
            <a:endParaRPr lang="en-GB" sz="32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42636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86A0F1C3-1A96-49C0-AB9C-495F6E293B89}"/>
              </a:ext>
            </a:extLst>
          </p:cNvPr>
          <p:cNvSpPr>
            <a:spLocks noGrp="1"/>
          </p:cNvSpPr>
          <p:nvPr>
            <p:ph type="title"/>
          </p:nvPr>
        </p:nvSpPr>
        <p:spPr>
          <a:xfrm>
            <a:off x="643467" y="321734"/>
            <a:ext cx="10905066" cy="1135737"/>
          </a:xfrm>
        </p:spPr>
        <p:txBody>
          <a:bodyPr>
            <a:normAutofit/>
          </a:bodyPr>
          <a:lstStyle/>
          <a:p>
            <a:r>
              <a:rPr lang="pl-PL" sz="3600"/>
              <a:t>Right to access to a laywer – article 3.2</a:t>
            </a:r>
            <a:endParaRPr lang="en-GB" sz="3600"/>
          </a:p>
        </p:txBody>
      </p:sp>
      <p:sp>
        <p:nvSpPr>
          <p:cNvPr id="3" name="Symbol zastępczy zawartości 2">
            <a:extLst>
              <a:ext uri="{FF2B5EF4-FFF2-40B4-BE49-F238E27FC236}">
                <a16:creationId xmlns:a16="http://schemas.microsoft.com/office/drawing/2014/main" id="{DE3275F0-7013-465B-B4C2-82D2F7D12628}"/>
              </a:ext>
            </a:extLst>
          </p:cNvPr>
          <p:cNvSpPr>
            <a:spLocks noGrp="1"/>
          </p:cNvSpPr>
          <p:nvPr>
            <p:ph idx="1"/>
          </p:nvPr>
        </p:nvSpPr>
        <p:spPr>
          <a:xfrm>
            <a:off x="643467" y="1782981"/>
            <a:ext cx="10905066" cy="4393982"/>
          </a:xfrm>
        </p:spPr>
        <p:txBody>
          <a:bodyPr>
            <a:normAutofit/>
          </a:bodyPr>
          <a:lstStyle/>
          <a:p>
            <a:pPr marL="0" indent="0" algn="just">
              <a:buNone/>
            </a:pPr>
            <a:r>
              <a:rPr lang="en-GB" sz="2400" dirty="0"/>
              <a:t>Suspects or accused persons shall have access to a lawyer </a:t>
            </a:r>
            <a:r>
              <a:rPr lang="en-GB" sz="2400" b="1" dirty="0">
                <a:solidFill>
                  <a:srgbClr val="FF0000"/>
                </a:solidFill>
              </a:rPr>
              <a:t>without undue delay</a:t>
            </a:r>
            <a:r>
              <a:rPr lang="en-GB" sz="2400" b="1" dirty="0"/>
              <a:t>. </a:t>
            </a:r>
            <a:r>
              <a:rPr lang="en-GB" sz="2400" dirty="0"/>
              <a:t>In any event, suspects or accused persons shall have access to a lawyer from whichever of the following points in time is the earliest:</a:t>
            </a:r>
          </a:p>
          <a:p>
            <a:pPr marL="457200" lvl="1" indent="0" algn="just">
              <a:buNone/>
            </a:pPr>
            <a:endParaRPr lang="pl-PL" dirty="0"/>
          </a:p>
          <a:p>
            <a:pPr marL="457200" lvl="1" indent="0" algn="just">
              <a:buNone/>
            </a:pPr>
            <a:r>
              <a:rPr lang="en-GB" dirty="0"/>
              <a:t>(a)</a:t>
            </a:r>
            <a:r>
              <a:rPr lang="pl-PL" dirty="0"/>
              <a:t> </a:t>
            </a:r>
            <a:r>
              <a:rPr lang="en-GB" b="1" dirty="0"/>
              <a:t>before they are questioned by the police or by another law enforcement or judicial authority</a:t>
            </a:r>
            <a:r>
              <a:rPr lang="en-GB" dirty="0"/>
              <a:t>;</a:t>
            </a:r>
            <a:endParaRPr lang="pl-PL" dirty="0"/>
          </a:p>
          <a:p>
            <a:pPr marL="457200" lvl="1" indent="0" algn="just">
              <a:buNone/>
            </a:pPr>
            <a:r>
              <a:rPr lang="en-GB" dirty="0"/>
              <a:t>(b)</a:t>
            </a:r>
            <a:r>
              <a:rPr lang="pl-PL" dirty="0"/>
              <a:t> </a:t>
            </a:r>
            <a:r>
              <a:rPr lang="en-GB" b="1" dirty="0"/>
              <a:t>upon the carrying out by investigating or other competent authorities of an investigative or other evidence-gathering act in accordance with point </a:t>
            </a:r>
            <a:r>
              <a:rPr lang="en-GB" dirty="0"/>
              <a:t>(c) of paragraph 3;</a:t>
            </a:r>
            <a:endParaRPr lang="pl-PL" dirty="0"/>
          </a:p>
          <a:p>
            <a:pPr marL="457200" lvl="1" indent="0" algn="just">
              <a:buNone/>
            </a:pPr>
            <a:r>
              <a:rPr lang="en-GB" dirty="0"/>
              <a:t>(c)</a:t>
            </a:r>
            <a:r>
              <a:rPr lang="pl-PL" dirty="0"/>
              <a:t> </a:t>
            </a:r>
            <a:r>
              <a:rPr lang="en-GB" dirty="0"/>
              <a:t>without undue delay </a:t>
            </a:r>
            <a:r>
              <a:rPr lang="en-GB" b="1" dirty="0"/>
              <a:t>after deprivation of liberty</a:t>
            </a:r>
            <a:r>
              <a:rPr lang="en-GB" dirty="0"/>
              <a:t>;</a:t>
            </a:r>
            <a:endParaRPr lang="pl-PL" dirty="0"/>
          </a:p>
          <a:p>
            <a:pPr marL="457200" lvl="1" indent="0" algn="just">
              <a:buNone/>
            </a:pPr>
            <a:r>
              <a:rPr lang="en-GB" dirty="0"/>
              <a:t>(d)</a:t>
            </a:r>
            <a:r>
              <a:rPr lang="pl-PL" dirty="0"/>
              <a:t> </a:t>
            </a:r>
            <a:r>
              <a:rPr lang="en-GB" dirty="0"/>
              <a:t>where they have been </a:t>
            </a:r>
            <a:r>
              <a:rPr lang="en-GB" b="1" dirty="0"/>
              <a:t>summoned to appear before a court having jurisdiction in criminal matters</a:t>
            </a:r>
            <a:r>
              <a:rPr lang="en-GB" dirty="0"/>
              <a:t>, in due time before they appear before that court.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7793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C690B966-1462-4AD9-99D8-6B40879E73E2}"/>
              </a:ext>
            </a:extLst>
          </p:cNvPr>
          <p:cNvSpPr>
            <a:spLocks noGrp="1"/>
          </p:cNvSpPr>
          <p:nvPr>
            <p:ph type="title"/>
          </p:nvPr>
        </p:nvSpPr>
        <p:spPr>
          <a:xfrm>
            <a:off x="643467" y="321734"/>
            <a:ext cx="10905066" cy="1135737"/>
          </a:xfrm>
        </p:spPr>
        <p:txBody>
          <a:bodyPr>
            <a:normAutofit/>
          </a:bodyPr>
          <a:lstStyle/>
          <a:p>
            <a:r>
              <a:rPr lang="pl-PL" sz="3600"/>
              <a:t>Exceptions – article 3</a:t>
            </a:r>
            <a:endParaRPr lang="en-GB" sz="3600"/>
          </a:p>
        </p:txBody>
      </p:sp>
      <p:sp>
        <p:nvSpPr>
          <p:cNvPr id="3" name="Symbol zastępczy zawartości 2">
            <a:extLst>
              <a:ext uri="{FF2B5EF4-FFF2-40B4-BE49-F238E27FC236}">
                <a16:creationId xmlns:a16="http://schemas.microsoft.com/office/drawing/2014/main" id="{823D35D3-62B3-4236-B2C2-F943682445EB}"/>
              </a:ext>
            </a:extLst>
          </p:cNvPr>
          <p:cNvSpPr>
            <a:spLocks noGrp="1"/>
          </p:cNvSpPr>
          <p:nvPr>
            <p:ph idx="1"/>
          </p:nvPr>
        </p:nvSpPr>
        <p:spPr>
          <a:xfrm>
            <a:off x="643467" y="1782981"/>
            <a:ext cx="10905066" cy="4393982"/>
          </a:xfrm>
        </p:spPr>
        <p:txBody>
          <a:bodyPr>
            <a:normAutofit/>
          </a:bodyPr>
          <a:lstStyle/>
          <a:p>
            <a:pPr marL="0" indent="0" algn="just">
              <a:buNone/>
            </a:pPr>
            <a:r>
              <a:rPr lang="en-GB" sz="2400" dirty="0"/>
              <a:t>5.   </a:t>
            </a:r>
            <a:r>
              <a:rPr lang="en-GB" sz="2400" b="1" dirty="0"/>
              <a:t>In exceptional circumstances and only at the pre-trial stage</a:t>
            </a:r>
            <a:r>
              <a:rPr lang="en-GB" sz="2400" dirty="0"/>
              <a:t>, Member States may temporarily derogate from the application of point (c) of paragraph 2 where the </a:t>
            </a:r>
            <a:r>
              <a:rPr lang="en-GB" sz="2400" dirty="0">
                <a:solidFill>
                  <a:srgbClr val="FF0000"/>
                </a:solidFill>
              </a:rPr>
              <a:t>geographical remoteness of a suspect or accused person makes it impossible to ensure the right of access to a lawyer without undue delay after deprivation of liberty.</a:t>
            </a:r>
            <a:endParaRPr lang="pl-PL" sz="2400" dirty="0">
              <a:solidFill>
                <a:srgbClr val="FF0000"/>
              </a:solidFill>
            </a:endParaRPr>
          </a:p>
          <a:p>
            <a:pPr marL="0" indent="0" algn="just">
              <a:buNone/>
            </a:pPr>
            <a:r>
              <a:rPr lang="en-GB" sz="2400" dirty="0"/>
              <a:t>6.   </a:t>
            </a:r>
            <a:r>
              <a:rPr lang="en-GB" sz="2400" b="1" dirty="0"/>
              <a:t>In exceptional circumstances and only at the pre-trial stage</a:t>
            </a:r>
            <a:r>
              <a:rPr lang="en-GB" sz="2400" dirty="0"/>
              <a:t>, Member States may temporarily derogate from the application of the rights provided for in paragraph 3 to the extent justified in the light of the particular circumstances of the case, on the basis of one of the following compelling reasons:</a:t>
            </a:r>
            <a:endParaRPr lang="pl-PL" sz="2400" dirty="0"/>
          </a:p>
          <a:p>
            <a:pPr marL="457200" lvl="1" indent="0" algn="just">
              <a:buNone/>
            </a:pPr>
            <a:r>
              <a:rPr lang="en-GB" dirty="0">
                <a:solidFill>
                  <a:srgbClr val="00B050"/>
                </a:solidFill>
              </a:rPr>
              <a:t>(a)</a:t>
            </a:r>
            <a:r>
              <a:rPr lang="pl-PL" dirty="0">
                <a:solidFill>
                  <a:srgbClr val="00B050"/>
                </a:solidFill>
              </a:rPr>
              <a:t> </a:t>
            </a:r>
            <a:r>
              <a:rPr lang="en-GB" b="1" dirty="0">
                <a:solidFill>
                  <a:srgbClr val="00B050"/>
                </a:solidFill>
              </a:rPr>
              <a:t>where there is an urgent need to avert serious adverse consequences for the life, liberty or physical integrity of a person</a:t>
            </a:r>
            <a:r>
              <a:rPr lang="en-GB" dirty="0">
                <a:solidFill>
                  <a:srgbClr val="00B050"/>
                </a:solidFill>
              </a:rPr>
              <a:t>;</a:t>
            </a:r>
            <a:endParaRPr lang="pl-PL" dirty="0">
              <a:solidFill>
                <a:srgbClr val="00B050"/>
              </a:solidFill>
            </a:endParaRPr>
          </a:p>
          <a:p>
            <a:pPr marL="457200" lvl="1" indent="0" algn="just">
              <a:buNone/>
            </a:pPr>
            <a:r>
              <a:rPr lang="en-GB" dirty="0">
                <a:solidFill>
                  <a:srgbClr val="00B050"/>
                </a:solidFill>
              </a:rPr>
              <a:t>(b)</a:t>
            </a:r>
            <a:r>
              <a:rPr lang="pl-PL" dirty="0">
                <a:solidFill>
                  <a:srgbClr val="00B050"/>
                </a:solidFill>
              </a:rPr>
              <a:t> </a:t>
            </a:r>
            <a:r>
              <a:rPr lang="en-GB" b="1" dirty="0">
                <a:solidFill>
                  <a:srgbClr val="00B050"/>
                </a:solidFill>
              </a:rPr>
              <a:t>where immediate action by the investigating authorities is imperative to prevent substantial jeopardy to criminal proceedings.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7939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7707A9D-C3A1-4F0A-8621-F6F2A54EFCC0}"/>
              </a:ext>
            </a:extLst>
          </p:cNvPr>
          <p:cNvSpPr>
            <a:spLocks noGrp="1"/>
          </p:cNvSpPr>
          <p:nvPr>
            <p:ph type="title"/>
          </p:nvPr>
        </p:nvSpPr>
        <p:spPr>
          <a:xfrm>
            <a:off x="1271588" y="662400"/>
            <a:ext cx="10055721" cy="1325563"/>
          </a:xfrm>
        </p:spPr>
        <p:txBody>
          <a:bodyPr anchor="t">
            <a:normAutofit/>
          </a:bodyPr>
          <a:lstStyle/>
          <a:p>
            <a:r>
              <a:rPr lang="pl-PL" dirty="0" err="1"/>
              <a:t>What</a:t>
            </a:r>
            <a:r>
              <a:rPr lang="pl-PL" dirty="0"/>
              <a:t> </a:t>
            </a:r>
            <a:r>
              <a:rPr lang="pl-PL" dirty="0" err="1"/>
              <a:t>does</a:t>
            </a:r>
            <a:r>
              <a:rPr lang="pl-PL" dirty="0"/>
              <a:t> the </a:t>
            </a:r>
            <a:r>
              <a:rPr lang="pl-PL" dirty="0" err="1"/>
              <a:t>access</a:t>
            </a:r>
            <a:r>
              <a:rPr lang="pl-PL" dirty="0"/>
              <a:t> to a </a:t>
            </a:r>
            <a:r>
              <a:rPr lang="pl-PL" dirty="0" err="1"/>
              <a:t>lawyer</a:t>
            </a:r>
            <a:r>
              <a:rPr lang="pl-PL" dirty="0"/>
              <a:t> </a:t>
            </a:r>
            <a:r>
              <a:rPr lang="pl-PL" dirty="0" err="1"/>
              <a:t>mean</a:t>
            </a:r>
            <a:r>
              <a:rPr lang="pl-PL" dirty="0"/>
              <a:t>?</a:t>
            </a:r>
            <a:endParaRPr lang="en-GB" dirty="0"/>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txBody>
            <a:bodyPr/>
            <a:lstStyle/>
            <a:p>
              <a:endParaRPr lang="pl-PL"/>
            </a:p>
          </p:txBody>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pl-PL"/>
            </a:p>
          </p:txBody>
        </p:sp>
      </p:grpSp>
      <p:sp>
        <p:nvSpPr>
          <p:cNvPr id="3" name="Symbol zastępczy zawartości 2">
            <a:extLst>
              <a:ext uri="{FF2B5EF4-FFF2-40B4-BE49-F238E27FC236}">
                <a16:creationId xmlns:a16="http://schemas.microsoft.com/office/drawing/2014/main" id="{25102B43-4F03-4A46-87A2-C7BA67DCBE00}"/>
              </a:ext>
            </a:extLst>
          </p:cNvPr>
          <p:cNvSpPr>
            <a:spLocks noGrp="1"/>
          </p:cNvSpPr>
          <p:nvPr>
            <p:ph idx="1"/>
          </p:nvPr>
        </p:nvSpPr>
        <p:spPr>
          <a:xfrm>
            <a:off x="1251678" y="1530849"/>
            <a:ext cx="10089112" cy="5167902"/>
          </a:xfrm>
        </p:spPr>
        <p:txBody>
          <a:bodyPr>
            <a:normAutofit/>
          </a:bodyPr>
          <a:lstStyle/>
          <a:p>
            <a:pPr marL="0" indent="0" algn="just">
              <a:buNone/>
            </a:pPr>
            <a:r>
              <a:rPr lang="en-GB" sz="1800" dirty="0">
                <a:solidFill>
                  <a:schemeClr val="tx1">
                    <a:alpha val="60000"/>
                  </a:schemeClr>
                </a:solidFill>
              </a:rPr>
              <a:t>The right of access to a lawyer shall entail the following:</a:t>
            </a:r>
            <a:endParaRPr lang="pl-PL" sz="1800" dirty="0">
              <a:solidFill>
                <a:schemeClr val="tx1">
                  <a:alpha val="60000"/>
                </a:schemeClr>
              </a:solidFill>
            </a:endParaRPr>
          </a:p>
          <a:p>
            <a:pPr marL="0" indent="0" algn="just">
              <a:buNone/>
            </a:pPr>
            <a:endParaRPr lang="en-GB" sz="1800" dirty="0">
              <a:solidFill>
                <a:schemeClr val="tx1">
                  <a:alpha val="60000"/>
                </a:schemeClr>
              </a:solidFill>
            </a:endParaRPr>
          </a:p>
          <a:p>
            <a:pPr marL="457200" lvl="1" indent="0" algn="just">
              <a:buNone/>
            </a:pPr>
            <a:r>
              <a:rPr lang="en-GB" sz="1800" dirty="0">
                <a:solidFill>
                  <a:schemeClr val="tx1">
                    <a:alpha val="60000"/>
                  </a:schemeClr>
                </a:solidFill>
              </a:rPr>
              <a:t>(a)</a:t>
            </a:r>
            <a:r>
              <a:rPr lang="pl-PL" sz="1800" dirty="0">
                <a:solidFill>
                  <a:schemeClr val="tx1">
                    <a:alpha val="60000"/>
                  </a:schemeClr>
                </a:solidFill>
              </a:rPr>
              <a:t> </a:t>
            </a:r>
            <a:r>
              <a:rPr lang="en-GB" sz="1800" dirty="0">
                <a:solidFill>
                  <a:schemeClr val="tx1">
                    <a:alpha val="60000"/>
                  </a:schemeClr>
                </a:solidFill>
              </a:rPr>
              <a:t>Member States shall ensure that suspects or accused persons </a:t>
            </a:r>
            <a:r>
              <a:rPr lang="en-GB" sz="1800" b="1" dirty="0">
                <a:solidFill>
                  <a:schemeClr val="tx1">
                    <a:alpha val="60000"/>
                  </a:schemeClr>
                </a:solidFill>
              </a:rPr>
              <a:t>have the right </a:t>
            </a:r>
            <a:r>
              <a:rPr lang="en-GB" sz="1800" b="1" dirty="0">
                <a:solidFill>
                  <a:srgbClr val="FF0000">
                    <a:alpha val="60000"/>
                  </a:srgbClr>
                </a:solidFill>
              </a:rPr>
              <a:t>to meet in private and communicate with the lawyer representing them</a:t>
            </a:r>
            <a:r>
              <a:rPr lang="en-GB" sz="1800" dirty="0">
                <a:solidFill>
                  <a:schemeClr val="tx1">
                    <a:alpha val="60000"/>
                  </a:schemeClr>
                </a:solidFill>
              </a:rPr>
              <a:t>, including prior to questioning by the police or by another law enforcement or judicial authority;</a:t>
            </a:r>
          </a:p>
          <a:p>
            <a:pPr marL="457200" lvl="1" indent="0" algn="just">
              <a:buNone/>
            </a:pPr>
            <a:r>
              <a:rPr lang="en-GB" sz="1800" dirty="0">
                <a:solidFill>
                  <a:schemeClr val="tx1">
                    <a:alpha val="60000"/>
                  </a:schemeClr>
                </a:solidFill>
              </a:rPr>
              <a:t>(b)</a:t>
            </a:r>
            <a:r>
              <a:rPr lang="pl-PL" sz="1800" dirty="0">
                <a:solidFill>
                  <a:schemeClr val="tx1">
                    <a:alpha val="60000"/>
                  </a:schemeClr>
                </a:solidFill>
              </a:rPr>
              <a:t> </a:t>
            </a:r>
            <a:r>
              <a:rPr lang="en-GB" sz="1800" dirty="0">
                <a:solidFill>
                  <a:schemeClr val="tx1">
                    <a:alpha val="60000"/>
                  </a:schemeClr>
                </a:solidFill>
              </a:rPr>
              <a:t>Member States shall ensure that suspects or accused persons have the right for their lawyer </a:t>
            </a:r>
            <a:r>
              <a:rPr lang="en-GB" sz="1800" b="1" dirty="0">
                <a:solidFill>
                  <a:srgbClr val="FF0000">
                    <a:alpha val="60000"/>
                  </a:srgbClr>
                </a:solidFill>
              </a:rPr>
              <a:t>to be present and participate effectively when questioned</a:t>
            </a:r>
            <a:r>
              <a:rPr lang="en-GB" sz="1800" dirty="0">
                <a:solidFill>
                  <a:schemeClr val="tx1">
                    <a:alpha val="60000"/>
                  </a:schemeClr>
                </a:solidFill>
              </a:rPr>
              <a:t>. Such participation shall be in accordance with procedures under national law, provided that such procedures do not prejudice the effective exercise and essence of the right concerned. Where a lawyer participates during questioning, the fact that such participation has taken place shall be noted using the recording procedure in accordance with the law of the Member State concerned;</a:t>
            </a:r>
            <a:endParaRPr lang="pl-PL" sz="1800" dirty="0">
              <a:solidFill>
                <a:schemeClr val="tx1">
                  <a:alpha val="60000"/>
                </a:schemeClr>
              </a:solidFill>
            </a:endParaRPr>
          </a:p>
          <a:p>
            <a:pPr marL="457200" lvl="1" indent="0" algn="just">
              <a:buNone/>
            </a:pPr>
            <a:r>
              <a:rPr lang="en-GB" sz="1800" dirty="0">
                <a:solidFill>
                  <a:schemeClr val="tx1">
                    <a:alpha val="60000"/>
                  </a:schemeClr>
                </a:solidFill>
              </a:rPr>
              <a:t>(c)</a:t>
            </a:r>
            <a:r>
              <a:rPr lang="pl-PL" sz="1800" dirty="0">
                <a:solidFill>
                  <a:schemeClr val="tx1">
                    <a:alpha val="60000"/>
                  </a:schemeClr>
                </a:solidFill>
              </a:rPr>
              <a:t> </a:t>
            </a:r>
            <a:r>
              <a:rPr lang="en-GB" sz="1800" b="1" dirty="0">
                <a:solidFill>
                  <a:srgbClr val="FF0000">
                    <a:alpha val="60000"/>
                  </a:srgbClr>
                </a:solidFill>
              </a:rPr>
              <a:t>Member States shall ensure that suspects or accused persons shall have, as a minimum, the right for their lawyer to attend the following investigative or evidence-gathering acts </a:t>
            </a:r>
            <a:r>
              <a:rPr lang="en-GB" sz="1800" dirty="0">
                <a:solidFill>
                  <a:schemeClr val="tx1">
                    <a:alpha val="60000"/>
                  </a:schemeClr>
                </a:solidFill>
              </a:rPr>
              <a:t>where those acts are provided for under national law and if the suspect or accused person is required or permitted to attend the act concerned:</a:t>
            </a:r>
            <a:endParaRPr lang="pl-PL" sz="1800" dirty="0">
              <a:solidFill>
                <a:schemeClr val="tx1">
                  <a:alpha val="60000"/>
                </a:schemeClr>
              </a:solidFill>
            </a:endParaRPr>
          </a:p>
          <a:p>
            <a:pPr marL="914400" lvl="2" indent="0" algn="just">
              <a:buNone/>
            </a:pPr>
            <a:r>
              <a:rPr lang="en-GB" sz="1800" dirty="0">
                <a:solidFill>
                  <a:schemeClr val="tx1">
                    <a:alpha val="60000"/>
                  </a:schemeClr>
                </a:solidFill>
              </a:rPr>
              <a:t>(</a:t>
            </a:r>
            <a:r>
              <a:rPr lang="en-GB" sz="1800" dirty="0" err="1">
                <a:solidFill>
                  <a:schemeClr val="tx1">
                    <a:alpha val="60000"/>
                  </a:schemeClr>
                </a:solidFill>
              </a:rPr>
              <a:t>i</a:t>
            </a:r>
            <a:r>
              <a:rPr lang="en-GB" sz="1800" dirty="0">
                <a:solidFill>
                  <a:schemeClr val="tx1">
                    <a:alpha val="60000"/>
                  </a:schemeClr>
                </a:solidFill>
              </a:rPr>
              <a:t>)</a:t>
            </a:r>
            <a:r>
              <a:rPr lang="pl-PL" sz="1800" dirty="0">
                <a:solidFill>
                  <a:schemeClr val="tx1">
                    <a:alpha val="60000"/>
                  </a:schemeClr>
                </a:solidFill>
              </a:rPr>
              <a:t> </a:t>
            </a:r>
            <a:r>
              <a:rPr lang="en-GB" sz="1800" dirty="0">
                <a:solidFill>
                  <a:schemeClr val="tx1">
                    <a:alpha val="60000"/>
                  </a:schemeClr>
                </a:solidFill>
              </a:rPr>
              <a:t>identity parades;</a:t>
            </a:r>
          </a:p>
          <a:p>
            <a:pPr marL="914400" lvl="2" indent="0" algn="just">
              <a:buNone/>
            </a:pPr>
            <a:r>
              <a:rPr lang="en-GB" sz="1800" dirty="0">
                <a:solidFill>
                  <a:schemeClr val="tx1">
                    <a:alpha val="60000"/>
                  </a:schemeClr>
                </a:solidFill>
              </a:rPr>
              <a:t>(ii)</a:t>
            </a:r>
            <a:r>
              <a:rPr lang="pl-PL" sz="1800" dirty="0">
                <a:solidFill>
                  <a:schemeClr val="tx1">
                    <a:alpha val="60000"/>
                  </a:schemeClr>
                </a:solidFill>
              </a:rPr>
              <a:t> </a:t>
            </a:r>
            <a:r>
              <a:rPr lang="en-GB" sz="1800" dirty="0">
                <a:solidFill>
                  <a:schemeClr val="tx1">
                    <a:alpha val="60000"/>
                  </a:schemeClr>
                </a:solidFill>
              </a:rPr>
              <a:t>confrontations;</a:t>
            </a:r>
          </a:p>
          <a:p>
            <a:pPr marL="914400" lvl="2" indent="0" algn="just">
              <a:buNone/>
            </a:pPr>
            <a:r>
              <a:rPr lang="en-GB" sz="1800" dirty="0">
                <a:solidFill>
                  <a:schemeClr val="tx1">
                    <a:alpha val="60000"/>
                  </a:schemeClr>
                </a:solidFill>
              </a:rPr>
              <a:t>(iii)</a:t>
            </a:r>
            <a:r>
              <a:rPr lang="pl-PL" sz="1800" dirty="0">
                <a:solidFill>
                  <a:schemeClr val="tx1">
                    <a:alpha val="60000"/>
                  </a:schemeClr>
                </a:solidFill>
              </a:rPr>
              <a:t> </a:t>
            </a:r>
            <a:r>
              <a:rPr lang="en-GB" sz="1800" dirty="0">
                <a:solidFill>
                  <a:schemeClr val="tx1">
                    <a:alpha val="60000"/>
                  </a:schemeClr>
                </a:solidFill>
              </a:rPr>
              <a:t>reconstructions of the scene of a crime.</a:t>
            </a:r>
          </a:p>
        </p:txBody>
      </p:sp>
    </p:spTree>
    <p:extLst>
      <p:ext uri="{BB962C8B-B14F-4D97-AF65-F5344CB8AC3E}">
        <p14:creationId xmlns:p14="http://schemas.microsoft.com/office/powerpoint/2010/main" val="330969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4241</Words>
  <Application>Microsoft Office PowerPoint</Application>
  <PresentationFormat>Panoramiczny</PresentationFormat>
  <Paragraphs>170</Paragraphs>
  <Slides>33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33</vt:i4>
      </vt:variant>
    </vt:vector>
  </HeadingPairs>
  <TitlesOfParts>
    <vt:vector size="38" baseType="lpstr">
      <vt:lpstr>Aptos</vt:lpstr>
      <vt:lpstr>Arial</vt:lpstr>
      <vt:lpstr>Calibri</vt:lpstr>
      <vt:lpstr>Calibri Light</vt:lpstr>
      <vt:lpstr>Motyw pakietu Office</vt:lpstr>
      <vt:lpstr>EU Criminal Law </vt:lpstr>
      <vt:lpstr>Minimum standard - ECHR</vt:lpstr>
      <vt:lpstr>Why the Directive 2013/48 was introduced?</vt:lpstr>
      <vt:lpstr>Charter of fundamental rights </vt:lpstr>
      <vt:lpstr>Article 6 ECHR</vt:lpstr>
      <vt:lpstr>The scope of the directive </vt:lpstr>
      <vt:lpstr>Right to access to a laywer – article 3.2</vt:lpstr>
      <vt:lpstr>Exceptions – article 3</vt:lpstr>
      <vt:lpstr>What does the access to a lawyer mean?</vt:lpstr>
      <vt:lpstr>Prezentacja programu PowerPoint</vt:lpstr>
      <vt:lpstr>What does the access to a lawyer mean?</vt:lpstr>
      <vt:lpstr>States obligations</vt:lpstr>
      <vt:lpstr>General conditions for applying temporary derogations – article 8</vt:lpstr>
      <vt:lpstr>Vaiwier of the right to access to a lawyer – article 9</vt:lpstr>
      <vt:lpstr>Article 12 Remedies</vt:lpstr>
      <vt:lpstr>Recital 50</vt:lpstr>
      <vt:lpstr>See also recital 53:</vt:lpstr>
      <vt:lpstr>In reality… </vt:lpstr>
      <vt:lpstr>Free choice of defence councel </vt:lpstr>
      <vt:lpstr>Ex officio legal assistance</vt:lpstr>
      <vt:lpstr>Ex officio legal assistance</vt:lpstr>
      <vt:lpstr>Directive 2016/1919</vt:lpstr>
      <vt:lpstr>Directive 2016/1919</vt:lpstr>
      <vt:lpstr>Directive 2016/1919</vt:lpstr>
      <vt:lpstr>Ex officio legal assistance</vt:lpstr>
      <vt:lpstr>Directive 2016/1919</vt:lpstr>
      <vt:lpstr>Lawyer client-privilege </vt:lpstr>
      <vt:lpstr>Court of First Instance, T-125/03 17 September 2007</vt:lpstr>
      <vt:lpstr>Exceptions – lawyer-client privilege </vt:lpstr>
      <vt:lpstr>Exceptions – lawyer-client privilege </vt:lpstr>
      <vt:lpstr>Exceptions – lawyer-client privilege </vt:lpstr>
      <vt:lpstr>Exceptions – lawyer-client privilege </vt:lpstr>
      <vt:lpstr>Exceptions – lawyer-client privilege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Criminal Law </dc:title>
  <dc:creator>Dominika Czerniak</dc:creator>
  <cp:lastModifiedBy>Dominika Czerniak</cp:lastModifiedBy>
  <cp:revision>3</cp:revision>
  <dcterms:created xsi:type="dcterms:W3CDTF">2023-03-02T07:25:06Z</dcterms:created>
  <dcterms:modified xsi:type="dcterms:W3CDTF">2024-03-07T08:35:50Z</dcterms:modified>
</cp:coreProperties>
</file>