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4" r:id="rId8"/>
    <p:sldId id="262" r:id="rId9"/>
    <p:sldId id="264" r:id="rId10"/>
    <p:sldId id="263" r:id="rId11"/>
    <p:sldId id="268" r:id="rId12"/>
    <p:sldId id="267" r:id="rId13"/>
    <p:sldId id="269" r:id="rId14"/>
    <p:sldId id="270" r:id="rId15"/>
    <p:sldId id="265" r:id="rId16"/>
    <p:sldId id="271" r:id="rId17"/>
    <p:sldId id="272" r:id="rId18"/>
    <p:sldId id="273"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3E968-110B-4B54-972E-504E94B7B86D}"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8F3A714C-916C-4595-ABD9-C3DAC03D5A88}">
      <dgm:prSet phldrT="[Tekst]"/>
      <dgm:spPr/>
      <dgm:t>
        <a:bodyPr/>
        <a:lstStyle/>
        <a:p>
          <a:r>
            <a:rPr lang="pl-PL" dirty="0" err="1"/>
            <a:t>information</a:t>
          </a:r>
          <a:endParaRPr lang="en-US" dirty="0"/>
        </a:p>
      </dgm:t>
    </dgm:pt>
    <dgm:pt modelId="{ECA9CB09-4CA7-4E47-B878-440B64872FD5}" type="parTrans" cxnId="{A9B66198-8228-4B87-BC98-4B91C97C8E4A}">
      <dgm:prSet/>
      <dgm:spPr/>
      <dgm:t>
        <a:bodyPr/>
        <a:lstStyle/>
        <a:p>
          <a:endParaRPr lang="en-US"/>
        </a:p>
      </dgm:t>
    </dgm:pt>
    <dgm:pt modelId="{CFDF656A-22C9-474F-B23F-36F4363DB170}" type="sibTrans" cxnId="{A9B66198-8228-4B87-BC98-4B91C97C8E4A}">
      <dgm:prSet/>
      <dgm:spPr/>
      <dgm:t>
        <a:bodyPr/>
        <a:lstStyle/>
        <a:p>
          <a:endParaRPr lang="en-US"/>
        </a:p>
      </dgm:t>
    </dgm:pt>
    <dgm:pt modelId="{11FAD886-5C94-46B3-A728-A55748580631}">
      <dgm:prSet phldrT="[Tekst]"/>
      <dgm:spPr/>
      <dgm:t>
        <a:bodyPr/>
        <a:lstStyle/>
        <a:p>
          <a:r>
            <a:rPr lang="pl-PL" dirty="0"/>
            <a:t>Time to </a:t>
          </a:r>
          <a:r>
            <a:rPr lang="pl-PL" dirty="0" err="1"/>
            <a:t>prepare</a:t>
          </a:r>
          <a:r>
            <a:rPr lang="pl-PL" dirty="0"/>
            <a:t> </a:t>
          </a:r>
          <a:r>
            <a:rPr lang="pl-PL" dirty="0" err="1"/>
            <a:t>defence</a:t>
          </a:r>
          <a:r>
            <a:rPr lang="pl-PL" dirty="0"/>
            <a:t> </a:t>
          </a:r>
          <a:endParaRPr lang="en-US" dirty="0"/>
        </a:p>
      </dgm:t>
    </dgm:pt>
    <dgm:pt modelId="{A0426D7C-5F27-4F44-94A9-1E36F60F2114}" type="parTrans" cxnId="{7B99707E-3C83-42BA-9C25-BE8DD0ACA769}">
      <dgm:prSet/>
      <dgm:spPr/>
      <dgm:t>
        <a:bodyPr/>
        <a:lstStyle/>
        <a:p>
          <a:endParaRPr lang="en-US"/>
        </a:p>
      </dgm:t>
    </dgm:pt>
    <dgm:pt modelId="{11E1D2B0-A346-44E1-B57B-BFD7AA3AB572}" type="sibTrans" cxnId="{7B99707E-3C83-42BA-9C25-BE8DD0ACA769}">
      <dgm:prSet/>
      <dgm:spPr/>
      <dgm:t>
        <a:bodyPr/>
        <a:lstStyle/>
        <a:p>
          <a:endParaRPr lang="en-US"/>
        </a:p>
      </dgm:t>
    </dgm:pt>
    <dgm:pt modelId="{5DC95E6D-9180-44C2-A6DC-5315143B6108}">
      <dgm:prSet phldrT="[Tekst]"/>
      <dgm:spPr/>
      <dgm:t>
        <a:bodyPr/>
        <a:lstStyle/>
        <a:p>
          <a:r>
            <a:rPr lang="pl-PL" dirty="0" err="1"/>
            <a:t>Legal</a:t>
          </a:r>
          <a:r>
            <a:rPr lang="pl-PL" dirty="0"/>
            <a:t> </a:t>
          </a:r>
          <a:r>
            <a:rPr lang="pl-PL" dirty="0" err="1"/>
            <a:t>aid</a:t>
          </a:r>
          <a:r>
            <a:rPr lang="pl-PL" dirty="0"/>
            <a:t> </a:t>
          </a:r>
          <a:endParaRPr lang="en-US" dirty="0"/>
        </a:p>
      </dgm:t>
    </dgm:pt>
    <dgm:pt modelId="{4412B7C9-4F91-4C7F-8FEB-CE4482945558}" type="parTrans" cxnId="{49CD0A61-224D-4F87-BC96-F16E229B413D}">
      <dgm:prSet/>
      <dgm:spPr/>
      <dgm:t>
        <a:bodyPr/>
        <a:lstStyle/>
        <a:p>
          <a:endParaRPr lang="en-US"/>
        </a:p>
      </dgm:t>
    </dgm:pt>
    <dgm:pt modelId="{B6ADEFAC-5BE4-4D05-BD67-9DB8F34ADC63}" type="sibTrans" cxnId="{49CD0A61-224D-4F87-BC96-F16E229B413D}">
      <dgm:prSet/>
      <dgm:spPr/>
      <dgm:t>
        <a:bodyPr/>
        <a:lstStyle/>
        <a:p>
          <a:endParaRPr lang="en-US"/>
        </a:p>
      </dgm:t>
    </dgm:pt>
    <dgm:pt modelId="{159BC9EF-06D3-4107-974F-DC6977FAEED7}">
      <dgm:prSet phldrT="[Tekst]"/>
      <dgm:spPr/>
      <dgm:t>
        <a:bodyPr/>
        <a:lstStyle/>
        <a:p>
          <a:r>
            <a:rPr lang="pl-PL" dirty="0"/>
            <a:t>Right to </a:t>
          </a:r>
          <a:r>
            <a:rPr lang="pl-PL" dirty="0" err="1"/>
            <a:t>examin</a:t>
          </a:r>
          <a:r>
            <a:rPr lang="pl-PL" dirty="0"/>
            <a:t>/</a:t>
          </a:r>
          <a:r>
            <a:rPr lang="pl-PL" dirty="0" err="1"/>
            <a:t>call</a:t>
          </a:r>
          <a:r>
            <a:rPr lang="pl-PL" dirty="0"/>
            <a:t> </a:t>
          </a:r>
          <a:r>
            <a:rPr lang="pl-PL" dirty="0" err="1"/>
            <a:t>witness</a:t>
          </a:r>
          <a:r>
            <a:rPr lang="pl-PL" dirty="0"/>
            <a:t>/</a:t>
          </a:r>
          <a:r>
            <a:rPr lang="pl-PL" dirty="0" err="1"/>
            <a:t>evidence</a:t>
          </a:r>
          <a:r>
            <a:rPr lang="pl-PL" dirty="0"/>
            <a:t> </a:t>
          </a:r>
          <a:endParaRPr lang="en-US" dirty="0"/>
        </a:p>
      </dgm:t>
    </dgm:pt>
    <dgm:pt modelId="{01F7B530-E8DC-4807-B1BA-A552E0E2AF15}" type="parTrans" cxnId="{559BE080-20E1-4E43-9DCF-020BB6D49641}">
      <dgm:prSet/>
      <dgm:spPr/>
      <dgm:t>
        <a:bodyPr/>
        <a:lstStyle/>
        <a:p>
          <a:endParaRPr lang="en-US"/>
        </a:p>
      </dgm:t>
    </dgm:pt>
    <dgm:pt modelId="{7F235467-5D5B-4AC8-B3A3-AF2062D43F9B}" type="sibTrans" cxnId="{559BE080-20E1-4E43-9DCF-020BB6D49641}">
      <dgm:prSet/>
      <dgm:spPr/>
      <dgm:t>
        <a:bodyPr/>
        <a:lstStyle/>
        <a:p>
          <a:endParaRPr lang="en-US"/>
        </a:p>
      </dgm:t>
    </dgm:pt>
    <dgm:pt modelId="{BBC5E3AC-578C-4216-A3C1-AEC41F1D4B86}">
      <dgm:prSet phldrT="[Tekst]"/>
      <dgm:spPr/>
      <dgm:t>
        <a:bodyPr/>
        <a:lstStyle/>
        <a:p>
          <a:r>
            <a:rPr lang="pl-PL" dirty="0" err="1"/>
            <a:t>Interpretor</a:t>
          </a:r>
          <a:r>
            <a:rPr lang="pl-PL" dirty="0"/>
            <a:t> </a:t>
          </a:r>
          <a:endParaRPr lang="en-US" dirty="0"/>
        </a:p>
      </dgm:t>
    </dgm:pt>
    <dgm:pt modelId="{9E46783A-3A26-4C2D-AD56-C861DFDA59E7}" type="parTrans" cxnId="{852AE788-A993-4D66-AC43-09A28264E549}">
      <dgm:prSet/>
      <dgm:spPr/>
      <dgm:t>
        <a:bodyPr/>
        <a:lstStyle/>
        <a:p>
          <a:endParaRPr lang="en-US"/>
        </a:p>
      </dgm:t>
    </dgm:pt>
    <dgm:pt modelId="{3E47FE7E-1600-45D9-8DC7-3FF3748E46C5}" type="sibTrans" cxnId="{852AE788-A993-4D66-AC43-09A28264E549}">
      <dgm:prSet/>
      <dgm:spPr/>
      <dgm:t>
        <a:bodyPr/>
        <a:lstStyle/>
        <a:p>
          <a:endParaRPr lang="en-US"/>
        </a:p>
      </dgm:t>
    </dgm:pt>
    <dgm:pt modelId="{32883E45-FBC9-42C4-8C82-15C3A6FA6103}" type="pres">
      <dgm:prSet presAssocID="{77A3E968-110B-4B54-972E-504E94B7B86D}" presName="cycle" presStyleCnt="0">
        <dgm:presLayoutVars>
          <dgm:dir/>
          <dgm:resizeHandles val="exact"/>
        </dgm:presLayoutVars>
      </dgm:prSet>
      <dgm:spPr/>
    </dgm:pt>
    <dgm:pt modelId="{DD597944-AD1E-4910-AFBE-D14EDB6D5CBE}" type="pres">
      <dgm:prSet presAssocID="{8F3A714C-916C-4595-ABD9-C3DAC03D5A88}" presName="node" presStyleLbl="node1" presStyleIdx="0" presStyleCnt="5">
        <dgm:presLayoutVars>
          <dgm:bulletEnabled val="1"/>
        </dgm:presLayoutVars>
      </dgm:prSet>
      <dgm:spPr/>
    </dgm:pt>
    <dgm:pt modelId="{C784E55E-7909-4921-9C6C-0AA43D435EEA}" type="pres">
      <dgm:prSet presAssocID="{8F3A714C-916C-4595-ABD9-C3DAC03D5A88}" presName="spNode" presStyleCnt="0"/>
      <dgm:spPr/>
    </dgm:pt>
    <dgm:pt modelId="{8FE8F7A1-F9EC-4558-B4C8-5A23EA867745}" type="pres">
      <dgm:prSet presAssocID="{CFDF656A-22C9-474F-B23F-36F4363DB170}" presName="sibTrans" presStyleLbl="sibTrans1D1" presStyleIdx="0" presStyleCnt="5"/>
      <dgm:spPr/>
    </dgm:pt>
    <dgm:pt modelId="{3BE48D23-28F0-4FD2-837A-DA3074ABC90F}" type="pres">
      <dgm:prSet presAssocID="{11FAD886-5C94-46B3-A728-A55748580631}" presName="node" presStyleLbl="node1" presStyleIdx="1" presStyleCnt="5">
        <dgm:presLayoutVars>
          <dgm:bulletEnabled val="1"/>
        </dgm:presLayoutVars>
      </dgm:prSet>
      <dgm:spPr/>
    </dgm:pt>
    <dgm:pt modelId="{940F2D96-3CA8-426A-A631-99DD1B9B5B1B}" type="pres">
      <dgm:prSet presAssocID="{11FAD886-5C94-46B3-A728-A55748580631}" presName="spNode" presStyleCnt="0"/>
      <dgm:spPr/>
    </dgm:pt>
    <dgm:pt modelId="{D26BC204-BC3C-4429-8A2C-78FAA82E0E32}" type="pres">
      <dgm:prSet presAssocID="{11E1D2B0-A346-44E1-B57B-BFD7AA3AB572}" presName="sibTrans" presStyleLbl="sibTrans1D1" presStyleIdx="1" presStyleCnt="5"/>
      <dgm:spPr/>
    </dgm:pt>
    <dgm:pt modelId="{90792E52-C8DB-40A5-88D4-95857E573247}" type="pres">
      <dgm:prSet presAssocID="{5DC95E6D-9180-44C2-A6DC-5315143B6108}" presName="node" presStyleLbl="node1" presStyleIdx="2" presStyleCnt="5">
        <dgm:presLayoutVars>
          <dgm:bulletEnabled val="1"/>
        </dgm:presLayoutVars>
      </dgm:prSet>
      <dgm:spPr/>
    </dgm:pt>
    <dgm:pt modelId="{F44400A4-033F-40AA-ADB1-8894271EBA2E}" type="pres">
      <dgm:prSet presAssocID="{5DC95E6D-9180-44C2-A6DC-5315143B6108}" presName="spNode" presStyleCnt="0"/>
      <dgm:spPr/>
    </dgm:pt>
    <dgm:pt modelId="{EB110FF0-2326-4C45-8DBF-D021598ED107}" type="pres">
      <dgm:prSet presAssocID="{B6ADEFAC-5BE4-4D05-BD67-9DB8F34ADC63}" presName="sibTrans" presStyleLbl="sibTrans1D1" presStyleIdx="2" presStyleCnt="5"/>
      <dgm:spPr/>
    </dgm:pt>
    <dgm:pt modelId="{EC2CBBA3-4EB8-48DF-9CD2-0F84D2049C06}" type="pres">
      <dgm:prSet presAssocID="{159BC9EF-06D3-4107-974F-DC6977FAEED7}" presName="node" presStyleLbl="node1" presStyleIdx="3" presStyleCnt="5">
        <dgm:presLayoutVars>
          <dgm:bulletEnabled val="1"/>
        </dgm:presLayoutVars>
      </dgm:prSet>
      <dgm:spPr/>
    </dgm:pt>
    <dgm:pt modelId="{04650055-2887-41DB-A5FA-A47100ABAC30}" type="pres">
      <dgm:prSet presAssocID="{159BC9EF-06D3-4107-974F-DC6977FAEED7}" presName="spNode" presStyleCnt="0"/>
      <dgm:spPr/>
    </dgm:pt>
    <dgm:pt modelId="{9C34C939-4DCA-4791-B7A7-5B0C232102B5}" type="pres">
      <dgm:prSet presAssocID="{7F235467-5D5B-4AC8-B3A3-AF2062D43F9B}" presName="sibTrans" presStyleLbl="sibTrans1D1" presStyleIdx="3" presStyleCnt="5"/>
      <dgm:spPr/>
    </dgm:pt>
    <dgm:pt modelId="{FF8CE228-6439-4A43-8721-EDB45C1528D7}" type="pres">
      <dgm:prSet presAssocID="{BBC5E3AC-578C-4216-A3C1-AEC41F1D4B86}" presName="node" presStyleLbl="node1" presStyleIdx="4" presStyleCnt="5">
        <dgm:presLayoutVars>
          <dgm:bulletEnabled val="1"/>
        </dgm:presLayoutVars>
      </dgm:prSet>
      <dgm:spPr/>
    </dgm:pt>
    <dgm:pt modelId="{136D99AC-4CE8-475B-AD32-5198766DA265}" type="pres">
      <dgm:prSet presAssocID="{BBC5E3AC-578C-4216-A3C1-AEC41F1D4B86}" presName="spNode" presStyleCnt="0"/>
      <dgm:spPr/>
    </dgm:pt>
    <dgm:pt modelId="{143F02DB-42C5-464D-BCD4-819F02B3062E}" type="pres">
      <dgm:prSet presAssocID="{3E47FE7E-1600-45D9-8DC7-3FF3748E46C5}" presName="sibTrans" presStyleLbl="sibTrans1D1" presStyleIdx="4" presStyleCnt="5"/>
      <dgm:spPr/>
    </dgm:pt>
  </dgm:ptLst>
  <dgm:cxnLst>
    <dgm:cxn modelId="{B1D0CC02-34A5-427E-A112-BFA802CE7EC9}" type="presOf" srcId="{11FAD886-5C94-46B3-A728-A55748580631}" destId="{3BE48D23-28F0-4FD2-837A-DA3074ABC90F}" srcOrd="0" destOrd="0" presId="urn:microsoft.com/office/officeart/2005/8/layout/cycle5"/>
    <dgm:cxn modelId="{06E80B05-23B0-4419-BFCD-90B02F1001AF}" type="presOf" srcId="{8F3A714C-916C-4595-ABD9-C3DAC03D5A88}" destId="{DD597944-AD1E-4910-AFBE-D14EDB6D5CBE}" srcOrd="0" destOrd="0" presId="urn:microsoft.com/office/officeart/2005/8/layout/cycle5"/>
    <dgm:cxn modelId="{AC77CC0D-0E73-4E4E-AAA2-61DFE1718414}" type="presOf" srcId="{159BC9EF-06D3-4107-974F-DC6977FAEED7}" destId="{EC2CBBA3-4EB8-48DF-9CD2-0F84D2049C06}" srcOrd="0" destOrd="0" presId="urn:microsoft.com/office/officeart/2005/8/layout/cycle5"/>
    <dgm:cxn modelId="{9B1E261F-12E3-41D3-9480-EF4E2FA8E9C7}" type="presOf" srcId="{3E47FE7E-1600-45D9-8DC7-3FF3748E46C5}" destId="{143F02DB-42C5-464D-BCD4-819F02B3062E}" srcOrd="0" destOrd="0" presId="urn:microsoft.com/office/officeart/2005/8/layout/cycle5"/>
    <dgm:cxn modelId="{9B678733-1304-43D6-97E7-51144019A408}" type="presOf" srcId="{B6ADEFAC-5BE4-4D05-BD67-9DB8F34ADC63}" destId="{EB110FF0-2326-4C45-8DBF-D021598ED107}" srcOrd="0" destOrd="0" presId="urn:microsoft.com/office/officeart/2005/8/layout/cycle5"/>
    <dgm:cxn modelId="{49CD0A61-224D-4F87-BC96-F16E229B413D}" srcId="{77A3E968-110B-4B54-972E-504E94B7B86D}" destId="{5DC95E6D-9180-44C2-A6DC-5315143B6108}" srcOrd="2" destOrd="0" parTransId="{4412B7C9-4F91-4C7F-8FEB-CE4482945558}" sibTransId="{B6ADEFAC-5BE4-4D05-BD67-9DB8F34ADC63}"/>
    <dgm:cxn modelId="{65ABF26C-4608-48A2-A4A0-32EE7059678E}" type="presOf" srcId="{7F235467-5D5B-4AC8-B3A3-AF2062D43F9B}" destId="{9C34C939-4DCA-4791-B7A7-5B0C232102B5}" srcOrd="0" destOrd="0" presId="urn:microsoft.com/office/officeart/2005/8/layout/cycle5"/>
    <dgm:cxn modelId="{7B99707E-3C83-42BA-9C25-BE8DD0ACA769}" srcId="{77A3E968-110B-4B54-972E-504E94B7B86D}" destId="{11FAD886-5C94-46B3-A728-A55748580631}" srcOrd="1" destOrd="0" parTransId="{A0426D7C-5F27-4F44-94A9-1E36F60F2114}" sibTransId="{11E1D2B0-A346-44E1-B57B-BFD7AA3AB572}"/>
    <dgm:cxn modelId="{559BE080-20E1-4E43-9DCF-020BB6D49641}" srcId="{77A3E968-110B-4B54-972E-504E94B7B86D}" destId="{159BC9EF-06D3-4107-974F-DC6977FAEED7}" srcOrd="3" destOrd="0" parTransId="{01F7B530-E8DC-4807-B1BA-A552E0E2AF15}" sibTransId="{7F235467-5D5B-4AC8-B3A3-AF2062D43F9B}"/>
    <dgm:cxn modelId="{852AE788-A993-4D66-AC43-09A28264E549}" srcId="{77A3E968-110B-4B54-972E-504E94B7B86D}" destId="{BBC5E3AC-578C-4216-A3C1-AEC41F1D4B86}" srcOrd="4" destOrd="0" parTransId="{9E46783A-3A26-4C2D-AD56-C861DFDA59E7}" sibTransId="{3E47FE7E-1600-45D9-8DC7-3FF3748E46C5}"/>
    <dgm:cxn modelId="{D2B51892-40A6-433B-B6B5-9D6A8238EAC2}" type="presOf" srcId="{BBC5E3AC-578C-4216-A3C1-AEC41F1D4B86}" destId="{FF8CE228-6439-4A43-8721-EDB45C1528D7}" srcOrd="0" destOrd="0" presId="urn:microsoft.com/office/officeart/2005/8/layout/cycle5"/>
    <dgm:cxn modelId="{A9B66198-8228-4B87-BC98-4B91C97C8E4A}" srcId="{77A3E968-110B-4B54-972E-504E94B7B86D}" destId="{8F3A714C-916C-4595-ABD9-C3DAC03D5A88}" srcOrd="0" destOrd="0" parTransId="{ECA9CB09-4CA7-4E47-B878-440B64872FD5}" sibTransId="{CFDF656A-22C9-474F-B23F-36F4363DB170}"/>
    <dgm:cxn modelId="{C67A4FA5-02CA-4DB3-ADF9-BFCD9A2C1318}" type="presOf" srcId="{5DC95E6D-9180-44C2-A6DC-5315143B6108}" destId="{90792E52-C8DB-40A5-88D4-95857E573247}" srcOrd="0" destOrd="0" presId="urn:microsoft.com/office/officeart/2005/8/layout/cycle5"/>
    <dgm:cxn modelId="{F00EA2B6-55BD-4CA8-AD56-C272C25F68F2}" type="presOf" srcId="{11E1D2B0-A346-44E1-B57B-BFD7AA3AB572}" destId="{D26BC204-BC3C-4429-8A2C-78FAA82E0E32}" srcOrd="0" destOrd="0" presId="urn:microsoft.com/office/officeart/2005/8/layout/cycle5"/>
    <dgm:cxn modelId="{2F9356BD-8D22-40F4-8BD9-163AAE0B4247}" type="presOf" srcId="{CFDF656A-22C9-474F-B23F-36F4363DB170}" destId="{8FE8F7A1-F9EC-4558-B4C8-5A23EA867745}" srcOrd="0" destOrd="0" presId="urn:microsoft.com/office/officeart/2005/8/layout/cycle5"/>
    <dgm:cxn modelId="{DA82A6F4-009C-4C62-88E7-106A3AA8DA63}" type="presOf" srcId="{77A3E968-110B-4B54-972E-504E94B7B86D}" destId="{32883E45-FBC9-42C4-8C82-15C3A6FA6103}" srcOrd="0" destOrd="0" presId="urn:microsoft.com/office/officeart/2005/8/layout/cycle5"/>
    <dgm:cxn modelId="{28AD9320-B69D-47D2-8993-0F3B9830EA7F}" type="presParOf" srcId="{32883E45-FBC9-42C4-8C82-15C3A6FA6103}" destId="{DD597944-AD1E-4910-AFBE-D14EDB6D5CBE}" srcOrd="0" destOrd="0" presId="urn:microsoft.com/office/officeart/2005/8/layout/cycle5"/>
    <dgm:cxn modelId="{1E788CD1-2D52-428E-8079-EBD9F9F6ABD3}" type="presParOf" srcId="{32883E45-FBC9-42C4-8C82-15C3A6FA6103}" destId="{C784E55E-7909-4921-9C6C-0AA43D435EEA}" srcOrd="1" destOrd="0" presId="urn:microsoft.com/office/officeart/2005/8/layout/cycle5"/>
    <dgm:cxn modelId="{67A5AC1B-C999-41C0-BCEE-EDBD89ECF7FA}" type="presParOf" srcId="{32883E45-FBC9-42C4-8C82-15C3A6FA6103}" destId="{8FE8F7A1-F9EC-4558-B4C8-5A23EA867745}" srcOrd="2" destOrd="0" presId="urn:microsoft.com/office/officeart/2005/8/layout/cycle5"/>
    <dgm:cxn modelId="{D5919DAF-FA42-4944-8970-9891B84AA9CE}" type="presParOf" srcId="{32883E45-FBC9-42C4-8C82-15C3A6FA6103}" destId="{3BE48D23-28F0-4FD2-837A-DA3074ABC90F}" srcOrd="3" destOrd="0" presId="urn:microsoft.com/office/officeart/2005/8/layout/cycle5"/>
    <dgm:cxn modelId="{EDF1F4E5-FDC3-4DFB-918F-7E76EB1C255D}" type="presParOf" srcId="{32883E45-FBC9-42C4-8C82-15C3A6FA6103}" destId="{940F2D96-3CA8-426A-A631-99DD1B9B5B1B}" srcOrd="4" destOrd="0" presId="urn:microsoft.com/office/officeart/2005/8/layout/cycle5"/>
    <dgm:cxn modelId="{A0FDAB0E-96A6-44FC-B6E5-C5115859BFE3}" type="presParOf" srcId="{32883E45-FBC9-42C4-8C82-15C3A6FA6103}" destId="{D26BC204-BC3C-4429-8A2C-78FAA82E0E32}" srcOrd="5" destOrd="0" presId="urn:microsoft.com/office/officeart/2005/8/layout/cycle5"/>
    <dgm:cxn modelId="{2A33B3D2-4273-4B86-86C7-662F198A9537}" type="presParOf" srcId="{32883E45-FBC9-42C4-8C82-15C3A6FA6103}" destId="{90792E52-C8DB-40A5-88D4-95857E573247}" srcOrd="6" destOrd="0" presId="urn:microsoft.com/office/officeart/2005/8/layout/cycle5"/>
    <dgm:cxn modelId="{10E45327-2A15-43A6-967D-1B845220F33B}" type="presParOf" srcId="{32883E45-FBC9-42C4-8C82-15C3A6FA6103}" destId="{F44400A4-033F-40AA-ADB1-8894271EBA2E}" srcOrd="7" destOrd="0" presId="urn:microsoft.com/office/officeart/2005/8/layout/cycle5"/>
    <dgm:cxn modelId="{EEAE425A-B1C7-44B6-BA96-3B71892DD033}" type="presParOf" srcId="{32883E45-FBC9-42C4-8C82-15C3A6FA6103}" destId="{EB110FF0-2326-4C45-8DBF-D021598ED107}" srcOrd="8" destOrd="0" presId="urn:microsoft.com/office/officeart/2005/8/layout/cycle5"/>
    <dgm:cxn modelId="{FFF60BB3-D82C-4499-AEE1-29373B495700}" type="presParOf" srcId="{32883E45-FBC9-42C4-8C82-15C3A6FA6103}" destId="{EC2CBBA3-4EB8-48DF-9CD2-0F84D2049C06}" srcOrd="9" destOrd="0" presId="urn:microsoft.com/office/officeart/2005/8/layout/cycle5"/>
    <dgm:cxn modelId="{47356D00-0118-4492-BA98-29562EAFCEB3}" type="presParOf" srcId="{32883E45-FBC9-42C4-8C82-15C3A6FA6103}" destId="{04650055-2887-41DB-A5FA-A47100ABAC30}" srcOrd="10" destOrd="0" presId="urn:microsoft.com/office/officeart/2005/8/layout/cycle5"/>
    <dgm:cxn modelId="{39DFCD6D-80A0-4AD2-929A-D8BC9BD50D88}" type="presParOf" srcId="{32883E45-FBC9-42C4-8C82-15C3A6FA6103}" destId="{9C34C939-4DCA-4791-B7A7-5B0C232102B5}" srcOrd="11" destOrd="0" presId="urn:microsoft.com/office/officeart/2005/8/layout/cycle5"/>
    <dgm:cxn modelId="{DEC872DB-0C0A-4421-AF71-D39B0AE7ABF3}" type="presParOf" srcId="{32883E45-FBC9-42C4-8C82-15C3A6FA6103}" destId="{FF8CE228-6439-4A43-8721-EDB45C1528D7}" srcOrd="12" destOrd="0" presId="urn:microsoft.com/office/officeart/2005/8/layout/cycle5"/>
    <dgm:cxn modelId="{2889601F-1E8F-4CC3-AD77-61077D74999E}" type="presParOf" srcId="{32883E45-FBC9-42C4-8C82-15C3A6FA6103}" destId="{136D99AC-4CE8-475B-AD32-5198766DA265}" srcOrd="13" destOrd="0" presId="urn:microsoft.com/office/officeart/2005/8/layout/cycle5"/>
    <dgm:cxn modelId="{DB6344E5-E767-487A-BFC6-B221BC1B9FB8}" type="presParOf" srcId="{32883E45-FBC9-42C4-8C82-15C3A6FA6103}" destId="{143F02DB-42C5-464D-BCD4-819F02B3062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E1E40-F7C0-4BD0-BCF2-64F572D8DA82}" type="doc">
      <dgm:prSet loTypeId="urn:microsoft.com/office/officeart/2005/8/layout/pyramid2" loCatId="list" qsTypeId="urn:microsoft.com/office/officeart/2005/8/quickstyle/simple1" qsCatId="simple" csTypeId="urn:microsoft.com/office/officeart/2005/8/colors/colorful4" csCatId="colorful" phldr="1"/>
      <dgm:spPr/>
    </dgm:pt>
    <dgm:pt modelId="{3683393E-16C9-4B95-8489-34B6DF22A682}">
      <dgm:prSet phldrT="[Tekst]"/>
      <dgm:spPr/>
      <dgm:t>
        <a:bodyPr/>
        <a:lstStyle/>
        <a:p>
          <a:r>
            <a:rPr lang="pl-PL" dirty="0"/>
            <a:t>In dubio pro </a:t>
          </a:r>
          <a:r>
            <a:rPr lang="pl-PL" dirty="0" err="1"/>
            <a:t>reo</a:t>
          </a:r>
          <a:r>
            <a:rPr lang="pl-PL" dirty="0"/>
            <a:t> </a:t>
          </a:r>
          <a:r>
            <a:rPr lang="pl-PL" dirty="0" err="1"/>
            <a:t>rule</a:t>
          </a:r>
          <a:endParaRPr lang="pl-PL" dirty="0"/>
        </a:p>
      </dgm:t>
    </dgm:pt>
    <dgm:pt modelId="{C90FC31A-CA70-44D8-9E32-3EFF9F912C47}" type="parTrans" cxnId="{F2275F91-9FC9-4AE3-B7A6-081419D97B7F}">
      <dgm:prSet/>
      <dgm:spPr/>
      <dgm:t>
        <a:bodyPr/>
        <a:lstStyle/>
        <a:p>
          <a:endParaRPr lang="pl-PL"/>
        </a:p>
      </dgm:t>
    </dgm:pt>
    <dgm:pt modelId="{886E49D1-FE6B-4729-BBF1-10E8EDB77952}" type="sibTrans" cxnId="{F2275F91-9FC9-4AE3-B7A6-081419D97B7F}">
      <dgm:prSet/>
      <dgm:spPr/>
      <dgm:t>
        <a:bodyPr/>
        <a:lstStyle/>
        <a:p>
          <a:endParaRPr lang="pl-PL"/>
        </a:p>
      </dgm:t>
    </dgm:pt>
    <dgm:pt modelId="{C2CEA070-6069-4EF3-A526-C893F101D558}">
      <dgm:prSet phldrT="[Tekst]"/>
      <dgm:spPr/>
      <dgm:t>
        <a:bodyPr/>
        <a:lstStyle/>
        <a:p>
          <a:r>
            <a:rPr lang="pl-PL" dirty="0"/>
            <a:t>Right to </a:t>
          </a:r>
          <a:r>
            <a:rPr lang="pl-PL" dirty="0" err="1"/>
            <a:t>remain</a:t>
          </a:r>
          <a:r>
            <a:rPr lang="pl-PL" dirty="0"/>
            <a:t> </a:t>
          </a:r>
          <a:r>
            <a:rPr lang="pl-PL" dirty="0" err="1"/>
            <a:t>silent</a:t>
          </a:r>
          <a:r>
            <a:rPr lang="pl-PL" dirty="0"/>
            <a:t> </a:t>
          </a:r>
        </a:p>
      </dgm:t>
    </dgm:pt>
    <dgm:pt modelId="{8B8968CB-265B-4781-872E-8ED8E6EEA5E7}" type="parTrans" cxnId="{59EC38ED-B000-44DF-9105-BB1898D73118}">
      <dgm:prSet/>
      <dgm:spPr/>
      <dgm:t>
        <a:bodyPr/>
        <a:lstStyle/>
        <a:p>
          <a:endParaRPr lang="pl-PL"/>
        </a:p>
      </dgm:t>
    </dgm:pt>
    <dgm:pt modelId="{238DCD40-D581-4582-9786-BA182932A5B8}" type="sibTrans" cxnId="{59EC38ED-B000-44DF-9105-BB1898D73118}">
      <dgm:prSet/>
      <dgm:spPr/>
      <dgm:t>
        <a:bodyPr/>
        <a:lstStyle/>
        <a:p>
          <a:endParaRPr lang="pl-PL"/>
        </a:p>
      </dgm:t>
    </dgm:pt>
    <dgm:pt modelId="{7FDA310F-9451-4160-8678-A45CF536A674}">
      <dgm:prSet phldrT="[Tekst]"/>
      <dgm:spPr/>
      <dgm:t>
        <a:bodyPr/>
        <a:lstStyle/>
        <a:p>
          <a:r>
            <a:rPr lang="pl-PL" dirty="0"/>
            <a:t>Right to not </a:t>
          </a:r>
          <a:r>
            <a:rPr lang="pl-PL" dirty="0" err="1"/>
            <a:t>incriminate</a:t>
          </a:r>
          <a:r>
            <a:rPr lang="pl-PL" dirty="0"/>
            <a:t> </a:t>
          </a:r>
          <a:r>
            <a:rPr lang="pl-PL" dirty="0" err="1"/>
            <a:t>oneself</a:t>
          </a:r>
          <a:endParaRPr lang="pl-PL" dirty="0"/>
        </a:p>
      </dgm:t>
    </dgm:pt>
    <dgm:pt modelId="{6B57F9E1-1239-43D6-826E-DB8C79523766}" type="parTrans" cxnId="{19A18DF6-E1D2-4F1A-AE3F-CBB5FE6E71E7}">
      <dgm:prSet/>
      <dgm:spPr/>
      <dgm:t>
        <a:bodyPr/>
        <a:lstStyle/>
        <a:p>
          <a:endParaRPr lang="pl-PL"/>
        </a:p>
      </dgm:t>
    </dgm:pt>
    <dgm:pt modelId="{648F575C-D0CF-4CFA-A668-C496F9F55E84}" type="sibTrans" cxnId="{19A18DF6-E1D2-4F1A-AE3F-CBB5FE6E71E7}">
      <dgm:prSet/>
      <dgm:spPr/>
      <dgm:t>
        <a:bodyPr/>
        <a:lstStyle/>
        <a:p>
          <a:endParaRPr lang="pl-PL"/>
        </a:p>
      </dgm:t>
    </dgm:pt>
    <dgm:pt modelId="{C520E68A-E257-4A78-8AD7-8981AAAB2CA1}">
      <dgm:prSet phldrT="[Tekst]"/>
      <dgm:spPr/>
      <dgm:t>
        <a:bodyPr/>
        <a:lstStyle/>
        <a:p>
          <a:r>
            <a:rPr lang="pl-PL" dirty="0" err="1"/>
            <a:t>Burden</a:t>
          </a:r>
          <a:r>
            <a:rPr lang="pl-PL" dirty="0"/>
            <a:t> of proof </a:t>
          </a:r>
        </a:p>
      </dgm:t>
    </dgm:pt>
    <dgm:pt modelId="{2D21970F-A7F1-440B-936B-0E4C0B71DB53}" type="parTrans" cxnId="{EAD33305-D823-4E4D-8491-6EE87B1E2AAD}">
      <dgm:prSet/>
      <dgm:spPr/>
      <dgm:t>
        <a:bodyPr/>
        <a:lstStyle/>
        <a:p>
          <a:endParaRPr lang="pl-PL"/>
        </a:p>
      </dgm:t>
    </dgm:pt>
    <dgm:pt modelId="{8F0E44FF-1CFC-473C-8859-B0D260203495}" type="sibTrans" cxnId="{EAD33305-D823-4E4D-8491-6EE87B1E2AAD}">
      <dgm:prSet/>
      <dgm:spPr/>
      <dgm:t>
        <a:bodyPr/>
        <a:lstStyle/>
        <a:p>
          <a:endParaRPr lang="pl-PL"/>
        </a:p>
      </dgm:t>
    </dgm:pt>
    <dgm:pt modelId="{45F04409-4DCA-4167-A777-75F90257B558}" type="pres">
      <dgm:prSet presAssocID="{77AE1E40-F7C0-4BD0-BCF2-64F572D8DA82}" presName="compositeShape" presStyleCnt="0">
        <dgm:presLayoutVars>
          <dgm:dir/>
          <dgm:resizeHandles/>
        </dgm:presLayoutVars>
      </dgm:prSet>
      <dgm:spPr/>
    </dgm:pt>
    <dgm:pt modelId="{BCB3B838-C62F-4D5B-B574-7FC2E954AA5E}" type="pres">
      <dgm:prSet presAssocID="{77AE1E40-F7C0-4BD0-BCF2-64F572D8DA82}" presName="pyramid" presStyleLbl="node1" presStyleIdx="0" presStyleCnt="1"/>
      <dgm:spPr/>
    </dgm:pt>
    <dgm:pt modelId="{7F491549-673E-4510-8EC2-D13565313AE1}" type="pres">
      <dgm:prSet presAssocID="{77AE1E40-F7C0-4BD0-BCF2-64F572D8DA82}" presName="theList" presStyleCnt="0"/>
      <dgm:spPr/>
    </dgm:pt>
    <dgm:pt modelId="{0A2506AA-B75E-40C1-87B2-DF35BCD3D65C}" type="pres">
      <dgm:prSet presAssocID="{3683393E-16C9-4B95-8489-34B6DF22A682}" presName="aNode" presStyleLbl="fgAcc1" presStyleIdx="0" presStyleCnt="4">
        <dgm:presLayoutVars>
          <dgm:bulletEnabled val="1"/>
        </dgm:presLayoutVars>
      </dgm:prSet>
      <dgm:spPr/>
    </dgm:pt>
    <dgm:pt modelId="{FDD7F6CC-9552-409D-B81D-459BC9FB88D2}" type="pres">
      <dgm:prSet presAssocID="{3683393E-16C9-4B95-8489-34B6DF22A682}" presName="aSpace" presStyleCnt="0"/>
      <dgm:spPr/>
    </dgm:pt>
    <dgm:pt modelId="{1929CF29-3EDA-4348-A83D-725F3A69E7C6}" type="pres">
      <dgm:prSet presAssocID="{C2CEA070-6069-4EF3-A526-C893F101D558}" presName="aNode" presStyleLbl="fgAcc1" presStyleIdx="1" presStyleCnt="4">
        <dgm:presLayoutVars>
          <dgm:bulletEnabled val="1"/>
        </dgm:presLayoutVars>
      </dgm:prSet>
      <dgm:spPr/>
    </dgm:pt>
    <dgm:pt modelId="{E25332BF-EF68-4603-A41F-AF62C7200B22}" type="pres">
      <dgm:prSet presAssocID="{C2CEA070-6069-4EF3-A526-C893F101D558}" presName="aSpace" presStyleCnt="0"/>
      <dgm:spPr/>
    </dgm:pt>
    <dgm:pt modelId="{D8E1A385-7165-4FAC-9DD6-26175DB6D47E}" type="pres">
      <dgm:prSet presAssocID="{7FDA310F-9451-4160-8678-A45CF536A674}" presName="aNode" presStyleLbl="fgAcc1" presStyleIdx="2" presStyleCnt="4">
        <dgm:presLayoutVars>
          <dgm:bulletEnabled val="1"/>
        </dgm:presLayoutVars>
      </dgm:prSet>
      <dgm:spPr/>
    </dgm:pt>
    <dgm:pt modelId="{B7A17EEA-5552-4881-92C6-37F8E3DE4D9D}" type="pres">
      <dgm:prSet presAssocID="{7FDA310F-9451-4160-8678-A45CF536A674}" presName="aSpace" presStyleCnt="0"/>
      <dgm:spPr/>
    </dgm:pt>
    <dgm:pt modelId="{64221064-5DF1-4F54-BEA1-9CA454A6CC91}" type="pres">
      <dgm:prSet presAssocID="{C520E68A-E257-4A78-8AD7-8981AAAB2CA1}" presName="aNode" presStyleLbl="fgAcc1" presStyleIdx="3" presStyleCnt="4">
        <dgm:presLayoutVars>
          <dgm:bulletEnabled val="1"/>
        </dgm:presLayoutVars>
      </dgm:prSet>
      <dgm:spPr/>
    </dgm:pt>
    <dgm:pt modelId="{98945B3C-12D1-42B8-BF59-4226B02CFB55}" type="pres">
      <dgm:prSet presAssocID="{C520E68A-E257-4A78-8AD7-8981AAAB2CA1}" presName="aSpace" presStyleCnt="0"/>
      <dgm:spPr/>
    </dgm:pt>
  </dgm:ptLst>
  <dgm:cxnLst>
    <dgm:cxn modelId="{EAD33305-D823-4E4D-8491-6EE87B1E2AAD}" srcId="{77AE1E40-F7C0-4BD0-BCF2-64F572D8DA82}" destId="{C520E68A-E257-4A78-8AD7-8981AAAB2CA1}" srcOrd="3" destOrd="0" parTransId="{2D21970F-A7F1-440B-936B-0E4C0B71DB53}" sibTransId="{8F0E44FF-1CFC-473C-8859-B0D260203495}"/>
    <dgm:cxn modelId="{7538B163-90FA-441F-A9B4-152C28BA4746}" type="presOf" srcId="{7FDA310F-9451-4160-8678-A45CF536A674}" destId="{D8E1A385-7165-4FAC-9DD6-26175DB6D47E}" srcOrd="0" destOrd="0" presId="urn:microsoft.com/office/officeart/2005/8/layout/pyramid2"/>
    <dgm:cxn modelId="{F2275F91-9FC9-4AE3-B7A6-081419D97B7F}" srcId="{77AE1E40-F7C0-4BD0-BCF2-64F572D8DA82}" destId="{3683393E-16C9-4B95-8489-34B6DF22A682}" srcOrd="0" destOrd="0" parTransId="{C90FC31A-CA70-44D8-9E32-3EFF9F912C47}" sibTransId="{886E49D1-FE6B-4729-BBF1-10E8EDB77952}"/>
    <dgm:cxn modelId="{4D479BCE-B52E-46B2-9820-0931554287C7}" type="presOf" srcId="{3683393E-16C9-4B95-8489-34B6DF22A682}" destId="{0A2506AA-B75E-40C1-87B2-DF35BCD3D65C}" srcOrd="0" destOrd="0" presId="urn:microsoft.com/office/officeart/2005/8/layout/pyramid2"/>
    <dgm:cxn modelId="{8FF34EE1-8D01-46F6-A513-8F95C6AE562A}" type="presOf" srcId="{77AE1E40-F7C0-4BD0-BCF2-64F572D8DA82}" destId="{45F04409-4DCA-4167-A777-75F90257B558}" srcOrd="0" destOrd="0" presId="urn:microsoft.com/office/officeart/2005/8/layout/pyramid2"/>
    <dgm:cxn modelId="{D02F1DE5-2B78-4E4E-B91E-CA2490F4603D}" type="presOf" srcId="{C520E68A-E257-4A78-8AD7-8981AAAB2CA1}" destId="{64221064-5DF1-4F54-BEA1-9CA454A6CC91}" srcOrd="0" destOrd="0" presId="urn:microsoft.com/office/officeart/2005/8/layout/pyramid2"/>
    <dgm:cxn modelId="{59EC38ED-B000-44DF-9105-BB1898D73118}" srcId="{77AE1E40-F7C0-4BD0-BCF2-64F572D8DA82}" destId="{C2CEA070-6069-4EF3-A526-C893F101D558}" srcOrd="1" destOrd="0" parTransId="{8B8968CB-265B-4781-872E-8ED8E6EEA5E7}" sibTransId="{238DCD40-D581-4582-9786-BA182932A5B8}"/>
    <dgm:cxn modelId="{19A18DF6-E1D2-4F1A-AE3F-CBB5FE6E71E7}" srcId="{77AE1E40-F7C0-4BD0-BCF2-64F572D8DA82}" destId="{7FDA310F-9451-4160-8678-A45CF536A674}" srcOrd="2" destOrd="0" parTransId="{6B57F9E1-1239-43D6-826E-DB8C79523766}" sibTransId="{648F575C-D0CF-4CFA-A668-C496F9F55E84}"/>
    <dgm:cxn modelId="{AC487BF8-8142-4A0A-AFB9-DDAB11340C39}" type="presOf" srcId="{C2CEA070-6069-4EF3-A526-C893F101D558}" destId="{1929CF29-3EDA-4348-A83D-725F3A69E7C6}" srcOrd="0" destOrd="0" presId="urn:microsoft.com/office/officeart/2005/8/layout/pyramid2"/>
    <dgm:cxn modelId="{5B220911-0C50-4F47-84D2-2F5AE08F3B32}" type="presParOf" srcId="{45F04409-4DCA-4167-A777-75F90257B558}" destId="{BCB3B838-C62F-4D5B-B574-7FC2E954AA5E}" srcOrd="0" destOrd="0" presId="urn:microsoft.com/office/officeart/2005/8/layout/pyramid2"/>
    <dgm:cxn modelId="{2CB595DB-D45A-45FE-A9DC-CCD65A4553D5}" type="presParOf" srcId="{45F04409-4DCA-4167-A777-75F90257B558}" destId="{7F491549-673E-4510-8EC2-D13565313AE1}" srcOrd="1" destOrd="0" presId="urn:microsoft.com/office/officeart/2005/8/layout/pyramid2"/>
    <dgm:cxn modelId="{23D7B477-F150-4B24-9E17-74338DA16A2D}" type="presParOf" srcId="{7F491549-673E-4510-8EC2-D13565313AE1}" destId="{0A2506AA-B75E-40C1-87B2-DF35BCD3D65C}" srcOrd="0" destOrd="0" presId="urn:microsoft.com/office/officeart/2005/8/layout/pyramid2"/>
    <dgm:cxn modelId="{37968568-3D4D-408F-8B25-CB739F683D67}" type="presParOf" srcId="{7F491549-673E-4510-8EC2-D13565313AE1}" destId="{FDD7F6CC-9552-409D-B81D-459BC9FB88D2}" srcOrd="1" destOrd="0" presId="urn:microsoft.com/office/officeart/2005/8/layout/pyramid2"/>
    <dgm:cxn modelId="{61F8C678-D617-428B-A23A-0E3D38870459}" type="presParOf" srcId="{7F491549-673E-4510-8EC2-D13565313AE1}" destId="{1929CF29-3EDA-4348-A83D-725F3A69E7C6}" srcOrd="2" destOrd="0" presId="urn:microsoft.com/office/officeart/2005/8/layout/pyramid2"/>
    <dgm:cxn modelId="{BD6E320D-9635-44C5-9BEE-2DEFF2655EEB}" type="presParOf" srcId="{7F491549-673E-4510-8EC2-D13565313AE1}" destId="{E25332BF-EF68-4603-A41F-AF62C7200B22}" srcOrd="3" destOrd="0" presId="urn:microsoft.com/office/officeart/2005/8/layout/pyramid2"/>
    <dgm:cxn modelId="{21B85694-76C3-4186-9C71-DBC006E23500}" type="presParOf" srcId="{7F491549-673E-4510-8EC2-D13565313AE1}" destId="{D8E1A385-7165-4FAC-9DD6-26175DB6D47E}" srcOrd="4" destOrd="0" presId="urn:microsoft.com/office/officeart/2005/8/layout/pyramid2"/>
    <dgm:cxn modelId="{13DE1B36-C1B8-4ECB-9F82-47F8F2DA6FCD}" type="presParOf" srcId="{7F491549-673E-4510-8EC2-D13565313AE1}" destId="{B7A17EEA-5552-4881-92C6-37F8E3DE4D9D}" srcOrd="5" destOrd="0" presId="urn:microsoft.com/office/officeart/2005/8/layout/pyramid2"/>
    <dgm:cxn modelId="{EE3C94EC-6CBF-4CC0-9589-8EDF6F838622}" type="presParOf" srcId="{7F491549-673E-4510-8EC2-D13565313AE1}" destId="{64221064-5DF1-4F54-BEA1-9CA454A6CC91}" srcOrd="6" destOrd="0" presId="urn:microsoft.com/office/officeart/2005/8/layout/pyramid2"/>
    <dgm:cxn modelId="{23807781-582A-4C65-B79C-7BCB2662C96F}" type="presParOf" srcId="{7F491549-673E-4510-8EC2-D13565313AE1}" destId="{98945B3C-12D1-42B8-BF59-4226B02CFB5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3C325-50A3-433F-A661-BE028307FC09}"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pl-PL"/>
        </a:p>
      </dgm:t>
    </dgm:pt>
    <dgm:pt modelId="{61FD89BF-938E-4A95-B163-978CCE79AC95}">
      <dgm:prSet phldrT="[Tekst]"/>
      <dgm:spPr/>
      <dgm:t>
        <a:bodyPr/>
        <a:lstStyle/>
        <a:p>
          <a:r>
            <a:rPr lang="pl-PL" dirty="0"/>
            <a:t>Right to not </a:t>
          </a:r>
          <a:r>
            <a:rPr lang="pl-PL" dirty="0" err="1"/>
            <a:t>incriminate</a:t>
          </a:r>
          <a:r>
            <a:rPr lang="pl-PL" dirty="0"/>
            <a:t> </a:t>
          </a:r>
        </a:p>
      </dgm:t>
    </dgm:pt>
    <dgm:pt modelId="{34046621-E18D-4DC9-B011-B0AA43861A5F}" type="parTrans" cxnId="{82F51C3C-B018-4ABB-9F05-885ED127EAE1}">
      <dgm:prSet/>
      <dgm:spPr/>
      <dgm:t>
        <a:bodyPr/>
        <a:lstStyle/>
        <a:p>
          <a:endParaRPr lang="pl-PL"/>
        </a:p>
      </dgm:t>
    </dgm:pt>
    <dgm:pt modelId="{89C13108-9337-4B78-8004-F035EF0425C3}" type="sibTrans" cxnId="{82F51C3C-B018-4ABB-9F05-885ED127EAE1}">
      <dgm:prSet/>
      <dgm:spPr/>
      <dgm:t>
        <a:bodyPr/>
        <a:lstStyle/>
        <a:p>
          <a:endParaRPr lang="pl-PL"/>
        </a:p>
      </dgm:t>
    </dgm:pt>
    <dgm:pt modelId="{819D8D2D-30FB-4485-A589-1601636F3629}">
      <dgm:prSet phldrT="[Tekst]"/>
      <dgm:spPr/>
      <dgm:t>
        <a:bodyPr/>
        <a:lstStyle/>
        <a:p>
          <a:r>
            <a:rPr lang="pl-PL" dirty="0"/>
            <a:t>Right to </a:t>
          </a:r>
          <a:r>
            <a:rPr lang="pl-PL" dirty="0" err="1"/>
            <a:t>remain</a:t>
          </a:r>
          <a:r>
            <a:rPr lang="pl-PL" dirty="0"/>
            <a:t> </a:t>
          </a:r>
          <a:r>
            <a:rPr lang="pl-PL" dirty="0" err="1"/>
            <a:t>silent</a:t>
          </a:r>
          <a:r>
            <a:rPr lang="pl-PL" dirty="0"/>
            <a:t> </a:t>
          </a:r>
        </a:p>
      </dgm:t>
    </dgm:pt>
    <dgm:pt modelId="{35EA4CD7-08FA-4574-8EF2-FDBB08152213}" type="parTrans" cxnId="{B93A48E9-A2F6-4809-82EB-17952035C624}">
      <dgm:prSet/>
      <dgm:spPr/>
      <dgm:t>
        <a:bodyPr/>
        <a:lstStyle/>
        <a:p>
          <a:endParaRPr lang="pl-PL"/>
        </a:p>
      </dgm:t>
    </dgm:pt>
    <dgm:pt modelId="{BAA853F9-FFDE-4DE8-881F-7D6951F7D948}" type="sibTrans" cxnId="{B93A48E9-A2F6-4809-82EB-17952035C624}">
      <dgm:prSet/>
      <dgm:spPr/>
      <dgm:t>
        <a:bodyPr/>
        <a:lstStyle/>
        <a:p>
          <a:endParaRPr lang="pl-PL"/>
        </a:p>
      </dgm:t>
    </dgm:pt>
    <dgm:pt modelId="{CC395F17-F385-49C3-AD3E-DFD3B30845CB}" type="pres">
      <dgm:prSet presAssocID="{47B3C325-50A3-433F-A661-BE028307FC09}" presName="Name0" presStyleCnt="0">
        <dgm:presLayoutVars>
          <dgm:chMax val="7"/>
          <dgm:resizeHandles val="exact"/>
        </dgm:presLayoutVars>
      </dgm:prSet>
      <dgm:spPr/>
    </dgm:pt>
    <dgm:pt modelId="{C88C3DBE-0BC8-4236-8ED4-67F1BDF44C93}" type="pres">
      <dgm:prSet presAssocID="{47B3C325-50A3-433F-A661-BE028307FC09}" presName="comp1" presStyleCnt="0"/>
      <dgm:spPr/>
    </dgm:pt>
    <dgm:pt modelId="{4917EE06-7375-44C9-B19A-75E0072DF001}" type="pres">
      <dgm:prSet presAssocID="{47B3C325-50A3-433F-A661-BE028307FC09}" presName="circle1" presStyleLbl="node1" presStyleIdx="0" presStyleCnt="2"/>
      <dgm:spPr/>
    </dgm:pt>
    <dgm:pt modelId="{3205E3A9-4986-49FA-A1BE-9F4C5556037A}" type="pres">
      <dgm:prSet presAssocID="{47B3C325-50A3-433F-A661-BE028307FC09}" presName="c1text" presStyleLbl="node1" presStyleIdx="0" presStyleCnt="2">
        <dgm:presLayoutVars>
          <dgm:bulletEnabled val="1"/>
        </dgm:presLayoutVars>
      </dgm:prSet>
      <dgm:spPr/>
    </dgm:pt>
    <dgm:pt modelId="{C676E8C7-66D9-40B6-80CE-EE328D405426}" type="pres">
      <dgm:prSet presAssocID="{47B3C325-50A3-433F-A661-BE028307FC09}" presName="comp2" presStyleCnt="0"/>
      <dgm:spPr/>
    </dgm:pt>
    <dgm:pt modelId="{66D76020-B26A-4A89-97E2-11B29972A56F}" type="pres">
      <dgm:prSet presAssocID="{47B3C325-50A3-433F-A661-BE028307FC09}" presName="circle2" presStyleLbl="node1" presStyleIdx="1" presStyleCnt="2"/>
      <dgm:spPr/>
    </dgm:pt>
    <dgm:pt modelId="{D696B3B6-D6E4-442D-9427-E32C6BD6219C}" type="pres">
      <dgm:prSet presAssocID="{47B3C325-50A3-433F-A661-BE028307FC09}" presName="c2text" presStyleLbl="node1" presStyleIdx="1" presStyleCnt="2">
        <dgm:presLayoutVars>
          <dgm:bulletEnabled val="1"/>
        </dgm:presLayoutVars>
      </dgm:prSet>
      <dgm:spPr/>
    </dgm:pt>
  </dgm:ptLst>
  <dgm:cxnLst>
    <dgm:cxn modelId="{8DBF7A25-8946-46C7-B9E0-63AE00F8D76B}" type="presOf" srcId="{47B3C325-50A3-433F-A661-BE028307FC09}" destId="{CC395F17-F385-49C3-AD3E-DFD3B30845CB}" srcOrd="0" destOrd="0" presId="urn:microsoft.com/office/officeart/2005/8/layout/venn2"/>
    <dgm:cxn modelId="{82F51C3C-B018-4ABB-9F05-885ED127EAE1}" srcId="{47B3C325-50A3-433F-A661-BE028307FC09}" destId="{61FD89BF-938E-4A95-B163-978CCE79AC95}" srcOrd="0" destOrd="0" parTransId="{34046621-E18D-4DC9-B011-B0AA43861A5F}" sibTransId="{89C13108-9337-4B78-8004-F035EF0425C3}"/>
    <dgm:cxn modelId="{A0112144-FD4B-4688-B9A3-BF8BDDB6FEB5}" type="presOf" srcId="{61FD89BF-938E-4A95-B163-978CCE79AC95}" destId="{3205E3A9-4986-49FA-A1BE-9F4C5556037A}" srcOrd="1" destOrd="0" presId="urn:microsoft.com/office/officeart/2005/8/layout/venn2"/>
    <dgm:cxn modelId="{0B53A248-17D6-44BD-B4B1-92CE7A0FB2F0}" type="presOf" srcId="{819D8D2D-30FB-4485-A589-1601636F3629}" destId="{D696B3B6-D6E4-442D-9427-E32C6BD6219C}" srcOrd="1" destOrd="0" presId="urn:microsoft.com/office/officeart/2005/8/layout/venn2"/>
    <dgm:cxn modelId="{92295A51-E799-4FB6-96B3-627F27D5F7A0}" type="presOf" srcId="{61FD89BF-938E-4A95-B163-978CCE79AC95}" destId="{4917EE06-7375-44C9-B19A-75E0072DF001}" srcOrd="0" destOrd="0" presId="urn:microsoft.com/office/officeart/2005/8/layout/venn2"/>
    <dgm:cxn modelId="{E5415B79-0573-48BF-B9C7-2323FE10E208}" type="presOf" srcId="{819D8D2D-30FB-4485-A589-1601636F3629}" destId="{66D76020-B26A-4A89-97E2-11B29972A56F}" srcOrd="0" destOrd="0" presId="urn:microsoft.com/office/officeart/2005/8/layout/venn2"/>
    <dgm:cxn modelId="{B93A48E9-A2F6-4809-82EB-17952035C624}" srcId="{47B3C325-50A3-433F-A661-BE028307FC09}" destId="{819D8D2D-30FB-4485-A589-1601636F3629}" srcOrd="1" destOrd="0" parTransId="{35EA4CD7-08FA-4574-8EF2-FDBB08152213}" sibTransId="{BAA853F9-FFDE-4DE8-881F-7D6951F7D948}"/>
    <dgm:cxn modelId="{FE29D894-997E-4356-9094-3E3700A5D469}" type="presParOf" srcId="{CC395F17-F385-49C3-AD3E-DFD3B30845CB}" destId="{C88C3DBE-0BC8-4236-8ED4-67F1BDF44C93}" srcOrd="0" destOrd="0" presId="urn:microsoft.com/office/officeart/2005/8/layout/venn2"/>
    <dgm:cxn modelId="{34494626-8675-40C6-BD6F-6A0CD3255D67}" type="presParOf" srcId="{C88C3DBE-0BC8-4236-8ED4-67F1BDF44C93}" destId="{4917EE06-7375-44C9-B19A-75E0072DF001}" srcOrd="0" destOrd="0" presId="urn:microsoft.com/office/officeart/2005/8/layout/venn2"/>
    <dgm:cxn modelId="{FF8BB23F-EC96-41D2-ADA2-22223FD14425}" type="presParOf" srcId="{C88C3DBE-0BC8-4236-8ED4-67F1BDF44C93}" destId="{3205E3A9-4986-49FA-A1BE-9F4C5556037A}" srcOrd="1" destOrd="0" presId="urn:microsoft.com/office/officeart/2005/8/layout/venn2"/>
    <dgm:cxn modelId="{05534EF8-953F-4DAC-A3CD-51AC0D87A570}" type="presParOf" srcId="{CC395F17-F385-49C3-AD3E-DFD3B30845CB}" destId="{C676E8C7-66D9-40B6-80CE-EE328D405426}" srcOrd="1" destOrd="0" presId="urn:microsoft.com/office/officeart/2005/8/layout/venn2"/>
    <dgm:cxn modelId="{C2B74369-4F07-46E7-9D91-32ECF788C6BB}" type="presParOf" srcId="{C676E8C7-66D9-40B6-80CE-EE328D405426}" destId="{66D76020-B26A-4A89-97E2-11B29972A56F}" srcOrd="0" destOrd="0" presId="urn:microsoft.com/office/officeart/2005/8/layout/venn2"/>
    <dgm:cxn modelId="{1C37BDE7-B1BB-4A58-814C-A87FCA5F7F25}" type="presParOf" srcId="{C676E8C7-66D9-40B6-80CE-EE328D405426}" destId="{D696B3B6-D6E4-442D-9427-E32C6BD6219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97944-AD1E-4910-AFBE-D14EDB6D5CBE}">
      <dsp:nvSpPr>
        <dsp:cNvPr id="0" name=""/>
        <dsp:cNvSpPr/>
      </dsp:nvSpPr>
      <dsp:spPr>
        <a:xfrm>
          <a:off x="4640464" y="2830"/>
          <a:ext cx="1890004" cy="12285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information</a:t>
          </a:r>
          <a:endParaRPr lang="en-US" sz="1800" kern="1200" dirty="0"/>
        </a:p>
      </dsp:txBody>
      <dsp:txXfrm>
        <a:off x="4700435" y="62801"/>
        <a:ext cx="1770062" cy="1108560"/>
      </dsp:txXfrm>
    </dsp:sp>
    <dsp:sp modelId="{8FE8F7A1-F9EC-4558-B4C8-5A23EA867745}">
      <dsp:nvSpPr>
        <dsp:cNvPr id="0" name=""/>
        <dsp:cNvSpPr/>
      </dsp:nvSpPr>
      <dsp:spPr>
        <a:xfrm>
          <a:off x="3132060" y="617081"/>
          <a:ext cx="4906813" cy="4906813"/>
        </a:xfrm>
        <a:custGeom>
          <a:avLst/>
          <a:gdLst/>
          <a:ahLst/>
          <a:cxnLst/>
          <a:rect l="0" t="0" r="0" b="0"/>
          <a:pathLst>
            <a:path>
              <a:moveTo>
                <a:pt x="3651359" y="312351"/>
              </a:moveTo>
              <a:arcTo wR="2453406" hR="2453406" stAng="17953660" swAng="121118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E48D23-28F0-4FD2-837A-DA3074ABC90F}">
      <dsp:nvSpPr>
        <dsp:cNvPr id="0" name=""/>
        <dsp:cNvSpPr/>
      </dsp:nvSpPr>
      <dsp:spPr>
        <a:xfrm>
          <a:off x="6973793" y="1698093"/>
          <a:ext cx="1890004" cy="1228502"/>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Time to </a:t>
          </a:r>
          <a:r>
            <a:rPr lang="pl-PL" sz="1800" kern="1200" dirty="0" err="1"/>
            <a:t>prepare</a:t>
          </a:r>
          <a:r>
            <a:rPr lang="pl-PL" sz="1800" kern="1200" dirty="0"/>
            <a:t> </a:t>
          </a:r>
          <a:r>
            <a:rPr lang="pl-PL" sz="1800" kern="1200" dirty="0" err="1"/>
            <a:t>defence</a:t>
          </a:r>
          <a:r>
            <a:rPr lang="pl-PL" sz="1800" kern="1200" dirty="0"/>
            <a:t> </a:t>
          </a:r>
          <a:endParaRPr lang="en-US" sz="1800" kern="1200" dirty="0"/>
        </a:p>
      </dsp:txBody>
      <dsp:txXfrm>
        <a:off x="7033764" y="1758064"/>
        <a:ext cx="1770062" cy="1108560"/>
      </dsp:txXfrm>
    </dsp:sp>
    <dsp:sp modelId="{D26BC204-BC3C-4429-8A2C-78FAA82E0E32}">
      <dsp:nvSpPr>
        <dsp:cNvPr id="0" name=""/>
        <dsp:cNvSpPr/>
      </dsp:nvSpPr>
      <dsp:spPr>
        <a:xfrm>
          <a:off x="3132060" y="617081"/>
          <a:ext cx="4906813" cy="4906813"/>
        </a:xfrm>
        <a:custGeom>
          <a:avLst/>
          <a:gdLst/>
          <a:ahLst/>
          <a:cxnLst/>
          <a:rect l="0" t="0" r="0" b="0"/>
          <a:pathLst>
            <a:path>
              <a:moveTo>
                <a:pt x="4900922" y="2623323"/>
              </a:moveTo>
              <a:arcTo wR="2453406" hR="2453406" stAng="21838280" swAng="1359451"/>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792E52-C8DB-40A5-88D4-95857E573247}">
      <dsp:nvSpPr>
        <dsp:cNvPr id="0" name=""/>
        <dsp:cNvSpPr/>
      </dsp:nvSpPr>
      <dsp:spPr>
        <a:xfrm>
          <a:off x="6082541" y="4441085"/>
          <a:ext cx="1890004" cy="122850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Legal</a:t>
          </a:r>
          <a:r>
            <a:rPr lang="pl-PL" sz="1800" kern="1200" dirty="0"/>
            <a:t> </a:t>
          </a:r>
          <a:r>
            <a:rPr lang="pl-PL" sz="1800" kern="1200" dirty="0" err="1"/>
            <a:t>aid</a:t>
          </a:r>
          <a:r>
            <a:rPr lang="pl-PL" sz="1800" kern="1200" dirty="0"/>
            <a:t> </a:t>
          </a:r>
          <a:endParaRPr lang="en-US" sz="1800" kern="1200" dirty="0"/>
        </a:p>
      </dsp:txBody>
      <dsp:txXfrm>
        <a:off x="6142512" y="4501056"/>
        <a:ext cx="1770062" cy="1108560"/>
      </dsp:txXfrm>
    </dsp:sp>
    <dsp:sp modelId="{EB110FF0-2326-4C45-8DBF-D021598ED107}">
      <dsp:nvSpPr>
        <dsp:cNvPr id="0" name=""/>
        <dsp:cNvSpPr/>
      </dsp:nvSpPr>
      <dsp:spPr>
        <a:xfrm>
          <a:off x="3132060" y="617081"/>
          <a:ext cx="4906813" cy="4906813"/>
        </a:xfrm>
        <a:custGeom>
          <a:avLst/>
          <a:gdLst/>
          <a:ahLst/>
          <a:cxnLst/>
          <a:rect l="0" t="0" r="0" b="0"/>
          <a:pathLst>
            <a:path>
              <a:moveTo>
                <a:pt x="2754356" y="4888285"/>
              </a:moveTo>
              <a:arcTo wR="2453406" hR="2453406" stAng="4977240" swAng="845519"/>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2CBBA3-4EB8-48DF-9CD2-0F84D2049C06}">
      <dsp:nvSpPr>
        <dsp:cNvPr id="0" name=""/>
        <dsp:cNvSpPr/>
      </dsp:nvSpPr>
      <dsp:spPr>
        <a:xfrm>
          <a:off x="3198388" y="4441085"/>
          <a:ext cx="1890004" cy="1228502"/>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Right to </a:t>
          </a:r>
          <a:r>
            <a:rPr lang="pl-PL" sz="1800" kern="1200" dirty="0" err="1"/>
            <a:t>examin</a:t>
          </a:r>
          <a:r>
            <a:rPr lang="pl-PL" sz="1800" kern="1200" dirty="0"/>
            <a:t>/</a:t>
          </a:r>
          <a:r>
            <a:rPr lang="pl-PL" sz="1800" kern="1200" dirty="0" err="1"/>
            <a:t>call</a:t>
          </a:r>
          <a:r>
            <a:rPr lang="pl-PL" sz="1800" kern="1200" dirty="0"/>
            <a:t> </a:t>
          </a:r>
          <a:r>
            <a:rPr lang="pl-PL" sz="1800" kern="1200" dirty="0" err="1"/>
            <a:t>witness</a:t>
          </a:r>
          <a:r>
            <a:rPr lang="pl-PL" sz="1800" kern="1200" dirty="0"/>
            <a:t>/</a:t>
          </a:r>
          <a:r>
            <a:rPr lang="pl-PL" sz="1800" kern="1200" dirty="0" err="1"/>
            <a:t>evidence</a:t>
          </a:r>
          <a:r>
            <a:rPr lang="pl-PL" sz="1800" kern="1200" dirty="0"/>
            <a:t> </a:t>
          </a:r>
          <a:endParaRPr lang="en-US" sz="1800" kern="1200" dirty="0"/>
        </a:p>
      </dsp:txBody>
      <dsp:txXfrm>
        <a:off x="3258359" y="4501056"/>
        <a:ext cx="1770062" cy="1108560"/>
      </dsp:txXfrm>
    </dsp:sp>
    <dsp:sp modelId="{9C34C939-4DCA-4791-B7A7-5B0C232102B5}">
      <dsp:nvSpPr>
        <dsp:cNvPr id="0" name=""/>
        <dsp:cNvSpPr/>
      </dsp:nvSpPr>
      <dsp:spPr>
        <a:xfrm>
          <a:off x="3132060" y="617081"/>
          <a:ext cx="4906813" cy="4906813"/>
        </a:xfrm>
        <a:custGeom>
          <a:avLst/>
          <a:gdLst/>
          <a:ahLst/>
          <a:cxnLst/>
          <a:rect l="0" t="0" r="0" b="0"/>
          <a:pathLst>
            <a:path>
              <a:moveTo>
                <a:pt x="260235" y="3553046"/>
              </a:moveTo>
              <a:arcTo wR="2453406" hR="2453406" stAng="9202270" swAng="1359451"/>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F8CE228-6439-4A43-8721-EDB45C1528D7}">
      <dsp:nvSpPr>
        <dsp:cNvPr id="0" name=""/>
        <dsp:cNvSpPr/>
      </dsp:nvSpPr>
      <dsp:spPr>
        <a:xfrm>
          <a:off x="2307136" y="1698093"/>
          <a:ext cx="1890004" cy="122850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Interpretor</a:t>
          </a:r>
          <a:r>
            <a:rPr lang="pl-PL" sz="1800" kern="1200" dirty="0"/>
            <a:t> </a:t>
          </a:r>
          <a:endParaRPr lang="en-US" sz="1800" kern="1200" dirty="0"/>
        </a:p>
      </dsp:txBody>
      <dsp:txXfrm>
        <a:off x="2367107" y="1758064"/>
        <a:ext cx="1770062" cy="1108560"/>
      </dsp:txXfrm>
    </dsp:sp>
    <dsp:sp modelId="{143F02DB-42C5-464D-BCD4-819F02B3062E}">
      <dsp:nvSpPr>
        <dsp:cNvPr id="0" name=""/>
        <dsp:cNvSpPr/>
      </dsp:nvSpPr>
      <dsp:spPr>
        <a:xfrm>
          <a:off x="3132060" y="617081"/>
          <a:ext cx="4906813" cy="4906813"/>
        </a:xfrm>
        <a:custGeom>
          <a:avLst/>
          <a:gdLst/>
          <a:ahLst/>
          <a:cxnLst/>
          <a:rect l="0" t="0" r="0" b="0"/>
          <a:pathLst>
            <a:path>
              <a:moveTo>
                <a:pt x="590214" y="857249"/>
              </a:moveTo>
              <a:arcTo wR="2453406" hR="2453406" stAng="13235158" swAng="1211183"/>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3B838-C62F-4D5B-B574-7FC2E954AA5E}">
      <dsp:nvSpPr>
        <dsp:cNvPr id="0" name=""/>
        <dsp:cNvSpPr/>
      </dsp:nvSpPr>
      <dsp:spPr>
        <a:xfrm>
          <a:off x="948266" y="0"/>
          <a:ext cx="5418667" cy="5418667"/>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506AA-B75E-40C1-87B2-DF35BCD3D65C}">
      <dsp:nvSpPr>
        <dsp:cNvPr id="0" name=""/>
        <dsp:cNvSpPr/>
      </dsp:nvSpPr>
      <dsp:spPr>
        <a:xfrm>
          <a:off x="3657599" y="542395"/>
          <a:ext cx="3522133" cy="96308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In dubio pro </a:t>
          </a:r>
          <a:r>
            <a:rPr lang="pl-PL" sz="2400" kern="1200" dirty="0" err="1"/>
            <a:t>reo</a:t>
          </a:r>
          <a:r>
            <a:rPr lang="pl-PL" sz="2400" kern="1200" dirty="0"/>
            <a:t> </a:t>
          </a:r>
          <a:r>
            <a:rPr lang="pl-PL" sz="2400" kern="1200" dirty="0" err="1"/>
            <a:t>rule</a:t>
          </a:r>
          <a:endParaRPr lang="pl-PL" sz="2400" kern="1200" dirty="0"/>
        </a:p>
      </dsp:txBody>
      <dsp:txXfrm>
        <a:off x="3704613" y="589409"/>
        <a:ext cx="3428105" cy="869055"/>
      </dsp:txXfrm>
    </dsp:sp>
    <dsp:sp modelId="{1929CF29-3EDA-4348-A83D-725F3A69E7C6}">
      <dsp:nvSpPr>
        <dsp:cNvPr id="0" name=""/>
        <dsp:cNvSpPr/>
      </dsp:nvSpPr>
      <dsp:spPr>
        <a:xfrm>
          <a:off x="3657599" y="1625864"/>
          <a:ext cx="3522133" cy="963083"/>
        </a:xfrm>
        <a:prstGeom prst="round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Right to </a:t>
          </a:r>
          <a:r>
            <a:rPr lang="pl-PL" sz="2400" kern="1200" dirty="0" err="1"/>
            <a:t>remain</a:t>
          </a:r>
          <a:r>
            <a:rPr lang="pl-PL" sz="2400" kern="1200" dirty="0"/>
            <a:t> </a:t>
          </a:r>
          <a:r>
            <a:rPr lang="pl-PL" sz="2400" kern="1200" dirty="0" err="1"/>
            <a:t>silent</a:t>
          </a:r>
          <a:r>
            <a:rPr lang="pl-PL" sz="2400" kern="1200" dirty="0"/>
            <a:t> </a:t>
          </a:r>
        </a:p>
      </dsp:txBody>
      <dsp:txXfrm>
        <a:off x="3704613" y="1672878"/>
        <a:ext cx="3428105" cy="869055"/>
      </dsp:txXfrm>
    </dsp:sp>
    <dsp:sp modelId="{D8E1A385-7165-4FAC-9DD6-26175DB6D47E}">
      <dsp:nvSpPr>
        <dsp:cNvPr id="0" name=""/>
        <dsp:cNvSpPr/>
      </dsp:nvSpPr>
      <dsp:spPr>
        <a:xfrm>
          <a:off x="3657599" y="2709333"/>
          <a:ext cx="3522133" cy="963083"/>
        </a:xfrm>
        <a:prstGeom prst="round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Right to not </a:t>
          </a:r>
          <a:r>
            <a:rPr lang="pl-PL" sz="2400" kern="1200" dirty="0" err="1"/>
            <a:t>incriminate</a:t>
          </a:r>
          <a:r>
            <a:rPr lang="pl-PL" sz="2400" kern="1200" dirty="0"/>
            <a:t> </a:t>
          </a:r>
          <a:r>
            <a:rPr lang="pl-PL" sz="2400" kern="1200" dirty="0" err="1"/>
            <a:t>oneself</a:t>
          </a:r>
          <a:endParaRPr lang="pl-PL" sz="2400" kern="1200" dirty="0"/>
        </a:p>
      </dsp:txBody>
      <dsp:txXfrm>
        <a:off x="3704613" y="2756347"/>
        <a:ext cx="3428105" cy="869055"/>
      </dsp:txXfrm>
    </dsp:sp>
    <dsp:sp modelId="{64221064-5DF1-4F54-BEA1-9CA454A6CC91}">
      <dsp:nvSpPr>
        <dsp:cNvPr id="0" name=""/>
        <dsp:cNvSpPr/>
      </dsp:nvSpPr>
      <dsp:spPr>
        <a:xfrm>
          <a:off x="3657599" y="3792802"/>
          <a:ext cx="3522133" cy="963083"/>
        </a:xfrm>
        <a:prstGeom prst="round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err="1"/>
            <a:t>Burden</a:t>
          </a:r>
          <a:r>
            <a:rPr lang="pl-PL" sz="2400" kern="1200" dirty="0"/>
            <a:t> of proof </a:t>
          </a:r>
        </a:p>
      </dsp:txBody>
      <dsp:txXfrm>
        <a:off x="3704613" y="3839816"/>
        <a:ext cx="3428105" cy="869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EE06-7375-44C9-B19A-75E0072DF001}">
      <dsp:nvSpPr>
        <dsp:cNvPr id="0" name=""/>
        <dsp:cNvSpPr/>
      </dsp:nvSpPr>
      <dsp:spPr>
        <a:xfrm>
          <a:off x="956733" y="0"/>
          <a:ext cx="4390813" cy="4390813"/>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l-PL" sz="1700" kern="1200" dirty="0"/>
            <a:t>Right to not </a:t>
          </a:r>
          <a:r>
            <a:rPr lang="pl-PL" sz="1700" kern="1200" dirty="0" err="1"/>
            <a:t>incriminate</a:t>
          </a:r>
          <a:r>
            <a:rPr lang="pl-PL" sz="1700" kern="1200" dirty="0"/>
            <a:t> </a:t>
          </a:r>
        </a:p>
      </dsp:txBody>
      <dsp:txXfrm>
        <a:off x="1999551" y="329310"/>
        <a:ext cx="2305176" cy="746438"/>
      </dsp:txXfrm>
    </dsp:sp>
    <dsp:sp modelId="{66D76020-B26A-4A89-97E2-11B29972A56F}">
      <dsp:nvSpPr>
        <dsp:cNvPr id="0" name=""/>
        <dsp:cNvSpPr/>
      </dsp:nvSpPr>
      <dsp:spPr>
        <a:xfrm>
          <a:off x="1505585" y="1097703"/>
          <a:ext cx="3293109" cy="3293109"/>
        </a:xfrm>
        <a:prstGeom prst="ellipse">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l-PL" sz="1700" kern="1200" dirty="0"/>
            <a:t>Right to </a:t>
          </a:r>
          <a:r>
            <a:rPr lang="pl-PL" sz="1700" kern="1200" dirty="0" err="1"/>
            <a:t>remain</a:t>
          </a:r>
          <a:r>
            <a:rPr lang="pl-PL" sz="1700" kern="1200" dirty="0"/>
            <a:t> </a:t>
          </a:r>
          <a:r>
            <a:rPr lang="pl-PL" sz="1700" kern="1200" dirty="0" err="1"/>
            <a:t>silent</a:t>
          </a:r>
          <a:r>
            <a:rPr lang="pl-PL" sz="1700" kern="1200" dirty="0"/>
            <a:t> </a:t>
          </a:r>
        </a:p>
      </dsp:txBody>
      <dsp:txXfrm>
        <a:off x="1987849" y="1920980"/>
        <a:ext cx="2328580" cy="164655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924A90C2-86B9-4045-A14B-71FD137A459D}" type="datetimeFigureOut">
              <a:rPr lang="pl-PL" smtClean="0"/>
              <a:t>18.03.2024</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47CAB542-A87C-40A5-98C4-FA903F665361}"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092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359203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330035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400894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97520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99892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2255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5144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10619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60233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00730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88767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15435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27401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90C2-86B9-4045-A14B-71FD137A459D}" type="datetimeFigureOut">
              <a:rPr lang="pl-PL" smtClean="0"/>
              <a:t>18.03.2024</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AB542-A87C-40A5-98C4-FA903F665361}"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952010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hudoc.echr.coe.int/eng#{%22appno%22:[%2224130/11%22]}" TargetMode="External"/><Relationship Id="rId3" Type="http://schemas.openxmlformats.org/officeDocument/2006/relationships/hyperlink" Target="https://hudoc.echr.coe.int/eng#{%22appno%22:[%2225624/02%22]}" TargetMode="External"/><Relationship Id="rId7" Type="http://schemas.openxmlformats.org/officeDocument/2006/relationships/hyperlink" Target="https://hudoc.echr.coe.int/eng#{%22appno%22:[%2215485/09%22]}" TargetMode="External"/><Relationship Id="rId2" Type="http://schemas.openxmlformats.org/officeDocument/2006/relationships/hyperlink" Target="https://hudoc.echr.coe.int/eng#{%22appno%22:[%2215809/02%22]}" TargetMode="External"/><Relationship Id="rId1" Type="http://schemas.openxmlformats.org/officeDocument/2006/relationships/slideLayout" Target="../slideLayouts/slideLayout6.xml"/><Relationship Id="rId6" Type="http://schemas.openxmlformats.org/officeDocument/2006/relationships/hyperlink" Target="https://hudoc.echr.coe.int/eng#{%22appno%22:[%224837/06%22]}" TargetMode="External"/><Relationship Id="rId5" Type="http://schemas.openxmlformats.org/officeDocument/2006/relationships/hyperlink" Target="https://hudoc.echr.coe.int/eng#{%22appno%22:[%2250541/08%22]}" TargetMode="External"/><Relationship Id="rId4" Type="http://schemas.openxmlformats.org/officeDocument/2006/relationships/hyperlink" Target="https://hudoc.echr.coe.int/eng#{%22appno%22:[%2271409/10%22]}" TargetMode="External"/><Relationship Id="rId9" Type="http://schemas.openxmlformats.org/officeDocument/2006/relationships/hyperlink" Target="https://hudoc.echr.coe.int/eng#{%22appno%22:[%2229758/11%2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hudoc.echr.coe.int/eng#{%22appno%22:[%2238544/97%22]}" TargetMode="External"/><Relationship Id="rId2" Type="http://schemas.openxmlformats.org/officeDocument/2006/relationships/hyperlink" Target="https://hudoc.echr.coe.int/eng#{%22appno%22:[%224378/02%22]}" TargetMode="External"/><Relationship Id="rId1" Type="http://schemas.openxmlformats.org/officeDocument/2006/relationships/slideLayout" Target="../slideLayouts/slideLayout6.xml"/><Relationship Id="rId4" Type="http://schemas.openxmlformats.org/officeDocument/2006/relationships/hyperlink" Target="https://hudoc.echr.coe.int/eng#{%22appno%22:[%2226892/12%2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hudoc.echr.coe.int/eng#{%22appno%22:[%2230305/13%22]}" TargetMode="External"/><Relationship Id="rId2" Type="http://schemas.openxmlformats.org/officeDocument/2006/relationships/hyperlink" Target="https://hudoc.echr.coe.int/eng#{%22appno%22:[%2240233/07%22]}" TargetMode="External"/><Relationship Id="rId1" Type="http://schemas.openxmlformats.org/officeDocument/2006/relationships/slideLayout" Target="../slideLayouts/slideLayout6.xml"/><Relationship Id="rId4" Type="http://schemas.openxmlformats.org/officeDocument/2006/relationships/hyperlink" Target="https://hudoc.echr.coe.int/eng#{%22appno%22:[%2237164/17%2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hudoc.echr.coe.int/eng#{%22appno%22:[%2248539/99%22]}" TargetMode="External"/><Relationship Id="rId2" Type="http://schemas.openxmlformats.org/officeDocument/2006/relationships/hyperlink" Target="https://hudoc.echr.coe.int/eng#{%22appno%22:[%2234720/97%22]}"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hudoc.echr.coe.int/eng#{%22appno%22:[%2256936/13%22]}"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policehumanrightsresources.org/engel-and-others-v-the-netherlands-application-nos-5100-71-5101-71-5102-71-5354-72-5370-72"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8B773-4331-1074-79FF-6ED6234FF0D5}"/>
              </a:ext>
            </a:extLst>
          </p:cNvPr>
          <p:cNvSpPr>
            <a:spLocks noGrp="1"/>
          </p:cNvSpPr>
          <p:nvPr>
            <p:ph type="ctrTitle"/>
          </p:nvPr>
        </p:nvSpPr>
        <p:spPr/>
        <p:txBody>
          <a:bodyPr/>
          <a:lstStyle/>
          <a:p>
            <a:r>
              <a:rPr lang="pl-PL" dirty="0"/>
              <a:t>EU </a:t>
            </a:r>
            <a:r>
              <a:rPr lang="pl-PL" dirty="0" err="1"/>
              <a:t>Criminal</a:t>
            </a:r>
            <a:r>
              <a:rPr lang="pl-PL" dirty="0"/>
              <a:t> Law VIII</a:t>
            </a:r>
          </a:p>
        </p:txBody>
      </p:sp>
      <p:sp>
        <p:nvSpPr>
          <p:cNvPr id="3" name="Podtytuł 2">
            <a:extLst>
              <a:ext uri="{FF2B5EF4-FFF2-40B4-BE49-F238E27FC236}">
                <a16:creationId xmlns:a16="http://schemas.microsoft.com/office/drawing/2014/main" id="{55D45F6F-B906-735B-D55F-AB26311B3890}"/>
              </a:ext>
            </a:extLst>
          </p:cNvPr>
          <p:cNvSpPr>
            <a:spLocks noGrp="1"/>
          </p:cNvSpPr>
          <p:nvPr>
            <p:ph type="subTitle" idx="1"/>
          </p:nvPr>
        </p:nvSpPr>
        <p:spPr/>
        <p:txBody>
          <a:bodyPr/>
          <a:lstStyle/>
          <a:p>
            <a:r>
              <a:rPr lang="pl-PL" dirty="0"/>
              <a:t>Directive 2016/343 </a:t>
            </a:r>
          </a:p>
        </p:txBody>
      </p:sp>
    </p:spTree>
    <p:extLst>
      <p:ext uri="{BB962C8B-B14F-4D97-AF65-F5344CB8AC3E}">
        <p14:creationId xmlns:p14="http://schemas.microsoft.com/office/powerpoint/2010/main" val="160394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132D0E-E4B4-2114-E851-E3340440501B}"/>
              </a:ext>
            </a:extLst>
          </p:cNvPr>
          <p:cNvSpPr>
            <a:spLocks noGrp="1"/>
          </p:cNvSpPr>
          <p:nvPr>
            <p:ph type="body" sz="quarter" idx="10"/>
          </p:nvPr>
        </p:nvSpPr>
        <p:spPr/>
        <p:txBody>
          <a:bodyPr>
            <a:normAutofit fontScale="77500" lnSpcReduction="20000"/>
          </a:bodyPr>
          <a:lstStyle/>
          <a:p>
            <a:r>
              <a:rPr lang="pl-PL" sz="2800" dirty="0">
                <a:solidFill>
                  <a:srgbClr val="0E101A"/>
                </a:solidFill>
                <a:effectLst/>
              </a:rPr>
              <a:t>P</a:t>
            </a:r>
            <a:r>
              <a:rPr lang="en-US" sz="2800" dirty="0">
                <a:solidFill>
                  <a:srgbClr val="0E101A"/>
                </a:solidFill>
                <a:effectLst/>
              </a:rPr>
              <a:t>resumption of innocence </a:t>
            </a:r>
            <a:endParaRPr lang="pl-PL" dirty="0"/>
          </a:p>
          <a:p>
            <a:endParaRPr lang="pl-PL" dirty="0"/>
          </a:p>
        </p:txBody>
      </p:sp>
      <p:sp>
        <p:nvSpPr>
          <p:cNvPr id="3" name="Symbol zastępczy tekstu 2">
            <a:extLst>
              <a:ext uri="{FF2B5EF4-FFF2-40B4-BE49-F238E27FC236}">
                <a16:creationId xmlns:a16="http://schemas.microsoft.com/office/drawing/2014/main" id="{8105D52E-DEB1-CA9F-C119-2A49D7C19C98}"/>
              </a:ext>
            </a:extLst>
          </p:cNvPr>
          <p:cNvSpPr>
            <a:spLocks noGrp="1"/>
          </p:cNvSpPr>
          <p:nvPr>
            <p:ph type="body" sz="quarter" idx="11"/>
          </p:nvPr>
        </p:nvSpPr>
        <p:spPr>
          <a:xfrm>
            <a:off x="234950" y="977900"/>
            <a:ext cx="11327130" cy="5584825"/>
          </a:xfrm>
        </p:spPr>
        <p:txBody>
          <a:bodyPr>
            <a:normAutofit fontScale="85000" lnSpcReduction="10000"/>
          </a:bodyPr>
          <a:lstStyle/>
          <a:p>
            <a:pPr marL="0" indent="0" algn="ctr">
              <a:buNone/>
            </a:pPr>
            <a:r>
              <a:rPr lang="en-US" i="1" dirty="0">
                <a:solidFill>
                  <a:srgbClr val="333333"/>
                </a:solidFill>
                <a:effectLst/>
              </a:rPr>
              <a:t>Article 4</a:t>
            </a:r>
          </a:p>
          <a:p>
            <a:pPr marL="0" indent="0" algn="ctr">
              <a:buNone/>
            </a:pPr>
            <a:r>
              <a:rPr lang="en-US" i="0" dirty="0">
                <a:solidFill>
                  <a:srgbClr val="333333"/>
                </a:solidFill>
                <a:effectLst/>
              </a:rPr>
              <a:t>Public references to guilt</a:t>
            </a:r>
          </a:p>
          <a:p>
            <a:pPr marL="0" indent="0" algn="just">
              <a:buNone/>
            </a:pPr>
            <a:r>
              <a:rPr lang="en-US" i="0" dirty="0">
                <a:solidFill>
                  <a:srgbClr val="333333"/>
                </a:solidFill>
                <a:effectLst/>
              </a:rPr>
              <a:t>1.   Member States </a:t>
            </a:r>
            <a:r>
              <a:rPr lang="en-US" b="1" i="0" dirty="0">
                <a:solidFill>
                  <a:srgbClr val="333333"/>
                </a:solidFill>
                <a:effectLst/>
              </a:rPr>
              <a:t>shall take the necessary measures to ensure that, for as long as a suspect or an accused person has not been proved guilty according to law, public statements made by public authorities, and judicial decisions, other than those on guilt, do not refer to that person as being guilty.</a:t>
            </a:r>
            <a:r>
              <a:rPr lang="en-US" i="0" dirty="0">
                <a:solidFill>
                  <a:srgbClr val="333333"/>
                </a:solidFill>
                <a:effectLst/>
              </a:rPr>
              <a:t> This shall be without prejudice to acts of the prosecution which aim to prove the guilt of the suspect or accused person, and to preliminary decisions of a procedural nature, which are taken by judicial or other competent authorities and which are based on suspicion or incriminating evidence.</a:t>
            </a:r>
          </a:p>
          <a:p>
            <a:pPr marL="0" indent="0" algn="just">
              <a:buNone/>
            </a:pPr>
            <a:r>
              <a:rPr lang="en-US" i="0" dirty="0">
                <a:solidFill>
                  <a:srgbClr val="333333"/>
                </a:solidFill>
                <a:effectLst/>
              </a:rPr>
              <a:t>2.   Member States shall ensure that </a:t>
            </a:r>
            <a:r>
              <a:rPr lang="en-US" b="1" i="0" dirty="0">
                <a:solidFill>
                  <a:srgbClr val="333333"/>
                </a:solidFill>
                <a:effectLst/>
              </a:rPr>
              <a:t>appropriate measures are available in the event of a breach of the obligation laid down in paragraph 1 of this Article not to refer to suspects or accused persons as being guilty,</a:t>
            </a:r>
            <a:r>
              <a:rPr lang="en-US" i="0" dirty="0">
                <a:solidFill>
                  <a:srgbClr val="333333"/>
                </a:solidFill>
                <a:effectLst/>
              </a:rPr>
              <a:t> in accordance with this Directive and, in particular, with Article 10.</a:t>
            </a:r>
          </a:p>
          <a:p>
            <a:pPr marL="0" indent="0" algn="just">
              <a:buNone/>
            </a:pPr>
            <a:r>
              <a:rPr lang="en-US" i="0" dirty="0">
                <a:solidFill>
                  <a:srgbClr val="333333"/>
                </a:solidFill>
                <a:effectLst/>
              </a:rPr>
              <a:t>3.   The obligation laid down in paragraph 1 not to refer to suspects or accused persons as being guilty </a:t>
            </a:r>
            <a:r>
              <a:rPr lang="en-US" b="1" i="0" dirty="0">
                <a:solidFill>
                  <a:srgbClr val="333333"/>
                </a:solidFill>
                <a:effectLst/>
              </a:rPr>
              <a:t>shall not prevent public authorities from publicly disseminating information on the criminal proceedings where strictly necessary for reasons relating to the criminal investigation or to the public interest.</a:t>
            </a:r>
          </a:p>
        </p:txBody>
      </p:sp>
    </p:spTree>
    <p:extLst>
      <p:ext uri="{BB962C8B-B14F-4D97-AF65-F5344CB8AC3E}">
        <p14:creationId xmlns:p14="http://schemas.microsoft.com/office/powerpoint/2010/main" val="62682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132D0E-E4B4-2114-E851-E3340440501B}"/>
              </a:ext>
            </a:extLst>
          </p:cNvPr>
          <p:cNvSpPr>
            <a:spLocks noGrp="1"/>
          </p:cNvSpPr>
          <p:nvPr>
            <p:ph type="body" sz="quarter" idx="10"/>
          </p:nvPr>
        </p:nvSpPr>
        <p:spPr/>
        <p:txBody>
          <a:bodyPr>
            <a:normAutofit fontScale="77500" lnSpcReduction="20000"/>
          </a:bodyPr>
          <a:lstStyle/>
          <a:p>
            <a:r>
              <a:rPr lang="pl-PL" sz="2800" dirty="0">
                <a:solidFill>
                  <a:srgbClr val="0E101A"/>
                </a:solidFill>
                <a:effectLst/>
              </a:rPr>
              <a:t>P</a:t>
            </a:r>
            <a:r>
              <a:rPr lang="en-US" sz="2800" dirty="0">
                <a:solidFill>
                  <a:srgbClr val="0E101A"/>
                </a:solidFill>
                <a:effectLst/>
              </a:rPr>
              <a:t>resumption of innocence </a:t>
            </a:r>
            <a:endParaRPr lang="pl-PL" dirty="0"/>
          </a:p>
          <a:p>
            <a:endParaRPr lang="pl-PL" dirty="0"/>
          </a:p>
        </p:txBody>
      </p:sp>
      <p:sp>
        <p:nvSpPr>
          <p:cNvPr id="3" name="Symbol zastępczy tekstu 2">
            <a:extLst>
              <a:ext uri="{FF2B5EF4-FFF2-40B4-BE49-F238E27FC236}">
                <a16:creationId xmlns:a16="http://schemas.microsoft.com/office/drawing/2014/main" id="{8105D52E-DEB1-CA9F-C119-2A49D7C19C98}"/>
              </a:ext>
            </a:extLst>
          </p:cNvPr>
          <p:cNvSpPr>
            <a:spLocks noGrp="1"/>
          </p:cNvSpPr>
          <p:nvPr>
            <p:ph type="body" sz="quarter" idx="11"/>
          </p:nvPr>
        </p:nvSpPr>
        <p:spPr>
          <a:xfrm>
            <a:off x="234950" y="977900"/>
            <a:ext cx="11327130" cy="5584825"/>
          </a:xfrm>
        </p:spPr>
        <p:txBody>
          <a:bodyPr>
            <a:normAutofit/>
          </a:bodyPr>
          <a:lstStyle/>
          <a:p>
            <a:pPr marL="0" indent="0" algn="ctr">
              <a:buNone/>
            </a:pPr>
            <a:r>
              <a:rPr lang="en-US" b="0" i="1" dirty="0">
                <a:solidFill>
                  <a:srgbClr val="333333"/>
                </a:solidFill>
                <a:effectLst/>
                <a:latin typeface="Calibri "/>
              </a:rPr>
              <a:t>Article 5</a:t>
            </a:r>
          </a:p>
          <a:p>
            <a:pPr marL="0" indent="0" algn="ctr">
              <a:buNone/>
            </a:pPr>
            <a:r>
              <a:rPr lang="en-US" b="1" i="0" dirty="0">
                <a:solidFill>
                  <a:srgbClr val="333333"/>
                </a:solidFill>
                <a:effectLst/>
                <a:latin typeface="Calibri "/>
              </a:rPr>
              <a:t>Presentation of suspects and accused persons</a:t>
            </a:r>
          </a:p>
          <a:p>
            <a:pPr marL="0" indent="0" algn="just">
              <a:buNone/>
            </a:pPr>
            <a:r>
              <a:rPr lang="en-US" b="0" i="0" dirty="0">
                <a:solidFill>
                  <a:srgbClr val="333333"/>
                </a:solidFill>
                <a:effectLst/>
                <a:latin typeface="Calibri "/>
              </a:rPr>
              <a:t>1.   </a:t>
            </a:r>
            <a:r>
              <a:rPr lang="en-US" b="1" i="0" dirty="0">
                <a:solidFill>
                  <a:srgbClr val="FF0000"/>
                </a:solidFill>
                <a:effectLst/>
                <a:latin typeface="Calibri "/>
              </a:rPr>
              <a:t>Member States shall take appropriate measures to ensure that suspects and accused persons are not presented as being guilty, in court or in public, through the use of measures of physical restraint.</a:t>
            </a:r>
          </a:p>
          <a:p>
            <a:pPr marL="0" indent="0" algn="just">
              <a:buNone/>
            </a:pPr>
            <a:r>
              <a:rPr lang="en-US" b="0" i="0" dirty="0">
                <a:solidFill>
                  <a:srgbClr val="333333"/>
                </a:solidFill>
                <a:effectLst/>
                <a:latin typeface="Calibri "/>
              </a:rPr>
              <a:t>2.   Paragraph 1 shall not prevent Member States from applying measures of physical restraint that are required for case-specific reasons, relating to security or to the prevention of suspects or accused persons from absconding or from having contact with third persons.</a:t>
            </a:r>
          </a:p>
        </p:txBody>
      </p:sp>
    </p:spTree>
    <p:extLst>
      <p:ext uri="{BB962C8B-B14F-4D97-AF65-F5344CB8AC3E}">
        <p14:creationId xmlns:p14="http://schemas.microsoft.com/office/powerpoint/2010/main" val="358842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A444698-DB4A-E487-B67E-5E733C98C29C}"/>
              </a:ext>
            </a:extLst>
          </p:cNvPr>
          <p:cNvPicPr>
            <a:picLocks noChangeAspect="1"/>
          </p:cNvPicPr>
          <p:nvPr/>
        </p:nvPicPr>
        <p:blipFill>
          <a:blip r:embed="rId2"/>
          <a:stretch>
            <a:fillRect/>
          </a:stretch>
        </p:blipFill>
        <p:spPr>
          <a:xfrm>
            <a:off x="876464" y="1463040"/>
            <a:ext cx="10597655" cy="3513661"/>
          </a:xfrm>
          <a:prstGeom prst="rect">
            <a:avLst/>
          </a:prstGeom>
        </p:spPr>
      </p:pic>
      <p:sp>
        <p:nvSpPr>
          <p:cNvPr id="7" name="pole tekstowe 6">
            <a:extLst>
              <a:ext uri="{FF2B5EF4-FFF2-40B4-BE49-F238E27FC236}">
                <a16:creationId xmlns:a16="http://schemas.microsoft.com/office/drawing/2014/main" id="{56EE5F42-B6DF-DA65-5FC2-284E9B2829F0}"/>
              </a:ext>
            </a:extLst>
          </p:cNvPr>
          <p:cNvSpPr txBox="1"/>
          <p:nvPr/>
        </p:nvSpPr>
        <p:spPr>
          <a:xfrm>
            <a:off x="447040" y="5828715"/>
            <a:ext cx="6096000" cy="646331"/>
          </a:xfrm>
          <a:prstGeom prst="rect">
            <a:avLst/>
          </a:prstGeom>
          <a:noFill/>
        </p:spPr>
        <p:txBody>
          <a:bodyPr wrap="square">
            <a:spAutoFit/>
          </a:bodyPr>
          <a:lstStyle/>
          <a:p>
            <a:r>
              <a:rPr lang="pl-PL" dirty="0"/>
              <a:t>https://notesfrompoland.com/2024/03/07/silent-march-in-warsaw-for-woman-who-died-after-being-raped-in-street/</a:t>
            </a:r>
          </a:p>
        </p:txBody>
      </p:sp>
    </p:spTree>
    <p:extLst>
      <p:ext uri="{BB962C8B-B14F-4D97-AF65-F5344CB8AC3E}">
        <p14:creationId xmlns:p14="http://schemas.microsoft.com/office/powerpoint/2010/main" val="10632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ussian investigative journalist Ivan Golunov is now freed, days after he  was accused of attempted drug-dealing. He's seen here inside the defendants'  cage during a court hearing in Moscow Saturday. - WJCT">
            <a:extLst>
              <a:ext uri="{FF2B5EF4-FFF2-40B4-BE49-F238E27FC236}">
                <a16:creationId xmlns:a16="http://schemas.microsoft.com/office/drawing/2014/main" id="{83085387-D32D-2843-BC64-598A0B57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 y="172720"/>
            <a:ext cx="5290634" cy="29752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do you call the cages (the one wherein the defendants stand ...">
            <a:extLst>
              <a:ext uri="{FF2B5EF4-FFF2-40B4-BE49-F238E27FC236}">
                <a16:creationId xmlns:a16="http://schemas.microsoft.com/office/drawing/2014/main" id="{E2FC7C26-A51D-4A8F-39FD-8712D788A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465" y="1164908"/>
            <a:ext cx="52387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Brief History Of The Defendant's Cage : NPR">
            <a:extLst>
              <a:ext uri="{FF2B5EF4-FFF2-40B4-BE49-F238E27FC236}">
                <a16:creationId xmlns:a16="http://schemas.microsoft.com/office/drawing/2014/main" id="{9D578134-C208-4ED1-421F-65AB0DE37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0" y="3429000"/>
            <a:ext cx="4389120" cy="314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1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60467B9-2906-1FE6-0605-42269C463F99}"/>
              </a:ext>
            </a:extLst>
          </p:cNvPr>
          <p:cNvSpPr>
            <a:spLocks noGrp="1"/>
          </p:cNvSpPr>
          <p:nvPr>
            <p:ph type="body" sz="quarter" idx="10"/>
          </p:nvPr>
        </p:nvSpPr>
        <p:spPr/>
        <p:txBody>
          <a:bodyPr>
            <a:normAutofit fontScale="77500" lnSpcReduction="20000"/>
          </a:bodyPr>
          <a:lstStyle/>
          <a:p>
            <a:endParaRPr lang="pl-PL"/>
          </a:p>
        </p:txBody>
      </p:sp>
      <p:sp>
        <p:nvSpPr>
          <p:cNvPr id="3" name="Symbol zastępczy tekstu 2">
            <a:extLst>
              <a:ext uri="{FF2B5EF4-FFF2-40B4-BE49-F238E27FC236}">
                <a16:creationId xmlns:a16="http://schemas.microsoft.com/office/drawing/2014/main" id="{3602776A-ECEB-13AC-B058-90675716FF05}"/>
              </a:ext>
            </a:extLst>
          </p:cNvPr>
          <p:cNvSpPr>
            <a:spLocks noGrp="1"/>
          </p:cNvSpPr>
          <p:nvPr>
            <p:ph type="body" sz="quarter" idx="11"/>
          </p:nvPr>
        </p:nvSpPr>
        <p:spPr/>
        <p:txBody>
          <a:bodyPr/>
          <a:lstStyle/>
          <a:p>
            <a:endParaRPr lang="pl-PL" dirty="0"/>
          </a:p>
        </p:txBody>
      </p:sp>
      <p:pic>
        <p:nvPicPr>
          <p:cNvPr id="3074" name="Picture 2" descr="Kajetan P. brutalnie zamordował lektorkę języka włoskiego. Światło dzienne  ujrzało wstrząsające nagranie - Warszawa, Super Express">
            <a:extLst>
              <a:ext uri="{FF2B5EF4-FFF2-40B4-BE49-F238E27FC236}">
                <a16:creationId xmlns:a16="http://schemas.microsoft.com/office/drawing/2014/main" id="{8FCC29A2-FF3C-6A30-E723-18D05FD75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0"/>
            <a:ext cx="5720254" cy="4765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nislas Balcerac on X: &quot;Niemcy zakuwają w &quot;bodycuff&quot; (plus kajdanki  zespolone). Na zdjęciu morderca 14-letniej Susanny (migrant z Iraku).  Policja twierdzi, że to dla bezpieczeństwa zatrzymanego. Czas zainwestować  @PolskaPolicja i zaprosić @Adbodnar">
            <a:extLst>
              <a:ext uri="{FF2B5EF4-FFF2-40B4-BE49-F238E27FC236}">
                <a16:creationId xmlns:a16="http://schemas.microsoft.com/office/drawing/2014/main" id="{10349409-EBB9-45CA-AB22-2CEF3F580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868" y="2712720"/>
            <a:ext cx="5424015" cy="305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6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526E3A-9FF2-E57D-64E1-2B2A2E6C735F}"/>
              </a:ext>
            </a:extLst>
          </p:cNvPr>
          <p:cNvSpPr>
            <a:spLocks noGrp="1"/>
          </p:cNvSpPr>
          <p:nvPr>
            <p:ph type="body" sz="quarter" idx="10"/>
          </p:nvPr>
        </p:nvSpPr>
        <p:spPr/>
        <p:txBody>
          <a:bodyPr>
            <a:normAutofit fontScale="77500" lnSpcReduction="20000"/>
          </a:bodyPr>
          <a:lstStyle/>
          <a:p>
            <a:r>
              <a:rPr lang="pl-PL" dirty="0" err="1"/>
              <a:t>Burden</a:t>
            </a:r>
            <a:r>
              <a:rPr lang="pl-PL" dirty="0"/>
              <a:t> of proof and in dubio pro </a:t>
            </a:r>
            <a:r>
              <a:rPr lang="pl-PL" dirty="0" err="1"/>
              <a:t>reo</a:t>
            </a:r>
            <a:r>
              <a:rPr lang="pl-PL" dirty="0"/>
              <a:t> </a:t>
            </a:r>
            <a:r>
              <a:rPr lang="pl-PL" dirty="0" err="1"/>
              <a:t>rule</a:t>
            </a:r>
            <a:r>
              <a:rPr lang="pl-PL" dirty="0"/>
              <a:t>  </a:t>
            </a:r>
          </a:p>
          <a:p>
            <a:endParaRPr lang="pl-PL" dirty="0"/>
          </a:p>
        </p:txBody>
      </p:sp>
      <p:sp>
        <p:nvSpPr>
          <p:cNvPr id="3" name="Symbol zastępczy tekstu 2">
            <a:extLst>
              <a:ext uri="{FF2B5EF4-FFF2-40B4-BE49-F238E27FC236}">
                <a16:creationId xmlns:a16="http://schemas.microsoft.com/office/drawing/2014/main" id="{D7821107-C5D3-B45C-E294-A92BB960AC12}"/>
              </a:ext>
            </a:extLst>
          </p:cNvPr>
          <p:cNvSpPr>
            <a:spLocks noGrp="1"/>
          </p:cNvSpPr>
          <p:nvPr>
            <p:ph type="body" sz="quarter" idx="11"/>
          </p:nvPr>
        </p:nvSpPr>
        <p:spPr>
          <a:xfrm>
            <a:off x="234950" y="977900"/>
            <a:ext cx="11479530" cy="5584825"/>
          </a:xfrm>
        </p:spPr>
        <p:txBody>
          <a:bodyPr/>
          <a:lstStyle/>
          <a:p>
            <a:pPr marL="0" indent="0" algn="ctr">
              <a:buNone/>
            </a:pPr>
            <a:r>
              <a:rPr lang="en-US" i="1" dirty="0">
                <a:solidFill>
                  <a:srgbClr val="333333"/>
                </a:solidFill>
                <a:effectLst/>
              </a:rPr>
              <a:t>Article 6</a:t>
            </a:r>
          </a:p>
          <a:p>
            <a:pPr marL="0" indent="0" algn="ctr">
              <a:buNone/>
            </a:pPr>
            <a:r>
              <a:rPr lang="en-US" i="0" dirty="0">
                <a:solidFill>
                  <a:srgbClr val="333333"/>
                </a:solidFill>
                <a:effectLst/>
              </a:rPr>
              <a:t>Burden of proof</a:t>
            </a:r>
          </a:p>
          <a:p>
            <a:pPr marL="0" indent="0" algn="just">
              <a:buNone/>
            </a:pPr>
            <a:r>
              <a:rPr lang="en-US" i="0" dirty="0">
                <a:solidFill>
                  <a:srgbClr val="333333"/>
                </a:solidFill>
                <a:effectLst/>
              </a:rPr>
              <a:t>1.   </a:t>
            </a:r>
            <a:r>
              <a:rPr lang="en-US" b="1" i="0" dirty="0">
                <a:solidFill>
                  <a:srgbClr val="FF0000"/>
                </a:solidFill>
                <a:effectLst/>
              </a:rPr>
              <a:t>Member States shall ensure that the burden of proof for establishing the guilt of suspects and accused persons is on the prosecution</a:t>
            </a:r>
            <a:r>
              <a:rPr lang="en-US" i="0" dirty="0">
                <a:solidFill>
                  <a:srgbClr val="333333"/>
                </a:solidFill>
                <a:effectLst/>
              </a:rPr>
              <a:t>. This shall be without prejudice to any obligation on the judge or the competent court to seek both inculpatory and exculpatory evidence, and to the right of the </a:t>
            </a:r>
            <a:r>
              <a:rPr lang="en-US" i="0" dirty="0" err="1">
                <a:solidFill>
                  <a:srgbClr val="333333"/>
                </a:solidFill>
                <a:effectLst/>
              </a:rPr>
              <a:t>defence</a:t>
            </a:r>
            <a:r>
              <a:rPr lang="en-US" i="0" dirty="0">
                <a:solidFill>
                  <a:srgbClr val="333333"/>
                </a:solidFill>
                <a:effectLst/>
              </a:rPr>
              <a:t> to submit evidence in accordance with the applicable national law.</a:t>
            </a:r>
          </a:p>
          <a:p>
            <a:pPr marL="0" indent="0" algn="just">
              <a:buNone/>
            </a:pPr>
            <a:r>
              <a:rPr lang="en-US" b="1" i="0" dirty="0">
                <a:solidFill>
                  <a:srgbClr val="FF0000"/>
                </a:solidFill>
                <a:effectLst/>
              </a:rPr>
              <a:t>2.   Member States shall ensure that any doubt as to the question of guilt is to benefit the suspect or accused person, including where the court assesses whether the person concerned should be acquitted.</a:t>
            </a:r>
          </a:p>
          <a:p>
            <a:pPr marL="0" indent="0">
              <a:buNone/>
            </a:pPr>
            <a:endParaRPr lang="pl-PL" dirty="0"/>
          </a:p>
        </p:txBody>
      </p:sp>
    </p:spTree>
    <p:extLst>
      <p:ext uri="{BB962C8B-B14F-4D97-AF65-F5344CB8AC3E}">
        <p14:creationId xmlns:p14="http://schemas.microsoft.com/office/powerpoint/2010/main" val="39687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526E3A-9FF2-E57D-64E1-2B2A2E6C735F}"/>
              </a:ext>
            </a:extLst>
          </p:cNvPr>
          <p:cNvSpPr>
            <a:spLocks noGrp="1"/>
          </p:cNvSpPr>
          <p:nvPr>
            <p:ph type="body" sz="quarter" idx="10"/>
          </p:nvPr>
        </p:nvSpPr>
        <p:spPr/>
        <p:txBody>
          <a:bodyPr>
            <a:normAutofit fontScale="77500" lnSpcReduction="20000"/>
          </a:bodyPr>
          <a:lstStyle/>
          <a:p>
            <a:r>
              <a:rPr lang="pl-PL" dirty="0" err="1"/>
              <a:t>Burden</a:t>
            </a:r>
            <a:r>
              <a:rPr lang="pl-PL" dirty="0"/>
              <a:t> of proof and in dubio pro </a:t>
            </a:r>
            <a:r>
              <a:rPr lang="pl-PL" dirty="0" err="1"/>
              <a:t>reo</a:t>
            </a:r>
            <a:r>
              <a:rPr lang="pl-PL" dirty="0"/>
              <a:t> </a:t>
            </a:r>
            <a:r>
              <a:rPr lang="pl-PL" dirty="0" err="1"/>
              <a:t>rule</a:t>
            </a:r>
            <a:r>
              <a:rPr lang="pl-PL" dirty="0"/>
              <a:t>  </a:t>
            </a:r>
          </a:p>
          <a:p>
            <a:endParaRPr lang="pl-PL" dirty="0"/>
          </a:p>
        </p:txBody>
      </p:sp>
      <p:sp>
        <p:nvSpPr>
          <p:cNvPr id="3" name="Symbol zastępczy tekstu 2">
            <a:extLst>
              <a:ext uri="{FF2B5EF4-FFF2-40B4-BE49-F238E27FC236}">
                <a16:creationId xmlns:a16="http://schemas.microsoft.com/office/drawing/2014/main" id="{D7821107-C5D3-B45C-E294-A92BB960AC12}"/>
              </a:ext>
            </a:extLst>
          </p:cNvPr>
          <p:cNvSpPr>
            <a:spLocks noGrp="1"/>
          </p:cNvSpPr>
          <p:nvPr>
            <p:ph type="body" sz="quarter" idx="11"/>
          </p:nvPr>
        </p:nvSpPr>
        <p:spPr>
          <a:xfrm>
            <a:off x="234950" y="977900"/>
            <a:ext cx="11479530" cy="5584825"/>
          </a:xfrm>
        </p:spPr>
        <p:txBody>
          <a:bodyPr/>
          <a:lstStyle/>
          <a:p>
            <a:pPr marL="0" indent="0" algn="just">
              <a:buNone/>
            </a:pPr>
            <a:r>
              <a:rPr lang="en-US" b="0" i="0" dirty="0">
                <a:effectLst/>
                <a:latin typeface="Arial" panose="020B0604020202020204" pitchFamily="34" charset="0"/>
              </a:rPr>
              <a:t>The burden of proof is usually on the person who brings a claim in a dispute. It is often associated with the Latin </a:t>
            </a:r>
            <a:r>
              <a:rPr lang="en-US" dirty="0">
                <a:latin typeface="Arial" panose="020B0604020202020204" pitchFamily="34" charset="0"/>
              </a:rPr>
              <a:t>maxim</a:t>
            </a:r>
            <a:r>
              <a:rPr lang="en-US" b="0" i="0" dirty="0">
                <a:effectLst/>
                <a:latin typeface="Arial" panose="020B0604020202020204" pitchFamily="34" charset="0"/>
              </a:rPr>
              <a:t> </a:t>
            </a:r>
            <a:r>
              <a:rPr lang="en-US" b="0" i="1" dirty="0">
                <a:effectLst/>
                <a:latin typeface="Arial" panose="020B0604020202020204" pitchFamily="34" charset="0"/>
              </a:rPr>
              <a:t>semper </a:t>
            </a:r>
            <a:r>
              <a:rPr lang="en-US" b="0" i="1" dirty="0" err="1">
                <a:effectLst/>
                <a:latin typeface="Arial" panose="020B0604020202020204" pitchFamily="34" charset="0"/>
              </a:rPr>
              <a:t>necessitas</a:t>
            </a:r>
            <a:r>
              <a:rPr lang="en-US" b="0" i="1" dirty="0">
                <a:effectLst/>
                <a:latin typeface="Arial" panose="020B0604020202020204" pitchFamily="34" charset="0"/>
              </a:rPr>
              <a:t> probandi </a:t>
            </a:r>
            <a:r>
              <a:rPr lang="en-US" b="0" i="1" dirty="0" err="1">
                <a:effectLst/>
                <a:latin typeface="Arial" panose="020B0604020202020204" pitchFamily="34" charset="0"/>
              </a:rPr>
              <a:t>incumbit</a:t>
            </a:r>
            <a:r>
              <a:rPr lang="en-US" b="0" i="1" dirty="0">
                <a:effectLst/>
                <a:latin typeface="Arial" panose="020B0604020202020204" pitchFamily="34" charset="0"/>
              </a:rPr>
              <a:t> </a:t>
            </a:r>
            <a:r>
              <a:rPr lang="en-US" b="0" i="1" dirty="0" err="1">
                <a:effectLst/>
                <a:latin typeface="Arial" panose="020B0604020202020204" pitchFamily="34" charset="0"/>
              </a:rPr>
              <a:t>ei</a:t>
            </a:r>
            <a:r>
              <a:rPr lang="en-US" b="0" i="1" dirty="0">
                <a:effectLst/>
                <a:latin typeface="Arial" panose="020B0604020202020204" pitchFamily="34" charset="0"/>
              </a:rPr>
              <a:t> qui agit</a:t>
            </a:r>
            <a:r>
              <a:rPr lang="en-US" b="0" i="0" dirty="0">
                <a:effectLst/>
                <a:latin typeface="Arial" panose="020B0604020202020204" pitchFamily="34" charset="0"/>
              </a:rPr>
              <a:t>, a translation of which is: </a:t>
            </a:r>
            <a:r>
              <a:rPr lang="en-US" b="1" i="0" dirty="0">
                <a:solidFill>
                  <a:srgbClr val="FF0000"/>
                </a:solidFill>
                <a:effectLst/>
                <a:latin typeface="Arial" panose="020B0604020202020204" pitchFamily="34" charset="0"/>
              </a:rPr>
              <a:t>"the necessity of proof always lies with the person who lays charges</a:t>
            </a:r>
            <a:r>
              <a:rPr lang="pl-PL" b="1" dirty="0">
                <a:solidFill>
                  <a:srgbClr val="FF0000"/>
                </a:solidFill>
                <a:latin typeface="Arial" panose="020B0604020202020204" pitchFamily="34" charset="0"/>
              </a:rPr>
              <a:t>”.</a:t>
            </a:r>
            <a:endParaRPr lang="pl-PL" b="1" i="0" dirty="0">
              <a:solidFill>
                <a:srgbClr val="FF0000"/>
              </a:solidFill>
              <a:effectLst/>
              <a:latin typeface="Arial" panose="020B0604020202020204" pitchFamily="34" charset="0"/>
            </a:endParaRPr>
          </a:p>
          <a:p>
            <a:pPr marL="0" indent="0" algn="just">
              <a:buNone/>
            </a:pPr>
            <a:endParaRPr lang="pl-PL" b="1" dirty="0">
              <a:solidFill>
                <a:srgbClr val="FF0000"/>
              </a:solidFill>
              <a:latin typeface="Arial" panose="020B0604020202020204" pitchFamily="34" charset="0"/>
            </a:endParaRPr>
          </a:p>
          <a:p>
            <a:pPr marL="0" indent="0" algn="just">
              <a:buNone/>
            </a:pPr>
            <a:r>
              <a:rPr lang="pl-PL" dirty="0">
                <a:latin typeface="Arial" panose="020B0604020202020204" pitchFamily="34" charset="0"/>
              </a:rPr>
              <a:t>The </a:t>
            </a:r>
            <a:r>
              <a:rPr lang="pl-PL" dirty="0" err="1">
                <a:latin typeface="Arial" panose="020B0604020202020204" pitchFamily="34" charset="0"/>
              </a:rPr>
              <a:t>burden</a:t>
            </a:r>
            <a:r>
              <a:rPr lang="pl-PL" dirty="0">
                <a:latin typeface="Arial" panose="020B0604020202020204" pitchFamily="34" charset="0"/>
              </a:rPr>
              <a:t> of proof </a:t>
            </a:r>
            <a:r>
              <a:rPr lang="pl-PL" dirty="0" err="1">
                <a:latin typeface="Arial" panose="020B0604020202020204" pitchFamily="34" charset="0"/>
              </a:rPr>
              <a:t>lies</a:t>
            </a:r>
            <a:r>
              <a:rPr lang="pl-PL" dirty="0">
                <a:latin typeface="Arial" panose="020B0604020202020204" pitchFamily="34" charset="0"/>
              </a:rPr>
              <a:t> on the public </a:t>
            </a:r>
            <a:r>
              <a:rPr lang="pl-PL" dirty="0" err="1">
                <a:latin typeface="Arial" panose="020B0604020202020204" pitchFamily="34" charset="0"/>
              </a:rPr>
              <a:t>prosecutor</a:t>
            </a:r>
            <a:r>
              <a:rPr lang="pl-PL" dirty="0">
                <a:latin typeface="Arial" panose="020B0604020202020204" pitchFamily="34" charset="0"/>
              </a:rPr>
              <a:t> </a:t>
            </a:r>
            <a:r>
              <a:rPr lang="pl-PL" dirty="0" err="1">
                <a:latin typeface="Arial" panose="020B0604020202020204" pitchFamily="34" charset="0"/>
              </a:rPr>
              <a:t>who</a:t>
            </a:r>
            <a:r>
              <a:rPr lang="pl-PL" dirty="0">
                <a:latin typeface="Arial" panose="020B0604020202020204" pitchFamily="34" charset="0"/>
              </a:rPr>
              <a:t> </a:t>
            </a:r>
            <a:r>
              <a:rPr lang="pl-PL" dirty="0" err="1">
                <a:latin typeface="Arial" panose="020B0604020202020204" pitchFamily="34" charset="0"/>
              </a:rPr>
              <a:t>should</a:t>
            </a:r>
            <a:r>
              <a:rPr lang="pl-PL" dirty="0">
                <a:latin typeface="Arial" panose="020B0604020202020204" pitchFamily="34" charset="0"/>
              </a:rPr>
              <a:t> </a:t>
            </a:r>
            <a:r>
              <a:rPr lang="pl-PL" dirty="0" err="1">
                <a:latin typeface="Arial" panose="020B0604020202020204" pitchFamily="34" charset="0"/>
              </a:rPr>
              <a:t>present</a:t>
            </a:r>
            <a:r>
              <a:rPr lang="pl-PL" dirty="0">
                <a:latin typeface="Arial" panose="020B0604020202020204" pitchFamily="34" charset="0"/>
              </a:rPr>
              <a:t> </a:t>
            </a:r>
            <a:r>
              <a:rPr lang="pl-PL" dirty="0" err="1">
                <a:latin typeface="Arial" panose="020B0604020202020204" pitchFamily="34" charset="0"/>
              </a:rPr>
              <a:t>incriminating</a:t>
            </a:r>
            <a:r>
              <a:rPr lang="pl-PL" dirty="0">
                <a:latin typeface="Arial" panose="020B0604020202020204" pitchFamily="34" charset="0"/>
              </a:rPr>
              <a:t> </a:t>
            </a:r>
            <a:r>
              <a:rPr lang="pl-PL" dirty="0" err="1">
                <a:latin typeface="Arial" panose="020B0604020202020204" pitchFamily="34" charset="0"/>
              </a:rPr>
              <a:t>evidence</a:t>
            </a:r>
            <a:r>
              <a:rPr lang="pl-PL" dirty="0">
                <a:latin typeface="Arial" panose="020B0604020202020204" pitchFamily="34" charset="0"/>
              </a:rPr>
              <a:t>. </a:t>
            </a:r>
          </a:p>
          <a:p>
            <a:pPr marL="0" indent="0" algn="just">
              <a:buNone/>
            </a:pPr>
            <a:endParaRPr lang="pl-PL" dirty="0">
              <a:latin typeface="Arial" panose="020B0604020202020204" pitchFamily="34" charset="0"/>
            </a:endParaRPr>
          </a:p>
          <a:p>
            <a:pPr marL="0" indent="0" algn="just">
              <a:buNone/>
            </a:pPr>
            <a:r>
              <a:rPr lang="pl-PL" dirty="0">
                <a:latin typeface="Arial" panose="020B0604020202020204" pitchFamily="34" charset="0"/>
              </a:rPr>
              <a:t>Problem in the EU </a:t>
            </a:r>
            <a:r>
              <a:rPr lang="pl-PL" dirty="0" err="1">
                <a:latin typeface="Arial" panose="020B0604020202020204" pitchFamily="34" charset="0"/>
              </a:rPr>
              <a:t>legal</a:t>
            </a:r>
            <a:r>
              <a:rPr lang="pl-PL" dirty="0">
                <a:latin typeface="Arial" panose="020B0604020202020204" pitchFamily="34" charset="0"/>
              </a:rPr>
              <a:t> system: </a:t>
            </a:r>
            <a:r>
              <a:rPr lang="pl-PL" dirty="0" err="1">
                <a:latin typeface="Arial" panose="020B0604020202020204" pitchFamily="34" charset="0"/>
              </a:rPr>
              <a:t>different</a:t>
            </a:r>
            <a:r>
              <a:rPr lang="pl-PL" dirty="0">
                <a:latin typeface="Arial" panose="020B0604020202020204" pitchFamily="34" charset="0"/>
              </a:rPr>
              <a:t> </a:t>
            </a:r>
            <a:r>
              <a:rPr lang="pl-PL" dirty="0" err="1">
                <a:latin typeface="Arial" panose="020B0604020202020204" pitchFamily="34" charset="0"/>
              </a:rPr>
              <a:t>models</a:t>
            </a:r>
            <a:r>
              <a:rPr lang="pl-PL" dirty="0">
                <a:latin typeface="Arial" panose="020B0604020202020204" pitchFamily="34" charset="0"/>
              </a:rPr>
              <a:t> of </a:t>
            </a:r>
            <a:r>
              <a:rPr lang="pl-PL" dirty="0" err="1">
                <a:latin typeface="Arial" panose="020B0604020202020204" pitchFamily="34" charset="0"/>
              </a:rPr>
              <a:t>criminal</a:t>
            </a:r>
            <a:r>
              <a:rPr lang="pl-PL" dirty="0">
                <a:latin typeface="Arial" panose="020B0604020202020204" pitchFamily="34" charset="0"/>
              </a:rPr>
              <a:t> </a:t>
            </a:r>
            <a:r>
              <a:rPr lang="pl-PL" dirty="0" err="1">
                <a:latin typeface="Arial" panose="020B0604020202020204" pitchFamily="34" charset="0"/>
              </a:rPr>
              <a:t>proceedings</a:t>
            </a:r>
            <a:r>
              <a:rPr lang="pl-PL" dirty="0">
                <a:latin typeface="Arial" panose="020B0604020202020204" pitchFamily="34" charset="0"/>
              </a:rPr>
              <a:t> and </a:t>
            </a:r>
            <a:r>
              <a:rPr lang="pl-PL" dirty="0" err="1">
                <a:latin typeface="Arial" panose="020B0604020202020204" pitchFamily="34" charset="0"/>
              </a:rPr>
              <a:t>sometimes</a:t>
            </a:r>
            <a:r>
              <a:rPr lang="pl-PL" dirty="0">
                <a:latin typeface="Arial" panose="020B0604020202020204" pitchFamily="34" charset="0"/>
              </a:rPr>
              <a:t> the </a:t>
            </a:r>
            <a:r>
              <a:rPr lang="pl-PL" dirty="0" err="1">
                <a:latin typeface="Arial" panose="020B0604020202020204" pitchFamily="34" charset="0"/>
              </a:rPr>
              <a:t>court</a:t>
            </a:r>
            <a:r>
              <a:rPr lang="pl-PL" dirty="0">
                <a:latin typeface="Arial" panose="020B0604020202020204" pitchFamily="34" charset="0"/>
              </a:rPr>
              <a:t> </a:t>
            </a:r>
            <a:r>
              <a:rPr lang="pl-PL" dirty="0" err="1">
                <a:latin typeface="Arial" panose="020B0604020202020204" pitchFamily="34" charset="0"/>
              </a:rPr>
              <a:t>is</a:t>
            </a:r>
            <a:r>
              <a:rPr lang="pl-PL" dirty="0">
                <a:latin typeface="Arial" panose="020B0604020202020204" pitchFamily="34" charset="0"/>
              </a:rPr>
              <a:t> </a:t>
            </a:r>
            <a:r>
              <a:rPr lang="pl-PL" dirty="0" err="1">
                <a:latin typeface="Arial" panose="020B0604020202020204" pitchFamily="34" charset="0"/>
              </a:rPr>
              <a:t>also</a:t>
            </a:r>
            <a:r>
              <a:rPr lang="pl-PL" dirty="0">
                <a:latin typeface="Arial" panose="020B0604020202020204" pitchFamily="34" charset="0"/>
              </a:rPr>
              <a:t> </a:t>
            </a:r>
            <a:r>
              <a:rPr lang="pl-PL" dirty="0" err="1">
                <a:latin typeface="Arial" panose="020B0604020202020204" pitchFamily="34" charset="0"/>
              </a:rPr>
              <a:t>obliged</a:t>
            </a:r>
            <a:r>
              <a:rPr lang="pl-PL" dirty="0">
                <a:latin typeface="Arial" panose="020B0604020202020204" pitchFamily="34" charset="0"/>
              </a:rPr>
              <a:t> to </a:t>
            </a:r>
            <a:r>
              <a:rPr lang="pl-PL" dirty="0" err="1">
                <a:latin typeface="Arial" panose="020B0604020202020204" pitchFamily="34" charset="0"/>
              </a:rPr>
              <a:t>present</a:t>
            </a:r>
            <a:r>
              <a:rPr lang="pl-PL" dirty="0">
                <a:latin typeface="Arial" panose="020B0604020202020204" pitchFamily="34" charset="0"/>
              </a:rPr>
              <a:t>/</a:t>
            </a:r>
            <a:r>
              <a:rPr lang="pl-PL" dirty="0" err="1">
                <a:latin typeface="Arial" panose="020B0604020202020204" pitchFamily="34" charset="0"/>
              </a:rPr>
              <a:t>look</a:t>
            </a:r>
            <a:r>
              <a:rPr lang="pl-PL" dirty="0">
                <a:latin typeface="Arial" panose="020B0604020202020204" pitchFamily="34" charset="0"/>
              </a:rPr>
              <a:t> for </a:t>
            </a:r>
            <a:r>
              <a:rPr lang="pl-PL" dirty="0" err="1">
                <a:latin typeface="Arial" panose="020B0604020202020204" pitchFamily="34" charset="0"/>
              </a:rPr>
              <a:t>incriminating</a:t>
            </a:r>
            <a:r>
              <a:rPr lang="pl-PL" dirty="0">
                <a:latin typeface="Arial" panose="020B0604020202020204" pitchFamily="34" charset="0"/>
              </a:rPr>
              <a:t> </a:t>
            </a:r>
            <a:r>
              <a:rPr lang="pl-PL" dirty="0" err="1">
                <a:latin typeface="Arial" panose="020B0604020202020204" pitchFamily="34" charset="0"/>
              </a:rPr>
              <a:t>evidence</a:t>
            </a:r>
            <a:r>
              <a:rPr lang="pl-PL" dirty="0">
                <a:latin typeface="Arial" panose="020B0604020202020204" pitchFamily="34" charset="0"/>
              </a:rPr>
              <a:t> </a:t>
            </a:r>
            <a:r>
              <a:rPr lang="pl-PL" dirty="0" err="1">
                <a:latin typeface="Arial" panose="020B0604020202020204" pitchFamily="34" charset="0"/>
              </a:rPr>
              <a:t>due</a:t>
            </a:r>
            <a:r>
              <a:rPr lang="pl-PL" dirty="0">
                <a:latin typeface="Arial" panose="020B0604020202020204" pitchFamily="34" charset="0"/>
              </a:rPr>
              <a:t> to the </a:t>
            </a:r>
            <a:r>
              <a:rPr lang="pl-PL" dirty="0" err="1">
                <a:latin typeface="Arial" panose="020B0604020202020204" pitchFamily="34" charset="0"/>
              </a:rPr>
              <a:t>objective</a:t>
            </a:r>
            <a:r>
              <a:rPr lang="pl-PL" dirty="0">
                <a:latin typeface="Arial" panose="020B0604020202020204" pitchFamily="34" charset="0"/>
              </a:rPr>
              <a:t> </a:t>
            </a:r>
            <a:r>
              <a:rPr lang="pl-PL" dirty="0" err="1">
                <a:latin typeface="Arial" panose="020B0604020202020204" pitchFamily="34" charset="0"/>
              </a:rPr>
              <a:t>truth</a:t>
            </a:r>
            <a:r>
              <a:rPr lang="pl-PL" dirty="0">
                <a:latin typeface="Arial" panose="020B0604020202020204" pitchFamily="34" charset="0"/>
              </a:rPr>
              <a:t> </a:t>
            </a:r>
            <a:r>
              <a:rPr lang="pl-PL" dirty="0" err="1">
                <a:latin typeface="Arial" panose="020B0604020202020204" pitchFamily="34" charset="0"/>
              </a:rPr>
              <a:t>principle</a:t>
            </a:r>
            <a:r>
              <a:rPr lang="pl-PL" dirty="0">
                <a:latin typeface="Arial" panose="020B0604020202020204" pitchFamily="34" charset="0"/>
              </a:rPr>
              <a:t>. </a:t>
            </a:r>
            <a:endParaRPr lang="pl-PL" dirty="0"/>
          </a:p>
        </p:txBody>
      </p:sp>
    </p:spTree>
    <p:extLst>
      <p:ext uri="{BB962C8B-B14F-4D97-AF65-F5344CB8AC3E}">
        <p14:creationId xmlns:p14="http://schemas.microsoft.com/office/powerpoint/2010/main" val="112531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526E3A-9FF2-E57D-64E1-2B2A2E6C735F}"/>
              </a:ext>
            </a:extLst>
          </p:cNvPr>
          <p:cNvSpPr>
            <a:spLocks noGrp="1"/>
          </p:cNvSpPr>
          <p:nvPr>
            <p:ph type="body" sz="quarter" idx="10"/>
          </p:nvPr>
        </p:nvSpPr>
        <p:spPr/>
        <p:txBody>
          <a:bodyPr>
            <a:normAutofit fontScale="77500" lnSpcReduction="20000"/>
          </a:bodyPr>
          <a:lstStyle/>
          <a:p>
            <a:r>
              <a:rPr lang="pl-PL" dirty="0" err="1"/>
              <a:t>Burden</a:t>
            </a:r>
            <a:r>
              <a:rPr lang="pl-PL" dirty="0"/>
              <a:t> of proof and in dubio pro </a:t>
            </a:r>
            <a:r>
              <a:rPr lang="pl-PL" dirty="0" err="1"/>
              <a:t>reo</a:t>
            </a:r>
            <a:r>
              <a:rPr lang="pl-PL" dirty="0"/>
              <a:t> </a:t>
            </a:r>
            <a:r>
              <a:rPr lang="pl-PL" dirty="0" err="1"/>
              <a:t>rule</a:t>
            </a:r>
            <a:r>
              <a:rPr lang="pl-PL" dirty="0"/>
              <a:t>  </a:t>
            </a:r>
          </a:p>
          <a:p>
            <a:endParaRPr lang="pl-PL" dirty="0"/>
          </a:p>
        </p:txBody>
      </p:sp>
      <p:sp>
        <p:nvSpPr>
          <p:cNvPr id="3" name="Symbol zastępczy tekstu 2">
            <a:extLst>
              <a:ext uri="{FF2B5EF4-FFF2-40B4-BE49-F238E27FC236}">
                <a16:creationId xmlns:a16="http://schemas.microsoft.com/office/drawing/2014/main" id="{D7821107-C5D3-B45C-E294-A92BB960AC12}"/>
              </a:ext>
            </a:extLst>
          </p:cNvPr>
          <p:cNvSpPr>
            <a:spLocks noGrp="1"/>
          </p:cNvSpPr>
          <p:nvPr>
            <p:ph type="body" sz="quarter" idx="11"/>
          </p:nvPr>
        </p:nvSpPr>
        <p:spPr>
          <a:xfrm>
            <a:off x="234950" y="977900"/>
            <a:ext cx="11479530" cy="5584825"/>
          </a:xfrm>
        </p:spPr>
        <p:txBody>
          <a:bodyPr>
            <a:normAutofit fontScale="92500" lnSpcReduction="20000"/>
          </a:bodyPr>
          <a:lstStyle/>
          <a:p>
            <a:pPr marL="0" indent="0" algn="just">
              <a:buNone/>
            </a:pPr>
            <a:r>
              <a:rPr lang="en-US" dirty="0"/>
              <a:t>(22)</a:t>
            </a:r>
            <a:r>
              <a:rPr lang="pl-PL" dirty="0"/>
              <a:t> </a:t>
            </a:r>
            <a:r>
              <a:rPr lang="en-US" dirty="0"/>
              <a:t>The burden of proof for establishing the guilt of suspects and accused persons is on the prosecution, and any doubt should benefit the suspect or accused person. The presumption of innocence would be infringed if the burden of proof were shifted from the prosecution to the </a:t>
            </a:r>
            <a:r>
              <a:rPr lang="en-US" dirty="0" err="1"/>
              <a:t>defence</a:t>
            </a:r>
            <a:r>
              <a:rPr lang="en-US" dirty="0"/>
              <a:t>, without prejudice to any ex officio fact-finding powers of the court, to the independence of the judiciary when assessing the guilt of the suspect or accused person, and to the use of presumptions of fact or law concerning the criminal liability of a suspect or accused person. Such presumptions should be confined within reasonable limits, taking into account the importance of what is at stake and maintaining the rights of the </a:t>
            </a:r>
            <a:r>
              <a:rPr lang="en-US" dirty="0" err="1"/>
              <a:t>defence</a:t>
            </a:r>
            <a:r>
              <a:rPr lang="en-US" dirty="0"/>
              <a:t>, and the means employed should be reasonably proportionate to the legitimate aim pursued. Such presumptions should be rebuttable and in any event, should be used only where the rights of the </a:t>
            </a:r>
            <a:r>
              <a:rPr lang="en-US" dirty="0" err="1"/>
              <a:t>defence</a:t>
            </a:r>
            <a:r>
              <a:rPr lang="en-US" dirty="0"/>
              <a:t> are respected.</a:t>
            </a:r>
          </a:p>
          <a:p>
            <a:pPr marL="0" indent="0" algn="just">
              <a:buNone/>
            </a:pPr>
            <a:endParaRPr lang="en-US" dirty="0"/>
          </a:p>
          <a:p>
            <a:pPr marL="0" indent="0" algn="just">
              <a:buNone/>
            </a:pPr>
            <a:r>
              <a:rPr lang="en-US" b="1" dirty="0">
                <a:solidFill>
                  <a:srgbClr val="00B050"/>
                </a:solidFill>
              </a:rPr>
              <a:t>(23)</a:t>
            </a:r>
            <a:r>
              <a:rPr lang="pl-PL" b="1" dirty="0">
                <a:solidFill>
                  <a:srgbClr val="00B050"/>
                </a:solidFill>
              </a:rPr>
              <a:t> </a:t>
            </a:r>
            <a:r>
              <a:rPr lang="en-US" b="1" dirty="0">
                <a:solidFill>
                  <a:srgbClr val="00B050"/>
                </a:solidFill>
              </a:rPr>
              <a:t>In various Member States not only the prosecution, but also judges and competent courts are charged with seeking both inculpatory and exculpatory evidence. Member States which do not have an adversarial system should be able to maintain their current system provided that it complies with this Directive and with other relevant provisions of Union and international law.</a:t>
            </a:r>
            <a:endParaRPr lang="pl-PL" b="1" dirty="0">
              <a:solidFill>
                <a:srgbClr val="00B050"/>
              </a:solidFill>
            </a:endParaRPr>
          </a:p>
        </p:txBody>
      </p:sp>
    </p:spTree>
    <p:extLst>
      <p:ext uri="{BB962C8B-B14F-4D97-AF65-F5344CB8AC3E}">
        <p14:creationId xmlns:p14="http://schemas.microsoft.com/office/powerpoint/2010/main" val="61381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EA40127-6D54-5030-0296-D0887ADC97A7}"/>
              </a:ext>
            </a:extLst>
          </p:cNvPr>
          <p:cNvSpPr>
            <a:spLocks noGrp="1"/>
          </p:cNvSpPr>
          <p:nvPr>
            <p:ph type="body" sz="quarter" idx="10"/>
          </p:nvPr>
        </p:nvSpPr>
        <p:spPr/>
        <p:txBody>
          <a:bodyPr>
            <a:normAutofit fontScale="77500" lnSpcReduction="20000"/>
          </a:bodyPr>
          <a:lstStyle/>
          <a:p>
            <a:r>
              <a:rPr lang="pl-PL" dirty="0"/>
              <a:t>In dubio pro </a:t>
            </a:r>
            <a:r>
              <a:rPr lang="pl-PL" dirty="0" err="1"/>
              <a:t>reo</a:t>
            </a:r>
            <a:r>
              <a:rPr lang="pl-PL" dirty="0"/>
              <a:t> </a:t>
            </a:r>
            <a:r>
              <a:rPr lang="pl-PL" dirty="0" err="1"/>
              <a:t>rule</a:t>
            </a:r>
            <a:r>
              <a:rPr lang="pl-PL" dirty="0"/>
              <a:t> and proof </a:t>
            </a:r>
            <a:r>
              <a:rPr lang="pl-PL" dirty="0" err="1"/>
              <a:t>beyond</a:t>
            </a:r>
            <a:r>
              <a:rPr lang="pl-PL" dirty="0"/>
              <a:t> </a:t>
            </a:r>
            <a:r>
              <a:rPr lang="pl-PL" dirty="0" err="1"/>
              <a:t>reasonable</a:t>
            </a:r>
            <a:r>
              <a:rPr lang="pl-PL" dirty="0"/>
              <a:t> </a:t>
            </a:r>
            <a:r>
              <a:rPr lang="pl-PL" dirty="0" err="1"/>
              <a:t>doubt</a:t>
            </a:r>
            <a:r>
              <a:rPr lang="pl-PL" dirty="0"/>
              <a:t> </a:t>
            </a:r>
          </a:p>
        </p:txBody>
      </p:sp>
      <p:sp>
        <p:nvSpPr>
          <p:cNvPr id="3" name="Symbol zastępczy tekstu 2">
            <a:extLst>
              <a:ext uri="{FF2B5EF4-FFF2-40B4-BE49-F238E27FC236}">
                <a16:creationId xmlns:a16="http://schemas.microsoft.com/office/drawing/2014/main" id="{74D03962-3259-1E1F-A84E-77A01419C663}"/>
              </a:ext>
            </a:extLst>
          </p:cNvPr>
          <p:cNvSpPr>
            <a:spLocks noGrp="1"/>
          </p:cNvSpPr>
          <p:nvPr>
            <p:ph type="body" sz="quarter" idx="11"/>
          </p:nvPr>
        </p:nvSpPr>
        <p:spPr>
          <a:xfrm>
            <a:off x="234950" y="977900"/>
            <a:ext cx="10991850" cy="5584825"/>
          </a:xfrm>
        </p:spPr>
        <p:txBody>
          <a:bodyPr/>
          <a:lstStyle/>
          <a:p>
            <a:pPr algn="just"/>
            <a:r>
              <a:rPr lang="en-US" b="0" i="0" dirty="0">
                <a:solidFill>
                  <a:srgbClr val="0B0D40"/>
                </a:solidFill>
                <a:effectLst/>
              </a:rPr>
              <a:t>In criminal cases, the prosecution is required to prove the defendant’s guilt </a:t>
            </a:r>
            <a:r>
              <a:rPr lang="en-US" b="1" i="0" dirty="0">
                <a:solidFill>
                  <a:srgbClr val="00B050"/>
                </a:solidFill>
                <a:effectLst/>
              </a:rPr>
              <a:t>beyond a reasonable doubt</a:t>
            </a:r>
            <a:r>
              <a:rPr lang="en-US" b="0" i="0" dirty="0">
                <a:solidFill>
                  <a:srgbClr val="0B0D40"/>
                </a:solidFill>
                <a:effectLst/>
              </a:rPr>
              <a:t>. This means that the evidence presented must be so convincing that no reasonable person could have any doubts about the defendant’s guilt.</a:t>
            </a:r>
          </a:p>
          <a:p>
            <a:pPr algn="just"/>
            <a:r>
              <a:rPr lang="en-US" b="0" i="0" dirty="0">
                <a:solidFill>
                  <a:srgbClr val="0B0D40"/>
                </a:solidFill>
                <a:effectLst/>
              </a:rPr>
              <a:t>Reasonable doubt is not mere possible doubt or speculation; instead, it’s a doubt based on reason that would govern or control a person in the more weighty affairs of life. </a:t>
            </a:r>
            <a:endParaRPr lang="pl-PL" b="0" i="0" dirty="0">
              <a:solidFill>
                <a:srgbClr val="0B0D40"/>
              </a:solidFill>
              <a:effectLst/>
            </a:endParaRPr>
          </a:p>
          <a:p>
            <a:pPr algn="just"/>
            <a:r>
              <a:rPr lang="pl-PL" dirty="0">
                <a:solidFill>
                  <a:srgbClr val="0B0D40"/>
                </a:solidFill>
              </a:rPr>
              <a:t>In dubio pro </a:t>
            </a:r>
            <a:r>
              <a:rPr lang="pl-PL" dirty="0" err="1">
                <a:solidFill>
                  <a:srgbClr val="0B0D40"/>
                </a:solidFill>
              </a:rPr>
              <a:t>reo</a:t>
            </a:r>
            <a:r>
              <a:rPr lang="pl-PL" dirty="0">
                <a:solidFill>
                  <a:srgbClr val="0B0D40"/>
                </a:solidFill>
              </a:rPr>
              <a:t> and proof </a:t>
            </a:r>
            <a:r>
              <a:rPr lang="pl-PL" dirty="0" err="1">
                <a:solidFill>
                  <a:srgbClr val="0B0D40"/>
                </a:solidFill>
              </a:rPr>
              <a:t>beyond</a:t>
            </a:r>
            <a:r>
              <a:rPr lang="pl-PL" dirty="0">
                <a:solidFill>
                  <a:srgbClr val="0B0D40"/>
                </a:solidFill>
              </a:rPr>
              <a:t> </a:t>
            </a:r>
            <a:r>
              <a:rPr lang="pl-PL" dirty="0" err="1">
                <a:solidFill>
                  <a:srgbClr val="0B0D40"/>
                </a:solidFill>
              </a:rPr>
              <a:t>reasonable</a:t>
            </a:r>
            <a:r>
              <a:rPr lang="pl-PL" dirty="0">
                <a:solidFill>
                  <a:srgbClr val="0B0D40"/>
                </a:solidFill>
              </a:rPr>
              <a:t> </a:t>
            </a:r>
            <a:r>
              <a:rPr lang="pl-PL" dirty="0" err="1">
                <a:solidFill>
                  <a:srgbClr val="0B0D40"/>
                </a:solidFill>
              </a:rPr>
              <a:t>doubt</a:t>
            </a:r>
            <a:r>
              <a:rPr lang="pl-PL" dirty="0">
                <a:solidFill>
                  <a:srgbClr val="0B0D40"/>
                </a:solidFill>
              </a:rPr>
              <a:t> </a:t>
            </a:r>
            <a:r>
              <a:rPr lang="pl-PL" dirty="0" err="1">
                <a:solidFill>
                  <a:srgbClr val="0B0D40"/>
                </a:solidFill>
              </a:rPr>
              <a:t>are</a:t>
            </a:r>
            <a:r>
              <a:rPr lang="pl-PL" dirty="0">
                <a:solidFill>
                  <a:srgbClr val="0B0D40"/>
                </a:solidFill>
              </a:rPr>
              <a:t> </a:t>
            </a:r>
            <a:r>
              <a:rPr lang="pl-PL" dirty="0" err="1">
                <a:solidFill>
                  <a:srgbClr val="0B0D40"/>
                </a:solidFill>
              </a:rPr>
              <a:t>two</a:t>
            </a:r>
            <a:r>
              <a:rPr lang="pl-PL" dirty="0">
                <a:solidFill>
                  <a:srgbClr val="0B0D40"/>
                </a:solidFill>
              </a:rPr>
              <a:t> </a:t>
            </a:r>
            <a:r>
              <a:rPr lang="pl-PL" dirty="0" err="1">
                <a:solidFill>
                  <a:srgbClr val="0B0D40"/>
                </a:solidFill>
              </a:rPr>
              <a:t>concepts</a:t>
            </a:r>
            <a:r>
              <a:rPr lang="pl-PL" dirty="0">
                <a:solidFill>
                  <a:srgbClr val="0B0D40"/>
                </a:solidFill>
              </a:rPr>
              <a:t> of the „standard of proof”</a:t>
            </a:r>
          </a:p>
          <a:p>
            <a:pPr lvl="1" algn="just"/>
            <a:r>
              <a:rPr lang="en-US" b="0" i="0" dirty="0">
                <a:solidFill>
                  <a:srgbClr val="1A202C"/>
                </a:solidFill>
                <a:effectLst/>
              </a:rPr>
              <a:t>The </a:t>
            </a:r>
            <a:r>
              <a:rPr lang="en-US" b="0" i="1" dirty="0">
                <a:solidFill>
                  <a:srgbClr val="1A202C"/>
                </a:solidFill>
                <a:effectLst/>
              </a:rPr>
              <a:t>standard of proof</a:t>
            </a:r>
            <a:r>
              <a:rPr lang="en-US" b="0" i="0" dirty="0">
                <a:solidFill>
                  <a:srgbClr val="1A202C"/>
                </a:solidFill>
                <a:effectLst/>
              </a:rPr>
              <a:t> is the degree to which a party must prove its case to succeed. </a:t>
            </a:r>
            <a:endParaRPr lang="pl-PL" dirty="0"/>
          </a:p>
        </p:txBody>
      </p:sp>
    </p:spTree>
    <p:extLst>
      <p:ext uri="{BB962C8B-B14F-4D97-AF65-F5344CB8AC3E}">
        <p14:creationId xmlns:p14="http://schemas.microsoft.com/office/powerpoint/2010/main" val="301729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E7BC4CE-F9C6-9560-6EE6-D7AB4372F562}"/>
              </a:ext>
            </a:extLst>
          </p:cNvPr>
          <p:cNvGraphicFramePr/>
          <p:nvPr>
            <p:extLst>
              <p:ext uri="{D42A27DB-BD31-4B8C-83A1-F6EECF244321}">
                <p14:modId xmlns:p14="http://schemas.microsoft.com/office/powerpoint/2010/main" val="3236278073"/>
              </p:ext>
            </p:extLst>
          </p:nvPr>
        </p:nvGraphicFramePr>
        <p:xfrm>
          <a:off x="-309880" y="1158240"/>
          <a:ext cx="6304280" cy="4390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a:extLst>
              <a:ext uri="{FF2B5EF4-FFF2-40B4-BE49-F238E27FC236}">
                <a16:creationId xmlns:a16="http://schemas.microsoft.com/office/drawing/2014/main" id="{F9D9B76B-1BF3-65EE-0F99-E87D77718944}"/>
              </a:ext>
            </a:extLst>
          </p:cNvPr>
          <p:cNvSpPr txBox="1"/>
          <p:nvPr/>
        </p:nvSpPr>
        <p:spPr>
          <a:xfrm>
            <a:off x="5222240" y="1065106"/>
            <a:ext cx="6723380" cy="4832092"/>
          </a:xfrm>
          <a:prstGeom prst="rect">
            <a:avLst/>
          </a:prstGeom>
          <a:noFill/>
        </p:spPr>
        <p:txBody>
          <a:bodyPr wrap="square">
            <a:spAutoFit/>
          </a:bodyPr>
          <a:lstStyle/>
          <a:p>
            <a:pPr algn="ctr"/>
            <a:r>
              <a:rPr lang="en-US" sz="2800" b="0" i="1" dirty="0">
                <a:solidFill>
                  <a:srgbClr val="333333"/>
                </a:solidFill>
                <a:effectLst/>
              </a:rPr>
              <a:t>Article 7</a:t>
            </a:r>
          </a:p>
          <a:p>
            <a:pPr algn="ctr"/>
            <a:r>
              <a:rPr lang="en-US" sz="2800" b="1" i="0" dirty="0">
                <a:solidFill>
                  <a:srgbClr val="333333"/>
                </a:solidFill>
                <a:effectLst/>
              </a:rPr>
              <a:t>Right to remain silent and right not to incriminate oneself</a:t>
            </a:r>
          </a:p>
          <a:p>
            <a:pPr algn="just"/>
            <a:r>
              <a:rPr lang="en-US" sz="2800" b="0" i="0" dirty="0">
                <a:solidFill>
                  <a:srgbClr val="333333"/>
                </a:solidFill>
                <a:effectLst/>
              </a:rPr>
              <a:t>1.   Member States shall ensure that suspects and accused persons have t</a:t>
            </a:r>
            <a:r>
              <a:rPr lang="en-US" sz="2800" b="1" i="0" dirty="0">
                <a:solidFill>
                  <a:srgbClr val="333333"/>
                </a:solidFill>
                <a:effectLst/>
              </a:rPr>
              <a:t>he right to remain silent in relation to the criminal offence </a:t>
            </a:r>
            <a:r>
              <a:rPr lang="en-US" sz="2800" b="0" i="0" dirty="0">
                <a:solidFill>
                  <a:srgbClr val="333333"/>
                </a:solidFill>
                <a:effectLst/>
              </a:rPr>
              <a:t>that they are suspected or accused of having committed.</a:t>
            </a:r>
          </a:p>
          <a:p>
            <a:pPr algn="just"/>
            <a:r>
              <a:rPr lang="en-US" sz="2800" b="0" i="0" dirty="0">
                <a:solidFill>
                  <a:srgbClr val="333333"/>
                </a:solidFill>
                <a:effectLst/>
              </a:rPr>
              <a:t>2.   Member States shall ensure that suspects and accused persons have </a:t>
            </a:r>
            <a:r>
              <a:rPr lang="en-US" sz="2800" b="1" i="0" dirty="0">
                <a:solidFill>
                  <a:srgbClr val="333333"/>
                </a:solidFill>
                <a:effectLst/>
              </a:rPr>
              <a:t>the right not to incriminate themselves.</a:t>
            </a:r>
          </a:p>
        </p:txBody>
      </p:sp>
    </p:spTree>
    <p:extLst>
      <p:ext uri="{BB962C8B-B14F-4D97-AF65-F5344CB8AC3E}">
        <p14:creationId xmlns:p14="http://schemas.microsoft.com/office/powerpoint/2010/main" val="228289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5503F34D-BFB9-647A-03EE-1099C0A6F303}"/>
              </a:ext>
            </a:extLst>
          </p:cNvPr>
          <p:cNvSpPr>
            <a:spLocks noGrp="1"/>
          </p:cNvSpPr>
          <p:nvPr>
            <p:ph type="body" sz="quarter" idx="10"/>
          </p:nvPr>
        </p:nvSpPr>
        <p:spPr/>
        <p:txBody>
          <a:bodyPr>
            <a:normAutofit fontScale="77500" lnSpcReduction="20000"/>
          </a:bodyPr>
          <a:lstStyle/>
          <a:p>
            <a:r>
              <a:rPr lang="pl-PL" dirty="0" err="1"/>
              <a:t>Rights</a:t>
            </a:r>
            <a:r>
              <a:rPr lang="pl-PL" dirty="0"/>
              <a:t> of the </a:t>
            </a:r>
            <a:r>
              <a:rPr lang="pl-PL" dirty="0" err="1"/>
              <a:t>suspect</a:t>
            </a:r>
            <a:r>
              <a:rPr lang="pl-PL" dirty="0"/>
              <a:t>/</a:t>
            </a:r>
            <a:r>
              <a:rPr lang="pl-PL" dirty="0" err="1"/>
              <a:t>accused</a:t>
            </a:r>
            <a:r>
              <a:rPr lang="pl-PL" dirty="0"/>
              <a:t> </a:t>
            </a:r>
          </a:p>
        </p:txBody>
      </p:sp>
      <p:graphicFrame>
        <p:nvGraphicFramePr>
          <p:cNvPr id="7" name="Symbol zastępczy zawartości 3">
            <a:extLst>
              <a:ext uri="{FF2B5EF4-FFF2-40B4-BE49-F238E27FC236}">
                <a16:creationId xmlns:a16="http://schemas.microsoft.com/office/drawing/2014/main" id="{2607F7D1-489B-78EE-BF38-936C7DDAF8A6}"/>
              </a:ext>
            </a:extLst>
          </p:cNvPr>
          <p:cNvGraphicFramePr>
            <a:graphicFrameLocks/>
          </p:cNvGraphicFramePr>
          <p:nvPr/>
        </p:nvGraphicFramePr>
        <p:xfrm>
          <a:off x="3195264" y="636997"/>
          <a:ext cx="11170934" cy="575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az 7">
            <a:extLst>
              <a:ext uri="{FF2B5EF4-FFF2-40B4-BE49-F238E27FC236}">
                <a16:creationId xmlns:a16="http://schemas.microsoft.com/office/drawing/2014/main" id="{3117DD2D-B9F2-E8E7-B61B-59D50963176E}"/>
              </a:ext>
            </a:extLst>
          </p:cNvPr>
          <p:cNvPicPr>
            <a:picLocks noChangeAspect="1"/>
          </p:cNvPicPr>
          <p:nvPr/>
        </p:nvPicPr>
        <p:blipFill>
          <a:blip r:embed="rId7"/>
          <a:stretch>
            <a:fillRect/>
          </a:stretch>
        </p:blipFill>
        <p:spPr>
          <a:xfrm>
            <a:off x="615601" y="1647621"/>
            <a:ext cx="3562758" cy="3562758"/>
          </a:xfrm>
          <a:prstGeom prst="rect">
            <a:avLst/>
          </a:prstGeom>
        </p:spPr>
      </p:pic>
    </p:spTree>
    <p:extLst>
      <p:ext uri="{BB962C8B-B14F-4D97-AF65-F5344CB8AC3E}">
        <p14:creationId xmlns:p14="http://schemas.microsoft.com/office/powerpoint/2010/main" val="82892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8A09A25-300A-9467-B777-C8FA99D8A6D9}"/>
              </a:ext>
            </a:extLst>
          </p:cNvPr>
          <p:cNvSpPr>
            <a:spLocks noGrp="1"/>
          </p:cNvSpPr>
          <p:nvPr>
            <p:ph type="body" sz="quarter" idx="10"/>
          </p:nvPr>
        </p:nvSpPr>
        <p:spPr/>
        <p:txBody>
          <a:bodyPr>
            <a:normAutofit fontScale="77500" lnSpcReduction="20000"/>
          </a:bodyPr>
          <a:lstStyle/>
          <a:p>
            <a:r>
              <a:rPr lang="pl-PL" dirty="0"/>
              <a:t>Right to </a:t>
            </a:r>
            <a:r>
              <a:rPr lang="pl-PL" dirty="0" err="1"/>
              <a:t>remain</a:t>
            </a:r>
            <a:r>
              <a:rPr lang="pl-PL" dirty="0"/>
              <a:t> </a:t>
            </a:r>
            <a:r>
              <a:rPr lang="pl-PL" dirty="0" err="1"/>
              <a:t>silent</a:t>
            </a:r>
            <a:r>
              <a:rPr lang="pl-PL"/>
              <a:t> </a:t>
            </a:r>
          </a:p>
        </p:txBody>
      </p:sp>
      <p:sp>
        <p:nvSpPr>
          <p:cNvPr id="3" name="Symbol zastępczy tekstu 2">
            <a:extLst>
              <a:ext uri="{FF2B5EF4-FFF2-40B4-BE49-F238E27FC236}">
                <a16:creationId xmlns:a16="http://schemas.microsoft.com/office/drawing/2014/main" id="{5CC68FDF-39EC-744F-23F7-B5D8797B7C06}"/>
              </a:ext>
            </a:extLst>
          </p:cNvPr>
          <p:cNvSpPr>
            <a:spLocks noGrp="1"/>
          </p:cNvSpPr>
          <p:nvPr>
            <p:ph type="body" sz="quarter" idx="11"/>
          </p:nvPr>
        </p:nvSpPr>
        <p:spPr>
          <a:xfrm>
            <a:off x="234950" y="977900"/>
            <a:ext cx="10260330" cy="5584825"/>
          </a:xfrm>
        </p:spPr>
        <p:txBody>
          <a:bodyPr>
            <a:normAutofit fontScale="92500" lnSpcReduction="10000"/>
          </a:bodyPr>
          <a:lstStyle/>
          <a:p>
            <a:pPr marL="0" indent="0" algn="just">
              <a:buNone/>
            </a:pPr>
            <a:r>
              <a:rPr lang="en-US" b="0" i="0" u="none" strike="noStrike" dirty="0">
                <a:solidFill>
                  <a:srgbClr val="006699"/>
                </a:solidFill>
                <a:effectLst/>
              </a:rPr>
              <a:t>36</a:t>
            </a:r>
            <a:r>
              <a:rPr lang="en-US" b="0" i="0" dirty="0">
                <a:solidFill>
                  <a:srgbClr val="000000"/>
                </a:solidFill>
                <a:effectLst/>
              </a:rPr>
              <a:t>      Furthermore, while the questions referred mention Articles 47 and 48 of the Charter, which enshrine, inter alia, the right to a fair trial and the presumption of innocence, the request for a preliminary ruling also refers to the rights guaranteed in Article 6 of the ECHR. </a:t>
            </a:r>
            <a:r>
              <a:rPr lang="en-US" b="1" i="0" dirty="0">
                <a:solidFill>
                  <a:srgbClr val="7030A0"/>
                </a:solidFill>
                <a:effectLst/>
              </a:rPr>
              <a:t>Whilst the ECHR does not constitute, for as long as the European Union has not acceded to it, a legal instrument which has been formally incorporated into the EU legal order, it must nevertheless be recalled that, as Article 6(3) TEU confirms, fundamental rights </a:t>
            </a:r>
            <a:r>
              <a:rPr lang="en-US" b="1" i="0" dirty="0" err="1">
                <a:solidFill>
                  <a:srgbClr val="7030A0"/>
                </a:solidFill>
                <a:effectLst/>
              </a:rPr>
              <a:t>recognised</a:t>
            </a:r>
            <a:r>
              <a:rPr lang="en-US" b="1" i="0" dirty="0">
                <a:solidFill>
                  <a:srgbClr val="7030A0"/>
                </a:solidFill>
                <a:effectLst/>
              </a:rPr>
              <a:t> by the ECHR constitute general principles of EU law. Furthermore, Article 52(3) of the Charter, which provides that the rights contained in the Charter which correspond to rights guaranteed by the ECHR are to have the same meaning and scope as those laid down by the ECHR</a:t>
            </a:r>
            <a:r>
              <a:rPr lang="en-US" b="0" i="0" dirty="0">
                <a:solidFill>
                  <a:srgbClr val="000000"/>
                </a:solidFill>
                <a:effectLst/>
              </a:rPr>
              <a:t>, is intended to ensure the necessary consistency between those respective rights without adversely affecting the autonomy of EU law and that of the Court of Justice (see, to that effect, judgment of 20 March 2018, </a:t>
            </a:r>
            <a:r>
              <a:rPr lang="en-US" b="0" i="1" dirty="0" err="1">
                <a:solidFill>
                  <a:srgbClr val="000000"/>
                </a:solidFill>
                <a:effectLst/>
              </a:rPr>
              <a:t>Garlsson</a:t>
            </a:r>
            <a:r>
              <a:rPr lang="en-US" b="0" i="1" dirty="0">
                <a:solidFill>
                  <a:srgbClr val="000000"/>
                </a:solidFill>
                <a:effectLst/>
              </a:rPr>
              <a:t> Real Estate and Others</a:t>
            </a:r>
            <a:r>
              <a:rPr lang="en-US" b="0" i="0" dirty="0">
                <a:solidFill>
                  <a:srgbClr val="000000"/>
                </a:solidFill>
                <a:effectLst/>
              </a:rPr>
              <a:t>, C‑537/16, EU:C:2018:193, paragraphs 24 and 25).</a:t>
            </a:r>
            <a:endParaRPr lang="pl-PL" dirty="0"/>
          </a:p>
        </p:txBody>
      </p:sp>
    </p:spTree>
    <p:extLst>
      <p:ext uri="{BB962C8B-B14F-4D97-AF65-F5344CB8AC3E}">
        <p14:creationId xmlns:p14="http://schemas.microsoft.com/office/powerpoint/2010/main" val="286905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8A09A25-300A-9467-B777-C8FA99D8A6D9}"/>
              </a:ext>
            </a:extLst>
          </p:cNvPr>
          <p:cNvSpPr>
            <a:spLocks noGrp="1"/>
          </p:cNvSpPr>
          <p:nvPr>
            <p:ph type="body" sz="quarter" idx="10"/>
          </p:nvPr>
        </p:nvSpPr>
        <p:spPr/>
        <p:txBody>
          <a:bodyPr>
            <a:normAutofit fontScale="77500" lnSpcReduction="20000"/>
          </a:bodyPr>
          <a:lstStyle/>
          <a:p>
            <a:r>
              <a:rPr lang="pl-PL" dirty="0"/>
              <a:t>Right to </a:t>
            </a:r>
            <a:r>
              <a:rPr lang="pl-PL" dirty="0" err="1"/>
              <a:t>remain</a:t>
            </a:r>
            <a:r>
              <a:rPr lang="pl-PL" dirty="0"/>
              <a:t> </a:t>
            </a:r>
            <a:r>
              <a:rPr lang="pl-PL" dirty="0" err="1"/>
              <a:t>silent</a:t>
            </a:r>
            <a:r>
              <a:rPr lang="pl-PL"/>
              <a:t> </a:t>
            </a:r>
          </a:p>
        </p:txBody>
      </p:sp>
      <p:sp>
        <p:nvSpPr>
          <p:cNvPr id="3" name="Symbol zastępczy tekstu 2">
            <a:extLst>
              <a:ext uri="{FF2B5EF4-FFF2-40B4-BE49-F238E27FC236}">
                <a16:creationId xmlns:a16="http://schemas.microsoft.com/office/drawing/2014/main" id="{5CC68FDF-39EC-744F-23F7-B5D8797B7C06}"/>
              </a:ext>
            </a:extLst>
          </p:cNvPr>
          <p:cNvSpPr>
            <a:spLocks noGrp="1"/>
          </p:cNvSpPr>
          <p:nvPr>
            <p:ph type="body" sz="quarter" idx="11"/>
          </p:nvPr>
        </p:nvSpPr>
        <p:spPr>
          <a:xfrm>
            <a:off x="234950" y="977900"/>
            <a:ext cx="10260330" cy="5584825"/>
          </a:xfrm>
        </p:spPr>
        <p:txBody>
          <a:bodyPr>
            <a:normAutofit fontScale="92500" lnSpcReduction="10000"/>
          </a:bodyPr>
          <a:lstStyle/>
          <a:p>
            <a:pPr marL="17780" indent="0" algn="just">
              <a:spcAft>
                <a:spcPts val="1200"/>
              </a:spcAft>
              <a:buNone/>
            </a:pPr>
            <a:r>
              <a:rPr lang="en-US" b="0" i="0" u="none" strike="noStrike" dirty="0">
                <a:solidFill>
                  <a:srgbClr val="006699"/>
                </a:solidFill>
                <a:effectLst/>
              </a:rPr>
              <a:t>37</a:t>
            </a:r>
            <a:r>
              <a:rPr lang="en-US" b="0" i="0" dirty="0">
                <a:solidFill>
                  <a:srgbClr val="000000"/>
                </a:solidFill>
                <a:effectLst/>
              </a:rPr>
              <a:t>      According to the Explanations relating to the Charter of Fundamental Rights (OJ 2007 C 303, p. 17), the second paragraph of Article 47 of the Charter corresponds to Article 6(1) of the ECHR and Article 48 of the Charter is ‘the same’ as Article 6(2) and (3) of the ECHR. </a:t>
            </a:r>
            <a:r>
              <a:rPr lang="en-US" b="1" i="0" dirty="0">
                <a:solidFill>
                  <a:srgbClr val="7030A0"/>
                </a:solidFill>
                <a:effectLst/>
              </a:rPr>
              <a:t>When interpreting the rights guaranteed by the second paragraph of Article 47 and of Article 48 of the Charter, the Court must, therefore, take account of the corresponding rights guaranteed by Article 6 of the ECHR, as interpreted by the European Court of Human Rights, as the minimum threshold of protection</a:t>
            </a:r>
            <a:r>
              <a:rPr lang="en-US" b="0" i="0" dirty="0">
                <a:solidFill>
                  <a:srgbClr val="000000"/>
                </a:solidFill>
                <a:effectLst/>
              </a:rPr>
              <a:t> (see, to that effect, judgments of 21 May 2019, </a:t>
            </a:r>
            <a:r>
              <a:rPr lang="en-US" b="0" i="1" dirty="0">
                <a:solidFill>
                  <a:srgbClr val="000000"/>
                </a:solidFill>
                <a:effectLst/>
              </a:rPr>
              <a:t>Commission</a:t>
            </a:r>
            <a:r>
              <a:rPr lang="en-US" b="0" i="0" dirty="0">
                <a:solidFill>
                  <a:srgbClr val="000000"/>
                </a:solidFill>
                <a:effectLst/>
              </a:rPr>
              <a:t> v </a:t>
            </a:r>
            <a:r>
              <a:rPr lang="en-US" b="0" i="1" dirty="0">
                <a:solidFill>
                  <a:srgbClr val="000000"/>
                </a:solidFill>
                <a:effectLst/>
              </a:rPr>
              <a:t>Hungary (Usufruct over agricultural land)</a:t>
            </a:r>
            <a:r>
              <a:rPr lang="en-US" b="0" i="0" dirty="0">
                <a:solidFill>
                  <a:srgbClr val="000000"/>
                </a:solidFill>
                <a:effectLst/>
              </a:rPr>
              <a:t>, C‑235/17, EU:C:2019:432, paragraph 72; of 6 October 2020, </a:t>
            </a:r>
            <a:r>
              <a:rPr lang="en-US" b="0" i="1" dirty="0">
                <a:solidFill>
                  <a:srgbClr val="000000"/>
                </a:solidFill>
                <a:effectLst/>
              </a:rPr>
              <a:t>La Quadrature du Net and Others</a:t>
            </a:r>
            <a:r>
              <a:rPr lang="en-US" b="0" i="0" dirty="0">
                <a:solidFill>
                  <a:srgbClr val="000000"/>
                </a:solidFill>
                <a:effectLst/>
              </a:rPr>
              <a:t>, C‑511/18, C‑512/18 and C‑520/18, EU:C:2020:791, paragraph 124; and of 17 December 2020, </a:t>
            </a:r>
            <a:r>
              <a:rPr lang="en-US" b="0" i="1" dirty="0" err="1">
                <a:solidFill>
                  <a:srgbClr val="000000"/>
                </a:solidFill>
                <a:effectLst/>
              </a:rPr>
              <a:t>Centraal</a:t>
            </a:r>
            <a:r>
              <a:rPr lang="en-US" b="0" i="1" dirty="0">
                <a:solidFill>
                  <a:srgbClr val="000000"/>
                </a:solidFill>
                <a:effectLst/>
              </a:rPr>
              <a:t> </a:t>
            </a:r>
            <a:r>
              <a:rPr lang="en-US" b="0" i="1" dirty="0" err="1">
                <a:solidFill>
                  <a:srgbClr val="000000"/>
                </a:solidFill>
                <a:effectLst/>
              </a:rPr>
              <a:t>Israëlitisch</a:t>
            </a:r>
            <a:r>
              <a:rPr lang="en-US" b="0" i="1" dirty="0">
                <a:solidFill>
                  <a:srgbClr val="000000"/>
                </a:solidFill>
                <a:effectLst/>
              </a:rPr>
              <a:t> </a:t>
            </a:r>
            <a:r>
              <a:rPr lang="en-US" b="0" i="1" dirty="0" err="1">
                <a:solidFill>
                  <a:srgbClr val="000000"/>
                </a:solidFill>
                <a:effectLst/>
              </a:rPr>
              <a:t>Consistorie</a:t>
            </a:r>
            <a:r>
              <a:rPr lang="en-US" b="0" i="1" dirty="0">
                <a:solidFill>
                  <a:srgbClr val="000000"/>
                </a:solidFill>
                <a:effectLst/>
              </a:rPr>
              <a:t> van </a:t>
            </a:r>
            <a:r>
              <a:rPr lang="en-US" b="0" i="1" dirty="0" err="1">
                <a:solidFill>
                  <a:srgbClr val="000000"/>
                </a:solidFill>
                <a:effectLst/>
              </a:rPr>
              <a:t>België</a:t>
            </a:r>
            <a:r>
              <a:rPr lang="en-US" b="0" i="1" dirty="0">
                <a:solidFill>
                  <a:srgbClr val="000000"/>
                </a:solidFill>
                <a:effectLst/>
              </a:rPr>
              <a:t> and Others</a:t>
            </a:r>
            <a:r>
              <a:rPr lang="en-US" b="0" i="0" dirty="0">
                <a:solidFill>
                  <a:srgbClr val="000000"/>
                </a:solidFill>
                <a:effectLst/>
              </a:rPr>
              <a:t>, C‑336/19, EU:C:2020:1031, paragraph 56).</a:t>
            </a:r>
          </a:p>
          <a:p>
            <a:pPr marL="0" indent="0">
              <a:buNone/>
            </a:pPr>
            <a:br>
              <a:rPr lang="en-US" dirty="0"/>
            </a:br>
            <a:endParaRPr lang="pl-PL" dirty="0"/>
          </a:p>
        </p:txBody>
      </p:sp>
    </p:spTree>
    <p:extLst>
      <p:ext uri="{BB962C8B-B14F-4D97-AF65-F5344CB8AC3E}">
        <p14:creationId xmlns:p14="http://schemas.microsoft.com/office/powerpoint/2010/main" val="356172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8A09A25-300A-9467-B777-C8FA99D8A6D9}"/>
              </a:ext>
            </a:extLst>
          </p:cNvPr>
          <p:cNvSpPr>
            <a:spLocks noGrp="1"/>
          </p:cNvSpPr>
          <p:nvPr>
            <p:ph type="body" sz="quarter" idx="10"/>
          </p:nvPr>
        </p:nvSpPr>
        <p:spPr/>
        <p:txBody>
          <a:bodyPr>
            <a:normAutofit fontScale="77500" lnSpcReduction="20000"/>
          </a:bodyPr>
          <a:lstStyle/>
          <a:p>
            <a:r>
              <a:rPr lang="pl-PL" dirty="0"/>
              <a:t>Right to </a:t>
            </a:r>
            <a:r>
              <a:rPr lang="pl-PL" dirty="0" err="1"/>
              <a:t>remain</a:t>
            </a:r>
            <a:r>
              <a:rPr lang="pl-PL" dirty="0"/>
              <a:t> </a:t>
            </a:r>
            <a:r>
              <a:rPr lang="pl-PL" dirty="0" err="1"/>
              <a:t>silent</a:t>
            </a:r>
            <a:r>
              <a:rPr lang="pl-PL"/>
              <a:t> </a:t>
            </a:r>
          </a:p>
        </p:txBody>
      </p:sp>
      <p:sp>
        <p:nvSpPr>
          <p:cNvPr id="3" name="Symbol zastępczy tekstu 2">
            <a:extLst>
              <a:ext uri="{FF2B5EF4-FFF2-40B4-BE49-F238E27FC236}">
                <a16:creationId xmlns:a16="http://schemas.microsoft.com/office/drawing/2014/main" id="{5CC68FDF-39EC-744F-23F7-B5D8797B7C06}"/>
              </a:ext>
            </a:extLst>
          </p:cNvPr>
          <p:cNvSpPr>
            <a:spLocks noGrp="1"/>
          </p:cNvSpPr>
          <p:nvPr>
            <p:ph type="body" sz="quarter" idx="11"/>
          </p:nvPr>
        </p:nvSpPr>
        <p:spPr>
          <a:xfrm>
            <a:off x="234950" y="977900"/>
            <a:ext cx="10260330" cy="5584825"/>
          </a:xfrm>
        </p:spPr>
        <p:txBody>
          <a:bodyPr>
            <a:normAutofit fontScale="92500" lnSpcReduction="20000"/>
          </a:bodyPr>
          <a:lstStyle/>
          <a:p>
            <a:pPr marL="17780" indent="0" algn="just">
              <a:spcAft>
                <a:spcPts val="1200"/>
              </a:spcAft>
              <a:buNone/>
            </a:pPr>
            <a:r>
              <a:rPr lang="en-US" b="0" i="0" u="none" strike="noStrike" dirty="0">
                <a:solidFill>
                  <a:srgbClr val="006699"/>
                </a:solidFill>
                <a:effectLst/>
              </a:rPr>
              <a:t>38</a:t>
            </a:r>
            <a:r>
              <a:rPr lang="en-US" b="0" i="0" dirty="0">
                <a:solidFill>
                  <a:srgbClr val="000000"/>
                </a:solidFill>
                <a:effectLst/>
              </a:rPr>
              <a:t>      In that regard, the European Court of Human Rights has observed that, </a:t>
            </a:r>
            <a:r>
              <a:rPr lang="en-US" b="1" i="0" dirty="0">
                <a:solidFill>
                  <a:srgbClr val="7030A0"/>
                </a:solidFill>
                <a:effectLst/>
              </a:rPr>
              <a:t>even though Article 6 of the ECHR does not explicitly mention the right to silence, that right is a generally </a:t>
            </a:r>
            <a:r>
              <a:rPr lang="en-US" b="1" i="0" dirty="0" err="1">
                <a:solidFill>
                  <a:srgbClr val="7030A0"/>
                </a:solidFill>
                <a:effectLst/>
              </a:rPr>
              <a:t>recognised</a:t>
            </a:r>
            <a:r>
              <a:rPr lang="en-US" b="1" i="0" dirty="0">
                <a:solidFill>
                  <a:srgbClr val="7030A0"/>
                </a:solidFill>
                <a:effectLst/>
              </a:rPr>
              <a:t> international standard which lies at the heart of the notion of a fair trial. </a:t>
            </a:r>
            <a:r>
              <a:rPr lang="en-US" b="0" i="0" dirty="0">
                <a:solidFill>
                  <a:srgbClr val="000000"/>
                </a:solidFill>
                <a:effectLst/>
              </a:rPr>
              <a:t>By providing the accused with protection against improper coercion by the authorities, that right contributes to avoiding miscarriages of justice and to securing the aims of Article 6 ECHR (see, to that effect, ECtHR, 8 February 1996, </a:t>
            </a:r>
            <a:r>
              <a:rPr lang="en-US" b="0" i="1" dirty="0">
                <a:solidFill>
                  <a:srgbClr val="000000"/>
                </a:solidFill>
                <a:effectLst/>
              </a:rPr>
              <a:t>John Murray v. the United Kingdom</a:t>
            </a:r>
            <a:r>
              <a:rPr lang="en-US" b="0" i="0" dirty="0">
                <a:solidFill>
                  <a:srgbClr val="000000"/>
                </a:solidFill>
                <a:effectLst/>
              </a:rPr>
              <a:t>, CE:ECHR:1996:0208JUD001873191, § 45).</a:t>
            </a:r>
          </a:p>
          <a:p>
            <a:pPr marL="17780" indent="0" algn="just">
              <a:spcAft>
                <a:spcPts val="1200"/>
              </a:spcAft>
              <a:buNone/>
            </a:pPr>
            <a:r>
              <a:rPr lang="en-US" b="0" i="0" u="none" strike="noStrike" dirty="0">
                <a:solidFill>
                  <a:srgbClr val="006699"/>
                </a:solidFill>
                <a:effectLst/>
              </a:rPr>
              <a:t>39</a:t>
            </a:r>
            <a:r>
              <a:rPr lang="en-US" b="0" i="0" dirty="0">
                <a:solidFill>
                  <a:srgbClr val="000000"/>
                </a:solidFill>
                <a:effectLst/>
              </a:rPr>
              <a:t>      Since protection of the right to silence is intended to ensure that, in criminal proceedings, the prosecution establishes its case without resorting to evidence obtained through methods of coercion or oppression in defiance of the will of the accused (see, to that effect, ECtHR, 17 December 1996, </a:t>
            </a:r>
            <a:r>
              <a:rPr lang="en-US" b="0" i="1" dirty="0">
                <a:solidFill>
                  <a:srgbClr val="000000"/>
                </a:solidFill>
                <a:effectLst/>
              </a:rPr>
              <a:t>Saunders v. the United Kingdom</a:t>
            </a:r>
            <a:r>
              <a:rPr lang="en-US" b="0" i="0" dirty="0">
                <a:solidFill>
                  <a:srgbClr val="000000"/>
                </a:solidFill>
                <a:effectLst/>
              </a:rPr>
              <a:t>, CE:ECHR:1996:1217JUD001918791, § 68), </a:t>
            </a:r>
            <a:r>
              <a:rPr lang="en-US" b="1" i="0" dirty="0">
                <a:solidFill>
                  <a:srgbClr val="7030A0"/>
                </a:solidFill>
                <a:effectLst/>
              </a:rPr>
              <a:t>this right is infringed, inter alia, where a suspect is obliged to testify under threat of sanctions and either testifies in consequence or is sanctioned for refusing to testify </a:t>
            </a:r>
            <a:r>
              <a:rPr lang="en-US" b="0" i="0" dirty="0">
                <a:solidFill>
                  <a:srgbClr val="000000"/>
                </a:solidFill>
                <a:effectLst/>
              </a:rPr>
              <a:t>(see, to that effect, ECtHR, 13 September 2016, </a:t>
            </a:r>
            <a:r>
              <a:rPr lang="en-US" b="0" i="1" dirty="0">
                <a:solidFill>
                  <a:srgbClr val="000000"/>
                </a:solidFill>
                <a:effectLst/>
              </a:rPr>
              <a:t>Ibrahim and Others v. the United Kingdom</a:t>
            </a:r>
            <a:r>
              <a:rPr lang="en-US" b="0" i="0" dirty="0">
                <a:solidFill>
                  <a:srgbClr val="000000"/>
                </a:solidFill>
                <a:effectLst/>
              </a:rPr>
              <a:t>, CE:ECHR:2016:0913JUD005054108, § 267).</a:t>
            </a:r>
          </a:p>
        </p:txBody>
      </p:sp>
    </p:spTree>
    <p:extLst>
      <p:ext uri="{BB962C8B-B14F-4D97-AF65-F5344CB8AC3E}">
        <p14:creationId xmlns:p14="http://schemas.microsoft.com/office/powerpoint/2010/main" val="400673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8A09A25-300A-9467-B777-C8FA99D8A6D9}"/>
              </a:ext>
            </a:extLst>
          </p:cNvPr>
          <p:cNvSpPr>
            <a:spLocks noGrp="1"/>
          </p:cNvSpPr>
          <p:nvPr>
            <p:ph type="body" sz="quarter" idx="10"/>
          </p:nvPr>
        </p:nvSpPr>
        <p:spPr/>
        <p:txBody>
          <a:bodyPr>
            <a:normAutofit fontScale="77500" lnSpcReduction="20000"/>
          </a:bodyPr>
          <a:lstStyle/>
          <a:p>
            <a:r>
              <a:rPr lang="pl-PL" dirty="0"/>
              <a:t>Right to </a:t>
            </a:r>
            <a:r>
              <a:rPr lang="pl-PL" dirty="0" err="1"/>
              <a:t>remain</a:t>
            </a:r>
            <a:r>
              <a:rPr lang="pl-PL" dirty="0"/>
              <a:t> </a:t>
            </a:r>
            <a:r>
              <a:rPr lang="pl-PL" dirty="0" err="1"/>
              <a:t>silent</a:t>
            </a:r>
            <a:r>
              <a:rPr lang="pl-PL"/>
              <a:t> </a:t>
            </a:r>
          </a:p>
        </p:txBody>
      </p:sp>
      <p:sp>
        <p:nvSpPr>
          <p:cNvPr id="3" name="Symbol zastępczy tekstu 2">
            <a:extLst>
              <a:ext uri="{FF2B5EF4-FFF2-40B4-BE49-F238E27FC236}">
                <a16:creationId xmlns:a16="http://schemas.microsoft.com/office/drawing/2014/main" id="{5CC68FDF-39EC-744F-23F7-B5D8797B7C06}"/>
              </a:ext>
            </a:extLst>
          </p:cNvPr>
          <p:cNvSpPr>
            <a:spLocks noGrp="1"/>
          </p:cNvSpPr>
          <p:nvPr>
            <p:ph type="body" sz="quarter" idx="11"/>
          </p:nvPr>
        </p:nvSpPr>
        <p:spPr>
          <a:xfrm>
            <a:off x="234950" y="977900"/>
            <a:ext cx="10260330" cy="5584825"/>
          </a:xfrm>
        </p:spPr>
        <p:txBody>
          <a:bodyPr>
            <a:normAutofit/>
          </a:bodyPr>
          <a:lstStyle/>
          <a:p>
            <a:pPr marL="17780" indent="0" algn="just">
              <a:spcAft>
                <a:spcPts val="1200"/>
              </a:spcAft>
              <a:buNone/>
            </a:pPr>
            <a:r>
              <a:rPr lang="en-US" sz="2400" b="0" i="0" u="none" strike="noStrike" dirty="0">
                <a:solidFill>
                  <a:srgbClr val="006699"/>
                </a:solidFill>
                <a:effectLst/>
              </a:rPr>
              <a:t>40</a:t>
            </a:r>
            <a:r>
              <a:rPr lang="en-US" sz="2400" b="0" i="0" dirty="0">
                <a:solidFill>
                  <a:srgbClr val="000000"/>
                </a:solidFill>
                <a:effectLst/>
              </a:rPr>
              <a:t>      The right to silence cannot reasonably be confined to statements of admission of wrongdoing or to remarks which directly incriminate the person questioned, but rather also covers information on questions of fact which may subsequently be used in support of the prosecution and may thus have a bearing on the conviction or the penalty imposed on that person (see, to that effect, ECtHR, 17 December 1996, </a:t>
            </a:r>
            <a:r>
              <a:rPr lang="en-US" sz="2400" b="0" i="1" dirty="0">
                <a:solidFill>
                  <a:srgbClr val="000000"/>
                </a:solidFill>
                <a:effectLst/>
              </a:rPr>
              <a:t>Saunders v. United Kingdom</a:t>
            </a:r>
            <a:r>
              <a:rPr lang="en-US" sz="2400" b="0" i="0" dirty="0">
                <a:solidFill>
                  <a:srgbClr val="000000"/>
                </a:solidFill>
                <a:effectLst/>
              </a:rPr>
              <a:t>, CE:ECHR:1996:1217JUD001918791, § 71, and 19 March 2015, </a:t>
            </a:r>
            <a:r>
              <a:rPr lang="en-US" sz="2400" b="0" i="1" dirty="0">
                <a:solidFill>
                  <a:srgbClr val="000000"/>
                </a:solidFill>
                <a:effectLst/>
              </a:rPr>
              <a:t>Corbet and Others v. France</a:t>
            </a:r>
            <a:r>
              <a:rPr lang="en-US" sz="2400" b="0" i="0" dirty="0">
                <a:solidFill>
                  <a:srgbClr val="000000"/>
                </a:solidFill>
                <a:effectLst/>
              </a:rPr>
              <a:t>, CE:ECHR:2015:0319JUD000749411, § 34).</a:t>
            </a:r>
          </a:p>
          <a:p>
            <a:pPr marL="17780" indent="0" algn="just">
              <a:spcAft>
                <a:spcPts val="1200"/>
              </a:spcAft>
              <a:buNone/>
            </a:pPr>
            <a:r>
              <a:rPr lang="en-US" sz="2400" b="0" i="0" u="none" strike="noStrike" dirty="0">
                <a:solidFill>
                  <a:srgbClr val="006699"/>
                </a:solidFill>
                <a:effectLst/>
              </a:rPr>
              <a:t>41</a:t>
            </a:r>
            <a:r>
              <a:rPr lang="en-US" sz="2400" b="0" i="0" dirty="0">
                <a:solidFill>
                  <a:srgbClr val="000000"/>
                </a:solidFill>
                <a:effectLst/>
              </a:rPr>
              <a:t>      </a:t>
            </a:r>
            <a:r>
              <a:rPr lang="en-US" sz="2400" b="1" i="0" dirty="0">
                <a:solidFill>
                  <a:srgbClr val="FF0000"/>
                </a:solidFill>
                <a:effectLst/>
              </a:rPr>
              <a:t>That said, the right to silence cannot justify every failure to cooperate with the competent authorities, such as a refusal to appear at a hearing planned by those authorities or delaying tactics designed to postpone it.</a:t>
            </a:r>
            <a:endParaRPr lang="pl-PL" sz="2400" b="1" i="0" dirty="0">
              <a:solidFill>
                <a:srgbClr val="FF0000"/>
              </a:solidFill>
              <a:effectLst/>
            </a:endParaRPr>
          </a:p>
          <a:p>
            <a:pPr marL="17780" indent="0" algn="just">
              <a:spcAft>
                <a:spcPts val="1200"/>
              </a:spcAft>
              <a:buNone/>
            </a:pPr>
            <a:endParaRPr lang="pl-PL" sz="2400" b="1" dirty="0">
              <a:solidFill>
                <a:srgbClr val="FF0000"/>
              </a:solidFill>
            </a:endParaRPr>
          </a:p>
          <a:p>
            <a:pPr marL="17780" indent="0" algn="r">
              <a:spcAft>
                <a:spcPts val="1200"/>
              </a:spcAft>
              <a:buNone/>
            </a:pPr>
            <a:r>
              <a:rPr lang="pl-PL" sz="2400" i="0" dirty="0">
                <a:effectLst/>
              </a:rPr>
              <a:t>CJEU C‑481/19, 2 </a:t>
            </a:r>
            <a:r>
              <a:rPr lang="pl-PL" sz="2400" i="0" dirty="0" err="1">
                <a:effectLst/>
              </a:rPr>
              <a:t>February</a:t>
            </a:r>
            <a:r>
              <a:rPr lang="pl-PL" sz="2400" i="0" dirty="0">
                <a:effectLst/>
              </a:rPr>
              <a:t> 2021</a:t>
            </a:r>
            <a:endParaRPr lang="en-US" sz="2400" i="0" dirty="0">
              <a:effectLst/>
            </a:endParaRPr>
          </a:p>
        </p:txBody>
      </p:sp>
    </p:spTree>
    <p:extLst>
      <p:ext uri="{BB962C8B-B14F-4D97-AF65-F5344CB8AC3E}">
        <p14:creationId xmlns:p14="http://schemas.microsoft.com/office/powerpoint/2010/main" val="2325626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DA7DA1-8795-CBAD-013B-2ACF7001110E}"/>
              </a:ext>
            </a:extLst>
          </p:cNvPr>
          <p:cNvSpPr>
            <a:spLocks noGrp="1"/>
          </p:cNvSpPr>
          <p:nvPr>
            <p:ph type="body" sz="quarter" idx="10"/>
          </p:nvPr>
        </p:nvSpPr>
        <p:spPr/>
        <p:txBody>
          <a:bodyPr>
            <a:normAutofit fontScale="77500" lnSpcReduction="20000"/>
          </a:bodyPr>
          <a:lstStyle/>
          <a:p>
            <a:r>
              <a:rPr lang="pl-PL" dirty="0" err="1"/>
              <a:t>Article</a:t>
            </a:r>
            <a:r>
              <a:rPr lang="pl-PL" dirty="0"/>
              <a:t> 7 of the Directive 2016/343</a:t>
            </a:r>
          </a:p>
        </p:txBody>
      </p:sp>
      <p:sp>
        <p:nvSpPr>
          <p:cNvPr id="3" name="Symbol zastępczy tekstu 2">
            <a:extLst>
              <a:ext uri="{FF2B5EF4-FFF2-40B4-BE49-F238E27FC236}">
                <a16:creationId xmlns:a16="http://schemas.microsoft.com/office/drawing/2014/main" id="{502F5318-B108-52EE-C714-D8314FE5215F}"/>
              </a:ext>
            </a:extLst>
          </p:cNvPr>
          <p:cNvSpPr>
            <a:spLocks noGrp="1"/>
          </p:cNvSpPr>
          <p:nvPr>
            <p:ph type="body" sz="quarter" idx="11"/>
          </p:nvPr>
        </p:nvSpPr>
        <p:spPr>
          <a:xfrm>
            <a:off x="234950" y="977900"/>
            <a:ext cx="10605770" cy="5584825"/>
          </a:xfrm>
        </p:spPr>
        <p:txBody>
          <a:bodyPr>
            <a:normAutofit/>
          </a:bodyPr>
          <a:lstStyle/>
          <a:p>
            <a:pPr algn="just"/>
            <a:r>
              <a:rPr lang="en-US" b="0" i="0" dirty="0">
                <a:solidFill>
                  <a:srgbClr val="333333"/>
                </a:solidFill>
                <a:effectLst/>
              </a:rPr>
              <a:t>3.   The exercise of the right not to incriminate oneself shall not prevent the competent authorities from gathering evidence which may be lawfully obtained through the use of legal powers of compulsion and which has </a:t>
            </a:r>
            <a:r>
              <a:rPr lang="en-US" b="1" i="0" dirty="0">
                <a:solidFill>
                  <a:srgbClr val="333333"/>
                </a:solidFill>
                <a:effectLst/>
              </a:rPr>
              <a:t>an existence independent of the will of the suspects or accused persons</a:t>
            </a:r>
            <a:r>
              <a:rPr lang="en-US" b="0" i="0" dirty="0">
                <a:solidFill>
                  <a:srgbClr val="333333"/>
                </a:solidFill>
                <a:effectLst/>
              </a:rPr>
              <a:t>.</a:t>
            </a:r>
          </a:p>
          <a:p>
            <a:pPr algn="just"/>
            <a:r>
              <a:rPr lang="en-US" b="0" i="0" dirty="0">
                <a:solidFill>
                  <a:srgbClr val="333333"/>
                </a:solidFill>
                <a:effectLst/>
              </a:rPr>
              <a:t>4.   Member States may allow their judicial authorities </a:t>
            </a:r>
            <a:r>
              <a:rPr lang="en-US" b="1" i="0" dirty="0">
                <a:solidFill>
                  <a:srgbClr val="00B050"/>
                </a:solidFill>
                <a:effectLst/>
              </a:rPr>
              <a:t>to take into account, when sentencing, cooperative </a:t>
            </a:r>
            <a:r>
              <a:rPr lang="en-US" b="1" i="0" dirty="0" err="1">
                <a:solidFill>
                  <a:srgbClr val="00B050"/>
                </a:solidFill>
                <a:effectLst/>
              </a:rPr>
              <a:t>behaviour</a:t>
            </a:r>
            <a:r>
              <a:rPr lang="en-US" b="1" i="0" dirty="0">
                <a:solidFill>
                  <a:srgbClr val="00B050"/>
                </a:solidFill>
                <a:effectLst/>
              </a:rPr>
              <a:t> of suspects and accused persons.</a:t>
            </a:r>
          </a:p>
          <a:p>
            <a:pPr algn="just"/>
            <a:r>
              <a:rPr lang="en-US" dirty="0"/>
              <a:t>5.   The exercise by suspects and accused persons of the right to remain silent or of the right not to incriminate oneself </a:t>
            </a:r>
            <a:r>
              <a:rPr lang="en-US" b="1" dirty="0">
                <a:solidFill>
                  <a:srgbClr val="FF0000"/>
                </a:solidFill>
              </a:rPr>
              <a:t>shall not be used against them and shall not be considered to be evidence that they have committed the criminal offence concerned.</a:t>
            </a:r>
          </a:p>
          <a:p>
            <a:pPr algn="just"/>
            <a:endParaRPr lang="en-US" dirty="0"/>
          </a:p>
          <a:p>
            <a:pPr algn="just"/>
            <a:endParaRPr lang="pl-PL" dirty="0"/>
          </a:p>
        </p:txBody>
      </p:sp>
    </p:spTree>
    <p:extLst>
      <p:ext uri="{BB962C8B-B14F-4D97-AF65-F5344CB8AC3E}">
        <p14:creationId xmlns:p14="http://schemas.microsoft.com/office/powerpoint/2010/main" val="13991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DA7DA1-8795-CBAD-013B-2ACF7001110E}"/>
              </a:ext>
            </a:extLst>
          </p:cNvPr>
          <p:cNvSpPr>
            <a:spLocks noGrp="1"/>
          </p:cNvSpPr>
          <p:nvPr>
            <p:ph type="body" sz="quarter" idx="10"/>
          </p:nvPr>
        </p:nvSpPr>
        <p:spPr/>
        <p:txBody>
          <a:bodyPr>
            <a:normAutofit fontScale="77500" lnSpcReduction="20000"/>
          </a:bodyPr>
          <a:lstStyle/>
          <a:p>
            <a:r>
              <a:rPr lang="pl-PL" dirty="0" err="1"/>
              <a:t>Article</a:t>
            </a:r>
            <a:r>
              <a:rPr lang="pl-PL" dirty="0"/>
              <a:t> 7 of the Directive 2016/343</a:t>
            </a:r>
          </a:p>
        </p:txBody>
      </p:sp>
      <p:sp>
        <p:nvSpPr>
          <p:cNvPr id="3" name="Symbol zastępczy tekstu 2">
            <a:extLst>
              <a:ext uri="{FF2B5EF4-FFF2-40B4-BE49-F238E27FC236}">
                <a16:creationId xmlns:a16="http://schemas.microsoft.com/office/drawing/2014/main" id="{502F5318-B108-52EE-C714-D8314FE5215F}"/>
              </a:ext>
            </a:extLst>
          </p:cNvPr>
          <p:cNvSpPr>
            <a:spLocks noGrp="1"/>
          </p:cNvSpPr>
          <p:nvPr>
            <p:ph type="body" sz="quarter" idx="11"/>
          </p:nvPr>
        </p:nvSpPr>
        <p:spPr>
          <a:xfrm>
            <a:off x="234950" y="977900"/>
            <a:ext cx="10605770" cy="5584825"/>
          </a:xfrm>
        </p:spPr>
        <p:txBody>
          <a:bodyPr>
            <a:normAutofit/>
          </a:bodyPr>
          <a:lstStyle/>
          <a:p>
            <a:pPr algn="just"/>
            <a:r>
              <a:rPr lang="pl-PL" b="0" i="0" dirty="0" err="1">
                <a:solidFill>
                  <a:srgbClr val="333333"/>
                </a:solidFill>
                <a:effectLst/>
              </a:rPr>
              <a:t>Evidence</a:t>
            </a:r>
            <a:r>
              <a:rPr lang="pl-PL" b="0" i="0" dirty="0">
                <a:solidFill>
                  <a:srgbClr val="333333"/>
                </a:solidFill>
                <a:effectLst/>
              </a:rPr>
              <a:t> </a:t>
            </a:r>
            <a:r>
              <a:rPr lang="en-US" b="0" i="0" dirty="0">
                <a:solidFill>
                  <a:srgbClr val="333333"/>
                </a:solidFill>
                <a:effectLst/>
              </a:rPr>
              <a:t>which has </a:t>
            </a:r>
            <a:r>
              <a:rPr lang="en-US" b="1" i="0" dirty="0">
                <a:solidFill>
                  <a:srgbClr val="333333"/>
                </a:solidFill>
                <a:effectLst/>
              </a:rPr>
              <a:t>an existence independent of the will of the suspects or accused persons</a:t>
            </a:r>
            <a:r>
              <a:rPr lang="en-US" b="0" i="0" dirty="0">
                <a:solidFill>
                  <a:srgbClr val="333333"/>
                </a:solidFill>
                <a:effectLst/>
              </a:rPr>
              <a:t>.</a:t>
            </a:r>
          </a:p>
          <a:p>
            <a:pPr lvl="1" algn="just"/>
            <a:r>
              <a:rPr lang="pl-PL" dirty="0" err="1"/>
              <a:t>Documents</a:t>
            </a:r>
            <a:r>
              <a:rPr lang="pl-PL" dirty="0"/>
              <a:t> </a:t>
            </a:r>
          </a:p>
          <a:p>
            <a:pPr lvl="1" algn="just"/>
            <a:r>
              <a:rPr lang="pl-PL" dirty="0" err="1"/>
              <a:t>Fingerprints</a:t>
            </a:r>
            <a:r>
              <a:rPr lang="pl-PL" dirty="0"/>
              <a:t> </a:t>
            </a:r>
          </a:p>
          <a:p>
            <a:pPr lvl="1" algn="just"/>
            <a:r>
              <a:rPr lang="pl-PL" dirty="0"/>
              <a:t>DNA </a:t>
            </a:r>
          </a:p>
          <a:p>
            <a:pPr lvl="1" algn="just"/>
            <a:r>
              <a:rPr lang="pl-PL" dirty="0" err="1"/>
              <a:t>Hairs</a:t>
            </a:r>
            <a:endParaRPr lang="pl-PL" dirty="0"/>
          </a:p>
          <a:p>
            <a:pPr lvl="1" algn="just"/>
            <a:r>
              <a:rPr lang="pl-PL" dirty="0"/>
              <a:t>Etc. </a:t>
            </a:r>
          </a:p>
          <a:p>
            <a:pPr lvl="1" algn="just"/>
            <a:endParaRPr lang="pl-PL" dirty="0"/>
          </a:p>
          <a:p>
            <a:pPr algn="just"/>
            <a:r>
              <a:rPr lang="en-US" b="0" i="0" dirty="0">
                <a:solidFill>
                  <a:srgbClr val="0D0D0D"/>
                </a:solidFill>
                <a:effectLst/>
                <a:latin typeface="Söhne"/>
              </a:rPr>
              <a:t>The accused/suspect is not obligated to actively cooperate with the criminal proceedings authority and produce incriminating evidence. However, incriminating evidence may sometimes exist without their will, and they are obliged to allow its collection by the criminal proceedings authority.</a:t>
            </a:r>
            <a:endParaRPr lang="pl-PL" dirty="0"/>
          </a:p>
        </p:txBody>
      </p:sp>
    </p:spTree>
    <p:extLst>
      <p:ext uri="{BB962C8B-B14F-4D97-AF65-F5344CB8AC3E}">
        <p14:creationId xmlns:p14="http://schemas.microsoft.com/office/powerpoint/2010/main" val="385612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DA7DA1-8795-CBAD-013B-2ACF7001110E}"/>
              </a:ext>
            </a:extLst>
          </p:cNvPr>
          <p:cNvSpPr>
            <a:spLocks noGrp="1"/>
          </p:cNvSpPr>
          <p:nvPr>
            <p:ph type="body" sz="quarter" idx="10"/>
          </p:nvPr>
        </p:nvSpPr>
        <p:spPr/>
        <p:txBody>
          <a:bodyPr>
            <a:normAutofit fontScale="77500" lnSpcReduction="20000"/>
          </a:bodyPr>
          <a:lstStyle/>
          <a:p>
            <a:r>
              <a:rPr lang="pl-PL" dirty="0" err="1"/>
              <a:t>Article</a:t>
            </a:r>
            <a:r>
              <a:rPr lang="pl-PL" dirty="0"/>
              <a:t> 7 of the Directive 2016/343</a:t>
            </a:r>
          </a:p>
        </p:txBody>
      </p:sp>
      <p:sp>
        <p:nvSpPr>
          <p:cNvPr id="3" name="Symbol zastępczy tekstu 2">
            <a:extLst>
              <a:ext uri="{FF2B5EF4-FFF2-40B4-BE49-F238E27FC236}">
                <a16:creationId xmlns:a16="http://schemas.microsoft.com/office/drawing/2014/main" id="{502F5318-B108-52EE-C714-D8314FE5215F}"/>
              </a:ext>
            </a:extLst>
          </p:cNvPr>
          <p:cNvSpPr>
            <a:spLocks noGrp="1"/>
          </p:cNvSpPr>
          <p:nvPr>
            <p:ph type="body" sz="quarter" idx="11"/>
          </p:nvPr>
        </p:nvSpPr>
        <p:spPr>
          <a:xfrm>
            <a:off x="234950" y="977900"/>
            <a:ext cx="10605770" cy="5584825"/>
          </a:xfrm>
        </p:spPr>
        <p:txBody>
          <a:bodyPr>
            <a:normAutofit fontScale="92500"/>
          </a:bodyPr>
          <a:lstStyle/>
          <a:p>
            <a:pPr algn="just"/>
            <a:r>
              <a:rPr lang="en-US" b="0" i="0" dirty="0">
                <a:solidFill>
                  <a:srgbClr val="333333"/>
                </a:solidFill>
                <a:effectLst/>
              </a:rPr>
              <a:t>6.   This Article shall not preclude Member States from deciding that, with regard to minor offences, the conduct of the proceedings, or certain stages thereof, may take place in writing or without questioning of the suspect or accused person by the competent authorities in relation to the offence concerned, provided that this complies with the right to a fair trial.</a:t>
            </a:r>
          </a:p>
          <a:p>
            <a:pPr marL="0" indent="0" algn="just">
              <a:buNone/>
            </a:pPr>
            <a:endParaRPr lang="pl-PL" dirty="0">
              <a:solidFill>
                <a:srgbClr val="333333"/>
              </a:solidFill>
            </a:endParaRPr>
          </a:p>
          <a:p>
            <a:pPr marL="0" indent="0" algn="just">
              <a:buNone/>
            </a:pPr>
            <a:r>
              <a:rPr lang="pl-PL" dirty="0">
                <a:solidFill>
                  <a:srgbClr val="333333"/>
                </a:solidFill>
              </a:rPr>
              <a:t>Recital no. 30: </a:t>
            </a:r>
          </a:p>
          <a:p>
            <a:pPr marL="0" indent="0" algn="just">
              <a:buNone/>
            </a:pPr>
            <a:r>
              <a:rPr lang="en-US" dirty="0"/>
              <a:t>The right to remain silent and the right not to incriminate oneself should not preclude Member States from deciding that, with regard to minor offences, such as minor road traffic offences, the conduct of the proceedings, or certain stages thereof, may take place in writing or without questioning of the suspect or accused person by the competent authorities in relation to the offence concerned, provided that this complies with the right to a fair trial.</a:t>
            </a:r>
          </a:p>
          <a:p>
            <a:pPr marL="0" indent="0" algn="just">
              <a:buNone/>
            </a:pPr>
            <a:endParaRPr lang="en-US" dirty="0"/>
          </a:p>
          <a:p>
            <a:pPr marL="0" indent="0" algn="just">
              <a:buNone/>
            </a:pPr>
            <a:endParaRPr lang="pl-PL" dirty="0"/>
          </a:p>
        </p:txBody>
      </p:sp>
    </p:spTree>
    <p:extLst>
      <p:ext uri="{BB962C8B-B14F-4D97-AF65-F5344CB8AC3E}">
        <p14:creationId xmlns:p14="http://schemas.microsoft.com/office/powerpoint/2010/main" val="286254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fika opisująca procedurę postępowania po otrzymaniu wezwania">
            <a:extLst>
              <a:ext uri="{FF2B5EF4-FFF2-40B4-BE49-F238E27FC236}">
                <a16:creationId xmlns:a16="http://schemas.microsoft.com/office/drawing/2014/main" id="{DC6BDA59-2A0C-5693-7C07-C6C4D0C10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60" y="1061403"/>
            <a:ext cx="99822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3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1E2B637-10C8-2922-719B-295CE1183281}"/>
              </a:ext>
            </a:extLst>
          </p:cNvPr>
          <p:cNvSpPr>
            <a:spLocks noGrp="1"/>
          </p:cNvSpPr>
          <p:nvPr>
            <p:ph type="body" sz="quarter" idx="10"/>
          </p:nvPr>
        </p:nvSpPr>
        <p:spPr/>
        <p:txBody>
          <a:bodyPr>
            <a:normAutofit fontScale="77500" lnSpcReduction="20000"/>
          </a:bodyPr>
          <a:lstStyle/>
          <a:p>
            <a:endParaRPr lang="pl-PL"/>
          </a:p>
        </p:txBody>
      </p:sp>
      <p:pic>
        <p:nvPicPr>
          <p:cNvPr id="5" name="Obraz 4">
            <a:extLst>
              <a:ext uri="{FF2B5EF4-FFF2-40B4-BE49-F238E27FC236}">
                <a16:creationId xmlns:a16="http://schemas.microsoft.com/office/drawing/2014/main" id="{04ED9590-A988-6E95-AEEF-8BBECC3AEC62}"/>
              </a:ext>
            </a:extLst>
          </p:cNvPr>
          <p:cNvPicPr>
            <a:picLocks noChangeAspect="1"/>
          </p:cNvPicPr>
          <p:nvPr/>
        </p:nvPicPr>
        <p:blipFill>
          <a:blip r:embed="rId2"/>
          <a:stretch>
            <a:fillRect/>
          </a:stretch>
        </p:blipFill>
        <p:spPr>
          <a:xfrm>
            <a:off x="3049270" y="778359"/>
            <a:ext cx="6306430" cy="5630061"/>
          </a:xfrm>
          <a:prstGeom prst="rect">
            <a:avLst/>
          </a:prstGeom>
        </p:spPr>
      </p:pic>
    </p:spTree>
    <p:extLst>
      <p:ext uri="{BB962C8B-B14F-4D97-AF65-F5344CB8AC3E}">
        <p14:creationId xmlns:p14="http://schemas.microsoft.com/office/powerpoint/2010/main" val="296161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574AC01-FFA8-2F02-15B5-D01EE47C5614}"/>
              </a:ext>
            </a:extLst>
          </p:cNvPr>
          <p:cNvSpPr>
            <a:spLocks noGrp="1"/>
          </p:cNvSpPr>
          <p:nvPr>
            <p:ph type="body" sz="quarter" idx="10"/>
          </p:nvPr>
        </p:nvSpPr>
        <p:spPr/>
        <p:txBody>
          <a:bodyPr>
            <a:normAutofit fontScale="77500" lnSpcReduction="20000"/>
          </a:bodyPr>
          <a:lstStyle/>
          <a:p>
            <a:endParaRPr lang="pl-PL"/>
          </a:p>
        </p:txBody>
      </p:sp>
      <p:pic>
        <p:nvPicPr>
          <p:cNvPr id="4" name="Obraz 3">
            <a:extLst>
              <a:ext uri="{FF2B5EF4-FFF2-40B4-BE49-F238E27FC236}">
                <a16:creationId xmlns:a16="http://schemas.microsoft.com/office/drawing/2014/main" id="{6A4D2EF7-975B-5A6A-3729-DFF4EE42860C}"/>
              </a:ext>
            </a:extLst>
          </p:cNvPr>
          <p:cNvPicPr>
            <a:picLocks noChangeAspect="1"/>
          </p:cNvPicPr>
          <p:nvPr/>
        </p:nvPicPr>
        <p:blipFill>
          <a:blip r:embed="rId2"/>
          <a:stretch>
            <a:fillRect/>
          </a:stretch>
        </p:blipFill>
        <p:spPr>
          <a:xfrm>
            <a:off x="3254249" y="1585655"/>
            <a:ext cx="6354062" cy="3686689"/>
          </a:xfrm>
          <a:prstGeom prst="rect">
            <a:avLst/>
          </a:prstGeom>
        </p:spPr>
      </p:pic>
    </p:spTree>
    <p:extLst>
      <p:ext uri="{BB962C8B-B14F-4D97-AF65-F5344CB8AC3E}">
        <p14:creationId xmlns:p14="http://schemas.microsoft.com/office/powerpoint/2010/main" val="15926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338824-5F1D-75B5-F11C-0448232A4DAD}"/>
              </a:ext>
            </a:extLst>
          </p:cNvPr>
          <p:cNvSpPr>
            <a:spLocks noGrp="1"/>
          </p:cNvSpPr>
          <p:nvPr>
            <p:ph type="body" sz="quarter" idx="10"/>
          </p:nvPr>
        </p:nvSpPr>
        <p:spPr/>
        <p:txBody>
          <a:bodyPr>
            <a:normAutofit fontScale="77500" lnSpcReduction="20000"/>
          </a:bodyPr>
          <a:lstStyle/>
          <a:p>
            <a:r>
              <a:rPr lang="pl-PL" dirty="0"/>
              <a:t>Directive 2016/343 </a:t>
            </a:r>
          </a:p>
        </p:txBody>
      </p:sp>
      <p:pic>
        <p:nvPicPr>
          <p:cNvPr id="1026" name="Picture 2" descr="3: Unfortunately, the presumption of innocence does on always work in... |  Download Scientific Diagram">
            <a:extLst>
              <a:ext uri="{FF2B5EF4-FFF2-40B4-BE49-F238E27FC236}">
                <a16:creationId xmlns:a16="http://schemas.microsoft.com/office/drawing/2014/main" id="{0FAC2889-1E2A-E482-B8D2-EDAB0AC3D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035" y="1633220"/>
            <a:ext cx="245745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EBF4E2D3-F25C-4CD7-B7E5-F3DDAAEBA24F}"/>
              </a:ext>
            </a:extLst>
          </p:cNvPr>
          <p:cNvSpPr txBox="1"/>
          <p:nvPr/>
        </p:nvSpPr>
        <p:spPr>
          <a:xfrm>
            <a:off x="335280" y="1381760"/>
            <a:ext cx="7193280" cy="3046988"/>
          </a:xfrm>
          <a:prstGeom prst="rect">
            <a:avLst/>
          </a:prstGeom>
          <a:noFill/>
        </p:spPr>
        <p:txBody>
          <a:bodyPr wrap="square" rtlCol="0">
            <a:spAutoFit/>
          </a:bodyPr>
          <a:lstStyle/>
          <a:p>
            <a:pPr>
              <a:spcBef>
                <a:spcPts val="0"/>
              </a:spcBef>
              <a:spcAft>
                <a:spcPts val="0"/>
              </a:spcAft>
            </a:pPr>
            <a:r>
              <a:rPr lang="en-US" sz="2400" dirty="0">
                <a:solidFill>
                  <a:srgbClr val="0E101A"/>
                </a:solidFill>
                <a:effectLst/>
              </a:rPr>
              <a:t>Directive 2016/343 establishes two separate guarantees for a suspect/accused person</a:t>
            </a:r>
            <a:r>
              <a:rPr lang="pl-PL" sz="2400" dirty="0">
                <a:solidFill>
                  <a:srgbClr val="0E101A"/>
                </a:solidFill>
                <a:effectLst/>
              </a:rPr>
              <a:t>:</a:t>
            </a:r>
          </a:p>
          <a:p>
            <a:pPr>
              <a:spcBef>
                <a:spcPts val="0"/>
              </a:spcBef>
              <a:spcAft>
                <a:spcPts val="0"/>
              </a:spcAft>
            </a:pPr>
            <a:endParaRPr lang="en-US" sz="2400" dirty="0">
              <a:solidFill>
                <a:srgbClr val="0E101A"/>
              </a:solidFill>
              <a:effectLst/>
            </a:endParaRPr>
          </a:p>
          <a:p>
            <a:pPr>
              <a:spcBef>
                <a:spcPts val="0"/>
              </a:spcBef>
              <a:spcAft>
                <a:spcPts val="0"/>
              </a:spcAft>
            </a:pPr>
            <a:r>
              <a:rPr lang="pl-PL" sz="2400" dirty="0">
                <a:solidFill>
                  <a:srgbClr val="0E101A"/>
                </a:solidFill>
                <a:effectLst/>
              </a:rPr>
              <a:t> - </a:t>
            </a:r>
            <a:r>
              <a:rPr lang="en-US" sz="2400" dirty="0">
                <a:solidFill>
                  <a:srgbClr val="0E101A"/>
                </a:solidFill>
                <a:effectLst/>
              </a:rPr>
              <a:t>presumption of innocence </a:t>
            </a:r>
          </a:p>
          <a:p>
            <a:r>
              <a:rPr lang="pl-PL" sz="2400" dirty="0">
                <a:solidFill>
                  <a:srgbClr val="0E101A"/>
                </a:solidFill>
                <a:effectLst/>
              </a:rPr>
              <a:t> - </a:t>
            </a:r>
            <a:r>
              <a:rPr lang="en-US" sz="2400" dirty="0">
                <a:solidFill>
                  <a:srgbClr val="0E101A"/>
                </a:solidFill>
                <a:effectLst/>
              </a:rPr>
              <a:t>right to be present during the trial</a:t>
            </a:r>
            <a:r>
              <a:rPr lang="pl-PL" sz="2400" dirty="0">
                <a:solidFill>
                  <a:srgbClr val="0E101A"/>
                </a:solidFill>
                <a:effectLst/>
              </a:rPr>
              <a:t> (</a:t>
            </a:r>
            <a:r>
              <a:rPr lang="en-US" sz="2400" dirty="0">
                <a:solidFill>
                  <a:srgbClr val="0E101A"/>
                </a:solidFill>
                <a:effectLst/>
              </a:rPr>
              <a:t>(or when the trial in absentia is possible to conduct) </a:t>
            </a:r>
            <a:endParaRPr lang="pl-PL" sz="2400" dirty="0">
              <a:solidFill>
                <a:srgbClr val="0E101A"/>
              </a:solidFill>
              <a:effectLst/>
            </a:endParaRPr>
          </a:p>
          <a:p>
            <a:pPr>
              <a:spcBef>
                <a:spcPts val="0"/>
              </a:spcBef>
              <a:spcAft>
                <a:spcPts val="0"/>
              </a:spcAft>
            </a:pPr>
            <a:endParaRPr lang="pl-PL" sz="2400" dirty="0">
              <a:solidFill>
                <a:srgbClr val="0E101A"/>
              </a:solidFill>
            </a:endParaRPr>
          </a:p>
          <a:p>
            <a:pPr>
              <a:spcBef>
                <a:spcPts val="0"/>
              </a:spcBef>
              <a:spcAft>
                <a:spcPts val="0"/>
              </a:spcAft>
            </a:pPr>
            <a:endParaRPr lang="en-US" sz="2400" dirty="0">
              <a:solidFill>
                <a:srgbClr val="0E101A"/>
              </a:solidFill>
              <a:effectLst/>
            </a:endParaRPr>
          </a:p>
        </p:txBody>
      </p:sp>
    </p:spTree>
    <p:extLst>
      <p:ext uri="{BB962C8B-B14F-4D97-AF65-F5344CB8AC3E}">
        <p14:creationId xmlns:p14="http://schemas.microsoft.com/office/powerpoint/2010/main" val="167504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BB1E76D-1E3A-88C8-5F7F-7301BE05815C}"/>
              </a:ext>
            </a:extLst>
          </p:cNvPr>
          <p:cNvPicPr>
            <a:picLocks noChangeAspect="1"/>
          </p:cNvPicPr>
          <p:nvPr/>
        </p:nvPicPr>
        <p:blipFill>
          <a:blip r:embed="rId2"/>
          <a:stretch>
            <a:fillRect/>
          </a:stretch>
        </p:blipFill>
        <p:spPr>
          <a:xfrm>
            <a:off x="3696149" y="0"/>
            <a:ext cx="4799701" cy="6858000"/>
          </a:xfrm>
          <a:prstGeom prst="rect">
            <a:avLst/>
          </a:prstGeom>
        </p:spPr>
      </p:pic>
    </p:spTree>
    <p:extLst>
      <p:ext uri="{BB962C8B-B14F-4D97-AF65-F5344CB8AC3E}">
        <p14:creationId xmlns:p14="http://schemas.microsoft.com/office/powerpoint/2010/main" val="201675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err="1"/>
              <a:t>Weh</a:t>
            </a:r>
            <a:r>
              <a:rPr lang="pl-PL" dirty="0"/>
              <a:t> v. Austria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rmAutofit/>
          </a:bodyPr>
          <a:lstStyle/>
          <a:p>
            <a:pPr indent="180340" algn="just">
              <a:spcBef>
                <a:spcPts val="0"/>
              </a:spcBef>
              <a:spcAft>
                <a:spcPts val="0"/>
              </a:spcAft>
            </a:pPr>
            <a:r>
              <a:rPr lang="en-US" sz="2400" b="0" i="0" dirty="0">
                <a:solidFill>
                  <a:srgbClr val="000000"/>
                </a:solidFill>
                <a:effectLst/>
              </a:rPr>
              <a:t>49.  Before turning to the facts of the present case, the Court reiterates that in proceedings originating in an individual application it has to confine itself, as far as possible, to an examination of the concrete case before it (see for instance, </a:t>
            </a:r>
            <a:r>
              <a:rPr lang="en-US" sz="2400" b="0" i="1" dirty="0">
                <a:solidFill>
                  <a:srgbClr val="000000"/>
                </a:solidFill>
                <a:effectLst/>
              </a:rPr>
              <a:t>J.B.</a:t>
            </a:r>
            <a:r>
              <a:rPr lang="en-US" sz="2400" b="0" i="0" dirty="0">
                <a:solidFill>
                  <a:srgbClr val="000000"/>
                </a:solidFill>
                <a:effectLst/>
              </a:rPr>
              <a:t>, cited above, § 63). Consequently, it is only called upon to decide whether, in the circumstances of the present case, the applicant's right to silence and his right not to incriminate himself were violated.</a:t>
            </a:r>
          </a:p>
          <a:p>
            <a:pPr indent="180340" algn="just">
              <a:spcBef>
                <a:spcPts val="0"/>
              </a:spcBef>
              <a:spcAft>
                <a:spcPts val="0"/>
              </a:spcAft>
            </a:pPr>
            <a:r>
              <a:rPr lang="en-US" sz="2400" b="0" i="0" dirty="0">
                <a:solidFill>
                  <a:srgbClr val="000000"/>
                </a:solidFill>
                <a:effectLst/>
              </a:rPr>
              <a:t>50.   </a:t>
            </a:r>
            <a:r>
              <a:rPr lang="en-US" sz="2400" b="1" i="0" dirty="0">
                <a:solidFill>
                  <a:srgbClr val="000000"/>
                </a:solidFill>
                <a:effectLst/>
              </a:rPr>
              <a:t>The heart of the applicant's complaint is that he was punished for failure to give information which may have incriminated him in the context of criminal proceedings for speeding. However, neither at the time when the applicant was requested to disclose the driver of his car nor thereafter were these proceedings conducted against him.</a:t>
            </a:r>
          </a:p>
          <a:p>
            <a:pPr indent="180340" algn="just">
              <a:spcBef>
                <a:spcPts val="0"/>
              </a:spcBef>
              <a:spcAft>
                <a:spcPts val="0"/>
              </a:spcAft>
            </a:pPr>
            <a:r>
              <a:rPr lang="en-US" sz="2400" b="0" i="0" dirty="0">
                <a:solidFill>
                  <a:srgbClr val="000000"/>
                </a:solidFill>
                <a:effectLst/>
              </a:rPr>
              <a:t>51.  Thus, the present case is not one concerned with the use of compulsorily obtained information in subsequent criminal proceedings (see the cases referred to above, paragraph 43).</a:t>
            </a:r>
          </a:p>
          <a:p>
            <a:pPr algn="just"/>
            <a:endParaRPr lang="pl-PL" sz="2400" dirty="0"/>
          </a:p>
        </p:txBody>
      </p:sp>
    </p:spTree>
    <p:extLst>
      <p:ext uri="{BB962C8B-B14F-4D97-AF65-F5344CB8AC3E}">
        <p14:creationId xmlns:p14="http://schemas.microsoft.com/office/powerpoint/2010/main" val="1112137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err="1"/>
              <a:t>Weh</a:t>
            </a:r>
            <a:r>
              <a:rPr lang="pl-PL" dirty="0"/>
              <a:t> v. Austria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rmAutofit lnSpcReduction="10000"/>
          </a:bodyPr>
          <a:lstStyle/>
          <a:p>
            <a:pPr indent="180340" algn="just">
              <a:spcBef>
                <a:spcPts val="0"/>
              </a:spcBef>
              <a:spcAft>
                <a:spcPts val="0"/>
              </a:spcAft>
            </a:pPr>
            <a:r>
              <a:rPr lang="en-US" sz="2400" b="0" i="0" dirty="0">
                <a:solidFill>
                  <a:srgbClr val="000000"/>
                </a:solidFill>
                <a:effectLst/>
              </a:rPr>
              <a:t>52.  Moreover, the present case differs from the group of cases in which persons, against whom criminal proceedings were pending or were at least anticipated, were compelled on pain of a penalty to give potentially incriminating information. In </a:t>
            </a:r>
            <a:r>
              <a:rPr lang="en-US" sz="2400" b="0" i="1" dirty="0">
                <a:solidFill>
                  <a:srgbClr val="000000"/>
                </a:solidFill>
                <a:effectLst/>
              </a:rPr>
              <a:t>J.B.</a:t>
            </a:r>
            <a:r>
              <a:rPr lang="en-US" sz="2400" b="0" i="0" dirty="0">
                <a:solidFill>
                  <a:srgbClr val="000000"/>
                </a:solidFill>
                <a:effectLst/>
              </a:rPr>
              <a:t> (cited above) mixed tax-evasion and tax-assessment proceedings had already been opened against the applicant when he was requested to provide information on investments made by him. In </a:t>
            </a:r>
            <a:r>
              <a:rPr lang="en-US" sz="2400" b="0" i="1" dirty="0">
                <a:solidFill>
                  <a:srgbClr val="000000"/>
                </a:solidFill>
                <a:effectLst/>
              </a:rPr>
              <a:t>Funke</a:t>
            </a:r>
            <a:r>
              <a:rPr lang="en-US" sz="2400" b="0" i="0" dirty="0">
                <a:solidFill>
                  <a:srgbClr val="000000"/>
                </a:solidFill>
                <a:effectLst/>
              </a:rPr>
              <a:t> and in </a:t>
            </a:r>
            <a:r>
              <a:rPr lang="en-US" sz="2400" b="0" i="1" dirty="0">
                <a:solidFill>
                  <a:srgbClr val="000000"/>
                </a:solidFill>
                <a:effectLst/>
              </a:rPr>
              <a:t>Heaney and </a:t>
            </a:r>
            <a:r>
              <a:rPr lang="en-US" sz="2400" b="0" i="1" dirty="0" err="1">
                <a:solidFill>
                  <a:srgbClr val="000000"/>
                </a:solidFill>
                <a:effectLst/>
              </a:rPr>
              <a:t>McGuinnes</a:t>
            </a:r>
            <a:r>
              <a:rPr lang="en-US" sz="2400" b="0" i="1" dirty="0">
                <a:solidFill>
                  <a:srgbClr val="000000"/>
                </a:solidFill>
                <a:effectLst/>
              </a:rPr>
              <a:t> </a:t>
            </a:r>
            <a:r>
              <a:rPr lang="en-US" sz="2400" b="0" i="0" dirty="0">
                <a:solidFill>
                  <a:srgbClr val="000000"/>
                </a:solidFill>
                <a:effectLst/>
              </a:rPr>
              <a:t>(both cited above) criminal proceedings were anticipated, though they had not been formally opened, at the time the respective applicants were required to give potentially incriminating information. In </a:t>
            </a:r>
            <a:r>
              <a:rPr lang="en-US" sz="2400" b="0" i="1" dirty="0">
                <a:solidFill>
                  <a:srgbClr val="000000"/>
                </a:solidFill>
                <a:effectLst/>
              </a:rPr>
              <a:t>Funke</a:t>
            </a:r>
            <a:r>
              <a:rPr lang="en-US" sz="2400" b="0" i="0" dirty="0">
                <a:solidFill>
                  <a:srgbClr val="000000"/>
                </a:solidFill>
                <a:effectLst/>
              </a:rPr>
              <a:t> the customs authorities had a specific suspicion against the applicant, in </a:t>
            </a:r>
            <a:r>
              <a:rPr lang="en-US" sz="2400" b="0" i="1" dirty="0">
                <a:solidFill>
                  <a:srgbClr val="000000"/>
                </a:solidFill>
                <a:effectLst/>
              </a:rPr>
              <a:t>Heaney and McGuinness</a:t>
            </a:r>
            <a:r>
              <a:rPr lang="en-US" sz="2400" b="0" i="0" dirty="0">
                <a:solidFill>
                  <a:srgbClr val="000000"/>
                </a:solidFill>
                <a:effectLst/>
              </a:rPr>
              <a:t> the applicants had been arrested on suspicion of terrorist offences.</a:t>
            </a:r>
          </a:p>
          <a:p>
            <a:pPr indent="180340" algn="just">
              <a:spcBef>
                <a:spcPts val="0"/>
              </a:spcBef>
              <a:spcAft>
                <a:spcPts val="0"/>
              </a:spcAft>
            </a:pPr>
            <a:r>
              <a:rPr lang="en-US" sz="2400" b="0" i="0" dirty="0">
                <a:solidFill>
                  <a:srgbClr val="000000"/>
                </a:solidFill>
                <a:effectLst/>
              </a:rPr>
              <a:t>53.  In the present case the proceedings for speeding were conducted against unknown offenders, when the authorities requested the applicant under section 103 § 2 of the Motor Vehicles Act to disclose who had been driving his car on 5 March 1995. There were clearly no proceedings for speeding pending against the applicant and it cannot even be said that they were anticipated as the authorities did not have any element of suspicion against him.</a:t>
            </a:r>
          </a:p>
        </p:txBody>
      </p:sp>
    </p:spTree>
    <p:extLst>
      <p:ext uri="{BB962C8B-B14F-4D97-AF65-F5344CB8AC3E}">
        <p14:creationId xmlns:p14="http://schemas.microsoft.com/office/powerpoint/2010/main" val="58616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err="1"/>
              <a:t>Weh</a:t>
            </a:r>
            <a:r>
              <a:rPr lang="pl-PL" dirty="0"/>
              <a:t> v. Austria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rmAutofit/>
          </a:bodyPr>
          <a:lstStyle/>
          <a:p>
            <a:pPr indent="180340" algn="just">
              <a:spcBef>
                <a:spcPts val="0"/>
              </a:spcBef>
              <a:spcAft>
                <a:spcPts val="0"/>
              </a:spcAft>
            </a:pPr>
            <a:r>
              <a:rPr lang="en-US" sz="2400" b="0" i="0" dirty="0">
                <a:solidFill>
                  <a:srgbClr val="000000"/>
                </a:solidFill>
                <a:effectLst/>
              </a:rPr>
              <a:t>54.  There is nothing to show that the applicant was “substantially affected” so as to consider him being “charged” with the offence of speeding within the autonomous meaning of Article 6 § 1 (see </a:t>
            </a:r>
            <a:r>
              <a:rPr lang="en-US" sz="2400" b="0" i="1" dirty="0">
                <a:solidFill>
                  <a:srgbClr val="000000"/>
                </a:solidFill>
                <a:effectLst/>
              </a:rPr>
              <a:t>Heaney and</a:t>
            </a:r>
            <a:r>
              <a:rPr lang="en-US" sz="2400" b="0" i="0" dirty="0">
                <a:solidFill>
                  <a:srgbClr val="000000"/>
                </a:solidFill>
                <a:effectLst/>
              </a:rPr>
              <a:t> </a:t>
            </a:r>
            <a:r>
              <a:rPr lang="en-US" sz="2400" b="0" i="1" dirty="0">
                <a:solidFill>
                  <a:srgbClr val="000000"/>
                </a:solidFill>
                <a:effectLst/>
              </a:rPr>
              <a:t>McGuinness</a:t>
            </a:r>
            <a:r>
              <a:rPr lang="en-US" sz="2400" b="0" i="0" dirty="0">
                <a:solidFill>
                  <a:srgbClr val="000000"/>
                </a:solidFill>
                <a:effectLst/>
              </a:rPr>
              <a:t>, cited above, § 41, with a reference to </a:t>
            </a:r>
            <a:r>
              <a:rPr lang="en-US" sz="2400" b="0" i="1" dirty="0">
                <a:solidFill>
                  <a:srgbClr val="000000"/>
                </a:solidFill>
                <a:effectLst/>
              </a:rPr>
              <a:t>Serves</a:t>
            </a:r>
            <a:r>
              <a:rPr lang="en-US" sz="2400" b="0" i="0" dirty="0">
                <a:solidFill>
                  <a:srgbClr val="000000"/>
                </a:solidFill>
                <a:effectLst/>
              </a:rPr>
              <a:t>, also cited above, p. 2172, § 42). It was merely in his capacity as the registered car owner that he was required to give information. Moreover, he was only required to state a simple fact – namely who had been the driver of his car – which is not in itself incriminating.</a:t>
            </a:r>
          </a:p>
          <a:p>
            <a:pPr indent="180340" algn="just">
              <a:spcBef>
                <a:spcPts val="0"/>
              </a:spcBef>
              <a:spcAft>
                <a:spcPts val="0"/>
              </a:spcAft>
            </a:pPr>
            <a:r>
              <a:rPr lang="en-US" sz="2400" b="1" i="0" dirty="0">
                <a:solidFill>
                  <a:srgbClr val="000000"/>
                </a:solidFill>
                <a:effectLst/>
              </a:rPr>
              <a:t>55.  In addition, although this is not a decisive element in itself, the Court notes that the applicant did not refuse to give information, but exonerated himself in that he informed the authorities that a third person had been driving at the relevant time. He was punished under section 103 § 2 of the Motor Vehicles Act only on account of the fact that he had given inaccurate information as he had failed to indicate the person's complete address. Neither in the domestic proceedings nor before the Court did he ever allege that he had been the driver of the car at the time of the offence.</a:t>
            </a:r>
          </a:p>
        </p:txBody>
      </p:sp>
    </p:spTree>
    <p:extLst>
      <p:ext uri="{BB962C8B-B14F-4D97-AF65-F5344CB8AC3E}">
        <p14:creationId xmlns:p14="http://schemas.microsoft.com/office/powerpoint/2010/main" val="311469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err="1"/>
              <a:t>Weh</a:t>
            </a:r>
            <a:r>
              <a:rPr lang="pl-PL" dirty="0"/>
              <a:t> v. Austria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rmAutofit/>
          </a:bodyPr>
          <a:lstStyle/>
          <a:p>
            <a:pPr indent="180340" algn="just">
              <a:spcBef>
                <a:spcPts val="0"/>
              </a:spcBef>
              <a:spcAft>
                <a:spcPts val="0"/>
              </a:spcAft>
            </a:pPr>
            <a:r>
              <a:rPr lang="en-US" sz="2400" b="0" i="0" dirty="0">
                <a:solidFill>
                  <a:srgbClr val="000000"/>
                </a:solidFill>
                <a:effectLst/>
              </a:rPr>
              <a:t>56. The Court reiterates that it is not called upon to pronounce on the existence or otherwise of potential violations of the Convention (see </a:t>
            </a:r>
            <a:r>
              <a:rPr lang="en-US" sz="2400" b="0" i="1" dirty="0">
                <a:solidFill>
                  <a:srgbClr val="000000"/>
                </a:solidFill>
                <a:effectLst/>
              </a:rPr>
              <a:t>mutatis</a:t>
            </a:r>
            <a:r>
              <a:rPr lang="en-US" sz="2400" b="0" i="0" dirty="0">
                <a:solidFill>
                  <a:srgbClr val="000000"/>
                </a:solidFill>
                <a:effectLst/>
              </a:rPr>
              <a:t> </a:t>
            </a:r>
            <a:r>
              <a:rPr lang="en-US" sz="2400" b="0" i="1" dirty="0">
                <a:solidFill>
                  <a:srgbClr val="000000"/>
                </a:solidFill>
                <a:effectLst/>
              </a:rPr>
              <a:t>mutandis, Soering v. the United Kingdom</a:t>
            </a:r>
            <a:r>
              <a:rPr lang="en-US" sz="2400" b="0" i="0" dirty="0">
                <a:solidFill>
                  <a:srgbClr val="000000"/>
                </a:solidFill>
                <a:effectLst/>
              </a:rPr>
              <a:t>, judgment of 7 July 1989, Series A no. 161, p. 35, § 90). It considers that, in the present case, the link between the applicant's obligation under section 130 § 2 of the Motor Vehicles Act to disclose the driver of his car and possible criminal proceedings for speeding against him remains remote and hypothetical. However, without a sufficiently concrete link with these criminal proceedings the use of compulsory powers (i.e. the imposition of a fine) to obtain information does not raise an issue with regard to the applicant's right to remain silent and the privilege against self-incrimination.</a:t>
            </a:r>
          </a:p>
        </p:txBody>
      </p:sp>
    </p:spTree>
    <p:extLst>
      <p:ext uri="{BB962C8B-B14F-4D97-AF65-F5344CB8AC3E}">
        <p14:creationId xmlns:p14="http://schemas.microsoft.com/office/powerpoint/2010/main" val="3316341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marL="431800" indent="0" algn="just">
              <a:spcBef>
                <a:spcPts val="0"/>
              </a:spcBef>
              <a:spcAft>
                <a:spcPts val="600"/>
              </a:spcAft>
              <a:buNone/>
            </a:pPr>
            <a:r>
              <a:rPr lang="en-US" sz="2000" b="0" i="1" dirty="0">
                <a:solidFill>
                  <a:srgbClr val="000000"/>
                </a:solidFill>
                <a:effectLst/>
              </a:rPr>
              <a:t>(</a:t>
            </a:r>
            <a:r>
              <a:rPr lang="en-US" sz="2000" b="0" i="1" dirty="0" err="1">
                <a:solidFill>
                  <a:srgbClr val="000000"/>
                </a:solidFill>
                <a:effectLst/>
              </a:rPr>
              <a:t>i</a:t>
            </a:r>
            <a:r>
              <a:rPr lang="en-US" sz="2000" b="0" i="1" dirty="0">
                <a:solidFill>
                  <a:srgbClr val="000000"/>
                </a:solidFill>
                <a:effectLst/>
              </a:rPr>
              <a:t>)</a:t>
            </a:r>
            <a:r>
              <a:rPr lang="en-US" sz="2000" b="0" i="0" dirty="0">
                <a:solidFill>
                  <a:srgbClr val="000000"/>
                </a:solidFill>
                <a:effectLst/>
              </a:rPr>
              <a:t>     </a:t>
            </a:r>
            <a:r>
              <a:rPr lang="en-US" sz="2000" b="0" i="1" dirty="0">
                <a:solidFill>
                  <a:srgbClr val="000000"/>
                </a:solidFill>
                <a:effectLst/>
              </a:rPr>
              <a:t>The right to a fair trial under Article 6 § 1 of the Convention</a:t>
            </a:r>
            <a:endParaRPr lang="en-US" sz="2000" b="0" i="0" dirty="0">
              <a:solidFill>
                <a:srgbClr val="000000"/>
              </a:solidFill>
              <a:effectLst/>
            </a:endParaRPr>
          </a:p>
          <a:p>
            <a:pPr indent="180340" algn="just">
              <a:spcBef>
                <a:spcPts val="0"/>
              </a:spcBef>
              <a:spcAft>
                <a:spcPts val="0"/>
              </a:spcAft>
            </a:pPr>
            <a:r>
              <a:rPr lang="en-US" sz="2000" b="0" i="0" dirty="0">
                <a:solidFill>
                  <a:srgbClr val="000000"/>
                </a:solidFill>
                <a:effectLst/>
              </a:rPr>
              <a:t>60.  The right to a fair trial under Article 6 § 1 is an unqualified right. However, what constitutes a fair trial cannot be the subject of a single unvarying rule but must depend on the circumstances of the particular case (see </a:t>
            </a:r>
            <a:r>
              <a:rPr lang="en-US" sz="2000" b="0" i="1" dirty="0">
                <a:solidFill>
                  <a:srgbClr val="000000"/>
                </a:solidFill>
                <a:effectLst/>
              </a:rPr>
              <a:t>O’Halloran and Francis v. the United Kingdom</a:t>
            </a:r>
            <a:r>
              <a:rPr lang="en-US" sz="2000" b="0" i="0" dirty="0">
                <a:solidFill>
                  <a:srgbClr val="000000"/>
                </a:solidFill>
                <a:effectLst/>
              </a:rPr>
              <a:t> [GC], nos. </a:t>
            </a:r>
            <a:r>
              <a:rPr lang="en-US" sz="2000" b="0" i="0" u="sng" dirty="0">
                <a:solidFill>
                  <a:srgbClr val="0069D6"/>
                </a:solidFill>
                <a:effectLst/>
                <a:hlinkClick r:id="rId2"/>
              </a:rPr>
              <a:t>15809/02</a:t>
            </a:r>
            <a:r>
              <a:rPr lang="en-US" sz="2000" b="0" i="0" dirty="0">
                <a:solidFill>
                  <a:srgbClr val="000000"/>
                </a:solidFill>
                <a:effectLst/>
              </a:rPr>
              <a:t> and </a:t>
            </a:r>
            <a:r>
              <a:rPr lang="en-US" sz="2000" b="0" i="0" u="sng" dirty="0">
                <a:solidFill>
                  <a:srgbClr val="0069D6"/>
                </a:solidFill>
                <a:effectLst/>
                <a:hlinkClick r:id="rId3"/>
              </a:rPr>
              <a:t>25624/02</a:t>
            </a:r>
            <a:r>
              <a:rPr lang="en-US" sz="2000" b="0" i="0" dirty="0">
                <a:solidFill>
                  <a:srgbClr val="000000"/>
                </a:solidFill>
                <a:effectLst/>
              </a:rPr>
              <a:t>, § 53, ECHR 2007‑III). The Court’s primary concern under Article 6 § 1 is to evaluate the overall fairness of the criminal proceedings (see, among many other authorities, </a:t>
            </a:r>
            <a:r>
              <a:rPr lang="en-US" sz="2000" b="0" i="1" dirty="0" err="1">
                <a:solidFill>
                  <a:srgbClr val="000000"/>
                </a:solidFill>
                <a:effectLst/>
              </a:rPr>
              <a:t>Beuze</a:t>
            </a:r>
            <a:r>
              <a:rPr lang="en-US" sz="2000" b="0" i="1" dirty="0">
                <a:solidFill>
                  <a:srgbClr val="000000"/>
                </a:solidFill>
                <a:effectLst/>
              </a:rPr>
              <a:t> v. Belgium</a:t>
            </a:r>
            <a:r>
              <a:rPr lang="en-US" sz="2000" b="0" i="0" dirty="0">
                <a:solidFill>
                  <a:srgbClr val="000000"/>
                </a:solidFill>
                <a:effectLst/>
              </a:rPr>
              <a:t> [GC], no. </a:t>
            </a:r>
            <a:r>
              <a:rPr lang="en-US" sz="2000" b="0" i="0" u="sng" dirty="0">
                <a:solidFill>
                  <a:srgbClr val="0069D6"/>
                </a:solidFill>
                <a:effectLst/>
                <a:hlinkClick r:id="rId4"/>
              </a:rPr>
              <a:t>71409/10</a:t>
            </a:r>
            <a:r>
              <a:rPr lang="en-US" sz="2000" b="0" i="0" dirty="0">
                <a:solidFill>
                  <a:srgbClr val="000000"/>
                </a:solidFill>
                <a:effectLst/>
              </a:rPr>
              <a:t>, § 120, 9 November 2018).</a:t>
            </a:r>
          </a:p>
          <a:p>
            <a:pPr indent="180340" algn="just">
              <a:spcBef>
                <a:spcPts val="0"/>
              </a:spcBef>
              <a:spcAft>
                <a:spcPts val="0"/>
              </a:spcAft>
            </a:pPr>
            <a:r>
              <a:rPr lang="en-US" sz="2000" b="0" i="0" dirty="0">
                <a:solidFill>
                  <a:srgbClr val="000000"/>
                </a:solidFill>
                <a:effectLst/>
              </a:rPr>
              <a:t>61.  Compliance with the requirements of a fair trial must be examined in each case, having regard to the development of the proceedings as a whole and not on the basis of an isolated consideration of one particular aspect or one particular incident, although it cannot be excluded that a specific factor may be so decisive as to enable the fairness of the trial to be assessed at an earlier stage in the proceedings (see, </a:t>
            </a:r>
            <a:r>
              <a:rPr lang="en-US" sz="2000" b="0" i="1" dirty="0">
                <a:solidFill>
                  <a:srgbClr val="000000"/>
                </a:solidFill>
                <a:effectLst/>
              </a:rPr>
              <a:t>inter alia</a:t>
            </a:r>
            <a:r>
              <a:rPr lang="en-US" sz="2000" b="0" i="0" dirty="0">
                <a:solidFill>
                  <a:srgbClr val="000000"/>
                </a:solidFill>
                <a:effectLst/>
              </a:rPr>
              <a:t>, </a:t>
            </a:r>
            <a:r>
              <a:rPr lang="en-US" sz="2000" b="0" i="1" dirty="0">
                <a:solidFill>
                  <a:srgbClr val="000000"/>
                </a:solidFill>
                <a:effectLst/>
              </a:rPr>
              <a:t>Ibrahim and Others v. the United Kingdom</a:t>
            </a:r>
            <a:r>
              <a:rPr lang="en-US" sz="2000" b="0" i="0" dirty="0">
                <a:solidFill>
                  <a:srgbClr val="000000"/>
                </a:solidFill>
                <a:effectLst/>
              </a:rPr>
              <a:t> [GC], nos. </a:t>
            </a:r>
            <a:r>
              <a:rPr lang="en-US" sz="2000" b="0" i="0" u="sng" dirty="0">
                <a:solidFill>
                  <a:srgbClr val="0069D6"/>
                </a:solidFill>
                <a:effectLst/>
                <a:hlinkClick r:id="rId5"/>
              </a:rPr>
              <a:t>50541/08</a:t>
            </a:r>
            <a:r>
              <a:rPr lang="en-US" sz="2000" b="0" i="0" dirty="0">
                <a:solidFill>
                  <a:srgbClr val="000000"/>
                </a:solidFill>
                <a:effectLst/>
              </a:rPr>
              <a:t> and 3 others, § 251, 13 September 2016, and </a:t>
            </a:r>
            <a:r>
              <a:rPr lang="en-US" sz="2000" b="0" i="1" dirty="0" err="1">
                <a:solidFill>
                  <a:srgbClr val="000000"/>
                </a:solidFill>
                <a:effectLst/>
              </a:rPr>
              <a:t>Beuze</a:t>
            </a:r>
            <a:r>
              <a:rPr lang="en-US" sz="2000" b="0" i="0" dirty="0">
                <a:solidFill>
                  <a:srgbClr val="000000"/>
                </a:solidFill>
                <a:effectLst/>
              </a:rPr>
              <a:t>, cited above, §§ 121-22).</a:t>
            </a:r>
          </a:p>
          <a:p>
            <a:pPr indent="180340" algn="just">
              <a:spcBef>
                <a:spcPts val="0"/>
              </a:spcBef>
              <a:spcAft>
                <a:spcPts val="0"/>
              </a:spcAft>
            </a:pPr>
            <a:r>
              <a:rPr lang="en-US" sz="2000" b="0" i="0" dirty="0">
                <a:solidFill>
                  <a:srgbClr val="000000"/>
                </a:solidFill>
                <a:effectLst/>
              </a:rPr>
              <a:t>62.  The Court has found that cases concerning tax reassessments – or tax fines – differ from the hard core of criminal law for the purposes of the Convention, and that, consequently, the guarantees of Article 6 under its criminal head will not necessarily apply with their full stringency (see </a:t>
            </a:r>
            <a:r>
              <a:rPr lang="en-US" sz="2000" b="0" i="1" dirty="0" err="1">
                <a:solidFill>
                  <a:srgbClr val="000000"/>
                </a:solidFill>
                <a:effectLst/>
              </a:rPr>
              <a:t>Jussila</a:t>
            </a:r>
            <a:r>
              <a:rPr lang="en-US" sz="2000" b="0" i="0" dirty="0">
                <a:solidFill>
                  <a:srgbClr val="000000"/>
                </a:solidFill>
                <a:effectLst/>
              </a:rPr>
              <a:t>, cited above, § 43; </a:t>
            </a:r>
            <a:r>
              <a:rPr lang="en-US" sz="2000" b="0" i="1" dirty="0" err="1">
                <a:solidFill>
                  <a:srgbClr val="000000"/>
                </a:solidFill>
                <a:effectLst/>
              </a:rPr>
              <a:t>Segame</a:t>
            </a:r>
            <a:r>
              <a:rPr lang="en-US" sz="2000" b="0" i="1" dirty="0">
                <a:solidFill>
                  <a:srgbClr val="000000"/>
                </a:solidFill>
                <a:effectLst/>
              </a:rPr>
              <a:t> SA v. France</a:t>
            </a:r>
            <a:r>
              <a:rPr lang="en-US" sz="2000" b="0" i="0" dirty="0">
                <a:solidFill>
                  <a:srgbClr val="000000"/>
                </a:solidFill>
                <a:effectLst/>
              </a:rPr>
              <a:t>, no. </a:t>
            </a:r>
            <a:r>
              <a:rPr lang="en-US" sz="2000" b="0" i="0" u="sng" dirty="0">
                <a:solidFill>
                  <a:srgbClr val="0069D6"/>
                </a:solidFill>
                <a:effectLst/>
                <a:hlinkClick r:id="rId6"/>
              </a:rPr>
              <a:t>4837/06</a:t>
            </a:r>
            <a:r>
              <a:rPr lang="en-US" sz="2000" b="0" i="0" dirty="0">
                <a:solidFill>
                  <a:srgbClr val="000000"/>
                </a:solidFill>
                <a:effectLst/>
              </a:rPr>
              <a:t>, § 59, ECHR 2012; </a:t>
            </a:r>
            <a:r>
              <a:rPr lang="en-US" sz="2000" b="0" i="1" dirty="0">
                <a:solidFill>
                  <a:srgbClr val="000000"/>
                </a:solidFill>
                <a:effectLst/>
              </a:rPr>
              <a:t>Chap Ltd v. Armenia</a:t>
            </a:r>
            <a:r>
              <a:rPr lang="en-US" sz="2000" b="0" i="0" dirty="0">
                <a:solidFill>
                  <a:srgbClr val="000000"/>
                </a:solidFill>
                <a:effectLst/>
              </a:rPr>
              <a:t>, no. </a:t>
            </a:r>
            <a:r>
              <a:rPr lang="en-US" sz="2000" b="0" i="0" u="sng" dirty="0">
                <a:solidFill>
                  <a:srgbClr val="0069D6"/>
                </a:solidFill>
                <a:effectLst/>
                <a:hlinkClick r:id="rId7"/>
              </a:rPr>
              <a:t>15485/09</a:t>
            </a:r>
            <a:r>
              <a:rPr lang="en-US" sz="2000" b="0" i="0" dirty="0">
                <a:solidFill>
                  <a:srgbClr val="000000"/>
                </a:solidFill>
                <a:effectLst/>
              </a:rPr>
              <a:t>, §§ 41 and 44, 4 May 2017; and, in the context of a complaint under Article 4 of Protocol No. 7, </a:t>
            </a:r>
            <a:r>
              <a:rPr lang="en-US" sz="2000" b="0" i="1" dirty="0">
                <a:solidFill>
                  <a:srgbClr val="000000"/>
                </a:solidFill>
                <a:effectLst/>
              </a:rPr>
              <a:t>A and B v. Norway</a:t>
            </a:r>
            <a:r>
              <a:rPr lang="en-US" sz="2000" b="0" i="0" dirty="0">
                <a:solidFill>
                  <a:srgbClr val="000000"/>
                </a:solidFill>
                <a:effectLst/>
              </a:rPr>
              <a:t> [GC], nos. </a:t>
            </a:r>
            <a:r>
              <a:rPr lang="en-US" sz="2000" b="0" i="0" u="sng" dirty="0">
                <a:solidFill>
                  <a:srgbClr val="0069D6"/>
                </a:solidFill>
                <a:effectLst/>
                <a:hlinkClick r:id="rId8"/>
              </a:rPr>
              <a:t>24130/11</a:t>
            </a:r>
            <a:r>
              <a:rPr lang="en-US" sz="2000" b="0" i="0" dirty="0">
                <a:solidFill>
                  <a:srgbClr val="000000"/>
                </a:solidFill>
                <a:effectLst/>
              </a:rPr>
              <a:t> and </a:t>
            </a:r>
            <a:r>
              <a:rPr lang="en-US" sz="2000" b="0" i="0" u="sng" dirty="0">
                <a:solidFill>
                  <a:srgbClr val="0069D6"/>
                </a:solidFill>
                <a:effectLst/>
                <a:hlinkClick r:id="rId9"/>
              </a:rPr>
              <a:t>29758/11</a:t>
            </a:r>
            <a:r>
              <a:rPr lang="en-US" sz="2000" b="0" i="0" dirty="0">
                <a:solidFill>
                  <a:srgbClr val="000000"/>
                </a:solidFill>
                <a:effectLst/>
              </a:rPr>
              <a:t>, § 133, 15 November 2016).</a:t>
            </a:r>
          </a:p>
        </p:txBody>
      </p:sp>
    </p:spTree>
    <p:extLst>
      <p:ext uri="{BB962C8B-B14F-4D97-AF65-F5344CB8AC3E}">
        <p14:creationId xmlns:p14="http://schemas.microsoft.com/office/powerpoint/2010/main" val="647233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marL="648335" indent="-216535" algn="just">
              <a:spcBef>
                <a:spcPts val="1400"/>
              </a:spcBef>
              <a:spcAft>
                <a:spcPts val="600"/>
              </a:spcAft>
            </a:pPr>
            <a:r>
              <a:rPr lang="en-US" sz="2200" b="0" i="1" dirty="0">
                <a:solidFill>
                  <a:srgbClr val="000000"/>
                </a:solidFill>
                <a:effectLst/>
              </a:rPr>
              <a:t>(ii)</a:t>
            </a:r>
            <a:r>
              <a:rPr lang="en-US" sz="2200" b="0" i="0" dirty="0">
                <a:solidFill>
                  <a:srgbClr val="000000"/>
                </a:solidFill>
                <a:effectLst/>
              </a:rPr>
              <a:t>   </a:t>
            </a:r>
            <a:r>
              <a:rPr lang="en-US" sz="2200" b="0" i="1" dirty="0">
                <a:solidFill>
                  <a:srgbClr val="000000"/>
                </a:solidFill>
                <a:effectLst/>
              </a:rPr>
              <a:t>General approach to the privilege against self-incrimination</a:t>
            </a:r>
            <a:endParaRPr lang="en-US" sz="2200" b="0" i="0" dirty="0">
              <a:solidFill>
                <a:srgbClr val="000000"/>
              </a:solidFill>
              <a:effectLst/>
            </a:endParaRPr>
          </a:p>
          <a:p>
            <a:pPr indent="180340" algn="just">
              <a:spcBef>
                <a:spcPts val="0"/>
              </a:spcBef>
              <a:spcAft>
                <a:spcPts val="0"/>
              </a:spcAft>
            </a:pPr>
            <a:r>
              <a:rPr lang="en-US" sz="2200" b="0" i="0" dirty="0">
                <a:solidFill>
                  <a:srgbClr val="000000"/>
                </a:solidFill>
                <a:effectLst/>
              </a:rPr>
              <a:t>63.  The Court has held that the right to remain silent and the right not to incriminate oneself are generally </a:t>
            </a:r>
            <a:r>
              <a:rPr lang="en-US" sz="2200" b="0" i="0" dirty="0" err="1">
                <a:solidFill>
                  <a:srgbClr val="000000"/>
                </a:solidFill>
                <a:effectLst/>
              </a:rPr>
              <a:t>recognised</a:t>
            </a:r>
            <a:r>
              <a:rPr lang="en-US" sz="2200" b="0" i="0" dirty="0">
                <a:solidFill>
                  <a:srgbClr val="000000"/>
                </a:solidFill>
                <a:effectLst/>
              </a:rPr>
              <a:t> international standards which lie at the heart of the concept of a fair procedure under Article 6 of the Convention. Their rationale lies, </a:t>
            </a:r>
            <a:r>
              <a:rPr lang="en-US" sz="2200" b="0" i="1" dirty="0">
                <a:solidFill>
                  <a:srgbClr val="000000"/>
                </a:solidFill>
                <a:effectLst/>
              </a:rPr>
              <a:t>inter alia</a:t>
            </a:r>
            <a:r>
              <a:rPr lang="en-US" sz="2200" b="0" i="0" dirty="0">
                <a:solidFill>
                  <a:srgbClr val="000000"/>
                </a:solidFill>
                <a:effectLst/>
              </a:rPr>
              <a:t>, in the protection of the accused against improper compulsion by the authorities, thereby contributing to the avoidance of miscarriages of justice and to the fulfilment of the aims of Article 6 (see </a:t>
            </a:r>
            <a:r>
              <a:rPr lang="en-US" sz="2200" b="0" i="1" dirty="0">
                <a:solidFill>
                  <a:srgbClr val="000000"/>
                </a:solidFill>
                <a:effectLst/>
              </a:rPr>
              <a:t>Ibrahim and Others</a:t>
            </a:r>
            <a:r>
              <a:rPr lang="en-US" sz="2200" b="0" i="0" dirty="0">
                <a:solidFill>
                  <a:srgbClr val="000000"/>
                </a:solidFill>
                <a:effectLst/>
              </a:rPr>
              <a:t>, cited above, § 266).</a:t>
            </a:r>
          </a:p>
          <a:p>
            <a:pPr indent="180340" algn="just">
              <a:spcBef>
                <a:spcPts val="0"/>
              </a:spcBef>
              <a:spcAft>
                <a:spcPts val="0"/>
              </a:spcAft>
            </a:pPr>
            <a:r>
              <a:rPr lang="en-US" sz="2200" b="0" i="0" dirty="0">
                <a:solidFill>
                  <a:srgbClr val="000000"/>
                </a:solidFill>
                <a:effectLst/>
              </a:rPr>
              <a:t>64.  The privilege against self-incrimination does not protect against the making of an incriminating statement </a:t>
            </a:r>
            <a:r>
              <a:rPr lang="en-US" sz="2200" b="0" i="1" dirty="0">
                <a:solidFill>
                  <a:srgbClr val="000000"/>
                </a:solidFill>
                <a:effectLst/>
              </a:rPr>
              <a:t>per se</a:t>
            </a:r>
            <a:r>
              <a:rPr lang="en-US" sz="2200" b="0" i="0" dirty="0">
                <a:solidFill>
                  <a:srgbClr val="000000"/>
                </a:solidFill>
                <a:effectLst/>
              </a:rPr>
              <a:t> but against the obtaining of evidence by coercion or oppression. In this latter context, the Court held as follows in its judgment in </a:t>
            </a:r>
            <a:r>
              <a:rPr lang="en-US" sz="2200" b="0" i="1" dirty="0">
                <a:solidFill>
                  <a:srgbClr val="000000"/>
                </a:solidFill>
                <a:effectLst/>
              </a:rPr>
              <a:t>Ibrahim and Others </a:t>
            </a:r>
            <a:r>
              <a:rPr lang="en-US" sz="2200" b="0" i="0" dirty="0">
                <a:solidFill>
                  <a:srgbClr val="000000"/>
                </a:solidFill>
                <a:effectLst/>
              </a:rPr>
              <a:t>(cited above, § 267, with further references):</a:t>
            </a:r>
            <a:endParaRPr lang="pl-PL" sz="2200" b="0" i="0" dirty="0">
              <a:solidFill>
                <a:srgbClr val="000000"/>
              </a:solidFill>
              <a:effectLst/>
            </a:endParaRPr>
          </a:p>
          <a:p>
            <a:pPr indent="180340" algn="just">
              <a:spcBef>
                <a:spcPts val="0"/>
              </a:spcBef>
            </a:pPr>
            <a:r>
              <a:rPr lang="en-US" sz="2200" b="0" i="0" dirty="0">
                <a:solidFill>
                  <a:srgbClr val="000000"/>
                </a:solidFill>
                <a:effectLst/>
              </a:rPr>
              <a:t>“... </a:t>
            </a:r>
            <a:r>
              <a:rPr lang="en-US" sz="2200" b="1" i="0" dirty="0">
                <a:solidFill>
                  <a:srgbClr val="FF0000"/>
                </a:solidFill>
                <a:effectLst/>
              </a:rPr>
              <a:t>The Court, through its case-law, has identified at least three kinds of situations which give rise to concerns as to improper compulsion in breach of Article 6. The first is where a suspect is obliged to testify under threat of sanctions and either testifies in consequence ... or is sanctioned for refusing to testify ... The second is where physical or psychological pressure, often in the form of treatment which breaches Article 3 of the Convention, is applied to obtain real evidence or statements ... The third is where the authorities use subterfuge to elicit information that they were unable to obtain during questioning ...”</a:t>
            </a:r>
          </a:p>
          <a:p>
            <a:pPr indent="180340" algn="just">
              <a:spcBef>
                <a:spcPts val="0"/>
              </a:spcBef>
              <a:spcAft>
                <a:spcPts val="0"/>
              </a:spcAft>
            </a:pPr>
            <a:endParaRPr lang="en-US" sz="2200" b="0" i="0" dirty="0">
              <a:solidFill>
                <a:srgbClr val="000000"/>
              </a:solidFill>
              <a:effectLst/>
            </a:endParaRPr>
          </a:p>
        </p:txBody>
      </p:sp>
    </p:spTree>
    <p:extLst>
      <p:ext uri="{BB962C8B-B14F-4D97-AF65-F5344CB8AC3E}">
        <p14:creationId xmlns:p14="http://schemas.microsoft.com/office/powerpoint/2010/main" val="26710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endParaRPr lang="en-US" sz="2200" b="0" i="0" dirty="0">
              <a:solidFill>
                <a:srgbClr val="000000"/>
              </a:solidFill>
              <a:effectLst/>
            </a:endParaRPr>
          </a:p>
          <a:p>
            <a:pPr indent="180340" algn="just">
              <a:spcBef>
                <a:spcPts val="0"/>
              </a:spcBef>
              <a:spcAft>
                <a:spcPts val="0"/>
              </a:spcAft>
            </a:pPr>
            <a:r>
              <a:rPr lang="en-US" sz="2200" b="0" i="0" dirty="0">
                <a:solidFill>
                  <a:srgbClr val="000000"/>
                </a:solidFill>
                <a:effectLst/>
              </a:rPr>
              <a:t>65.  For an issue to arise from the perspective of the protection against self-incrimination, therefore, an applicant must firstly have been subject to some form of coercion or compulsion by the authorities (see, for example, </a:t>
            </a:r>
            <a:r>
              <a:rPr lang="en-US" sz="2200" b="0" i="1" dirty="0">
                <a:solidFill>
                  <a:srgbClr val="000000"/>
                </a:solidFill>
                <a:effectLst/>
              </a:rPr>
              <a:t>Serves v. France</a:t>
            </a:r>
            <a:r>
              <a:rPr lang="en-US" sz="2200" b="0" i="0" dirty="0">
                <a:solidFill>
                  <a:srgbClr val="000000"/>
                </a:solidFill>
                <a:effectLst/>
              </a:rPr>
              <a:t>, 20 October 1997, § 47, </a:t>
            </a:r>
            <a:r>
              <a:rPr lang="en-US" sz="2200" b="0" i="1" dirty="0">
                <a:solidFill>
                  <a:srgbClr val="000000"/>
                </a:solidFill>
                <a:effectLst/>
              </a:rPr>
              <a:t>Reports </a:t>
            </a:r>
            <a:r>
              <a:rPr lang="en-US" sz="2200" b="0" i="0" dirty="0">
                <a:solidFill>
                  <a:srgbClr val="000000"/>
                </a:solidFill>
                <a:effectLst/>
              </a:rPr>
              <a:t>1997-VI, and </a:t>
            </a:r>
            <a:r>
              <a:rPr lang="en-US" sz="2200" b="0" i="1" dirty="0">
                <a:solidFill>
                  <a:srgbClr val="000000"/>
                </a:solidFill>
                <a:effectLst/>
              </a:rPr>
              <a:t>Bykov v. Russia</a:t>
            </a:r>
            <a:r>
              <a:rPr lang="en-US" sz="2200" b="0" i="0" dirty="0">
                <a:solidFill>
                  <a:srgbClr val="000000"/>
                </a:solidFill>
                <a:effectLst/>
              </a:rPr>
              <a:t> [GC], no. </a:t>
            </a:r>
            <a:r>
              <a:rPr lang="en-US" sz="2200" b="0" i="0" u="sng" dirty="0">
                <a:solidFill>
                  <a:srgbClr val="0069D6"/>
                </a:solidFill>
                <a:effectLst/>
                <a:hlinkClick r:id="rId2"/>
              </a:rPr>
              <a:t>4378/02</a:t>
            </a:r>
            <a:r>
              <a:rPr lang="en-US" sz="2200" b="0" i="0" dirty="0">
                <a:solidFill>
                  <a:srgbClr val="000000"/>
                </a:solidFill>
                <a:effectLst/>
              </a:rPr>
              <a:t>, § 102, 10 March 2009). Secondly, for a case to fall within the scope of protection of the right not to incriminate oneself, either that compulsion must have been applied for the purpose of obtaining information which might incriminate the person concerned in pending or anticipated criminal proceedings against him or her, or the case must concern the use of incriminating information compulsorily obtained outside the context of criminal proceedings in a subsequent criminal prosecution (see </a:t>
            </a:r>
            <a:r>
              <a:rPr lang="en-US" sz="2200" b="0" i="1" dirty="0" err="1">
                <a:solidFill>
                  <a:srgbClr val="000000"/>
                </a:solidFill>
                <a:effectLst/>
              </a:rPr>
              <a:t>Weh</a:t>
            </a:r>
            <a:r>
              <a:rPr lang="en-US" sz="2200" b="0" i="1" dirty="0">
                <a:solidFill>
                  <a:srgbClr val="000000"/>
                </a:solidFill>
                <a:effectLst/>
              </a:rPr>
              <a:t> v. Austria</a:t>
            </a:r>
            <a:r>
              <a:rPr lang="en-US" sz="2200" b="0" i="0" dirty="0">
                <a:solidFill>
                  <a:srgbClr val="000000"/>
                </a:solidFill>
                <a:effectLst/>
              </a:rPr>
              <a:t>, no. </a:t>
            </a:r>
            <a:r>
              <a:rPr lang="en-US" sz="2200" b="0" i="0" u="sng" dirty="0">
                <a:solidFill>
                  <a:srgbClr val="0069D6"/>
                </a:solidFill>
                <a:effectLst/>
                <a:hlinkClick r:id="rId3"/>
              </a:rPr>
              <a:t>38544/97</a:t>
            </a:r>
            <a:r>
              <a:rPr lang="en-US" sz="2200" b="0" i="0" dirty="0">
                <a:solidFill>
                  <a:srgbClr val="000000"/>
                </a:solidFill>
                <a:effectLst/>
              </a:rPr>
              <a:t>, §§ 42-43, 8 April 2004; see also </a:t>
            </a:r>
            <a:r>
              <a:rPr lang="en-US" sz="2200" b="0" i="1" dirty="0" err="1">
                <a:solidFill>
                  <a:srgbClr val="000000"/>
                </a:solidFill>
                <a:effectLst/>
              </a:rPr>
              <a:t>Wanner</a:t>
            </a:r>
            <a:r>
              <a:rPr lang="en-US" sz="2200" b="0" i="1" dirty="0">
                <a:solidFill>
                  <a:srgbClr val="000000"/>
                </a:solidFill>
                <a:effectLst/>
              </a:rPr>
              <a:t> v. Germany</a:t>
            </a:r>
            <a:r>
              <a:rPr lang="en-US" sz="2200" b="0" i="0" dirty="0">
                <a:solidFill>
                  <a:srgbClr val="000000"/>
                </a:solidFill>
                <a:effectLst/>
              </a:rPr>
              <a:t> (dec.), no. </a:t>
            </a:r>
            <a:r>
              <a:rPr lang="en-US" sz="2200" b="0" i="0" u="sng" dirty="0">
                <a:solidFill>
                  <a:srgbClr val="0069D6"/>
                </a:solidFill>
                <a:effectLst/>
                <a:hlinkClick r:id="rId4"/>
              </a:rPr>
              <a:t>26892/12</a:t>
            </a:r>
            <a:r>
              <a:rPr lang="en-US" sz="2200" b="0" i="0" dirty="0">
                <a:solidFill>
                  <a:srgbClr val="000000"/>
                </a:solidFill>
                <a:effectLst/>
              </a:rPr>
              <a:t>, § 24, 23 October 2018).</a:t>
            </a:r>
          </a:p>
        </p:txBody>
      </p:sp>
    </p:spTree>
    <p:extLst>
      <p:ext uri="{BB962C8B-B14F-4D97-AF65-F5344CB8AC3E}">
        <p14:creationId xmlns:p14="http://schemas.microsoft.com/office/powerpoint/2010/main" val="1940903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r>
              <a:rPr lang="en-US" sz="2200" b="0" i="0" dirty="0">
                <a:solidFill>
                  <a:srgbClr val="000000"/>
                </a:solidFill>
                <a:effectLst/>
              </a:rPr>
              <a:t>66.  The underlying principle for this is the fact that the right not to incriminate oneself presupposes, in particular, </a:t>
            </a:r>
            <a:r>
              <a:rPr lang="en-US" sz="2200" b="1" i="0" dirty="0">
                <a:solidFill>
                  <a:srgbClr val="FF0000"/>
                </a:solidFill>
                <a:effectLst/>
              </a:rPr>
              <a:t>that the prosecution in a criminal case seek to prove their case against the accused without resorting to evidence obtained through methods of coercion or oppression in defiance of the will of the accused. </a:t>
            </a:r>
            <a:r>
              <a:rPr lang="en-US" sz="2200" b="0" i="0" dirty="0">
                <a:solidFill>
                  <a:srgbClr val="000000"/>
                </a:solidFill>
                <a:effectLst/>
              </a:rPr>
              <a:t>In this sense the right is closely linked to the presumption of innocence contained in Article 6 § 2 of the Convention (see </a:t>
            </a:r>
            <a:r>
              <a:rPr lang="en-US" sz="2200" b="0" i="1" dirty="0">
                <a:solidFill>
                  <a:srgbClr val="000000"/>
                </a:solidFill>
                <a:effectLst/>
              </a:rPr>
              <a:t>Saunders</a:t>
            </a:r>
            <a:r>
              <a:rPr lang="en-US" sz="2200" b="0" i="0" dirty="0">
                <a:solidFill>
                  <a:srgbClr val="000000"/>
                </a:solidFill>
                <a:effectLst/>
              </a:rPr>
              <a:t>, cited above, § 68).</a:t>
            </a:r>
          </a:p>
          <a:p>
            <a:pPr indent="180340" algn="just">
              <a:spcBef>
                <a:spcPts val="0"/>
              </a:spcBef>
              <a:spcAft>
                <a:spcPts val="0"/>
              </a:spcAft>
            </a:pPr>
            <a:r>
              <a:rPr lang="en-US" sz="2200" b="0" i="0" dirty="0">
                <a:solidFill>
                  <a:srgbClr val="000000"/>
                </a:solidFill>
                <a:effectLst/>
              </a:rPr>
              <a:t>67.  </a:t>
            </a:r>
            <a:r>
              <a:rPr lang="en-US" sz="2200" b="1" i="0" dirty="0">
                <a:solidFill>
                  <a:srgbClr val="000000"/>
                </a:solidFill>
                <a:effectLst/>
              </a:rPr>
              <a:t>The right not to incriminate oneself is primarily concerned, however, with respecting the will of an accused person to remain silent. As commonly understood in the legal systems of the Contracting Parties to the Convention and elsewhere, it does not extend to the use in criminal proceedings of material which may be obtained from the accused through the use of compulsory powers but which has an existence independent of the will of the suspect such as, </a:t>
            </a:r>
            <a:r>
              <a:rPr lang="en-US" sz="2200" b="1" i="1" dirty="0">
                <a:solidFill>
                  <a:srgbClr val="000000"/>
                </a:solidFill>
                <a:effectLst/>
              </a:rPr>
              <a:t>inter alia</a:t>
            </a:r>
            <a:r>
              <a:rPr lang="en-US" sz="2200" b="1" i="0" dirty="0">
                <a:solidFill>
                  <a:srgbClr val="000000"/>
                </a:solidFill>
                <a:effectLst/>
              </a:rPr>
              <a:t>, documents acquired pursuant to a warrant, breath, blood and urine samples and bodily tissue for the purpose of DNA testing </a:t>
            </a:r>
            <a:r>
              <a:rPr lang="en-US" sz="2200" b="0" i="0" dirty="0">
                <a:solidFill>
                  <a:srgbClr val="000000"/>
                </a:solidFill>
                <a:effectLst/>
              </a:rPr>
              <a:t>(see </a:t>
            </a:r>
            <a:r>
              <a:rPr lang="en-US" sz="2200" b="0" i="1" dirty="0">
                <a:solidFill>
                  <a:srgbClr val="000000"/>
                </a:solidFill>
                <a:effectLst/>
              </a:rPr>
              <a:t>Saunders</a:t>
            </a:r>
            <a:r>
              <a:rPr lang="en-US" sz="2200" b="0" i="0" dirty="0">
                <a:solidFill>
                  <a:srgbClr val="000000"/>
                </a:solidFill>
                <a:effectLst/>
              </a:rPr>
              <a:t>, cited above, § 69; </a:t>
            </a:r>
            <a:r>
              <a:rPr lang="en-US" sz="2200" b="0" i="1" dirty="0" err="1">
                <a:solidFill>
                  <a:srgbClr val="000000"/>
                </a:solidFill>
                <a:effectLst/>
              </a:rPr>
              <a:t>Kalnėnienė</a:t>
            </a:r>
            <a:r>
              <a:rPr lang="en-US" sz="2200" b="0" i="1" dirty="0">
                <a:solidFill>
                  <a:srgbClr val="000000"/>
                </a:solidFill>
                <a:effectLst/>
              </a:rPr>
              <a:t> v. Belgium</a:t>
            </a:r>
            <a:r>
              <a:rPr lang="en-US" sz="2200" b="0" i="0" dirty="0">
                <a:solidFill>
                  <a:srgbClr val="000000"/>
                </a:solidFill>
                <a:effectLst/>
              </a:rPr>
              <a:t>, no. </a:t>
            </a:r>
            <a:r>
              <a:rPr lang="en-US" sz="2200" b="0" i="0" u="sng" dirty="0">
                <a:solidFill>
                  <a:srgbClr val="0069D6"/>
                </a:solidFill>
                <a:effectLst/>
                <a:hlinkClick r:id="rId2"/>
              </a:rPr>
              <a:t>40233/07</a:t>
            </a:r>
            <a:r>
              <a:rPr lang="en-US" sz="2200" b="0" i="0" dirty="0">
                <a:solidFill>
                  <a:srgbClr val="000000"/>
                </a:solidFill>
                <a:effectLst/>
              </a:rPr>
              <a:t>, § 52, 31 January 2017; </a:t>
            </a:r>
            <a:r>
              <a:rPr lang="en-US" sz="2200" b="0" i="1" dirty="0" err="1">
                <a:solidFill>
                  <a:srgbClr val="000000"/>
                </a:solidFill>
                <a:effectLst/>
              </a:rPr>
              <a:t>Sršen</a:t>
            </a:r>
            <a:r>
              <a:rPr lang="en-US" sz="2200" b="0" i="1" dirty="0">
                <a:solidFill>
                  <a:srgbClr val="000000"/>
                </a:solidFill>
                <a:effectLst/>
              </a:rPr>
              <a:t> v. Croatia</a:t>
            </a:r>
            <a:r>
              <a:rPr lang="en-US" sz="2200" b="0" i="0" dirty="0">
                <a:solidFill>
                  <a:srgbClr val="000000"/>
                </a:solidFill>
                <a:effectLst/>
              </a:rPr>
              <a:t> (dec.), no. </a:t>
            </a:r>
            <a:r>
              <a:rPr lang="en-US" sz="2200" b="0" i="0" u="sng" dirty="0">
                <a:solidFill>
                  <a:srgbClr val="0069D6"/>
                </a:solidFill>
                <a:effectLst/>
                <a:hlinkClick r:id="rId3"/>
              </a:rPr>
              <a:t>30305/13</a:t>
            </a:r>
            <a:r>
              <a:rPr lang="en-US" sz="2200" b="0" i="0" dirty="0">
                <a:solidFill>
                  <a:srgbClr val="000000"/>
                </a:solidFill>
                <a:effectLst/>
              </a:rPr>
              <a:t>, § 44, 22 January 2019; and </a:t>
            </a:r>
            <a:r>
              <a:rPr lang="en-US" sz="2200" b="0" i="1" dirty="0">
                <a:solidFill>
                  <a:srgbClr val="000000"/>
                </a:solidFill>
                <a:effectLst/>
              </a:rPr>
              <a:t>El </a:t>
            </a:r>
            <a:r>
              <a:rPr lang="en-US" sz="2200" b="0" i="1" dirty="0" err="1">
                <a:solidFill>
                  <a:srgbClr val="000000"/>
                </a:solidFill>
                <a:effectLst/>
              </a:rPr>
              <a:t>Khalloufi</a:t>
            </a:r>
            <a:r>
              <a:rPr lang="en-US" sz="2200" b="0" i="1" dirty="0">
                <a:solidFill>
                  <a:srgbClr val="000000"/>
                </a:solidFill>
                <a:effectLst/>
              </a:rPr>
              <a:t> v. the Netherlands </a:t>
            </a:r>
            <a:r>
              <a:rPr lang="en-US" sz="2200" b="0" i="0" dirty="0">
                <a:solidFill>
                  <a:srgbClr val="000000"/>
                </a:solidFill>
                <a:effectLst/>
              </a:rPr>
              <a:t>(dec.), no. </a:t>
            </a:r>
            <a:r>
              <a:rPr lang="en-US" sz="2200" b="0" i="0" u="sng" dirty="0">
                <a:solidFill>
                  <a:srgbClr val="0069D6"/>
                </a:solidFill>
                <a:effectLst/>
                <a:hlinkClick r:id="rId4"/>
              </a:rPr>
              <a:t>37164/17</a:t>
            </a:r>
            <a:r>
              <a:rPr lang="en-US" sz="2200" b="0" i="0" dirty="0">
                <a:solidFill>
                  <a:srgbClr val="000000"/>
                </a:solidFill>
                <a:effectLst/>
              </a:rPr>
              <a:t>, §§ 38-40, 26 November 2019). However, where such evidence has been obtained by a measure which breaches Article 3, the privilege against self-incrimination remains applicable (see also </a:t>
            </a:r>
            <a:r>
              <a:rPr lang="en-US" sz="2200" b="0" i="1" dirty="0">
                <a:solidFill>
                  <a:srgbClr val="000000"/>
                </a:solidFill>
                <a:effectLst/>
              </a:rPr>
              <a:t>Jalloh</a:t>
            </a:r>
            <a:r>
              <a:rPr lang="en-US" sz="2200" b="0" i="0" dirty="0">
                <a:solidFill>
                  <a:srgbClr val="000000"/>
                </a:solidFill>
                <a:effectLst/>
              </a:rPr>
              <a:t>, cited above, §§ 105, 108 and 115-16).</a:t>
            </a:r>
          </a:p>
        </p:txBody>
      </p:sp>
    </p:spTree>
    <p:extLst>
      <p:ext uri="{BB962C8B-B14F-4D97-AF65-F5344CB8AC3E}">
        <p14:creationId xmlns:p14="http://schemas.microsoft.com/office/powerpoint/2010/main" val="387881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endParaRPr lang="en-US" sz="2200" b="0" i="0" dirty="0">
              <a:solidFill>
                <a:srgbClr val="000000"/>
              </a:solidFill>
              <a:effectLst/>
            </a:endParaRPr>
          </a:p>
          <a:p>
            <a:pPr indent="180340" algn="just">
              <a:spcBef>
                <a:spcPts val="0"/>
              </a:spcBef>
              <a:spcAft>
                <a:spcPts val="0"/>
              </a:spcAft>
            </a:pPr>
            <a:r>
              <a:rPr lang="en-US" sz="2200" b="0" i="0" dirty="0">
                <a:solidFill>
                  <a:srgbClr val="000000"/>
                </a:solidFill>
                <a:effectLst/>
              </a:rPr>
              <a:t>68.  In cases where the privilege against self-incrimination is applicable (ibid., §§ 110‑13), the Court has held – noting that the right not to incriminate oneself is not absolute (see </a:t>
            </a:r>
            <a:r>
              <a:rPr lang="en-US" sz="2200" b="0" i="1" dirty="0">
                <a:solidFill>
                  <a:srgbClr val="000000"/>
                </a:solidFill>
                <a:effectLst/>
              </a:rPr>
              <a:t>Heaney and McGuinness v. Ireland</a:t>
            </a:r>
            <a:r>
              <a:rPr lang="en-US" sz="2200" b="0" i="0" dirty="0">
                <a:solidFill>
                  <a:srgbClr val="000000"/>
                </a:solidFill>
                <a:effectLst/>
              </a:rPr>
              <a:t>, no. </a:t>
            </a:r>
            <a:r>
              <a:rPr lang="en-US" sz="2200" b="0" i="0" u="sng" dirty="0">
                <a:solidFill>
                  <a:srgbClr val="0069D6"/>
                </a:solidFill>
                <a:effectLst/>
                <a:hlinkClick r:id="rId2"/>
              </a:rPr>
              <a:t>34720/97</a:t>
            </a:r>
            <a:r>
              <a:rPr lang="en-US" sz="2200" b="0" i="0" dirty="0">
                <a:solidFill>
                  <a:srgbClr val="000000"/>
                </a:solidFill>
                <a:effectLst/>
              </a:rPr>
              <a:t>, § 47, ECHR 2000‑XII; </a:t>
            </a:r>
            <a:r>
              <a:rPr lang="en-US" sz="2200" b="0" i="1" dirty="0" err="1">
                <a:solidFill>
                  <a:srgbClr val="000000"/>
                </a:solidFill>
                <a:effectLst/>
              </a:rPr>
              <a:t>Weh</a:t>
            </a:r>
            <a:r>
              <a:rPr lang="en-US" sz="2200" b="0" i="0" dirty="0">
                <a:solidFill>
                  <a:srgbClr val="000000"/>
                </a:solidFill>
                <a:effectLst/>
              </a:rPr>
              <a:t>, cited above, § 46; and </a:t>
            </a:r>
            <a:r>
              <a:rPr lang="en-US" sz="2200" b="0" i="1" dirty="0">
                <a:solidFill>
                  <a:srgbClr val="000000"/>
                </a:solidFill>
                <a:effectLst/>
              </a:rPr>
              <a:t>O’Halloran and Francis</a:t>
            </a:r>
            <a:r>
              <a:rPr lang="en-US" sz="2200" b="0" i="0" dirty="0">
                <a:solidFill>
                  <a:srgbClr val="000000"/>
                </a:solidFill>
                <a:effectLst/>
              </a:rPr>
              <a:t>, cited above, § 53) – that the degree of compulsion applied will be incompatible with Article 6 where it destroys the very essence of the privilege (see </a:t>
            </a:r>
            <a:r>
              <a:rPr lang="en-US" sz="2200" b="0" i="1" dirty="0">
                <a:solidFill>
                  <a:srgbClr val="000000"/>
                </a:solidFill>
                <a:effectLst/>
              </a:rPr>
              <a:t>John Murray v. the United Kingdom</a:t>
            </a:r>
            <a:r>
              <a:rPr lang="en-US" sz="2200" b="0" i="0" dirty="0">
                <a:solidFill>
                  <a:srgbClr val="000000"/>
                </a:solidFill>
                <a:effectLst/>
              </a:rPr>
              <a:t>, 8 February 1996, § 49, </a:t>
            </a:r>
            <a:r>
              <a:rPr lang="en-US" sz="2200" b="0" i="1" dirty="0">
                <a:solidFill>
                  <a:srgbClr val="000000"/>
                </a:solidFill>
                <a:effectLst/>
              </a:rPr>
              <a:t>Reports</a:t>
            </a:r>
            <a:r>
              <a:rPr lang="en-US" sz="2200" b="0" i="0" dirty="0">
                <a:solidFill>
                  <a:srgbClr val="000000"/>
                </a:solidFill>
                <a:effectLst/>
              </a:rPr>
              <a:t> 1996‑I). </a:t>
            </a:r>
            <a:r>
              <a:rPr lang="en-US" sz="2200" b="1" i="0" dirty="0">
                <a:solidFill>
                  <a:srgbClr val="0070C0"/>
                </a:solidFill>
                <a:effectLst/>
              </a:rPr>
              <a:t>Not all direct compulsion will destroy the very essence of the privilege against self-incrimination and thus lead to a violation of Article 6. In examining whether, in a given procedure, compulsion has extinguished the very essence of this privilege, the Court will consider, in particular, the nature and degree of the compulsion, the existence of any relevant safeguards in the procedure and, crucially, the use to which any material so obtained is put </a:t>
            </a:r>
            <a:r>
              <a:rPr lang="en-US" sz="2200" b="0" i="0" dirty="0">
                <a:solidFill>
                  <a:srgbClr val="000000"/>
                </a:solidFill>
                <a:effectLst/>
              </a:rPr>
              <a:t>(see, for instance, </a:t>
            </a:r>
            <a:r>
              <a:rPr lang="en-US" sz="2200" b="0" i="1" dirty="0">
                <a:solidFill>
                  <a:srgbClr val="000000"/>
                </a:solidFill>
                <a:effectLst/>
              </a:rPr>
              <a:t>Allan v. the United Kingdom</a:t>
            </a:r>
            <a:r>
              <a:rPr lang="en-US" sz="2200" b="0" i="0" dirty="0">
                <a:solidFill>
                  <a:srgbClr val="000000"/>
                </a:solidFill>
                <a:effectLst/>
              </a:rPr>
              <a:t>, no. </a:t>
            </a:r>
            <a:r>
              <a:rPr lang="en-US" sz="2200" b="0" i="0" u="sng" dirty="0">
                <a:solidFill>
                  <a:srgbClr val="0069D6"/>
                </a:solidFill>
                <a:effectLst/>
                <a:hlinkClick r:id="rId3"/>
              </a:rPr>
              <a:t>48539/99</a:t>
            </a:r>
            <a:r>
              <a:rPr lang="en-US" sz="2200" b="0" i="0" dirty="0">
                <a:solidFill>
                  <a:srgbClr val="000000"/>
                </a:solidFill>
                <a:effectLst/>
              </a:rPr>
              <a:t>, § 44, ECHR 2002‑IX; </a:t>
            </a:r>
            <a:r>
              <a:rPr lang="en-US" sz="2200" b="0" i="1" dirty="0">
                <a:solidFill>
                  <a:srgbClr val="000000"/>
                </a:solidFill>
                <a:effectLst/>
              </a:rPr>
              <a:t>Jalloh</a:t>
            </a:r>
            <a:r>
              <a:rPr lang="en-US" sz="2200" b="0" i="0" dirty="0">
                <a:solidFill>
                  <a:srgbClr val="000000"/>
                </a:solidFill>
                <a:effectLst/>
              </a:rPr>
              <a:t>, cited above, § 101; and</a:t>
            </a:r>
            <a:r>
              <a:rPr lang="en-US" sz="2200" b="0" i="1" dirty="0">
                <a:solidFill>
                  <a:srgbClr val="000000"/>
                </a:solidFill>
                <a:effectLst/>
              </a:rPr>
              <a:t> Ibrahim and Others</a:t>
            </a:r>
            <a:r>
              <a:rPr lang="en-US" sz="2200" b="0" i="0" dirty="0">
                <a:solidFill>
                  <a:srgbClr val="000000"/>
                </a:solidFill>
                <a:effectLst/>
              </a:rPr>
              <a:t>, cited above, § 269).</a:t>
            </a:r>
          </a:p>
        </p:txBody>
      </p:sp>
    </p:spTree>
    <p:extLst>
      <p:ext uri="{BB962C8B-B14F-4D97-AF65-F5344CB8AC3E}">
        <p14:creationId xmlns:p14="http://schemas.microsoft.com/office/powerpoint/2010/main" val="267590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DA6960A-E3E2-6B48-9AEB-C8526B9F16A5}"/>
              </a:ext>
            </a:extLst>
          </p:cNvPr>
          <p:cNvSpPr>
            <a:spLocks noGrp="1"/>
          </p:cNvSpPr>
          <p:nvPr>
            <p:ph type="body" sz="quarter" idx="10"/>
          </p:nvPr>
        </p:nvSpPr>
        <p:spPr/>
        <p:txBody>
          <a:bodyPr>
            <a:normAutofit fontScale="77500" lnSpcReduction="20000"/>
          </a:bodyPr>
          <a:lstStyle/>
          <a:p>
            <a:r>
              <a:rPr lang="pl-PL" sz="2800" dirty="0">
                <a:solidFill>
                  <a:srgbClr val="0E101A"/>
                </a:solidFill>
                <a:effectLst/>
              </a:rPr>
              <a:t>P</a:t>
            </a:r>
            <a:r>
              <a:rPr lang="en-US" sz="2800" dirty="0">
                <a:solidFill>
                  <a:srgbClr val="0E101A"/>
                </a:solidFill>
                <a:effectLst/>
              </a:rPr>
              <a:t>resumption of innocence </a:t>
            </a:r>
            <a:endParaRPr lang="pl-PL" dirty="0"/>
          </a:p>
        </p:txBody>
      </p:sp>
      <p:sp>
        <p:nvSpPr>
          <p:cNvPr id="3" name="Symbol zastępczy tekstu 2">
            <a:extLst>
              <a:ext uri="{FF2B5EF4-FFF2-40B4-BE49-F238E27FC236}">
                <a16:creationId xmlns:a16="http://schemas.microsoft.com/office/drawing/2014/main" id="{7CD5531D-E186-4C0E-0AB0-40B66136390F}"/>
              </a:ext>
            </a:extLst>
          </p:cNvPr>
          <p:cNvSpPr>
            <a:spLocks noGrp="1"/>
          </p:cNvSpPr>
          <p:nvPr>
            <p:ph type="body" sz="quarter" idx="11"/>
          </p:nvPr>
        </p:nvSpPr>
        <p:spPr>
          <a:xfrm>
            <a:off x="234950" y="977900"/>
            <a:ext cx="11459210" cy="5584825"/>
          </a:xfrm>
        </p:spPr>
        <p:txBody>
          <a:bodyPr/>
          <a:lstStyle/>
          <a:p>
            <a:pPr marL="0" indent="0" algn="ctr">
              <a:buNone/>
            </a:pPr>
            <a:r>
              <a:rPr lang="pl-PL" dirty="0" err="1"/>
              <a:t>European</a:t>
            </a:r>
            <a:r>
              <a:rPr lang="pl-PL" dirty="0"/>
              <a:t> </a:t>
            </a:r>
            <a:r>
              <a:rPr lang="pl-PL" dirty="0" err="1"/>
              <a:t>Convention</a:t>
            </a:r>
            <a:r>
              <a:rPr lang="pl-PL" dirty="0"/>
              <a:t> </a:t>
            </a:r>
          </a:p>
          <a:p>
            <a:pPr marL="0" indent="0" algn="ctr">
              <a:buNone/>
            </a:pPr>
            <a:r>
              <a:rPr lang="pl-PL" dirty="0" err="1"/>
              <a:t>Article</a:t>
            </a:r>
            <a:r>
              <a:rPr lang="pl-PL" dirty="0"/>
              <a:t> 6.</a:t>
            </a:r>
            <a:r>
              <a:rPr lang="en-US" dirty="0"/>
              <a:t>2. Everyone charged with a criminal offence </a:t>
            </a:r>
            <a:r>
              <a:rPr lang="en-US" b="1" dirty="0">
                <a:solidFill>
                  <a:srgbClr val="FF0000"/>
                </a:solidFill>
              </a:rPr>
              <a:t>shall be presumed innocent until proved guilty according to law</a:t>
            </a:r>
            <a:r>
              <a:rPr lang="pl-PL" b="1" dirty="0">
                <a:solidFill>
                  <a:srgbClr val="FF0000"/>
                </a:solidFill>
              </a:rPr>
              <a:t>. </a:t>
            </a:r>
          </a:p>
          <a:p>
            <a:pPr marL="0" indent="0" algn="ctr">
              <a:buNone/>
            </a:pPr>
            <a:endParaRPr lang="pl-PL" dirty="0"/>
          </a:p>
          <a:p>
            <a:pPr marL="0" indent="0" algn="ctr">
              <a:buNone/>
            </a:pPr>
            <a:r>
              <a:rPr lang="pl-PL" dirty="0"/>
              <a:t>Charter of </a:t>
            </a:r>
            <a:r>
              <a:rPr lang="pl-PL" dirty="0" err="1"/>
              <a:t>Fundamental</a:t>
            </a:r>
            <a:r>
              <a:rPr lang="pl-PL" dirty="0"/>
              <a:t> </a:t>
            </a:r>
            <a:r>
              <a:rPr lang="pl-PL" dirty="0" err="1"/>
              <a:t>Rights</a:t>
            </a:r>
            <a:endParaRPr lang="pl-PL" dirty="0"/>
          </a:p>
          <a:p>
            <a:pPr marL="0" indent="0" algn="ctr">
              <a:buNone/>
            </a:pPr>
            <a:r>
              <a:rPr lang="en-US" dirty="0"/>
              <a:t>Article 48 Presumption of innocence and right of </a:t>
            </a:r>
            <a:r>
              <a:rPr lang="en-US" dirty="0" err="1"/>
              <a:t>defence</a:t>
            </a:r>
            <a:r>
              <a:rPr lang="en-US" dirty="0"/>
              <a:t> </a:t>
            </a:r>
            <a:endParaRPr lang="pl-PL" dirty="0"/>
          </a:p>
          <a:p>
            <a:pPr marL="514350" indent="-514350" algn="just">
              <a:buAutoNum type="arabicPeriod"/>
            </a:pPr>
            <a:r>
              <a:rPr lang="en-US" b="1" dirty="0">
                <a:solidFill>
                  <a:srgbClr val="FF0000"/>
                </a:solidFill>
              </a:rPr>
              <a:t>Everyone who has been charged shall be presumed innocent until proved guilty according to law. </a:t>
            </a:r>
            <a:endParaRPr lang="pl-PL" b="1" dirty="0">
              <a:solidFill>
                <a:srgbClr val="FF0000"/>
              </a:solidFill>
            </a:endParaRPr>
          </a:p>
          <a:p>
            <a:pPr marL="514350" indent="-514350" algn="just">
              <a:buAutoNum type="arabicPeriod"/>
            </a:pPr>
            <a:r>
              <a:rPr lang="en-US" dirty="0"/>
              <a:t>Respect for the rights of the </a:t>
            </a:r>
            <a:r>
              <a:rPr lang="en-US" dirty="0" err="1"/>
              <a:t>defence</a:t>
            </a:r>
            <a:r>
              <a:rPr lang="en-US" dirty="0"/>
              <a:t> of anyone who has been charged shall be guaranteed.</a:t>
            </a:r>
            <a:endParaRPr lang="pl-PL" dirty="0"/>
          </a:p>
        </p:txBody>
      </p:sp>
    </p:spTree>
    <p:extLst>
      <p:ext uri="{BB962C8B-B14F-4D97-AF65-F5344CB8AC3E}">
        <p14:creationId xmlns:p14="http://schemas.microsoft.com/office/powerpoint/2010/main" val="8787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r>
              <a:rPr lang="en-US" sz="2200" b="0" i="0" dirty="0">
                <a:solidFill>
                  <a:srgbClr val="000000"/>
                </a:solidFill>
                <a:effectLst/>
              </a:rPr>
              <a:t>74.  In order for an issue to arise from the perspective of the privilege against self-incrimination, there must first be some form of coercion or compulsion exerted on the person concerned. Second, either that person must be facing existing or anticipated criminal proceedings – that is to say, a “criminal charge” within the autonomous meaning of Article 6 § 1 – or incriminating information compulsorily obtained outside the context of criminal proceedings must be used in a subsequent criminal prosecution (see paragraph 65 above). These may be considered the two prerequisites for the applicability of the privilege against self-incrimination (see, for instance, </a:t>
            </a:r>
            <a:r>
              <a:rPr lang="en-US" sz="2200" b="0" i="1" dirty="0">
                <a:solidFill>
                  <a:srgbClr val="000000"/>
                </a:solidFill>
                <a:effectLst/>
              </a:rPr>
              <a:t>Eklund v. Finland</a:t>
            </a:r>
            <a:r>
              <a:rPr lang="en-US" sz="2200" b="0" i="0" dirty="0">
                <a:solidFill>
                  <a:srgbClr val="000000"/>
                </a:solidFill>
                <a:effectLst/>
              </a:rPr>
              <a:t> (dec.), no. </a:t>
            </a:r>
            <a:r>
              <a:rPr lang="en-US" sz="2200" b="0" i="0" u="sng" dirty="0">
                <a:solidFill>
                  <a:srgbClr val="0069D6"/>
                </a:solidFill>
                <a:effectLst/>
                <a:hlinkClick r:id="rId2"/>
              </a:rPr>
              <a:t>56936/13</a:t>
            </a:r>
            <a:r>
              <a:rPr lang="en-US" sz="2200" b="0" i="0" dirty="0">
                <a:solidFill>
                  <a:srgbClr val="000000"/>
                </a:solidFill>
                <a:effectLst/>
              </a:rPr>
              <a:t>, § 51, 8 December 2015).</a:t>
            </a:r>
          </a:p>
          <a:p>
            <a:pPr indent="180340" algn="just">
              <a:spcBef>
                <a:spcPts val="0"/>
              </a:spcBef>
              <a:spcAft>
                <a:spcPts val="0"/>
              </a:spcAft>
            </a:pPr>
            <a:r>
              <a:rPr lang="en-US" sz="2200" b="0" i="0" dirty="0">
                <a:solidFill>
                  <a:srgbClr val="000000"/>
                </a:solidFill>
                <a:effectLst/>
              </a:rPr>
              <a:t>75.  </a:t>
            </a:r>
            <a:r>
              <a:rPr lang="en-US" sz="2200" b="1" i="0" dirty="0">
                <a:solidFill>
                  <a:srgbClr val="000000"/>
                </a:solidFill>
                <a:effectLst/>
              </a:rPr>
              <a:t>Where these prerequisites are met, it is necessary to determine whether the use of evidence obtained by means of coercion or compulsion should nevertheless be considered as falling outside the scope of protection of the privilege against self-incrimination. As can be seen from the Court’s case‑law, the right not to incriminate oneself is primarily concerned with respecting the will of an accused person to remain silent</a:t>
            </a:r>
            <a:r>
              <a:rPr lang="en-US" sz="2200" b="0" i="0" dirty="0">
                <a:solidFill>
                  <a:srgbClr val="000000"/>
                </a:solidFill>
                <a:effectLst/>
              </a:rPr>
              <a:t>. When methods of coercion are used with the aim of having an accused person answer questions or make statements, either orally or in writing, the will to remain silent is clearly not respected and the privilege against self-incrimination thus applies. The privilege does not, however, extend to the use in criminal proceedings of materials obtained from an accused through methods of coercion when these materials have an existence independent of his or her will (see paragraph 67 above).</a:t>
            </a:r>
          </a:p>
        </p:txBody>
      </p:sp>
    </p:spTree>
    <p:extLst>
      <p:ext uri="{BB962C8B-B14F-4D97-AF65-F5344CB8AC3E}">
        <p14:creationId xmlns:p14="http://schemas.microsoft.com/office/powerpoint/2010/main" val="169972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r>
              <a:rPr lang="en-US" sz="2200" b="0" i="0" dirty="0">
                <a:solidFill>
                  <a:srgbClr val="000000"/>
                </a:solidFill>
                <a:effectLst/>
              </a:rPr>
              <a:t>76.  </a:t>
            </a:r>
            <a:r>
              <a:rPr lang="en-US" sz="2200" b="1" i="0" dirty="0">
                <a:solidFill>
                  <a:srgbClr val="FFC000"/>
                </a:solidFill>
                <a:effectLst/>
              </a:rPr>
              <a:t>Where the use of documentary evidence obtained under threat of penalties in the context of financial-law matters is concerned, it may further be deduced from the Court’s case-law </a:t>
            </a:r>
            <a:r>
              <a:rPr lang="en-US" sz="2200" b="0" i="0" dirty="0">
                <a:solidFill>
                  <a:srgbClr val="000000"/>
                </a:solidFill>
                <a:effectLst/>
              </a:rPr>
              <a:t>(see paragraphs 69-73 above) </a:t>
            </a:r>
            <a:r>
              <a:rPr lang="en-US" sz="2200" b="1" i="0" dirty="0">
                <a:solidFill>
                  <a:srgbClr val="0070C0"/>
                </a:solidFill>
                <a:effectLst/>
              </a:rPr>
              <a:t>that such use does not fall within the scope of protection of the privilege against self‑incrimination where the authorities are able to show that the compulsion is aimed at obtaining specific pre-existing documents – thus, documents that have </a:t>
            </a:r>
            <a:r>
              <a:rPr lang="en-US" sz="2200" b="1" i="1" dirty="0">
                <a:solidFill>
                  <a:srgbClr val="0070C0"/>
                </a:solidFill>
                <a:effectLst/>
              </a:rPr>
              <a:t>not </a:t>
            </a:r>
            <a:r>
              <a:rPr lang="en-US" sz="2200" b="1" i="0" dirty="0">
                <a:solidFill>
                  <a:srgbClr val="0070C0"/>
                </a:solidFill>
                <a:effectLst/>
              </a:rPr>
              <a:t>been created as a result of the very compulsion for the purpose of the criminal proceedings – which documents are relevant for the investigation in question and of whose existence those authorities are aware. </a:t>
            </a:r>
            <a:r>
              <a:rPr lang="en-US" sz="2200" b="0" i="0" dirty="0">
                <a:solidFill>
                  <a:srgbClr val="000000"/>
                </a:solidFill>
                <a:effectLst/>
              </a:rPr>
              <a:t>That situation is to be distinguished from that where the authorities attempt to compel an individual to provide evidence of offences he or she has allegedly committed by forcing him or her to supply documents which they believe must exist, although they are not certain of it (see </a:t>
            </a:r>
            <a:r>
              <a:rPr lang="en-US" sz="2200" b="0" i="1" dirty="0">
                <a:solidFill>
                  <a:srgbClr val="000000"/>
                </a:solidFill>
                <a:effectLst/>
              </a:rPr>
              <a:t>Funke</a:t>
            </a:r>
            <a:r>
              <a:rPr lang="en-US" sz="2200" b="0" i="0" dirty="0">
                <a:solidFill>
                  <a:srgbClr val="000000"/>
                </a:solidFill>
                <a:effectLst/>
              </a:rPr>
              <a:t>, § 44, and </a:t>
            </a:r>
            <a:r>
              <a:rPr lang="en-US" sz="2200" b="0" i="1" dirty="0">
                <a:solidFill>
                  <a:srgbClr val="000000"/>
                </a:solidFill>
                <a:effectLst/>
              </a:rPr>
              <a:t>J.B. v. Switzerland</a:t>
            </a:r>
            <a:r>
              <a:rPr lang="en-US" sz="2200" b="0" i="0" dirty="0">
                <a:solidFill>
                  <a:srgbClr val="000000"/>
                </a:solidFill>
                <a:effectLst/>
              </a:rPr>
              <a:t>, § 69, both cited above). The Court has described such a situation as “fishing expeditions”. The Court considers that in that context a parallel may be drawn with testimonial evidence: when a person makes a statement which incriminates him or her, he or she is similarly providing the authorities with information of whose existence those authorities were not yet aware. Where the making of that statement came about as a result of coercion or compulsion, an issue arises under the privilege against self-incrimination, since, as set out above (see paragraph 66), it is incumbent on the prosecution in a criminal case to prove their case without recourse to evidence obtained through such methods.</a:t>
            </a:r>
          </a:p>
        </p:txBody>
      </p:sp>
    </p:spTree>
    <p:extLst>
      <p:ext uri="{BB962C8B-B14F-4D97-AF65-F5344CB8AC3E}">
        <p14:creationId xmlns:p14="http://schemas.microsoft.com/office/powerpoint/2010/main" val="4165657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699AA1-AD4B-6F60-A6B6-37C863A9EC89}"/>
              </a:ext>
            </a:extLst>
          </p:cNvPr>
          <p:cNvSpPr>
            <a:spLocks noGrp="1"/>
          </p:cNvSpPr>
          <p:nvPr>
            <p:ph type="body" sz="quarter" idx="10"/>
          </p:nvPr>
        </p:nvSpPr>
        <p:spPr/>
        <p:txBody>
          <a:bodyPr>
            <a:normAutofit fontScale="77500" lnSpcReduction="20000"/>
          </a:bodyPr>
          <a:lstStyle/>
          <a:p>
            <a:r>
              <a:rPr lang="pl-PL" dirty="0"/>
              <a:t>De Lege v. </a:t>
            </a:r>
            <a:r>
              <a:rPr lang="pl-PL" dirty="0" err="1"/>
              <a:t>Netherlands</a:t>
            </a:r>
            <a:r>
              <a:rPr lang="pl-PL" dirty="0"/>
              <a:t> </a:t>
            </a:r>
          </a:p>
        </p:txBody>
      </p:sp>
      <p:sp>
        <p:nvSpPr>
          <p:cNvPr id="3" name="Symbol zastępczy tekstu 2">
            <a:extLst>
              <a:ext uri="{FF2B5EF4-FFF2-40B4-BE49-F238E27FC236}">
                <a16:creationId xmlns:a16="http://schemas.microsoft.com/office/drawing/2014/main" id="{47B48618-5F5D-3172-6BC9-228E5CAD8EFE}"/>
              </a:ext>
            </a:extLst>
          </p:cNvPr>
          <p:cNvSpPr>
            <a:spLocks noGrp="1"/>
          </p:cNvSpPr>
          <p:nvPr>
            <p:ph type="body" sz="quarter" idx="11"/>
          </p:nvPr>
        </p:nvSpPr>
        <p:spPr>
          <a:xfrm>
            <a:off x="234950" y="977900"/>
            <a:ext cx="11245850" cy="5584825"/>
          </a:xfrm>
        </p:spPr>
        <p:txBody>
          <a:bodyPr>
            <a:noAutofit/>
          </a:bodyPr>
          <a:lstStyle/>
          <a:p>
            <a:pPr indent="180340" algn="just">
              <a:spcBef>
                <a:spcPts val="0"/>
              </a:spcBef>
              <a:spcAft>
                <a:spcPts val="0"/>
              </a:spcAft>
            </a:pPr>
            <a:r>
              <a:rPr lang="en-US" sz="2400" b="0" i="0" dirty="0">
                <a:solidFill>
                  <a:srgbClr val="000000"/>
                </a:solidFill>
                <a:effectLst/>
              </a:rPr>
              <a:t>77.  Lastly, it follows from the case-law that, regardless of whether or not the authorities are aware of the existence of documentary or other real evidence, if this has been obtained by methods in breach of Article 3, its use will always fall within the scope of the privilege against self-incrimination (see paragraph 67 above).</a:t>
            </a:r>
          </a:p>
          <a:p>
            <a:pPr indent="180340" algn="just">
              <a:spcBef>
                <a:spcPts val="0"/>
              </a:spcBef>
              <a:spcAft>
                <a:spcPts val="0"/>
              </a:spcAft>
            </a:pPr>
            <a:r>
              <a:rPr lang="en-US" sz="2400" b="0" i="0" dirty="0">
                <a:solidFill>
                  <a:srgbClr val="000000"/>
                </a:solidFill>
                <a:effectLst/>
              </a:rPr>
              <a:t>78.  If the prerequisites for the applicability of the privilege against self‑incrimination are met (see paragraph 74 above), and the use of evidence obtained through coercion or compulsion does fall within the scope of protection of that privilege (see paragraphs 75-76 above), </a:t>
            </a:r>
            <a:r>
              <a:rPr lang="en-US" sz="2400" b="1" i="0" dirty="0">
                <a:solidFill>
                  <a:srgbClr val="0070C0"/>
                </a:solidFill>
                <a:effectLst/>
              </a:rPr>
              <a:t>it is necessary to examine whether the procedure did not extinguish the “very essence” of the privilege, that is to say, to determine the manner in which the overall fairness of the proceedings was affected</a:t>
            </a:r>
            <a:r>
              <a:rPr lang="en-US" sz="2400" b="0" i="0" dirty="0">
                <a:solidFill>
                  <a:srgbClr val="000000"/>
                </a:solidFill>
                <a:effectLst/>
              </a:rPr>
              <a:t>. For this purpose, it will be necessary to have regard, in turn, to the factors set out in paragraph 68 above: the nature and degree of compulsion used to obtain the evidence; the existence of any relevant safeguards in the procedure; and the use to which any material so obtained is put.</a:t>
            </a:r>
          </a:p>
        </p:txBody>
      </p:sp>
    </p:spTree>
    <p:extLst>
      <p:ext uri="{BB962C8B-B14F-4D97-AF65-F5344CB8AC3E}">
        <p14:creationId xmlns:p14="http://schemas.microsoft.com/office/powerpoint/2010/main" val="3461129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lnSpcReduction="10000"/>
          </a:bodyPr>
          <a:lstStyle/>
          <a:p>
            <a:pPr marL="0" indent="0" algn="ctr">
              <a:buNone/>
            </a:pPr>
            <a:r>
              <a:rPr lang="en-US" dirty="0"/>
              <a:t>Article 8</a:t>
            </a:r>
          </a:p>
          <a:p>
            <a:pPr marL="0" indent="0" algn="ctr">
              <a:buNone/>
            </a:pPr>
            <a:r>
              <a:rPr lang="en-US" dirty="0"/>
              <a:t>Right to be present at the trial</a:t>
            </a:r>
          </a:p>
          <a:p>
            <a:pPr marL="0" indent="0" algn="just">
              <a:buNone/>
            </a:pPr>
            <a:r>
              <a:rPr lang="en-US" b="1" dirty="0"/>
              <a:t>1.   Member States shall ensure that suspects and accused persons have the right to be present at their trial.</a:t>
            </a:r>
          </a:p>
          <a:p>
            <a:pPr marL="0" indent="0" algn="just">
              <a:buNone/>
            </a:pPr>
            <a:r>
              <a:rPr lang="en-US" dirty="0"/>
              <a:t>2.   Member States may provide that a trial which can result in a decision on the guilt or innocence of a suspect or accused person </a:t>
            </a:r>
            <a:r>
              <a:rPr lang="en-US" b="1" dirty="0">
                <a:solidFill>
                  <a:srgbClr val="00B050"/>
                </a:solidFill>
              </a:rPr>
              <a:t>can be held in his or her absence</a:t>
            </a:r>
            <a:r>
              <a:rPr lang="en-US" dirty="0"/>
              <a:t>, provided that:</a:t>
            </a:r>
          </a:p>
          <a:p>
            <a:pPr marL="457200" lvl="1" indent="0" algn="just">
              <a:buNone/>
            </a:pPr>
            <a:r>
              <a:rPr lang="en-US" dirty="0"/>
              <a:t>(a)</a:t>
            </a:r>
            <a:r>
              <a:rPr lang="pl-PL" dirty="0"/>
              <a:t> </a:t>
            </a:r>
            <a:r>
              <a:rPr lang="en-US" b="1" dirty="0"/>
              <a:t>the suspect or accused person has been informed, in due time, of the trial and of the consequences of non-appearance</a:t>
            </a:r>
            <a:r>
              <a:rPr lang="en-US" dirty="0"/>
              <a:t>; or</a:t>
            </a:r>
          </a:p>
          <a:p>
            <a:pPr marL="457200" lvl="1" indent="0" algn="just">
              <a:buNone/>
            </a:pPr>
            <a:r>
              <a:rPr lang="en-US" dirty="0"/>
              <a:t>(b)</a:t>
            </a:r>
            <a:r>
              <a:rPr lang="pl-PL" dirty="0"/>
              <a:t> </a:t>
            </a:r>
            <a:r>
              <a:rPr lang="en-US" dirty="0"/>
              <a:t>the suspect or accused person, </a:t>
            </a:r>
            <a:r>
              <a:rPr lang="en-US" b="1" dirty="0"/>
              <a:t>having been informed of the trial, is represented by a mandated lawyer, who was appointed either by the suspect or accused person or by the State.</a:t>
            </a:r>
          </a:p>
          <a:p>
            <a:pPr marL="0" indent="0" algn="just">
              <a:buNone/>
            </a:pPr>
            <a:r>
              <a:rPr lang="en-US" dirty="0"/>
              <a:t>3.   A decision which has been taken in accordance with paragraph 2 may be enforced against the person concerned.</a:t>
            </a:r>
            <a:endParaRPr lang="pl-PL" dirty="0"/>
          </a:p>
        </p:txBody>
      </p:sp>
    </p:spTree>
    <p:extLst>
      <p:ext uri="{BB962C8B-B14F-4D97-AF65-F5344CB8AC3E}">
        <p14:creationId xmlns:p14="http://schemas.microsoft.com/office/powerpoint/2010/main" val="2676738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fontScale="85000" lnSpcReduction="20000"/>
          </a:bodyPr>
          <a:lstStyle/>
          <a:p>
            <a:pPr marL="0" indent="0" algn="ctr">
              <a:buNone/>
            </a:pPr>
            <a:r>
              <a:rPr lang="en-US" dirty="0"/>
              <a:t>Article 8</a:t>
            </a:r>
          </a:p>
          <a:p>
            <a:pPr marL="0" indent="0" algn="ctr">
              <a:buNone/>
            </a:pPr>
            <a:r>
              <a:rPr lang="en-US" dirty="0"/>
              <a:t>Right to be present at the trial</a:t>
            </a:r>
          </a:p>
          <a:p>
            <a:pPr algn="just"/>
            <a:r>
              <a:rPr lang="en-US" b="0" i="0" dirty="0">
                <a:solidFill>
                  <a:srgbClr val="333333"/>
                </a:solidFill>
                <a:effectLst/>
              </a:rPr>
              <a:t>4.   Where Member States provide for the possibility of holding trials in the absence of suspects or accused persons but it is not possible to comply with the conditions laid down in paragraph 2 of this Article because a suspect or accused person cannot be located despite reasonable efforts having been made, Member States may provide that a decision can nevertheless be taken and enforced. In that case, Member States shall ensure that when suspects or accused persons are informed of the decision, in particular when they are apprehended, they are also informed of the possibility to challenge the decision and of the right to a new trial or to another legal remedy, in accordance with Article 9.</a:t>
            </a:r>
          </a:p>
          <a:p>
            <a:pPr algn="just"/>
            <a:r>
              <a:rPr lang="en-US" b="1" i="0" dirty="0">
                <a:solidFill>
                  <a:srgbClr val="333333"/>
                </a:solidFill>
                <a:effectLst/>
              </a:rPr>
              <a:t>5.   This Article shall be without prejudice to national rules that provide that the judge or the competent court can exclude a suspect or accused person temporarily from the trial where necessary in the interests of securing the proper conduct of the criminal proceedings, provided that the rights of the </a:t>
            </a:r>
            <a:r>
              <a:rPr lang="en-US" b="1" i="0" dirty="0" err="1">
                <a:solidFill>
                  <a:srgbClr val="333333"/>
                </a:solidFill>
                <a:effectLst/>
              </a:rPr>
              <a:t>defence</a:t>
            </a:r>
            <a:r>
              <a:rPr lang="en-US" b="1" i="0" dirty="0">
                <a:solidFill>
                  <a:srgbClr val="333333"/>
                </a:solidFill>
                <a:effectLst/>
              </a:rPr>
              <a:t> are complied with.</a:t>
            </a:r>
          </a:p>
          <a:p>
            <a:pPr algn="just"/>
            <a:r>
              <a:rPr lang="en-US" b="0" i="0" dirty="0">
                <a:solidFill>
                  <a:srgbClr val="333333"/>
                </a:solidFill>
                <a:effectLst/>
              </a:rPr>
              <a:t>6.   This Article shall be without prejudice to national rules that provide for proceedings or certain stages thereof to be conducted in writing, provided that this complies with the right to a fair trial.</a:t>
            </a:r>
          </a:p>
        </p:txBody>
      </p:sp>
    </p:spTree>
    <p:extLst>
      <p:ext uri="{BB962C8B-B14F-4D97-AF65-F5344CB8AC3E}">
        <p14:creationId xmlns:p14="http://schemas.microsoft.com/office/powerpoint/2010/main" val="2249379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a:bodyPr>
          <a:lstStyle/>
          <a:p>
            <a:pPr algn="ctr"/>
            <a:r>
              <a:rPr lang="en-US" b="0" i="1" dirty="0">
                <a:solidFill>
                  <a:srgbClr val="333333"/>
                </a:solidFill>
                <a:effectLst/>
              </a:rPr>
              <a:t>Article 9</a:t>
            </a:r>
          </a:p>
          <a:p>
            <a:pPr algn="ctr"/>
            <a:r>
              <a:rPr lang="en-US" b="1" i="0" dirty="0">
                <a:solidFill>
                  <a:srgbClr val="333333"/>
                </a:solidFill>
                <a:effectLst/>
              </a:rPr>
              <a:t>Right to a new trial</a:t>
            </a:r>
          </a:p>
          <a:p>
            <a:pPr algn="just"/>
            <a:r>
              <a:rPr lang="en-US" b="0" i="0" dirty="0">
                <a:solidFill>
                  <a:srgbClr val="333333"/>
                </a:solidFill>
                <a:effectLst/>
              </a:rPr>
              <a:t>Member States shall ensure that, where suspects or accused persons were not present at their trial and the conditions laid down in Article 8(2) were not met, they have the right to a new trial, or to another legal remedy, which allows a fresh determination of the merits of the case, including examination of new evidence, and which may lead to the original decision being reversed. In that regard, Member States shall ensure that those suspects and accused persons have the right to be present, to participate effectively, in accordance with procedures under national law, and to exercise the rights of the </a:t>
            </a:r>
            <a:r>
              <a:rPr lang="en-US" b="0" i="0" dirty="0" err="1">
                <a:solidFill>
                  <a:srgbClr val="333333"/>
                </a:solidFill>
                <a:effectLst/>
              </a:rPr>
              <a:t>defence</a:t>
            </a:r>
            <a:r>
              <a:rPr lang="en-US" b="0" i="0" dirty="0">
                <a:solidFill>
                  <a:srgbClr val="333333"/>
                </a:solidFill>
                <a:effectLst/>
              </a:rPr>
              <a:t>.</a:t>
            </a:r>
          </a:p>
        </p:txBody>
      </p:sp>
    </p:spTree>
    <p:extLst>
      <p:ext uri="{BB962C8B-B14F-4D97-AF65-F5344CB8AC3E}">
        <p14:creationId xmlns:p14="http://schemas.microsoft.com/office/powerpoint/2010/main" val="3657391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a:bodyPr>
          <a:lstStyle/>
          <a:p>
            <a:pPr algn="just"/>
            <a:r>
              <a:rPr lang="en-US" b="0" i="0" dirty="0">
                <a:solidFill>
                  <a:srgbClr val="0D0D0D"/>
                </a:solidFill>
                <a:effectLst/>
                <a:latin typeface="Söhne"/>
              </a:rPr>
              <a:t>Presence at the trial signifies the possibility of active participation. The CJEU expands the scope of Article 8 of Directive 2016/343 to include evidentiary proceedings as well. Participating in the trial, the accused or their defense counsel must have the opportunity to question witnesses, and more generally, Article 8 of the directive implies the right to participate in witness examinations.</a:t>
            </a:r>
          </a:p>
          <a:p>
            <a:pPr algn="just"/>
            <a:r>
              <a:rPr lang="en-US" b="0" i="0" dirty="0">
                <a:solidFill>
                  <a:srgbClr val="0D0D0D"/>
                </a:solidFill>
                <a:effectLst/>
                <a:latin typeface="Söhne"/>
              </a:rPr>
              <a:t>If the accused did not participate in a part of the trial, such as the witness examination, it is not always necessary to repeat the entire process (Article 9 of Directive 2016/343) - it may be sufficient, for example, to repeat the examination at a hearing in such a way that the accused/defense counsel can participate.</a:t>
            </a:r>
          </a:p>
          <a:p>
            <a:pPr marL="0" indent="0" algn="just">
              <a:buNone/>
            </a:pPr>
            <a:endParaRPr lang="en-US" b="0" i="0" dirty="0">
              <a:solidFill>
                <a:srgbClr val="333333"/>
              </a:solidFill>
              <a:effectLst/>
            </a:endParaRPr>
          </a:p>
        </p:txBody>
      </p:sp>
    </p:spTree>
    <p:extLst>
      <p:ext uri="{BB962C8B-B14F-4D97-AF65-F5344CB8AC3E}">
        <p14:creationId xmlns:p14="http://schemas.microsoft.com/office/powerpoint/2010/main" val="2916956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(C-688/18)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fontScale="77500" lnSpcReduction="20000"/>
          </a:bodyPr>
          <a:lstStyle/>
          <a:p>
            <a:pPr marL="17780" indent="0" algn="just">
              <a:lnSpc>
                <a:spcPct val="120000"/>
              </a:lnSpc>
              <a:spcBef>
                <a:spcPts val="0"/>
              </a:spcBef>
              <a:spcAft>
                <a:spcPts val="1200"/>
              </a:spcAft>
              <a:buNone/>
            </a:pPr>
            <a:r>
              <a:rPr lang="en-US" b="0" i="0" u="none" strike="noStrike" dirty="0">
                <a:solidFill>
                  <a:srgbClr val="006699"/>
                </a:solidFill>
                <a:effectLst/>
              </a:rPr>
              <a:t>39</a:t>
            </a:r>
            <a:r>
              <a:rPr lang="en-US" b="0" i="0" dirty="0">
                <a:solidFill>
                  <a:srgbClr val="000000"/>
                </a:solidFill>
                <a:effectLst/>
              </a:rPr>
              <a:t>      The question referred for a preliminary ruling concerns, first</a:t>
            </a:r>
            <a:r>
              <a:rPr lang="en-US" b="1" i="0" dirty="0">
                <a:solidFill>
                  <a:srgbClr val="000000"/>
                </a:solidFill>
                <a:effectLst/>
              </a:rPr>
              <a:t>, the situation in which an accused person deliberately waives his right to appear at one of the hearings held in connection with his trial.</a:t>
            </a:r>
            <a:endParaRPr lang="pl-PL" b="1" i="0" dirty="0">
              <a:solidFill>
                <a:srgbClr val="000000"/>
              </a:solidFill>
              <a:effectLst/>
            </a:endParaRPr>
          </a:p>
          <a:p>
            <a:pPr marL="17780" indent="0" algn="just">
              <a:lnSpc>
                <a:spcPct val="120000"/>
              </a:lnSpc>
              <a:spcBef>
                <a:spcPts val="0"/>
              </a:spcBef>
              <a:spcAft>
                <a:spcPts val="1200"/>
              </a:spcAft>
              <a:buNone/>
            </a:pPr>
            <a:r>
              <a:rPr lang="en-US" b="0" i="0" u="none" strike="noStrike" dirty="0">
                <a:solidFill>
                  <a:srgbClr val="006699"/>
                </a:solidFill>
                <a:effectLst/>
              </a:rPr>
              <a:t>40</a:t>
            </a:r>
            <a:r>
              <a:rPr lang="en-US" b="0" i="0" dirty="0">
                <a:solidFill>
                  <a:srgbClr val="000000"/>
                </a:solidFill>
                <a:effectLst/>
              </a:rPr>
              <a:t>      In the light of the very wording of Article 8(2) of Directive 2016/343, it must be noted that, in a case such as that in the main proceedings, both the conditions laid down in point (a) of that provision and those referred to in point (b) were complied with.</a:t>
            </a:r>
          </a:p>
          <a:p>
            <a:pPr marL="17780" indent="0" algn="just">
              <a:lnSpc>
                <a:spcPct val="120000"/>
              </a:lnSpc>
              <a:spcBef>
                <a:spcPts val="0"/>
              </a:spcBef>
              <a:spcAft>
                <a:spcPts val="1200"/>
              </a:spcAft>
              <a:buNone/>
            </a:pPr>
            <a:r>
              <a:rPr lang="en-US" b="0" i="0" u="none" strike="noStrike" dirty="0">
                <a:solidFill>
                  <a:srgbClr val="006699"/>
                </a:solidFill>
                <a:effectLst/>
              </a:rPr>
              <a:t>41</a:t>
            </a:r>
            <a:r>
              <a:rPr lang="en-US" b="0" i="0" dirty="0">
                <a:solidFill>
                  <a:srgbClr val="000000"/>
                </a:solidFill>
                <a:effectLst/>
              </a:rPr>
              <a:t>      Furthermore, it is apparent from the order for reference that UW’s waiver of his right to take part in the hearing was attended by minimum safeguards commensurate with its seriousness and that that waiver does not run counter to any important public interest.</a:t>
            </a:r>
          </a:p>
          <a:p>
            <a:pPr marL="17780" indent="0" algn="just">
              <a:lnSpc>
                <a:spcPct val="120000"/>
              </a:lnSpc>
              <a:spcBef>
                <a:spcPts val="0"/>
              </a:spcBef>
              <a:spcAft>
                <a:spcPts val="1200"/>
              </a:spcAft>
              <a:buNone/>
            </a:pPr>
            <a:r>
              <a:rPr lang="en-US" b="0" i="0" u="none" strike="noStrike" dirty="0">
                <a:solidFill>
                  <a:srgbClr val="006699"/>
                </a:solidFill>
                <a:effectLst/>
              </a:rPr>
              <a:t>42</a:t>
            </a:r>
            <a:r>
              <a:rPr lang="en-US" b="0" i="0" dirty="0">
                <a:solidFill>
                  <a:srgbClr val="000000"/>
                </a:solidFill>
                <a:effectLst/>
              </a:rPr>
              <a:t>      </a:t>
            </a:r>
            <a:r>
              <a:rPr lang="en-US" b="1" i="0" dirty="0">
                <a:solidFill>
                  <a:srgbClr val="00B050"/>
                </a:solidFill>
                <a:effectLst/>
              </a:rPr>
              <a:t>In those circumstances, it must be held that Article 8(2) of Directive 2016/343 does not preclude national legislation which provides that the right of an accused person to be present at his trial is not infringed where that person has decided, unequivocally, not to appear at one of the hearings held in connection with his trial, provided that he has been informed that that hearing will be held and has been represented, at that hearing, by a mandated lawyer</a:t>
            </a:r>
            <a:r>
              <a:rPr lang="en-US" b="0" i="0" dirty="0">
                <a:solidFill>
                  <a:srgbClr val="000000"/>
                </a:solidFill>
                <a:effectLst/>
              </a:rPr>
              <a:t>.</a:t>
            </a:r>
          </a:p>
        </p:txBody>
      </p:sp>
    </p:spTree>
    <p:extLst>
      <p:ext uri="{BB962C8B-B14F-4D97-AF65-F5344CB8AC3E}">
        <p14:creationId xmlns:p14="http://schemas.microsoft.com/office/powerpoint/2010/main" val="208335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(C-688/18)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rmAutofit fontScale="77500" lnSpcReduction="20000"/>
          </a:bodyPr>
          <a:lstStyle/>
          <a:p>
            <a:pPr marL="17780" indent="0" algn="just">
              <a:lnSpc>
                <a:spcPct val="120000"/>
              </a:lnSpc>
              <a:spcBef>
                <a:spcPts val="0"/>
              </a:spcBef>
              <a:spcAft>
                <a:spcPts val="1200"/>
              </a:spcAft>
              <a:buNone/>
            </a:pPr>
            <a:r>
              <a:rPr lang="en-US" b="0" i="0" u="none" strike="noStrike" dirty="0">
                <a:solidFill>
                  <a:srgbClr val="006699"/>
                </a:solidFill>
                <a:effectLst/>
              </a:rPr>
              <a:t>43</a:t>
            </a:r>
            <a:r>
              <a:rPr lang="en-US" b="0" i="0" dirty="0">
                <a:solidFill>
                  <a:srgbClr val="000000"/>
                </a:solidFill>
                <a:effectLst/>
              </a:rPr>
              <a:t>      The referring court’s question concerns, in the second place, the situation in which the accused person was unable to appear at hearings held in connection with his trial for a reason beyond his control, namely because of illness.</a:t>
            </a:r>
          </a:p>
          <a:p>
            <a:pPr marL="17780" indent="0" algn="just">
              <a:lnSpc>
                <a:spcPct val="120000"/>
              </a:lnSpc>
              <a:spcBef>
                <a:spcPts val="0"/>
              </a:spcBef>
              <a:spcAft>
                <a:spcPts val="1200"/>
              </a:spcAft>
              <a:buNone/>
            </a:pPr>
            <a:r>
              <a:rPr lang="en-US" b="0" i="0" u="none" strike="noStrike" dirty="0">
                <a:solidFill>
                  <a:srgbClr val="006699"/>
                </a:solidFill>
                <a:effectLst/>
              </a:rPr>
              <a:t>44</a:t>
            </a:r>
            <a:r>
              <a:rPr lang="en-US" b="0" i="0" dirty="0">
                <a:solidFill>
                  <a:srgbClr val="000000"/>
                </a:solidFill>
                <a:effectLst/>
              </a:rPr>
              <a:t>      According to recital 34 of Directive 2016/343, if, </a:t>
            </a:r>
            <a:r>
              <a:rPr lang="en-US" b="1" i="0" dirty="0">
                <a:solidFill>
                  <a:srgbClr val="000000"/>
                </a:solidFill>
                <a:effectLst/>
              </a:rPr>
              <a:t>for reasons beyond their control, suspects or accused persons are unable to be present at the trial, they should have the possibility to request a new date for the trial within the time frame provided for in national law.</a:t>
            </a:r>
          </a:p>
          <a:p>
            <a:pPr marL="17780" indent="0" algn="just">
              <a:lnSpc>
                <a:spcPct val="120000"/>
              </a:lnSpc>
              <a:spcBef>
                <a:spcPts val="0"/>
              </a:spcBef>
              <a:spcAft>
                <a:spcPts val="1200"/>
              </a:spcAft>
              <a:buNone/>
            </a:pPr>
            <a:r>
              <a:rPr lang="en-US" b="0" i="0" u="none" strike="noStrike" dirty="0">
                <a:solidFill>
                  <a:srgbClr val="006699"/>
                </a:solidFill>
                <a:effectLst/>
              </a:rPr>
              <a:t>45</a:t>
            </a:r>
            <a:r>
              <a:rPr lang="en-US" b="0" i="0" dirty="0">
                <a:solidFill>
                  <a:srgbClr val="000000"/>
                </a:solidFill>
                <a:effectLst/>
              </a:rPr>
              <a:t>      The referring court asks the Court, first, about the situation in which the accused person, who was unable, for a reason beyond his control, to appear at a hearing held in connection with his trial and who was informed of steps taken in his absence during that hearing, stated that he would not call the lawfulness of the steps taken into question in reliance on that absence and that he did not want them to be repeated in his presence.</a:t>
            </a:r>
          </a:p>
          <a:p>
            <a:pPr marL="17780" indent="0" algn="just">
              <a:lnSpc>
                <a:spcPct val="120000"/>
              </a:lnSpc>
              <a:spcBef>
                <a:spcPts val="0"/>
              </a:spcBef>
              <a:spcAft>
                <a:spcPts val="1200"/>
              </a:spcAft>
              <a:buNone/>
            </a:pPr>
            <a:r>
              <a:rPr lang="en-US" b="0" i="0" u="none" strike="noStrike" dirty="0">
                <a:solidFill>
                  <a:srgbClr val="006699"/>
                </a:solidFill>
                <a:effectLst/>
              </a:rPr>
              <a:t>46</a:t>
            </a:r>
            <a:r>
              <a:rPr lang="en-US" b="0" i="0" dirty="0">
                <a:solidFill>
                  <a:srgbClr val="000000"/>
                </a:solidFill>
                <a:effectLst/>
              </a:rPr>
              <a:t>      In that context, it is important to note that such a position may be regarded as constituting an unequivocal waiver of the right to be present at the hearing concerned.</a:t>
            </a:r>
          </a:p>
        </p:txBody>
      </p:sp>
    </p:spTree>
    <p:extLst>
      <p:ext uri="{BB962C8B-B14F-4D97-AF65-F5344CB8AC3E}">
        <p14:creationId xmlns:p14="http://schemas.microsoft.com/office/powerpoint/2010/main" val="2694243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(C-688/18)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Autofit/>
          </a:bodyPr>
          <a:lstStyle/>
          <a:p>
            <a:pPr marL="360045" indent="-342265" algn="just">
              <a:lnSpc>
                <a:spcPct val="120000"/>
              </a:lnSpc>
              <a:spcBef>
                <a:spcPts val="0"/>
              </a:spcBef>
              <a:spcAft>
                <a:spcPts val="1200"/>
              </a:spcAft>
            </a:pPr>
            <a:r>
              <a:rPr lang="en-US" sz="2400" b="0" i="0" u="none" strike="noStrike" dirty="0">
                <a:solidFill>
                  <a:srgbClr val="006699"/>
                </a:solidFill>
                <a:effectLst/>
              </a:rPr>
              <a:t>47</a:t>
            </a:r>
            <a:r>
              <a:rPr lang="en-US" sz="2400" b="0" i="0" dirty="0">
                <a:solidFill>
                  <a:srgbClr val="000000"/>
                </a:solidFill>
                <a:effectLst/>
              </a:rPr>
              <a:t>      Secondly, the referring court refers to the situation in which the accused person stated that he wished to have the steps taken when he was absent repeated in his presence, which led to the conducting of a further examination of a witness, in which the accused person was given the opportunity to participate fully.</a:t>
            </a:r>
          </a:p>
          <a:p>
            <a:pPr marL="360045" indent="-342265" algn="just">
              <a:lnSpc>
                <a:spcPct val="120000"/>
              </a:lnSpc>
              <a:spcBef>
                <a:spcPts val="0"/>
              </a:spcBef>
              <a:spcAft>
                <a:spcPts val="1200"/>
              </a:spcAft>
            </a:pPr>
            <a:r>
              <a:rPr lang="en-US" sz="2400" b="0" i="0" u="none" strike="noStrike" dirty="0">
                <a:solidFill>
                  <a:srgbClr val="006699"/>
                </a:solidFill>
                <a:effectLst/>
              </a:rPr>
              <a:t>48</a:t>
            </a:r>
            <a:r>
              <a:rPr lang="en-US" sz="2400" b="0" i="0" dirty="0">
                <a:solidFill>
                  <a:srgbClr val="000000"/>
                </a:solidFill>
                <a:effectLst/>
              </a:rPr>
              <a:t>      In that regard, a person who has had repeated in his presence the steps taken during hearings at which he was unable to appear, cannot be regarded as having been absent from his trial.</a:t>
            </a:r>
          </a:p>
        </p:txBody>
      </p:sp>
    </p:spTree>
    <p:extLst>
      <p:ext uri="{BB962C8B-B14F-4D97-AF65-F5344CB8AC3E}">
        <p14:creationId xmlns:p14="http://schemas.microsoft.com/office/powerpoint/2010/main" val="34498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B01799B-451E-CE20-BC45-84A3E19082B4}"/>
              </a:ext>
            </a:extLst>
          </p:cNvPr>
          <p:cNvSpPr>
            <a:spLocks noGrp="1"/>
          </p:cNvSpPr>
          <p:nvPr>
            <p:ph type="body" sz="quarter" idx="10"/>
          </p:nvPr>
        </p:nvSpPr>
        <p:spPr/>
        <p:txBody>
          <a:bodyPr>
            <a:normAutofit fontScale="77500" lnSpcReduction="20000"/>
          </a:bodyPr>
          <a:lstStyle/>
          <a:p>
            <a:r>
              <a:rPr lang="pl-PL" sz="2800" dirty="0">
                <a:solidFill>
                  <a:srgbClr val="0E101A"/>
                </a:solidFill>
                <a:effectLst/>
              </a:rPr>
              <a:t>P</a:t>
            </a:r>
            <a:r>
              <a:rPr lang="en-US" sz="2800" dirty="0">
                <a:solidFill>
                  <a:srgbClr val="0E101A"/>
                </a:solidFill>
                <a:effectLst/>
              </a:rPr>
              <a:t>resumption of innocence </a:t>
            </a:r>
            <a:endParaRPr lang="pl-PL" dirty="0"/>
          </a:p>
          <a:p>
            <a:endParaRPr lang="pl-PL" dirty="0"/>
          </a:p>
        </p:txBody>
      </p:sp>
      <p:sp>
        <p:nvSpPr>
          <p:cNvPr id="3" name="Symbol zastępczy tekstu 2">
            <a:extLst>
              <a:ext uri="{FF2B5EF4-FFF2-40B4-BE49-F238E27FC236}">
                <a16:creationId xmlns:a16="http://schemas.microsoft.com/office/drawing/2014/main" id="{4316608D-A4B2-74EA-B8E8-DD5B81F37CC7}"/>
              </a:ext>
            </a:extLst>
          </p:cNvPr>
          <p:cNvSpPr>
            <a:spLocks noGrp="1"/>
          </p:cNvSpPr>
          <p:nvPr>
            <p:ph type="body" sz="quarter" idx="11"/>
          </p:nvPr>
        </p:nvSpPr>
        <p:spPr>
          <a:xfrm>
            <a:off x="509271" y="977900"/>
            <a:ext cx="5403849" cy="5584825"/>
          </a:xfrm>
        </p:spPr>
        <p:txBody>
          <a:bodyPr>
            <a:normAutofit/>
          </a:bodyPr>
          <a:lstStyle/>
          <a:p>
            <a:pPr algn="just"/>
            <a:r>
              <a:rPr lang="pl-PL" sz="2600" dirty="0" err="1"/>
              <a:t>Presumption</a:t>
            </a:r>
            <a:r>
              <a:rPr lang="pl-PL" sz="2600" dirty="0"/>
              <a:t> of </a:t>
            </a:r>
            <a:r>
              <a:rPr lang="pl-PL" sz="2600" dirty="0" err="1"/>
              <a:t>innocence</a:t>
            </a:r>
            <a:r>
              <a:rPr lang="pl-PL" sz="2600" dirty="0"/>
              <a:t> </a:t>
            </a:r>
            <a:r>
              <a:rPr lang="pl-PL" sz="2600" b="0" i="0" u="none" strike="noStrike" baseline="0" dirty="0" err="1"/>
              <a:t>requires</a:t>
            </a:r>
            <a:r>
              <a:rPr lang="pl-PL" sz="2600" b="0" i="0" u="none" strike="noStrike" baseline="0" dirty="0"/>
              <a:t> the </a:t>
            </a:r>
            <a:r>
              <a:rPr lang="en-US" sz="2600" b="0" i="0" u="none" strike="noStrike" baseline="0" dirty="0"/>
              <a:t>judge to carry out the trial without any preconceived opinion on the</a:t>
            </a:r>
            <a:r>
              <a:rPr lang="pl-PL" sz="2600" b="0" i="0" u="none" strike="noStrike" baseline="0" dirty="0"/>
              <a:t> </a:t>
            </a:r>
            <a:r>
              <a:rPr lang="pl-PL" sz="2600" b="0" i="0" u="none" strike="noStrike" baseline="0" dirty="0" err="1"/>
              <a:t>defendant’s</a:t>
            </a:r>
            <a:r>
              <a:rPr lang="pl-PL" sz="2600" b="0" i="0" u="none" strike="noStrike" baseline="0" dirty="0"/>
              <a:t> </a:t>
            </a:r>
            <a:r>
              <a:rPr lang="pl-PL" sz="2600" b="0" i="0" u="none" strike="noStrike" baseline="0" dirty="0" err="1"/>
              <a:t>guilt</a:t>
            </a:r>
            <a:r>
              <a:rPr lang="pl-PL" sz="2600" b="0" i="0" u="none" strike="noStrike" baseline="0" dirty="0"/>
              <a:t>. </a:t>
            </a:r>
          </a:p>
          <a:p>
            <a:pPr algn="just"/>
            <a:r>
              <a:rPr lang="pl-PL" sz="2600" dirty="0"/>
              <a:t>Public </a:t>
            </a:r>
            <a:r>
              <a:rPr lang="pl-PL" sz="2600" dirty="0" err="1"/>
              <a:t>statemnets</a:t>
            </a:r>
            <a:r>
              <a:rPr lang="pl-PL" sz="2600" dirty="0"/>
              <a:t>/</a:t>
            </a:r>
            <a:r>
              <a:rPr lang="pl-PL" sz="2600" dirty="0" err="1"/>
              <a:t>opinions</a:t>
            </a:r>
            <a:r>
              <a:rPr lang="pl-PL" sz="2600" dirty="0"/>
              <a:t>/</a:t>
            </a:r>
            <a:r>
              <a:rPr lang="pl-PL" sz="2600" dirty="0" err="1"/>
              <a:t>suggestions</a:t>
            </a:r>
            <a:r>
              <a:rPr lang="pl-PL" sz="2600" dirty="0"/>
              <a:t> to </a:t>
            </a:r>
            <a:r>
              <a:rPr lang="pl-PL" sz="2600" dirty="0" err="1"/>
              <a:t>accused</a:t>
            </a:r>
            <a:r>
              <a:rPr lang="pl-PL" sz="2600" dirty="0"/>
              <a:t> </a:t>
            </a:r>
            <a:r>
              <a:rPr lang="pl-PL" sz="2600" dirty="0" err="1"/>
              <a:t>guilt</a:t>
            </a:r>
            <a:r>
              <a:rPr lang="pl-PL" sz="2600" dirty="0"/>
              <a:t> </a:t>
            </a:r>
            <a:r>
              <a:rPr lang="pl-PL" sz="2600" dirty="0" err="1"/>
              <a:t>before</a:t>
            </a:r>
            <a:r>
              <a:rPr lang="pl-PL" sz="2600" dirty="0"/>
              <a:t> </a:t>
            </a:r>
            <a:r>
              <a:rPr lang="pl-PL" sz="2600" dirty="0" err="1"/>
              <a:t>final</a:t>
            </a:r>
            <a:r>
              <a:rPr lang="pl-PL" sz="2600" dirty="0"/>
              <a:t> </a:t>
            </a:r>
            <a:r>
              <a:rPr lang="pl-PL" sz="2600" dirty="0" err="1"/>
              <a:t>judgment</a:t>
            </a:r>
            <a:r>
              <a:rPr lang="pl-PL" sz="2600" dirty="0"/>
              <a:t> </a:t>
            </a:r>
            <a:r>
              <a:rPr lang="pl-PL" sz="2600" dirty="0" err="1"/>
              <a:t>are</a:t>
            </a:r>
            <a:r>
              <a:rPr lang="pl-PL" sz="2600" dirty="0"/>
              <a:t> </a:t>
            </a:r>
            <a:r>
              <a:rPr lang="pl-PL" sz="2600" dirty="0" err="1"/>
              <a:t>forbidden</a:t>
            </a:r>
            <a:r>
              <a:rPr lang="pl-PL" sz="2600" dirty="0"/>
              <a:t>. </a:t>
            </a:r>
          </a:p>
          <a:p>
            <a:pPr algn="just"/>
            <a:r>
              <a:rPr lang="en-US" sz="2600" b="0" i="0" u="none" strike="noStrike" baseline="0" dirty="0"/>
              <a:t>State</a:t>
            </a:r>
            <a:r>
              <a:rPr lang="pl-PL" sz="2600" b="0" i="0" u="none" strike="noStrike" baseline="0" dirty="0"/>
              <a:t>/</a:t>
            </a:r>
            <a:r>
              <a:rPr lang="pl-PL" sz="2600" b="0" i="0" u="none" strike="noStrike" baseline="0" dirty="0" err="1"/>
              <a:t>national</a:t>
            </a:r>
            <a:r>
              <a:rPr lang="pl-PL" sz="2600" b="0" i="0" u="none" strike="noStrike" baseline="0" dirty="0"/>
              <a:t> law </a:t>
            </a:r>
            <a:r>
              <a:rPr lang="pl-PL" sz="2600" b="0" i="0" u="none" strike="noStrike" baseline="0" dirty="0" err="1"/>
              <a:t>should</a:t>
            </a:r>
            <a:r>
              <a:rPr lang="en-US" sz="2600" b="0" i="0" u="none" strike="noStrike" baseline="0" dirty="0"/>
              <a:t> prevent any prejudgment in the media that pre-empts the</a:t>
            </a:r>
            <a:r>
              <a:rPr lang="pl-PL" sz="2600" b="0" i="0" u="none" strike="noStrike" baseline="0" dirty="0"/>
              <a:t> </a:t>
            </a:r>
            <a:r>
              <a:rPr lang="pl-PL" sz="2600" b="0" i="0" u="none" strike="noStrike" baseline="0" dirty="0" err="1"/>
              <a:t>judicial</a:t>
            </a:r>
            <a:r>
              <a:rPr lang="pl-PL" sz="2600" b="0" i="0" u="none" strike="noStrike" baseline="0" dirty="0"/>
              <a:t> </a:t>
            </a:r>
            <a:r>
              <a:rPr lang="pl-PL" sz="2600" b="0" i="0" u="none" strike="noStrike" baseline="0" dirty="0" err="1"/>
              <a:t>determination</a:t>
            </a:r>
            <a:r>
              <a:rPr lang="pl-PL" sz="2600" b="0" i="0" u="none" strike="noStrike" baseline="0" dirty="0"/>
              <a:t> of </a:t>
            </a:r>
            <a:r>
              <a:rPr lang="pl-PL" sz="2600" b="0" i="0" u="none" strike="noStrike" baseline="0" dirty="0" err="1"/>
              <a:t>guilt</a:t>
            </a:r>
            <a:endParaRPr lang="pl-PL" sz="2600" dirty="0"/>
          </a:p>
        </p:txBody>
      </p:sp>
      <p:graphicFrame>
        <p:nvGraphicFramePr>
          <p:cNvPr id="4" name="Diagram 3">
            <a:extLst>
              <a:ext uri="{FF2B5EF4-FFF2-40B4-BE49-F238E27FC236}">
                <a16:creationId xmlns:a16="http://schemas.microsoft.com/office/drawing/2014/main" id="{DBE1CC20-76B7-0CC3-5099-3A253D67130A}"/>
              </a:ext>
            </a:extLst>
          </p:cNvPr>
          <p:cNvGraphicFramePr/>
          <p:nvPr>
            <p:extLst>
              <p:ext uri="{D42A27DB-BD31-4B8C-83A1-F6EECF244321}">
                <p14:modId xmlns:p14="http://schemas.microsoft.com/office/powerpoint/2010/main" val="4267021829"/>
              </p:ext>
            </p:extLst>
          </p:nvPr>
        </p:nvGraphicFramePr>
        <p:xfrm>
          <a:off x="4318000" y="8415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166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7500" lnSpcReduction="20000"/>
          </a:bodyPr>
          <a:lstStyle/>
          <a:p>
            <a:r>
              <a:rPr lang="pl-PL" dirty="0"/>
              <a:t>Right to be </a:t>
            </a:r>
            <a:r>
              <a:rPr lang="pl-PL" dirty="0" err="1"/>
              <a:t>present</a:t>
            </a:r>
            <a:r>
              <a:rPr lang="pl-PL" dirty="0"/>
              <a:t> </a:t>
            </a:r>
            <a:r>
              <a:rPr lang="pl-PL" dirty="0" err="1"/>
              <a:t>during</a:t>
            </a:r>
            <a:r>
              <a:rPr lang="pl-PL" dirty="0"/>
              <a:t> a </a:t>
            </a:r>
            <a:r>
              <a:rPr lang="pl-PL" dirty="0" err="1"/>
              <a:t>trial</a:t>
            </a:r>
            <a:r>
              <a:rPr lang="pl-PL" dirty="0"/>
              <a:t> (C-688/18)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Autofit/>
          </a:bodyPr>
          <a:lstStyle/>
          <a:p>
            <a:pPr marL="360045" indent="-342265" algn="just">
              <a:lnSpc>
                <a:spcPct val="120000"/>
              </a:lnSpc>
              <a:spcBef>
                <a:spcPts val="0"/>
              </a:spcBef>
              <a:spcAft>
                <a:spcPts val="1200"/>
              </a:spcAft>
            </a:pPr>
            <a:r>
              <a:rPr lang="en-US" sz="2000" b="0" i="0" u="none" strike="noStrike" dirty="0">
                <a:solidFill>
                  <a:srgbClr val="006699"/>
                </a:solidFill>
                <a:effectLst/>
              </a:rPr>
              <a:t>49</a:t>
            </a:r>
            <a:r>
              <a:rPr lang="en-US" sz="2000" b="0" i="0" dirty="0">
                <a:solidFill>
                  <a:srgbClr val="000000"/>
                </a:solidFill>
                <a:effectLst/>
              </a:rPr>
              <a:t>      In the light of the foregoing considerations, the answer to the question referred is that Article 8(1) and (2) of Directive 2016/343 must be interpreted as not precluding national legislation which provides, in a situation where the accused person has been informed, in due time, of his trial and of the consequences of not appearing at that trial, and where that person was represented by a mandated lawyer appointed by him, that his right to be present at his trial is not infringed where:</a:t>
            </a:r>
          </a:p>
          <a:p>
            <a:pPr marL="720090" indent="-360045" algn="just">
              <a:lnSpc>
                <a:spcPct val="120000"/>
              </a:lnSpc>
              <a:spcBef>
                <a:spcPts val="0"/>
              </a:spcBef>
              <a:spcAft>
                <a:spcPts val="1200"/>
              </a:spcAft>
            </a:pPr>
            <a:r>
              <a:rPr lang="en-US" sz="2000" b="0" i="0" dirty="0">
                <a:solidFill>
                  <a:srgbClr val="000000"/>
                </a:solidFill>
                <a:effectLst/>
              </a:rPr>
              <a:t>–        he decided unequivocally not to appear at one of the hearings held in connection with his trial; or</a:t>
            </a:r>
          </a:p>
          <a:p>
            <a:pPr marL="720090" indent="-360045" algn="just">
              <a:lnSpc>
                <a:spcPct val="120000"/>
              </a:lnSpc>
              <a:spcBef>
                <a:spcPts val="0"/>
              </a:spcBef>
              <a:spcAft>
                <a:spcPts val="1200"/>
              </a:spcAft>
            </a:pPr>
            <a:r>
              <a:rPr lang="en-US" sz="2000" b="0" i="0" dirty="0">
                <a:solidFill>
                  <a:srgbClr val="000000"/>
                </a:solidFill>
                <a:effectLst/>
              </a:rPr>
              <a:t>–        </a:t>
            </a:r>
            <a:r>
              <a:rPr lang="en-US" sz="2000" b="1" i="0" dirty="0">
                <a:solidFill>
                  <a:srgbClr val="000000"/>
                </a:solidFill>
                <a:effectLst/>
              </a:rPr>
              <a:t>he did not appear at one of those hearings for a reason beyond his control if, following that hearing, he was informed of the steps taken in his absence and, with full knowledge of the situation, decided and stated either that he would not call the lawfulness of those steps into question in reliance on his non-appearance, or that he wished to participate in those steps, leading the national court hearing the case to repeat those steps, in particular by conducting a further examination of a witness, in which the accused person was given the opportunity to participate fully.</a:t>
            </a:r>
          </a:p>
        </p:txBody>
      </p:sp>
    </p:spTree>
    <p:extLst>
      <p:ext uri="{BB962C8B-B14F-4D97-AF65-F5344CB8AC3E}">
        <p14:creationId xmlns:p14="http://schemas.microsoft.com/office/powerpoint/2010/main" val="2235513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87FAB3-2544-0C67-2080-A45B388258A5}"/>
              </a:ext>
            </a:extLst>
          </p:cNvPr>
          <p:cNvSpPr>
            <a:spLocks noGrp="1"/>
          </p:cNvSpPr>
          <p:nvPr>
            <p:ph type="body" sz="quarter" idx="10"/>
          </p:nvPr>
        </p:nvSpPr>
        <p:spPr/>
        <p:txBody>
          <a:bodyPr>
            <a:normAutofit fontScale="70000" lnSpcReduction="20000"/>
          </a:bodyPr>
          <a:lstStyle/>
          <a:p>
            <a:r>
              <a:rPr lang="pl-PL" dirty="0">
                <a:latin typeface="+mn-lt"/>
              </a:rPr>
              <a:t>Right to be </a:t>
            </a:r>
            <a:r>
              <a:rPr lang="pl-PL" dirty="0" err="1">
                <a:latin typeface="+mn-lt"/>
              </a:rPr>
              <a:t>present</a:t>
            </a:r>
            <a:r>
              <a:rPr lang="pl-PL" dirty="0">
                <a:latin typeface="+mn-lt"/>
              </a:rPr>
              <a:t> </a:t>
            </a:r>
            <a:r>
              <a:rPr lang="pl-PL" dirty="0" err="1">
                <a:latin typeface="+mn-lt"/>
              </a:rPr>
              <a:t>during</a:t>
            </a:r>
            <a:r>
              <a:rPr lang="pl-PL" dirty="0">
                <a:latin typeface="+mn-lt"/>
              </a:rPr>
              <a:t> a </a:t>
            </a:r>
            <a:r>
              <a:rPr lang="pl-PL" dirty="0" err="1">
                <a:latin typeface="+mn-lt"/>
              </a:rPr>
              <a:t>trial</a:t>
            </a:r>
            <a:r>
              <a:rPr lang="pl-PL" dirty="0">
                <a:latin typeface="+mn-lt"/>
              </a:rPr>
              <a:t> (C-</a:t>
            </a:r>
            <a:r>
              <a:rPr lang="pl-PL" b="0" i="0" dirty="0">
                <a:solidFill>
                  <a:srgbClr val="000000"/>
                </a:solidFill>
                <a:effectLst/>
                <a:latin typeface="+mn-lt"/>
              </a:rPr>
              <a:t> C‑347/21</a:t>
            </a:r>
            <a:r>
              <a:rPr lang="pl-PL" dirty="0">
                <a:latin typeface="+mn-lt"/>
              </a:rPr>
              <a:t>) </a:t>
            </a:r>
          </a:p>
        </p:txBody>
      </p:sp>
      <p:sp>
        <p:nvSpPr>
          <p:cNvPr id="3" name="Symbol zastępczy tekstu 2">
            <a:extLst>
              <a:ext uri="{FF2B5EF4-FFF2-40B4-BE49-F238E27FC236}">
                <a16:creationId xmlns:a16="http://schemas.microsoft.com/office/drawing/2014/main" id="{39C6FBF8-39F0-3BBD-48C0-8603A5B253BE}"/>
              </a:ext>
            </a:extLst>
          </p:cNvPr>
          <p:cNvSpPr>
            <a:spLocks noGrp="1"/>
          </p:cNvSpPr>
          <p:nvPr>
            <p:ph type="body" sz="quarter" idx="11"/>
          </p:nvPr>
        </p:nvSpPr>
        <p:spPr>
          <a:xfrm>
            <a:off x="234950" y="977900"/>
            <a:ext cx="11215370" cy="5584825"/>
          </a:xfrm>
        </p:spPr>
        <p:txBody>
          <a:bodyPr>
            <a:noAutofit/>
          </a:bodyPr>
          <a:lstStyle/>
          <a:p>
            <a:pPr marL="17780" indent="0" algn="just">
              <a:spcAft>
                <a:spcPts val="1200"/>
              </a:spcAft>
              <a:buNone/>
            </a:pPr>
            <a:r>
              <a:rPr lang="en-US" sz="2200" b="0" i="0" u="none" strike="noStrike" dirty="0">
                <a:solidFill>
                  <a:srgbClr val="006699"/>
                </a:solidFill>
                <a:effectLst/>
              </a:rPr>
              <a:t>3</a:t>
            </a:r>
            <a:r>
              <a:rPr lang="pl-PL" sz="2200" b="0" i="0" u="none" strike="noStrike" dirty="0">
                <a:solidFill>
                  <a:srgbClr val="006699"/>
                </a:solidFill>
                <a:effectLst/>
              </a:rPr>
              <a:t>6. </a:t>
            </a:r>
            <a:r>
              <a:rPr lang="en-US" sz="2200" b="0" i="0" dirty="0">
                <a:solidFill>
                  <a:srgbClr val="000000"/>
                </a:solidFill>
                <a:effectLst/>
              </a:rPr>
              <a:t>In order to ensure observance of the right to a fair trial and the rights of the </a:t>
            </a:r>
            <a:r>
              <a:rPr lang="en-US" sz="2200" b="0" i="0" dirty="0" err="1">
                <a:solidFill>
                  <a:srgbClr val="000000"/>
                </a:solidFill>
                <a:effectLst/>
              </a:rPr>
              <a:t>defence</a:t>
            </a:r>
            <a:r>
              <a:rPr lang="en-US" sz="2200" b="0" i="0" dirty="0">
                <a:solidFill>
                  <a:srgbClr val="000000"/>
                </a:solidFill>
                <a:effectLst/>
              </a:rPr>
              <a:t>, the examination of the incriminating witness must, however, be repeated in such a way as to give the accused person an adequate opportunity to challenge the incriminating testimony and to question the author thereof.</a:t>
            </a:r>
          </a:p>
          <a:p>
            <a:pPr marL="17780" indent="0" algn="just">
              <a:spcAft>
                <a:spcPts val="1200"/>
              </a:spcAft>
              <a:buNone/>
            </a:pPr>
            <a:r>
              <a:rPr lang="en-US" sz="2200" b="0" i="0" u="none" strike="noStrike" dirty="0">
                <a:solidFill>
                  <a:srgbClr val="006699"/>
                </a:solidFill>
                <a:effectLst/>
              </a:rPr>
              <a:t>37</a:t>
            </a:r>
            <a:r>
              <a:rPr lang="pl-PL" sz="2200" u="none" strike="noStrike" dirty="0">
                <a:solidFill>
                  <a:srgbClr val="000000"/>
                </a:solidFill>
              </a:rPr>
              <a:t>. </a:t>
            </a:r>
            <a:r>
              <a:rPr lang="en-US" sz="2200" b="1" i="0" dirty="0">
                <a:solidFill>
                  <a:srgbClr val="00B050"/>
                </a:solidFill>
                <a:effectLst/>
              </a:rPr>
              <a:t>To that end, it is sufficient to carry out an additional examination during which the accused person has the opportunity freely to question the witness, without it being necessary to repeat, in its entirety, the examination which has taken place in his or her absence, since the invalidation of procedural steps taken during that examination does not appear to be necessary in the light of the requirements set out in the preceding paragraph.</a:t>
            </a:r>
          </a:p>
          <a:p>
            <a:pPr marL="17780" indent="0" algn="just">
              <a:spcAft>
                <a:spcPts val="1200"/>
              </a:spcAft>
              <a:buNone/>
            </a:pPr>
            <a:r>
              <a:rPr lang="en-US" sz="2200" b="0" i="0" u="none" strike="noStrike" dirty="0">
                <a:solidFill>
                  <a:srgbClr val="006699"/>
                </a:solidFill>
                <a:effectLst/>
              </a:rPr>
              <a:t>38</a:t>
            </a:r>
            <a:r>
              <a:rPr lang="pl-PL" sz="2200" u="none" strike="noStrike" dirty="0">
                <a:solidFill>
                  <a:srgbClr val="000000"/>
                </a:solidFill>
              </a:rPr>
              <a:t>. </a:t>
            </a:r>
            <a:r>
              <a:rPr lang="en-US" sz="2200" b="0" i="0" dirty="0">
                <a:solidFill>
                  <a:srgbClr val="000000"/>
                </a:solidFill>
                <a:effectLst/>
              </a:rPr>
              <a:t>It is important, nevertheless, that before the additional examination, the accused person should be sent a copy of the minutes of the examination of the incriminating witness that was carried out in his or her absence. It is only on condition that he or she is aware of the content and progress of the questioning of the witness during that previous examination that the accused person is fully in a position to question that witness, if necessary, based on the statements made during that examination.</a:t>
            </a:r>
          </a:p>
          <a:p>
            <a:pPr marL="17780" indent="0" algn="just">
              <a:lnSpc>
                <a:spcPct val="120000"/>
              </a:lnSpc>
              <a:spcBef>
                <a:spcPts val="0"/>
              </a:spcBef>
              <a:spcAft>
                <a:spcPts val="1200"/>
              </a:spcAft>
              <a:buNone/>
            </a:pPr>
            <a:endParaRPr lang="en-US" sz="2200" b="1" i="0" dirty="0">
              <a:solidFill>
                <a:srgbClr val="000000"/>
              </a:solidFill>
              <a:effectLst/>
            </a:endParaRPr>
          </a:p>
        </p:txBody>
      </p:sp>
    </p:spTree>
    <p:extLst>
      <p:ext uri="{BB962C8B-B14F-4D97-AF65-F5344CB8AC3E}">
        <p14:creationId xmlns:p14="http://schemas.microsoft.com/office/powerpoint/2010/main" val="405392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278D17-E056-E97E-74ED-AA125529C62E}"/>
              </a:ext>
            </a:extLst>
          </p:cNvPr>
          <p:cNvSpPr>
            <a:spLocks noGrp="1"/>
          </p:cNvSpPr>
          <p:nvPr>
            <p:ph type="body" sz="quarter" idx="10"/>
          </p:nvPr>
        </p:nvSpPr>
        <p:spPr/>
        <p:txBody>
          <a:bodyPr>
            <a:normAutofit fontScale="77500" lnSpcReduction="20000"/>
          </a:bodyPr>
          <a:lstStyle/>
          <a:p>
            <a:r>
              <a:rPr lang="pl-PL" dirty="0"/>
              <a:t>Directive 2016/343</a:t>
            </a:r>
          </a:p>
        </p:txBody>
      </p:sp>
      <p:sp>
        <p:nvSpPr>
          <p:cNvPr id="3" name="Symbol zastępczy tekstu 2">
            <a:extLst>
              <a:ext uri="{FF2B5EF4-FFF2-40B4-BE49-F238E27FC236}">
                <a16:creationId xmlns:a16="http://schemas.microsoft.com/office/drawing/2014/main" id="{9B4E5D72-8281-1563-BFB0-69280F1EDA60}"/>
              </a:ext>
            </a:extLst>
          </p:cNvPr>
          <p:cNvSpPr>
            <a:spLocks noGrp="1"/>
          </p:cNvSpPr>
          <p:nvPr>
            <p:ph type="body" sz="quarter" idx="11"/>
          </p:nvPr>
        </p:nvSpPr>
        <p:spPr>
          <a:xfrm>
            <a:off x="234950" y="977900"/>
            <a:ext cx="11032490" cy="5584825"/>
          </a:xfrm>
        </p:spPr>
        <p:txBody>
          <a:bodyPr>
            <a:normAutofit lnSpcReduction="10000"/>
          </a:bodyPr>
          <a:lstStyle/>
          <a:p>
            <a:pPr marL="0" indent="0" algn="ctr">
              <a:buNone/>
            </a:pPr>
            <a:r>
              <a:rPr lang="en-US" sz="2600" i="1" dirty="0">
                <a:solidFill>
                  <a:srgbClr val="333333"/>
                </a:solidFill>
                <a:effectLst/>
                <a:latin typeface="Calibri "/>
              </a:rPr>
              <a:t>Article 3</a:t>
            </a:r>
          </a:p>
          <a:p>
            <a:pPr marL="0" indent="0" algn="ctr">
              <a:buNone/>
            </a:pPr>
            <a:r>
              <a:rPr lang="en-US" sz="2600" i="0" dirty="0">
                <a:solidFill>
                  <a:srgbClr val="333333"/>
                </a:solidFill>
                <a:effectLst/>
                <a:latin typeface="Calibri "/>
              </a:rPr>
              <a:t>Presumption of innocence</a:t>
            </a:r>
          </a:p>
          <a:p>
            <a:pPr marL="0" indent="0" algn="just">
              <a:buNone/>
            </a:pPr>
            <a:r>
              <a:rPr lang="en-US" sz="2600" b="1" i="0" dirty="0">
                <a:solidFill>
                  <a:srgbClr val="333333"/>
                </a:solidFill>
                <a:effectLst/>
                <a:latin typeface="Calibri "/>
              </a:rPr>
              <a:t>Member States shall ensure that suspects and accused persons are presumed innocent until proved guilty according to law.</a:t>
            </a:r>
            <a:endParaRPr lang="pl-PL" sz="2600" b="1" i="0" dirty="0">
              <a:solidFill>
                <a:srgbClr val="333333"/>
              </a:solidFill>
              <a:effectLst/>
              <a:latin typeface="Calibri "/>
            </a:endParaRPr>
          </a:p>
          <a:p>
            <a:pPr marL="0" indent="0" algn="just">
              <a:buNone/>
            </a:pPr>
            <a:endParaRPr lang="pl-PL" sz="2600" b="1" dirty="0">
              <a:solidFill>
                <a:srgbClr val="333333"/>
              </a:solidFill>
              <a:latin typeface="Calibri "/>
            </a:endParaRPr>
          </a:p>
          <a:p>
            <a:pPr marL="0" indent="0" algn="just">
              <a:buNone/>
            </a:pPr>
            <a:r>
              <a:rPr lang="pl-PL" sz="2600" i="0" dirty="0" err="1">
                <a:solidFill>
                  <a:srgbClr val="333333"/>
                </a:solidFill>
                <a:effectLst/>
                <a:latin typeface="Calibri "/>
              </a:rPr>
              <a:t>Scope</a:t>
            </a:r>
            <a:r>
              <a:rPr lang="pl-PL" sz="2600" i="0" dirty="0">
                <a:solidFill>
                  <a:srgbClr val="333333"/>
                </a:solidFill>
                <a:effectLst/>
                <a:latin typeface="Calibri "/>
              </a:rPr>
              <a:t> of </a:t>
            </a:r>
            <a:r>
              <a:rPr lang="pl-PL" sz="2600" i="0" dirty="0" err="1">
                <a:solidFill>
                  <a:srgbClr val="333333"/>
                </a:solidFill>
                <a:effectLst/>
                <a:latin typeface="Calibri "/>
              </a:rPr>
              <a:t>presumption</a:t>
            </a:r>
            <a:r>
              <a:rPr lang="pl-PL" sz="2600" i="0" dirty="0">
                <a:solidFill>
                  <a:srgbClr val="333333"/>
                </a:solidFill>
                <a:effectLst/>
                <a:latin typeface="Calibri "/>
              </a:rPr>
              <a:t> of </a:t>
            </a:r>
            <a:r>
              <a:rPr lang="pl-PL" sz="2600" i="0" dirty="0" err="1">
                <a:solidFill>
                  <a:srgbClr val="333333"/>
                </a:solidFill>
                <a:effectLst/>
                <a:latin typeface="Calibri "/>
              </a:rPr>
              <a:t>innocence</a:t>
            </a:r>
            <a:r>
              <a:rPr lang="pl-PL" sz="2600" dirty="0">
                <a:solidFill>
                  <a:srgbClr val="333333"/>
                </a:solidFill>
                <a:latin typeface="Calibri "/>
              </a:rPr>
              <a:t>: </a:t>
            </a:r>
          </a:p>
          <a:p>
            <a:pPr algn="just">
              <a:buFontTx/>
              <a:buChar char="-"/>
            </a:pPr>
            <a:r>
              <a:rPr lang="pl-PL" sz="2600" i="0" dirty="0">
                <a:solidFill>
                  <a:srgbClr val="333333"/>
                </a:solidFill>
                <a:effectLst/>
                <a:latin typeface="Calibri "/>
              </a:rPr>
              <a:t>in </a:t>
            </a:r>
            <a:r>
              <a:rPr lang="pl-PL" sz="2600" i="0" dirty="0" err="1">
                <a:solidFill>
                  <a:srgbClr val="333333"/>
                </a:solidFill>
                <a:effectLst/>
                <a:latin typeface="Calibri "/>
              </a:rPr>
              <a:t>criminal</a:t>
            </a:r>
            <a:r>
              <a:rPr lang="pl-PL" sz="2600" i="0" dirty="0">
                <a:solidFill>
                  <a:srgbClr val="333333"/>
                </a:solidFill>
                <a:effectLst/>
                <a:latin typeface="Calibri "/>
              </a:rPr>
              <a:t> </a:t>
            </a:r>
            <a:r>
              <a:rPr lang="pl-PL" sz="2600" i="0" dirty="0" err="1">
                <a:solidFill>
                  <a:srgbClr val="333333"/>
                </a:solidFill>
                <a:effectLst/>
                <a:latin typeface="Calibri "/>
              </a:rPr>
              <a:t>cases</a:t>
            </a:r>
            <a:r>
              <a:rPr lang="pl-PL" sz="2600" i="0" dirty="0">
                <a:solidFill>
                  <a:srgbClr val="333333"/>
                </a:solidFill>
                <a:effectLst/>
                <a:latin typeface="Calibri "/>
              </a:rPr>
              <a:t> (</a:t>
            </a:r>
            <a:r>
              <a:rPr lang="pl-PL" sz="2600" i="0" dirty="0" err="1">
                <a:solidFill>
                  <a:srgbClr val="333333"/>
                </a:solidFill>
                <a:effectLst/>
                <a:latin typeface="Calibri "/>
              </a:rPr>
              <a:t>every</a:t>
            </a:r>
            <a:r>
              <a:rPr lang="pl-PL" sz="2600" i="0" dirty="0">
                <a:solidFill>
                  <a:srgbClr val="333333"/>
                </a:solidFill>
                <a:effectLst/>
                <a:latin typeface="Calibri "/>
              </a:rPr>
              <a:t> </a:t>
            </a:r>
            <a:r>
              <a:rPr lang="pl-PL" sz="2600" i="0" dirty="0" err="1">
                <a:solidFill>
                  <a:srgbClr val="333333"/>
                </a:solidFill>
                <a:effectLst/>
                <a:latin typeface="Calibri "/>
              </a:rPr>
              <a:t>criminal</a:t>
            </a:r>
            <a:r>
              <a:rPr lang="pl-PL" sz="2600" i="0" dirty="0">
                <a:solidFill>
                  <a:srgbClr val="333333"/>
                </a:solidFill>
                <a:effectLst/>
                <a:latin typeface="Calibri "/>
              </a:rPr>
              <a:t> </a:t>
            </a:r>
            <a:r>
              <a:rPr lang="pl-PL" sz="2600" i="0" dirty="0" err="1">
                <a:solidFill>
                  <a:srgbClr val="333333"/>
                </a:solidFill>
                <a:effectLst/>
                <a:latin typeface="Calibri "/>
              </a:rPr>
              <a:t>case</a:t>
            </a:r>
            <a:r>
              <a:rPr lang="pl-PL" sz="2600" i="0" dirty="0">
                <a:solidFill>
                  <a:srgbClr val="333333"/>
                </a:solidFill>
                <a:effectLst/>
                <a:latin typeface="Calibri "/>
              </a:rPr>
              <a:t>) </a:t>
            </a:r>
            <a:r>
              <a:rPr lang="pl-PL" sz="2600" i="0" dirty="0">
                <a:solidFill>
                  <a:srgbClr val="333333"/>
                </a:solidFill>
                <a:effectLst/>
                <a:latin typeface="Calibri "/>
                <a:sym typeface="Wingdings" panose="05000000000000000000" pitchFamily="2" charset="2"/>
              </a:rPr>
              <a:t> </a:t>
            </a:r>
            <a:r>
              <a:rPr lang="pl-PL" sz="2600" i="0" dirty="0" err="1">
                <a:solidFill>
                  <a:srgbClr val="333333"/>
                </a:solidFill>
                <a:effectLst/>
                <a:latin typeface="Calibri "/>
                <a:sym typeface="Wingdings" panose="05000000000000000000" pitchFamily="2" charset="2"/>
              </a:rPr>
              <a:t>remember</a:t>
            </a:r>
            <a:r>
              <a:rPr lang="pl-PL" sz="2600" i="0" dirty="0">
                <a:solidFill>
                  <a:srgbClr val="333333"/>
                </a:solidFill>
                <a:effectLst/>
                <a:latin typeface="Calibri "/>
                <a:sym typeface="Wingdings" panose="05000000000000000000" pitchFamily="2" charset="2"/>
              </a:rPr>
              <a:t> </a:t>
            </a:r>
            <a:r>
              <a:rPr lang="pl-PL" sz="2600" i="0" dirty="0" err="1">
                <a:solidFill>
                  <a:srgbClr val="333333"/>
                </a:solidFill>
                <a:effectLst/>
                <a:latin typeface="Calibri "/>
                <a:sym typeface="Wingdings" panose="05000000000000000000" pitchFamily="2" charset="2"/>
              </a:rPr>
              <a:t>about</a:t>
            </a:r>
            <a:r>
              <a:rPr lang="pl-PL" sz="2600" i="0" dirty="0">
                <a:solidFill>
                  <a:srgbClr val="333333"/>
                </a:solidFill>
                <a:effectLst/>
                <a:latin typeface="Calibri "/>
                <a:sym typeface="Wingdings" panose="05000000000000000000" pitchFamily="2" charset="2"/>
              </a:rPr>
              <a:t> </a:t>
            </a:r>
            <a:r>
              <a:rPr lang="pl-PL" sz="2600" i="0" dirty="0" err="1">
                <a:solidFill>
                  <a:srgbClr val="333333"/>
                </a:solidFill>
                <a:effectLst/>
                <a:latin typeface="Calibri "/>
                <a:sym typeface="Wingdings" panose="05000000000000000000" pitchFamily="2" charset="2"/>
              </a:rPr>
              <a:t>Engel</a:t>
            </a:r>
            <a:r>
              <a:rPr lang="pl-PL" sz="2600" i="0" dirty="0">
                <a:solidFill>
                  <a:srgbClr val="333333"/>
                </a:solidFill>
                <a:effectLst/>
                <a:latin typeface="Calibri "/>
                <a:sym typeface="Wingdings" panose="05000000000000000000" pitchFamily="2" charset="2"/>
              </a:rPr>
              <a:t> </a:t>
            </a:r>
            <a:r>
              <a:rPr lang="pl-PL" sz="2600" i="0" dirty="0" err="1">
                <a:solidFill>
                  <a:srgbClr val="333333"/>
                </a:solidFill>
                <a:effectLst/>
                <a:latin typeface="Calibri "/>
                <a:sym typeface="Wingdings" panose="05000000000000000000" pitchFamily="2" charset="2"/>
              </a:rPr>
              <a:t>criteria</a:t>
            </a:r>
            <a:r>
              <a:rPr lang="pl-PL" sz="2600" i="0" dirty="0">
                <a:solidFill>
                  <a:srgbClr val="333333"/>
                </a:solidFill>
                <a:effectLst/>
                <a:latin typeface="Calibri "/>
                <a:sym typeface="Wingdings" panose="05000000000000000000" pitchFamily="2" charset="2"/>
              </a:rPr>
              <a:t> (</a:t>
            </a:r>
            <a:r>
              <a:rPr lang="pl-PL" sz="2600" i="0" dirty="0">
                <a:solidFill>
                  <a:srgbClr val="333333"/>
                </a:solidFill>
                <a:effectLst/>
                <a:latin typeface="Calibri "/>
                <a:sym typeface="Wingdings" panose="05000000000000000000" pitchFamily="2" charset="2"/>
                <a:hlinkClick r:id="rId2"/>
              </a:rPr>
              <a:t>https://policehumanrightsresources.org/engel-and-others-v-the-netherlands-application-nos-5100-71-5101-71-5102-71-5354-72-5370-72</a:t>
            </a:r>
            <a:r>
              <a:rPr lang="pl-PL" sz="2600" i="0" dirty="0">
                <a:solidFill>
                  <a:srgbClr val="333333"/>
                </a:solidFill>
                <a:effectLst/>
                <a:latin typeface="Calibri "/>
                <a:sym typeface="Wingdings" panose="05000000000000000000" pitchFamily="2" charset="2"/>
              </a:rPr>
              <a:t>) </a:t>
            </a:r>
          </a:p>
          <a:p>
            <a:pPr algn="just">
              <a:buFontTx/>
              <a:buChar char="-"/>
            </a:pPr>
            <a:r>
              <a:rPr lang="pl-PL" sz="2600" dirty="0">
                <a:solidFill>
                  <a:srgbClr val="333333"/>
                </a:solidFill>
                <a:latin typeface="Calibri "/>
                <a:sym typeface="Wingdings" panose="05000000000000000000" pitchFamily="2" charset="2"/>
              </a:rPr>
              <a:t>to </a:t>
            </a:r>
            <a:r>
              <a:rPr lang="pl-PL" sz="2600" dirty="0" err="1">
                <a:solidFill>
                  <a:srgbClr val="333333"/>
                </a:solidFill>
                <a:latin typeface="Calibri "/>
                <a:sym typeface="Wingdings" panose="05000000000000000000" pitchFamily="2" charset="2"/>
              </a:rPr>
              <a:t>every</a:t>
            </a:r>
            <a:r>
              <a:rPr lang="pl-PL" sz="2600" dirty="0">
                <a:solidFill>
                  <a:srgbClr val="333333"/>
                </a:solidFill>
                <a:latin typeface="Calibri "/>
                <a:sym typeface="Wingdings" panose="05000000000000000000" pitchFamily="2" charset="2"/>
              </a:rPr>
              <a:t> </a:t>
            </a:r>
            <a:r>
              <a:rPr lang="pl-PL" sz="2600" dirty="0" err="1">
                <a:solidFill>
                  <a:srgbClr val="333333"/>
                </a:solidFill>
                <a:latin typeface="Calibri "/>
                <a:sym typeface="Wingdings" panose="05000000000000000000" pitchFamily="2" charset="2"/>
              </a:rPr>
              <a:t>accused</a:t>
            </a:r>
            <a:r>
              <a:rPr lang="pl-PL" sz="2600" dirty="0">
                <a:solidFill>
                  <a:srgbClr val="333333"/>
                </a:solidFill>
                <a:latin typeface="Calibri "/>
                <a:sym typeface="Wingdings" panose="05000000000000000000" pitchFamily="2" charset="2"/>
              </a:rPr>
              <a:t> </a:t>
            </a:r>
          </a:p>
          <a:p>
            <a:pPr marL="0" indent="0" algn="ctr">
              <a:buNone/>
            </a:pPr>
            <a:r>
              <a:rPr lang="en-US" sz="2600" b="0" i="1" u="none" strike="noStrike" baseline="0" dirty="0">
                <a:latin typeface="AdvOT1ef757c0"/>
              </a:rPr>
              <a:t>The binding force of the presumption of</a:t>
            </a:r>
            <a:r>
              <a:rPr lang="pl-PL" sz="2600" b="0" i="1" u="none" strike="noStrike" baseline="0" dirty="0">
                <a:latin typeface="AdvOT1ef757c0"/>
              </a:rPr>
              <a:t> </a:t>
            </a:r>
            <a:r>
              <a:rPr lang="en-US" sz="2600" b="0" i="1" u="none" strike="noStrike" baseline="0" dirty="0">
                <a:latin typeface="AdvOT1ef757c0"/>
              </a:rPr>
              <a:t>innocence does not even end with the defendant</a:t>
            </a:r>
            <a:r>
              <a:rPr lang="en-US" sz="2600" b="0" i="1" u="none" strike="noStrike" baseline="0" dirty="0">
                <a:latin typeface="AdvOT1ef757c0+20"/>
              </a:rPr>
              <a:t>’</a:t>
            </a:r>
            <a:r>
              <a:rPr lang="en-US" sz="2600" b="0" i="1" u="none" strike="noStrike" baseline="0" dirty="0">
                <a:latin typeface="AdvOT1ef757c0"/>
              </a:rPr>
              <a:t>s death, but continues to</a:t>
            </a:r>
            <a:r>
              <a:rPr lang="pl-PL" sz="2600" b="0" i="1" u="none" strike="noStrike" baseline="0" dirty="0">
                <a:latin typeface="AdvOT1ef757c0"/>
              </a:rPr>
              <a:t> </a:t>
            </a:r>
            <a:r>
              <a:rPr lang="en-US" sz="2600" b="0" i="1" u="none" strike="noStrike" baseline="0" dirty="0">
                <a:latin typeface="AdvOT1ef757c0"/>
              </a:rPr>
              <a:t>be e</a:t>
            </a:r>
            <a:r>
              <a:rPr lang="en-US" sz="2600" b="0" i="1" u="none" strike="noStrike" baseline="0" dirty="0">
                <a:latin typeface="AdvOT1ef757c0+fb"/>
              </a:rPr>
              <a:t>ff</a:t>
            </a:r>
            <a:r>
              <a:rPr lang="en-US" sz="2600" b="0" i="1" u="none" strike="noStrike" baseline="0" dirty="0">
                <a:latin typeface="AdvOT1ef757c0"/>
              </a:rPr>
              <a:t>ective, so that, for example, a court is not permitted to make any</a:t>
            </a:r>
            <a:r>
              <a:rPr lang="pl-PL" sz="2600" b="0" i="1" u="none" strike="noStrike" baseline="0" dirty="0">
                <a:latin typeface="AdvOT1ef757c0"/>
              </a:rPr>
              <a:t> </a:t>
            </a:r>
            <a:r>
              <a:rPr lang="en-US" sz="2600" b="0" i="1" u="none" strike="noStrike" baseline="0" dirty="0">
                <a:latin typeface="AdvOT1ef757c0"/>
              </a:rPr>
              <a:t>statements on a defendant</a:t>
            </a:r>
            <a:r>
              <a:rPr lang="en-US" sz="2600" b="0" i="1" u="none" strike="noStrike" baseline="0" dirty="0">
                <a:latin typeface="AdvOT1ef757c0+20"/>
              </a:rPr>
              <a:t>’</a:t>
            </a:r>
            <a:r>
              <a:rPr lang="en-US" sz="2600" b="0" i="1" u="none" strike="noStrike" baseline="0" dirty="0">
                <a:latin typeface="AdvOT1ef757c0"/>
              </a:rPr>
              <a:t>s guilt after his suicide without this guilt having</a:t>
            </a:r>
            <a:r>
              <a:rPr lang="pl-PL" sz="2600" b="0" i="1" u="none" strike="noStrike" baseline="0" dirty="0">
                <a:latin typeface="AdvOT1ef757c0"/>
              </a:rPr>
              <a:t> </a:t>
            </a:r>
            <a:r>
              <a:rPr lang="en-US" sz="2600" b="0" i="1" u="none" strike="noStrike" baseline="0" dirty="0">
                <a:latin typeface="AdvOT1ef757c0"/>
              </a:rPr>
              <a:t>been ascertained in a formal trial.</a:t>
            </a:r>
            <a:endParaRPr lang="pl-PL" sz="2600" i="1" dirty="0">
              <a:solidFill>
                <a:srgbClr val="333333"/>
              </a:solidFill>
              <a:effectLst/>
              <a:latin typeface="Calibri "/>
            </a:endParaRPr>
          </a:p>
          <a:p>
            <a:pPr marL="0" indent="0" algn="just">
              <a:buNone/>
            </a:pPr>
            <a:endParaRPr lang="pl-PL" sz="2600" b="1" dirty="0">
              <a:solidFill>
                <a:srgbClr val="333333"/>
              </a:solidFill>
              <a:latin typeface="Calibri "/>
            </a:endParaRPr>
          </a:p>
          <a:p>
            <a:pPr marL="0" indent="0" algn="just">
              <a:buNone/>
            </a:pPr>
            <a:endParaRPr lang="en-US" sz="2600" b="1" i="0" dirty="0">
              <a:solidFill>
                <a:srgbClr val="333333"/>
              </a:solidFill>
              <a:effectLst/>
              <a:latin typeface="Calibri "/>
            </a:endParaRPr>
          </a:p>
          <a:p>
            <a:pPr marL="0" indent="0">
              <a:buNone/>
            </a:pPr>
            <a:endParaRPr lang="pl-PL" sz="2600" b="1" dirty="0">
              <a:latin typeface="Calibri "/>
            </a:endParaRPr>
          </a:p>
        </p:txBody>
      </p:sp>
    </p:spTree>
    <p:extLst>
      <p:ext uri="{BB962C8B-B14F-4D97-AF65-F5344CB8AC3E}">
        <p14:creationId xmlns:p14="http://schemas.microsoft.com/office/powerpoint/2010/main" val="408991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11BD872-FBE0-634E-8D80-1E3F7C61C4EA}"/>
              </a:ext>
            </a:extLst>
          </p:cNvPr>
          <p:cNvSpPr>
            <a:spLocks noGrp="1"/>
          </p:cNvSpPr>
          <p:nvPr>
            <p:ph type="body" sz="quarter" idx="10"/>
          </p:nvPr>
        </p:nvSpPr>
        <p:spPr/>
        <p:txBody>
          <a:bodyPr>
            <a:normAutofit fontScale="77500" lnSpcReduction="20000"/>
          </a:bodyPr>
          <a:lstStyle/>
          <a:p>
            <a:r>
              <a:rPr lang="pl-PL" dirty="0" err="1"/>
              <a:t>Engel</a:t>
            </a:r>
            <a:r>
              <a:rPr lang="pl-PL" dirty="0"/>
              <a:t> </a:t>
            </a:r>
            <a:r>
              <a:rPr lang="pl-PL" dirty="0" err="1"/>
              <a:t>criteria</a:t>
            </a:r>
            <a:r>
              <a:rPr lang="pl-PL" dirty="0"/>
              <a:t> </a:t>
            </a:r>
          </a:p>
        </p:txBody>
      </p:sp>
      <p:sp>
        <p:nvSpPr>
          <p:cNvPr id="3" name="Symbol zastępczy tekstu 2">
            <a:extLst>
              <a:ext uri="{FF2B5EF4-FFF2-40B4-BE49-F238E27FC236}">
                <a16:creationId xmlns:a16="http://schemas.microsoft.com/office/drawing/2014/main" id="{3FC9E523-6C5F-9D7C-5831-D744F93C37F5}"/>
              </a:ext>
            </a:extLst>
          </p:cNvPr>
          <p:cNvSpPr>
            <a:spLocks noGrp="1"/>
          </p:cNvSpPr>
          <p:nvPr>
            <p:ph type="body" sz="quarter" idx="11"/>
          </p:nvPr>
        </p:nvSpPr>
        <p:spPr>
          <a:xfrm>
            <a:off x="234950" y="977900"/>
            <a:ext cx="11784330" cy="5584825"/>
          </a:xfrm>
        </p:spPr>
        <p:txBody>
          <a:bodyPr>
            <a:normAutofit lnSpcReduction="10000"/>
          </a:bodyPr>
          <a:lstStyle/>
          <a:p>
            <a:pPr algn="just"/>
            <a:r>
              <a:rPr lang="pl-PL" sz="2400" dirty="0"/>
              <a:t>T</a:t>
            </a:r>
            <a:r>
              <a:rPr lang="en-US" sz="2400" dirty="0"/>
              <a:t>he classification of the offence under national law, which the ECtHR considers to be merely a starting point for ascertaining whether a penalty is of a ‘criminal nature’. </a:t>
            </a:r>
            <a:endParaRPr lang="pl-PL" sz="2400" dirty="0"/>
          </a:p>
          <a:p>
            <a:pPr algn="just"/>
            <a:r>
              <a:rPr lang="pl-PL" sz="2400" dirty="0"/>
              <a:t>T</a:t>
            </a:r>
            <a:r>
              <a:rPr lang="en-US" sz="2400" dirty="0"/>
              <a:t>he nature of the offence. According to the case-law of the ECtHR, in order to determine whether a tax offence of an administrative nature is in fact of a criminal nature, regard is to be had to factors such as: </a:t>
            </a:r>
            <a:endParaRPr lang="pl-PL" sz="2400" dirty="0"/>
          </a:p>
          <a:p>
            <a:pPr lvl="1" algn="just"/>
            <a:r>
              <a:rPr lang="en-US" sz="2000" dirty="0"/>
              <a:t>(a) the addressee of the provision imposing the penalty, so that if that provision is directed at the general public and not at a well-defined group of persons, it will usually be of a ‘criminal nature’; </a:t>
            </a:r>
            <a:endParaRPr lang="pl-PL" sz="2000" dirty="0"/>
          </a:p>
          <a:p>
            <a:pPr lvl="1" algn="just"/>
            <a:r>
              <a:rPr lang="en-US" sz="2000" dirty="0"/>
              <a:t>(b) the aim of that provision, since the offence will not be of a ‘criminal nature’ if the penalty provided for is intended only to compensate for pecuniary damage, and it will be of a ‘criminal nature’ if it is established for the purposes of punishment and deterrence; and </a:t>
            </a:r>
            <a:endParaRPr lang="pl-PL" sz="2000" dirty="0"/>
          </a:p>
          <a:p>
            <a:pPr lvl="1" algn="just"/>
            <a:r>
              <a:rPr lang="en-US" sz="2000" dirty="0"/>
              <a:t>(c) the legal interest protected by the national provision imposing the penalty, which will be criminal in nature if its aim is to protect legal interests whose protection is normally guaranteed by provisions of criminal law. </a:t>
            </a:r>
          </a:p>
          <a:p>
            <a:pPr algn="just"/>
            <a:r>
              <a:rPr lang="pl-PL" sz="2400" dirty="0"/>
              <a:t>The </a:t>
            </a:r>
            <a:r>
              <a:rPr lang="en-US" sz="2400" dirty="0"/>
              <a:t>nature and degree of severity of the penalty. Penalties involving the loss of liberty are, in themselves, criminal in nature and the same applies to pecuniary penalties where non-compliance can result in imprisonment as a substitute or which entail an entry in the criminal record. </a:t>
            </a:r>
            <a:endParaRPr lang="pl-PL" sz="2400" dirty="0"/>
          </a:p>
        </p:txBody>
      </p:sp>
    </p:spTree>
    <p:extLst>
      <p:ext uri="{BB962C8B-B14F-4D97-AF65-F5344CB8AC3E}">
        <p14:creationId xmlns:p14="http://schemas.microsoft.com/office/powerpoint/2010/main" val="26850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132D0E-E4B4-2114-E851-E3340440501B}"/>
              </a:ext>
            </a:extLst>
          </p:cNvPr>
          <p:cNvSpPr>
            <a:spLocks noGrp="1"/>
          </p:cNvSpPr>
          <p:nvPr>
            <p:ph type="body" sz="quarter" idx="10"/>
          </p:nvPr>
        </p:nvSpPr>
        <p:spPr/>
        <p:txBody>
          <a:bodyPr>
            <a:normAutofit fontScale="77500" lnSpcReduction="20000"/>
          </a:bodyPr>
          <a:lstStyle/>
          <a:p>
            <a:r>
              <a:rPr lang="pl-PL" sz="2800" dirty="0">
                <a:solidFill>
                  <a:srgbClr val="0E101A"/>
                </a:solidFill>
                <a:effectLst/>
              </a:rPr>
              <a:t>P</a:t>
            </a:r>
            <a:r>
              <a:rPr lang="en-US" sz="2800" dirty="0">
                <a:solidFill>
                  <a:srgbClr val="0E101A"/>
                </a:solidFill>
                <a:effectLst/>
              </a:rPr>
              <a:t>resumption of innocence </a:t>
            </a:r>
            <a:endParaRPr lang="pl-PL" dirty="0"/>
          </a:p>
          <a:p>
            <a:endParaRPr lang="pl-PL" dirty="0"/>
          </a:p>
        </p:txBody>
      </p:sp>
      <p:sp>
        <p:nvSpPr>
          <p:cNvPr id="3" name="Symbol zastępczy tekstu 2">
            <a:extLst>
              <a:ext uri="{FF2B5EF4-FFF2-40B4-BE49-F238E27FC236}">
                <a16:creationId xmlns:a16="http://schemas.microsoft.com/office/drawing/2014/main" id="{8105D52E-DEB1-CA9F-C119-2A49D7C19C98}"/>
              </a:ext>
            </a:extLst>
          </p:cNvPr>
          <p:cNvSpPr>
            <a:spLocks noGrp="1"/>
          </p:cNvSpPr>
          <p:nvPr>
            <p:ph type="body" sz="quarter" idx="11"/>
          </p:nvPr>
        </p:nvSpPr>
        <p:spPr>
          <a:xfrm>
            <a:off x="234950" y="977900"/>
            <a:ext cx="4763770" cy="5584825"/>
          </a:xfrm>
        </p:spPr>
        <p:txBody>
          <a:bodyPr/>
          <a:lstStyle/>
          <a:p>
            <a:pPr algn="just"/>
            <a:r>
              <a:rPr lang="en-US" dirty="0"/>
              <a:t>Not only courts/judges are obliged to respect the presumption of innocence but also media, society etc. </a:t>
            </a:r>
            <a:endParaRPr lang="pl-PL" dirty="0"/>
          </a:p>
          <a:p>
            <a:pPr algn="just"/>
            <a:r>
              <a:rPr lang="pl-PL" dirty="0" err="1"/>
              <a:t>Presumption</a:t>
            </a:r>
            <a:r>
              <a:rPr lang="pl-PL" dirty="0"/>
              <a:t> of </a:t>
            </a:r>
            <a:r>
              <a:rPr lang="pl-PL" dirty="0" err="1"/>
              <a:t>innocence</a:t>
            </a:r>
            <a:r>
              <a:rPr lang="pl-PL" dirty="0"/>
              <a:t> </a:t>
            </a:r>
            <a:r>
              <a:rPr lang="pl-PL" dirty="0" err="1"/>
              <a:t>must</a:t>
            </a:r>
            <a:r>
              <a:rPr lang="pl-PL" dirty="0"/>
              <a:t> be </a:t>
            </a:r>
            <a:r>
              <a:rPr lang="pl-PL" dirty="0" err="1"/>
              <a:t>effective</a:t>
            </a:r>
            <a:r>
              <a:rPr lang="pl-PL" dirty="0"/>
              <a:t> and </a:t>
            </a:r>
            <a:r>
              <a:rPr lang="pl-PL" dirty="0" err="1"/>
              <a:t>defendant</a:t>
            </a:r>
            <a:r>
              <a:rPr lang="pl-PL" dirty="0"/>
              <a:t> </a:t>
            </a:r>
            <a:r>
              <a:rPr lang="pl-PL" dirty="0" err="1"/>
              <a:t>dignity</a:t>
            </a:r>
            <a:r>
              <a:rPr lang="pl-PL" dirty="0"/>
              <a:t> </a:t>
            </a:r>
            <a:r>
              <a:rPr lang="pl-PL" dirty="0" err="1"/>
              <a:t>should</a:t>
            </a:r>
            <a:r>
              <a:rPr lang="pl-PL" dirty="0"/>
              <a:t> be </a:t>
            </a:r>
            <a:r>
              <a:rPr lang="pl-PL" dirty="0" err="1"/>
              <a:t>publicly</a:t>
            </a:r>
            <a:r>
              <a:rPr lang="pl-PL" dirty="0"/>
              <a:t> </a:t>
            </a:r>
            <a:r>
              <a:rPr lang="pl-PL" dirty="0" err="1"/>
              <a:t>respected</a:t>
            </a:r>
            <a:r>
              <a:rPr lang="pl-PL" dirty="0"/>
              <a:t>. </a:t>
            </a:r>
          </a:p>
          <a:p>
            <a:pPr marL="0" indent="0" algn="just">
              <a:buNone/>
            </a:pPr>
            <a:endParaRPr lang="pl-PL" dirty="0"/>
          </a:p>
        </p:txBody>
      </p:sp>
      <p:sp>
        <p:nvSpPr>
          <p:cNvPr id="4" name="pole tekstowe 3">
            <a:extLst>
              <a:ext uri="{FF2B5EF4-FFF2-40B4-BE49-F238E27FC236}">
                <a16:creationId xmlns:a16="http://schemas.microsoft.com/office/drawing/2014/main" id="{F436C159-550B-0CF7-BC98-99B4F451115D}"/>
              </a:ext>
            </a:extLst>
          </p:cNvPr>
          <p:cNvSpPr txBox="1"/>
          <p:nvPr/>
        </p:nvSpPr>
        <p:spPr>
          <a:xfrm>
            <a:off x="6624638" y="2551837"/>
            <a:ext cx="4267200" cy="1754326"/>
          </a:xfrm>
          <a:prstGeom prst="rect">
            <a:avLst/>
          </a:prstGeom>
          <a:noFill/>
        </p:spPr>
        <p:txBody>
          <a:bodyPr wrap="square" rtlCol="0">
            <a:spAutoFit/>
          </a:bodyPr>
          <a:lstStyle/>
          <a:p>
            <a:pPr algn="ctr"/>
            <a:r>
              <a:rPr lang="pl-PL" sz="3600" dirty="0" err="1">
                <a:solidFill>
                  <a:srgbClr val="FF0000"/>
                </a:solidFill>
              </a:rPr>
              <a:t>What</a:t>
            </a:r>
            <a:r>
              <a:rPr lang="pl-PL" sz="3600" dirty="0">
                <a:solidFill>
                  <a:srgbClr val="FF0000"/>
                </a:solidFill>
              </a:rPr>
              <a:t> </a:t>
            </a:r>
            <a:r>
              <a:rPr lang="pl-PL" sz="3600" dirty="0" err="1">
                <a:solidFill>
                  <a:srgbClr val="FF0000"/>
                </a:solidFill>
              </a:rPr>
              <a:t>about</a:t>
            </a:r>
            <a:r>
              <a:rPr lang="pl-PL" sz="3600" dirty="0">
                <a:solidFill>
                  <a:srgbClr val="FF0000"/>
                </a:solidFill>
              </a:rPr>
              <a:t> „media” </a:t>
            </a:r>
            <a:r>
              <a:rPr lang="pl-PL" sz="3600" dirty="0" err="1">
                <a:solidFill>
                  <a:srgbClr val="FF0000"/>
                </a:solidFill>
              </a:rPr>
              <a:t>trail</a:t>
            </a:r>
            <a:r>
              <a:rPr lang="pl-PL" sz="3600" dirty="0">
                <a:solidFill>
                  <a:srgbClr val="FF0000"/>
                </a:solidFill>
              </a:rPr>
              <a:t>? And „public” </a:t>
            </a:r>
            <a:r>
              <a:rPr lang="pl-PL" sz="3600" dirty="0" err="1">
                <a:solidFill>
                  <a:srgbClr val="FF0000"/>
                </a:solidFill>
              </a:rPr>
              <a:t>criminal</a:t>
            </a:r>
            <a:r>
              <a:rPr lang="pl-PL" sz="3600" dirty="0">
                <a:solidFill>
                  <a:srgbClr val="FF0000"/>
                </a:solidFill>
              </a:rPr>
              <a:t> </a:t>
            </a:r>
            <a:r>
              <a:rPr lang="pl-PL" sz="3600" dirty="0" err="1">
                <a:solidFill>
                  <a:srgbClr val="FF0000"/>
                </a:solidFill>
              </a:rPr>
              <a:t>cases</a:t>
            </a:r>
            <a:r>
              <a:rPr lang="pl-PL" sz="3600" dirty="0">
                <a:solidFill>
                  <a:srgbClr val="FF0000"/>
                </a:solidFill>
              </a:rPr>
              <a:t>?</a:t>
            </a:r>
          </a:p>
        </p:txBody>
      </p:sp>
    </p:spTree>
    <p:extLst>
      <p:ext uri="{BB962C8B-B14F-4D97-AF65-F5344CB8AC3E}">
        <p14:creationId xmlns:p14="http://schemas.microsoft.com/office/powerpoint/2010/main" val="194554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98173A-CE79-DB30-7E1C-5229B7FAA07B}"/>
              </a:ext>
            </a:extLst>
          </p:cNvPr>
          <p:cNvSpPr>
            <a:spLocks noGrp="1"/>
          </p:cNvSpPr>
          <p:nvPr>
            <p:ph type="body" sz="quarter" idx="10"/>
          </p:nvPr>
        </p:nvSpPr>
        <p:spPr/>
        <p:txBody>
          <a:bodyPr>
            <a:normAutofit fontScale="77500" lnSpcReduction="20000"/>
          </a:bodyPr>
          <a:lstStyle/>
          <a:p>
            <a:endParaRPr lang="pl-PL"/>
          </a:p>
        </p:txBody>
      </p:sp>
      <p:sp>
        <p:nvSpPr>
          <p:cNvPr id="3" name="Symbol zastępczy tekstu 2">
            <a:extLst>
              <a:ext uri="{FF2B5EF4-FFF2-40B4-BE49-F238E27FC236}">
                <a16:creationId xmlns:a16="http://schemas.microsoft.com/office/drawing/2014/main" id="{D47E73D1-96B1-6D7D-6713-A3FC81440295}"/>
              </a:ext>
            </a:extLst>
          </p:cNvPr>
          <p:cNvSpPr>
            <a:spLocks noGrp="1"/>
          </p:cNvSpPr>
          <p:nvPr>
            <p:ph type="body" sz="quarter" idx="11"/>
          </p:nvPr>
        </p:nvSpPr>
        <p:spPr/>
        <p:txBody>
          <a:bodyPr/>
          <a:lstStyle/>
          <a:p>
            <a:endParaRPr lang="pl-PL"/>
          </a:p>
        </p:txBody>
      </p:sp>
      <p:sp>
        <p:nvSpPr>
          <p:cNvPr id="5" name="pole tekstowe 4">
            <a:extLst>
              <a:ext uri="{FF2B5EF4-FFF2-40B4-BE49-F238E27FC236}">
                <a16:creationId xmlns:a16="http://schemas.microsoft.com/office/drawing/2014/main" id="{C58302DD-4126-EFF2-8BC6-7766741305AA}"/>
              </a:ext>
            </a:extLst>
          </p:cNvPr>
          <p:cNvSpPr txBox="1"/>
          <p:nvPr/>
        </p:nvSpPr>
        <p:spPr>
          <a:xfrm rot="5400000">
            <a:off x="7467600" y="3573195"/>
            <a:ext cx="6096000" cy="646331"/>
          </a:xfrm>
          <a:prstGeom prst="rect">
            <a:avLst/>
          </a:prstGeom>
          <a:noFill/>
        </p:spPr>
        <p:txBody>
          <a:bodyPr wrap="square">
            <a:spAutoFit/>
          </a:bodyPr>
          <a:lstStyle/>
          <a:p>
            <a:r>
              <a:rPr lang="pl-PL" dirty="0"/>
              <a:t>https://notesfrompoland.com/2024/03/07/silent-march-in-warsaw-for-woman-who-died-after-being-raped-in-street/</a:t>
            </a:r>
          </a:p>
        </p:txBody>
      </p:sp>
      <p:pic>
        <p:nvPicPr>
          <p:cNvPr id="7" name="Obraz 6">
            <a:extLst>
              <a:ext uri="{FF2B5EF4-FFF2-40B4-BE49-F238E27FC236}">
                <a16:creationId xmlns:a16="http://schemas.microsoft.com/office/drawing/2014/main" id="{E949ADFC-48BF-6DA1-7B80-30E2530B5A8E}"/>
              </a:ext>
            </a:extLst>
          </p:cNvPr>
          <p:cNvPicPr>
            <a:picLocks noChangeAspect="1"/>
          </p:cNvPicPr>
          <p:nvPr/>
        </p:nvPicPr>
        <p:blipFill>
          <a:blip r:embed="rId2"/>
          <a:stretch>
            <a:fillRect/>
          </a:stretch>
        </p:blipFill>
        <p:spPr>
          <a:xfrm>
            <a:off x="0" y="0"/>
            <a:ext cx="9083040" cy="6858000"/>
          </a:xfrm>
          <a:prstGeom prst="rect">
            <a:avLst/>
          </a:prstGeom>
        </p:spPr>
      </p:pic>
    </p:spTree>
    <p:extLst>
      <p:ext uri="{BB962C8B-B14F-4D97-AF65-F5344CB8AC3E}">
        <p14:creationId xmlns:p14="http://schemas.microsoft.com/office/powerpoint/2010/main" val="2712664407"/>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489</TotalTime>
  <Words>7606</Words>
  <Application>Microsoft Office PowerPoint</Application>
  <PresentationFormat>Panoramiczny</PresentationFormat>
  <Paragraphs>201</Paragraphs>
  <Slides>51</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51</vt:i4>
      </vt:variant>
    </vt:vector>
  </HeadingPairs>
  <TitlesOfParts>
    <vt:vector size="61" baseType="lpstr">
      <vt:lpstr>AdvOT1ef757c0</vt:lpstr>
      <vt:lpstr>AdvOT1ef757c0+20</vt:lpstr>
      <vt:lpstr>AdvOT1ef757c0+fb</vt:lpstr>
      <vt:lpstr>Arial</vt:lpstr>
      <vt:lpstr>Arial Black</vt:lpstr>
      <vt:lpstr>Calibri</vt:lpstr>
      <vt:lpstr>Calibri </vt:lpstr>
      <vt:lpstr>Calibri Light</vt:lpstr>
      <vt:lpstr>Söhne</vt:lpstr>
      <vt:lpstr>Motyw1</vt:lpstr>
      <vt:lpstr>EU Criminal Law VIII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Criminal Law VIII</dc:title>
  <dc:creator>Dominika Czerniak</dc:creator>
  <cp:lastModifiedBy>Dominika Czerniak</cp:lastModifiedBy>
  <cp:revision>4</cp:revision>
  <dcterms:created xsi:type="dcterms:W3CDTF">2024-03-14T09:25:38Z</dcterms:created>
  <dcterms:modified xsi:type="dcterms:W3CDTF">2024-03-18T08:06:12Z</dcterms:modified>
</cp:coreProperties>
</file>