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0" r:id="rId16"/>
    <p:sldId id="272" r:id="rId17"/>
    <p:sldId id="273" r:id="rId18"/>
    <p:sldId id="274" r:id="rId19"/>
    <p:sldId id="275" r:id="rId20"/>
    <p:sldId id="276" r:id="rId21"/>
    <p:sldId id="277" r:id="rId22"/>
    <p:sldId id="278" r:id="rId23"/>
    <p:sldId id="279" r:id="rId24"/>
    <p:sldId id="281"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67" autoAdjust="0"/>
  </p:normalViewPr>
  <p:slideViewPr>
    <p:cSldViewPr snapToGrid="0">
      <p:cViewPr varScale="1">
        <p:scale>
          <a:sx n="58" d="100"/>
          <a:sy n="58" d="100"/>
        </p:scale>
        <p:origin x="682"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CFBB7-51C2-45AD-9E70-B8CA722E46E5}"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171081C8-FB60-46F7-90CE-B5EC016C39E5}">
      <dgm:prSet/>
      <dgm:spPr/>
      <dgm:t>
        <a:bodyPr/>
        <a:lstStyle/>
        <a:p>
          <a:r>
            <a:rPr lang="en-US"/>
            <a:t>The request model </a:t>
          </a:r>
        </a:p>
      </dgm:t>
    </dgm:pt>
    <dgm:pt modelId="{D3AEA03B-62D0-4056-8ACA-472ECCAEC0CC}" type="parTrans" cxnId="{B71D1B18-EBED-4E25-B228-1C8C090FA95E}">
      <dgm:prSet/>
      <dgm:spPr/>
      <dgm:t>
        <a:bodyPr/>
        <a:lstStyle/>
        <a:p>
          <a:endParaRPr lang="en-US"/>
        </a:p>
      </dgm:t>
    </dgm:pt>
    <dgm:pt modelId="{27014968-A2DB-4958-9D29-BF96E0AE4ECF}" type="sibTrans" cxnId="{B71D1B18-EBED-4E25-B228-1C8C090FA95E}">
      <dgm:prSet/>
      <dgm:spPr/>
      <dgm:t>
        <a:bodyPr/>
        <a:lstStyle/>
        <a:p>
          <a:endParaRPr lang="en-US"/>
        </a:p>
      </dgm:t>
    </dgm:pt>
    <dgm:pt modelId="{EE28A835-B122-4DA2-8006-A36FC65CE5B9}">
      <dgm:prSet/>
      <dgm:spPr/>
      <dgm:t>
        <a:bodyPr/>
        <a:lstStyle/>
        <a:p>
          <a:r>
            <a:rPr lang="en-US"/>
            <a:t>The mutal Recognition model </a:t>
          </a:r>
        </a:p>
      </dgm:t>
    </dgm:pt>
    <dgm:pt modelId="{3F3D0507-7748-478B-B32C-8D759FC537CD}" type="parTrans" cxnId="{6B38BA50-38DE-4350-93ED-BAE2F64A2469}">
      <dgm:prSet/>
      <dgm:spPr/>
      <dgm:t>
        <a:bodyPr/>
        <a:lstStyle/>
        <a:p>
          <a:endParaRPr lang="en-US"/>
        </a:p>
      </dgm:t>
    </dgm:pt>
    <dgm:pt modelId="{CAF91C0D-FEEF-432E-86FD-AF2655F41E37}" type="sibTrans" cxnId="{6B38BA50-38DE-4350-93ED-BAE2F64A2469}">
      <dgm:prSet/>
      <dgm:spPr/>
      <dgm:t>
        <a:bodyPr/>
        <a:lstStyle/>
        <a:p>
          <a:endParaRPr lang="en-US"/>
        </a:p>
      </dgm:t>
    </dgm:pt>
    <dgm:pt modelId="{84F3DF41-B329-4503-9BBB-90683DA1C1A6}">
      <dgm:prSet/>
      <dgm:spPr/>
      <dgm:t>
        <a:bodyPr/>
        <a:lstStyle/>
        <a:p>
          <a:r>
            <a:rPr lang="en-US"/>
            <a:t>The avalibility model </a:t>
          </a:r>
        </a:p>
      </dgm:t>
    </dgm:pt>
    <dgm:pt modelId="{7C157DCA-57FF-45D8-9B2D-46A767510BFF}" type="parTrans" cxnId="{CDD1AE99-BFCC-402C-B609-12EAF52342CD}">
      <dgm:prSet/>
      <dgm:spPr/>
      <dgm:t>
        <a:bodyPr/>
        <a:lstStyle/>
        <a:p>
          <a:endParaRPr lang="en-US"/>
        </a:p>
      </dgm:t>
    </dgm:pt>
    <dgm:pt modelId="{99743FB6-8F4D-49EE-B23F-AD2DC8A73980}" type="sibTrans" cxnId="{CDD1AE99-BFCC-402C-B609-12EAF52342CD}">
      <dgm:prSet/>
      <dgm:spPr/>
      <dgm:t>
        <a:bodyPr/>
        <a:lstStyle/>
        <a:p>
          <a:endParaRPr lang="en-US"/>
        </a:p>
      </dgm:t>
    </dgm:pt>
    <dgm:pt modelId="{2E255D63-A26E-4022-A7CC-7B0E677CA5E2}">
      <dgm:prSet/>
      <dgm:spPr/>
      <dgm:t>
        <a:bodyPr/>
        <a:lstStyle/>
        <a:p>
          <a:r>
            <a:rPr lang="en-US"/>
            <a:t>The vertical model </a:t>
          </a:r>
        </a:p>
      </dgm:t>
    </dgm:pt>
    <dgm:pt modelId="{8F318FC2-2B71-42AF-99B8-D2F03EBA41A7}" type="parTrans" cxnId="{E87C1F2D-23A9-4BA2-A561-9D481EBE91F3}">
      <dgm:prSet/>
      <dgm:spPr/>
      <dgm:t>
        <a:bodyPr/>
        <a:lstStyle/>
        <a:p>
          <a:endParaRPr lang="en-US"/>
        </a:p>
      </dgm:t>
    </dgm:pt>
    <dgm:pt modelId="{671016B8-E16C-48DD-822D-8964DC110006}" type="sibTrans" cxnId="{E87C1F2D-23A9-4BA2-A561-9D481EBE91F3}">
      <dgm:prSet/>
      <dgm:spPr/>
      <dgm:t>
        <a:bodyPr/>
        <a:lstStyle/>
        <a:p>
          <a:endParaRPr lang="en-US"/>
        </a:p>
      </dgm:t>
    </dgm:pt>
    <dgm:pt modelId="{855C0A34-A613-40C0-90CC-32E3E72F5A41}">
      <dgm:prSet/>
      <dgm:spPr/>
      <dgm:t>
        <a:bodyPr/>
        <a:lstStyle/>
        <a:p>
          <a:r>
            <a:rPr lang="en-US"/>
            <a:t>Extra territorial investigation and self help</a:t>
          </a:r>
        </a:p>
      </dgm:t>
    </dgm:pt>
    <dgm:pt modelId="{B62715E9-8A6F-4E6C-9D8A-BE7A3109E026}" type="parTrans" cxnId="{1058913D-B3C5-4C47-9E47-F177F3020198}">
      <dgm:prSet/>
      <dgm:spPr/>
      <dgm:t>
        <a:bodyPr/>
        <a:lstStyle/>
        <a:p>
          <a:endParaRPr lang="en-US"/>
        </a:p>
      </dgm:t>
    </dgm:pt>
    <dgm:pt modelId="{21925538-BE62-482C-9E68-C9228A6AC8A7}" type="sibTrans" cxnId="{1058913D-B3C5-4C47-9E47-F177F3020198}">
      <dgm:prSet/>
      <dgm:spPr/>
      <dgm:t>
        <a:bodyPr/>
        <a:lstStyle/>
        <a:p>
          <a:endParaRPr lang="en-US"/>
        </a:p>
      </dgm:t>
    </dgm:pt>
    <dgm:pt modelId="{E6A17287-0F5F-4079-A7D2-EE15FBE02D68}" type="pres">
      <dgm:prSet presAssocID="{365CFBB7-51C2-45AD-9E70-B8CA722E46E5}" presName="linear" presStyleCnt="0">
        <dgm:presLayoutVars>
          <dgm:animLvl val="lvl"/>
          <dgm:resizeHandles val="exact"/>
        </dgm:presLayoutVars>
      </dgm:prSet>
      <dgm:spPr/>
    </dgm:pt>
    <dgm:pt modelId="{EA276FA2-FE24-4072-9D8C-A469A4BD0CC1}" type="pres">
      <dgm:prSet presAssocID="{171081C8-FB60-46F7-90CE-B5EC016C39E5}" presName="parentText" presStyleLbl="node1" presStyleIdx="0" presStyleCnt="5">
        <dgm:presLayoutVars>
          <dgm:chMax val="0"/>
          <dgm:bulletEnabled val="1"/>
        </dgm:presLayoutVars>
      </dgm:prSet>
      <dgm:spPr/>
    </dgm:pt>
    <dgm:pt modelId="{F3B6E4C7-396B-4743-A623-C00AE0A32D44}" type="pres">
      <dgm:prSet presAssocID="{27014968-A2DB-4958-9D29-BF96E0AE4ECF}" presName="spacer" presStyleCnt="0"/>
      <dgm:spPr/>
    </dgm:pt>
    <dgm:pt modelId="{83C413CA-DAD0-4AB5-985C-BD778E847975}" type="pres">
      <dgm:prSet presAssocID="{EE28A835-B122-4DA2-8006-A36FC65CE5B9}" presName="parentText" presStyleLbl="node1" presStyleIdx="1" presStyleCnt="5">
        <dgm:presLayoutVars>
          <dgm:chMax val="0"/>
          <dgm:bulletEnabled val="1"/>
        </dgm:presLayoutVars>
      </dgm:prSet>
      <dgm:spPr/>
    </dgm:pt>
    <dgm:pt modelId="{FF6645B5-E71B-432A-A2C2-2C2019269C19}" type="pres">
      <dgm:prSet presAssocID="{CAF91C0D-FEEF-432E-86FD-AF2655F41E37}" presName="spacer" presStyleCnt="0"/>
      <dgm:spPr/>
    </dgm:pt>
    <dgm:pt modelId="{F06F5124-820A-4FD1-BEF2-509634D69462}" type="pres">
      <dgm:prSet presAssocID="{84F3DF41-B329-4503-9BBB-90683DA1C1A6}" presName="parentText" presStyleLbl="node1" presStyleIdx="2" presStyleCnt="5">
        <dgm:presLayoutVars>
          <dgm:chMax val="0"/>
          <dgm:bulletEnabled val="1"/>
        </dgm:presLayoutVars>
      </dgm:prSet>
      <dgm:spPr/>
    </dgm:pt>
    <dgm:pt modelId="{BE2C679C-AC35-4CF0-9445-629EFAC2E54A}" type="pres">
      <dgm:prSet presAssocID="{99743FB6-8F4D-49EE-B23F-AD2DC8A73980}" presName="spacer" presStyleCnt="0"/>
      <dgm:spPr/>
    </dgm:pt>
    <dgm:pt modelId="{5A810C63-E5DD-452E-9EA8-4304F0F6A1A1}" type="pres">
      <dgm:prSet presAssocID="{2E255D63-A26E-4022-A7CC-7B0E677CA5E2}" presName="parentText" presStyleLbl="node1" presStyleIdx="3" presStyleCnt="5">
        <dgm:presLayoutVars>
          <dgm:chMax val="0"/>
          <dgm:bulletEnabled val="1"/>
        </dgm:presLayoutVars>
      </dgm:prSet>
      <dgm:spPr/>
    </dgm:pt>
    <dgm:pt modelId="{8019005E-A820-4778-ACBF-8635ECB6AA75}" type="pres">
      <dgm:prSet presAssocID="{671016B8-E16C-48DD-822D-8964DC110006}" presName="spacer" presStyleCnt="0"/>
      <dgm:spPr/>
    </dgm:pt>
    <dgm:pt modelId="{3E741F20-3547-4308-B423-545F180053F7}" type="pres">
      <dgm:prSet presAssocID="{855C0A34-A613-40C0-90CC-32E3E72F5A41}" presName="parentText" presStyleLbl="node1" presStyleIdx="4" presStyleCnt="5">
        <dgm:presLayoutVars>
          <dgm:chMax val="0"/>
          <dgm:bulletEnabled val="1"/>
        </dgm:presLayoutVars>
      </dgm:prSet>
      <dgm:spPr/>
    </dgm:pt>
  </dgm:ptLst>
  <dgm:cxnLst>
    <dgm:cxn modelId="{0E059C14-20C4-432E-9121-A6F9D732D1EB}" type="presOf" srcId="{855C0A34-A613-40C0-90CC-32E3E72F5A41}" destId="{3E741F20-3547-4308-B423-545F180053F7}" srcOrd="0" destOrd="0" presId="urn:microsoft.com/office/officeart/2005/8/layout/vList2"/>
    <dgm:cxn modelId="{B71D1B18-EBED-4E25-B228-1C8C090FA95E}" srcId="{365CFBB7-51C2-45AD-9E70-B8CA722E46E5}" destId="{171081C8-FB60-46F7-90CE-B5EC016C39E5}" srcOrd="0" destOrd="0" parTransId="{D3AEA03B-62D0-4056-8ACA-472ECCAEC0CC}" sibTransId="{27014968-A2DB-4958-9D29-BF96E0AE4ECF}"/>
    <dgm:cxn modelId="{812D0D1B-5D71-4C02-82E3-8527FDEC99E5}" type="presOf" srcId="{84F3DF41-B329-4503-9BBB-90683DA1C1A6}" destId="{F06F5124-820A-4FD1-BEF2-509634D69462}" srcOrd="0" destOrd="0" presId="urn:microsoft.com/office/officeart/2005/8/layout/vList2"/>
    <dgm:cxn modelId="{E87C1F2D-23A9-4BA2-A561-9D481EBE91F3}" srcId="{365CFBB7-51C2-45AD-9E70-B8CA722E46E5}" destId="{2E255D63-A26E-4022-A7CC-7B0E677CA5E2}" srcOrd="3" destOrd="0" parTransId="{8F318FC2-2B71-42AF-99B8-D2F03EBA41A7}" sibTransId="{671016B8-E16C-48DD-822D-8964DC110006}"/>
    <dgm:cxn modelId="{1058913D-B3C5-4C47-9E47-F177F3020198}" srcId="{365CFBB7-51C2-45AD-9E70-B8CA722E46E5}" destId="{855C0A34-A613-40C0-90CC-32E3E72F5A41}" srcOrd="4" destOrd="0" parTransId="{B62715E9-8A6F-4E6C-9D8A-BE7A3109E026}" sibTransId="{21925538-BE62-482C-9E68-C9228A6AC8A7}"/>
    <dgm:cxn modelId="{6B38BA50-38DE-4350-93ED-BAE2F64A2469}" srcId="{365CFBB7-51C2-45AD-9E70-B8CA722E46E5}" destId="{EE28A835-B122-4DA2-8006-A36FC65CE5B9}" srcOrd="1" destOrd="0" parTransId="{3F3D0507-7748-478B-B32C-8D759FC537CD}" sibTransId="{CAF91C0D-FEEF-432E-86FD-AF2655F41E37}"/>
    <dgm:cxn modelId="{E51E188C-9113-4EBB-9CCB-A70D0D16E41D}" type="presOf" srcId="{2E255D63-A26E-4022-A7CC-7B0E677CA5E2}" destId="{5A810C63-E5DD-452E-9EA8-4304F0F6A1A1}" srcOrd="0" destOrd="0" presId="urn:microsoft.com/office/officeart/2005/8/layout/vList2"/>
    <dgm:cxn modelId="{CDD1AE99-BFCC-402C-B609-12EAF52342CD}" srcId="{365CFBB7-51C2-45AD-9E70-B8CA722E46E5}" destId="{84F3DF41-B329-4503-9BBB-90683DA1C1A6}" srcOrd="2" destOrd="0" parTransId="{7C157DCA-57FF-45D8-9B2D-46A767510BFF}" sibTransId="{99743FB6-8F4D-49EE-B23F-AD2DC8A73980}"/>
    <dgm:cxn modelId="{26361BA3-6DB5-4B09-9D56-F08ECF540325}" type="presOf" srcId="{365CFBB7-51C2-45AD-9E70-B8CA722E46E5}" destId="{E6A17287-0F5F-4079-A7D2-EE15FBE02D68}" srcOrd="0" destOrd="0" presId="urn:microsoft.com/office/officeart/2005/8/layout/vList2"/>
    <dgm:cxn modelId="{FE15AED1-49F3-4649-BBD7-CEAD733A20F1}" type="presOf" srcId="{EE28A835-B122-4DA2-8006-A36FC65CE5B9}" destId="{83C413CA-DAD0-4AB5-985C-BD778E847975}" srcOrd="0" destOrd="0" presId="urn:microsoft.com/office/officeart/2005/8/layout/vList2"/>
    <dgm:cxn modelId="{E70C3BE0-7DDF-450D-9A70-3195093D4BF7}" type="presOf" srcId="{171081C8-FB60-46F7-90CE-B5EC016C39E5}" destId="{EA276FA2-FE24-4072-9D8C-A469A4BD0CC1}" srcOrd="0" destOrd="0" presId="urn:microsoft.com/office/officeart/2005/8/layout/vList2"/>
    <dgm:cxn modelId="{3BFF04B9-8013-49E4-A3C6-F09977D9349C}" type="presParOf" srcId="{E6A17287-0F5F-4079-A7D2-EE15FBE02D68}" destId="{EA276FA2-FE24-4072-9D8C-A469A4BD0CC1}" srcOrd="0" destOrd="0" presId="urn:microsoft.com/office/officeart/2005/8/layout/vList2"/>
    <dgm:cxn modelId="{E8EBDAEB-5DB4-4274-B324-CEC5BA5B3D4D}" type="presParOf" srcId="{E6A17287-0F5F-4079-A7D2-EE15FBE02D68}" destId="{F3B6E4C7-396B-4743-A623-C00AE0A32D44}" srcOrd="1" destOrd="0" presId="urn:microsoft.com/office/officeart/2005/8/layout/vList2"/>
    <dgm:cxn modelId="{778C2110-6333-43F9-BBE1-A83927F31CFD}" type="presParOf" srcId="{E6A17287-0F5F-4079-A7D2-EE15FBE02D68}" destId="{83C413CA-DAD0-4AB5-985C-BD778E847975}" srcOrd="2" destOrd="0" presId="urn:microsoft.com/office/officeart/2005/8/layout/vList2"/>
    <dgm:cxn modelId="{EBB6E2BD-90F1-4FB4-9D33-AE8E58CDFB18}" type="presParOf" srcId="{E6A17287-0F5F-4079-A7D2-EE15FBE02D68}" destId="{FF6645B5-E71B-432A-A2C2-2C2019269C19}" srcOrd="3" destOrd="0" presId="urn:microsoft.com/office/officeart/2005/8/layout/vList2"/>
    <dgm:cxn modelId="{FF4AC472-F82F-43B7-B108-445DF17A4881}" type="presParOf" srcId="{E6A17287-0F5F-4079-A7D2-EE15FBE02D68}" destId="{F06F5124-820A-4FD1-BEF2-509634D69462}" srcOrd="4" destOrd="0" presId="urn:microsoft.com/office/officeart/2005/8/layout/vList2"/>
    <dgm:cxn modelId="{6C98BB4E-A02F-420E-914D-DBDA5C7D48D5}" type="presParOf" srcId="{E6A17287-0F5F-4079-A7D2-EE15FBE02D68}" destId="{BE2C679C-AC35-4CF0-9445-629EFAC2E54A}" srcOrd="5" destOrd="0" presId="urn:microsoft.com/office/officeart/2005/8/layout/vList2"/>
    <dgm:cxn modelId="{99046274-2B22-436F-BA0A-07117B23D864}" type="presParOf" srcId="{E6A17287-0F5F-4079-A7D2-EE15FBE02D68}" destId="{5A810C63-E5DD-452E-9EA8-4304F0F6A1A1}" srcOrd="6" destOrd="0" presId="urn:microsoft.com/office/officeart/2005/8/layout/vList2"/>
    <dgm:cxn modelId="{2929B77D-C112-49B6-AE84-B44E69CBF49E}" type="presParOf" srcId="{E6A17287-0F5F-4079-A7D2-EE15FBE02D68}" destId="{8019005E-A820-4778-ACBF-8635ECB6AA75}" srcOrd="7" destOrd="0" presId="urn:microsoft.com/office/officeart/2005/8/layout/vList2"/>
    <dgm:cxn modelId="{8BE695F8-E7F0-41F6-BAE3-52A2D5B534D1}" type="presParOf" srcId="{E6A17287-0F5F-4079-A7D2-EE15FBE02D68}" destId="{3E741F20-3547-4308-B423-545F180053F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76FA2-FE24-4072-9D8C-A469A4BD0CC1}">
      <dsp:nvSpPr>
        <dsp:cNvPr id="0" name=""/>
        <dsp:cNvSpPr/>
      </dsp:nvSpPr>
      <dsp:spPr>
        <a:xfrm>
          <a:off x="0" y="6826"/>
          <a:ext cx="10515600" cy="79150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request model </a:t>
          </a:r>
        </a:p>
      </dsp:txBody>
      <dsp:txXfrm>
        <a:off x="38638" y="45464"/>
        <a:ext cx="10438324" cy="714229"/>
      </dsp:txXfrm>
    </dsp:sp>
    <dsp:sp modelId="{83C413CA-DAD0-4AB5-985C-BD778E847975}">
      <dsp:nvSpPr>
        <dsp:cNvPr id="0" name=""/>
        <dsp:cNvSpPr/>
      </dsp:nvSpPr>
      <dsp:spPr>
        <a:xfrm>
          <a:off x="0" y="893371"/>
          <a:ext cx="10515600" cy="79150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mutal Recognition model </a:t>
          </a:r>
        </a:p>
      </dsp:txBody>
      <dsp:txXfrm>
        <a:off x="38638" y="932009"/>
        <a:ext cx="10438324" cy="714229"/>
      </dsp:txXfrm>
    </dsp:sp>
    <dsp:sp modelId="{F06F5124-820A-4FD1-BEF2-509634D69462}">
      <dsp:nvSpPr>
        <dsp:cNvPr id="0" name=""/>
        <dsp:cNvSpPr/>
      </dsp:nvSpPr>
      <dsp:spPr>
        <a:xfrm>
          <a:off x="0" y="1779916"/>
          <a:ext cx="10515600" cy="79150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avalibility model </a:t>
          </a:r>
        </a:p>
      </dsp:txBody>
      <dsp:txXfrm>
        <a:off x="38638" y="1818554"/>
        <a:ext cx="10438324" cy="714229"/>
      </dsp:txXfrm>
    </dsp:sp>
    <dsp:sp modelId="{5A810C63-E5DD-452E-9EA8-4304F0F6A1A1}">
      <dsp:nvSpPr>
        <dsp:cNvPr id="0" name=""/>
        <dsp:cNvSpPr/>
      </dsp:nvSpPr>
      <dsp:spPr>
        <a:xfrm>
          <a:off x="0" y="2666461"/>
          <a:ext cx="10515600" cy="79150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vertical model </a:t>
          </a:r>
        </a:p>
      </dsp:txBody>
      <dsp:txXfrm>
        <a:off x="38638" y="2705099"/>
        <a:ext cx="10438324" cy="714229"/>
      </dsp:txXfrm>
    </dsp:sp>
    <dsp:sp modelId="{3E741F20-3547-4308-B423-545F180053F7}">
      <dsp:nvSpPr>
        <dsp:cNvPr id="0" name=""/>
        <dsp:cNvSpPr/>
      </dsp:nvSpPr>
      <dsp:spPr>
        <a:xfrm>
          <a:off x="0" y="3553006"/>
          <a:ext cx="10515600" cy="79150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Extra territorial investigation and self help</a:t>
          </a:r>
        </a:p>
      </dsp:txBody>
      <dsp:txXfrm>
        <a:off x="38638" y="3591644"/>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en"/>
              <a:t>CLICK TO EDIT STYLE</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TO EDIT THE SUBTITLE MASTER STYLE</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B3B93A3E-0F1C-44D7-9C9C-BC381F88B268}" type="datetimeFigureOut">
              <a:rPr lang="pl-PL" smtClean="0"/>
              <a:t>10.04.2025</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0846D2B0-CAF6-4858-97F1-82CBA822B3B1}"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454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
              <a:t>Click to edit master text styles</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en"/>
              <a:t>Click to edit master text styles</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en"/>
              <a:t>Click to edit master text styles</a:t>
            </a:r>
          </a:p>
        </p:txBody>
      </p:sp>
    </p:spTree>
    <p:extLst>
      <p:ext uri="{BB962C8B-B14F-4D97-AF65-F5344CB8AC3E}">
        <p14:creationId xmlns:p14="http://schemas.microsoft.com/office/powerpoint/2010/main" val="127386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en"/>
              <a:t>Click the icon to add an image</a:t>
            </a:r>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en"/>
              <a:t>Click to edit master text styles</a:t>
            </a:r>
          </a:p>
        </p:txBody>
      </p:sp>
    </p:spTree>
    <p:extLst>
      <p:ext uri="{BB962C8B-B14F-4D97-AF65-F5344CB8AC3E}">
        <p14:creationId xmlns:p14="http://schemas.microsoft.com/office/powerpoint/2010/main" val="184036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32572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23607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en"/>
              <a:t>Click to edit master text styles</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en"/>
              <a:t>Click to edit master text styles</a:t>
            </a:r>
          </a:p>
        </p:txBody>
      </p:sp>
    </p:spTree>
    <p:extLst>
      <p:ext uri="{BB962C8B-B14F-4D97-AF65-F5344CB8AC3E}">
        <p14:creationId xmlns:p14="http://schemas.microsoft.com/office/powerpoint/2010/main" val="14163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D423FF-3A5F-46E0-1CCB-8091C1FA2547}"/>
              </a:ext>
            </a:extLst>
          </p:cNvPr>
          <p:cNvSpPr>
            <a:spLocks noGrp="1"/>
          </p:cNvSpPr>
          <p:nvPr>
            <p:ph type="title"/>
          </p:nvPr>
        </p:nvSpPr>
        <p:spPr/>
        <p:txBody>
          <a:bodyPr/>
          <a:lstStyle/>
          <a:p>
            <a:r>
              <a:rPr lang="en"/>
              <a:t>Click to edit style</a:t>
            </a:r>
          </a:p>
        </p:txBody>
      </p:sp>
      <p:sp>
        <p:nvSpPr>
          <p:cNvPr id="3" name="Symbol zastępczy zawartości 2">
            <a:extLst>
              <a:ext uri="{FF2B5EF4-FFF2-40B4-BE49-F238E27FC236}">
                <a16:creationId xmlns:a16="http://schemas.microsoft.com/office/drawing/2014/main" id="{21C3CC60-0B23-2120-F522-3301F0A06C9C}"/>
              </a:ext>
            </a:extLst>
          </p:cNvPr>
          <p:cNvSpPr>
            <a:spLocks noGrp="1"/>
          </p:cNvSpPr>
          <p:nvPr>
            <p:ph idx="1"/>
          </p:nvPr>
        </p:nvSpPr>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p>
        </p:txBody>
      </p:sp>
      <p:sp>
        <p:nvSpPr>
          <p:cNvPr id="4" name="Symbol zastępczy daty 3">
            <a:extLst>
              <a:ext uri="{FF2B5EF4-FFF2-40B4-BE49-F238E27FC236}">
                <a16:creationId xmlns:a16="http://schemas.microsoft.com/office/drawing/2014/main" id="{AB87279A-38A9-B6FA-09AC-C979D85F83C9}"/>
              </a:ext>
            </a:extLst>
          </p:cNvPr>
          <p:cNvSpPr>
            <a:spLocks noGrp="1"/>
          </p:cNvSpPr>
          <p:nvPr>
            <p:ph type="dt" sz="half" idx="10"/>
          </p:nvPr>
        </p:nvSpPr>
        <p:spPr/>
        <p:txBody>
          <a:bodyPr/>
          <a:lstStyle/>
          <a:p>
            <a:fld id="{B3B93A3E-0F1C-44D7-9C9C-BC381F88B268}" type="datetimeFigureOut">
              <a:rPr lang="pl-PL" smtClean="0"/>
              <a:t>10.04.2025</a:t>
            </a:fld>
            <a:endParaRPr lang="pl-PL"/>
          </a:p>
        </p:txBody>
      </p:sp>
      <p:sp>
        <p:nvSpPr>
          <p:cNvPr id="5" name="Symbol zastępczy stopki 4">
            <a:extLst>
              <a:ext uri="{FF2B5EF4-FFF2-40B4-BE49-F238E27FC236}">
                <a16:creationId xmlns:a16="http://schemas.microsoft.com/office/drawing/2014/main" id="{57F3C5F1-D068-DAB3-361E-8039D1618B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AA2D14-8055-51A7-5E1C-07C3779D9EE9}"/>
              </a:ext>
            </a:extLst>
          </p:cNvPr>
          <p:cNvSpPr>
            <a:spLocks noGrp="1"/>
          </p:cNvSpPr>
          <p:nvPr>
            <p:ph type="sldNum" sz="quarter" idx="12"/>
          </p:nvPr>
        </p:nvSpPr>
        <p:spPr/>
        <p:txBody>
          <a:bodyPr/>
          <a:lstStyle/>
          <a:p>
            <a:fld id="{0846D2B0-CAF6-4858-97F1-82CBA822B3B1}" type="slidenum">
              <a:rPr lang="pl-PL" smtClean="0"/>
              <a:t>‹#›</a:t>
            </a:fld>
            <a:endParaRPr lang="pl-PL"/>
          </a:p>
        </p:txBody>
      </p:sp>
    </p:spTree>
    <p:extLst>
      <p:ext uri="{BB962C8B-B14F-4D97-AF65-F5344CB8AC3E}">
        <p14:creationId xmlns:p14="http://schemas.microsoft.com/office/powerpoint/2010/main" val="139221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3402E-8EF7-C0B3-90F5-285448F07305}"/>
              </a:ext>
            </a:extLst>
          </p:cNvPr>
          <p:cNvSpPr>
            <a:spLocks noGrp="1"/>
          </p:cNvSpPr>
          <p:nvPr>
            <p:ph type="title"/>
          </p:nvPr>
        </p:nvSpPr>
        <p:spPr>
          <a:xfrm>
            <a:off x="839788" y="365125"/>
            <a:ext cx="10515600" cy="1325563"/>
          </a:xfrm>
        </p:spPr>
        <p:txBody>
          <a:bodyPr/>
          <a:lstStyle/>
          <a:p>
            <a:r>
              <a:rPr lang="en"/>
              <a:t>Click to edit style</a:t>
            </a:r>
          </a:p>
        </p:txBody>
      </p:sp>
      <p:sp>
        <p:nvSpPr>
          <p:cNvPr id="3" name="Symbol zastępczy tekstu 2">
            <a:extLst>
              <a:ext uri="{FF2B5EF4-FFF2-40B4-BE49-F238E27FC236}">
                <a16:creationId xmlns:a16="http://schemas.microsoft.com/office/drawing/2014/main" id="{9ED53538-1C91-536D-D47B-0B289EFA2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master text styles</a:t>
            </a:r>
          </a:p>
        </p:txBody>
      </p:sp>
      <p:sp>
        <p:nvSpPr>
          <p:cNvPr id="4" name="Symbol zastępczy zawartości 3">
            <a:extLst>
              <a:ext uri="{FF2B5EF4-FFF2-40B4-BE49-F238E27FC236}">
                <a16:creationId xmlns:a16="http://schemas.microsoft.com/office/drawing/2014/main" id="{123136FD-8AB4-608C-6CD4-8C4C2DA12F6B}"/>
              </a:ext>
            </a:extLst>
          </p:cNvPr>
          <p:cNvSpPr>
            <a:spLocks noGrp="1"/>
          </p:cNvSpPr>
          <p:nvPr>
            <p:ph sz="half" idx="2"/>
          </p:nvPr>
        </p:nvSpPr>
        <p:spPr>
          <a:xfrm>
            <a:off x="839788" y="2505075"/>
            <a:ext cx="5157787" cy="3684588"/>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p>
        </p:txBody>
      </p:sp>
      <p:sp>
        <p:nvSpPr>
          <p:cNvPr id="5" name="Symbol zastępczy tekstu 4">
            <a:extLst>
              <a:ext uri="{FF2B5EF4-FFF2-40B4-BE49-F238E27FC236}">
                <a16:creationId xmlns:a16="http://schemas.microsoft.com/office/drawing/2014/main" id="{F8386702-8E70-FFB5-96E1-2B0DC6EC0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master text styles</a:t>
            </a:r>
          </a:p>
        </p:txBody>
      </p:sp>
      <p:sp>
        <p:nvSpPr>
          <p:cNvPr id="6" name="Symbol zastępczy zawartości 5">
            <a:extLst>
              <a:ext uri="{FF2B5EF4-FFF2-40B4-BE49-F238E27FC236}">
                <a16:creationId xmlns:a16="http://schemas.microsoft.com/office/drawing/2014/main" id="{CF10EBD2-37F4-6E20-AF58-FAB809E185B9}"/>
              </a:ext>
            </a:extLst>
          </p:cNvPr>
          <p:cNvSpPr>
            <a:spLocks noGrp="1"/>
          </p:cNvSpPr>
          <p:nvPr>
            <p:ph sz="quarter" idx="4"/>
          </p:nvPr>
        </p:nvSpPr>
        <p:spPr>
          <a:xfrm>
            <a:off x="6172200" y="2505075"/>
            <a:ext cx="5183188" cy="3684588"/>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p>
        </p:txBody>
      </p:sp>
      <p:sp>
        <p:nvSpPr>
          <p:cNvPr id="7" name="Symbol zastępczy daty 6">
            <a:extLst>
              <a:ext uri="{FF2B5EF4-FFF2-40B4-BE49-F238E27FC236}">
                <a16:creationId xmlns:a16="http://schemas.microsoft.com/office/drawing/2014/main" id="{AF3E3F2A-81EC-3557-9E44-AC66BCE0FFE2}"/>
              </a:ext>
            </a:extLst>
          </p:cNvPr>
          <p:cNvSpPr>
            <a:spLocks noGrp="1"/>
          </p:cNvSpPr>
          <p:nvPr>
            <p:ph type="dt" sz="half" idx="10"/>
          </p:nvPr>
        </p:nvSpPr>
        <p:spPr/>
        <p:txBody>
          <a:bodyPr/>
          <a:lstStyle/>
          <a:p>
            <a:fld id="{B3B93A3E-0F1C-44D7-9C9C-BC381F88B268}" type="datetimeFigureOut">
              <a:rPr lang="pl-PL" smtClean="0"/>
              <a:t>10.04.2025</a:t>
            </a:fld>
            <a:endParaRPr lang="pl-PL"/>
          </a:p>
        </p:txBody>
      </p:sp>
      <p:sp>
        <p:nvSpPr>
          <p:cNvPr id="8" name="Symbol zastępczy stopki 7">
            <a:extLst>
              <a:ext uri="{FF2B5EF4-FFF2-40B4-BE49-F238E27FC236}">
                <a16:creationId xmlns:a16="http://schemas.microsoft.com/office/drawing/2014/main" id="{39AF5F7F-ED53-7FBC-1567-68284D1464D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E9027EE-A565-4B29-9E79-129F8B59B259}"/>
              </a:ext>
            </a:extLst>
          </p:cNvPr>
          <p:cNvSpPr>
            <a:spLocks noGrp="1"/>
          </p:cNvSpPr>
          <p:nvPr>
            <p:ph type="sldNum" sz="quarter" idx="12"/>
          </p:nvPr>
        </p:nvSpPr>
        <p:spPr/>
        <p:txBody>
          <a:bodyPr/>
          <a:lstStyle/>
          <a:p>
            <a:fld id="{0846D2B0-CAF6-4858-97F1-82CBA822B3B1}" type="slidenum">
              <a:rPr lang="pl-PL" smtClean="0"/>
              <a:t>‹#›</a:t>
            </a:fld>
            <a:endParaRPr lang="pl-PL"/>
          </a:p>
        </p:txBody>
      </p:sp>
    </p:spTree>
    <p:extLst>
      <p:ext uri="{BB962C8B-B14F-4D97-AF65-F5344CB8AC3E}">
        <p14:creationId xmlns:p14="http://schemas.microsoft.com/office/powerpoint/2010/main" val="323480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en"/>
              <a:t>Click the icon to add an image</a:t>
            </a:r>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en"/>
              <a:t>CLICK TO EDIT STYLE</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TO EDIT THE SUBTITLE MASTER STYLE</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381688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en"/>
              <a:t>CLICK TO EDIT STYLE</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TO EDIT THE SUBTITLE MASTER STYLE</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25502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en"/>
              <a:t>CLICK TO EDIT STYLE</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TO EDIT THE SUBTITLE MASTER STYLE</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80456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en"/>
              <a:t>CLICK TO EDIT STYLE</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TO EDIT THE SUBTITLE MASTER STYLE</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en"/>
              <a:t>Click the icon to add an image</a:t>
            </a:r>
          </a:p>
        </p:txBody>
      </p:sp>
    </p:spTree>
    <p:extLst>
      <p:ext uri="{BB962C8B-B14F-4D97-AF65-F5344CB8AC3E}">
        <p14:creationId xmlns:p14="http://schemas.microsoft.com/office/powerpoint/2010/main" val="160152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
              <a:t>Second level</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p>
        </p:txBody>
      </p:sp>
    </p:spTree>
    <p:extLst>
      <p:ext uri="{BB962C8B-B14F-4D97-AF65-F5344CB8AC3E}">
        <p14:creationId xmlns:p14="http://schemas.microsoft.com/office/powerpoint/2010/main" val="170115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en"/>
              <a:t>title</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p>
        </p:txBody>
      </p:sp>
    </p:spTree>
    <p:extLst>
      <p:ext uri="{BB962C8B-B14F-4D97-AF65-F5344CB8AC3E}">
        <p14:creationId xmlns:p14="http://schemas.microsoft.com/office/powerpoint/2010/main" val="40236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en"/>
              <a:t>title</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en"/>
              <a:t>Click the icon to add an image</a:t>
            </a:r>
          </a:p>
        </p:txBody>
      </p:sp>
    </p:spTree>
    <p:extLst>
      <p:ext uri="{BB962C8B-B14F-4D97-AF65-F5344CB8AC3E}">
        <p14:creationId xmlns:p14="http://schemas.microsoft.com/office/powerpoint/2010/main" val="294638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en"/>
              <a:t>Second level</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en"/>
              <a:t>Click the icon to add an image</a:t>
            </a:r>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en"/>
              <a:t>Click the icon to add an image</a:t>
            </a:r>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en"/>
              <a:t>Click the icon to add an image</a:t>
            </a:r>
          </a:p>
        </p:txBody>
      </p:sp>
    </p:spTree>
    <p:extLst>
      <p:ext uri="{BB962C8B-B14F-4D97-AF65-F5344CB8AC3E}">
        <p14:creationId xmlns:p14="http://schemas.microsoft.com/office/powerpoint/2010/main" val="82904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style</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Edit Text Master Styles</a:t>
            </a:r>
          </a:p>
          <a:p>
            <a:pPr lvl="1"/>
            <a:r>
              <a:rPr lang="en"/>
              <a:t>Second level</a:t>
            </a:r>
          </a:p>
          <a:p>
            <a:pPr lvl="2"/>
            <a:r>
              <a:rPr lang="en"/>
              <a:t>Third level</a:t>
            </a:r>
          </a:p>
          <a:p>
            <a:pPr lvl="3"/>
            <a:r>
              <a:rPr lang="en"/>
              <a:t>Fourth level</a:t>
            </a:r>
          </a:p>
          <a:p>
            <a:pPr lvl="4"/>
            <a:r>
              <a:rPr lang="en"/>
              <a:t>Fifth level</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93A3E-0F1C-44D7-9C9C-BC381F88B268}" type="datetimeFigureOut">
              <a:rPr lang="pl-PL" smtClean="0"/>
              <a:t>10.04.2025</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D2B0-CAF6-4858-97F1-82CBA822B3B1}"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592432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rm.coe.int/1680064587"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canestrinilex.com/en/readings/the-principle-of-specialty-in-international-extraditions-can-a-dubious-interpretation-by-us-courts-ban-extraditio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europol.europa.eu/media-press/newsroom/news/25-arrested-in-global-hit-against-ai-generated-child-sexual-abuse-materia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europarl.europa.eu/factsheets/en/sheet/155/judicial-cooperation-in-criminal-matter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4F3EE7-3F80-2D34-7993-9B4F24D33BA8}"/>
              </a:ext>
            </a:extLst>
          </p:cNvPr>
          <p:cNvSpPr>
            <a:spLocks noGrp="1"/>
          </p:cNvSpPr>
          <p:nvPr>
            <p:ph type="ctrTitle"/>
          </p:nvPr>
        </p:nvSpPr>
        <p:spPr/>
        <p:txBody>
          <a:bodyPr/>
          <a:lstStyle/>
          <a:p>
            <a:r>
              <a:rPr lang="en"/>
              <a:t>EU Criminal Law </a:t>
            </a:r>
          </a:p>
        </p:txBody>
      </p:sp>
      <p:sp>
        <p:nvSpPr>
          <p:cNvPr id="3" name="Podtytuł 2">
            <a:extLst>
              <a:ext uri="{FF2B5EF4-FFF2-40B4-BE49-F238E27FC236}">
                <a16:creationId xmlns:a16="http://schemas.microsoft.com/office/drawing/2014/main" id="{71C242F6-910A-47BA-1169-30E0A8300CA2}"/>
              </a:ext>
            </a:extLst>
          </p:cNvPr>
          <p:cNvSpPr>
            <a:spLocks noGrp="1"/>
          </p:cNvSpPr>
          <p:nvPr>
            <p:ph type="subTitle" idx="1"/>
          </p:nvPr>
        </p:nvSpPr>
        <p:spPr/>
        <p:txBody>
          <a:bodyPr/>
          <a:lstStyle/>
          <a:p>
            <a:r>
              <a:rPr lang="en"/>
              <a:t>Lecture XI</a:t>
            </a:r>
          </a:p>
        </p:txBody>
      </p:sp>
    </p:spTree>
    <p:extLst>
      <p:ext uri="{BB962C8B-B14F-4D97-AF65-F5344CB8AC3E}">
        <p14:creationId xmlns:p14="http://schemas.microsoft.com/office/powerpoint/2010/main" val="427076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298DCBC5-5B67-3B54-90DF-6CB50628AF55}"/>
              </a:ext>
            </a:extLst>
          </p:cNvPr>
          <p:cNvSpPr>
            <a:spLocks noGrp="1"/>
          </p:cNvSpPr>
          <p:nvPr>
            <p:ph type="body" sz="quarter" idx="10"/>
          </p:nvPr>
        </p:nvSpPr>
        <p:spPr/>
        <p:txBody>
          <a:bodyPr>
            <a:normAutofit fontScale="77500" lnSpcReduction="20000"/>
          </a:bodyPr>
          <a:lstStyle/>
          <a:p>
            <a:r>
              <a:rPr lang="en" dirty="0"/>
              <a:t>Models of cooperation</a:t>
            </a:r>
            <a:endParaRPr lang="en-GB" dirty="0"/>
          </a:p>
        </p:txBody>
      </p:sp>
      <p:graphicFrame>
        <p:nvGraphicFramePr>
          <p:cNvPr id="5" name="Symbol zastępczy zawartości 2">
            <a:extLst>
              <a:ext uri="{FF2B5EF4-FFF2-40B4-BE49-F238E27FC236}">
                <a16:creationId xmlns:a16="http://schemas.microsoft.com/office/drawing/2014/main" id="{8DA36CBC-34D4-66B7-BFAE-CA30C18F440C}"/>
              </a:ext>
            </a:extLst>
          </p:cNvPr>
          <p:cNvGraphicFramePr/>
          <p:nvPr>
            <p:extLst>
              <p:ext uri="{D42A27DB-BD31-4B8C-83A1-F6EECF244321}">
                <p14:modId xmlns:p14="http://schemas.microsoft.com/office/powerpoint/2010/main" val="614031865"/>
              </p:ext>
            </p:extLst>
          </p:nvPr>
        </p:nvGraphicFramePr>
        <p:xfrm>
          <a:off x="838200" y="160033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6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906DE5-06C5-FDB8-18E4-8C869578164B}"/>
              </a:ext>
            </a:extLst>
          </p:cNvPr>
          <p:cNvSpPr>
            <a:spLocks noGrp="1"/>
          </p:cNvSpPr>
          <p:nvPr>
            <p:ph type="body" sz="quarter" idx="10"/>
          </p:nvPr>
        </p:nvSpPr>
        <p:spPr>
          <a:xfrm>
            <a:off x="234950" y="295275"/>
            <a:ext cx="8523288" cy="331788"/>
          </a:xfrm>
        </p:spPr>
        <p:txBody>
          <a:bodyPr>
            <a:normAutofit/>
          </a:bodyPr>
          <a:lstStyle/>
          <a:p>
            <a:r>
              <a:rPr lang="en" sz="1500"/>
              <a:t>The request model</a:t>
            </a:r>
          </a:p>
        </p:txBody>
      </p:sp>
      <p:sp>
        <p:nvSpPr>
          <p:cNvPr id="3" name="Symbol zastępczy zawartości 2">
            <a:extLst>
              <a:ext uri="{FF2B5EF4-FFF2-40B4-BE49-F238E27FC236}">
                <a16:creationId xmlns:a16="http://schemas.microsoft.com/office/drawing/2014/main" id="{03661AF3-F7C2-32C6-2E43-12527B71D277}"/>
              </a:ext>
            </a:extLst>
          </p:cNvPr>
          <p:cNvSpPr>
            <a:spLocks noGrp="1"/>
          </p:cNvSpPr>
          <p:nvPr>
            <p:ph type="body" sz="quarter" idx="11"/>
          </p:nvPr>
        </p:nvSpPr>
        <p:spPr>
          <a:xfrm>
            <a:off x="234950" y="977900"/>
            <a:ext cx="11029398" cy="5584825"/>
          </a:xfrm>
        </p:spPr>
        <p:txBody>
          <a:bodyPr>
            <a:normAutofit/>
          </a:bodyPr>
          <a:lstStyle/>
          <a:p>
            <a:r>
              <a:rPr lang="en" dirty="0"/>
              <a:t>Classic/traditional model based upon international law. </a:t>
            </a:r>
          </a:p>
          <a:p>
            <a:r>
              <a:rPr lang="en" dirty="0"/>
              <a:t>Full discretion to states to handle their relationships with other states </a:t>
            </a:r>
          </a:p>
          <a:p>
            <a:pPr lvl="1"/>
            <a:r>
              <a:rPr lang="en" sz="2800" dirty="0"/>
              <a:t>Sovereginty of the states is the most important factor when states make decision about cooperation</a:t>
            </a:r>
            <a:endParaRPr lang="pl-PL" sz="2800" dirty="0"/>
          </a:p>
          <a:p>
            <a:pPr lvl="1"/>
            <a:r>
              <a:rPr lang="en" sz="2800" dirty="0"/>
              <a:t>If the treaty is in force bilateral or multilateral agreemnet creates rules of cooperation but still states can decide on crucial aspect of cooperation </a:t>
            </a:r>
          </a:p>
          <a:p>
            <a:pPr lvl="1"/>
            <a:r>
              <a:rPr lang="en" sz="2800" dirty="0"/>
              <a:t>Cooperatio </a:t>
            </a:r>
            <a:r>
              <a:rPr lang="en" sz="2800" b="1" dirty="0"/>
              <a:t>between states </a:t>
            </a:r>
            <a:r>
              <a:rPr lang="en" sz="2800" dirty="0"/>
              <a:t>not between judicial authority </a:t>
            </a:r>
          </a:p>
          <a:p>
            <a:r>
              <a:rPr lang="en" dirty="0"/>
              <a:t>The request model was adopted after II WW and the rules of cooperation were created during that time.</a:t>
            </a:r>
          </a:p>
        </p:txBody>
      </p:sp>
    </p:spTree>
    <p:extLst>
      <p:ext uri="{BB962C8B-B14F-4D97-AF65-F5344CB8AC3E}">
        <p14:creationId xmlns:p14="http://schemas.microsoft.com/office/powerpoint/2010/main" val="395756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B578-8BAC-C36F-DBF8-6456B586FD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7E39164-8FC2-C636-6E69-EA9D55345505}"/>
              </a:ext>
            </a:extLst>
          </p:cNvPr>
          <p:cNvSpPr>
            <a:spLocks noGrp="1"/>
          </p:cNvSpPr>
          <p:nvPr>
            <p:ph type="body" sz="quarter" idx="10"/>
          </p:nvPr>
        </p:nvSpPr>
        <p:spPr>
          <a:xfrm>
            <a:off x="234950" y="295275"/>
            <a:ext cx="8523288" cy="331788"/>
          </a:xfrm>
        </p:spPr>
        <p:txBody>
          <a:bodyPr>
            <a:normAutofit/>
          </a:bodyPr>
          <a:lstStyle/>
          <a:p>
            <a:r>
              <a:rPr lang="en" sz="1500"/>
              <a:t>The request model</a:t>
            </a:r>
          </a:p>
        </p:txBody>
      </p:sp>
      <p:sp>
        <p:nvSpPr>
          <p:cNvPr id="3" name="Symbol zastępczy zawartości 2">
            <a:extLst>
              <a:ext uri="{FF2B5EF4-FFF2-40B4-BE49-F238E27FC236}">
                <a16:creationId xmlns:a16="http://schemas.microsoft.com/office/drawing/2014/main" id="{F7F9B7EB-3D0E-6045-C73C-9A037622A6E2}"/>
              </a:ext>
            </a:extLst>
          </p:cNvPr>
          <p:cNvSpPr>
            <a:spLocks noGrp="1"/>
          </p:cNvSpPr>
          <p:nvPr>
            <p:ph type="body" sz="quarter" idx="11"/>
          </p:nvPr>
        </p:nvSpPr>
        <p:spPr>
          <a:xfrm>
            <a:off x="234950" y="977900"/>
            <a:ext cx="8601075" cy="5584825"/>
          </a:xfrm>
        </p:spPr>
        <p:txBody>
          <a:bodyPr>
            <a:normAutofit/>
          </a:bodyPr>
          <a:lstStyle/>
          <a:p>
            <a:r>
              <a:rPr lang="en"/>
              <a:t>The transmition of the request via diplomatic channels. Ministry of Justice from one country initiates procedure (requesting state) send the request to Ministry of Foregin Affairs of another country. </a:t>
            </a:r>
          </a:p>
          <a:p>
            <a:r>
              <a:rPr lang="en"/>
              <a:t>The court may make a claim to the Ministry of Justice when there is a need to contact/cooperate with another country. </a:t>
            </a:r>
          </a:p>
        </p:txBody>
      </p:sp>
    </p:spTree>
    <p:extLst>
      <p:ext uri="{BB962C8B-B14F-4D97-AF65-F5344CB8AC3E}">
        <p14:creationId xmlns:p14="http://schemas.microsoft.com/office/powerpoint/2010/main" val="72876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712A-C85F-925A-EB0C-5730078A75B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FD86AD9-1221-F208-B3E3-4362393D23CD}"/>
              </a:ext>
            </a:extLst>
          </p:cNvPr>
          <p:cNvSpPr>
            <a:spLocks noGrp="1"/>
          </p:cNvSpPr>
          <p:nvPr>
            <p:ph type="body" sz="quarter" idx="10"/>
          </p:nvPr>
        </p:nvSpPr>
        <p:spPr>
          <a:xfrm>
            <a:off x="234950" y="295275"/>
            <a:ext cx="8523288" cy="331788"/>
          </a:xfrm>
        </p:spPr>
        <p:txBody>
          <a:bodyPr>
            <a:normAutofit/>
          </a:bodyPr>
          <a:lstStyle/>
          <a:p>
            <a:r>
              <a:rPr lang="en" sz="1500"/>
              <a:t>The request model</a:t>
            </a:r>
          </a:p>
        </p:txBody>
      </p:sp>
      <p:sp>
        <p:nvSpPr>
          <p:cNvPr id="3" name="Symbol zastępczy zawartości 2">
            <a:extLst>
              <a:ext uri="{FF2B5EF4-FFF2-40B4-BE49-F238E27FC236}">
                <a16:creationId xmlns:a16="http://schemas.microsoft.com/office/drawing/2014/main" id="{8F619675-025F-5061-ABB4-3DA96796583B}"/>
              </a:ext>
            </a:extLst>
          </p:cNvPr>
          <p:cNvSpPr>
            <a:spLocks noGrp="1"/>
          </p:cNvSpPr>
          <p:nvPr>
            <p:ph type="body" sz="quarter" idx="11"/>
          </p:nvPr>
        </p:nvSpPr>
        <p:spPr>
          <a:xfrm>
            <a:off x="234950" y="977900"/>
            <a:ext cx="11334198" cy="5584825"/>
          </a:xfrm>
        </p:spPr>
        <p:txBody>
          <a:bodyPr>
            <a:normAutofit/>
          </a:bodyPr>
          <a:lstStyle/>
          <a:p>
            <a:r>
              <a:rPr lang="en" dirty="0"/>
              <a:t>Double criminality </a:t>
            </a:r>
          </a:p>
          <a:p>
            <a:pPr lvl="1"/>
            <a:r>
              <a:rPr lang="en" sz="2800" dirty="0">
                <a:hlinkClick r:id="rId2"/>
              </a:rPr>
              <a:t>https://rm.coe.int/1680064587</a:t>
            </a:r>
            <a:r>
              <a:rPr lang="en" sz="2800" dirty="0"/>
              <a:t> </a:t>
            </a:r>
          </a:p>
          <a:p>
            <a:pPr lvl="1"/>
            <a:r>
              <a:rPr lang="en" sz="2800" dirty="0"/>
              <a:t>Extradition shall be granted in respect </a:t>
            </a:r>
            <a:r>
              <a:rPr lang="en" sz="2800" b="1" dirty="0"/>
              <a:t>of offences punishable under the laws of the requesting Party and of the requested Party by deprivation of liberty </a:t>
            </a:r>
            <a:r>
              <a:rPr lang="en" sz="2800" dirty="0"/>
              <a:t>or under a detention order for a maximum period of at least one year or by a more severe penalty </a:t>
            </a:r>
          </a:p>
          <a:p>
            <a:r>
              <a:rPr lang="en" dirty="0"/>
              <a:t>Double criminality means that the requested state will only give assistace in case where the offence is a crime both under the law of the requesting state as well as requested state. </a:t>
            </a:r>
          </a:p>
        </p:txBody>
      </p:sp>
    </p:spTree>
    <p:extLst>
      <p:ext uri="{BB962C8B-B14F-4D97-AF65-F5344CB8AC3E}">
        <p14:creationId xmlns:p14="http://schemas.microsoft.com/office/powerpoint/2010/main" val="211307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45E8F-5F5B-1032-8B0D-A074178D81D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1E94816-BEE5-46A2-ABFC-37C8EDEDA11A}"/>
              </a:ext>
            </a:extLst>
          </p:cNvPr>
          <p:cNvSpPr>
            <a:spLocks noGrp="1"/>
          </p:cNvSpPr>
          <p:nvPr>
            <p:ph type="body" sz="quarter" idx="10"/>
          </p:nvPr>
        </p:nvSpPr>
        <p:spPr>
          <a:xfrm>
            <a:off x="234950" y="145774"/>
            <a:ext cx="8523288" cy="481289"/>
          </a:xfrm>
        </p:spPr>
        <p:txBody>
          <a:bodyPr>
            <a:normAutofit/>
          </a:bodyPr>
          <a:lstStyle/>
          <a:p>
            <a:r>
              <a:rPr lang="en" sz="2000" dirty="0"/>
              <a:t>The request model</a:t>
            </a:r>
          </a:p>
        </p:txBody>
      </p:sp>
      <p:sp>
        <p:nvSpPr>
          <p:cNvPr id="3" name="Symbol zastępczy zawartości 2">
            <a:extLst>
              <a:ext uri="{FF2B5EF4-FFF2-40B4-BE49-F238E27FC236}">
                <a16:creationId xmlns:a16="http://schemas.microsoft.com/office/drawing/2014/main" id="{29BE2F3A-B258-463E-FEF3-462B45C7CE44}"/>
              </a:ext>
            </a:extLst>
          </p:cNvPr>
          <p:cNvSpPr>
            <a:spLocks noGrp="1"/>
          </p:cNvSpPr>
          <p:nvPr>
            <p:ph type="body" sz="quarter" idx="11"/>
          </p:nvPr>
        </p:nvSpPr>
        <p:spPr>
          <a:xfrm>
            <a:off x="234950" y="977900"/>
            <a:ext cx="11241433" cy="5584825"/>
          </a:xfrm>
        </p:spPr>
        <p:txBody>
          <a:bodyPr>
            <a:normAutofit/>
          </a:bodyPr>
          <a:lstStyle/>
          <a:p>
            <a:r>
              <a:rPr lang="en" dirty="0"/>
              <a:t>The speciality rule</a:t>
            </a:r>
            <a:endParaRPr lang="pl-PL" dirty="0"/>
          </a:p>
          <a:p>
            <a:r>
              <a:rPr lang="en" b="0" i="0" dirty="0">
                <a:effectLst/>
              </a:rPr>
              <a:t>Under the </a:t>
            </a:r>
            <a:r>
              <a:rPr lang="en" b="1" i="0" dirty="0">
                <a:effectLst/>
              </a:rPr>
              <a:t>principle of specialty</a:t>
            </a:r>
            <a:r>
              <a:rPr lang="en" b="0" i="0" dirty="0">
                <a:effectLst/>
              </a:rPr>
              <a:t>, which is codified in numerous bilateral extradition treaties and regional extradition schemes, a</a:t>
            </a:r>
            <a:r>
              <a:rPr lang="en" b="0" i="1" dirty="0">
                <a:effectLst/>
              </a:rPr>
              <a:t>n extradited person shall not be proceed­ed against, sentenced, detained, re‑extradited, or subjected to any other restriction of personal liberty in the territo­ry of the requesting State for any offence committed before surrender other than offence for which extradition was granted or any other offence in respect of which the requested State consents</a:t>
            </a:r>
            <a:r>
              <a:rPr lang="en" b="0" i="0" dirty="0">
                <a:effectLst/>
              </a:rPr>
              <a:t>.</a:t>
            </a:r>
            <a:endParaRPr lang="pl-PL" b="0" i="0" dirty="0">
              <a:effectLst/>
            </a:endParaRPr>
          </a:p>
          <a:p>
            <a:r>
              <a:rPr lang="en" dirty="0">
                <a:hlinkClick r:id="rId2"/>
              </a:rPr>
              <a:t>https://canestrinilex.com/en/readings/the-principle-of-specialty-in-international-extraditions-can-a-dubious-interpretation-by-us-courts-ban-extradition</a:t>
            </a:r>
            <a:r>
              <a:rPr lang="en" dirty="0"/>
              <a:t> </a:t>
            </a:r>
          </a:p>
        </p:txBody>
      </p:sp>
    </p:spTree>
    <p:extLst>
      <p:ext uri="{BB962C8B-B14F-4D97-AF65-F5344CB8AC3E}">
        <p14:creationId xmlns:p14="http://schemas.microsoft.com/office/powerpoint/2010/main" val="84603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4C225B-44EE-DC06-65E4-9F4B772A46EC}"/>
              </a:ext>
            </a:extLst>
          </p:cNvPr>
          <p:cNvSpPr>
            <a:spLocks noGrp="1"/>
          </p:cNvSpPr>
          <p:nvPr>
            <p:ph type="body" sz="quarter" idx="10"/>
          </p:nvPr>
        </p:nvSpPr>
        <p:spPr>
          <a:xfrm>
            <a:off x="234950" y="295275"/>
            <a:ext cx="8523288" cy="331788"/>
          </a:xfrm>
        </p:spPr>
        <p:txBody>
          <a:bodyPr>
            <a:normAutofit/>
          </a:bodyPr>
          <a:lstStyle/>
          <a:p>
            <a:r>
              <a:rPr lang="en" sz="1500"/>
              <a:t>Article 14 – Rule of speciality</a:t>
            </a:r>
            <a:endParaRPr lang="pl-PL" sz="1500"/>
          </a:p>
        </p:txBody>
      </p:sp>
      <p:sp>
        <p:nvSpPr>
          <p:cNvPr id="3" name="Symbol zastępczy zawartości 2">
            <a:extLst>
              <a:ext uri="{FF2B5EF4-FFF2-40B4-BE49-F238E27FC236}">
                <a16:creationId xmlns:a16="http://schemas.microsoft.com/office/drawing/2014/main" id="{C1B38ED3-6AE8-4EA3-6031-5F73DBA2BEA5}"/>
              </a:ext>
            </a:extLst>
          </p:cNvPr>
          <p:cNvSpPr>
            <a:spLocks noGrp="1"/>
          </p:cNvSpPr>
          <p:nvPr>
            <p:ph type="body" sz="quarter" idx="11"/>
          </p:nvPr>
        </p:nvSpPr>
        <p:spPr>
          <a:xfrm>
            <a:off x="234950" y="977900"/>
            <a:ext cx="11294441" cy="5584825"/>
          </a:xfrm>
        </p:spPr>
        <p:txBody>
          <a:bodyPr>
            <a:normAutofit fontScale="92500" lnSpcReduction="20000"/>
          </a:bodyPr>
          <a:lstStyle/>
          <a:p>
            <a:pPr algn="just"/>
            <a:r>
              <a:rPr lang="en" sz="2400" dirty="0"/>
              <a:t>1 A person who has been extradited shall not be proceeded against, sentenced or detained with a view to the carrying out of a sentence or detention order for any offence committed prior to his surrender other than that for which he was extradited, nor shall he be for any other reason restricted in his personal freedom,   except in the following cases: </a:t>
            </a:r>
            <a:endParaRPr lang="pl-PL" sz="2400" dirty="0"/>
          </a:p>
          <a:p>
            <a:pPr marL="514350" indent="-514350" algn="just">
              <a:buFont typeface="+mj-lt"/>
              <a:buAutoNum type="alphaLcParenR"/>
            </a:pPr>
            <a:r>
              <a:rPr lang="en" sz="2400" dirty="0"/>
              <a:t>when the Party which surrendered him consents. A request for consent shall be submitted, accompanied by the documents mentioned in Article 12 and a legal record of any statement made by the extradited person in respect of the offence concerned. Consent shall be given when the offence for which it is requested is itself subject to extradition in accordance with the provisions of this Convention; </a:t>
            </a:r>
            <a:endParaRPr lang="pl-PL" sz="2400" dirty="0"/>
          </a:p>
          <a:p>
            <a:pPr marL="514350" indent="-514350" algn="just">
              <a:buFont typeface="+mj-lt"/>
              <a:buAutoNum type="alphaLcParenR"/>
            </a:pPr>
            <a:r>
              <a:rPr lang="en" sz="2400" dirty="0"/>
              <a:t> when that person, having had an opportunity to leave the territory of the Party to which he has been surrendered, has not done so within 45 days of his final discharge, or has returned to that territory after leaving it. </a:t>
            </a:r>
            <a:endParaRPr lang="pl-PL" sz="2400" dirty="0"/>
          </a:p>
          <a:p>
            <a:pPr algn="just"/>
            <a:r>
              <a:rPr lang="en" sz="2400" dirty="0"/>
              <a:t>2 The requesting Party may, however, take any measures necessary to remove the person from its territory, or any measures necessary under its law, including proceedings by default, to prevent any legal effects of lapse of time. </a:t>
            </a:r>
            <a:endParaRPr lang="pl-PL" sz="2400" dirty="0"/>
          </a:p>
          <a:p>
            <a:pPr algn="just"/>
            <a:r>
              <a:rPr lang="en" sz="2400" dirty="0"/>
              <a:t>3 When the description of the offence charged is altered in the course of proceedings, the extradited person shall only be proceeded against or sentenced in so far as the offence under its new description is shown by its constituent elements to be an offence which would allow extradition. </a:t>
            </a:r>
            <a:endParaRPr lang="pl-PL" sz="2400" dirty="0"/>
          </a:p>
        </p:txBody>
      </p:sp>
    </p:spTree>
    <p:extLst>
      <p:ext uri="{BB962C8B-B14F-4D97-AF65-F5344CB8AC3E}">
        <p14:creationId xmlns:p14="http://schemas.microsoft.com/office/powerpoint/2010/main" val="290114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25AB9-35BF-23A5-C567-F732AF71D39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FFB2E1E-4B44-6EB7-1921-E1AF1012391A}"/>
              </a:ext>
            </a:extLst>
          </p:cNvPr>
          <p:cNvSpPr>
            <a:spLocks noGrp="1"/>
          </p:cNvSpPr>
          <p:nvPr>
            <p:ph type="body" sz="quarter" idx="10"/>
          </p:nvPr>
        </p:nvSpPr>
        <p:spPr>
          <a:xfrm>
            <a:off x="234950" y="295275"/>
            <a:ext cx="8523288" cy="331788"/>
          </a:xfrm>
        </p:spPr>
        <p:txBody>
          <a:bodyPr>
            <a:normAutofit/>
          </a:bodyPr>
          <a:lstStyle/>
          <a:p>
            <a:r>
              <a:rPr lang="en" sz="1500"/>
              <a:t>The request model</a:t>
            </a:r>
          </a:p>
        </p:txBody>
      </p:sp>
      <p:sp>
        <p:nvSpPr>
          <p:cNvPr id="3" name="Symbol zastępczy zawartości 2">
            <a:extLst>
              <a:ext uri="{FF2B5EF4-FFF2-40B4-BE49-F238E27FC236}">
                <a16:creationId xmlns:a16="http://schemas.microsoft.com/office/drawing/2014/main" id="{A5BD889C-4505-9D69-1FB1-9C6F03028E26}"/>
              </a:ext>
            </a:extLst>
          </p:cNvPr>
          <p:cNvSpPr>
            <a:spLocks noGrp="1"/>
          </p:cNvSpPr>
          <p:nvPr>
            <p:ph type="body" sz="quarter" idx="11"/>
          </p:nvPr>
        </p:nvSpPr>
        <p:spPr>
          <a:xfrm>
            <a:off x="234950" y="977900"/>
            <a:ext cx="11426963" cy="5584825"/>
          </a:xfrm>
        </p:spPr>
        <p:txBody>
          <a:bodyPr>
            <a:normAutofit/>
          </a:bodyPr>
          <a:lstStyle/>
          <a:p>
            <a:pPr algn="just"/>
            <a:r>
              <a:rPr lang="en" b="1" dirty="0"/>
              <a:t>The reciprocity rule </a:t>
            </a:r>
          </a:p>
          <a:p>
            <a:pPr lvl="1" algn="just"/>
            <a:r>
              <a:rPr lang="en" i="1" dirty="0"/>
              <a:t>State may refuse extradition/mutual legal assistance if another country does not execute their requests </a:t>
            </a:r>
            <a:endParaRPr lang="pl-PL" i="1" dirty="0"/>
          </a:p>
          <a:p>
            <a:pPr algn="just"/>
            <a:endParaRPr lang="en" dirty="0"/>
          </a:p>
          <a:p>
            <a:pPr algn="just"/>
            <a:r>
              <a:rPr lang="en" b="1" dirty="0"/>
              <a:t>The extradition of the citizen </a:t>
            </a:r>
          </a:p>
          <a:p>
            <a:pPr lvl="1" algn="just"/>
            <a:r>
              <a:rPr lang="en" i="1" dirty="0"/>
              <a:t>Countries may create seperate regulation for citizen e.g. extradition of the citizen is forbbiden. </a:t>
            </a:r>
          </a:p>
          <a:p>
            <a:pPr lvl="1" algn="just"/>
            <a:r>
              <a:rPr lang="en" i="1" dirty="0"/>
              <a:t>Article 6 – Extradition of nationals </a:t>
            </a:r>
            <a:endParaRPr lang="pl-PL" i="1" dirty="0"/>
          </a:p>
          <a:p>
            <a:pPr lvl="1" algn="just"/>
            <a:r>
              <a:rPr lang="en" i="1" dirty="0"/>
              <a:t>A Contracting Party shall have the right to refuse extradition of its nationals.</a:t>
            </a:r>
            <a:endParaRPr lang="pl-PL" i="1" dirty="0"/>
          </a:p>
        </p:txBody>
      </p:sp>
    </p:spTree>
    <p:extLst>
      <p:ext uri="{BB962C8B-B14F-4D97-AF65-F5344CB8AC3E}">
        <p14:creationId xmlns:p14="http://schemas.microsoft.com/office/powerpoint/2010/main" val="373288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E6EBB-4217-7C85-D37B-6D1E6387EE5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475AC50-CA48-FEF0-7A69-AD4A232B4843}"/>
              </a:ext>
            </a:extLst>
          </p:cNvPr>
          <p:cNvSpPr>
            <a:spLocks noGrp="1"/>
          </p:cNvSpPr>
          <p:nvPr>
            <p:ph type="body" sz="quarter" idx="10"/>
          </p:nvPr>
        </p:nvSpPr>
        <p:spPr>
          <a:xfrm>
            <a:off x="234950" y="295275"/>
            <a:ext cx="8523288" cy="331788"/>
          </a:xfrm>
        </p:spPr>
        <p:txBody>
          <a:bodyPr>
            <a:normAutofit/>
          </a:bodyPr>
          <a:lstStyle/>
          <a:p>
            <a:r>
              <a:rPr lang="en" sz="1500"/>
              <a:t>The avaliability model</a:t>
            </a:r>
          </a:p>
        </p:txBody>
      </p:sp>
      <p:sp>
        <p:nvSpPr>
          <p:cNvPr id="3" name="Symbol zastępczy zawartości 2">
            <a:extLst>
              <a:ext uri="{FF2B5EF4-FFF2-40B4-BE49-F238E27FC236}">
                <a16:creationId xmlns:a16="http://schemas.microsoft.com/office/drawing/2014/main" id="{234585A9-BB01-8DEA-62F5-EC56419B19D0}"/>
              </a:ext>
            </a:extLst>
          </p:cNvPr>
          <p:cNvSpPr>
            <a:spLocks noGrp="1"/>
          </p:cNvSpPr>
          <p:nvPr>
            <p:ph type="body" sz="quarter" idx="11"/>
          </p:nvPr>
        </p:nvSpPr>
        <p:spPr>
          <a:xfrm>
            <a:off x="234950" y="977900"/>
            <a:ext cx="11175172" cy="5584825"/>
          </a:xfrm>
        </p:spPr>
        <p:txBody>
          <a:bodyPr>
            <a:normAutofit/>
          </a:bodyPr>
          <a:lstStyle/>
          <a:p>
            <a:r>
              <a:rPr lang="en" dirty="0"/>
              <a:t>New model of cooperation </a:t>
            </a:r>
          </a:p>
          <a:p>
            <a:r>
              <a:rPr lang="en" dirty="0"/>
              <a:t>Information held by national law enforcment agencies id directly accessible in an automated manner to the law enforcment authorities of another Member State</a:t>
            </a:r>
            <a:endParaRPr lang="pl-PL" dirty="0"/>
          </a:p>
          <a:p>
            <a:r>
              <a:rPr lang="en" dirty="0"/>
              <a:t>The biggest advantage – quick access to information and database </a:t>
            </a:r>
          </a:p>
          <a:p>
            <a:r>
              <a:rPr lang="en" dirty="0"/>
              <a:t>The bigges danger – protection of personal data, creation of big data </a:t>
            </a:r>
            <a:endParaRPr lang="pl-PL" dirty="0"/>
          </a:p>
          <a:p>
            <a:r>
              <a:rPr lang="pl-PL" dirty="0" err="1"/>
              <a:t>Usually</a:t>
            </a:r>
            <a:r>
              <a:rPr lang="pl-PL" dirty="0"/>
              <a:t> </a:t>
            </a:r>
            <a:r>
              <a:rPr lang="pl-PL" dirty="0" err="1"/>
              <a:t>avalibility</a:t>
            </a:r>
            <a:r>
              <a:rPr lang="pl-PL" dirty="0"/>
              <a:t> model </a:t>
            </a:r>
            <a:r>
              <a:rPr lang="pl-PL" dirty="0" err="1"/>
              <a:t>is</a:t>
            </a:r>
            <a:r>
              <a:rPr lang="pl-PL" dirty="0"/>
              <a:t> in </a:t>
            </a:r>
            <a:r>
              <a:rPr lang="pl-PL" dirty="0" err="1"/>
              <a:t>use</a:t>
            </a:r>
            <a:r>
              <a:rPr lang="pl-PL" dirty="0"/>
              <a:t> in police </a:t>
            </a:r>
            <a:r>
              <a:rPr lang="pl-PL" dirty="0" err="1"/>
              <a:t>cooperation</a:t>
            </a:r>
            <a:r>
              <a:rPr lang="pl-PL" dirty="0"/>
              <a:t> (</a:t>
            </a:r>
            <a:r>
              <a:rPr lang="pl-PL" dirty="0" err="1"/>
              <a:t>see</a:t>
            </a:r>
            <a:r>
              <a:rPr lang="pl-PL" dirty="0"/>
              <a:t> </a:t>
            </a:r>
            <a:r>
              <a:rPr lang="pl-PL" dirty="0" err="1"/>
              <a:t>later</a:t>
            </a:r>
            <a:r>
              <a:rPr lang="pl-PL" dirty="0"/>
              <a:t> part of </a:t>
            </a:r>
            <a:r>
              <a:rPr lang="pl-PL" dirty="0" err="1"/>
              <a:t>presentation</a:t>
            </a:r>
            <a:r>
              <a:rPr lang="pl-PL" dirty="0"/>
              <a:t>)</a:t>
            </a:r>
            <a:endParaRPr lang="en" dirty="0"/>
          </a:p>
          <a:p>
            <a:pPr lvl="1"/>
            <a:endParaRPr lang="en-US" sz="2800" dirty="0"/>
          </a:p>
          <a:p>
            <a:pPr lvl="1"/>
            <a:endParaRPr lang="pl-PL" sz="2800" dirty="0"/>
          </a:p>
        </p:txBody>
      </p:sp>
    </p:spTree>
    <p:extLst>
      <p:ext uri="{BB962C8B-B14F-4D97-AF65-F5344CB8AC3E}">
        <p14:creationId xmlns:p14="http://schemas.microsoft.com/office/powerpoint/2010/main" val="335087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4D4A-D618-7DA3-40DB-98D8C8D341C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AD4260E-6B19-1F06-FB0F-FE59632EBB8B}"/>
              </a:ext>
            </a:extLst>
          </p:cNvPr>
          <p:cNvSpPr>
            <a:spLocks noGrp="1"/>
          </p:cNvSpPr>
          <p:nvPr>
            <p:ph type="body" sz="quarter" idx="10"/>
          </p:nvPr>
        </p:nvSpPr>
        <p:spPr>
          <a:xfrm>
            <a:off x="234950" y="295275"/>
            <a:ext cx="8523288" cy="331788"/>
          </a:xfrm>
        </p:spPr>
        <p:txBody>
          <a:bodyPr>
            <a:normAutofit/>
          </a:bodyPr>
          <a:lstStyle/>
          <a:p>
            <a:r>
              <a:rPr lang="en" sz="1500"/>
              <a:t>The avaliability model</a:t>
            </a:r>
          </a:p>
        </p:txBody>
      </p:sp>
      <p:sp>
        <p:nvSpPr>
          <p:cNvPr id="3" name="Symbol zastępczy zawartości 2">
            <a:extLst>
              <a:ext uri="{FF2B5EF4-FFF2-40B4-BE49-F238E27FC236}">
                <a16:creationId xmlns:a16="http://schemas.microsoft.com/office/drawing/2014/main" id="{812CA3B0-BA0E-C2C0-8616-09D2B03F184F}"/>
              </a:ext>
            </a:extLst>
          </p:cNvPr>
          <p:cNvSpPr>
            <a:spLocks noGrp="1"/>
          </p:cNvSpPr>
          <p:nvPr>
            <p:ph type="body" sz="quarter" idx="11"/>
          </p:nvPr>
        </p:nvSpPr>
        <p:spPr>
          <a:xfrm>
            <a:off x="234950" y="977900"/>
            <a:ext cx="11267937" cy="5584825"/>
          </a:xfrm>
        </p:spPr>
        <p:txBody>
          <a:bodyPr>
            <a:normAutofit/>
          </a:bodyPr>
          <a:lstStyle/>
          <a:p>
            <a:pPr algn="just"/>
            <a:r>
              <a:rPr lang="en" i="0" dirty="0">
                <a:effectLst/>
              </a:rPr>
              <a:t>Council Decision 2008/616/JHA of 23 June 2008 on the implementation of Decision 2008/615/JHA on the stepping up of cross-border cooperation, particularly in combating terrorism and cross-border crime</a:t>
            </a:r>
            <a:endParaRPr lang="pl-PL" i="0" dirty="0">
              <a:effectLst/>
            </a:endParaRPr>
          </a:p>
          <a:p>
            <a:pPr lvl="1" algn="just"/>
            <a:r>
              <a:rPr lang="en" sz="2800" dirty="0"/>
              <a:t>This Decision establishes those common normative provisions which are indispensable for administrative and technical implementation of the forms of cooperation set out in Decision 2008/615/JHA. The Annex to this Decision contains implementing provisions of a technical nature. In addition, a separate Manual, containing exclusively factual information to be provided by the Member States, will be drawn up and kept up to date by the General Secretariat of the Council.</a:t>
            </a:r>
          </a:p>
        </p:txBody>
      </p:sp>
    </p:spTree>
    <p:extLst>
      <p:ext uri="{BB962C8B-B14F-4D97-AF65-F5344CB8AC3E}">
        <p14:creationId xmlns:p14="http://schemas.microsoft.com/office/powerpoint/2010/main" val="92930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ECAE-6C47-DB6D-C60F-904EC615DA6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A820F07-6CBE-DD1A-DB18-199516B04243}"/>
              </a:ext>
            </a:extLst>
          </p:cNvPr>
          <p:cNvSpPr>
            <a:spLocks noGrp="1"/>
          </p:cNvSpPr>
          <p:nvPr>
            <p:ph type="body" sz="quarter" idx="10"/>
          </p:nvPr>
        </p:nvSpPr>
        <p:spPr>
          <a:xfrm>
            <a:off x="234950" y="295275"/>
            <a:ext cx="8523288" cy="331788"/>
          </a:xfrm>
        </p:spPr>
        <p:txBody>
          <a:bodyPr>
            <a:normAutofit/>
          </a:bodyPr>
          <a:lstStyle/>
          <a:p>
            <a:r>
              <a:rPr lang="en" sz="1500"/>
              <a:t>The vertical model</a:t>
            </a:r>
          </a:p>
        </p:txBody>
      </p:sp>
      <p:sp>
        <p:nvSpPr>
          <p:cNvPr id="3" name="Symbol zastępczy zawartości 2">
            <a:extLst>
              <a:ext uri="{FF2B5EF4-FFF2-40B4-BE49-F238E27FC236}">
                <a16:creationId xmlns:a16="http://schemas.microsoft.com/office/drawing/2014/main" id="{5490D3F3-33AE-8BAF-7895-8A215BD56AC1}"/>
              </a:ext>
            </a:extLst>
          </p:cNvPr>
          <p:cNvSpPr>
            <a:spLocks noGrp="1"/>
          </p:cNvSpPr>
          <p:nvPr>
            <p:ph type="body" sz="quarter" idx="11"/>
          </p:nvPr>
        </p:nvSpPr>
        <p:spPr>
          <a:xfrm>
            <a:off x="234950" y="977900"/>
            <a:ext cx="10804111" cy="5584825"/>
          </a:xfrm>
        </p:spPr>
        <p:txBody>
          <a:bodyPr>
            <a:normAutofit fontScale="92500"/>
          </a:bodyPr>
          <a:lstStyle/>
          <a:p>
            <a:r>
              <a:rPr lang="en" sz="2000" i="0" dirty="0">
                <a:effectLst/>
              </a:rPr>
              <a:t>Cooperation between Member States and other authority e.g. EU Commision </a:t>
            </a:r>
          </a:p>
          <a:p>
            <a:pPr marL="0" indent="0">
              <a:buNone/>
            </a:pPr>
            <a:r>
              <a:rPr lang="en" sz="2000" dirty="0"/>
              <a:t>Article 325</a:t>
            </a:r>
          </a:p>
          <a:p>
            <a:pPr marL="514350" indent="-514350">
              <a:buAutoNum type="arabicPeriod"/>
            </a:pPr>
            <a:r>
              <a:rPr lang="en" sz="2000" dirty="0"/>
              <a:t>The Union and the Member States shall counter fraud and any other illegal activities affecting the financial interests of the Union through measures to be taken in accordance with this Article, which shall act as a deterrent and be such as to afford effective protection in the Member States, and in all the Union's institutions, bodies,   offices and agencies.</a:t>
            </a:r>
            <a:endParaRPr lang="pl-PL" sz="2000" dirty="0"/>
          </a:p>
          <a:p>
            <a:pPr marL="514350" indent="-514350">
              <a:buAutoNum type="arabicPeriod"/>
            </a:pPr>
            <a:r>
              <a:rPr lang="en" sz="2000" dirty="0"/>
              <a:t>Member States shall take the same measures to counter fraud affecting the financial interests of the Union as they take to counter fraud affecting their own financial interests.</a:t>
            </a:r>
            <a:endParaRPr lang="pl-PL" sz="2000" dirty="0"/>
          </a:p>
          <a:p>
            <a:pPr marL="514350" indent="-514350">
              <a:buAutoNum type="arabicPeriod"/>
            </a:pPr>
            <a:r>
              <a:rPr lang="en" sz="2000" dirty="0"/>
              <a:t>Without prejudice to other provisions of the Treaties, the Member States shall coordinate their action aimed at protecting the financial interests of the Union against fraud. To this end they shall organise, together with the Commission, close and regular cooperation between the competent authorities.</a:t>
            </a:r>
            <a:endParaRPr lang="pl-PL" sz="2000" dirty="0"/>
          </a:p>
          <a:p>
            <a:pPr marL="514350" indent="-514350">
              <a:buAutoNum type="arabicPeriod"/>
            </a:pPr>
            <a:r>
              <a:rPr lang="en" sz="2000" dirty="0"/>
              <a:t>The European Parliament and the Council, acting in accordance with the ordinary legislative procedure, after consulting the Court of Auditors, shall adopt the necessary measures in the fields of the prevention of and fight against fraud affecting the financial interests of the Union with a view to affording effective and equivalent protection in the Member States and in all the Union's institutions,   bodies, offices and agencies.</a:t>
            </a:r>
            <a:endParaRPr lang="pl-PL" sz="2000" dirty="0"/>
          </a:p>
          <a:p>
            <a:pPr marL="514350" indent="-514350">
              <a:buAutoNum type="arabicPeriod"/>
            </a:pPr>
            <a:r>
              <a:rPr lang="en" sz="2000" dirty="0"/>
              <a:t>The Commission, in cooperation with Member States, shall each year submit to the European Parliament and to the Council a report on the measures taken for the implementation of this Article.</a:t>
            </a:r>
          </a:p>
          <a:p>
            <a:endParaRPr lang="en-US" sz="2000" dirty="0"/>
          </a:p>
          <a:p>
            <a:endParaRPr lang="en-US" sz="2000" dirty="0"/>
          </a:p>
        </p:txBody>
      </p:sp>
    </p:spTree>
    <p:extLst>
      <p:ext uri="{BB962C8B-B14F-4D97-AF65-F5344CB8AC3E}">
        <p14:creationId xmlns:p14="http://schemas.microsoft.com/office/powerpoint/2010/main" val="120074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A0C8147-C017-3AA9-B965-E7B66BED9C2A}"/>
              </a:ext>
            </a:extLst>
          </p:cNvPr>
          <p:cNvSpPr>
            <a:spLocks noGrp="1"/>
          </p:cNvSpPr>
          <p:nvPr>
            <p:ph type="body" sz="quarter" idx="10"/>
          </p:nvPr>
        </p:nvSpPr>
        <p:spPr/>
        <p:txBody>
          <a:bodyPr>
            <a:normAutofit fontScale="77500" lnSpcReduction="20000"/>
          </a:bodyPr>
          <a:lstStyle/>
          <a:p>
            <a:r>
              <a:rPr lang="en" err="1"/>
              <a:t>Cooperation in criminal matters – a brief history</a:t>
            </a:r>
            <a:endParaRPr lang="pl-PL"/>
          </a:p>
        </p:txBody>
      </p:sp>
      <p:sp>
        <p:nvSpPr>
          <p:cNvPr id="4" name="Symbol zastępczy tekstu 3">
            <a:extLst>
              <a:ext uri="{FF2B5EF4-FFF2-40B4-BE49-F238E27FC236}">
                <a16:creationId xmlns:a16="http://schemas.microsoft.com/office/drawing/2014/main" id="{72B705FA-8202-8F4F-F8A8-AC56696616F1}"/>
              </a:ext>
            </a:extLst>
          </p:cNvPr>
          <p:cNvSpPr>
            <a:spLocks noGrp="1"/>
          </p:cNvSpPr>
          <p:nvPr>
            <p:ph type="body" sz="quarter" idx="11"/>
          </p:nvPr>
        </p:nvSpPr>
        <p:spPr/>
        <p:txBody>
          <a:bodyPr/>
          <a:lstStyle/>
          <a:p>
            <a:r>
              <a:rPr lang="en"/>
              <a:t>1957 - European Convention on Extradition (Council of Europe document)</a:t>
            </a:r>
          </a:p>
          <a:p>
            <a:r>
              <a:rPr lang="en"/>
              <a:t>1959 – European Convention on Mutual Legal Assistance in Criminal Matters (Council of Europe document)</a:t>
            </a:r>
          </a:p>
          <a:p>
            <a:r>
              <a:rPr lang="en"/>
              <a:t>1972 – European Convenion on the Transfer of Criminal Proceedings (Council of Europe document)</a:t>
            </a:r>
          </a:p>
          <a:p>
            <a:r>
              <a:rPr lang="en"/>
              <a:t>1983 – European Convention on the Transfer of Sentenced Persons (Council of Europe document)</a:t>
            </a:r>
          </a:p>
          <a:p>
            <a:endParaRPr lang="en-GB"/>
          </a:p>
        </p:txBody>
      </p:sp>
    </p:spTree>
    <p:extLst>
      <p:ext uri="{BB962C8B-B14F-4D97-AF65-F5344CB8AC3E}">
        <p14:creationId xmlns:p14="http://schemas.microsoft.com/office/powerpoint/2010/main" val="406899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C9F9C-0736-3A08-6615-121357DEBCD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7C3233-46F5-7FE1-F4AB-2BD537876859}"/>
              </a:ext>
            </a:extLst>
          </p:cNvPr>
          <p:cNvSpPr>
            <a:spLocks noGrp="1"/>
          </p:cNvSpPr>
          <p:nvPr>
            <p:ph type="body" sz="quarter" idx="10"/>
          </p:nvPr>
        </p:nvSpPr>
        <p:spPr>
          <a:xfrm>
            <a:off x="234950" y="295275"/>
            <a:ext cx="8523288" cy="331788"/>
          </a:xfrm>
        </p:spPr>
        <p:txBody>
          <a:bodyPr>
            <a:normAutofit/>
          </a:bodyPr>
          <a:lstStyle/>
          <a:p>
            <a:r>
              <a:rPr lang="en" sz="1500"/>
              <a:t>Extra territorial investigation and self help</a:t>
            </a:r>
            <a:endParaRPr lang="pl-PL" sz="1500"/>
          </a:p>
        </p:txBody>
      </p:sp>
      <p:sp>
        <p:nvSpPr>
          <p:cNvPr id="3" name="Symbol zastępczy zawartości 2">
            <a:extLst>
              <a:ext uri="{FF2B5EF4-FFF2-40B4-BE49-F238E27FC236}">
                <a16:creationId xmlns:a16="http://schemas.microsoft.com/office/drawing/2014/main" id="{68C8A658-1FFB-00C5-F709-7B14B5AC515D}"/>
              </a:ext>
            </a:extLst>
          </p:cNvPr>
          <p:cNvSpPr>
            <a:spLocks noGrp="1"/>
          </p:cNvSpPr>
          <p:nvPr>
            <p:ph type="body" sz="quarter" idx="11"/>
          </p:nvPr>
        </p:nvSpPr>
        <p:spPr>
          <a:xfrm>
            <a:off x="234950" y="977900"/>
            <a:ext cx="11334198" cy="5584825"/>
          </a:xfrm>
        </p:spPr>
        <p:txBody>
          <a:bodyPr>
            <a:normAutofit lnSpcReduction="10000"/>
          </a:bodyPr>
          <a:lstStyle/>
          <a:p>
            <a:pPr>
              <a:spcAft>
                <a:spcPts val="750"/>
              </a:spcAft>
              <a:buNone/>
            </a:pPr>
            <a:r>
              <a:rPr lang="en" b="0" i="0" u="none" strike="noStrike" dirty="0">
                <a:effectLst/>
              </a:rPr>
              <a:t>Extraterritorial jurisdiction is the situation when a State extends its legal power beyond its territorial boundaries. Examples include where a State maintains jurisdiction over its citizens when they are overseas and where certain criminal offences can be prosecuted in a State regardless of where they were committed (e.g. piracy and child sex offences).</a:t>
            </a:r>
            <a:endParaRPr lang="pl-PL" b="0" i="0" u="none" strike="noStrike" dirty="0">
              <a:effectLst/>
            </a:endParaRPr>
          </a:p>
          <a:p>
            <a:pPr>
              <a:spcAft>
                <a:spcPts val="750"/>
              </a:spcAft>
              <a:buNone/>
            </a:pPr>
            <a:endParaRPr lang="pl-PL" dirty="0"/>
          </a:p>
          <a:p>
            <a:pPr>
              <a:spcAft>
                <a:spcPts val="750"/>
              </a:spcAft>
              <a:buNone/>
            </a:pPr>
            <a:r>
              <a:rPr lang="pl-PL" b="0" i="0" u="none" strike="noStrike" dirty="0" err="1">
                <a:effectLst/>
              </a:rPr>
              <a:t>Self</a:t>
            </a:r>
            <a:r>
              <a:rPr lang="pl-PL" b="0" i="0" u="none" strike="noStrike" dirty="0">
                <a:effectLst/>
              </a:rPr>
              <a:t> </a:t>
            </a:r>
            <a:r>
              <a:rPr lang="pl-PL" b="0" i="0" u="none" strike="noStrike" dirty="0" err="1">
                <a:effectLst/>
              </a:rPr>
              <a:t>help</a:t>
            </a:r>
            <a:r>
              <a:rPr lang="pl-PL" b="0" i="0" u="none" strike="noStrike" dirty="0">
                <a:effectLst/>
              </a:rPr>
              <a:t> – police </a:t>
            </a:r>
            <a:r>
              <a:rPr lang="pl-PL" b="0" i="0" u="none" strike="noStrike" dirty="0" err="1">
                <a:effectLst/>
              </a:rPr>
              <a:t>or</a:t>
            </a:r>
            <a:r>
              <a:rPr lang="pl-PL" b="0" i="0" u="none" strike="noStrike" dirty="0">
                <a:effectLst/>
              </a:rPr>
              <a:t> </a:t>
            </a:r>
            <a:r>
              <a:rPr lang="pl-PL" b="0" i="0" u="none" strike="noStrike" dirty="0" err="1">
                <a:effectLst/>
              </a:rPr>
              <a:t>judicial</a:t>
            </a:r>
            <a:r>
              <a:rPr lang="pl-PL" b="0" i="0" u="none" strike="noStrike" dirty="0">
                <a:effectLst/>
              </a:rPr>
              <a:t> authority </a:t>
            </a:r>
            <a:r>
              <a:rPr lang="pl-PL" b="0" i="0" u="none" strike="noStrike" dirty="0" err="1">
                <a:effectLst/>
              </a:rPr>
              <a:t>cooperate</a:t>
            </a:r>
            <a:r>
              <a:rPr lang="pl-PL" b="0" i="0" u="none" strike="noStrike" dirty="0">
                <a:effectLst/>
              </a:rPr>
              <a:t> </a:t>
            </a:r>
            <a:r>
              <a:rPr lang="pl-PL" b="0" i="0" u="none" strike="noStrike" dirty="0" err="1">
                <a:effectLst/>
              </a:rPr>
              <a:t>without</a:t>
            </a:r>
            <a:r>
              <a:rPr lang="pl-PL" b="0" i="0" u="none" strike="noStrike" dirty="0">
                <a:effectLst/>
              </a:rPr>
              <a:t> </a:t>
            </a:r>
            <a:r>
              <a:rPr lang="pl-PL" b="0" i="0" u="none" strike="noStrike" dirty="0" err="1">
                <a:effectLst/>
              </a:rPr>
              <a:t>formal</a:t>
            </a:r>
            <a:r>
              <a:rPr lang="pl-PL" b="0" i="0" u="none" strike="noStrike" dirty="0">
                <a:effectLst/>
              </a:rPr>
              <a:t> </a:t>
            </a:r>
            <a:r>
              <a:rPr lang="pl-PL" b="0" i="0" u="none" strike="noStrike" dirty="0" err="1">
                <a:effectLst/>
              </a:rPr>
              <a:t>request</a:t>
            </a:r>
            <a:r>
              <a:rPr lang="pl-PL" b="0" i="0" u="none" strike="noStrike" dirty="0">
                <a:effectLst/>
              </a:rPr>
              <a:t> from </a:t>
            </a:r>
            <a:r>
              <a:rPr lang="pl-PL" b="0" i="0" u="none" strike="noStrike" dirty="0" err="1">
                <a:effectLst/>
              </a:rPr>
              <a:t>another</a:t>
            </a:r>
            <a:r>
              <a:rPr lang="pl-PL" b="0" i="0" u="none" strike="noStrike" dirty="0">
                <a:effectLst/>
              </a:rPr>
              <a:t> country. </a:t>
            </a:r>
          </a:p>
          <a:p>
            <a:pPr>
              <a:spcAft>
                <a:spcPts val="750"/>
              </a:spcAft>
              <a:buNone/>
            </a:pPr>
            <a:r>
              <a:rPr lang="en-GB" b="0" i="0" u="none" strike="noStrike" dirty="0">
                <a:effectLst/>
                <a:hlinkClick r:id="rId2"/>
              </a:rPr>
              <a:t>https://www.europol.europa.eu/media-press/newsroom/news/25-arrested-in-global-hit-against-ai-generated-child-sexual-abuse-material</a:t>
            </a:r>
            <a:r>
              <a:rPr lang="pl-PL" b="0" i="0" u="none" strike="noStrike" dirty="0">
                <a:effectLst/>
              </a:rPr>
              <a:t> </a:t>
            </a:r>
            <a:endParaRPr lang="en" b="0" i="0" u="none" strike="noStrike" dirty="0">
              <a:effectLst/>
            </a:endParaRPr>
          </a:p>
          <a:p>
            <a:pPr>
              <a:buNone/>
            </a:pPr>
            <a:br>
              <a:rPr lang="en-US" dirty="0"/>
            </a:br>
            <a:endParaRPr lang="en-US" dirty="0"/>
          </a:p>
        </p:txBody>
      </p:sp>
    </p:spTree>
    <p:extLst>
      <p:ext uri="{BB962C8B-B14F-4D97-AF65-F5344CB8AC3E}">
        <p14:creationId xmlns:p14="http://schemas.microsoft.com/office/powerpoint/2010/main" val="392140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CED715-9139-0CFA-09D1-D2A7CD4BD1FF}"/>
              </a:ext>
            </a:extLst>
          </p:cNvPr>
          <p:cNvSpPr>
            <a:spLocks noGrp="1"/>
          </p:cNvSpPr>
          <p:nvPr>
            <p:ph type="body" sz="quarter" idx="10"/>
          </p:nvPr>
        </p:nvSpPr>
        <p:spPr>
          <a:xfrm>
            <a:off x="234950" y="295275"/>
            <a:ext cx="8523288" cy="331788"/>
          </a:xfrm>
        </p:spPr>
        <p:txBody>
          <a:bodyPr>
            <a:normAutofit/>
          </a:bodyPr>
          <a:lstStyle/>
          <a:p>
            <a:r>
              <a:rPr lang="en" sz="1500"/>
              <a:t>Police and judicial cooperation</a:t>
            </a:r>
            <a:endParaRPr lang="pl-PL" sz="1500"/>
          </a:p>
        </p:txBody>
      </p:sp>
      <p:sp>
        <p:nvSpPr>
          <p:cNvPr id="3" name="Symbol zastępczy zawartości 2">
            <a:extLst>
              <a:ext uri="{FF2B5EF4-FFF2-40B4-BE49-F238E27FC236}">
                <a16:creationId xmlns:a16="http://schemas.microsoft.com/office/drawing/2014/main" id="{7B2FFDAC-2A0D-63DF-EBAD-723A5B26A4DB}"/>
              </a:ext>
            </a:extLst>
          </p:cNvPr>
          <p:cNvSpPr>
            <a:spLocks noGrp="1"/>
          </p:cNvSpPr>
          <p:nvPr>
            <p:ph type="body" sz="quarter" idx="11"/>
          </p:nvPr>
        </p:nvSpPr>
        <p:spPr>
          <a:xfrm>
            <a:off x="234950" y="977900"/>
            <a:ext cx="10724598" cy="5584825"/>
          </a:xfrm>
        </p:spPr>
        <p:txBody>
          <a:bodyPr>
            <a:normAutofit/>
          </a:bodyPr>
          <a:lstStyle/>
          <a:p>
            <a:r>
              <a:rPr lang="en" sz="2600"/>
              <a:t>Police cooperation – all kinds of cooperation between police authorities </a:t>
            </a:r>
          </a:p>
          <a:p>
            <a:r>
              <a:rPr lang="en" sz="2600"/>
              <a:t>Judicial cooperation – cooperation between judicial authorities and other speclialised law enforcment services  </a:t>
            </a:r>
          </a:p>
          <a:p>
            <a:pPr>
              <a:buNone/>
            </a:pPr>
            <a:r>
              <a:rPr lang="en" sz="2600" b="0" i="0">
                <a:effectLst/>
              </a:rPr>
              <a:t>Judicial cooperation in criminal matters is based on the principle of mutual recognition of judgments and judicial decisions, and includes measures to approximate the laws of the Member States in several areas. The Treaty of Lisbon has provided a stronger basis for the development of a criminal justice area, while also stipulating new powers for the European Parliament.</a:t>
            </a:r>
          </a:p>
          <a:p>
            <a:pPr>
              <a:buNone/>
            </a:pPr>
            <a:br>
              <a:rPr lang="en-US" sz="2600"/>
            </a:br>
            <a:r>
              <a:rPr lang="en" sz="2600">
                <a:hlinkClick r:id="rId2"/>
              </a:rPr>
              <a:t>https://www.europarl.europa.eu/factsheets/en/sheet/155/judicial-cooperation-in-criminal-matters</a:t>
            </a:r>
            <a:r>
              <a:rPr lang="en" sz="2600"/>
              <a:t> </a:t>
            </a:r>
            <a:endParaRPr lang="en" sz="2600" dirty="0"/>
          </a:p>
        </p:txBody>
      </p:sp>
    </p:spTree>
    <p:extLst>
      <p:ext uri="{BB962C8B-B14F-4D97-AF65-F5344CB8AC3E}">
        <p14:creationId xmlns:p14="http://schemas.microsoft.com/office/powerpoint/2010/main" val="315551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4208C5-8889-4B77-1A09-9256DC604158}"/>
              </a:ext>
            </a:extLst>
          </p:cNvPr>
          <p:cNvSpPr>
            <a:spLocks noGrp="1"/>
          </p:cNvSpPr>
          <p:nvPr>
            <p:ph type="body" sz="quarter" idx="10"/>
          </p:nvPr>
        </p:nvSpPr>
        <p:spPr>
          <a:xfrm>
            <a:off x="234950" y="295275"/>
            <a:ext cx="8523288" cy="331788"/>
          </a:xfrm>
        </p:spPr>
        <p:txBody>
          <a:bodyPr>
            <a:normAutofit/>
          </a:bodyPr>
          <a:lstStyle/>
          <a:p>
            <a:r>
              <a:rPr lang="en" sz="1500"/>
              <a:t>Police and judicial cooperation</a:t>
            </a:r>
            <a:endParaRPr lang="pl-PL" sz="1500"/>
          </a:p>
        </p:txBody>
      </p:sp>
      <p:sp>
        <p:nvSpPr>
          <p:cNvPr id="3" name="Symbol zastępczy zawartości 2">
            <a:extLst>
              <a:ext uri="{FF2B5EF4-FFF2-40B4-BE49-F238E27FC236}">
                <a16:creationId xmlns:a16="http://schemas.microsoft.com/office/drawing/2014/main" id="{93569DF8-EF21-0CEE-F046-06D5F9B58649}"/>
              </a:ext>
            </a:extLst>
          </p:cNvPr>
          <p:cNvSpPr>
            <a:spLocks noGrp="1"/>
          </p:cNvSpPr>
          <p:nvPr>
            <p:ph type="body" sz="quarter" idx="11"/>
          </p:nvPr>
        </p:nvSpPr>
        <p:spPr>
          <a:xfrm>
            <a:off x="234950" y="977900"/>
            <a:ext cx="10777607" cy="5584825"/>
          </a:xfrm>
        </p:spPr>
        <p:txBody>
          <a:bodyPr>
            <a:normAutofit/>
          </a:bodyPr>
          <a:lstStyle/>
          <a:p>
            <a:pPr algn="just">
              <a:buNone/>
            </a:pPr>
            <a:r>
              <a:rPr lang="en" b="0" i="0" dirty="0">
                <a:effectLst/>
              </a:rPr>
              <a:t>The EU Agency for Law Enforcement Cooperation (Europol) is a central plank of the EU’s broader internal security architecture. Law enforcement cooperation and policies are still developing, with a special focus on countering terrorism, cybercrime and other serious and organised forms of crime. The main goal is to achieve a safer Europe for the benefit of everyone in the EU, in compliance with fundamental rights and data protection rules, as requested several times by Parliament.</a:t>
            </a:r>
          </a:p>
          <a:p>
            <a:pPr algn="just">
              <a:buNone/>
            </a:pPr>
            <a:br>
              <a:rPr lang="en-US" dirty="0"/>
            </a:br>
            <a:endParaRPr lang="pl-PL" dirty="0"/>
          </a:p>
        </p:txBody>
      </p:sp>
    </p:spTree>
    <p:extLst>
      <p:ext uri="{BB962C8B-B14F-4D97-AF65-F5344CB8AC3E}">
        <p14:creationId xmlns:p14="http://schemas.microsoft.com/office/powerpoint/2010/main" val="348842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4FC6418-F398-2BD6-80A4-8568AAD104E0}"/>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New </a:t>
            </a:r>
            <a:r>
              <a:rPr lang="pl-PL" dirty="0" err="1"/>
              <a:t>document</a:t>
            </a:r>
            <a:r>
              <a:rPr lang="pl-PL" dirty="0"/>
              <a:t>:</a:t>
            </a:r>
            <a:endParaRPr lang="en-US" dirty="0"/>
          </a:p>
        </p:txBody>
      </p:sp>
      <p:sp>
        <p:nvSpPr>
          <p:cNvPr id="3" name="Symbol zastępczy zawartości 2">
            <a:extLst>
              <a:ext uri="{FF2B5EF4-FFF2-40B4-BE49-F238E27FC236}">
                <a16:creationId xmlns:a16="http://schemas.microsoft.com/office/drawing/2014/main" id="{DA418460-9D98-DB5E-FA4B-5CD2F02DF315}"/>
              </a:ext>
            </a:extLst>
          </p:cNvPr>
          <p:cNvSpPr>
            <a:spLocks noGrp="1"/>
          </p:cNvSpPr>
          <p:nvPr>
            <p:ph type="body" sz="quarter" idx="11"/>
          </p:nvPr>
        </p:nvSpPr>
        <p:spPr>
          <a:xfrm>
            <a:off x="234950" y="977900"/>
            <a:ext cx="11440215" cy="5584825"/>
          </a:xfrm>
        </p:spPr>
        <p:txBody>
          <a:bodyPr>
            <a:normAutofit fontScale="92500" lnSpcReduction="10000"/>
          </a:bodyPr>
          <a:lstStyle/>
          <a:p>
            <a:pPr>
              <a:spcAft>
                <a:spcPts val="375"/>
              </a:spcAft>
              <a:buNone/>
            </a:pPr>
            <a:r>
              <a:rPr lang="en" i="0" dirty="0">
                <a:effectLst/>
              </a:rPr>
              <a:t>Regulation (EU) 2024/982 of the European Parliament and of the Council of 13 March 2024 on the automated search and exchange of data for police cooperation, and amending Council Decisions 2008/615/JHA and 2008/616/JHA and Regulations (EU) 2018/1726, (EU) No 2019/817 and (EU) 2019/818 of the European Parliament and of the Council (the Prüm II Regulation)</a:t>
            </a:r>
          </a:p>
          <a:p>
            <a:pPr algn="ctr">
              <a:buNone/>
            </a:pPr>
            <a:endParaRPr lang="pl-PL" dirty="0"/>
          </a:p>
          <a:p>
            <a:pPr algn="ctr">
              <a:buNone/>
            </a:pPr>
            <a:r>
              <a:rPr lang="en" dirty="0"/>
              <a:t>Article 1. Subject matter</a:t>
            </a:r>
          </a:p>
          <a:p>
            <a:pPr>
              <a:buNone/>
            </a:pPr>
            <a:r>
              <a:rPr lang="en" dirty="0"/>
              <a:t>This Regulation establishes a framework for searching and exchanging information between Member States’ competent authorities (the Prüm II framework) by laying down:</a:t>
            </a:r>
          </a:p>
          <a:p>
            <a:pPr>
              <a:buNone/>
            </a:pPr>
            <a:r>
              <a:rPr lang="en" dirty="0"/>
              <a:t>(a)</a:t>
            </a:r>
            <a:r>
              <a:rPr lang="en" b="1" dirty="0"/>
              <a:t> the conditions and procedures for the automated searching of DNA profiles, dactyloscopic data, certain vehicle registration data, facial images and police records; and</a:t>
            </a:r>
          </a:p>
          <a:p>
            <a:pPr>
              <a:buNone/>
            </a:pPr>
            <a:r>
              <a:rPr lang="en" dirty="0"/>
              <a:t>(b) </a:t>
            </a:r>
            <a:r>
              <a:rPr lang="en" b="1" dirty="0"/>
              <a:t>the rules regarding the exchange of core data following a confirmed match on biometric data.</a:t>
            </a:r>
            <a:endParaRPr lang="pl-PL" b="1" dirty="0"/>
          </a:p>
          <a:p>
            <a:pPr>
              <a:buNone/>
            </a:pPr>
            <a:endParaRPr lang="pl-PL" dirty="0"/>
          </a:p>
        </p:txBody>
      </p:sp>
    </p:spTree>
    <p:extLst>
      <p:ext uri="{BB962C8B-B14F-4D97-AF65-F5344CB8AC3E}">
        <p14:creationId xmlns:p14="http://schemas.microsoft.com/office/powerpoint/2010/main" val="18439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C6871-EF5B-3368-9B72-E9F641D7A3CE}"/>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9FF63B20-4113-22DC-3C72-4883A0BCA2BD}"/>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New </a:t>
            </a:r>
            <a:r>
              <a:rPr lang="pl-PL" dirty="0" err="1"/>
              <a:t>document</a:t>
            </a:r>
            <a:r>
              <a:rPr lang="pl-PL" dirty="0"/>
              <a:t>:</a:t>
            </a:r>
            <a:endParaRPr lang="en-US" dirty="0"/>
          </a:p>
          <a:p>
            <a:endParaRPr lang="en-US" dirty="0"/>
          </a:p>
        </p:txBody>
      </p:sp>
      <p:sp>
        <p:nvSpPr>
          <p:cNvPr id="3" name="Symbol zastępczy zawartości 2">
            <a:extLst>
              <a:ext uri="{FF2B5EF4-FFF2-40B4-BE49-F238E27FC236}">
                <a16:creationId xmlns:a16="http://schemas.microsoft.com/office/drawing/2014/main" id="{2F749D2F-1AFF-4116-4E7B-9F81D509FEE7}"/>
              </a:ext>
            </a:extLst>
          </p:cNvPr>
          <p:cNvSpPr>
            <a:spLocks noGrp="1"/>
          </p:cNvSpPr>
          <p:nvPr>
            <p:ph type="body" sz="quarter" idx="11"/>
          </p:nvPr>
        </p:nvSpPr>
        <p:spPr>
          <a:xfrm>
            <a:off x="234950" y="977900"/>
            <a:ext cx="11360702" cy="5584825"/>
          </a:xfrm>
        </p:spPr>
        <p:txBody>
          <a:bodyPr>
            <a:normAutofit/>
          </a:bodyPr>
          <a:lstStyle/>
          <a:p>
            <a:pPr algn="just">
              <a:spcBef>
                <a:spcPts val="1800"/>
              </a:spcBef>
              <a:spcAft>
                <a:spcPts val="600"/>
              </a:spcAft>
              <a:buNone/>
            </a:pPr>
            <a:r>
              <a:rPr lang="en" sz="2200" b="0" i="1" dirty="0">
                <a:effectLst/>
              </a:rPr>
              <a:t>Article 6</a:t>
            </a:r>
          </a:p>
          <a:p>
            <a:pPr algn="just">
              <a:spcBef>
                <a:spcPts val="300"/>
              </a:spcBef>
              <a:spcAft>
                <a:spcPts val="600"/>
              </a:spcAft>
              <a:buNone/>
            </a:pPr>
            <a:r>
              <a:rPr lang="en" sz="2200" b="1" i="0" dirty="0">
                <a:effectLst/>
              </a:rPr>
              <a:t>Automated searching of DNA profiles</a:t>
            </a:r>
          </a:p>
          <a:p>
            <a:pPr algn="just">
              <a:spcBef>
                <a:spcPts val="600"/>
              </a:spcBef>
              <a:buNone/>
            </a:pPr>
            <a:r>
              <a:rPr lang="en" sz="2200" b="0" i="0" dirty="0">
                <a:effectLst/>
              </a:rPr>
              <a:t>1.   For the investigation of criminal offences, Member States shall, at the time of initial connection to the router via their national contact points, conduct an automated search by comparing all the DNA profiles stored in their DNA databases with all the DNA profiles stored in all other Member States’ DNA databases and Europol data. Each Member State shall agree bilaterally with each other Member State and with Europol on the arrangements for those automated searches in accordance with the rules and procedures laid down in this Regulation.</a:t>
            </a:r>
          </a:p>
          <a:p>
            <a:pPr algn="just">
              <a:spcBef>
                <a:spcPts val="600"/>
              </a:spcBef>
            </a:pPr>
            <a:r>
              <a:rPr lang="en" sz="2200" b="0" i="0" dirty="0">
                <a:effectLst/>
              </a:rPr>
              <a:t>2.   For the investigation of criminal offences, Member States shall, via their national contact points, conduct automated searches by comparing all the new DNA profiles added to their DNA databases with all the DNA profiles stored in all other Member States’ DNA databases and Europol data.</a:t>
            </a:r>
          </a:p>
        </p:txBody>
      </p:sp>
    </p:spTree>
    <p:extLst>
      <p:ext uri="{BB962C8B-B14F-4D97-AF65-F5344CB8AC3E}">
        <p14:creationId xmlns:p14="http://schemas.microsoft.com/office/powerpoint/2010/main" val="406518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00F1CD-F94D-3072-2BD0-3BE3D335CC0B}"/>
              </a:ext>
            </a:extLst>
          </p:cNvPr>
          <p:cNvSpPr>
            <a:spLocks noGrp="1"/>
          </p:cNvSpPr>
          <p:nvPr>
            <p:ph type="body" sz="quarter" idx="10"/>
          </p:nvPr>
        </p:nvSpPr>
        <p:spPr>
          <a:xfrm>
            <a:off x="234950" y="295275"/>
            <a:ext cx="8523288" cy="331788"/>
          </a:xfrm>
        </p:spPr>
        <p:txBody>
          <a:bodyPr>
            <a:normAutofit/>
          </a:bodyPr>
          <a:lstStyle/>
          <a:p>
            <a:r>
              <a:rPr lang="en" sz="1500" err="1"/>
              <a:t>Cooperation in criminal matters – a brief history</a:t>
            </a:r>
            <a:endParaRPr lang="pl-PL" sz="1500"/>
          </a:p>
        </p:txBody>
      </p:sp>
      <p:sp>
        <p:nvSpPr>
          <p:cNvPr id="3" name="Symbol zastępczy zawartości 2">
            <a:extLst>
              <a:ext uri="{FF2B5EF4-FFF2-40B4-BE49-F238E27FC236}">
                <a16:creationId xmlns:a16="http://schemas.microsoft.com/office/drawing/2014/main" id="{59030C36-9C8E-2DBB-A4D2-2E7C8650D2A1}"/>
              </a:ext>
            </a:extLst>
          </p:cNvPr>
          <p:cNvSpPr>
            <a:spLocks noGrp="1"/>
          </p:cNvSpPr>
          <p:nvPr>
            <p:ph type="body" sz="quarter" idx="11"/>
          </p:nvPr>
        </p:nvSpPr>
        <p:spPr>
          <a:xfrm>
            <a:off x="234950" y="977900"/>
            <a:ext cx="8601075" cy="5584825"/>
          </a:xfrm>
        </p:spPr>
        <p:txBody>
          <a:bodyPr>
            <a:normAutofit/>
          </a:bodyPr>
          <a:lstStyle/>
          <a:p>
            <a:r>
              <a:rPr lang="en" dirty="0"/>
              <a:t>In the mid 80s, when EU entered into the area of international cooperation in criminal matters, Council of Europe conventions covered all aspects of transantional (cross-border) criminal proceedings. </a:t>
            </a:r>
          </a:p>
          <a:p>
            <a:r>
              <a:rPr lang="en" dirty="0"/>
              <a:t>Shortly after the EU adopted Council of Europe instruments, intensified cooperation was allowed and countries started creating bilateral or multilateral convention in criminal matters. </a:t>
            </a:r>
          </a:p>
          <a:p>
            <a:pPr lvl="1"/>
            <a:r>
              <a:rPr lang="en" sz="2800" dirty="0"/>
              <a:t>Main goal – simplify transnational proceedigs</a:t>
            </a:r>
            <a:endParaRPr lang="pl-PL" sz="2800" dirty="0"/>
          </a:p>
        </p:txBody>
      </p:sp>
    </p:spTree>
    <p:extLst>
      <p:ext uri="{BB962C8B-B14F-4D97-AF65-F5344CB8AC3E}">
        <p14:creationId xmlns:p14="http://schemas.microsoft.com/office/powerpoint/2010/main" val="365348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042BD-C3DD-D487-1931-1B847F7F565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106ABB8-DCA7-824F-6D2B-B66618DA39D1}"/>
              </a:ext>
            </a:extLst>
          </p:cNvPr>
          <p:cNvSpPr>
            <a:spLocks noGrp="1"/>
          </p:cNvSpPr>
          <p:nvPr>
            <p:ph type="body" sz="quarter" idx="10"/>
          </p:nvPr>
        </p:nvSpPr>
        <p:spPr>
          <a:xfrm>
            <a:off x="234950" y="295275"/>
            <a:ext cx="8523288" cy="331788"/>
          </a:xfrm>
        </p:spPr>
        <p:txBody>
          <a:bodyPr>
            <a:normAutofit/>
          </a:bodyPr>
          <a:lstStyle/>
          <a:p>
            <a:r>
              <a:rPr lang="en" sz="1500" err="1"/>
              <a:t>Cooperation in criminal matters – a brief history</a:t>
            </a:r>
            <a:endParaRPr lang="pl-PL" sz="1500"/>
          </a:p>
        </p:txBody>
      </p:sp>
      <p:sp>
        <p:nvSpPr>
          <p:cNvPr id="3" name="Symbol zastępczy zawartości 2">
            <a:extLst>
              <a:ext uri="{FF2B5EF4-FFF2-40B4-BE49-F238E27FC236}">
                <a16:creationId xmlns:a16="http://schemas.microsoft.com/office/drawing/2014/main" id="{5D5A88C7-B0B2-2E98-13A5-174FFDD5825C}"/>
              </a:ext>
            </a:extLst>
          </p:cNvPr>
          <p:cNvSpPr>
            <a:spLocks noGrp="1"/>
          </p:cNvSpPr>
          <p:nvPr>
            <p:ph type="body" sz="quarter" idx="11"/>
          </p:nvPr>
        </p:nvSpPr>
        <p:spPr>
          <a:xfrm>
            <a:off x="234950" y="977900"/>
            <a:ext cx="8601075" cy="5584825"/>
          </a:xfrm>
        </p:spPr>
        <p:txBody>
          <a:bodyPr>
            <a:normAutofit/>
          </a:bodyPr>
          <a:lstStyle/>
          <a:p>
            <a:r>
              <a:rPr lang="en" dirty="0"/>
              <a:t>EU created their own conventions based on traditional international law e.g. EU Convention on Mutual Legal Assistance in Criminal Matters </a:t>
            </a:r>
          </a:p>
          <a:p>
            <a:pPr lvl="1"/>
            <a:r>
              <a:rPr lang="en" sz="2800" dirty="0"/>
              <a:t>That created new area of problems – not every EU Member States ratified EU Conventions, there was a problem with double instruments in the EU and Council of Europe and which instrument should have been chosen etc. </a:t>
            </a:r>
          </a:p>
          <a:p>
            <a:r>
              <a:rPr lang="en" dirty="0"/>
              <a:t>III pilar and framework decision were a milestone in cooperation in criminal matters and EU finaly realised that it has different perspective on cooperation than Council of Europe </a:t>
            </a:r>
          </a:p>
        </p:txBody>
      </p:sp>
    </p:spTree>
    <p:extLst>
      <p:ext uri="{BB962C8B-B14F-4D97-AF65-F5344CB8AC3E}">
        <p14:creationId xmlns:p14="http://schemas.microsoft.com/office/powerpoint/2010/main" val="313408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4A7D735-9A59-6070-848B-51E775C9919E}"/>
              </a:ext>
            </a:extLst>
          </p:cNvPr>
          <p:cNvSpPr>
            <a:spLocks noGrp="1"/>
          </p:cNvSpPr>
          <p:nvPr>
            <p:ph type="body" sz="quarter" idx="10"/>
          </p:nvPr>
        </p:nvSpPr>
        <p:spPr>
          <a:xfrm>
            <a:off x="821186" y="1528763"/>
            <a:ext cx="3515415" cy="373062"/>
          </a:xfrm>
        </p:spPr>
        <p:txBody>
          <a:bodyPr>
            <a:normAutofit fontScale="85000" lnSpcReduction="20000"/>
          </a:bodyPr>
          <a:lstStyle/>
          <a:p>
            <a:r>
              <a:rPr lang="en" dirty="0"/>
              <a:t>Council of Europe</a:t>
            </a:r>
          </a:p>
        </p:txBody>
      </p:sp>
      <p:sp>
        <p:nvSpPr>
          <p:cNvPr id="2" name="Tytuł 1">
            <a:extLst>
              <a:ext uri="{FF2B5EF4-FFF2-40B4-BE49-F238E27FC236}">
                <a16:creationId xmlns:a16="http://schemas.microsoft.com/office/drawing/2014/main" id="{737ABAB9-7E92-C5F6-03BD-C4EFE6370991}"/>
              </a:ext>
            </a:extLst>
          </p:cNvPr>
          <p:cNvSpPr>
            <a:spLocks noGrp="1"/>
          </p:cNvSpPr>
          <p:nvPr>
            <p:ph type="title" idx="4294967295"/>
          </p:nvPr>
        </p:nvSpPr>
        <p:spPr>
          <a:xfrm>
            <a:off x="234950" y="295275"/>
            <a:ext cx="9121085" cy="309563"/>
          </a:xfrm>
        </p:spPr>
        <p:txBody>
          <a:bodyPr>
            <a:normAutofit fontScale="90000"/>
          </a:bodyPr>
          <a:lstStyle/>
          <a:p>
            <a:r>
              <a:rPr lang="en" dirty="0"/>
              <a:t>Council of Europe and EU perspectives</a:t>
            </a:r>
            <a:endParaRPr lang="pl-PL" dirty="0"/>
          </a:p>
        </p:txBody>
      </p:sp>
      <p:sp>
        <p:nvSpPr>
          <p:cNvPr id="3" name="Symbol zastępczy zawartości 2">
            <a:extLst>
              <a:ext uri="{FF2B5EF4-FFF2-40B4-BE49-F238E27FC236}">
                <a16:creationId xmlns:a16="http://schemas.microsoft.com/office/drawing/2014/main" id="{6676158F-314A-EA27-D472-3EAF501EE18B}"/>
              </a:ext>
            </a:extLst>
          </p:cNvPr>
          <p:cNvSpPr>
            <a:spLocks noGrp="1"/>
          </p:cNvSpPr>
          <p:nvPr>
            <p:ph sz="half" idx="4294967295"/>
          </p:nvPr>
        </p:nvSpPr>
        <p:spPr>
          <a:xfrm>
            <a:off x="234950" y="2262049"/>
            <a:ext cx="5157788" cy="3684588"/>
          </a:xfrm>
        </p:spPr>
        <p:txBody>
          <a:bodyPr>
            <a:normAutofit/>
          </a:bodyPr>
          <a:lstStyle/>
          <a:p>
            <a:r>
              <a:rPr lang="en" dirty="0"/>
              <a:t>Offers </a:t>
            </a:r>
            <a:r>
              <a:rPr lang="en" b="1" dirty="0"/>
              <a:t>option</a:t>
            </a:r>
            <a:r>
              <a:rPr lang="en" dirty="0"/>
              <a:t> for cooperation </a:t>
            </a:r>
          </a:p>
          <a:p>
            <a:r>
              <a:rPr lang="en" dirty="0"/>
              <a:t>More administration of criminal justice system – fighting a crime and ensuring legal certainty </a:t>
            </a:r>
          </a:p>
          <a:p>
            <a:r>
              <a:rPr lang="en" dirty="0"/>
              <a:t>Judicial cooperation </a:t>
            </a:r>
          </a:p>
          <a:p>
            <a:r>
              <a:rPr lang="en" dirty="0"/>
              <a:t>Interests of the accused is more important than interests of Member States</a:t>
            </a:r>
            <a:endParaRPr lang="pl-PL" dirty="0"/>
          </a:p>
        </p:txBody>
      </p:sp>
      <p:sp>
        <p:nvSpPr>
          <p:cNvPr id="7" name="Symbol zastępczy zawartości 6">
            <a:extLst>
              <a:ext uri="{FF2B5EF4-FFF2-40B4-BE49-F238E27FC236}">
                <a16:creationId xmlns:a16="http://schemas.microsoft.com/office/drawing/2014/main" id="{F18DE756-2DCF-0E14-D4FC-4978D5601481}"/>
              </a:ext>
            </a:extLst>
          </p:cNvPr>
          <p:cNvSpPr>
            <a:spLocks noGrp="1"/>
          </p:cNvSpPr>
          <p:nvPr>
            <p:ph sz="quarter" idx="4294967295"/>
          </p:nvPr>
        </p:nvSpPr>
        <p:spPr>
          <a:xfrm>
            <a:off x="7008813" y="2262049"/>
            <a:ext cx="5183187" cy="3684588"/>
          </a:xfrm>
        </p:spPr>
        <p:txBody>
          <a:bodyPr>
            <a:normAutofit fontScale="92500" lnSpcReduction="10000"/>
          </a:bodyPr>
          <a:lstStyle/>
          <a:p>
            <a:r>
              <a:rPr lang="en" dirty="0"/>
              <a:t>Mutual recognition of judgments creates more close system of cooperation </a:t>
            </a:r>
          </a:p>
          <a:p>
            <a:r>
              <a:rPr lang="en" dirty="0"/>
              <a:t>Cooperation is required and simplified </a:t>
            </a:r>
          </a:p>
          <a:p>
            <a:r>
              <a:rPr lang="en" dirty="0"/>
              <a:t>Judical and police cooperation</a:t>
            </a:r>
            <a:endParaRPr lang="pl-PL" dirty="0"/>
          </a:p>
          <a:p>
            <a:r>
              <a:rPr lang="en" dirty="0"/>
              <a:t>Interests of Member States (and EU as a whole) may be more important than interests of the accused </a:t>
            </a:r>
          </a:p>
        </p:txBody>
      </p:sp>
      <p:sp>
        <p:nvSpPr>
          <p:cNvPr id="4" name="Symbol zastępczy tekstu 4">
            <a:extLst>
              <a:ext uri="{FF2B5EF4-FFF2-40B4-BE49-F238E27FC236}">
                <a16:creationId xmlns:a16="http://schemas.microsoft.com/office/drawing/2014/main" id="{DCEE2CCE-226E-780A-0D9A-CAD6BA97969C}"/>
              </a:ext>
            </a:extLst>
          </p:cNvPr>
          <p:cNvSpPr txBox="1">
            <a:spLocks/>
          </p:cNvSpPr>
          <p:nvPr/>
        </p:nvSpPr>
        <p:spPr>
          <a:xfrm>
            <a:off x="7598327" y="1535527"/>
            <a:ext cx="3515415" cy="37306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l-PL" dirty="0"/>
              <a:t>EU</a:t>
            </a:r>
            <a:endParaRPr lang="en" dirty="0"/>
          </a:p>
        </p:txBody>
      </p:sp>
    </p:spTree>
    <p:extLst>
      <p:ext uri="{BB962C8B-B14F-4D97-AF65-F5344CB8AC3E}">
        <p14:creationId xmlns:p14="http://schemas.microsoft.com/office/powerpoint/2010/main" val="163923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CDDFE3B3-DABB-6078-B77F-A8317DB3035D}"/>
              </a:ext>
            </a:extLst>
          </p:cNvPr>
          <p:cNvSpPr>
            <a:spLocks noGrp="1"/>
          </p:cNvSpPr>
          <p:nvPr>
            <p:ph type="body" sz="quarter" idx="10"/>
          </p:nvPr>
        </p:nvSpPr>
        <p:spPr>
          <a:xfrm>
            <a:off x="234950" y="295275"/>
            <a:ext cx="8523288" cy="331788"/>
          </a:xfrm>
        </p:spPr>
        <p:txBody>
          <a:bodyPr>
            <a:normAutofit/>
          </a:bodyPr>
          <a:lstStyle/>
          <a:p>
            <a:r>
              <a:rPr lang="en" sz="1500" err="1"/>
              <a:t>Relationship between EU instruments and CoE instruments </a:t>
            </a:r>
          </a:p>
        </p:txBody>
      </p:sp>
      <p:sp>
        <p:nvSpPr>
          <p:cNvPr id="8" name="Symbol zastępczy zawartości 7">
            <a:extLst>
              <a:ext uri="{FF2B5EF4-FFF2-40B4-BE49-F238E27FC236}">
                <a16:creationId xmlns:a16="http://schemas.microsoft.com/office/drawing/2014/main" id="{BA347EAD-AC93-B9A6-C13C-D90125ED8B9C}"/>
              </a:ext>
            </a:extLst>
          </p:cNvPr>
          <p:cNvSpPr>
            <a:spLocks noGrp="1"/>
          </p:cNvSpPr>
          <p:nvPr>
            <p:ph type="body" sz="quarter" idx="11"/>
          </p:nvPr>
        </p:nvSpPr>
        <p:spPr>
          <a:xfrm>
            <a:off x="234950" y="977900"/>
            <a:ext cx="11188424" cy="5584825"/>
          </a:xfrm>
        </p:spPr>
        <p:txBody>
          <a:bodyPr>
            <a:normAutofit/>
          </a:bodyPr>
          <a:lstStyle/>
          <a:p>
            <a:r>
              <a:rPr lang="en" sz="3200" dirty="0"/>
              <a:t>EU system has been bulit upon the existing Council of Europe instruments</a:t>
            </a:r>
            <a:endParaRPr lang="pl-PL" sz="3200" dirty="0"/>
          </a:p>
          <a:p>
            <a:r>
              <a:rPr lang="en" sz="3200" dirty="0"/>
              <a:t>Framework Decision on European Arrest Warrant (hereinafter: EAW Framework Decision) replaced some CoE instruments (and also EU instrments)</a:t>
            </a:r>
          </a:p>
          <a:p>
            <a:r>
              <a:rPr lang="en" sz="3200" dirty="0"/>
              <a:t>But some instruments are still in use in the EU because lack of implementations of framework decision </a:t>
            </a:r>
          </a:p>
          <a:p>
            <a:pPr lvl="1"/>
            <a:r>
              <a:rPr lang="en" sz="3200" dirty="0"/>
              <a:t>E.g. framework decision about conflict of jurisdiction was not ratyfied by Italy and for the cooperation EU Member Stated must use CoE Convention on Transfer of Criminal Proceedings </a:t>
            </a:r>
          </a:p>
        </p:txBody>
      </p:sp>
    </p:spTree>
    <p:extLst>
      <p:ext uri="{BB962C8B-B14F-4D97-AF65-F5344CB8AC3E}">
        <p14:creationId xmlns:p14="http://schemas.microsoft.com/office/powerpoint/2010/main" val="45582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5DBC6-EA5A-B28A-FA74-F4FD49ECEEF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4742CC88-8F06-7B1C-7534-03FDEE7061D9}"/>
              </a:ext>
            </a:extLst>
          </p:cNvPr>
          <p:cNvSpPr>
            <a:spLocks noGrp="1"/>
          </p:cNvSpPr>
          <p:nvPr>
            <p:ph type="body" sz="quarter" idx="10"/>
          </p:nvPr>
        </p:nvSpPr>
        <p:spPr>
          <a:xfrm>
            <a:off x="234950" y="295275"/>
            <a:ext cx="8523288" cy="331788"/>
          </a:xfrm>
        </p:spPr>
        <p:txBody>
          <a:bodyPr>
            <a:normAutofit/>
          </a:bodyPr>
          <a:lstStyle/>
          <a:p>
            <a:r>
              <a:rPr lang="en" sz="1500" err="1"/>
              <a:t>Relationship between EU instruments and CoE instruments </a:t>
            </a:r>
          </a:p>
        </p:txBody>
      </p:sp>
      <p:sp>
        <p:nvSpPr>
          <p:cNvPr id="8" name="Symbol zastępczy zawartości 7">
            <a:extLst>
              <a:ext uri="{FF2B5EF4-FFF2-40B4-BE49-F238E27FC236}">
                <a16:creationId xmlns:a16="http://schemas.microsoft.com/office/drawing/2014/main" id="{3A62F786-51FA-5351-C4B8-D40AABE1CB24}"/>
              </a:ext>
            </a:extLst>
          </p:cNvPr>
          <p:cNvSpPr>
            <a:spLocks noGrp="1"/>
          </p:cNvSpPr>
          <p:nvPr>
            <p:ph type="body" sz="quarter" idx="11"/>
          </p:nvPr>
        </p:nvSpPr>
        <p:spPr>
          <a:xfrm>
            <a:off x="234950" y="977900"/>
            <a:ext cx="11307693" cy="5584825"/>
          </a:xfrm>
        </p:spPr>
        <p:txBody>
          <a:bodyPr>
            <a:normAutofit fontScale="92500" lnSpcReduction="20000"/>
          </a:bodyPr>
          <a:lstStyle/>
          <a:p>
            <a:pPr algn="just">
              <a:spcBef>
                <a:spcPts val="750"/>
              </a:spcBef>
              <a:spcAft>
                <a:spcPts val="750"/>
              </a:spcAft>
              <a:buNone/>
            </a:pPr>
            <a:r>
              <a:rPr lang="en" sz="2400" b="0" i="0" dirty="0">
                <a:effectLst/>
              </a:rPr>
              <a:t>Article 31 Relation to other legal instruments EAW Framework Decision</a:t>
            </a:r>
            <a:endParaRPr lang="en-US" sz="2400" b="0" i="0" dirty="0">
              <a:effectLst/>
            </a:endParaRPr>
          </a:p>
          <a:p>
            <a:pPr algn="just">
              <a:spcBef>
                <a:spcPts val="750"/>
              </a:spcBef>
              <a:spcAft>
                <a:spcPts val="750"/>
              </a:spcAft>
              <a:buNone/>
            </a:pPr>
            <a:r>
              <a:rPr lang="en" sz="2400" b="0" i="0" dirty="0">
                <a:effectLst/>
              </a:rPr>
              <a:t>1. Without prejudice to their application in relations between Member States and third States, this </a:t>
            </a:r>
            <a:r>
              <a:rPr lang="en" sz="2400" b="1" i="0" dirty="0">
                <a:effectLst/>
              </a:rPr>
              <a:t>Framework Decision </a:t>
            </a:r>
            <a:r>
              <a:rPr lang="en" sz="2400" b="0" i="0" dirty="0">
                <a:effectLst/>
              </a:rPr>
              <a:t>shall, from 1 January 2004, replace the corresponding provisions of the following conventions applicable in the field of extradition in relations between the Member States:</a:t>
            </a:r>
          </a:p>
          <a:p>
            <a:pPr algn="just">
              <a:spcBef>
                <a:spcPts val="750"/>
              </a:spcBef>
              <a:spcAft>
                <a:spcPts val="750"/>
              </a:spcAft>
              <a:buNone/>
            </a:pPr>
            <a:r>
              <a:rPr lang="en" sz="2400" b="0" i="0" dirty="0">
                <a:effectLst/>
              </a:rPr>
              <a:t>(a) the European Convention on Extradition of 13 December 1957, its additional protocol of 15 October 1975, its second additional protocol of 17 March 1978, and the European Convention on the suppression of terrorism of 27 January 1977 as far as extradition is concerned;</a:t>
            </a:r>
          </a:p>
          <a:p>
            <a:pPr algn="just">
              <a:spcBef>
                <a:spcPts val="750"/>
              </a:spcBef>
              <a:spcAft>
                <a:spcPts val="750"/>
              </a:spcAft>
              <a:buNone/>
            </a:pPr>
            <a:r>
              <a:rPr lang="en" sz="2400" b="0" i="0" dirty="0">
                <a:effectLst/>
              </a:rPr>
              <a:t>(b) the Agreement between the 12 Member States of the European Communities on the simplification and modernisation of methods of transmitting extradition requests of 26 May 1989;</a:t>
            </a:r>
          </a:p>
          <a:p>
            <a:pPr algn="just">
              <a:spcBef>
                <a:spcPts val="750"/>
              </a:spcBef>
              <a:spcAft>
                <a:spcPts val="750"/>
              </a:spcAft>
              <a:buNone/>
            </a:pPr>
            <a:r>
              <a:rPr lang="en" sz="2400" b="0" i="0" dirty="0">
                <a:effectLst/>
              </a:rPr>
              <a:t>(c) the Convention of 10 March 1995 on simplified extradition procedure between the Member States of the European Union;</a:t>
            </a:r>
          </a:p>
          <a:p>
            <a:pPr algn="just">
              <a:spcBef>
                <a:spcPts val="750"/>
              </a:spcBef>
              <a:spcAft>
                <a:spcPts val="750"/>
              </a:spcAft>
              <a:buNone/>
            </a:pPr>
            <a:r>
              <a:rPr lang="en" sz="2400" b="0" i="0" dirty="0">
                <a:effectLst/>
              </a:rPr>
              <a:t>(d) the Convention of 27 September 1996 relating to extradition between the Member States of the European Union;</a:t>
            </a:r>
          </a:p>
          <a:p>
            <a:pPr marL="0" indent="0" algn="just">
              <a:spcBef>
                <a:spcPts val="750"/>
              </a:spcBef>
              <a:spcAft>
                <a:spcPts val="750"/>
              </a:spcAft>
              <a:buNone/>
            </a:pPr>
            <a:r>
              <a:rPr lang="en" sz="2400" b="0" i="0" dirty="0">
                <a:effectLst/>
              </a:rPr>
              <a:t>(e) Title III, Chapter 4 of the Convention of 19 June 1990 implementing the Schengen Agreement of 14 June 1985 on the gradual abolition of checks at common borders.</a:t>
            </a:r>
          </a:p>
        </p:txBody>
      </p:sp>
    </p:spTree>
    <p:extLst>
      <p:ext uri="{BB962C8B-B14F-4D97-AF65-F5344CB8AC3E}">
        <p14:creationId xmlns:p14="http://schemas.microsoft.com/office/powerpoint/2010/main" val="302422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7F93E-7F79-C240-B764-62CF2A1E3AA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1A342381-CF40-98EE-0F53-C84837FD5891}"/>
              </a:ext>
            </a:extLst>
          </p:cNvPr>
          <p:cNvSpPr>
            <a:spLocks noGrp="1"/>
          </p:cNvSpPr>
          <p:nvPr>
            <p:ph type="body" sz="quarter" idx="10"/>
          </p:nvPr>
        </p:nvSpPr>
        <p:spPr>
          <a:xfrm>
            <a:off x="234950" y="295275"/>
            <a:ext cx="8523288" cy="331788"/>
          </a:xfrm>
        </p:spPr>
        <p:txBody>
          <a:bodyPr>
            <a:normAutofit/>
          </a:bodyPr>
          <a:lstStyle/>
          <a:p>
            <a:r>
              <a:rPr lang="en" sz="1500" err="1"/>
              <a:t>Relationship between EU instruments and CoE instruments </a:t>
            </a:r>
          </a:p>
        </p:txBody>
      </p:sp>
      <p:sp>
        <p:nvSpPr>
          <p:cNvPr id="8" name="Symbol zastępczy zawartości 7">
            <a:extLst>
              <a:ext uri="{FF2B5EF4-FFF2-40B4-BE49-F238E27FC236}">
                <a16:creationId xmlns:a16="http://schemas.microsoft.com/office/drawing/2014/main" id="{DE1DC0B1-7855-0640-B9C8-D647FBFE4F88}"/>
              </a:ext>
            </a:extLst>
          </p:cNvPr>
          <p:cNvSpPr>
            <a:spLocks noGrp="1"/>
          </p:cNvSpPr>
          <p:nvPr>
            <p:ph type="body" sz="quarter" idx="11"/>
          </p:nvPr>
        </p:nvSpPr>
        <p:spPr>
          <a:xfrm>
            <a:off x="234950" y="977900"/>
            <a:ext cx="11559485" cy="5584825"/>
          </a:xfrm>
        </p:spPr>
        <p:txBody>
          <a:bodyPr>
            <a:normAutofit/>
          </a:bodyPr>
          <a:lstStyle/>
          <a:p>
            <a:pPr>
              <a:spcBef>
                <a:spcPts val="750"/>
              </a:spcBef>
              <a:spcAft>
                <a:spcPts val="750"/>
              </a:spcAft>
              <a:buNone/>
            </a:pPr>
            <a:r>
              <a:rPr lang="en" sz="1800" b="0" i="0" dirty="0">
                <a:effectLst/>
              </a:rPr>
              <a:t>Article 34 Relations to other legal instruments, agreements and arrangements</a:t>
            </a:r>
            <a:endParaRPr lang="pl-PL" sz="1800" b="0" i="0" dirty="0">
              <a:effectLst/>
            </a:endParaRPr>
          </a:p>
          <a:p>
            <a:pPr marL="342900" indent="-342900">
              <a:spcBef>
                <a:spcPts val="750"/>
              </a:spcBef>
              <a:spcAft>
                <a:spcPts val="750"/>
              </a:spcAft>
              <a:buAutoNum type="arabicPeriod"/>
            </a:pPr>
            <a:r>
              <a:rPr lang="en" sz="1800" b="0" i="0" dirty="0">
                <a:effectLst/>
              </a:rPr>
              <a:t>Without prejudice to their application between Member States and third States and their temporary application by virtue of Article 35, this Directive replaces, as from 22 May 2017, the corresponding provisions of the following conventions applicable between the Member States bound by this Directive:</a:t>
            </a:r>
            <a:endParaRPr lang="pl-PL" sz="1800" b="0" i="0" dirty="0">
              <a:effectLst/>
            </a:endParaRPr>
          </a:p>
          <a:p>
            <a:pPr marL="342900" indent="-342900">
              <a:spcBef>
                <a:spcPts val="750"/>
              </a:spcBef>
              <a:spcAft>
                <a:spcPts val="750"/>
              </a:spcAft>
              <a:buAutoNum type="alphaLcParenBoth"/>
            </a:pPr>
            <a:r>
              <a:rPr lang="en" sz="1800" b="0" i="0" dirty="0">
                <a:effectLst/>
              </a:rPr>
              <a:t>European Convention on Mutual Assistance in Criminal Matters of the Council of Europe of 20 April 1959, as well as its two additional protocols, and the bilateral agreements concluded pursuant to Article 26 thereof;</a:t>
            </a:r>
            <a:endParaRPr lang="pl-PL" sz="1800" b="0" i="0" dirty="0">
              <a:effectLst/>
            </a:endParaRPr>
          </a:p>
          <a:p>
            <a:pPr marL="342900" indent="-342900">
              <a:spcBef>
                <a:spcPts val="750"/>
              </a:spcBef>
              <a:spcAft>
                <a:spcPts val="750"/>
              </a:spcAft>
              <a:buAutoNum type="alphaLcParenBoth"/>
            </a:pPr>
            <a:r>
              <a:rPr lang="en" sz="1800" b="0" i="0" dirty="0">
                <a:effectLst/>
              </a:rPr>
              <a:t>Convention implementing the Schengen Agreement;</a:t>
            </a:r>
            <a:endParaRPr lang="pl-PL" sz="1800" b="0" i="0" dirty="0">
              <a:effectLst/>
            </a:endParaRPr>
          </a:p>
          <a:p>
            <a:pPr marL="342900" indent="-342900">
              <a:spcBef>
                <a:spcPts val="750"/>
              </a:spcBef>
              <a:spcAft>
                <a:spcPts val="750"/>
              </a:spcAft>
              <a:buAutoNum type="alphaLcParenBoth"/>
            </a:pPr>
            <a:r>
              <a:rPr lang="en" sz="1800" b="0" i="0" dirty="0">
                <a:effectLst/>
              </a:rPr>
              <a:t>Convention on Mutual Assistance in Criminal Matters between the Member States of the European Union and its protocol.</a:t>
            </a:r>
            <a:endParaRPr lang="pl-PL" sz="1800" b="0" i="0" dirty="0">
              <a:effectLst/>
            </a:endParaRPr>
          </a:p>
          <a:p>
            <a:pPr marL="0" indent="0">
              <a:spcBef>
                <a:spcPts val="750"/>
              </a:spcBef>
              <a:spcAft>
                <a:spcPts val="750"/>
              </a:spcAft>
              <a:buNone/>
            </a:pPr>
            <a:r>
              <a:rPr lang="en" sz="1800" dirty="0"/>
              <a:t>2. Framework Decision 2008/978/JHA is hereby replaced for the Member States bound by this Directive. Provisions of Framework Decision 2003/577/JHA are replaced for Member States bound by this Directive as regards freezing of evidence.</a:t>
            </a:r>
          </a:p>
          <a:p>
            <a:pPr marL="0" indent="0">
              <a:spcBef>
                <a:spcPts val="750"/>
              </a:spcBef>
              <a:spcAft>
                <a:spcPts val="750"/>
              </a:spcAft>
              <a:buNone/>
            </a:pPr>
            <a:r>
              <a:rPr lang="en" sz="1800" b="0" i="0" dirty="0">
                <a:effectLst/>
              </a:rPr>
              <a:t>For the Member States bound by this Directive, references to Framework Decision 2008/978/JHA and, as regards freezing of evidence, to Framework Decision 2003/577/JHA, shall be construed as references to this Directive.</a:t>
            </a:r>
          </a:p>
        </p:txBody>
      </p:sp>
    </p:spTree>
    <p:extLst>
      <p:ext uri="{BB962C8B-B14F-4D97-AF65-F5344CB8AC3E}">
        <p14:creationId xmlns:p14="http://schemas.microsoft.com/office/powerpoint/2010/main" val="233492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EEA377-B4B2-CF69-02FE-3B63030F38AD}"/>
              </a:ext>
            </a:extLst>
          </p:cNvPr>
          <p:cNvSpPr>
            <a:spLocks noGrp="1"/>
          </p:cNvSpPr>
          <p:nvPr>
            <p:ph type="body" sz="quarter" idx="10"/>
          </p:nvPr>
        </p:nvSpPr>
        <p:spPr>
          <a:xfrm>
            <a:off x="234950" y="295275"/>
            <a:ext cx="8523288" cy="331788"/>
          </a:xfrm>
        </p:spPr>
        <p:txBody>
          <a:bodyPr>
            <a:normAutofit/>
          </a:bodyPr>
          <a:lstStyle/>
          <a:p>
            <a:r>
              <a:rPr lang="en" sz="1500" err="1"/>
              <a:t>Bilateral relations between Members States </a:t>
            </a:r>
          </a:p>
        </p:txBody>
      </p:sp>
      <p:sp>
        <p:nvSpPr>
          <p:cNvPr id="7" name="Symbol zastępczy zawartości 2">
            <a:extLst>
              <a:ext uri="{FF2B5EF4-FFF2-40B4-BE49-F238E27FC236}">
                <a16:creationId xmlns:a16="http://schemas.microsoft.com/office/drawing/2014/main" id="{40DA62A2-56DA-1F6D-FF76-EDAC9C01FBC4}"/>
              </a:ext>
            </a:extLst>
          </p:cNvPr>
          <p:cNvSpPr>
            <a:spLocks noGrp="1"/>
          </p:cNvSpPr>
          <p:nvPr>
            <p:ph type="body" sz="quarter" idx="11"/>
          </p:nvPr>
        </p:nvSpPr>
        <p:spPr>
          <a:xfrm>
            <a:off x="234950" y="977900"/>
            <a:ext cx="8601075" cy="5584825"/>
          </a:xfrm>
        </p:spPr>
        <p:txBody>
          <a:bodyPr>
            <a:normAutofit/>
          </a:bodyPr>
          <a:lstStyle/>
          <a:p>
            <a:r>
              <a:rPr lang="en" err="1"/>
              <a:t>Still bilateral convetions and agreements between MS remain in existence. </a:t>
            </a:r>
          </a:p>
          <a:p>
            <a:r>
              <a:rPr lang="en"/>
              <a:t>Poland still has the Convention of Extradition and Mutual Legal Assistance with e.g. Germany</a:t>
            </a:r>
          </a:p>
          <a:p>
            <a:r>
              <a:rPr lang="en" err="1"/>
              <a:t>Aslo Member States have their own agreements with third countries (e.g. United Kingdom or USA) even though EU also adopt mechanism on cooperation </a:t>
            </a:r>
          </a:p>
        </p:txBody>
      </p:sp>
    </p:spTree>
    <p:extLst>
      <p:ext uri="{BB962C8B-B14F-4D97-AF65-F5344CB8AC3E}">
        <p14:creationId xmlns:p14="http://schemas.microsoft.com/office/powerpoint/2010/main" val="1718088792"/>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otalTime>2</TotalTime>
  <Words>2667</Words>
  <Application>Microsoft Office PowerPoint</Application>
  <PresentationFormat>Panoramiczny</PresentationFormat>
  <Paragraphs>133</Paragraphs>
  <Slides>24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Arial Black</vt:lpstr>
      <vt:lpstr>Calibri</vt:lpstr>
      <vt:lpstr>Calibri Light</vt:lpstr>
      <vt:lpstr>Motyw1</vt:lpstr>
      <vt:lpstr>EU Criminal Law </vt:lpstr>
      <vt:lpstr>Prezentacja programu PowerPoint</vt:lpstr>
      <vt:lpstr>Prezentacja programu PowerPoint</vt:lpstr>
      <vt:lpstr>Prezentacja programu PowerPoint</vt:lpstr>
      <vt:lpstr>Council of Europe and EU perspectives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Dominika Czerniak</dc:creator>
  <cp:lastModifiedBy>Dominika Czerniak</cp:lastModifiedBy>
  <cp:revision>2</cp:revision>
  <dcterms:modified xsi:type="dcterms:W3CDTF">2025-04-10T08:15:48Z</dcterms:modified>
</cp:coreProperties>
</file>