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EU MERGER CONTROL</a:t>
            </a:r>
            <a:br>
              <a:rPr lang="pl-PL" dirty="0" smtClean="0"/>
            </a:br>
            <a:r>
              <a:rPr lang="pl-PL" i="1" dirty="0" smtClean="0"/>
              <a:t>A CASE STUDY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60582" y="4884185"/>
            <a:ext cx="10470835" cy="1844605"/>
          </a:xfrm>
        </p:spPr>
        <p:txBody>
          <a:bodyPr/>
          <a:lstStyle/>
          <a:p>
            <a:r>
              <a:rPr lang="pl-PL" dirty="0" smtClean="0"/>
              <a:t>© Łukasz Stępkowski, </a:t>
            </a:r>
          </a:p>
          <a:p>
            <a:r>
              <a:rPr lang="pl-PL" dirty="0" err="1" smtClean="0"/>
              <a:t>advocate</a:t>
            </a:r>
            <a:r>
              <a:rPr lang="pl-PL" dirty="0" smtClean="0"/>
              <a:t>/</a:t>
            </a:r>
            <a:r>
              <a:rPr lang="pl-PL" dirty="0" err="1" smtClean="0"/>
              <a:t>sworn</a:t>
            </a:r>
            <a:r>
              <a:rPr lang="pl-PL" dirty="0" smtClean="0"/>
              <a:t> translator/</a:t>
            </a:r>
            <a:r>
              <a:rPr lang="pl-PL" dirty="0" err="1" smtClean="0"/>
              <a:t>PhD</a:t>
            </a:r>
            <a:r>
              <a:rPr lang="pl-PL" dirty="0" smtClean="0"/>
              <a:t> </a:t>
            </a:r>
            <a:r>
              <a:rPr lang="pl-PL" dirty="0" err="1" smtClean="0"/>
              <a:t>candidate</a:t>
            </a:r>
            <a:r>
              <a:rPr lang="pl-PL" dirty="0" smtClean="0"/>
              <a:t>/</a:t>
            </a:r>
            <a:r>
              <a:rPr lang="pl-PL" dirty="0" err="1" smtClean="0"/>
              <a:t>teaching</a:t>
            </a:r>
            <a:r>
              <a:rPr lang="pl-PL" dirty="0" smtClean="0"/>
              <a:t> </a:t>
            </a:r>
            <a:r>
              <a:rPr lang="pl-PL" dirty="0" err="1" smtClean="0"/>
              <a:t>fellow</a:t>
            </a:r>
            <a:r>
              <a:rPr lang="pl-PL" dirty="0" smtClean="0"/>
              <a:t> </a:t>
            </a:r>
          </a:p>
          <a:p>
            <a:r>
              <a:rPr lang="pl-PL" dirty="0" smtClean="0"/>
              <a:t>@ Chair of </a:t>
            </a:r>
            <a:r>
              <a:rPr lang="pl-PL" dirty="0" err="1" smtClean="0"/>
              <a:t>Int’l</a:t>
            </a:r>
            <a:r>
              <a:rPr lang="pl-PL" dirty="0" smtClean="0"/>
              <a:t> and EU law, University of Wrocław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02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8842" y="129209"/>
            <a:ext cx="11907079" cy="6549887"/>
          </a:xfrm>
        </p:spPr>
        <p:txBody>
          <a:bodyPr>
            <a:normAutofit lnSpcReduction="10000"/>
          </a:bodyPr>
          <a:lstStyle/>
          <a:p>
            <a:r>
              <a:rPr lang="pl-PL" dirty="0" err="1" smtClean="0"/>
              <a:t>Undertaking</a:t>
            </a:r>
            <a:r>
              <a:rPr lang="pl-PL" dirty="0" smtClean="0"/>
              <a:t> A and </a:t>
            </a:r>
            <a:r>
              <a:rPr lang="pl-PL" dirty="0" err="1" smtClean="0"/>
              <a:t>Undertaking</a:t>
            </a:r>
            <a:r>
              <a:rPr lang="pl-PL" dirty="0" smtClean="0"/>
              <a:t> B </a:t>
            </a:r>
            <a:r>
              <a:rPr lang="pl-PL" dirty="0" err="1" smtClean="0"/>
              <a:t>conclude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agreement</a:t>
            </a:r>
            <a:r>
              <a:rPr lang="pl-PL" dirty="0" smtClean="0"/>
              <a:t> </a:t>
            </a:r>
            <a:r>
              <a:rPr lang="pl-PL" dirty="0" err="1" smtClean="0"/>
              <a:t>setting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a joint </a:t>
            </a:r>
            <a:r>
              <a:rPr lang="pl-PL" dirty="0" err="1" smtClean="0"/>
              <a:t>Steering</a:t>
            </a:r>
            <a:r>
              <a:rPr lang="pl-PL" dirty="0" smtClean="0"/>
              <a:t> Committee on </a:t>
            </a:r>
            <a:r>
              <a:rPr lang="pl-PL" dirty="0" err="1" smtClean="0"/>
              <a:t>strategic</a:t>
            </a:r>
            <a:r>
              <a:rPr lang="pl-PL" dirty="0" smtClean="0"/>
              <a:t> and </a:t>
            </a:r>
            <a:r>
              <a:rPr lang="pl-PL" dirty="0" err="1" smtClean="0"/>
              <a:t>tactical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r>
              <a:rPr lang="pl-PL" dirty="0" smtClean="0"/>
              <a:t>, </a:t>
            </a:r>
            <a:r>
              <a:rPr lang="pl-PL" dirty="0" err="1" smtClean="0"/>
              <a:t>aimed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taking</a:t>
            </a:r>
            <a:r>
              <a:rPr lang="pl-PL" dirty="0" smtClean="0"/>
              <a:t> </a:t>
            </a:r>
            <a:r>
              <a:rPr lang="pl-PL" dirty="0" err="1" smtClean="0"/>
              <a:t>decisions</a:t>
            </a:r>
            <a:r>
              <a:rPr lang="pl-PL" dirty="0" smtClean="0"/>
              <a:t> for the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undertakings</a:t>
            </a:r>
            <a:r>
              <a:rPr lang="pl-PL" dirty="0" smtClean="0"/>
              <a:t> in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matters</a:t>
            </a:r>
            <a:r>
              <a:rPr lang="pl-PL" dirty="0" smtClean="0"/>
              <a:t> </a:t>
            </a:r>
            <a:r>
              <a:rPr lang="pl-PL" dirty="0" err="1" smtClean="0"/>
              <a:t>related</a:t>
            </a:r>
            <a:r>
              <a:rPr lang="pl-PL" dirty="0" smtClean="0"/>
              <a:t> to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day</a:t>
            </a:r>
            <a:r>
              <a:rPr lang="pl-PL" dirty="0" smtClean="0"/>
              <a:t>-to-</a:t>
            </a:r>
            <a:r>
              <a:rPr lang="pl-PL" dirty="0" err="1" smtClean="0"/>
              <a:t>day</a:t>
            </a:r>
            <a:r>
              <a:rPr lang="pl-PL" dirty="0" smtClean="0"/>
              <a:t> business </a:t>
            </a:r>
            <a:r>
              <a:rPr lang="pl-PL" dirty="0" err="1" smtClean="0"/>
              <a:t>activities</a:t>
            </a:r>
            <a:r>
              <a:rPr lang="pl-PL" dirty="0" smtClean="0"/>
              <a:t>; </a:t>
            </a:r>
            <a:r>
              <a:rPr lang="pl-PL" dirty="0" err="1" smtClean="0"/>
              <a:t>this</a:t>
            </a:r>
            <a:r>
              <a:rPr lang="pl-PL" dirty="0" smtClean="0"/>
              <a:t> Committee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entered</a:t>
            </a:r>
            <a:r>
              <a:rPr lang="pl-PL" dirty="0" smtClean="0"/>
              <a:t> </a:t>
            </a:r>
            <a:r>
              <a:rPr lang="pl-PL" dirty="0" err="1" smtClean="0"/>
              <a:t>into</a:t>
            </a:r>
            <a:r>
              <a:rPr lang="pl-PL" dirty="0" smtClean="0"/>
              <a:t> </a:t>
            </a:r>
            <a:r>
              <a:rPr lang="pl-PL" dirty="0" err="1" smtClean="0"/>
              <a:t>constitutional</a:t>
            </a:r>
            <a:r>
              <a:rPr lang="pl-PL" dirty="0" smtClean="0"/>
              <a:t> </a:t>
            </a:r>
            <a:r>
              <a:rPr lang="pl-PL" dirty="0" err="1" smtClean="0"/>
              <a:t>documents</a:t>
            </a:r>
            <a:r>
              <a:rPr lang="pl-PL" dirty="0" smtClean="0"/>
              <a:t> for A and B (</a:t>
            </a:r>
            <a:r>
              <a:rPr lang="pl-PL" dirty="0" err="1" smtClean="0"/>
              <a:t>e.g</a:t>
            </a:r>
            <a:r>
              <a:rPr lang="pl-PL" dirty="0" smtClean="0"/>
              <a:t>. </a:t>
            </a:r>
            <a:r>
              <a:rPr lang="pl-PL" dirty="0" err="1" smtClean="0"/>
              <a:t>into</a:t>
            </a:r>
            <a:r>
              <a:rPr lang="pl-PL" dirty="0" smtClean="0"/>
              <a:t> </a:t>
            </a:r>
            <a:r>
              <a:rPr lang="pl-PL" dirty="0" err="1" smtClean="0"/>
              <a:t>company</a:t>
            </a:r>
            <a:r>
              <a:rPr lang="pl-PL" dirty="0" smtClean="0"/>
              <a:t> </a:t>
            </a:r>
            <a:r>
              <a:rPr lang="pl-PL" dirty="0" err="1" smtClean="0"/>
              <a:t>statutes</a:t>
            </a:r>
            <a:r>
              <a:rPr lang="pl-PL" dirty="0" smtClean="0"/>
              <a:t>) and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members</a:t>
            </a:r>
            <a:r>
              <a:rPr lang="pl-PL" dirty="0" smtClean="0"/>
              <a:t> </a:t>
            </a:r>
            <a:r>
              <a:rPr lang="pl-PL" dirty="0" err="1" smtClean="0"/>
              <a:t>become</a:t>
            </a:r>
            <a:r>
              <a:rPr lang="pl-PL" dirty="0" smtClean="0"/>
              <a:t> </a:t>
            </a:r>
            <a:r>
              <a:rPr lang="pl-PL" dirty="0" err="1" smtClean="0"/>
              <a:t>board</a:t>
            </a:r>
            <a:r>
              <a:rPr lang="pl-PL" dirty="0" smtClean="0"/>
              <a:t> </a:t>
            </a:r>
            <a:r>
              <a:rPr lang="pl-PL" dirty="0" err="1" smtClean="0"/>
              <a:t>members</a:t>
            </a:r>
            <a:r>
              <a:rPr lang="pl-PL" dirty="0" smtClean="0"/>
              <a:t> for A and B. A and B </a:t>
            </a:r>
            <a:r>
              <a:rPr lang="pl-PL" dirty="0" err="1" smtClean="0"/>
              <a:t>remain</a:t>
            </a:r>
            <a:r>
              <a:rPr lang="pl-PL" dirty="0" smtClean="0"/>
              <a:t> </a:t>
            </a:r>
            <a:r>
              <a:rPr lang="pl-PL" dirty="0" err="1" smtClean="0"/>
              <a:t>legally</a:t>
            </a:r>
            <a:r>
              <a:rPr lang="pl-PL" dirty="0" smtClean="0"/>
              <a:t> </a:t>
            </a:r>
            <a:r>
              <a:rPr lang="pl-PL" dirty="0" err="1" smtClean="0"/>
              <a:t>separate</a:t>
            </a:r>
            <a:r>
              <a:rPr lang="pl-PL" dirty="0" smtClean="0"/>
              <a:t>;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commercial</a:t>
            </a:r>
            <a:r>
              <a:rPr lang="pl-PL" dirty="0" smtClean="0"/>
              <a:t> </a:t>
            </a:r>
            <a:r>
              <a:rPr lang="pl-PL" dirty="0" err="1" smtClean="0"/>
              <a:t>risks</a:t>
            </a:r>
            <a:r>
              <a:rPr lang="pl-PL" dirty="0" smtClean="0"/>
              <a:t>. A </a:t>
            </a:r>
            <a:r>
              <a:rPr lang="pl-PL" dirty="0" err="1" smtClean="0"/>
              <a:t>is</a:t>
            </a:r>
            <a:r>
              <a:rPr lang="pl-PL" dirty="0" smtClean="0"/>
              <a:t> a public </a:t>
            </a:r>
            <a:r>
              <a:rPr lang="pl-PL" dirty="0" err="1" smtClean="0"/>
              <a:t>limited</a:t>
            </a:r>
            <a:r>
              <a:rPr lang="pl-PL" dirty="0" smtClean="0"/>
              <a:t> </a:t>
            </a:r>
            <a:r>
              <a:rPr lang="pl-PL" dirty="0" err="1" smtClean="0"/>
              <a:t>company</a:t>
            </a:r>
            <a:r>
              <a:rPr lang="pl-PL" dirty="0" smtClean="0"/>
              <a:t> </a:t>
            </a:r>
            <a:r>
              <a:rPr lang="pl-PL" dirty="0" err="1" smtClean="0"/>
              <a:t>established</a:t>
            </a:r>
            <a:r>
              <a:rPr lang="pl-PL" dirty="0" smtClean="0"/>
              <a:t> in </a:t>
            </a:r>
            <a:r>
              <a:rPr lang="pl-PL" dirty="0" err="1" smtClean="0"/>
              <a:t>Kiel</a:t>
            </a:r>
            <a:r>
              <a:rPr lang="pl-PL" dirty="0" smtClean="0"/>
              <a:t>, Germany </a:t>
            </a:r>
            <a:r>
              <a:rPr lang="pl-PL" i="1" dirty="0" smtClean="0"/>
              <a:t>(</a:t>
            </a:r>
            <a:r>
              <a:rPr lang="pl-PL" i="1" dirty="0" err="1"/>
              <a:t>A</a:t>
            </a:r>
            <a:r>
              <a:rPr lang="pl-PL" i="1" dirty="0" err="1" smtClean="0"/>
              <a:t>ktiengesellschaft</a:t>
            </a:r>
            <a:r>
              <a:rPr lang="pl-PL" i="1" dirty="0" smtClean="0"/>
              <a:t>) </a:t>
            </a:r>
            <a:r>
              <a:rPr lang="pl-PL" dirty="0" err="1" smtClean="0"/>
              <a:t>while</a:t>
            </a:r>
            <a:r>
              <a:rPr lang="pl-PL" dirty="0" smtClean="0"/>
              <a:t> B </a:t>
            </a:r>
            <a:r>
              <a:rPr lang="pl-PL" dirty="0" err="1" smtClean="0"/>
              <a:t>is</a:t>
            </a:r>
            <a:r>
              <a:rPr lang="pl-PL" dirty="0" smtClean="0"/>
              <a:t> a public </a:t>
            </a:r>
            <a:r>
              <a:rPr lang="pl-PL" dirty="0" err="1" smtClean="0"/>
              <a:t>limited</a:t>
            </a:r>
            <a:r>
              <a:rPr lang="pl-PL" dirty="0" smtClean="0"/>
              <a:t> </a:t>
            </a:r>
            <a:r>
              <a:rPr lang="pl-PL" dirty="0" err="1" smtClean="0"/>
              <a:t>company</a:t>
            </a:r>
            <a:r>
              <a:rPr lang="pl-PL" dirty="0" smtClean="0"/>
              <a:t> </a:t>
            </a:r>
            <a:r>
              <a:rPr lang="pl-PL" dirty="0" err="1" smtClean="0"/>
              <a:t>established</a:t>
            </a:r>
            <a:r>
              <a:rPr lang="pl-PL" dirty="0" smtClean="0"/>
              <a:t> in Wrocław, Poland (</a:t>
            </a:r>
            <a:r>
              <a:rPr lang="pl-PL" i="1" dirty="0" smtClean="0"/>
              <a:t>spółka akcyjna</a:t>
            </a:r>
            <a:r>
              <a:rPr lang="pl-PL" dirty="0" smtClean="0"/>
              <a:t>). A and B </a:t>
            </a:r>
            <a:r>
              <a:rPr lang="pl-PL" dirty="0" err="1" smtClean="0"/>
              <a:t>are</a:t>
            </a:r>
            <a:r>
              <a:rPr lang="pl-PL" dirty="0" smtClean="0"/>
              <a:t> not </a:t>
            </a:r>
            <a:r>
              <a:rPr lang="pl-PL" dirty="0" err="1" smtClean="0"/>
              <a:t>active</a:t>
            </a:r>
            <a:r>
              <a:rPr lang="pl-PL" dirty="0" smtClean="0"/>
              <a:t> on the same market; in </a:t>
            </a:r>
            <a:r>
              <a:rPr lang="pl-PL" dirty="0" err="1" smtClean="0"/>
              <a:t>fact</a:t>
            </a:r>
            <a:r>
              <a:rPr lang="pl-PL" dirty="0" smtClean="0"/>
              <a:t>, A </a:t>
            </a:r>
            <a:r>
              <a:rPr lang="pl-PL" dirty="0" err="1" smtClean="0"/>
              <a:t>is</a:t>
            </a:r>
            <a:r>
              <a:rPr lang="pl-PL" dirty="0" smtClean="0"/>
              <a:t> a </a:t>
            </a:r>
            <a:r>
              <a:rPr lang="pl-PL" dirty="0" err="1" smtClean="0"/>
              <a:t>producer</a:t>
            </a:r>
            <a:r>
              <a:rPr lang="pl-PL" dirty="0" smtClean="0"/>
              <a:t> of </a:t>
            </a:r>
            <a:r>
              <a:rPr lang="pl-PL" dirty="0" err="1" smtClean="0"/>
              <a:t>screws</a:t>
            </a:r>
            <a:r>
              <a:rPr lang="pl-PL" dirty="0" smtClean="0"/>
              <a:t> and B </a:t>
            </a:r>
            <a:r>
              <a:rPr lang="pl-PL" dirty="0" err="1" smtClean="0"/>
              <a:t>is</a:t>
            </a:r>
            <a:r>
              <a:rPr lang="pl-PL" dirty="0" smtClean="0"/>
              <a:t> a </a:t>
            </a:r>
            <a:r>
              <a:rPr lang="pl-PL" dirty="0" err="1" smtClean="0"/>
              <a:t>tourist</a:t>
            </a:r>
            <a:r>
              <a:rPr lang="pl-PL" dirty="0" smtClean="0"/>
              <a:t> </a:t>
            </a:r>
            <a:r>
              <a:rPr lang="pl-PL" dirty="0" err="1" smtClean="0"/>
              <a:t>bureau</a:t>
            </a:r>
            <a:r>
              <a:rPr lang="pl-PL" dirty="0" smtClean="0"/>
              <a:t>, </a:t>
            </a:r>
            <a:r>
              <a:rPr lang="pl-PL" dirty="0" err="1" smtClean="0"/>
              <a:t>selling</a:t>
            </a:r>
            <a:r>
              <a:rPr lang="pl-PL" dirty="0" smtClean="0"/>
              <a:t> </a:t>
            </a:r>
            <a:r>
              <a:rPr lang="pl-PL" dirty="0" err="1" smtClean="0"/>
              <a:t>affordable</a:t>
            </a:r>
            <a:r>
              <a:rPr lang="pl-PL" dirty="0" smtClean="0"/>
              <a:t> </a:t>
            </a:r>
            <a:r>
              <a:rPr lang="pl-PL" dirty="0" err="1" smtClean="0"/>
              <a:t>holiday</a:t>
            </a:r>
            <a:r>
              <a:rPr lang="pl-PL" dirty="0" smtClean="0"/>
              <a:t> </a:t>
            </a:r>
            <a:r>
              <a:rPr lang="pl-PL" dirty="0" err="1" smtClean="0"/>
              <a:t>packages</a:t>
            </a:r>
            <a:r>
              <a:rPr lang="pl-PL" dirty="0" smtClean="0"/>
              <a:t>. </a:t>
            </a:r>
          </a:p>
          <a:p>
            <a:r>
              <a:rPr lang="pl-PL" dirty="0" smtClean="0"/>
              <a:t>A and </a:t>
            </a:r>
            <a:r>
              <a:rPr lang="pl-PL" dirty="0" err="1" smtClean="0"/>
              <a:t>B’s</a:t>
            </a:r>
            <a:r>
              <a:rPr lang="pl-PL" dirty="0" smtClean="0"/>
              <a:t> </a:t>
            </a:r>
            <a:r>
              <a:rPr lang="pl-PL" dirty="0" err="1" smtClean="0"/>
              <a:t>combined</a:t>
            </a:r>
            <a:r>
              <a:rPr lang="pl-PL" dirty="0" smtClean="0"/>
              <a:t> </a:t>
            </a:r>
            <a:r>
              <a:rPr lang="pl-PL" dirty="0" err="1" smtClean="0"/>
              <a:t>worldwide</a:t>
            </a:r>
            <a:r>
              <a:rPr lang="pl-PL" dirty="0" smtClean="0"/>
              <a:t> </a:t>
            </a:r>
            <a:r>
              <a:rPr lang="pl-PL" dirty="0" err="1" smtClean="0"/>
              <a:t>turnover</a:t>
            </a:r>
            <a:r>
              <a:rPr lang="pl-PL" dirty="0" smtClean="0"/>
              <a:t> for </a:t>
            </a:r>
            <a:r>
              <a:rPr lang="pl-PL" dirty="0" err="1" smtClean="0"/>
              <a:t>financial</a:t>
            </a:r>
            <a:r>
              <a:rPr lang="pl-PL" dirty="0" smtClean="0"/>
              <a:t> </a:t>
            </a:r>
            <a:r>
              <a:rPr lang="pl-PL" dirty="0" err="1" smtClean="0"/>
              <a:t>year</a:t>
            </a:r>
            <a:r>
              <a:rPr lang="pl-PL" dirty="0" smtClean="0"/>
              <a:t> 2016 </a:t>
            </a:r>
            <a:r>
              <a:rPr lang="pl-PL" dirty="0" err="1" smtClean="0"/>
              <a:t>is</a:t>
            </a:r>
            <a:r>
              <a:rPr lang="pl-PL" dirty="0"/>
              <a:t> </a:t>
            </a:r>
            <a:r>
              <a:rPr lang="pl-PL" dirty="0" smtClean="0"/>
              <a:t>2935000001,174 USD. A and B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active</a:t>
            </a:r>
            <a:r>
              <a:rPr lang="pl-PL" dirty="0" smtClean="0"/>
              <a:t> in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Member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of the Union. In </a:t>
            </a:r>
            <a:r>
              <a:rPr lang="pl-PL" dirty="0" err="1" smtClean="0"/>
              <a:t>particular</a:t>
            </a:r>
            <a:r>
              <a:rPr lang="pl-PL" dirty="0" smtClean="0"/>
              <a:t>, A and B </a:t>
            </a:r>
            <a:r>
              <a:rPr lang="pl-PL" dirty="0" err="1" smtClean="0"/>
              <a:t>made</a:t>
            </a:r>
            <a:r>
              <a:rPr lang="pl-PL" dirty="0" smtClean="0"/>
              <a:t> a </a:t>
            </a:r>
            <a:r>
              <a:rPr lang="pl-PL" dirty="0" err="1" smtClean="0"/>
              <a:t>turnover</a:t>
            </a:r>
            <a:r>
              <a:rPr lang="pl-PL" dirty="0" smtClean="0"/>
              <a:t> of 120 </a:t>
            </a:r>
            <a:r>
              <a:rPr lang="pl-PL" dirty="0" err="1" smtClean="0"/>
              <a:t>million</a:t>
            </a:r>
            <a:r>
              <a:rPr lang="pl-PL" dirty="0" smtClean="0"/>
              <a:t> EUR in </a:t>
            </a:r>
            <a:r>
              <a:rPr lang="pl-PL" dirty="0" err="1" smtClean="0"/>
              <a:t>Belarus</a:t>
            </a:r>
            <a:r>
              <a:rPr lang="pl-PL" dirty="0" smtClean="0"/>
              <a:t> (EUR 24 </a:t>
            </a:r>
            <a:r>
              <a:rPr lang="pl-PL" dirty="0" err="1" smtClean="0"/>
              <a:t>million</a:t>
            </a:r>
            <a:r>
              <a:rPr lang="pl-PL" dirty="0" smtClean="0"/>
              <a:t>), </a:t>
            </a:r>
            <a:r>
              <a:rPr lang="pl-PL" dirty="0" err="1" smtClean="0"/>
              <a:t>Cyprus</a:t>
            </a:r>
            <a:r>
              <a:rPr lang="pl-PL" dirty="0" smtClean="0"/>
              <a:t> (26 </a:t>
            </a:r>
            <a:r>
              <a:rPr lang="pl-PL" dirty="0" err="1" smtClean="0"/>
              <a:t>million</a:t>
            </a:r>
            <a:r>
              <a:rPr lang="pl-PL" dirty="0" smtClean="0"/>
              <a:t>), France (32 </a:t>
            </a:r>
            <a:r>
              <a:rPr lang="pl-PL" dirty="0" err="1" smtClean="0"/>
              <a:t>million</a:t>
            </a:r>
            <a:r>
              <a:rPr lang="pl-PL" dirty="0" smtClean="0"/>
              <a:t>) and </a:t>
            </a:r>
            <a:r>
              <a:rPr lang="pl-PL" dirty="0" err="1" smtClean="0"/>
              <a:t>Sweden</a:t>
            </a:r>
            <a:r>
              <a:rPr lang="pl-PL" dirty="0"/>
              <a:t> (</a:t>
            </a:r>
            <a:r>
              <a:rPr lang="pl-PL" dirty="0" smtClean="0"/>
              <a:t>38 </a:t>
            </a:r>
            <a:r>
              <a:rPr lang="pl-PL" dirty="0" err="1" smtClean="0"/>
              <a:t>million</a:t>
            </a:r>
            <a:r>
              <a:rPr lang="pl-PL" dirty="0" smtClean="0"/>
              <a:t>).</a:t>
            </a:r>
          </a:p>
          <a:p>
            <a:r>
              <a:rPr lang="pl-PL" dirty="0" smtClean="0"/>
              <a:t>A </a:t>
            </a:r>
            <a:r>
              <a:rPr lang="pl-PL" dirty="0" err="1" smtClean="0"/>
              <a:t>has</a:t>
            </a:r>
            <a:r>
              <a:rPr lang="pl-PL" dirty="0" smtClean="0"/>
              <a:t> a </a:t>
            </a:r>
            <a:r>
              <a:rPr lang="pl-PL" dirty="0" err="1" smtClean="0"/>
              <a:t>turnover</a:t>
            </a:r>
            <a:r>
              <a:rPr lang="pl-PL" dirty="0" smtClean="0"/>
              <a:t> of EUR 251 milion </a:t>
            </a:r>
            <a:r>
              <a:rPr lang="pl-PL" dirty="0" err="1" smtClean="0"/>
              <a:t>within</a:t>
            </a:r>
            <a:r>
              <a:rPr lang="pl-PL" dirty="0" smtClean="0"/>
              <a:t> the Union for the </a:t>
            </a:r>
            <a:r>
              <a:rPr lang="pl-PL" dirty="0" err="1" smtClean="0"/>
              <a:t>fiscal</a:t>
            </a:r>
            <a:r>
              <a:rPr lang="pl-PL" dirty="0" smtClean="0"/>
              <a:t> </a:t>
            </a:r>
            <a:r>
              <a:rPr lang="pl-PL" dirty="0" err="1" smtClean="0"/>
              <a:t>year</a:t>
            </a:r>
            <a:r>
              <a:rPr lang="pl-PL" dirty="0" smtClean="0"/>
              <a:t> 2016, </a:t>
            </a:r>
            <a:r>
              <a:rPr lang="pl-PL" dirty="0" err="1" smtClean="0"/>
              <a:t>including</a:t>
            </a:r>
            <a:r>
              <a:rPr lang="pl-PL" dirty="0" smtClean="0"/>
              <a:t> a sum of EUR 11 </a:t>
            </a:r>
            <a:r>
              <a:rPr lang="pl-PL" dirty="0" err="1" smtClean="0"/>
              <a:t>million</a:t>
            </a:r>
            <a:r>
              <a:rPr lang="pl-PL" dirty="0" smtClean="0"/>
              <a:t> with Z, a </a:t>
            </a:r>
            <a:r>
              <a:rPr lang="pl-PL" dirty="0" err="1" smtClean="0"/>
              <a:t>company</a:t>
            </a:r>
            <a:r>
              <a:rPr lang="pl-PL" dirty="0" smtClean="0"/>
              <a:t> </a:t>
            </a:r>
            <a:r>
              <a:rPr lang="pl-PL" dirty="0" err="1" smtClean="0"/>
              <a:t>acting</a:t>
            </a:r>
            <a:r>
              <a:rPr lang="pl-PL" dirty="0" smtClean="0"/>
              <a:t> as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internal</a:t>
            </a:r>
            <a:r>
              <a:rPr lang="pl-PL" dirty="0" smtClean="0"/>
              <a:t> R&amp;D unit of A and </a:t>
            </a:r>
            <a:r>
              <a:rPr lang="pl-PL" dirty="0" err="1" smtClean="0"/>
              <a:t>wholly</a:t>
            </a:r>
            <a:r>
              <a:rPr lang="pl-PL" dirty="0" smtClean="0"/>
              <a:t> </a:t>
            </a:r>
            <a:r>
              <a:rPr lang="pl-PL" dirty="0" err="1" smtClean="0"/>
              <a:t>owned</a:t>
            </a:r>
            <a:r>
              <a:rPr lang="pl-PL" dirty="0" smtClean="0"/>
              <a:t> by </a:t>
            </a:r>
            <a:r>
              <a:rPr lang="pl-PL" dirty="0" err="1" smtClean="0"/>
              <a:t>it</a:t>
            </a:r>
            <a:r>
              <a:rPr lang="pl-PL" dirty="0" smtClean="0"/>
              <a:t>. B </a:t>
            </a:r>
            <a:r>
              <a:rPr lang="pl-PL" dirty="0" err="1" smtClean="0"/>
              <a:t>has</a:t>
            </a:r>
            <a:r>
              <a:rPr lang="pl-PL" dirty="0" smtClean="0"/>
              <a:t> a </a:t>
            </a:r>
            <a:r>
              <a:rPr lang="pl-PL" dirty="0" err="1" smtClean="0"/>
              <a:t>similar</a:t>
            </a:r>
            <a:r>
              <a:rPr lang="pl-PL" dirty="0" smtClean="0"/>
              <a:t> </a:t>
            </a:r>
            <a:r>
              <a:rPr lang="pl-PL" dirty="0" err="1" smtClean="0"/>
              <a:t>turnover</a:t>
            </a:r>
            <a:r>
              <a:rPr lang="pl-PL" dirty="0" smtClean="0"/>
              <a:t> of EUR 251 milion </a:t>
            </a:r>
            <a:r>
              <a:rPr lang="pl-PL" dirty="0" err="1" smtClean="0"/>
              <a:t>within</a:t>
            </a:r>
            <a:r>
              <a:rPr lang="pl-PL" dirty="0" smtClean="0"/>
              <a:t> the Union, </a:t>
            </a:r>
            <a:r>
              <a:rPr lang="pl-PL" dirty="0" err="1" smtClean="0"/>
              <a:t>including</a:t>
            </a:r>
            <a:r>
              <a:rPr lang="pl-PL" dirty="0" smtClean="0"/>
              <a:t> 1 </a:t>
            </a:r>
            <a:r>
              <a:rPr lang="pl-PL" dirty="0" err="1" smtClean="0"/>
              <a:t>million</a:t>
            </a:r>
            <a:r>
              <a:rPr lang="pl-PL" dirty="0" smtClean="0"/>
              <a:t> as a part of a holding with </a:t>
            </a:r>
            <a:r>
              <a:rPr lang="pl-PL" dirty="0" err="1" smtClean="0"/>
              <a:t>company</a:t>
            </a:r>
            <a:r>
              <a:rPr lang="pl-PL" dirty="0" smtClean="0"/>
              <a:t> Y, with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was a </a:t>
            </a:r>
            <a:r>
              <a:rPr lang="pl-PL" dirty="0" err="1" smtClean="0"/>
              <a:t>two</a:t>
            </a:r>
            <a:r>
              <a:rPr lang="pl-PL" dirty="0" smtClean="0"/>
              <a:t>-part </a:t>
            </a:r>
            <a:r>
              <a:rPr lang="pl-PL" dirty="0" err="1" smtClean="0"/>
              <a:t>undertaking</a:t>
            </a:r>
            <a:r>
              <a:rPr lang="pl-PL" dirty="0" smtClean="0"/>
              <a:t>; </a:t>
            </a:r>
            <a:r>
              <a:rPr lang="pl-PL" dirty="0" err="1" smtClean="0"/>
              <a:t>this</a:t>
            </a:r>
            <a:r>
              <a:rPr lang="pl-PL" dirty="0" smtClean="0"/>
              <a:t> holding was </a:t>
            </a:r>
            <a:r>
              <a:rPr lang="pl-PL" dirty="0" err="1" smtClean="0"/>
              <a:t>divided</a:t>
            </a:r>
            <a:r>
              <a:rPr lang="pl-PL" dirty="0" smtClean="0"/>
              <a:t> for the </a:t>
            </a:r>
            <a:r>
              <a:rPr lang="pl-PL" dirty="0" err="1" smtClean="0"/>
              <a:t>purposes</a:t>
            </a:r>
            <a:r>
              <a:rPr lang="pl-PL" dirty="0" smtClean="0"/>
              <a:t> of </a:t>
            </a:r>
            <a:r>
              <a:rPr lang="pl-PL" dirty="0" err="1" smtClean="0"/>
              <a:t>setting</a:t>
            </a:r>
            <a:r>
              <a:rPr lang="pl-PL" dirty="0" smtClean="0"/>
              <a:t> a joint Committee with A.</a:t>
            </a:r>
          </a:p>
          <a:p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a </a:t>
            </a:r>
            <a:r>
              <a:rPr lang="pl-PL" dirty="0" err="1" smtClean="0"/>
              <a:t>concentration</a:t>
            </a:r>
            <a:r>
              <a:rPr lang="pl-PL" dirty="0" smtClean="0"/>
              <a:t> to </a:t>
            </a:r>
            <a:r>
              <a:rPr lang="pl-PL" dirty="0" err="1" smtClean="0"/>
              <a:t>which</a:t>
            </a:r>
            <a:r>
              <a:rPr lang="pl-PL" dirty="0" smtClean="0"/>
              <a:t> EU </a:t>
            </a:r>
            <a:r>
              <a:rPr lang="pl-PL" dirty="0" err="1" smtClean="0"/>
              <a:t>Merger</a:t>
            </a:r>
            <a:r>
              <a:rPr lang="pl-PL" dirty="0" smtClean="0"/>
              <a:t> </a:t>
            </a:r>
            <a:r>
              <a:rPr lang="pl-PL" dirty="0" err="1" smtClean="0"/>
              <a:t>Regulation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applicable</a:t>
            </a:r>
            <a:r>
              <a:rPr lang="pl-PL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223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TM04033921[[fn=Damaszek]]</Template>
  <TotalTime>102</TotalTime>
  <Words>330</Words>
  <Application>Microsoft Office PowerPoint</Application>
  <PresentationFormat>Panoramiczny</PresentationFormat>
  <Paragraphs>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EU MERGER CONTROL A CASE STUDY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MERGER CONTROL A CASE STUDY</dc:title>
  <dc:creator>Łukasz Stępkowski</dc:creator>
  <cp:lastModifiedBy>Łukasz Stępkowski</cp:lastModifiedBy>
  <cp:revision>9</cp:revision>
  <dcterms:created xsi:type="dcterms:W3CDTF">2017-10-23T19:18:45Z</dcterms:created>
  <dcterms:modified xsi:type="dcterms:W3CDTF">2017-10-23T21:00:58Z</dcterms:modified>
</cp:coreProperties>
</file>