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2" r:id="rId46"/>
    <p:sldId id="301" r:id="rId47"/>
    <p:sldId id="303" r:id="rId48"/>
    <p:sldId id="304" r:id="rId49"/>
    <p:sldId id="305" r:id="rId50"/>
    <p:sldId id="306" r:id="rId51"/>
    <p:sldId id="307" r:id="rId52"/>
    <p:sldId id="308" r:id="rId5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44" y="-1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589B7C76-EFF2-4CD8-A475-4750F11B4BC6}" type="slidenum">
              <a:rPr lang="pl-PL" smtClean="0"/>
              <a:pPr/>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29.05.2017</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589B7C76-EFF2-4CD8-A475-4750F11B4BC6}" type="slidenum">
              <a:rPr lang="pl-PL" smtClean="0"/>
              <a:pPr/>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6221E02-25CB-4963-84BC-0813985E7D90}" type="datetimeFigureOut">
              <a:rPr lang="pl-PL" smtClean="0"/>
              <a:pPr/>
              <a:t>29.05.2017</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Opracowała Dominika </a:t>
            </a:r>
            <a:r>
              <a:rPr lang="pl-PL" dirty="0" smtClean="0"/>
              <a:t>Dyrka</a:t>
            </a:r>
            <a:endParaRPr lang="pl-PL" dirty="0"/>
          </a:p>
        </p:txBody>
      </p:sp>
      <p:sp>
        <p:nvSpPr>
          <p:cNvPr id="2" name="Tytuł 1"/>
          <p:cNvSpPr>
            <a:spLocks noGrp="1"/>
          </p:cNvSpPr>
          <p:nvPr>
            <p:ph type="ctrTitle"/>
          </p:nvPr>
        </p:nvSpPr>
        <p:spPr/>
        <p:txBody>
          <a:bodyPr/>
          <a:lstStyle/>
          <a:p>
            <a:r>
              <a:rPr lang="pl-PL" dirty="0" smtClean="0"/>
              <a:t>Postępowanie egzekucyjne</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Składanie wyjaśnień</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Organ egzekucyjny ma prawo żądać od uczestników postępowania złożenia wyjaśnień, natomiast od organów administracji publicznej, podatkowych, rentowych, banków, spółdzielczych kas oszczędnościowo-kredytowych, zarządów wspólnot mieszkaniowych oraz innych podmiotów zarządzających mieszkaniami – informacji umożliwiających prowadzenie egzekucji. </a:t>
            </a:r>
          </a:p>
          <a:p>
            <a:pPr algn="just"/>
            <a:r>
              <a:rPr lang="pl-PL" dirty="0" smtClean="0"/>
              <a:t>Od powyższego obowiązku wyżej wymienione podmioty mogą się uchylić tylko w takim zakresie, w jakim mogą odmówić przekazania dokumentu lub złożenia zeznań w charakterze świadka albo odmówić udzielania odpowiedzi na zadane pytanie.</a:t>
            </a:r>
          </a:p>
          <a:p>
            <a:pPr algn="just"/>
            <a:r>
              <a:rPr lang="pl-PL" dirty="0" smtClean="0"/>
              <a:t>Komornik w ramach czynności egzekucyjnych ma obowiązek powiadomić dłużnika o wszczęciu postępowania egzekucyjnego. Dłużnik, który został zawiadomiony o wszczęciu egzekucji, obowiązany jest do powiadomienia w terminie 7 dni organu egzekucyjnego o każdej zmianie miejsca swego pobytu, trwającej dłużej niż jeden</a:t>
            </a:r>
          </a:p>
          <a:p>
            <a:pPr algn="just"/>
            <a:r>
              <a:rPr lang="pl-PL" dirty="0" smtClean="0"/>
              <a:t>miesiąc. W szczególności pod pojęciem "informacji niezbędnej do prowadzenia egzekucji" należy rozumieć uzyskanie informacji czy dłużnik jest właścicielem posiadanych rzeczy, czy rzeczy należące do dłużnika są w posiadaniu osób trzecich, czy też osobie trzeciej przysługuje w stosunku do zajętej rzeczy inne uprawnienie, pozwalające na zgłoszenie żądania zwolnienia zajętego przedmiotu od egzekucji. </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Grzywna</a:t>
            </a:r>
            <a:endParaRPr lang="pl-PL" dirty="0"/>
          </a:p>
        </p:txBody>
      </p:sp>
      <p:sp>
        <p:nvSpPr>
          <p:cNvPr id="3" name="Symbol zastępczy zawartości 2"/>
          <p:cNvSpPr>
            <a:spLocks noGrp="1"/>
          </p:cNvSpPr>
          <p:nvPr>
            <p:ph sz="quarter" idx="1"/>
          </p:nvPr>
        </p:nvSpPr>
        <p:spPr/>
        <p:txBody>
          <a:bodyPr>
            <a:normAutofit fontScale="85000" lnSpcReduction="10000"/>
          </a:bodyPr>
          <a:lstStyle/>
          <a:p>
            <a:pPr algn="just"/>
            <a:r>
              <a:rPr lang="pl-PL" dirty="0" smtClean="0"/>
              <a:t>Celem skutecznego przeprowadzenia egzekucji wprowadzono obowiązek udzielania organowi egzekucyjnemu wyjaśnień lub informacji, zabezpieczony możliwością zastosowania grzywny za zaniechanie ich udzielenia.</a:t>
            </a:r>
          </a:p>
          <a:p>
            <a:pPr algn="just"/>
            <a:r>
              <a:rPr lang="pl-PL" dirty="0" smtClean="0"/>
              <a:t>Ukaranie grzywną przez organ egzekucyjny za nieuzasadnioną odmowę udzielenia wyjaśnień lub informacji nie zwalnia od odpowiedzialności karnej za niedopełnienie lub przekroczenie obowiązków służbowych. Niezastosowanie się do żądania organu egzekucyjnego udzielenia wyjaśnień lub informacji, o których mowa w art. 761 KPC, przez funkcjonariusza publicznego, może spowodować odpowiedzialność karną takiej osoby na podstawie art. 231 KK.</a:t>
            </a:r>
          </a:p>
          <a:p>
            <a:pPr algn="just"/>
            <a:r>
              <a:rPr lang="pl-PL" dirty="0" smtClean="0"/>
              <a:t>W przypadku nieuzasadnionej odmowy udzielenia informacji komornikowi przez żołnierza należy zawiadomić o tym dowódcę jednostki wojskowej, w której żołnierz ten pełni służbę.</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Postępowanie egzekucyjne</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Nie wszystkie czynności egzekucyjne, ze względu na swoją specyfikę, mogą być dokonane w obecności </a:t>
            </a:r>
            <a:r>
              <a:rPr lang="pl-PL" dirty="0" smtClean="0"/>
              <a:t>obu stron. </a:t>
            </a:r>
            <a:endParaRPr lang="pl-PL" dirty="0" smtClean="0"/>
          </a:p>
          <a:p>
            <a:pPr algn="just"/>
            <a:r>
              <a:rPr lang="pl-PL" dirty="0" smtClean="0"/>
              <a:t>Art. 763 KPC nakłada na komornika obowiązek powiadomienia o dokonanej czynności egzekucyjnej tej strony postępowania egzekucyjnego, która nie była zawiadomiona o jej dokonaniu i przy której nie była obecna. </a:t>
            </a:r>
            <a:r>
              <a:rPr lang="pl-PL" b="1" dirty="0" smtClean="0"/>
              <a:t>Przy czym obie te przesłanki musza być spełnione kumulatywnie. </a:t>
            </a:r>
            <a:r>
              <a:rPr lang="pl-PL" dirty="0" smtClean="0"/>
              <a:t>Na żądanie tej strony komornik oprócz zawiadomienia udzieli także wyjaśnień o stanie sprawy.</a:t>
            </a:r>
          </a:p>
          <a:p>
            <a:pPr algn="just"/>
            <a:r>
              <a:rPr lang="pl-PL" dirty="0" smtClean="0"/>
              <a:t>W przypadku, kiedy w trakcie wykonywania czynności egzekucyjnych komornik spotka się z niewłaściwym zachowaniem lub ktoś będzie przeszkadzał w wykonywaniu czynności egzekucyjnych, komornik powinien taką osobę upomnieć, a po bezskutecznym upomnieniu ma prawo wydalenia. Stosowanie środków dyscyplinujących powinno odbywać się w kolejności od najłagodniejszych, jakim jest upomnienie, do bardziej surowych w postaci wezwania do opuszczenia miejsca wykonywanych czynności egzekucyjnych, a na grzywnie kończąc. Upomnienie nie powoduje konsekwencji procesowych, w związku z tym nie przysługuje na zastosowanie tego środka dyscyplinującego skarga na czynności komornika. Natomiast wydalenie przez komornika uczestnika postępowania z miejsca wykonywania czynności może zostać zaskarżone w formie skargi na czynności komornika. Najsurowszym środkiem dyscyplinującym jest grzywna, która może zostać wymierzona do kwoty 1000 zł.</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Postępowanie egzekucyjne </a:t>
            </a:r>
            <a:endParaRPr lang="pl-PL" dirty="0"/>
          </a:p>
        </p:txBody>
      </p:sp>
      <p:sp>
        <p:nvSpPr>
          <p:cNvPr id="3" name="Symbol zastępczy zawartości 2"/>
          <p:cNvSpPr>
            <a:spLocks noGrp="1"/>
          </p:cNvSpPr>
          <p:nvPr>
            <p:ph sz="quarter" idx="1"/>
          </p:nvPr>
        </p:nvSpPr>
        <p:spPr/>
        <p:txBody>
          <a:bodyPr>
            <a:normAutofit fontScale="85000" lnSpcReduction="20000"/>
          </a:bodyPr>
          <a:lstStyle/>
          <a:p>
            <a:pPr algn="just"/>
            <a:r>
              <a:rPr lang="pl-PL" dirty="0" smtClean="0"/>
              <a:t>W przypadku, kiedy podczas wykonywania czynności egzekucyjnych komornik nie będzie mógł ich realizować bez przeszkód, tzn. napotka opór ze strony osób cywilnych, może wezwać do udzielenia pomocy organy Policji. Natomiast w sytuacji, gdy opór podczas dokonywania czynności egzekucyjnych stawia osoba wojskowa, to komornik musi wezwać do udzielenia pomocy właściwy organ wojskowy, chyba że zwłoka tym wywołana groziłaby udaremnieniem egzekucji, a na miejscu nie ma takiego organu.</a:t>
            </a:r>
          </a:p>
          <a:p>
            <a:pPr algn="just"/>
            <a:r>
              <a:rPr lang="pl-PL" dirty="0" smtClean="0"/>
              <a:t>Zasadą jest rozpoznawanie przez sądy spraw egzekucyjnych na posiedzeniu niejawnym. Sąd wyznacza rozprawę tylko wówczas, gdy zachodzi potrzeba wyznaczenia rozprawy albo też wysłuchania stron lub innych osób przed wydaniem orzeczenia.</a:t>
            </a:r>
          </a:p>
          <a:p>
            <a:pPr algn="just"/>
            <a:r>
              <a:rPr lang="pl-PL" dirty="0" smtClean="0"/>
              <a:t>Sąd po rozpoznaniu sprawy egzekucyjnej, niezależnie czy na posiedzeniu niejawnym, czy po przeprowadzeniu rozprawy, rozstrzyga ją w formie postanowienia.</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Skarga na czynności KS</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Skarga na czynności komornika jest </a:t>
            </a:r>
            <a:r>
              <a:rPr lang="pl-PL" dirty="0" err="1" smtClean="0"/>
              <a:t>niedewolutywnym</a:t>
            </a:r>
            <a:r>
              <a:rPr lang="pl-PL" dirty="0" smtClean="0"/>
              <a:t> środkiem zaskarżenia </a:t>
            </a:r>
            <a:r>
              <a:rPr lang="pl-PL" i="1" dirty="0" smtClean="0"/>
              <a:t>sensu largo</a:t>
            </a:r>
            <a:r>
              <a:rPr lang="pl-PL" dirty="0" smtClean="0"/>
              <a:t>, który nie powoduje przeniesienia postępowania przed sąd wyższej instancji.</a:t>
            </a:r>
          </a:p>
          <a:p>
            <a:pPr algn="just"/>
            <a:r>
              <a:rPr lang="pl-PL" dirty="0" smtClean="0"/>
              <a:t>Przedmiotem skargi na czynności komornika mogą być czynności o charakterze decyzyjnym (takie jak zarządzenie, postanowienie czy przybicie w egzekucji z ruchomości), ale także pozostałe czynności i zaniechania Komornika. Ustawa nie różnicuje dopuszczalności zaskarżenia czynności komornika od tego czy dokonał jej z własnej inicjatywy, czy na polecenie innego organu, gdyż przedmiotem skargi są czynności lub zaniechania komornika.</a:t>
            </a:r>
          </a:p>
          <a:p>
            <a:pPr algn="just"/>
            <a:r>
              <a:rPr lang="pl-PL" dirty="0" smtClean="0"/>
              <a:t>Wyróżnia się trzy grupy sytuacji, w których skarga nie przysługuje:</a:t>
            </a:r>
          </a:p>
          <a:p>
            <a:pPr marL="514350" indent="-514350" algn="just">
              <a:buFont typeface="+mj-lt"/>
              <a:buAutoNum type="arabicPeriod"/>
            </a:pPr>
            <a:r>
              <a:rPr lang="pl-PL" dirty="0" smtClean="0"/>
              <a:t>gdy na mocy przepisu ustawy wyłączona została dopuszczalność zaskarżenia czynności komornika (np. na udzielenie przybicia ruchomości ulegających szybkiemu zepsuciu); </a:t>
            </a:r>
          </a:p>
          <a:p>
            <a:pPr marL="514350" indent="-514350" algn="just">
              <a:buFont typeface="+mj-lt"/>
              <a:buAutoNum type="arabicPeriod"/>
            </a:pPr>
            <a:r>
              <a:rPr lang="pl-PL" dirty="0" smtClean="0"/>
              <a:t>gdy zaskarżenie czynności komornika nie służy udzieleniu ochrony prawnej (np. skierowania przez komornika upomnienia wobec niewłaściwego zachowania); </a:t>
            </a:r>
          </a:p>
          <a:p>
            <a:pPr marL="514350" indent="-514350" algn="just">
              <a:buFont typeface="+mj-lt"/>
              <a:buAutoNum type="arabicPeriod"/>
            </a:pPr>
            <a:r>
              <a:rPr lang="pl-PL" dirty="0" smtClean="0"/>
              <a:t>Gdy przewidziano inny środek zaskarżenia lub weryfikacji (np. zarzuty co do planu podziału sumy uzyskanej z egzekucji).</a:t>
            </a:r>
          </a:p>
          <a:p>
            <a:pPr algn="just"/>
            <a:r>
              <a:rPr lang="pl-PL" dirty="0" smtClean="0"/>
              <a:t>Skarga na czynności komornika nie przysługuje na:</a:t>
            </a:r>
          </a:p>
          <a:p>
            <a:pPr algn="just">
              <a:buNone/>
            </a:pPr>
            <a:r>
              <a:rPr lang="pl-PL" dirty="0" smtClean="0"/>
              <a:t>1) zarządzenie komornika o wezwaniu do usunięcia braków pisma,</a:t>
            </a:r>
          </a:p>
          <a:p>
            <a:pPr algn="just">
              <a:buNone/>
            </a:pPr>
            <a:r>
              <a:rPr lang="pl-PL" dirty="0" smtClean="0"/>
              <a:t>2) zawiadomienie o terminie czynności,</a:t>
            </a:r>
          </a:p>
          <a:p>
            <a:pPr algn="just">
              <a:buNone/>
            </a:pPr>
            <a:r>
              <a:rPr lang="pl-PL" dirty="0" smtClean="0"/>
              <a:t>3) uiszczenie przez komornika podatku od towarów i usług.</a:t>
            </a:r>
          </a:p>
          <a:p>
            <a:pPr>
              <a:buNone/>
            </a:pPr>
            <a:endParaRPr lang="pl-PL" dirty="0" smtClean="0"/>
          </a:p>
          <a:p>
            <a:pPr algn="just"/>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Skarga na czynności KS </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Skarga przysługuje zarówno na czynności, jak i zaniechanie podjęcia czynności przez komornika, jeżeli ustawa nie stanowi inaczej, a więc jeżeli nie został przewidziany inny środek zaskarżenia. Odmienność skargi na zaniechanie czynności polega na tym, że skargę na zaniechanie wnosi się w terminie tygodnia od dnia, w którym czynność miała być dokonana, oraz polega na treści żądania, gdyż wówczas wnosi się o nakazanie dokonania określonej czynności, która została zaniechana przez komornika.</a:t>
            </a:r>
          </a:p>
          <a:p>
            <a:pPr algn="just"/>
            <a:r>
              <a:rPr lang="pl-PL" dirty="0" smtClean="0"/>
              <a:t>Podstawą do wniesienia skargi na zaniechanie dokonania przez komornika czynności będzie zaniechanie podjęcia czynności, pomimo iż wynika to z przepisu ustawy lub innego aktu prawnego wykonawczego, albo obowiązek taki został nałożony na komornika przez sąd jako organ egzekucyjny.</a:t>
            </a:r>
          </a:p>
          <a:p>
            <a:pPr algn="just"/>
            <a:r>
              <a:rPr lang="pl-PL" dirty="0" smtClean="0"/>
              <a:t>Aktualnie skargę wnosi się do komornika, który dokonał zaskarżonej czynności lub zaniechał jej dokonania. Następnie komornik sporządza uzasadnienie zaskarżonej czynności, o ile nie zostało ono sporządzone wcześniej, albo przyczyn jej zaniechania w terminie trzech dni od dnia otrzymania skargi i przekazuje je wraz ze skargą oraz aktami sprawy do właściwego sądu. Komornik może uwzględnić w całości skargę, wówczas nie sporządza uzasadnienia i nie przekazuje skargi wraz z aktami sprawy do sądu. O uwzględnieniu skargi komornik powinien zawiadomić skarżącego oraz zainteresowanych, których uwzględnienie skargi dotyczy. Natomiast w razie przekazania przez komornika skargi wraz z uzasadnieniem zaskarżonej czynności i aktami sprawy do sądu, jej kontrolę pod względem formalnym i fiskalnym przeprowadza przewodniczący. Jeśli skarga spełnia wszystkie wymogi formalne i fiskalne lub braki w tym zakresie zostały uzupełnione, sąd rozpoznaje merytorycznie skargę.</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3. Skarga na czynności KS</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Uprawnienie do wniesienia skargi przysługuje stronie, jak i innej osobie, której prawa zostały przez czynność lub zaniechanie komornika naruszone bądź zagrożone. Ustawa uzależnia uprawnienie do wniesienia skargi na czynności komornika od naruszenia prawa lub jego zagrożenia wskutek czynności lub zaniechania komornika.</a:t>
            </a:r>
          </a:p>
          <a:p>
            <a:pPr algn="just"/>
            <a:r>
              <a:rPr lang="pl-PL" dirty="0" smtClean="0"/>
              <a:t>Prawo do wniesienia skargi przysługuje ponadto podmiotom mogącym występować w postępowaniu na prawach strony, tj. prokuratorowi, RPO, </a:t>
            </a:r>
            <a:r>
              <a:rPr lang="pl-PL" dirty="0" err="1" smtClean="0"/>
              <a:t>RPDz</a:t>
            </a:r>
            <a:r>
              <a:rPr lang="pl-PL" dirty="0" smtClean="0"/>
              <a:t> i organizacjom  pozarządowym, a więc podmiotom, do których stosuje się odpowiednio przepisy o prokuratorze.</a:t>
            </a:r>
          </a:p>
          <a:p>
            <a:r>
              <a:rPr lang="pl-PL" dirty="0" smtClean="0"/>
              <a:t>Skargę wraz z odpisem wnosi się w terminie tygodniowym do komornika. Termin na wniesienie skargi należy liczyć od:</a:t>
            </a:r>
          </a:p>
          <a:p>
            <a:pPr marL="514350" indent="-514350">
              <a:buFont typeface="+mj-lt"/>
              <a:buAutoNum type="arabicPeriod"/>
            </a:pPr>
            <a:r>
              <a:rPr lang="pl-PL" dirty="0" smtClean="0"/>
              <a:t>dnia dokonania czynności, gdy strona lub osoba, której prawo zostało przez czynność komornika naruszone, bądź zagrożone, była przy czynności obecna lub była o jej terminie zawiadomiona,</a:t>
            </a:r>
          </a:p>
          <a:p>
            <a:pPr marL="514350" indent="-514350">
              <a:buFont typeface="+mj-lt"/>
              <a:buAutoNum type="arabicPeriod"/>
            </a:pPr>
            <a:r>
              <a:rPr lang="pl-PL" dirty="0" smtClean="0"/>
              <a:t>dnia zawiadomienia o dokonaniu czynności w pozostałych przypadkach, </a:t>
            </a:r>
          </a:p>
          <a:p>
            <a:pPr marL="514350" indent="-514350">
              <a:buFont typeface="+mj-lt"/>
              <a:buAutoNum type="arabicPeriod"/>
            </a:pPr>
            <a:r>
              <a:rPr lang="pl-PL" dirty="0" smtClean="0"/>
              <a:t>dnia powzięcia wiadomości przez skarżącego o dokonanej czynności w braku takiego zawiadomienia,</a:t>
            </a:r>
          </a:p>
          <a:p>
            <a:pPr marL="514350" indent="-514350">
              <a:buFont typeface="+mj-lt"/>
              <a:buAutoNum type="arabicPeriod"/>
            </a:pPr>
            <a:r>
              <a:rPr lang="pl-PL" dirty="0" smtClean="0"/>
              <a:t>od dnia, w którym skarżący dowiedział się, że czynność miała być dokonana.</a:t>
            </a:r>
          </a:p>
          <a:p>
            <a:pPr marL="514350" indent="-514350">
              <a:buFont typeface="+mj-lt"/>
              <a:buAutoNum type="arabicPeriod"/>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4. Skarga na czynności KS</a:t>
            </a:r>
            <a:endParaRPr lang="pl-PL" dirty="0"/>
          </a:p>
        </p:txBody>
      </p:sp>
      <p:sp>
        <p:nvSpPr>
          <p:cNvPr id="3" name="Symbol zastępczy zawartości 2"/>
          <p:cNvSpPr>
            <a:spLocks noGrp="1"/>
          </p:cNvSpPr>
          <p:nvPr>
            <p:ph sz="quarter" idx="1"/>
          </p:nvPr>
        </p:nvSpPr>
        <p:spPr/>
        <p:txBody>
          <a:bodyPr>
            <a:normAutofit/>
          </a:bodyPr>
          <a:lstStyle/>
          <a:p>
            <a:pPr algn="just"/>
            <a:r>
              <a:rPr lang="pl-PL" dirty="0" smtClean="0"/>
              <a:t>Skarga powinna czynić zadość wymaganiom pisma procesowego (art. 126 i n. w z w. z art. 13 § 2 KPC) oraz określać zaskarżoną czynność lub czynność, której zaniechano, jak też zawierać wniosek o zmianę, uchylenie lub dokonanie czynności wraz z uzasadnieniem (art. 767 § 3 KPC). Sąd po otrzymaniu skargi wraz z aktami stwierdziwszy braki formalne skargi wzywa wnoszącego do ich uzupełnienia w terminie tygodniowym.</a:t>
            </a:r>
          </a:p>
          <a:p>
            <a:pPr algn="just"/>
            <a:r>
              <a:rPr lang="pl-PL" dirty="0" smtClean="0"/>
              <a:t>Określenia zaskarżonej czynności lub czynności, której zaniechano, należy dokonać w sposób pozwalający na ustalenie o jaką czynność lub zaniechanie chodzi.</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5. Skarga na czynności KS</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Sąd rozpoznaje skargę w terminie tygodniowym od dnia jej wpływu do sądu. Przy czym termin tygodniowy na rozpoznanie skargi przez sąd należy liczyć od dnia przekazania skargi przez komornika wraz z aktami sprawy.</a:t>
            </a:r>
          </a:p>
          <a:p>
            <a:pPr algn="just"/>
            <a:r>
              <a:rPr lang="pl-PL" dirty="0" smtClean="0"/>
              <a:t>Sąd stwierdziwszy braki formalne, które można uzupełnić wzywa do ich uzupełnienia. W przypadku, gdy w terminie nie uzupełniono braków skargi, jak też w przypadku, gdy skargę wniesiono po terminie sąd odrzuca skargę, chyba że uzna, iż istnieją podstawy do wydania komornikowi zarządzenia, zmierzającego do zapewnienia należytego wykonania egzekucji lub usunięcia spostrzeżonych uchybień (art. 759 § 2 KPC).</a:t>
            </a:r>
          </a:p>
          <a:p>
            <a:pPr algn="just"/>
            <a:r>
              <a:rPr lang="pl-PL" dirty="0" smtClean="0"/>
              <a:t>Wniesienie skargi nie wstrzymuje czynności egzekucyjnych, chyba że sąd zawiesi postępowanie lub wstrzyma dokonanie czynności.</a:t>
            </a:r>
          </a:p>
          <a:p>
            <a:pPr algn="just"/>
            <a:r>
              <a:rPr lang="pl-PL" dirty="0" smtClean="0"/>
              <a:t>Sąd nie jest związany granicami skargi, a działania lub zaniechania komornika ocenia pod względem zgodności z przepisami regulującymi przebieg postępowania egzekucyjnego. Sąd po rozpoznaniu skargi, niezależnie od rodzaju rozstrzygnięcia, wydaje postanowienie, uwzględniające w przypadku zasadności skargi lub oddalające skargę, jeżeli jest bezzasadna. Sąd uwzględniając skargę może zmienić lub uchylić zaskarżoną czynność, albo nakazać komornikowi dokonanie zaniechanej czynności, jak też dokonanie innej czynności w miejsce czynności uchylonej. Sąd może również wydać postanowienie o umorzeniu postępowania egzekucyjnego</a:t>
            </a:r>
            <a:r>
              <a:rPr lang="pl-PL" i="1" dirty="0" smtClean="0"/>
              <a:t>.</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6. Skarga na czynności KS  </a:t>
            </a:r>
            <a:endParaRPr lang="pl-PL" dirty="0"/>
          </a:p>
        </p:txBody>
      </p:sp>
      <p:sp>
        <p:nvSpPr>
          <p:cNvPr id="3" name="Symbol zastępczy zawartości 2"/>
          <p:cNvSpPr>
            <a:spLocks noGrp="1"/>
          </p:cNvSpPr>
          <p:nvPr>
            <p:ph sz="quarter" idx="1"/>
          </p:nvPr>
        </p:nvSpPr>
        <p:spPr/>
        <p:txBody>
          <a:bodyPr/>
          <a:lstStyle/>
          <a:p>
            <a:pPr algn="just"/>
            <a:r>
              <a:rPr lang="pl-PL" dirty="0" smtClean="0"/>
              <a:t>Sąd odrzuca skargę także w przypadku jej nieopłacenia lub gdy z innych przyczyn jest niedopuszczalna. Skarga na czynności komornika zostanie odrzucona także w przypadku jej wniesienia przez podmiot nielegitymowany, np. taki, który nie zdoła wykazać interesu prawnego w złożeniu skargi, czy zaskarżenia czynności, na którą nie przysługuje skarga na czynności komornika, jej wniesienie wyłącza pozytywny przepis ustawy, ustawa przewiduje inny środek zaskarżenia lub nie dotyczy czynności procesowych.</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egzekucyjne</a:t>
            </a:r>
            <a:endParaRPr lang="pl-PL" dirty="0"/>
          </a:p>
        </p:txBody>
      </p:sp>
      <p:sp>
        <p:nvSpPr>
          <p:cNvPr id="6" name="Symbol zastępczy zawartości 5"/>
          <p:cNvSpPr>
            <a:spLocks noGrp="1"/>
          </p:cNvSpPr>
          <p:nvPr>
            <p:ph sz="quarter" idx="1"/>
          </p:nvPr>
        </p:nvSpPr>
        <p:spPr/>
        <p:txBody>
          <a:bodyPr>
            <a:normAutofit fontScale="55000" lnSpcReduction="20000"/>
          </a:bodyPr>
          <a:lstStyle/>
          <a:p>
            <a:pPr algn="just"/>
            <a:r>
              <a:rPr lang="pl-PL" dirty="0" smtClean="0"/>
              <a:t>Zasadniczo jako organ egzekucyjny czynności dokonuje sąd rejonowy, choć niektóre czynności należą do sądu okręgowego.</a:t>
            </a:r>
          </a:p>
          <a:p>
            <a:pPr algn="just"/>
            <a:r>
              <a:rPr lang="pl-PL" dirty="0" smtClean="0"/>
              <a:t>Sąd rejonowy jako organ egzekucyjny podejmuje czynności w przypadku:</a:t>
            </a:r>
          </a:p>
          <a:p>
            <a:pPr marL="578358" indent="-514350" algn="just">
              <a:buAutoNum type="arabicParenR"/>
            </a:pPr>
            <a:r>
              <a:rPr lang="pl-PL" dirty="0" smtClean="0"/>
              <a:t>egzekucji świadczeń pieniężnych z nieruchomości w zakresie przybicia i przysądzenia własności (por. art. 987 i 998 KPC), </a:t>
            </a:r>
          </a:p>
          <a:p>
            <a:pPr marL="578358" indent="-514350" algn="just">
              <a:buAutoNum type="arabicParenR"/>
            </a:pPr>
            <a:r>
              <a:rPr lang="pl-PL" dirty="0" smtClean="0"/>
              <a:t>zarządu przymusowego (art. 10643 KPC), </a:t>
            </a:r>
          </a:p>
          <a:p>
            <a:pPr marL="578358" indent="-514350" algn="just">
              <a:buAutoNum type="arabicParenR"/>
            </a:pPr>
            <a:r>
              <a:rPr lang="pl-PL" dirty="0" smtClean="0"/>
              <a:t>sprzedaży przedsiębiorstwa dłużnika lub gospodarstwa rolnego (art. 106415 KPC), </a:t>
            </a:r>
          </a:p>
          <a:p>
            <a:pPr marL="578358" indent="-514350" algn="just">
              <a:buAutoNum type="arabicParenR"/>
            </a:pPr>
            <a:r>
              <a:rPr lang="pl-PL" dirty="0" smtClean="0"/>
              <a:t>Świadczeń niepieniężnych w zakresie wykonania określonych czynności (art. 1047, art. 1049 § 1 KPC) </a:t>
            </a:r>
          </a:p>
          <a:p>
            <a:pPr marL="578358" indent="-514350" algn="just">
              <a:buAutoNum type="arabicParenR"/>
            </a:pPr>
            <a:r>
              <a:rPr lang="pl-PL" dirty="0" smtClean="0"/>
              <a:t>Nieprzeszkadzania czynnościom wierzyciela (art. 1051 KPC).</a:t>
            </a:r>
          </a:p>
          <a:p>
            <a:pPr algn="just"/>
            <a:r>
              <a:rPr lang="pl-PL" dirty="0" smtClean="0"/>
              <a:t>Sąd rejonowy sprawuje nadzór judykacyjny nad czynnościami dokonywanymi w postępowaniu egzekucyjnym przez komornika. Czynności te polegają na rozpoznawaniu środków zaskarżenia, jak też na sprawowaniu nadzoru z urzędu.</a:t>
            </a:r>
          </a:p>
          <a:p>
            <a:pPr algn="just"/>
            <a:r>
              <a:rPr lang="pl-PL" dirty="0" smtClean="0"/>
              <a:t>Sąd okręgowy, jako organ egzekucyjny, dokonuje czynności egzekucyjnych wyjątkowo, np. w razie zaistnienia konieczności wydania zarządzenia przeprowadzenia egzekucji łącznej z nieruchomości położonej w okręgach różnych sądów. Rozpoznaje także zażalenia na postanowienia sądu rejonowego, a w niektórych przypadkach nadaje tytułom egzekucyjnym klauzulę wykonalności.</a:t>
            </a:r>
          </a:p>
          <a:p>
            <a:pPr algn="just"/>
            <a:r>
              <a:rPr lang="pl-PL" dirty="0" smtClean="0"/>
              <a:t>Zagadnienia dotyczące praw, jak i obowiązków komorników jako organów egzekucyjnych, zostały uregulowane nie tylko w przepisach KPC, ale także w </a:t>
            </a:r>
            <a:r>
              <a:rPr lang="pl-PL" dirty="0" err="1" smtClean="0"/>
              <a:t>KomSEgzU</a:t>
            </a:r>
            <a:r>
              <a:rPr lang="pl-PL" dirty="0" smtClean="0"/>
              <a:t>, która określa status prawny komorników, zasady ich odpowiedzialności, sprawowanie nadzoru nad czynnościami komornika, a także ustrój samorządu komorniczego. Artykuł 10 ust. 1 </a:t>
            </a:r>
            <a:r>
              <a:rPr lang="pl-PL" dirty="0" err="1" smtClean="0"/>
              <a:t>KomSEgzU</a:t>
            </a:r>
            <a:r>
              <a:rPr lang="pl-PL" dirty="0" smtClean="0"/>
              <a:t> określa wymogi jakie należy spełnić aby być powołanym na stanowisko komornika. Komornik wykonuje powierzone mu obowiązki jako funkcjonariusz publiczny (art. 1 </a:t>
            </a:r>
            <a:r>
              <a:rPr lang="pl-PL" dirty="0" err="1" smtClean="0"/>
              <a:t>KomSEgzU</a:t>
            </a:r>
            <a:r>
              <a:rPr lang="pl-PL" dirty="0" smtClean="0"/>
              <a:t>), choć jednocześnie wykonuje powierzone mu czynności na własny rachunek, w ramach kancelarii komornicze.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Skarga na postanowienie referendarza</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dirty="0" smtClean="0"/>
              <a:t>W postępowaniu egzekucyjnym na postanowienie referendarza przysługuje skarga w przypadkach, w których na postanowienie sądu przysługuje zażalenie.</a:t>
            </a:r>
          </a:p>
          <a:p>
            <a:pPr algn="just"/>
            <a:r>
              <a:rPr lang="pl-PL" dirty="0" smtClean="0"/>
              <a:t>Wniesienie skargi nie wstrzymuje jednak wykonania postanowienia, gdyż wniesienie skargi nie powoduje utraty mocy przez zaskarżone postanowienie referendarza sądowego, tj. skutku anulacyjnego. Sąd, który rozpoznaje skargę na postanowienie referendarza, działa jak sąd II instancji, stosując odpowiednio przepisy o zażaleniu.</a:t>
            </a:r>
          </a:p>
          <a:p>
            <a:pPr algn="just"/>
            <a:r>
              <a:rPr lang="pl-PL" dirty="0" smtClean="0"/>
              <a:t>Sąd rozpoznaje skargę na referendarza sądowego w składzie jednego sędziego. Sąd orzekając w przedmiocie rozpoznania skargi wydaje postanowienie albo o odrzuceniu skargi, albo zmieniające postanowienie referendarza sądowego, albo utrzymujące w mocy postanowienie referendarza sądowego.</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Zażalenie </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W postępowaniu egzekucyjnym na postanowienie sądu przysługuje zażalenie w wypadkach wskazanych w Kodeksie. Skarga kasacyjna nie jest dopuszczalna na postanowienia sądu II instancji.</a:t>
            </a:r>
          </a:p>
          <a:p>
            <a:pPr algn="just"/>
            <a:r>
              <a:rPr lang="pl-PL" dirty="0" smtClean="0"/>
              <a:t>W postępowaniu egzekucyjnym rozstrzygnięcia mogą być weryfikowane za pomocą zwyczajnych środków odwoławczych, do których należy zaliczyć zażalenie.</a:t>
            </a:r>
          </a:p>
          <a:p>
            <a:pPr algn="just"/>
            <a:r>
              <a:rPr lang="pl-PL" dirty="0" smtClean="0"/>
              <a:t>W postępowaniu egzekucyjnym jedynym środkiem odwoławczym, z jakiego można skorzystać jest zażalenie. Rozpoznanie zażalenia w postępowaniu egzekucyjnym następuje na zasadach przewidzianych w Części pierwszej Kodeksu w art. 394 i n. KPC. Sąd bada zatem warunki dopuszczalności zażalenia, tj. zachowanie tygodniowego terminu do jego wniesienia, legitymację wnoszącego zażalenie, zachowanie wymogów formalnych, spełnienie warunków fiskalnych. W przypadku stwierdzenia niedopuszczalności zażalenia, sąd zażalenie odrzuca. Sąd ma także możliwość zastosowania art. 395 § 2 KPC w razie uznania, że zażalenie jest oczywiście uzasadnione lub zasadny jest zarzut nieważności postępowania. W przypadku, gdy sąd nie stwierdzi podstaw do zastosowania art. 395 § 2 KPC, przekazuje akta sprawy wraz z zażaleniem sądowi II instancji.</a:t>
            </a:r>
          </a:p>
          <a:p>
            <a:pPr algn="just"/>
            <a:r>
              <a:rPr lang="pl-PL" dirty="0" smtClean="0"/>
              <a:t>Na postanowienie sądu w przedmiocie ukarania grzywną przez komornika przysługuje zażalenie.</a:t>
            </a:r>
          </a:p>
          <a:p>
            <a:pPr algn="just"/>
            <a:r>
              <a:rPr lang="pl-PL" dirty="0" smtClean="0"/>
              <a:t>Postanowienie komornika o ukaraniu grzywną po uprawomocnieniu podlega wykonaniu bez konieczności zaopatrywania w klauzulę wykonalności.</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Koszty </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Regulacja dotycząca kosztów postępowania egzekucyjnego nie jest wyczerpująca, dlatego też na podstawie art. 13 § 2 KPC, należy odpowiednio stosować przepisy dotyczące kosztów procesu, zamieszczone w Tytule V Części pierwszej KPC.</a:t>
            </a:r>
          </a:p>
          <a:p>
            <a:pPr algn="just"/>
            <a:r>
              <a:rPr lang="pl-PL" dirty="0" smtClean="0"/>
              <a:t>W postępowaniu egzekucyjnym jako zasadę przyjęto, że koszty ponosi dłużnik, niezależnie od wyniku tego Postępowania.</a:t>
            </a:r>
          </a:p>
          <a:p>
            <a:pPr algn="just"/>
            <a:r>
              <a:rPr lang="pl-PL" dirty="0" smtClean="0"/>
              <a:t>Koszty postępowania egzekucyjnego, służące do celowego prowadzenia egzekucji można podzielić na trzy rodzaje: opłatę za prowadzenie czynności egzekucyjnych (która może być stała lub stosunkowa), wydatki gotówkowe oraz inne koszty.</a:t>
            </a:r>
          </a:p>
          <a:p>
            <a:pPr algn="just"/>
            <a:r>
              <a:rPr lang="pl-PL" dirty="0" smtClean="0"/>
              <a:t>Postanowienie komornika w przedmiocie kosztów podlega wykonaniu po uprawomocnieniu, bez konieczności nadawania mu klauzuli wykonalności.</a:t>
            </a:r>
          </a:p>
          <a:p>
            <a:pPr algn="just"/>
            <a:r>
              <a:rPr lang="pl-PL" dirty="0" smtClean="0"/>
              <a:t>Strona zwolniona od kosztów w postępowaniu rozpoznawczym w zakresie obowiązku ponoszenia kosztów sądowych korzysta z tego uprawnienia także w postępowaniu egzekucyjnym.</a:t>
            </a:r>
          </a:p>
          <a:p>
            <a:pPr algn="just"/>
            <a:r>
              <a:rPr lang="pl-PL" dirty="0" smtClean="0"/>
              <a:t>Oczywiście zwolnienie od kosztów sądowych nie oznacza zwolnienia dłużnika od opłaty egzekucyjnej na rzecz komornika z tytułu dokonywanych czynności egzekucyjnych.</a:t>
            </a:r>
            <a:endParaRPr lang="nn-NO" dirty="0" smtClean="0"/>
          </a:p>
          <a:p>
            <a:pPr algn="just"/>
            <a:r>
              <a:rPr lang="pl-PL" dirty="0" smtClean="0"/>
              <a:t>Zwolnienie wierzyciela od kosztów egzekucyjnych wiąże się z tym, że:</a:t>
            </a:r>
          </a:p>
          <a:p>
            <a:pPr algn="just">
              <a:buNone/>
            </a:pPr>
            <a:r>
              <a:rPr lang="pl-PL" dirty="0" smtClean="0"/>
              <a:t>1) nie ponosi kosztów sądowych ani wydatków, jeżeli organem egzekucyjnym jest sąd,</a:t>
            </a:r>
          </a:p>
          <a:p>
            <a:pPr algn="just">
              <a:buNone/>
            </a:pPr>
            <a:r>
              <a:rPr lang="pl-PL" dirty="0" smtClean="0"/>
              <a:t>2) nie ma obowiązku uiszczania zaliczki na wydatki, jeśli egzekucję prowadzi komornik.</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Zbieg egzekucji </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Zbieg egzekucji nie wstrzymuje czynności egzekucyjnych.</a:t>
            </a:r>
          </a:p>
          <a:p>
            <a:pPr algn="just"/>
            <a:r>
              <a:rPr lang="pl-PL" dirty="0" smtClean="0"/>
              <a:t>Strona lub uczestnik postępowania zawiadamiają sądowy organ egzekucyjny o zbiegu egzekucji do tej samej rzeczy albo prawa majątkowego, wskazując datę dokonania każdego zajęcia i wysokość należności, na poczet których każde zajęcie zostało dokonane.</a:t>
            </a:r>
          </a:p>
          <a:p>
            <a:pPr algn="just"/>
            <a:r>
              <a:rPr lang="pl-PL" dirty="0" smtClean="0"/>
              <a:t>Sądowy organ egzekucyjny prowadzi łącznie egzekucje w trybie dla niego właściwym.</a:t>
            </a:r>
          </a:p>
          <a:p>
            <a:pPr algn="just"/>
            <a:r>
              <a:rPr lang="pl-PL" dirty="0" smtClean="0"/>
              <a:t>W razie kolejnego zbiegu egzekucji sądowej i administracyjnej do tej samej rzeczy albo prawa majątkowego egzekucję administracyjną przejmuje sądowy organ egzekucyjny, który prowadzi łącznie egzekucje w wyniku pierwszego zbiegu egzekucji.</a:t>
            </a:r>
          </a:p>
          <a:p>
            <a:pPr algn="just"/>
            <a:r>
              <a:rPr lang="pl-PL" dirty="0" smtClean="0"/>
              <a:t>Przepisów regulujących zbieg egzekucji administracyjnej i sądowej w zakresie właściwości komornika oraz kosztów postępowania nie stosuje się w przypadku zbiegu egzekucji administracyjnej i sądowego zabezpieczenia oraz zbiegu administracyjnego zabezpieczenia i egzekucji sądowej, chyba że przedmiotem zabezpieczenia są rzeczy ulegające szybkiemu zepsuciu.</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Zbieg egzekucji</a:t>
            </a:r>
            <a:endParaRPr lang="pl-PL" dirty="0"/>
          </a:p>
        </p:txBody>
      </p:sp>
      <p:sp>
        <p:nvSpPr>
          <p:cNvPr id="3" name="Symbol zastępczy zawartości 2"/>
          <p:cNvSpPr>
            <a:spLocks noGrp="1"/>
          </p:cNvSpPr>
          <p:nvPr>
            <p:ph sz="quarter" idx="1"/>
          </p:nvPr>
        </p:nvSpPr>
        <p:spPr/>
        <p:txBody>
          <a:bodyPr>
            <a:normAutofit fontScale="85000" lnSpcReduction="10000"/>
          </a:bodyPr>
          <a:lstStyle/>
          <a:p>
            <a:pPr algn="just"/>
            <a:r>
              <a:rPr lang="pl-PL" dirty="0" smtClean="0"/>
              <a:t>W przypadku zbiegu egzekucji sądowej i administracyjnej do tej samej rzeczy albo prawa majątkowego egzekucje do tej rzeczy albo prawa majątkowego prowadzi łącznie ten sądowy albo administracyjny organ egzekucyjny, który jako pierwszy dokonał zajęcia, a w razie niemożności ustalenia tego pierwszeństwa - organ egzekucyjny, który dokonał zajęcia na poczet należności w wyższej kwocie.</a:t>
            </a:r>
          </a:p>
          <a:p>
            <a:r>
              <a:rPr lang="pl-PL" dirty="0" smtClean="0"/>
              <a:t>Sądowy organ egzekucyjny przejmujący łączne prowadzenie egzekucji administracyjnej i sądowej rozstrzyga w przedmiocie kosztów dotychczasowych czynności egzekucyjnych w trybie dla niego właściwym. </a:t>
            </a:r>
          </a:p>
          <a:p>
            <a:r>
              <a:rPr lang="pl-PL" dirty="0" smtClean="0"/>
              <a:t>Sądowy organ egzekucyjny, który przejął prowadzenie łącznie egzekucji sądowej i administracyjnej, na żądanie administracyjnego organu egzekucyjnego, informuje ten organ o przebiegu egzekucji.</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3. Zbieg egzekucji sądowych</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b="1" dirty="0" smtClean="0"/>
              <a:t>W przypadku zbiegu egzekucji sądowych </a:t>
            </a:r>
            <a:r>
              <a:rPr lang="pl-PL" dirty="0" smtClean="0"/>
              <a:t>dalszą egzekucję prowadzi komornik właściwy według przepisów KPC.</a:t>
            </a:r>
          </a:p>
          <a:p>
            <a:pPr algn="just"/>
            <a:r>
              <a:rPr lang="pl-PL" dirty="0" smtClean="0"/>
              <a:t>Natomiast jeżeli według przepisów KPC żaden z komorników nie jest właściwy lub właściwych jest kilku komorników, to komornik, który później wszczął egzekucję niezwłocznie przekazuje sprawę komornikowi, który pierwszy wszczął egzekucję, o czym niezwłocznie zawiadamia wierzyciela.</a:t>
            </a:r>
          </a:p>
          <a:p>
            <a:pPr algn="just"/>
            <a:r>
              <a:rPr lang="pl-PL" dirty="0" smtClean="0"/>
              <a:t>Przekazując sprawę komornik dokonuje rozliczenia dotychczasowych kosztów prowadzonej egzekucji.</a:t>
            </a:r>
          </a:p>
          <a:p>
            <a:pPr algn="just"/>
            <a:r>
              <a:rPr lang="pl-PL" dirty="0" smtClean="0"/>
              <a:t>Komornik, który przyjął wniosek o prowadzenie egzekucji, do której nie jest właściwy według przepisów KPC, nie może odmówić przyjęcia innych wniosków o wszczęcie egzekucji przeciwko temu samemu dłużnikowi, jeżeli następni wierzyciele wnoszą o przeprowadzenie egzekucji według tych samych sposobów, co wcześniejsi wierzyciele.</a:t>
            </a:r>
          </a:p>
          <a:p>
            <a:pPr algn="just"/>
            <a:r>
              <a:rPr lang="pl-PL" dirty="0" smtClean="0"/>
              <a:t>Komornik zawiadamia strony, uczestników postępowania i administracyjny organ egzekucyjny o zachodzącej podstawie przekazania egzekucji sądowej administracyjnemu organowi egzekucyjnemu. Skarga na czynności komornika oraz na zaniechanie przez komornika dokonania czynności przysługuje również administracyjnemu organowi egzekucyjnemu.</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Tytuł wykonawczy</a:t>
            </a:r>
            <a:endParaRPr lang="pl-PL" dirty="0"/>
          </a:p>
        </p:txBody>
      </p:sp>
      <p:sp>
        <p:nvSpPr>
          <p:cNvPr id="3" name="Symbol zastępczy zawartości 2"/>
          <p:cNvSpPr>
            <a:spLocks noGrp="1"/>
          </p:cNvSpPr>
          <p:nvPr>
            <p:ph sz="quarter" idx="1"/>
          </p:nvPr>
        </p:nvSpPr>
        <p:spPr/>
        <p:txBody>
          <a:bodyPr>
            <a:normAutofit fontScale="92500" lnSpcReduction="10000"/>
          </a:bodyPr>
          <a:lstStyle/>
          <a:p>
            <a:pPr algn="just"/>
            <a:r>
              <a:rPr lang="pl-PL" dirty="0" smtClean="0"/>
              <a:t>Tytuł egzekucyjny zaopatrzony w klauzulę wykonalności stanowi tytuł wykonawczy będący podstawą do prowadzenia egzekucji, chyba że ustawa stanowi inaczej.</a:t>
            </a:r>
          </a:p>
          <a:p>
            <a:pPr algn="just"/>
            <a:r>
              <a:rPr lang="pl-PL" dirty="0" smtClean="0"/>
              <a:t>Ustawa przewiduje jednak możliwość prowadzenia egzekucji w oparciu o tytuł egzekucyjny, niewymagający nadania klauzuli wykonalności, np. w przypadku egzekucji grzywny nałożonej przez komornika.</a:t>
            </a:r>
          </a:p>
          <a:p>
            <a:pPr algn="just"/>
            <a:r>
              <a:rPr lang="pl-PL" dirty="0" smtClean="0"/>
              <a:t>Tytuł egzekucyjny, jak wskazuje się w literaturze powinien spełniać łącznie pięć cech: posiadać znamiona dokumentu urzędowego, wskazywać roszczenie wierzyciela i obowiązek dłużnika, spełniać wymogi przewidziane prawem, zawierać stwierdzenie, iż dany obowiązek nadaje się do wykonania w drodze egzekucji oraz zawierać zrozumiałą treść.</a:t>
            </a:r>
          </a:p>
          <a:p>
            <a:pPr algn="just"/>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Tytuł wykonawczy</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Wyjątek dotyczy sytuacji, gdy dłużnikiem jest osoba pozostająca w związku małżeńskim. Mamy w przypadku osób pozostających w związku małżeńskim odstępstwo od generalnej zasady, a tym samym możliwość prowadzenia egzekucji z majątku wspólnego małżonków.</a:t>
            </a:r>
          </a:p>
          <a:p>
            <a:pPr algn="just"/>
            <a:r>
              <a:rPr lang="pl-PL" dirty="0" smtClean="0"/>
              <a:t>Kodeks umożliwia prowadzenie egzekucji z przedmiotów oraz praw stanowiących majątek osobisty dłużnika, a także ze składników majątkowych, które w wyniku zawarcia  umowy majątkowej małżeńskiej weszły w skład wspólności majątkowej, w sytuacji gdyby umowy takiej nie zawarto.</a:t>
            </a:r>
          </a:p>
          <a:p>
            <a:pPr algn="just"/>
            <a:r>
              <a:rPr lang="pl-PL" dirty="0" smtClean="0"/>
              <a:t>W przypadku zawarcia przez dłużnika, przeciwko któremu prowadzone jest postępowanie egzekucyjne, umowy majątkowej małżeńskiej, na mocy której rozszerzono wspólność majątkową, nie jest wyłączona egzekucja z tych składników majątku, które należałyby do majątku osobistego dłużnika, gdyby umowy takiej nie zawarto. Przyjęta regulacja nie wyłączą prawa dłużnika oraz jego małżonka do wytoczenia powództwa </a:t>
            </a:r>
            <a:r>
              <a:rPr lang="pl-PL" dirty="0" err="1" smtClean="0"/>
              <a:t>przeciwegzekucyjnego</a:t>
            </a:r>
            <a:r>
              <a:rPr lang="pl-PL" dirty="0" smtClean="0"/>
              <a:t>, celem wykazania, że umowa majątkowa małżeńska była skuteczna wobec wierzyciela.</a:t>
            </a:r>
          </a:p>
          <a:p>
            <a:pPr algn="just"/>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Sądowe tytuły egzekucyjne</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Pod pojęciem sądowych tytułów egzekucyjnych należy rozumieć orzeczenia sądu prawomocne lub podlegające natychmiastowemu wykonaniu, jak również ugody zawarte przed sądem. Do sądowych tytułów egzekucyjnych zalicza się orzeczenia wydawane przez sądy powszechne (wyroki, postanowienia, nakazy zapłaty wydawane w postępowaniu nakazowym, jak i upominawczym; nie tylko prawomocne, ale także zaopatrzone w rygor natychmiastowej wykonalności), a także orzeczenia wydawane przez sądy polubowne oraz akty administracyjne podlegające wykonaniu w drodze egzekucji sądowej. </a:t>
            </a:r>
          </a:p>
          <a:p>
            <a:pPr algn="just"/>
            <a:r>
              <a:rPr lang="pl-PL" dirty="0" smtClean="0"/>
              <a:t>Ugoda (zawarta zarówno w ramach zwykłego postępowania, jak i postępowania pojednawczego), niezależnie od tego czy jej zawarcie nastąpiło przed sądem krajowym (powszechnym, jak i szczególnym), a także zagranicznym może być także zrealizowana w drodze przymusu państwowego, jeżeli zostanie zaopatrzona w klauzulę wykonalności.</a:t>
            </a:r>
          </a:p>
          <a:p>
            <a:pPr algn="just"/>
            <a:r>
              <a:rPr lang="pl-PL" dirty="0" smtClean="0"/>
              <a:t>Warunkiem nadania klauzuli wykonalności rozstrzygnięciom sądu polubownego (wyrokom i ugodom przez nimi zawartym) jest stwierdzenie ich wykonalności. </a:t>
            </a:r>
          </a:p>
          <a:p>
            <a:pPr algn="just"/>
            <a:r>
              <a:rPr lang="pl-PL" dirty="0" smtClean="0"/>
              <a:t>Ugoda zawarta przed mediatorem ma po jej zatwierdzeniu przez sąd nie tylko ma moc prawną ugody zawartej przed sądem, ale po nadaniu jej klauzuli wykonalności stanowi tytuł wykonawczy.</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Pozasądowe tytuły egzekucyjne</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b="1" dirty="0" smtClean="0"/>
              <a:t>Ugoda zawarta w postępowaniu przed komisją pojednawczą z zakresu rozpoznawania sporów o roszczenia pracowników ze stosunku pracy,</a:t>
            </a:r>
          </a:p>
          <a:p>
            <a:pPr algn="just"/>
            <a:r>
              <a:rPr lang="pl-PL" b="1" dirty="0" smtClean="0"/>
              <a:t>Ugoda zawarta przed geodetą w postępowaniu rozgraniczeniowym </a:t>
            </a:r>
            <a:r>
              <a:rPr lang="pl-PL" dirty="0" smtClean="0"/>
              <a:t>będąc ugodą o charakterze cywilnoprawnym) ma ex </a:t>
            </a:r>
            <a:r>
              <a:rPr lang="pl-PL" dirty="0" err="1" smtClean="0"/>
              <a:t>lege</a:t>
            </a:r>
            <a:r>
              <a:rPr lang="pl-PL" dirty="0" smtClean="0"/>
              <a:t> moc ugody zawartej przed sądem i w związku z tym stanowi tytuł egzekucyjny,</a:t>
            </a:r>
          </a:p>
          <a:p>
            <a:pPr algn="just"/>
            <a:r>
              <a:rPr lang="pl-PL" b="1" dirty="0" smtClean="0"/>
              <a:t>Zatwierdzony prawomocnym postanowieniem sądu plan podziału funduszu ograniczenia odpowiedzialności za roszczenia morskie.</a:t>
            </a:r>
          </a:p>
          <a:p>
            <a:pPr algn="just"/>
            <a:r>
              <a:rPr lang="pl-PL" b="1" dirty="0" smtClean="0"/>
              <a:t>Plan podziału sumy uzyskanej przez egzekucję z nieruchomości,</a:t>
            </a:r>
          </a:p>
          <a:p>
            <a:pPr algn="just"/>
            <a:r>
              <a:rPr lang="pl-PL" b="1" dirty="0" smtClean="0"/>
              <a:t>Administracyjny tytuł wykonawczy,</a:t>
            </a:r>
          </a:p>
          <a:p>
            <a:pPr algn="just"/>
            <a:r>
              <a:rPr lang="pl-PL" b="1" dirty="0" smtClean="0"/>
              <a:t>Orzeczenia Komisji Regulacyjnej i ugody przed nią zawarte,</a:t>
            </a:r>
          </a:p>
          <a:p>
            <a:pPr algn="just"/>
            <a:r>
              <a:rPr lang="pl-PL" b="1" dirty="0" smtClean="0"/>
              <a:t>Bankowy tytuł egzekucyjny - </a:t>
            </a:r>
            <a:r>
              <a:rPr lang="pl-PL" dirty="0" smtClean="0"/>
              <a:t>klauzula wykonalności bankowemu tytułowi egzekucyjnemu może być nadana wyłącznie przeciwko osobie, która bezpośrednio z bankiem dokonywała czynności bankowej albo jest dłużnikiem banku z tytułu zabezpieczenia wierzytelności banku wynikającej z czynności bankowej, a ponadto złożyła pisemne oświadczenie o poddaniu się egzekucji, a roszczenie objęte tytułem wynika bezpośrednio z tej czynności bankowej.</a:t>
            </a:r>
            <a:endParaRPr lang="pl-PL" b="1" dirty="0" smtClean="0"/>
          </a:p>
          <a:p>
            <a:pPr algn="just"/>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Właściwość</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Do zadań komornika należy w szczególności wykonywanie orzeczeń sądowych w sprawach o roszczenia pieniężne i niepieniężne oraz o zabezpieczenie roszczeń, a także wykonywanie innych tytułów wykonawczych wydanych na podstawie odrębnych przepisów. Ponadto komornik może dokonywać doręczeń zawiadomień sądowych, obwieszczeń, protestów i zażaleń oraz innych dokumentów za potwierdzeniem odbioru i oznaczeniem daty, a ponadto na wniosek organizatora licytacji – sprawować urzędowy nadzór nad dobrowolnymi publicznymi licytacjami z przybiciem najniższej lub najwyższej oferty.</a:t>
            </a:r>
          </a:p>
          <a:p>
            <a:pPr algn="just"/>
            <a:r>
              <a:rPr lang="pl-PL" dirty="0" smtClean="0"/>
              <a:t>Komornik jest samodzielnym organem egzekucyjnym, jednakże podległym nadzorowi judykacyjnemu sądu rejonowego i administracyjnemu prezesa sądu rejonowego. Komornikowi przyznane zostały także uprawnienia w zakresie wydawania rozstrzygnięć, zbliżonych do czynności judykacyjnych sądu, zaliczyć można do nich m.in. wydawanie postanowień o ukaraniu grzywną, orzekanie o kosztach postępowania egzekucyjnego, o zawieszeniu czy umorzeniu tego postępowania. Obok powyższych czynności o charakterze decyzyjnym, komornik podejmuje także czynności egzekucyjne takie jak przeszukanie pomieszczeń, odbiór rzeczy i inne. </a:t>
            </a:r>
          </a:p>
          <a:p>
            <a:pPr algn="just"/>
            <a:r>
              <a:rPr lang="pl-PL" b="1" dirty="0" smtClean="0"/>
              <a:t>Komornik przy wykonywaniu czynności podlega tylko ustawom oraz orzeczeniom sądu.</a:t>
            </a:r>
            <a:endParaRPr lang="pl-PL"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4. Pozasądowe tytuły egzekucyjne </a:t>
            </a:r>
            <a:endParaRPr lang="pl-PL" dirty="0"/>
          </a:p>
        </p:txBody>
      </p:sp>
      <p:sp>
        <p:nvSpPr>
          <p:cNvPr id="3" name="Symbol zastępczy zawartości 2"/>
          <p:cNvSpPr>
            <a:spLocks noGrp="1"/>
          </p:cNvSpPr>
          <p:nvPr>
            <p:ph sz="quarter" idx="1"/>
          </p:nvPr>
        </p:nvSpPr>
        <p:spPr>
          <a:xfrm>
            <a:off x="914400" y="1447800"/>
            <a:ext cx="7772400" cy="5005536"/>
          </a:xfrm>
        </p:spPr>
        <p:txBody>
          <a:bodyPr>
            <a:normAutofit fontScale="70000" lnSpcReduction="20000"/>
          </a:bodyPr>
          <a:lstStyle/>
          <a:p>
            <a:pPr algn="just"/>
            <a:r>
              <a:rPr lang="pl-PL" b="1" dirty="0" smtClean="0"/>
              <a:t>Notarialny tytuł egzekucyjny</a:t>
            </a:r>
            <a:r>
              <a:rPr lang="pl-PL" dirty="0" smtClean="0"/>
              <a:t>, w którym dłużnik dobrowolnie poddaje się egzekucji.</a:t>
            </a:r>
          </a:p>
          <a:p>
            <a:pPr algn="just"/>
            <a:r>
              <a:rPr lang="pl-PL" dirty="0" smtClean="0"/>
              <a:t>Dłużnik może dobrowolnie poddać się egzekucji w formie aktu notarialnego w odniesieniu do następujących obowiązków: zapłaty sumy pieniężnej, uiszczenia innych rzeczy oznaczonych co do gatunku, ilościowo w akcie oznaczonych, wydanie rzeczy indywidualnie oznaczonych, lokalu, nieruchomości lub statku wpisanego do rejestru. Obecnie możliwe jest dobrowolne poddanie się egzekucji nie tylko przez dłużników osobistych, ale także rzeczowych bowiem właściciel nieruchomości, jak i wierzyciel wierzytelności obciążonej hipoteką niebędący dłużnikiem osobistym może poddać się egzekucji z obciążonej nieruchomości albo wierzytelności, w celu zaspokojenia wierzyciela hipotecznego, jeżeli wysokość wierzytelności podlegającej zaspokojeniu jest w akcie określona wprost albo oznaczona za pomocą klauzuli waloryzacyjnej, zaś akt notarialny zawiera określenie </a:t>
            </a:r>
            <a:r>
              <a:rPr lang="pl-PL" i="1" dirty="0" smtClean="0"/>
              <a:t>"zdarzenia, od którego uzależnione jest wykonanie" obowiązku, a także określony </a:t>
            </a:r>
            <a:r>
              <a:rPr lang="pl-PL" dirty="0" smtClean="0"/>
              <a:t>jest termin, do którego wierzyciel może wystąpić o nadanie temu aktowi klauzuli wykonalności.</a:t>
            </a:r>
          </a:p>
          <a:p>
            <a:pPr algn="just"/>
            <a:r>
              <a:rPr lang="pl-PL" dirty="0" smtClean="0"/>
              <a:t>Cztery wymogi, które powinien spełniać akt notarialny mający stanowić tytuł egzekucji, zaliczając do nich: sporządzenie przez notariusza w zakresie jego uprawnień i przewidzianej przez prawo formie, dokładne określenie świadczenia, dokładne oznaczenie terminu spełnienia świadczenia, wskazanie osoby wierzyciela i dłużnika, którego oświadczenie o dobrowolnym poddaniu się egzekucji musi być wypowiedziane w sposób nie nasuwający żadnych wątpliwości.</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Tytuł egzekucyjny przeciwko spółce</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Do przeprowadzenia egzekucji z majątku wspólników spółki prawa cywilnego niezbędny jest tytuł egzekucyjny wydany przeciwko wszystkim wspólnikom</a:t>
            </a:r>
            <a:r>
              <a:rPr lang="pl-PL" i="1" dirty="0" smtClean="0"/>
              <a:t>. </a:t>
            </a:r>
            <a:r>
              <a:rPr lang="pl-PL" dirty="0" smtClean="0"/>
              <a:t>Odpowiedzialność wspólników spółki cywilnej za zobowiązania zaciągnięte w ramach wspólnie prowadzonej działalności gospodarczej jest odpowiedzialnością solidarną, co oznacza możliwość dochodzenia roszczeń od wszystkich wspólników spółki cywilnej łącznie lub też od każdego ze wspólników z osobna. Rodzaj współuczestnictwa w ramach postępowania egzekucyjnego w przypadku egzekucji z majątku wspólnego wspólników spółki prawa cywilnego, które ma charakter współuczestnictwa koniecznego. </a:t>
            </a:r>
          </a:p>
          <a:p>
            <a:pPr algn="just"/>
            <a:r>
              <a:rPr lang="pl-PL" dirty="0" smtClean="0"/>
              <a:t>Jeżeli egzekucja przeciwko osobowej spółce handlowej okaże się bezskuteczna zostanie ona skierowana przeciwko jej wspólnikom odpowiadającym za zobowiązania spółki bez ograniczenia całym swoim majątkiem. Podstawą egzekucji przeciwko wspólnikom jest tytuł egzekucyjny wydany przeciwko tej spółce. </a:t>
            </a:r>
            <a:r>
              <a:rPr lang="pl-PL" i="1" dirty="0" smtClean="0"/>
              <a:t>A </a:t>
            </a:r>
            <a:r>
              <a:rPr lang="pl-PL" i="1" dirty="0" err="1" smtClean="0"/>
              <a:t>contrario</a:t>
            </a:r>
            <a:r>
              <a:rPr lang="pl-PL" dirty="0" smtClean="0"/>
              <a:t>, sąd nie nada klauzuli wykonalności przeciwko wspólnikom, którzy wprawdzie ponoszą odpowiedzialność swoim majątkiem, ale w sposób ograniczony, tj. przykładowo przeciwko  komandytariuszowi czy partnerowi w spółce partnerskiej. Problematyka możliwości wykonywania orzeczenia wobec osób, które nie zostały wymienione w tytule egzekucyjnym wiąże się z tzw. rozszerzoną prawomocnością materialną.</a:t>
            </a:r>
          </a:p>
          <a:p>
            <a:pPr algn="just"/>
            <a:endParaRPr lang="pl-PL" dirty="0" smtClean="0"/>
          </a:p>
          <a:p>
            <a:pPr algn="just"/>
            <a:endParaRPr lang="pl-PL" dirty="0" smtClean="0"/>
          </a:p>
          <a:p>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Egzekucja ze spadku </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W sytuacji, gdy za życia spadkodawcy nie doszło jeszcze do wydania tytułu egzekucyjnego, do egzekucji ze spadku niezbędne jest – aż do działu spadku, uzyskanie tytułu egzekucyjnego przeciwko wszystkim spadkobiercom. Komentowany przepis będzie miał zastosowanie jedynie w odniesieniu do sytuacji, gdy jest kilku spadkobierców, bo tylko wówczas należy przeprowadzić dział spadku.</a:t>
            </a:r>
          </a:p>
          <a:p>
            <a:r>
              <a:rPr lang="pl-PL" dirty="0" smtClean="0"/>
              <a:t>W przypadku, kiedy przeciwko spadkodawcy tytuł egzekucyjny został wydany jeszcze za jego życia, przejście obowiązków następuje poprzez nadanie klauzuli wykonalności na następców prawnych. Przejście prawa i obowiązków spadkowych na spadkobierców w toku postępowania klauzulowego lub w toku postępowania egzekucyjnego należy wykazać poprzez przedłożenie prawomocnego postanowienia o stwierdzeniu nabycia spadku. Przepis art. 779 § 2 reguluje przejście obowiązków na spadkobierców, gdy tytuł był wydany przeciwko spadkodawcy, poprzez odesłanie do przepisu art. 788 § 1 KPC.</a:t>
            </a:r>
          </a:p>
          <a:p>
            <a:pPr algn="just"/>
            <a:r>
              <a:rPr lang="pl-PL" dirty="0" smtClean="0"/>
              <a:t>Do prowadzenia egzekucji z majątku oddanego w zarząd konieczne jest uzyskanie tytułu egzekucyjnego przeciw zarządcy masy majątkowej, kuratorowi spadku lub wykonawcy testamentu. Jeśli w momencie objęcia zarządu majątkiem dłużnika tytuł egzekucyjny był już wydany przeciwko dłużnikowi, to do egzekucji wymagane jest jedynie uzyskanie klauzuli wykonalności stosownie do przepisu art. 788 KPC. Natomiast, jeżeli taki tytuł nie był jeszcze wydany przeciwko dłużnikowi, to niezbędne jest uzyskanie tytułu egzekucyjnego przeciwko osobom sprawującym pieczę nad majątkiem dłużnika.</a:t>
            </a:r>
          </a:p>
          <a:p>
            <a:pPr algn="just"/>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Nadanie klauzuli wykonalności </a:t>
            </a:r>
            <a:endParaRPr lang="pl-PL" dirty="0"/>
          </a:p>
        </p:txBody>
      </p:sp>
      <p:sp>
        <p:nvSpPr>
          <p:cNvPr id="3" name="Symbol zastępczy zawartości 2"/>
          <p:cNvSpPr>
            <a:spLocks noGrp="1"/>
          </p:cNvSpPr>
          <p:nvPr>
            <p:ph sz="quarter" idx="1"/>
          </p:nvPr>
        </p:nvSpPr>
        <p:spPr>
          <a:xfrm>
            <a:off x="914400" y="1447800"/>
            <a:ext cx="7772400" cy="5005536"/>
          </a:xfrm>
        </p:spPr>
        <p:txBody>
          <a:bodyPr>
            <a:normAutofit fontScale="55000" lnSpcReduction="20000"/>
          </a:bodyPr>
          <a:lstStyle/>
          <a:p>
            <a:pPr algn="just"/>
            <a:r>
              <a:rPr lang="pl-PL" dirty="0" smtClean="0"/>
              <a:t>Właściwość sądu w postępowaniu klauzulowym ma charakter właściwości wyłącznej. </a:t>
            </a:r>
          </a:p>
          <a:p>
            <a:pPr algn="just"/>
            <a:r>
              <a:rPr lang="pl-PL" dirty="0" smtClean="0"/>
              <a:t> Tytułom egzekucyjnym pochodzącym od sądu, co do zasady, klauzulę wykonalności nadaje sąd I instancji, przed którym sprawa się toczy lub toczyła. Ponadto w przypadku nakazów zapłaty klauzulę wykonalności nadaje ten organ, który wydał nakaz zapłaty. Natomiast sąd II instancji nadaje klauzulę dopóki akta sprawy znajdują się w tym sądzie.</a:t>
            </a:r>
          </a:p>
          <a:p>
            <a:pPr algn="just"/>
            <a:r>
              <a:rPr lang="pl-PL" dirty="0" smtClean="0"/>
              <a:t>Powyższa reguła, że sąd II instancji jest także uprawniony do nadania klauzuli wykonalności, jeśli akta sprawy znajdują się w tym sądzie nie dotyczy przypadków, o których mowa w art. 7781, art. 786, art. 787, art. 7871, art. 788 i art. 789 KPC. W przypadkach zatem, kiedy nadawanie klauzuli wykonalności ma charakter konstytutywny, bądź wykonalność tytułu jest uzależniona od zdarzenia niezwiązanego z samym tytułem (art. 786 KPC), ustawodawca zasadnie wyłączył dopuszczalność nadawania klauzuli wykonalności przez sąd II instancji. W tych sprawach w przedmiocie nadania klauzuli wykonalności powinien orzekać sąd I instancji, aby zapewnić możliwość kontroli wydanego orzeczenia przez sąd wyższej instancji</a:t>
            </a:r>
          </a:p>
          <a:p>
            <a:pPr algn="just"/>
            <a:r>
              <a:rPr lang="pl-PL" b="1" dirty="0" smtClean="0"/>
              <a:t>Sąd Najwyższy nie nadaje klauzuli wykonalności.</a:t>
            </a:r>
          </a:p>
          <a:p>
            <a:pPr algn="just"/>
            <a:r>
              <a:rPr lang="pl-PL" dirty="0" smtClean="0"/>
              <a:t>Wprawdzie jako regułę przyjęto, że czynności w sprawach o nadanie klauzuli wykonalności tytułom egzekucyjnym, o których mowa w art. 777 § 1, może wykonywać także referendarz sądowy. Jednakże wyłączną kompetencję do nadania klauzuli wykonalności tytułowi egzekucyjnemu, o którym mowa w art. 783 § 4 KPC, jak i w przypadkach określonych w art. 7781, 787, 7871, 788 oraz 789 KPC przyznano sądowi rejonowemu właściwości ogólnej dłużnika.</a:t>
            </a:r>
          </a:p>
          <a:p>
            <a:pPr algn="just"/>
            <a:r>
              <a:rPr lang="pl-PL" dirty="0" smtClean="0"/>
              <a:t>Tytułom egzekucyjnym pochodzącym od sądu administracyjnego oraz innym tytułom klauzulę wykonalności nadaje sąd rejonowy właściwości ogólnej dłużnika. W przypadku gdy właściwości tej nie da się ustalić, klauzulę nadaje sąd rejonowy, w którego okręgu ma być wszczęta egzekucja, a gdy wierzyciel zamierza wszcząć egzekucję za granicą – sąd rejonowy, w którego okręgu tytuł został sporządzony.</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Nadanie klauzuli wykonalności </a:t>
            </a:r>
            <a:endParaRPr lang="pl-PL" dirty="0"/>
          </a:p>
        </p:txBody>
      </p:sp>
      <p:sp>
        <p:nvSpPr>
          <p:cNvPr id="3" name="Symbol zastępczy zawartości 2"/>
          <p:cNvSpPr>
            <a:spLocks noGrp="1"/>
          </p:cNvSpPr>
          <p:nvPr>
            <p:ph sz="quarter" idx="1"/>
          </p:nvPr>
        </p:nvSpPr>
        <p:spPr>
          <a:xfrm>
            <a:off x="914400" y="1447800"/>
            <a:ext cx="7772400" cy="4861520"/>
          </a:xfrm>
        </p:spPr>
        <p:txBody>
          <a:bodyPr>
            <a:normAutofit fontScale="62500" lnSpcReduction="20000"/>
          </a:bodyPr>
          <a:lstStyle/>
          <a:p>
            <a:pPr algn="just"/>
            <a:r>
              <a:rPr lang="pl-PL" dirty="0" smtClean="0"/>
              <a:t>Wniosek o nadanie klauzuli wykonalności powinien zostać rozpoznany niezwłocznie, jednak nie później niż w ciągu 3 dni od dnia jego złożenia. Jest to termin instrukcyjny. </a:t>
            </a:r>
          </a:p>
          <a:p>
            <a:pPr algn="just"/>
            <a:r>
              <a:rPr lang="pl-PL" dirty="0" smtClean="0"/>
              <a:t>Sąd w postępowaniu klauzulowym nie dokonuje merytorycznej oceny zasadności wydania tytułu egzekucyjnego, lecz bada jedynie spełnienie wymogów wynikających z przepisów w zakresie nadania klauzuli wykonalności.</a:t>
            </a:r>
          </a:p>
          <a:p>
            <a:pPr algn="just"/>
            <a:r>
              <a:rPr lang="pl-PL" dirty="0" smtClean="0"/>
              <a:t>Klauzulę wykonalności nadaje sąd w składzie jednego sędziego w wyniku rozpatrzenia wniosku wierzyciela, inicjującego wszczęcie postępowania klauzulowego.</a:t>
            </a:r>
          </a:p>
          <a:p>
            <a:pPr algn="just"/>
            <a:r>
              <a:rPr lang="pl-PL" dirty="0" smtClean="0"/>
              <a:t>Z wnioskiem o nadanie klauzuli wykonalności może wystąpić wierzyciel, którym jest zarówno wierzyciel w znaczeniu </a:t>
            </a:r>
            <a:r>
              <a:rPr lang="pl-PL" dirty="0" err="1" smtClean="0"/>
              <a:t>materialnoprawnym</a:t>
            </a:r>
            <a:r>
              <a:rPr lang="pl-PL" dirty="0" smtClean="0"/>
              <a:t> (uprawniony do występowania w postępowaniu klauzulowym na mocy przepisów prawa materialnego), jak i w znaczeniu formalnym (upoważniony na mocy przepisów ustawy do wystąpienia z wnioskiem o nadanie klauzuli wykonalności na rzecz innej osoby).</a:t>
            </a:r>
          </a:p>
          <a:p>
            <a:pPr algn="just"/>
            <a:r>
              <a:rPr lang="pl-PL" dirty="0" smtClean="0"/>
              <a:t>Wniosek taki powinien spełniać wymogi dla pisma procesowego, określone w art. 126–128 KPC, a ponadto zawierać wskazanie granic przedmiotowych oraz podmiotowych klauzuli wykonalności. Sąd nadając klauzulę wykonalności musi bowiem zbadać czy w zakresie przedmiotowym i podmiotowym wskazanym przez wierzyciela nadanie klauzuli wykonalności jest dopuszczalne należy we wniosku o nadanie klauzuli wykonalności wskazać nie tylko na rzecz jakiego podmiotu klauzula wykonalności ma być nadana, ale także przeciwko jakiemu podmiotowi oraz określić w jakim zakresie tytuł egzekucyjny podlegać będzie wykonaniu. Należy we wniosku o nadanie klauzuli wykonalności wskazać nie tylko na rzecz jakiego podmiotu klauzula wykonalności ma być nadana, ale także przeciwko jakiemu podmiotowi oraz określić w jakim zakresie tytuł egzekucyjny podlegać będzie wykonaniu.</a:t>
            </a: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3. Nadanie klauzuli wykonalności z urzędu</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Nadanie klauzuli wykonalności z urzędu ma miejsce, gdy rodzaj postępowania uzasadnia prowadzenie postępowania z urzędu, np.:  przez sąd opiekuńczy, sąd w postępowaniu o zabezpieczenie spadku. </a:t>
            </a:r>
          </a:p>
          <a:p>
            <a:pPr algn="just"/>
            <a:r>
              <a:rPr lang="pl-PL" dirty="0" smtClean="0"/>
              <a:t>Sąd II instancji ma obowiązek z urzędu nadania rygoru natychmiastowej wykonalności wyrokowi sądu I instancji zasądzającemu świadczenie na rzecz pracownika lub członków jego rodziny, w stosunku do którego sąd II instancji oddalił apelację zakładu pracy oraz wyrokowi wydanemu w II instancji zasądzającemu świadczenia na rzecz pracownika lub członków jego rodziny – w dniu ogłoszenia wyroku, jednocześnie wydając uprawnionemu wyrok, zaopatrzony w klauzulę wykonalności (art. 4776 § 3 KPC).</a:t>
            </a:r>
          </a:p>
          <a:p>
            <a:pPr algn="just"/>
            <a:r>
              <a:rPr lang="pl-PL" dirty="0" smtClean="0"/>
              <a:t>Sąd z urzędu nadaje klauzulę wykonalności również tytułowi egzekucyjnemu zasądzającemu alimenty, jednocześnie doręczając wierzycielowi tytuł wykonawczy (art. 1082 KPC). </a:t>
            </a:r>
          </a:p>
          <a:p>
            <a:pPr algn="just"/>
            <a:r>
              <a:rPr lang="pl-PL" dirty="0" smtClean="0"/>
              <a:t>Sąd nadaje klauzulę wykonalności  z urzędu w przypadku, kiedy postanowienie o udzieleniu zabezpieczenia podlega wykonaniu w drodze egzekucji, chyba że z treści postanowienia o udzieleniu zabezpieczeniu wynika, iż podlega wykonaniu w inny sposób, wówczas przewodniczący z urzędu czyni jedynie wzmiankę o wykonalności (art. 743 § 2 KPC).</a:t>
            </a:r>
          </a:p>
          <a:p>
            <a:pPr algn="just"/>
            <a:r>
              <a:rPr lang="pl-PL" dirty="0" smtClean="0"/>
              <a:t>Sąd nadaje klauzulę wykonalności z urzędu także w przypadku dotyczące innych tytułów egzekucyjnych w części, w jakiej obejmuje grzywnę lub karę pieniężną orzeczoną w postępowaniu cywilnym lub koszty sądowe w sprawach cywilnych przysługujące Skarbowi Państwa. </a:t>
            </a: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Treść klauzuli wykonalności</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Postanowienie o nadaniu klauzuli orzeczeniom, o których mowa w art. 777 § 1 </a:t>
            </a:r>
            <a:r>
              <a:rPr lang="pl-PL" dirty="0" err="1" smtClean="0"/>
              <a:t>pkt</a:t>
            </a:r>
            <a:r>
              <a:rPr lang="pl-PL" dirty="0" smtClean="0"/>
              <a:t> 1 i 11 KPC (tj. w przypadku orzeczeń sądów prawomocnych lub podlegających natychmiastowemu wykonaniu, jak również ugodom zawartym przed sądem, a także orzeczeniom referendarza sądowego) jest wydawane bez spisywania odrębnej sentencji, przez umieszczenie na tytule egzekucyjnym klauzuli wykonalności i opatrzenie jej podpisem sędziego albo referendarza sądowego, który wydaje </a:t>
            </a:r>
            <a:r>
              <a:rPr lang="pl-PL" b="1" dirty="0" smtClean="0"/>
              <a:t>postanowienie</a:t>
            </a:r>
            <a:r>
              <a:rPr lang="pl-PL" dirty="0" smtClean="0"/>
              <a:t>.</a:t>
            </a:r>
          </a:p>
          <a:p>
            <a:pPr algn="just"/>
            <a:r>
              <a:rPr lang="pl-PL" dirty="0" smtClean="0"/>
              <a:t>Zasadą jest, że klauzulę wykonalności umieszcza się na tytule egzekucyjnym niezwłocznie po ogłoszeniu postanowienia o nadaniu klauzuli wykonalności, a gdy ogłoszenia nie było niezwłocznie po jego wydaniu, z zastrzeżeniem przypadków, o których mowa w art. 781 § 12 KPC, na zweryfikowanym przez sąd dokumencie uzyskanym z systemu teleinformatycznego potwierdzającym istnienie i treść tytułu egzekucyjnego. Jeżeli tytułem egzekucyjnym jest orzeczenie wydane w formie elektronicznej, to postanowienie o nadaniu klauzuli wykonalności jest wydawane bez spisywania odrębnej sentencji, przez umieszczenie klauzuli wykonalności w systemie teleinformatycznym i opatrzenie jej bezpiecznym podpisem elektronicznym sędziego albo referendarza sądowego, który wydaje postanowienie.</a:t>
            </a:r>
          </a:p>
          <a:p>
            <a:pPr algn="just"/>
            <a:endParaRPr lang="pl-PL" dirty="0" smtClean="0"/>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Treść klauzuli wykonalności </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Klauzula wykonalności powinna zawierać stwierdzenie, że tytuł egzekucyjny uprawnia do egzekucji, a ponadto w razie potrzeby – także informacje dotyczące oznaczenia świadczenia podlegającego egzekucji i zakresu egzekucji. Postanowienie o nadaniu klauzuli wykonalności oprócz wymienienia tytułu egzekucyjnego powinno wskazywać czy orzeczenie podlega wykonaniu jako prawomocne, czy jako natychmiast wykonalne. </a:t>
            </a:r>
          </a:p>
          <a:p>
            <a:pPr algn="just"/>
            <a:r>
              <a:rPr lang="pl-PL" dirty="0" smtClean="0"/>
              <a:t>Przy czym, jeżeli przepis szczególny nie stanowi inaczej, tytułowi egzekucyjnemu opiewającemu na świadczenie pieniężne w walucie obcej sąd nada klauzulę wykonalności ze zobowiązaniem komornika do przeliczenia tej kwoty na walutę polską według średniego kursu waluty obcej ogłoszonego przez Narodowy Bank Polski na dzień sporządzenia planu podziału, a jeżeli planu podziału nie sporządza się – na dzień wypłaty kwoty wierzycielowi.</a:t>
            </a:r>
          </a:p>
          <a:p>
            <a:pPr algn="just"/>
            <a:r>
              <a:rPr lang="pl-PL" dirty="0" smtClean="0"/>
              <a:t>Obecnie treść klauzuli wykonalności określa </a:t>
            </a:r>
            <a:r>
              <a:rPr lang="pl-PL" dirty="0" err="1" smtClean="0"/>
              <a:t>rozp</a:t>
            </a:r>
            <a:r>
              <a:rPr lang="pl-PL" dirty="0" smtClean="0"/>
              <a:t>. MS z 6.8.2014 r. w sprawie określenia brzmienia klauzuli wykonalności (</a:t>
            </a:r>
            <a:r>
              <a:rPr lang="pl-PL" dirty="0" err="1" smtClean="0"/>
              <a:t>Dz.U</a:t>
            </a:r>
            <a:r>
              <a:rPr lang="pl-PL" dirty="0" smtClean="0"/>
              <a:t>. z 2014 r. poz. 1092), które weszło w życie 2.9.2014 r., a zastąpiło </a:t>
            </a:r>
            <a:r>
              <a:rPr lang="pl-PL" dirty="0" err="1" smtClean="0"/>
              <a:t>rozp</a:t>
            </a:r>
            <a:r>
              <a:rPr lang="pl-PL" dirty="0" smtClean="0"/>
              <a:t>. MS z 5.4.2012 r. w sprawie określenia brzmienia klauzuli wykonalności (</a:t>
            </a:r>
            <a:r>
              <a:rPr lang="pl-PL" dirty="0" err="1" smtClean="0"/>
              <a:t>Dz.U</a:t>
            </a:r>
            <a:r>
              <a:rPr lang="pl-PL" dirty="0" smtClean="0"/>
              <a:t>. poz. 443).</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4. Nadanie klauzuli wykonalności</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Kodeks wymaga, aby do wniosku o nadanie klauzuli wykonalności tytułowi pochodzącemu od organu administracji państwowej lub sądu szczególnego, który sam nie jest uprawniony do nadania klauzuli wykonalności, wierzyciel przedłożył oprócz samego tytułu także zaświadczenie, że tytuł podlega wykonaniu.</a:t>
            </a:r>
          </a:p>
          <a:p>
            <a:pPr algn="just"/>
            <a:r>
              <a:rPr lang="pl-PL" dirty="0" smtClean="0"/>
              <a:t>W przypadkach, gdy jednym z warunków uzasadniających nadanie klauzuli wykonalności niezbędnym jest przedłożenie zaświadczenia lub dokumentu, które według ustawy organy państwowe obowiązane są wydać dłużnikowi, wierzyciel może samodzielnie żądać ich wydania. Natomiast, jeśli wierzyciel nie będzie mógł uzyskać wymaganych dokumentów lub zaświadczenia, to wierzyciel może wystąpić do sądu, aby ten zobowiązał organ państwowy do jego wydania.</a:t>
            </a:r>
          </a:p>
          <a:p>
            <a:pPr algn="just"/>
            <a:r>
              <a:rPr lang="pl-PL" dirty="0" smtClean="0"/>
              <a:t>W przypadku, gdy wykonanie tytułu egzekucyjnego uzależnione jest od zdarzenia, które udowodnić powinien wierzyciel, to nadanie klauzuli wykonalności będzie możliwe po dostarczeniu przez wierzyciela dowodu tego zdarzenia w formie dokumentu urzędowego lub prywatnego z podpisem urzędowo poświadczonym.</a:t>
            </a:r>
          </a:p>
          <a:p>
            <a:pPr algn="just"/>
            <a:r>
              <a:rPr lang="pl-PL" dirty="0" smtClean="0"/>
              <a:t>W przypadku, gdy pracodawca dobrowolnie nie dokonuje wypłaty wynagrodzenia, pomimo wydania orzeczenia przywracającego pracownika do pracy lub zawarcia ugody w tym zakresie, warunkiem nadania klauzuli wykonalności celem możliwości wszczęcia egzekucji, jest stwierdzenie przez sąd, że pracownik podjął taką pracę.</a:t>
            </a:r>
          </a:p>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1. Klauzula wykonalności przeciwko małżonkowi </a:t>
            </a:r>
            <a:endParaRPr lang="pl-PL" dirty="0"/>
          </a:p>
        </p:txBody>
      </p:sp>
      <p:sp>
        <p:nvSpPr>
          <p:cNvPr id="3" name="Symbol zastępczy zawartości 2"/>
          <p:cNvSpPr>
            <a:spLocks noGrp="1"/>
          </p:cNvSpPr>
          <p:nvPr>
            <p:ph sz="quarter" idx="1"/>
          </p:nvPr>
        </p:nvSpPr>
        <p:spPr>
          <a:xfrm>
            <a:off x="914400" y="1447800"/>
            <a:ext cx="7772400" cy="4933528"/>
          </a:xfrm>
        </p:spPr>
        <p:txBody>
          <a:bodyPr>
            <a:normAutofit fontScale="62500" lnSpcReduction="20000"/>
          </a:bodyPr>
          <a:lstStyle/>
          <a:p>
            <a:pPr algn="just"/>
            <a:r>
              <a:rPr lang="pl-PL" dirty="0" smtClean="0"/>
              <a:t>Klauzulę wykonalności można nadać także przeciwko małżonkowi osoby pozostającej w związku małżeńskim, jednakże z ograniczeniem jego odpowiedzialności do majątku objętego wspólnością majątkową, o ile wierzyciel wykaże dokumentem, że wierzytelność powstała z czynności prawnej dokonanej za zgodą małżonka dłużnika.</a:t>
            </a:r>
          </a:p>
          <a:p>
            <a:pPr algn="just"/>
            <a:r>
              <a:rPr lang="pl-PL" dirty="0" smtClean="0"/>
              <a:t>Jednym z warunków uzasadniających uwzględnienie wniosku wierzyciela o nadanie klauzuli wykonalności przeciwko osobie pozostającej w związku małżeńskim jest zgoda małżonka dłużnika na dokonanie czynności prawnej, z której powstała wierzytelność. Sąd nada klauzulę wykonalności także przeciwko małżonkowi dłużnika, jednakże z ograniczeniem jego odpowiedzialności do majątku objętego wspólnością majątkową, jeżeli zostanie wykazane przez wierzyciela dokumentem urzędowym lub prywatnym, że stwierdzona tytułem egzekucyjnym wierzytelność powstała z czynności prawnej dokonanej za zgodą małżonka dłużnika. </a:t>
            </a:r>
          </a:p>
          <a:p>
            <a:pPr algn="just"/>
            <a:r>
              <a:rPr lang="pl-PL" dirty="0" smtClean="0"/>
              <a:t>Powyższy wymóg wynika z art. 41 KRO, stosownie do którego jeżeli małżonek zaciągnął zobowiązanie za zgodą drugiego małżonka, wierzyciel może żądać zaspokojenia także z majątku wspólnego małżonków, natomiast jeśli takiej zgody nie było albo zobowiązanie nie wynika z czynności prawnej, wierzyciel mógłby żądać zaspokojenia swoich roszczeń jedynie z majątku osobistego dłużnika, z wynagrodzenia za pracę lub dochodów uzyskanych przez dłużnika z innej działalności zarobkowej, jak też z korzyści uzyskanych z jego praw, a gdy wierzytelność powstała w związku z prowadzeniem przedsiębiorstwa, także z przedmiotów majątkowych wchodzących w skład przedsiębiorstwa.</a:t>
            </a:r>
          </a:p>
          <a:p>
            <a:pPr algn="just"/>
            <a:r>
              <a:rPr lang="pl-PL" dirty="0" smtClean="0"/>
              <a:t>Sąd nadając klauzulę wykonalności przeciwko małżonkowi dłużnika jedynie wskazuje, że jest ona ograniczona do składników majątkowych objętych wspólnością majątkową. Natomiast nie określa szczegółowo, jakie to są składniki majątkowe.</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Nadzór judykacyjny</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buNone/>
            </a:pPr>
            <a:r>
              <a:rPr lang="pl-PL" dirty="0" smtClean="0"/>
              <a:t>Czynności nadzorcze nad działalnością komornika sądowego polegają na sprawowaniu nadzoru  judykacyjnego  nad czynnościami dokonywanymi przez komornika sądowego sprawuje sąd, który w ramach czynności nadzorczych jest uprawniony do:</a:t>
            </a:r>
          </a:p>
          <a:p>
            <a:pPr marL="514350" indent="-514350" algn="just">
              <a:buFont typeface="+mj-lt"/>
              <a:buAutoNum type="arabicPeriod"/>
            </a:pPr>
            <a:r>
              <a:rPr lang="pl-PL" dirty="0" smtClean="0"/>
              <a:t>rozpoznawania wniesionych środków zaskarżenia;</a:t>
            </a:r>
          </a:p>
          <a:p>
            <a:pPr marL="514350" indent="-514350" algn="just">
              <a:buFont typeface="+mj-lt"/>
              <a:buAutoNum type="arabicPeriod"/>
            </a:pPr>
            <a:r>
              <a:rPr lang="pl-PL" dirty="0" smtClean="0"/>
              <a:t>wydawania z urzędu zarządzeń zmierzających do zapewnienia należytego wykonywania egzekucji oraz nakazujących usunięcie spostrzeżonych uchybień (art. 759 § 2 KPC);</a:t>
            </a:r>
          </a:p>
          <a:p>
            <a:pPr marL="514350" indent="-514350" algn="just">
              <a:buFont typeface="+mj-lt"/>
              <a:buAutoNum type="arabicPeriod"/>
            </a:pPr>
            <a:r>
              <a:rPr lang="pl-PL" dirty="0" smtClean="0"/>
              <a:t>polecenia komornikowi usunięcia niedokładności lub wadliwości stwierdzonych w toku postępowania egzekucyjnego z nieruchomości (art. 960 </a:t>
            </a:r>
            <a:r>
              <a:rPr lang="pl-PL" dirty="0" err="1" smtClean="0"/>
              <a:t>zd</a:t>
            </a:r>
            <a:r>
              <a:rPr lang="pl-PL" dirty="0" smtClean="0"/>
              <a:t>. 2 KPC);</a:t>
            </a:r>
          </a:p>
          <a:p>
            <a:pPr marL="514350" indent="-514350" algn="just">
              <a:buFont typeface="+mj-lt"/>
              <a:buAutoNum type="arabicPeriod"/>
            </a:pPr>
            <a:r>
              <a:rPr lang="pl-PL" dirty="0" smtClean="0"/>
              <a:t>uczestniczenia i sprawowania nadzoru na prawidłowością przebiegu licytacji z nieruchomości (art. 972 KPC);</a:t>
            </a:r>
          </a:p>
          <a:p>
            <a:pPr marL="514350" indent="-514350" algn="just">
              <a:buFont typeface="+mj-lt"/>
              <a:buAutoNum type="arabicPeriod"/>
            </a:pPr>
            <a:r>
              <a:rPr lang="pl-PL" dirty="0" smtClean="0"/>
              <a:t>weryfikacji, a także zmiany lub uzupełnienia sporządzonego przez komornika projektu planu podziału sumy uzyskanej z egzekucji z nieruchomości (art. 1035 </a:t>
            </a:r>
            <a:r>
              <a:rPr lang="pl-PL" dirty="0" err="1" smtClean="0"/>
              <a:t>zd</a:t>
            </a:r>
            <a:r>
              <a:rPr lang="pl-PL" dirty="0" smtClean="0"/>
              <a:t>. 2 KPC).</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2. Klauzula wykonalności przeciwko małżonkowi </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Fakt zawarcia umowy majątkowej małżeńskiej nie stanowi przeszkody do nadania klauzuli wykonalności przeciwko małżonkowi dłużnika oraz prowadzenia następnie na podstawie tak powstałego tytułu wykonawczego egzekucji do tych składników, które należałyby do majątku wspólnego, gdyby umowy majątkowej nie zawarto.</a:t>
            </a:r>
          </a:p>
          <a:p>
            <a:pPr algn="just"/>
            <a:r>
              <a:rPr lang="pl-PL" dirty="0" smtClean="0"/>
              <a:t>Klauzulę wykonalności przeciwko małżonkowi dłużnika sąd nada z ograniczeniem jego odpowiedzialności do przedsiębiorstwa wchodzącego w skład majątku wspólnego małżonków, gdy wierzyciel wykaże dokumentem, że wierzytelność powstała w związku z prowadzeniem przedsiębiorstwa.</a:t>
            </a:r>
          </a:p>
          <a:p>
            <a:pPr algn="just"/>
            <a:r>
              <a:rPr lang="pl-PL" dirty="0" smtClean="0"/>
              <a:t>W sytuacji, gdyby dłużnik zawarł umowę majątkową małżeńską, na podstawie której przedmioty stanowiące majątek wspólny zostałyby wyłączone ze wspólności ustawowej, to wówczas sąd nada klauzulę przeciwko małżonkowi dłużnika, jednakże z ograniczeniem jego odpowiedzialności do wskazanych przedmiotów majątkowych.</a:t>
            </a:r>
          </a:p>
          <a:p>
            <a:pPr algn="just"/>
            <a:r>
              <a:rPr lang="pl-PL" dirty="0" smtClean="0"/>
              <a:t>Nadanie klauzuli wykonalności przeciwko małżonkowi dłużnika pomimo zawarcia umowy majątkowej małżeńskiej nie stanowi przeszkody do podjęcia obrony przez małżonka dłużnika poprzez wytoczenie powództwa </a:t>
            </a:r>
            <a:r>
              <a:rPr lang="pl-PL" dirty="0" err="1" smtClean="0"/>
              <a:t>przeciwegzekucyjnego</a:t>
            </a:r>
            <a:r>
              <a:rPr lang="pl-PL" dirty="0" smtClean="0"/>
              <a:t>, jeżeli umowa majątkowa małżeńska była skuteczna wobec wierzyciela.</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Przejście praw i obowiązków</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Postępowanie egzekucyjne musi być prowadzone zgodnie z zakresem przedmiotowym i podmiotowym tytułu wykonawczego, a zatem, jeżeli nastąpią zmiany podmiotowe w zarówno przed wszczęciem postępowania Egzekucyjnego, jak i w trakcie prowadzonego postępowania egzekucyjnego, to dla prawidłowego przebiegu egzekucji niezbędnym będzie uzyskanie klauzuli wykonalności na rzecz aktualnie egzekwującego lub egzekwowanego podmiotu.</a:t>
            </a:r>
          </a:p>
          <a:p>
            <a:pPr algn="just"/>
            <a:r>
              <a:rPr lang="pl-PL" dirty="0" smtClean="0"/>
              <a:t>Przejście uprawnień lub obowiązków rozumiane jest jako wszelkie zamiany związane z prawem rozporządzania mieniem.</a:t>
            </a:r>
          </a:p>
          <a:p>
            <a:pPr algn="just"/>
            <a:r>
              <a:rPr lang="pl-PL" dirty="0" smtClean="0"/>
              <a:t>Przepis art. 788 § 1 KPC wymaga przedłożenia dokumentów, potwierdzających przeniesienie uprawnień wynikających z prawa materialnego, a więc przedłożenia dowodów potwierdzających następstwo prawne.</a:t>
            </a:r>
          </a:p>
          <a:p>
            <a:pPr algn="just"/>
            <a:r>
              <a:rPr lang="pl-PL" dirty="0" smtClean="0"/>
              <a:t>Nabywca przedsiębiorstwa lub gospodarstwa rolnego, jeżeli tytuł egzekucyjny uprawomocnił się przed ich nabyciem, celem uzyskania klauzuli wykonalności powinien wykazać przejście uprawnień dokumentem.</a:t>
            </a:r>
          </a:p>
          <a:p>
            <a:pPr algn="just"/>
            <a:r>
              <a:rPr lang="pl-PL" dirty="0" smtClean="0"/>
              <a:t>W przypadku, gdy wierzyciel napotyka trudności z uzyskaniem dokumentu stwierdzającego zbycie przedsiębiorstwa lub gospodarstwa rolnego, sąd może wysłuchać nabywcę. W razie przyznania okoliczności nabycia sąd nada klauzulę wykonalności bez okazywania dokumentu stwierdzającego nabycie.</a:t>
            </a:r>
          </a:p>
          <a:p>
            <a:pPr algn="just"/>
            <a:r>
              <a:rPr lang="pl-PL" dirty="0" smtClean="0"/>
              <a:t>Podstawą przeprowadzenia egzekucji przeciwko nabywcy przedsiębiorstwa lub gospodarstwa rolnego może być tytuł egzekucyjny wystawiony przeciwko zbywcy, o ile wierzyciel wniosek o wszczęcie egzekucji złożył w terminie miesiąca od dnia nabycia przedsiębiorstwa lub gospodarstwa rolnego.</a:t>
            </a: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Tytuł wykonawczy skuteczny </a:t>
            </a:r>
            <a:r>
              <a:rPr lang="pl-PL" i="1" dirty="0" smtClean="0"/>
              <a:t>erga </a:t>
            </a:r>
            <a:r>
              <a:rPr lang="pl-PL" i="1" dirty="0" err="1" smtClean="0"/>
              <a:t>omnes</a:t>
            </a:r>
            <a:r>
              <a:rPr lang="pl-PL" i="1" dirty="0" smtClean="0"/>
              <a:t> </a:t>
            </a:r>
            <a:endParaRPr lang="pl-PL" i="1"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W przypadku, gdy z tytułu wykonawczego wynika uprawnienie wierzyciela do żądania wydania nieruchomości, statku lub do opróżnienia pomieszczenia, może on prowadzić egzekucję w celu uzyskania ochrony w drodze przymusu państwowego przeciwko każdemu, kto uzyskał władanie nad tymi rzeczami po wszczęciu postępowania, w którym wydano tytuł egzekucyjny. </a:t>
            </a:r>
          </a:p>
          <a:p>
            <a:pPr algn="just"/>
            <a:r>
              <a:rPr lang="pl-PL" dirty="0" smtClean="0"/>
              <a:t>Tytuł wykonawczy skuteczny </a:t>
            </a:r>
            <a:r>
              <a:rPr lang="pl-PL" i="1" dirty="0" smtClean="0"/>
              <a:t>erga </a:t>
            </a:r>
            <a:r>
              <a:rPr lang="pl-PL" i="1" dirty="0" err="1" smtClean="0"/>
              <a:t>omnes</a:t>
            </a:r>
            <a:r>
              <a:rPr lang="pl-PL" i="1" dirty="0" smtClean="0"/>
              <a:t> </a:t>
            </a:r>
            <a:r>
              <a:rPr lang="pl-PL" dirty="0" smtClean="0"/>
              <a:t>upoważnia do prowadzenia egzekucji nie tylko przeciwko dłużnikowi, ale także przeciwko jego domownikom, krewnym i innym osobom reprezentującym jego prawa.</a:t>
            </a:r>
          </a:p>
          <a:p>
            <a:pPr algn="just"/>
            <a:r>
              <a:rPr lang="pl-PL" dirty="0" smtClean="0"/>
              <a:t>W przypadku skierowania przeciwko osobie władającej nieruchomością, statkiem czy zajmującej pomieszczenia egzekucji przez wierzyciela legitymującego się tytułem wykonawczym skutecznym </a:t>
            </a:r>
            <a:r>
              <a:rPr lang="pl-PL" i="1" dirty="0" smtClean="0"/>
              <a:t>erga </a:t>
            </a:r>
            <a:r>
              <a:rPr lang="pl-PL" i="1" dirty="0" err="1" smtClean="0"/>
              <a:t>omnes</a:t>
            </a:r>
            <a:r>
              <a:rPr lang="pl-PL" i="1" dirty="0" smtClean="0"/>
              <a:t>, osoba taka </a:t>
            </a:r>
            <a:r>
              <a:rPr lang="pl-PL" dirty="0" smtClean="0"/>
              <a:t>powinna zgłosić zarzut posiadania prawa do władania przedmiotem egzekucji, które jest skuteczne wobec wierzyciela.</a:t>
            </a:r>
          </a:p>
          <a:p>
            <a:pPr algn="just"/>
            <a:r>
              <a:rPr lang="pl-PL" dirty="0" smtClean="0"/>
              <a:t>W przypadku gdy dłużnik twierdzi, że przysługuje mu prawo skuteczne wobec wierzyciela komornik wstrzyma się z czynnościami egzekucyjnymi, pouczając dłużnika, że może w terminie tygodnia wystąpić do sądu z powództwem o pozbawienie w stosunku do niego wykonalności tytułu wykonawczego i o zabezpieczenie tego powództwa przez zawieszenie postępowania egzekucyjnego.</a:t>
            </a:r>
          </a:p>
          <a:p>
            <a:pPr algn="just"/>
            <a:r>
              <a:rPr lang="pl-PL" dirty="0" smtClean="0"/>
              <a:t>W przypadku, gdy następca prawny ponosi odpowiedzialność tylko z określonych przedmiotów lub do wysokości ich wartości, to w klauzuli wykonalności należy zastrzec na jego rzecz prawo powoływania się w toku postępowania egzekucyjnego na ograniczoną odpowiedzialność.</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Dalszy TW i ponowne wydanie TW </a:t>
            </a:r>
            <a:endParaRPr lang="pl-PL" dirty="0"/>
          </a:p>
        </p:txBody>
      </p:sp>
      <p:sp>
        <p:nvSpPr>
          <p:cNvPr id="3" name="Symbol zastępczy zawartości 2"/>
          <p:cNvSpPr>
            <a:spLocks noGrp="1"/>
          </p:cNvSpPr>
          <p:nvPr>
            <p:ph sz="quarter" idx="1"/>
          </p:nvPr>
        </p:nvSpPr>
        <p:spPr/>
        <p:txBody>
          <a:bodyPr>
            <a:normAutofit fontScale="85000" lnSpcReduction="10000"/>
          </a:bodyPr>
          <a:lstStyle/>
          <a:p>
            <a:pPr algn="just"/>
            <a:r>
              <a:rPr lang="pl-PL" dirty="0" smtClean="0"/>
              <a:t>Wydanie dalszego tytułu wykonawczego następuje na wniosek wierzyciela, który decyduje się na wszczęcie postępowania egzekucyjnego i prowadzenie egzekucji w stosunku do kilku dłużników lub wobec różnych  składników majątkowych danego dłużnika. Sąd wydając dalszy tytuł wykonawczy (poprzez sporządzenie odpisu) powinien wskazać, w jakim celu jest on wydawany, a więc czy chodzi o prowadzenie egzekucji przeciwko innym osobom czy też o egzekucję z innych niż dotychczasowe składniki majątkowe dłużnika.</a:t>
            </a:r>
          </a:p>
          <a:p>
            <a:pPr algn="just"/>
            <a:r>
              <a:rPr lang="pl-PL" dirty="0" smtClean="0"/>
              <a:t>Postępowanie o wydanie ponownego tytułu wykonawczego jest dwuetapowe, w pierwszym etapie sąd przeprowadza</a:t>
            </a:r>
          </a:p>
          <a:p>
            <a:pPr algn="just"/>
            <a:r>
              <a:rPr lang="pl-PL" dirty="0" smtClean="0"/>
              <a:t>postępowanie wyjaśniające co do faktu utraty tytułu wykonawczego, zaś w drugim wydaje postanowienie</a:t>
            </a:r>
          </a:p>
          <a:p>
            <a:pPr algn="just"/>
            <a:r>
              <a:rPr lang="pl-PL" dirty="0" smtClean="0"/>
              <a:t>w przedmiocie wydania ponownego tytułu wykonawczego lub o oddaleniu wniosku</a:t>
            </a:r>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Zażalenie</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Postanowienie w przedmiocie nadania klauzuli wykonalności podlega zaskarżeniu w formie zażalenia.</a:t>
            </a:r>
          </a:p>
          <a:p>
            <a:pPr algn="just"/>
            <a:r>
              <a:rPr lang="pl-PL" dirty="0" smtClean="0"/>
              <a:t>Uprawnienie do weryfikacji prawidłowości rozstrzygnięć wydanych w postępowaniu klauzulowym przysługuje zarówno wierzycielowi, jak i osobom, przeciwko którym została nadana klauzula wykonalności. Dopuszczalne jest zaskarżenie postanowień co do nadania klauzuli wykonalności, a więc zarówno uwzględniających wniosek, jak i oddalających wniosek, przy uwzględnieniu, że zażalenie na nadanie przysługuje podmiotowi, wobec którego klauzula została wydana, natomiast na odmowę, ale także, po noweli, na nadanie klauzuli wierzycielowi.</a:t>
            </a:r>
          </a:p>
          <a:p>
            <a:pPr algn="just"/>
            <a:r>
              <a:rPr lang="pl-PL" dirty="0" smtClean="0"/>
              <a:t>Rodzaj środka zaskarżenia, z jakiego można skorzystać w postępowaniu w przedmiocie nadania klauzuli wykonalności uzależniony jest od tego, jaki organ rozpoznawał wniosek. W przypadku wydania postanowienia przez sąd, środkiem do weryfikacji rozstrzygnięcia będzie zażalenie. Orzeczenia wydane przez referendarza sądowego, a więc także rozstrzygnięcia co do nadania klauzuli wykonalności podlegają zaskarżeniu w drodze skargi na orzeczenie referendarza.</a:t>
            </a:r>
          </a:p>
          <a:p>
            <a:pPr algn="just"/>
            <a:r>
              <a:rPr lang="pl-PL" dirty="0" smtClean="0"/>
              <a:t>Zażalenie natomiast nie przysługuje, gdy tytuł wykonawczy został wyegzekwowany, gdyż zażalenie stanowi środek zaskarżenia, mający uniemożliwić wykonanie tytułu egzekucyjnego.</a:t>
            </a:r>
          </a:p>
          <a:p>
            <a:pPr algn="just"/>
            <a:r>
              <a:rPr lang="pl-PL" dirty="0" smtClean="0"/>
              <a:t>Termin do skorzystania z prawa zaskarżenia w przypadku wierzyciela należy liczyć od dnia doręczenia mu postanowienia oddalającego wniosek w całości lub w części, a dla dłużnika od momentu doręczenia zawiadomienia o wszczęciu postępowania egzekucyjnego lub podjęcia  wiadomości o czynnościach egzekucyjnych.</a:t>
            </a:r>
          </a:p>
          <a:p>
            <a:endParaRPr lang="pl-PL" dirty="0" smtClean="0"/>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Zażalenie</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dirty="0" smtClean="0"/>
              <a:t>W zakresie wymogów, jakie powinno spełniać zażalenie należy odpowiednio stosować przepis art. 394 i n. w zw. z art. 13 § 2 KPC.</a:t>
            </a:r>
          </a:p>
          <a:p>
            <a:r>
              <a:rPr lang="pl-PL" dirty="0" smtClean="0"/>
              <a:t>Zarzuty mogą dotyczyć tego, że klauzula wykonalności została nadana:</a:t>
            </a:r>
          </a:p>
          <a:p>
            <a:pPr>
              <a:buNone/>
            </a:pPr>
            <a:r>
              <a:rPr lang="pl-PL" dirty="0" smtClean="0"/>
              <a:t>1) rozstrzygnięciu, które nie stanowi tytułu egzekucyjnego wymienionego w art. 777 KPC,</a:t>
            </a:r>
          </a:p>
          <a:p>
            <a:pPr>
              <a:buNone/>
            </a:pPr>
            <a:r>
              <a:rPr lang="pl-PL" dirty="0" smtClean="0"/>
              <a:t>2) przeciwko lub na rzecz osób niewskazanych w tytule egzekucyjnym,</a:t>
            </a:r>
          </a:p>
          <a:p>
            <a:pPr>
              <a:buNone/>
            </a:pPr>
            <a:r>
              <a:rPr lang="pl-PL" dirty="0" smtClean="0"/>
              <a:t>3) pomimo niedopełnienia wymogów wynikających z przepisów prawa,</a:t>
            </a:r>
          </a:p>
          <a:p>
            <a:pPr>
              <a:buNone/>
            </a:pPr>
            <a:r>
              <a:rPr lang="pl-PL" dirty="0" smtClean="0"/>
              <a:t>4) pomimo, iż tytuł egzekucyjny został zmieniony, uchylony,</a:t>
            </a:r>
          </a:p>
          <a:p>
            <a:pPr>
              <a:buNone/>
            </a:pPr>
            <a:r>
              <a:rPr lang="pl-PL" dirty="0" smtClean="0"/>
              <a:t>5) w przypadku bankowych i notarialnych tytułów egzekucyjnych upłynął termin na złożenie wniosku przez wierzyciela.</a:t>
            </a:r>
          </a:p>
          <a:p>
            <a:r>
              <a:rPr lang="pl-PL" dirty="0" smtClean="0"/>
              <a:t>Ponadto, podstawą zaskarżenia może być także zarzut, że sąd wyszedł poza granice kognicji sądu w postępowaniu klauzulowym. </a:t>
            </a: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Powództwo opozycyjne</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Powództwo o pozbawienie wykonalności tytułu wykonawczego jest jedną z form merytorycznej obrony dłużnika przed egzekucją. Powództwo opozycyjne nie służy ponownemu merytorycznemu rozpoznaniu sprawy zakończonej prawomocnym orzeczeniem. Wytaczając powództwo opozycyjne dłużnik powinien wykazać, że tytuł wykonawczy nie odpowiada istotnemu i rzeczywistemu stanowi rzeczy powództwa opozycyjnego nie jest dopuszczalna merytoryczna zmiana uprzednio wydanego prawomocnego orzeczenia w oparciu o art. 840 KPC.</a:t>
            </a:r>
          </a:p>
          <a:p>
            <a:pPr algn="just"/>
            <a:r>
              <a:rPr lang="pl-PL" dirty="0" smtClean="0"/>
              <a:t>Dłużnik, w celu ochrony swych praw może skorzystać z prawa do wytoczenia:</a:t>
            </a:r>
          </a:p>
          <a:p>
            <a:pPr algn="just">
              <a:buNone/>
            </a:pPr>
            <a:r>
              <a:rPr lang="pl-PL" dirty="0" smtClean="0"/>
              <a:t>1) powództwa o pozbawienie tytułu wykonawczego wykonalności (w całości lub w części, jak też ograniczenia),</a:t>
            </a:r>
          </a:p>
          <a:p>
            <a:pPr algn="just">
              <a:buNone/>
            </a:pPr>
            <a:r>
              <a:rPr lang="pl-PL" dirty="0" smtClean="0"/>
              <a:t>2) powództwa o ustalenie nieistnienia należności,</a:t>
            </a:r>
          </a:p>
          <a:p>
            <a:pPr algn="just">
              <a:buNone/>
            </a:pPr>
            <a:r>
              <a:rPr lang="pl-PL" dirty="0" smtClean="0"/>
              <a:t>3) umorzenie postępowania egzekucyjnego zarówno sądowego, jak i administracyjnego</a:t>
            </a:r>
          </a:p>
          <a:p>
            <a:pPr algn="just"/>
            <a:r>
              <a:rPr lang="pl-PL" dirty="0" smtClean="0"/>
              <a:t>Małżonek dłużnika z momentem nadania przeciwko niemu klauzuli wykonalności staje się dłużnikiem egzekwowanym, w związku z tym może także skorzystać ze środków obrony przysługujących dłużnikowi. Przysługuje mu zatem prawo do wytoczenia powództwa opozycyjnego i wnoszenia o pozbawienie wykonalności tytułu wykonawczego w całości lub w części albo jego ograniczenia, jeżeli wykaże, że egzekwowane świadczenie wierzycielowi nie należy się.</a:t>
            </a: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Powództwa o pozbawienie tytułu wykonawczego wykonalności</a:t>
            </a:r>
            <a:endParaRPr lang="pl-PL" dirty="0"/>
          </a:p>
        </p:txBody>
      </p:sp>
      <p:sp>
        <p:nvSpPr>
          <p:cNvPr id="3" name="Symbol zastępczy zawartości 2"/>
          <p:cNvSpPr>
            <a:spLocks noGrp="1"/>
          </p:cNvSpPr>
          <p:nvPr>
            <p:ph sz="quarter" idx="1"/>
          </p:nvPr>
        </p:nvSpPr>
        <p:spPr/>
        <p:txBody>
          <a:bodyPr>
            <a:normAutofit fontScale="77500" lnSpcReduction="20000"/>
          </a:bodyPr>
          <a:lstStyle/>
          <a:p>
            <a:r>
              <a:rPr lang="pl-PL" dirty="0" smtClean="0"/>
              <a:t>Przyjęta przez dłużnika obrona może przybierać materialny lub formalny charakter, w zależności od złożonego</a:t>
            </a:r>
          </a:p>
          <a:p>
            <a:r>
              <a:rPr lang="pl-PL" dirty="0" smtClean="0"/>
              <a:t>zarzutu.</a:t>
            </a:r>
          </a:p>
          <a:p>
            <a:r>
              <a:rPr lang="pl-PL" dirty="0" smtClean="0"/>
              <a:t>Dłużnik może w drodze powództwa wnosić o pozbawienie wykonalności tytułu wykonawczego w </a:t>
            </a:r>
            <a:r>
              <a:rPr lang="pl-PL" dirty="0" smtClean="0"/>
              <a:t>całości lub </a:t>
            </a:r>
            <a:r>
              <a:rPr lang="pl-PL" dirty="0" smtClean="0"/>
              <a:t>w części, albo o jego ograniczenie w przypadku, gdy:</a:t>
            </a:r>
          </a:p>
          <a:p>
            <a:pPr>
              <a:buNone/>
            </a:pPr>
            <a:r>
              <a:rPr lang="pl-PL" dirty="0" smtClean="0"/>
              <a:t>1) zaprzeczy zdarzeniom, na których oparto wydanie klauzuli wykonalności, kwestionując bądź istnienie obowiązku stwierdzonego tytułem egzekucyjnym </a:t>
            </a:r>
            <a:r>
              <a:rPr lang="pl-PL" u="sng" dirty="0" smtClean="0"/>
              <a:t>niebędącym orzeczeniem sądu</a:t>
            </a:r>
            <a:r>
              <a:rPr lang="pl-PL" dirty="0" smtClean="0"/>
              <a:t>, albo przejście obowiązku mimo istnienia formalnego dokumentu stwierdzającego to przejście,</a:t>
            </a:r>
          </a:p>
          <a:p>
            <a:pPr>
              <a:buNone/>
            </a:pPr>
            <a:r>
              <a:rPr lang="pl-PL" dirty="0" smtClean="0"/>
              <a:t>2) podniesie zarzut, iż po powstaniu tytułu egzekucyjnego nastąpiło zdarzenie, wskutek którego zobowiązanie wygasło albo nie może być egzekwowane,</a:t>
            </a:r>
          </a:p>
          <a:p>
            <a:pPr>
              <a:buNone/>
            </a:pPr>
            <a:r>
              <a:rPr lang="pl-PL" dirty="0" smtClean="0"/>
              <a:t>3) podniesie zarzut wystąpienia zdarzeń, po zamknięciu rozprawy, wskutek których doszło do wygaśnięcia zobowiązania lub spełnienia świadczenia, jeżeli tytułem egzekucyjnym jest orzeczenie sądowe.</a:t>
            </a:r>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Powództwo opozycyjne</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dirty="0" smtClean="0"/>
              <a:t>Dłużnik oraz małżonek dłużnika, przeciwko któremu sąd nadał klauzulę wykonalności może bronić się przed prowadzeniem przeciwko niemu egzekucji zarzutem wyłączenia lub ograniczenia odpowiedzialności na podstawie umowy majątkowej małżeńskiej poprzez wytoczenie powództwa o pozbawienie tytułu wykonawczego klauzuli wykonalności.</a:t>
            </a:r>
          </a:p>
          <a:p>
            <a:pPr algn="just"/>
            <a:r>
              <a:rPr lang="pl-PL" dirty="0" smtClean="0"/>
              <a:t>Ochrona praw dłużnika poprzez wytoczenie powództwa opozycyjnego ma odpowiednie zastosowanie także do tytułów egzekucyjnych, którym nie nadaje się klauzuli wykonalności, tj.: </a:t>
            </a:r>
          </a:p>
          <a:p>
            <a:pPr algn="just">
              <a:buNone/>
            </a:pPr>
            <a:r>
              <a:rPr lang="pl-PL" dirty="0" smtClean="0"/>
              <a:t>1) prawomocnych postanowień sądu lub komornika w przedmiocie ukarania grzywną,</a:t>
            </a:r>
          </a:p>
          <a:p>
            <a:pPr algn="just">
              <a:buNone/>
            </a:pPr>
            <a:r>
              <a:rPr lang="pl-PL" dirty="0" smtClean="0"/>
              <a:t>2) prawomocnych postanowień komornika w przedmiocie kosztów egzekucji,</a:t>
            </a:r>
          </a:p>
          <a:p>
            <a:pPr algn="just">
              <a:buNone/>
            </a:pPr>
            <a:r>
              <a:rPr lang="pl-PL" dirty="0" smtClean="0"/>
              <a:t>3) orzeczeń sądów administracyjnych o ukaraniu grzywną.</a:t>
            </a:r>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3. Powództwo opozycyjne</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Powództwa </a:t>
            </a:r>
            <a:r>
              <a:rPr lang="pl-PL" dirty="0" err="1" smtClean="0"/>
              <a:t>przeciwegzekucyjne</a:t>
            </a:r>
            <a:r>
              <a:rPr lang="pl-PL" dirty="0" smtClean="0"/>
              <a:t> należy wytaczać przed sąd właściwy rzeczowo, w którego okręgu prowadzona jest egzekucja. Wytaczając powództwo </a:t>
            </a:r>
            <a:r>
              <a:rPr lang="pl-PL" dirty="0" err="1" smtClean="0"/>
              <a:t>przeciwegzekucyjne</a:t>
            </a:r>
            <a:r>
              <a:rPr lang="pl-PL" dirty="0" smtClean="0"/>
              <a:t> powód powinien w pozwie zgłosić wszystkie zarzuty, pod rygorem ich utraty.</a:t>
            </a:r>
          </a:p>
          <a:p>
            <a:pPr algn="just"/>
            <a:r>
              <a:rPr lang="pl-PL" dirty="0" smtClean="0"/>
              <a:t>Artykuł 843 § 1 KPC wyłącza dopuszczalność wyboru innego właściwego miejscowo sądu niż ten, przed którym toczy się postępowanie egzekucyjne . Kodeks w przypadku powództw </a:t>
            </a:r>
            <a:r>
              <a:rPr lang="pl-PL" dirty="0" err="1" smtClean="0"/>
              <a:t>przeciwegzekucyjnych</a:t>
            </a:r>
            <a:r>
              <a:rPr lang="pl-PL" dirty="0" smtClean="0"/>
              <a:t> wprowadził właściwość wyłączną, a zatem nie jest dopuszczalne przyjęcie innej właściwości sądu w drodze umowy (tzw. niedopuszczalność </a:t>
            </a:r>
            <a:r>
              <a:rPr lang="pl-PL" i="1" dirty="0" err="1" smtClean="0"/>
              <a:t>prorogatio</a:t>
            </a:r>
            <a:r>
              <a:rPr lang="pl-PL" i="1" dirty="0" smtClean="0"/>
              <a:t> </a:t>
            </a:r>
            <a:r>
              <a:rPr lang="pl-PL" i="1" dirty="0" err="1" smtClean="0"/>
              <a:t>fori</a:t>
            </a:r>
            <a:r>
              <a:rPr lang="pl-PL" i="1" dirty="0" smtClean="0"/>
              <a:t> z art. 46 KPC), a także skorzystanie </a:t>
            </a:r>
            <a:r>
              <a:rPr lang="pl-PL" dirty="0" smtClean="0"/>
              <a:t>z właściwości przemiennej. </a:t>
            </a:r>
            <a:r>
              <a:rPr lang="pl-PL" b="1" dirty="0" smtClean="0"/>
              <a:t>Jedynie w sytuacji gdy postępowanie egzekucyjne nie zostało jeszcze wszczęte, to w sprawach o pozbawienie </a:t>
            </a:r>
            <a:r>
              <a:rPr lang="pl-PL" dirty="0" smtClean="0"/>
              <a:t>wykonalności tytułu wykonawczego właściwość sądu ustala się według właściwości ogólnej.</a:t>
            </a:r>
          </a:p>
          <a:p>
            <a:pPr algn="just"/>
            <a:r>
              <a:rPr lang="pl-PL" dirty="0" smtClean="0"/>
              <a:t>W art. 843 § 3 KPC zastrzeżone zostało, że powód wytaczając powództwo </a:t>
            </a:r>
            <a:r>
              <a:rPr lang="pl-PL" dirty="0" err="1" smtClean="0"/>
              <a:t>przeciwegzekucyjne</a:t>
            </a:r>
            <a:r>
              <a:rPr lang="pl-PL" dirty="0" smtClean="0"/>
              <a:t> powinien już w pozwie podać wszystkie zarzuty, jakie w tym czasie mógł zgłosić, pod rygorem utraty prawa skorzystania z nich w dalszym postępowaniu.</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Nadzór administracyjny </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buNone/>
            </a:pPr>
            <a:r>
              <a:rPr lang="pl-PL" dirty="0" smtClean="0"/>
              <a:t>Nadzór administracyjny nad komornikami sądowymi sprawują:</a:t>
            </a:r>
          </a:p>
          <a:p>
            <a:pPr algn="just"/>
            <a:r>
              <a:rPr lang="pl-PL" dirty="0" smtClean="0"/>
              <a:t>Prezes sądu rejonowego przy którym działa komornik, sprawuje nadzór administracyjny nad formalną poprawnością działalności komornika w zakresie:</a:t>
            </a:r>
          </a:p>
          <a:p>
            <a:pPr marL="514350" indent="-514350" algn="just">
              <a:buAutoNum type="arabicParenR"/>
            </a:pPr>
            <a:r>
              <a:rPr lang="pl-PL" dirty="0" smtClean="0"/>
              <a:t>szybkości, sprawności i rzetelności postępowania poprzez badanie czy w konkretnych sprawach nie zachodzi nieuzasadniona przewlekłość w podejmowaniu czynności, przy czym nadzór nie może wkraczać w działania podlegające nadzorowi sądu;</a:t>
            </a:r>
          </a:p>
          <a:p>
            <a:pPr marL="514350" indent="-514350" algn="just">
              <a:buAutoNum type="arabicParenR"/>
            </a:pPr>
            <a:r>
              <a:rPr lang="pl-PL" dirty="0" smtClean="0"/>
              <a:t>prawidłowości prowadzenia biura i rachunkowości, z tym, że nadzór nie może wkraczać w gospodarkę środkami przeznaczonymi na utrzymanie kancelarii komorniczej i finansowanie działalności egzekucyjnej;</a:t>
            </a:r>
          </a:p>
          <a:p>
            <a:pPr marL="514350" indent="-514350" algn="just">
              <a:buAutoNum type="arabicParenR"/>
            </a:pPr>
            <a:r>
              <a:rPr lang="pl-PL" dirty="0" smtClean="0"/>
              <a:t>kultury pracy, w tym przestrzegania wyznaczonych terminów czynności i przyjmowania interesantów oraz</a:t>
            </a:r>
          </a:p>
          <a:p>
            <a:pPr marL="514350" indent="-514350" algn="just">
              <a:buAutoNum type="arabicParenR"/>
            </a:pPr>
            <a:r>
              <a:rPr lang="pl-PL" dirty="0" smtClean="0"/>
              <a:t>utrzymywania kancelarii komorniczej na poziomie odpowiednim do godności urzędu i posiadanych środków.</a:t>
            </a:r>
          </a:p>
          <a:p>
            <a:pPr algn="just"/>
            <a:r>
              <a:rPr lang="pl-PL" dirty="0" smtClean="0"/>
              <a:t>Minister Sprawiedliwości w ramach nadzoru zwierzchniego sprawuje nadzór zarówno nad działalnością komorników, jak i działalnością samorządu komorniczego. Nadzór ten nie może wkraczać w działania podlegające nadzorowi sądu. Minister Sprawiedliwości sprawuje nadzór nad działalnością komorników przez prezesów sądów okręgowych, sędziów-wizytatorów, a w zakresie kontroli finansowej – przez osoby upoważnione.</a:t>
            </a:r>
            <a:endParaRPr lang="pl-P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Powództwo </a:t>
            </a:r>
            <a:r>
              <a:rPr lang="pl-PL" dirty="0" err="1" smtClean="0"/>
              <a:t>ekscydencyjne</a:t>
            </a:r>
            <a:r>
              <a:rPr lang="pl-PL" dirty="0" smtClean="0"/>
              <a:t> </a:t>
            </a:r>
            <a:endParaRPr lang="pl-PL" dirty="0"/>
          </a:p>
        </p:txBody>
      </p:sp>
      <p:sp>
        <p:nvSpPr>
          <p:cNvPr id="3" name="Symbol zastępczy zawartości 2"/>
          <p:cNvSpPr>
            <a:spLocks noGrp="1"/>
          </p:cNvSpPr>
          <p:nvPr>
            <p:ph sz="quarter" idx="1"/>
          </p:nvPr>
        </p:nvSpPr>
        <p:spPr>
          <a:xfrm>
            <a:off x="914400" y="1447800"/>
            <a:ext cx="7772400" cy="4933528"/>
          </a:xfrm>
        </p:spPr>
        <p:txBody>
          <a:bodyPr>
            <a:normAutofit fontScale="70000" lnSpcReduction="20000"/>
          </a:bodyPr>
          <a:lstStyle/>
          <a:p>
            <a:pPr algn="just"/>
            <a:r>
              <a:rPr lang="pl-PL" dirty="0" smtClean="0"/>
              <a:t>W odróżnieniu od powództwa opozycyjnego, powództwo </a:t>
            </a:r>
            <a:r>
              <a:rPr lang="pl-PL" dirty="0" err="1" smtClean="0"/>
              <a:t>ekscydencyjne</a:t>
            </a:r>
            <a:r>
              <a:rPr lang="pl-PL" dirty="0" smtClean="0"/>
              <a:t> nie służy do pozbawienia wykonalności tytułu wykonawczego, lecz zmierza do wyłączenia spod egzekucji składnika majątkowego należącego do osoby trzeciej, do którego została skierowana egzekucja.</a:t>
            </a:r>
          </a:p>
          <a:p>
            <a:pPr algn="just"/>
            <a:r>
              <a:rPr lang="pl-PL" dirty="0" smtClean="0"/>
              <a:t>Powództwo </a:t>
            </a:r>
            <a:r>
              <a:rPr lang="pl-PL" dirty="0" err="1" smtClean="0"/>
              <a:t>ekscydencyjne</a:t>
            </a:r>
            <a:r>
              <a:rPr lang="pl-PL" dirty="0" smtClean="0"/>
              <a:t> (interwencyjne) o zwolnienie od zajęcia jest dopuszczalne tylko wtedy, gdy naruszenie praw osób trzecich jest wynikiem skierowania egzekucji zgodnie z przepisami procesowymi.</a:t>
            </a:r>
          </a:p>
          <a:p>
            <a:pPr algn="just"/>
            <a:r>
              <a:rPr lang="pl-PL" dirty="0" smtClean="0"/>
              <a:t>Osobom trzecim, tj. z wyłączeniem dłużnika, których prawa zostały naruszone poprzez skierowanie do ich majątku egzekucji w celu ochrony swych praw mogą skorzystać z wytoczenia powództwa </a:t>
            </a:r>
            <a:r>
              <a:rPr lang="pl-PL" dirty="0" err="1" smtClean="0"/>
              <a:t>eksydencyjnego</a:t>
            </a:r>
            <a:r>
              <a:rPr lang="pl-PL" dirty="0" smtClean="0"/>
              <a:t> (określanego także mianem interwencyjnego). Osoba trzecia może dochodzić ochrony swych praw poprzez wytoczenie powództwa o zwolnienie zajętego przedmiotu od egzekucji sądowej (art. 841 KPC) lub egzekucji administracyjnej (art. 842 KPC) bądź o ustalenie, że tytuł wykonawczy nie podlega wykonaniu w stosunku do niej.</a:t>
            </a:r>
          </a:p>
          <a:p>
            <a:pPr algn="just"/>
            <a:r>
              <a:rPr lang="pl-PL" dirty="0" smtClean="0"/>
              <a:t>Powództwo </a:t>
            </a:r>
            <a:r>
              <a:rPr lang="pl-PL" dirty="0" err="1" smtClean="0"/>
              <a:t>ekscydencyjne</a:t>
            </a:r>
            <a:r>
              <a:rPr lang="pl-PL" dirty="0" smtClean="0"/>
              <a:t> osoba trzecia powinna wytoczyć w ciągu miesiąca od dnia, w którym dowiedziała się o naruszeniu jej praw. Wskazuje się, iż termin ten ma charakter </a:t>
            </a:r>
            <a:r>
              <a:rPr lang="pl-PL" dirty="0" err="1" smtClean="0"/>
              <a:t>materialnoprawny</a:t>
            </a:r>
            <a:r>
              <a:rPr lang="pl-PL" dirty="0" smtClean="0"/>
              <a:t>, a więc nie podlega przywróceniu. W przypadku niedochowania miesięcznego terminu do wytoczenia powództwa, jak też zakończenia postępowania egzekucyjnego, osobie trzeciej pozostanie jedynie możliwość dochodzenia roszczeń odszkodowawczych</a:t>
            </a:r>
            <a:r>
              <a:rPr lang="pl-PL" dirty="0" smtClean="0"/>
              <a:t>.</a:t>
            </a:r>
            <a:endParaRPr lang="pl-PL"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Powództwo o zwolnienie</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Przepis § 2 art. 841 KPC wprowadza po stronie pozwanej współuczestnictwo konieczne egzekwującego wierzyciela i egzekwowanego dłużnika, który zaprzecza prawu powoda. Skoro współuczestnictwo konieczne może zachodzić tylko przy współuczestnictwie materialnym, to obowiązki pozwanych łączy zatem więź wewnętrzna w postaci solidarności co do istoty sprawy.</a:t>
            </a:r>
          </a:p>
          <a:p>
            <a:pPr algn="just"/>
            <a:r>
              <a:rPr lang="pl-PL" b="1" dirty="0" smtClean="0"/>
              <a:t> </a:t>
            </a:r>
            <a:r>
              <a:rPr lang="pl-PL" b="1" dirty="0" smtClean="0"/>
              <a:t>Natomiast powództwo o zwolnienie zajętego przedmiotu od egzekucji administracyjnej należy wytoczyć </a:t>
            </a:r>
            <a:r>
              <a:rPr lang="pl-PL" dirty="0" smtClean="0"/>
              <a:t>w terminie 14 dni od dnia doręczenia postanowienia organu egzekucyjnego odmawiającego wyłączenia przedmiotu spod egzekucji, a jeżeli zostało ono zaskarżone, to w terminie 14 dni od dnia doręczenia postanowienia wydanego wskutek wniesienia zażalenia (art. 842 § 2 KPC). Powództwo takie osoba trzecia może wytoczyć najpóźniej do czasu dokonania sprzedaży rzeczy lub egzekucji z praw majątkowych.</a:t>
            </a:r>
          </a:p>
          <a:p>
            <a:pPr algn="just"/>
            <a:r>
              <a:rPr lang="pl-PL" dirty="0" smtClean="0"/>
              <a:t>Osoby </a:t>
            </a:r>
            <a:r>
              <a:rPr lang="pl-PL" dirty="0" smtClean="0"/>
              <a:t>trzecie, których prawa zostały naruszone wskutek zajęcia egzekucyjnego mogą również wytoczyć powództwo o zwolnienie zajętego przedmiotu od egzekucji administracyjnej.</a:t>
            </a:r>
          </a:p>
          <a:p>
            <a:pPr algn="just"/>
            <a:r>
              <a:rPr lang="pl-PL" dirty="0" smtClean="0"/>
              <a:t>Osoba trzecia, która wytacza powództwo o zwolnienie zajętego przedmiotu od egzekucji administracyjnej powinna do pozwu dołączyć postanowienie administracyjnego organu egzekucyjnego odmawiające żądaniu wyłączenia przedmiotu spod egzekucji.</a:t>
            </a:r>
          </a:p>
          <a:p>
            <a:pPr algn="just"/>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Bibliografia</a:t>
            </a:r>
            <a:endParaRPr lang="pl-PL" dirty="0"/>
          </a:p>
        </p:txBody>
      </p:sp>
      <p:sp>
        <p:nvSpPr>
          <p:cNvPr id="3" name="Symbol zastępczy zawartości 2"/>
          <p:cNvSpPr>
            <a:spLocks noGrp="1"/>
          </p:cNvSpPr>
          <p:nvPr>
            <p:ph sz="quarter" idx="1"/>
          </p:nvPr>
        </p:nvSpPr>
        <p:spPr/>
        <p:txBody>
          <a:bodyPr/>
          <a:lstStyle/>
          <a:p>
            <a:r>
              <a:rPr lang="pl-PL" dirty="0" smtClean="0"/>
              <a:t>Marszałkowska-Krześ E. (red.), </a:t>
            </a:r>
            <a:r>
              <a:rPr lang="pl-PL" i="1" dirty="0" smtClean="0"/>
              <a:t>Kodeks Postępowania Cywilnego. Komentarz</a:t>
            </a:r>
            <a:r>
              <a:rPr lang="pl-PL" dirty="0" smtClean="0"/>
              <a:t>, Warszawa 2017, </a:t>
            </a:r>
            <a:r>
              <a:rPr lang="pl-PL" dirty="0" err="1" smtClean="0"/>
              <a:t>Legalis</a:t>
            </a:r>
            <a:r>
              <a:rPr lang="pl-PL" dirty="0" smtClean="0"/>
              <a:t> </a:t>
            </a:r>
            <a:r>
              <a:rPr lang="pl-PL" dirty="0" err="1" smtClean="0"/>
              <a:t>BeckOnline</a:t>
            </a:r>
            <a:r>
              <a:rPr lang="pl-PL" dirty="0" smtClean="0"/>
              <a:t>. </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3. Nadzór korporacyjny </a:t>
            </a:r>
            <a:endParaRPr lang="pl-PL" dirty="0"/>
          </a:p>
        </p:txBody>
      </p:sp>
      <p:sp>
        <p:nvSpPr>
          <p:cNvPr id="3" name="Symbol zastępczy zawartości 2"/>
          <p:cNvSpPr>
            <a:spLocks noGrp="1"/>
          </p:cNvSpPr>
          <p:nvPr>
            <p:ph sz="quarter" idx="1"/>
          </p:nvPr>
        </p:nvSpPr>
        <p:spPr/>
        <p:txBody>
          <a:bodyPr>
            <a:normAutofit/>
          </a:bodyPr>
          <a:lstStyle/>
          <a:p>
            <a:pPr algn="just"/>
            <a:r>
              <a:rPr lang="pl-PL" dirty="0" smtClean="0"/>
              <a:t>Nadzór związany z rozpoznawaniem skarg na postępowanie komornika, które nie dotyczą czynności egzekucyjnych i nie są objęte nadzorem prezesa sądu rejonowego rozpatrują organy samorządu komorniczego.</a:t>
            </a:r>
          </a:p>
          <a:p>
            <a:pPr algn="just"/>
            <a:r>
              <a:rPr lang="pl-PL" dirty="0" smtClean="0"/>
              <a:t>Rada izby komorniczej sprawuje nadzór nad należytym wykonywaniem obowiązków przez komorników o charakterze korporacyjnym i sprawozdawczym.</a:t>
            </a:r>
          </a:p>
          <a:p>
            <a:pPr algn="just"/>
            <a:r>
              <a:rPr lang="pl-PL" dirty="0" smtClean="0"/>
              <a:t>Krajowa Rada Komornicza sprawuje nadzór nad komornikami niezależnie od nadzoru sprawowanego przez Ministra Sprawiedliwości i prezesów sądów.</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Referendarze sądowi</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dirty="0" smtClean="0"/>
              <a:t>Przyjęto generalna zasadę, że czynności zastrzeżone dla sądu mogą być wykonywane przez referendarza sądowego, z wyłączeniem enumeratywnie wymienionych, tj. </a:t>
            </a:r>
          </a:p>
          <a:p>
            <a:pPr algn="just">
              <a:buNone/>
            </a:pPr>
            <a:r>
              <a:rPr lang="pl-PL" dirty="0" smtClean="0"/>
              <a:t>1) stosowania środków przymusu;</a:t>
            </a:r>
          </a:p>
          <a:p>
            <a:pPr algn="just">
              <a:buNone/>
            </a:pPr>
            <a:r>
              <a:rPr lang="pl-PL" dirty="0" smtClean="0"/>
              <a:t>2) orzekania o ściągnięciu należności w trybie art. 873 KPC;</a:t>
            </a:r>
          </a:p>
          <a:p>
            <a:pPr algn="just">
              <a:buNone/>
            </a:pPr>
            <a:r>
              <a:rPr lang="pl-PL" dirty="0" smtClean="0"/>
              <a:t>3) stwierdzenia wygaśnięcia skutków przybicia i utraty rękojmi;</a:t>
            </a:r>
          </a:p>
          <a:p>
            <a:pPr algn="just">
              <a:buNone/>
            </a:pPr>
            <a:r>
              <a:rPr lang="pl-PL" dirty="0" smtClean="0"/>
              <a:t>4) spraw o egzekucję świadczeń niepieniężnych z wyjątkiem wydania rzeczy ruchomej;</a:t>
            </a:r>
          </a:p>
          <a:p>
            <a:pPr algn="just">
              <a:buNone/>
            </a:pPr>
            <a:r>
              <a:rPr lang="pl-PL" dirty="0" smtClean="0"/>
              <a:t>5) spraw o egzekucję przez zarząd przymusowy;</a:t>
            </a:r>
          </a:p>
          <a:p>
            <a:pPr algn="just">
              <a:buNone/>
            </a:pPr>
            <a:r>
              <a:rPr lang="pl-PL" dirty="0" smtClean="0"/>
              <a:t>6) spraw o egzekucję przez sprzedaż przedsiębiorstwa lub gospodarstwa rolnego.</a:t>
            </a:r>
          </a:p>
          <a:p>
            <a:pPr algn="just"/>
            <a:r>
              <a:rPr lang="pl-PL" dirty="0" smtClean="0"/>
              <a:t>Celem takiej regulacji było odciążenie sędziów i usprawnienie przebiegu postępowania egzekucyjnego.</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wyboru KS </a:t>
            </a:r>
            <a:endParaRPr lang="pl-PL" dirty="0"/>
          </a:p>
        </p:txBody>
      </p:sp>
      <p:sp>
        <p:nvSpPr>
          <p:cNvPr id="3" name="Symbol zastępczy zawartości 2"/>
          <p:cNvSpPr>
            <a:spLocks noGrp="1"/>
          </p:cNvSpPr>
          <p:nvPr>
            <p:ph sz="quarter" idx="1"/>
          </p:nvPr>
        </p:nvSpPr>
        <p:spPr>
          <a:xfrm>
            <a:off x="914400" y="1447800"/>
            <a:ext cx="7772400" cy="4933528"/>
          </a:xfrm>
        </p:spPr>
        <p:txBody>
          <a:bodyPr>
            <a:normAutofit fontScale="55000" lnSpcReduction="20000"/>
          </a:bodyPr>
          <a:lstStyle/>
          <a:p>
            <a:pPr algn="just"/>
            <a:r>
              <a:rPr lang="pl-PL" dirty="0" smtClean="0"/>
              <a:t>Kodeks nie wyłącza uprawnień wierzyciela do wyboru komornika, dokonującego czynności egzekucyjnych.  Rewir komorniczy obejmuje obszar właściwości sądu rejonowego, część tego obszaru lub obszar właściwości dwóch lub kilku sądów rejonowych (art. 7 ust. 1 </a:t>
            </a:r>
            <a:r>
              <a:rPr lang="pl-PL" dirty="0" err="1" smtClean="0"/>
              <a:t>KomSEgzU</a:t>
            </a:r>
            <a:r>
              <a:rPr lang="pl-PL" dirty="0" smtClean="0"/>
              <a:t>). Wykaz komorników prowadzi i na bieżąco aktualizuje Minister Sprawiedliwości na stronach internetowych Ministerstwa Sprawiedliwości, a Prezes sądu rejonowego na stronach internetowych sądu.  </a:t>
            </a:r>
          </a:p>
          <a:p>
            <a:pPr algn="just"/>
            <a:r>
              <a:rPr lang="pl-PL" b="1" dirty="0" smtClean="0"/>
              <a:t>Wierzycielowi przysługuje prawo wyboru komornika działającego na terytorium RP, z wyjątkiem spraw o egzekucję z nieruchomości oraz spraw, w których przepisy o egzekucji z nieruchomości stosuje się odpowiednio.</a:t>
            </a:r>
          </a:p>
          <a:p>
            <a:pPr algn="just"/>
            <a:r>
              <a:rPr lang="pl-PL" dirty="0" smtClean="0"/>
              <a:t>Komornik właściwy do prowadzenia egzekucji, zgodnie z przepisami KPC, w chwili wszczęcia postępowania pozostaje właściwy do jego ukończenia, choćby podstawy właściwości zmieniły się w toku sprawy.</a:t>
            </a:r>
          </a:p>
          <a:p>
            <a:pPr algn="just"/>
            <a:r>
              <a:rPr lang="pl-PL" b="1" dirty="0" smtClean="0"/>
              <a:t>Komornik, w sprawach w których jest właściwy według przepisów KPC, nie może odmówić przyjęcia wniosku </a:t>
            </a:r>
            <a:r>
              <a:rPr lang="pl-PL" dirty="0" smtClean="0"/>
              <a:t>o wszczęcie egzekucji lub dokonanie zabezpieczenia (art. 8 ust. 4 </a:t>
            </a:r>
            <a:r>
              <a:rPr lang="pl-PL" dirty="0" err="1" smtClean="0"/>
              <a:t>KomSEgzU</a:t>
            </a:r>
            <a:r>
              <a:rPr lang="pl-PL" dirty="0" smtClean="0"/>
              <a:t>).</a:t>
            </a:r>
          </a:p>
          <a:p>
            <a:pPr algn="just"/>
            <a:r>
              <a:rPr lang="pl-PL" dirty="0" smtClean="0"/>
              <a:t>W przypadku przyjęcia przez komornika do prowadzenia egzekucji poza swoją właściwością ustawową, komornik nie może odmówić przyjęcia innych wniosków o egzekucję przeciwko temu samemu dłużnikowi.</a:t>
            </a:r>
          </a:p>
          <a:p>
            <a:pPr algn="just"/>
            <a:r>
              <a:rPr lang="pl-PL" dirty="0" smtClean="0"/>
              <a:t>Natomiast komornik wybrany przez wierzyciela nie może odmówić przyjęcia wniosku o wszczęcie egzekucji, dokonania zabezpieczenia lub podjęcia innych czynności wchodzących w zakres jego ustawowych zadań (art. 8 ust. 7 </a:t>
            </a:r>
            <a:r>
              <a:rPr lang="pl-PL" dirty="0" err="1" smtClean="0"/>
              <a:t>KomSEgzU</a:t>
            </a:r>
            <a:r>
              <a:rPr lang="pl-PL" dirty="0" smtClean="0"/>
              <a:t>). </a:t>
            </a:r>
          </a:p>
          <a:p>
            <a:pPr algn="just"/>
            <a:r>
              <a:rPr lang="pl-PL" dirty="0" smtClean="0"/>
              <a:t>Komornik wybrany przez wierzyciela </a:t>
            </a:r>
            <a:r>
              <a:rPr lang="pl-PL" b="1" dirty="0" smtClean="0"/>
              <a:t>musi odmówić</a:t>
            </a:r>
            <a:r>
              <a:rPr lang="pl-PL" dirty="0" smtClean="0"/>
              <a:t>, w formie postanowienia, wszczęcia egzekucji, dokonania zabezpieczenia lub podjęcia innych czynności wchodzących w zakres jego ustawowych zadań, jeżeli w zakresie prowadzonych przez niego egzekucji zaległość przekracza sześć miesięcy.</a:t>
            </a:r>
          </a:p>
          <a:p>
            <a:pPr algn="just"/>
            <a:r>
              <a:rPr lang="pl-PL" dirty="0" smtClean="0"/>
              <a:t>W razie podejmowania czynności, na żądanie wierzyciela poza rewirem komornika, kosztami obciąża się wierzyciela, niezależnie od przysługującego mu zwolnienia od ponoszenia kosztów sądowych. Do kosztów tych nie wlicza się kosztów egzekucji, które obciążają dłużnika (art. 8 ust. 11 </a:t>
            </a:r>
            <a:r>
              <a:rPr lang="pl-PL" dirty="0" err="1" smtClean="0"/>
              <a:t>KomSEgzU</a:t>
            </a:r>
            <a:r>
              <a:rPr lang="pl-PL" dirty="0" smtClean="0"/>
              <a:t>). Na pokrycie kosztów (tj. diety,  zwrotu za przejazdy, transporty specjalistyczne oraz koszty noclegów komornika) wierzyciel zobowiązany jest wówczas wpłacić zaliczkę przed podjęciem czynności (art. 40 ust. 1 </a:t>
            </a:r>
            <a:r>
              <a:rPr lang="pl-PL" dirty="0" err="1" smtClean="0"/>
              <a:t>KomSEgzU</a:t>
            </a:r>
            <a:r>
              <a:rPr lang="pl-PL" dirty="0" smtClean="0"/>
              <a:t>).</a:t>
            </a:r>
          </a:p>
          <a:p>
            <a:pPr algn="just"/>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Obowiązek informacyjny</a:t>
            </a:r>
            <a:endParaRPr lang="pl-PL" dirty="0"/>
          </a:p>
        </p:txBody>
      </p:sp>
      <p:sp>
        <p:nvSpPr>
          <p:cNvPr id="3" name="Symbol zastępczy zawartości 2"/>
          <p:cNvSpPr>
            <a:spLocks noGrp="1"/>
          </p:cNvSpPr>
          <p:nvPr>
            <p:ph sz="quarter" idx="1"/>
          </p:nvPr>
        </p:nvSpPr>
        <p:spPr/>
        <p:txBody>
          <a:bodyPr>
            <a:normAutofit fontScale="55000" lnSpcReduction="20000"/>
          </a:bodyPr>
          <a:lstStyle/>
          <a:p>
            <a:pPr algn="just"/>
            <a:r>
              <a:rPr lang="pl-PL" dirty="0" smtClean="0"/>
              <a:t>W postępowaniu egzekucyjnym wnioski i oświadczenia składa się na piśmie albo ustnie do protokołu, a jeżeli przepis szczególny tak stanowi albo dokonano wyboru wnoszenia pism za pośrednictwem systemu teleinformatycznego, wnioski i oświadczenia składa się wyłącznie za pośrednictwem systemu teleinformatycznego.</a:t>
            </a:r>
          </a:p>
          <a:p>
            <a:pPr algn="just"/>
            <a:r>
              <a:rPr lang="pl-PL" b="1" u="sng" dirty="0" smtClean="0"/>
              <a:t>Wszczęcie postępowania egzekucyjnego następuje z inicjatywy wierzyciela, poprzez złożenie wniosku o wszczęcie postępowania egzekucyjnego i dokonanie czynności egzekucyjnych wskazanych we wniosku.</a:t>
            </a:r>
          </a:p>
          <a:p>
            <a:pPr algn="just"/>
            <a:r>
              <a:rPr lang="pl-PL" dirty="0" smtClean="0"/>
              <a:t>Nie można łączyć wniosków, które są skierowane do sądu z wnioskami kierowanymi do komornika. Pomimo niedopuszczalności połączenia wniosków komornik lub sąd powinien rozpoznać wniosek w zakresie swojej właściwości, a w pozostałej części wniosek przekazać do rozpoznania właściwemu organowi egzekucyjnemu, o ile wierzyciel w wyznaczonym terminie przedstawi odpis wniosku.</a:t>
            </a:r>
          </a:p>
          <a:p>
            <a:pPr algn="just"/>
            <a:r>
              <a:rPr lang="pl-PL" dirty="0" smtClean="0"/>
              <a:t>W postępowaniu egzekucyjnym zasada ustności obowiązuje jedynie, gdy organem egzekucyjnym prowadzącym postępowanie jest sąd. Zasada ustności znajduje zastosowanie jako forma komunikowania się stron z sądem. W postępowaniu egzekucyjnym ustawodawca daje priorytet zasadzie pisemności, która dotyczy zarówno stron postępowania, jak i organów egzekucyjnych.</a:t>
            </a:r>
          </a:p>
          <a:p>
            <a:pPr algn="just"/>
            <a:r>
              <a:rPr lang="pl-PL" dirty="0" smtClean="0"/>
              <a:t>Ze względu na przyznaną wierzycielowi możliwość wyboru komornika, niebędącego właściwym miejscowo, należało jednocześnie przyznać wierzycielom posiadającym tytuł wykonawczy lub co najmniej tytuł egzekucyjny, prawo do uzyskania informacji od komornika właściwego do prowadzenia egzekucji według przepisów KPC. W szczególności wierzyciel przed wszczęciem postępowania egzekucyjnego powinien posiadać informację czy przeciwko dłużnikowi prowadzone są przez ten organ egzekucyjny postępowania egzekucyjne, a jeżeli tak, to jakiego rodzaju sposoby egzekucji prowadzone były dotychczas przez pozostałych wierzycieli, w jakiej wysokości udało się wyegzekwować roszczenia pozostałym wierzycielom, a także, jaki jest aktualnie stan sprawy.</a:t>
            </a:r>
            <a:endParaRPr lang="pl-PL" b="1"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1613</TotalTime>
  <Words>8958</Words>
  <Application>Microsoft Office PowerPoint</Application>
  <PresentationFormat>Pokaz na ekranie (4:3)</PresentationFormat>
  <Paragraphs>289</Paragraphs>
  <Slides>52</Slides>
  <Notes>0</Notes>
  <HiddenSlides>0</HiddenSlides>
  <MMClips>0</MMClips>
  <ScaleCrop>false</ScaleCrop>
  <HeadingPairs>
    <vt:vector size="4" baseType="variant">
      <vt:variant>
        <vt:lpstr>Motyw</vt:lpstr>
      </vt:variant>
      <vt:variant>
        <vt:i4>1</vt:i4>
      </vt:variant>
      <vt:variant>
        <vt:lpstr>Tytuły slajdów</vt:lpstr>
      </vt:variant>
      <vt:variant>
        <vt:i4>52</vt:i4>
      </vt:variant>
    </vt:vector>
  </HeadingPairs>
  <TitlesOfParts>
    <vt:vector size="53" baseType="lpstr">
      <vt:lpstr>Kapitał</vt:lpstr>
      <vt:lpstr>Postępowanie egzekucyjne</vt:lpstr>
      <vt:lpstr>Organy egzekucyjne</vt:lpstr>
      <vt:lpstr>Właściwość</vt:lpstr>
      <vt:lpstr>1. Nadzór judykacyjny</vt:lpstr>
      <vt:lpstr>2. Nadzór administracyjny </vt:lpstr>
      <vt:lpstr>3. Nadzór korporacyjny </vt:lpstr>
      <vt:lpstr>Referendarze sądowi</vt:lpstr>
      <vt:lpstr>Prawo wyboru KS </vt:lpstr>
      <vt:lpstr>Obowiązek informacyjny</vt:lpstr>
      <vt:lpstr>Składanie wyjaśnień</vt:lpstr>
      <vt:lpstr>Grzywna</vt:lpstr>
      <vt:lpstr>1. Postępowanie egzekucyjne</vt:lpstr>
      <vt:lpstr>2. Postępowanie egzekucyjne </vt:lpstr>
      <vt:lpstr>1. Skarga na czynności KS</vt:lpstr>
      <vt:lpstr>2. Skarga na czynności KS </vt:lpstr>
      <vt:lpstr>3. Skarga na czynności KS</vt:lpstr>
      <vt:lpstr>4. Skarga na czynności KS</vt:lpstr>
      <vt:lpstr>5. Skarga na czynności KS</vt:lpstr>
      <vt:lpstr>6. Skarga na czynności KS  </vt:lpstr>
      <vt:lpstr>Skarga na postanowienie referendarza</vt:lpstr>
      <vt:lpstr>Zażalenie </vt:lpstr>
      <vt:lpstr>Koszty </vt:lpstr>
      <vt:lpstr>1. Zbieg egzekucji </vt:lpstr>
      <vt:lpstr>2. Zbieg egzekucji</vt:lpstr>
      <vt:lpstr>3. Zbieg egzekucji sądowych</vt:lpstr>
      <vt:lpstr>1. Tytuł wykonawczy</vt:lpstr>
      <vt:lpstr>2. Tytuł wykonawczy</vt:lpstr>
      <vt:lpstr>1. Sądowe tytuły egzekucyjne</vt:lpstr>
      <vt:lpstr>2. Pozasądowe tytuły egzekucyjne</vt:lpstr>
      <vt:lpstr>4. Pozasądowe tytuły egzekucyjne </vt:lpstr>
      <vt:lpstr>Tytuł egzekucyjny przeciwko spółce</vt:lpstr>
      <vt:lpstr>Egzekucja ze spadku </vt:lpstr>
      <vt:lpstr>1. Nadanie klauzuli wykonalności </vt:lpstr>
      <vt:lpstr>2. Nadanie klauzuli wykonalności </vt:lpstr>
      <vt:lpstr>3. Nadanie klauzuli wykonalności z urzędu</vt:lpstr>
      <vt:lpstr>1. Treść klauzuli wykonalności</vt:lpstr>
      <vt:lpstr>2. Treść klauzuli wykonalności </vt:lpstr>
      <vt:lpstr>4. Nadanie klauzuli wykonalności</vt:lpstr>
      <vt:lpstr>1. Klauzula wykonalności przeciwko małżonkowi </vt:lpstr>
      <vt:lpstr>2. Klauzula wykonalności przeciwko małżonkowi </vt:lpstr>
      <vt:lpstr>Przejście praw i obowiązków</vt:lpstr>
      <vt:lpstr>Tytuł wykonawczy skuteczny erga omnes </vt:lpstr>
      <vt:lpstr>Dalszy TW i ponowne wydanie TW </vt:lpstr>
      <vt:lpstr>1. Zażalenie</vt:lpstr>
      <vt:lpstr>2. Zażalenie</vt:lpstr>
      <vt:lpstr>1. Powództwo opozycyjne</vt:lpstr>
      <vt:lpstr>Powództwa o pozbawienie tytułu wykonawczego wykonalności</vt:lpstr>
      <vt:lpstr>2. Powództwo opozycyjne</vt:lpstr>
      <vt:lpstr>3. Powództwo opozycyjne</vt:lpstr>
      <vt:lpstr>Powództwo ekscydencyjne </vt:lpstr>
      <vt:lpstr>Powództwo o zwolnienie</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egzekucyjne</dc:title>
  <dc:creator>domin</dc:creator>
  <cp:lastModifiedBy>Windows User</cp:lastModifiedBy>
  <cp:revision>87</cp:revision>
  <dcterms:created xsi:type="dcterms:W3CDTF">2017-05-27T09:48:33Z</dcterms:created>
  <dcterms:modified xsi:type="dcterms:W3CDTF">2017-05-29T19:55:04Z</dcterms:modified>
</cp:coreProperties>
</file>