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86" r:id="rId7"/>
    <p:sldId id="261" r:id="rId8"/>
    <p:sldId id="262" r:id="rId9"/>
    <p:sldId id="308" r:id="rId10"/>
    <p:sldId id="287" r:id="rId11"/>
    <p:sldId id="288" r:id="rId12"/>
    <p:sldId id="289" r:id="rId13"/>
    <p:sldId id="290"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265" r:id="rId30"/>
    <p:sldId id="266" r:id="rId31"/>
    <p:sldId id="267" r:id="rId32"/>
    <p:sldId id="268" r:id="rId33"/>
    <p:sldId id="269" r:id="rId34"/>
    <p:sldId id="270" r:id="rId35"/>
    <p:sldId id="271" r:id="rId36"/>
    <p:sldId id="272" r:id="rId37"/>
    <p:sldId id="273" r:id="rId38"/>
    <p:sldId id="274" r:id="rId39"/>
    <p:sldId id="275" r:id="rId40"/>
    <p:sldId id="276" r:id="rId41"/>
    <p:sldId id="277" r:id="rId42"/>
    <p:sldId id="278" r:id="rId43"/>
    <p:sldId id="279" r:id="rId44"/>
    <p:sldId id="280" r:id="rId45"/>
    <p:sldId id="281" r:id="rId46"/>
    <p:sldId id="282" r:id="rId47"/>
    <p:sldId id="283" r:id="rId48"/>
    <p:sldId id="284" r:id="rId49"/>
    <p:sldId id="264" r:id="rId50"/>
    <p:sldId id="263" r:id="rId5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7E7FF63-BE63-4046-A0E2-E76B8AA092B5}" type="datetimeFigureOut">
              <a:rPr lang="pl-PL" smtClean="0"/>
              <a:t>2017-02-01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72C37C-28AE-428E-81C4-A0B1380C1343}" type="slidenum">
              <a:rPr lang="pl-PL" smtClean="0"/>
              <a:t>‹#›</a:t>
            </a:fld>
            <a:endParaRPr lang="pl-PL"/>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pl-PL" smtClean="0"/>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7E7FF63-BE63-4046-A0E2-E76B8AA092B5}" type="datetimeFigureOut">
              <a:rPr lang="pl-PL" smtClean="0"/>
              <a:t>2017-02-01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7E7FF63-BE63-4046-A0E2-E76B8AA092B5}" type="datetimeFigureOut">
              <a:rPr lang="pl-PL" smtClean="0"/>
              <a:t>2017-02-01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4" name="Date Placeholder 3"/>
          <p:cNvSpPr>
            <a:spLocks noGrp="1"/>
          </p:cNvSpPr>
          <p:nvPr>
            <p:ph type="dt" sz="half" idx="10"/>
          </p:nvPr>
        </p:nvSpPr>
        <p:spPr/>
        <p:txBody>
          <a:bodyPr/>
          <a:lstStyle/>
          <a:p>
            <a:fld id="{B7E7FF63-BE63-4046-A0E2-E76B8AA092B5}" type="datetimeFigureOut">
              <a:rPr lang="pl-PL" smtClean="0"/>
              <a:t>2017-02-01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72C37C-28AE-428E-81C4-A0B1380C1343}" type="slidenum">
              <a:rPr lang="pl-PL" smtClean="0"/>
              <a:t>‹#›</a:t>
            </a:fld>
            <a:endParaRPr lang="pl-PL"/>
          </a:p>
        </p:txBody>
      </p:sp>
      <p:sp>
        <p:nvSpPr>
          <p:cNvPr id="8" name="Content Placeholder 7"/>
          <p:cNvSpPr>
            <a:spLocks noGrp="1"/>
          </p:cNvSpPr>
          <p:nvPr>
            <p:ph sz="quarter" idx="13"/>
          </p:nvPr>
        </p:nvSpPr>
        <p:spPr>
          <a:xfrm>
            <a:off x="609600" y="1600200"/>
            <a:ext cx="7924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pl-PL" smtClean="0"/>
              <a:t>Kliknij, aby edytować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7E7FF63-BE63-4046-A0E2-E76B8AA092B5}" type="datetimeFigureOut">
              <a:rPr lang="pl-PL" smtClean="0"/>
              <a:t>2017-02-01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5" name="Date Placeholder 4"/>
          <p:cNvSpPr>
            <a:spLocks noGrp="1"/>
          </p:cNvSpPr>
          <p:nvPr>
            <p:ph type="dt" sz="half" idx="10"/>
          </p:nvPr>
        </p:nvSpPr>
        <p:spPr/>
        <p:txBody>
          <a:bodyPr/>
          <a:lstStyle/>
          <a:p>
            <a:fld id="{B7E7FF63-BE63-4046-A0E2-E76B8AA092B5}" type="datetimeFigureOut">
              <a:rPr lang="pl-PL" smtClean="0"/>
              <a:t>2017-02-01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B7E7FF63-BE63-4046-A0E2-E76B8AA092B5}" type="datetimeFigureOut">
              <a:rPr lang="pl-PL" smtClean="0"/>
              <a:t>2017-02-01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7E7FF63-BE63-4046-A0E2-E76B8AA092B5}" type="datetimeFigureOut">
              <a:rPr lang="pl-PL" smtClean="0"/>
              <a:t>2017-02-01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7FF63-BE63-4046-A0E2-E76B8AA092B5}" type="datetimeFigureOut">
              <a:rPr lang="pl-PL" smtClean="0"/>
              <a:t>2017-02-01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7E7FF63-BE63-4046-A0E2-E76B8AA092B5}" type="datetimeFigureOut">
              <a:rPr lang="pl-PL" smtClean="0"/>
              <a:t>2017-02-01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7E7FF63-BE63-4046-A0E2-E76B8AA092B5}" type="datetimeFigureOut">
              <a:rPr lang="pl-PL" smtClean="0"/>
              <a:t>2017-02-01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72C37C-28AE-428E-81C4-A0B1380C1343}"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pl-PL" smtClean="0"/>
              <a:t>Kliknij, aby edytować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7E7FF63-BE63-4046-A0E2-E76B8AA092B5}" type="datetimeFigureOut">
              <a:rPr lang="pl-PL" smtClean="0"/>
              <a:t>2017-02-01</a:t>
            </a:fld>
            <a:endParaRPr lang="pl-PL"/>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pl-PL"/>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A72C37C-28AE-428E-81C4-A0B1380C1343}"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estrudo.pl/tag/str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youtube.com/watch?v=2YdBVgEApRI" TargetMode="External"/><Relationship Id="rId2" Type="http://schemas.openxmlformats.org/officeDocument/2006/relationships/hyperlink" Target="http://eksperymentypsychologiczne.pl/eksperyment-milgrama/" TargetMode="External"/><Relationship Id="rId1" Type="http://schemas.openxmlformats.org/officeDocument/2006/relationships/slideLayout" Target="../slideLayouts/slideLayout2.xml"/><Relationship Id="rId4" Type="http://schemas.openxmlformats.org/officeDocument/2006/relationships/hyperlink" Target="https://www.youtube.com/watch?v=7R7nKdDmQJ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pl.wikipedia.org/wiki/Psychologia_spo%C5%82eczna" TargetMode="External"/><Relationship Id="rId13" Type="http://schemas.openxmlformats.org/officeDocument/2006/relationships/hyperlink" Target="https://pl.wikipedia.org/wiki/Wydawnictwo_Naukowe_PWN" TargetMode="External"/><Relationship Id="rId3" Type="http://schemas.openxmlformats.org/officeDocument/2006/relationships/hyperlink" Target="https://pl.wikipedia.org/wiki/1933" TargetMode="External"/><Relationship Id="rId7" Type="http://schemas.openxmlformats.org/officeDocument/2006/relationships/hyperlink" Target="https://pl.wikipedia.org/wiki/Stanford_University" TargetMode="External"/><Relationship Id="rId12" Type="http://schemas.openxmlformats.org/officeDocument/2006/relationships/hyperlink" Target="https://pl.wikipedia.org/wiki/Efekt_Lucyfera" TargetMode="External"/><Relationship Id="rId2" Type="http://schemas.openxmlformats.org/officeDocument/2006/relationships/hyperlink" Target="https://pl.wikipedia.org/wiki/23_marca" TargetMode="External"/><Relationship Id="rId1" Type="http://schemas.openxmlformats.org/officeDocument/2006/relationships/slideLayout" Target="../slideLayouts/slideLayout2.xml"/><Relationship Id="rId6" Type="http://schemas.openxmlformats.org/officeDocument/2006/relationships/hyperlink" Target="https://pl.wikipedia.org/wiki/W%C5%82ochy" TargetMode="External"/><Relationship Id="rId11" Type="http://schemas.openxmlformats.org/officeDocument/2006/relationships/hyperlink" Target="https://pl.wikipedia.org/wiki/Terroryzm" TargetMode="External"/><Relationship Id="rId5" Type="http://schemas.openxmlformats.org/officeDocument/2006/relationships/hyperlink" Target="https://pl.wikipedia.org/wiki/Psychologia" TargetMode="External"/><Relationship Id="rId10" Type="http://schemas.openxmlformats.org/officeDocument/2006/relationships/hyperlink" Target="https://pl.wikipedia.org/wiki/Z%C5%82o" TargetMode="External"/><Relationship Id="rId4" Type="http://schemas.openxmlformats.org/officeDocument/2006/relationships/hyperlink" Target="https://pl.wikipedia.org/wiki/Stany_Zjednoczone" TargetMode="External"/><Relationship Id="rId9" Type="http://schemas.openxmlformats.org/officeDocument/2006/relationships/hyperlink" Target="https://pl.wikipedia.org/wiki/Nie%C5%9Bmia%C5%82o%C5%9B%C4%87" TargetMode="External"/><Relationship Id="rId14" Type="http://schemas.openxmlformats.org/officeDocument/2006/relationships/hyperlink" Target="https://pl.wikipedia.org/w/index.php?title=Paradoks_czasu&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smtClean="0"/>
              <a:t>Dr Agata </a:t>
            </a:r>
            <a:r>
              <a:rPr lang="pl-PL" dirty="0" err="1" smtClean="0"/>
              <a:t>Wnukiewicz</a:t>
            </a:r>
            <a:r>
              <a:rPr lang="pl-PL" dirty="0" smtClean="0"/>
              <a:t>-Kozłowska</a:t>
            </a:r>
          </a:p>
          <a:p>
            <a:r>
              <a:rPr lang="pl-PL" dirty="0" smtClean="0"/>
              <a:t>Interdyscyplinarna Pracownia Prawa Medycznego i Bioetyki</a:t>
            </a:r>
          </a:p>
          <a:p>
            <a:r>
              <a:rPr lang="pl-PL" dirty="0" smtClean="0"/>
              <a:t>WPAE Uniwersytet Wrocławski</a:t>
            </a:r>
            <a:endParaRPr lang="pl-PL" dirty="0"/>
          </a:p>
        </p:txBody>
      </p:sp>
      <p:sp>
        <p:nvSpPr>
          <p:cNvPr id="2" name="Tytuł 1"/>
          <p:cNvSpPr>
            <a:spLocks noGrp="1"/>
          </p:cNvSpPr>
          <p:nvPr>
            <p:ph type="ctrTitle"/>
          </p:nvPr>
        </p:nvSpPr>
        <p:spPr/>
        <p:txBody>
          <a:bodyPr/>
          <a:lstStyle/>
          <a:p>
            <a:r>
              <a:rPr lang="pl-PL" sz="4000" dirty="0" smtClean="0"/>
              <a:t>Eksperymenty –</a:t>
            </a:r>
            <a:br>
              <a:rPr lang="pl-PL" sz="4000" dirty="0" smtClean="0"/>
            </a:br>
            <a:r>
              <a:rPr lang="pl-PL" sz="4000" dirty="0" smtClean="0"/>
              <a:t>granice etyki</a:t>
            </a:r>
            <a:endParaRPr lang="pl-PL" sz="4000" dirty="0"/>
          </a:p>
        </p:txBody>
      </p:sp>
    </p:spTree>
    <p:extLst>
      <p:ext uri="{BB962C8B-B14F-4D97-AF65-F5344CB8AC3E}">
        <p14:creationId xmlns:p14="http://schemas.microsoft.com/office/powerpoint/2010/main" val="213803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EKSPERYMENT </a:t>
            </a:r>
            <a:r>
              <a:rPr lang="pl-PL" dirty="0" smtClean="0"/>
              <a:t>ZIMBARDO - OPIS</a:t>
            </a:r>
            <a:endParaRPr lang="pl-PL" dirty="0"/>
          </a:p>
        </p:txBody>
      </p:sp>
      <p:sp>
        <p:nvSpPr>
          <p:cNvPr id="3" name="Symbol zastępczy zawartości 2"/>
          <p:cNvSpPr>
            <a:spLocks noGrp="1"/>
          </p:cNvSpPr>
          <p:nvPr>
            <p:ph sz="quarter" idx="13"/>
          </p:nvPr>
        </p:nvSpPr>
        <p:spPr/>
        <p:txBody>
          <a:bodyPr>
            <a:normAutofit/>
          </a:bodyPr>
          <a:lstStyle/>
          <a:p>
            <a:r>
              <a:rPr lang="pl-PL" sz="2800" dirty="0"/>
              <a:t>Lokalna gazeta zamieściła ogłoszenie, iż zostaje oferowane 15$ za dzień eksperymentu. Zgłosiło się ponad 70 </a:t>
            </a:r>
            <a:r>
              <a:rPr lang="pl-PL" sz="2800" dirty="0" smtClean="0"/>
              <a:t>kandydatów- studentów Uniwersytetu w Stanford, </a:t>
            </a:r>
            <a:r>
              <a:rPr lang="pl-PL" sz="2800" dirty="0"/>
              <a:t>następnie zbadano ich pod względem przeszłości kryminalnej, problemów zdrowotnych i psychicznych. Ostatecznie wytypowano 24 </a:t>
            </a:r>
            <a:r>
              <a:rPr lang="pl-PL" sz="2800" dirty="0" smtClean="0"/>
              <a:t>osoby,  </a:t>
            </a:r>
            <a:r>
              <a:rPr lang="pl-PL" sz="2800" dirty="0"/>
              <a:t>następnie podzielono ich na grupę strażników i więźniów.</a:t>
            </a:r>
          </a:p>
        </p:txBody>
      </p:sp>
    </p:spTree>
    <p:extLst>
      <p:ext uri="{BB962C8B-B14F-4D97-AF65-F5344CB8AC3E}">
        <p14:creationId xmlns:p14="http://schemas.microsoft.com/office/powerpoint/2010/main" val="642889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000" dirty="0"/>
              <a:t>Piwnica w/w wydziału została skonstruowana w oparciu o opinię byłych więźniów i personelu więziennego. Zaprojektowano ją w taki sposób, aby praktycznie niczym nie różniła się od prawdziwego więzienia. Wymieniono drzwi z trzech </a:t>
            </a:r>
            <a:r>
              <a:rPr lang="pl-PL" sz="2000" dirty="0" err="1"/>
              <a:t>sal</a:t>
            </a:r>
            <a:r>
              <a:rPr lang="pl-PL" sz="2000" dirty="0"/>
              <a:t>, następnie zamieniono je na stalowe kraty. Końce korytarza zabito deskami. Zaprojektowano jeszcze trzy pomieszczenia: przebieralnia strażników, pokój wartownika i biuro dyrektora więzienia. </a:t>
            </a:r>
            <a:r>
              <a:rPr lang="pl-PL" sz="2000" dirty="0" err="1"/>
              <a:t>Zimbardo</a:t>
            </a:r>
            <a:r>
              <a:rPr lang="pl-PL" sz="2000" dirty="0"/>
              <a:t> był przełożonym obiektu i jak później stwierdził: „było to poważnym błędem” – zbyt emocjonalnie zaangażował się w eksperyment więzienny. Więzienie było bez okien i zegarów, w otworze na końcu głównego korytarza została umieszczona kamera, rozmowy więźniów były podsłuchiwane.</a:t>
            </a:r>
          </a:p>
        </p:txBody>
      </p:sp>
    </p:spTree>
    <p:extLst>
      <p:ext uri="{BB962C8B-B14F-4D97-AF65-F5344CB8AC3E}">
        <p14:creationId xmlns:p14="http://schemas.microsoft.com/office/powerpoint/2010/main" val="3429261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000" dirty="0"/>
              <a:t>Uczestnikom, którym przypadła rola strażników pozwolono ubrać mundury strażników więziennych i wyposażenie dostępne w pobliskim sklepie militarnym. Ten zabieg miał na celu silnie związać strażników z więzieniem. „Strażnicy” wybrali koszule w kolorze khaki, policyjne pałki i czarne okulary uniemożliwiające kontakt wzrokowy. </a:t>
            </a:r>
            <a:r>
              <a:rPr lang="pl-PL" sz="2000" dirty="0" err="1"/>
              <a:t>Zimbardo</a:t>
            </a:r>
            <a:r>
              <a:rPr lang="pl-PL" sz="2000" dirty="0"/>
              <a:t> nie instruował jak mają postępować z więźniami. Powiedział tylko, że mają stać na czele prawa, pałki policyjne traktować tylko jako broń symboliczną, a ucieczka więźniów będzie równoważna z końcem eksperymentu. 9 strażników pracowało po trzy osoby na 8-godzinnych zmianach. Jak to bywa w prawdziwym więzieniu – mogli oni w każdej chwili wezwać wsparcie. W więzieniu trzy cele mieściły po trzech więźniów w każdej. Uczestników poinformowano, że jeśli zostaną wytypowani na więźniów – zostaną im przydzielone znikome ilości jedzenia i część ich praw obywatelskich zostanie ograniczona.</a:t>
            </a:r>
          </a:p>
        </p:txBody>
      </p:sp>
    </p:spTree>
    <p:extLst>
      <p:ext uri="{BB962C8B-B14F-4D97-AF65-F5344CB8AC3E}">
        <p14:creationId xmlns:p14="http://schemas.microsoft.com/office/powerpoint/2010/main" val="1506953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lstStyle/>
          <a:p>
            <a:pPr fontAlgn="base"/>
            <a:r>
              <a:rPr lang="pl-PL" sz="2000" dirty="0"/>
              <a:t>Uczestnicy eksperymentu zostali zabrani przez policję z własnych domów, a za powód zatrzymania usłyszeli argumenty o napadzie z bronią w ręku i włamaniu. Odczytano im </a:t>
            </a:r>
            <a:r>
              <a:rPr lang="pl-PL" sz="2000" dirty="0" smtClean="0"/>
              <a:t>ich </a:t>
            </a:r>
            <a:r>
              <a:rPr lang="pl-PL" sz="2000" dirty="0"/>
              <a:t>prawa, skuto kajdankami i odwieziono do pobliskiego komisariatu. Eksperymentatorzy dostali taką możliwość, ponieważ policja zgodziła się z nimi współpracować. Na miejscu spisano ich, zdjęto odciski palców i zamknięto w tymczasowej celi uprzednio przewiązując oczy.</a:t>
            </a:r>
          </a:p>
          <a:p>
            <a:pPr fontAlgn="base"/>
            <a:r>
              <a:rPr lang="pl-PL" sz="2000" dirty="0"/>
              <a:t>„Więźniowie” zostali odeskortowani do „więzienia</a:t>
            </a:r>
            <a:r>
              <a:rPr lang="pl-PL" sz="2000" dirty="0" smtClean="0"/>
              <a:t>” </a:t>
            </a:r>
            <a:r>
              <a:rPr lang="pl-PL" sz="2000" dirty="0"/>
              <a:t>w uniwersytecie. Przywitani zostali przez naczelnika, powtórzono im ciążące na nich zarzuty, zostali dokładnie przeszukani i rozebrani do naga. Następnie za pomocą aerozolu zostali poddani procesowi odwszenia</a:t>
            </a:r>
            <a:r>
              <a:rPr lang="pl-PL" dirty="0"/>
              <a:t>.</a:t>
            </a:r>
          </a:p>
          <a:p>
            <a:endParaRPr lang="pl-PL" dirty="0"/>
          </a:p>
        </p:txBody>
      </p:sp>
    </p:spTree>
    <p:extLst>
      <p:ext uri="{BB962C8B-B14F-4D97-AF65-F5344CB8AC3E}">
        <p14:creationId xmlns:p14="http://schemas.microsoft.com/office/powerpoint/2010/main" val="123802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000" dirty="0" smtClean="0"/>
              <a:t>„Więźniowie</a:t>
            </a:r>
            <a:r>
              <a:rPr lang="pl-PL" sz="2000" dirty="0"/>
              <a:t>” nie mieli szczęścia. Do prawej stopy każdego skazańca został zamocowany ciężki łańcuch zapięty na kłódkę. Czapkę stanowiła damska pończocha. Byli oni niezwykle upokorzeni, a na dodatek zostali ubrani w białe koszule z numerem identyfikacyjnym po obu stronach ubrania i od tej chwili nie mieli imion, a numery. Do siebie mogli zwracać się </a:t>
            </a:r>
            <a:r>
              <a:rPr lang="pl-PL" sz="2000" dirty="0" smtClean="0"/>
              <a:t>tylko używając numerów, </a:t>
            </a:r>
            <a:r>
              <a:rPr lang="pl-PL" sz="2000" dirty="0"/>
              <a:t>a do strażników musieli zwracać się formułą: „Panie oficerze penitencjarny”. Taki tytuł zapewne dawał strażnikom podświadome poczucie własnego autorytetu, przez co czuli się ważni i z czasem zaczęli robić to, co im się żywnie podoba. Jako, że „więźniowie” musieli zachowywać się jak prawdziwi więźniowie – strażnik dyrygował nimi jak byle czym, o czym będzie poniżej.</a:t>
            </a:r>
          </a:p>
        </p:txBody>
      </p:sp>
    </p:spTree>
    <p:extLst>
      <p:ext uri="{BB962C8B-B14F-4D97-AF65-F5344CB8AC3E}">
        <p14:creationId xmlns:p14="http://schemas.microsoft.com/office/powerpoint/2010/main" val="2173472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400" dirty="0"/>
              <a:t>Aby więźniowie dokładnie zapamiętali swoje numery identyfikacyjne, w ciągu zmian strażników zostały organizowane „odliczania”. Z początku więźniowie nie traktowali strażników poważnie, lecz później zachowanie strażników zmieniło się w zwykły terror.</a:t>
            </a:r>
            <a:br>
              <a:rPr lang="pl-PL" sz="2400" dirty="0"/>
            </a:br>
            <a:r>
              <a:rPr lang="pl-PL" sz="2400" dirty="0"/>
              <a:t>Popularna forma karania to pompki – pozornie niegroźne, niezbyt poniżające, lecz kiedy strażnik kazał innemu więźniowi siadać na plecach „pompującego” lub stawiał nogę na „pompującym” zaczęło robić się coraz gorzej.</a:t>
            </a:r>
          </a:p>
        </p:txBody>
      </p:sp>
    </p:spTree>
    <p:extLst>
      <p:ext uri="{BB962C8B-B14F-4D97-AF65-F5344CB8AC3E}">
        <p14:creationId xmlns:p14="http://schemas.microsoft.com/office/powerpoint/2010/main" val="2897332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400" dirty="0"/>
              <a:t>Już drugiego dnia wybuchł w więzieniu bunt. Skazańcy zabarykadowali się w celach, zdjęli poniżające czapki i numery identyfikacyjne. Zaczęli żartować ze strażników, jednak Ci wezwali do pomocy inną zmianę i potraktowali więźniów dwutlenkiem węgla z gaśnicy. Więźniowie byli zszokowani i zdruzgotani. Zaczęli podejrzewać, iż to naprawdę nie są żarty. Zostali oni rozebrani do naga, łóżka wyprowadzono im z celi, inicjatorów buntu zamknięto w izolatkach. Innym kazano robić pompki i odmówiono im posiłków.</a:t>
            </a:r>
          </a:p>
        </p:txBody>
      </p:sp>
    </p:spTree>
    <p:extLst>
      <p:ext uri="{BB962C8B-B14F-4D97-AF65-F5344CB8AC3E}">
        <p14:creationId xmlns:p14="http://schemas.microsoft.com/office/powerpoint/2010/main" val="395134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800" dirty="0"/>
              <a:t>Strażnicy postanowili podejść psychologicznie, a nie fizycznie uczestników stojących po stronie więźniów i stworzyli specjalną cele uprzywilejowanych. W celi znajdowały się łóżka, lepsze posiłki, które były spożywane w obecności więźniów, którym tymczasowo zakazano jeść i odebrane wcześniej ubrania. Uprzywilejowani mogli również myć zęby i brać kąpiel.</a:t>
            </a:r>
          </a:p>
        </p:txBody>
      </p:sp>
    </p:spTree>
    <p:extLst>
      <p:ext uri="{BB962C8B-B14F-4D97-AF65-F5344CB8AC3E}">
        <p14:creationId xmlns:p14="http://schemas.microsoft.com/office/powerpoint/2010/main" val="883338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400" dirty="0"/>
              <a:t>Solidarność między więźniami uległa znacznemu skruszeniu, ponieważ zaczęli oni podejrzewać, iż „uprzywilejowani” mają układ ze strażnikami, ponieważ na miejsce dotychczasowych więźniów przebywających w uprzywilejowanej celi postawiono inicjatorów buntu. Więźniowie byli całkowicie zdezorientowani.</a:t>
            </a:r>
            <a:br>
              <a:rPr lang="pl-PL" sz="2400" dirty="0"/>
            </a:br>
            <a:r>
              <a:rPr lang="pl-PL" sz="2400" dirty="0"/>
              <a:t>Inną z kolei konsekwencją buntu było traktowanie więźniów przez strażników znacznie surowiej. Od tej pory wyjście do toalety zależało od humoru strażnika i więźniowie musieli załatwiać swoje potrzeby fizjologiczne do wiadra postawionego w celi, a jakby tego było mało, to strażnicy w swoim kaprysie niekiedy zabronili je opróżniać.</a:t>
            </a:r>
          </a:p>
        </p:txBody>
      </p:sp>
    </p:spTree>
    <p:extLst>
      <p:ext uri="{BB962C8B-B14F-4D97-AF65-F5344CB8AC3E}">
        <p14:creationId xmlns:p14="http://schemas.microsoft.com/office/powerpoint/2010/main" val="2101346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000" dirty="0"/>
              <a:t>Więzień nr 8612 po 36 godzinach eksperymentu zaczął wykazywać niepokojące objawy. Na zmianę reagował agresywnie i wybuchał płaczem, był zdezorganizowany. Specjalista badający go zaproponował mu zostanie informatorem w zamian za łagodniejsze traktowanie przez strażników. 8612 miał rozważyć tę propozycję.</a:t>
            </a:r>
            <a:br>
              <a:rPr lang="pl-PL" sz="2000" dirty="0"/>
            </a:br>
            <a:r>
              <a:rPr lang="pl-PL" sz="2000" dirty="0"/>
              <a:t>Podczas kolejnego „odliczania” skazaniec powiedział do reszty „nie możecie stąd wyjść, nie da się przerwać eksperymentu”. Później przestał nad sobą panować, zaczął krzyczeć i przeklinać. Dopiero po takich traumatycznych doświadczeniach badacze łaskawie postanowili go wypuścić…</a:t>
            </a:r>
            <a:br>
              <a:rPr lang="pl-PL" sz="2000" dirty="0"/>
            </a:br>
            <a:r>
              <a:rPr lang="pl-PL" sz="2000" dirty="0"/>
              <a:t>Od tej pory więźniowie zaczęli myśleć, iż to nie jest eksperyment więzienny, a prawdziwe więzienie.</a:t>
            </a:r>
          </a:p>
        </p:txBody>
      </p:sp>
    </p:spTree>
    <p:extLst>
      <p:ext uri="{BB962C8B-B14F-4D97-AF65-F5344CB8AC3E}">
        <p14:creationId xmlns:p14="http://schemas.microsoft.com/office/powerpoint/2010/main" val="245172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Eksperyment </a:t>
            </a:r>
            <a:r>
              <a:rPr lang="pl-PL" dirty="0" err="1" smtClean="0"/>
              <a:t>Milgrama</a:t>
            </a:r>
            <a:endParaRPr lang="pl-PL" dirty="0"/>
          </a:p>
        </p:txBody>
      </p:sp>
      <p:sp>
        <p:nvSpPr>
          <p:cNvPr id="3" name="Symbol zastępczy zawartości 2"/>
          <p:cNvSpPr>
            <a:spLocks noGrp="1"/>
          </p:cNvSpPr>
          <p:nvPr>
            <p:ph sz="quarter" idx="13"/>
          </p:nvPr>
        </p:nvSpPr>
        <p:spPr/>
        <p:txBody>
          <a:bodyPr/>
          <a:lstStyle/>
          <a:p>
            <a:r>
              <a:rPr lang="pl-PL" sz="3600" b="1" dirty="0"/>
              <a:t>Stanley </a:t>
            </a:r>
            <a:r>
              <a:rPr lang="pl-PL" sz="3600" b="1" dirty="0" err="1"/>
              <a:t>Milgram</a:t>
            </a:r>
            <a:r>
              <a:rPr lang="pl-PL" sz="3600" b="1" dirty="0"/>
              <a:t> </a:t>
            </a:r>
            <a:r>
              <a:rPr lang="pl-PL" sz="3600" dirty="0"/>
              <a:t>był amerykańskim psychologiem żyjącym w latach 1933 – 1984. Z wykształcenia politolog, lecz większość życia spędził zgłębiając tajniki psychologii społecznej, wykładał na uniwersytetach Yale, Harvarda i Nowojorskim</a:t>
            </a:r>
            <a:r>
              <a:rPr lang="pl-PL" dirty="0"/>
              <a:t>.</a:t>
            </a:r>
          </a:p>
        </p:txBody>
      </p:sp>
    </p:spTree>
    <p:extLst>
      <p:ext uri="{BB962C8B-B14F-4D97-AF65-F5344CB8AC3E}">
        <p14:creationId xmlns:p14="http://schemas.microsoft.com/office/powerpoint/2010/main" val="93231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Autofit/>
          </a:bodyPr>
          <a:lstStyle/>
          <a:p>
            <a:r>
              <a:rPr lang="pl-PL" sz="2000" dirty="0"/>
              <a:t>W dniu kolejnym więźniowie zostali dopuszczeni do odwiedzin. W spotkaniu mogły uczestniczyć tylko 2 osoby pod nadzorem strażnika. Aby nie wzbudzić podejrzeń wśród tych, którzy będą odwiedzać więźniów, „miejsce tortur” zostało wysprzątane, skazańcom pozwolono się umyć, zjeść obfity posiłek, a dla polepszenia nastroju nawet włączono muzykę przez interkom.</a:t>
            </a:r>
            <a:br>
              <a:rPr lang="pl-PL" sz="2000" dirty="0"/>
            </a:br>
            <a:r>
              <a:rPr lang="pl-PL" sz="2000" dirty="0"/>
              <a:t>Dla pozorów dobrego klimatu eksperymentu, przyjmowaniem gości zajmowała się </a:t>
            </a:r>
            <a:r>
              <a:rPr lang="pl-PL" sz="2000" dirty="0" err="1"/>
              <a:t>cheerleaderka</a:t>
            </a:r>
            <a:r>
              <a:rPr lang="pl-PL" sz="2000" dirty="0"/>
              <a:t> Susie Philips. Zezwolenie na spotkanie wydawał </a:t>
            </a:r>
            <a:r>
              <a:rPr lang="pl-PL" sz="2000" dirty="0" err="1"/>
              <a:t>Zimbardo</a:t>
            </a:r>
            <a:r>
              <a:rPr lang="pl-PL" sz="2000" dirty="0"/>
              <a:t>, na spotkanie czekało się ok. pół godziny, a czas wizyty trwał nie dłużej niż 10 minut.</a:t>
            </a:r>
            <a:br>
              <a:rPr lang="pl-PL" sz="2000" dirty="0"/>
            </a:br>
            <a:r>
              <a:rPr lang="pl-PL" sz="2000" dirty="0"/>
              <a:t>Niektórzy z gości zauważyli zły stan swoich bliskich, ale zrezygnowali z jakichkolwiek działań za sprawą autorytetu eksperymentatorów.</a:t>
            </a:r>
          </a:p>
        </p:txBody>
      </p:sp>
    </p:spTree>
    <p:extLst>
      <p:ext uri="{BB962C8B-B14F-4D97-AF65-F5344CB8AC3E}">
        <p14:creationId xmlns:p14="http://schemas.microsoft.com/office/powerpoint/2010/main" val="890616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000" dirty="0"/>
              <a:t>Jeden ze strażników podsłuchał, że więźniowie planują ucieczkę. Wcześniejszej nocy wypuszczony 8612 miał zebrać przyjaciół, włamać się do więzienia i uwolnić resztę więźniów. Na początku </a:t>
            </a:r>
            <a:r>
              <a:rPr lang="pl-PL" sz="2000" dirty="0" err="1"/>
              <a:t>Zimbardo</a:t>
            </a:r>
            <a:r>
              <a:rPr lang="pl-PL" sz="2000" dirty="0"/>
              <a:t> poprosił policję o przeniesienie więźniów do prawdziwego więzienia, prośba ta została jednak odrzucona. Ostatecznie zdecydowano rozebrać więźniów, założyć im na głowy worki, skuć razem i przetransportować do magazynu, gdzie mieli przeczekać ucieczkę. </a:t>
            </a:r>
            <a:r>
              <a:rPr lang="pl-PL" sz="2000" dirty="0" err="1"/>
              <a:t>Zimbardo</a:t>
            </a:r>
            <a:r>
              <a:rPr lang="pl-PL" sz="2000" dirty="0"/>
              <a:t> chciał, by włamywacze w więzieniu zastali tylko jego samego, po czym oznajmiłby im, że eksperyment więzienny dobiegł końca i wszyscy uczestnicy zostali zwolnieni. Rozważano również ponowne pojmanie więźnia 8612. Plan </a:t>
            </a:r>
            <a:r>
              <a:rPr lang="pl-PL" sz="2000" dirty="0" err="1"/>
              <a:t>Zimbardo</a:t>
            </a:r>
            <a:r>
              <a:rPr lang="pl-PL" sz="2000" dirty="0"/>
              <a:t> okazał się jednak zbyteczny, ponieważ nikt do więzienia nie wtargnął.</a:t>
            </a:r>
          </a:p>
        </p:txBody>
      </p:sp>
    </p:spTree>
    <p:extLst>
      <p:ext uri="{BB962C8B-B14F-4D97-AF65-F5344CB8AC3E}">
        <p14:creationId xmlns:p14="http://schemas.microsoft.com/office/powerpoint/2010/main" val="775951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4000" dirty="0"/>
              <a:t>Po niedoszłym włamaniu strażnicy zaczęli dosłownie prześladować więźniów. Kazali im myć toalety własnymi rękoma, robić pompki, pajacyki i odliczenia, które przeciągały się do kilku godzin.</a:t>
            </a:r>
          </a:p>
        </p:txBody>
      </p:sp>
    </p:spTree>
    <p:extLst>
      <p:ext uri="{BB962C8B-B14F-4D97-AF65-F5344CB8AC3E}">
        <p14:creationId xmlns:p14="http://schemas.microsoft.com/office/powerpoint/2010/main" val="110665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000" dirty="0"/>
              <a:t>W celu zbadania wpływu stworzonej atmosfery na więźniów, zaproszono z wizytą byłego kapelana więziennego (katolickiego księdza). Odbył on osobiste spotkanie niemal z każdym więźniem, a co ciekawe – połowa z nich przedstawiła mu się za pomocą numeru identyfikacyjnego.</a:t>
            </a:r>
            <a:br>
              <a:rPr lang="pl-PL" sz="2000" dirty="0"/>
            </a:br>
            <a:r>
              <a:rPr lang="pl-PL" sz="2000" dirty="0"/>
              <a:t>Więzień nr 819 nie chciał się widzieć z księdzem, poprosił natomiast o wizytę lekarza. Podczas rozmowy z </a:t>
            </a:r>
            <a:r>
              <a:rPr lang="pl-PL" sz="2000" dirty="0" err="1"/>
              <a:t>Zimbardo</a:t>
            </a:r>
            <a:r>
              <a:rPr lang="pl-PL" sz="2000" dirty="0"/>
              <a:t> 819 załamał się i wybuchnął płaczem. Równocześnie jeden ze strażników ustawił więźniów w szeregu i kazał głośno powtarzać: „Więzień nr 819 jest złym więźniem. Przez to, co zrobił więzień nr 819 w mojej celi jest bałagan, Panie Władzo”. Uszeregowani wykrzyczeli formułę kilkakrotnie. 819 usłyszawszy to załamał się po raz kolejny i mimo, że był chory chciał wrócić i udowodnić, że nie jest złym więźniem. Uspokoił go </a:t>
            </a:r>
            <a:r>
              <a:rPr lang="pl-PL" sz="2000" dirty="0" err="1"/>
              <a:t>Zimbardo</a:t>
            </a:r>
            <a:r>
              <a:rPr lang="pl-PL" sz="2000" dirty="0"/>
              <a:t>, tłumacząc, że to tylko eksperyment naukowy, a nie prawdziwe więzienie.</a:t>
            </a:r>
          </a:p>
        </p:txBody>
      </p:sp>
    </p:spTree>
    <p:extLst>
      <p:ext uri="{BB962C8B-B14F-4D97-AF65-F5344CB8AC3E}">
        <p14:creationId xmlns:p14="http://schemas.microsoft.com/office/powerpoint/2010/main" val="1843832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3200" dirty="0"/>
              <a:t>Następnego dnia część więźniów stanęła przed komisją, która miała rozważyć ich warunkowe zwolnienie. Większość więźniów była gotowa zrezygnować z wynagrodzenia za eksperyment więzienny w zamian za natychmiastowe zwolnienie. Wnioski miały zostać rozpatrzone w bliżej nie określonym terminie.</a:t>
            </a:r>
          </a:p>
        </p:txBody>
      </p:sp>
    </p:spTree>
    <p:extLst>
      <p:ext uri="{BB962C8B-B14F-4D97-AF65-F5344CB8AC3E}">
        <p14:creationId xmlns:p14="http://schemas.microsoft.com/office/powerpoint/2010/main" val="1384658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OPIS</a:t>
            </a:r>
            <a:endParaRPr lang="pl-PL" dirty="0"/>
          </a:p>
        </p:txBody>
      </p:sp>
      <p:sp>
        <p:nvSpPr>
          <p:cNvPr id="3" name="Symbol zastępczy zawartości 2"/>
          <p:cNvSpPr>
            <a:spLocks noGrp="1"/>
          </p:cNvSpPr>
          <p:nvPr>
            <p:ph sz="quarter" idx="13"/>
          </p:nvPr>
        </p:nvSpPr>
        <p:spPr/>
        <p:txBody>
          <a:bodyPr>
            <a:normAutofit/>
          </a:bodyPr>
          <a:lstStyle/>
          <a:p>
            <a:r>
              <a:rPr lang="pl-PL" sz="2400" dirty="0"/>
              <a:t>Miał on miejsce już szóstego dnia. Został on przerwany z dwóch powodów: </a:t>
            </a:r>
            <a:r>
              <a:rPr lang="pl-PL" sz="2400" dirty="0" smtClean="0"/>
              <a:t>Christina </a:t>
            </a:r>
            <a:r>
              <a:rPr lang="pl-PL" sz="2400" dirty="0" err="1"/>
              <a:t>Maslach</a:t>
            </a:r>
            <a:r>
              <a:rPr lang="pl-PL" sz="2400" dirty="0"/>
              <a:t> (późniejsza żona </a:t>
            </a:r>
            <a:r>
              <a:rPr lang="pl-PL" sz="2400" dirty="0" err="1"/>
              <a:t>Zimbardo</a:t>
            </a:r>
            <a:r>
              <a:rPr lang="pl-PL" sz="2400" dirty="0"/>
              <a:t>), doktor ze </a:t>
            </a:r>
            <a:r>
              <a:rPr lang="pl-PL" sz="2400" dirty="0" err="1"/>
              <a:t>Stanfordu</a:t>
            </a:r>
            <a:r>
              <a:rPr lang="pl-PL" sz="2400" dirty="0"/>
              <a:t> stanowczo sprzeciwiła się eksperymentowi, po przeanalizowaniu jego zgubnego wpływu na psychikę więźniów. Była to pierwsza osoba, która zanegowała moralną stronę eksperymentu. Ponadto strażnicy zaczęli zachowywać się jak bezwzględni sadyści </a:t>
            </a:r>
            <a:r>
              <a:rPr lang="pl-PL" sz="2400" dirty="0" smtClean="0"/>
              <a:t>(</a:t>
            </a:r>
            <a:r>
              <a:rPr lang="pl-PL" sz="2400" dirty="0" smtClean="0"/>
              <a:t>podczas </a:t>
            </a:r>
            <a:r>
              <a:rPr lang="pl-PL" sz="2400" dirty="0" smtClean="0"/>
              <a:t>wcześniejszych </a:t>
            </a:r>
            <a:r>
              <a:rPr lang="pl-PL" sz="2400" dirty="0"/>
              <a:t>testów nie wykryto u żadnego z nich takich skłonności) m.in. zmuszając skazańców do odgrywania aktów homoseksualnych.</a:t>
            </a:r>
          </a:p>
        </p:txBody>
      </p:sp>
    </p:spTree>
    <p:extLst>
      <p:ext uri="{BB962C8B-B14F-4D97-AF65-F5344CB8AC3E}">
        <p14:creationId xmlns:p14="http://schemas.microsoft.com/office/powerpoint/2010/main" val="1906315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a:t>
            </a:r>
            <a:r>
              <a:rPr lang="pl-PL" dirty="0" smtClean="0"/>
              <a:t>wnioski</a:t>
            </a:r>
            <a:endParaRPr lang="pl-PL" dirty="0"/>
          </a:p>
        </p:txBody>
      </p:sp>
      <p:sp>
        <p:nvSpPr>
          <p:cNvPr id="3" name="Symbol zastępczy zawartości 2"/>
          <p:cNvSpPr>
            <a:spLocks noGrp="1"/>
          </p:cNvSpPr>
          <p:nvPr>
            <p:ph sz="quarter" idx="13"/>
          </p:nvPr>
        </p:nvSpPr>
        <p:spPr/>
        <p:txBody>
          <a:bodyPr>
            <a:normAutofit/>
          </a:bodyPr>
          <a:lstStyle/>
          <a:p>
            <a:r>
              <a:rPr lang="pl-PL" sz="3200" dirty="0"/>
              <a:t>Strażnicy: Można było wyróżnić u nich trzy typy </a:t>
            </a:r>
            <a:r>
              <a:rPr lang="pl-PL" sz="3200" dirty="0" err="1"/>
              <a:t>zachowań</a:t>
            </a:r>
            <a:r>
              <a:rPr lang="pl-PL" sz="3200" dirty="0"/>
              <a:t>. Grupa pierwsza była surowa i sprawiedliwa, grupa druga miała głównie na celu dobro więźniów, udzielając im „drobne przysługi”, a grupa trzecia znajdowała satysfakcję w torturowaniu więźniów.</a:t>
            </a:r>
            <a:br>
              <a:rPr lang="pl-PL" sz="3200" dirty="0"/>
            </a:br>
            <a:r>
              <a:rPr lang="pl-PL" sz="3200" dirty="0"/>
              <a:t>Wszystkich strażników łączyło jedno: wykonywali każdy rozkaz.</a:t>
            </a:r>
          </a:p>
        </p:txBody>
      </p:sp>
    </p:spTree>
    <p:extLst>
      <p:ext uri="{BB962C8B-B14F-4D97-AF65-F5344CB8AC3E}">
        <p14:creationId xmlns:p14="http://schemas.microsoft.com/office/powerpoint/2010/main" val="324348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wnioski</a:t>
            </a:r>
            <a:endParaRPr lang="pl-PL" dirty="0"/>
          </a:p>
        </p:txBody>
      </p:sp>
      <p:sp>
        <p:nvSpPr>
          <p:cNvPr id="3" name="Symbol zastępczy zawartości 2"/>
          <p:cNvSpPr>
            <a:spLocks noGrp="1"/>
          </p:cNvSpPr>
          <p:nvPr>
            <p:ph sz="quarter" idx="13"/>
          </p:nvPr>
        </p:nvSpPr>
        <p:spPr/>
        <p:txBody>
          <a:bodyPr>
            <a:normAutofit/>
          </a:bodyPr>
          <a:lstStyle/>
          <a:p>
            <a:r>
              <a:rPr lang="pl-PL" sz="2800" dirty="0"/>
              <a:t>Więźniowie: Niektórzy przeciwstawiali się ciągłemu poniżaniu i bili ze strażnikami.</a:t>
            </a:r>
            <a:br>
              <a:rPr lang="pl-PL" sz="2800" dirty="0"/>
            </a:br>
            <a:r>
              <a:rPr lang="pl-PL" sz="2800" dirty="0"/>
              <a:t>Czterech więźniów zareagowało załamaniem emocjonalnym, a u jednego </a:t>
            </a:r>
            <a:r>
              <a:rPr lang="pl-PL" sz="2800" dirty="0">
                <a:hlinkClick r:id="rId2"/>
              </a:rPr>
              <a:t>stres</a:t>
            </a:r>
            <a:r>
              <a:rPr lang="pl-PL" sz="2800" dirty="0"/>
              <a:t> spowodował wysypkę psychosomatyczną. Część stała się „dobrymi więźniami”, którzy wykonywali każdy rozkaz strażników. Grupa więźniów została całkowicie zdominowana przez grupę strażników.</a:t>
            </a:r>
          </a:p>
        </p:txBody>
      </p:sp>
    </p:spTree>
    <p:extLst>
      <p:ext uri="{BB962C8B-B14F-4D97-AF65-F5344CB8AC3E}">
        <p14:creationId xmlns:p14="http://schemas.microsoft.com/office/powerpoint/2010/main" val="1326297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ZIMBARDO - wnioski</a:t>
            </a:r>
            <a:endParaRPr lang="pl-PL" dirty="0"/>
          </a:p>
        </p:txBody>
      </p:sp>
      <p:sp>
        <p:nvSpPr>
          <p:cNvPr id="3" name="Symbol zastępczy zawartości 2"/>
          <p:cNvSpPr>
            <a:spLocks noGrp="1"/>
          </p:cNvSpPr>
          <p:nvPr>
            <p:ph sz="quarter" idx="13"/>
          </p:nvPr>
        </p:nvSpPr>
        <p:spPr/>
        <p:txBody>
          <a:bodyPr>
            <a:normAutofit/>
          </a:bodyPr>
          <a:lstStyle/>
          <a:p>
            <a:r>
              <a:rPr lang="pl-PL" sz="2400" dirty="0"/>
              <a:t>Komentarz więźnia nr 416 (2 miesiące po zakończeniu eksperymentu): „Zacząłem mieć poczucie, że tracę tożsamość. Tożsamość osoby, którą nazywałem „Clay”, osoby, która kazała mi iść do tego miejsca, osoby, która dała się w tym więzieniu zamknąć – bo to było dla mnie więzienie, i nadal jest. Nie uważam, że to eksperyment ani symulacja, bo to po prostu więzienie prowadzone przez psychologów zamiast przez państwo. Zacząłem mieć poczucie, że osoba, którą byłem i która kazała mi iść do więzienia, była mi obca – obca tak bardzo, że w końcu stałem się 416. Naprawdę byłem swoim numerem”.</a:t>
            </a:r>
          </a:p>
        </p:txBody>
      </p:sp>
    </p:spTree>
    <p:extLst>
      <p:ext uri="{BB962C8B-B14F-4D97-AF65-F5344CB8AC3E}">
        <p14:creationId xmlns:p14="http://schemas.microsoft.com/office/powerpoint/2010/main" val="254532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Dlaczego nieetyczne</a:t>
            </a:r>
            <a:endParaRPr lang="pl-PL" dirty="0"/>
          </a:p>
        </p:txBody>
      </p:sp>
      <p:sp>
        <p:nvSpPr>
          <p:cNvPr id="3" name="Symbol zastępczy zawartości 2"/>
          <p:cNvSpPr>
            <a:spLocks noGrp="1"/>
          </p:cNvSpPr>
          <p:nvPr>
            <p:ph sz="quarter" idx="13"/>
          </p:nvPr>
        </p:nvSpPr>
        <p:spPr/>
        <p:txBody>
          <a:bodyPr>
            <a:normAutofit/>
          </a:bodyPr>
          <a:lstStyle/>
          <a:p>
            <a:r>
              <a:rPr lang="pl-PL" sz="4000" dirty="0"/>
              <a:t>EPCRHP (</a:t>
            </a:r>
            <a:r>
              <a:rPr lang="pl-PL" sz="4000" i="1" dirty="0" err="1"/>
              <a:t>Ethical</a:t>
            </a:r>
            <a:r>
              <a:rPr lang="pl-PL" sz="4000" i="1" dirty="0"/>
              <a:t> </a:t>
            </a:r>
            <a:r>
              <a:rPr lang="pl-PL" sz="4000" i="1" dirty="0" err="1"/>
              <a:t>principles</a:t>
            </a:r>
            <a:r>
              <a:rPr lang="pl-PL" sz="4000" i="1" dirty="0"/>
              <a:t> of </a:t>
            </a:r>
            <a:r>
              <a:rPr lang="pl-PL" sz="4000" i="1" dirty="0" err="1"/>
              <a:t>psychologist</a:t>
            </a:r>
            <a:r>
              <a:rPr lang="pl-PL" sz="4000" i="1" dirty="0"/>
              <a:t> and </a:t>
            </a:r>
            <a:r>
              <a:rPr lang="pl-PL" sz="4000" i="1" dirty="0" err="1"/>
              <a:t>code</a:t>
            </a:r>
            <a:r>
              <a:rPr lang="pl-PL" sz="4000" i="1" dirty="0"/>
              <a:t> of </a:t>
            </a:r>
            <a:r>
              <a:rPr lang="pl-PL" sz="4000" i="1" dirty="0" err="1"/>
              <a:t>conduct</a:t>
            </a:r>
            <a:r>
              <a:rPr lang="pl-PL" sz="4000" dirty="0"/>
              <a:t>), </a:t>
            </a:r>
            <a:r>
              <a:rPr lang="pl-PL" sz="4000" dirty="0" smtClean="0"/>
              <a:t>sformułowane </a:t>
            </a:r>
            <a:r>
              <a:rPr lang="pl-PL" sz="4000" dirty="0"/>
              <a:t>przez Amerykańskie Towarzystwo Psychologiczne (APA</a:t>
            </a:r>
            <a:r>
              <a:rPr lang="pl-PL" sz="4000" dirty="0" smtClean="0"/>
              <a:t>).</a:t>
            </a:r>
            <a:endParaRPr lang="pl-PL" sz="4000" dirty="0"/>
          </a:p>
        </p:txBody>
      </p:sp>
    </p:spTree>
    <p:extLst>
      <p:ext uri="{BB962C8B-B14F-4D97-AF65-F5344CB8AC3E}">
        <p14:creationId xmlns:p14="http://schemas.microsoft.com/office/powerpoint/2010/main" val="227930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Eksperyment </a:t>
            </a:r>
            <a:r>
              <a:rPr lang="pl-PL" dirty="0" err="1" smtClean="0"/>
              <a:t>Milgrama</a:t>
            </a:r>
            <a:r>
              <a:rPr lang="pl-PL" dirty="0" smtClean="0"/>
              <a:t> - opis</a:t>
            </a:r>
            <a:endParaRPr lang="pl-PL" dirty="0"/>
          </a:p>
        </p:txBody>
      </p:sp>
      <p:sp>
        <p:nvSpPr>
          <p:cNvPr id="3" name="Symbol zastępczy zawartości 2"/>
          <p:cNvSpPr>
            <a:spLocks noGrp="1"/>
          </p:cNvSpPr>
          <p:nvPr>
            <p:ph sz="quarter" idx="13"/>
          </p:nvPr>
        </p:nvSpPr>
        <p:spPr/>
        <p:txBody>
          <a:bodyPr>
            <a:noAutofit/>
          </a:bodyPr>
          <a:lstStyle/>
          <a:p>
            <a:pPr fontAlgn="base"/>
            <a:r>
              <a:rPr lang="pl-PL" sz="2400" b="1" dirty="0" smtClean="0"/>
              <a:t>Eksperyment </a:t>
            </a:r>
            <a:r>
              <a:rPr lang="pl-PL" sz="2400" b="1" dirty="0" err="1"/>
              <a:t>Milgrama</a:t>
            </a:r>
            <a:r>
              <a:rPr lang="pl-PL" sz="2400" b="1" dirty="0"/>
              <a:t> </a:t>
            </a:r>
            <a:r>
              <a:rPr lang="pl-PL" sz="2400" dirty="0"/>
              <a:t>polegał na zbadaniu przyczyn posłuszeństwa wobec niestosownych i zbrodniczych rozkazów. </a:t>
            </a:r>
            <a:endParaRPr lang="pl-PL" sz="2400" dirty="0" smtClean="0"/>
          </a:p>
          <a:p>
            <a:pPr fontAlgn="base"/>
            <a:r>
              <a:rPr lang="pl-PL" sz="2400" dirty="0" smtClean="0"/>
              <a:t>Pierwotnie </a:t>
            </a:r>
            <a:r>
              <a:rPr lang="pl-PL" sz="2400" dirty="0"/>
              <a:t>Stanley </a:t>
            </a:r>
            <a:r>
              <a:rPr lang="pl-PL" sz="2400" dirty="0" err="1"/>
              <a:t>Milgram</a:t>
            </a:r>
            <a:r>
              <a:rPr lang="pl-PL" sz="2400" dirty="0"/>
              <a:t> zamierzał zbadać owe przyczyny na zasadzie sondażu najpierw w Stanach, następnie w Niemczech. Jednakże, wyniki jakie uzyskał w ojczystym kraju tak go zszokowały, że uznał za kompletnie bezproduktywne powtarzanie badania w państwie niemieckim.</a:t>
            </a:r>
          </a:p>
          <a:p>
            <a:pPr fontAlgn="base"/>
            <a:r>
              <a:rPr lang="pl-PL" sz="2400" dirty="0"/>
              <a:t>Po ukończeniu wyżej opisanego sondażu stwierdził, że stosowne będzie</a:t>
            </a:r>
            <a:r>
              <a:rPr lang="pl-PL" sz="2400" b="1" dirty="0"/>
              <a:t> powtórzenie eksperymentu</a:t>
            </a:r>
            <a:r>
              <a:rPr lang="pl-PL" sz="2400" dirty="0"/>
              <a:t>, ale </a:t>
            </a:r>
            <a:r>
              <a:rPr lang="pl-PL" sz="2400" b="1" dirty="0"/>
              <a:t>metodą laboratoryjną</a:t>
            </a:r>
            <a:r>
              <a:rPr lang="pl-PL" sz="2400" dirty="0"/>
              <a:t>.</a:t>
            </a:r>
          </a:p>
          <a:p>
            <a:endParaRPr lang="pl-PL" sz="2400" dirty="0"/>
          </a:p>
        </p:txBody>
      </p:sp>
    </p:spTree>
    <p:extLst>
      <p:ext uri="{BB962C8B-B14F-4D97-AF65-F5344CB8AC3E}">
        <p14:creationId xmlns:p14="http://schemas.microsoft.com/office/powerpoint/2010/main" val="2727171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1</a:t>
            </a:r>
            <a:endParaRPr lang="pl-PL" dirty="0"/>
          </a:p>
        </p:txBody>
      </p:sp>
      <p:sp>
        <p:nvSpPr>
          <p:cNvPr id="3" name="Symbol zastępczy zawartości 2"/>
          <p:cNvSpPr>
            <a:spLocks noGrp="1"/>
          </p:cNvSpPr>
          <p:nvPr>
            <p:ph sz="quarter" idx="13"/>
          </p:nvPr>
        </p:nvSpPr>
        <p:spPr/>
        <p:txBody>
          <a:bodyPr/>
          <a:lstStyle/>
          <a:p>
            <a:r>
              <a:rPr lang="pl-PL" sz="4000" b="1" dirty="0">
                <a:solidFill>
                  <a:srgbClr val="FF0000"/>
                </a:solidFill>
              </a:rPr>
              <a:t>Zgodnie z pierwszą zasadą badacz powinien dokonać całościowej oceny eksperymentu, uwzględniając etyczny punkt widzenia. </a:t>
            </a:r>
          </a:p>
          <a:p>
            <a:endParaRPr lang="pl-PL" dirty="0"/>
          </a:p>
        </p:txBody>
      </p:sp>
    </p:spTree>
    <p:extLst>
      <p:ext uri="{BB962C8B-B14F-4D97-AF65-F5344CB8AC3E}">
        <p14:creationId xmlns:p14="http://schemas.microsoft.com/office/powerpoint/2010/main" val="2794762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sz="quarter" idx="13"/>
          </p:nvPr>
        </p:nvSpPr>
        <p:spPr/>
        <p:txBody>
          <a:bodyPr/>
          <a:lstStyle/>
          <a:p>
            <a:r>
              <a:rPr lang="pl-PL" dirty="0"/>
              <a:t>Czy w przypadku badania przeprowadzonego przez profesora </a:t>
            </a:r>
            <a:r>
              <a:rPr lang="pl-PL" dirty="0" err="1"/>
              <a:t>Zimbardo</a:t>
            </a:r>
            <a:r>
              <a:rPr lang="pl-PL" dirty="0"/>
              <a:t> możliwa była taka szczegółowa analiza etyczna przed rozpoczęciem badania? Przecież on sam nie przewidział jego rzeczywistego biegu! W jaki sposób miał go rzetelnie ocenić, skoro jego wyobrażenia i przewidywania całkowicie różniły się od rzeczywistości? To, co na początku miało stanowić studium życia więziennego, wyewoluowało i swoją dynamiką zadziwiło zarówno </a:t>
            </a:r>
            <a:r>
              <a:rPr lang="pl-PL" dirty="0" err="1"/>
              <a:t>Zimbardo</a:t>
            </a:r>
            <a:r>
              <a:rPr lang="pl-PL" dirty="0"/>
              <a:t>, jak i jego współpracowników. Nie spodziewali się oni aż tak skrajnych reakcji uczestników - nie mogli więc uwzględnić tych negatywnych skutków swojego eksperymentu w początkowych rozważaniach nad ich etyczną poprawnością (Brzeziński, 2009). Gdyby zastanowić się nad tym głębiej, to jeśli można by było dokładnie przewidzieć sposób, w jaki potoczy się bieg badania, nie miałoby sensu jego przeprowadzanie. Porównywanie oczekiwanych wyników z tymi, które zostały otrzymane, było wielkim zaskoczeniem i przełomem. Właśnie takie – pionierskie badania są najbardziej narażone na łamanie kodeksów etycznych. Wynika to z rzeczywistego braku wiedzy na temat mechanizmów, które jeszcze nie zostały przez psychologów odkryte (Łukaszewski, 2000).</a:t>
            </a:r>
          </a:p>
        </p:txBody>
      </p:sp>
    </p:spTree>
    <p:extLst>
      <p:ext uri="{BB962C8B-B14F-4D97-AF65-F5344CB8AC3E}">
        <p14:creationId xmlns:p14="http://schemas.microsoft.com/office/powerpoint/2010/main" val="3588582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2</a:t>
            </a:r>
            <a:endParaRPr lang="pl-PL" dirty="0"/>
          </a:p>
        </p:txBody>
      </p:sp>
      <p:sp>
        <p:nvSpPr>
          <p:cNvPr id="3" name="Symbol zastępczy zawartości 2"/>
          <p:cNvSpPr>
            <a:spLocks noGrp="1"/>
          </p:cNvSpPr>
          <p:nvPr>
            <p:ph sz="quarter" idx="13"/>
          </p:nvPr>
        </p:nvSpPr>
        <p:spPr/>
        <p:txBody>
          <a:bodyPr>
            <a:normAutofit/>
          </a:bodyPr>
          <a:lstStyle/>
          <a:p>
            <a:r>
              <a:rPr lang="pl-PL" sz="4000" b="1" dirty="0">
                <a:solidFill>
                  <a:srgbClr val="FF0000"/>
                </a:solidFill>
              </a:rPr>
              <a:t>Druga zasada APA mówi o tym, że badacz ponosi odpowiedzialność nie tylko za etyczność swojego badania, ale także za postępowanie współpracowników. </a:t>
            </a:r>
          </a:p>
        </p:txBody>
      </p:sp>
    </p:spTree>
    <p:extLst>
      <p:ext uri="{BB962C8B-B14F-4D97-AF65-F5344CB8AC3E}">
        <p14:creationId xmlns:p14="http://schemas.microsoft.com/office/powerpoint/2010/main" val="3978371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lstStyle/>
          <a:p>
            <a:r>
              <a:rPr lang="pl-PL" sz="2400" dirty="0"/>
              <a:t>Profesor </a:t>
            </a:r>
            <a:r>
              <a:rPr lang="pl-PL" sz="2400" dirty="0" err="1"/>
              <a:t>Zimbardo</a:t>
            </a:r>
            <a:r>
              <a:rPr lang="pl-PL" sz="2400" dirty="0"/>
              <a:t> popełnił olbrzymi błąd. Był nie tylko naukowcem nadzorującym eksperyment, przyjął także drugą rolę – dyrektora więzienia. Pozbawiła go ona obiektywizmu i dystansu emocjonalnego, który powinien charakteryzować eksperymentatora (Brzeziński, 2009). Badacz dał się wciągnąć w grę, którą sam stworzył. Nie był w stanie przerwać badania w momencie w którym jego uczestniczy przekraczali już wszelkie normy nie tylko etycznego, ale i moralnego postępowania, gdyż utracił zdolność do obiektywizmu.</a:t>
            </a:r>
          </a:p>
          <a:p>
            <a:endParaRPr lang="pl-PL" dirty="0"/>
          </a:p>
        </p:txBody>
      </p:sp>
    </p:spTree>
    <p:extLst>
      <p:ext uri="{BB962C8B-B14F-4D97-AF65-F5344CB8AC3E}">
        <p14:creationId xmlns:p14="http://schemas.microsoft.com/office/powerpoint/2010/main" val="2517661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3</a:t>
            </a:r>
            <a:endParaRPr lang="pl-PL" dirty="0"/>
          </a:p>
        </p:txBody>
      </p:sp>
      <p:sp>
        <p:nvSpPr>
          <p:cNvPr id="3" name="Symbol zastępczy zawartości 2"/>
          <p:cNvSpPr>
            <a:spLocks noGrp="1"/>
          </p:cNvSpPr>
          <p:nvPr>
            <p:ph sz="quarter" idx="13"/>
          </p:nvPr>
        </p:nvSpPr>
        <p:spPr/>
        <p:txBody>
          <a:bodyPr>
            <a:noAutofit/>
          </a:bodyPr>
          <a:lstStyle/>
          <a:p>
            <a:r>
              <a:rPr lang="pl-PL" sz="3600" b="1" dirty="0">
                <a:solidFill>
                  <a:srgbClr val="FF0000"/>
                </a:solidFill>
              </a:rPr>
              <a:t>Zgodnie z trzecią zasadą APA, badacz ma obowiązek udzielić osobie badanej pełną i szczegółową informację o charakterze eksperymentu. Jest to niezbędne, aby potencjalny uczestnik mógł wyrazić w pełni świadomą zgodę na udział w nim. </a:t>
            </a:r>
          </a:p>
        </p:txBody>
      </p:sp>
    </p:spTree>
    <p:extLst>
      <p:ext uri="{BB962C8B-B14F-4D97-AF65-F5344CB8AC3E}">
        <p14:creationId xmlns:p14="http://schemas.microsoft.com/office/powerpoint/2010/main" val="955460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6</a:t>
            </a:r>
            <a:endParaRPr lang="pl-PL" dirty="0"/>
          </a:p>
        </p:txBody>
      </p:sp>
      <p:sp>
        <p:nvSpPr>
          <p:cNvPr id="3" name="Symbol zastępczy zawartości 2"/>
          <p:cNvSpPr>
            <a:spLocks noGrp="1"/>
          </p:cNvSpPr>
          <p:nvPr>
            <p:ph sz="quarter" idx="13"/>
          </p:nvPr>
        </p:nvSpPr>
        <p:spPr/>
        <p:txBody>
          <a:bodyPr>
            <a:normAutofit/>
          </a:bodyPr>
          <a:lstStyle/>
          <a:p>
            <a:r>
              <a:rPr lang="pl-PL" sz="4000" b="1" dirty="0">
                <a:solidFill>
                  <a:srgbClr val="FF0000"/>
                </a:solidFill>
              </a:rPr>
              <a:t>Zasada szósta uzupełnia tą kwestię o konieczność zawarcia jasnego porozumienia między badaczem i jego badanymi. Trzeba przyznać, że oba te zalecenia zostały dokładnie zrealizowane.</a:t>
            </a:r>
          </a:p>
        </p:txBody>
      </p:sp>
    </p:spTree>
    <p:extLst>
      <p:ext uri="{BB962C8B-B14F-4D97-AF65-F5344CB8AC3E}">
        <p14:creationId xmlns:p14="http://schemas.microsoft.com/office/powerpoint/2010/main" val="904027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normAutofit fontScale="92500"/>
          </a:bodyPr>
          <a:lstStyle/>
          <a:p>
            <a:r>
              <a:rPr lang="pl-PL" sz="2400" dirty="0"/>
              <a:t>Radca Prawny Uniwersytetu </a:t>
            </a:r>
            <a:r>
              <a:rPr lang="pl-PL" sz="2400" dirty="0" err="1"/>
              <a:t>Stanfordzkiego</a:t>
            </a:r>
            <a:r>
              <a:rPr lang="pl-PL" sz="2400" dirty="0"/>
              <a:t> przygotował formalną deklarację „zgody po otrzymaniu informacji”. Stwierdzono w niej wyraźnie, że podczas eksperymentu posiłki będą ograniczone, wolność prywatna więźniów zostanie naruszona, a nawet utracą oni prawa obywatelskie, w dodatku mogą doświadczać szykan. Każdy uczestnik teoretycznie był więc świadomy warunków, na jakie się zgadza, oraz formy zapłaty (15 dolarów za każdy dzień udziału w badaniu) (</a:t>
            </a:r>
            <a:r>
              <a:rPr lang="pl-PL" sz="2400" dirty="0" err="1"/>
              <a:t>Zimbardo</a:t>
            </a:r>
            <a:r>
              <a:rPr lang="pl-PL" sz="2400" dirty="0"/>
              <a:t>, 2010). Można mieć jednak wątpliwości, czy ochotnicy byli w pełni świadomi tego, co ich czeka, skoro, jak już wcześniej wspomniałam, sam ich „twórca” nie przewidział tego, co się wydarzy.</a:t>
            </a:r>
          </a:p>
          <a:p>
            <a:endParaRPr lang="pl-PL" dirty="0"/>
          </a:p>
        </p:txBody>
      </p:sp>
    </p:spTree>
    <p:extLst>
      <p:ext uri="{BB962C8B-B14F-4D97-AF65-F5344CB8AC3E}">
        <p14:creationId xmlns:p14="http://schemas.microsoft.com/office/powerpoint/2010/main" val="1563009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4</a:t>
            </a:r>
            <a:endParaRPr lang="pl-PL" dirty="0"/>
          </a:p>
        </p:txBody>
      </p:sp>
      <p:sp>
        <p:nvSpPr>
          <p:cNvPr id="3" name="Symbol zastępczy zawartości 2"/>
          <p:cNvSpPr>
            <a:spLocks noGrp="1"/>
          </p:cNvSpPr>
          <p:nvPr>
            <p:ph sz="quarter" idx="13"/>
          </p:nvPr>
        </p:nvSpPr>
        <p:spPr/>
        <p:txBody>
          <a:bodyPr>
            <a:normAutofit/>
          </a:bodyPr>
          <a:lstStyle/>
          <a:p>
            <a:r>
              <a:rPr lang="pl-PL" sz="4000" b="1" dirty="0">
                <a:solidFill>
                  <a:srgbClr val="FF0000"/>
                </a:solidFill>
              </a:rPr>
              <a:t>Kolejne zalecenie podkreśla, że nie powinno się utajniać przed badanymi prawdziwego celu badania. </a:t>
            </a:r>
          </a:p>
        </p:txBody>
      </p:sp>
    </p:spTree>
    <p:extLst>
      <p:ext uri="{BB962C8B-B14F-4D97-AF65-F5344CB8AC3E}">
        <p14:creationId xmlns:p14="http://schemas.microsoft.com/office/powerpoint/2010/main" val="464754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lstStyle/>
          <a:p>
            <a:r>
              <a:rPr lang="pl-PL" sz="2000" dirty="0"/>
              <a:t>W eksperymencie więziennym uczestnicy zostali wprowadzeni w błąd tylko pod jednym względem – nie poinformowano ich o tym, że zostaną aresztowani przez policję i w ten sposób doprowadzeni do prowizorycznego „więzienia” (Ibidem, 2010). Można to uznać za postępowanie nieetyczne, zwłaszcza ze względu na ich rodziny. Nie były one bowiem świadome tego, że właśnie obserwują część eksperymentu. Zostały narażone na stres związany z aresztowaniem własnych dzieci. Uwagę należy zwrócić także na karygodne manipulowanie rodzinami podczas odwiedzin. Zrobiono wiele, aby odniosły one wrażenie, że sytuacja eksperymentalna jest bardzo komfortowa, co nie pozwoliło im się nawet domyślić, jak zła była w istocie (Ibidem, 2010).</a:t>
            </a:r>
          </a:p>
          <a:p>
            <a:endParaRPr lang="pl-PL" dirty="0"/>
          </a:p>
        </p:txBody>
      </p:sp>
    </p:spTree>
    <p:extLst>
      <p:ext uri="{BB962C8B-B14F-4D97-AF65-F5344CB8AC3E}">
        <p14:creationId xmlns:p14="http://schemas.microsoft.com/office/powerpoint/2010/main" val="373624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 5</a:t>
            </a:r>
            <a:endParaRPr lang="pl-PL" dirty="0"/>
          </a:p>
        </p:txBody>
      </p:sp>
      <p:sp>
        <p:nvSpPr>
          <p:cNvPr id="3" name="Symbol zastępczy zawartości 2"/>
          <p:cNvSpPr>
            <a:spLocks noGrp="1"/>
          </p:cNvSpPr>
          <p:nvPr>
            <p:ph sz="quarter" idx="13"/>
          </p:nvPr>
        </p:nvSpPr>
        <p:spPr/>
        <p:txBody>
          <a:bodyPr>
            <a:normAutofit/>
          </a:bodyPr>
          <a:lstStyle/>
          <a:p>
            <a:r>
              <a:rPr lang="pl-PL" sz="4000" b="1" dirty="0">
                <a:solidFill>
                  <a:srgbClr val="FF0000"/>
                </a:solidFill>
              </a:rPr>
              <a:t>Wedle piątego zalecenia, każdy uczestnik powinien mieć prawo do wycofania się z badania.</a:t>
            </a:r>
          </a:p>
        </p:txBody>
      </p:sp>
    </p:spTree>
    <p:extLst>
      <p:ext uri="{BB962C8B-B14F-4D97-AF65-F5344CB8AC3E}">
        <p14:creationId xmlns:p14="http://schemas.microsoft.com/office/powerpoint/2010/main" val="138026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Eksperyment </a:t>
            </a:r>
            <a:r>
              <a:rPr lang="pl-PL" dirty="0" err="1" smtClean="0"/>
              <a:t>Milgrama</a:t>
            </a:r>
            <a:r>
              <a:rPr lang="pl-PL" dirty="0" smtClean="0"/>
              <a:t> –opis c.d.</a:t>
            </a:r>
            <a:endParaRPr lang="pl-PL" dirty="0"/>
          </a:p>
        </p:txBody>
      </p:sp>
      <p:sp>
        <p:nvSpPr>
          <p:cNvPr id="3" name="Symbol zastępczy zawartości 2"/>
          <p:cNvSpPr>
            <a:spLocks noGrp="1"/>
          </p:cNvSpPr>
          <p:nvPr>
            <p:ph sz="quarter" idx="13"/>
          </p:nvPr>
        </p:nvSpPr>
        <p:spPr/>
        <p:txBody>
          <a:bodyPr/>
          <a:lstStyle/>
          <a:p>
            <a:pPr fontAlgn="base"/>
            <a:r>
              <a:rPr lang="pl-PL" sz="2400" dirty="0"/>
              <a:t>Z pomocą prasy i lokalnych ogłoszeń </a:t>
            </a:r>
            <a:r>
              <a:rPr lang="pl-PL" sz="2400" dirty="0" err="1"/>
              <a:t>Milgram</a:t>
            </a:r>
            <a:r>
              <a:rPr lang="pl-PL" sz="2400" dirty="0"/>
              <a:t> zebrał i przebadał około 1000 osób – studentów kształcących się w Yale oraz mieszkańców Connecticut.</a:t>
            </a:r>
          </a:p>
          <a:p>
            <a:pPr fontAlgn="base"/>
            <a:r>
              <a:rPr lang="pl-PL" sz="2400" dirty="0"/>
              <a:t>Za udział w eksperymencie płacono $15 [ obecnie jest to ok. $30 ], a pieniądze wypłacane były bez względu na wynik eksperymentu – negatywny czy pozytywny. Do laboratorium wchodzono dwójkami, gdzie jedna osoba </a:t>
            </a:r>
            <a:r>
              <a:rPr lang="pl-PL" sz="2400" b="1" dirty="0"/>
              <a:t>miała być nauczycielem, a druga uczniem</a:t>
            </a:r>
            <a:r>
              <a:rPr lang="pl-PL" sz="2400" dirty="0"/>
              <a:t>. W rzeczywistości badana była tylko 1 osoba, która w sfałszowanym losowaniu ról miała być nauczycielem – uczniem był pomocnik eksperymentatora.</a:t>
            </a:r>
          </a:p>
          <a:p>
            <a:endParaRPr lang="pl-PL" dirty="0"/>
          </a:p>
        </p:txBody>
      </p:sp>
    </p:spTree>
    <p:extLst>
      <p:ext uri="{BB962C8B-B14F-4D97-AF65-F5344CB8AC3E}">
        <p14:creationId xmlns:p14="http://schemas.microsoft.com/office/powerpoint/2010/main" val="17851859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normAutofit/>
          </a:bodyPr>
          <a:lstStyle/>
          <a:p>
            <a:r>
              <a:rPr lang="pl-PL" sz="2000" dirty="0"/>
              <a:t>Najjaskrawszym przykładem nierespektowania zalecenia APA jest sytuacja jednego z więźniów - kilkakrotnie zamykanego w lochach - który nalegał na wizytę z profesorem </a:t>
            </a:r>
            <a:r>
              <a:rPr lang="pl-PL" sz="2000" dirty="0" err="1"/>
              <a:t>Zimbardo</a:t>
            </a:r>
            <a:r>
              <a:rPr lang="pl-PL" sz="2000" dirty="0"/>
              <a:t>. Poprosił go o zwolnienie z eksperymentu, argumentując dalszą niemożnością znoszenia dokuczań i udręk ze strony strażników. Podkreślił, że zawarta umowa została złamana i nie spodziewał się, że będzie traktowany w taki sposób. W odpowiedzi usłyszał, że sam prowokuje agresywne zachowania nadzorców, gdyż jest im nieposłuszny. </a:t>
            </a:r>
            <a:r>
              <a:rPr lang="pl-PL" sz="2000" dirty="0" err="1"/>
              <a:t>Zimbardo</a:t>
            </a:r>
            <a:r>
              <a:rPr lang="pl-PL" sz="2000" dirty="0"/>
              <a:t> zaoferował mu funkcję „szpiega”, który miałby donosić na innych więźniów. Użył perswazji: „Przecież potrzebujesz tych pieniędzy? Jeśli zrezygnujesz przedwcześnie, zaprzepaścisz większość z nich” (Ibidem, 2010).Ta </a:t>
            </a:r>
            <a:r>
              <a:rPr lang="pl-PL" sz="2000" dirty="0" err="1"/>
              <a:t>psychomanipulacyjna</a:t>
            </a:r>
            <a:r>
              <a:rPr lang="pl-PL" sz="2000" dirty="0"/>
              <a:t> gra wydaje się być niestosowna. </a:t>
            </a:r>
          </a:p>
        </p:txBody>
      </p:sp>
    </p:spTree>
    <p:extLst>
      <p:ext uri="{BB962C8B-B14F-4D97-AF65-F5344CB8AC3E}">
        <p14:creationId xmlns:p14="http://schemas.microsoft.com/office/powerpoint/2010/main" val="1019621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7</a:t>
            </a:r>
            <a:endParaRPr lang="pl-PL" dirty="0"/>
          </a:p>
        </p:txBody>
      </p:sp>
      <p:sp>
        <p:nvSpPr>
          <p:cNvPr id="3" name="Symbol zastępczy zawartości 2"/>
          <p:cNvSpPr>
            <a:spLocks noGrp="1"/>
          </p:cNvSpPr>
          <p:nvPr>
            <p:ph sz="quarter" idx="13"/>
          </p:nvPr>
        </p:nvSpPr>
        <p:spPr/>
        <p:txBody>
          <a:bodyPr/>
          <a:lstStyle/>
          <a:p>
            <a:r>
              <a:rPr lang="pl-PL" sz="3600" b="1" dirty="0">
                <a:solidFill>
                  <a:srgbClr val="FF0000"/>
                </a:solidFill>
              </a:rPr>
              <a:t>Zasad siódma wydaje się być najbardziej oczywista. Eksperymentator musi chronić badanych przed różnymi formami psychicznego i fizycznego dyskomfortu. Nie może ich narażać na doznawanie lęku, bólu i wstydu (Brzeziński, 1999). </a:t>
            </a:r>
          </a:p>
        </p:txBody>
      </p:sp>
    </p:spTree>
    <p:extLst>
      <p:ext uri="{BB962C8B-B14F-4D97-AF65-F5344CB8AC3E}">
        <p14:creationId xmlns:p14="http://schemas.microsoft.com/office/powerpoint/2010/main" val="3741517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normAutofit lnSpcReduction="10000"/>
          </a:bodyPr>
          <a:lstStyle/>
          <a:p>
            <a:r>
              <a:rPr lang="pl-PL" dirty="0"/>
              <a:t>Najbardziej szokującym i najdrastyczniejszym epizodem eksperymentu jest jednak sytuacja więźnia 8612. Tak bardzo pragnął on opuścić więzienie, że zaczął symulować objawy choroby. Po nie tak długim czasie przeistoczyły się one jednak w prawdziwe symptomy. Więzień przeszedł załamanie nerwowe. Wstrząsająco brzmią jego słowa, wykrzyczane w celi: „Chcę się stąd wydostać! To wszystko jest popieprzone! Nie wytrzymam kolejnej nocy! Po prostu nie zniosę tego więcej! Muszę mieć prawnika! Czy mam prawo do prawnika? Skontaktujcie się z moją matką! (…) Mieszasz mi w głowie, człowieku! W mojej głowie! To jest tylko eksperyment; ta umowa to nie miało być poddaństwo! Nie macie prawa pieprzyć mi w głowie. (…) Zrobię wszystko, by się stąd wydostać! Zniszczę wasze kamery lub zrobię krzywdę waszym strażnikom!” (Ibidem, 2010). Jak można było dopuścić do tego, aby uczestnik przeszedł takie załamanie nerwowe? Jak to możliwe, żeby doświadczony psycholog, który zza kamer śledził każdy ruch „więźniów”, nie zareagował na sygnały nadchodzącego przeciążenia psychicznego jednego z uczestników</a:t>
            </a:r>
            <a:r>
              <a:rPr lang="pl-PL" dirty="0" smtClean="0"/>
              <a:t>.</a:t>
            </a:r>
          </a:p>
          <a:p>
            <a:r>
              <a:rPr lang="pl-PL" dirty="0"/>
              <a:t>Dopiero Christina </a:t>
            </a:r>
            <a:r>
              <a:rPr lang="pl-PL" dirty="0" err="1"/>
              <a:t>Maslach</a:t>
            </a:r>
            <a:r>
              <a:rPr lang="pl-PL" dirty="0"/>
              <a:t>, jedna ze współpracujących z </a:t>
            </a:r>
            <a:r>
              <a:rPr lang="pl-PL" dirty="0" err="1"/>
              <a:t>Zimbardo</a:t>
            </a:r>
            <a:r>
              <a:rPr lang="pl-PL" dirty="0"/>
              <a:t> studentek (a później jego żona), zażądała zatrzymania eksperymentu. </a:t>
            </a:r>
          </a:p>
        </p:txBody>
      </p:sp>
    </p:spTree>
    <p:extLst>
      <p:ext uri="{BB962C8B-B14F-4D97-AF65-F5344CB8AC3E}">
        <p14:creationId xmlns:p14="http://schemas.microsoft.com/office/powerpoint/2010/main" val="4213097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8,9,10</a:t>
            </a:r>
            <a:endParaRPr lang="pl-PL" dirty="0"/>
          </a:p>
        </p:txBody>
      </p:sp>
      <p:sp>
        <p:nvSpPr>
          <p:cNvPr id="3" name="Symbol zastępczy zawartości 2"/>
          <p:cNvSpPr>
            <a:spLocks noGrp="1"/>
          </p:cNvSpPr>
          <p:nvPr>
            <p:ph sz="quarter" idx="13"/>
          </p:nvPr>
        </p:nvSpPr>
        <p:spPr/>
        <p:txBody>
          <a:bodyPr>
            <a:normAutofit/>
          </a:bodyPr>
          <a:lstStyle/>
          <a:p>
            <a:r>
              <a:rPr lang="pl-PL" sz="2400" dirty="0" smtClean="0"/>
              <a:t>Ostatnie </a:t>
            </a:r>
            <a:r>
              <a:rPr lang="pl-PL" sz="2400" dirty="0"/>
              <a:t>trzy zasady APA dotyczące przeprowadzania eksperymentów z udziałem ludzi zwracają uwagę na konieczność wyjaśnienia im natury badania, odpowiedzi na wszystkie pytania i wątpliwości (zasada ósma). A w razie wystąpienia niepożądanych skutków zrobienia wszystkiego, co w efekcie mogłoby je znieść lub zminimalizować (zasada dziewiąta) oraz dziesiątą zasadę - o konieczności zachowania pełnej dyskrecji i ochronie wszelkich danych o eksperymentowanych, ich </a:t>
            </a:r>
            <a:r>
              <a:rPr lang="pl-PL" sz="2400" dirty="0" err="1"/>
              <a:t>zachowaniach</a:t>
            </a:r>
            <a:r>
              <a:rPr lang="pl-PL" sz="2400" dirty="0"/>
              <a:t> i wynikach wysuniętych z badania.</a:t>
            </a:r>
          </a:p>
        </p:txBody>
      </p:sp>
    </p:spTree>
    <p:extLst>
      <p:ext uri="{BB962C8B-B14F-4D97-AF65-F5344CB8AC3E}">
        <p14:creationId xmlns:p14="http://schemas.microsoft.com/office/powerpoint/2010/main" val="97181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lstStyle/>
          <a:p>
            <a:r>
              <a:rPr lang="pl-PL" dirty="0"/>
              <a:t>Pierwsze dwa podpunkty zostały w pełni zrealizowane. Trzy godziny po zakończeniu eksperymentu przeprowadzono szeroko zakrojone postępowanie wyjaśniające. Kontynuowano je także przy wielu późniejszych okazjach, gdy uczestnicy wracali, aby obejrzeć filmy wideo z badań. Podczas tych posiedzeń zwracano uwagę, aby otwarcie wyrażali swoje emocje, oraz starano się, aby zrozumieli siebie i swoje nietypowe zachowania w otoczeniu eksperymentalnym. Wielokrotnie podkreślano, że to, jak zachowywali się w warunkach spreparowanego więzienia, nie było diagnostyczne dla ich osobowości, lecz dla negatywnej struktury więziennej. Przypominano im, iż zostali wybrani do eksperymentu właśnie ze względu na brak jakichkolwiek patologii – to miejsce, a nie oni okazało się być patogenne. Dane testowe uzyskane po posiedzeniu wyjaśniającym pokazały, że zarówno „strażnicy”, jak i „więźniowie” powrócili do zrównoważonego stanu emocjonalnego. Profesor </a:t>
            </a:r>
            <a:r>
              <a:rPr lang="pl-PL" dirty="0" err="1"/>
              <a:t>Zimbardo</a:t>
            </a:r>
            <a:r>
              <a:rPr lang="pl-PL" dirty="0"/>
              <a:t> przez kilka lat po zakończeniu eksperymentu utrzymywał listowny kontakt z większością uczestników. </a:t>
            </a:r>
          </a:p>
        </p:txBody>
      </p:sp>
    </p:spTree>
    <p:extLst>
      <p:ext uri="{BB962C8B-B14F-4D97-AF65-F5344CB8AC3E}">
        <p14:creationId xmlns:p14="http://schemas.microsoft.com/office/powerpoint/2010/main" val="2751779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Etyka  absolutystyczna</a:t>
            </a:r>
            <a:endParaRPr lang="pl-PL" dirty="0"/>
          </a:p>
        </p:txBody>
      </p:sp>
      <p:sp>
        <p:nvSpPr>
          <p:cNvPr id="3" name="Symbol zastępczy zawartości 2"/>
          <p:cNvSpPr>
            <a:spLocks noGrp="1"/>
          </p:cNvSpPr>
          <p:nvPr>
            <p:ph sz="quarter" idx="13"/>
          </p:nvPr>
        </p:nvSpPr>
        <p:spPr/>
        <p:txBody>
          <a:bodyPr>
            <a:normAutofit lnSpcReduction="10000"/>
          </a:bodyPr>
          <a:lstStyle/>
          <a:p>
            <a:r>
              <a:rPr lang="pl-PL" sz="2400" dirty="0"/>
              <a:t>Jeśli oceniając eksperyment więzienny, spojrzymy na niego z punktu widzenia etyki absolutnej (lub rygoryzmu etycznego), która za pierwszorzędny cel uważa troską o godność ludzką i wszystkie inne wartości podporządkowuje tej jednej, uznamy go za całkowicie nieetyczny. Ludzie biorący w nim udział doznali cierpień, poniżeń, lęku, poczucia winy. Nie chodzi tu tylko o dręczonych więźniów, ale także o strażników, którzy po zakończeniu badania uświadomili sobie, ile bólu sprawili innym. Absolutna norma etyczna głosi, że w przypadku badań deprecjonowanie życia ludzkiego nie ma prawa być usprawiedliwiane w jakikolwiek sposób (</a:t>
            </a:r>
            <a:r>
              <a:rPr lang="pl-PL" sz="2400" dirty="0" err="1"/>
              <a:t>Zimbardo</a:t>
            </a:r>
            <a:r>
              <a:rPr lang="pl-PL" sz="2400" dirty="0"/>
              <a:t>, 2010).</a:t>
            </a:r>
          </a:p>
          <a:p>
            <a:endParaRPr lang="pl-PL" dirty="0"/>
          </a:p>
        </p:txBody>
      </p:sp>
    </p:spTree>
    <p:extLst>
      <p:ext uri="{BB962C8B-B14F-4D97-AF65-F5344CB8AC3E}">
        <p14:creationId xmlns:p14="http://schemas.microsoft.com/office/powerpoint/2010/main" val="2488430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Etyka utylitarystyczna</a:t>
            </a:r>
            <a:endParaRPr lang="pl-PL" dirty="0"/>
          </a:p>
        </p:txBody>
      </p:sp>
      <p:sp>
        <p:nvSpPr>
          <p:cNvPr id="3" name="Symbol zastępczy zawartości 2"/>
          <p:cNvSpPr>
            <a:spLocks noGrp="1"/>
          </p:cNvSpPr>
          <p:nvPr>
            <p:ph sz="quarter" idx="13"/>
          </p:nvPr>
        </p:nvSpPr>
        <p:spPr/>
        <p:txBody>
          <a:bodyPr>
            <a:normAutofit lnSpcReduction="10000"/>
          </a:bodyPr>
          <a:lstStyle/>
          <a:p>
            <a:r>
              <a:rPr lang="pl-PL" dirty="0"/>
              <a:t>Jeśli jednak na eksperyment spojrzymy bardziej utylitarystycznie – z punktu widzenia etyki relatywnej, jego etyczna ocena będzie się różnić (</a:t>
            </a:r>
            <a:r>
              <a:rPr lang="pl-PL" dirty="0" err="1"/>
              <a:t>Zimbardo</a:t>
            </a:r>
            <a:r>
              <a:rPr lang="pl-PL" dirty="0"/>
              <a:t>, 2010). Można przecież porównać koszty i korzyści z niego płynące. Te pierwsze już znamy. Warto jednak się zastanowić, czy przyniósł on coś dobrego. Zastanówmy się, czy sami uczestnicy wyciągnęli z niego coś cennego? Większość uczestników w końcowych ocenach badania stwierdziło, że było to wartościowe i pouczające doświadczenie. </a:t>
            </a:r>
            <a:r>
              <a:rPr lang="pl-PL" dirty="0" err="1"/>
              <a:t>Doug</a:t>
            </a:r>
            <a:r>
              <a:rPr lang="pl-PL" dirty="0"/>
              <a:t> - więzień 8612 - powiedział: „Było to doświadczenie jedyne w swoim rodzaju; nigdy w życiu nie krzyczałem tak głośno; nigdy w życiu nie byłem tak wytrącony z równowagi. Było to doświadczenie utraty kontroli zarówno nad sytuacją, jak i swoimi uczuciami. (…) Chciałem zrozumieć siebie, więc poszedłem na psychologię. Będę chodził na psychologię i dowiem się, co kieruje człowiekiem, żebym nie obawiał się tak nieznanego”(</a:t>
            </a:r>
            <a:r>
              <a:rPr lang="pl-PL" dirty="0" err="1"/>
              <a:t>Zimbardo</a:t>
            </a:r>
            <a:r>
              <a:rPr lang="pl-PL" dirty="0"/>
              <a:t>, </a:t>
            </a:r>
            <a:r>
              <a:rPr lang="pl-PL" dirty="0" err="1"/>
              <a:t>Musen</a:t>
            </a:r>
            <a:r>
              <a:rPr lang="pl-PL" dirty="0"/>
              <a:t>, 1989). Nie tylko zaczął on studiować psychologię po zakończeniu eksperymentu, ale uzyskał doktorat broniąc pracy na temat wstydu (z powodu statusu więźnia) oraz poczucia winy (z powodu statusu strażnika). Przez ponad dwadzieścia lat pracował jako psycholog sądowy w systemach penitencjarnych. W swojej karierze zawodowej przysłużył się polepszaniu sytuacji prawdziwych więźniów oraz stwarzaniu warunków umożliwiających ich lepszą koegzystencję ze strażnikami (</a:t>
            </a:r>
            <a:r>
              <a:rPr lang="pl-PL" dirty="0" err="1"/>
              <a:t>Zimbardo</a:t>
            </a:r>
            <a:r>
              <a:rPr lang="pl-PL" dirty="0"/>
              <a:t>, 2010).</a:t>
            </a:r>
          </a:p>
        </p:txBody>
      </p:sp>
    </p:spTree>
    <p:extLst>
      <p:ext uri="{BB962C8B-B14F-4D97-AF65-F5344CB8AC3E}">
        <p14:creationId xmlns:p14="http://schemas.microsoft.com/office/powerpoint/2010/main" val="27517613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normAutofit/>
          </a:bodyPr>
          <a:lstStyle/>
          <a:p>
            <a:r>
              <a:rPr lang="pl-PL" sz="2000" dirty="0"/>
              <a:t>Najbardziej sadystyczny ze strażników po kilkudziesięciu latach od eksperymentu napisał w liście: „(…) Jednakże pamięć o tym, jak wczułem się w swoją rolę tak głęboko, że stałem się ślepy na cierpienie innych, służy mi dziś jako przestroga i skrupulatne zastanawiam się nad tym, jak traktuję ludzi” (Ibidem, 2010). Jeden ze współpracowników </a:t>
            </a:r>
            <a:r>
              <a:rPr lang="pl-PL" sz="2000" dirty="0" err="1"/>
              <a:t>Zimbardo</a:t>
            </a:r>
            <a:r>
              <a:rPr lang="pl-PL" sz="2000" dirty="0"/>
              <a:t> – Craig </a:t>
            </a:r>
            <a:r>
              <a:rPr lang="pl-PL" sz="2000" dirty="0" err="1"/>
              <a:t>Haney</a:t>
            </a:r>
            <a:r>
              <a:rPr lang="pl-PL" sz="2000" dirty="0"/>
              <a:t> – jest obecnie jednym z najwybitniejszych konsultantów w sprawach warunków więziennych w Stanach Zjednoczonych. Christina </a:t>
            </a:r>
            <a:r>
              <a:rPr lang="pl-PL" sz="2000" dirty="0" err="1"/>
              <a:t>Maslach</a:t>
            </a:r>
            <a:r>
              <a:rPr lang="pl-PL" sz="2000" dirty="0"/>
              <a:t>, która obecnie jest żoną </a:t>
            </a:r>
            <a:r>
              <a:rPr lang="pl-PL" sz="2000" dirty="0" err="1"/>
              <a:t>Zimbardo</a:t>
            </a:r>
            <a:r>
              <a:rPr lang="pl-PL" sz="2000" dirty="0"/>
              <a:t>, przyznała, że eksperyment skłonił ją do przeprowadzenia badań nad wypaleniem zawodowym oraz jego konsekwencjami (m.in. dehumanizowania klientów/pacjentów). Obecnie jest jedną z najbardziej cenionych ekspertów w tym temacie.</a:t>
            </a:r>
          </a:p>
        </p:txBody>
      </p:sp>
    </p:spTree>
    <p:extLst>
      <p:ext uri="{BB962C8B-B14F-4D97-AF65-F5344CB8AC3E}">
        <p14:creationId xmlns:p14="http://schemas.microsoft.com/office/powerpoint/2010/main" val="33727325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a:lstStyle/>
          <a:p>
            <a:r>
              <a:rPr lang="pl-PL" sz="3600" dirty="0"/>
              <a:t>Obecnie </a:t>
            </a:r>
            <a:r>
              <a:rPr lang="pl-PL" sz="3600" dirty="0" smtClean="0"/>
              <a:t>prof. </a:t>
            </a:r>
            <a:r>
              <a:rPr lang="pl-PL" sz="3600" dirty="0" err="1" smtClean="0"/>
              <a:t>Zimbardo</a:t>
            </a:r>
            <a:r>
              <a:rPr lang="pl-PL" sz="3600" dirty="0" smtClean="0"/>
              <a:t> wdraża </a:t>
            </a:r>
            <a:r>
              <a:rPr lang="pl-PL" sz="3600" dirty="0"/>
              <a:t>w życie „projekt bohater”, który opiera się na założeniu, że skoro warunki sytuacyjne mogą tak łatwo zmienić nasze zachowanie, to dlaczego nie wykorzystać by tego w kształtowaniu wzorców heroizmu i bohaterstwa (Ibidem, 2010).</a:t>
            </a:r>
          </a:p>
          <a:p>
            <a:endParaRPr lang="pl-PL" dirty="0"/>
          </a:p>
        </p:txBody>
      </p:sp>
    </p:spTree>
    <p:extLst>
      <p:ext uri="{BB962C8B-B14F-4D97-AF65-F5344CB8AC3E}">
        <p14:creationId xmlns:p14="http://schemas.microsoft.com/office/powerpoint/2010/main" val="1021881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Filmowa ilustracja i interpretacja eksperymentu </a:t>
            </a:r>
            <a:r>
              <a:rPr lang="pl-PL" dirty="0" err="1" smtClean="0"/>
              <a:t>Milforda</a:t>
            </a:r>
            <a:r>
              <a:rPr lang="pl-PL" dirty="0" smtClean="0"/>
              <a:t> i </a:t>
            </a:r>
            <a:r>
              <a:rPr lang="pl-PL" dirty="0" err="1" smtClean="0"/>
              <a:t>Zimbardo</a:t>
            </a:r>
            <a:endParaRPr lang="pl-PL" dirty="0"/>
          </a:p>
        </p:txBody>
      </p:sp>
      <p:sp>
        <p:nvSpPr>
          <p:cNvPr id="3" name="Symbol zastępczy zawartości 2"/>
          <p:cNvSpPr>
            <a:spLocks noGrp="1"/>
          </p:cNvSpPr>
          <p:nvPr>
            <p:ph sz="quarter" idx="13"/>
          </p:nvPr>
        </p:nvSpPr>
        <p:spPr/>
        <p:txBody>
          <a:bodyPr>
            <a:normAutofit/>
          </a:bodyPr>
          <a:lstStyle/>
          <a:p>
            <a:r>
              <a:rPr lang="pl-PL" sz="4000" dirty="0" smtClean="0"/>
              <a:t>Eksperymentator „</a:t>
            </a:r>
            <a:r>
              <a:rPr lang="pl-PL" sz="4000" b="1" dirty="0" err="1" smtClean="0"/>
              <a:t>Experimenter</a:t>
            </a:r>
            <a:r>
              <a:rPr lang="pl-PL" sz="4000" dirty="0" smtClean="0"/>
              <a:t>” (2015), reż. Michael </a:t>
            </a:r>
            <a:r>
              <a:rPr lang="pl-PL" sz="4000" dirty="0" err="1" smtClean="0"/>
              <a:t>Almereyda</a:t>
            </a:r>
            <a:endParaRPr lang="pl-PL" sz="4000" dirty="0" smtClean="0"/>
          </a:p>
          <a:p>
            <a:r>
              <a:rPr lang="pl-PL" sz="4000" dirty="0" smtClean="0"/>
              <a:t>Cicha furia „</a:t>
            </a:r>
            <a:r>
              <a:rPr lang="en-US" sz="4000" b="1" dirty="0" smtClean="0"/>
              <a:t>Quiet </a:t>
            </a:r>
            <a:r>
              <a:rPr lang="en-US" sz="4000" b="1" dirty="0"/>
              <a:t>Rage: The Stanford Prison </a:t>
            </a:r>
            <a:r>
              <a:rPr lang="en-US" sz="4000" b="1" dirty="0" smtClean="0"/>
              <a:t>Experiment</a:t>
            </a:r>
            <a:r>
              <a:rPr lang="pl-PL" sz="4000" b="1" dirty="0" smtClean="0"/>
              <a:t>” </a:t>
            </a:r>
            <a:r>
              <a:rPr lang="pl-PL" sz="4000" dirty="0" smtClean="0"/>
              <a:t>(1991), reż. </a:t>
            </a:r>
            <a:r>
              <a:rPr lang="pl-PL" sz="4000" dirty="0" err="1" smtClean="0"/>
              <a:t>Ken</a:t>
            </a:r>
            <a:r>
              <a:rPr lang="pl-PL" sz="4000" dirty="0" smtClean="0"/>
              <a:t> </a:t>
            </a:r>
            <a:r>
              <a:rPr lang="pl-PL" sz="4000" dirty="0" err="1" smtClean="0"/>
              <a:t>Musen</a:t>
            </a:r>
            <a:endParaRPr lang="pl-PL" sz="4000" dirty="0" smtClean="0"/>
          </a:p>
          <a:p>
            <a:endParaRPr lang="pl-PL" sz="4000" dirty="0"/>
          </a:p>
        </p:txBody>
      </p:sp>
    </p:spTree>
    <p:extLst>
      <p:ext uri="{BB962C8B-B14F-4D97-AF65-F5344CB8AC3E}">
        <p14:creationId xmlns:p14="http://schemas.microsoft.com/office/powerpoint/2010/main" val="337083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a:t>
            </a:r>
            <a:r>
              <a:rPr lang="pl-PL" dirty="0" err="1"/>
              <a:t>Milgrama</a:t>
            </a:r>
            <a:r>
              <a:rPr lang="pl-PL" dirty="0"/>
              <a:t> –opis c.d.</a:t>
            </a:r>
          </a:p>
        </p:txBody>
      </p:sp>
      <p:sp>
        <p:nvSpPr>
          <p:cNvPr id="3" name="Symbol zastępczy zawartości 2"/>
          <p:cNvSpPr>
            <a:spLocks noGrp="1"/>
          </p:cNvSpPr>
          <p:nvPr>
            <p:ph sz="quarter" idx="13"/>
          </p:nvPr>
        </p:nvSpPr>
        <p:spPr/>
        <p:txBody>
          <a:bodyPr>
            <a:normAutofit/>
          </a:bodyPr>
          <a:lstStyle/>
          <a:p>
            <a:pPr fontAlgn="base"/>
            <a:r>
              <a:rPr lang="pl-PL" sz="2000" dirty="0"/>
              <a:t>Uczeń, czyli pomocnik eksperymentatora miał na celu </a:t>
            </a:r>
            <a:r>
              <a:rPr lang="pl-PL" sz="2000" b="1" dirty="0"/>
              <a:t>zapamiętanie określonej liczby par wyrazów</a:t>
            </a:r>
            <a:r>
              <a:rPr lang="pl-PL" sz="2000" dirty="0"/>
              <a:t>, wiedząc, że z każdą pomyłką będzie </a:t>
            </a:r>
            <a:r>
              <a:rPr lang="pl-PL" sz="2000" dirty="0" smtClean="0"/>
              <a:t>porażany </a:t>
            </a:r>
            <a:r>
              <a:rPr lang="pl-PL" sz="2000" dirty="0"/>
              <a:t>prądem o coraz to większym napięciu.</a:t>
            </a:r>
          </a:p>
          <a:p>
            <a:pPr fontAlgn="base"/>
            <a:r>
              <a:rPr lang="pl-PL" sz="2000" dirty="0"/>
              <a:t>Zadaniem nauczyciela, czyli właściwej osoby badanej było zwiększanie napięcia z każdą nieudaną próbą ucznia [ początkowo było to 15V, ostatecznie 450V ].</a:t>
            </a:r>
          </a:p>
          <a:p>
            <a:pPr fontAlgn="base"/>
            <a:r>
              <a:rPr lang="pl-PL" sz="2000" dirty="0"/>
              <a:t>Na skali napięć były oznaczenia, tzn. w przedziale: 15 – 60V napisane było: słaby wstrząs, 75 – 120V: umiarkowany wstrząs, 135 – 180V:  silny wstrząs, 195 – 240V: intensywny wstrząs, 255 – 300V: bardzo silny wstrząs, 315 – 360V: niezwykle silny wstrząs, 375 – 420V: niebezpieczeństwo: poważny wstrząs, 435 – 450V: </a:t>
            </a:r>
          </a:p>
          <a:p>
            <a:endParaRPr lang="pl-PL" dirty="0"/>
          </a:p>
        </p:txBody>
      </p:sp>
    </p:spTree>
    <p:extLst>
      <p:ext uri="{BB962C8B-B14F-4D97-AF65-F5344CB8AC3E}">
        <p14:creationId xmlns:p14="http://schemas.microsoft.com/office/powerpoint/2010/main" val="2234203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a:t>
            </a:r>
            <a:endParaRPr lang="pl-PL" dirty="0"/>
          </a:p>
        </p:txBody>
      </p:sp>
      <p:sp>
        <p:nvSpPr>
          <p:cNvPr id="3" name="Symbol zastępczy zawartości 2"/>
          <p:cNvSpPr>
            <a:spLocks noGrp="1"/>
          </p:cNvSpPr>
          <p:nvPr>
            <p:ph sz="quarter" idx="13"/>
          </p:nvPr>
        </p:nvSpPr>
        <p:spPr/>
        <p:txBody>
          <a:bodyPr>
            <a:normAutofit fontScale="77500" lnSpcReduction="20000"/>
          </a:bodyPr>
          <a:lstStyle/>
          <a:p>
            <a:r>
              <a:rPr lang="pl-PL" dirty="0">
                <a:hlinkClick r:id="rId2"/>
              </a:rPr>
              <a:t>http://eksperymentypsychologiczne.pl/eksperyment-milgrama</a:t>
            </a:r>
            <a:r>
              <a:rPr lang="pl-PL" dirty="0" smtClean="0">
                <a:hlinkClick r:id="rId2"/>
              </a:rPr>
              <a:t>/</a:t>
            </a:r>
            <a:endParaRPr lang="pl-PL" dirty="0" smtClean="0"/>
          </a:p>
          <a:p>
            <a:r>
              <a:rPr lang="pl-PL" dirty="0"/>
              <a:t>https://destrudo.pl/eksperyment-wiezienny/</a:t>
            </a:r>
            <a:endParaRPr lang="pl-PL" dirty="0" smtClean="0"/>
          </a:p>
          <a:p>
            <a:r>
              <a:rPr lang="pl-PL" dirty="0">
                <a:hlinkClick r:id="rId3"/>
              </a:rPr>
              <a:t>https://</a:t>
            </a:r>
            <a:r>
              <a:rPr lang="pl-PL" dirty="0" smtClean="0">
                <a:hlinkClick r:id="rId3"/>
              </a:rPr>
              <a:t>www.youtube.com/watch?v=2YdBVgEApRI</a:t>
            </a:r>
            <a:endParaRPr lang="pl-PL" dirty="0" smtClean="0"/>
          </a:p>
          <a:p>
            <a:r>
              <a:rPr lang="pl-PL" dirty="0">
                <a:hlinkClick r:id="rId4"/>
              </a:rPr>
              <a:t>https://</a:t>
            </a:r>
            <a:r>
              <a:rPr lang="pl-PL" dirty="0" smtClean="0">
                <a:hlinkClick r:id="rId4"/>
              </a:rPr>
              <a:t>www.youtube.com/watch?v=7R7nKdDmQJk</a:t>
            </a:r>
            <a:endParaRPr lang="pl-PL" dirty="0" smtClean="0"/>
          </a:p>
          <a:p>
            <a:pPr lvl="0"/>
            <a:r>
              <a:rPr lang="pl-PL" dirty="0"/>
              <a:t>Brzeziński, J. (1999). Etyczne problemy psychologii – między kodeksem etycznym a laboratorium, [w:] Metodologia Badań Psychologicznych, J. Brzeziński. Warszawa: PWN.</a:t>
            </a:r>
          </a:p>
          <a:p>
            <a:pPr lvl="0"/>
            <a:r>
              <a:rPr lang="pl-PL" dirty="0"/>
              <a:t>Brzeziński, J. (1994). Etyczny kodeks badań. [w:] Etyczne problemy działalności badawczej i praktycznej psychologów, (red.) J. Brzeziński, W. Poznaniak. Poznań: Wydawnictwo Fundacji Humaniora.</a:t>
            </a:r>
          </a:p>
          <a:p>
            <a:pPr lvl="0"/>
            <a:r>
              <a:rPr lang="pl-PL" dirty="0"/>
              <a:t>Brzeziński, J. (2009). Psycholog wobec osób uczestniczących w badaniach. [w:] Etyka zawodu psychologa, </a:t>
            </a:r>
            <a:r>
              <a:rPr lang="pl-PL" dirty="0" err="1"/>
              <a:t>J.Brzeziński</a:t>
            </a:r>
            <a:r>
              <a:rPr lang="pl-PL" dirty="0"/>
              <a:t>, B. </a:t>
            </a:r>
            <a:r>
              <a:rPr lang="pl-PL" dirty="0" err="1"/>
              <a:t>Chyrowicz</a:t>
            </a:r>
            <a:r>
              <a:rPr lang="pl-PL" dirty="0"/>
              <a:t>, </a:t>
            </a:r>
            <a:r>
              <a:rPr lang="pl-PL" dirty="0" err="1"/>
              <a:t>W.Poznaniak</a:t>
            </a:r>
            <a:r>
              <a:rPr lang="pl-PL" dirty="0"/>
              <a:t>, M. Toeplitz-Winiecka. Warszawa: PWN.</a:t>
            </a:r>
          </a:p>
          <a:p>
            <a:pPr lvl="0"/>
            <a:r>
              <a:rPr lang="pl-PL" dirty="0"/>
              <a:t>Łukaszewski, W. (2000). Złudzenia co do kodeksów etycznych. [w:] Etyczne dylematy psychologii, (red.) J. Brzeziński, M. Toeplitz-Winiecka. Poznań: Wydawnictwo Fundacji Humaniora.</a:t>
            </a:r>
          </a:p>
          <a:p>
            <a:pPr lvl="0"/>
            <a:r>
              <a:rPr lang="pl-PL" dirty="0" err="1"/>
              <a:t>Teoplitz-Winiewska</a:t>
            </a:r>
            <a:r>
              <a:rPr lang="pl-PL" dirty="0"/>
              <a:t>, M. (2009). Podstawowe zasady, które powinny być respektowane w badaniach. [w:] Etyka zawodu psychologa, </a:t>
            </a:r>
            <a:r>
              <a:rPr lang="pl-PL" dirty="0" err="1"/>
              <a:t>J.Brzeziński</a:t>
            </a:r>
            <a:r>
              <a:rPr lang="pl-PL" dirty="0"/>
              <a:t>, B. </a:t>
            </a:r>
            <a:r>
              <a:rPr lang="pl-PL" dirty="0" err="1"/>
              <a:t>Chyrowicz</a:t>
            </a:r>
            <a:r>
              <a:rPr lang="pl-PL" dirty="0"/>
              <a:t>, </a:t>
            </a:r>
            <a:r>
              <a:rPr lang="pl-PL" dirty="0" err="1"/>
              <a:t>W.Poznaniak</a:t>
            </a:r>
            <a:r>
              <a:rPr lang="pl-PL" dirty="0"/>
              <a:t>, M. Toeplitz-Winiecka. Warszawa: PWN.</a:t>
            </a:r>
          </a:p>
          <a:p>
            <a:pPr lvl="0"/>
            <a:r>
              <a:rPr lang="pl-PL" dirty="0" err="1"/>
              <a:t>Zimbardo</a:t>
            </a:r>
            <a:r>
              <a:rPr lang="pl-PL" dirty="0"/>
              <a:t>, P. (2010). Efekt Lucyfera. Warszawa: PWN.</a:t>
            </a:r>
          </a:p>
          <a:p>
            <a:pPr lvl="0"/>
            <a:r>
              <a:rPr lang="en-US" dirty="0"/>
              <a:t>Zimbardo, P., </a:t>
            </a:r>
            <a:r>
              <a:rPr lang="en-US" dirty="0" err="1"/>
              <a:t>Musen</a:t>
            </a:r>
            <a:r>
              <a:rPr lang="en-US" dirty="0"/>
              <a:t>, K. (1989). The Quiet Rage: The Stanford Prison Experiment (</a:t>
            </a:r>
            <a:r>
              <a:rPr lang="en-US" dirty="0" err="1"/>
              <a:t>wideo</a:t>
            </a:r>
            <a:r>
              <a:rPr lang="en-US" dirty="0"/>
              <a:t>). </a:t>
            </a:r>
            <a:r>
              <a:rPr lang="pl-PL" dirty="0"/>
              <a:t>Stanford: </a:t>
            </a:r>
            <a:r>
              <a:rPr lang="pl-PL" dirty="0" err="1"/>
              <a:t>Instuctional</a:t>
            </a:r>
            <a:r>
              <a:rPr lang="pl-PL" dirty="0"/>
              <a:t> </a:t>
            </a:r>
            <a:r>
              <a:rPr lang="pl-PL" dirty="0" err="1"/>
              <a:t>Television</a:t>
            </a:r>
            <a:r>
              <a:rPr lang="pl-PL" dirty="0"/>
              <a:t> Network. </a:t>
            </a:r>
          </a:p>
          <a:p>
            <a:endParaRPr lang="pl-PL" dirty="0" smtClean="0"/>
          </a:p>
          <a:p>
            <a:endParaRPr lang="pl-PL" dirty="0"/>
          </a:p>
        </p:txBody>
      </p:sp>
    </p:spTree>
    <p:extLst>
      <p:ext uri="{BB962C8B-B14F-4D97-AF65-F5344CB8AC3E}">
        <p14:creationId xmlns:p14="http://schemas.microsoft.com/office/powerpoint/2010/main" val="10782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Eksperyment </a:t>
            </a:r>
            <a:r>
              <a:rPr lang="pl-PL" dirty="0" err="1"/>
              <a:t>Milgrama</a:t>
            </a:r>
            <a:r>
              <a:rPr lang="pl-PL" dirty="0"/>
              <a:t> –opis c.d.</a:t>
            </a:r>
            <a:endParaRPr lang="pl-PL" dirty="0"/>
          </a:p>
        </p:txBody>
      </p:sp>
      <p:sp>
        <p:nvSpPr>
          <p:cNvPr id="3" name="Symbol zastępczy zawartości 2"/>
          <p:cNvSpPr>
            <a:spLocks noGrp="1"/>
          </p:cNvSpPr>
          <p:nvPr>
            <p:ph sz="quarter" idx="13"/>
          </p:nvPr>
        </p:nvSpPr>
        <p:spPr/>
        <p:txBody>
          <a:bodyPr>
            <a:noAutofit/>
          </a:bodyPr>
          <a:lstStyle/>
          <a:p>
            <a:pPr fontAlgn="base"/>
            <a:r>
              <a:rPr lang="pl-PL" sz="2800" dirty="0"/>
              <a:t>Przy kolejno mocnych wstrząsach uczeń – pomocnik za zadanie miał wypowiadać wcześniej ustalone słowa, np. </a:t>
            </a:r>
            <a:r>
              <a:rPr lang="pl-PL" sz="2800" dirty="0" err="1"/>
              <a:t>Aaauu</a:t>
            </a:r>
            <a:r>
              <a:rPr lang="pl-PL" sz="2800" dirty="0"/>
              <a:t>, nie mogę wytrzymać tego bólu … itp.</a:t>
            </a:r>
          </a:p>
          <a:p>
            <a:pPr fontAlgn="base"/>
            <a:r>
              <a:rPr lang="pl-PL" sz="2800" dirty="0"/>
              <a:t>Eksperymentator [ właściwie podstawiony aktor – poważnie wyglądający 40-letni mężczyzna ubrany w fartuch ] powtarzał jedynie, że eksperyment musi być kontynuowany … Po czterokrotnym powtórzeniu poleceniu i braku posłuszeństwa nauczyciela eksperyment był przerywany.</a:t>
            </a:r>
          </a:p>
          <a:p>
            <a:endParaRPr lang="pl-PL" sz="2800" dirty="0"/>
          </a:p>
        </p:txBody>
      </p:sp>
    </p:spTree>
    <p:extLst>
      <p:ext uri="{BB962C8B-B14F-4D97-AF65-F5344CB8AC3E}">
        <p14:creationId xmlns:p14="http://schemas.microsoft.com/office/powerpoint/2010/main" val="209003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Interpretacja wyników</a:t>
            </a:r>
            <a:endParaRPr lang="pl-PL" dirty="0"/>
          </a:p>
        </p:txBody>
      </p:sp>
      <p:sp>
        <p:nvSpPr>
          <p:cNvPr id="3" name="Symbol zastępczy zawartości 2"/>
          <p:cNvSpPr>
            <a:spLocks noGrp="1"/>
          </p:cNvSpPr>
          <p:nvPr>
            <p:ph sz="quarter" idx="13"/>
          </p:nvPr>
        </p:nvSpPr>
        <p:spPr/>
        <p:txBody>
          <a:bodyPr>
            <a:normAutofit/>
          </a:bodyPr>
          <a:lstStyle/>
          <a:p>
            <a:pPr fontAlgn="base"/>
            <a:r>
              <a:rPr lang="pl-PL" sz="2400" dirty="0"/>
              <a:t>Aż 26 spośród 41 doszło do końca eksperymentu – 450V [ xxx ].</a:t>
            </a:r>
          </a:p>
          <a:p>
            <a:pPr fontAlgn="base"/>
            <a:r>
              <a:rPr lang="pl-PL" sz="2400" dirty="0"/>
              <a:t>Najbardziej wrażliwe osoby przerwały go na etapie 300V, było ich 5.</a:t>
            </a:r>
          </a:p>
          <a:p>
            <a:pPr fontAlgn="base"/>
            <a:r>
              <a:rPr lang="pl-PL" sz="2400" dirty="0"/>
              <a:t>Z późniejszych wywiadów jasno wynikało, że żadnej osobie badanej nie sprawiało przyjemności branie udziału w tymże  eksperymencie.</a:t>
            </a:r>
          </a:p>
          <a:p>
            <a:pPr fontAlgn="base"/>
            <a:r>
              <a:rPr lang="pl-PL" sz="2400" dirty="0"/>
              <a:t>Nie było wyraźnych różnic w osobowości między osobami aplikującymi wstrząsy o napięciu 300V, a ludźmi, którzy dopuścili się napięcia rzędu 450V.</a:t>
            </a:r>
          </a:p>
          <a:p>
            <a:endParaRPr lang="pl-PL" sz="2400" dirty="0"/>
          </a:p>
        </p:txBody>
      </p:sp>
    </p:spTree>
    <p:extLst>
      <p:ext uri="{BB962C8B-B14F-4D97-AF65-F5344CB8AC3E}">
        <p14:creationId xmlns:p14="http://schemas.microsoft.com/office/powerpoint/2010/main" val="16752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Efekt Lucyfera</a:t>
            </a:r>
            <a:endParaRPr lang="pl-PL" dirty="0"/>
          </a:p>
        </p:txBody>
      </p:sp>
      <p:sp>
        <p:nvSpPr>
          <p:cNvPr id="3" name="Symbol zastępczy zawartości 2"/>
          <p:cNvSpPr>
            <a:spLocks noGrp="1"/>
          </p:cNvSpPr>
          <p:nvPr>
            <p:ph sz="quarter" idx="13"/>
          </p:nvPr>
        </p:nvSpPr>
        <p:spPr/>
        <p:txBody>
          <a:bodyPr>
            <a:normAutofit/>
          </a:bodyPr>
          <a:lstStyle/>
          <a:p>
            <a:r>
              <a:rPr lang="pl-PL" sz="2400" dirty="0"/>
              <a:t>Eksperyment zaszokował wielu uczonych, w tym samego Stanleya </a:t>
            </a:r>
            <a:r>
              <a:rPr lang="pl-PL" sz="2400" dirty="0" err="1"/>
              <a:t>Milgrama</a:t>
            </a:r>
            <a:r>
              <a:rPr lang="pl-PL" sz="2400" dirty="0"/>
              <a:t>, gdyż przed eksperymentem zakładał on, że ten, kto dopuści się wstrząsu o napięciu 450V musi mieć poważne zaburzenia osobowości. Mimo, iż zarzucano mu, że taka reakcja nie mogłaby mieć miejsca w życiu codziennym to naprawdę ułatwia to do pewnego stopnia zrozumienie zachowania nazistów podczas II wojny światowej. </a:t>
            </a:r>
            <a:r>
              <a:rPr lang="pl-PL" sz="2400" dirty="0" smtClean="0"/>
              <a:t>W </a:t>
            </a:r>
            <a:r>
              <a:rPr lang="pl-PL" sz="2400" dirty="0"/>
              <a:t>połączeniu z </a:t>
            </a:r>
            <a:r>
              <a:rPr lang="pl-PL" sz="2400" b="1" dirty="0" smtClean="0"/>
              <a:t>efektem </a:t>
            </a:r>
            <a:r>
              <a:rPr lang="pl-PL" sz="2400" b="1" dirty="0"/>
              <a:t>Lucyfera</a:t>
            </a:r>
            <a:r>
              <a:rPr lang="pl-PL" sz="2400" dirty="0"/>
              <a:t> daje nam przerażający obraz niemieckiej, posłusznej Hitlerowi policji w czasów wielkiego ludobójstwa i cierpienia.</a:t>
            </a:r>
          </a:p>
        </p:txBody>
      </p:sp>
    </p:spTree>
    <p:extLst>
      <p:ext uri="{BB962C8B-B14F-4D97-AF65-F5344CB8AC3E}">
        <p14:creationId xmlns:p14="http://schemas.microsoft.com/office/powerpoint/2010/main" val="99223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Eksperyment </a:t>
            </a:r>
            <a:r>
              <a:rPr lang="pl-PL" dirty="0" err="1" smtClean="0"/>
              <a:t>Zimbardo</a:t>
            </a:r>
            <a:endParaRPr lang="pl-PL" dirty="0"/>
          </a:p>
        </p:txBody>
      </p:sp>
      <p:sp>
        <p:nvSpPr>
          <p:cNvPr id="3" name="Symbol zastępczy zawartości 2"/>
          <p:cNvSpPr>
            <a:spLocks noGrp="1"/>
          </p:cNvSpPr>
          <p:nvPr>
            <p:ph sz="quarter" idx="13"/>
          </p:nvPr>
        </p:nvSpPr>
        <p:spPr/>
        <p:txBody>
          <a:bodyPr/>
          <a:lstStyle/>
          <a:p>
            <a:r>
              <a:rPr lang="pl-PL" b="1" dirty="0"/>
              <a:t>Philip George </a:t>
            </a:r>
            <a:r>
              <a:rPr lang="pl-PL" b="1" dirty="0" err="1"/>
              <a:t>Zimbardo</a:t>
            </a:r>
            <a:r>
              <a:rPr lang="pl-PL" dirty="0"/>
              <a:t> (ur. </a:t>
            </a:r>
            <a:r>
              <a:rPr lang="pl-PL" dirty="0">
                <a:hlinkClick r:id="rId2" tooltip="23 marca"/>
              </a:rPr>
              <a:t>23 marca</a:t>
            </a:r>
            <a:r>
              <a:rPr lang="pl-PL" dirty="0"/>
              <a:t> </a:t>
            </a:r>
            <a:r>
              <a:rPr lang="pl-PL" dirty="0">
                <a:hlinkClick r:id="rId3" tooltip="1933"/>
              </a:rPr>
              <a:t>1933</a:t>
            </a:r>
            <a:r>
              <a:rPr lang="pl-PL" dirty="0"/>
              <a:t>) – </a:t>
            </a:r>
            <a:r>
              <a:rPr lang="pl-PL" dirty="0">
                <a:hlinkClick r:id="rId4" tooltip="Stany Zjednoczone"/>
              </a:rPr>
              <a:t>amerykański</a:t>
            </a:r>
            <a:r>
              <a:rPr lang="pl-PL" dirty="0"/>
              <a:t> </a:t>
            </a:r>
            <a:r>
              <a:rPr lang="pl-PL" dirty="0">
                <a:hlinkClick r:id="rId5" tooltip="Psychologia"/>
              </a:rPr>
              <a:t>psycholog</a:t>
            </a:r>
            <a:r>
              <a:rPr lang="pl-PL" dirty="0"/>
              <a:t> pochodzenia </a:t>
            </a:r>
            <a:r>
              <a:rPr lang="pl-PL" dirty="0">
                <a:hlinkClick r:id="rId6" tooltip="Włochy"/>
              </a:rPr>
              <a:t>włoskiego</a:t>
            </a:r>
            <a:r>
              <a:rPr lang="pl-PL" dirty="0"/>
              <a:t>, od 1968 profesor </a:t>
            </a:r>
            <a:r>
              <a:rPr lang="pl-PL" dirty="0">
                <a:hlinkClick r:id="rId7" tooltip="Stanford University"/>
              </a:rPr>
              <a:t>Uniwersytetu Stanforda</a:t>
            </a:r>
            <a:r>
              <a:rPr lang="pl-PL" dirty="0"/>
              <a:t>. </a:t>
            </a:r>
            <a:r>
              <a:rPr lang="pl-PL" dirty="0" smtClean="0"/>
              <a:t>Obecnie </a:t>
            </a:r>
            <a:r>
              <a:rPr lang="pl-PL" dirty="0"/>
              <a:t>na emeryturze</a:t>
            </a:r>
            <a:r>
              <a:rPr lang="pl-PL" dirty="0" smtClean="0"/>
              <a:t>.</a:t>
            </a:r>
          </a:p>
          <a:p>
            <a:r>
              <a:rPr lang="pl-PL" dirty="0"/>
              <a:t>Philip </a:t>
            </a:r>
            <a:r>
              <a:rPr lang="pl-PL" dirty="0" err="1"/>
              <a:t>Zimbardo</a:t>
            </a:r>
            <a:r>
              <a:rPr lang="pl-PL" dirty="0"/>
              <a:t> zajmował się wieloma dziedzinami psychologii, z czego najbardziej znane są jego dokonania w dziedzinie </a:t>
            </a:r>
            <a:r>
              <a:rPr lang="pl-PL" dirty="0">
                <a:hlinkClick r:id="rId8" tooltip="Psychologia społeczna"/>
              </a:rPr>
              <a:t>psychologii społecznej</a:t>
            </a:r>
            <a:r>
              <a:rPr lang="pl-PL" dirty="0"/>
              <a:t> oraz badania nad </a:t>
            </a:r>
            <a:r>
              <a:rPr lang="pl-PL" dirty="0">
                <a:hlinkClick r:id="rId9" tooltip="Nieśmiałość"/>
              </a:rPr>
              <a:t>nieśmiałością</a:t>
            </a:r>
            <a:r>
              <a:rPr lang="pl-PL" dirty="0"/>
              <a:t>. Zajmuje się też psychologią </a:t>
            </a:r>
            <a:r>
              <a:rPr lang="pl-PL" dirty="0">
                <a:hlinkClick r:id="rId10" tooltip="Zło"/>
              </a:rPr>
              <a:t>zła</a:t>
            </a:r>
            <a:r>
              <a:rPr lang="pl-PL" dirty="0"/>
              <a:t>, </a:t>
            </a:r>
            <a:r>
              <a:rPr lang="pl-PL" dirty="0">
                <a:hlinkClick r:id="rId11" tooltip="Terroryzm"/>
              </a:rPr>
              <a:t>terroryzmu</a:t>
            </a:r>
            <a:r>
              <a:rPr lang="pl-PL" dirty="0"/>
              <a:t> i dehumanizacji. Badania te zaowocowały wydaniem w 2007 przełomowej książki „The </a:t>
            </a:r>
            <a:r>
              <a:rPr lang="pl-PL" dirty="0" err="1"/>
              <a:t>Lucifer</a:t>
            </a:r>
            <a:r>
              <a:rPr lang="pl-PL" dirty="0"/>
              <a:t> </a:t>
            </a:r>
            <a:r>
              <a:rPr lang="pl-PL" dirty="0" err="1"/>
              <a:t>Effect</a:t>
            </a:r>
            <a:r>
              <a:rPr lang="pl-PL" dirty="0"/>
              <a:t>: </a:t>
            </a:r>
            <a:r>
              <a:rPr lang="pl-PL" dirty="0" err="1"/>
              <a:t>Understanding</a:t>
            </a:r>
            <a:r>
              <a:rPr lang="pl-PL" dirty="0"/>
              <a:t> How Good People </a:t>
            </a:r>
            <a:r>
              <a:rPr lang="pl-PL" dirty="0" err="1"/>
              <a:t>Turn</a:t>
            </a:r>
            <a:r>
              <a:rPr lang="pl-PL" dirty="0"/>
              <a:t> </a:t>
            </a:r>
            <a:r>
              <a:rPr lang="pl-PL" dirty="0" err="1"/>
              <a:t>Evil</a:t>
            </a:r>
            <a:r>
              <a:rPr lang="pl-PL" dirty="0"/>
              <a:t>” (</a:t>
            </a:r>
            <a:r>
              <a:rPr lang="pl-PL" i="1" dirty="0">
                <a:hlinkClick r:id="rId12" tooltip="Efekt Lucyfera"/>
              </a:rPr>
              <a:t>Efekt Lucyfera</a:t>
            </a:r>
            <a:r>
              <a:rPr lang="pl-PL" i="1" dirty="0"/>
              <a:t>: Dlaczego dobrzy ludzie czynią zło?</a:t>
            </a:r>
            <a:r>
              <a:rPr lang="pl-PL" dirty="0"/>
              <a:t>), którego polską edycję wydało w 2008 </a:t>
            </a:r>
            <a:r>
              <a:rPr lang="pl-PL" dirty="0">
                <a:hlinkClick r:id="rId13" tooltip="Wydawnictwo Naukowe PWN"/>
              </a:rPr>
              <a:t>Wydawnictwo Naukowe PWN</a:t>
            </a:r>
            <a:r>
              <a:rPr lang="pl-PL" dirty="0"/>
              <a:t>. W 2009 PWN opublikowało również książkę P. </a:t>
            </a:r>
            <a:r>
              <a:rPr lang="pl-PL" dirty="0" err="1"/>
              <a:t>Zimbardo</a:t>
            </a:r>
            <a:r>
              <a:rPr lang="pl-PL" dirty="0"/>
              <a:t> i J. </a:t>
            </a:r>
            <a:r>
              <a:rPr lang="pl-PL" dirty="0" err="1"/>
              <a:t>Boyda</a:t>
            </a:r>
            <a:r>
              <a:rPr lang="pl-PL" dirty="0"/>
              <a:t> pt.(</a:t>
            </a:r>
            <a:r>
              <a:rPr lang="pl-PL" i="1" dirty="0">
                <a:hlinkClick r:id="rId14" tooltip="Paradoks czasu (strona nie istnieje)"/>
              </a:rPr>
              <a:t>Paradoks czasu</a:t>
            </a:r>
            <a:r>
              <a:rPr lang="pl-PL" dirty="0"/>
              <a:t>), ukazującą czas i zarządzanie nim przez pryzmat perspektyw, w których żyje współczesna jednostka i co można zrobić, żeby znaleźć lepszą perspektywę, tj. umożliwiającą dostrojenie własnego zegara psychologicznego.</a:t>
            </a:r>
            <a:endParaRPr lang="pl-PL" dirty="0"/>
          </a:p>
        </p:txBody>
      </p:sp>
    </p:spTree>
    <p:extLst>
      <p:ext uri="{BB962C8B-B14F-4D97-AF65-F5344CB8AC3E}">
        <p14:creationId xmlns:p14="http://schemas.microsoft.com/office/powerpoint/2010/main" val="3927375037"/>
      </p:ext>
    </p:extLst>
  </p:cSld>
  <p:clrMapOvr>
    <a:masterClrMapping/>
  </p:clrMapOvr>
</p:sld>
</file>

<file path=ppt/theme/theme1.xml><?xml version="1.0" encoding="utf-8"?>
<a:theme xmlns:a="http://schemas.openxmlformats.org/drawingml/2006/main" name="Horyzont">
  <a:themeElements>
    <a:clrScheme name="Hory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y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y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321</TotalTime>
  <Words>3670</Words>
  <Application>Microsoft Office PowerPoint</Application>
  <PresentationFormat>Pokaz na ekranie (4:3)</PresentationFormat>
  <Paragraphs>116</Paragraphs>
  <Slides>50</Slides>
  <Notes>0</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Horyzont</vt:lpstr>
      <vt:lpstr>Eksperymenty – granice etyki</vt:lpstr>
      <vt:lpstr>Eksperyment Milgrama</vt:lpstr>
      <vt:lpstr>Eksperyment Milgrama - opis</vt:lpstr>
      <vt:lpstr>Eksperyment Milgrama –opis c.d.</vt:lpstr>
      <vt:lpstr>Eksperyment Milgrama –opis c.d.</vt:lpstr>
      <vt:lpstr>Eksperyment Milgrama –opis c.d.</vt:lpstr>
      <vt:lpstr>Interpretacja wyników</vt:lpstr>
      <vt:lpstr>Efekt Lucyfera</vt:lpstr>
      <vt:lpstr>Eksperyment Zimbardo</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OPIS</vt:lpstr>
      <vt:lpstr>EKSPERYMENT ZIMBARDO - wnioski</vt:lpstr>
      <vt:lpstr>EKSPERYMENT ZIMBARDO - wnioski</vt:lpstr>
      <vt:lpstr>EKSPERYMENT ZIMBARDO - wnioski</vt:lpstr>
      <vt:lpstr>Dlaczego nieetyczne</vt:lpstr>
      <vt:lpstr>Zasada 1</vt:lpstr>
      <vt:lpstr>Prezentacja programu PowerPoint</vt:lpstr>
      <vt:lpstr>Zasada 2</vt:lpstr>
      <vt:lpstr>Prezentacja programu PowerPoint</vt:lpstr>
      <vt:lpstr>Zasada 3</vt:lpstr>
      <vt:lpstr>Zasada 6</vt:lpstr>
      <vt:lpstr>Prezentacja programu PowerPoint</vt:lpstr>
      <vt:lpstr>Zasada 4</vt:lpstr>
      <vt:lpstr>Prezentacja programu PowerPoint</vt:lpstr>
      <vt:lpstr>Zasad 5</vt:lpstr>
      <vt:lpstr>Prezentacja programu PowerPoint</vt:lpstr>
      <vt:lpstr>Zasada 7</vt:lpstr>
      <vt:lpstr>Prezentacja programu PowerPoint</vt:lpstr>
      <vt:lpstr>Zasady 8,9,10</vt:lpstr>
      <vt:lpstr>Prezentacja programu PowerPoint</vt:lpstr>
      <vt:lpstr>Etyka  absolutystyczna</vt:lpstr>
      <vt:lpstr>Etyka utylitarystyczna</vt:lpstr>
      <vt:lpstr>Prezentacja programu PowerPoint</vt:lpstr>
      <vt:lpstr>Prezentacja programu PowerPoint</vt:lpstr>
      <vt:lpstr>Filmowa ilustracja i interpretacja eksperymentu Milforda i Zimbardo</vt:lpstr>
      <vt:lpstr>Źródła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Eksperymenty – granice etyki</dc:title>
  <dc:creator>Agata Wnukiewicz-Kozłowska</dc:creator>
  <cp:lastModifiedBy>Agata Wnukiewicz-Kozłowska</cp:lastModifiedBy>
  <cp:revision>16</cp:revision>
  <dcterms:created xsi:type="dcterms:W3CDTF">2017-02-01T08:29:20Z</dcterms:created>
  <dcterms:modified xsi:type="dcterms:W3CDTF">2017-02-01T15:46:00Z</dcterms:modified>
</cp:coreProperties>
</file>