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399" r:id="rId2"/>
    <p:sldId id="478" r:id="rId3"/>
    <p:sldId id="400" r:id="rId4"/>
    <p:sldId id="507" r:id="rId5"/>
    <p:sldId id="476" r:id="rId6"/>
    <p:sldId id="508" r:id="rId7"/>
    <p:sldId id="407" r:id="rId8"/>
    <p:sldId id="479" r:id="rId9"/>
    <p:sldId id="480" r:id="rId10"/>
    <p:sldId id="481" r:id="rId11"/>
    <p:sldId id="501" r:id="rId12"/>
    <p:sldId id="482" r:id="rId13"/>
    <p:sldId id="502" r:id="rId14"/>
    <p:sldId id="497" r:id="rId15"/>
    <p:sldId id="498" r:id="rId16"/>
    <p:sldId id="503" r:id="rId17"/>
    <p:sldId id="499" r:id="rId18"/>
    <p:sldId id="487" r:id="rId19"/>
    <p:sldId id="500" r:id="rId20"/>
    <p:sldId id="489" r:id="rId21"/>
    <p:sldId id="405" r:id="rId22"/>
    <p:sldId id="401" r:id="rId23"/>
    <p:sldId id="483" r:id="rId24"/>
    <p:sldId id="402" r:id="rId25"/>
    <p:sldId id="485" r:id="rId26"/>
    <p:sldId id="484" r:id="rId27"/>
    <p:sldId id="457" r:id="rId28"/>
    <p:sldId id="486" r:id="rId29"/>
    <p:sldId id="450" r:id="rId30"/>
    <p:sldId id="458" r:id="rId31"/>
    <p:sldId id="409" r:id="rId32"/>
    <p:sldId id="414" r:id="rId33"/>
    <p:sldId id="415" r:id="rId34"/>
    <p:sldId id="469" r:id="rId35"/>
    <p:sldId id="416" r:id="rId36"/>
    <p:sldId id="465" r:id="rId37"/>
    <p:sldId id="490" r:id="rId38"/>
    <p:sldId id="417" r:id="rId39"/>
    <p:sldId id="509" r:id="rId40"/>
    <p:sldId id="510" r:id="rId41"/>
    <p:sldId id="452" r:id="rId42"/>
    <p:sldId id="453" r:id="rId43"/>
    <p:sldId id="454" r:id="rId44"/>
    <p:sldId id="470" r:id="rId45"/>
    <p:sldId id="456" r:id="rId46"/>
    <p:sldId id="468" r:id="rId47"/>
    <p:sldId id="451" r:id="rId48"/>
    <p:sldId id="418" r:id="rId49"/>
    <p:sldId id="423" r:id="rId50"/>
    <p:sldId id="424" r:id="rId51"/>
    <p:sldId id="420" r:id="rId52"/>
    <p:sldId id="421" r:id="rId53"/>
    <p:sldId id="422" r:id="rId54"/>
    <p:sldId id="467" r:id="rId55"/>
    <p:sldId id="466" r:id="rId56"/>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58" autoAdjust="0"/>
  </p:normalViewPr>
  <p:slideViewPr>
    <p:cSldViewPr>
      <p:cViewPr varScale="1">
        <p:scale>
          <a:sx n="105" d="100"/>
          <a:sy n="105" d="100"/>
        </p:scale>
        <p:origin x="1794" y="102"/>
      </p:cViewPr>
      <p:guideLst>
        <p:guide orient="horz" pos="2160"/>
        <p:guide pos="2880"/>
      </p:guideLst>
    </p:cSldViewPr>
  </p:slideViewPr>
  <p:outlineViewPr>
    <p:cViewPr>
      <p:scale>
        <a:sx n="33" d="100"/>
        <a:sy n="33" d="100"/>
      </p:scale>
      <p:origin x="48" y="236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5415FCB-3F86-4127-9573-7C3C8BCE7B08}" type="datetimeFigureOut">
              <a:rPr lang="pl-PL" smtClean="0"/>
              <a:t>18.03.2025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7E47F5A-03C6-43A2-8869-82104F9CA383}" type="slidenum">
              <a:rPr lang="pl-PL" smtClean="0"/>
              <a:t>‹#›</a:t>
            </a:fld>
            <a:endParaRPr lang="pl-PL"/>
          </a:p>
        </p:txBody>
      </p:sp>
    </p:spTree>
    <p:extLst>
      <p:ext uri="{BB962C8B-B14F-4D97-AF65-F5344CB8AC3E}">
        <p14:creationId xmlns:p14="http://schemas.microsoft.com/office/powerpoint/2010/main" val="3028623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E4A5094-A7A6-4A3C-906C-44022675B907}" type="datetimeFigureOut">
              <a:rPr lang="pl-PL" smtClean="0"/>
              <a:t>18.03.2025</a:t>
            </a:fld>
            <a:endParaRPr lang="pl-PL"/>
          </a:p>
        </p:txBody>
      </p:sp>
      <p:sp>
        <p:nvSpPr>
          <p:cNvPr id="4" name="Symbol zastępczy obrazu slajd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D1D04F0-7054-48BB-A8AD-37CC21D1E922}" type="slidenum">
              <a:rPr lang="pl-PL" smtClean="0"/>
              <a:t>‹#›</a:t>
            </a:fld>
            <a:endParaRPr lang="pl-PL"/>
          </a:p>
        </p:txBody>
      </p:sp>
    </p:spTree>
    <p:extLst>
      <p:ext uri="{BB962C8B-B14F-4D97-AF65-F5344CB8AC3E}">
        <p14:creationId xmlns:p14="http://schemas.microsoft.com/office/powerpoint/2010/main" val="61519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0D1D04F0-7054-48BB-A8AD-37CC21D1E922}" type="slidenum">
              <a:rPr lang="pl-PL" smtClean="0"/>
              <a:t>37</a:t>
            </a:fld>
            <a:endParaRPr lang="pl-PL"/>
          </a:p>
        </p:txBody>
      </p:sp>
    </p:spTree>
    <p:extLst>
      <p:ext uri="{BB962C8B-B14F-4D97-AF65-F5344CB8AC3E}">
        <p14:creationId xmlns:p14="http://schemas.microsoft.com/office/powerpoint/2010/main" val="2020706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552248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690954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664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107259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1648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607004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604054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68082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pl-PL"/>
              <a:t>Kliknij, aby edytować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77718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46216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407846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8" name="Footer Placeholder 7"/>
          <p:cNvSpPr>
            <a:spLocks noGrp="1"/>
          </p:cNvSpPr>
          <p:nvPr>
            <p:ph type="ftr" sz="quarter" idx="11"/>
          </p:nvPr>
        </p:nvSpPr>
        <p:spPr/>
        <p:txBody>
          <a:bodyPr/>
          <a:lstStyle/>
          <a:p>
            <a:endParaRPr lang="pl-PL"/>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11539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4" name="Footer Placeholder 3"/>
          <p:cNvSpPr>
            <a:spLocks noGrp="1"/>
          </p:cNvSpPr>
          <p:nvPr>
            <p:ph type="ftr" sz="quarter" idx="11"/>
          </p:nvPr>
        </p:nvSpPr>
        <p:spPr/>
        <p:txBody>
          <a:bodyPr/>
          <a:lstStyle/>
          <a:p>
            <a:endParaRPr lang="pl-PL"/>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15369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29427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91193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18.03.2025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57001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499E54A-3447-44D7-B716-D43046D8042C}" type="datetimeFigureOut">
              <a:rPr lang="pl-PL" smtClean="0"/>
              <a:pPr/>
              <a:t>18.03.2025</a:t>
            </a:fld>
            <a:endParaRPr lang="pl-PL"/>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B274808-9192-4392-AC95-AD33EB740068}" type="slidenum">
              <a:rPr lang="pl-PL" smtClean="0"/>
              <a:pPr/>
              <a:t>‹#›</a:t>
            </a:fld>
            <a:endParaRPr lang="pl-PL"/>
          </a:p>
        </p:txBody>
      </p:sp>
    </p:spTree>
    <p:extLst>
      <p:ext uri="{BB962C8B-B14F-4D97-AF65-F5344CB8AC3E}">
        <p14:creationId xmlns:p14="http://schemas.microsoft.com/office/powerpoint/2010/main" val="2724058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ekw.ms.gov.p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ctrTitle"/>
          </p:nvPr>
        </p:nvSpPr>
        <p:spPr/>
        <p:txBody>
          <a:bodyPr/>
          <a:lstStyle/>
          <a:p>
            <a:r>
              <a:rPr lang="pl-PL" b="1" dirty="0"/>
              <a:t>Elektroniczne księgi wieczyste</a:t>
            </a:r>
          </a:p>
        </p:txBody>
      </p:sp>
      <p:sp>
        <p:nvSpPr>
          <p:cNvPr id="3" name="Symbol zastępczy zawartości 2"/>
          <p:cNvSpPr>
            <a:spLocks noGrp="1"/>
          </p:cNvSpPr>
          <p:nvPr>
            <p:ph type="subTitle" idx="1"/>
          </p:nvPr>
        </p:nvSpPr>
        <p:spPr/>
        <p:txBody>
          <a:bodyPr/>
          <a:lstStyle/>
          <a:p>
            <a:r>
              <a:rPr lang="pl-PL" dirty="0"/>
              <a:t>Ustawa z dnia 6 lipca 1982 r. o księgach wieczystych i hipotece (Dz. U. z 2023 r., poz.146)</a:t>
            </a:r>
          </a:p>
        </p:txBody>
      </p:sp>
    </p:spTree>
    <p:extLst>
      <p:ext uri="{BB962C8B-B14F-4D97-AF65-F5344CB8AC3E}">
        <p14:creationId xmlns:p14="http://schemas.microsoft.com/office/powerpoint/2010/main" val="725047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Wpisy deklaratoryjne</a:t>
            </a:r>
          </a:p>
        </p:txBody>
      </p:sp>
      <p:sp>
        <p:nvSpPr>
          <p:cNvPr id="3" name="Symbol zastępczy zawartości 2"/>
          <p:cNvSpPr>
            <a:spLocks noGrp="1"/>
          </p:cNvSpPr>
          <p:nvPr>
            <p:ph idx="1"/>
          </p:nvPr>
        </p:nvSpPr>
        <p:spPr>
          <a:xfrm>
            <a:off x="1948184" y="2060848"/>
            <a:ext cx="6591985" cy="3777622"/>
          </a:xfrm>
        </p:spPr>
        <p:txBody>
          <a:bodyPr>
            <a:noAutofit/>
          </a:bodyPr>
          <a:lstStyle/>
          <a:p>
            <a:pPr marL="0" indent="0" algn="just">
              <a:buNone/>
            </a:pPr>
            <a:r>
              <a:rPr lang="pl-PL" sz="1200" dirty="0"/>
              <a:t>W obecnym stanie prawnym przeważa jednak zasada wpisu deklaratoryjnego, która ma na celu potwierdzenie stanu prawnego nieruchomości, który został udokumentowany w dokonanej czynności prawnej. To oznacza, że czynność prawna wywołuje swoje skutki prawne nawet bez ujawnienia w KW zmienionego stanu prawnego nieruchomości.</a:t>
            </a:r>
          </a:p>
          <a:p>
            <a:pPr marL="0" indent="0" algn="just">
              <a:buNone/>
            </a:pPr>
            <a:r>
              <a:rPr lang="pl-PL" sz="1200" b="1" dirty="0"/>
              <a:t>Wpisy obowiązkowe</a:t>
            </a:r>
          </a:p>
          <a:p>
            <a:pPr marL="0" indent="0" algn="just">
              <a:buNone/>
            </a:pPr>
            <a:r>
              <a:rPr lang="pl-PL" sz="1200" dirty="0"/>
              <a:t>W zakresie przeniesienia własności nieruchomości mamy do czynienia z wpisem obowiązkowym jednak wciąż deklaratoryjnym. To oznacza, że właściciel nieruchomości jest obowiązany do niezwłocznego złożenia wniosku o ujawnienie swojego prawa w KW. Ale skutek prawny w postaci nabycia nieruchomości nastąpił wcześniej, nie następuje od momentu dokonania stosownego wpisu w KW. </a:t>
            </a:r>
          </a:p>
          <a:p>
            <a:pPr marL="0" indent="0" algn="just">
              <a:buNone/>
            </a:pPr>
            <a:r>
              <a:rPr lang="pl-PL" sz="1200" dirty="0"/>
              <a:t>Jeżeli osoba trzecia doznała szkody na skutek nieujawnienia prawa własności w KW to właściciel ponosi odpowiedzialność za szkodę (za niewykonanie obowiązku lub też za opieszałość w jego wykonaniu). </a:t>
            </a:r>
          </a:p>
          <a:p>
            <a:pPr marL="0" indent="0" algn="just">
              <a:buNone/>
            </a:pPr>
            <a:r>
              <a:rPr lang="pl-PL" sz="1200" dirty="0"/>
              <a:t>Sąd może wymierzyć opieszałemu właścicielowi grzywnę w wysokości od 500 do 10 000 zł w celu spowodowania ujawnienia prawa własności. W razie ujawnienia prawa własności nieruchomości, grzywny nieuiszczone mogą być umorzone w całości lub części. Na postanowienie sądu o nałożeniu grzywny przysługuje zażalenie.</a:t>
            </a:r>
          </a:p>
        </p:txBody>
      </p:sp>
    </p:spTree>
    <p:extLst>
      <p:ext uri="{BB962C8B-B14F-4D97-AF65-F5344CB8AC3E}">
        <p14:creationId xmlns:p14="http://schemas.microsoft.com/office/powerpoint/2010/main" val="33886645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Wpisy deklaratoryjne</a:t>
            </a:r>
          </a:p>
        </p:txBody>
      </p:sp>
      <p:sp>
        <p:nvSpPr>
          <p:cNvPr id="3" name="Symbol zastępczy zawartości 2"/>
          <p:cNvSpPr>
            <a:spLocks noGrp="1"/>
          </p:cNvSpPr>
          <p:nvPr>
            <p:ph idx="1"/>
          </p:nvPr>
        </p:nvSpPr>
        <p:spPr/>
        <p:txBody>
          <a:bodyPr/>
          <a:lstStyle/>
          <a:p>
            <a:r>
              <a:rPr lang="pl-PL" dirty="0"/>
              <a:t>Wpisy fakultatywne</a:t>
            </a:r>
          </a:p>
          <a:p>
            <a:pPr marL="0" indent="0" algn="just">
              <a:buNone/>
            </a:pPr>
            <a:r>
              <a:rPr lang="pl-PL" dirty="0"/>
              <a:t>W pozostałym zakresie,  a więc w zakresie odnoszącym się m.in. do różnego rodzaju roszczeń wpis do KW jest deklaratoryjny  i fakultatywny - nie jest bowiem obowiązkowy. W tym zatem zakresie jest najwięcej okazji do tego, aby  stan prawny nieruchomości  ujawniony w  KW rozbiegał się ze stanem rzeczywistym nieruchomości. </a:t>
            </a:r>
          </a:p>
          <a:p>
            <a:endParaRPr lang="pl-PL" dirty="0"/>
          </a:p>
        </p:txBody>
      </p:sp>
    </p:spTree>
    <p:extLst>
      <p:ext uri="{BB962C8B-B14F-4D97-AF65-F5344CB8AC3E}">
        <p14:creationId xmlns:p14="http://schemas.microsoft.com/office/powerpoint/2010/main" val="3192238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Prowadzenie ksiąg wieczystych</a:t>
            </a:r>
          </a:p>
        </p:txBody>
      </p:sp>
      <p:sp>
        <p:nvSpPr>
          <p:cNvPr id="3" name="Symbol zastępczy zawartości 2"/>
          <p:cNvSpPr>
            <a:spLocks noGrp="1"/>
          </p:cNvSpPr>
          <p:nvPr>
            <p:ph idx="1"/>
          </p:nvPr>
        </p:nvSpPr>
        <p:spPr/>
        <p:txBody>
          <a:bodyPr>
            <a:noAutofit/>
          </a:bodyPr>
          <a:lstStyle/>
          <a:p>
            <a:pPr algn="just"/>
            <a:r>
              <a:rPr lang="pl-PL" sz="1600" dirty="0"/>
              <a:t>Należy do właściwości sądów rejonowych są to sądy wieczysto – księgowe (sąd rejonowy właściwy ze względu na położenie nieruchomości), np. we Wrocławiu jest to sąd rejonowy dla Wrocławia - Krzyki;</a:t>
            </a:r>
          </a:p>
          <a:p>
            <a:pPr algn="just"/>
            <a:r>
              <a:rPr lang="pl-PL" sz="1600" dirty="0"/>
              <a:t>Sądy te zakładają i prowadzą księgi wieczyste </a:t>
            </a:r>
            <a:r>
              <a:rPr lang="pl-PL" sz="1600" b="1" dirty="0"/>
              <a:t>w systemie teleinformatycznym</a:t>
            </a:r>
            <a:r>
              <a:rPr lang="pl-PL" sz="1600" dirty="0"/>
              <a:t>; </a:t>
            </a:r>
          </a:p>
          <a:p>
            <a:pPr algn="just"/>
            <a:r>
              <a:rPr lang="pl-PL" sz="1600" dirty="0"/>
              <a:t>KW są prowadzone wg. określonych wzorów określonych treścią rozporządzenia i obejmują poszczególne działy KW; </a:t>
            </a:r>
          </a:p>
          <a:p>
            <a:pPr algn="just"/>
            <a:r>
              <a:rPr lang="pl-PL" sz="1600" dirty="0"/>
              <a:t>Do założenia księgi wieczystej dochodzi wówczas gdy następuje pierwszy wpis; </a:t>
            </a:r>
          </a:p>
        </p:txBody>
      </p:sp>
    </p:spTree>
    <p:extLst>
      <p:ext uri="{BB962C8B-B14F-4D97-AF65-F5344CB8AC3E}">
        <p14:creationId xmlns:p14="http://schemas.microsoft.com/office/powerpoint/2010/main" val="1945373934"/>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Prowadzenie ksiąg wieczystych</a:t>
            </a:r>
          </a:p>
        </p:txBody>
      </p:sp>
      <p:sp>
        <p:nvSpPr>
          <p:cNvPr id="3" name="Symbol zastępczy zawartości 2"/>
          <p:cNvSpPr>
            <a:spLocks noGrp="1"/>
          </p:cNvSpPr>
          <p:nvPr>
            <p:ph idx="1"/>
          </p:nvPr>
        </p:nvSpPr>
        <p:spPr/>
        <p:txBody>
          <a:bodyPr>
            <a:normAutofit fontScale="92500" lnSpcReduction="10000"/>
          </a:bodyPr>
          <a:lstStyle/>
          <a:p>
            <a:pPr algn="just"/>
            <a:r>
              <a:rPr lang="pl-PL" dirty="0"/>
              <a:t>Prowadzenie ksiąg  wieczystych i dokonywanie wpisów następuje w  trybie postępowania nieprocesowego (regulacje KPC). Sprawy w postępowaniu wieczystoksięgowym rozpoznawane są na posiedzeniu niejawnym. Uczestnikami postępowania oprócz wnioskodawcy są tylko te osoby, których prawa zostały wykreślone lub obciążone bądź na rzecz których wpis ma nastąpić. Wpis jest w postępowaniu wieczystoksięgowym orzeczeniem sądowym i jako taki podlega kontroli instancyjnej; </a:t>
            </a:r>
          </a:p>
          <a:p>
            <a:pPr algn="just"/>
            <a:r>
              <a:rPr lang="pl-PL" dirty="0"/>
              <a:t>Od wpisu oraz oddalenia wniosku o wpis zarówno wnioskodawcy jak i uczestnikom postępowania wieczystoksięgowego służy apelacja (do sądu okręgowego) lub skarga na orzeczenie referendarza (do sądu rejonowego, w którym ten referendarz orzeka).</a:t>
            </a:r>
          </a:p>
        </p:txBody>
      </p:sp>
    </p:spTree>
    <p:extLst>
      <p:ext uri="{BB962C8B-B14F-4D97-AF65-F5344CB8AC3E}">
        <p14:creationId xmlns:p14="http://schemas.microsoft.com/office/powerpoint/2010/main" val="2164966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Wniosek o wpis</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Wniosek o wpis składa się na urzędowym formularzu np. wysyłając pocztą, składając osobiście. Są one dostępne np. na stronie danego sądu. Do wniosku o wpis należy dołączyć dokumenty, stanowiące podstawę wpisu w księdze wieczystej. Do wniosku o wpis w księdze wieczystej na podstawie tytułu wykonawczego należy dołączyć dokument uzyskany z systemu teleinformatycznego umożliwiający sądowi weryfikację istnienia i treści tytułu wykonawczego.</a:t>
            </a:r>
          </a:p>
          <a:p>
            <a:pPr marL="0" indent="0" algn="just">
              <a:buNone/>
            </a:pPr>
            <a:r>
              <a:rPr lang="pl-PL" b="1" dirty="0"/>
              <a:t>Notariusz oraz komornik składa wniosek o wpis wyłącznie za pośrednictwem systemu teleinformatycznego. Naczelnik urzędu skarbowego składa wniosek o wpis w dziale III i IV księgi wieczystej wyłącznie za pośrednictwem systemu teleinformatycznego. Ich wnioski opatruje się kwalifikowanym podpisem elektronicznym. </a:t>
            </a:r>
            <a:r>
              <a:rPr lang="pl-PL" dirty="0"/>
              <a:t>Do wniosku dołącza się dokumenty stanowiące podstawę wpisu w księdze wieczystej, jeżeli zostały one sporządzone w postaci elektronicznej. Dokumenty stanowiące podstawę wpisu w księdze wieczystej niesporządzone w postaci elektronicznej notariusz, komornik oraz naczelnik urzędu skarbowego przesyła sądowi właściwemu do prowadzenia księgi wieczystej </a:t>
            </a:r>
            <a:r>
              <a:rPr lang="pl-PL" b="1" dirty="0"/>
              <a:t>w terminie trzech dni od dnia złożenia wniosku o wpis.</a:t>
            </a:r>
          </a:p>
          <a:p>
            <a:pPr marL="0" indent="0" algn="just">
              <a:buNone/>
            </a:pPr>
            <a:endParaRPr lang="pl-PL" dirty="0"/>
          </a:p>
          <a:p>
            <a:pPr marL="0" indent="0" algn="just">
              <a:buNone/>
            </a:pPr>
            <a:endParaRPr lang="pl-PL" dirty="0"/>
          </a:p>
          <a:p>
            <a:endParaRPr lang="pl-PL" dirty="0"/>
          </a:p>
          <a:p>
            <a:endParaRPr lang="pl-PL" dirty="0"/>
          </a:p>
        </p:txBody>
      </p:sp>
    </p:spTree>
    <p:extLst>
      <p:ext uri="{BB962C8B-B14F-4D97-AF65-F5344CB8AC3E}">
        <p14:creationId xmlns:p14="http://schemas.microsoft.com/office/powerpoint/2010/main" val="40305720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Wniosek o wpis</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Złożenie wniosku o wpis w księdze wieczystej przez notariusza za pośrednictwem systemu teleinformatycznego obsługującego postępowanie sądowe uważa się za złożenie wniosku przez stronę czynności notarialnej;</a:t>
            </a:r>
          </a:p>
          <a:p>
            <a:pPr marL="0" indent="0" algn="just">
              <a:buNone/>
            </a:pPr>
            <a:r>
              <a:rPr lang="pl-PL" dirty="0"/>
              <a:t>W przypadku wniosków składanych przez notariuszy i komorników obowiązek poprawienia lub uzupełnienia wniosku spoczywa odpowiednio </a:t>
            </a:r>
            <a:r>
              <a:rPr lang="pl-PL" b="1" dirty="0"/>
              <a:t>na stronie czynności notarialnej lub wierzycielu</a:t>
            </a:r>
            <a:r>
              <a:rPr lang="pl-PL" dirty="0"/>
              <a:t>. O zobowiązaniu wierzyciela do poprawienia lub uzupełnienia wniosku sąd jednocześnie zawiadamia za pośrednictwem systemu teleinformatycznego komornika, wskazując rodzaj braków formalnych, które uniemożliwiają nadanie wnioskowi prawidłowego biegu.</a:t>
            </a:r>
          </a:p>
        </p:txBody>
      </p:sp>
    </p:spTree>
    <p:extLst>
      <p:ext uri="{BB962C8B-B14F-4D97-AF65-F5344CB8AC3E}">
        <p14:creationId xmlns:p14="http://schemas.microsoft.com/office/powerpoint/2010/main" val="309014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Wniosek o wpis</a:t>
            </a:r>
          </a:p>
        </p:txBody>
      </p:sp>
      <p:sp>
        <p:nvSpPr>
          <p:cNvPr id="3" name="Symbol zastępczy zawartości 2"/>
          <p:cNvSpPr>
            <a:spLocks noGrp="1"/>
          </p:cNvSpPr>
          <p:nvPr>
            <p:ph idx="1"/>
          </p:nvPr>
        </p:nvSpPr>
        <p:spPr/>
        <p:txBody>
          <a:bodyPr>
            <a:normAutofit fontScale="92500"/>
          </a:bodyPr>
          <a:lstStyle/>
          <a:p>
            <a:pPr algn="just"/>
            <a:r>
              <a:rPr lang="pl-PL" dirty="0"/>
              <a:t>Niezwłocznie po sporządzeniu aktu notarialnego </a:t>
            </a:r>
            <a:r>
              <a:rPr lang="pl-PL" b="1" dirty="0"/>
              <a:t>zawierającego w swej treści dane stanowiące podstawę wpisu do rejestru przedsiębiorców Krajowego Rejestru Sądowego albo podlegającego złożeniu do akt rejestrowych podmiotu wpisanego do rejestru przedsiębiorców Krajowego Rejestru Sądowego (umowa spółki zoo) notariusz umieszcza jego elektroniczny wypis w Repozytorium</a:t>
            </a:r>
            <a:r>
              <a:rPr lang="pl-PL" dirty="0"/>
              <a:t>. Notariusz opatruje wypis kwalifikowanym podpisem elektronicznym;</a:t>
            </a:r>
          </a:p>
          <a:p>
            <a:pPr algn="just"/>
            <a:r>
              <a:rPr lang="pl-PL" dirty="0"/>
              <a:t>Inne wypisy aktów notarialnych umieszcza się w Repozytorium, jeżeli wynika to wprost z odrębnych przepisów oraz pozwalają na to warunki organizacyjno-techniczne systemu teleinformatycznego.</a:t>
            </a:r>
          </a:p>
        </p:txBody>
      </p:sp>
    </p:spTree>
    <p:extLst>
      <p:ext uri="{BB962C8B-B14F-4D97-AF65-F5344CB8AC3E}">
        <p14:creationId xmlns:p14="http://schemas.microsoft.com/office/powerpoint/2010/main" val="116919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KW</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O kolejności wpisu wniosku o wpis rozstrzyga chwila wpływu wniosku do właściwego sądu. Za chwilę wpływu wniosku uważa się godzinę i minutę, w której w danym dniu wniosek wpłynął do sądu. Za chwilę wpływu wniosku o wpis złożonego za pośrednictwem systemu teleinformatycznego uważa się godzinę, minutę i sekundę umieszczenia wniosku w systemie. Wnioski, które wpłynęły w tej samej chwili, będą uważane za złożone równocześnie. </a:t>
            </a:r>
          </a:p>
          <a:p>
            <a:pPr marL="0" indent="0" algn="just">
              <a:buNone/>
            </a:pPr>
            <a:r>
              <a:rPr lang="pl-PL" dirty="0"/>
              <a:t>Wniosek o wpis powinien być w dniu wpływu do sądu zarejestrowany niezwłocznie w dzienniku ksiąg wieczystych i opatrzony kolejnym numerem. Niezwłocznie po zarejestrowaniu wniosku w dzienniku ksiąg wieczystych zamieszcza się w odpowiednim dziale księgi wieczystej informację o wniosku jako wzmiankę o wniosku. Wzmianka o wniosku złożonym za pośrednictwem systemu teleinformatycznego umieszczana jest automatycznie z chwilą umieszczenia wniosku w systemie.</a:t>
            </a:r>
          </a:p>
        </p:txBody>
      </p:sp>
    </p:spTree>
    <p:extLst>
      <p:ext uri="{BB962C8B-B14F-4D97-AF65-F5344CB8AC3E}">
        <p14:creationId xmlns:p14="http://schemas.microsoft.com/office/powerpoint/2010/main" val="377925566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Prowadzenie ksiąg wieczystych</a:t>
            </a:r>
          </a:p>
        </p:txBody>
      </p:sp>
      <p:sp>
        <p:nvSpPr>
          <p:cNvPr id="3" name="Symbol zastępczy zawartości 2"/>
          <p:cNvSpPr>
            <a:spLocks noGrp="1"/>
          </p:cNvSpPr>
          <p:nvPr>
            <p:ph idx="1"/>
          </p:nvPr>
        </p:nvSpPr>
        <p:spPr/>
        <p:txBody>
          <a:bodyPr>
            <a:normAutofit fontScale="62500" lnSpcReduction="20000"/>
          </a:bodyPr>
          <a:lstStyle/>
          <a:p>
            <a:pPr algn="just"/>
            <a:r>
              <a:rPr lang="pl-PL" b="1" dirty="0"/>
              <a:t>Wpis jest dokonywany jedynie na wniosek i w jego granicach, chyba że przepis szczególny przewiduje dokonanie wpisu z urzędu.</a:t>
            </a:r>
            <a:r>
              <a:rPr lang="pl-PL" dirty="0"/>
              <a:t> Sądy, organy administracji rządowej i jednostek samorządu terytorialnego oraz notariusze sporządzający akty poświadczenia dziedziczenia zawiadamiają sąd właściwy do prowadzenia księgi wieczystej o każdej zmianie właściciela nieruchomości, dla której założona jest księga wieczysta. W razie otrzymania zawiadomienia sąd z urzędu dokonuje wpisu ostrzeżenia, że stan prawny nieruchomości ujawniony w księdze wieczystej stał się niezgodny z rzeczywistym stanem prawnym. Zawiadomienie o wpisie ostrzeżenia zawiera pouczenie o obowiązku złożenia wniosku o ujawnienie prawa własności w terminie miesiąca od daty doręczenia zawiadomienia</a:t>
            </a:r>
          </a:p>
          <a:p>
            <a:pPr algn="just"/>
            <a:r>
              <a:rPr lang="pl-PL" dirty="0"/>
              <a:t>Wniosek do sądu składa właściciel nieruchomości, osoba na rzecz której wpis ma być dokonany, albo wierzyciel jeżeli przysługuje mu prawo, które może być ujawnione w księdze wieczystej. </a:t>
            </a:r>
          </a:p>
          <a:p>
            <a:pPr algn="just"/>
            <a:r>
              <a:rPr lang="pl-PL" dirty="0"/>
              <a:t>Sąd  rozpoznając wniosek o wpis bada jedynie treść wniosku i formę dołączonych do wniosku dokumentów oraz treść księgi wieczystej. </a:t>
            </a:r>
            <a:r>
              <a:rPr lang="pl-PL" b="1" dirty="0"/>
              <a:t>Badanie dotyczy głównie strony formalnej, a nie merytorycznej – nie rozstrzyga zatem o istnieniu prawa na podstawie jakichkolwiek innych dowodów, w szczególności zaś nie rozstrzyga o ewentualnych sporach  dotyczących przedmiotowego prawa. </a:t>
            </a:r>
          </a:p>
          <a:p>
            <a:pPr algn="just"/>
            <a:r>
              <a:rPr lang="pl-PL" dirty="0"/>
              <a:t>Wpis jest orzeczeniem do którego nie ma uzasadnienia. Sąd oddala wniosek  o wpis jeżeli  brak jest podstaw do wpisu, albo istnieją przeszkody do dokonania wpisu. </a:t>
            </a:r>
            <a:r>
              <a:rPr lang="pl-PL" b="1" dirty="0"/>
              <a:t>Oddalenie wniosku następuje w drodze postanowienia, które w odróżnieniu do wpisu wymaga uzasadnienia. </a:t>
            </a:r>
          </a:p>
        </p:txBody>
      </p:sp>
    </p:spTree>
    <p:extLst>
      <p:ext uri="{BB962C8B-B14F-4D97-AF65-F5344CB8AC3E}">
        <p14:creationId xmlns:p14="http://schemas.microsoft.com/office/powerpoint/2010/main" val="23719096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KW</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Rozpoznając wniosek o wpis w księdze wieczystej, sąd z urzędu bada zgodność danych wskazanych we wniosku z danymi wynikającymi z systemów prowadzących ewidencje powszechnych numerów identyfikacyjnych, chyba że istnieją przeszkody faktyczne uniemożliwiające dokonanie takiego sprawdzenia. </a:t>
            </a:r>
          </a:p>
          <a:p>
            <a:pPr marL="0" indent="0" algn="just">
              <a:buNone/>
            </a:pPr>
            <a:r>
              <a:rPr lang="pl-PL" dirty="0"/>
              <a:t>Rozpoznając wniosek o zmianę oznaczenia nieruchomości w księdze wieczystej, sąd ponadto dokonuje z urzędu sprawdzenia danych wskazanych we wniosku i ujawnionego w księdze wieczystej oznaczenia nieruchomości z danymi katastru nieruchomości, chyba że istnieją przeszkody faktyczne uniemożliwiające dokonanie takiego sprawdzenia.</a:t>
            </a:r>
          </a:p>
          <a:p>
            <a:pPr marL="0" indent="0" algn="just">
              <a:buNone/>
            </a:pPr>
            <a:r>
              <a:rPr lang="pl-PL" b="1" dirty="0"/>
              <a:t>Niezgodność tych danych stanowi przeszkodę do dokonania wpisu.</a:t>
            </a:r>
          </a:p>
        </p:txBody>
      </p:sp>
    </p:spTree>
    <p:extLst>
      <p:ext uri="{BB962C8B-B14F-4D97-AF65-F5344CB8AC3E}">
        <p14:creationId xmlns:p14="http://schemas.microsoft.com/office/powerpoint/2010/main" val="13448929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Wprowadzenie</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a:t>Po co w ogóle instytucja ksiąg wieczystych?, Czemu służą? Czym są?</a:t>
            </a:r>
          </a:p>
          <a:p>
            <a:pPr algn="just"/>
            <a:r>
              <a:rPr lang="pl-PL" dirty="0"/>
              <a:t>Bezwzględny charakter praw rzeczowych wymusza poszukiwanie i stosowanie właściwych środków ich ujawnienia wobec otoczenia. Ich skuteczność </a:t>
            </a:r>
            <a:r>
              <a:rPr lang="pl-PL" i="1" dirty="0"/>
              <a:t>ergo </a:t>
            </a:r>
            <a:r>
              <a:rPr lang="pl-PL" i="1" dirty="0" err="1"/>
              <a:t>omnes</a:t>
            </a:r>
            <a:r>
              <a:rPr lang="pl-PL" i="1" dirty="0"/>
              <a:t> </a:t>
            </a:r>
            <a:r>
              <a:rPr lang="pl-PL" dirty="0"/>
              <a:t>zależy w sensie prewencyjnym od wiedzy osób trzecich o istnieniu takiego prawa, np. prawa własności. </a:t>
            </a:r>
          </a:p>
          <a:p>
            <a:pPr algn="just"/>
            <a:r>
              <a:rPr lang="pl-PL" dirty="0"/>
              <a:t>Jawność praw rzeczowych służy również innym celom, ułatwia bowiem obrót gospodarczy i umożliwia jego kontrolę.</a:t>
            </a:r>
          </a:p>
          <a:p>
            <a:pPr algn="just"/>
            <a:r>
              <a:rPr lang="pl-PL" dirty="0"/>
              <a:t>W przypadku nieruchomości istotne funkcje w tym zakresie pełni instytucja  ksiąg wieczystych przeznaczonych dla ustalenia, a właściwie ujawnienia stanu prawnego nieruchomości. Istnieje bowiem domniemanie  zgodności wpisu w księdze wieczystej z rzeczywistym stanem rzeczy. </a:t>
            </a:r>
          </a:p>
        </p:txBody>
      </p:sp>
    </p:spTree>
    <p:extLst>
      <p:ext uri="{BB962C8B-B14F-4D97-AF65-F5344CB8AC3E}">
        <p14:creationId xmlns:p14="http://schemas.microsoft.com/office/powerpoint/2010/main" val="275497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KW</a:t>
            </a:r>
          </a:p>
        </p:txBody>
      </p:sp>
      <p:sp>
        <p:nvSpPr>
          <p:cNvPr id="3" name="Symbol zastępczy zawartości 2"/>
          <p:cNvSpPr>
            <a:spLocks noGrp="1"/>
          </p:cNvSpPr>
          <p:nvPr>
            <p:ph idx="1"/>
          </p:nvPr>
        </p:nvSpPr>
        <p:spPr/>
        <p:txBody>
          <a:bodyPr>
            <a:normAutofit fontScale="85000" lnSpcReduction="10000"/>
          </a:bodyPr>
          <a:lstStyle/>
          <a:p>
            <a:pPr algn="just"/>
            <a:r>
              <a:rPr lang="pl-PL" dirty="0"/>
              <a:t>Wpis w księdze wieczystej podpisany przez sędziego lub referendarza sądowego uważa się za dokonany z chwilą jego zapisania w centralnej bazie danych ksiąg wieczystych;</a:t>
            </a:r>
          </a:p>
          <a:p>
            <a:pPr algn="just"/>
            <a:r>
              <a:rPr lang="pl-PL" dirty="0"/>
              <a:t>O dokonanym wpisie sąd zawiadamia uczestników postępowania. Nie zawiadamia się uczestnika, który na piśmie zrzekł się zawiadomienia. Zrzeczenia się zawiadomienia można dokonać w akcie notarialnym dotyczącym czynności, z którą wiąże się wpis.</a:t>
            </a:r>
          </a:p>
          <a:p>
            <a:pPr algn="just"/>
            <a:r>
              <a:rPr lang="pl-PL" dirty="0"/>
              <a:t>Wpis w księdze wieczystej ma moc wsteczną od chwili złożenia wniosku o dokonanie wpisu, a w wypadku wszczęcia postępowania z urzędu – od chwili wszczęcia tego postępowania;</a:t>
            </a:r>
          </a:p>
          <a:p>
            <a:pPr algn="just"/>
            <a:r>
              <a:rPr lang="pl-PL" dirty="0"/>
              <a:t>Wpis potrzebny do usunięcia niezgodności między treścią księgi wieczystej, a rzeczywistym stanem prawnym może nastąpić, gdy niezgodność będzie wykazana orzeczeniem sądu lub innymi odpowiednimi dokumentami.</a:t>
            </a:r>
          </a:p>
        </p:txBody>
      </p:sp>
    </p:spTree>
    <p:extLst>
      <p:ext uri="{BB962C8B-B14F-4D97-AF65-F5344CB8AC3E}">
        <p14:creationId xmlns:p14="http://schemas.microsoft.com/office/powerpoint/2010/main" val="2997895834"/>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Akta ksiąg wieczystych</a:t>
            </a:r>
          </a:p>
        </p:txBody>
      </p:sp>
      <p:sp>
        <p:nvSpPr>
          <p:cNvPr id="3" name="Symbol zastępczy zawartości 2"/>
          <p:cNvSpPr>
            <a:spLocks noGrp="1"/>
          </p:cNvSpPr>
          <p:nvPr>
            <p:ph idx="1"/>
          </p:nvPr>
        </p:nvSpPr>
        <p:spPr/>
        <p:txBody>
          <a:bodyPr>
            <a:normAutofit fontScale="85000" lnSpcReduction="20000"/>
          </a:bodyPr>
          <a:lstStyle/>
          <a:p>
            <a:pPr algn="just"/>
            <a:r>
              <a:rPr lang="pl-PL" dirty="0"/>
              <a:t>Przy każdej księdze wieczystej są prowadzone akta KW, Akta ksiąg wieczystych przechowuje się w sądzie.</a:t>
            </a:r>
          </a:p>
          <a:p>
            <a:pPr algn="just"/>
            <a:r>
              <a:rPr lang="pl-PL" dirty="0"/>
              <a:t>Składają się z wszystkich dokumentów i pism, które były podstawą założenia KW i dokonania wpisów w księdze. Akta księgi wieczystej może przeglądać, w obecności pracownika sądu, osoba mająca interes prawny oraz notariusz.</a:t>
            </a:r>
          </a:p>
          <a:p>
            <a:pPr algn="just"/>
            <a:r>
              <a:rPr lang="pl-PL" dirty="0"/>
              <a:t>Nie wydaje się dokumentów znajdujących się w aktach ksiąg wieczystych, jeżeli dokumenty te stanowią podstawę wpisu.</a:t>
            </a:r>
          </a:p>
          <a:p>
            <a:pPr algn="just"/>
            <a:r>
              <a:rPr lang="pl-PL" dirty="0"/>
              <a:t>Odpisy dokumentów znajdujących się w aktach ksiąg wieczystych wydaje się na żądanie osób mających interes prawny lub na żądanie sądu, prokuratora, notariusza, organu administracji rządowej albo jednostki samorządu terytorialnego.</a:t>
            </a:r>
          </a:p>
          <a:p>
            <a:pPr algn="just"/>
            <a:r>
              <a:rPr lang="pl-PL" dirty="0"/>
              <a:t>Odpisy dokumentów znajdujących się w aktach ksiąg wieczystych wydaje się także na żądanie Bankowego Funduszu Gwarancyjnego w zakresie ustawowo realizowanych zadań, Spółki Celowej, PKP Polskich Linii Kolejowych Spółki Akcyjnej, Generalnego Dyrektora Dróg Krajowych i Autostrad.</a:t>
            </a:r>
          </a:p>
          <a:p>
            <a:pPr algn="just"/>
            <a:endParaRPr lang="pl-PL" dirty="0"/>
          </a:p>
        </p:txBody>
      </p:sp>
    </p:spTree>
    <p:extLst>
      <p:ext uri="{BB962C8B-B14F-4D97-AF65-F5344CB8AC3E}">
        <p14:creationId xmlns:p14="http://schemas.microsoft.com/office/powerpoint/2010/main" val="20379342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Zasady prowadzenia i ważności ksiąg wieczystych </a:t>
            </a:r>
          </a:p>
        </p:txBody>
      </p:sp>
      <p:sp>
        <p:nvSpPr>
          <p:cNvPr id="3" name="Symbol zastępczy zawartości 2"/>
          <p:cNvSpPr>
            <a:spLocks noGrp="1"/>
          </p:cNvSpPr>
          <p:nvPr>
            <p:ph idx="1"/>
          </p:nvPr>
        </p:nvSpPr>
        <p:spPr/>
        <p:txBody>
          <a:bodyPr>
            <a:normAutofit fontScale="85000" lnSpcReduction="20000"/>
          </a:bodyPr>
          <a:lstStyle/>
          <a:p>
            <a:pPr algn="just"/>
            <a:r>
              <a:rPr lang="pl-PL" b="1" dirty="0">
                <a:latin typeface="+mj-lt"/>
                <a:cs typeface="Times New Roman" panose="02020603050405020304" pitchFamily="18" charset="0"/>
              </a:rPr>
              <a:t>Zasada jawności formalnej i materialnej KW </a:t>
            </a:r>
            <a:r>
              <a:rPr lang="pl-PL" dirty="0">
                <a:latin typeface="+mj-lt"/>
                <a:cs typeface="Times New Roman" panose="02020603050405020304" pitchFamily="18" charset="0"/>
              </a:rPr>
              <a:t>– księgi wieczyste są jawne,  każdy ma prawo do zapoznania się z treścią księgi wieczystej, w związku z czym nie można zasłaniać się nieznajomością wpisów w księdze wieczystej ani nieznajomością wniosków, o których uczyniono wzmiankę w KW; Jawność formalna sprowadza się do tego, że KW są jawne poprzez ogólny dostęp osób trzecich w celu zbadania stanu prawnego nieruchomości. Aby móc to uczynić musimy znać nr </a:t>
            </a:r>
            <a:r>
              <a:rPr lang="pl-PL" dirty="0" err="1">
                <a:latin typeface="+mj-lt"/>
                <a:cs typeface="Times New Roman" panose="02020603050405020304" pitchFamily="18" charset="0"/>
              </a:rPr>
              <a:t>kw</a:t>
            </a:r>
            <a:r>
              <a:rPr lang="pl-PL" dirty="0">
                <a:latin typeface="+mj-lt"/>
                <a:cs typeface="Times New Roman" panose="02020603050405020304" pitchFamily="18" charset="0"/>
              </a:rPr>
              <a:t> danej nieruchomości.  </a:t>
            </a:r>
          </a:p>
          <a:p>
            <a:pPr algn="just"/>
            <a:r>
              <a:rPr lang="pl-PL" b="1" dirty="0">
                <a:latin typeface="+mj-lt"/>
                <a:cs typeface="Times New Roman" panose="02020603050405020304" pitchFamily="18" charset="0"/>
              </a:rPr>
              <a:t>Zasada domniemania zgodności KW ze stanem prawnym – </a:t>
            </a:r>
            <a:r>
              <a:rPr lang="pl-PL" dirty="0">
                <a:latin typeface="+mj-lt"/>
                <a:cs typeface="Times New Roman" panose="02020603050405020304" pitchFamily="18" charset="0"/>
              </a:rPr>
              <a:t>domniemywa się, że stan prawny ujawniony w księdze wieczystej jest zgodny z rzeczywistością (tzn. że prawa wpisane istnieją, a wykreślone nie istnieją). Niezgodność treści księgi wieczystej z rzeczywistym stanem prawnym może być usunięta jedynie w drodze postępowania sądowego. </a:t>
            </a:r>
            <a:r>
              <a:rPr lang="pl-PL" b="1" dirty="0">
                <a:latin typeface="+mj-lt"/>
                <a:cs typeface="Times New Roman" panose="02020603050405020304" pitchFamily="18" charset="0"/>
              </a:rPr>
              <a:t>Przeciwko  domniemaniu  prawa  wynikającemu  z wpisu  w księdze wieczystej  nie  można  powoływać  się  na  domniemanie  prawa  wynikające z posiadania. </a:t>
            </a:r>
            <a:r>
              <a:rPr lang="pl-PL" dirty="0">
                <a:latin typeface="+mj-lt"/>
                <a:cs typeface="Times New Roman" panose="02020603050405020304" pitchFamily="18" charset="0"/>
              </a:rPr>
              <a:t>Tego rodzaju domniemanie odgrywa istotną rolę wespół z zasadą jawności ksiąg wieczystych.</a:t>
            </a:r>
          </a:p>
        </p:txBody>
      </p:sp>
    </p:spTree>
    <p:extLst>
      <p:ext uri="{BB962C8B-B14F-4D97-AF65-F5344CB8AC3E}">
        <p14:creationId xmlns:p14="http://schemas.microsoft.com/office/powerpoint/2010/main" val="33093246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Domniemania…</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Tego rodzaju domniemania mają charakter usuwalny. Można je zatem obalić dowodem przeciwnym w każdym postępowaniu, w którym od stwierdzenia rzeczywistego stanu prawnego zależy treść rozstrzygnięcia. Nie oznacza to wszakże uzgodnienia treści księgi wieczystej z rzeczywistym stanem prawnym.</a:t>
            </a:r>
          </a:p>
          <a:p>
            <a:pPr marL="0" indent="0" algn="just">
              <a:buNone/>
            </a:pPr>
            <a:r>
              <a:rPr lang="pl-PL" dirty="0"/>
              <a:t>Celem  ostatecznego, skutecznego generalnie usunięcia pierwotnej niezgodności między ujawnionym w KW stanem prawnym nieruchomości a rzeczywistym stanem prawnym służy wyspecjalizowane postępowanie procesowe uregulowane w art. 10 </a:t>
            </a:r>
            <a:r>
              <a:rPr lang="pl-PL" dirty="0" err="1"/>
              <a:t>u.k.w.i.h</a:t>
            </a:r>
            <a:r>
              <a:rPr lang="pl-PL" dirty="0"/>
              <a:t>.</a:t>
            </a:r>
          </a:p>
          <a:p>
            <a:pPr marL="0" indent="0" algn="just">
              <a:buNone/>
            </a:pPr>
            <a:r>
              <a:rPr lang="pl-PL" dirty="0"/>
              <a:t>W razie  niezgodności  między  stanem  prawnym  nieruchomości ujawnionym w księdze wieczystej a rzeczywistym stanem prawnym osoba, której prawo  nie  jest  wpisane  lub  jest  wpisane  błędnie,  albo  jest  dotknięte  wpisem nieistniejącego obciążenia lub ograniczenia, może żądać usunięcia niezgodności. Roszczenie   o usunięcie  niezgodności  może  być  ujawnione  przez ostrzeżenie. Podstawą wpisu ostrzeżenia jest nieprawomocne orzeczenie sądu lub postanowienie o udzieleniu zabezpieczenia. </a:t>
            </a:r>
          </a:p>
        </p:txBody>
      </p:sp>
    </p:spTree>
    <p:extLst>
      <p:ext uri="{BB962C8B-B14F-4D97-AF65-F5344CB8AC3E}">
        <p14:creationId xmlns:p14="http://schemas.microsoft.com/office/powerpoint/2010/main" val="161461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Zasady …</a:t>
            </a:r>
          </a:p>
        </p:txBody>
      </p:sp>
      <p:sp>
        <p:nvSpPr>
          <p:cNvPr id="3" name="Symbol zastępczy zawartości 2"/>
          <p:cNvSpPr>
            <a:spLocks noGrp="1"/>
          </p:cNvSpPr>
          <p:nvPr>
            <p:ph idx="1"/>
          </p:nvPr>
        </p:nvSpPr>
        <p:spPr/>
        <p:txBody>
          <a:bodyPr>
            <a:normAutofit fontScale="85000" lnSpcReduction="10000"/>
          </a:bodyPr>
          <a:lstStyle/>
          <a:p>
            <a:pPr algn="just"/>
            <a:r>
              <a:rPr lang="pl-PL" b="1" dirty="0">
                <a:latin typeface="+mj-lt"/>
              </a:rPr>
              <a:t>Zasada rękojmi wiary publicznej ksiąg wieczystych (zasada ta ma chronić nabywcę) </a:t>
            </a:r>
            <a:r>
              <a:rPr lang="pl-PL" dirty="0">
                <a:latin typeface="+mj-lt"/>
              </a:rPr>
              <a:t>– w razie niezgodności między stanem prawnym ujawnionym w księdze wieczystej, a rzeczywistym stanem prawnym </a:t>
            </a:r>
            <a:r>
              <a:rPr lang="pl-PL" b="1" dirty="0">
                <a:latin typeface="+mj-lt"/>
              </a:rPr>
              <a:t>treść księgi rozstrzyga na korzyść tego, kto przez czynność prawną z osobą uprawnioną według księgi wieczystej nabył własność lub inne prawo rzeczowe</a:t>
            </a:r>
            <a:r>
              <a:rPr lang="pl-PL" dirty="0">
                <a:latin typeface="+mj-lt"/>
              </a:rPr>
              <a:t> (w pewnym uproszczeniu: kupując nieruchomość od osoby wpisanej w księdze wieczystej jako właściciel stajemy się jej właścicielem, nawet jeśli osoba ta w rzeczywistości właścicielem nie była). </a:t>
            </a:r>
            <a:r>
              <a:rPr lang="pl-PL" b="1" dirty="0">
                <a:latin typeface="+mj-lt"/>
              </a:rPr>
              <a:t>Jest to wyjątek od zasady w prawie cywilnym, że nikt nie może udzielić więcej praw, niż sam ma, niż sam posiada. ( z łac. </a:t>
            </a:r>
            <a:r>
              <a:rPr lang="pl-PL" b="1" i="1" dirty="0" err="1">
                <a:latin typeface="+mj-lt"/>
              </a:rPr>
              <a:t>nemo</a:t>
            </a:r>
            <a:r>
              <a:rPr lang="pl-PL" b="1" i="1" dirty="0">
                <a:latin typeface="+mj-lt"/>
              </a:rPr>
              <a:t> plus iuris in </a:t>
            </a:r>
            <a:r>
              <a:rPr lang="pl-PL" b="1" i="1" dirty="0" err="1">
                <a:latin typeface="+mj-lt"/>
              </a:rPr>
              <a:t>alium</a:t>
            </a:r>
            <a:r>
              <a:rPr lang="pl-PL" b="1" i="1" dirty="0">
                <a:latin typeface="+mj-lt"/>
              </a:rPr>
              <a:t>  </a:t>
            </a:r>
            <a:r>
              <a:rPr lang="pl-PL" b="1" i="1" dirty="0" err="1">
                <a:latin typeface="+mj-lt"/>
              </a:rPr>
              <a:t>transferre</a:t>
            </a:r>
            <a:r>
              <a:rPr lang="pl-PL" b="1" i="1" dirty="0">
                <a:latin typeface="+mj-lt"/>
              </a:rPr>
              <a:t> </a:t>
            </a:r>
            <a:r>
              <a:rPr lang="pl-PL" b="1" i="1" dirty="0" err="1">
                <a:latin typeface="+mj-lt"/>
              </a:rPr>
              <a:t>potest</a:t>
            </a:r>
            <a:r>
              <a:rPr lang="pl-PL" b="1" i="1" dirty="0">
                <a:latin typeface="+mj-lt"/>
              </a:rPr>
              <a:t> </a:t>
            </a:r>
            <a:r>
              <a:rPr lang="pl-PL" b="1" i="1" dirty="0" err="1">
                <a:latin typeface="+mj-lt"/>
              </a:rPr>
              <a:t>quam</a:t>
            </a:r>
            <a:r>
              <a:rPr lang="pl-PL" b="1" i="1" dirty="0">
                <a:latin typeface="+mj-lt"/>
              </a:rPr>
              <a:t> </a:t>
            </a:r>
            <a:r>
              <a:rPr lang="pl-PL" b="1" i="1" dirty="0" err="1">
                <a:latin typeface="+mj-lt"/>
              </a:rPr>
              <a:t>ipse</a:t>
            </a:r>
            <a:r>
              <a:rPr lang="pl-PL" b="1" i="1" dirty="0">
                <a:latin typeface="+mj-lt"/>
              </a:rPr>
              <a:t> </a:t>
            </a:r>
            <a:r>
              <a:rPr lang="pl-PL" b="1" i="1" dirty="0" err="1">
                <a:latin typeface="+mj-lt"/>
              </a:rPr>
              <a:t>habet</a:t>
            </a:r>
            <a:r>
              <a:rPr lang="pl-PL" b="1" i="1" dirty="0">
                <a:latin typeface="+mj-lt"/>
              </a:rPr>
              <a:t>); </a:t>
            </a:r>
          </a:p>
          <a:p>
            <a:pPr algn="just"/>
            <a:r>
              <a:rPr lang="pl-PL" dirty="0">
                <a:latin typeface="+mj-lt"/>
              </a:rPr>
              <a:t>Szkodzi to zatem osobom opieszałym, zaniedbującym ujawnienie swego prawa w KW. Rękojmia rozstrzyga na korzyść tych osób, na korzyść nabywcy, który działając w zaufaniu do treści KW nabył nieruchomość od zbywcy, któremu w rzeczywistości prawo nie przysługuje.  </a:t>
            </a:r>
          </a:p>
        </p:txBody>
      </p:sp>
    </p:spTree>
    <p:extLst>
      <p:ext uri="{BB962C8B-B14F-4D97-AF65-F5344CB8AC3E}">
        <p14:creationId xmlns:p14="http://schemas.microsoft.com/office/powerpoint/2010/main" val="3076519580"/>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Rękojmia w innej wersji…</a:t>
            </a:r>
          </a:p>
        </p:txBody>
      </p:sp>
      <p:sp>
        <p:nvSpPr>
          <p:cNvPr id="3" name="Symbol zastępczy zawartości 2"/>
          <p:cNvSpPr>
            <a:spLocks noGrp="1"/>
          </p:cNvSpPr>
          <p:nvPr>
            <p:ph idx="1"/>
          </p:nvPr>
        </p:nvSpPr>
        <p:spPr/>
        <p:txBody>
          <a:bodyPr>
            <a:normAutofit fontScale="92500" lnSpcReduction="10000"/>
          </a:bodyPr>
          <a:lstStyle/>
          <a:p>
            <a:pPr algn="just"/>
            <a:r>
              <a:rPr lang="pl-PL" dirty="0"/>
              <a:t>Skuteczne będzie również w warunkach rękojmi obciążenie prawa własności poprzez ustanowienie na rzecz osoby trzeciej ograniczonego prawa rzeczowego dokonanego przez osobę wpisaną jako właściciel obciążanej nieruchomości, niebędącego  w rzeczywistości  właścicielem. Chodzi w tym wypadku o skutecznym  nabyciu prawa (ograniczonego prawa rzeczowego). </a:t>
            </a:r>
          </a:p>
          <a:p>
            <a:pPr algn="just"/>
            <a:r>
              <a:rPr lang="pl-PL" dirty="0"/>
              <a:t>Ponadto w warunkach rękojmi treść księgi wieczystej rozstrzyga na korzyść nabywcy także w ten sposób, że powoduje nabycie prawa nieobciążonego, chociaż w rzeczywistości istnieją nieujawnione w KW ograniczone prawa rzeczowe obciążające dotychczas tą nieruchomość. </a:t>
            </a:r>
          </a:p>
        </p:txBody>
      </p:sp>
    </p:spTree>
    <p:extLst>
      <p:ext uri="{BB962C8B-B14F-4D97-AF65-F5344CB8AC3E}">
        <p14:creationId xmlns:p14="http://schemas.microsoft.com/office/powerpoint/2010/main" val="1049221551"/>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Wyłączenie rękojmi</a:t>
            </a:r>
          </a:p>
        </p:txBody>
      </p:sp>
      <p:sp>
        <p:nvSpPr>
          <p:cNvPr id="3" name="Symbol zastępczy zawartości 2"/>
          <p:cNvSpPr>
            <a:spLocks noGrp="1"/>
          </p:cNvSpPr>
          <p:nvPr>
            <p:ph idx="1"/>
          </p:nvPr>
        </p:nvSpPr>
        <p:spPr/>
        <p:txBody>
          <a:bodyPr/>
          <a:lstStyle/>
          <a:p>
            <a:pPr marL="0" indent="0" algn="just">
              <a:buNone/>
            </a:pPr>
            <a:r>
              <a:rPr lang="pl-PL" dirty="0"/>
              <a:t>Rękojmię wiary publicznej ksiąg wieczystych wyłącza wzmianka o złożonym wniosku, o skardze na orzeczenie referendarza sądowego, o apelacji lub kasacji oraz ostrzeżenie dotyczące niezgodności stanu prawnego ujawnionego w księdze wieczystej z rzeczywistym stanem prawnym nieruchomości.</a:t>
            </a:r>
          </a:p>
          <a:p>
            <a:endParaRPr lang="pl-PL" dirty="0"/>
          </a:p>
        </p:txBody>
      </p:sp>
    </p:spTree>
    <p:extLst>
      <p:ext uri="{BB962C8B-B14F-4D97-AF65-F5344CB8AC3E}">
        <p14:creationId xmlns:p14="http://schemas.microsoft.com/office/powerpoint/2010/main" val="10287878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Rękojmia</a:t>
            </a:r>
          </a:p>
        </p:txBody>
      </p:sp>
      <p:sp>
        <p:nvSpPr>
          <p:cNvPr id="3" name="Symbol zastępczy zawartości 2"/>
          <p:cNvSpPr>
            <a:spLocks noGrp="1"/>
          </p:cNvSpPr>
          <p:nvPr>
            <p:ph idx="1"/>
          </p:nvPr>
        </p:nvSpPr>
        <p:spPr/>
        <p:txBody>
          <a:bodyPr>
            <a:normAutofit fontScale="85000" lnSpcReduction="10000"/>
          </a:bodyPr>
          <a:lstStyle/>
          <a:p>
            <a:pPr algn="just"/>
            <a:r>
              <a:rPr lang="pl-PL" dirty="0"/>
              <a:t>Rękojmia wiary publicznej ksiąg wieczystych nie chroni rozporządzeń nieodpłatnych (nie chroni nabycia uniwersalnego w drodze dziedziczenia, czy też nabycia w drodze zasiedzenia, czy egzekucji), albo dokonanych na rzecz nabywcy działającego w złej wierze (negatywne przesłanka rękojmi). </a:t>
            </a:r>
            <a:r>
              <a:rPr lang="pl-PL" b="1" dirty="0"/>
              <a:t>Tym samym rozporządzenie nieruchomością o charakterze odpłatnym jest w tym wypadku pozytywną przesłanką rękojmi wiary ksiąg wieczystych</a:t>
            </a:r>
            <a:r>
              <a:rPr lang="pl-PL" dirty="0"/>
              <a:t>; </a:t>
            </a:r>
          </a:p>
          <a:p>
            <a:pPr algn="just"/>
            <a:r>
              <a:rPr lang="pl-PL" dirty="0"/>
              <a:t>W złej wierze jest ten, kto wie, że treść księgi wieczystej jest niezgodna z rzeczywistym stanem prawnym, albo ten, kto z łatwością mógł się o tym dowiedzieć - </a:t>
            </a:r>
            <a:r>
              <a:rPr lang="pl-PL" b="1" dirty="0"/>
              <a:t>a mimo to dokonuje czynności prawnej z osobą nieuprawnioną, nabywa nieruchomość od osoby nieuprawnionej w rzeczywistości. W tym wypadku ustawodawca chroni  osoby uprawnione według rzeczywistego stanu prawnego, przyjmując że okolicznością obciążającą jest nieodpłatny charakter rozporządzenia lub też działanie w złej wierze</a:t>
            </a:r>
          </a:p>
        </p:txBody>
      </p:sp>
    </p:spTree>
    <p:extLst>
      <p:ext uri="{BB962C8B-B14F-4D97-AF65-F5344CB8AC3E}">
        <p14:creationId xmlns:p14="http://schemas.microsoft.com/office/powerpoint/2010/main" val="3172646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Rękojmia</a:t>
            </a:r>
          </a:p>
        </p:txBody>
      </p:sp>
      <p:sp>
        <p:nvSpPr>
          <p:cNvPr id="3" name="Symbol zastępczy zawartości 2"/>
          <p:cNvSpPr>
            <a:spLocks noGrp="1"/>
          </p:cNvSpPr>
          <p:nvPr>
            <p:ph idx="1"/>
          </p:nvPr>
        </p:nvSpPr>
        <p:spPr/>
        <p:txBody>
          <a:bodyPr>
            <a:normAutofit/>
          </a:bodyPr>
          <a:lstStyle/>
          <a:p>
            <a:pPr marL="0" indent="0" algn="just">
              <a:buNone/>
            </a:pPr>
            <a:r>
              <a:rPr lang="pl-PL" dirty="0"/>
              <a:t>Rękojmia wiary publicznej ksiąg wieczystych nie działa przeciwko: </a:t>
            </a:r>
          </a:p>
          <a:p>
            <a:pPr marL="0" indent="0" algn="just">
              <a:buNone/>
            </a:pPr>
            <a:r>
              <a:rPr lang="pl-PL" dirty="0"/>
              <a:t>1)prawom obciążającym nieruchomość z mocy ustawy, niezależnie od wpisu;</a:t>
            </a:r>
          </a:p>
          <a:p>
            <a:pPr marL="0" indent="0" algn="just">
              <a:buNone/>
            </a:pPr>
            <a:r>
              <a:rPr lang="pl-PL" dirty="0"/>
              <a:t>2)prawu dożywocia;</a:t>
            </a:r>
          </a:p>
          <a:p>
            <a:pPr marL="0" indent="0" algn="just">
              <a:buNone/>
            </a:pPr>
            <a:r>
              <a:rPr lang="pl-PL" dirty="0"/>
              <a:t>3)służebnościom  ustanowionym  na  podstawie  decyzji  właściwego  organu administracji państwowej;</a:t>
            </a:r>
          </a:p>
          <a:p>
            <a:pPr marL="0" indent="0" algn="just">
              <a:buNone/>
            </a:pPr>
            <a:r>
              <a:rPr lang="pl-PL" dirty="0"/>
              <a:t>4)służebnościom  drogi  koniecznej  albo ustanowionym w związku z przekroczeniem granicy przy wznoszeniu budynku lub innego urządzenia;</a:t>
            </a:r>
          </a:p>
          <a:p>
            <a:pPr marL="0" indent="0" algn="just">
              <a:buNone/>
            </a:pPr>
            <a:r>
              <a:rPr lang="pl-PL" dirty="0"/>
              <a:t>5)służebnościom </a:t>
            </a:r>
            <a:r>
              <a:rPr lang="pl-PL" dirty="0" err="1"/>
              <a:t>przesyłu</a:t>
            </a:r>
            <a:r>
              <a:rPr lang="pl-PL" dirty="0"/>
              <a:t>.</a:t>
            </a:r>
          </a:p>
        </p:txBody>
      </p:sp>
    </p:spTree>
    <p:extLst>
      <p:ext uri="{BB962C8B-B14F-4D97-AF65-F5344CB8AC3E}">
        <p14:creationId xmlns:p14="http://schemas.microsoft.com/office/powerpoint/2010/main" val="2368233413"/>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Zasady…</a:t>
            </a:r>
          </a:p>
        </p:txBody>
      </p:sp>
      <p:sp>
        <p:nvSpPr>
          <p:cNvPr id="3" name="Symbol zastępczy zawartości 2"/>
          <p:cNvSpPr>
            <a:spLocks noGrp="1"/>
          </p:cNvSpPr>
          <p:nvPr>
            <p:ph idx="1"/>
          </p:nvPr>
        </p:nvSpPr>
        <p:spPr/>
        <p:txBody>
          <a:bodyPr>
            <a:normAutofit fontScale="92500" lnSpcReduction="10000"/>
          </a:bodyPr>
          <a:lstStyle/>
          <a:p>
            <a:pPr algn="just"/>
            <a:r>
              <a:rPr lang="pl-PL" b="1" dirty="0"/>
              <a:t>Zasada pierwszeństwa praw wpisanych w KW </a:t>
            </a:r>
            <a:r>
              <a:rPr lang="pl-PL" dirty="0"/>
              <a:t>– ograniczone prawa rzeczowe wpisane do księgi wieczystej mają pierwszeństwo przed takimi prawami niewpisanymi do księgi;</a:t>
            </a:r>
          </a:p>
          <a:p>
            <a:pPr algn="just"/>
            <a:r>
              <a:rPr lang="pl-PL" dirty="0"/>
              <a:t>O pierwszeństwie ograniczonych praw rzeczowych wpisanych do księgi wieczystej rozstrzyga chwila, od której liczy się skutki dokonanego wpisu. Wiadomo zaś, że wpis w KW ma moc wsteczną od chwili złożenia wniosku o dokonanie stosownego wpisu.</a:t>
            </a:r>
          </a:p>
          <a:p>
            <a:pPr algn="just"/>
            <a:r>
              <a:rPr lang="pl-PL" dirty="0"/>
              <a:t>Prawa wpisane na podstawie wniosków złożonych równocześnie mają równe pierwszeństwo.</a:t>
            </a:r>
          </a:p>
          <a:p>
            <a:pPr algn="just"/>
            <a:r>
              <a:rPr lang="pl-PL" dirty="0"/>
              <a:t>Właściciel może zastrzec pierwszeństwo niektórych ograniczonych praw rzeczowych, podlega to ujawnieniu w KW.</a:t>
            </a:r>
          </a:p>
          <a:p>
            <a:pPr algn="just"/>
            <a:endParaRPr lang="pl-PL" dirty="0"/>
          </a:p>
        </p:txBody>
      </p:sp>
    </p:spTree>
    <p:extLst>
      <p:ext uri="{BB962C8B-B14F-4D97-AF65-F5344CB8AC3E}">
        <p14:creationId xmlns:p14="http://schemas.microsoft.com/office/powerpoint/2010/main" val="2993677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Księga wieczysta (KW) - pojęcie</a:t>
            </a:r>
          </a:p>
        </p:txBody>
      </p:sp>
      <p:sp>
        <p:nvSpPr>
          <p:cNvPr id="3" name="Symbol zastępczy zawartości 2"/>
          <p:cNvSpPr>
            <a:spLocks noGrp="1"/>
          </p:cNvSpPr>
          <p:nvPr>
            <p:ph idx="1"/>
          </p:nvPr>
        </p:nvSpPr>
        <p:spPr/>
        <p:txBody>
          <a:bodyPr>
            <a:noAutofit/>
          </a:bodyPr>
          <a:lstStyle/>
          <a:p>
            <a:pPr algn="just"/>
            <a:r>
              <a:rPr lang="pl-PL" sz="1200" dirty="0"/>
              <a:t>Rejestr publiczny, który pozwala ustalić komu i jakie prawa przysługują w związku z daną nieruchomością;</a:t>
            </a:r>
          </a:p>
          <a:p>
            <a:pPr algn="just"/>
            <a:r>
              <a:rPr lang="pl-PL" sz="1200" dirty="0"/>
              <a:t>Prowadzony w celu ustalenia stanu prawnego nieruchomości; </a:t>
            </a:r>
          </a:p>
          <a:p>
            <a:pPr algn="just"/>
            <a:r>
              <a:rPr lang="pl-PL" sz="1200" dirty="0"/>
              <a:t>Księgi  wieczyste  mogą  być  także prowadzone w celu ustalenia stanu prawnego spółdzielczego własnościowego prawa do lokalu; Dla każdej nieruchomości jest prowadzona odrębna księga wieczysta, chyba że przepis szczególny stanowi inaczej. </a:t>
            </a:r>
          </a:p>
          <a:p>
            <a:pPr algn="just"/>
            <a:r>
              <a:rPr lang="pl-PL" sz="1200" dirty="0"/>
              <a:t>Ponadto właściciel  kilku  nieruchomości  stanowiących  całość  gospodarczą lub graniczących ze sobą może żądać połączenia ich w księdze wieczystej w jedną nieruchomość;</a:t>
            </a:r>
          </a:p>
        </p:txBody>
      </p:sp>
    </p:spTree>
    <p:extLst>
      <p:ext uri="{BB962C8B-B14F-4D97-AF65-F5344CB8AC3E}">
        <p14:creationId xmlns:p14="http://schemas.microsoft.com/office/powerpoint/2010/main" val="2071315237"/>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Wpis ograniczonego prawa rzeczowego</a:t>
            </a:r>
          </a:p>
        </p:txBody>
      </p:sp>
      <p:sp>
        <p:nvSpPr>
          <p:cNvPr id="3" name="Symbol zastępczy zawartości 2"/>
          <p:cNvSpPr>
            <a:spLocks noGrp="1"/>
          </p:cNvSpPr>
          <p:nvPr>
            <p:ph idx="1"/>
          </p:nvPr>
        </p:nvSpPr>
        <p:spPr/>
        <p:txBody>
          <a:bodyPr>
            <a:normAutofit fontScale="92500" lnSpcReduction="10000"/>
          </a:bodyPr>
          <a:lstStyle/>
          <a:p>
            <a:pPr algn="just"/>
            <a:r>
              <a:rPr lang="pl-PL" dirty="0"/>
              <a:t>Do wpisu ograniczonego prawa rzeczowego na nieruchomości wystarcza dokument obejmujący oświadczenie właściciela o ustanowieniu tego prawa.</a:t>
            </a:r>
          </a:p>
          <a:p>
            <a:pPr algn="just"/>
            <a:r>
              <a:rPr lang="pl-PL" dirty="0"/>
              <a:t>Do wpisu prawa osobistego lub roszczenia wystarcza dokument obejmujący oświadczenie woli właściciela o ustanowieniu tego prawa, albo obejmujący zgodę na wpis roszczenia. </a:t>
            </a:r>
          </a:p>
          <a:p>
            <a:pPr algn="just"/>
            <a:r>
              <a:rPr lang="pl-PL" dirty="0"/>
              <a:t>Podobnie sytuacja wygląda w zakresie wpisu i przeniesienia hipoteki oraz ustępstwa pierwszeństwa; jednakże gdy ustępstwem pierwszeństwa mają być dotknięte prawa innej jeszcze osoby, potrzebny jest także dokument obejmujący zgodę tej osoby.</a:t>
            </a:r>
          </a:p>
          <a:p>
            <a:pPr algn="just"/>
            <a:r>
              <a:rPr lang="pl-PL" b="1" dirty="0"/>
              <a:t>Zgoda na dokonanie wpisu nie może być uzależniona od warunku lub terminu.</a:t>
            </a:r>
          </a:p>
        </p:txBody>
      </p:sp>
    </p:spTree>
    <p:extLst>
      <p:ext uri="{BB962C8B-B14F-4D97-AF65-F5344CB8AC3E}">
        <p14:creationId xmlns:p14="http://schemas.microsoft.com/office/powerpoint/2010/main" val="1294773349"/>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Elektroniczne KW - nowe KW (NKW)</a:t>
            </a:r>
          </a:p>
        </p:txBody>
      </p:sp>
      <p:sp>
        <p:nvSpPr>
          <p:cNvPr id="3" name="Symbol zastępczy zawartości 2"/>
          <p:cNvSpPr>
            <a:spLocks noGrp="1"/>
          </p:cNvSpPr>
          <p:nvPr>
            <p:ph idx="1"/>
          </p:nvPr>
        </p:nvSpPr>
        <p:spPr/>
        <p:txBody>
          <a:bodyPr>
            <a:normAutofit fontScale="70000" lnSpcReduction="20000"/>
          </a:bodyPr>
          <a:lstStyle/>
          <a:p>
            <a:pPr algn="just"/>
            <a:r>
              <a:rPr lang="pl-PL" dirty="0"/>
              <a:t>Aktualnie księgi wieczyste są zakładane i prowadzone w systemie teleinformatycznym; </a:t>
            </a:r>
          </a:p>
          <a:p>
            <a:pPr algn="just"/>
            <a:r>
              <a:rPr lang="pl-PL" dirty="0"/>
              <a:t>System EKW jest jedynym prawnie obowiązującym źródłem informacji o treści ksiąg wieczystych prowadzonych przez sądy powszechne. Dla  potrzeb  przeglądania  księgi  wieczystej  za  pośrednictwem  systemu informatycznego EKW </a:t>
            </a:r>
            <a:r>
              <a:rPr lang="pl-PL" u="sng" dirty="0"/>
              <a:t>nie potrzeba podawać ani danych osobowych wnioskodawcy ani uiszczać opłaty za przeglądanie</a:t>
            </a:r>
            <a:r>
              <a:rPr lang="pl-PL" dirty="0"/>
              <a:t>.</a:t>
            </a:r>
          </a:p>
          <a:p>
            <a:pPr algn="just"/>
            <a:r>
              <a:rPr lang="pl-PL" dirty="0"/>
              <a:t>Dla prowadzenia ksiąg wieczystych w systemie teleinformatycznym Minister Sprawiedliwości tworzy i utrzymuje </a:t>
            </a:r>
            <a:r>
              <a:rPr lang="pl-PL" b="1" dirty="0"/>
              <a:t>Centralną Bazę Danych Ksiąg Wieczystych (CBDKW).</a:t>
            </a:r>
          </a:p>
          <a:p>
            <a:pPr algn="just"/>
            <a:r>
              <a:rPr lang="pl-PL" dirty="0"/>
              <a:t>Stanowi ona ogólnokrajowy zbiór ksiąg wieczystych prowadzonych w tym systemie na terytorium RP.</a:t>
            </a:r>
          </a:p>
          <a:p>
            <a:pPr algn="just"/>
            <a:r>
              <a:rPr lang="pl-PL" dirty="0"/>
              <a:t>Minister Sprawiedliwości zapewnia bezpieczeństwo CBDKW, w szczególności ochronę przed nieuprawnionym dostępem osób trzecich, zniszczeniem oraz utratą danych.</a:t>
            </a:r>
          </a:p>
          <a:p>
            <a:pPr algn="just"/>
            <a:r>
              <a:rPr lang="pl-PL" dirty="0"/>
              <a:t>Sądy rejonowe, które zakładają i prowadzą księgi wieczyste w systemie teleinformatycznym, dokonują czynności związanych z prowadzeniem ksiąg wieczystych w CBDKW.</a:t>
            </a:r>
          </a:p>
        </p:txBody>
      </p:sp>
    </p:spTree>
    <p:extLst>
      <p:ext uri="{BB962C8B-B14F-4D97-AF65-F5344CB8AC3E}">
        <p14:creationId xmlns:p14="http://schemas.microsoft.com/office/powerpoint/2010/main" val="37524013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Projekt NKW - od 2003 r.</a:t>
            </a:r>
          </a:p>
        </p:txBody>
      </p:sp>
      <p:sp>
        <p:nvSpPr>
          <p:cNvPr id="3" name="Symbol zastępczy zawartości 2"/>
          <p:cNvSpPr>
            <a:spLocks noGrp="1"/>
          </p:cNvSpPr>
          <p:nvPr>
            <p:ph idx="1"/>
          </p:nvPr>
        </p:nvSpPr>
        <p:spPr/>
        <p:txBody>
          <a:bodyPr>
            <a:normAutofit/>
          </a:bodyPr>
          <a:lstStyle/>
          <a:p>
            <a:pPr marL="0" indent="0" algn="just">
              <a:buNone/>
            </a:pPr>
            <a:r>
              <a:rPr lang="pl-PL" dirty="0"/>
              <a:t>To projekt informatyczny Ministerstwa Sprawiedliwości, który umożliwił: </a:t>
            </a:r>
          </a:p>
          <a:p>
            <a:pPr algn="just"/>
            <a:r>
              <a:rPr lang="pl-PL" dirty="0"/>
              <a:t>założenie i prowadzenie KW w systemie informatycznym, </a:t>
            </a:r>
          </a:p>
          <a:p>
            <a:pPr algn="just"/>
            <a:r>
              <a:rPr lang="pl-PL" dirty="0"/>
              <a:t>przenoszenie treści papierowych KW do systemu informatycznego,</a:t>
            </a:r>
          </a:p>
          <a:p>
            <a:pPr algn="just"/>
            <a:r>
              <a:rPr lang="pl-PL" dirty="0"/>
              <a:t>wydawanie odpisów z KW w formie wydruków,</a:t>
            </a:r>
          </a:p>
          <a:p>
            <a:pPr algn="just"/>
            <a:r>
              <a:rPr lang="pl-PL" dirty="0"/>
              <a:t>bezpośredni wgląd do KW, </a:t>
            </a:r>
          </a:p>
          <a:p>
            <a:pPr algn="just"/>
            <a:r>
              <a:rPr lang="pl-PL" dirty="0"/>
              <a:t>wspomaganie prac biurowych w wydziałach sądów wieczystoksięgowych.</a:t>
            </a:r>
          </a:p>
        </p:txBody>
      </p:sp>
    </p:spTree>
    <p:extLst>
      <p:ext uri="{BB962C8B-B14F-4D97-AF65-F5344CB8AC3E}">
        <p14:creationId xmlns:p14="http://schemas.microsoft.com/office/powerpoint/2010/main" val="1936705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CELE NKW</a:t>
            </a:r>
          </a:p>
        </p:txBody>
      </p:sp>
      <p:sp>
        <p:nvSpPr>
          <p:cNvPr id="3" name="Symbol zastępczy zawartości 2"/>
          <p:cNvSpPr>
            <a:spLocks noGrp="1"/>
          </p:cNvSpPr>
          <p:nvPr>
            <p:ph idx="1"/>
          </p:nvPr>
        </p:nvSpPr>
        <p:spPr/>
        <p:txBody>
          <a:bodyPr>
            <a:normAutofit lnSpcReduction="10000"/>
          </a:bodyPr>
          <a:lstStyle/>
          <a:p>
            <a:pPr algn="just"/>
            <a:r>
              <a:rPr lang="pl-PL" dirty="0"/>
              <a:t>Zwiększenie bezpieczeństwa obrotu nieruchomości poprzez poprawienie skuteczności rejestracji prawa własności nieruchomości, podniesienie wiarygodności zapisów KW;</a:t>
            </a:r>
          </a:p>
          <a:p>
            <a:pPr algn="just"/>
            <a:r>
              <a:rPr lang="pl-PL" dirty="0"/>
              <a:t>Usprawnienie postępowań dotyczących KW oraz technik prowadzenia KW, poprzez odejście od ręcznych metod na rzecz zastosowania technik informatycznych;</a:t>
            </a:r>
          </a:p>
          <a:p>
            <a:pPr algn="just"/>
            <a:r>
              <a:rPr lang="pl-PL" dirty="0"/>
              <a:t>Zapewnienie centralnego, jednolitego i łatwego dostępu do KW przy zachowaniu ich ochrony przed zniszczeniem lub nieuprawnionym dostępem, w tym w szczególności umożliwienie bezpośredniego wglądu do KW.</a:t>
            </a:r>
          </a:p>
        </p:txBody>
      </p:sp>
    </p:spTree>
    <p:extLst>
      <p:ext uri="{BB962C8B-B14F-4D97-AF65-F5344CB8AC3E}">
        <p14:creationId xmlns:p14="http://schemas.microsoft.com/office/powerpoint/2010/main" val="2116846343"/>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Centralna Informacja KW</a:t>
            </a:r>
          </a:p>
        </p:txBody>
      </p:sp>
      <p:sp>
        <p:nvSpPr>
          <p:cNvPr id="3" name="Symbol zastępczy zawartości 2"/>
          <p:cNvSpPr>
            <a:spLocks noGrp="1"/>
          </p:cNvSpPr>
          <p:nvPr>
            <p:ph idx="1"/>
          </p:nvPr>
        </p:nvSpPr>
        <p:spPr/>
        <p:txBody>
          <a:bodyPr>
            <a:normAutofit/>
          </a:bodyPr>
          <a:lstStyle/>
          <a:p>
            <a:pPr algn="just"/>
            <a:r>
              <a:rPr lang="pl-PL" dirty="0"/>
              <a:t>Centralna Informacja Ksiąg Wieczystych, zwana dalej „Centralną Informacją”, jest komórką organizacyjną Ministerstwa Sprawiedliwości.</a:t>
            </a:r>
          </a:p>
          <a:p>
            <a:pPr algn="just"/>
            <a:r>
              <a:rPr lang="pl-PL" dirty="0"/>
              <a:t>Centralna Informacja składa się z centrali, zwanej dalej „centralą Centralnej Informacji”, oraz ekspozytur przy wydziałach sądów rejonowych prowadzących księgi wieczyste, zwanych dalej „ekspozyturami Centralnej Informacji”.</a:t>
            </a:r>
          </a:p>
          <a:p>
            <a:pPr algn="just"/>
            <a:r>
              <a:rPr lang="pl-PL" dirty="0"/>
              <a:t>Centralna Informacja realizuje swoje zadania </a:t>
            </a:r>
            <a:r>
              <a:rPr lang="pl-PL"/>
              <a:t>przy pomocy </a:t>
            </a:r>
            <a:r>
              <a:rPr lang="pl-PL" dirty="0"/>
              <a:t>systemu </a:t>
            </a:r>
            <a:r>
              <a:rPr lang="pl-PL"/>
              <a:t>teleinformatycznego CBDKW.</a:t>
            </a:r>
            <a:endParaRPr lang="pl-PL" dirty="0"/>
          </a:p>
        </p:txBody>
      </p:sp>
    </p:spTree>
    <p:extLst>
      <p:ext uri="{BB962C8B-B14F-4D97-AF65-F5344CB8AC3E}">
        <p14:creationId xmlns:p14="http://schemas.microsoft.com/office/powerpoint/2010/main" val="1796466178"/>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Centralna Informacja KW</a:t>
            </a:r>
          </a:p>
        </p:txBody>
      </p:sp>
      <p:sp>
        <p:nvSpPr>
          <p:cNvPr id="3" name="Symbol zastępczy zawartości 2"/>
          <p:cNvSpPr>
            <a:spLocks noGrp="1"/>
          </p:cNvSpPr>
          <p:nvPr>
            <p:ph idx="1"/>
          </p:nvPr>
        </p:nvSpPr>
        <p:spPr/>
        <p:txBody>
          <a:bodyPr>
            <a:normAutofit/>
          </a:bodyPr>
          <a:lstStyle/>
          <a:p>
            <a:pPr algn="just"/>
            <a:r>
              <a:rPr lang="pl-PL" dirty="0"/>
              <a:t>Informacji (odpisów, wyciągów, zaświadczeń o zamknięciu KW) z CBDKW udziela Centralna Informacja Ksiąg Wieczystych z ekspozyturami przy wydziałach sądów rejonowych prowadzących księgi wieczyste;</a:t>
            </a:r>
          </a:p>
          <a:p>
            <a:pPr algn="just"/>
            <a:r>
              <a:rPr lang="pl-PL" dirty="0"/>
              <a:t>Centralna Informacja wydaje informacje na wniosek zainteresowanego, po uiszczeniu stosowanej opłaty. Mają one moc dokumentów wydawanych  przez sąd.</a:t>
            </a:r>
          </a:p>
          <a:p>
            <a:pPr algn="just"/>
            <a:endParaRPr lang="pl-PL" dirty="0"/>
          </a:p>
        </p:txBody>
      </p:sp>
    </p:spTree>
    <p:extLst>
      <p:ext uri="{BB962C8B-B14F-4D97-AF65-F5344CB8AC3E}">
        <p14:creationId xmlns:p14="http://schemas.microsoft.com/office/powerpoint/2010/main" val="41512156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Dostęp do Centralnej Informacji KW</a:t>
            </a:r>
          </a:p>
        </p:txBody>
      </p:sp>
      <p:sp>
        <p:nvSpPr>
          <p:cNvPr id="3" name="Symbol zastępczy zawartości 2"/>
          <p:cNvSpPr>
            <a:spLocks noGrp="1"/>
          </p:cNvSpPr>
          <p:nvPr>
            <p:ph idx="1"/>
          </p:nvPr>
        </p:nvSpPr>
        <p:spPr/>
        <p:txBody>
          <a:bodyPr/>
          <a:lstStyle/>
          <a:p>
            <a:pPr marL="0" indent="0">
              <a:buNone/>
            </a:pPr>
            <a:r>
              <a:rPr lang="pl-PL" dirty="0"/>
              <a:t>Centralna Informacja pobiera opłaty od:</a:t>
            </a:r>
          </a:p>
          <a:p>
            <a:r>
              <a:rPr lang="pl-PL" dirty="0"/>
              <a:t> wniosków o wydanie odpisu księgi wieczystej,</a:t>
            </a:r>
          </a:p>
          <a:p>
            <a:r>
              <a:rPr lang="pl-PL" dirty="0"/>
              <a:t> wniosków o wydanie wyciągu z księgi wieczystej, </a:t>
            </a:r>
          </a:p>
          <a:p>
            <a:r>
              <a:rPr lang="pl-PL" dirty="0"/>
              <a:t>wniosku o wydanie zaświadczenia o zamknięciu księgi wieczystej</a:t>
            </a:r>
          </a:p>
          <a:p>
            <a:r>
              <a:rPr lang="pl-PL" dirty="0"/>
              <a:t>wniosku o wyszukanie ksiąg wieczystych.</a:t>
            </a:r>
          </a:p>
          <a:p>
            <a:endParaRPr lang="pl-PL" dirty="0"/>
          </a:p>
        </p:txBody>
      </p:sp>
    </p:spTree>
    <p:extLst>
      <p:ext uri="{BB962C8B-B14F-4D97-AF65-F5344CB8AC3E}">
        <p14:creationId xmlns:p14="http://schemas.microsoft.com/office/powerpoint/2010/main" val="23596508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Dostęp do Centralnej Informacji KW</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sz="2800" dirty="0"/>
              <a:t>W przypadku  złożenia  za  pośrednictwem  systemu  teleinformatycznego wniosku o wydanie dokumentów wydawanych z KW, Centralna Informacja umożliwia  samodzielne  wydrukowanie  tych  dokumentów  za  pośrednictwem systemu teleinformatycznego. </a:t>
            </a:r>
          </a:p>
          <a:p>
            <a:pPr marL="0" indent="0" algn="just">
              <a:buNone/>
            </a:pPr>
            <a:r>
              <a:rPr lang="pl-PL" sz="2800" dirty="0"/>
              <a:t>Wydruki wówczas są dokonywane samodzielnie, ale nie są bezpłatne;</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304986381"/>
      </p:ext>
    </p:extLst>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Dostęp do Centralnej Informacji KW</a:t>
            </a:r>
          </a:p>
        </p:txBody>
      </p:sp>
      <p:sp>
        <p:nvSpPr>
          <p:cNvPr id="3" name="Symbol zastępczy zawartości 2"/>
          <p:cNvSpPr>
            <a:spLocks noGrp="1"/>
          </p:cNvSpPr>
          <p:nvPr>
            <p:ph idx="1"/>
          </p:nvPr>
        </p:nvSpPr>
        <p:spPr/>
        <p:txBody>
          <a:bodyPr>
            <a:normAutofit fontScale="92500" lnSpcReduction="10000"/>
          </a:bodyPr>
          <a:lstStyle/>
          <a:p>
            <a:pPr algn="just"/>
            <a:r>
              <a:rPr lang="pl-PL" dirty="0"/>
              <a:t>Centralna Informacja umożliwia za pośrednictwem systemu teleinformatycznego przeglądanie ksiąg wieczystych prowadzonych w systemie teleinformatycznym - usługa bezpłatna; </a:t>
            </a:r>
          </a:p>
          <a:p>
            <a:pPr algn="just"/>
            <a:r>
              <a:rPr lang="pl-PL" dirty="0"/>
              <a:t>Przeglądanie księgi wieczystej polega na wywołaniu na ekran monitora aktualnej, albo zupełnej treści żądanej księgi wieczystej. </a:t>
            </a:r>
          </a:p>
          <a:p>
            <a:pPr algn="just"/>
            <a:r>
              <a:rPr lang="pl-PL" dirty="0"/>
              <a:t>Każdy, kto zna numer księgi wieczystej prowadzonej w systemie teleinformatycznym, może przeglądać księgę wieczystą za pośrednictwem systemu teleinformatycznego.</a:t>
            </a:r>
          </a:p>
          <a:p>
            <a:pPr algn="just"/>
            <a:r>
              <a:rPr lang="pl-PL" b="1" dirty="0"/>
              <a:t>Wydruki treści wyświetlonych w trybie przeglądania księgi wieczystej nie posiadają mocy dokumentów wydawanych przez sąd.</a:t>
            </a:r>
          </a:p>
        </p:txBody>
      </p:sp>
    </p:spTree>
    <p:extLst>
      <p:ext uri="{BB962C8B-B14F-4D97-AF65-F5344CB8AC3E}">
        <p14:creationId xmlns:p14="http://schemas.microsoft.com/office/powerpoint/2010/main" val="24858578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42A7C7-5B27-BE2E-8B07-C6B23FEAFA8C}"/>
              </a:ext>
            </a:extLst>
          </p:cNvPr>
          <p:cNvSpPr>
            <a:spLocks noGrp="1"/>
          </p:cNvSpPr>
          <p:nvPr>
            <p:ph type="title"/>
          </p:nvPr>
        </p:nvSpPr>
        <p:spPr/>
        <p:txBody>
          <a:bodyPr/>
          <a:lstStyle/>
          <a:p>
            <a:r>
              <a:rPr lang="pl-PL" b="1" dirty="0"/>
              <a:t>Planowane zmiany</a:t>
            </a:r>
          </a:p>
        </p:txBody>
      </p:sp>
      <p:sp>
        <p:nvSpPr>
          <p:cNvPr id="3" name="Symbol zastępczy zawartości 2">
            <a:extLst>
              <a:ext uri="{FF2B5EF4-FFF2-40B4-BE49-F238E27FC236}">
                <a16:creationId xmlns:a16="http://schemas.microsoft.com/office/drawing/2014/main" id="{01E3D2B5-7945-CC1E-461C-6F9E4C359F29}"/>
              </a:ext>
            </a:extLst>
          </p:cNvPr>
          <p:cNvSpPr>
            <a:spLocks noGrp="1"/>
          </p:cNvSpPr>
          <p:nvPr>
            <p:ph idx="1"/>
          </p:nvPr>
        </p:nvSpPr>
        <p:spPr/>
        <p:txBody>
          <a:bodyPr>
            <a:normAutofit fontScale="92500"/>
          </a:bodyPr>
          <a:lstStyle/>
          <a:p>
            <a:pPr algn="just"/>
            <a:r>
              <a:rPr lang="pl-PL" dirty="0"/>
              <a:t>Ministerstwo Sprawiedliwości szykuje zmiany w dostępie do ksiąg wieczystych. </a:t>
            </a:r>
          </a:p>
          <a:p>
            <a:pPr algn="just"/>
            <a:r>
              <a:rPr lang="pl-PL" dirty="0"/>
              <a:t>Jak podkreśla Ministerstwo, w ramach zmienianego sposobu dostępu nadal zapewniony będzie swobodny dostęp do przeglądarki ksiąg wieczystych dla obywateli, przy jednoczesnym zablokowaniu dostępu dla robotów wykonujących zapytania w sposób masowy. </a:t>
            </a:r>
          </a:p>
          <a:p>
            <a:pPr algn="just"/>
            <a:r>
              <a:rPr lang="pl-PL" dirty="0"/>
              <a:t>Ponadto przygotowane rozwiązania zapewnią ochronę prawa do prywatności i ochronę danych osobowych ujawnionych w treści księgi wieczystej poprzez ograniczenie swobody rozporządzania takimi danymi, gdyż osoba, która będzie chciała przeglądać księgę wieczystą </a:t>
            </a:r>
            <a:r>
              <a:rPr lang="pl-PL" b="1" dirty="0"/>
              <a:t>nie pozostanie anonimowa</a:t>
            </a:r>
            <a:r>
              <a:rPr lang="pl-PL" dirty="0"/>
              <a:t>.</a:t>
            </a:r>
          </a:p>
          <a:p>
            <a:endParaRPr lang="pl-PL" dirty="0"/>
          </a:p>
          <a:p>
            <a:endParaRPr lang="pl-PL" dirty="0"/>
          </a:p>
        </p:txBody>
      </p:sp>
    </p:spTree>
    <p:extLst>
      <p:ext uri="{BB962C8B-B14F-4D97-AF65-F5344CB8AC3E}">
        <p14:creationId xmlns:p14="http://schemas.microsoft.com/office/powerpoint/2010/main" val="215322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2C05F5-3851-E4EE-6B02-E94725EC1B42}"/>
              </a:ext>
            </a:extLst>
          </p:cNvPr>
          <p:cNvSpPr>
            <a:spLocks noGrp="1"/>
          </p:cNvSpPr>
          <p:nvPr>
            <p:ph type="title"/>
          </p:nvPr>
        </p:nvSpPr>
        <p:spPr/>
        <p:txBody>
          <a:bodyPr/>
          <a:lstStyle/>
          <a:p>
            <a:r>
              <a:rPr lang="pl-PL" b="1" dirty="0"/>
              <a:t>Księga wieczysta</a:t>
            </a:r>
          </a:p>
        </p:txBody>
      </p:sp>
      <p:sp>
        <p:nvSpPr>
          <p:cNvPr id="3" name="Symbol zastępczy zawartości 2">
            <a:extLst>
              <a:ext uri="{FF2B5EF4-FFF2-40B4-BE49-F238E27FC236}">
                <a16:creationId xmlns:a16="http://schemas.microsoft.com/office/drawing/2014/main" id="{1D811F5E-41D9-AB08-4134-72E1A264D171}"/>
              </a:ext>
            </a:extLst>
          </p:cNvPr>
          <p:cNvSpPr>
            <a:spLocks noGrp="1"/>
          </p:cNvSpPr>
          <p:nvPr>
            <p:ph idx="1"/>
          </p:nvPr>
        </p:nvSpPr>
        <p:spPr/>
        <p:txBody>
          <a:bodyPr>
            <a:normAutofit fontScale="85000" lnSpcReduction="10000"/>
          </a:bodyPr>
          <a:lstStyle/>
          <a:p>
            <a:pPr algn="just"/>
            <a:r>
              <a:rPr lang="pl-PL" dirty="0"/>
              <a:t>W KW ujawnieniu podlegają prawa rzeczowe (prawo własności, ograniczone prawa rzeczowe np. hipoteka, służebności, spółdzielcze własnościowe prawo do lokalu). Na podstawie przepisów szczególnych w KW ujawnieniu podlegają również niektóre prawa względne (prawa osobiste i  roszczenia); Chodzi w tym wypadku o następujące prawa i roszczenia: prawo najmu  lub dzierżawy, prawo pierwokupu i odkupu, prawo dożywocia, roszczenie o przeniesienie własności nieruchomości, o ustanowenie ograniczonego prawa rzeczowego,  roszczenia wynikające z określonego zarządu nad nieruchomością lub sposobu korzystania z nieruchomości przez współwłaściciela, roszczenia współwłaścicieli wyłączające uprawnienie do zniesienia współwłasności; wierzytelności banku hipotecznego zabezpieczone hipoteką; prawo z umowy </a:t>
            </a:r>
            <a:r>
              <a:rPr lang="pl-PL" dirty="0" err="1"/>
              <a:t>timeshare</a:t>
            </a:r>
            <a:r>
              <a:rPr lang="pl-PL" dirty="0"/>
              <a:t>.</a:t>
            </a:r>
          </a:p>
          <a:p>
            <a:pPr algn="just"/>
            <a:r>
              <a:rPr lang="pl-PL" dirty="0"/>
              <a:t>KW obejmuje prawa związane z własnością nieruchomości (dział I </a:t>
            </a:r>
            <a:r>
              <a:rPr lang="pl-PL" dirty="0" err="1"/>
              <a:t>i</a:t>
            </a:r>
            <a:r>
              <a:rPr lang="pl-PL" dirty="0"/>
              <a:t> II) oraz prawa obciążające nieruchomość (dział III i IV). </a:t>
            </a:r>
          </a:p>
          <a:p>
            <a:endParaRPr lang="pl-PL" dirty="0"/>
          </a:p>
        </p:txBody>
      </p:sp>
    </p:spTree>
    <p:extLst>
      <p:ext uri="{BB962C8B-B14F-4D97-AF65-F5344CB8AC3E}">
        <p14:creationId xmlns:p14="http://schemas.microsoft.com/office/powerpoint/2010/main" val="1987463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166329-54AA-7F6C-AC68-3D366DE61737}"/>
              </a:ext>
            </a:extLst>
          </p:cNvPr>
          <p:cNvSpPr>
            <a:spLocks noGrp="1"/>
          </p:cNvSpPr>
          <p:nvPr>
            <p:ph type="title"/>
          </p:nvPr>
        </p:nvSpPr>
        <p:spPr/>
        <p:txBody>
          <a:bodyPr/>
          <a:lstStyle/>
          <a:p>
            <a:r>
              <a:rPr lang="pl-PL" b="1" dirty="0"/>
              <a:t>Planowane zmiany</a:t>
            </a:r>
          </a:p>
        </p:txBody>
      </p:sp>
      <p:sp>
        <p:nvSpPr>
          <p:cNvPr id="3" name="Symbol zastępczy zawartości 2">
            <a:extLst>
              <a:ext uri="{FF2B5EF4-FFF2-40B4-BE49-F238E27FC236}">
                <a16:creationId xmlns:a16="http://schemas.microsoft.com/office/drawing/2014/main" id="{F004B477-8790-A4A9-DBB8-5398470D86E4}"/>
              </a:ext>
            </a:extLst>
          </p:cNvPr>
          <p:cNvSpPr>
            <a:spLocks noGrp="1"/>
          </p:cNvSpPr>
          <p:nvPr>
            <p:ph idx="1"/>
          </p:nvPr>
        </p:nvSpPr>
        <p:spPr>
          <a:xfrm>
            <a:off x="1942415" y="1268760"/>
            <a:ext cx="6591985" cy="5400600"/>
          </a:xfrm>
        </p:spPr>
        <p:txBody>
          <a:bodyPr>
            <a:normAutofit fontScale="85000" lnSpcReduction="20000"/>
          </a:bodyPr>
          <a:lstStyle/>
          <a:p>
            <a:pPr algn="just"/>
            <a:r>
              <a:rPr lang="pl-PL" dirty="0"/>
              <a:t>Zaproponowane w projektach przepisy przewidują wprowadzenie obowiązkowej weryfikacji użytkowników chcących uzyskać dostęp do treści ksiąg wieczystych. Oznacza to, że każda osoba, która będzie chciała zapoznać się z treścią księgi wieczystej, najpierw potwierdzi swoją tożsamość w jeden z dwóch sposobów:</a:t>
            </a:r>
          </a:p>
          <a:p>
            <a:pPr algn="just"/>
            <a:r>
              <a:rPr lang="pl-PL" b="1" dirty="0"/>
              <a:t>Elektronicznie</a:t>
            </a:r>
            <a:r>
              <a:rPr lang="pl-PL" dirty="0"/>
              <a:t> – za pomocą środka identyfikacji elektronicznej (w ramach Krajowego Węzła Identyfikacji Elektronicznej).</a:t>
            </a:r>
          </a:p>
          <a:p>
            <a:pPr algn="just"/>
            <a:r>
              <a:rPr lang="pl-PL" b="1" dirty="0"/>
              <a:t>Osobiście</a:t>
            </a:r>
            <a:r>
              <a:rPr lang="pl-PL" dirty="0"/>
              <a:t> – w ekspozyturze Centralnej Informacji, po okazaniu dowodu osobistego lub innego dokumentu tożsamości uprawnionemu pracownikowi.</a:t>
            </a:r>
          </a:p>
          <a:p>
            <a:pPr marL="0" indent="0" algn="just">
              <a:buNone/>
            </a:pPr>
            <a:r>
              <a:rPr lang="pl-PL" dirty="0"/>
              <a:t>Zainteresowani będą zobowiązani do logowania się w systemie w chwili składania wniosku o przeglądanie księgi wieczystej. </a:t>
            </a:r>
          </a:p>
          <a:p>
            <a:pPr marL="0" indent="0" algn="just">
              <a:buNone/>
            </a:pPr>
            <a:r>
              <a:rPr lang="pl-PL" dirty="0"/>
              <a:t>Ma to na celu:</a:t>
            </a:r>
          </a:p>
          <a:p>
            <a:pPr algn="just"/>
            <a:r>
              <a:rPr lang="pl-PL" dirty="0"/>
              <a:t>Uniemożliwienie zbiorczego pobierania danych przez nieuprawnione podmioty.</a:t>
            </a:r>
          </a:p>
          <a:p>
            <a:pPr algn="just"/>
            <a:r>
              <a:rPr lang="pl-PL" dirty="0"/>
              <a:t>Zablokowanie automatycznych (masowych) zapytań składanych przez tzw. roboty.</a:t>
            </a:r>
          </a:p>
          <a:p>
            <a:pPr algn="just"/>
            <a:r>
              <a:rPr lang="pl-PL" dirty="0"/>
              <a:t>Zwiększenie ochrony prywatności i danych osobowych, gdyż osoba przeglądająca księgę wieczystą nie będzie anonimowa.</a:t>
            </a:r>
          </a:p>
          <a:p>
            <a:pPr marL="0" indent="0" algn="just">
              <a:buNone/>
            </a:pPr>
            <a:r>
              <a:rPr lang="pl-PL" dirty="0"/>
              <a:t>Projekt ustawy znajduje się na etapie ustalania zakresu i formy projektowanych zmian. </a:t>
            </a:r>
          </a:p>
          <a:p>
            <a:endParaRPr lang="pl-PL" dirty="0"/>
          </a:p>
          <a:p>
            <a:endParaRPr lang="pl-PL" dirty="0"/>
          </a:p>
        </p:txBody>
      </p:sp>
    </p:spTree>
    <p:extLst>
      <p:ext uri="{BB962C8B-B14F-4D97-AF65-F5344CB8AC3E}">
        <p14:creationId xmlns:p14="http://schemas.microsoft.com/office/powerpoint/2010/main" val="3225516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Dokumenty wydawane z KW</a:t>
            </a:r>
          </a:p>
        </p:txBody>
      </p:sp>
      <p:sp>
        <p:nvSpPr>
          <p:cNvPr id="3" name="Symbol zastępczy zawartości 2"/>
          <p:cNvSpPr>
            <a:spLocks noGrp="1"/>
          </p:cNvSpPr>
          <p:nvPr>
            <p:ph idx="1"/>
          </p:nvPr>
        </p:nvSpPr>
        <p:spPr/>
        <p:txBody>
          <a:bodyPr/>
          <a:lstStyle/>
          <a:p>
            <a:r>
              <a:rPr lang="pl-PL" dirty="0"/>
              <a:t>Odpis zwykły KW;</a:t>
            </a:r>
          </a:p>
          <a:p>
            <a:r>
              <a:rPr lang="pl-PL" dirty="0"/>
              <a:t>Odpis zupełny KW;</a:t>
            </a:r>
          </a:p>
          <a:p>
            <a:r>
              <a:rPr lang="pl-PL" dirty="0"/>
              <a:t>Wyciąg z KW;</a:t>
            </a:r>
          </a:p>
          <a:p>
            <a:r>
              <a:rPr lang="pl-PL" dirty="0"/>
              <a:t>Zaświadczenie o zamknięciu KW.</a:t>
            </a:r>
          </a:p>
          <a:p>
            <a:pPr marL="0" indent="0" algn="just">
              <a:buNone/>
            </a:pPr>
            <a:r>
              <a:rPr lang="pl-PL" b="1" dirty="0"/>
              <a:t> </a:t>
            </a:r>
          </a:p>
        </p:txBody>
      </p:sp>
    </p:spTree>
    <p:extLst>
      <p:ext uri="{BB962C8B-B14F-4D97-AF65-F5344CB8AC3E}">
        <p14:creationId xmlns:p14="http://schemas.microsoft.com/office/powerpoint/2010/main" val="28252770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Odpis zwykły </a:t>
            </a:r>
          </a:p>
        </p:txBody>
      </p:sp>
      <p:sp>
        <p:nvSpPr>
          <p:cNvPr id="3" name="Symbol zastępczy zawartości 2"/>
          <p:cNvSpPr>
            <a:spLocks noGrp="1"/>
          </p:cNvSpPr>
          <p:nvPr>
            <p:ph idx="1"/>
          </p:nvPr>
        </p:nvSpPr>
        <p:spPr/>
        <p:txBody>
          <a:bodyPr/>
          <a:lstStyle/>
          <a:p>
            <a:pPr algn="just"/>
            <a:r>
              <a:rPr lang="pl-PL" dirty="0"/>
              <a:t>Zawiera ostatni stan wpisu w KW, a zatem nie zawiera wykreślonych wpisów i nieaktualnych danych dot. oznaczenia nieruchomości i jej stanu prawnego;</a:t>
            </a:r>
          </a:p>
          <a:p>
            <a:pPr algn="just"/>
            <a:r>
              <a:rPr lang="pl-PL" dirty="0"/>
              <a:t>Zawiera wzmianki o złożonych wnioskach o wpis w KW, o skargach na orzeczenia referendarza, o apelacjach, o kasacjach, o wszczęciu postępowania z urzędu. </a:t>
            </a:r>
          </a:p>
          <a:p>
            <a:endParaRPr lang="pl-PL" dirty="0"/>
          </a:p>
        </p:txBody>
      </p:sp>
    </p:spTree>
    <p:extLst>
      <p:ext uri="{BB962C8B-B14F-4D97-AF65-F5344CB8AC3E}">
        <p14:creationId xmlns:p14="http://schemas.microsoft.com/office/powerpoint/2010/main" val="88873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Odpis zupełny</a:t>
            </a:r>
          </a:p>
        </p:txBody>
      </p:sp>
      <p:sp>
        <p:nvSpPr>
          <p:cNvPr id="3" name="Symbol zastępczy zawartości 2"/>
          <p:cNvSpPr>
            <a:spLocks noGrp="1"/>
          </p:cNvSpPr>
          <p:nvPr>
            <p:ph idx="1"/>
          </p:nvPr>
        </p:nvSpPr>
        <p:spPr/>
        <p:txBody>
          <a:bodyPr>
            <a:normAutofit lnSpcReduction="10000"/>
          </a:bodyPr>
          <a:lstStyle/>
          <a:p>
            <a:endParaRPr lang="pl-PL" dirty="0"/>
          </a:p>
          <a:p>
            <a:pPr algn="just"/>
            <a:r>
              <a:rPr lang="pl-PL" dirty="0"/>
              <a:t>Pełna informacja o wszystkich wpisach i wzmiankach w KW; </a:t>
            </a:r>
          </a:p>
          <a:p>
            <a:pPr algn="just"/>
            <a:r>
              <a:rPr lang="pl-PL" dirty="0"/>
              <a:t>Oprócz treści odpisu zwykłego zawiera treść wpisów i wzmianek wykreślonych;</a:t>
            </a:r>
          </a:p>
          <a:p>
            <a:pPr algn="just"/>
            <a:r>
              <a:rPr lang="pl-PL" dirty="0"/>
              <a:t>Zawiera dane aktualne oraz informacje o dokonanych zmianach w  zakresie </a:t>
            </a:r>
            <a:r>
              <a:rPr lang="pl-PL" dirty="0" err="1"/>
              <a:t>ozn</a:t>
            </a:r>
            <a:r>
              <a:rPr lang="pl-PL" dirty="0"/>
              <a:t>. nieruchomości, o właścicielu, o uprawnieniach z tytułu własnościowego spółdzielczego prawa do lokalu, o ograniczonych prawach rzeczowych obciążających nieruchomość, o ograniczeniu w zakresie rozporządzania, o innych prawach osobistych i roszczeniach, a także ustanowionych hipotekach. </a:t>
            </a:r>
          </a:p>
          <a:p>
            <a:endParaRPr lang="pl-PL" dirty="0"/>
          </a:p>
        </p:txBody>
      </p:sp>
    </p:spTree>
    <p:extLst>
      <p:ext uri="{BB962C8B-B14F-4D97-AF65-F5344CB8AC3E}">
        <p14:creationId xmlns:p14="http://schemas.microsoft.com/office/powerpoint/2010/main" val="24569887"/>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Wyciąg (odpis z konkretnego działu lub działów) z KW</a:t>
            </a:r>
          </a:p>
        </p:txBody>
      </p:sp>
      <p:sp>
        <p:nvSpPr>
          <p:cNvPr id="3" name="Symbol zastępczy zawartości 2"/>
          <p:cNvSpPr>
            <a:spLocks noGrp="1"/>
          </p:cNvSpPr>
          <p:nvPr>
            <p:ph idx="1"/>
          </p:nvPr>
        </p:nvSpPr>
        <p:spPr/>
        <p:txBody>
          <a:bodyPr>
            <a:normAutofit/>
          </a:bodyPr>
          <a:lstStyle/>
          <a:p>
            <a:pPr algn="just"/>
            <a:r>
              <a:rPr lang="pl-PL" dirty="0"/>
              <a:t>Przedstawia ostatni stan wpisów we wskazanych działach w księdze wieczystej oraz zawiera wzmianki o wnioskach, skargach na orzeczenia referendarzy sądowych, apelacjach, skargach kasacyjnych i wszczęciu postępowań z urzędu; </a:t>
            </a:r>
          </a:p>
          <a:p>
            <a:pPr algn="just"/>
            <a:r>
              <a:rPr lang="pl-PL" dirty="0"/>
              <a:t>Zawiera wskazanie, z jakich działów wyciąg został sporządzony oraz informację, że treść pozostałych działów nie jest objęta wyciągiem i może mieć wpływ na rozumienie treści działów objętych wyciągiem.</a:t>
            </a:r>
          </a:p>
        </p:txBody>
      </p:sp>
    </p:spTree>
    <p:extLst>
      <p:ext uri="{BB962C8B-B14F-4D97-AF65-F5344CB8AC3E}">
        <p14:creationId xmlns:p14="http://schemas.microsoft.com/office/powerpoint/2010/main" val="1999642170"/>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Zaświadczenie o zamknięciu KW</a:t>
            </a:r>
          </a:p>
        </p:txBody>
      </p:sp>
      <p:sp>
        <p:nvSpPr>
          <p:cNvPr id="3" name="Symbol zastępczy zawartości 2"/>
          <p:cNvSpPr>
            <a:spLocks noGrp="1"/>
          </p:cNvSpPr>
          <p:nvPr>
            <p:ph idx="1"/>
          </p:nvPr>
        </p:nvSpPr>
        <p:spPr/>
        <p:txBody>
          <a:bodyPr/>
          <a:lstStyle/>
          <a:p>
            <a:pPr algn="just"/>
            <a:r>
              <a:rPr lang="pl-PL" dirty="0"/>
              <a:t>Zawiera informację, że KW o numerze wskazanym przez wnioskodawcę została zamknięta. </a:t>
            </a:r>
          </a:p>
          <a:p>
            <a:pPr algn="just"/>
            <a:r>
              <a:rPr lang="pl-PL" dirty="0"/>
              <a:t>Jest to równoznaczne z niemożnością dokonania w niej żadnych wpisów,  oraz z niemożnością dokonywania wzmianek.</a:t>
            </a:r>
          </a:p>
        </p:txBody>
      </p:sp>
    </p:spTree>
    <p:extLst>
      <p:ext uri="{BB962C8B-B14F-4D97-AF65-F5344CB8AC3E}">
        <p14:creationId xmlns:p14="http://schemas.microsoft.com/office/powerpoint/2010/main" val="19187010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Zamknięcie KW</a:t>
            </a:r>
          </a:p>
        </p:txBody>
      </p:sp>
      <p:sp>
        <p:nvSpPr>
          <p:cNvPr id="3" name="Symbol zastępczy zawartości 2"/>
          <p:cNvSpPr>
            <a:spLocks noGrp="1"/>
          </p:cNvSpPr>
          <p:nvPr>
            <p:ph idx="1"/>
          </p:nvPr>
        </p:nvSpPr>
        <p:spPr/>
        <p:txBody>
          <a:bodyPr/>
          <a:lstStyle/>
          <a:p>
            <a:pPr marL="0" indent="0" algn="just">
              <a:buNone/>
            </a:pPr>
            <a:r>
              <a:rPr lang="pl-PL" dirty="0"/>
              <a:t>Zamknięcia księgi wieczystej dokonuje się w razie:</a:t>
            </a:r>
          </a:p>
          <a:p>
            <a:pPr marL="0" indent="0" algn="just">
              <a:buNone/>
            </a:pPr>
            <a:r>
              <a:rPr lang="pl-PL" dirty="0"/>
              <a:t>1) całkowitego przeniesienia nieruchomości do innej księgi wieczystej;</a:t>
            </a:r>
          </a:p>
          <a:p>
            <a:pPr marL="0" indent="0" algn="just">
              <a:buNone/>
            </a:pPr>
            <a:r>
              <a:rPr lang="pl-PL" dirty="0"/>
              <a:t>2) gdy jej prowadzenie stało się bezprzedmiotowe;</a:t>
            </a:r>
          </a:p>
          <a:p>
            <a:pPr marL="0" indent="0" algn="just">
              <a:buNone/>
            </a:pPr>
            <a:r>
              <a:rPr lang="pl-PL" dirty="0"/>
              <a:t>3) gdy wynika to z orzeczenia sądu;</a:t>
            </a:r>
          </a:p>
          <a:p>
            <a:pPr marL="0" indent="0" algn="just">
              <a:buNone/>
            </a:pPr>
            <a:r>
              <a:rPr lang="pl-PL" dirty="0"/>
              <a:t>4) gdy przepisy odrębne tak stanowią.</a:t>
            </a:r>
          </a:p>
        </p:txBody>
      </p:sp>
    </p:spTree>
    <p:extLst>
      <p:ext uri="{BB962C8B-B14F-4D97-AF65-F5344CB8AC3E}">
        <p14:creationId xmlns:p14="http://schemas.microsoft.com/office/powerpoint/2010/main" val="5766534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OPŁATY</a:t>
            </a:r>
          </a:p>
        </p:txBody>
      </p:sp>
      <p:sp>
        <p:nvSpPr>
          <p:cNvPr id="3" name="Symbol zastępczy zawartości 2"/>
          <p:cNvSpPr>
            <a:spLocks noGrp="1"/>
          </p:cNvSpPr>
          <p:nvPr>
            <p:ph idx="1"/>
          </p:nvPr>
        </p:nvSpPr>
        <p:spPr/>
        <p:txBody>
          <a:bodyPr>
            <a:normAutofit fontScale="92500" lnSpcReduction="20000"/>
          </a:bodyPr>
          <a:lstStyle/>
          <a:p>
            <a:pPr algn="just"/>
            <a:r>
              <a:rPr lang="pl-PL" dirty="0"/>
              <a:t>Uzyskanie odpisu, wyciągu, zaświadczenia z KW wymaga uiszczenia opłaty.  Opłata jest pobierana także od wniosku o wyszukanie ksiąg wieczystych;</a:t>
            </a:r>
          </a:p>
          <a:p>
            <a:pPr algn="just"/>
            <a:r>
              <a:rPr lang="pl-PL" dirty="0"/>
              <a:t>Rozporządzenie Ministra Sprawiedliwości z dnia 29 listopada 2013 r. w sprawie wysokości opłat od wniosków o wydanie przez Centralną Informację Ksiąg Wieczystych odpisów ksiąg wieczystych, wyciągów z ksiąg wieczystych i zaświadczeń o zamknięciu ksiąg wieczystych oraz od wniosku o wyszukanie ksiąg wieczystych w centralnej bazie danych ksiąg wieczystych (Dz. U. z 2013 r., poz. 1412). </a:t>
            </a:r>
          </a:p>
          <a:p>
            <a:pPr algn="just"/>
            <a:r>
              <a:rPr lang="pl-PL" dirty="0"/>
              <a:t>Nie pobiera się opłat od wniosków o wydanie odpisu księgi wieczystej, wyciągu z księgi wieczystej, zaświadczenia o zamknięciu księgi wieczystej oraz wniosku o wyszukanie ksiąg wieczystych złożonego przez określone podmioty publiczne, określone w ustawie.</a:t>
            </a:r>
          </a:p>
          <a:p>
            <a:pPr algn="just"/>
            <a:endParaRPr lang="pl-PL" dirty="0"/>
          </a:p>
        </p:txBody>
      </p:sp>
    </p:spTree>
    <p:extLst>
      <p:ext uri="{BB962C8B-B14F-4D97-AF65-F5344CB8AC3E}">
        <p14:creationId xmlns:p14="http://schemas.microsoft.com/office/powerpoint/2010/main" val="2972022737"/>
      </p:ext>
    </p:extLst>
  </p:cSld>
  <p:clrMapOvr>
    <a:masterClrMapping/>
  </p:clrMapOvr>
  <p:transition spd="slow">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Charakter dokumentów wydawanych z KW</a:t>
            </a:r>
          </a:p>
        </p:txBody>
      </p:sp>
      <p:sp>
        <p:nvSpPr>
          <p:cNvPr id="3" name="Symbol zastępczy zawartości 2"/>
          <p:cNvSpPr>
            <a:spLocks noGrp="1"/>
          </p:cNvSpPr>
          <p:nvPr>
            <p:ph idx="1"/>
          </p:nvPr>
        </p:nvSpPr>
        <p:spPr/>
        <p:txBody>
          <a:bodyPr>
            <a:normAutofit/>
          </a:bodyPr>
          <a:lstStyle/>
          <a:p>
            <a:pPr algn="just"/>
            <a:r>
              <a:rPr lang="pl-PL" dirty="0"/>
              <a:t>Aktualnie odpisy, wyciągi i zaświadczenia, wydawane przez Centralną Informację mają moc dokumentów wydawanych przez sąd.</a:t>
            </a:r>
          </a:p>
          <a:p>
            <a:pPr algn="just"/>
            <a:r>
              <a:rPr lang="pl-PL" dirty="0"/>
              <a:t>Mogą być wykorzystywane w postępowaniach przed organami administracji publicznej i sądami.;</a:t>
            </a:r>
          </a:p>
          <a:p>
            <a:pPr algn="just"/>
            <a:r>
              <a:rPr lang="pl-PL" dirty="0"/>
              <a:t>Samodzielne wydruki dokonane w trybie przeglądania dla własnego użytku nie posiadają takiej mocy.</a:t>
            </a:r>
          </a:p>
        </p:txBody>
      </p:sp>
    </p:spTree>
    <p:extLst>
      <p:ext uri="{BB962C8B-B14F-4D97-AF65-F5344CB8AC3E}">
        <p14:creationId xmlns:p14="http://schemas.microsoft.com/office/powerpoint/2010/main" val="9656018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Zasady wydawania odpisów i zaświadczeń</a:t>
            </a:r>
          </a:p>
        </p:txBody>
      </p:sp>
      <p:sp>
        <p:nvSpPr>
          <p:cNvPr id="3" name="Symbol zastępczy zawartości 2"/>
          <p:cNvSpPr>
            <a:spLocks noGrp="1"/>
          </p:cNvSpPr>
          <p:nvPr>
            <p:ph idx="1"/>
          </p:nvPr>
        </p:nvSpPr>
        <p:spPr/>
        <p:txBody>
          <a:bodyPr>
            <a:normAutofit fontScale="85000" lnSpcReduction="20000"/>
          </a:bodyPr>
          <a:lstStyle/>
          <a:p>
            <a:pPr algn="just"/>
            <a:r>
              <a:rPr lang="pl-PL" dirty="0"/>
              <a:t>Aktualnie wniosek składa się osobiście, drogą pocztową, za pośrednictwem systemu teleinformatycznego do centrali lub ekspozytury przy sądach wieczystoksięgowych na urzędowym formularzu;</a:t>
            </a:r>
          </a:p>
          <a:p>
            <a:pPr algn="just"/>
            <a:r>
              <a:rPr lang="pl-PL" dirty="0"/>
              <a:t>Druki formularzy są dostępne na stronie MS w BIP MS z zapewnioną możliwością ich wypełnienia lub w siedzibie centrali lub w siedzibach ekspozytur, </a:t>
            </a:r>
          </a:p>
          <a:p>
            <a:pPr algn="just"/>
            <a:r>
              <a:rPr lang="pl-PL" dirty="0"/>
              <a:t>Wniosek musi być wypełniony czytelnie, drukowanymi literami, odręcznie lub komputerowo;</a:t>
            </a:r>
          </a:p>
          <a:p>
            <a:pPr algn="just"/>
            <a:r>
              <a:rPr lang="pl-PL" dirty="0"/>
              <a:t>Należy dokonać szczególnej staranności przy podawaniu nr księgi wieczystej, której odpis lub zaświadczenie ma dotyczyć, wniosek musi także zawierać dokładny adres korespondencyjny na który ma zostać przesłany odpis lub zaświadczenie;</a:t>
            </a:r>
          </a:p>
          <a:p>
            <a:pPr algn="just"/>
            <a:r>
              <a:rPr lang="pl-PL" dirty="0"/>
              <a:t>Wraz z wnioskiem należy uiścić opłatę;</a:t>
            </a:r>
          </a:p>
          <a:p>
            <a:pPr algn="just"/>
            <a:r>
              <a:rPr lang="pl-PL" dirty="0"/>
              <a:t>Do wniosku dołącza się oryginał lub kserokopię dowodu uiszczenia opłaty.</a:t>
            </a:r>
          </a:p>
        </p:txBody>
      </p:sp>
    </p:spTree>
    <p:extLst>
      <p:ext uri="{BB962C8B-B14F-4D97-AF65-F5344CB8AC3E}">
        <p14:creationId xmlns:p14="http://schemas.microsoft.com/office/powerpoint/2010/main" val="232215315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Struktura Księgi Wieczystej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Księga wieczysta składa się z 4 działów:</a:t>
            </a:r>
          </a:p>
          <a:p>
            <a:pPr marL="0" indent="0" algn="just">
              <a:buNone/>
            </a:pPr>
            <a:r>
              <a:rPr lang="pl-PL" b="1" dirty="0"/>
              <a:t>Dział I-O: „Oznaczenie nieruchomości” </a:t>
            </a:r>
            <a:r>
              <a:rPr lang="pl-PL" dirty="0"/>
              <a:t>– dane pochodzące z katastru nieruchomości (z ewidencji nieruchomości i budynków), pozwalające na dokładne oznaczenie nieruchomości, gdzie jest położona, jaka jest powierzchnia w m2 lub ha w zależnością od rodzaju nieruchomości; budynkowe, lokalowe i gruntowe),</a:t>
            </a:r>
          </a:p>
          <a:p>
            <a:pPr marL="0" indent="0" algn="just">
              <a:buNone/>
            </a:pPr>
            <a:r>
              <a:rPr lang="pl-PL" b="1" dirty="0"/>
              <a:t>Dział I-</a:t>
            </a:r>
            <a:r>
              <a:rPr lang="pl-PL" b="1" dirty="0" err="1"/>
              <a:t>Sp</a:t>
            </a:r>
            <a:r>
              <a:rPr lang="pl-PL" b="1" dirty="0"/>
              <a:t>: „Spis praw związanych z własnością” </a:t>
            </a:r>
            <a:r>
              <a:rPr lang="pl-PL" dirty="0"/>
              <a:t>– ewentualne prawa związane z prawem własności wpisanej nieruchomości,</a:t>
            </a:r>
          </a:p>
          <a:p>
            <a:pPr marL="0" indent="0" algn="just">
              <a:buNone/>
            </a:pPr>
            <a:r>
              <a:rPr lang="pl-PL" b="1" dirty="0"/>
              <a:t>Dział II – oznaczenie właściciela (właścicieli)</a:t>
            </a:r>
            <a:r>
              <a:rPr lang="pl-PL" dirty="0"/>
              <a:t> lub kiedyś (historycznie) użytkownika wieczystego,</a:t>
            </a:r>
          </a:p>
          <a:p>
            <a:pPr marL="0" indent="0" algn="just">
              <a:buNone/>
            </a:pPr>
            <a:r>
              <a:rPr lang="pl-PL" b="1" dirty="0"/>
              <a:t>Dział III </a:t>
            </a:r>
            <a:r>
              <a:rPr lang="pl-PL" dirty="0"/>
              <a:t>– ograniczone prawa rzeczowe (z wyjątkiem hipotek), ograniczenia w rozporządzaniu nieruchomością, prawa osobiste i roszczenia ciążące na nieruchomości (z wyjątkiem roszczeń dotyczących hipotek),</a:t>
            </a:r>
          </a:p>
          <a:p>
            <a:pPr marL="0" indent="0" algn="just">
              <a:buNone/>
            </a:pPr>
            <a:r>
              <a:rPr lang="pl-PL" b="1" dirty="0"/>
              <a:t>Dział IV </a:t>
            </a:r>
            <a:r>
              <a:rPr lang="pl-PL" dirty="0"/>
              <a:t>– hipoteki, z dokładnym określeniem wysokości, waluty, zakresu, rodzaju, pierwszeństwa i ewentualnych innych cech hipoteki.</a:t>
            </a:r>
          </a:p>
        </p:txBody>
      </p:sp>
    </p:spTree>
    <p:extLst>
      <p:ext uri="{BB962C8B-B14F-4D97-AF65-F5344CB8AC3E}">
        <p14:creationId xmlns:p14="http://schemas.microsoft.com/office/powerpoint/2010/main" val="2392562283"/>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Pozostawienie wniosku bez nadania mu biegu</a:t>
            </a:r>
          </a:p>
        </p:txBody>
      </p:sp>
      <p:sp>
        <p:nvSpPr>
          <p:cNvPr id="3" name="Symbol zastępczy zawartości 2"/>
          <p:cNvSpPr>
            <a:spLocks noGrp="1"/>
          </p:cNvSpPr>
          <p:nvPr>
            <p:ph idx="1"/>
          </p:nvPr>
        </p:nvSpPr>
        <p:spPr/>
        <p:txBody>
          <a:bodyPr>
            <a:normAutofit/>
          </a:bodyPr>
          <a:lstStyle/>
          <a:p>
            <a:pPr algn="just"/>
            <a:r>
              <a:rPr lang="pl-PL" dirty="0"/>
              <a:t>W sytuacji niezłożenia wniosku na urzędowym formularzu, wniosek nieprawidłowo wypełniony, wniosek nieopłacony w ogóle, lub nieopłacony wg. obowiązujących zasad, jak również wniosek złożony bez dołączenia dowodu zapłaty – pozostawia się bez nadania biegu i ma miejsce zawiadomienie</a:t>
            </a:r>
          </a:p>
          <a:p>
            <a:pPr algn="just"/>
            <a:r>
              <a:rPr lang="pl-PL" dirty="0"/>
              <a:t>…o występujących brakach i wyznaczenie wnioskodawcy terminu 1-go miesiąca na uzupełnienie braków.</a:t>
            </a:r>
          </a:p>
          <a:p>
            <a:pPr algn="just"/>
            <a:r>
              <a:rPr lang="pl-PL" dirty="0"/>
              <a:t>Nie dotyczy to wniosków składanych za pomocą systemu teleinformatycznego.</a:t>
            </a:r>
          </a:p>
        </p:txBody>
      </p:sp>
    </p:spTree>
    <p:extLst>
      <p:ext uri="{BB962C8B-B14F-4D97-AF65-F5344CB8AC3E}">
        <p14:creationId xmlns:p14="http://schemas.microsoft.com/office/powerpoint/2010/main" val="9518167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Elektroniczna przeglądarka KW- usługa bezpłatna i obowiązująca</a:t>
            </a:r>
          </a:p>
        </p:txBody>
      </p:sp>
      <p:sp>
        <p:nvSpPr>
          <p:cNvPr id="3" name="Symbol zastępczy zawartości 2"/>
          <p:cNvSpPr>
            <a:spLocks noGrp="1"/>
          </p:cNvSpPr>
          <p:nvPr>
            <p:ph idx="1"/>
          </p:nvPr>
        </p:nvSpPr>
        <p:spPr/>
        <p:txBody>
          <a:bodyPr>
            <a:normAutofit/>
          </a:bodyPr>
          <a:lstStyle/>
          <a:p>
            <a:pPr algn="just"/>
            <a:r>
              <a:rPr lang="pl-PL" dirty="0"/>
              <a:t>Na stronie MS  znajduje się </a:t>
            </a:r>
            <a:r>
              <a:rPr lang="pl-PL" b="1" dirty="0"/>
              <a:t>przeglądarka ksiąg wieczystych</a:t>
            </a:r>
            <a:r>
              <a:rPr lang="pl-PL" dirty="0"/>
              <a:t>;</a:t>
            </a:r>
          </a:p>
          <a:p>
            <a:pPr algn="just"/>
            <a:r>
              <a:rPr lang="pl-PL" dirty="0"/>
              <a:t>Przeglądarka znajduje się pod adresem : </a:t>
            </a:r>
            <a:r>
              <a:rPr lang="pl-PL" b="1" dirty="0">
                <a:hlinkClick r:id="rId2"/>
              </a:rPr>
              <a:t>www.ekw.ms.gov.pl</a:t>
            </a:r>
            <a:r>
              <a:rPr lang="pl-PL" b="1" dirty="0"/>
              <a:t>;</a:t>
            </a:r>
          </a:p>
          <a:p>
            <a:pPr algn="just"/>
            <a:r>
              <a:rPr lang="pl-PL" b="1" dirty="0"/>
              <a:t>Należy wprowadzić pełny numer elektronicznej księgi wieczystej. Numer NKW składa się:</a:t>
            </a:r>
          </a:p>
          <a:p>
            <a:pPr algn="just"/>
            <a:r>
              <a:rPr lang="pl-PL" b="1" dirty="0"/>
              <a:t>z cztero-znakowego kodu wydziału właściwego sądu rejonowego (np. WR1K), </a:t>
            </a:r>
          </a:p>
          <a:p>
            <a:pPr algn="just"/>
            <a:r>
              <a:rPr lang="pl-PL" b="1" dirty="0"/>
              <a:t>właściwego numeru księgi wieczystej  (np. 00543435);</a:t>
            </a:r>
          </a:p>
          <a:p>
            <a:pPr algn="just"/>
            <a:r>
              <a:rPr lang="pl-PL" b="1" dirty="0"/>
              <a:t>cyfry kontrolnej (np. 3).</a:t>
            </a:r>
          </a:p>
        </p:txBody>
      </p:sp>
    </p:spTree>
    <p:extLst>
      <p:ext uri="{BB962C8B-B14F-4D97-AF65-F5344CB8AC3E}">
        <p14:creationId xmlns:p14="http://schemas.microsoft.com/office/powerpoint/2010/main" val="206505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Elektroniczny numer KW</a:t>
            </a:r>
          </a:p>
        </p:txBody>
      </p:sp>
      <p:sp>
        <p:nvSpPr>
          <p:cNvPr id="3" name="Symbol zastępczy zawartości 2"/>
          <p:cNvSpPr>
            <a:spLocks noGrp="1"/>
          </p:cNvSpPr>
          <p:nvPr>
            <p:ph idx="1"/>
          </p:nvPr>
        </p:nvSpPr>
        <p:spPr/>
        <p:txBody>
          <a:bodyPr>
            <a:normAutofit lnSpcReduction="10000"/>
          </a:bodyPr>
          <a:lstStyle/>
          <a:p>
            <a:pPr algn="just"/>
            <a:r>
              <a:rPr lang="pl-PL" dirty="0"/>
              <a:t>Określenie kodów wydziału SR znajduje się w załączniku do Rozporządzenia MS z dnia 15 lutego 2016 r. w sprawie zakładania i prowadzenia ksiąg wieczystych w systemie informatycznym;</a:t>
            </a:r>
          </a:p>
          <a:p>
            <a:pPr algn="just"/>
            <a:r>
              <a:rPr lang="pl-PL" dirty="0"/>
              <a:t>Numer księgi wieczystej odpowiada numerowi w repertorium  ksiąg wieczystych danego wydziału. W przypadku KW uprzednio występujących w formie papierowej był to numer który znajdował się na okładce KW uzupełniony zerami tak, aby łącznie nr KW składał się z ośmiu znaków (system sam wypełnia zera - automatycznie);</a:t>
            </a:r>
          </a:p>
          <a:p>
            <a:pPr algn="just"/>
            <a:r>
              <a:rPr lang="pl-PL" dirty="0"/>
              <a:t>Cyfra kontrolna jest nadawana w chwili zakładania KW w postaci elektronicznej.</a:t>
            </a:r>
          </a:p>
          <a:p>
            <a:pPr algn="just"/>
            <a:endParaRPr lang="pl-PL" dirty="0"/>
          </a:p>
          <a:p>
            <a:endParaRPr lang="pl-PL" dirty="0"/>
          </a:p>
        </p:txBody>
      </p:sp>
    </p:spTree>
    <p:extLst>
      <p:ext uri="{BB962C8B-B14F-4D97-AF65-F5344CB8AC3E}">
        <p14:creationId xmlns:p14="http://schemas.microsoft.com/office/powerpoint/2010/main" val="2877090242"/>
      </p:ext>
    </p:extLst>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Wyszukanie KW po numerze </a:t>
            </a:r>
          </a:p>
        </p:txBody>
      </p:sp>
      <p:sp>
        <p:nvSpPr>
          <p:cNvPr id="3" name="Symbol zastępczy zawartości 2"/>
          <p:cNvSpPr>
            <a:spLocks noGrp="1"/>
          </p:cNvSpPr>
          <p:nvPr>
            <p:ph idx="1"/>
          </p:nvPr>
        </p:nvSpPr>
        <p:spPr/>
        <p:txBody>
          <a:bodyPr>
            <a:normAutofit/>
          </a:bodyPr>
          <a:lstStyle/>
          <a:p>
            <a:pPr algn="just"/>
            <a:r>
              <a:rPr lang="pl-PL" dirty="0"/>
              <a:t>Po wyszukaniu przy użyciu nr KW pojawiają się: ogólne informacje  dotyczące wybranej KW, tj. nr KW, typ księgi, oznaczenie wydziału SR prowadzącego KW, datę zapisania księgi wieczystej w CBDKW, data zamknięcia księgi (jeśli jest), położenie nieruchomości, oznaczenie właściciela – użytkownika-uprawnionego;</a:t>
            </a:r>
          </a:p>
          <a:p>
            <a:pPr algn="just"/>
            <a:r>
              <a:rPr lang="pl-PL" dirty="0"/>
              <a:t>Następnie można dokonać przeglądu KW: </a:t>
            </a:r>
            <a:r>
              <a:rPr lang="pl-PL" b="1" dirty="0"/>
              <a:t>aktualnej</a:t>
            </a:r>
            <a:r>
              <a:rPr lang="pl-PL" dirty="0"/>
              <a:t> treści KW (tylko wpisy obowiązujące), bądź  </a:t>
            </a:r>
            <a:r>
              <a:rPr lang="pl-PL" b="1" dirty="0"/>
              <a:t>zupełnej</a:t>
            </a:r>
            <a:r>
              <a:rPr lang="pl-PL" dirty="0"/>
              <a:t> treści (również wykreślonych informacji z KW) </a:t>
            </a:r>
            <a:r>
              <a:rPr lang="pl-PL" b="1" dirty="0"/>
              <a:t>ujętej w 4 działach. </a:t>
            </a:r>
          </a:p>
        </p:txBody>
      </p:sp>
    </p:spTree>
    <p:extLst>
      <p:ext uri="{BB962C8B-B14F-4D97-AF65-F5344CB8AC3E}">
        <p14:creationId xmlns:p14="http://schemas.microsoft.com/office/powerpoint/2010/main" val="1328891318"/>
      </p:ext>
    </p:extLst>
  </p:cSld>
  <p:clrMapOvr>
    <a:masterClrMapping/>
  </p:clrMapOvr>
  <p:transition spd="slow">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KW</a:t>
            </a:r>
          </a:p>
        </p:txBody>
      </p:sp>
      <p:sp>
        <p:nvSpPr>
          <p:cNvPr id="3" name="Symbol zastępczy zawartości 2"/>
          <p:cNvSpPr>
            <a:spLocks noGrp="1"/>
          </p:cNvSpPr>
          <p:nvPr>
            <p:ph idx="1"/>
          </p:nvPr>
        </p:nvSpPr>
        <p:spPr/>
        <p:txBody>
          <a:bodyPr>
            <a:normAutofit/>
          </a:bodyPr>
          <a:lstStyle/>
          <a:p>
            <a:pPr algn="just"/>
            <a:r>
              <a:rPr lang="pl-PL" dirty="0"/>
              <a:t>Księga wieczysta zawiera cztery działy, podzielone na rubryki i pola.</a:t>
            </a:r>
          </a:p>
          <a:p>
            <a:pPr algn="just"/>
            <a:r>
              <a:rPr lang="pl-PL" dirty="0"/>
              <a:t>Rubryki i pola mogą być podzielone odpowiednio na podrubryki i podpola.</a:t>
            </a:r>
          </a:p>
          <a:p>
            <a:pPr algn="just"/>
            <a:r>
              <a:rPr lang="pl-PL" b="1" dirty="0"/>
              <a:t>Pole księgi wieczystej oznacza się niepowtarzalnym numerem. </a:t>
            </a:r>
          </a:p>
          <a:p>
            <a:pPr algn="just"/>
            <a:r>
              <a:rPr lang="pl-PL" b="1" dirty="0"/>
              <a:t>Podpola danego pola oznacza się kolejnymi literami alfabetu.</a:t>
            </a:r>
          </a:p>
        </p:txBody>
      </p:sp>
    </p:spTree>
    <p:extLst>
      <p:ext uri="{BB962C8B-B14F-4D97-AF65-F5344CB8AC3E}">
        <p14:creationId xmlns:p14="http://schemas.microsoft.com/office/powerpoint/2010/main" val="13686111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Przykład E-KW</a:t>
            </a:r>
          </a:p>
        </p:txBody>
      </p:sp>
      <p:sp>
        <p:nvSpPr>
          <p:cNvPr id="3" name="Symbol zastępczy zawartości 2"/>
          <p:cNvSpPr>
            <a:spLocks noGrp="1"/>
          </p:cNvSpPr>
          <p:nvPr>
            <p:ph idx="1"/>
          </p:nvPr>
        </p:nvSpPr>
        <p:spPr/>
        <p:txBody>
          <a:bodyPr/>
          <a:lstStyle/>
          <a:p>
            <a:r>
              <a:rPr lang="pl-PL" b="1" dirty="0"/>
              <a:t>Księga wieczysta nr ZA1H/00042755/4</a:t>
            </a:r>
          </a:p>
        </p:txBody>
      </p:sp>
    </p:spTree>
    <p:extLst>
      <p:ext uri="{BB962C8B-B14F-4D97-AF65-F5344CB8AC3E}">
        <p14:creationId xmlns:p14="http://schemas.microsoft.com/office/powerpoint/2010/main" val="9307956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409A5B-FB55-947F-7A7C-5066D4F37A9E}"/>
              </a:ext>
            </a:extLst>
          </p:cNvPr>
          <p:cNvSpPr>
            <a:spLocks noGrp="1"/>
          </p:cNvSpPr>
          <p:nvPr>
            <p:ph type="title"/>
          </p:nvPr>
        </p:nvSpPr>
        <p:spPr/>
        <p:txBody>
          <a:bodyPr/>
          <a:lstStyle/>
          <a:p>
            <a:r>
              <a:rPr lang="pl-PL" b="1" dirty="0"/>
              <a:t>  EKW</a:t>
            </a:r>
          </a:p>
        </p:txBody>
      </p:sp>
      <p:sp>
        <p:nvSpPr>
          <p:cNvPr id="3" name="Symbol zastępczy zawartości 2">
            <a:extLst>
              <a:ext uri="{FF2B5EF4-FFF2-40B4-BE49-F238E27FC236}">
                <a16:creationId xmlns:a16="http://schemas.microsoft.com/office/drawing/2014/main" id="{8798780F-CE59-72A8-27B2-730A7896F885}"/>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r>
              <a:rPr lang="pl-PL"/>
              <a:t>Księga </a:t>
            </a:r>
            <a:r>
              <a:rPr lang="pl-PL" dirty="0"/>
              <a:t>wieczysta nr WR1K/00042755/3</a:t>
            </a:r>
          </a:p>
          <a:p>
            <a:endParaRPr lang="pl-PL" dirty="0"/>
          </a:p>
        </p:txBody>
      </p:sp>
    </p:spTree>
    <p:extLst>
      <p:ext uri="{BB962C8B-B14F-4D97-AF65-F5344CB8AC3E}">
        <p14:creationId xmlns:p14="http://schemas.microsoft.com/office/powerpoint/2010/main" val="172354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Podstawy prawne</a:t>
            </a:r>
          </a:p>
        </p:txBody>
      </p:sp>
      <p:sp>
        <p:nvSpPr>
          <p:cNvPr id="3" name="Symbol zastępczy zawartości 2"/>
          <p:cNvSpPr>
            <a:spLocks noGrp="1"/>
          </p:cNvSpPr>
          <p:nvPr>
            <p:ph idx="1"/>
          </p:nvPr>
        </p:nvSpPr>
        <p:spPr/>
        <p:txBody>
          <a:bodyPr>
            <a:normAutofit fontScale="92500" lnSpcReduction="10000"/>
          </a:bodyPr>
          <a:lstStyle/>
          <a:p>
            <a:pPr algn="just"/>
            <a:r>
              <a:rPr lang="pl-PL" dirty="0"/>
              <a:t>Ustawa z 6 lipca 1982 o księgach wieczystych i hipotece (Dz. U. z 2023 r., poz.1984 ze zm.);</a:t>
            </a:r>
          </a:p>
          <a:p>
            <a:pPr algn="just"/>
            <a:r>
              <a:rPr lang="pl-PL" dirty="0"/>
              <a:t>Rozporządzenie Ministra Sprawiedliwości z dnia 15 lutego 2016 r. w sprawie zakładania i prowadzenia ksiąg wieczystych w systemie informatycznym (Dz. U. z 2016 r., poz. 312 ze zm.).;</a:t>
            </a:r>
          </a:p>
          <a:p>
            <a:pPr algn="just"/>
            <a:r>
              <a:rPr lang="pl-PL" dirty="0"/>
              <a:t>Rozporządzenie Ministra Sprawiedliwości z dnia 27 listopad 2013 r. w sprawie Centralnej Informacji Ksiąg Wieczystych (Dz. U. z 2013, poz. 1407 ze zm.);</a:t>
            </a:r>
          </a:p>
          <a:p>
            <a:pPr algn="just"/>
            <a:r>
              <a:rPr lang="pl-PL" dirty="0"/>
              <a:t>Ustawa z dnia 17 listopada 1964 r. – Kodeks postępowania cywilnego (Dz. U. z  2024 r., poz. 1568 ze zm.) – rozdział 6 – Postępowanie wieczystoksięgowe - art. 626 (1) - 626 (13).</a:t>
            </a:r>
          </a:p>
        </p:txBody>
      </p:sp>
    </p:spTree>
    <p:extLst>
      <p:ext uri="{BB962C8B-B14F-4D97-AF65-F5344CB8AC3E}">
        <p14:creationId xmlns:p14="http://schemas.microsoft.com/office/powerpoint/2010/main" val="5837896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Wpisy w księdze wieczystej</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Ustalenie stanu prawnego nieruchomości w treści księgi wieczystej następuje poprzez ujawnienie nabytego prawa oraz wykreślenie prawa wygasłego. </a:t>
            </a:r>
          </a:p>
          <a:p>
            <a:pPr marL="0" indent="0" algn="just">
              <a:buNone/>
            </a:pPr>
            <a:r>
              <a:rPr lang="pl-PL" dirty="0"/>
              <a:t>Ustalenie stanu prawnego następuje </a:t>
            </a:r>
            <a:r>
              <a:rPr lang="pl-PL" b="1" dirty="0"/>
              <a:t>metodą wpisu prawa w odpowiednim dziale księgi wieczystej.</a:t>
            </a:r>
            <a:r>
              <a:rPr lang="pl-PL" dirty="0"/>
              <a:t> Ustawodawca wskazuje, że wpisem w KW jest również wykreślenie wpisu. </a:t>
            </a:r>
          </a:p>
          <a:p>
            <a:pPr marL="0" indent="0" algn="just">
              <a:buNone/>
            </a:pPr>
            <a:r>
              <a:rPr lang="pl-PL" b="1" dirty="0"/>
              <a:t>Rodzaje wpisów: </a:t>
            </a:r>
          </a:p>
          <a:p>
            <a:pPr marL="0" indent="0" algn="just">
              <a:buNone/>
            </a:pPr>
            <a:r>
              <a:rPr lang="pl-PL" u="sng" dirty="0"/>
              <a:t>Konstytutywne</a:t>
            </a:r>
            <a:r>
              <a:rPr lang="pl-PL" dirty="0"/>
              <a:t> – takie od których zależy skuteczność nabycia, przeniesienia, wygaśnięcia prawa rzeczowego na nieruchomości. </a:t>
            </a:r>
          </a:p>
          <a:p>
            <a:pPr marL="0" indent="0" algn="just">
              <a:buNone/>
            </a:pPr>
            <a:r>
              <a:rPr lang="pl-PL" u="sng" dirty="0"/>
              <a:t>Deklaratoryjne</a:t>
            </a:r>
            <a:r>
              <a:rPr lang="pl-PL" dirty="0"/>
              <a:t> – takie od których nie zależy skuteczność nabycia, przeniesienia lub wygaśnięcia prawa rzeczowego. </a:t>
            </a:r>
            <a:r>
              <a:rPr lang="pl-PL" b="1" i="1" dirty="0"/>
              <a:t>Może być niekiedy obowiązkowy a niekiedy fakultatywny</a:t>
            </a:r>
            <a:r>
              <a:rPr lang="pl-PL" dirty="0"/>
              <a:t> co może prowadzić do takich sytuacji, że w praktyce dochodzi do niezgodności pomiędzy stanem prawnym nieruchomości ujawnionym w KW, a rzeczywistym stanem prawnym.</a:t>
            </a:r>
          </a:p>
        </p:txBody>
      </p:sp>
    </p:spTree>
    <p:extLst>
      <p:ext uri="{BB962C8B-B14F-4D97-AF65-F5344CB8AC3E}">
        <p14:creationId xmlns:p14="http://schemas.microsoft.com/office/powerpoint/2010/main" val="4266666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Wpisy konstytutywne</a:t>
            </a:r>
          </a:p>
        </p:txBody>
      </p:sp>
      <p:sp>
        <p:nvSpPr>
          <p:cNvPr id="3" name="Symbol zastępczy zawartości 2"/>
          <p:cNvSpPr>
            <a:spLocks noGrp="1"/>
          </p:cNvSpPr>
          <p:nvPr>
            <p:ph idx="1"/>
          </p:nvPr>
        </p:nvSpPr>
        <p:spPr/>
        <p:txBody>
          <a:bodyPr>
            <a:normAutofit/>
          </a:bodyPr>
          <a:lstStyle/>
          <a:p>
            <a:pPr marL="0" indent="0" algn="just">
              <a:buNone/>
            </a:pPr>
            <a:r>
              <a:rPr lang="pl-PL" b="1" dirty="0"/>
              <a:t>Są wymagane dla</a:t>
            </a:r>
            <a:r>
              <a:rPr lang="pl-PL" dirty="0"/>
              <a:t>: ustanowienia odrębnej własności lokalu, ustanowienia hipoteki, przeniesienia ograniczonego prawa rzeczowego ujawnionego w KW, zrzeczenia się ograniczonego prawa rzeczowego ujawnionego w KW, zmiany  treści ograniczonego prawa rzeczowego ujawnionego w KW, zmiany pierwszeństwa  ograniczonych praw rzeczowych  ujawnionych w KW.</a:t>
            </a:r>
          </a:p>
        </p:txBody>
      </p:sp>
    </p:spTree>
    <p:extLst>
      <p:ext uri="{BB962C8B-B14F-4D97-AF65-F5344CB8AC3E}">
        <p14:creationId xmlns:p14="http://schemas.microsoft.com/office/powerpoint/2010/main" val="2754972764"/>
      </p:ext>
    </p:extLst>
  </p:cSld>
  <p:clrMapOvr>
    <a:masterClrMapping/>
  </p:clrMapOvr>
  <p:transition spd="slow">
    <p:randomBar dir="vert"/>
  </p:transition>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14426</TotalTime>
  <Words>5028</Words>
  <Application>Microsoft Office PowerPoint</Application>
  <PresentationFormat>Pokaz na ekranie (4:3)</PresentationFormat>
  <Paragraphs>246</Paragraphs>
  <Slides>55</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55</vt:i4>
      </vt:variant>
    </vt:vector>
  </HeadingPairs>
  <TitlesOfParts>
    <vt:vector size="60" baseType="lpstr">
      <vt:lpstr>Arial</vt:lpstr>
      <vt:lpstr>Calibri</vt:lpstr>
      <vt:lpstr>Century Gothic</vt:lpstr>
      <vt:lpstr>Wingdings 3</vt:lpstr>
      <vt:lpstr>Smuga</vt:lpstr>
      <vt:lpstr>Elektroniczne księgi wieczyste</vt:lpstr>
      <vt:lpstr>Wprowadzenie</vt:lpstr>
      <vt:lpstr>Księga wieczysta (KW) - pojęcie</vt:lpstr>
      <vt:lpstr>Księga wieczysta</vt:lpstr>
      <vt:lpstr>Struktura Księgi Wieczystej</vt:lpstr>
      <vt:lpstr>  EKW</vt:lpstr>
      <vt:lpstr>Podstawy prawne</vt:lpstr>
      <vt:lpstr>Wpisy w księdze wieczystej</vt:lpstr>
      <vt:lpstr>Wpisy konstytutywne</vt:lpstr>
      <vt:lpstr>Wpisy deklaratoryjne</vt:lpstr>
      <vt:lpstr>Wpisy deklaratoryjne</vt:lpstr>
      <vt:lpstr>Prowadzenie ksiąg wieczystych</vt:lpstr>
      <vt:lpstr>Prowadzenie ksiąg wieczystych</vt:lpstr>
      <vt:lpstr>Wniosek o wpis</vt:lpstr>
      <vt:lpstr>Wniosek o wpis</vt:lpstr>
      <vt:lpstr>Wniosek o wpis</vt:lpstr>
      <vt:lpstr>Wpis do KW</vt:lpstr>
      <vt:lpstr>Prowadzenie ksiąg wieczystych</vt:lpstr>
      <vt:lpstr>Wpis do KW</vt:lpstr>
      <vt:lpstr>Wpis do KW</vt:lpstr>
      <vt:lpstr>Akta ksiąg wieczystych</vt:lpstr>
      <vt:lpstr>Zasady prowadzenia i ważności ksiąg wieczystych </vt:lpstr>
      <vt:lpstr>Domniemania…</vt:lpstr>
      <vt:lpstr>Zasady …</vt:lpstr>
      <vt:lpstr>Rękojmia w innej wersji…</vt:lpstr>
      <vt:lpstr>Wyłączenie rękojmi</vt:lpstr>
      <vt:lpstr>Rękojmia</vt:lpstr>
      <vt:lpstr>Rękojmia</vt:lpstr>
      <vt:lpstr>Zasady…</vt:lpstr>
      <vt:lpstr>Wpis ograniczonego prawa rzeczowego</vt:lpstr>
      <vt:lpstr>Elektroniczne KW - nowe KW (NKW)</vt:lpstr>
      <vt:lpstr>Projekt NKW - od 2003 r.</vt:lpstr>
      <vt:lpstr>CELE NKW</vt:lpstr>
      <vt:lpstr>Centralna Informacja KW</vt:lpstr>
      <vt:lpstr>Centralna Informacja KW</vt:lpstr>
      <vt:lpstr>Dostęp do Centralnej Informacji KW</vt:lpstr>
      <vt:lpstr>Dostęp do Centralnej Informacji KW</vt:lpstr>
      <vt:lpstr>Dostęp do Centralnej Informacji KW</vt:lpstr>
      <vt:lpstr>Planowane zmiany</vt:lpstr>
      <vt:lpstr>Planowane zmiany</vt:lpstr>
      <vt:lpstr>Dokumenty wydawane z KW</vt:lpstr>
      <vt:lpstr>Odpis zwykły </vt:lpstr>
      <vt:lpstr>Odpis zupełny</vt:lpstr>
      <vt:lpstr>Wyciąg (odpis z konkretnego działu lub działów) z KW</vt:lpstr>
      <vt:lpstr>Zaświadczenie o zamknięciu KW</vt:lpstr>
      <vt:lpstr>Zamknięcie KW</vt:lpstr>
      <vt:lpstr>OPŁATY</vt:lpstr>
      <vt:lpstr>Charakter dokumentów wydawanych z KW</vt:lpstr>
      <vt:lpstr>Zasady wydawania odpisów i zaświadczeń</vt:lpstr>
      <vt:lpstr>Pozostawienie wniosku bez nadania mu biegu</vt:lpstr>
      <vt:lpstr>Elektroniczna przeglądarka KW- usługa bezpłatna i obowiązująca</vt:lpstr>
      <vt:lpstr>Elektroniczny numer KW</vt:lpstr>
      <vt:lpstr>Wyszukanie KW po numerze </vt:lpstr>
      <vt:lpstr>KW</vt:lpstr>
      <vt:lpstr>Przykład E-KW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Elektroniczne postępowanie upominawcze – zwiastun automatyzacji postępowań sądowych?</dc:title>
  <dc:creator>Sylwia</dc:creator>
  <cp:lastModifiedBy>Katarzyna Tomaszewska</cp:lastModifiedBy>
  <cp:revision>812</cp:revision>
  <cp:lastPrinted>2025-03-17T14:17:02Z</cp:lastPrinted>
  <dcterms:created xsi:type="dcterms:W3CDTF">2010-01-31T19:49:00Z</dcterms:created>
  <dcterms:modified xsi:type="dcterms:W3CDTF">2025-03-18T10:28:47Z</dcterms:modified>
</cp:coreProperties>
</file>