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6" r:id="rId4"/>
    <p:sldId id="275" r:id="rId5"/>
    <p:sldId id="274" r:id="rId6"/>
    <p:sldId id="273" r:id="rId7"/>
    <p:sldId id="272" r:id="rId8"/>
    <p:sldId id="283" r:id="rId9"/>
    <p:sldId id="282" r:id="rId10"/>
    <p:sldId id="281" r:id="rId11"/>
    <p:sldId id="280" r:id="rId12"/>
    <p:sldId id="279" r:id="rId13"/>
    <p:sldId id="278" r:id="rId14"/>
    <p:sldId id="284" r:id="rId15"/>
    <p:sldId id="271" r:id="rId16"/>
    <p:sldId id="270" r:id="rId17"/>
    <p:sldId id="294" r:id="rId18"/>
    <p:sldId id="293" r:id="rId19"/>
    <p:sldId id="292" r:id="rId20"/>
    <p:sldId id="303" r:id="rId21"/>
    <p:sldId id="302" r:id="rId22"/>
    <p:sldId id="301" r:id="rId23"/>
    <p:sldId id="300" r:id="rId24"/>
    <p:sldId id="299" r:id="rId25"/>
    <p:sldId id="298" r:id="rId26"/>
    <p:sldId id="297" r:id="rId27"/>
    <p:sldId id="296" r:id="rId28"/>
    <p:sldId id="295" r:id="rId29"/>
    <p:sldId id="291" r:id="rId30"/>
    <p:sldId id="268" r:id="rId31"/>
    <p:sldId id="258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Elektroniczne postępowanie administracyjne 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833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ctr">
              <a:lnSpc>
                <a:spcPct val="115000"/>
              </a:lnSpc>
              <a:buNone/>
            </a:pPr>
            <a:r>
              <a:rPr lang="pl-PL" sz="2200" b="1" dirty="0">
                <a:solidFill>
                  <a:prstClr val="black"/>
                </a:solidFill>
                <a:latin typeface="Cambria"/>
                <a:ea typeface="Calibri"/>
                <a:cs typeface="Times New Roman"/>
              </a:rPr>
              <a:t>STOSOWANIE ŚKE W POSTĘPOWANIU </a:t>
            </a:r>
            <a:r>
              <a:rPr lang="pl-PL" sz="2200" b="1" dirty="0" smtClean="0">
                <a:solidFill>
                  <a:prstClr val="black"/>
                </a:solidFill>
                <a:latin typeface="Cambria"/>
                <a:ea typeface="Calibri"/>
                <a:cs typeface="Times New Roman"/>
              </a:rPr>
              <a:t>ADMINISTRACYJNYM</a:t>
            </a:r>
            <a:endParaRPr lang="pl-PL" sz="2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buNone/>
            </a:pP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sz="2000" b="1" dirty="0">
                <a:latin typeface="Cambria"/>
                <a:ea typeface="Calibri"/>
                <a:cs typeface="Times New Roman"/>
              </a:rPr>
              <a:t>Potwierdzenie odbioru. Doręczenie w formie dokumentu elektronicznego – 2</a:t>
            </a:r>
            <a:endParaRPr lang="pl-PL" sz="1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sz="2000" dirty="0">
                <a:latin typeface="Cambria"/>
                <a:ea typeface="Calibri"/>
                <a:cs typeface="Times New Roman"/>
              </a:rPr>
              <a:t>§  8.  W przypadku uznania pisma w formie dokumentu elektronicznego za doręczone na podstawie § 6 </a:t>
            </a:r>
            <a:r>
              <a:rPr lang="pl-PL" sz="2000" b="1" dirty="0">
                <a:latin typeface="Cambria"/>
                <a:ea typeface="Calibri"/>
                <a:cs typeface="Times New Roman"/>
              </a:rPr>
              <a:t>organ administracji publicznej umożliwia adresatowi pisma dostęp do treści pisma w formie dokumentu elektronicznego przez okres co najmniej 3 miesięcy od dnia uznania pisma w formie dokumentu elektronicznego za doręczone</a:t>
            </a:r>
            <a:r>
              <a:rPr lang="pl-PL" sz="2000" dirty="0">
                <a:latin typeface="Cambria"/>
                <a:ea typeface="Calibri"/>
                <a:cs typeface="Times New Roman"/>
              </a:rPr>
              <a:t> oraz </a:t>
            </a:r>
            <a:r>
              <a:rPr lang="pl-PL" sz="2000" b="1" dirty="0">
                <a:latin typeface="Cambria"/>
                <a:ea typeface="Calibri"/>
                <a:cs typeface="Times New Roman"/>
              </a:rPr>
              <a:t>do informacji o dacie uznania pisma za doręczone i datach wysłania zawiadomień, o których mowa w § 4 i 5, w swoim systemie teleinformatycznym</a:t>
            </a:r>
            <a:r>
              <a:rPr lang="pl-PL" sz="2000" dirty="0">
                <a:latin typeface="Cambria"/>
                <a:ea typeface="Calibri"/>
                <a:cs typeface="Times New Roman"/>
              </a:rPr>
              <a:t>.</a:t>
            </a:r>
            <a:endParaRPr lang="pl-PL" sz="1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sz="2000" dirty="0">
                <a:latin typeface="Cambria"/>
                <a:ea typeface="Calibri"/>
                <a:cs typeface="Times New Roman"/>
              </a:rPr>
              <a:t>§  9. 	Warunki techniczne i organizacyjne doręczenia pisma w formie dokumentu elektronicznego określają przepisy ustawy, o której mowa w § 4 pkt 3.</a:t>
            </a:r>
            <a:endParaRPr lang="pl-PL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000" dirty="0">
                <a:latin typeface="Cambria"/>
                <a:ea typeface="Calibri"/>
                <a:cs typeface="Times New Roman"/>
              </a:rPr>
              <a:t>§  10. 	</a:t>
            </a:r>
            <a:r>
              <a:rPr lang="pl-PL" sz="2000" b="1" dirty="0">
                <a:latin typeface="Cambria"/>
                <a:ea typeface="Calibri"/>
                <a:cs typeface="Times New Roman"/>
              </a:rPr>
              <a:t>Doręczenie pisma w formie dokumentu elektronicznego do podmiotu publicznego w rozumieniu przepisów ustawy</a:t>
            </a:r>
            <a:r>
              <a:rPr lang="pl-PL" sz="2000" dirty="0">
                <a:latin typeface="Cambria"/>
                <a:ea typeface="Calibri"/>
                <a:cs typeface="Times New Roman"/>
              </a:rPr>
              <a:t>, o której mowa w § 4 pkt 3, </a:t>
            </a:r>
            <a:r>
              <a:rPr lang="pl-PL" sz="2000" b="1" dirty="0">
                <a:latin typeface="Cambria"/>
                <a:ea typeface="Calibri"/>
                <a:cs typeface="Times New Roman"/>
              </a:rPr>
              <a:t>następuje przez elektroniczną skrzynkę podawczą tego podmiotu, w sposób określony w tej ustawie. – G2G</a:t>
            </a:r>
            <a:endParaRPr lang="pl-PL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000" dirty="0">
                <a:latin typeface="Cambria"/>
                <a:ea typeface="Calibri"/>
                <a:cs typeface="Times New Roman"/>
              </a:rPr>
              <a:t>(art. 46 kpa)</a:t>
            </a:r>
            <a:endParaRPr lang="pl-PL" sz="1800" dirty="0"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buNone/>
            </a:pP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9774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ctr">
              <a:lnSpc>
                <a:spcPct val="115000"/>
              </a:lnSpc>
              <a:buNone/>
            </a:pPr>
            <a:r>
              <a:rPr lang="pl-PL" sz="2200" b="1" dirty="0">
                <a:solidFill>
                  <a:prstClr val="black"/>
                </a:solidFill>
                <a:latin typeface="Cambria"/>
                <a:ea typeface="Calibri"/>
                <a:cs typeface="Times New Roman"/>
              </a:rPr>
              <a:t>STOSOWANIE ŚKE W POSTĘPOWANIU ADMINISTRACYJNYM</a:t>
            </a: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Wezwane – cz. 1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 administracji publicznej może wzywać osoby do udziału w podejmowanych czynnościach i do złożenia wyjaśnień lub zeznań</a:t>
            </a:r>
            <a:r>
              <a:rPr lang="pl-PL" dirty="0">
                <a:latin typeface="Cambria"/>
                <a:ea typeface="Calibri"/>
                <a:cs typeface="Times New Roman"/>
              </a:rPr>
              <a:t> osobiście, przez pełnomocnika, na piśmie lub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formie dokumentu elektronicznego</a:t>
            </a:r>
            <a:r>
              <a:rPr lang="pl-PL" dirty="0">
                <a:latin typeface="Cambria"/>
                <a:ea typeface="Calibri"/>
                <a:cs typeface="Times New Roman"/>
              </a:rPr>
              <a:t>, jeżeli jest to niezbędne dla rozstrzygnięcia sprawy lub dla wykonywania czynności urzędowych.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50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9774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ctr">
              <a:lnSpc>
                <a:spcPct val="115000"/>
              </a:lnSpc>
              <a:buNone/>
            </a:pPr>
            <a:r>
              <a:rPr lang="pl-PL" sz="2200" b="1" dirty="0">
                <a:solidFill>
                  <a:prstClr val="black"/>
                </a:solidFill>
                <a:latin typeface="Cambria"/>
                <a:ea typeface="Calibri"/>
                <a:cs typeface="Times New Roman"/>
              </a:rPr>
              <a:t>STOSOWANIE ŚKE W POSTĘPOWANIU ADMINISTRACYJNYM</a:t>
            </a: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Wezwane – cz. 2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W wezwaniu należy wskazać: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4)	</a:t>
            </a:r>
            <a:r>
              <a:rPr lang="pl-PL" b="1" dirty="0">
                <a:latin typeface="Cambria"/>
                <a:ea typeface="Calibri"/>
                <a:cs typeface="Times New Roman"/>
              </a:rPr>
              <a:t>czy wezwany powinien </a:t>
            </a:r>
            <a:r>
              <a:rPr lang="pl-PL" dirty="0">
                <a:latin typeface="Cambria"/>
                <a:ea typeface="Calibri"/>
                <a:cs typeface="Times New Roman"/>
              </a:rPr>
              <a:t>się stawić osobiście lub przez pełnomocnika, </a:t>
            </a:r>
            <a:r>
              <a:rPr lang="pl-PL" b="1" dirty="0">
                <a:latin typeface="Cambria"/>
                <a:ea typeface="Calibri"/>
                <a:cs typeface="Times New Roman"/>
              </a:rPr>
              <a:t>czy też może złożyć wyjaśnienie lub zeznanie </a:t>
            </a:r>
            <a:r>
              <a:rPr lang="pl-PL" dirty="0">
                <a:latin typeface="Cambria"/>
                <a:ea typeface="Calibri"/>
                <a:cs typeface="Times New Roman"/>
              </a:rPr>
              <a:t>na piśmie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lub w formie dokumentu elektronicznego;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2. </a:t>
            </a:r>
            <a:r>
              <a:rPr lang="pl-PL" b="1" dirty="0">
                <a:latin typeface="Cambria"/>
                <a:ea typeface="Calibri"/>
                <a:cs typeface="Times New Roman"/>
              </a:rPr>
              <a:t>	Wezwanie powinno być opatrzone</a:t>
            </a:r>
            <a:r>
              <a:rPr lang="pl-PL" dirty="0">
                <a:latin typeface="Cambria"/>
                <a:ea typeface="Calibri"/>
                <a:cs typeface="Times New Roman"/>
              </a:rPr>
              <a:t> podpisem pracownika organu wzywającego, z podaniem imienia, nazwiska i stanowiska służbowego podpisującego lub, jeżeli dokonywane jest z użyciem dokumentu elektronicznego,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powinno być opatrzone kwalifikowanym podpisem elektronicznym.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54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9774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 algn="ctr">
              <a:lnSpc>
                <a:spcPct val="115000"/>
              </a:lnSpc>
              <a:buNone/>
            </a:pPr>
            <a:r>
              <a:rPr lang="pl-PL" sz="2200" b="1" dirty="0">
                <a:solidFill>
                  <a:prstClr val="black"/>
                </a:solidFill>
                <a:latin typeface="Cambria"/>
                <a:ea typeface="Calibri"/>
                <a:cs typeface="Times New Roman"/>
              </a:rPr>
              <a:t>STOSOWANIE ŚKE W POSTĘPOWANIU ADMINISTRACYJNYM</a:t>
            </a: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pl-PL" sz="2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000" b="1" dirty="0">
                <a:latin typeface="Cambria"/>
                <a:ea typeface="Calibri"/>
                <a:cs typeface="Times New Roman"/>
              </a:rPr>
              <a:t>Wezwanie na rozprawę</a:t>
            </a:r>
            <a:endParaRPr lang="pl-PL" sz="1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sz="2000" dirty="0">
                <a:latin typeface="Cambria"/>
                <a:ea typeface="Calibri"/>
                <a:cs typeface="Times New Roman"/>
              </a:rPr>
              <a:t>§  2. 	Stronom, świadkom, biegłym oraz państwowym i samorządowym jednostkom organizacyjnym, organizacjom i innym osobom, wezwanym do udziału w rozprawie, </a:t>
            </a:r>
            <a:r>
              <a:rPr lang="pl-PL" sz="2000" b="1" dirty="0">
                <a:latin typeface="Cambria"/>
                <a:ea typeface="Calibri"/>
                <a:cs typeface="Times New Roman"/>
              </a:rPr>
              <a:t>doręcza się wezwanie</a:t>
            </a:r>
            <a:r>
              <a:rPr lang="pl-PL" sz="2000" dirty="0">
                <a:latin typeface="Cambria"/>
                <a:ea typeface="Calibri"/>
                <a:cs typeface="Times New Roman"/>
              </a:rPr>
              <a:t> na piśmie lub </a:t>
            </a:r>
            <a:r>
              <a:rPr lang="pl-PL" sz="2000" b="1" dirty="0">
                <a:latin typeface="Cambria"/>
                <a:ea typeface="Calibri"/>
                <a:cs typeface="Times New Roman"/>
              </a:rPr>
              <a:t>w formie dokumentu elektronicznego.</a:t>
            </a:r>
            <a:endParaRPr lang="pl-PL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000" dirty="0">
                <a:latin typeface="Cambria"/>
                <a:ea typeface="Calibri"/>
                <a:cs typeface="Times New Roman"/>
              </a:rPr>
              <a:t>§  3. 	</a:t>
            </a:r>
            <a:r>
              <a:rPr lang="pl-PL" sz="2000" b="1" dirty="0">
                <a:latin typeface="Cambria"/>
                <a:ea typeface="Calibri"/>
                <a:cs typeface="Times New Roman"/>
              </a:rPr>
              <a:t>Jeżeli zachodzi prawdopodobieństwo, że oprócz wezwanych stron, uczestniczących w postępowaniu, mogą być jeszcze w sprawie inne strony, nieznane organowi administracji publicznej</a:t>
            </a:r>
            <a:r>
              <a:rPr lang="pl-PL" sz="2000" dirty="0">
                <a:latin typeface="Cambria"/>
                <a:ea typeface="Calibri"/>
                <a:cs typeface="Times New Roman"/>
              </a:rPr>
              <a:t>, należy ponadto o terminie, miejscu i przedmiocie rozprawy ogłosić w formie publicznego obwieszczenia, w innej formie publicznego ogłoszenia zwyczajowo przyjętej w danej miejscowości lub </a:t>
            </a:r>
            <a:r>
              <a:rPr lang="pl-PL" sz="2000" b="1" dirty="0">
                <a:latin typeface="Cambria"/>
                <a:ea typeface="Calibri"/>
                <a:cs typeface="Times New Roman"/>
              </a:rPr>
              <a:t>przez udostępnienie zawiadomienia w Biuletynie Informacji Publicznej na stronie podmiotowej właściwego organu administracji publicznej.</a:t>
            </a:r>
            <a:endParaRPr lang="pl-PL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000" dirty="0">
                <a:latin typeface="Cambria"/>
                <a:ea typeface="Calibri"/>
                <a:cs typeface="Times New Roman"/>
              </a:rPr>
              <a:t>(art. 91 kpa)</a:t>
            </a:r>
            <a:endParaRPr lang="pl-PL" sz="1800" dirty="0"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9774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ctr">
              <a:lnSpc>
                <a:spcPct val="115000"/>
              </a:lnSpc>
              <a:buNone/>
            </a:pPr>
            <a:r>
              <a:rPr lang="pl-PL" sz="2200" b="1" dirty="0">
                <a:solidFill>
                  <a:prstClr val="black"/>
                </a:solidFill>
                <a:latin typeface="Cambria"/>
                <a:ea typeface="Calibri"/>
                <a:cs typeface="Times New Roman"/>
              </a:rPr>
              <a:t>STOSOWANIE ŚKE W POSTĘPOWANIU ADMINISTRACYJNYM</a:t>
            </a: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G2G - Przekazanie danych kontaktowych uczestników mediacji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Organ administracji publicznej niezwłocznie przekazuje mediatorowi</a:t>
            </a:r>
            <a:r>
              <a:rPr lang="pl-PL" dirty="0">
                <a:latin typeface="Cambria"/>
                <a:ea typeface="Calibri"/>
                <a:cs typeface="Times New Roman"/>
              </a:rPr>
              <a:t> dane kontaktowe </a:t>
            </a:r>
            <a:r>
              <a:rPr lang="pl-PL" b="1" dirty="0">
                <a:latin typeface="Cambria"/>
                <a:ea typeface="Calibri"/>
                <a:cs typeface="Times New Roman"/>
              </a:rPr>
              <a:t>uczestników mediacji</a:t>
            </a:r>
            <a:r>
              <a:rPr lang="pl-PL" dirty="0">
                <a:latin typeface="Cambria"/>
                <a:ea typeface="Calibri"/>
                <a:cs typeface="Times New Roman"/>
              </a:rPr>
              <a:t> oraz ich pełnomocników,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szczególności numery telefonów i adresy poczty elektronicznej, jeżeli je posiada.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96h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5956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algn="ctr">
              <a:lnSpc>
                <a:spcPct val="115000"/>
              </a:lnSpc>
              <a:buNone/>
            </a:pPr>
            <a:r>
              <a:rPr lang="pl-PL" sz="2200" b="1" dirty="0">
                <a:solidFill>
                  <a:prstClr val="black"/>
                </a:solidFill>
                <a:latin typeface="Cambria"/>
                <a:ea typeface="Calibri"/>
                <a:cs typeface="Times New Roman"/>
              </a:rPr>
              <a:t>STOSOWANIE ŚKE W POSTĘPOWANIU ADMINISTRACYJNYM</a:t>
            </a: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Doręczenie postępowania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Postanowienia</a:t>
            </a:r>
            <a:r>
              <a:rPr lang="pl-PL" dirty="0">
                <a:latin typeface="Cambria"/>
                <a:ea typeface="Calibri"/>
                <a:cs typeface="Times New Roman"/>
              </a:rPr>
              <a:t>, od których służy stronom zażalenie lub skarga do sądu administracyjnego,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doręcza się na piśmie lub za pomocą środków komunikacji elektronicznej.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125 kpa) </a:t>
            </a:r>
            <a:endParaRPr lang="pl-PL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3530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CZAS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Określanie terminów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5.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Termin uważa się za zachowany, jeżeli przed jego upływem pismo zostało:</a:t>
            </a:r>
            <a:endParaRPr lang="pl-PL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arenR"/>
            </a:pPr>
            <a:r>
              <a:rPr lang="pl-PL" b="1" dirty="0">
                <a:latin typeface="Cambria"/>
                <a:ea typeface="Calibri"/>
                <a:cs typeface="Times New Roman"/>
              </a:rPr>
              <a:t>wysłane w formie dokumentu elektronicznego do organu administracji publicznej</a:t>
            </a:r>
            <a:r>
              <a:rPr lang="pl-PL" dirty="0">
                <a:latin typeface="Cambria"/>
                <a:ea typeface="Calibri"/>
                <a:cs typeface="Times New Roman"/>
              </a:rPr>
              <a:t>, a nadawca otrzymał urzędowe poświadczenie odbioru;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57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Wszczęcie postępowania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3a.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Datą wszczęcia postępowania na żądanie strony wniesione drogą elektroniczną jest dzień wprowadzenia żądania do systemu teleinformatycznego organu administracji publicznej.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61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3530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DOKUMENTACJA PRZECHOWYWANA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pl-PL" b="1" dirty="0" smtClean="0">
              <a:latin typeface="Cambria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OAP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 może żądać zaświadczeń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 administracji publicznej nie może żądać zaświadczenia ani oświadczenia na potwierdzenie faktów lub stanu prawnego, jeżeli: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	możliwe są do ustalenia przez organ na podstawie: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a)	posiadanych przez niego ewidencji, rejestrów lub innych danych,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b)	</a:t>
            </a:r>
            <a:r>
              <a:rPr lang="pl-PL" b="1" dirty="0">
                <a:latin typeface="Cambria"/>
                <a:ea typeface="Calibri"/>
                <a:cs typeface="Times New Roman"/>
              </a:rPr>
              <a:t>rejestrów publicznych posiadanych przez inne podmioty publiczne, do których organ ma dostęp w drodze elektronicznej </a:t>
            </a:r>
            <a:r>
              <a:rPr lang="pl-PL" dirty="0">
                <a:latin typeface="Cambria"/>
                <a:ea typeface="Calibri"/>
                <a:cs typeface="Times New Roman"/>
              </a:rPr>
              <a:t>na zasadach określonych w przepisach ustawy z dnia 17 lutego 2005 r. o informatyzacji działalności podmiotów realizujących zadania publiczne,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220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1236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DOKUMENTACJA PRZECHOWYWANA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Metryka sprawy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W aktach sprawy zakłada się metrykę sprawy</a:t>
            </a:r>
            <a:r>
              <a:rPr lang="pl-PL" dirty="0">
                <a:latin typeface="Cambria"/>
                <a:ea typeface="Calibri"/>
                <a:cs typeface="Times New Roman"/>
              </a:rPr>
              <a:t> w formie pisemnej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lub elektronicznej.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2. 	W </a:t>
            </a:r>
            <a:r>
              <a:rPr lang="pl-PL" b="1" dirty="0">
                <a:latin typeface="Cambria"/>
                <a:ea typeface="Calibri"/>
                <a:cs typeface="Times New Roman"/>
              </a:rPr>
              <a:t>treści metryki sprawy wskazuje się </a:t>
            </a:r>
            <a:r>
              <a:rPr lang="pl-PL" dirty="0">
                <a:latin typeface="Cambria"/>
                <a:ea typeface="Calibri"/>
                <a:cs typeface="Times New Roman"/>
              </a:rPr>
              <a:t>wszystkie osoby, które uczestniczyły w podejmowaniu czynności w postępowaniu administracyjnym oraz określa się wszystkie podejmowane przez te osoby czynności </a:t>
            </a:r>
            <a:r>
              <a:rPr lang="pl-PL" b="1" dirty="0">
                <a:latin typeface="Cambria"/>
                <a:ea typeface="Calibri"/>
                <a:cs typeface="Times New Roman"/>
              </a:rPr>
              <a:t>wraz z odpowiednim odesłaniem do dokumentów zachowanych w formie pisemnej lub elektronicznej określających te czynności.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66a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1236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DOKUMENTACJA PRZECHOWYWANA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Adnotacje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Czynności organu administracji publicznej, z których nie sporządza się protokołu, a które mają znaczenie dla sprawy lub toku postępowania, utrwala się w aktach w formie adnotacji podpisanej przez pracownika, który dokonał tych czynności.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2.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Adnotacja może być sporządzona w formie dokumentu elektronicznego.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72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1236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b="1" dirty="0"/>
              <a:t>ZASADY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Zasada pisemności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§  1.  </a:t>
            </a:r>
            <a:r>
              <a:rPr lang="pl-PL" b="1" dirty="0"/>
              <a:t>Sprawy należy załatwiać</a:t>
            </a:r>
            <a:r>
              <a:rPr lang="pl-PL" dirty="0"/>
              <a:t> w formie pisemnej lub </a:t>
            </a:r>
            <a:r>
              <a:rPr lang="pl-PL" b="1" dirty="0"/>
              <a:t>w formie dokumentu elektronicznego w rozumieniu przepisów ustawy z dnia 17 lutego 2005 r. o informatyzacji działalności podmiotów realizujących zadania publiczne doręczanego środkami komunikacji elektronicznej.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14 § 1 kpa)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Doręczenie decyzji</a:t>
            </a:r>
          </a:p>
          <a:p>
            <a:pPr marL="0" indent="0">
              <a:buNone/>
            </a:pPr>
            <a:r>
              <a:rPr lang="pl-PL" dirty="0"/>
              <a:t>§  1. 	Decyzję doręcza się stronom na piśmie lub </a:t>
            </a:r>
            <a:r>
              <a:rPr lang="pl-PL" b="1" dirty="0"/>
              <a:t>za pomocą środków komunikacji elektronicznej.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109 kpa)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3530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9715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DOKUMENTACJA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Pełnomocnictwo: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2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Pełnomocnictwo</a:t>
            </a:r>
            <a:r>
              <a:rPr lang="pl-PL" dirty="0">
                <a:latin typeface="Cambria"/>
                <a:ea typeface="Calibri"/>
                <a:cs typeface="Times New Roman"/>
              </a:rPr>
              <a:t> powinno być udzielone na piśmie,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formie dokumentu elektronicznego</a:t>
            </a:r>
            <a:r>
              <a:rPr lang="pl-PL" dirty="0">
                <a:latin typeface="Cambria"/>
                <a:ea typeface="Calibri"/>
                <a:cs typeface="Times New Roman"/>
              </a:rPr>
              <a:t> lub zgłoszone do protokołu.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2a.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Pełnomocnictwo w formie dokumentu elektronicznego powinno być opatrzone kwalifikowanym podpisem elektronicznym albo podpisem potwierdzonym profilem zaufanym </a:t>
            </a:r>
            <a:r>
              <a:rPr lang="pl-PL" b="1" dirty="0" err="1">
                <a:latin typeface="Cambria"/>
                <a:ea typeface="Calibri"/>
                <a:cs typeface="Times New Roman"/>
              </a:rPr>
              <a:t>ePUAP</a:t>
            </a:r>
            <a:r>
              <a:rPr lang="pl-PL" b="1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3a.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odpis pełnomocnictwa lub odpisy innych dokumentów wykazujących umocowanie</a:t>
            </a:r>
            <a:r>
              <a:rPr lang="pl-PL" dirty="0">
                <a:latin typeface="Cambria"/>
                <a:ea typeface="Calibri"/>
                <a:cs typeface="Times New Roman"/>
              </a:rPr>
              <a:t> zostały sporządzone w formie dokumentu </a:t>
            </a:r>
            <a:r>
              <a:rPr lang="pl-PL" b="1" dirty="0">
                <a:latin typeface="Cambria"/>
                <a:ea typeface="Calibri"/>
                <a:cs typeface="Times New Roman"/>
              </a:rPr>
              <a:t>elektronicznego,</a:t>
            </a:r>
            <a:r>
              <a:rPr lang="pl-PL" dirty="0">
                <a:latin typeface="Cambria"/>
                <a:ea typeface="Calibri"/>
                <a:cs typeface="Times New Roman"/>
              </a:rPr>
              <a:t> ich uwierzytelnienia, o którym mowa w § 3, dokonuje się,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opatrując odpisy kwalifikowanym podpisem elektronicznym albo podpisem potwierdzonym profilem zaufanym </a:t>
            </a:r>
            <a:r>
              <a:rPr lang="pl-PL" b="1" dirty="0" err="1">
                <a:latin typeface="Cambria"/>
                <a:ea typeface="Calibri"/>
                <a:cs typeface="Times New Roman"/>
              </a:rPr>
              <a:t>ePUAP</a:t>
            </a:r>
            <a:r>
              <a:rPr lang="pl-PL" b="1" dirty="0">
                <a:latin typeface="Cambria"/>
                <a:ea typeface="Calibri"/>
                <a:cs typeface="Times New Roman"/>
              </a:rPr>
              <a:t>.</a:t>
            </a:r>
            <a:r>
              <a:rPr lang="pl-PL" dirty="0">
                <a:latin typeface="Cambria"/>
                <a:ea typeface="Calibri"/>
                <a:cs typeface="Times New Roman"/>
              </a:rPr>
              <a:t> Odpisy pełnomocnictwa lub odpisy innych dokumentów wykazujących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umocowanie uwierzytelniane elektronicznie są sporządzane w formatach danych określonych w przepisach wydanych na podstawie art. 18 pkt 1 ustawy z dnia 17 lutego 2005 r. o informatyzacji działalności podmiotów realizujących zadania publiczne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33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680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DOKUMENTACJA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Przekazanie dokumentów elektronicznych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3.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strona lub inny uczestnik postępowania nie może uzyskać w formie dokumentu elektronicznego zaświadczenia wymaganego do potwierdzenia faktów lub stanu prawnego lub innego dokumentu</a:t>
            </a:r>
            <a:r>
              <a:rPr lang="pl-PL" dirty="0">
                <a:latin typeface="Cambria"/>
                <a:ea typeface="Calibri"/>
                <a:cs typeface="Times New Roman"/>
              </a:rPr>
              <a:t> wydanego przez podmiot publiczny w rozumieniu ustawy z dnia 17 lutego 2005 r. o informatyzacji działalności podmiotów realizujących zadania publiczne, </a:t>
            </a:r>
            <a:r>
              <a:rPr lang="pl-PL" b="1" dirty="0">
                <a:latin typeface="Cambria"/>
                <a:ea typeface="Calibri"/>
                <a:cs typeface="Times New Roman"/>
              </a:rPr>
              <a:t>jak również potwierdzenia uiszczenia opłat i kosztów postępowania, strona lub inny uczestnik postępowania może złożyć elektroniczną kopię takiego dokumentu, po uwierzytelnieniu jej przez wnoszącego, przy użyciu kwalifikowanego podpisu elektronicznego lub podpisu potwierdzonego profilem zaufanym </a:t>
            </a:r>
            <a:r>
              <a:rPr lang="pl-PL" b="1" dirty="0" err="1">
                <a:latin typeface="Cambria"/>
                <a:ea typeface="Calibri"/>
                <a:cs typeface="Times New Roman"/>
              </a:rPr>
              <a:t>ePUAP</a:t>
            </a:r>
            <a:r>
              <a:rPr lang="pl-PL" b="1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220 kpa)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680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DOKUMENTACJA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Ponaglenie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§  3.  Ponaglenie wnosi się: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 organu wyższego stopnia za pośrednictwem organu prowadzącego postępowanie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do organu prowadzącego postępowanie - jeżeli nie ma organu wyższego stopnia.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4.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 prowadzący postępowanie jest obowiązany przekazać ponaglenie organowi wyższego stopnia bez zbędnej zwłoki,</a:t>
            </a:r>
            <a:r>
              <a:rPr lang="pl-PL" dirty="0">
                <a:latin typeface="Cambria"/>
                <a:ea typeface="Calibri"/>
                <a:cs typeface="Times New Roman"/>
              </a:rPr>
              <a:t> nie później niż w terminie siedmiu dni od dnia jego otrzymania.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 przekazuje ponaglenie wraz z niezbędnymi odpisami akt sprawy. Odpisy mogą zostać sporządzone w formie dokumentu elektronicznego. </a:t>
            </a:r>
            <a:r>
              <a:rPr lang="pl-PL" dirty="0">
                <a:latin typeface="Cambria"/>
                <a:ea typeface="Calibri"/>
                <a:cs typeface="Times New Roman"/>
              </a:rPr>
              <a:t>Przekazując ponaglenie, organ jest obowiązany ustosunkować się do niego.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680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DOKUMENTACJA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2a.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odpis dokumentu został sporządzony w formie dokumentu elektronicznego</a:t>
            </a:r>
            <a:r>
              <a:rPr lang="pl-PL" dirty="0">
                <a:latin typeface="Cambria"/>
                <a:ea typeface="Calibri"/>
                <a:cs typeface="Times New Roman"/>
              </a:rPr>
              <a:t>, poświadczenie jego zgodności z oryginałem, o którym mowa w § 2, dokonuje się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przy użyciu kwalifikowanego podpisu elektronicznego albo podpisu potwierdzonego profilem zaufanym </a:t>
            </a:r>
            <a:r>
              <a:rPr lang="pl-PL" b="1" dirty="0" err="1">
                <a:latin typeface="Cambria"/>
                <a:ea typeface="Calibri"/>
                <a:cs typeface="Times New Roman"/>
              </a:rPr>
              <a:t>ePUAP</a:t>
            </a:r>
            <a:r>
              <a:rPr lang="pl-PL" b="1" dirty="0">
                <a:latin typeface="Cambria"/>
                <a:ea typeface="Calibri"/>
                <a:cs typeface="Times New Roman"/>
              </a:rPr>
              <a:t>.</a:t>
            </a:r>
            <a:r>
              <a:rPr lang="pl-PL" dirty="0">
                <a:latin typeface="Cambria"/>
                <a:ea typeface="Calibri"/>
                <a:cs typeface="Times New Roman"/>
              </a:rPr>
              <a:t> Odpisy dokumentów poświadczane elektronicznie sporządzane są w formatach danych określonych w przepisach wydanych na podstawie art. 18 pkt 1 ustawy z dnia 17 lutego 2005 r. o informatyzacji działalności podmiotów realizujących zadania publiczne.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76a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680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DOKUMENTACJA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Decyzja administracyjna: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Decyzja zawiera: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  8</a:t>
            </a:r>
            <a:r>
              <a:rPr lang="pl-PL" dirty="0">
                <a:latin typeface="Cambria"/>
                <a:ea typeface="Calibri"/>
                <a:cs typeface="Times New Roman"/>
              </a:rPr>
              <a:t>)	</a:t>
            </a:r>
            <a:r>
              <a:rPr lang="pl-PL" b="1" dirty="0">
                <a:latin typeface="Cambria"/>
                <a:ea typeface="Calibri"/>
                <a:cs typeface="Times New Roman"/>
              </a:rPr>
              <a:t>podpis </a:t>
            </a:r>
            <a:r>
              <a:rPr lang="pl-PL" dirty="0">
                <a:latin typeface="Cambria"/>
                <a:ea typeface="Calibri"/>
                <a:cs typeface="Times New Roman"/>
              </a:rPr>
              <a:t>z podaniem imienia i nazwiska oraz stanowiska służbowego pracownika organu upoważnionego do wydania decyzji, </a:t>
            </a:r>
            <a:r>
              <a:rPr lang="pl-PL" b="1" dirty="0">
                <a:latin typeface="Cambria"/>
                <a:ea typeface="Calibri"/>
                <a:cs typeface="Times New Roman"/>
              </a:rPr>
              <a:t>a jeżeli decyzja wydana została w formie dokumentu elektronicznego - kwalifikowany podpis elektroniczny;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107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6808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DOKUMENTACJA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Decyzja organu odwoławczego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4.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przepisy przewidują wydanie decyzji</a:t>
            </a:r>
            <a:r>
              <a:rPr lang="pl-PL" dirty="0">
                <a:latin typeface="Cambria"/>
                <a:ea typeface="Calibri"/>
                <a:cs typeface="Times New Roman"/>
              </a:rPr>
              <a:t> na blankiecie urzędowym,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tym za pomocą środków komunikacji elektronicznej, a istnieją podstawy do zmiany zaskarżonej decyzji</a:t>
            </a:r>
            <a:r>
              <a:rPr lang="pl-PL" dirty="0">
                <a:latin typeface="Cambria"/>
                <a:ea typeface="Calibri"/>
                <a:cs typeface="Times New Roman"/>
              </a:rPr>
              <a:t>, organ odwoławczy </a:t>
            </a:r>
            <a:r>
              <a:rPr lang="pl-PL" b="1" dirty="0">
                <a:latin typeface="Cambria"/>
                <a:ea typeface="Calibri"/>
                <a:cs typeface="Times New Roman"/>
              </a:rPr>
              <a:t>uchyla decyzję i zobowiązuje organ pierwszej instancji do wydania decyzji o określonej treści.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6808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DOKUMENTACJA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Postanowienie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Postanowienie powinno zawierać</a:t>
            </a:r>
            <a:r>
              <a:rPr lang="pl-PL" dirty="0">
                <a:latin typeface="Cambria"/>
                <a:ea typeface="Calibri"/>
                <a:cs typeface="Times New Roman"/>
              </a:rPr>
              <a:t>: oznaczenie organu administracji publicznej, datę jego wydania, oznaczenie strony lub stron albo innych osób biorących udział w postępowaniu, powołanie podstawy prawnej, rozstrzygnięcie, pouczenie, czy i w jakim trybie służy na nie zażalenie lub skarga do sądu administracyjnego,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oraz podpis</a:t>
            </a:r>
            <a:r>
              <a:rPr lang="pl-PL" dirty="0">
                <a:latin typeface="Cambria"/>
                <a:ea typeface="Calibri"/>
                <a:cs typeface="Times New Roman"/>
              </a:rPr>
              <a:t> z podaniem imienia i nazwiska oraz stanowiska służbowego osoby upoważnionej do jego wydania lub,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postanowienie wydane zostało w formie dokumentu elektronicznego, powinno być opatrzone kwalifikowanym podpisem elektronicznym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124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6808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DOKUMENTACJA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Ugoda administracyjna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Ugodę sporządza upoważniony pracownik organu administracji publicznej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formie pisemnej lub dokumentu elektronicznego</a:t>
            </a:r>
            <a:r>
              <a:rPr lang="pl-PL" dirty="0">
                <a:latin typeface="Cambria"/>
                <a:ea typeface="Calibri"/>
                <a:cs typeface="Times New Roman"/>
              </a:rPr>
              <a:t>, na podstawie zgodnych oświadczeń stron. Jeżeli ugoda jest sporządzana w formie pisemnej, oświadczenia składa się przed upoważnionym pracownikiem organu.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1a. 	Ugoda zawiera: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      1</a:t>
            </a:r>
            <a:r>
              <a:rPr lang="pl-PL" dirty="0">
                <a:latin typeface="Cambria"/>
                <a:ea typeface="Calibri"/>
                <a:cs typeface="Times New Roman"/>
              </a:rPr>
              <a:t>)	oznaczenie organu administracji publicznej, przed którym ugoda została zawarta, i stron postępowania;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       2</a:t>
            </a:r>
            <a:r>
              <a:rPr lang="pl-PL" dirty="0">
                <a:latin typeface="Cambria"/>
                <a:ea typeface="Calibri"/>
                <a:cs typeface="Times New Roman"/>
              </a:rPr>
              <a:t>)	datę sporządzenia ugody;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       3</a:t>
            </a:r>
            <a:r>
              <a:rPr lang="pl-PL" dirty="0">
                <a:latin typeface="Cambria"/>
                <a:ea typeface="Calibri"/>
                <a:cs typeface="Times New Roman"/>
              </a:rPr>
              <a:t>)	przedmiot i treść ugody;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       4</a:t>
            </a:r>
            <a:r>
              <a:rPr lang="pl-PL" dirty="0">
                <a:latin typeface="Cambria"/>
                <a:ea typeface="Calibri"/>
                <a:cs typeface="Times New Roman"/>
              </a:rPr>
              <a:t>)	podpisy stron oraz podpis upoważnionego pracownika organu administracji publicznej z podaniem imienia, nazwiska i stanowiska służbowego, a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ugoda została zawarta w formie dokumentu elektronicznego - kwalifikowane podpisy elektroniczne stron oraz upoważnionego pracownika organu administracji publicznej.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2. 	Przed podpisaniem ugody upoważniony pracownik organu administracji publicznej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odczytuje stronom jej treść, chyba że ugoda została sporządzona w formie dokumentu elektronicznego</a:t>
            </a:r>
            <a:r>
              <a:rPr lang="pl-PL" dirty="0">
                <a:latin typeface="Cambria"/>
                <a:ea typeface="Calibri"/>
                <a:cs typeface="Times New Roman"/>
              </a:rPr>
              <a:t>. Ugodę włącza się do akt sprawy.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117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6808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DOKUMENTACJA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Milczące załatwienie sprawy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Na wniosek strony organ administracji publicznej, w drodze postanowienia, wydaje zaświadczenie o milczącym załatwieniu sprawy albo odmawia wydania takiego zaświadczenia.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2. 	Na postanowienie, o którym mowa w § 1, przysługuje zażalenie.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3. 	Zaświadczenie o milczącym załatwieniu sprawy zawiera: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      7</a:t>
            </a:r>
            <a:r>
              <a:rPr lang="pl-PL" dirty="0">
                <a:latin typeface="Cambria"/>
                <a:ea typeface="Calibri"/>
                <a:cs typeface="Times New Roman"/>
              </a:rPr>
              <a:t>)	podpis z podaniem imienia i nazwiska oraz stanowiska służbowego pracownika organu upoważnionego do wydania zaświadczenia, a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zaświadczenie zostało wydane w formie dokumentu elektronicznego - kwalifikowany podpis elektroniczny.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122f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6808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DOKUMENTACJA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PRZEKAZYWANA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Zaświadczenie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Organ administracji publicznej wydaje zaświadczenie na żądanie osoby ubiegającej się o zaświadczenie.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4.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Zaświadczenie wydaje się w formie dokumentu elektronicznego, opatrzonego kwalifikowanym podpisem elektronicznym, jeżeli zażąda tego osoba ubiegająca się o zaświadczenie.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217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123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INICJATYWA STOSOWANIA ŚKE</a:t>
            </a:r>
            <a:endParaRPr lang="pl-PL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G2C / G2B - Warunki doręczania pism drogą elektroniczną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Doręczenie pism następuje za pomocą środków komunikacji elektronicznej</a:t>
            </a:r>
            <a:r>
              <a:rPr lang="pl-PL" dirty="0">
                <a:latin typeface="Cambria"/>
                <a:ea typeface="Calibri"/>
                <a:cs typeface="Times New Roman"/>
              </a:rPr>
              <a:t> w rozumieniu art. 2 pkt 5 ustawy z dnia 18 lipca 2002 r. o świadczeniu usług drogą elektroniczną,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strona lub inny uczestnik postępowania spełni jeden z następujących warunków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            1</a:t>
            </a:r>
            <a:r>
              <a:rPr lang="pl-PL" dirty="0">
                <a:latin typeface="Cambria"/>
                <a:ea typeface="Calibri"/>
                <a:cs typeface="Times New Roman"/>
              </a:rPr>
              <a:t>)	</a:t>
            </a:r>
            <a:r>
              <a:rPr lang="pl-PL" b="1" dirty="0">
                <a:latin typeface="Cambria"/>
                <a:ea typeface="Calibri"/>
                <a:cs typeface="Times New Roman"/>
              </a:rPr>
              <a:t>złoży podanie w formie dokumentu elektronicznego</a:t>
            </a:r>
            <a:r>
              <a:rPr lang="pl-PL" dirty="0">
                <a:latin typeface="Cambria"/>
                <a:ea typeface="Calibri"/>
                <a:cs typeface="Times New Roman"/>
              </a:rPr>
              <a:t> przez elektroniczną skrzynkę podawczą organu administracji publicznej;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            2</a:t>
            </a:r>
            <a:r>
              <a:rPr lang="pl-PL" dirty="0">
                <a:latin typeface="Cambria"/>
                <a:ea typeface="Calibri"/>
                <a:cs typeface="Times New Roman"/>
              </a:rPr>
              <a:t>)	</a:t>
            </a:r>
            <a:r>
              <a:rPr lang="pl-PL" b="1" dirty="0">
                <a:latin typeface="Cambria"/>
                <a:ea typeface="Calibri"/>
                <a:cs typeface="Times New Roman"/>
              </a:rPr>
              <a:t>wystąpi do organu administracji publicznej o takie doręczenie i wskaże</a:t>
            </a:r>
            <a:r>
              <a:rPr lang="pl-PL" dirty="0">
                <a:latin typeface="Cambria"/>
                <a:ea typeface="Calibri"/>
                <a:cs typeface="Times New Roman"/>
              </a:rPr>
              <a:t> organowi administracji publicznej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adres elektroniczny;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            3</a:t>
            </a:r>
            <a:r>
              <a:rPr lang="pl-PL" dirty="0">
                <a:latin typeface="Cambria"/>
                <a:ea typeface="Calibri"/>
                <a:cs typeface="Times New Roman"/>
              </a:rPr>
              <a:t>)	</a:t>
            </a:r>
            <a:r>
              <a:rPr lang="pl-PL" b="1" dirty="0">
                <a:latin typeface="Cambria"/>
                <a:ea typeface="Calibri"/>
                <a:cs typeface="Times New Roman"/>
              </a:rPr>
              <a:t>wyrazi zgodę na doręczanie pism w postępowaniu za pomocą tych środków i wskaże </a:t>
            </a:r>
            <a:r>
              <a:rPr lang="pl-PL" dirty="0">
                <a:latin typeface="Cambria"/>
                <a:ea typeface="Calibri"/>
                <a:cs typeface="Times New Roman"/>
              </a:rPr>
              <a:t>organowi administracji publicznej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adres elektroniczny.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1a.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 administracji publicznej może zwrócić się do strony</a:t>
            </a:r>
            <a:r>
              <a:rPr lang="pl-PL" dirty="0">
                <a:latin typeface="Cambria"/>
                <a:ea typeface="Calibri"/>
                <a:cs typeface="Times New Roman"/>
              </a:rPr>
              <a:t> lub innego uczestnika postępowania </a:t>
            </a:r>
            <a:r>
              <a:rPr lang="pl-PL" b="1" dirty="0">
                <a:latin typeface="Cambria"/>
                <a:ea typeface="Calibri"/>
                <a:cs typeface="Times New Roman"/>
              </a:rPr>
              <a:t>o wyrażenie zgody na doręczanie pism w formie dokumentu elektronicznego</a:t>
            </a:r>
            <a:r>
              <a:rPr lang="pl-PL" dirty="0">
                <a:latin typeface="Cambria"/>
                <a:ea typeface="Calibri"/>
                <a:cs typeface="Times New Roman"/>
              </a:rPr>
              <a:t> w innych, określonych przez organ kategoriach spraw </a:t>
            </a:r>
            <a:r>
              <a:rPr lang="pl-PL" b="1" dirty="0">
                <a:latin typeface="Cambria"/>
                <a:ea typeface="Calibri"/>
                <a:cs typeface="Times New Roman"/>
              </a:rPr>
              <a:t>indywidualnych załatwianych przez ten organ.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1b.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 administracji publicznej może wystąpić o wyrażenie zgody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której mowa w § 1 pkt 3 lub w § 1a,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przesyłając to wystąpienie za pomocą środków komunikacji elektronicznej na adres elektroniczny strony lub innego uczestnika postępowania.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1c. 	Do wystąpienia, o którym mowa w § 1b, nie stosuje się art. 46 § 3-8.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1d.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strona lub inny uczestnik postępowania zrezygnuje z doręczania pism za pomocą środków komunikacji elektronicznej</a:t>
            </a:r>
            <a:r>
              <a:rPr lang="pl-PL" dirty="0">
                <a:latin typeface="Cambria"/>
                <a:ea typeface="Calibri"/>
                <a:cs typeface="Times New Roman"/>
              </a:rPr>
              <a:t>, organ administracji publicznej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doręcza pismo w sposób określony dla pisma w formie innej niż forma dokumentu elektronicznego.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39</a:t>
            </a:r>
            <a:r>
              <a:rPr lang="pl-PL" baseline="30000" dirty="0">
                <a:latin typeface="Cambria"/>
                <a:ea typeface="Calibri"/>
                <a:cs typeface="Times New Roman"/>
              </a:rPr>
              <a:t>1</a:t>
            </a:r>
            <a:r>
              <a:rPr lang="pl-PL" dirty="0">
                <a:latin typeface="Cambria"/>
                <a:ea typeface="Calibri"/>
                <a:cs typeface="Times New Roman"/>
              </a:rPr>
              <a:t>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35302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ctr">
              <a:lnSpc>
                <a:spcPct val="115000"/>
              </a:lnSpc>
              <a:buNone/>
            </a:pPr>
            <a:r>
              <a:rPr lang="pl-PL" sz="2500" b="1" dirty="0">
                <a:solidFill>
                  <a:prstClr val="black"/>
                </a:solidFill>
                <a:latin typeface="Cambria"/>
                <a:ea typeface="Calibri"/>
                <a:cs typeface="Times New Roman"/>
              </a:rPr>
              <a:t>DOKUMENTACJA PRZEKAZYWANA</a:t>
            </a:r>
            <a:endParaRPr lang="pl-PL" sz="2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Zawiadomienie o załatwieniu skargi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Zawiadomienie o sposobie załatwienia skargi powinno zawierać: oznaczenie organu, od którego pochodzi, wskazanie, w jaki sposób skarga została załatwiona, oraz podpis z podaniem imienia, nazwiska i stanowiska służbowego osoby upoważnionej do załatwienia skargi lub,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zawiadomienie sporządzone zostało w formie dokumentu elektronicznego, powinno być opatrzone kwalifikowanym podpisem elektronicznym.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238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3530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4000" b="1" dirty="0" smtClean="0"/>
              <a:t>Dziękuję za uwagę 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380353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Wnoszenie podania – cz. 1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Podania (żądania, wyjaśnienia, odwołania, zażalenia) mogą być wnoszone</a:t>
            </a:r>
            <a:r>
              <a:rPr lang="pl-PL" dirty="0">
                <a:latin typeface="Cambria"/>
                <a:ea typeface="Calibri"/>
                <a:cs typeface="Times New Roman"/>
              </a:rPr>
              <a:t> pisemnie, telegraficznie, za pomocą telefaksu lub ustnie do protokołu, a </a:t>
            </a:r>
            <a:r>
              <a:rPr lang="pl-PL" b="1" dirty="0">
                <a:latin typeface="Cambria"/>
                <a:ea typeface="Calibri"/>
                <a:cs typeface="Times New Roman"/>
              </a:rPr>
              <a:t>także za pomocą innych środków komunikacji elektronicznej przez elektroniczną skrzynkę podawczą organu administracji publicznej utworzoną na podstawie </a:t>
            </a:r>
            <a:r>
              <a:rPr lang="pl-PL" dirty="0">
                <a:latin typeface="Cambria"/>
                <a:ea typeface="Calibri"/>
                <a:cs typeface="Times New Roman"/>
              </a:rPr>
              <a:t>ustawy z dnia 17 lutego 2005 r. o informatyzacji działalności podmiotów realizujących zadania publiczne.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3a.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Podanie wniesione w formie dokumentu elektronicznego powinno:</a:t>
            </a:r>
            <a:endParaRPr lang="pl-PL" sz="2800" dirty="0">
              <a:ea typeface="Calibri"/>
              <a:cs typeface="Times New Roman"/>
            </a:endParaRPr>
          </a:p>
          <a:p>
            <a:pPr marL="587375" indent="-514350">
              <a:spcAft>
                <a:spcPts val="0"/>
              </a:spcAft>
              <a:buAutoNum type="arabicParenR"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być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opatrzone kwalifikowanym podpisem elektronicznym </a:t>
            </a:r>
            <a:r>
              <a:rPr lang="pl-PL" dirty="0">
                <a:latin typeface="Cambria"/>
                <a:ea typeface="Calibri"/>
                <a:cs typeface="Times New Roman"/>
              </a:rPr>
              <a:t>albo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podpisem potwierdzonym profilem zaufanym </a:t>
            </a:r>
            <a:r>
              <a:rPr lang="pl-PL" b="1" dirty="0" err="1">
                <a:latin typeface="Cambria"/>
                <a:ea typeface="Calibri"/>
                <a:cs typeface="Times New Roman"/>
              </a:rPr>
              <a:t>ePUAP</a:t>
            </a:r>
            <a:r>
              <a:rPr lang="pl-PL" b="1" dirty="0">
                <a:latin typeface="Cambria"/>
                <a:ea typeface="Calibri"/>
                <a:cs typeface="Times New Roman"/>
              </a:rPr>
              <a:t>,</a:t>
            </a:r>
            <a:r>
              <a:rPr lang="pl-PL" dirty="0">
                <a:latin typeface="Cambria"/>
                <a:ea typeface="Calibri"/>
                <a:cs typeface="Times New Roman"/>
              </a:rPr>
              <a:t> lub </a:t>
            </a:r>
            <a:r>
              <a:rPr lang="pl-PL" b="1" dirty="0">
                <a:latin typeface="Cambria"/>
                <a:ea typeface="Calibri"/>
                <a:cs typeface="Times New Roman"/>
              </a:rPr>
              <a:t>uwierzytelniane w sposób zapewniający możliwość potwierdzenia pochodzenia i integralności weryfikowanych danych w postaci 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elektronicznej;</a:t>
            </a:r>
            <a:endParaRPr lang="pl-PL" sz="2800" dirty="0" smtClean="0">
              <a:ea typeface="Calibri"/>
              <a:cs typeface="Times New Roman"/>
            </a:endParaRPr>
          </a:p>
          <a:p>
            <a:pPr marL="587375" indent="-514350">
              <a:spcAft>
                <a:spcPts val="0"/>
              </a:spcAft>
              <a:buAutoNum type="arabicParenR"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zawierać </a:t>
            </a:r>
            <a:r>
              <a:rPr lang="pl-PL" b="1" dirty="0">
                <a:latin typeface="Cambria"/>
                <a:ea typeface="Calibri"/>
                <a:cs typeface="Times New Roman"/>
              </a:rPr>
              <a:t>dane w ustalonym formacie, z</a:t>
            </a:r>
            <a:r>
              <a:rPr lang="pl-PL" dirty="0">
                <a:latin typeface="Cambria"/>
                <a:ea typeface="Calibri"/>
                <a:cs typeface="Times New Roman"/>
              </a:rPr>
              <a:t>awartym we wzorze podania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określonym w odrębnych przepisach</a:t>
            </a:r>
            <a:r>
              <a:rPr lang="pl-PL" dirty="0">
                <a:latin typeface="Cambria"/>
                <a:ea typeface="Calibri"/>
                <a:cs typeface="Times New Roman"/>
              </a:rPr>
              <a:t>, jeżeli te przepisy nakazują wnoszenie podań według określonego wzoru;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3)</a:t>
            </a:r>
            <a:r>
              <a:rPr lang="pl-PL" dirty="0">
                <a:latin typeface="Cambria"/>
                <a:ea typeface="Calibri"/>
                <a:cs typeface="Times New Roman"/>
              </a:rPr>
              <a:t>	</a:t>
            </a:r>
            <a:r>
              <a:rPr lang="pl-PL" b="1" dirty="0">
                <a:latin typeface="Cambria"/>
                <a:ea typeface="Calibri"/>
                <a:cs typeface="Times New Roman"/>
              </a:rPr>
              <a:t>zawierać adres elektroniczny wnoszącego podanie.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63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353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Wnoszenie podania – cz. 2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3b.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podanie, o którym mowa w § 3a, nie zawiera adresu elektronicznego, organ</a:t>
            </a:r>
            <a:r>
              <a:rPr lang="pl-PL" dirty="0">
                <a:latin typeface="Cambria"/>
                <a:ea typeface="Calibri"/>
                <a:cs typeface="Times New Roman"/>
              </a:rPr>
              <a:t> administracji publicznej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przyjmuje, że właściwym jest adres elektroniczny, z którego nadano podanie wniesione w formie dokumentu elektronicznego</a:t>
            </a:r>
            <a:r>
              <a:rPr lang="pl-PL" dirty="0">
                <a:latin typeface="Cambria"/>
                <a:ea typeface="Calibri"/>
                <a:cs typeface="Times New Roman"/>
              </a:rPr>
              <a:t>, a gdy wniesiono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 w innej formie i zawiera ono żądanie, o którym mowa w art. 39</a:t>
            </a:r>
            <a:r>
              <a:rPr lang="pl-PL" b="1" baseline="30000" dirty="0">
                <a:latin typeface="Cambria"/>
                <a:ea typeface="Calibri"/>
                <a:cs typeface="Times New Roman"/>
              </a:rPr>
              <a:t>1</a:t>
            </a:r>
            <a:r>
              <a:rPr lang="pl-PL" b="1" dirty="0">
                <a:latin typeface="Cambria"/>
                <a:ea typeface="Calibri"/>
                <a:cs typeface="Times New Roman"/>
              </a:rPr>
              <a:t> § 1 pkt 2, doręczenie pism następuje na adres wskazany zgodnie z § 2, przy czym w pierwszym piśmie poucza się o warunku podania adresu elektronicznego w żądaniu doręczania pism środkami komunikacji elektronicznej.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4.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 administracji publicznej jest obowiązany potwierdzić wniesienie podania, jeżeli wnoszący tego zażąda</a:t>
            </a:r>
            <a:r>
              <a:rPr lang="pl-PL" dirty="0">
                <a:latin typeface="Cambria"/>
                <a:ea typeface="Calibri"/>
                <a:cs typeface="Times New Roman"/>
              </a:rPr>
              <a:t>. W przypadku wniesienia podania w formie dokumentu elektronicznego organ jest obowiązany potwierdzić wniesienie podania przez doręczenie urzędowego poświadczenia odbioru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wskazany przez wnoszącego adres elektroniczny.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5.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Urzędowe poświadczenie odbioru</a:t>
            </a:r>
            <a:r>
              <a:rPr lang="pl-PL" dirty="0">
                <a:latin typeface="Cambria"/>
                <a:ea typeface="Calibri"/>
                <a:cs typeface="Times New Roman"/>
              </a:rPr>
              <a:t> podania wniesionego w formie dokumentu elektronicznego zawiera: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	</a:t>
            </a:r>
            <a:r>
              <a:rPr lang="pl-PL" b="1" dirty="0">
                <a:latin typeface="Cambria"/>
                <a:ea typeface="Calibri"/>
                <a:cs typeface="Times New Roman"/>
              </a:rPr>
              <a:t>informację o tym, że pisma w sprawie będą doręczane za pomocą środków komunikacji elektronicznej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	</a:t>
            </a:r>
            <a:r>
              <a:rPr lang="pl-PL" b="1" dirty="0">
                <a:latin typeface="Cambria"/>
                <a:ea typeface="Calibri"/>
                <a:cs typeface="Times New Roman"/>
              </a:rPr>
              <a:t>pouczenie o prawie do rezygnacji z doręczania pism za pomocą środków komunikacji elektronicznej, o którym mowa w art. 39</a:t>
            </a:r>
            <a:r>
              <a:rPr lang="pl-PL" b="1" baseline="30000" dirty="0">
                <a:latin typeface="Cambria"/>
                <a:ea typeface="Calibri"/>
                <a:cs typeface="Times New Roman"/>
              </a:rPr>
              <a:t>1</a:t>
            </a:r>
            <a:r>
              <a:rPr lang="pl-PL" b="1" dirty="0">
                <a:latin typeface="Cambria"/>
                <a:ea typeface="Calibri"/>
                <a:cs typeface="Times New Roman"/>
              </a:rPr>
              <a:t> § 1d.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63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353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G2G –Doręczenia na elektroniczną skrzynkę podawczą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 przypadku gdy stroną lub innym uczestnikiem postępowania jest podmiot publiczny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r>
              <a:rPr lang="pl-PL" b="1" dirty="0">
                <a:latin typeface="Cambria"/>
                <a:ea typeface="Calibri"/>
                <a:cs typeface="Times New Roman"/>
              </a:rPr>
              <a:t>obowiązany do udostępniania i obsługi elektronicznej skrzynki podawczej</a:t>
            </a:r>
            <a:r>
              <a:rPr lang="pl-PL" dirty="0">
                <a:latin typeface="Cambria"/>
                <a:ea typeface="Calibri"/>
                <a:cs typeface="Times New Roman"/>
              </a:rPr>
              <a:t> na podstawie art. 16 ust. 1a ustawy o informatyzacji działalności podmiotów realizujących zadania publiczne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doręczenia dokonuje się na elektroniczną skrzynkę podawczą tego podmiotu.</a:t>
            </a:r>
            <a:r>
              <a:rPr lang="pl-PL" dirty="0">
                <a:latin typeface="Cambria"/>
                <a:ea typeface="Calibri"/>
                <a:cs typeface="Times New Roman"/>
              </a:rPr>
              <a:t> Przepisu art. 39</a:t>
            </a:r>
            <a:r>
              <a:rPr lang="pl-PL" baseline="30000" dirty="0">
                <a:latin typeface="Cambria"/>
                <a:ea typeface="Calibri"/>
                <a:cs typeface="Times New Roman"/>
              </a:rPr>
              <a:t>1</a:t>
            </a:r>
            <a:r>
              <a:rPr lang="pl-PL" dirty="0">
                <a:latin typeface="Cambria"/>
                <a:ea typeface="Calibri"/>
                <a:cs typeface="Times New Roman"/>
              </a:rPr>
              <a:t> nie stosuje się.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39</a:t>
            </a:r>
            <a:r>
              <a:rPr lang="pl-PL" baseline="30000" dirty="0">
                <a:latin typeface="Cambria"/>
                <a:ea typeface="Calibri"/>
                <a:cs typeface="Times New Roman"/>
              </a:rPr>
              <a:t>2</a:t>
            </a:r>
            <a:r>
              <a:rPr lang="pl-PL" dirty="0">
                <a:latin typeface="Cambria"/>
                <a:ea typeface="Calibri"/>
                <a:cs typeface="Times New Roman"/>
              </a:rPr>
              <a:t>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G2G - Przekazywanie informacji drogą elektroniczną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Informacje między organami administracji publicznej są przekazywane w szczególności drogą elektroniczną.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260d kpa)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3530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STOSOWANIE ŚKE W POSTĘPOWANIU ADMINISTRACYJNYM</a:t>
            </a:r>
            <a:endParaRPr lang="pl-PL" sz="28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pl-PL" sz="28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Odbiorcy </a:t>
            </a:r>
            <a:r>
              <a:rPr lang="pl-PL" b="1" dirty="0">
                <a:latin typeface="Cambria"/>
                <a:ea typeface="Calibri"/>
                <a:cs typeface="Times New Roman"/>
              </a:rPr>
              <a:t>pism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4.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Strona, która nie ma miejsca zamieszkania lub zwykłego pobytu albo siedziby w Rzeczypospolitej Polskiej lub innym państwie członkowskim Unii Europejskiej</a:t>
            </a:r>
            <a:r>
              <a:rPr lang="pl-PL" dirty="0">
                <a:latin typeface="Cambria"/>
                <a:ea typeface="Calibri"/>
                <a:cs typeface="Times New Roman"/>
              </a:rPr>
              <a:t>, jeżeli nie ustanowiła pełnomocnika do prowadzenia sprawy zamieszkałego w Rzeczypospolitej Polskiej i nie działa za pośrednictwem konsula Rzeczypospolitej Polskiej,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jest obowiązana wskazać w Rzeczypospolitej Polskiej pełnomocnika do doręczeń, chyba że doręczenie następuje za pomocą środków komunikacji elektronicznej.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40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3530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algn="ctr">
              <a:lnSpc>
                <a:spcPct val="115000"/>
              </a:lnSpc>
              <a:buNone/>
            </a:pPr>
            <a:r>
              <a:rPr lang="pl-PL" sz="2200" b="1" dirty="0">
                <a:solidFill>
                  <a:prstClr val="black"/>
                </a:solidFill>
                <a:latin typeface="Cambria"/>
                <a:ea typeface="Calibri"/>
                <a:cs typeface="Times New Roman"/>
              </a:rPr>
              <a:t>STOSOWANIE ŚKE W POSTĘPOWANIU ADMINISTRACYJNYM</a:t>
            </a: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Obowiązek zawiadomienia o zmianie adresu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1. 	W toku postępowania strony oraz ich przedstawiciele i pełnomocnicy </a:t>
            </a:r>
            <a:r>
              <a:rPr lang="pl-PL" b="1" dirty="0">
                <a:latin typeface="Cambria"/>
                <a:ea typeface="Calibri"/>
                <a:cs typeface="Times New Roman"/>
              </a:rPr>
              <a:t>mają obowiązek zawiadomić organ administracji publicznej o każdej zmianie swojego adresu, w tym adresu elektronicznego.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2.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W razie zaniedbania obowiązku</a:t>
            </a:r>
            <a:r>
              <a:rPr lang="pl-PL" dirty="0">
                <a:latin typeface="Cambria"/>
                <a:ea typeface="Calibri"/>
                <a:cs typeface="Times New Roman"/>
              </a:rPr>
              <a:t> określonego w § 1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doręczenie pisma pod dotychczasowym adresem ma skutek prawny.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41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9774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Elektroniczne postępowanie administracyjne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marL="0" lvl="0" indent="0" algn="ctr">
              <a:lnSpc>
                <a:spcPct val="115000"/>
              </a:lnSpc>
              <a:buNone/>
            </a:pPr>
            <a:r>
              <a:rPr lang="pl-PL" sz="2200" b="1" dirty="0">
                <a:solidFill>
                  <a:prstClr val="black"/>
                </a:solidFill>
                <a:latin typeface="Cambria"/>
                <a:ea typeface="Calibri"/>
                <a:cs typeface="Times New Roman"/>
              </a:rPr>
              <a:t>STOSOWANIE ŚKE W POSTĘPOWANIU ADMINISTRACYJNYM</a:t>
            </a: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pl-PL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Potwierdzenie odbioru. Doręczenie w formie dokumentu elektronicznego – 1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4.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W celu doręczenia pisma</a:t>
            </a:r>
            <a:r>
              <a:rPr lang="pl-PL" dirty="0">
                <a:latin typeface="Cambria"/>
                <a:ea typeface="Calibri"/>
                <a:cs typeface="Times New Roman"/>
              </a:rPr>
              <a:t> w formie dokumentu elektronicznego organ administracji publicznej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przesyła na adres elektroniczny adresata zawiadomienie zawierające: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	</a:t>
            </a:r>
            <a:r>
              <a:rPr lang="pl-PL" b="1" dirty="0">
                <a:latin typeface="Cambria"/>
                <a:ea typeface="Calibri"/>
                <a:cs typeface="Times New Roman"/>
              </a:rPr>
              <a:t>wskazanie, że adresat może odebrać pismo w formie dokumentu elektronicznego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	</a:t>
            </a:r>
            <a:r>
              <a:rPr lang="pl-PL" b="1" dirty="0">
                <a:latin typeface="Cambria"/>
                <a:ea typeface="Calibri"/>
                <a:cs typeface="Times New Roman"/>
              </a:rPr>
              <a:t>wskazanie adresu elektronicznego, z którego adresat może pobrać pismo</a:t>
            </a:r>
            <a:r>
              <a:rPr lang="pl-PL" dirty="0">
                <a:latin typeface="Cambria"/>
                <a:ea typeface="Calibri"/>
                <a:cs typeface="Times New Roman"/>
              </a:rPr>
              <a:t> i pod którym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powinien dokonać potwierdzenia doręczenia pisma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	</a:t>
            </a:r>
            <a:r>
              <a:rPr lang="pl-PL" b="1" dirty="0">
                <a:latin typeface="Cambria"/>
                <a:ea typeface="Calibri"/>
                <a:cs typeface="Times New Roman"/>
              </a:rPr>
              <a:t>pouczenie dotyczące sposobu odbioru</a:t>
            </a:r>
            <a:r>
              <a:rPr lang="pl-PL" dirty="0">
                <a:latin typeface="Cambria"/>
                <a:ea typeface="Calibri"/>
                <a:cs typeface="Times New Roman"/>
              </a:rPr>
              <a:t> pisma, a w szczególności </a:t>
            </a:r>
            <a:r>
              <a:rPr lang="pl-PL" b="1" dirty="0">
                <a:latin typeface="Cambria"/>
                <a:ea typeface="Calibri"/>
                <a:cs typeface="Times New Roman"/>
              </a:rPr>
              <a:t>sposobu identyfikacji pod wskazanym adresem elektronicznym w systemie teleinformatycznym organu administracji publicznej</a:t>
            </a:r>
            <a:r>
              <a:rPr lang="pl-PL" dirty="0">
                <a:latin typeface="Cambria"/>
                <a:ea typeface="Calibri"/>
                <a:cs typeface="Times New Roman"/>
              </a:rPr>
              <a:t>, oraz informację o wymogu podpisania urzędowego poświadczenia odbioru w określony sposób.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§  5. 	</a:t>
            </a:r>
            <a:r>
              <a:rPr lang="pl-PL" b="1" dirty="0">
                <a:latin typeface="Cambria"/>
                <a:ea typeface="Calibri"/>
                <a:cs typeface="Times New Roman"/>
              </a:rPr>
              <a:t>W przypadku nieodebrania pisma w formie dokumentu elektronicznego w sposób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§ 4 pkt 3, o</a:t>
            </a:r>
            <a:r>
              <a:rPr lang="pl-PL" b="1" dirty="0">
                <a:latin typeface="Cambria"/>
                <a:ea typeface="Calibri"/>
                <a:cs typeface="Times New Roman"/>
              </a:rPr>
              <a:t>rgan administracji publicznej po upływie 7 dni, licząc od dnia wysłania zawiadomienia, przesyła powtórne zawiadomienie o możliwości odebrania tego pisma.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46 kpa)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977438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794</Words>
  <Application>Microsoft Office PowerPoint</Application>
  <PresentationFormat>Pokaz na ekranie (4:3)</PresentationFormat>
  <Paragraphs>227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Motyw pakietu Office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  <vt:lpstr>Elektroniczne postępowanie administracyjne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Elektroniczne postępowanie administracyjne </dc:title>
  <dc:creator>M a c i e k</dc:creator>
  <cp:lastModifiedBy>M a c i e k</cp:lastModifiedBy>
  <cp:revision>2</cp:revision>
  <dcterms:created xsi:type="dcterms:W3CDTF">2017-10-23T12:41:59Z</dcterms:created>
  <dcterms:modified xsi:type="dcterms:W3CDTF">2017-10-23T12:56:45Z</dcterms:modified>
</cp:coreProperties>
</file>