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ytuł i podtytuł">
    <p:spTree>
      <p:nvGrpSpPr>
        <p:cNvPr id="1" name=""/>
        <p:cNvGrpSpPr/>
        <p:nvPr/>
      </p:nvGrpSpPr>
      <p:grpSpPr>
        <a:xfrm>
          <a:off x="0" y="0"/>
          <a:ext cx="0" cy="0"/>
          <a:chOff x="0" y="0"/>
          <a:chExt cx="0" cy="0"/>
        </a:xfrm>
      </p:grpSpPr>
      <p:sp>
        <p:nvSpPr>
          <p:cNvPr id="11" name="Tekst tytułowy"/>
          <p:cNvSpPr txBox="1"/>
          <p:nvPr>
            <p:ph type="title"/>
          </p:nvPr>
        </p:nvSpPr>
        <p:spPr>
          <a:xfrm>
            <a:off x="1270000" y="1638300"/>
            <a:ext cx="10464800" cy="3302000"/>
          </a:xfrm>
          <a:prstGeom prst="rect">
            <a:avLst/>
          </a:prstGeom>
        </p:spPr>
        <p:txBody>
          <a:bodyPr anchor="b"/>
          <a:lstStyle/>
          <a:p>
            <a:pPr/>
            <a:r>
              <a:t>Tekst tytułowy</a:t>
            </a:r>
          </a:p>
        </p:txBody>
      </p:sp>
      <p:sp>
        <p:nvSpPr>
          <p:cNvPr id="12" name="Treść - poziom 1…"/>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Treść - poziom 1</a:t>
            </a:r>
          </a:p>
          <a:p>
            <a:pPr lvl="1"/>
            <a:r>
              <a:t>Treść - poziom 2</a:t>
            </a:r>
          </a:p>
          <a:p>
            <a:pPr lvl="2"/>
            <a:r>
              <a:t>Treść - poziom 3</a:t>
            </a:r>
          </a:p>
          <a:p>
            <a:pPr lvl="3"/>
            <a:r>
              <a:t>Treść - poziom 4</a:t>
            </a:r>
          </a:p>
          <a:p>
            <a:pPr lvl="4"/>
            <a:r>
              <a:t>Treść - poziom 5</a:t>
            </a:r>
          </a:p>
        </p:txBody>
      </p:sp>
      <p:sp>
        <p:nvSpPr>
          <p:cNvPr id="13"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ytat">
    <p:spTree>
      <p:nvGrpSpPr>
        <p:cNvPr id="1" name=""/>
        <p:cNvGrpSpPr/>
        <p:nvPr/>
      </p:nvGrpSpPr>
      <p:grpSpPr>
        <a:xfrm>
          <a:off x="0" y="0"/>
          <a:ext cx="0" cy="0"/>
          <a:chOff x="0" y="0"/>
          <a:chExt cx="0" cy="0"/>
        </a:xfrm>
      </p:grpSpPr>
      <p:sp>
        <p:nvSpPr>
          <p:cNvPr id="93" name="–Janek Jabłonka"/>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–Janek Jabłonka</a:t>
            </a:r>
          </a:p>
        </p:txBody>
      </p:sp>
      <p:sp>
        <p:nvSpPr>
          <p:cNvPr id="94" name="„Wpisz tu cytat.”"/>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„Wpisz tu cytat.” </a:t>
            </a:r>
          </a:p>
        </p:txBody>
      </p:sp>
      <p:sp>
        <p:nvSpPr>
          <p:cNvPr id="95"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Zdjęcie">
    <p:spTree>
      <p:nvGrpSpPr>
        <p:cNvPr id="1" name=""/>
        <p:cNvGrpSpPr/>
        <p:nvPr/>
      </p:nvGrpSpPr>
      <p:grpSpPr>
        <a:xfrm>
          <a:off x="0" y="0"/>
          <a:ext cx="0" cy="0"/>
          <a:chOff x="0" y="0"/>
          <a:chExt cx="0" cy="0"/>
        </a:xfrm>
      </p:grpSpPr>
      <p:sp>
        <p:nvSpPr>
          <p:cNvPr id="102" name="Obrazek"/>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sty">
    <p:spTree>
      <p:nvGrpSpPr>
        <p:cNvPr id="1" name=""/>
        <p:cNvGrpSpPr/>
        <p:nvPr/>
      </p:nvGrpSpPr>
      <p:grpSpPr>
        <a:xfrm>
          <a:off x="0" y="0"/>
          <a:ext cx="0" cy="0"/>
          <a:chOff x="0" y="0"/>
          <a:chExt cx="0" cy="0"/>
        </a:xfrm>
      </p:grpSpPr>
      <p:sp>
        <p:nvSpPr>
          <p:cNvPr id="110"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Zdjęcie (poziomo)">
    <p:spTree>
      <p:nvGrpSpPr>
        <p:cNvPr id="1" name=""/>
        <p:cNvGrpSpPr/>
        <p:nvPr/>
      </p:nvGrpSpPr>
      <p:grpSpPr>
        <a:xfrm>
          <a:off x="0" y="0"/>
          <a:ext cx="0" cy="0"/>
          <a:chOff x="0" y="0"/>
          <a:chExt cx="0" cy="0"/>
        </a:xfrm>
      </p:grpSpPr>
      <p:sp>
        <p:nvSpPr>
          <p:cNvPr id="20" name="Obrazek"/>
          <p:cNvSpPr/>
          <p:nvPr>
            <p:ph type="pic" idx="13"/>
          </p:nvPr>
        </p:nvSpPr>
        <p:spPr>
          <a:xfrm>
            <a:off x="1619250" y="673100"/>
            <a:ext cx="9758016" cy="5905500"/>
          </a:xfrm>
          <a:prstGeom prst="rect">
            <a:avLst/>
          </a:prstGeom>
        </p:spPr>
        <p:txBody>
          <a:bodyPr lIns="91439" tIns="45719" rIns="91439" bIns="45719" anchor="t">
            <a:noAutofit/>
          </a:bodyPr>
          <a:lstStyle/>
          <a:p>
            <a:pPr/>
          </a:p>
        </p:txBody>
      </p:sp>
      <p:sp>
        <p:nvSpPr>
          <p:cNvPr id="21" name="Tekst tytułowy"/>
          <p:cNvSpPr txBox="1"/>
          <p:nvPr>
            <p:ph type="title"/>
          </p:nvPr>
        </p:nvSpPr>
        <p:spPr>
          <a:xfrm>
            <a:off x="1270000" y="6718300"/>
            <a:ext cx="10464800" cy="1422400"/>
          </a:xfrm>
          <a:prstGeom prst="rect">
            <a:avLst/>
          </a:prstGeom>
        </p:spPr>
        <p:txBody>
          <a:bodyPr/>
          <a:lstStyle/>
          <a:p>
            <a:pPr/>
            <a:r>
              <a:t>Tekst tytułowy</a:t>
            </a:r>
          </a:p>
        </p:txBody>
      </p:sp>
      <p:sp>
        <p:nvSpPr>
          <p:cNvPr id="22" name="Treść - poziom 1…"/>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Treść - poziom 1</a:t>
            </a:r>
          </a:p>
          <a:p>
            <a:pPr lvl="1"/>
            <a:r>
              <a:t>Treść - poziom 2</a:t>
            </a:r>
          </a:p>
          <a:p>
            <a:pPr lvl="2"/>
            <a:r>
              <a:t>Treść - poziom 3</a:t>
            </a:r>
          </a:p>
          <a:p>
            <a:pPr lvl="3"/>
            <a:r>
              <a:t>Treść - poziom 4</a:t>
            </a:r>
          </a:p>
          <a:p>
            <a:pPr lvl="4"/>
            <a:r>
              <a:t>Treść - poziom 5</a:t>
            </a:r>
          </a:p>
        </p:txBody>
      </p:sp>
      <p:sp>
        <p:nvSpPr>
          <p:cNvPr id="23"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ytuł (na środku)">
    <p:spTree>
      <p:nvGrpSpPr>
        <p:cNvPr id="1" name=""/>
        <p:cNvGrpSpPr/>
        <p:nvPr/>
      </p:nvGrpSpPr>
      <p:grpSpPr>
        <a:xfrm>
          <a:off x="0" y="0"/>
          <a:ext cx="0" cy="0"/>
          <a:chOff x="0" y="0"/>
          <a:chExt cx="0" cy="0"/>
        </a:xfrm>
      </p:grpSpPr>
      <p:sp>
        <p:nvSpPr>
          <p:cNvPr id="30" name="Tekst tytułowy"/>
          <p:cNvSpPr txBox="1"/>
          <p:nvPr>
            <p:ph type="title"/>
          </p:nvPr>
        </p:nvSpPr>
        <p:spPr>
          <a:xfrm>
            <a:off x="1270000" y="3225800"/>
            <a:ext cx="10464800" cy="3302000"/>
          </a:xfrm>
          <a:prstGeom prst="rect">
            <a:avLst/>
          </a:prstGeom>
        </p:spPr>
        <p:txBody>
          <a:bodyPr/>
          <a:lstStyle/>
          <a:p>
            <a:pPr/>
            <a:r>
              <a:t>Tekst tytułowy</a:t>
            </a:r>
          </a:p>
        </p:txBody>
      </p:sp>
      <p:sp>
        <p:nvSpPr>
          <p:cNvPr id="31"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Zdjęcie (pionowo)">
    <p:spTree>
      <p:nvGrpSpPr>
        <p:cNvPr id="1" name=""/>
        <p:cNvGrpSpPr/>
        <p:nvPr/>
      </p:nvGrpSpPr>
      <p:grpSpPr>
        <a:xfrm>
          <a:off x="0" y="0"/>
          <a:ext cx="0" cy="0"/>
          <a:chOff x="0" y="0"/>
          <a:chExt cx="0" cy="0"/>
        </a:xfrm>
      </p:grpSpPr>
      <p:sp>
        <p:nvSpPr>
          <p:cNvPr id="38" name="Obrazek"/>
          <p:cNvSpPr/>
          <p:nvPr>
            <p:ph type="pic" sz="half" idx="13"/>
          </p:nvPr>
        </p:nvSpPr>
        <p:spPr>
          <a:xfrm>
            <a:off x="6718300" y="638919"/>
            <a:ext cx="5334001" cy="8216901"/>
          </a:xfrm>
          <a:prstGeom prst="rect">
            <a:avLst/>
          </a:prstGeom>
        </p:spPr>
        <p:txBody>
          <a:bodyPr lIns="91439" tIns="45719" rIns="91439" bIns="45719" anchor="t">
            <a:noAutofit/>
          </a:bodyPr>
          <a:lstStyle/>
          <a:p>
            <a:pPr/>
          </a:p>
        </p:txBody>
      </p:sp>
      <p:sp>
        <p:nvSpPr>
          <p:cNvPr id="39" name="Tekst tytułowy"/>
          <p:cNvSpPr txBox="1"/>
          <p:nvPr>
            <p:ph type="title"/>
          </p:nvPr>
        </p:nvSpPr>
        <p:spPr>
          <a:xfrm>
            <a:off x="952500" y="635000"/>
            <a:ext cx="5334000" cy="3987800"/>
          </a:xfrm>
          <a:prstGeom prst="rect">
            <a:avLst/>
          </a:prstGeom>
        </p:spPr>
        <p:txBody>
          <a:bodyPr anchor="b"/>
          <a:lstStyle>
            <a:lvl1pPr>
              <a:defRPr sz="6000"/>
            </a:lvl1pPr>
          </a:lstStyle>
          <a:p>
            <a:pPr/>
            <a:r>
              <a:t>Tekst tytułowy</a:t>
            </a:r>
          </a:p>
        </p:txBody>
      </p:sp>
      <p:sp>
        <p:nvSpPr>
          <p:cNvPr id="40" name="Treść - poziom 1…"/>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Treść - poziom 1</a:t>
            </a:r>
          </a:p>
          <a:p>
            <a:pPr lvl="1"/>
            <a:r>
              <a:t>Treść - poziom 2</a:t>
            </a:r>
          </a:p>
          <a:p>
            <a:pPr lvl="2"/>
            <a:r>
              <a:t>Treść - poziom 3</a:t>
            </a:r>
          </a:p>
          <a:p>
            <a:pPr lvl="3"/>
            <a:r>
              <a:t>Treść - poziom 4</a:t>
            </a:r>
          </a:p>
          <a:p>
            <a:pPr lvl="4"/>
            <a:r>
              <a:t>Treść - poziom 5</a:t>
            </a:r>
          </a:p>
        </p:txBody>
      </p:sp>
      <p:sp>
        <p:nvSpPr>
          <p:cNvPr id="41"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ytuł (na górze)">
    <p:spTree>
      <p:nvGrpSpPr>
        <p:cNvPr id="1" name=""/>
        <p:cNvGrpSpPr/>
        <p:nvPr/>
      </p:nvGrpSpPr>
      <p:grpSpPr>
        <a:xfrm>
          <a:off x="0" y="0"/>
          <a:ext cx="0" cy="0"/>
          <a:chOff x="0" y="0"/>
          <a:chExt cx="0" cy="0"/>
        </a:xfrm>
      </p:grpSpPr>
      <p:sp>
        <p:nvSpPr>
          <p:cNvPr id="48" name="Tekst tytułowy"/>
          <p:cNvSpPr txBox="1"/>
          <p:nvPr>
            <p:ph type="title"/>
          </p:nvPr>
        </p:nvSpPr>
        <p:spPr>
          <a:prstGeom prst="rect">
            <a:avLst/>
          </a:prstGeom>
        </p:spPr>
        <p:txBody>
          <a:bodyPr/>
          <a:lstStyle/>
          <a:p>
            <a:pPr/>
            <a:r>
              <a:t>Tekst tytułowy</a:t>
            </a:r>
          </a:p>
        </p:txBody>
      </p:sp>
      <p:sp>
        <p:nvSpPr>
          <p:cNvPr id="49"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ytuł i punktory">
    <p:spTree>
      <p:nvGrpSpPr>
        <p:cNvPr id="1" name=""/>
        <p:cNvGrpSpPr/>
        <p:nvPr/>
      </p:nvGrpSpPr>
      <p:grpSpPr>
        <a:xfrm>
          <a:off x="0" y="0"/>
          <a:ext cx="0" cy="0"/>
          <a:chOff x="0" y="0"/>
          <a:chExt cx="0" cy="0"/>
        </a:xfrm>
      </p:grpSpPr>
      <p:sp>
        <p:nvSpPr>
          <p:cNvPr id="56" name="Tekst tytułowy"/>
          <p:cNvSpPr txBox="1"/>
          <p:nvPr>
            <p:ph type="title"/>
          </p:nvPr>
        </p:nvSpPr>
        <p:spPr>
          <a:prstGeom prst="rect">
            <a:avLst/>
          </a:prstGeom>
        </p:spPr>
        <p:txBody>
          <a:bodyPr/>
          <a:lstStyle/>
          <a:p>
            <a:pPr/>
            <a:r>
              <a:t>Tekst tytułowy</a:t>
            </a:r>
          </a:p>
        </p:txBody>
      </p:sp>
      <p:sp>
        <p:nvSpPr>
          <p:cNvPr id="57" name="Treść - poziom 1…"/>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Treść - poziom 1</a:t>
            </a:r>
          </a:p>
          <a:p>
            <a:pPr lvl="1"/>
            <a:r>
              <a:t>Treść - poziom 2</a:t>
            </a:r>
          </a:p>
          <a:p>
            <a:pPr lvl="2"/>
            <a:r>
              <a:t>Treść - poziom 3</a:t>
            </a:r>
          </a:p>
          <a:p>
            <a:pPr lvl="3"/>
            <a:r>
              <a:t>Treść - poziom 4</a:t>
            </a:r>
          </a:p>
          <a:p>
            <a:pPr lvl="4"/>
            <a:r>
              <a:t>Treść - poziom 5</a:t>
            </a:r>
          </a:p>
        </p:txBody>
      </p:sp>
      <p:sp>
        <p:nvSpPr>
          <p:cNvPr id="58"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ytuł i punktory ze zdjęciem">
    <p:spTree>
      <p:nvGrpSpPr>
        <p:cNvPr id="1" name=""/>
        <p:cNvGrpSpPr/>
        <p:nvPr/>
      </p:nvGrpSpPr>
      <p:grpSpPr>
        <a:xfrm>
          <a:off x="0" y="0"/>
          <a:ext cx="0" cy="0"/>
          <a:chOff x="0" y="0"/>
          <a:chExt cx="0" cy="0"/>
        </a:xfrm>
      </p:grpSpPr>
      <p:sp>
        <p:nvSpPr>
          <p:cNvPr id="65" name="Obrazek"/>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ekst tytułowy"/>
          <p:cNvSpPr txBox="1"/>
          <p:nvPr>
            <p:ph type="title"/>
          </p:nvPr>
        </p:nvSpPr>
        <p:spPr>
          <a:prstGeom prst="rect">
            <a:avLst/>
          </a:prstGeom>
        </p:spPr>
        <p:txBody>
          <a:bodyPr/>
          <a:lstStyle/>
          <a:p>
            <a:pPr/>
            <a:r>
              <a:t>Tekst tytułowy</a:t>
            </a:r>
          </a:p>
        </p:txBody>
      </p:sp>
      <p:sp>
        <p:nvSpPr>
          <p:cNvPr id="67" name="Treść - poziom 1…"/>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Treść - poziom 1</a:t>
            </a:r>
          </a:p>
          <a:p>
            <a:pPr lvl="1"/>
            <a:r>
              <a:t>Treść - poziom 2</a:t>
            </a:r>
          </a:p>
          <a:p>
            <a:pPr lvl="2"/>
            <a:r>
              <a:t>Treść - poziom 3</a:t>
            </a:r>
          </a:p>
          <a:p>
            <a:pPr lvl="3"/>
            <a:r>
              <a:t>Treść - poziom 4</a:t>
            </a:r>
          </a:p>
          <a:p>
            <a:pPr lvl="4"/>
            <a:r>
              <a:t>Treść - poziom 5</a:t>
            </a:r>
          </a:p>
        </p:txBody>
      </p:sp>
      <p:sp>
        <p:nvSpPr>
          <p:cNvPr id="68"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nktory">
    <p:spTree>
      <p:nvGrpSpPr>
        <p:cNvPr id="1" name=""/>
        <p:cNvGrpSpPr/>
        <p:nvPr/>
      </p:nvGrpSpPr>
      <p:grpSpPr>
        <a:xfrm>
          <a:off x="0" y="0"/>
          <a:ext cx="0" cy="0"/>
          <a:chOff x="0" y="0"/>
          <a:chExt cx="0" cy="0"/>
        </a:xfrm>
      </p:grpSpPr>
      <p:sp>
        <p:nvSpPr>
          <p:cNvPr id="75" name="Treść - poziom 1…"/>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Treść - poziom 1</a:t>
            </a:r>
          </a:p>
          <a:p>
            <a:pPr lvl="1"/>
            <a:r>
              <a:t>Treść - poziom 2</a:t>
            </a:r>
          </a:p>
          <a:p>
            <a:pPr lvl="2"/>
            <a:r>
              <a:t>Treść - poziom 3</a:t>
            </a:r>
          </a:p>
          <a:p>
            <a:pPr lvl="3"/>
            <a:r>
              <a:t>Treść - poziom 4</a:t>
            </a:r>
          </a:p>
          <a:p>
            <a:pPr lvl="4"/>
            <a:r>
              <a:t>Treść - poziom 5</a:t>
            </a:r>
          </a:p>
        </p:txBody>
      </p:sp>
      <p:sp>
        <p:nvSpPr>
          <p:cNvPr id="76"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Zdjęcie (3 sztuki)">
    <p:spTree>
      <p:nvGrpSpPr>
        <p:cNvPr id="1" name=""/>
        <p:cNvGrpSpPr/>
        <p:nvPr/>
      </p:nvGrpSpPr>
      <p:grpSpPr>
        <a:xfrm>
          <a:off x="0" y="0"/>
          <a:ext cx="0" cy="0"/>
          <a:chOff x="0" y="0"/>
          <a:chExt cx="0" cy="0"/>
        </a:xfrm>
      </p:grpSpPr>
      <p:sp>
        <p:nvSpPr>
          <p:cNvPr id="83" name="Obrazek"/>
          <p:cNvSpPr/>
          <p:nvPr>
            <p:ph type="pic" sz="quarter" idx="13"/>
          </p:nvPr>
        </p:nvSpPr>
        <p:spPr>
          <a:xfrm>
            <a:off x="6731000" y="4965700"/>
            <a:ext cx="5334000" cy="3898900"/>
          </a:xfrm>
          <a:prstGeom prst="rect">
            <a:avLst/>
          </a:prstGeom>
        </p:spPr>
        <p:txBody>
          <a:bodyPr lIns="91439" tIns="45719" rIns="91439" bIns="45719" anchor="t">
            <a:noAutofit/>
          </a:bodyPr>
          <a:lstStyle/>
          <a:p>
            <a:pPr/>
          </a:p>
        </p:txBody>
      </p:sp>
      <p:sp>
        <p:nvSpPr>
          <p:cNvPr id="84" name="Obrazek"/>
          <p:cNvSpPr/>
          <p:nvPr>
            <p:ph type="pic" sz="quarter" idx="14"/>
          </p:nvPr>
        </p:nvSpPr>
        <p:spPr>
          <a:xfrm>
            <a:off x="6731000" y="635000"/>
            <a:ext cx="5334000" cy="3898900"/>
          </a:xfrm>
          <a:prstGeom prst="rect">
            <a:avLst/>
          </a:prstGeom>
        </p:spPr>
        <p:txBody>
          <a:bodyPr lIns="91439" tIns="45719" rIns="91439" bIns="45719" anchor="t">
            <a:noAutofit/>
          </a:bodyPr>
          <a:lstStyle/>
          <a:p>
            <a:pPr/>
          </a:p>
        </p:txBody>
      </p:sp>
      <p:sp>
        <p:nvSpPr>
          <p:cNvPr id="85" name="Obrazek"/>
          <p:cNvSpPr/>
          <p:nvPr>
            <p:ph type="pic" sz="half" idx="15"/>
          </p:nvPr>
        </p:nvSpPr>
        <p:spPr>
          <a:xfrm>
            <a:off x="952500" y="635000"/>
            <a:ext cx="5334000" cy="8229600"/>
          </a:xfrm>
          <a:prstGeom prst="rect">
            <a:avLst/>
          </a:prstGeom>
        </p:spPr>
        <p:txBody>
          <a:bodyPr lIns="91439" tIns="45719" rIns="91439" bIns="45719" anchor="t">
            <a:noAutofit/>
          </a:bodyPr>
          <a:lstStyle/>
          <a:p>
            <a:pPr/>
          </a:p>
        </p:txBody>
      </p:sp>
      <p:sp>
        <p:nvSpPr>
          <p:cNvPr id="86"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ekst tytułowy"/>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Tekst tytułowy</a:t>
            </a:r>
          </a:p>
        </p:txBody>
      </p:sp>
      <p:sp>
        <p:nvSpPr>
          <p:cNvPr id="3" name="Treść - poziom 1…"/>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Treść - poziom 1</a:t>
            </a:r>
          </a:p>
          <a:p>
            <a:pPr lvl="1"/>
            <a:r>
              <a:t>Treść - poziom 2</a:t>
            </a:r>
          </a:p>
          <a:p>
            <a:pPr lvl="2"/>
            <a:r>
              <a:t>Treść - poziom 3</a:t>
            </a:r>
          </a:p>
          <a:p>
            <a:pPr lvl="3"/>
            <a:r>
              <a:t>Treść - poziom 4</a:t>
            </a:r>
          </a:p>
          <a:p>
            <a:pPr lvl="4"/>
            <a:r>
              <a:t>Treść - poziom 5</a:t>
            </a:r>
          </a:p>
        </p:txBody>
      </p:sp>
      <p:sp>
        <p:nvSpPr>
          <p:cNvPr id="4" name="Numer slajdu"/>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sip.lex.pl/#/document/16785996?unitId=art(385(1))&amp;cm=DOCUMENT" TargetMode="External"/></Relationships>

</file>

<file path=ppt/slides/_rels/slide1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sip.lex.pl/#/document/17087802?unitId=art(8)ust(1)pkt(2)&amp;cm=DOCUMENT" TargetMode="External"/></Relationships>

</file>

<file path=ppt/slides/_rels/slide19.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1">
                <a:lumOff val="13529"/>
              </a:schemeClr>
            </a:gs>
            <a:gs pos="100000">
              <a:schemeClr val="accent1">
                <a:hueOff val="118245"/>
                <a:lumOff val="-11372"/>
              </a:schemeClr>
            </a:gs>
          </a:gsLst>
          <a:lin ang="5400000" scaled="0"/>
        </a:gradFill>
      </p:bgPr>
    </p:bg>
    <p:spTree>
      <p:nvGrpSpPr>
        <p:cNvPr id="1" name=""/>
        <p:cNvGrpSpPr/>
        <p:nvPr/>
      </p:nvGrpSpPr>
      <p:grpSpPr>
        <a:xfrm>
          <a:off x="0" y="0"/>
          <a:ext cx="0" cy="0"/>
          <a:chOff x="0" y="0"/>
          <a:chExt cx="0" cy="0"/>
        </a:xfrm>
      </p:grpSpPr>
      <p:sp>
        <p:nvSpPr>
          <p:cNvPr id="119" name="Etyka w biznesie…"/>
          <p:cNvSpPr txBox="1"/>
          <p:nvPr>
            <p:ph type="body" idx="1"/>
          </p:nvPr>
        </p:nvSpPr>
        <p:spPr>
          <a:xfrm>
            <a:off x="952500" y="1733550"/>
            <a:ext cx="11099800" cy="6286500"/>
          </a:xfrm>
          <a:prstGeom prst="rect">
            <a:avLst/>
          </a:prstGeom>
        </p:spPr>
        <p:txBody>
          <a:bodyPr/>
          <a:lstStyle/>
          <a:p>
            <a:pPr marL="0" indent="0" algn="ctr">
              <a:buSzTx/>
              <a:buNone/>
              <a:defRPr b="1" sz="6800"/>
            </a:pPr>
            <a:r>
              <a:t>Etyka w biznesie </a:t>
            </a:r>
          </a:p>
          <a:p>
            <a:pPr marL="0" indent="0" algn="ctr">
              <a:buSzTx/>
              <a:buNone/>
              <a:defRPr b="1" sz="2900"/>
            </a:pPr>
            <a:r>
              <a:t>Kredyty frankowe </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1">
                <a:lumOff val="13529"/>
              </a:schemeClr>
            </a:gs>
            <a:gs pos="100000">
              <a:schemeClr val="accent1">
                <a:hueOff val="118245"/>
                <a:lumOff val="-11372"/>
              </a:schemeClr>
            </a:gs>
          </a:gsLst>
          <a:lin ang="5400000" scaled="0"/>
        </a:gradFill>
      </p:bgPr>
    </p:bg>
    <p:spTree>
      <p:nvGrpSpPr>
        <p:cNvPr id="1" name=""/>
        <p:cNvGrpSpPr/>
        <p:nvPr/>
      </p:nvGrpSpPr>
      <p:grpSpPr>
        <a:xfrm>
          <a:off x="0" y="0"/>
          <a:ext cx="0" cy="0"/>
          <a:chOff x="0" y="0"/>
          <a:chExt cx="0" cy="0"/>
        </a:xfrm>
      </p:grpSpPr>
      <p:sp>
        <p:nvSpPr>
          <p:cNvPr id="137" name="Oznacza to, że kredyty frankowe były od samego początku niekorzystne z ekonomicznego punktu widzenia. Kredytobiorcy, mimo niższego oprocentowania, ponosili dużo większe koszty wynikające z ciągłego wzrostu wartości waluty szwajcarskiej."/>
          <p:cNvSpPr txBox="1"/>
          <p:nvPr>
            <p:ph type="body" idx="1"/>
          </p:nvPr>
        </p:nvSpPr>
        <p:spPr>
          <a:xfrm>
            <a:off x="952500" y="1733550"/>
            <a:ext cx="11099800" cy="6286500"/>
          </a:xfrm>
          <a:prstGeom prst="rect">
            <a:avLst/>
          </a:prstGeom>
        </p:spPr>
        <p:txBody>
          <a:bodyPr/>
          <a:lstStyle>
            <a:lvl1pPr marL="0" indent="0">
              <a:buSzTx/>
              <a:buNone/>
              <a:defRPr b="1"/>
            </a:lvl1pPr>
          </a:lstStyle>
          <a:p>
            <a:pPr/>
            <a:r>
              <a:t>Oznacza to, że kredyty frankowe były od samego początku niekorzystne z ekonomicznego punktu widzenia. Kredytobiorcy, mimo niższego oprocentowania, ponosili dużo większe koszty wynikające z ciągłego wzrostu wartości waluty szwajcarskiej. </a:t>
            </a:r>
            <a:endParaRPr sz="1200">
              <a:latin typeface="Times"/>
              <a:ea typeface="Times"/>
              <a:cs typeface="Times"/>
              <a:sym typeface="Times"/>
            </a:endParaRP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1">
                <a:lumOff val="13529"/>
              </a:schemeClr>
            </a:gs>
            <a:gs pos="100000">
              <a:schemeClr val="accent1">
                <a:hueOff val="118245"/>
                <a:lumOff val="-11372"/>
              </a:schemeClr>
            </a:gs>
          </a:gsLst>
          <a:lin ang="5400000" scaled="0"/>
        </a:gradFill>
      </p:bgPr>
    </p:bg>
    <p:spTree>
      <p:nvGrpSpPr>
        <p:cNvPr id="1" name=""/>
        <p:cNvGrpSpPr/>
        <p:nvPr/>
      </p:nvGrpSpPr>
      <p:grpSpPr>
        <a:xfrm>
          <a:off x="0" y="0"/>
          <a:ext cx="0" cy="0"/>
          <a:chOff x="0" y="0"/>
          <a:chExt cx="0" cy="0"/>
        </a:xfrm>
      </p:grpSpPr>
      <p:sp>
        <p:nvSpPr>
          <p:cNvPr id="139" name="Wniosek: Banki udzielając tzw. kredytów frankowych wiedziały od samego początku, że w perspektywie długookresowej niemożliwym jest uzyskanie tańszego kredytowania niż w oparciu o kredyt w walucie krajowej."/>
          <p:cNvSpPr txBox="1"/>
          <p:nvPr>
            <p:ph type="body" idx="1"/>
          </p:nvPr>
        </p:nvSpPr>
        <p:spPr>
          <a:xfrm>
            <a:off x="952500" y="1733550"/>
            <a:ext cx="11099800" cy="6286500"/>
          </a:xfrm>
          <a:prstGeom prst="rect">
            <a:avLst/>
          </a:prstGeom>
        </p:spPr>
        <p:txBody>
          <a:bodyPr/>
          <a:lstStyle>
            <a:lvl1pPr marL="0" indent="0">
              <a:buSzTx/>
              <a:buNone/>
              <a:defRPr b="1"/>
            </a:lvl1pPr>
          </a:lstStyle>
          <a:p>
            <a:pPr/>
            <a:r>
              <a:t>Wniosek: Banki udzielając tzw. kredytów frankowych wiedziały od samego początku, że w perspektywie długookresowej niemożliwym jest uzyskanie tańszego kredytowania niż w oparciu o kredyt w walucie krajowej.</a:t>
            </a:r>
            <a:endParaRPr sz="1200">
              <a:latin typeface="Times"/>
              <a:ea typeface="Times"/>
              <a:cs typeface="Times"/>
              <a:sym typeface="Times"/>
            </a:endParaRP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1">
                <a:lumOff val="13529"/>
              </a:schemeClr>
            </a:gs>
            <a:gs pos="100000">
              <a:schemeClr val="accent1">
                <a:hueOff val="118245"/>
                <a:lumOff val="-11372"/>
              </a:schemeClr>
            </a:gs>
          </a:gsLst>
          <a:lin ang="5400000" scaled="0"/>
        </a:gradFill>
      </p:bgPr>
    </p:bg>
    <p:spTree>
      <p:nvGrpSpPr>
        <p:cNvPr id="1" name=""/>
        <p:cNvGrpSpPr/>
        <p:nvPr/>
      </p:nvGrpSpPr>
      <p:grpSpPr>
        <a:xfrm>
          <a:off x="0" y="0"/>
          <a:ext cx="0" cy="0"/>
          <a:chOff x="0" y="0"/>
          <a:chExt cx="0" cy="0"/>
        </a:xfrm>
      </p:grpSpPr>
      <p:sp>
        <p:nvSpPr>
          <p:cNvPr id="141" name="Wyrok…"/>
          <p:cNvSpPr txBox="1"/>
          <p:nvPr>
            <p:ph type="body" idx="1"/>
          </p:nvPr>
        </p:nvSpPr>
        <p:spPr>
          <a:xfrm>
            <a:off x="952500" y="1733550"/>
            <a:ext cx="11099800" cy="6286500"/>
          </a:xfrm>
          <a:prstGeom prst="rect">
            <a:avLst/>
          </a:prstGeom>
        </p:spPr>
        <p:txBody>
          <a:bodyPr/>
          <a:lstStyle/>
          <a:p>
            <a:pPr marL="0" indent="0" algn="ctr" defTabSz="457200">
              <a:spcBef>
                <a:spcPts val="0"/>
              </a:spcBef>
              <a:buSzTx/>
              <a:buNone/>
              <a:defRPr b="1" sz="3291">
                <a:solidFill>
                  <a:srgbClr val="333333"/>
                </a:solidFill>
                <a:latin typeface="Helvetica"/>
                <a:ea typeface="Helvetica"/>
                <a:cs typeface="Helvetica"/>
                <a:sym typeface="Helvetica"/>
              </a:defRPr>
            </a:pPr>
            <a:r>
              <a:t>Wyrok</a:t>
            </a:r>
          </a:p>
          <a:p>
            <a:pPr marL="0" indent="0" algn="ctr" defTabSz="457200">
              <a:spcBef>
                <a:spcPts val="0"/>
              </a:spcBef>
              <a:buSzTx/>
              <a:buNone/>
              <a:defRPr b="1" sz="3291">
                <a:solidFill>
                  <a:srgbClr val="333333"/>
                </a:solidFill>
                <a:latin typeface="Helvetica"/>
                <a:ea typeface="Helvetica"/>
                <a:cs typeface="Helvetica"/>
                <a:sym typeface="Helvetica"/>
              </a:defRPr>
            </a:pPr>
            <a:r>
              <a:t>Trybunału Sprawiedliwości</a:t>
            </a:r>
          </a:p>
          <a:p>
            <a:pPr marL="0" indent="0" algn="ctr" defTabSz="457200">
              <a:spcBef>
                <a:spcPts val="0"/>
              </a:spcBef>
              <a:buSzTx/>
              <a:buNone/>
              <a:defRPr b="1" sz="3291">
                <a:solidFill>
                  <a:srgbClr val="333333"/>
                </a:solidFill>
                <a:latin typeface="Helvetica"/>
                <a:ea typeface="Helvetica"/>
                <a:cs typeface="Helvetica"/>
                <a:sym typeface="Helvetica"/>
              </a:defRPr>
            </a:pPr>
            <a:r>
              <a:t>z dnia 3 października 2019 r.</a:t>
            </a:r>
          </a:p>
          <a:p>
            <a:pPr marL="0" indent="0" algn="ctr" defTabSz="457200">
              <a:spcBef>
                <a:spcPts val="0"/>
              </a:spcBef>
              <a:buSzTx/>
              <a:buNone/>
              <a:defRPr b="1" sz="3291">
                <a:solidFill>
                  <a:srgbClr val="333333"/>
                </a:solidFill>
                <a:latin typeface="Helvetica"/>
                <a:ea typeface="Helvetica"/>
                <a:cs typeface="Helvetica"/>
                <a:sym typeface="Helvetica"/>
              </a:defRPr>
            </a:pPr>
            <a:r>
              <a:t>C-260/18</a:t>
            </a:r>
          </a:p>
          <a:p>
            <a:pPr marL="0" indent="0" algn="ctr" defTabSz="457200">
              <a:spcBef>
                <a:spcPts val="0"/>
              </a:spcBef>
              <a:buSzTx/>
              <a:buNone/>
              <a:defRPr b="1" sz="3291">
                <a:solidFill>
                  <a:srgbClr val="333333"/>
                </a:solidFill>
                <a:latin typeface="Helvetica"/>
                <a:ea typeface="Helvetica"/>
                <a:cs typeface="Helvetica"/>
                <a:sym typeface="Helvetica"/>
              </a:defRPr>
            </a:pPr>
            <a:r>
              <a:t>Konsekwencje prawne nieuczciwych klauzul walutowych w umowach o kredyt hipoteczny indeksowany do waluty obcej</a:t>
            </a:r>
            <a:endParaRPr>
              <a:latin typeface="Times"/>
              <a:ea typeface="Times"/>
              <a:cs typeface="Times"/>
              <a:sym typeface="Times"/>
            </a:endParaRP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1">
                <a:lumOff val="13529"/>
              </a:schemeClr>
            </a:gs>
            <a:gs pos="100000">
              <a:schemeClr val="accent1">
                <a:hueOff val="118245"/>
                <a:lumOff val="-11372"/>
              </a:schemeClr>
            </a:gs>
          </a:gsLst>
          <a:lin ang="5400000" scaled="0"/>
        </a:gradFill>
      </p:bgPr>
    </p:bg>
    <p:spTree>
      <p:nvGrpSpPr>
        <p:cNvPr id="1" name=""/>
        <p:cNvGrpSpPr/>
        <p:nvPr/>
      </p:nvGrpSpPr>
      <p:grpSpPr>
        <a:xfrm>
          <a:off x="0" y="0"/>
          <a:ext cx="0" cy="0"/>
          <a:chOff x="0" y="0"/>
          <a:chExt cx="0" cy="0"/>
        </a:xfrm>
      </p:grpSpPr>
      <p:sp>
        <p:nvSpPr>
          <p:cNvPr id="143" name="TEZA  - Art. 6 ust. 1 dyrektywy 93/13 w sprawie nieuczciwych warunków w umowach konsumenckich należy interpretować w ten sposób, że nie stoi on na przeszkodzie temu, aby sąd krajowy, po stwierdzeniu nieuczciwego charakteru niektórych warunków umowy kredytu indeksowanego do waluty obcej i oprocentowanego według stopy procentowej bezpośrednio powiązanej ze stopą międzybankową danej waluty, przyjął, zgodnie z prawem krajowym, że ta umowa nie może nadal obowiązywać bez takich warunków z tego powodu, że ich usunięcie spowodowałoby zmianę charakteru głównego przedmiotu umowy.…"/>
          <p:cNvSpPr txBox="1"/>
          <p:nvPr>
            <p:ph type="body" idx="1"/>
          </p:nvPr>
        </p:nvSpPr>
        <p:spPr>
          <a:xfrm>
            <a:off x="952500" y="1733550"/>
            <a:ext cx="11099800" cy="6286500"/>
          </a:xfrm>
          <a:prstGeom prst="rect">
            <a:avLst/>
          </a:prstGeom>
        </p:spPr>
        <p:txBody>
          <a:bodyPr/>
          <a:lstStyle/>
          <a:p>
            <a:pPr marL="0" indent="0" defTabSz="519937">
              <a:spcBef>
                <a:spcPts val="3700"/>
              </a:spcBef>
              <a:buSzTx/>
              <a:buNone/>
              <a:defRPr sz="2848"/>
            </a:pPr>
            <a:r>
              <a:t>TEZA  - Art. 6 ust. 1 dyrektywy 93/13 w sprawie nieuczciwych warunków w umowach konsumenckich należy interpretować w ten sposób, że nie stoi on na przeszkodzie temu, aby sąd krajowy, po stwierdzeniu nieuczciwego charakteru niektórych warunków umowy kredytu indeksowanego do waluty obcej i oprocentowanego według stopy procentowej bezpośrednio powiązanej ze stopą międzybankową danej waluty, przyjął, zgodnie z prawem krajowym, że ta umowa nie może nadal obowiązywać bez takich warunków z tego powodu, że ich usunięcie spowodowałoby zmianę</a:t>
            </a:r>
            <a:r>
              <a:rPr b="1"/>
              <a:t> charakteru głównego przedmiotu umowy.</a:t>
            </a:r>
            <a:endParaRPr>
              <a:latin typeface="Times"/>
              <a:ea typeface="Times"/>
              <a:cs typeface="Times"/>
              <a:sym typeface="Times"/>
            </a:endParaRPr>
          </a:p>
          <a:p>
            <a:pPr marL="0" indent="0" defTabSz="519937">
              <a:spcBef>
                <a:spcPts val="3700"/>
              </a:spcBef>
              <a:buSzTx/>
              <a:buNone/>
              <a:defRPr sz="2848"/>
            </a:pPr>
            <a:r>
              <a:rPr>
                <a:latin typeface="Times"/>
                <a:ea typeface="Times"/>
                <a:cs typeface="Times"/>
                <a:sym typeface="Times"/>
              </a:rPr>
              <a:t>Należy także zaznaczyć, że zgodnie z treścią wyroku sąd krajowy nie może utrzymać w mocy takiej umowy, nawet jeśli jej unieważnienie byłoby korzystne dla konsumenta. </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1">
                <a:lumOff val="13529"/>
              </a:schemeClr>
            </a:gs>
            <a:gs pos="100000">
              <a:schemeClr val="accent1">
                <a:hueOff val="118245"/>
                <a:lumOff val="-11372"/>
              </a:schemeClr>
            </a:gs>
          </a:gsLst>
          <a:lin ang="5400000" scaled="0"/>
        </a:gradFill>
      </p:bgPr>
    </p:bg>
    <p:spTree>
      <p:nvGrpSpPr>
        <p:cNvPr id="1" name=""/>
        <p:cNvGrpSpPr/>
        <p:nvPr/>
      </p:nvGrpSpPr>
      <p:grpSpPr>
        <a:xfrm>
          <a:off x="0" y="0"/>
          <a:ext cx="0" cy="0"/>
          <a:chOff x="0" y="0"/>
          <a:chExt cx="0" cy="0"/>
        </a:xfrm>
      </p:grpSpPr>
      <p:sp>
        <p:nvSpPr>
          <p:cNvPr id="145" name="Wyrok Sądu Apelacyjnego w Warszawie z 12.02.2020 r., V ACa 297/19, LEX nr 2977478:…"/>
          <p:cNvSpPr txBox="1"/>
          <p:nvPr>
            <p:ph type="body" idx="1"/>
          </p:nvPr>
        </p:nvSpPr>
        <p:spPr>
          <a:xfrm>
            <a:off x="952500" y="1733550"/>
            <a:ext cx="11099800" cy="6286500"/>
          </a:xfrm>
          <a:prstGeom prst="rect">
            <a:avLst/>
          </a:prstGeom>
        </p:spPr>
        <p:txBody>
          <a:bodyPr/>
          <a:lstStyle/>
          <a:p>
            <a:pPr marL="0" indent="0">
              <a:buSzTx/>
              <a:buNone/>
              <a:defRPr>
                <a:latin typeface="Times New Roman"/>
                <a:ea typeface="Times New Roman"/>
                <a:cs typeface="Times New Roman"/>
                <a:sym typeface="Times New Roman"/>
              </a:defRPr>
            </a:pPr>
            <a:r>
              <a:t>Wyrok Sądu Apelacyjnego w Warszawie z 12.02.2020 r., V ACa 297/19, LEX nr 2977478:</a:t>
            </a:r>
          </a:p>
          <a:p>
            <a:pPr marL="0" indent="0">
              <a:buSzTx/>
              <a:buNone/>
              <a:defRPr>
                <a:latin typeface="Times New Roman"/>
                <a:ea typeface="Times New Roman"/>
                <a:cs typeface="Times New Roman"/>
                <a:sym typeface="Times New Roman"/>
              </a:defRPr>
            </a:pPr>
            <a:r>
              <a:t>„Na etapie wyrokowania, które oparte jest także na uznaniu abuzywności takich klauzul, czyli wymaga ich eliminacji z umowy, art. 6 ust. 1 powołanej dyrektywy </a:t>
            </a:r>
            <a:r>
              <a:rPr>
                <a:solidFill>
                  <a:schemeClr val="accent5">
                    <a:hueOff val="106375"/>
                    <a:satOff val="9554"/>
                    <a:lumOff val="-13516"/>
                  </a:schemeClr>
                </a:solidFill>
              </a:rPr>
              <a:t>nie pozwala</a:t>
            </a:r>
            <a:r>
              <a:t> na zastąpienie kursu sprzedaży z takiej tabeli banku, zastrzeżonego w umowie, żadnym innym kursem notowania CHF do złotego, w tym średnim kursem ogłaszanym przez NBP, nawet gdyby strony się na to zgadzały. (…)”</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1">
                <a:lumOff val="13529"/>
              </a:schemeClr>
            </a:gs>
            <a:gs pos="100000">
              <a:schemeClr val="accent1">
                <a:hueOff val="118245"/>
                <a:lumOff val="-11372"/>
              </a:schemeClr>
            </a:gs>
          </a:gsLst>
          <a:lin ang="5400000" scaled="0"/>
        </a:gradFill>
      </p:bgPr>
    </p:bg>
    <p:spTree>
      <p:nvGrpSpPr>
        <p:cNvPr id="1" name=""/>
        <p:cNvGrpSpPr/>
        <p:nvPr/>
      </p:nvGrpSpPr>
      <p:grpSpPr>
        <a:xfrm>
          <a:off x="0" y="0"/>
          <a:ext cx="0" cy="0"/>
          <a:chOff x="0" y="0"/>
          <a:chExt cx="0" cy="0"/>
        </a:xfrm>
      </p:grpSpPr>
      <p:sp>
        <p:nvSpPr>
          <p:cNvPr id="147" name="Art.  3851.  [Niedozwolone postanowienia umowne]…"/>
          <p:cNvSpPr txBox="1"/>
          <p:nvPr>
            <p:ph type="body" idx="1"/>
          </p:nvPr>
        </p:nvSpPr>
        <p:spPr>
          <a:xfrm>
            <a:off x="952500" y="1733550"/>
            <a:ext cx="11099800" cy="6286500"/>
          </a:xfrm>
          <a:prstGeom prst="rect">
            <a:avLst/>
          </a:prstGeom>
        </p:spPr>
        <p:txBody>
          <a:bodyPr/>
          <a:lstStyle/>
          <a:p>
            <a:pPr marL="0" indent="0" defTabSz="373887">
              <a:spcBef>
                <a:spcPts val="2600"/>
              </a:spcBef>
              <a:buSzTx/>
              <a:buNone/>
              <a:defRPr sz="2240"/>
            </a:pPr>
            <a:r>
              <a:t>Art.  3851.  [Niedozwolone postanowienia umowne]</a:t>
            </a:r>
          </a:p>
          <a:p>
            <a:pPr marL="0" indent="0" defTabSz="373887">
              <a:spcBef>
                <a:spcPts val="2600"/>
              </a:spcBef>
              <a:buSzTx/>
              <a:buNone/>
              <a:defRPr sz="2240"/>
            </a:pPr>
            <a:r>
              <a:t>§  1. Postanowienia umowy zawieranej z konsumentem nieuzgodnione indywidualnie nie wiążą go, jeżeli kształtują jego prawa i obowiązki w sposób sprzeczny z dobrymi obyczajami, rażąco naruszając jego interesy (niedozwolone postanowienia umowne). Nie dotyczy to postanowień określających główne świadczenia stron, w tym cenę lub wynagrodzenie, jeżeli zostały sformułowane w sposób jednoznaczny.</a:t>
            </a:r>
          </a:p>
          <a:p>
            <a:pPr marL="0" indent="0" defTabSz="373887">
              <a:spcBef>
                <a:spcPts val="2600"/>
              </a:spcBef>
              <a:buSzTx/>
              <a:buNone/>
              <a:defRPr sz="2240"/>
            </a:pPr>
            <a:r>
              <a:t>§  2. Jeżeli postanowienie umowy zgodnie z § 1 nie wiąże konsumenta, strony są związane umową w pozostałym zakresie.</a:t>
            </a:r>
          </a:p>
          <a:p>
            <a:pPr marL="0" indent="0" defTabSz="373887">
              <a:spcBef>
                <a:spcPts val="2600"/>
              </a:spcBef>
              <a:buSzTx/>
              <a:buNone/>
              <a:defRPr sz="2240"/>
            </a:pPr>
            <a:r>
              <a:t>§  3. Nieuzgodnione indywidualnie są te postanowienia umowy, na których treść konsument nie miał rzeczywistego wpływu. W szczególności odnosi się to do postanowień umowy przejętych z wzorca umowy zaproponowanego konsumentowi przez kontrahenta.</a:t>
            </a:r>
          </a:p>
          <a:p>
            <a:pPr marL="0" indent="0" defTabSz="373887">
              <a:spcBef>
                <a:spcPts val="2600"/>
              </a:spcBef>
              <a:buSzTx/>
              <a:buNone/>
              <a:defRPr sz="2240"/>
            </a:pPr>
            <a:r>
              <a:t>§  4. Ciężar dowodu, że postanowienie zostało uzgodnione indywidualnie, spoczywa na tym, kto się na to powołuje.</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1">
                <a:lumOff val="13529"/>
              </a:schemeClr>
            </a:gs>
            <a:gs pos="100000">
              <a:schemeClr val="accent1">
                <a:hueOff val="118245"/>
                <a:lumOff val="-11372"/>
              </a:schemeClr>
            </a:gs>
          </a:gsLst>
          <a:lin ang="5400000" scaled="0"/>
        </a:gradFill>
      </p:bgPr>
    </p:bg>
    <p:spTree>
      <p:nvGrpSpPr>
        <p:cNvPr id="1" name=""/>
        <p:cNvGrpSpPr/>
        <p:nvPr/>
      </p:nvGrpSpPr>
      <p:grpSpPr>
        <a:xfrm>
          <a:off x="0" y="0"/>
          <a:ext cx="0" cy="0"/>
          <a:chOff x="0" y="0"/>
          <a:chExt cx="0" cy="0"/>
        </a:xfrm>
      </p:grpSpPr>
      <p:sp>
        <p:nvSpPr>
          <p:cNvPr id="149" name="(…) Konsument wymaga natomiast ochrony przed postanowieniami ubocznymi, które w chwili przystąpienia do umowy mogą mu się wydawać mało istotne, a które, mimo dokonanej na pierwszy rzut oka oceny, stają się dla niego źródłem poważnych niedogodności. Wbrew pewnym wątpliwościom wysuwanym w doktrynie należy przyjąć, że uzależnienie głównego świadczenia pieniężnego od klauzuli waloryzacyjnej pozwala na kwalifikację tego postanowienia jako niejednoznacznego, a tym samym otwiera drogę do stosowania art. 3851 (zob. M. Bednarek [w:] System Prawa Prywatnego, t. 5, 2006, s. 656)."/>
          <p:cNvSpPr txBox="1"/>
          <p:nvPr>
            <p:ph type="body" idx="1"/>
          </p:nvPr>
        </p:nvSpPr>
        <p:spPr>
          <a:xfrm>
            <a:off x="952500" y="1733550"/>
            <a:ext cx="11099800" cy="6286500"/>
          </a:xfrm>
          <a:prstGeom prst="rect">
            <a:avLst/>
          </a:prstGeom>
        </p:spPr>
        <p:txBody>
          <a:bodyPr/>
          <a:lstStyle/>
          <a:p>
            <a:pPr marL="0" indent="0">
              <a:buSzTx/>
              <a:buNone/>
              <a:defRPr>
                <a:latin typeface="Times New Roman"/>
                <a:ea typeface="Times New Roman"/>
                <a:cs typeface="Times New Roman"/>
                <a:sym typeface="Times New Roman"/>
              </a:defRPr>
            </a:pPr>
            <a:r>
              <a:t>(…) Konsument wymaga natomiast ochrony przed postanowieniami ubocznymi, które w chwili przystąpienia do umowy mogą mu się wydawać mało istotne, a które, mimo dokonanej na pierwszy rzut oka oceny, stają się dla niego źródłem poważnych niedogodności. Wbrew pewnym wątpliwościom wysuwanym w doktrynie należy przyjąć, że uzależnienie głównego świadczenia pieniężnego od klauzuli waloryzacyjnej pozwala na kwalifikację tego postanowienia jako niejednoznacznego, a tym samym otwiera drogę do stosowania </a:t>
            </a:r>
            <a:r>
              <a:rPr u="sng">
                <a:solidFill>
                  <a:srgbClr val="0000EE"/>
                </a:solidFill>
                <a:hlinkClick r:id="rId2" invalidUrl="" action="" tgtFrame="" tooltip="" history="1" highlightClick="0" endSnd="0"/>
              </a:rPr>
              <a:t>art. 385</a:t>
            </a:r>
            <a:r>
              <a:rPr baseline="31999" sz="1000" u="sng">
                <a:solidFill>
                  <a:srgbClr val="0000EE"/>
                </a:solidFill>
                <a:hlinkClick r:id="rId2" invalidUrl="" action="" tgtFrame="" tooltip="" history="1" highlightClick="0" endSnd="0"/>
              </a:rPr>
              <a:t>1</a:t>
            </a:r>
            <a:r>
              <a:t> (zob. M. Bednarek [w:] </a:t>
            </a:r>
            <a:r>
              <a:rPr i="1"/>
              <a:t>System Prawa Prywatnego</a:t>
            </a:r>
            <a:r>
              <a:t>, t. 5</a:t>
            </a:r>
            <a:r>
              <a:rPr b="1" i="1" u="sng">
                <a:solidFill>
                  <a:schemeClr val="accent5">
                    <a:hueOff val="106375"/>
                    <a:satOff val="9554"/>
                    <a:lumOff val="-13516"/>
                  </a:schemeClr>
                </a:solidFill>
              </a:rPr>
              <a:t>, 2006,</a:t>
            </a:r>
            <a:r>
              <a:rPr i="1" u="sng"/>
              <a:t> </a:t>
            </a:r>
            <a:r>
              <a:t>s. 656).</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1">
                <a:lumOff val="13529"/>
              </a:schemeClr>
            </a:gs>
            <a:gs pos="100000">
              <a:schemeClr val="accent1">
                <a:hueOff val="118245"/>
                <a:lumOff val="-11372"/>
              </a:schemeClr>
            </a:gs>
          </a:gsLst>
          <a:lin ang="5400000" scaled="0"/>
        </a:gradFill>
      </p:bgPr>
    </p:bg>
    <p:spTree>
      <p:nvGrpSpPr>
        <p:cNvPr id="1" name=""/>
        <p:cNvGrpSpPr/>
        <p:nvPr/>
      </p:nvGrpSpPr>
      <p:grpSpPr>
        <a:xfrm>
          <a:off x="0" y="0"/>
          <a:ext cx="0" cy="0"/>
          <a:chOff x="0" y="0"/>
          <a:chExt cx="0" cy="0"/>
        </a:xfrm>
      </p:grpSpPr>
      <p:sp>
        <p:nvSpPr>
          <p:cNvPr id="151" name="Odpowiedzią ze strony ustawodawcy na problem niespłacanych kredytów frankowych stała się ustawa nowelizująca ustawę o wsparciu kredytobiorców znajdujących się w trudnej sytuacji finansowej (otrzymując następujące brzmienie - ustawa o wsparciu kredytobiorców, którzy zaciągnęli kredyt mieszkaniowy i znajdują się w trudnej sytuacji finansowej)."/>
          <p:cNvSpPr txBox="1"/>
          <p:nvPr>
            <p:ph type="body" idx="1"/>
          </p:nvPr>
        </p:nvSpPr>
        <p:spPr>
          <a:xfrm>
            <a:off x="952500" y="1733550"/>
            <a:ext cx="11099800" cy="6286500"/>
          </a:xfrm>
          <a:prstGeom prst="rect">
            <a:avLst/>
          </a:prstGeom>
        </p:spPr>
        <p:txBody>
          <a:bodyPr/>
          <a:lstStyle/>
          <a:p>
            <a:pPr marL="0" indent="0">
              <a:buSzTx/>
              <a:buNone/>
              <a:defRPr b="1"/>
            </a:pPr>
            <a:r>
              <a:t>Odpowiedzią ze strony ustawodawcy na problem niespłacanych kredytów frankowych stała się </a:t>
            </a:r>
            <a:r>
              <a:t>ustawa </a:t>
            </a:r>
            <a:r>
              <a:t>nowelizująca ustawę o wsparciu kredytobiorców znajdujących się w trudnej sytuacji finansowej (otrzymując następujące brzmienie - ustawa o wsparciu kredytobiorców, którzy zaciągnęli kredyt mieszkaniowy i znajdują się w trudnej sytuacji finansowej).</a:t>
            </a:r>
            <a:endParaRPr sz="1200">
              <a:latin typeface="Times"/>
              <a:ea typeface="Times"/>
              <a:cs typeface="Times"/>
              <a:sym typeface="Times"/>
            </a:endParaRP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1">
                <a:lumOff val="13529"/>
              </a:schemeClr>
            </a:gs>
            <a:gs pos="100000">
              <a:schemeClr val="accent1">
                <a:hueOff val="118245"/>
                <a:lumOff val="-11372"/>
              </a:schemeClr>
            </a:gs>
          </a:gsLst>
          <a:lin ang="5400000" scaled="0"/>
        </a:gradFill>
      </p:bgPr>
    </p:bg>
    <p:spTree>
      <p:nvGrpSpPr>
        <p:cNvPr id="1" name=""/>
        <p:cNvGrpSpPr/>
        <p:nvPr/>
      </p:nvGrpSpPr>
      <p:grpSpPr>
        <a:xfrm>
          <a:off x="0" y="0"/>
          <a:ext cx="0" cy="0"/>
          <a:chOff x="0" y="0"/>
          <a:chExt cx="0" cy="0"/>
        </a:xfrm>
      </p:grpSpPr>
      <p:sp>
        <p:nvSpPr>
          <p:cNvPr id="153" name="Art.  3.  [Warunki przyznania wsparcia lub pożyczki na spłatę zadłużenia]…"/>
          <p:cNvSpPr txBox="1"/>
          <p:nvPr>
            <p:ph type="body" idx="1"/>
          </p:nvPr>
        </p:nvSpPr>
        <p:spPr>
          <a:xfrm>
            <a:off x="952500" y="1733550"/>
            <a:ext cx="11099800" cy="6286500"/>
          </a:xfrm>
          <a:prstGeom prst="rect">
            <a:avLst/>
          </a:prstGeom>
        </p:spPr>
        <p:txBody>
          <a:bodyPr/>
          <a:lstStyle/>
          <a:p>
            <a:pPr marL="0" indent="0" defTabSz="268731">
              <a:spcBef>
                <a:spcPts val="1900"/>
              </a:spcBef>
              <a:buSzTx/>
              <a:buNone/>
              <a:defRPr b="1" sz="1886"/>
            </a:pPr>
            <a:r>
              <a:t>Art.  3.  [Warunki przyznania wsparcia lub pożyczki na spłatę zadłużenia]</a:t>
            </a:r>
          </a:p>
          <a:p>
            <a:pPr marL="0" indent="0" defTabSz="268731">
              <a:spcBef>
                <a:spcPts val="1900"/>
              </a:spcBef>
              <a:buSzTx/>
              <a:buNone/>
              <a:defRPr b="1" sz="1886"/>
            </a:pPr>
            <a:r>
              <a:t>1. Wsparcie lub pożyczka na spłatę zadłużenia mogą być przyznane, jeżeli:  </a:t>
            </a:r>
          </a:p>
          <a:p>
            <a:pPr marL="0" indent="0" defTabSz="268731">
              <a:spcBef>
                <a:spcPts val="1900"/>
              </a:spcBef>
              <a:buSzTx/>
              <a:buNone/>
              <a:defRPr b="1" sz="1886"/>
            </a:pPr>
            <a:r>
              <a:t>1) w dniu złożenia wniosku o wsparcie lub pożyczkę na spłatę zadłużenia co najmniej jeden z kredytobiorców posiada status bezrobotnego, lub</a:t>
            </a:r>
          </a:p>
          <a:p>
            <a:pPr marL="0" indent="0" defTabSz="268731">
              <a:spcBef>
                <a:spcPts val="1900"/>
              </a:spcBef>
              <a:buSzTx/>
              <a:buNone/>
              <a:defRPr b="1" sz="1886"/>
            </a:pPr>
            <a:r>
              <a:t>2) wartość wskaźnika RdD przekracza 50%, lub</a:t>
            </a:r>
          </a:p>
          <a:p>
            <a:pPr marL="0" indent="0" defTabSz="268731">
              <a:spcBef>
                <a:spcPts val="1900"/>
              </a:spcBef>
              <a:buSzTx/>
              <a:buNone/>
              <a:defRPr b="1" sz="1886"/>
            </a:pPr>
            <a:r>
              <a:t>3) miesięczny dochód gospodarstwa domowego pomniejszony o miesięczne koszty obsługi kredytu mieszkaniowego nie przekracza:</a:t>
            </a:r>
          </a:p>
          <a:p>
            <a:pPr marL="0" indent="0" defTabSz="268731">
              <a:spcBef>
                <a:spcPts val="1900"/>
              </a:spcBef>
              <a:buSzTx/>
              <a:buNone/>
              <a:defRPr b="1" sz="1886"/>
            </a:pPr>
            <a:r>
              <a:t>a) w przypadku gospodarstwa domowego jednoosobowego - dwukrotności kwoty wskazanej w art. 8 ust. 1 pkt 1 ustawy z dnia 12 marca 2004 r. o pomocy społecznej, zwaloryzowanej zgodnie z przepisami tej ustawy </a:t>
            </a:r>
            <a:r>
              <a:rPr>
                <a:solidFill>
                  <a:schemeClr val="accent5">
                    <a:hueOff val="106375"/>
                    <a:satOff val="9554"/>
                    <a:lumOff val="-13516"/>
                  </a:schemeClr>
                </a:solidFill>
              </a:rPr>
              <a:t>(701 zł)</a:t>
            </a:r>
          </a:p>
          <a:p>
            <a:pPr marL="0" indent="0" defTabSz="268731">
              <a:spcBef>
                <a:spcPts val="1900"/>
              </a:spcBef>
              <a:buSzTx/>
              <a:buNone/>
              <a:defRPr b="1" sz="1886"/>
            </a:pPr>
            <a:r>
              <a:t>b) w przypadku gospodarstwa domowego wieloosobowego - iloczynu dwukrotności kwoty wskazanej w </a:t>
            </a:r>
            <a:r>
              <a:rPr>
                <a:hlinkClick r:id="rId2" invalidUrl="" action="" tgtFrame="" tooltip="" history="1" highlightClick="0" endSnd="0"/>
              </a:rPr>
              <a:t>art. 8 ust. 1 pkt 2</a:t>
            </a:r>
            <a:r>
              <a:t> ustawy z dnia 12 marca 2004 r. o pomocy społecznej, zwaloryzowanej zgodnie z przepisami tej ustawy, i liczby członków gospodarstwa domowego kredytobiorcy. </a:t>
            </a:r>
            <a:r>
              <a:rPr>
                <a:solidFill>
                  <a:schemeClr val="accent5">
                    <a:hueOff val="106375"/>
                    <a:satOff val="9554"/>
                    <a:lumOff val="-13516"/>
                  </a:schemeClr>
                </a:solidFill>
              </a:rPr>
              <a:t>(528 zł)</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1">
                <a:lumOff val="13529"/>
              </a:schemeClr>
            </a:gs>
            <a:gs pos="100000">
              <a:schemeClr val="accent1">
                <a:hueOff val="118245"/>
                <a:lumOff val="-11372"/>
              </a:schemeClr>
            </a:gs>
          </a:gsLst>
          <a:lin ang="5400000" scaled="0"/>
        </a:gradFill>
      </p:bgPr>
    </p:bg>
    <p:spTree>
      <p:nvGrpSpPr>
        <p:cNvPr id="1" name=""/>
        <p:cNvGrpSpPr/>
        <p:nvPr/>
      </p:nvGrpSpPr>
      <p:grpSpPr>
        <a:xfrm>
          <a:off x="0" y="0"/>
          <a:ext cx="0" cy="0"/>
          <a:chOff x="0" y="0"/>
          <a:chExt cx="0" cy="0"/>
        </a:xfrm>
      </p:grpSpPr>
      <p:sp>
        <p:nvSpPr>
          <p:cNvPr id="155" name="wskaźnik RdD - stosunek wydatków kredytobiorcy związanych z obsługą miesięcznej raty kapitałowej i odsetkowej kredytu mieszkaniowego do miesięcznego dochodu gospodarstwa domowego kredytobiorcy."/>
          <p:cNvSpPr txBox="1"/>
          <p:nvPr>
            <p:ph type="body" idx="1"/>
          </p:nvPr>
        </p:nvSpPr>
        <p:spPr>
          <a:xfrm>
            <a:off x="952500" y="1733550"/>
            <a:ext cx="11099800" cy="6286500"/>
          </a:xfrm>
          <a:prstGeom prst="rect">
            <a:avLst/>
          </a:prstGeom>
        </p:spPr>
        <p:txBody>
          <a:bodyPr/>
          <a:lstStyle>
            <a:lvl1pPr marL="0" indent="0">
              <a:buSzTx/>
              <a:buNone/>
              <a:defRPr b="1" sz="4100"/>
            </a:lvl1pPr>
          </a:lstStyle>
          <a:p>
            <a:pPr/>
            <a:r>
              <a:t>wskaźnik RdD - stosunek wydatków kredytobiorcy związanych z obsługą miesięcznej raty kapitałowej i odsetkowej kredytu mieszkaniowego do miesięcznego dochodu gospodarstwa domowego kredytobiorcy.</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1">
                <a:lumOff val="13529"/>
              </a:schemeClr>
            </a:gs>
            <a:gs pos="100000">
              <a:schemeClr val="accent1">
                <a:hueOff val="118245"/>
                <a:lumOff val="-11372"/>
              </a:schemeClr>
            </a:gs>
          </a:gsLst>
          <a:lin ang="5400000" scaled="0"/>
        </a:gradFill>
      </p:bgPr>
    </p:bg>
    <p:spTree>
      <p:nvGrpSpPr>
        <p:cNvPr id="1" name=""/>
        <p:cNvGrpSpPr/>
        <p:nvPr/>
      </p:nvGrpSpPr>
      <p:grpSpPr>
        <a:xfrm>
          <a:off x="0" y="0"/>
          <a:ext cx="0" cy="0"/>
          <a:chOff x="0" y="0"/>
          <a:chExt cx="0" cy="0"/>
        </a:xfrm>
      </p:grpSpPr>
      <p:sp>
        <p:nvSpPr>
          <p:cNvPr id="121" name="Rodzaje tzw. kredytów frankowych - czyli o jakie kredyty tak naprawdę chodzi ?"/>
          <p:cNvSpPr txBox="1"/>
          <p:nvPr>
            <p:ph type="body" idx="1"/>
          </p:nvPr>
        </p:nvSpPr>
        <p:spPr>
          <a:xfrm>
            <a:off x="952500" y="1733550"/>
            <a:ext cx="11099800" cy="6286500"/>
          </a:xfrm>
          <a:prstGeom prst="rect">
            <a:avLst/>
          </a:prstGeom>
        </p:spPr>
        <p:txBody>
          <a:bodyPr/>
          <a:lstStyle>
            <a:lvl1pPr marL="0" indent="0">
              <a:buSzTx/>
              <a:buNone/>
              <a:defRPr b="1" sz="4700"/>
            </a:lvl1pPr>
          </a:lstStyle>
          <a:p>
            <a:pPr/>
            <a:r>
              <a:t>Rodzaje tzw. kredytów frankowych - czyli o jakie kredyty tak naprawdę chodzi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1">
                <a:lumOff val="13529"/>
              </a:schemeClr>
            </a:gs>
            <a:gs pos="100000">
              <a:schemeClr val="accent1">
                <a:hueOff val="118245"/>
                <a:lumOff val="-11372"/>
              </a:schemeClr>
            </a:gs>
          </a:gsLst>
          <a:lin ang="5400000" scaled="0"/>
        </a:gradFill>
      </p:bgPr>
    </p:bg>
    <p:spTree>
      <p:nvGrpSpPr>
        <p:cNvPr id="1" name=""/>
        <p:cNvGrpSpPr/>
        <p:nvPr/>
      </p:nvGrpSpPr>
      <p:grpSpPr>
        <a:xfrm>
          <a:off x="0" y="0"/>
          <a:ext cx="0" cy="0"/>
          <a:chOff x="0" y="0"/>
          <a:chExt cx="0" cy="0"/>
        </a:xfrm>
      </p:grpSpPr>
      <p:sp>
        <p:nvSpPr>
          <p:cNvPr id="123" name="Efekt tzw. Ustawy „antyspreadowej”…"/>
          <p:cNvSpPr txBox="1"/>
          <p:nvPr>
            <p:ph type="body" idx="1"/>
          </p:nvPr>
        </p:nvSpPr>
        <p:spPr>
          <a:xfrm>
            <a:off x="952500" y="1733550"/>
            <a:ext cx="11099800" cy="6286500"/>
          </a:xfrm>
          <a:prstGeom prst="rect">
            <a:avLst/>
          </a:prstGeom>
        </p:spPr>
        <p:txBody>
          <a:bodyPr/>
          <a:lstStyle/>
          <a:p>
            <a:pPr marL="0" indent="0" defTabSz="408940">
              <a:spcBef>
                <a:spcPts val="2900"/>
              </a:spcBef>
              <a:buSzTx/>
              <a:buNone/>
              <a:defRPr b="1" sz="2240"/>
            </a:pPr>
          </a:p>
          <a:p>
            <a:pPr marL="0" indent="0" defTabSz="408940">
              <a:spcBef>
                <a:spcPts val="2900"/>
              </a:spcBef>
              <a:buSzTx/>
              <a:buNone/>
              <a:defRPr b="1" sz="2240"/>
            </a:pPr>
            <a:r>
              <a:t>Efekt tzw. Ustawy „antyspreadowej” </a:t>
            </a:r>
          </a:p>
          <a:p>
            <a:pPr marL="0" indent="0" defTabSz="408940">
              <a:spcBef>
                <a:spcPts val="2900"/>
              </a:spcBef>
              <a:buSzTx/>
              <a:buNone/>
              <a:defRPr b="1" sz="2240"/>
            </a:pPr>
            <a:r>
              <a:t>Art.  69 [Ustawa z dnia 29 sierpnia 1997 r. Prawo bankowe]</a:t>
            </a:r>
          </a:p>
          <a:p>
            <a:pPr marL="0" indent="0" defTabSz="408940">
              <a:spcBef>
                <a:spcPts val="2900"/>
              </a:spcBef>
              <a:buSzTx/>
              <a:buNone/>
              <a:defRPr b="1" sz="2240"/>
            </a:pPr>
            <a:r>
              <a:t>3. W przypadku umowy o kredyt </a:t>
            </a:r>
            <a:r>
              <a:rPr>
                <a:solidFill>
                  <a:schemeClr val="accent5">
                    <a:hueOff val="-36178"/>
                    <a:satOff val="6507"/>
                    <a:lumOff val="-23518"/>
                  </a:schemeClr>
                </a:solidFill>
              </a:rPr>
              <a:t>denominowany</a:t>
            </a:r>
            <a:r>
              <a:t> lub </a:t>
            </a:r>
            <a:r>
              <a:rPr>
                <a:solidFill>
                  <a:schemeClr val="accent5">
                    <a:hueOff val="-36178"/>
                    <a:satOff val="6507"/>
                    <a:lumOff val="-23518"/>
                  </a:schemeClr>
                </a:solidFill>
              </a:rPr>
              <a:t>indeksowany</a:t>
            </a:r>
            <a:r>
              <a:t> do waluty innej niż waluta polska, kredytobiorca może dokonywać spłaty rat kapitałowo-odsetkowych oraz dokonać przedterminowej spłaty pełnej lub częściowej kwoty kredytu bezpośrednio w tej walucie. W tym przypadku w umowie o kredyt określa się także zasady otwarcia i prowadzenia rachunku służącego do gromadzenia środków przeznaczonych na spłatę kredytu oraz zasady dokonywania spłaty za pośrednictwem tego rachunku.</a:t>
            </a:r>
          </a:p>
          <a:p>
            <a:pPr marL="0" indent="0" defTabSz="408940">
              <a:spcBef>
                <a:spcPts val="2900"/>
              </a:spcBef>
              <a:buSzTx/>
              <a:buNone/>
              <a:defRPr sz="2450"/>
            </a:pPr>
          </a:p>
          <a:p>
            <a:pPr marL="0" indent="0" defTabSz="408940">
              <a:spcBef>
                <a:spcPts val="2900"/>
              </a:spcBef>
              <a:buSzTx/>
              <a:buNone/>
              <a:defRPr sz="2450"/>
            </a:pPr>
            <a:r>
              <a:t>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1">
                <a:lumOff val="13529"/>
              </a:schemeClr>
            </a:gs>
            <a:gs pos="100000">
              <a:schemeClr val="accent1">
                <a:hueOff val="118245"/>
                <a:lumOff val="-11372"/>
              </a:schemeClr>
            </a:gs>
          </a:gsLst>
          <a:lin ang="5400000" scaled="0"/>
        </a:gradFill>
      </p:bgPr>
    </p:bg>
    <p:spTree>
      <p:nvGrpSpPr>
        <p:cNvPr id="1" name=""/>
        <p:cNvGrpSpPr/>
        <p:nvPr/>
      </p:nvGrpSpPr>
      <p:grpSpPr>
        <a:xfrm>
          <a:off x="0" y="0"/>
          <a:ext cx="0" cy="0"/>
          <a:chOff x="0" y="0"/>
          <a:chExt cx="0" cy="0"/>
        </a:xfrm>
      </p:grpSpPr>
      <p:sp>
        <p:nvSpPr>
          <p:cNvPr id="125" name="Kredyt indeksowany: Wartość kredytu wyrażona w złotówkach, następnie po wypłacie kwoty kredytu przeliczana zostaje na wartość wyrażoną w walucie obcej. Dodatkowo każda rata jest księgowana w obcej walucie i w momencie spłaty zostaje przeliczona na złotówki. Klient zatem wie jaką kwotę w złotówkach otrzyma, ale nie wie, jaką kwotę będzie musiał w złotówkach spłacić."/>
          <p:cNvSpPr txBox="1"/>
          <p:nvPr>
            <p:ph type="body" idx="1"/>
          </p:nvPr>
        </p:nvSpPr>
        <p:spPr>
          <a:xfrm>
            <a:off x="952500" y="1733550"/>
            <a:ext cx="11099800" cy="6286500"/>
          </a:xfrm>
          <a:prstGeom prst="rect">
            <a:avLst/>
          </a:prstGeom>
        </p:spPr>
        <p:txBody>
          <a:bodyPr/>
          <a:lstStyle/>
          <a:p>
            <a:pPr marL="0" indent="0">
              <a:buSzTx/>
              <a:buNone/>
              <a:defRPr b="1"/>
            </a:pPr>
            <a:r>
              <a:rPr>
                <a:solidFill>
                  <a:schemeClr val="accent5">
                    <a:hueOff val="-36178"/>
                    <a:satOff val="6507"/>
                    <a:lumOff val="-23518"/>
                  </a:schemeClr>
                </a:solidFill>
              </a:rPr>
              <a:t>Kredyt indeksowany:</a:t>
            </a:r>
            <a:r>
              <a:t> Wartość kredytu wyrażona w złotówkach, następnie po wypłacie kwoty kredytu przeliczana zostaje na wartość wyrażoną w walucie obcej. Dodatkowo każda rata jest księgowana w obcej walucie i w momencie spłaty zostaje przeliczona na złotówki. Klient zatem wie jaką kwotę w złotówkach otrzyma, ale nie wie, jaką kwotę będzie musiał w złotówkach spłacić.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1">
                <a:lumOff val="13529"/>
              </a:schemeClr>
            </a:gs>
            <a:gs pos="100000">
              <a:schemeClr val="accent1">
                <a:hueOff val="118245"/>
                <a:lumOff val="-11372"/>
              </a:schemeClr>
            </a:gs>
          </a:gsLst>
          <a:lin ang="5400000" scaled="0"/>
        </a:gradFill>
      </p:bgPr>
    </p:bg>
    <p:spTree>
      <p:nvGrpSpPr>
        <p:cNvPr id="1" name=""/>
        <p:cNvGrpSpPr/>
        <p:nvPr/>
      </p:nvGrpSpPr>
      <p:grpSpPr>
        <a:xfrm>
          <a:off x="0" y="0"/>
          <a:ext cx="0" cy="0"/>
          <a:chOff x="0" y="0"/>
          <a:chExt cx="0" cy="0"/>
        </a:xfrm>
      </p:grpSpPr>
      <p:sp>
        <p:nvSpPr>
          <p:cNvPr id="127" name="Kredyt denominowany: Wartość kredytu wyrażona w walucie obcej. Klient nie wie zatem jaką kwotę wyrażoną w złotówkach otrzyma ani nie wie, jaką kwotę będzie musiał ostatecznie w złotówkach spłacić. Kwota kredytu zostaje jednak wypłacona w złotówkach i złotówkach jest również spłacana."/>
          <p:cNvSpPr txBox="1"/>
          <p:nvPr>
            <p:ph type="body" idx="1"/>
          </p:nvPr>
        </p:nvSpPr>
        <p:spPr>
          <a:xfrm>
            <a:off x="952500" y="1733550"/>
            <a:ext cx="11099800" cy="6286500"/>
          </a:xfrm>
          <a:prstGeom prst="rect">
            <a:avLst/>
          </a:prstGeom>
        </p:spPr>
        <p:txBody>
          <a:bodyPr/>
          <a:lstStyle/>
          <a:p>
            <a:pPr marL="0" indent="0">
              <a:buSzTx/>
              <a:buNone/>
              <a:defRPr b="1"/>
            </a:pPr>
            <a:r>
              <a:rPr>
                <a:solidFill>
                  <a:schemeClr val="accent5">
                    <a:hueOff val="-36178"/>
                    <a:satOff val="6507"/>
                    <a:lumOff val="-23518"/>
                  </a:schemeClr>
                </a:solidFill>
              </a:rPr>
              <a:t>Kredyt denominowany:</a:t>
            </a:r>
            <a:r>
              <a:t> Wartość kredytu wyrażona w walucie obcej. Klient nie wie zatem jaką kwotę wyrażoną w złotówkach otrzyma ani nie wie, jaką kwotę będzie musiał ostatecznie w złotówkach spłacić. Kwota kredytu zostaje jednak wypłacona w złotówkach i złotówkach jest również spłacana.</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1">
                <a:lumOff val="13529"/>
              </a:schemeClr>
            </a:gs>
            <a:gs pos="100000">
              <a:schemeClr val="accent1">
                <a:hueOff val="118245"/>
                <a:lumOff val="-11372"/>
              </a:schemeClr>
            </a:gs>
          </a:gsLst>
          <a:lin ang="5400000" scaled="0"/>
        </a:gradFill>
      </p:bgPr>
    </p:bg>
    <p:spTree>
      <p:nvGrpSpPr>
        <p:cNvPr id="1" name=""/>
        <p:cNvGrpSpPr/>
        <p:nvPr/>
      </p:nvGrpSpPr>
      <p:grpSpPr>
        <a:xfrm>
          <a:off x="0" y="0"/>
          <a:ext cx="0" cy="0"/>
          <a:chOff x="0" y="0"/>
          <a:chExt cx="0" cy="0"/>
        </a:xfrm>
      </p:grpSpPr>
      <p:sp>
        <p:nvSpPr>
          <p:cNvPr id="129" name="Wniosek: Obu rodzajów kredytów nie można zatem określać mianem kredytów walutowych."/>
          <p:cNvSpPr txBox="1"/>
          <p:nvPr>
            <p:ph type="body" idx="1"/>
          </p:nvPr>
        </p:nvSpPr>
        <p:spPr>
          <a:xfrm>
            <a:off x="952500" y="1733550"/>
            <a:ext cx="11099800" cy="6286500"/>
          </a:xfrm>
          <a:prstGeom prst="rect">
            <a:avLst/>
          </a:prstGeom>
        </p:spPr>
        <p:txBody>
          <a:bodyPr/>
          <a:lstStyle>
            <a:lvl1pPr marL="0" indent="0">
              <a:buSzTx/>
              <a:buNone/>
              <a:defRPr b="1"/>
            </a:lvl1pPr>
          </a:lstStyle>
          <a:p>
            <a:pPr/>
            <a:r>
              <a:t>Wniosek: Obu rodzajów kredytów nie można zatem określać mianem kredytów walutowych.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1">
                <a:lumOff val="13529"/>
              </a:schemeClr>
            </a:gs>
            <a:gs pos="100000">
              <a:schemeClr val="accent1">
                <a:hueOff val="118245"/>
                <a:lumOff val="-11372"/>
              </a:schemeClr>
            </a:gs>
          </a:gsLst>
          <a:lin ang="5400000" scaled="0"/>
        </a:gradFill>
      </p:bgPr>
    </p:bg>
    <p:spTree>
      <p:nvGrpSpPr>
        <p:cNvPr id="1" name=""/>
        <p:cNvGrpSpPr/>
        <p:nvPr/>
      </p:nvGrpSpPr>
      <p:grpSpPr>
        <a:xfrm>
          <a:off x="0" y="0"/>
          <a:ext cx="0" cy="0"/>
          <a:chOff x="0" y="0"/>
          <a:chExt cx="0" cy="0"/>
        </a:xfrm>
      </p:grpSpPr>
      <p:sp>
        <p:nvSpPr>
          <p:cNvPr id="131" name="Dlaczego kredyty frankowe wydawały się tak rentowne?…"/>
          <p:cNvSpPr txBox="1"/>
          <p:nvPr>
            <p:ph type="body" idx="1"/>
          </p:nvPr>
        </p:nvSpPr>
        <p:spPr>
          <a:xfrm>
            <a:off x="952500" y="1733550"/>
            <a:ext cx="11099800" cy="6286500"/>
          </a:xfrm>
          <a:prstGeom prst="rect">
            <a:avLst/>
          </a:prstGeom>
        </p:spPr>
        <p:txBody>
          <a:bodyPr/>
          <a:lstStyle/>
          <a:p>
            <a:pPr marL="0" indent="0">
              <a:buSzTx/>
              <a:buNone/>
              <a:defRPr b="1"/>
            </a:pPr>
            <a:r>
              <a:t>Dlaczego kredyty frankowe wydawały się tak rentowne?</a:t>
            </a:r>
          </a:p>
          <a:p>
            <a:pPr marL="0" indent="0">
              <a:buSzTx/>
              <a:buNone/>
              <a:defRPr b="1"/>
            </a:pPr>
            <a:r>
              <a:t>- W okresie udzielania kredytów frankowych w Polsce obowiązywały najwyższe w Europie stopy procentowe. Oprocentowanie kredytów frankowych było natomiast powiązane ze stopą referencyjną LIBOR CHF 3M. W praktyce oznaczało to, że kredytobiorcy często dopiero na takich warunkach mogli otrzymać kredyt. Wiązało się to również z dużo niższymi ratami. </a:t>
            </a:r>
            <a:endParaRPr sz="1200">
              <a:latin typeface="Times"/>
              <a:ea typeface="Times"/>
              <a:cs typeface="Times"/>
              <a:sym typeface="Times"/>
            </a:endParaRP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1">
                <a:lumOff val="13529"/>
              </a:schemeClr>
            </a:gs>
            <a:gs pos="100000">
              <a:schemeClr val="accent1">
                <a:hueOff val="118245"/>
                <a:lumOff val="-11372"/>
              </a:schemeClr>
            </a:gs>
          </a:gsLst>
          <a:lin ang="5400000" scaled="0"/>
        </a:gradFill>
      </p:bgPr>
    </p:bg>
    <p:spTree>
      <p:nvGrpSpPr>
        <p:cNvPr id="1" name=""/>
        <p:cNvGrpSpPr/>
        <p:nvPr/>
      </p:nvGrpSpPr>
      <p:grpSpPr>
        <a:xfrm>
          <a:off x="0" y="0"/>
          <a:ext cx="0" cy="0"/>
          <a:chOff x="0" y="0"/>
          <a:chExt cx="0" cy="0"/>
        </a:xfrm>
      </p:grpSpPr>
      <p:sp>
        <p:nvSpPr>
          <p:cNvPr id="133" name="Co zatem poszło nie tak ?…"/>
          <p:cNvSpPr txBox="1"/>
          <p:nvPr>
            <p:ph type="body" idx="1"/>
          </p:nvPr>
        </p:nvSpPr>
        <p:spPr>
          <a:xfrm>
            <a:off x="952500" y="1733550"/>
            <a:ext cx="11099800" cy="6286500"/>
          </a:xfrm>
          <a:prstGeom prst="rect">
            <a:avLst/>
          </a:prstGeom>
        </p:spPr>
        <p:txBody>
          <a:bodyPr/>
          <a:lstStyle/>
          <a:p>
            <a:pPr marL="0" indent="0">
              <a:buSzTx/>
              <a:buNone/>
              <a:defRPr b="1"/>
            </a:pPr>
            <a:r>
              <a:t>Co zatem poszło nie tak ?</a:t>
            </a:r>
          </a:p>
          <a:p>
            <a:pPr marL="0" indent="0">
              <a:buSzTx/>
              <a:buNone/>
              <a:defRPr b="1"/>
            </a:pPr>
            <a:r>
              <a:t>- Kredytobiorcy nie uwzględnili jednak tego, że </a:t>
            </a:r>
            <a:r>
              <a:rPr>
                <a:solidFill>
                  <a:schemeClr val="accent5">
                    <a:hueOff val="-36178"/>
                    <a:satOff val="6507"/>
                    <a:lumOff val="-23518"/>
                  </a:schemeClr>
                </a:solidFill>
              </a:rPr>
              <a:t>kurs waluty</a:t>
            </a:r>
            <a:r>
              <a:t>, według którego przeliczana jest wartość kwoty należnej do spłaty </a:t>
            </a:r>
            <a:r>
              <a:rPr>
                <a:solidFill>
                  <a:schemeClr val="accent5">
                    <a:hueOff val="-36178"/>
                    <a:satOff val="6507"/>
                    <a:lumOff val="-23518"/>
                  </a:schemeClr>
                </a:solidFill>
              </a:rPr>
              <a:t>nie jest niezmienny</a:t>
            </a:r>
            <a:r>
              <a:t>. </a:t>
            </a:r>
            <a:endParaRPr sz="1200">
              <a:latin typeface="Times"/>
              <a:ea typeface="Times"/>
              <a:cs typeface="Times"/>
              <a:sym typeface="Times"/>
            </a:endParaRP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1">
                <a:lumOff val="13529"/>
              </a:schemeClr>
            </a:gs>
            <a:gs pos="100000">
              <a:schemeClr val="accent1">
                <a:hueOff val="118245"/>
                <a:lumOff val="-11372"/>
              </a:schemeClr>
            </a:gs>
          </a:gsLst>
          <a:lin ang="5400000" scaled="0"/>
        </a:gradFill>
      </p:bgPr>
    </p:bg>
    <p:spTree>
      <p:nvGrpSpPr>
        <p:cNvPr id="1" name=""/>
        <p:cNvGrpSpPr/>
        <p:nvPr/>
      </p:nvGrpSpPr>
      <p:grpSpPr>
        <a:xfrm>
          <a:off x="0" y="0"/>
          <a:ext cx="0" cy="0"/>
          <a:chOff x="0" y="0"/>
          <a:chExt cx="0" cy="0"/>
        </a:xfrm>
      </p:grpSpPr>
      <p:sp>
        <p:nvSpPr>
          <p:cNvPr id="135" name="Kredytobiorcy nie uwzględnili zatem tego, że kurs najpopularniejszej (w naszym wypadku był to głównie frank szwajcarski) waluty, według którego przeliczano kwotę kredytu ma tendencje wzrostową (nie uwzględniając wyjątkowych okoliczności, jak np. zamrożenie kursu)."/>
          <p:cNvSpPr txBox="1"/>
          <p:nvPr>
            <p:ph type="body" idx="1"/>
          </p:nvPr>
        </p:nvSpPr>
        <p:spPr>
          <a:xfrm>
            <a:off x="952500" y="1733550"/>
            <a:ext cx="11099800" cy="6286500"/>
          </a:xfrm>
          <a:prstGeom prst="rect">
            <a:avLst/>
          </a:prstGeom>
        </p:spPr>
        <p:txBody>
          <a:bodyPr/>
          <a:lstStyle>
            <a:lvl1pPr marL="0" indent="0">
              <a:buSzTx/>
              <a:buNone/>
              <a:defRPr b="1"/>
            </a:lvl1pPr>
          </a:lstStyle>
          <a:p>
            <a:pPr/>
            <a:r>
              <a:t>Kredytobiorcy nie uwzględnili zatem tego, że kurs najpopularniejszej (w naszym wypadku był to głównie frank szwajcarski) waluty, według którego przeliczano kwotę kredytu ma tendencje wzrostową (nie uwzględniając wyjątkowych okoliczności, jak np. zamrożenie kursu). </a:t>
            </a:r>
            <a:endParaRPr sz="1200">
              <a:latin typeface="Times"/>
              <a:ea typeface="Times"/>
              <a:cs typeface="Times"/>
              <a:sym typeface="Times"/>
            </a:endParaRP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