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8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F5F0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7CED4">
              <a:alpha val="2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5DC123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3632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105381"/>
              <a:satOff val="14341"/>
              <a:lumOff val="10801"/>
            </a:schemeClr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45761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77C83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kst tytułowy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Tekst tytułowy</a:t>
            </a:r>
          </a:p>
        </p:txBody>
      </p:sp>
      <p:sp>
        <p:nvSpPr>
          <p:cNvPr id="12" name="Treść - poziom 1…"/>
          <p:cNvSpPr txBox="1"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anek Jabłonka"/>
          <p:cNvSpPr txBox="1"/>
          <p:nvPr>
            <p:ph type="body" sz="quarter" idx="13"/>
          </p:nvPr>
        </p:nvSpPr>
        <p:spPr>
          <a:xfrm>
            <a:off x="1270000" y="6362700"/>
            <a:ext cx="10464800" cy="5334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b="1" sz="28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–Janek Jabłonka</a:t>
            </a:r>
          </a:p>
        </p:txBody>
      </p:sp>
      <p:sp>
        <p:nvSpPr>
          <p:cNvPr id="94" name="„Wpisz tu cytat.”"/>
          <p:cNvSpPr txBox="1"/>
          <p:nvPr>
            <p:ph type="body" sz="quarter" idx="14"/>
          </p:nvPr>
        </p:nvSpPr>
        <p:spPr>
          <a:xfrm>
            <a:off x="1270000" y="4254500"/>
            <a:ext cx="10464800" cy="7112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2400"/>
              </a:spcBef>
              <a:buSzTx/>
              <a:buNone/>
              <a:defRPr sz="4000"/>
            </a:lvl1pPr>
          </a:lstStyle>
          <a:p>
            <a:pPr/>
            <a:r>
              <a:t>„Wpisz tu cytat.”</a:t>
            </a:r>
          </a:p>
        </p:txBody>
      </p:sp>
      <p:sp>
        <p:nvSpPr>
          <p:cNvPr id="95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Obrazek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razek"/>
          <p:cNvSpPr/>
          <p:nvPr>
            <p:ph type="pic" idx="13"/>
          </p:nvPr>
        </p:nvSpPr>
        <p:spPr>
          <a:xfrm>
            <a:off x="160020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ekst tytułowy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Tekst tytułowy</a:t>
            </a:r>
          </a:p>
        </p:txBody>
      </p:sp>
      <p:sp>
        <p:nvSpPr>
          <p:cNvPr id="22" name="Treść - poziom 1…"/>
          <p:cNvSpPr txBox="1"/>
          <p:nvPr>
            <p:ph type="body" sz="quarter" idx="1"/>
          </p:nvPr>
        </p:nvSpPr>
        <p:spPr>
          <a:xfrm>
            <a:off x="1270000" y="8191500"/>
            <a:ext cx="10464800" cy="1219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 tytułowy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31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Obrazek"/>
          <p:cNvSpPr/>
          <p:nvPr>
            <p:ph type="pic" sz="half" idx="13"/>
          </p:nvPr>
        </p:nvSpPr>
        <p:spPr>
          <a:xfrm>
            <a:off x="6718300" y="762000"/>
            <a:ext cx="5334000" cy="8242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ekst tytułowy"/>
          <p:cNvSpPr txBox="1"/>
          <p:nvPr>
            <p:ph type="title"/>
          </p:nvPr>
        </p:nvSpPr>
        <p:spPr>
          <a:xfrm>
            <a:off x="952500" y="762000"/>
            <a:ext cx="5334000" cy="40005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Tekst tytułowy</a:t>
            </a:r>
          </a:p>
        </p:txBody>
      </p:sp>
      <p:sp>
        <p:nvSpPr>
          <p:cNvPr id="40" name="Treść - poziom 1…"/>
          <p:cNvSpPr txBox="1"/>
          <p:nvPr>
            <p:ph type="body" sz="quarter" idx="1"/>
          </p:nvPr>
        </p:nvSpPr>
        <p:spPr>
          <a:xfrm>
            <a:off x="952500" y="5003800"/>
            <a:ext cx="5334000" cy="4000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0" algn="ctr">
              <a:spcBef>
                <a:spcPts val="0"/>
              </a:spcBef>
              <a:buSzTx/>
              <a:buNone/>
              <a:defRPr sz="3200"/>
            </a:lvl2pPr>
            <a:lvl3pPr marL="0" indent="0" algn="ctr">
              <a:spcBef>
                <a:spcPts val="0"/>
              </a:spcBef>
              <a:buSzTx/>
              <a:buNone/>
              <a:defRPr sz="3200"/>
            </a:lvl3pPr>
            <a:lvl4pPr marL="0" indent="0" algn="ctr">
              <a:spcBef>
                <a:spcPts val="0"/>
              </a:spcBef>
              <a:buSzTx/>
              <a:buNone/>
              <a:defRPr sz="3200"/>
            </a:lvl4pPr>
            <a:lvl5pPr marL="0" indent="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49" name="Numer slajdu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57" name="Treść - poziom 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Obrazek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ekst tytułowy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Tekst tytułowy</a:t>
            </a:r>
          </a:p>
        </p:txBody>
      </p:sp>
      <p:sp>
        <p:nvSpPr>
          <p:cNvPr id="67" name="Treść - poziom 1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81000" indent="-381000">
              <a:spcBef>
                <a:spcPts val="3800"/>
              </a:spcBef>
              <a:defRPr sz="2800"/>
            </a:lvl1pPr>
            <a:lvl2pPr marL="762000" indent="-381000">
              <a:spcBef>
                <a:spcPts val="3800"/>
              </a:spcBef>
              <a:defRPr sz="2800"/>
            </a:lvl2pPr>
            <a:lvl3pPr marL="1143000" indent="-381000">
              <a:spcBef>
                <a:spcPts val="3800"/>
              </a:spcBef>
              <a:defRPr sz="2800"/>
            </a:lvl3pPr>
            <a:lvl4pPr marL="1524000" indent="-381000">
              <a:spcBef>
                <a:spcPts val="3800"/>
              </a:spcBef>
              <a:defRPr sz="2800"/>
            </a:lvl4pPr>
            <a:lvl5pPr marL="1905000" indent="-381000">
              <a:spcBef>
                <a:spcPts val="3800"/>
              </a:spcBef>
              <a:defRPr sz="2800"/>
            </a:lvl5pPr>
          </a:lstStyle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reść - poziom 1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Obrazek"/>
          <p:cNvSpPr/>
          <p:nvPr>
            <p:ph type="pic" sz="quarter" idx="13"/>
          </p:nvPr>
        </p:nvSpPr>
        <p:spPr>
          <a:xfrm>
            <a:off x="6718300" y="50927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Obrazek"/>
          <p:cNvSpPr/>
          <p:nvPr>
            <p:ph type="pic" sz="quarter" idx="14"/>
          </p:nvPr>
        </p:nvSpPr>
        <p:spPr>
          <a:xfrm>
            <a:off x="6718300" y="762000"/>
            <a:ext cx="5334000" cy="3898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Obrazek"/>
          <p:cNvSpPr/>
          <p:nvPr>
            <p:ph type="pic" sz="half" idx="15"/>
          </p:nvPr>
        </p:nvSpPr>
        <p:spPr>
          <a:xfrm>
            <a:off x="952500" y="762884"/>
            <a:ext cx="5334000" cy="8229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Numer slajdu"/>
          <p:cNvSpPr txBox="1"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 anchor="t"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 tytułowy"/>
          <p:cNvSpPr txBox="1"/>
          <p:nvPr>
            <p:ph type="title"/>
          </p:nvPr>
        </p:nvSpPr>
        <p:spPr>
          <a:xfrm>
            <a:off x="952500" y="406400"/>
            <a:ext cx="11099800" cy="2120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Tekst tytułowy</a:t>
            </a:r>
          </a:p>
        </p:txBody>
      </p:sp>
      <p:sp>
        <p:nvSpPr>
          <p:cNvPr id="3" name="Treść - poziom 1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Numer slajdu"/>
          <p:cNvSpPr txBox="1"/>
          <p:nvPr>
            <p:ph type="sldNum" sz="quarter" idx="2"/>
          </p:nvPr>
        </p:nvSpPr>
        <p:spPr>
          <a:xfrm>
            <a:off x="6311798" y="9245599"/>
            <a:ext cx="368504" cy="3810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57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1pPr>
      <a:lvl2pPr marL="914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2pPr>
      <a:lvl3pPr marL="1371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3pPr>
      <a:lvl4pPr marL="1828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4pPr>
      <a:lvl5pPr marL="22860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5pPr>
      <a:lvl6pPr marL="27432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6pPr>
      <a:lvl7pPr marL="32004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7pPr>
      <a:lvl8pPr marL="36576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8pPr>
      <a:lvl9pPr marL="4114800" marR="0" indent="-4572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800" u="none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ip.lex.pl/#/document/18208902?cm=DOCUMENT" TargetMode="Externa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Etyka w biznesi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Etyka w biznesie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rzypadki solidarnej odpowiedzialności wspólników i członków organów wobec spółki:…"/>
          <p:cNvSpPr txBox="1"/>
          <p:nvPr>
            <p:ph type="ctrTitle"/>
          </p:nvPr>
        </p:nvSpPr>
        <p:spPr>
          <a:xfrm>
            <a:off x="1121791" y="2540000"/>
            <a:ext cx="10985204" cy="5326857"/>
          </a:xfrm>
          <a:prstGeom prst="rect">
            <a:avLst/>
          </a:prstGeom>
        </p:spPr>
        <p:txBody>
          <a:bodyPr/>
          <a:lstStyle/>
          <a:p>
            <a:pPr algn="l" defTabSz="368045">
              <a:spcBef>
                <a:spcPts val="2600"/>
              </a:spcBef>
              <a:defRPr sz="2394"/>
            </a:pPr>
            <a:r>
              <a:t>Przypadki solidarnej odpowiedzialności wspólników i członków organów wobec spółki: </a:t>
            </a:r>
          </a:p>
          <a:p>
            <a:pPr algn="l" defTabSz="368045">
              <a:spcBef>
                <a:spcPts val="2600"/>
              </a:spcBef>
              <a:defRPr sz="2394"/>
            </a:pPr>
            <a:r>
              <a:t>- Odpowiedzialność za wniesienie wkładu niepieniężnego (aportu) według wartości znacznie zawyżonej. - jest to odpowiedzialność wyrównawcza (odpowiedzialność ta wynika z braku rozwiązania obecnego w regulacjach dot. Spółki akcyjnej dot. prewencyjnej kontroli wyceny wkładów niepieniężnych (art. 175 ksh)</a:t>
            </a:r>
          </a:p>
          <a:p>
            <a:pPr algn="l" defTabSz="368045">
              <a:spcBef>
                <a:spcPts val="2600"/>
              </a:spcBef>
              <a:defRPr sz="2394"/>
            </a:pPr>
            <a:r>
              <a:t>- Odpowiedzialność za bezprawne wypłaty na rzecz wspólników (niezgodne z przepisami prawa lub postanowieniami umowy spółki) - odpowiedzialność ta rozciąga się na wszystkich wspólników (jeśli nie można uzyskać od odbiorcy wypłaty wymaganej kwoty) oraz na członków zarządu, rady nadzorczej, ale niekiedy również komisji rewizyjnej. (art. 198 ksh)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Odpowiedzialność cywilna członków organów i likwidatorów wobec osób trzecich:…"/>
          <p:cNvSpPr txBox="1"/>
          <p:nvPr>
            <p:ph type="ctrTitle"/>
          </p:nvPr>
        </p:nvSpPr>
        <p:spPr>
          <a:xfrm>
            <a:off x="1121791" y="2540000"/>
            <a:ext cx="10985204" cy="5326857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4200"/>
              </a:spcBef>
              <a:defRPr sz="3800"/>
            </a:pPr>
            <a:r>
              <a:t>Odpowiedzialność cywilna członków organów i likwidatorów wobec osób trzecich: </a:t>
            </a:r>
          </a:p>
          <a:p>
            <a:pPr algn="l">
              <a:spcBef>
                <a:spcPts val="4200"/>
              </a:spcBef>
              <a:defRPr b="1" sz="3800">
                <a:latin typeface="Helvetica"/>
                <a:ea typeface="Helvetica"/>
                <a:cs typeface="Helvetica"/>
                <a:sym typeface="Helvetica"/>
              </a:defRPr>
            </a:pPr>
            <a:r>
              <a:t>- Odpowiedzialność za zobowiązania i zaległości podatkowe spółki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Art.  299.  [Bezskuteczność egzekucji przeciwko spółce]…"/>
          <p:cNvSpPr txBox="1"/>
          <p:nvPr>
            <p:ph type="ctrTitle"/>
          </p:nvPr>
        </p:nvSpPr>
        <p:spPr>
          <a:xfrm>
            <a:off x="1121791" y="2540000"/>
            <a:ext cx="10985204" cy="5326857"/>
          </a:xfrm>
          <a:prstGeom prst="rect">
            <a:avLst/>
          </a:prstGeom>
        </p:spPr>
        <p:txBody>
          <a:bodyPr/>
          <a:lstStyle/>
          <a:p>
            <a:pPr algn="l" defTabSz="268731">
              <a:spcBef>
                <a:spcPts val="1900"/>
              </a:spcBef>
              <a:defRPr sz="1748"/>
            </a:pPr>
            <a:r>
              <a:t>Art.  299.  [Bezskuteczność egzekucji przeciwko spółce]</a:t>
            </a:r>
          </a:p>
          <a:p>
            <a:pPr algn="l" defTabSz="268731">
              <a:spcBef>
                <a:spcPts val="1900"/>
              </a:spcBef>
              <a:defRPr sz="174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§  1. Jeżeli egzekucja przeciwko spółce okaże się bezskuteczna, członkowie zarządu odpowiadają solidarnie za jej zobowiązania.</a:t>
            </a:r>
          </a:p>
          <a:p>
            <a:pPr algn="l" defTabSz="268731">
              <a:spcBef>
                <a:spcPts val="1900"/>
              </a:spcBef>
              <a:defRPr sz="174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§  2. Członek zarządu może się uwolnić od odpowiedzialności, o której mowa w § 1, jeżeli wykaże, że we właściwym czasie zgłoszono wniosek o ogłoszenie upadłości lub w tym samym czasie wydano postanowienie o otwarciu postępowania restrukturyzacyjnego albo o zatwierdzeniu układu w postępowaniu w przedmiocie zatwierdzenia układu, albo że niezgłoszenie wniosku o ogłoszenie upadłości nastąpiło nie z jego winy, albo że pomimo niezgłoszenia wniosku o ogłoszenie upadłości oraz niewydania postanowienia o otwarciu postępowania restrukturyzacyjnego albo niezatwierdzenia układu w postępowaniu w przedmiocie zatwierdzenia układu wierzyciel nie poniósł szkody.</a:t>
            </a:r>
          </a:p>
          <a:p>
            <a:pPr algn="l" defTabSz="268731">
              <a:spcBef>
                <a:spcPts val="1900"/>
              </a:spcBef>
              <a:defRPr sz="174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§  3. Przepisy § 1 i § 2 nie naruszają przepisów ustanawiających dalej idącą odpowiedzialność członków zarządu.</a:t>
            </a:r>
          </a:p>
          <a:p>
            <a:pPr algn="l" defTabSz="268731">
              <a:spcBef>
                <a:spcPts val="1900"/>
              </a:spcBef>
              <a:defRPr sz="1748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§  4. Osoby, o których mowa w § 1, nie ponoszą odpowiedzialności za niezłożenie wniosku o ogłoszenie upadłości w czasie, gdy prowadzona jest egzekucja przez zarząd przymusowy albo przez sprzedaż przedsiębiorstwa, na podstawie przepisów Kodeksu postępowania cywilnego, jeżeli obowiązek złożenia wniosku o ogłoszenie upadłości powstał w czasie prowadzenia egzekucji.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Art.  299.  [Bezskuteczność egzekucji przeciwko spółce]…"/>
          <p:cNvSpPr txBox="1"/>
          <p:nvPr>
            <p:ph type="ctrTitle"/>
          </p:nvPr>
        </p:nvSpPr>
        <p:spPr>
          <a:xfrm>
            <a:off x="1121791" y="2540000"/>
            <a:ext cx="10985204" cy="5326857"/>
          </a:xfrm>
          <a:prstGeom prst="rect">
            <a:avLst/>
          </a:prstGeom>
        </p:spPr>
        <p:txBody>
          <a:bodyPr/>
          <a:lstStyle/>
          <a:p>
            <a:pPr algn="l">
              <a:spcBef>
                <a:spcPts val="4200"/>
              </a:spcBef>
              <a:defRPr sz="3800"/>
            </a:pPr>
            <a:r>
              <a:t>Art.  299.  [Bezskuteczność egzekucji przeciwko spółce]</a:t>
            </a:r>
          </a:p>
          <a:p>
            <a:pPr algn="l">
              <a:spcBef>
                <a:spcPts val="4200"/>
              </a:spcBef>
              <a:defRPr sz="3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Przepis ten stanowi swoisty wyjątek od ogólnej zasady, że za zobowiązania osoby prawnej odpowiada ta osoba całym swoim majątkiem.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rzesłanki odpowiedzialności:…"/>
          <p:cNvSpPr txBox="1"/>
          <p:nvPr>
            <p:ph type="ctrTitle"/>
          </p:nvPr>
        </p:nvSpPr>
        <p:spPr>
          <a:xfrm>
            <a:off x="1121791" y="2540000"/>
            <a:ext cx="10985204" cy="5326857"/>
          </a:xfrm>
          <a:prstGeom prst="rect">
            <a:avLst/>
          </a:prstGeom>
        </p:spPr>
        <p:txBody>
          <a:bodyPr/>
          <a:lstStyle/>
          <a:p>
            <a:pPr algn="l" defTabSz="368045">
              <a:spcBef>
                <a:spcPts val="2600"/>
              </a:spcBef>
              <a:defRPr sz="239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Przesłanki odpowiedzialności:</a:t>
            </a:r>
          </a:p>
          <a:p>
            <a:pPr algn="l" defTabSz="368045">
              <a:spcBef>
                <a:spcPts val="2600"/>
              </a:spcBef>
              <a:defRPr sz="239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istnienie zobowiązania spółki (dowodem istnienia zobowiązania jest tytuł egzekucyjny)</a:t>
            </a:r>
          </a:p>
          <a:p>
            <a:pPr algn="l" defTabSz="368045">
              <a:spcBef>
                <a:spcPts val="2600"/>
              </a:spcBef>
              <a:defRPr sz="239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- bezskuteczność egzekucji przeciwko spółce ( dowodem bezskuteczności może być formalne stwierdzenie przez organ egzekucyjny bezskuteczności - art. 824 §1 pkt 3 kpc) </a:t>
            </a:r>
          </a:p>
          <a:p>
            <a:pPr algn="l" defTabSz="368045">
              <a:spcBef>
                <a:spcPts val="2600"/>
              </a:spcBef>
              <a:defRPr sz="239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Na równi z bezskutecznością egzekucji należy rozpatrywać:</a:t>
            </a:r>
          </a:p>
          <a:p>
            <a:pPr algn="l" defTabSz="368045">
              <a:spcBef>
                <a:spcPts val="2600"/>
              </a:spcBef>
              <a:defRPr sz="239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 postępowanie o wyjawienie majątku (art. 913 i n. kpc)</a:t>
            </a:r>
          </a:p>
          <a:p>
            <a:pPr algn="l" defTabSz="368045">
              <a:spcBef>
                <a:spcPts val="2600"/>
              </a:spcBef>
              <a:defRPr sz="239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 postępowanie upadłościowe (art. 13 ust 1 i 2 pr.upadł. oraz 361 pkt 1 pr.upadł.)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Członek zarządu może się uwolnić od odpowiedzialności za zobowiązania spółki, jeżeli wykaże, że:…"/>
          <p:cNvSpPr txBox="1"/>
          <p:nvPr>
            <p:ph type="ctrTitle"/>
          </p:nvPr>
        </p:nvSpPr>
        <p:spPr>
          <a:xfrm>
            <a:off x="1121791" y="2540000"/>
            <a:ext cx="10985204" cy="5326857"/>
          </a:xfrm>
          <a:prstGeom prst="rect">
            <a:avLst/>
          </a:prstGeom>
        </p:spPr>
        <p:txBody>
          <a:bodyPr/>
          <a:lstStyle/>
          <a:p>
            <a:pPr algn="l" defTabSz="344677">
              <a:spcBef>
                <a:spcPts val="2400"/>
              </a:spcBef>
              <a:defRPr sz="224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Członek zarządu może się uwolnić od odpowiedzialności za zobowiązania spółki, jeżeli wykaże, że:</a:t>
            </a:r>
          </a:p>
          <a:p>
            <a:pPr algn="l" defTabSz="344677">
              <a:spcBef>
                <a:spcPts val="2400"/>
              </a:spcBef>
              <a:defRPr sz="224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1- we właściwym czasie złożył wniosek o ogłoszenie upadłości lub w tym samym czasie wydano postanowienie o otwarciu postępowania restrukturyzacyjnego albo o zatwierdzeniu układu w postępowaniu w przedmiocie zatwierdzenia układu</a:t>
            </a:r>
          </a:p>
          <a:p>
            <a:pPr algn="l" defTabSz="344677">
              <a:spcBef>
                <a:spcPts val="2400"/>
              </a:spcBef>
              <a:defRPr sz="224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2- niezłożenie wniosku o ogłoszenie upadłości nie nastąpiło z jego winy (np. Był poważnie chory, wyjazd - tzn. Niemożność faktycznego wykonywania swoich obowiązków, ale również skłócenie między członkami zarządu, czy zatajenie informacji)</a:t>
            </a:r>
          </a:p>
          <a:p>
            <a:pPr algn="l" defTabSz="344677">
              <a:spcBef>
                <a:spcPts val="2400"/>
              </a:spcBef>
              <a:defRPr sz="224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3- pomimo niewypełnienia obowiązku z pkt. 1, wierzyciel nie poniósł szkody</a:t>
            </a:r>
          </a:p>
          <a:p>
            <a:pPr algn="l" defTabSz="344677">
              <a:spcBef>
                <a:spcPts val="2400"/>
              </a:spcBef>
              <a:defRPr sz="2241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(uwolnienie się od zaległości podatkowych wymaga tożsamych działań)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Odpowiedzialność za szkodę wyrządzoną niezgłoszeniem wniosku o ogłoszenie upadłości…"/>
          <p:cNvSpPr txBox="1"/>
          <p:nvPr>
            <p:ph type="ctrTitle"/>
          </p:nvPr>
        </p:nvSpPr>
        <p:spPr>
          <a:xfrm>
            <a:off x="1121791" y="2540000"/>
            <a:ext cx="10985204" cy="5326857"/>
          </a:xfrm>
          <a:prstGeom prst="rect">
            <a:avLst/>
          </a:prstGeom>
        </p:spPr>
        <p:txBody>
          <a:bodyPr/>
          <a:lstStyle/>
          <a:p>
            <a:pPr algn="l" defTabSz="362204">
              <a:spcBef>
                <a:spcPts val="2600"/>
              </a:spcBef>
              <a:defRPr sz="2356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Odpowiedzialność za szkodę wyrządzoną niezgłoszeniem wniosku o ogłoszenie upadłości</a:t>
            </a:r>
          </a:p>
          <a:p>
            <a:pPr algn="l" defTabSz="362204">
              <a:spcBef>
                <a:spcPts val="2600"/>
              </a:spcBef>
              <a:defRPr sz="2356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362204">
              <a:spcBef>
                <a:spcPts val="2600"/>
              </a:spcBef>
              <a:defRPr sz="2356"/>
            </a:pPr>
            <a:r>
              <a:t>- Osoby, o których mowa w ust. 1-2a (dot. To właściwie członków zarządu, a w okresie likwidacji - likwidatorów), ponoszą odpowiedzialność za szkodę wyrządzoną wskutek niezłożenia wniosku w terminie określonym w ust. 1 lub 2a (30dni), chyba że nie ponoszą winy. Osoby te mogą uwolnić się od odpowiedzialności, w szczególności jeżeli wykażą, że w terminie określonym w ust. 1 lub 2a otwarto postępowanie restrukturyzacyjne albo zatwierdzono układ w postępowaniu o zatwierdzenie układu.(ale również jeśli wykażą brak swojej winy)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półka akcyjna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Spółka akcyjna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Wewnętrzna organizacja spółki :…"/>
          <p:cNvSpPr txBox="1"/>
          <p:nvPr>
            <p:ph type="ctrTitle"/>
          </p:nvPr>
        </p:nvSpPr>
        <p:spPr>
          <a:xfrm>
            <a:off x="1435100" y="2870200"/>
            <a:ext cx="10464800" cy="3302000"/>
          </a:xfrm>
          <a:prstGeom prst="rect">
            <a:avLst/>
          </a:prstGeom>
        </p:spPr>
        <p:txBody>
          <a:bodyPr/>
          <a:lstStyle/>
          <a:p>
            <a:pPr algn="l">
              <a:defRPr sz="5400"/>
            </a:pPr>
            <a:r>
              <a:t>Wewnętrzna organizacja spółki :</a:t>
            </a:r>
          </a:p>
          <a:p>
            <a:pPr algn="l">
              <a:defRPr sz="2400"/>
            </a:pPr>
            <a:r>
              <a:t>- organ o charakterze stanowiącym (tj. Walne zgromadzenie akcjonariuszy) </a:t>
            </a:r>
          </a:p>
          <a:p>
            <a:pPr algn="l">
              <a:defRPr sz="2400"/>
            </a:pPr>
            <a:r>
              <a:t>- organ o charakterze wykonawczym (tj. zarząd)</a:t>
            </a:r>
          </a:p>
          <a:p>
            <a:pPr algn="l">
              <a:defRPr sz="2400"/>
            </a:pPr>
            <a:r>
              <a:t>- organ o charakterze rewizyjnym lub kontrolnym (tj. rada nadzorcza)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Zarząd jest organem właściwym do podejmowania wszystkich decyzji nie zastrzeżonych w przepisach ustawy lub w statucie do kompetencji innych organów. Z tego względu w przypadku zarządu mówimy o zasadzie domniemania kompetencji zarządu."/>
          <p:cNvSpPr txBox="1"/>
          <p:nvPr>
            <p:ph type="ctrTitle"/>
          </p:nvPr>
        </p:nvSpPr>
        <p:spPr>
          <a:xfrm>
            <a:off x="1435100" y="2870200"/>
            <a:ext cx="10464800" cy="3302000"/>
          </a:xfrm>
          <a:prstGeom prst="rect">
            <a:avLst/>
          </a:prstGeom>
        </p:spPr>
        <p:txBody>
          <a:bodyPr/>
          <a:lstStyle>
            <a:lvl1pPr algn="l" defTabSz="362204">
              <a:defRPr sz="3348"/>
            </a:lvl1pPr>
          </a:lstStyle>
          <a:p>
            <a:pPr/>
            <a:r>
              <a:t>Zarząd jest organem właściwym do podejmowania wszystkich decyzji nie zastrzeżonych w przepisach ustawy lub w statucie do kompetencji innych organów. Z tego względu w przypadku zarządu mówimy o zasadzie domniemania kompetencji zarządu.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półka z o.o.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Spółka z o.o.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W każdej spółce akcyjnej, bez względu na wysokość kapitału zakładowego czy liczbę akcjonariuszy, musi być ustanowiona rada nadzorcza (art. 381 ksh)"/>
          <p:cNvSpPr txBox="1"/>
          <p:nvPr>
            <p:ph type="ctrTitle"/>
          </p:nvPr>
        </p:nvSpPr>
        <p:spPr>
          <a:xfrm>
            <a:off x="1435100" y="2870200"/>
            <a:ext cx="10464800" cy="3302000"/>
          </a:xfrm>
          <a:prstGeom prst="rect">
            <a:avLst/>
          </a:prstGeom>
        </p:spPr>
        <p:txBody>
          <a:bodyPr/>
          <a:lstStyle>
            <a:lvl1pPr algn="l" defTabSz="455675">
              <a:defRPr sz="4212"/>
            </a:lvl1pPr>
          </a:lstStyle>
          <a:p>
            <a:pPr/>
            <a:r>
              <a:t>W każdej spółce akcyjnej, bez względu na wysokość kapitału zakładowego czy liczbę akcjonariuszy, musi być ustanowiona rada nadzorcza (art. 381 ksh)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Rada nadzorcza jest obowiązana do sprawowania stałego nadzoru nad działalnością spółki. Oznacza to nie tylko obowiązek nadzorowania pracy zarządu, ale całej spółki, a wiec również pracowników, ponadto organizacji i zasad działania przedsiębiorstwa spółki, kontaktów z bankami, dostawcami i odbiorcami towarów lub usług oraz ewentualnych procesów sądowych prowadzonych przez spółkę."/>
          <p:cNvSpPr txBox="1"/>
          <p:nvPr>
            <p:ph type="ctrTitle"/>
          </p:nvPr>
        </p:nvSpPr>
        <p:spPr>
          <a:xfrm>
            <a:off x="1435100" y="2870200"/>
            <a:ext cx="10464800" cy="3302000"/>
          </a:xfrm>
          <a:prstGeom prst="rect">
            <a:avLst/>
          </a:prstGeom>
        </p:spPr>
        <p:txBody>
          <a:bodyPr/>
          <a:lstStyle>
            <a:lvl1pPr algn="l" defTabSz="286258">
              <a:defRPr sz="2646"/>
            </a:lvl1pPr>
          </a:lstStyle>
          <a:p>
            <a:pPr/>
            <a:r>
              <a:t>Rada nadzorcza jest obowiązana do sprawowania stałego nadzoru nad działalnością spółki. Oznacza to nie tylko obowiązek nadzorowania pracy zarządu, ale całej spółki, a wiec również pracowników, ponadto organizacji i zasad działania przedsiębiorstwa spółki, kontaktów z bankami, dostawcami i odbiorcami towarów lub usług oraz ewentualnych procesów sądowych prowadzonych przez spółkę.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Art.  375(1).  [ksh]…"/>
          <p:cNvSpPr txBox="1"/>
          <p:nvPr>
            <p:ph type="ctrTitle"/>
          </p:nvPr>
        </p:nvSpPr>
        <p:spPr>
          <a:xfrm>
            <a:off x="1435100" y="2870200"/>
            <a:ext cx="10464800" cy="3302000"/>
          </a:xfrm>
          <a:prstGeom prst="rect">
            <a:avLst/>
          </a:prstGeom>
        </p:spPr>
        <p:txBody>
          <a:bodyPr/>
          <a:lstStyle/>
          <a:p>
            <a:pPr algn="l" defTabSz="455675">
              <a:spcBef>
                <a:spcPts val="3200"/>
              </a:spcBef>
              <a:defRPr sz="3275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Art.  375(1).  [ksh]</a:t>
            </a:r>
          </a:p>
          <a:p>
            <a:pPr algn="l" defTabSz="455675">
              <a:spcBef>
                <a:spcPts val="3200"/>
              </a:spcBef>
              <a:defRPr sz="3275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Walne zgromadzenie i rada nadzorcza nie mogą wydawać zarządowi wiążących poleceń dotyczących prowadzenia spraw spółki.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Walne zgromadzenie jest organem stanowiącym w najważniejszym sprawach (w formie uchwał) i jest uważany za najwyższy organ spółki akcyjnej.…"/>
          <p:cNvSpPr txBox="1"/>
          <p:nvPr>
            <p:ph type="ctrTitle"/>
          </p:nvPr>
        </p:nvSpPr>
        <p:spPr>
          <a:xfrm>
            <a:off x="1435100" y="2870200"/>
            <a:ext cx="10464800" cy="3302000"/>
          </a:xfrm>
          <a:prstGeom prst="rect">
            <a:avLst/>
          </a:prstGeom>
        </p:spPr>
        <p:txBody>
          <a:bodyPr/>
          <a:lstStyle/>
          <a:p>
            <a:pPr algn="l" defTabSz="350520">
              <a:spcBef>
                <a:spcPts val="2500"/>
              </a:spcBef>
              <a:defRPr sz="252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Walne zgromadzenie jest organem stanowiącym w najważniejszym sprawach (w formie uchwał) i jest uważany za najwyższy organ spółki akcyjnej. </a:t>
            </a:r>
          </a:p>
          <a:p>
            <a:pPr algn="l" defTabSz="350520">
              <a:spcBef>
                <a:spcPts val="2500"/>
              </a:spcBef>
              <a:defRPr sz="252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algn="l" defTabSz="350520">
              <a:spcBef>
                <a:spcPts val="2500"/>
              </a:spcBef>
              <a:defRPr sz="252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Akcjonariusze w spółce akcyjnej mogą wykonywać swoje prawa korporacyjne tylko na walnym zgromadzeniu.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Art.  301.  [ksh]…"/>
          <p:cNvSpPr txBox="1"/>
          <p:nvPr>
            <p:ph type="ctrTitle"/>
          </p:nvPr>
        </p:nvSpPr>
        <p:spPr>
          <a:xfrm>
            <a:off x="1625600" y="3683000"/>
            <a:ext cx="10712599" cy="2114997"/>
          </a:xfrm>
          <a:prstGeom prst="rect">
            <a:avLst/>
          </a:prstGeom>
        </p:spPr>
        <p:txBody>
          <a:bodyPr/>
          <a:lstStyle/>
          <a:p>
            <a:pPr algn="l" defTabSz="508254">
              <a:spcBef>
                <a:spcPts val="3600"/>
              </a:spcBef>
              <a:defRPr sz="3306"/>
            </a:pPr>
            <a:r>
              <a:t>Art.  301.  [ksh]</a:t>
            </a:r>
          </a:p>
          <a:p>
            <a:pPr algn="l" defTabSz="508254">
              <a:spcBef>
                <a:spcPts val="3600"/>
              </a:spcBef>
              <a:defRPr sz="3306"/>
            </a:pPr>
            <a:r>
              <a:t>§  5. Akcjonariusze nie odpowiadają za zobowiązania spółki.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Wyjątki od zasady nieodpowiedzialności akcjonariuszy:…"/>
          <p:cNvSpPr txBox="1"/>
          <p:nvPr>
            <p:ph type="ctrTitle"/>
          </p:nvPr>
        </p:nvSpPr>
        <p:spPr>
          <a:xfrm>
            <a:off x="1625600" y="3683000"/>
            <a:ext cx="10712599" cy="2114997"/>
          </a:xfrm>
          <a:prstGeom prst="rect">
            <a:avLst/>
          </a:prstGeom>
        </p:spPr>
        <p:txBody>
          <a:bodyPr/>
          <a:lstStyle/>
          <a:p>
            <a:pPr algn="l" defTabSz="268731">
              <a:spcBef>
                <a:spcPts val="1900"/>
              </a:spcBef>
              <a:defRPr sz="1748"/>
            </a:pPr>
            <a:r>
              <a:t>Wyjątki od zasady nieodpowiedzialności akcjonariuszy:</a:t>
            </a:r>
          </a:p>
          <a:p>
            <a:pPr algn="l" defTabSz="268731">
              <a:spcBef>
                <a:spcPts val="1900"/>
              </a:spcBef>
              <a:defRPr sz="1748"/>
            </a:pPr>
            <a:r>
              <a:t>- Odpowiedzialność wobec osób trzecich za zobowiązania spółki w organizacji (ograniczona do niewniesionego wkładu  na pokrycie objętych akcji)</a:t>
            </a:r>
          </a:p>
          <a:p>
            <a:pPr algn="l" defTabSz="268731">
              <a:spcBef>
                <a:spcPts val="1900"/>
              </a:spcBef>
              <a:defRPr sz="1748"/>
            </a:pPr>
            <a:r>
              <a:t>- Odpowiedzialność wobec spółki za brak wpłat na akcje</a:t>
            </a:r>
          </a:p>
          <a:p>
            <a:pPr algn="l" defTabSz="268731">
              <a:spcBef>
                <a:spcPts val="1900"/>
              </a:spcBef>
              <a:defRPr sz="1748"/>
            </a:pPr>
            <a:r>
              <a:t>- Odpowiedzialność wobec spółki za wady wkładów niepieniężnych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Odpowiedzialność członków organów (oczywiście co do zasady nie ponoszą oni odpowiedzialności, ale…)…"/>
          <p:cNvSpPr txBox="1"/>
          <p:nvPr>
            <p:ph type="ctrTitle"/>
          </p:nvPr>
        </p:nvSpPr>
        <p:spPr>
          <a:xfrm>
            <a:off x="1625600" y="3683000"/>
            <a:ext cx="10701487" cy="2900710"/>
          </a:xfrm>
          <a:prstGeom prst="rect">
            <a:avLst/>
          </a:prstGeom>
        </p:spPr>
        <p:txBody>
          <a:bodyPr/>
          <a:lstStyle/>
          <a:p>
            <a:pPr algn="l" defTabSz="251206">
              <a:spcBef>
                <a:spcPts val="1800"/>
              </a:spcBef>
              <a:defRPr sz="1634"/>
            </a:pPr>
            <a:r>
              <a:t>Odpowiedzialność członków organów (oczywiście co do zasady nie ponoszą oni odpowiedzialności, ale…)</a:t>
            </a:r>
          </a:p>
          <a:p>
            <a:pPr algn="l" defTabSz="251206">
              <a:spcBef>
                <a:spcPts val="1800"/>
              </a:spcBef>
              <a:defRPr sz="1634"/>
            </a:pPr>
            <a:r>
              <a:t>1. odpowiedzialność wobec osób trzecich za zobowiązania spółki </a:t>
            </a:r>
          </a:p>
          <a:p>
            <a:pPr algn="l" defTabSz="251206">
              <a:spcBef>
                <a:spcPts val="1800"/>
              </a:spcBef>
              <a:defRPr sz="1591"/>
            </a:pPr>
            <a:r>
              <a:t>Art.  479.  [Odpowiedzialność członków zarządu]</a:t>
            </a:r>
          </a:p>
          <a:p>
            <a:pPr algn="l" defTabSz="251206">
              <a:spcBef>
                <a:spcPts val="1800"/>
              </a:spcBef>
              <a:defRPr sz="1591"/>
            </a:pPr>
            <a:r>
              <a:t>Jeżeli członkowie zarządu umyślnie lub przez niedbalstwo podali fałszywe dane w oświadczeniu dotyczącym dokonania wpłat bądź wniesienia wkładów niepieniężnych na akcje, odpowiadają wobec wierzycieli spółki solidarnie ze spółką przez trzy lata od dnia zarejestrowania spółki lub zarejestrowania podwyższenia kapitału zakładowego.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2. Odpowiedzialność wobec osób trzecich w razie niedopełnienia obowiązków wynikających z prawa upadłościowego"/>
          <p:cNvSpPr txBox="1"/>
          <p:nvPr>
            <p:ph type="ctrTitle"/>
          </p:nvPr>
        </p:nvSpPr>
        <p:spPr>
          <a:xfrm>
            <a:off x="1625600" y="3683000"/>
            <a:ext cx="10701487" cy="2900710"/>
          </a:xfrm>
          <a:prstGeom prst="rect">
            <a:avLst/>
          </a:prstGeom>
        </p:spPr>
        <p:txBody>
          <a:bodyPr/>
          <a:lstStyle>
            <a:lvl1pPr algn="l">
              <a:spcBef>
                <a:spcPts val="4200"/>
              </a:spcBef>
              <a:defRPr sz="3700"/>
            </a:lvl1pPr>
          </a:lstStyle>
          <a:p>
            <a:pPr/>
            <a:r>
              <a:t>2. Odpowiedzialność wobec osób trzecich w razie niedopełnienia obowiązków wynikających z prawa upadłościowego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3. Odpowiedzialność za zobowiązania podatkowe…"/>
          <p:cNvSpPr txBox="1"/>
          <p:nvPr>
            <p:ph type="ctrTitle"/>
          </p:nvPr>
        </p:nvSpPr>
        <p:spPr>
          <a:xfrm>
            <a:off x="812800" y="1397000"/>
            <a:ext cx="11161366" cy="7926686"/>
          </a:xfrm>
          <a:prstGeom prst="rect">
            <a:avLst/>
          </a:prstGeom>
        </p:spPr>
        <p:txBody>
          <a:bodyPr/>
          <a:lstStyle/>
          <a:p>
            <a:pPr algn="l" defTabSz="315468">
              <a:spcBef>
                <a:spcPts val="2200"/>
              </a:spcBef>
              <a:defRPr sz="1998"/>
            </a:pPr>
            <a:r>
              <a:t>3. Odpowiedzialność za zobowiązania podatkowe</a:t>
            </a:r>
          </a:p>
          <a:p>
            <a:pPr algn="l" defTabSz="315468">
              <a:spcBef>
                <a:spcPts val="2200"/>
              </a:spcBef>
              <a:defRPr sz="1998"/>
            </a:pPr>
          </a:p>
          <a:p>
            <a:pPr algn="l" defTabSz="315468">
              <a:spcBef>
                <a:spcPts val="2200"/>
              </a:spcBef>
              <a:defRPr sz="2052"/>
            </a:pPr>
            <a:r>
              <a:t>Art.  116.  [Ordynacja podatkowa]</a:t>
            </a:r>
          </a:p>
          <a:p>
            <a:pPr algn="l" defTabSz="315468">
              <a:spcBef>
                <a:spcPts val="2200"/>
              </a:spcBef>
              <a:defRPr sz="2052"/>
            </a:pPr>
            <a:r>
              <a:t>§  1. Za zaległości podatkowe spółki z ograniczoną odpowiedzialnością, spółki z ograniczoną odpowiedzialnością w organizacji, spółki akcyjnej lub spółki akcyjnej w organizacji odpowiadają solidarnie całym swoim majątkiem członkowie jej zarządu, jeżeli egzekucja z majątku spółki okazała się w całości lub w części bezskuteczna, a członek zarządu:</a:t>
            </a:r>
          </a:p>
          <a:p>
            <a:pPr algn="l" defTabSz="315468">
              <a:spcBef>
                <a:spcPts val="2200"/>
              </a:spcBef>
              <a:defRPr sz="2052"/>
            </a:pPr>
            <a:r>
              <a:t>1)nie wykazał, że:</a:t>
            </a:r>
          </a:p>
          <a:p>
            <a:pPr algn="l" defTabSz="315468">
              <a:spcBef>
                <a:spcPts val="2200"/>
              </a:spcBef>
              <a:defRPr sz="2052"/>
            </a:pPr>
            <a:r>
              <a:t>a) we właściwym czasie zgłoszono wniosek o ogłoszenie upadłości lub w tym czasie zostało otwarte postępowanie restrukturyzacyjne w rozumieniu </a:t>
            </a:r>
            <a:r>
              <a:rPr>
                <a:solidFill>
                  <a:srgbClr val="1B7AB8"/>
                </a:solidFill>
                <a:hlinkClick r:id="rId2" invalidUrl="" action="" tgtFrame="" tooltip="" history="1" highlightClick="0" endSnd="0"/>
              </a:rPr>
              <a:t>ustawy</a:t>
            </a:r>
            <a:r>
              <a:t> z dnia 15 maja 2015 r. - Prawo restrukturyzacyjne (Dz. U. z 2020 r. poz. 814) albo zatwierdzono układ w postępowaniu o zatwierdzenie układu, o którym mowa w </a:t>
            </a:r>
            <a:r>
              <a:rPr>
                <a:solidFill>
                  <a:srgbClr val="1B7AB8"/>
                </a:solidFill>
                <a:hlinkClick r:id="rId2" invalidUrl="" action="" tgtFrame="" tooltip="" history="1" highlightClick="0" endSnd="0"/>
              </a:rPr>
              <a:t>ustawie</a:t>
            </a:r>
            <a:r>
              <a:t> z dnia 15 maja 2015 r. - Prawo restrukturyzacyjne, albo</a:t>
            </a:r>
          </a:p>
          <a:p>
            <a:pPr algn="l" defTabSz="315468">
              <a:spcBef>
                <a:spcPts val="2200"/>
              </a:spcBef>
              <a:defRPr sz="2052"/>
            </a:pPr>
            <a:r>
              <a:t>b) niezgłoszenie wniosku o ogłoszenie upadłości nastąpiło bez jego winy;</a:t>
            </a:r>
          </a:p>
          <a:p>
            <a:pPr algn="l" defTabSz="315468">
              <a:spcBef>
                <a:spcPts val="2200"/>
              </a:spcBef>
              <a:defRPr sz="2052"/>
            </a:pPr>
            <a:r>
              <a:t>2) nie wskazuje mienia spółki, z którego egzekucja umożliwi zaspokojenie zaległości podatkowych spółki w znacznej części.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Odpowiedzialność karna (art. 586-595 ksh)"/>
          <p:cNvSpPr txBox="1"/>
          <p:nvPr>
            <p:ph type="ctrTitle"/>
          </p:nvPr>
        </p:nvSpPr>
        <p:spPr>
          <a:xfrm>
            <a:off x="2882900" y="2565400"/>
            <a:ext cx="6114505" cy="2974727"/>
          </a:xfrm>
          <a:prstGeom prst="rect">
            <a:avLst/>
          </a:prstGeom>
        </p:spPr>
        <p:txBody>
          <a:bodyPr/>
          <a:lstStyle>
            <a:lvl1pPr algn="l">
              <a:spcBef>
                <a:spcPts val="4200"/>
              </a:spcBef>
              <a:defRPr sz="3700"/>
            </a:lvl1pPr>
          </a:lstStyle>
          <a:p>
            <a:pPr/>
            <a:r>
              <a:t> Odpowiedzialność karna (art. 586-595 ksh)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Wewnętrzna organizacja spółki :…"/>
          <p:cNvSpPr txBox="1"/>
          <p:nvPr>
            <p:ph type="ctrTitle"/>
          </p:nvPr>
        </p:nvSpPr>
        <p:spPr>
          <a:xfrm>
            <a:off x="1435100" y="2870200"/>
            <a:ext cx="10464800" cy="3302000"/>
          </a:xfrm>
          <a:prstGeom prst="rect">
            <a:avLst/>
          </a:prstGeom>
        </p:spPr>
        <p:txBody>
          <a:bodyPr/>
          <a:lstStyle/>
          <a:p>
            <a:pPr algn="l">
              <a:defRPr sz="5400"/>
            </a:pPr>
            <a:r>
              <a:t>Wewnętrzna organizacja spółki :</a:t>
            </a:r>
          </a:p>
          <a:p>
            <a:pPr algn="l">
              <a:defRPr sz="2700"/>
            </a:pPr>
            <a:r>
              <a:t>- organ o charakterze stanowiącym (tj. Zgromadzenie wspólników) </a:t>
            </a:r>
          </a:p>
          <a:p>
            <a:pPr algn="l">
              <a:defRPr sz="2700"/>
            </a:pPr>
            <a:r>
              <a:t>- organ o charakterze wykonawczym (tj. zarząd spółki)</a:t>
            </a:r>
          </a:p>
          <a:p>
            <a:pPr algn="l">
              <a:defRPr sz="2700"/>
            </a:pPr>
            <a:r>
              <a:t>- organ o charakterze rewizyjnym lub kontrolnym (tj. rada nadzorcza lub komisja rewizyjna)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Zakaz pełnienia funkcji w organach spółki:…"/>
          <p:cNvSpPr txBox="1"/>
          <p:nvPr>
            <p:ph type="ctrTitle"/>
          </p:nvPr>
        </p:nvSpPr>
        <p:spPr>
          <a:xfrm>
            <a:off x="1168400" y="1993900"/>
            <a:ext cx="10026452" cy="5089774"/>
          </a:xfrm>
          <a:prstGeom prst="rect">
            <a:avLst/>
          </a:prstGeom>
        </p:spPr>
        <p:txBody>
          <a:bodyPr/>
          <a:lstStyle/>
          <a:p>
            <a:pPr algn="l" defTabSz="286258">
              <a:spcBef>
                <a:spcPts val="2000"/>
              </a:spcBef>
              <a:defRPr b="1" sz="1813">
                <a:latin typeface="Helvetica"/>
                <a:ea typeface="Helvetica"/>
                <a:cs typeface="Helvetica"/>
                <a:sym typeface="Helvetica"/>
              </a:defRPr>
            </a:pPr>
            <a:r>
              <a:t> Zakaz pełnienia funkcji w organach spółki:</a:t>
            </a:r>
          </a:p>
          <a:p>
            <a:pPr algn="l" defTabSz="286258">
              <a:spcBef>
                <a:spcPts val="2000"/>
              </a:spcBef>
              <a:defRPr sz="1862"/>
            </a:pPr>
            <a:r>
              <a:t>- przeciwko ochronie informacji (art. 265-269b kk)</a:t>
            </a:r>
          </a:p>
          <a:p>
            <a:pPr algn="l" defTabSz="286258">
              <a:spcBef>
                <a:spcPts val="2000"/>
              </a:spcBef>
              <a:defRPr sz="1862"/>
            </a:pPr>
            <a:r>
              <a:t>- przeciwko wiarygodności dokumentów (art. 270-277 kk)</a:t>
            </a:r>
          </a:p>
          <a:p>
            <a:pPr algn="l" defTabSz="286258">
              <a:spcBef>
                <a:spcPts val="2000"/>
              </a:spcBef>
              <a:defRPr sz="1862"/>
            </a:pPr>
            <a:r>
              <a:t>- przeciwko mieniu (art. 278-295 kk)</a:t>
            </a:r>
          </a:p>
          <a:p>
            <a:pPr algn="l" defTabSz="286258">
              <a:spcBef>
                <a:spcPts val="2000"/>
              </a:spcBef>
              <a:defRPr sz="1862"/>
            </a:pPr>
            <a:r>
              <a:t>- przeciwko obrotowi gospodarczemu (art. 296-309 kk)</a:t>
            </a:r>
          </a:p>
          <a:p>
            <a:pPr algn="l" defTabSz="286258">
              <a:spcBef>
                <a:spcPts val="2000"/>
              </a:spcBef>
              <a:defRPr sz="1862"/>
            </a:pPr>
            <a:r>
              <a:t>- przeciwko obrotowi pieniędzmi i papierami wartościowymi (310-316 kk)</a:t>
            </a:r>
          </a:p>
          <a:p>
            <a:pPr algn="l" defTabSz="286258">
              <a:spcBef>
                <a:spcPts val="2000"/>
              </a:spcBef>
              <a:defRPr sz="1862"/>
            </a:pPr>
            <a:r>
              <a:t>- ogłoszenia danych nieprawdziwych albo przedstawienie takich danych organom spółki, władzom państwowym lub rewidentom (art. 587 ksh)</a:t>
            </a:r>
          </a:p>
          <a:p>
            <a:pPr algn="l" defTabSz="286258">
              <a:spcBef>
                <a:spcPts val="2000"/>
              </a:spcBef>
              <a:defRPr sz="1862"/>
            </a:pPr>
            <a:r>
              <a:t>- umożliwienie bezprawnego wykonywania praw z akcji (art. 590 ksh)</a:t>
            </a:r>
          </a:p>
          <a:p>
            <a:pPr algn="l" defTabSz="286258">
              <a:spcBef>
                <a:spcPts val="2000"/>
              </a:spcBef>
              <a:defRPr sz="1862"/>
            </a:pPr>
            <a:r>
              <a:t>- bezprawnego głosowania lub wykonywania praw mniejszości (art. 591 ksh)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Zarząd jest organem właściwym do podejmowania wszystkich decyzji nie zastrzeżonych w przepisach ustawy lub w umowie spółki do kompetencji innych organów. Z tego względu w przypadku zarządu mówimy o zasadzie domniemania kompetencji zarządu."/>
          <p:cNvSpPr txBox="1"/>
          <p:nvPr>
            <p:ph type="ctrTitle"/>
          </p:nvPr>
        </p:nvSpPr>
        <p:spPr>
          <a:xfrm>
            <a:off x="1435100" y="2870200"/>
            <a:ext cx="10464800" cy="3302000"/>
          </a:xfrm>
          <a:prstGeom prst="rect">
            <a:avLst/>
          </a:prstGeom>
        </p:spPr>
        <p:txBody>
          <a:bodyPr/>
          <a:lstStyle>
            <a:lvl1pPr algn="l" defTabSz="350520">
              <a:defRPr sz="3240"/>
            </a:lvl1pPr>
          </a:lstStyle>
          <a:p>
            <a:pPr/>
            <a:r>
              <a:t>Zarząd jest organem właściwym do podejmowania wszystkich decyzji nie zastrzeżonych w przepisach ustawy lub w umowie spółki do kompetencji innych organów. Z tego względu w przypadku zarządu mówimy o zasadzie domniemania kompetencji zarządu.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ojęcie kontroli w aspekcie funkcjonowania spółek kapitałowych oznacza dokonywanie czynności zmierzających do oceny zgodności podejmowanych działań z przepisami prawa, postanowieniami umowy spółki oraz z uchwałami wspólników (dot. Zarządu).…"/>
          <p:cNvSpPr txBox="1"/>
          <p:nvPr>
            <p:ph type="ctrTitle"/>
          </p:nvPr>
        </p:nvSpPr>
        <p:spPr>
          <a:xfrm>
            <a:off x="1435100" y="2870200"/>
            <a:ext cx="10464800" cy="3728443"/>
          </a:xfrm>
          <a:prstGeom prst="rect">
            <a:avLst/>
          </a:prstGeom>
        </p:spPr>
        <p:txBody>
          <a:bodyPr/>
          <a:lstStyle/>
          <a:p>
            <a:pPr algn="l" defTabSz="257047">
              <a:defRPr sz="2376"/>
            </a:pPr>
            <a:r>
              <a:t>Pojęcie kontroli w aspekcie funkcjonowania spółek kapitałowych oznacza dokonywanie czynności zmierzających do oceny zgodności podejmowanych działań z przepisami prawa, postanowieniami umowy spółki oraz z uchwałami wspólników (dot. Zarządu). </a:t>
            </a:r>
          </a:p>
          <a:p>
            <a:pPr algn="l" defTabSz="257047">
              <a:defRPr sz="2376"/>
            </a:pPr>
          </a:p>
          <a:p>
            <a:pPr algn="l" defTabSz="257047">
              <a:defRPr sz="2376"/>
            </a:pPr>
            <a:r>
              <a:t>Rodzaje kontroli : </a:t>
            </a:r>
          </a:p>
          <a:p>
            <a:pPr algn="l" defTabSz="257047">
              <a:defRPr sz="2376"/>
            </a:pPr>
            <a:r>
              <a:t>- indywidualna przez wspólnika</a:t>
            </a:r>
          </a:p>
          <a:p>
            <a:pPr algn="l" defTabSz="257047">
              <a:defRPr sz="2376"/>
            </a:pPr>
            <a:r>
              <a:t>- firma audytorska </a:t>
            </a:r>
          </a:p>
          <a:p>
            <a:pPr algn="l" defTabSz="257047">
              <a:defRPr sz="2376"/>
            </a:pPr>
            <a:r>
              <a:t>- rada nadzorcza, komisja rewizyjna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Art.  213.  [Ustanowienie rady nadzorczej bądź komisji rewizyjnej]…"/>
          <p:cNvSpPr txBox="1"/>
          <p:nvPr>
            <p:ph type="ctrTitle"/>
          </p:nvPr>
        </p:nvSpPr>
        <p:spPr>
          <a:xfrm>
            <a:off x="1447800" y="1828800"/>
            <a:ext cx="10595968" cy="5461000"/>
          </a:xfrm>
          <a:prstGeom prst="rect">
            <a:avLst/>
          </a:prstGeom>
        </p:spPr>
        <p:txBody>
          <a:bodyPr/>
          <a:lstStyle/>
          <a:p>
            <a:pPr algn="l" defTabSz="479044">
              <a:spcBef>
                <a:spcPts val="3400"/>
              </a:spcBef>
              <a:defRPr sz="303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Art.  213.  [Ustanowienie rady nadzorczej bądź komisji rewizyjnej]</a:t>
            </a:r>
          </a:p>
          <a:p>
            <a:pPr algn="l" defTabSz="479044">
              <a:spcBef>
                <a:spcPts val="3400"/>
              </a:spcBef>
              <a:defRPr sz="303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§  1. Umowa spółki może ustanowić radę nadzorczą lub komisję rewizyjną albo oba te organy.</a:t>
            </a:r>
          </a:p>
          <a:p>
            <a:pPr algn="l" defTabSz="479044">
              <a:spcBef>
                <a:spcPts val="3400"/>
              </a:spcBef>
              <a:defRPr sz="303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§  2. W spółkach, w których kapitał zakładowy przewyższa kwotę 500 000 złotych, a wspólników jest więcej niż dwudziestu pięciu, powinna być ustanowiona rada nadzorcza lub komisja rewizyjna.</a:t>
            </a:r>
          </a:p>
          <a:p>
            <a:pPr algn="l" defTabSz="479044">
              <a:spcBef>
                <a:spcPts val="3400"/>
              </a:spcBef>
              <a:defRPr sz="3034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§  3. W przypadku ustanowienia rady nadzorczej lub komisji rewizyjnej umowa spółki może wyłączyć albo ograniczyć indywidualną kontrolę wspólników.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Organem stanowiącym w najważniejszych sprawach spółki jest zgromadzenie wspólników. Jest ono organem uchwałodawczym, a tym samym niejako najwyższą władzą spółki z o.o."/>
          <p:cNvSpPr txBox="1"/>
          <p:nvPr>
            <p:ph type="ctrTitle"/>
          </p:nvPr>
        </p:nvSpPr>
        <p:spPr>
          <a:xfrm>
            <a:off x="1435100" y="2870200"/>
            <a:ext cx="10464800" cy="3302000"/>
          </a:xfrm>
          <a:prstGeom prst="rect">
            <a:avLst/>
          </a:prstGeom>
        </p:spPr>
        <p:txBody>
          <a:bodyPr/>
          <a:lstStyle>
            <a:lvl1pPr algn="l" defTabSz="408940">
              <a:defRPr sz="3780"/>
            </a:lvl1pPr>
          </a:lstStyle>
          <a:p>
            <a:pPr/>
            <a:r>
              <a:t>Organem stanowiącym w najważniejszych sprawach spółki jest zgromadzenie wspólników. Jest ono organem uchwałodawczym, a tym samym niejako najwyższą władzą spółki z o.o.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Art.  151.  [ksh]…"/>
          <p:cNvSpPr txBox="1"/>
          <p:nvPr>
            <p:ph type="ctrTitle"/>
          </p:nvPr>
        </p:nvSpPr>
        <p:spPr>
          <a:xfrm>
            <a:off x="1625600" y="3683000"/>
            <a:ext cx="10712599" cy="2114997"/>
          </a:xfrm>
          <a:prstGeom prst="rect">
            <a:avLst/>
          </a:prstGeom>
        </p:spPr>
        <p:txBody>
          <a:bodyPr/>
          <a:lstStyle/>
          <a:p>
            <a:pPr algn="l" defTabSz="344677">
              <a:spcBef>
                <a:spcPts val="2400"/>
              </a:spcBef>
              <a:defRPr sz="2241"/>
            </a:pPr>
            <a:r>
              <a:t>Art.  151.  [ksh]</a:t>
            </a:r>
          </a:p>
          <a:p>
            <a:pPr algn="l" defTabSz="344677">
              <a:spcBef>
                <a:spcPts val="2400"/>
              </a:spcBef>
              <a:defRPr sz="2241"/>
            </a:pPr>
            <a:r>
              <a:t>§  4. Wspólnicy nie odpowiadają za zobowiązania spółki.</a:t>
            </a:r>
          </a:p>
          <a:p>
            <a:pPr algn="l" defTabSz="344677">
              <a:spcBef>
                <a:spcPts val="2400"/>
              </a:spcBef>
              <a:defRPr sz="2241"/>
            </a:pPr>
            <a:r>
              <a:t>Wspólnicy ponoszą jedynie ryzyko ekonomiczne, które wynika z wnoszonego do spółki wkładu.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rzypadki osobistej odpowiedzialności wspólników za zobowiązania spółki:…"/>
          <p:cNvSpPr txBox="1"/>
          <p:nvPr>
            <p:ph type="ctrTitle"/>
          </p:nvPr>
        </p:nvSpPr>
        <p:spPr>
          <a:xfrm>
            <a:off x="1121791" y="2540000"/>
            <a:ext cx="10985204" cy="5326857"/>
          </a:xfrm>
          <a:prstGeom prst="rect">
            <a:avLst/>
          </a:prstGeom>
        </p:spPr>
        <p:txBody>
          <a:bodyPr/>
          <a:lstStyle/>
          <a:p>
            <a:pPr algn="l" defTabSz="373887">
              <a:spcBef>
                <a:spcPts val="2600"/>
              </a:spcBef>
              <a:defRPr sz="2432"/>
            </a:pPr>
            <a:r>
              <a:t>Przypadki osobistej odpowiedzialności wspólników za zobowiązania spółki: </a:t>
            </a:r>
          </a:p>
          <a:p>
            <a:pPr algn="l" defTabSz="373887">
              <a:spcBef>
                <a:spcPts val="2600"/>
              </a:spcBef>
              <a:defRPr sz="2432"/>
            </a:pPr>
            <a:r>
              <a:t>- odpowiedzialność za zobowiązania spółki w organizacji (spółka w organizacji istnieje do chwili wpisu do rejestru) - wspólnicy odpowiadają do wartości niewniesionego wkładu na pokrycie objętych udziałów (art. 13 § 2 ksh)</a:t>
            </a:r>
          </a:p>
          <a:p>
            <a:pPr algn="l" defTabSz="373887">
              <a:spcBef>
                <a:spcPts val="2600"/>
              </a:spcBef>
              <a:defRPr sz="2432"/>
            </a:pPr>
            <a:r>
              <a:t>- odpowiedzialność wspólników za zobowiązania spółki w razie połączenia (z udziałem spółki osobowej)  - odpowiedzialność ta dotyczy zobowiązań powstałych przed połączeniem (art. 525 ksh)</a:t>
            </a:r>
          </a:p>
          <a:p>
            <a:pPr algn="l" defTabSz="373887">
              <a:spcBef>
                <a:spcPts val="2600"/>
              </a:spcBef>
              <a:defRPr sz="2432"/>
            </a:pPr>
            <a:r>
              <a:t>- odpowiedzialność wspólników za zobowiązania spółki w razie przekształcenia (spółki osobowej w spółkę z o.o.  - wspólnicy powstałej przez przekształcenie spółki z o.o. ponoszą solidarną odpowiedzialność ze spółką za zobowiązania powstałe przed przekształceniem (art. 574 ksh)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FF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Gradient">
  <a:themeElements>
    <a:clrScheme name="Gradient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189B1A"/>
      </a:accent2>
      <a:accent3>
        <a:srgbClr val="008C91"/>
      </a:accent3>
      <a:accent4>
        <a:srgbClr val="5747C1"/>
      </a:accent4>
      <a:accent5>
        <a:srgbClr val="971817"/>
      </a:accent5>
      <a:accent6>
        <a:srgbClr val="BC8027"/>
      </a:accent6>
      <a:hlink>
        <a:srgbClr val="0000FF"/>
      </a:hlink>
      <a:folHlink>
        <a:srgbClr val="FF00FF"/>
      </a:folHlink>
    </a:clrScheme>
    <a:fontScheme name="Gradient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  <a:effectStyle>
          <a:effectLst>
            <a:outerShdw sx="100000" sy="100000" kx="0" ky="0" algn="b" rotWithShape="0" blurRad="76200" dist="0" dir="18900000">
              <a:srgbClr val="000000">
                <a:alpha val="8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flip="none" rotWithShape="1">
          <a:gsLst>
            <a:gs pos="0">
              <a:schemeClr val="accent1"/>
            </a:gs>
            <a:gs pos="100000">
              <a:schemeClr val="accent1">
                <a:hueOff val="321133"/>
                <a:satOff val="-12043"/>
                <a:lumOff val="-7113"/>
              </a:schemeClr>
            </a:gs>
          </a:gsLst>
          <a:lin ang="5400000" scaled="0"/>
        </a:gradFill>
        <a:ln w="12700" cap="flat">
          <a:noFill/>
          <a:miter lim="400000"/>
        </a:ln>
        <a:effectLst>
          <a:outerShdw sx="100000" sy="100000" kx="0" ky="0" algn="b" rotWithShape="0" blurRad="76200" dist="0" dir="18900000">
            <a:srgbClr val="000000">
              <a:alpha val="8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23998" dir="270000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8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