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8" r:id="rId3"/>
    <p:sldId id="314" r:id="rId4"/>
    <p:sldId id="269" r:id="rId5"/>
    <p:sldId id="270" r:id="rId6"/>
    <p:sldId id="315" r:id="rId7"/>
    <p:sldId id="316" r:id="rId8"/>
    <p:sldId id="332" r:id="rId9"/>
    <p:sldId id="317" r:id="rId10"/>
    <p:sldId id="326" r:id="rId11"/>
    <p:sldId id="333" r:id="rId12"/>
    <p:sldId id="334" r:id="rId13"/>
    <p:sldId id="319" r:id="rId14"/>
    <p:sldId id="321" r:id="rId15"/>
    <p:sldId id="322" r:id="rId16"/>
    <p:sldId id="329" r:id="rId17"/>
    <p:sldId id="331" r:id="rId18"/>
    <p:sldId id="275" r:id="rId19"/>
    <p:sldId id="335" r:id="rId20"/>
    <p:sldId id="336" r:id="rId21"/>
    <p:sldId id="337" r:id="rId22"/>
    <p:sldId id="338" r:id="rId23"/>
    <p:sldId id="281" r:id="rId24"/>
    <p:sldId id="282" r:id="rId25"/>
    <p:sldId id="283" r:id="rId26"/>
    <p:sldId id="284" r:id="rId27"/>
    <p:sldId id="285" r:id="rId28"/>
    <p:sldId id="286" r:id="rId29"/>
    <p:sldId id="287" r:id="rId30"/>
    <p:sldId id="296" r:id="rId31"/>
    <p:sldId id="297" r:id="rId32"/>
    <p:sldId id="340" r:id="rId33"/>
    <p:sldId id="341"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A87F8E3-477E-4826-83BC-6FF530D4038F}" type="datetimeFigureOut">
              <a:rPr lang="pl-PL" smtClean="0"/>
              <a:pPr/>
              <a:t>2018-11-22</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978BAB89-68F9-4954-9FE6-2FAA4DEC7EE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A87F8E3-477E-4826-83BC-6FF530D4038F}" type="datetimeFigureOut">
              <a:rPr lang="pl-PL" smtClean="0"/>
              <a:pPr/>
              <a:t>2018-11-22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A87F8E3-477E-4826-83BC-6FF530D4038F}" type="datetimeFigureOut">
              <a:rPr lang="pl-PL" smtClean="0"/>
              <a:pPr/>
              <a:t>2018-11-22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A87F8E3-477E-4826-83BC-6FF530D4038F}" type="datetimeFigureOut">
              <a:rPr lang="pl-PL" smtClean="0"/>
              <a:pPr/>
              <a:t>2018-11-22</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978BAB89-68F9-4954-9FE6-2FAA4DEC7EE0}"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87F8E3-477E-4826-83BC-6FF530D4038F}" type="datetimeFigureOut">
              <a:rPr lang="pl-PL" smtClean="0"/>
              <a:pPr/>
              <a:t>2018-11-22</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8BAB89-68F9-4954-9FE6-2FAA4DEC7EE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412776"/>
            <a:ext cx="7772400" cy="1827634"/>
          </a:xfrm>
        </p:spPr>
        <p:txBody>
          <a:bodyPr>
            <a:normAutofit fontScale="90000"/>
          </a:bodyPr>
          <a:lstStyle/>
          <a:p>
            <a:r>
              <a:rPr lang="pl-PL" sz="3100" i="1" dirty="0"/>
              <a:t>Etyka zawodów prawniczych</a:t>
            </a:r>
            <a:r>
              <a:rPr lang="pl-PL" sz="3100" dirty="0"/>
              <a:t>, </a:t>
            </a:r>
            <a:r>
              <a:rPr lang="pl-PL" sz="3100" dirty="0" smtClean="0"/>
              <a:t>wykład dla </a:t>
            </a:r>
            <a:r>
              <a:rPr lang="pl-PL" sz="3100" dirty="0" smtClean="0"/>
              <a:t>Studentów SSP i NSP (W) </a:t>
            </a:r>
            <a:br>
              <a:rPr lang="pl-PL" sz="3100" dirty="0" smtClean="0"/>
            </a:br>
            <a:r>
              <a:rPr lang="pl-PL" sz="3100" dirty="0" err="1" smtClean="0"/>
              <a:t>w</a:t>
            </a:r>
            <a:r>
              <a:rPr lang="pl-PL" sz="3100" dirty="0" smtClean="0"/>
              <a:t> </a:t>
            </a:r>
            <a:r>
              <a:rPr lang="pl-PL" sz="3100" dirty="0"/>
              <a:t>roku akademickim </a:t>
            </a:r>
            <a:r>
              <a:rPr lang="pl-PL" sz="3100" dirty="0" smtClean="0"/>
              <a:t>2018/2019</a:t>
            </a:r>
            <a:r>
              <a:rPr lang="pl-PL" dirty="0"/>
              <a:t/>
            </a:r>
            <a:br>
              <a:rPr lang="pl-PL" dirty="0"/>
            </a:br>
            <a:endParaRPr lang="pl-PL" dirty="0"/>
          </a:p>
        </p:txBody>
      </p:sp>
      <p:sp>
        <p:nvSpPr>
          <p:cNvPr id="3" name="Podtytuł 2"/>
          <p:cNvSpPr>
            <a:spLocks noGrp="1"/>
          </p:cNvSpPr>
          <p:nvPr>
            <p:ph type="subTitle" idx="1"/>
          </p:nvPr>
        </p:nvSpPr>
        <p:spPr/>
        <p:txBody>
          <a:bodyPr/>
          <a:lstStyle/>
          <a:p>
            <a:r>
              <a:rPr lang="pl-PL" dirty="0" smtClean="0"/>
              <a:t>Przemysław Kaczmarek</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lvl="0">
              <a:buNone/>
            </a:pPr>
            <a:r>
              <a:rPr lang="pl-PL" sz="2800" dirty="0" smtClean="0"/>
              <a:t>Art. 11 Kodeksu Etyki Radcy Prawnego </a:t>
            </a:r>
          </a:p>
          <a:p>
            <a:pPr>
              <a:buNone/>
            </a:pPr>
            <a:r>
              <a:rPr lang="pl-PL" sz="2800" dirty="0" smtClean="0"/>
              <a:t>     1. Radca prawny obowiązany jest dbać o godność zawodu nie tylko przy wykonywaniu czynności zawodowych, ale również w działalności publicznej i w życiu prywatnym. </a:t>
            </a:r>
          </a:p>
          <a:p>
            <a:pPr>
              <a:buNone/>
            </a:pPr>
            <a:r>
              <a:rPr lang="pl-PL" sz="2800" dirty="0" smtClean="0"/>
              <a:t>     2. Naruszeniem godności zawodu radcy prawnego jest w szczególności takie postępowanie radcy prawnego, które mogłoby zdyskredytować go w opinii publicznej lub podważyć zaufanie do radcy prawnego”.    </a:t>
            </a:r>
          </a:p>
          <a:p>
            <a:pPr>
              <a:buNone/>
            </a:pPr>
            <a:r>
              <a:rPr lang="pl-PL" sz="2800" dirty="0" smtClean="0"/>
              <a:t>    </a:t>
            </a:r>
          </a:p>
          <a:p>
            <a:endParaRPr lang="pl-PL" dirty="0"/>
          </a:p>
        </p:txBody>
      </p:sp>
      <p:sp>
        <p:nvSpPr>
          <p:cNvPr id="3" name="Tytuł 2"/>
          <p:cNvSpPr>
            <a:spLocks noGrp="1"/>
          </p:cNvSpPr>
          <p:nvPr>
            <p:ph type="title"/>
          </p:nvPr>
        </p:nvSpPr>
        <p:spPr/>
        <p:txBody>
          <a:bodyPr>
            <a:normAutofit/>
          </a:bodyPr>
          <a:lstStyle/>
          <a:p>
            <a:r>
              <a:rPr lang="pl-PL" sz="2800" dirty="0" smtClean="0"/>
              <a:t>Teza o integralności: ilustracja  </a:t>
            </a:r>
            <a:endParaRPr lang="pl-PL"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r>
              <a:rPr lang="pl-PL" b="1" dirty="0" smtClean="0"/>
              <a:t>Gerald  </a:t>
            </a:r>
            <a:r>
              <a:rPr lang="pl-PL" b="1" dirty="0" err="1" smtClean="0"/>
              <a:t>Postema</a:t>
            </a:r>
            <a:r>
              <a:rPr lang="pl-PL" b="1" dirty="0" smtClean="0"/>
              <a:t>:</a:t>
            </a:r>
          </a:p>
          <a:p>
            <a:pPr>
              <a:buNone/>
            </a:pPr>
            <a:endParaRPr lang="pl-PL" b="1" dirty="0" smtClean="0"/>
          </a:p>
          <a:p>
            <a:pPr>
              <a:buFontTx/>
              <a:buChar char="-"/>
            </a:pPr>
            <a:r>
              <a:rPr lang="pl-PL" b="1" dirty="0" smtClean="0"/>
              <a:t>Rola ustalona: </a:t>
            </a:r>
            <a:r>
              <a:rPr lang="pl-PL" dirty="0" smtClean="0"/>
              <a:t>przyjmuje koncepcję integralności budowaną na podstawie wymogów moralności instytucjonalnej. W ujęciu tym wykonywanie roli polega na dostosowaniu się do struktury instytucjonalnej. </a:t>
            </a:r>
          </a:p>
          <a:p>
            <a:pPr>
              <a:buFontTx/>
              <a:buChar char="-"/>
            </a:pPr>
            <a:r>
              <a:rPr lang="pl-PL" b="1" dirty="0" smtClean="0"/>
              <a:t>Rola opcjonalna: </a:t>
            </a:r>
            <a:r>
              <a:rPr lang="pl-PL" dirty="0" smtClean="0"/>
              <a:t>obowiązki prawnika, jak i zakres jego odpowiedzialności nie są sprecyzowane w taki sposób, który pozwala wyłączyć podmiotowość wykonawcy roli i konieczność dokonania przez niego wyboru.</a:t>
            </a:r>
            <a:endParaRPr lang="pl-PL" dirty="0"/>
          </a:p>
        </p:txBody>
      </p:sp>
      <p:sp>
        <p:nvSpPr>
          <p:cNvPr id="3" name="Tytuł 2"/>
          <p:cNvSpPr>
            <a:spLocks noGrp="1"/>
          </p:cNvSpPr>
          <p:nvPr>
            <p:ph type="title"/>
          </p:nvPr>
        </p:nvSpPr>
        <p:spPr/>
        <p:txBody>
          <a:bodyPr>
            <a:normAutofit/>
          </a:bodyPr>
          <a:lstStyle/>
          <a:p>
            <a:r>
              <a:rPr lang="pl-PL" sz="2800" dirty="0" smtClean="0"/>
              <a:t>Integralność moralna jako problem wyboru roli prawnika</a:t>
            </a:r>
            <a:endParaRPr lang="pl-P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buNone/>
            </a:pPr>
            <a:r>
              <a:rPr lang="pl-PL" sz="2400" dirty="0" smtClean="0"/>
              <a:t>A. Założenia</a:t>
            </a:r>
          </a:p>
          <a:p>
            <a:pPr>
              <a:buNone/>
            </a:pPr>
            <a:r>
              <a:rPr lang="pl-PL" sz="2400" dirty="0" smtClean="0"/>
              <a:t>- Podejmowane czyny należy rozpatrywać jako działanie instytucjonalne, za które się nie odpowiada.</a:t>
            </a:r>
          </a:p>
          <a:p>
            <a:pPr>
              <a:buNone/>
            </a:pPr>
            <a:r>
              <a:rPr lang="pl-PL" sz="2400" dirty="0" smtClean="0"/>
              <a:t>- Takie ujęcie jest pożądane społecznie.  </a:t>
            </a:r>
          </a:p>
          <a:p>
            <a:pPr>
              <a:buNone/>
            </a:pPr>
            <a:r>
              <a:rPr lang="pl-PL" sz="2400" dirty="0" smtClean="0"/>
              <a:t>B. Zasady:</a:t>
            </a:r>
          </a:p>
          <a:p>
            <a:pPr>
              <a:buFontTx/>
              <a:buChar char="-"/>
            </a:pPr>
            <a:r>
              <a:rPr lang="pl-PL" sz="2400" dirty="0" smtClean="0"/>
              <a:t>Stronniczości (problem lojalności wobec klienta),</a:t>
            </a:r>
          </a:p>
          <a:p>
            <a:pPr>
              <a:buFontTx/>
              <a:buChar char="-"/>
            </a:pPr>
            <a:r>
              <a:rPr lang="pl-PL" sz="2400" dirty="0" smtClean="0"/>
              <a:t>Niezależności moralności instytucjonalnej wobec moralności indywidualnej.</a:t>
            </a:r>
          </a:p>
          <a:p>
            <a:pPr>
              <a:buNone/>
            </a:pPr>
            <a:r>
              <a:rPr lang="pl-PL" sz="2400" dirty="0" smtClean="0"/>
              <a:t>C. Atuty: </a:t>
            </a:r>
          </a:p>
          <a:p>
            <a:pPr>
              <a:buFontTx/>
              <a:buChar char="-"/>
            </a:pPr>
            <a:r>
              <a:rPr lang="pl-PL" sz="2400" dirty="0" smtClean="0"/>
              <a:t>Odciążenie prawnika.</a:t>
            </a:r>
          </a:p>
          <a:p>
            <a:pPr>
              <a:buFontTx/>
              <a:buChar char="-"/>
            </a:pPr>
            <a:r>
              <a:rPr lang="pl-PL" sz="2400" dirty="0" smtClean="0"/>
              <a:t>Zachowanie dystansu do rozpatrywanej sprawy.</a:t>
            </a:r>
          </a:p>
          <a:p>
            <a:pPr>
              <a:buFontTx/>
              <a:buChar char="-"/>
            </a:pPr>
            <a:r>
              <a:rPr lang="pl-PL" sz="2400" dirty="0" smtClean="0"/>
              <a:t>Odparcie zarzutu subiektywizacji prawa, procesu jego stosowania.  </a:t>
            </a:r>
          </a:p>
          <a:p>
            <a:pPr>
              <a:buFontTx/>
              <a:buChar char="-"/>
            </a:pPr>
            <a:r>
              <a:rPr lang="pl-PL" sz="2400" dirty="0" smtClean="0"/>
              <a:t>Legitymizacja działalności prawniczej. </a:t>
            </a:r>
          </a:p>
          <a:p>
            <a:endParaRPr lang="pl-PL" dirty="0"/>
          </a:p>
        </p:txBody>
      </p:sp>
      <p:sp>
        <p:nvSpPr>
          <p:cNvPr id="3" name="Tytuł 2"/>
          <p:cNvSpPr>
            <a:spLocks noGrp="1"/>
          </p:cNvSpPr>
          <p:nvPr>
            <p:ph type="title"/>
          </p:nvPr>
        </p:nvSpPr>
        <p:spPr/>
        <p:txBody>
          <a:bodyPr>
            <a:normAutofit/>
          </a:bodyPr>
          <a:lstStyle/>
          <a:p>
            <a:r>
              <a:rPr lang="pl-PL" sz="2800" dirty="0" smtClean="0"/>
              <a:t>Standardowa koncepcja roli prawnika (ustalona koncepcja roli)</a:t>
            </a:r>
            <a:endParaRPr lang="pl-P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Prawnik kamerdyner</a:t>
            </a:r>
            <a:r>
              <a:rPr lang="pl-PL" dirty="0" smtClean="0"/>
              <a:t>: </a:t>
            </a:r>
            <a:r>
              <a:rPr lang="pl-PL" dirty="0" smtClean="0"/>
              <a:t>założenia, </a:t>
            </a:r>
            <a:r>
              <a:rPr lang="pl-PL" dirty="0" smtClean="0"/>
              <a:t>zarzuty. </a:t>
            </a:r>
            <a:endParaRPr lang="pl-PL" dirty="0" smtClean="0"/>
          </a:p>
          <a:p>
            <a:pPr>
              <a:buNone/>
            </a:pPr>
            <a:endParaRPr lang="pl-PL" dirty="0" smtClean="0"/>
          </a:p>
          <a:p>
            <a:pPr>
              <a:buNone/>
            </a:pPr>
            <a:endParaRPr lang="pl-PL" dirty="0" smtClean="0"/>
          </a:p>
          <a:p>
            <a:pPr>
              <a:buNone/>
            </a:pPr>
            <a:endParaRPr lang="pl-PL" dirty="0"/>
          </a:p>
        </p:txBody>
      </p:sp>
      <p:sp>
        <p:nvSpPr>
          <p:cNvPr id="3" name="Tytuł 2"/>
          <p:cNvSpPr>
            <a:spLocks noGrp="1"/>
          </p:cNvSpPr>
          <p:nvPr>
            <p:ph type="title"/>
          </p:nvPr>
        </p:nvSpPr>
        <p:spPr/>
        <p:txBody>
          <a:bodyPr>
            <a:normAutofit/>
          </a:bodyPr>
          <a:lstStyle/>
          <a:p>
            <a:r>
              <a:rPr lang="pl-PL" sz="2800" dirty="0" smtClean="0"/>
              <a:t>Standardowa koncepcja roli: prawnik jako kamerdyner  </a:t>
            </a:r>
            <a:endParaRPr lang="pl-P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b="1" dirty="0" smtClean="0"/>
              <a:t>a) moralność instytucjonalna a moralność społeczno-indywidualna jako powody zależne i powody niezależne </a:t>
            </a:r>
          </a:p>
          <a:p>
            <a:pPr algn="just"/>
            <a:r>
              <a:rPr lang="pl-PL" dirty="0" smtClean="0"/>
              <a:t>Kierowanie się wartościami instytucjonalnymi jest powodem zależnym. Osoba jest nim związana na skutek wykonywanej roli, inaczej aniżeli powodami niezależnymi. Dla prawnika strukturalne nakazy roli są powodami zależnymi do określonego działania. Powody zależne mają zatem umocowanie w zobowiązaniu, jakie wiąże się z wykonywaną rolą. Dlatego też konieczne jest w działalności zawodowej kierowanie się nakazami roli, nawet jeśli dokonywana czynność budzi wątpliwości z perspektywy pozainstytucjonalnej.</a:t>
            </a:r>
          </a:p>
          <a:p>
            <a:pPr algn="just">
              <a:buNone/>
            </a:pPr>
            <a:endParaRPr lang="pl-PL" dirty="0" smtClean="0"/>
          </a:p>
          <a:p>
            <a:pPr algn="just"/>
            <a:r>
              <a:rPr lang="pl-PL" b="1" dirty="0" smtClean="0"/>
              <a:t>b) strategia włączająca: reguły ponad czynami  </a:t>
            </a:r>
          </a:p>
          <a:p>
            <a:pPr algn="just"/>
            <a:r>
              <a:rPr lang="pl-PL" dirty="0" smtClean="0"/>
              <a:t>wykonywanie roli adwokata polega na kierowaniu się moralnością instytucjonalną. Takie rozwiązanie rekomenduje uwzględnianie w działalności zawodowej racji instytucjonalnych z wyłączeniem indywidualnego sądu nad ich słusznością oraz poczuciem sprawiedliwości. </a:t>
            </a:r>
          </a:p>
          <a:p>
            <a:endParaRPr lang="pl-PL" dirty="0"/>
          </a:p>
        </p:txBody>
      </p:sp>
      <p:sp>
        <p:nvSpPr>
          <p:cNvPr id="3" name="Tytuł 2"/>
          <p:cNvSpPr>
            <a:spLocks noGrp="1"/>
          </p:cNvSpPr>
          <p:nvPr>
            <p:ph type="title"/>
          </p:nvPr>
        </p:nvSpPr>
        <p:spPr/>
        <p:txBody>
          <a:bodyPr>
            <a:normAutofit/>
          </a:bodyPr>
          <a:lstStyle/>
          <a:p>
            <a:r>
              <a:rPr lang="pl-PL" sz="2800" dirty="0" smtClean="0"/>
              <a:t>Prawnik kamerdyner: założenia </a:t>
            </a:r>
            <a:endParaRPr lang="pl-P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25000" lnSpcReduction="20000"/>
          </a:bodyPr>
          <a:lstStyle/>
          <a:p>
            <a:pPr>
              <a:buNone/>
            </a:pPr>
            <a:r>
              <a:rPr lang="pl-PL" sz="8600" dirty="0" smtClean="0"/>
              <a:t>Rola prawnika:</a:t>
            </a:r>
          </a:p>
          <a:p>
            <a:pPr>
              <a:buNone/>
            </a:pPr>
            <a:r>
              <a:rPr lang="pl-PL" sz="8600" dirty="0" smtClean="0"/>
              <a:t>- bierna banalność zła (trybik w maszynie). </a:t>
            </a:r>
          </a:p>
          <a:p>
            <a:pPr>
              <a:buFontTx/>
              <a:buChar char="-"/>
            </a:pPr>
            <a:r>
              <a:rPr lang="pl-PL" sz="8600" dirty="0" smtClean="0"/>
              <a:t>anonimowość </a:t>
            </a:r>
            <a:r>
              <a:rPr lang="pl-PL" sz="8600" dirty="0" smtClean="0"/>
              <a:t>działania (syndrom myślenia grupowego). </a:t>
            </a:r>
          </a:p>
          <a:p>
            <a:pPr>
              <a:buFontTx/>
              <a:buChar char="-"/>
            </a:pPr>
            <a:r>
              <a:rPr lang="pl-PL" sz="8600" dirty="0" smtClean="0"/>
              <a:t>marginalizacja sprawstwa i poczucia osobistej </a:t>
            </a:r>
            <a:r>
              <a:rPr lang="pl-PL" sz="8600" dirty="0" smtClean="0"/>
              <a:t>odpowiedzialności.</a:t>
            </a:r>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endParaRPr lang="pl-PL" dirty="0" smtClean="0"/>
          </a:p>
          <a:p>
            <a:pPr>
              <a:buFontTx/>
              <a:buChar char="-"/>
            </a:pPr>
            <a:r>
              <a:rPr lang="pl-PL" dirty="0" smtClean="0"/>
              <a:t>).    </a:t>
            </a:r>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Standardowa koncepcja roli prawnika: zarzuty </a:t>
            </a:r>
            <a:endParaRPr lang="pl-PL"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b="1" dirty="0" smtClean="0"/>
              <a:t>Instytucje prawne: </a:t>
            </a:r>
          </a:p>
          <a:p>
            <a:pPr>
              <a:buNone/>
            </a:pPr>
            <a:r>
              <a:rPr lang="pl-PL" b="1" dirty="0" smtClean="0"/>
              <a:t>1.Błąd spójności i zintegrowania sfery prywatnej z publiczną:   </a:t>
            </a:r>
          </a:p>
          <a:p>
            <a:pPr>
              <a:buNone/>
            </a:pPr>
            <a:r>
              <a:rPr lang="pl-PL" dirty="0" smtClean="0"/>
              <a:t>  </a:t>
            </a:r>
            <a:r>
              <a:rPr lang="pl-PL" sz="2800" dirty="0" smtClean="0"/>
              <a:t>Przedmiotem krytyki jest takie ujęcie charakteru moralnego, w którym zakłada się spójność, trwałość i zintegrowany sposób działania i wartościowania. Wykonujemy różne role między którymi może być (przynajmniej potencjalnie) głęboki nierozerwalny konflikt.</a:t>
            </a:r>
            <a:r>
              <a:rPr lang="pl-PL" dirty="0" smtClean="0"/>
              <a:t>      </a:t>
            </a:r>
          </a:p>
          <a:p>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Standardowa koncepcja roli prawnika: zarzuty  </a:t>
            </a:r>
            <a:endParaRPr lang="pl-PL"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pPr>
              <a:buNone/>
            </a:pPr>
            <a:r>
              <a:rPr lang="pl-PL" b="1" dirty="0" smtClean="0"/>
              <a:t>2. Błąd oceny sytuacji </a:t>
            </a:r>
            <a:r>
              <a:rPr lang="pl-PL" dirty="0" smtClean="0"/>
              <a:t>- wyjaśnienie ludzkiego działania wymaga uwzględnienia zmiennych sytuacyjnych. </a:t>
            </a:r>
          </a:p>
          <a:p>
            <a:pPr>
              <a:buNone/>
            </a:pPr>
            <a:r>
              <a:rPr lang="pl-PL" b="1" dirty="0" smtClean="0"/>
              <a:t>3. Błąd uniwersalizmu </a:t>
            </a:r>
          </a:p>
          <a:p>
            <a:pPr>
              <a:buNone/>
            </a:pPr>
            <a:r>
              <a:rPr lang="pl-PL" dirty="0" smtClean="0"/>
              <a:t>- obejmowanie wszystkie obszarów życia przez wykonywaną rolę. </a:t>
            </a:r>
          </a:p>
          <a:p>
            <a:pPr>
              <a:buNone/>
            </a:pPr>
            <a:r>
              <a:rPr lang="pl-PL" dirty="0" smtClean="0"/>
              <a:t>- danie pierwszeństwa temu co niezmienne, obiektywne, przed tym, co przemijające, subiektywne. Ceną roszczenia do obiektywności jest eliminowanie wymiaru subiektywnego, w postaci towarzyszących jednostce emocji, intencji czy też pragnień.  </a:t>
            </a:r>
          </a:p>
          <a:p>
            <a:pPr>
              <a:buNone/>
            </a:pPr>
            <a:r>
              <a:rPr lang="pl-PL" dirty="0" smtClean="0"/>
              <a:t>- wyklucza analizę elementów, które odnoszą się do systemu jako czegoś pozostającego na zewnątrz.</a:t>
            </a:r>
          </a:p>
          <a:p>
            <a:endParaRPr lang="pl-PL" dirty="0"/>
          </a:p>
        </p:txBody>
      </p:sp>
      <p:sp>
        <p:nvSpPr>
          <p:cNvPr id="3" name="Tytuł 2"/>
          <p:cNvSpPr>
            <a:spLocks noGrp="1"/>
          </p:cNvSpPr>
          <p:nvPr>
            <p:ph type="title"/>
          </p:nvPr>
        </p:nvSpPr>
        <p:spPr/>
        <p:txBody>
          <a:bodyPr>
            <a:normAutofit/>
          </a:bodyPr>
          <a:lstStyle/>
          <a:p>
            <a:r>
              <a:rPr lang="pl-PL" sz="2800" dirty="0" smtClean="0"/>
              <a:t>Standardowa koncepcja roli prawnika: potencjalne zarzuty </a:t>
            </a:r>
            <a:endParaRPr lang="pl-PL"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a:buNone/>
            </a:pPr>
            <a:endParaRPr lang="pl-PL" sz="3600" dirty="0" smtClean="0"/>
          </a:p>
          <a:p>
            <a:r>
              <a:rPr lang="pl-PL" sz="4200" dirty="0" smtClean="0"/>
              <a:t>Rola zawodowa jako scena teatralna: </a:t>
            </a:r>
          </a:p>
          <a:p>
            <a:pPr>
              <a:buNone/>
            </a:pPr>
            <a:r>
              <a:rPr lang="pl-PL" sz="4200" dirty="0" smtClean="0"/>
              <a:t>   odejście od obrazu roli jako wewnętrznie uporządkowanej struktury, w zamian eksponowanie pojęcia interakcji oraz gry między podmiotem a strukturą.</a:t>
            </a:r>
          </a:p>
          <a:p>
            <a:pPr>
              <a:buNone/>
            </a:pPr>
            <a:r>
              <a:rPr lang="pl-PL" sz="4200" dirty="0" smtClean="0"/>
              <a:t>   </a:t>
            </a:r>
          </a:p>
          <a:p>
            <a:r>
              <a:rPr lang="pl-PL" sz="4200" dirty="0" smtClean="0"/>
              <a:t>Zróżnicowana moralność roli: napięcie między moralnością instytucjonalną a moralnością indywidualną.  </a:t>
            </a:r>
          </a:p>
          <a:p>
            <a:pPr>
              <a:buNone/>
            </a:pPr>
            <a:endParaRPr lang="pl-PL" sz="4200" dirty="0" smtClean="0"/>
          </a:p>
          <a:p>
            <a:endParaRPr lang="pl-PL" dirty="0" smtClean="0"/>
          </a:p>
          <a:p>
            <a:pPr>
              <a:buNone/>
            </a:pPr>
            <a:r>
              <a:rPr lang="pl-PL" dirty="0" smtClean="0"/>
              <a:t>    </a:t>
            </a:r>
            <a:endParaRPr lang="pl-PL" dirty="0"/>
          </a:p>
        </p:txBody>
      </p:sp>
      <p:sp>
        <p:nvSpPr>
          <p:cNvPr id="3" name="Tytuł 2"/>
          <p:cNvSpPr>
            <a:spLocks noGrp="1"/>
          </p:cNvSpPr>
          <p:nvPr>
            <p:ph type="title"/>
          </p:nvPr>
        </p:nvSpPr>
        <p:spPr/>
        <p:txBody>
          <a:bodyPr>
            <a:normAutofit/>
          </a:bodyPr>
          <a:lstStyle/>
          <a:p>
            <a:r>
              <a:rPr lang="pl-PL" sz="2800" dirty="0" smtClean="0"/>
              <a:t>Opcjonalna (interakcyjna) koncepcja roli prawnika: założenia  </a:t>
            </a:r>
            <a:endParaRPr lang="pl-PL"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Rola prawnika:  </a:t>
            </a:r>
          </a:p>
          <a:p>
            <a:pPr>
              <a:buNone/>
            </a:pPr>
            <a:r>
              <a:rPr lang="pl-PL" dirty="0" smtClean="0"/>
              <a:t>1. Jak ma działać prawnik?</a:t>
            </a:r>
          </a:p>
          <a:p>
            <a:pPr>
              <a:buFontTx/>
              <a:buChar char="-"/>
            </a:pPr>
            <a:r>
              <a:rPr lang="pl-PL" dirty="0" smtClean="0"/>
              <a:t>Reguły ponad czynami czy czyny ponad regułami. Problem moralnej oceny czynów.</a:t>
            </a:r>
          </a:p>
          <a:p>
            <a:pPr>
              <a:buNone/>
            </a:pPr>
            <a:endParaRPr lang="pl-PL" dirty="0" smtClean="0"/>
          </a:p>
          <a:p>
            <a:pPr>
              <a:buNone/>
            </a:pPr>
            <a:r>
              <a:rPr lang="pl-PL" dirty="0" smtClean="0"/>
              <a:t>2. Jak zachować podmiotowość w roli?</a:t>
            </a:r>
          </a:p>
          <a:p>
            <a:pPr>
              <a:buNone/>
            </a:pPr>
            <a:r>
              <a:rPr lang="pl-PL" dirty="0" smtClean="0"/>
              <a:t>- Napięcie między regułami prawnymi a osobistymi przekonaniami. Problem dysonansu poznawczego.  </a:t>
            </a:r>
            <a:endParaRPr lang="pl-PL" dirty="0"/>
          </a:p>
        </p:txBody>
      </p:sp>
      <p:sp>
        <p:nvSpPr>
          <p:cNvPr id="3" name="Tytuł 2"/>
          <p:cNvSpPr>
            <a:spLocks noGrp="1"/>
          </p:cNvSpPr>
          <p:nvPr>
            <p:ph type="title"/>
          </p:nvPr>
        </p:nvSpPr>
        <p:spPr/>
        <p:txBody>
          <a:bodyPr>
            <a:normAutofit/>
          </a:bodyPr>
          <a:lstStyle/>
          <a:p>
            <a:r>
              <a:rPr lang="pl-PL" sz="2800" dirty="0" smtClean="0"/>
              <a:t>Opcjonalna (interakcyjna) koncepcja roli prawnika </a:t>
            </a:r>
            <a:endParaRPr lang="pl-P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a:buNone/>
            </a:pPr>
            <a:r>
              <a:rPr lang="pl-PL" sz="2800" dirty="0" smtClean="0"/>
              <a:t>Plan wykładu:</a:t>
            </a:r>
          </a:p>
          <a:p>
            <a:pPr marL="624078" indent="-514350">
              <a:buNone/>
            </a:pPr>
            <a:r>
              <a:rPr lang="pl-PL" sz="2800" dirty="0" smtClean="0"/>
              <a:t>Teza o odrębności etyki </a:t>
            </a:r>
            <a:r>
              <a:rPr lang="pl-PL" sz="2800" dirty="0" smtClean="0"/>
              <a:t>zawodowej</a:t>
            </a:r>
            <a:endParaRPr lang="pl-PL" sz="2800" dirty="0" smtClean="0"/>
          </a:p>
        </p:txBody>
      </p:sp>
      <p:sp>
        <p:nvSpPr>
          <p:cNvPr id="3" name="Tytuł 2"/>
          <p:cNvSpPr>
            <a:spLocks noGrp="1"/>
          </p:cNvSpPr>
          <p:nvPr>
            <p:ph type="title"/>
          </p:nvPr>
        </p:nvSpPr>
        <p:spPr/>
        <p:txBody>
          <a:bodyPr/>
          <a:lstStyle/>
          <a:p>
            <a:r>
              <a:rPr lang="pl-PL" dirty="0" smtClean="0"/>
              <a:t>Wykład 1</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None/>
            </a:pPr>
            <a:r>
              <a:rPr lang="pl-PL" dirty="0" smtClean="0"/>
              <a:t>2. Jak zachować podmiotowość w roli?</a:t>
            </a:r>
          </a:p>
          <a:p>
            <a:pPr>
              <a:buNone/>
            </a:pPr>
            <a:r>
              <a:rPr lang="pl-PL" dirty="0" smtClean="0"/>
              <a:t>  Teoria dysonansu stawia hipotezę, że człowiek dąży do redukcji wskazanego napięcia. Może ono przyjąć dwie postacie:</a:t>
            </a:r>
          </a:p>
          <a:p>
            <a:pPr marL="624078" indent="-514350">
              <a:buAutoNum type="alphaLcParenR"/>
            </a:pPr>
            <a:r>
              <a:rPr lang="pl-PL" dirty="0" smtClean="0"/>
              <a:t>Dostosowujemy działanie do prywatnych przekonań.</a:t>
            </a:r>
          </a:p>
          <a:p>
            <a:pPr marL="624078" indent="-514350">
              <a:buAutoNum type="alphaLcParenR"/>
            </a:pPr>
            <a:r>
              <a:rPr lang="pl-PL" dirty="0" smtClean="0"/>
              <a:t>Zmieniamy przekonania, aby odpowiadały wymogom formułowanym przez instytucje. </a:t>
            </a:r>
          </a:p>
          <a:p>
            <a:pPr marL="624078" indent="-514350">
              <a:buNone/>
            </a:pPr>
            <a:r>
              <a:rPr lang="pl-PL" dirty="0" smtClean="0"/>
              <a:t>     Ilustracja: </a:t>
            </a:r>
            <a:r>
              <a:rPr lang="pl-PL" dirty="0" err="1" smtClean="0"/>
              <a:t>Stanfordzki</a:t>
            </a:r>
            <a:r>
              <a:rPr lang="pl-PL" dirty="0" smtClean="0"/>
              <a:t> eksperyment więzienny – </a:t>
            </a:r>
            <a:r>
              <a:rPr lang="pl-PL" dirty="0" err="1" smtClean="0"/>
              <a:t>P.Zimbardo</a:t>
            </a:r>
            <a:r>
              <a:rPr lang="pl-PL" dirty="0" smtClean="0"/>
              <a:t>.   </a:t>
            </a:r>
          </a:p>
          <a:p>
            <a:pPr>
              <a:buNone/>
            </a:pPr>
            <a:r>
              <a:rPr lang="pl-PL" dirty="0" smtClean="0"/>
              <a:t>  </a:t>
            </a:r>
          </a:p>
          <a:p>
            <a:endParaRPr lang="pl-PL" dirty="0"/>
          </a:p>
        </p:txBody>
      </p:sp>
      <p:sp>
        <p:nvSpPr>
          <p:cNvPr id="3" name="Tytuł 2"/>
          <p:cNvSpPr>
            <a:spLocks noGrp="1"/>
          </p:cNvSpPr>
          <p:nvPr>
            <p:ph type="title"/>
          </p:nvPr>
        </p:nvSpPr>
        <p:spPr/>
        <p:txBody>
          <a:bodyPr>
            <a:normAutofit/>
          </a:bodyPr>
          <a:lstStyle/>
          <a:p>
            <a:r>
              <a:rPr lang="pl-PL" sz="2800" dirty="0" smtClean="0"/>
              <a:t>Opcjonalna (interakcyjna) koncepcja roli prawnika </a:t>
            </a:r>
            <a:endParaRPr lang="pl-P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r>
              <a:rPr lang="pl-PL" dirty="0" smtClean="0"/>
              <a:t>2. Jak zachować podmiotowość w roli?</a:t>
            </a:r>
          </a:p>
          <a:p>
            <a:pPr>
              <a:buNone/>
            </a:pPr>
            <a:r>
              <a:rPr lang="pl-PL" dirty="0" smtClean="0"/>
              <a:t>Lekarstwo na dysonans? </a:t>
            </a:r>
          </a:p>
          <a:p>
            <a:pPr marL="624078" indent="-514350">
              <a:buAutoNum type="arabicPeriod"/>
            </a:pPr>
            <a:r>
              <a:rPr lang="pl-PL" dirty="0" smtClean="0"/>
              <a:t>Metafora kanarka: wykonując określoną rolę w przestrzeni publicznej warto ustalić granicę, której w pracy się nie przekroczy. Kiedy znajdziemy się w sytuacji, w której przekroczenie ustalonej granicy stanie się realne, być może przypomnijmy sobie o naszym postanowieniu. Będzie to dla nas znakiem – jak kanarek dla górników. </a:t>
            </a:r>
          </a:p>
          <a:p>
            <a:pPr marL="624078" indent="-514350">
              <a:buAutoNum type="arabicPeriod"/>
            </a:pPr>
            <a:r>
              <a:rPr lang="pl-PL" dirty="0" smtClean="0"/>
              <a:t>Sokratejski sceptycyzm: </a:t>
            </a:r>
            <a:r>
              <a:rPr lang="pl-PL" dirty="0" smtClean="0"/>
              <a:t>wątpienie </a:t>
            </a:r>
            <a:r>
              <a:rPr lang="pl-PL" dirty="0" smtClean="0"/>
              <a:t>w słuszność działania.  </a:t>
            </a:r>
          </a:p>
          <a:p>
            <a:pPr marL="624078" indent="-514350">
              <a:buNone/>
            </a:pPr>
            <a:r>
              <a:rPr lang="pl-PL" dirty="0" smtClean="0"/>
              <a:t>      Sokrates w trakcie procesu odpowiadał ateńskiej ławie przysięgłej, że zawsze słucha wewnętrznego głosu. Głos ten ostrzega go, kiedy ma zrobić coś złego.  </a:t>
            </a:r>
          </a:p>
          <a:p>
            <a:pPr>
              <a:buNone/>
            </a:pPr>
            <a:endParaRPr lang="pl-PL" dirty="0" smtClean="0"/>
          </a:p>
          <a:p>
            <a:pPr>
              <a:buNone/>
            </a:pPr>
            <a:r>
              <a:rPr lang="pl-PL" dirty="0" smtClean="0"/>
              <a:t>     </a:t>
            </a:r>
            <a:endParaRPr lang="pl-PL" dirty="0"/>
          </a:p>
        </p:txBody>
      </p:sp>
      <p:sp>
        <p:nvSpPr>
          <p:cNvPr id="3" name="Tytuł 2"/>
          <p:cNvSpPr>
            <a:spLocks noGrp="1"/>
          </p:cNvSpPr>
          <p:nvPr>
            <p:ph type="title"/>
          </p:nvPr>
        </p:nvSpPr>
        <p:spPr/>
        <p:txBody>
          <a:bodyPr>
            <a:normAutofit/>
          </a:bodyPr>
          <a:lstStyle/>
          <a:p>
            <a:r>
              <a:rPr lang="pl-PL" sz="2800" dirty="0" smtClean="0"/>
              <a:t>Opcjonalna (interakcyjna) koncepcja roli prawnika </a:t>
            </a:r>
            <a:endParaRPr lang="pl-PL"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3. Kto jest odpowiedzialny moralnie? </a:t>
            </a:r>
          </a:p>
          <a:p>
            <a:pPr marL="624078" indent="-514350">
              <a:buAutoNum type="alphaLcParenR"/>
            </a:pPr>
            <a:r>
              <a:rPr lang="pl-PL" dirty="0" smtClean="0"/>
              <a:t>Odpowiedzialność indywidualna a odpowiedzialność instytucjonalna.</a:t>
            </a:r>
          </a:p>
          <a:p>
            <a:pPr marL="624078" indent="-514350">
              <a:buNone/>
            </a:pPr>
            <a:endParaRPr lang="pl-PL" dirty="0" smtClean="0"/>
          </a:p>
          <a:p>
            <a:pPr marL="624078" indent="-514350">
              <a:buAutoNum type="alphaLcParenR"/>
            </a:pPr>
            <a:r>
              <a:rPr lang="pl-PL" dirty="0" smtClean="0"/>
              <a:t>Odpowiedzialność prospektywna a odpowiedzialność retrospektywna.</a:t>
            </a:r>
          </a:p>
          <a:p>
            <a:pPr marL="624078" indent="-514350">
              <a:buNone/>
            </a:pPr>
            <a:r>
              <a:rPr lang="pl-PL" dirty="0" smtClean="0"/>
              <a:t> </a:t>
            </a:r>
          </a:p>
          <a:p>
            <a:pPr marL="624078" indent="-514350">
              <a:buAutoNum type="alphaLcParenR"/>
            </a:pPr>
            <a:r>
              <a:rPr lang="pl-PL" dirty="0" smtClean="0"/>
              <a:t>Zorganizowana nieodpowiedzialność.</a:t>
            </a:r>
            <a:endParaRPr lang="pl-PL" dirty="0"/>
          </a:p>
        </p:txBody>
      </p:sp>
      <p:sp>
        <p:nvSpPr>
          <p:cNvPr id="3" name="Tytuł 2"/>
          <p:cNvSpPr>
            <a:spLocks noGrp="1"/>
          </p:cNvSpPr>
          <p:nvPr>
            <p:ph type="title"/>
          </p:nvPr>
        </p:nvSpPr>
        <p:spPr/>
        <p:txBody>
          <a:bodyPr>
            <a:normAutofit/>
          </a:bodyPr>
          <a:lstStyle/>
          <a:p>
            <a:r>
              <a:rPr lang="pl-PL" sz="2800" dirty="0" smtClean="0"/>
              <a:t>Opcjonalna (interakcyjna) koncepcja roli prawnika </a:t>
            </a:r>
            <a:endParaRPr lang="pl-PL"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sz="3200" b="1" dirty="0" smtClean="0"/>
              <a:t>Problem moralnej odpowiedzialności  </a:t>
            </a:r>
          </a:p>
          <a:p>
            <a:pPr>
              <a:buNone/>
            </a:pPr>
            <a:r>
              <a:rPr lang="pl-PL" dirty="0" smtClean="0"/>
              <a:t>Plan wykładu:</a:t>
            </a:r>
          </a:p>
          <a:p>
            <a:pPr>
              <a:buNone/>
            </a:pPr>
            <a:endParaRPr lang="pl-PL" dirty="0" smtClean="0"/>
          </a:p>
          <a:p>
            <a:pPr>
              <a:buNone/>
            </a:pPr>
            <a:r>
              <a:rPr lang="pl-PL" dirty="0" smtClean="0"/>
              <a:t>1.Posłuszeństwo a neutralizacja moralnej odpowiedzialności. </a:t>
            </a:r>
          </a:p>
          <a:p>
            <a:pPr>
              <a:buNone/>
            </a:pPr>
            <a:endParaRPr lang="pl-PL" dirty="0" smtClean="0"/>
          </a:p>
          <a:p>
            <a:pPr>
              <a:buNone/>
            </a:pPr>
            <a:r>
              <a:rPr lang="pl-PL" dirty="0" smtClean="0"/>
              <a:t>2.Moralna odpowiedzialność roli. </a:t>
            </a:r>
          </a:p>
          <a:p>
            <a:endParaRPr lang="pl-PL" dirty="0"/>
          </a:p>
        </p:txBody>
      </p:sp>
      <p:sp>
        <p:nvSpPr>
          <p:cNvPr id="3" name="Tytuł 2"/>
          <p:cNvSpPr>
            <a:spLocks noGrp="1"/>
          </p:cNvSpPr>
          <p:nvPr>
            <p:ph type="title"/>
          </p:nvPr>
        </p:nvSpPr>
        <p:spPr/>
        <p:txBody>
          <a:bodyPr>
            <a:normAutofit/>
          </a:bodyPr>
          <a:lstStyle/>
          <a:p>
            <a:r>
              <a:rPr lang="pl-PL" sz="2800" dirty="0" smtClean="0"/>
              <a:t>wykład 3</a:t>
            </a:r>
            <a:endParaRPr lang="pl-PL"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b="1" dirty="0" smtClean="0"/>
              <a:t>Posłuszeństwo wobec autorytetu – eksperyment </a:t>
            </a:r>
            <a:r>
              <a:rPr lang="pl-PL" b="1" dirty="0" err="1" smtClean="0"/>
              <a:t>Stanleya</a:t>
            </a:r>
            <a:r>
              <a:rPr lang="pl-PL" b="1" dirty="0" smtClean="0"/>
              <a:t> </a:t>
            </a:r>
            <a:r>
              <a:rPr lang="pl-PL" b="1" dirty="0" err="1" smtClean="0"/>
              <a:t>Milgrama</a:t>
            </a:r>
            <a:r>
              <a:rPr lang="pl-PL" b="1" dirty="0" smtClean="0"/>
              <a:t> </a:t>
            </a:r>
          </a:p>
          <a:p>
            <a:pPr>
              <a:buNone/>
            </a:pPr>
            <a:r>
              <a:rPr lang="pl-PL" dirty="0" smtClean="0"/>
              <a:t>Opis eksperymentu:</a:t>
            </a:r>
          </a:p>
          <a:p>
            <a:pPr>
              <a:buNone/>
            </a:pPr>
            <a:r>
              <a:rPr lang="pl-PL" dirty="0" smtClean="0"/>
              <a:t>Osoby uczestniczące w eksperymencie dowiadywały się, że jego celem jest zbadanie wpływu kary na pamięć i zdolność uczenia się. Zadaniem ucznia było zapamiętywanie słów, a nauczyciela – karanie w sytuacji, gdy uczeń się pomyli. Wymierzanie kary polegało na poddawaniu ucznia narastającym o 15 V wstrząsom elektrycznym za każdym razem, gdy ten się pomyli. </a:t>
            </a:r>
          </a:p>
          <a:p>
            <a:pPr>
              <a:buNone/>
            </a:pPr>
            <a:r>
              <a:rPr lang="pl-PL" dirty="0" smtClean="0"/>
              <a:t>Osoba odpowiadająca na ogłoszenie z gazety, stawała się nauczycielem, a drugi fikcyjny ochotnik uczniem. Uczeń zostawał przywiązany do krzesła z elektrodami i jeszcze przed rozpoczęciem eksperymentu sygnalizował, że ma problemy </a:t>
            </a:r>
          </a:p>
          <a:p>
            <a:pPr>
              <a:buNone/>
            </a:pPr>
            <a:r>
              <a:rPr lang="pl-PL" dirty="0" smtClean="0"/>
              <a:t>    z sercem. </a:t>
            </a:r>
          </a:p>
          <a:p>
            <a:pPr>
              <a:buNone/>
            </a:pPr>
            <a:r>
              <a:rPr lang="pl-PL" dirty="0" smtClean="0"/>
              <a:t>Badanie to zostało przeprowadzone w wielu krajach i skala osób, które w roli nauczyciela wytrwały do końca, waha się między 63 a 65 % badanych.</a:t>
            </a:r>
          </a:p>
          <a:p>
            <a:endParaRPr lang="pl-PL" dirty="0"/>
          </a:p>
        </p:txBody>
      </p:sp>
      <p:sp>
        <p:nvSpPr>
          <p:cNvPr id="3" name="Tytuł 2"/>
          <p:cNvSpPr>
            <a:spLocks noGrp="1"/>
          </p:cNvSpPr>
          <p:nvPr>
            <p:ph type="title"/>
          </p:nvPr>
        </p:nvSpPr>
        <p:spPr/>
        <p:txBody>
          <a:bodyPr>
            <a:normAutofit fontScale="90000"/>
          </a:bodyPr>
          <a:lstStyle/>
          <a:p>
            <a:r>
              <a:rPr lang="pl-PL" sz="3100" dirty="0" smtClean="0"/>
              <a:t>Posłuszeństwo a neutralizacja moralnej odpowiedzialności: ekspozycja problemu  </a:t>
            </a:r>
            <a:r>
              <a:rPr lang="pl-PL" dirty="0" smtClean="0"/>
              <a:t/>
            </a:r>
            <a:br>
              <a:rPr lang="pl-PL" dirty="0" smtClean="0"/>
            </a:b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Dlaczego tak wiele osób wykazało się posłuszeństwem?</a:t>
            </a:r>
          </a:p>
          <a:p>
            <a:pPr>
              <a:buNone/>
            </a:pPr>
            <a:endParaRPr lang="pl-PL" b="1" dirty="0" smtClean="0"/>
          </a:p>
          <a:p>
            <a:pPr>
              <a:buNone/>
            </a:pPr>
            <a:r>
              <a:rPr lang="pl-PL" b="1" dirty="0" smtClean="0"/>
              <a:t>Odpowiedzi: </a:t>
            </a:r>
          </a:p>
          <a:p>
            <a:pPr>
              <a:buFontTx/>
              <a:buChar char="-"/>
            </a:pPr>
            <a:r>
              <a:rPr lang="pl-PL" b="1" dirty="0" smtClean="0"/>
              <a:t>Bycie narzędziem w rękach eksperta,</a:t>
            </a:r>
          </a:p>
          <a:p>
            <a:pPr>
              <a:buFontTx/>
              <a:buChar char="-"/>
            </a:pPr>
            <a:r>
              <a:rPr lang="pl-PL" b="1" dirty="0" smtClean="0"/>
              <a:t>Osobowość autorytarna,</a:t>
            </a:r>
          </a:p>
          <a:p>
            <a:pPr>
              <a:buFontTx/>
              <a:buChar char="-"/>
            </a:pPr>
            <a:r>
              <a:rPr lang="pl-PL" b="1" dirty="0" smtClean="0"/>
              <a:t>Poważanie dla autorytetu,</a:t>
            </a:r>
          </a:p>
          <a:p>
            <a:pPr>
              <a:buFontTx/>
              <a:buChar char="-"/>
            </a:pPr>
            <a:r>
              <a:rPr lang="pl-PL" b="1" dirty="0" smtClean="0"/>
              <a:t>Sytuacja działania,</a:t>
            </a:r>
          </a:p>
          <a:p>
            <a:pPr>
              <a:buFontTx/>
              <a:buChar char="-"/>
            </a:pPr>
            <a:r>
              <a:rPr lang="pl-PL" b="1" dirty="0" smtClean="0"/>
              <a:t>Poszukiwanie bezpieczeństwa moralnego.</a:t>
            </a:r>
          </a:p>
          <a:p>
            <a:pPr>
              <a:buFontTx/>
              <a:buChar char="-"/>
            </a:pPr>
            <a:endParaRPr lang="pl-PL" b="1" dirty="0" smtClean="0"/>
          </a:p>
          <a:p>
            <a:pPr>
              <a:buNone/>
            </a:pPr>
            <a:endParaRPr lang="pl-PL" b="1" dirty="0" smtClean="0"/>
          </a:p>
          <a:p>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lvl="0"/>
            <a:r>
              <a:rPr lang="pl-PL" b="1" dirty="0" smtClean="0"/>
              <a:t>Pierwsze objaśnienie</a:t>
            </a:r>
            <a:r>
              <a:rPr lang="pl-PL" dirty="0" smtClean="0"/>
              <a:t>: źródeł uległości można upatrywać w przyjęciu przez nauczyciela postawy, którą wyznacza bycie narzędziem w rękach eksperta.</a:t>
            </a:r>
          </a:p>
          <a:p>
            <a:pPr>
              <a:buNone/>
            </a:pPr>
            <a:endParaRPr lang="pl-PL" dirty="0" smtClean="0"/>
          </a:p>
          <a:p>
            <a:pPr>
              <a:buNone/>
            </a:pPr>
            <a:r>
              <a:rPr lang="pl-PL" dirty="0" smtClean="0"/>
              <a:t>   „Istotą posłuszeństwa jest fakt, że osoba zaczyna spostrzegać siebie jako narzędzie wykonujące czyjeś polecenia, a w konsekwencji przestaje czuć się odpowiedzialna za swoje działania. Kiedy u danej osoby nastąpi ta krytyczna zmiana punktu widzenia, pociąga ona za sobą wystąpienie wszystkich zasadniczych właściwości posłuszeństwa”. Stanley </a:t>
            </a:r>
            <a:r>
              <a:rPr lang="pl-PL" dirty="0" err="1" smtClean="0"/>
              <a:t>Milgram</a:t>
            </a:r>
            <a:r>
              <a:rPr lang="pl-PL" dirty="0" smtClean="0"/>
              <a:t> </a:t>
            </a:r>
          </a:p>
          <a:p>
            <a:endParaRPr lang="pl-PL" dirty="0"/>
          </a:p>
        </p:txBody>
      </p:sp>
      <p:sp>
        <p:nvSpPr>
          <p:cNvPr id="3" name="Tytuł 2"/>
          <p:cNvSpPr>
            <a:spLocks noGrp="1"/>
          </p:cNvSpPr>
          <p:nvPr>
            <p:ph type="title"/>
          </p:nvPr>
        </p:nvSpPr>
        <p:spPr/>
        <p:txBody>
          <a:bodyPr>
            <a:normAutofit/>
          </a:bodyPr>
          <a:lstStyle/>
          <a:p>
            <a:r>
              <a:rPr lang="pl-PL" sz="2400" dirty="0" smtClean="0"/>
              <a:t>Posłuszeństwo a neutralizacja moralnej odpowiedzialności</a:t>
            </a:r>
            <a:endParaRPr lang="pl-PL"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lvl="0"/>
            <a:r>
              <a:rPr lang="pl-PL" b="1" dirty="0" smtClean="0"/>
              <a:t>Drugie objaśnienie</a:t>
            </a:r>
            <a:r>
              <a:rPr lang="pl-PL" dirty="0" smtClean="0"/>
              <a:t>: źródeł uległości można upatrywać w osobowości autorytarnej. Wątpliwe wydaje się jednak, żeby 2/3 populacji ludzkiej miało osobowość autorytarną.</a:t>
            </a:r>
          </a:p>
          <a:p>
            <a:pPr>
              <a:buNone/>
            </a:pPr>
            <a:r>
              <a:rPr lang="pl-PL" dirty="0" smtClean="0"/>
              <a:t> </a:t>
            </a:r>
          </a:p>
          <a:p>
            <a:pPr>
              <a:buNone/>
            </a:pPr>
            <a:r>
              <a:rPr lang="pl-PL" dirty="0" smtClean="0"/>
              <a:t>   „Miałem okazję obserwować jednego z badanych – dojrzałego i zrównoważonego biznesmena, wchodzącego z uśmiechem i pewnością siebie do laboratorium. Po dwudziestu minutach ten sam człowiek był trzęsącym się i wiercącym, jąkającym się wrakiem na granicy załamania nerwowego. (…) W pewnym momencie przyłożył obie pięści do czoła i wymamrotał: „Boże, niech to się wreszcie skończy”. A jednak reagował dalej na każde słowo eksperymentatora i posłusznie ulegał jego poleceniom aż do samego końca”. Stanley </a:t>
            </a:r>
            <a:r>
              <a:rPr lang="pl-PL" dirty="0" err="1" smtClean="0"/>
              <a:t>Milgram</a:t>
            </a:r>
            <a:r>
              <a:rPr lang="pl-PL" dirty="0" smtClean="0"/>
              <a:t>        </a:t>
            </a:r>
          </a:p>
          <a:p>
            <a:endParaRPr lang="pl-PL" dirty="0"/>
          </a:p>
        </p:txBody>
      </p:sp>
      <p:sp>
        <p:nvSpPr>
          <p:cNvPr id="3" name="Tytuł 2"/>
          <p:cNvSpPr>
            <a:spLocks noGrp="1"/>
          </p:cNvSpPr>
          <p:nvPr>
            <p:ph type="title"/>
          </p:nvPr>
        </p:nvSpPr>
        <p:spPr/>
        <p:txBody>
          <a:bodyPr>
            <a:normAutofit/>
          </a:bodyPr>
          <a:lstStyle/>
          <a:p>
            <a:r>
              <a:rPr lang="pl-PL" sz="2400" dirty="0" smtClean="0"/>
              <a:t>Posłuszeństwo a neutralizacja moralnej odpowiedzialności</a:t>
            </a:r>
            <a:endParaRPr lang="pl-PL"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c. </a:t>
            </a:r>
            <a:r>
              <a:rPr lang="pl-PL" b="1" dirty="0" smtClean="0"/>
              <a:t>Trzecie objaśnienie</a:t>
            </a:r>
            <a:r>
              <a:rPr lang="pl-PL" dirty="0" smtClean="0"/>
              <a:t>: poważanie dla autorytetu. </a:t>
            </a:r>
          </a:p>
          <a:p>
            <a:pPr>
              <a:buNone/>
            </a:pPr>
            <a:r>
              <a:rPr lang="pl-PL" dirty="0" smtClean="0"/>
              <a:t>  Rolę autorytetu przypisujemy komuś, kto jest w danej dziedzinie fachowcem (wiedza – władza). </a:t>
            </a:r>
          </a:p>
          <a:p>
            <a:pPr>
              <a:buNone/>
            </a:pPr>
            <a:endParaRPr lang="pl-PL" dirty="0" smtClean="0"/>
          </a:p>
          <a:p>
            <a:r>
              <a:rPr lang="pl-PL" dirty="0" smtClean="0"/>
              <a:t>d. </a:t>
            </a:r>
            <a:r>
              <a:rPr lang="pl-PL" b="1" dirty="0" smtClean="0"/>
              <a:t>Czwarte wyjaśnienie</a:t>
            </a:r>
            <a:r>
              <a:rPr lang="pl-PL" dirty="0" smtClean="0"/>
              <a:t>: </a:t>
            </a:r>
            <a:r>
              <a:rPr lang="pl-PL" dirty="0" err="1" smtClean="0"/>
              <a:t>sytuacjonizm</a:t>
            </a:r>
            <a:r>
              <a:rPr lang="pl-PL" dirty="0" smtClean="0"/>
              <a:t>, sytuacja - okoliczności działania determinują sposób działania.</a:t>
            </a:r>
            <a:endParaRPr lang="pl-PL" dirty="0"/>
          </a:p>
        </p:txBody>
      </p:sp>
      <p:sp>
        <p:nvSpPr>
          <p:cNvPr id="3" name="Tytuł 2"/>
          <p:cNvSpPr>
            <a:spLocks noGrp="1"/>
          </p:cNvSpPr>
          <p:nvPr>
            <p:ph type="title"/>
          </p:nvPr>
        </p:nvSpPr>
        <p:spPr/>
        <p:txBody>
          <a:bodyPr>
            <a:normAutofit/>
          </a:bodyPr>
          <a:lstStyle/>
          <a:p>
            <a:r>
              <a:rPr lang="pl-PL" sz="2400" dirty="0" smtClean="0"/>
              <a:t>Posłuszeństwo a neutralizacja moralnej odpowiedzialności</a:t>
            </a:r>
            <a:endParaRPr lang="pl-PL"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e. </a:t>
            </a:r>
            <a:r>
              <a:rPr lang="pl-PL" b="1" dirty="0" smtClean="0"/>
              <a:t>Piąte wyjaśnienie</a:t>
            </a:r>
            <a:r>
              <a:rPr lang="pl-PL" dirty="0" smtClean="0"/>
              <a:t>: poszukiwanie bezpieczeństwa moralnego. W ten sposób odpowiedzialność moralna zostaje sprowadzona do posłuszeństwa. </a:t>
            </a:r>
          </a:p>
          <a:p>
            <a:pPr>
              <a:buNone/>
            </a:pPr>
            <a:endParaRPr lang="pl-PL" dirty="0" smtClean="0"/>
          </a:p>
          <a:p>
            <a:pPr>
              <a:buNone/>
            </a:pPr>
            <a:r>
              <a:rPr lang="pl-PL" dirty="0" smtClean="0"/>
              <a:t>    „To, co mnie przeraziło, to to, że mogłem podporządkować tę zdolność do posłuszeństwa i uległości idei nadrzędnej, tj. wartości eksperymentu dotyczącego pamięci, nawet po tym, jak stało się jasne, że dalsze działanie zgodnie z tą wartością odbywa się kosztem naruszenia innej wartości, tj. zasady niekrzywdzenia innej osoby, która jest bezbronna i nie krzywdzi ciebie. Jak powiedziała moja żona: „Możesz mówić na siebie Eichmann”. Stanley </a:t>
            </a:r>
            <a:r>
              <a:rPr lang="pl-PL" dirty="0" err="1" smtClean="0"/>
              <a:t>Milgram</a:t>
            </a:r>
            <a:r>
              <a:rPr lang="pl-PL" dirty="0" smtClean="0"/>
              <a:t>         </a:t>
            </a:r>
          </a:p>
          <a:p>
            <a:pPr>
              <a:buNone/>
            </a:pPr>
            <a:endParaRPr lang="pl-PL" dirty="0" smtClean="0"/>
          </a:p>
          <a:p>
            <a:pPr>
              <a:buNone/>
            </a:pPr>
            <a:endParaRPr lang="pl-PL" dirty="0"/>
          </a:p>
        </p:txBody>
      </p:sp>
      <p:sp>
        <p:nvSpPr>
          <p:cNvPr id="3" name="Tytuł 2"/>
          <p:cNvSpPr>
            <a:spLocks noGrp="1"/>
          </p:cNvSpPr>
          <p:nvPr>
            <p:ph type="title"/>
          </p:nvPr>
        </p:nvSpPr>
        <p:spPr/>
        <p:txBody>
          <a:bodyPr>
            <a:normAutofit/>
          </a:bodyPr>
          <a:lstStyle/>
          <a:p>
            <a:r>
              <a:rPr lang="pl-PL" sz="2400" dirty="0" smtClean="0"/>
              <a:t>Posłuszeństwo a neutralizacja moralnej odpowiedzialności</a:t>
            </a:r>
            <a:endParaRPr lang="pl-P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Przykładu omawianego problem dostarcza sprawa w procesie karnym w Lake </a:t>
            </a:r>
            <a:r>
              <a:rPr lang="pl-PL" dirty="0" err="1" smtClean="0"/>
              <a:t>Pleasant</a:t>
            </a:r>
            <a:r>
              <a:rPr lang="pl-PL" dirty="0" smtClean="0"/>
              <a:t> w stanie Nowy York. Klient w trakcie rozmowy z obrońcami przyznał się, że dokonał jeszcze innych zbrodni niezwiązanych z bieżącym procesem. Osoba ta mordowała dziewczyny, a następnie zakopywała ich zwłoki. Prawnicy udali się na wskazane przez klienta miejsce i potwierdzili zeznania ich klienta. Prawnicy przez sześć miesięcy powstrzymali się przed ujawnieniem dokonanych zbrodni mimo że rodzice jednej z zaginionych dziewczynek, szukali u nich pomocy w ustaleniu informacji na temat ich córki. Mimo posiadanych informacji na jej temat – milczeli. Krytyka opinii publicznej, a także części środowiska prawniczego (zwłaszcza sędziowskiego) ilustruje konflikt dotyczący tezy o odrębności: jakimi racjami ma się kierować prawnik (adwokat)?</a:t>
            </a:r>
          </a:p>
          <a:p>
            <a:endParaRPr lang="pl-PL" dirty="0"/>
          </a:p>
        </p:txBody>
      </p:sp>
      <p:sp>
        <p:nvSpPr>
          <p:cNvPr id="3" name="Tytuł 2"/>
          <p:cNvSpPr>
            <a:spLocks noGrp="1"/>
          </p:cNvSpPr>
          <p:nvPr>
            <p:ph type="title"/>
          </p:nvPr>
        </p:nvSpPr>
        <p:spPr/>
        <p:txBody>
          <a:bodyPr>
            <a:normAutofit/>
          </a:bodyPr>
          <a:lstStyle/>
          <a:p>
            <a:r>
              <a:rPr lang="pl-PL" sz="2800" dirty="0" smtClean="0"/>
              <a:t>Teza o odrębności etyki zawodowej: ilustracja problemu </a:t>
            </a:r>
            <a:endParaRPr lang="pl-PL"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Odpowiedzialność roli:</a:t>
            </a:r>
          </a:p>
          <a:p>
            <a:pPr>
              <a:buFontTx/>
              <a:buChar char="-"/>
            </a:pPr>
            <a:r>
              <a:rPr lang="pl-PL" dirty="0" smtClean="0"/>
              <a:t>Ujęcie organizacyjne zakłada, że odpowiedzialność spoczywa na instytucji, w której działa wykonawca roli.</a:t>
            </a:r>
          </a:p>
          <a:p>
            <a:pPr>
              <a:buNone/>
            </a:pPr>
            <a:endParaRPr lang="pl-PL" dirty="0" smtClean="0"/>
          </a:p>
          <a:p>
            <a:pPr>
              <a:buFontTx/>
              <a:buChar char="-"/>
            </a:pPr>
            <a:r>
              <a:rPr lang="pl-PL" dirty="0" smtClean="0"/>
              <a:t>Ujęcie osobowe zakłada, że odpowiedzialność </a:t>
            </a:r>
          </a:p>
          <a:p>
            <a:pPr>
              <a:buNone/>
            </a:pPr>
            <a:r>
              <a:rPr lang="pl-PL" dirty="0" smtClean="0"/>
              <a:t>spoczywa na osobie, która wykonuje rolę.  </a:t>
            </a:r>
            <a:endParaRPr lang="pl-PL" dirty="0"/>
          </a:p>
        </p:txBody>
      </p:sp>
      <p:sp>
        <p:nvSpPr>
          <p:cNvPr id="3" name="Tytuł 2"/>
          <p:cNvSpPr>
            <a:spLocks noGrp="1"/>
          </p:cNvSpPr>
          <p:nvPr>
            <p:ph type="title"/>
          </p:nvPr>
        </p:nvSpPr>
        <p:spPr/>
        <p:txBody>
          <a:bodyPr>
            <a:noAutofit/>
          </a:bodyPr>
          <a:lstStyle/>
          <a:p>
            <a:r>
              <a:rPr lang="pl-PL" sz="2400" dirty="0" smtClean="0"/>
              <a:t>Moralna odpowiedzialność roli. Kto jest odpowiedzialny?</a:t>
            </a:r>
            <a:r>
              <a:rPr lang="pl-PL" sz="2800" dirty="0" smtClean="0"/>
              <a:t/>
            </a:r>
            <a:br>
              <a:rPr lang="pl-PL" sz="2800" dirty="0" smtClean="0"/>
            </a:br>
            <a:endParaRPr lang="pl-PL"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1.Działaniu prawnika jako wykonawcy roli trudno jest przypisać odpowiedzialność moralną. </a:t>
            </a:r>
          </a:p>
          <a:p>
            <a:pPr>
              <a:buNone/>
            </a:pPr>
            <a:r>
              <a:rPr lang="pl-PL" dirty="0" smtClean="0"/>
              <a:t>2. Odpowiedzialność moralna spoczywa na instytucji.</a:t>
            </a:r>
          </a:p>
          <a:p>
            <a:pPr>
              <a:buNone/>
            </a:pPr>
            <a:r>
              <a:rPr lang="pl-PL" dirty="0" smtClean="0"/>
              <a:t>3. Odpowiedzialność moralna spoczywa na podmiocie.</a:t>
            </a:r>
          </a:p>
          <a:p>
            <a:pPr>
              <a:buNone/>
            </a:pPr>
            <a:r>
              <a:rPr lang="pl-PL" dirty="0" smtClean="0"/>
              <a:t>4. Rozszerzenie osobistej odpowiedzialności na wymiar instytucjonalny.</a:t>
            </a:r>
          </a:p>
        </p:txBody>
      </p:sp>
      <p:sp>
        <p:nvSpPr>
          <p:cNvPr id="3" name="Tytuł 2"/>
          <p:cNvSpPr>
            <a:spLocks noGrp="1"/>
          </p:cNvSpPr>
          <p:nvPr>
            <p:ph type="title"/>
          </p:nvPr>
        </p:nvSpPr>
        <p:spPr/>
        <p:txBody>
          <a:bodyPr>
            <a:normAutofit/>
          </a:bodyPr>
          <a:lstStyle/>
          <a:p>
            <a:r>
              <a:rPr lang="pl-PL" sz="2400" dirty="0" smtClean="0"/>
              <a:t>Moralna odpowiedzialność roli: cztery stanowiska </a:t>
            </a:r>
            <a:endParaRPr lang="pl-PL"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Obowiązek dochodzenia. Zakłada, że jednostka odpowiada za uzyskiwanie wiedzy na temat konsekwencji własnych decyzji, a także za to, jak one będą wykorzystywane przez uczestników praktyki.</a:t>
            </a:r>
          </a:p>
          <a:p>
            <a:pPr marL="624078" indent="-514350">
              <a:buNone/>
            </a:pPr>
            <a:r>
              <a:rPr lang="pl-PL" dirty="0" smtClean="0"/>
              <a:t>2. Obowiązek komunikacji. Zakłada możliwość pociągnięcia do odpowiedzialności osobę, która posiada „kłopotliwą wiedzę” na temat funkcjonowania instytucji za to, że nie przekazuje jej innym osobom w organizacji.    </a:t>
            </a:r>
          </a:p>
          <a:p>
            <a:pPr marL="624078" indent="-514350">
              <a:buNone/>
            </a:pPr>
            <a:endParaRPr lang="pl-PL" dirty="0"/>
          </a:p>
        </p:txBody>
      </p:sp>
      <p:sp>
        <p:nvSpPr>
          <p:cNvPr id="3" name="Tytuł 2"/>
          <p:cNvSpPr>
            <a:spLocks noGrp="1"/>
          </p:cNvSpPr>
          <p:nvPr>
            <p:ph type="title"/>
          </p:nvPr>
        </p:nvSpPr>
        <p:spPr/>
        <p:txBody>
          <a:bodyPr>
            <a:normAutofit/>
          </a:bodyPr>
          <a:lstStyle/>
          <a:p>
            <a:r>
              <a:rPr lang="pl-PL" sz="2800" dirty="0" smtClean="0"/>
              <a:t>Rozszerzona odpowiedzialność osobista wykonawcy roli </a:t>
            </a:r>
            <a:endParaRPr lang="pl-PL"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r>
              <a:rPr lang="pl-PL" dirty="0" smtClean="0"/>
              <a:t>3. Obowiązek ochronny. Zakłada, że zwierzchnicy mają obowiązek chronić osobę, która poinformowała o złych praktykach w instytucji przed konsekwencjami demaskacji.</a:t>
            </a:r>
          </a:p>
          <a:p>
            <a:pPr>
              <a:buNone/>
            </a:pPr>
            <a:r>
              <a:rPr lang="pl-PL" dirty="0" smtClean="0"/>
              <a:t>4. Obowiązek zapobiegania. Zakłada, że osoby na stanowiskach kierowniczych mają moralny obowiązek zapobiegania złu poprzez tworzenie rozwiązań systemowych.   </a:t>
            </a:r>
          </a:p>
          <a:p>
            <a:pPr>
              <a:buNone/>
            </a:pPr>
            <a:r>
              <a:rPr lang="pl-PL" dirty="0" smtClean="0"/>
              <a:t>5. Obowiązek zabezpieczenia. Zakłada, że osoba ma moralną powinność do tworzenia zabezpieczeń, których celem jest zachowanie odrębności od struktury roli.  </a:t>
            </a:r>
            <a:endParaRPr lang="pl-PL" dirty="0"/>
          </a:p>
        </p:txBody>
      </p:sp>
      <p:sp>
        <p:nvSpPr>
          <p:cNvPr id="3" name="Tytuł 2"/>
          <p:cNvSpPr>
            <a:spLocks noGrp="1"/>
          </p:cNvSpPr>
          <p:nvPr>
            <p:ph type="title"/>
          </p:nvPr>
        </p:nvSpPr>
        <p:spPr/>
        <p:txBody>
          <a:bodyPr>
            <a:normAutofit/>
          </a:bodyPr>
          <a:lstStyle/>
          <a:p>
            <a:r>
              <a:rPr lang="pl-PL" sz="2800" dirty="0" smtClean="0"/>
              <a:t>Rozszerzona odpowiedzialność osobista wykonawcy roli </a:t>
            </a:r>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92500" lnSpcReduction="10000"/>
          </a:bodyPr>
          <a:lstStyle/>
          <a:p>
            <a:pPr>
              <a:buNone/>
            </a:pPr>
            <a:r>
              <a:rPr lang="pl-PL" dirty="0" smtClean="0"/>
              <a:t>1. Amoralna rola – relacja adwokat/radca prawny – klient; problem odrębności etyki zawodowej od etyki ogólnej.</a:t>
            </a:r>
          </a:p>
          <a:p>
            <a:pPr>
              <a:buNone/>
            </a:pPr>
            <a:r>
              <a:rPr lang="pl-PL" dirty="0" smtClean="0"/>
              <a:t>2. Paternalizm w relacji prawnik-klient. Tutaj zarzut brzmi: moralnie nagana jest sama relacja, w której jedna ze stron ma przewagę nad drugą, co prowadzi w sposób nieuchronny do traktowania klienta w sposób bezosobowy i paternalistyczny (paternalizm słaby i mocny).</a:t>
            </a:r>
          </a:p>
          <a:p>
            <a:pPr>
              <a:buNone/>
            </a:pPr>
            <a:r>
              <a:rPr lang="pl-PL" dirty="0" smtClean="0"/>
              <a:t>3. Hermetyzacji, braku dostępności człowieka do prawa (problem języka prawnego, języka prawniczego oraz reguł pozajęzykowych). </a:t>
            </a:r>
          </a:p>
          <a:p>
            <a:pPr>
              <a:buNone/>
            </a:pPr>
            <a:endParaRPr lang="pl-PL" dirty="0" smtClean="0"/>
          </a:p>
          <a:p>
            <a:pPr>
              <a:buNone/>
            </a:pPr>
            <a:endParaRPr lang="pl-PL" dirty="0" smtClean="0"/>
          </a:p>
          <a:p>
            <a:pPr>
              <a:buNone/>
            </a:pPr>
            <a:endParaRPr lang="pl-PL" dirty="0" smtClean="0"/>
          </a:p>
          <a:p>
            <a:pPr>
              <a:buNone/>
            </a:pPr>
            <a:endParaRPr lang="pl-PL" dirty="0"/>
          </a:p>
        </p:txBody>
      </p:sp>
      <p:sp>
        <p:nvSpPr>
          <p:cNvPr id="3" name="Tytuł 2"/>
          <p:cNvSpPr>
            <a:spLocks noGrp="1"/>
          </p:cNvSpPr>
          <p:nvPr>
            <p:ph type="title"/>
          </p:nvPr>
        </p:nvSpPr>
        <p:spPr/>
        <p:txBody>
          <a:bodyPr>
            <a:normAutofit fontScale="90000"/>
          </a:bodyPr>
          <a:lstStyle/>
          <a:p>
            <a:r>
              <a:rPr lang="pl-PL" sz="3100" dirty="0" smtClean="0"/>
              <a:t>Teza o odrębności: potencjalne zarzuty wobec roli prawnika: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64704"/>
            <a:ext cx="8229600" cy="5242587"/>
          </a:xfrm>
        </p:spPr>
        <p:txBody>
          <a:bodyPr>
            <a:normAutofit fontScale="85000" lnSpcReduction="20000"/>
          </a:bodyPr>
          <a:lstStyle/>
          <a:p>
            <a:pPr>
              <a:buNone/>
            </a:pPr>
            <a:r>
              <a:rPr lang="pl-PL" dirty="0" smtClean="0"/>
              <a:t>4. Dyskrecjonalnej władzy (aspekt normatywny oraz realny)</a:t>
            </a:r>
          </a:p>
          <a:p>
            <a:pPr>
              <a:buNone/>
            </a:pPr>
            <a:endParaRPr lang="pl-PL" dirty="0" smtClean="0"/>
          </a:p>
          <a:p>
            <a:pPr>
              <a:buNone/>
            </a:pPr>
            <a:r>
              <a:rPr lang="pl-PL" dirty="0" smtClean="0"/>
              <a:t>- nad tekstem prawnym (problem znaczenia, nieostrość pojęć)</a:t>
            </a:r>
          </a:p>
          <a:p>
            <a:pPr>
              <a:buNone/>
            </a:pPr>
            <a:r>
              <a:rPr lang="pl-PL" dirty="0" smtClean="0"/>
              <a:t>- nad człowiekiem, potencjalne dylematy moralne:  </a:t>
            </a:r>
          </a:p>
          <a:p>
            <a:pPr>
              <a:buNone/>
            </a:pPr>
            <a:endParaRPr lang="pl-PL" dirty="0" smtClean="0"/>
          </a:p>
          <a:p>
            <a:pPr>
              <a:buNone/>
            </a:pPr>
            <a:r>
              <a:rPr lang="pl-PL" dirty="0" smtClean="0"/>
              <a:t>1) czy adwokat postępuje właściwie, gdy bierze świadka w krzyżowy ogień pytań, mając na celu zdyskredytować osobę, </a:t>
            </a:r>
          </a:p>
          <a:p>
            <a:pPr>
              <a:buNone/>
            </a:pPr>
            <a:r>
              <a:rPr lang="pl-PL" dirty="0" smtClean="0"/>
              <a:t>2) czy adwokat postępuje właściwie, gdy każe zeznawać świadkowi, chociaż zdaje sobie sprawę, że będzie on kłamał, </a:t>
            </a:r>
          </a:p>
          <a:p>
            <a:pPr>
              <a:buNone/>
            </a:pPr>
            <a:r>
              <a:rPr lang="pl-PL" dirty="0" smtClean="0"/>
              <a:t>3) czy adwokat postępuje właściwie, gdy udziela porady prawnej klientowi chociaż ma powody sądzić, że ten wykorzysta otrzymaną informację do złożenia fałszywych zeznań.         </a:t>
            </a:r>
          </a:p>
          <a:p>
            <a:pPr>
              <a:buNone/>
            </a:pPr>
            <a:endParaRPr lang="pl-PL" dirty="0"/>
          </a:p>
        </p:txBody>
      </p:sp>
      <p:sp>
        <p:nvSpPr>
          <p:cNvPr id="3" name="Tytuł 2"/>
          <p:cNvSpPr>
            <a:spLocks noGrp="1"/>
          </p:cNvSpPr>
          <p:nvPr>
            <p:ph type="title"/>
          </p:nvPr>
        </p:nvSpPr>
        <p:spPr>
          <a:xfrm>
            <a:off x="457200" y="188640"/>
            <a:ext cx="8229600" cy="648072"/>
          </a:xfrm>
        </p:spPr>
        <p:txBody>
          <a:bodyPr>
            <a:noAutofit/>
          </a:bodyPr>
          <a:lstStyle/>
          <a:p>
            <a:r>
              <a:rPr lang="pl-PL" sz="2400" dirty="0" err="1" smtClean="0"/>
              <a:t>I.Teza</a:t>
            </a:r>
            <a:r>
              <a:rPr lang="pl-PL" sz="2400" dirty="0" smtClean="0"/>
              <a:t> o odrębności: zarzuty wobec roli prawnika</a:t>
            </a:r>
            <a:r>
              <a:rPr lang="pl-PL" sz="1800" dirty="0" smtClean="0"/>
              <a:t/>
            </a:r>
            <a:br>
              <a:rPr lang="pl-PL" sz="1800" dirty="0" smtClean="0"/>
            </a:br>
            <a:endParaRPr lang="pl-PL"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Etyka zawodowa jest odrębna od:</a:t>
            </a:r>
          </a:p>
          <a:p>
            <a:r>
              <a:rPr lang="pl-PL" dirty="0" smtClean="0"/>
              <a:t>a) moralności publicznej (populizm penalny, presja mediów).  </a:t>
            </a:r>
          </a:p>
          <a:p>
            <a:r>
              <a:rPr lang="pl-PL" dirty="0" smtClean="0"/>
              <a:t>b) moralności indywidualnej (problem subiektywności a intersubiektywności).</a:t>
            </a:r>
          </a:p>
          <a:p>
            <a:pPr>
              <a:buNone/>
            </a:pPr>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Teza o odrębności etyki zawodowej: konstrukcja</a:t>
            </a:r>
            <a:endParaRPr lang="pl-P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Legitymizacja praktyki zawodowej: </a:t>
            </a:r>
          </a:p>
          <a:p>
            <a:pPr>
              <a:buNone/>
            </a:pPr>
            <a:r>
              <a:rPr lang="pl-PL" dirty="0" smtClean="0"/>
              <a:t>a) argument z podziału pracy.</a:t>
            </a:r>
          </a:p>
          <a:p>
            <a:pPr>
              <a:buNone/>
            </a:pPr>
            <a:r>
              <a:rPr lang="pl-PL" dirty="0" smtClean="0"/>
              <a:t>b) argument z dostępności do prawa (gwarancja realizacji praw podstawowych).</a:t>
            </a:r>
          </a:p>
          <a:p>
            <a:pPr>
              <a:buNone/>
            </a:pPr>
            <a:r>
              <a:rPr lang="pl-PL" dirty="0" smtClean="0"/>
              <a:t>c) argument z sali sądowej (prawnik jako obrońca godności człowieka). </a:t>
            </a:r>
          </a:p>
          <a:p>
            <a:endParaRPr lang="pl-PL" dirty="0"/>
          </a:p>
        </p:txBody>
      </p:sp>
      <p:sp>
        <p:nvSpPr>
          <p:cNvPr id="3" name="Tytuł 2"/>
          <p:cNvSpPr>
            <a:spLocks noGrp="1"/>
          </p:cNvSpPr>
          <p:nvPr>
            <p:ph type="title"/>
          </p:nvPr>
        </p:nvSpPr>
        <p:spPr/>
        <p:txBody>
          <a:bodyPr>
            <a:normAutofit/>
          </a:bodyPr>
          <a:lstStyle/>
          <a:p>
            <a:r>
              <a:rPr lang="pl-PL" sz="2800" dirty="0" smtClean="0"/>
              <a:t>Teza o odrębności: funkcje </a:t>
            </a:r>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Plan:</a:t>
            </a:r>
          </a:p>
          <a:p>
            <a:pPr marL="624078" indent="-514350">
              <a:buAutoNum type="arabicPeriod"/>
            </a:pPr>
            <a:r>
              <a:rPr lang="pl-PL" dirty="0" smtClean="0"/>
              <a:t>Teza o integralności. </a:t>
            </a:r>
          </a:p>
          <a:p>
            <a:pPr marL="624078" indent="-514350">
              <a:buAutoNum type="arabicPeriod"/>
            </a:pPr>
            <a:r>
              <a:rPr lang="pl-PL" dirty="0" smtClean="0"/>
              <a:t>Teza o integralności w świetle wyboru roli prawnika.</a:t>
            </a:r>
          </a:p>
          <a:p>
            <a:pPr marL="624078" indent="-514350">
              <a:buAutoNum type="arabicPeriod"/>
            </a:pPr>
            <a:r>
              <a:rPr lang="pl-PL" dirty="0" smtClean="0"/>
              <a:t>Standardowa koncepcja </a:t>
            </a:r>
            <a:r>
              <a:rPr lang="pl-PL" dirty="0" smtClean="0"/>
              <a:t>roli</a:t>
            </a:r>
            <a:r>
              <a:rPr lang="pl-PL" dirty="0" smtClean="0"/>
              <a:t>.</a:t>
            </a:r>
            <a:endParaRPr lang="pl-PL" dirty="0" smtClean="0"/>
          </a:p>
          <a:p>
            <a:pPr marL="624078" indent="-514350">
              <a:buAutoNum type="arabicPeriod"/>
            </a:pPr>
            <a:r>
              <a:rPr lang="pl-PL" dirty="0" smtClean="0"/>
              <a:t>Opcjonalna koncepcja </a:t>
            </a:r>
            <a:r>
              <a:rPr lang="pl-PL" dirty="0" smtClean="0"/>
              <a:t>roli.  </a:t>
            </a:r>
            <a:endParaRPr lang="pl-PL" dirty="0"/>
          </a:p>
        </p:txBody>
      </p:sp>
      <p:sp>
        <p:nvSpPr>
          <p:cNvPr id="3" name="Tytuł 2"/>
          <p:cNvSpPr>
            <a:spLocks noGrp="1"/>
          </p:cNvSpPr>
          <p:nvPr>
            <p:ph type="title"/>
          </p:nvPr>
        </p:nvSpPr>
        <p:spPr/>
        <p:txBody>
          <a:bodyPr/>
          <a:lstStyle/>
          <a:p>
            <a:r>
              <a:rPr lang="pl-PL" dirty="0" smtClean="0"/>
              <a:t>Wykład 2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80528" y="1556792"/>
            <a:ext cx="9324528" cy="4525963"/>
          </a:xfrm>
        </p:spPr>
        <p:txBody>
          <a:bodyPr>
            <a:normAutofit fontScale="85000" lnSpcReduction="20000"/>
          </a:bodyPr>
          <a:lstStyle/>
          <a:p>
            <a:pPr>
              <a:buNone/>
            </a:pPr>
            <a:r>
              <a:rPr lang="pl-PL" b="1" dirty="0" smtClean="0"/>
              <a:t>Ilustracja problemu:</a:t>
            </a:r>
          </a:p>
          <a:p>
            <a:r>
              <a:rPr lang="pl-PL" dirty="0" smtClean="0"/>
              <a:t>„Profesjonalna rola staje się rolą dominującą, tak iż dla wielu osób pod wieloma ważnymi względami jest ona sposobem bycia. Jest to poważna cena, którą trzeba zapłacić za profesjonalizm w naszej kulturze, zwłaszcza w wypadku adwokatów. Czy cena ta jest nieunikniona, to w moim przekonaniu pytanie otwarte, w dużej mierze dlatego, że problem ów nie jest jeszcze w pełni dostrzegany przez profesjonalistów w ogóle, a adwokatów w szczególności, ani też przez instytucje edukacyjne zajmujące się kształceniem profesjonalistów”.         </a:t>
            </a:r>
          </a:p>
          <a:p>
            <a:r>
              <a:rPr lang="pl-PL" dirty="0" smtClean="0"/>
              <a:t>R.A. </a:t>
            </a:r>
            <a:r>
              <a:rPr lang="pl-PL" dirty="0" err="1" smtClean="0"/>
              <a:t>Wasserstrom</a:t>
            </a:r>
            <a:r>
              <a:rPr lang="pl-PL" dirty="0" smtClean="0"/>
              <a:t>, </a:t>
            </a:r>
            <a:r>
              <a:rPr lang="pl-PL" i="1" dirty="0" smtClean="0"/>
              <a:t>Adwokaci jako profesjonaliści: kilka zagadnień moralnych</a:t>
            </a:r>
            <a:r>
              <a:rPr lang="pl-PL" dirty="0" smtClean="0"/>
              <a:t>, (w:) </a:t>
            </a:r>
            <a:r>
              <a:rPr lang="pl-PL" i="1" dirty="0" smtClean="0"/>
              <a:t>Moralność i profesjonalizm. Spór o pozycję etyk zawodowych</a:t>
            </a:r>
            <a:r>
              <a:rPr lang="pl-PL" dirty="0" smtClean="0"/>
              <a:t>, red. W. </a:t>
            </a:r>
            <a:r>
              <a:rPr lang="pl-PL" dirty="0" err="1" smtClean="0"/>
              <a:t>Galewicz</a:t>
            </a:r>
            <a:r>
              <a:rPr lang="pl-PL" dirty="0" smtClean="0"/>
              <a:t>, Kraków 2010.     </a:t>
            </a:r>
          </a:p>
          <a:p>
            <a:endParaRPr lang="pl-PL" dirty="0"/>
          </a:p>
        </p:txBody>
      </p:sp>
      <p:sp>
        <p:nvSpPr>
          <p:cNvPr id="3" name="Tytuł 2"/>
          <p:cNvSpPr>
            <a:spLocks noGrp="1"/>
          </p:cNvSpPr>
          <p:nvPr>
            <p:ph type="title"/>
          </p:nvPr>
        </p:nvSpPr>
        <p:spPr/>
        <p:txBody>
          <a:bodyPr>
            <a:normAutofit/>
          </a:bodyPr>
          <a:lstStyle/>
          <a:p>
            <a:r>
              <a:rPr lang="pl-PL" sz="2800" dirty="0" smtClean="0"/>
              <a:t>Teza o integralności: wewnętrzny spór o etykę zawodową</a:t>
            </a:r>
            <a:endParaRPr lang="pl-PL"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1172</TotalTime>
  <Words>2119</Words>
  <Application>Microsoft Office PowerPoint</Application>
  <PresentationFormat>Pokaz na ekranie (4:3)</PresentationFormat>
  <Paragraphs>205</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Hol</vt:lpstr>
      <vt:lpstr>Etyka zawodów prawniczych, wykład dla Studentów SSP i NSP (W)  w roku akademickim 2018/2019 </vt:lpstr>
      <vt:lpstr>Wykład 1</vt:lpstr>
      <vt:lpstr>Teza o odrębności etyki zawodowej: ilustracja problemu </vt:lpstr>
      <vt:lpstr>Teza o odrębności: potencjalne zarzuty wobec roli prawnika:  </vt:lpstr>
      <vt:lpstr>I.Teza o odrębności: zarzuty wobec roli prawnika </vt:lpstr>
      <vt:lpstr>Teza o odrębności etyki zawodowej: konstrukcja</vt:lpstr>
      <vt:lpstr>Teza o odrębności: funkcje </vt:lpstr>
      <vt:lpstr>Wykład 2 </vt:lpstr>
      <vt:lpstr>Teza o integralności: wewnętrzny spór o etykę zawodową</vt:lpstr>
      <vt:lpstr>Teza o integralności: ilustracja  </vt:lpstr>
      <vt:lpstr>Integralność moralna jako problem wyboru roli prawnika</vt:lpstr>
      <vt:lpstr>Standardowa koncepcja roli prawnika (ustalona koncepcja roli)</vt:lpstr>
      <vt:lpstr>Standardowa koncepcja roli: prawnik jako kamerdyner  </vt:lpstr>
      <vt:lpstr>Prawnik kamerdyner: założenia </vt:lpstr>
      <vt:lpstr>Standardowa koncepcja roli prawnika: zarzuty </vt:lpstr>
      <vt:lpstr>Standardowa koncepcja roli prawnika: zarzuty  </vt:lpstr>
      <vt:lpstr>Standardowa koncepcja roli prawnika: potencjalne zarzuty </vt:lpstr>
      <vt:lpstr>Opcjonalna (interakcyjna) koncepcja roli prawnika: założenia  </vt:lpstr>
      <vt:lpstr>Opcjonalna (interakcyjna) koncepcja roli prawnika </vt:lpstr>
      <vt:lpstr>Opcjonalna (interakcyjna) koncepcja roli prawnika </vt:lpstr>
      <vt:lpstr>Opcjonalna (interakcyjna) koncepcja roli prawnika </vt:lpstr>
      <vt:lpstr>Opcjonalna (interakcyjna) koncepcja roli prawnika </vt:lpstr>
      <vt:lpstr>wykład 3</vt:lpstr>
      <vt:lpstr>Posłuszeństwo a neutralizacja moralnej odpowiedzialności: ekspozycja problemu   </vt:lpstr>
      <vt:lpstr>Posłuszeństwo a neutralizacja moralnej odpowiedzialności</vt:lpstr>
      <vt:lpstr>Posłuszeństwo a neutralizacja moralnej odpowiedzialności</vt:lpstr>
      <vt:lpstr>Posłuszeństwo a neutralizacja moralnej odpowiedzialności</vt:lpstr>
      <vt:lpstr>Posłuszeństwo a neutralizacja moralnej odpowiedzialności</vt:lpstr>
      <vt:lpstr>Posłuszeństwo a neutralizacja moralnej odpowiedzialności</vt:lpstr>
      <vt:lpstr>Moralna odpowiedzialność roli. Kto jest odpowiedzialny? </vt:lpstr>
      <vt:lpstr>Moralna odpowiedzialność roli: cztery stanowiska </vt:lpstr>
      <vt:lpstr>Rozszerzona odpowiedzialność osobista wykonawcy roli </vt:lpstr>
      <vt:lpstr>Rozszerzona odpowiedzialność osobista wykonawcy roli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Etyka zawodów prawniczych, wykład w roku akademickim 2015/2016</dc:title>
  <dc:creator>DOMO</dc:creator>
  <cp:lastModifiedBy>Przemek</cp:lastModifiedBy>
  <cp:revision>155</cp:revision>
  <dcterms:created xsi:type="dcterms:W3CDTF">2015-10-07T12:34:08Z</dcterms:created>
  <dcterms:modified xsi:type="dcterms:W3CDTF">2018-11-22T16:35:32Z</dcterms:modified>
</cp:coreProperties>
</file>