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308" r:id="rId9"/>
    <p:sldId id="305" r:id="rId10"/>
    <p:sldId id="267" r:id="rId11"/>
    <p:sldId id="268" r:id="rId12"/>
    <p:sldId id="307" r:id="rId13"/>
    <p:sldId id="269" r:id="rId14"/>
    <p:sldId id="270" r:id="rId15"/>
    <p:sldId id="271" r:id="rId16"/>
    <p:sldId id="279" r:id="rId17"/>
    <p:sldId id="272" r:id="rId18"/>
    <p:sldId id="273" r:id="rId19"/>
    <p:sldId id="275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0" r:id="rId29"/>
    <p:sldId id="302" r:id="rId30"/>
    <p:sldId id="291" r:id="rId31"/>
    <p:sldId id="292" r:id="rId32"/>
    <p:sldId id="293" r:id="rId33"/>
    <p:sldId id="303" r:id="rId34"/>
    <p:sldId id="294" r:id="rId35"/>
    <p:sldId id="295" r:id="rId36"/>
    <p:sldId id="310" r:id="rId37"/>
    <p:sldId id="296" r:id="rId38"/>
    <p:sldId id="297" r:id="rId39"/>
    <p:sldId id="298" r:id="rId40"/>
    <p:sldId id="304" r:id="rId41"/>
    <p:sldId id="313" r:id="rId42"/>
    <p:sldId id="311" r:id="rId43"/>
    <p:sldId id="312" r:id="rId4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87F8E3-477E-4826-83BC-6FF530D4038F}" type="datetimeFigureOut">
              <a:rPr lang="pl-PL" smtClean="0"/>
              <a:pPr/>
              <a:t>2017-12-03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8BAB89-68F9-4954-9FE6-2FAA4DEC7EE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pl-PL" sz="3600" i="1" dirty="0"/>
              <a:t>Etyka zawodów prawniczych</a:t>
            </a:r>
            <a:r>
              <a:rPr lang="pl-PL" sz="3600" dirty="0"/>
              <a:t>, </a:t>
            </a:r>
            <a:r>
              <a:rPr lang="pl-PL" sz="3600" dirty="0" smtClean="0"/>
              <a:t>wykład dla Studentów stacjonarnych studiów prawa w </a:t>
            </a:r>
            <a:r>
              <a:rPr lang="pl-PL" sz="3600" dirty="0"/>
              <a:t>roku akademickim </a:t>
            </a:r>
            <a:r>
              <a:rPr lang="pl-PL" sz="3600" dirty="0" smtClean="0"/>
              <a:t>2017/2018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Przemysław Kaczmarek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- dyferencjacja społeczeństwa,</a:t>
            </a:r>
          </a:p>
          <a:p>
            <a:pPr>
              <a:buNone/>
            </a:pPr>
            <a:r>
              <a:rPr lang="pl-PL" dirty="0" smtClean="0"/>
              <a:t>- jurydyzacja życia społecznego (dylematy moralne),</a:t>
            </a:r>
          </a:p>
          <a:p>
            <a:pPr>
              <a:buNone/>
            </a:pPr>
            <a:r>
              <a:rPr lang="pl-PL" dirty="0" smtClean="0"/>
              <a:t>- rządy systemów eksperckich,</a:t>
            </a:r>
          </a:p>
          <a:p>
            <a:pPr>
              <a:buNone/>
            </a:pPr>
            <a:r>
              <a:rPr lang="pl-PL" dirty="0" smtClean="0"/>
              <a:t>- społeczeństwo ryzyka – poszukiwanie bezpieczeństwa moralnego.  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3100" dirty="0" smtClean="0"/>
              <a:t>1. Przyczyny społeczne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pl-PL" dirty="0" smtClean="0"/>
              <a:t>odchodzenie od pozytywistycznego modelu stosowania prawa w stronę hermeneutycznego,</a:t>
            </a:r>
          </a:p>
          <a:p>
            <a:pPr>
              <a:buFontTx/>
              <a:buChar char="-"/>
            </a:pPr>
            <a:r>
              <a:rPr lang="pl-PL" dirty="0" smtClean="0"/>
              <a:t>zwrot etyczny,   </a:t>
            </a:r>
          </a:p>
          <a:p>
            <a:pPr>
              <a:buNone/>
            </a:pPr>
            <a:r>
              <a:rPr lang="pl-PL" dirty="0" smtClean="0"/>
              <a:t>- funkcja odciążająca, w czasach systemów eksperckich – odciążenie od rozstrzygania dylematów moralnych – poszukiwanie bezpieczeństwa moralnego,</a:t>
            </a:r>
          </a:p>
          <a:p>
            <a:pPr>
              <a:buNone/>
            </a:pPr>
            <a:r>
              <a:rPr lang="pl-PL" dirty="0" smtClean="0"/>
              <a:t>- funkcja kontrolna, kontrolowanie działania: otwarcie zawodów prawniczych,</a:t>
            </a:r>
          </a:p>
          <a:p>
            <a:pPr>
              <a:buNone/>
            </a:pPr>
            <a:r>
              <a:rPr lang="pl-PL" dirty="0" smtClean="0"/>
              <a:t>- funkcja integracyjna -budowanie etosu zawodowego.       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/>
              <a:t>2. Przyczyny instytucjonalne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1. Teza o odrębności etyki zawodowej:</a:t>
            </a:r>
          </a:p>
          <a:p>
            <a:pPr marL="624078" indent="-514350">
              <a:buAutoNum type="alphaLcParenR"/>
            </a:pPr>
            <a:r>
              <a:rPr lang="pl-PL" dirty="0" smtClean="0"/>
              <a:t>moralności publicznej,</a:t>
            </a:r>
          </a:p>
          <a:p>
            <a:pPr marL="624078" indent="-514350">
              <a:buAutoNum type="alphaLcParenR"/>
            </a:pPr>
            <a:r>
              <a:rPr lang="pl-PL" dirty="0" smtClean="0"/>
              <a:t>moralności indywidualnej.  </a:t>
            </a:r>
          </a:p>
          <a:p>
            <a:pPr marL="624078" indent="-514350">
              <a:buAutoNum type="alphaLcParenR"/>
            </a:pPr>
            <a:r>
              <a:rPr lang="pl-PL" dirty="0" smtClean="0"/>
              <a:t>moralność roli jako złożony przypadek moralności publicznej   </a:t>
            </a:r>
          </a:p>
          <a:p>
            <a:pPr marL="624078" indent="-514350">
              <a:buNone/>
            </a:pPr>
            <a:r>
              <a:rPr lang="pl-PL" dirty="0" smtClean="0"/>
              <a:t>2. Spór o wewnętrzną moralność etyki zawodowej:</a:t>
            </a:r>
          </a:p>
          <a:p>
            <a:pPr marL="624078" indent="-514350">
              <a:buAutoNum type="alphaLcParenR"/>
            </a:pPr>
            <a:r>
              <a:rPr lang="pl-PL" dirty="0" smtClean="0"/>
              <a:t>metafora więzienia,  </a:t>
            </a:r>
          </a:p>
          <a:p>
            <a:pPr marL="624078" indent="-514350">
              <a:buAutoNum type="alphaLcParenR"/>
            </a:pPr>
            <a:r>
              <a:rPr lang="pl-PL" dirty="0" smtClean="0"/>
              <a:t>metafora teatru. 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Spór o pozycję etyki zawodowej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1. Amoralna rola – relacja adwokat/radca prawny – klient; problem odrębności etyki zawodowej od etyki ogólnej.</a:t>
            </a:r>
          </a:p>
          <a:p>
            <a:pPr>
              <a:buNone/>
            </a:pPr>
            <a:r>
              <a:rPr lang="pl-PL" dirty="0" smtClean="0"/>
              <a:t>2. Paternalizm w relacji prawnik-klient. Tutaj zarzut brzmi: moralnie nagana jest sama relacja, w której jedna ze stron ma przewagę nad drugą, co prowadzi w sposób nieuchronny do traktowania klienta w sposób bezosobowy i paternalistyczny (paternalizm słaby i mocny).</a:t>
            </a:r>
          </a:p>
          <a:p>
            <a:pPr>
              <a:buNone/>
            </a:pPr>
            <a:r>
              <a:rPr lang="pl-PL" dirty="0" smtClean="0"/>
              <a:t>3. Hermetyzacji, braku dostępności człowieka do prawa (problem języka prawnego, języka prawniczego oraz reguł pozajęzykowych).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/>
              <a:t>III. Zarzuty wobec roli zawodowej prawników: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4. Dyskrecjonalnej władzy (aspekt normatywny oraz realny)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nad tekstem prawnym (problem znaczenia, nieostrość pojęć)</a:t>
            </a:r>
          </a:p>
          <a:p>
            <a:pPr>
              <a:buNone/>
            </a:pPr>
            <a:r>
              <a:rPr lang="pl-PL" dirty="0" smtClean="0"/>
              <a:t>- nad człowiekiem, potencjalne dylematy moralne: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1) czy adwokat postępuje właściwie, gdy bierze świadka w krzyżowy ogień pytań, mając na celu zdyskredytować osobę, </a:t>
            </a:r>
          </a:p>
          <a:p>
            <a:pPr>
              <a:buNone/>
            </a:pPr>
            <a:r>
              <a:rPr lang="pl-PL" dirty="0" smtClean="0"/>
              <a:t>2) czy adwokat postępuje właściwie, gdy każe zeznawać świadkowi, chociaż zdaje sobie sprawę, że będzie on kłamał, </a:t>
            </a:r>
          </a:p>
          <a:p>
            <a:pPr>
              <a:buNone/>
            </a:pPr>
            <a:r>
              <a:rPr lang="pl-PL" dirty="0" smtClean="0"/>
              <a:t>3) czy adwokat postępuje właściwie, gdy udziela porady prawnej klientowi chociaż ma powody sądzić, że ten wykorzysta otrzymaną informację do złożenia fałszywych zeznań.        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pl-PL" sz="2400" dirty="0" smtClean="0"/>
              <a:t>Zarzuty wobec roli prawnika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>
              <a:buNone/>
            </a:pPr>
            <a:r>
              <a:rPr lang="pl-PL" i="1" smtClean="0"/>
              <a:t>  Robert </a:t>
            </a:r>
            <a:r>
              <a:rPr lang="pl-PL" i="1" dirty="0" smtClean="0"/>
              <a:t>W. Gordon</a:t>
            </a:r>
            <a:r>
              <a:rPr lang="pl-PL" dirty="0" smtClean="0"/>
              <a:t> podkreśla: „w zawód prawnika – jego rolę wpisane jest zawieszenie między wymiarem indywidualnym, koncentrującym się na relacji z konkretnym klientem a wymiarem społecznym, który odsłania postać klienta prawnika w osobie społeczeństwa. Wskazane zawieszenie stanowi immanentną cechę zawodu prawnika”.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Koncepcja roli prawnika 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2800" dirty="0" smtClean="0"/>
              <a:t>A. Założenia</a:t>
            </a:r>
          </a:p>
          <a:p>
            <a:pPr>
              <a:buNone/>
            </a:pPr>
            <a:r>
              <a:rPr lang="pl-PL" sz="2800" dirty="0" smtClean="0"/>
              <a:t>- Podejmowane czyny należy rozpatrywać jako działanie instytucjonalne, za które się nie odpowiada.</a:t>
            </a:r>
          </a:p>
          <a:p>
            <a:pPr>
              <a:buNone/>
            </a:pPr>
            <a:r>
              <a:rPr lang="pl-PL" sz="2800" dirty="0" smtClean="0"/>
              <a:t>- Takie ujęcie jest pożądane społecznie.  </a:t>
            </a:r>
          </a:p>
          <a:p>
            <a:pPr>
              <a:buNone/>
            </a:pPr>
            <a:r>
              <a:rPr lang="pl-PL" sz="2800" dirty="0" smtClean="0"/>
              <a:t>B. Zasady:</a:t>
            </a:r>
          </a:p>
          <a:p>
            <a:pPr>
              <a:buFontTx/>
              <a:buChar char="-"/>
            </a:pPr>
            <a:r>
              <a:rPr lang="pl-PL" sz="2800" dirty="0" smtClean="0"/>
              <a:t>Stronniczości (problem lojalności wobec klienta),</a:t>
            </a:r>
          </a:p>
          <a:p>
            <a:pPr>
              <a:buFontTx/>
              <a:buChar char="-"/>
            </a:pPr>
            <a:r>
              <a:rPr lang="pl-PL" sz="2800" dirty="0" smtClean="0"/>
              <a:t>Niezależności (moralność instytucjonalna a moralność indywidualna).</a:t>
            </a:r>
          </a:p>
          <a:p>
            <a:pPr>
              <a:buNone/>
            </a:pPr>
            <a:r>
              <a:rPr lang="pl-PL" sz="2800" dirty="0" smtClean="0"/>
              <a:t>C. Atuty: </a:t>
            </a:r>
          </a:p>
          <a:p>
            <a:pPr>
              <a:buFontTx/>
              <a:buChar char="-"/>
            </a:pPr>
            <a:r>
              <a:rPr lang="pl-PL" sz="2800" dirty="0" smtClean="0"/>
              <a:t>Odciążenie prawnika.</a:t>
            </a:r>
          </a:p>
          <a:p>
            <a:pPr>
              <a:buFontTx/>
              <a:buChar char="-"/>
            </a:pPr>
            <a:r>
              <a:rPr lang="pl-PL" sz="2800" dirty="0" smtClean="0"/>
              <a:t>Zachowanie dystansu do rozpatrywanej sprawy.</a:t>
            </a:r>
          </a:p>
          <a:p>
            <a:pPr>
              <a:buFontTx/>
              <a:buChar char="-"/>
            </a:pPr>
            <a:r>
              <a:rPr lang="pl-PL" sz="2800" dirty="0" smtClean="0"/>
              <a:t>Odparcie zarzutu subiektywizacji prawa, procesu jego stosowania.  </a:t>
            </a:r>
          </a:p>
          <a:p>
            <a:pPr>
              <a:buFontTx/>
              <a:buChar char="-"/>
            </a:pPr>
            <a:r>
              <a:rPr lang="pl-PL" sz="2800" dirty="0" smtClean="0"/>
              <a:t>Legitymizacja działalności prawniczej.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Standardowa koncepcja roli prawnika 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Koncepcji roli społecznej Floriana Znanieckiego przedstawia się następująco: </a:t>
            </a:r>
          </a:p>
          <a:p>
            <a:r>
              <a:rPr lang="pl-PL" dirty="0" smtClean="0"/>
              <a:t>1) jaźń społeczna osoby wykonującej rolę; </a:t>
            </a:r>
          </a:p>
          <a:p>
            <a:r>
              <a:rPr lang="pl-PL" dirty="0" smtClean="0"/>
              <a:t>2) krąg społeczny, grupy odniesienia; </a:t>
            </a:r>
          </a:p>
          <a:p>
            <a:r>
              <a:rPr lang="pl-PL" dirty="0" smtClean="0"/>
              <a:t>3) prawa osoby wykonującej rolę, tj. status społeczny wynikający z całokształtu „uprawnień”, jakie zdaniem kręgu społecznego i samej jednostki przysługują jej jako wykonawcy danej roli; 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2700" dirty="0" smtClean="0"/>
              <a:t>Interakcyjna koncepcja roli prawnika 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r>
              <a:rPr lang="pl-PL" dirty="0" smtClean="0"/>
              <a:t>4) funkcje (osobiste) osoby wykonującej rolę, tj. całokształt obowiązków, których wypełnienia spodziewa się od niej krąg społeczny, jednostka zaś zobowiązana jest do jej spełnienia; </a:t>
            </a:r>
          </a:p>
          <a:p>
            <a:r>
              <a:rPr lang="pl-PL" dirty="0" smtClean="0"/>
              <a:t>5) Kategoria „znaczenie życiowe” przedstawiana przez F. Znanieckiego jako czynnik za pomocą którego możemy rozpatrywać wpływ, jaki ma wykonywana rola na życie jednostki;</a:t>
            </a:r>
          </a:p>
          <a:p>
            <a:r>
              <a:rPr lang="pl-PL" dirty="0" smtClean="0"/>
              <a:t>6) Całość struktury uzupełnia „definicja sytuacji”, w której działa wykonawca roli. 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Interakcyjna koncepcja roli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pl-PL" sz="3600" dirty="0" smtClean="0"/>
          </a:p>
          <a:p>
            <a:r>
              <a:rPr lang="pl-PL" sz="4200" dirty="0" smtClean="0"/>
              <a:t>Rola zawodowa jako scena teatralna w analizie ramowej i dramaturgicznej: odejście od obrazu roli jako wewnętrznie uporządkowanej struktury, w zamian eksponowanie pojęcia interakcji.</a:t>
            </a:r>
          </a:p>
          <a:p>
            <a:r>
              <a:rPr lang="pl-PL" sz="4200" dirty="0" smtClean="0"/>
              <a:t>Tożsamość prawnika: pojęcie dystansu do roli „tym, co odrzuca jednostka, tak naprawdę nie jest sama rola, lecz wykreowana osobowość, którą rola ta nakłada na wszystkich gotowych ją zaakceptować wykonawców”.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Założenia interakcyjnej koncepcji roli prawnika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624078" indent="-514350">
              <a:buNone/>
            </a:pPr>
            <a:r>
              <a:rPr lang="pl-PL" dirty="0" smtClean="0"/>
              <a:t>Plan wykładu:</a:t>
            </a:r>
          </a:p>
          <a:p>
            <a:pPr marL="624078" indent="-514350">
              <a:buAutoNum type="arabicPeriod"/>
            </a:pPr>
            <a:r>
              <a:rPr lang="pl-PL" dirty="0" smtClean="0"/>
              <a:t>Specyfika dyskursu etycznego.  </a:t>
            </a:r>
          </a:p>
          <a:p>
            <a:pPr marL="624078" indent="-514350">
              <a:buAutoNum type="arabicPeriod"/>
            </a:pPr>
            <a:r>
              <a:rPr lang="pl-PL" dirty="0" smtClean="0"/>
              <a:t>Etyka kodeksowa a etyka sytuacyjna.  </a:t>
            </a:r>
          </a:p>
          <a:p>
            <a:pPr marL="624078" indent="-514350">
              <a:buAutoNum type="arabicPeriod"/>
            </a:pPr>
            <a:r>
              <a:rPr lang="pl-PL" dirty="0" smtClean="0"/>
              <a:t>Skąd się bierze zainteresowanie etyką zawodową? </a:t>
            </a:r>
          </a:p>
          <a:p>
            <a:pPr marL="624078" indent="-514350">
              <a:buAutoNum type="arabicPeriod"/>
            </a:pPr>
            <a:r>
              <a:rPr lang="pl-PL" dirty="0" smtClean="0"/>
              <a:t>Spór o pozycję </a:t>
            </a:r>
            <a:r>
              <a:rPr lang="pl-PL" smtClean="0"/>
              <a:t>etyki zawodowej.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Wykład 1 </a:t>
            </a:r>
            <a:br>
              <a:rPr lang="pl-PL" dirty="0" smtClean="0"/>
            </a:br>
            <a:r>
              <a:rPr lang="pl-PL" dirty="0" smtClean="0"/>
              <a:t>Miejsce etyki w dyskursie prawniczym 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3200" b="1" dirty="0" smtClean="0"/>
              <a:t>Problem moralnej odpowiedzialności  </a:t>
            </a:r>
          </a:p>
          <a:p>
            <a:pPr>
              <a:buNone/>
            </a:pPr>
            <a:r>
              <a:rPr lang="pl-PL" dirty="0" smtClean="0"/>
              <a:t>Plan wykładu: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1.Posłuszeństwo a neutralizacja moralnej odpowiedzialności.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2.Integralność moralna a neutralizacja moralnej odpowiedzialności.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3.Moralna odpowiedzialność roli.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wykład 4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1.1. Posłuszeństwo wobec autorytetu – eksperyment </a:t>
            </a:r>
            <a:r>
              <a:rPr lang="pl-PL" b="1" dirty="0" err="1" smtClean="0"/>
              <a:t>Stanleya</a:t>
            </a:r>
            <a:r>
              <a:rPr lang="pl-PL" b="1" dirty="0" smtClean="0"/>
              <a:t> </a:t>
            </a:r>
            <a:r>
              <a:rPr lang="pl-PL" b="1" dirty="0" err="1" smtClean="0"/>
              <a:t>Milgrama</a:t>
            </a:r>
            <a:r>
              <a:rPr lang="pl-PL" b="1" dirty="0" smtClean="0"/>
              <a:t> </a:t>
            </a:r>
          </a:p>
          <a:p>
            <a:pPr>
              <a:buNone/>
            </a:pPr>
            <a:r>
              <a:rPr lang="pl-PL" dirty="0" smtClean="0"/>
              <a:t>Opis eksperymentu:</a:t>
            </a:r>
          </a:p>
          <a:p>
            <a:pPr>
              <a:buNone/>
            </a:pPr>
            <a:r>
              <a:rPr lang="pl-PL" dirty="0" smtClean="0"/>
              <a:t>Osoby uczestniczące w eksperymencie dowiadywały się, że jego celem jest zbadanie wpływu kary na pamięć i zdolność uczenia się. Zadaniem ucznia było zapamiętywanie słów, a nauczyciela – karanie w sytuacji, gdy uczeń się pomyli. Wymierzanie kary polegało na poddawaniu ucznia narastającym o 15 V wstrząsom elektrycznym za każdym razem, gdy ten się pomyli. </a:t>
            </a:r>
          </a:p>
          <a:p>
            <a:pPr>
              <a:buNone/>
            </a:pPr>
            <a:r>
              <a:rPr lang="pl-PL" dirty="0" smtClean="0"/>
              <a:t>Osoba odpowiadająca na ogłoszenie z gazety, stawała się nauczycielem, a drugi fikcyjny ochotnik uczniem. Uczeń zostawał przywiązany do krzesła z elektrodami i jeszcze przed rozpoczęciem eksperymentu sygnalizował, że ma problemy </a:t>
            </a:r>
          </a:p>
          <a:p>
            <a:pPr>
              <a:buNone/>
            </a:pPr>
            <a:r>
              <a:rPr lang="pl-PL" dirty="0" smtClean="0"/>
              <a:t>    z sercem. </a:t>
            </a:r>
          </a:p>
          <a:p>
            <a:pPr>
              <a:buNone/>
            </a:pPr>
            <a:r>
              <a:rPr lang="pl-PL" dirty="0" smtClean="0"/>
              <a:t>Badanie to zostało przeprowadzone w wielu krajach i skala osób, które w roli nauczyciela wytrwały do końca, waha się między 63 a 65 % badanych.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/>
              <a:t>1. Posłuszeństwo a neutralizacja moralnej odpowiedzialności: ekspozycja problemu 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1.2. Dlaczego tak wiele osób wykazało się posłuszeństwem?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Odpowiedzi: </a:t>
            </a:r>
          </a:p>
          <a:p>
            <a:pPr>
              <a:buFontTx/>
              <a:buChar char="-"/>
            </a:pPr>
            <a:r>
              <a:rPr lang="pl-PL" b="1" dirty="0" smtClean="0"/>
              <a:t>Bycie narzędziem w rękach eksperta,</a:t>
            </a:r>
          </a:p>
          <a:p>
            <a:pPr>
              <a:buFontTx/>
              <a:buChar char="-"/>
            </a:pPr>
            <a:r>
              <a:rPr lang="pl-PL" b="1" dirty="0" smtClean="0"/>
              <a:t>Osobowość autorytarna,</a:t>
            </a:r>
          </a:p>
          <a:p>
            <a:pPr>
              <a:buFontTx/>
              <a:buChar char="-"/>
            </a:pPr>
            <a:r>
              <a:rPr lang="pl-PL" b="1" dirty="0" smtClean="0"/>
              <a:t>Poważanie dla autorytetu,</a:t>
            </a:r>
          </a:p>
          <a:p>
            <a:pPr>
              <a:buFontTx/>
              <a:buChar char="-"/>
            </a:pPr>
            <a:r>
              <a:rPr lang="pl-PL" b="1" dirty="0" smtClean="0"/>
              <a:t>Sytuacja działania,</a:t>
            </a:r>
          </a:p>
          <a:p>
            <a:pPr>
              <a:buFontTx/>
              <a:buChar char="-"/>
            </a:pPr>
            <a:r>
              <a:rPr lang="pl-PL" b="1" dirty="0" smtClean="0"/>
              <a:t>Poszukiwanie bezpieczeństwa moralnego.</a:t>
            </a:r>
          </a:p>
          <a:p>
            <a:pPr>
              <a:buFontTx/>
              <a:buChar char="-"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1. Posłuszeństwo a neutralizacja moralnej odpowiedzialności</a:t>
            </a:r>
            <a:endParaRPr lang="pl-PL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b="1" dirty="0" smtClean="0"/>
              <a:t>Pierwsze objaśnienie</a:t>
            </a:r>
            <a:r>
              <a:rPr lang="pl-PL" dirty="0" smtClean="0"/>
              <a:t>: źródeł uległości można upatrywać w przyjęciu przez nauczyciela postawy, którą wyznacza bycie narzędziem w rękach eksperta.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„Istotą posłuszeństwa jest fakt, że osoba zaczyna spostrzegać siebie jako narzędzie wykonujące czyjeś polecenia, a w konsekwencji przestaje czuć się odpowiedzialna za swoje działania. Kiedy u danej osoby nastąpi ta krytyczna zmiana punktu widzenia, pociąga ona za sobą wystąpienie wszystkich zasadniczych właściwości posłuszeństwa”. Stanley </a:t>
            </a:r>
            <a:r>
              <a:rPr lang="pl-PL" dirty="0" err="1" smtClean="0"/>
              <a:t>Milgram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1. Posłuszeństwo a neutralizacja moralnej odpowiedzialności</a:t>
            </a:r>
            <a:endParaRPr lang="pl-PL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b="1" dirty="0" smtClean="0"/>
              <a:t>Drugie objaśnienie</a:t>
            </a:r>
            <a:r>
              <a:rPr lang="pl-PL" dirty="0" smtClean="0"/>
              <a:t>: źródeł uległości można upatrywać w osobowości autorytarnej. Wątpliwe wydaje się jednak, żeby 2/3 populacji ludzkiej miało osobowość autorytarną.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   „Miałem okazję obserwować jednego z badanych – dojrzałego i zrównoważonego biznesmena, wchodzącego z uśmiechem i pewnością siebie do laboratorium. Po dwudziestu minutach ten sam człowiek był trzęsącym się i wiercącym, jąkającym się wrakiem na granicy załamania nerwowego. (…) W pewnym momencie przyłożył obie pięści do czoła i wymamrotał: „Boże, niech to się wreszcie skończy”. A jednak reagował dalej na każde słowo eksperymentatora i posłusznie ulegał jego poleceniom aż do samego końca”. Stanley </a:t>
            </a:r>
            <a:r>
              <a:rPr lang="pl-PL" dirty="0" err="1" smtClean="0"/>
              <a:t>Milgram</a:t>
            </a:r>
            <a:r>
              <a:rPr lang="pl-PL" dirty="0" smtClean="0"/>
              <a:t>      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1. Posłuszeństwo a neutralizacja moralnej odpowiedzialności</a:t>
            </a:r>
            <a:endParaRPr lang="pl-PL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c. </a:t>
            </a:r>
            <a:r>
              <a:rPr lang="pl-PL" b="1" dirty="0" smtClean="0"/>
              <a:t>Trzecie objaśnienie</a:t>
            </a:r>
            <a:r>
              <a:rPr lang="pl-PL" dirty="0" smtClean="0"/>
              <a:t>: poważanie dla autorytetu. </a:t>
            </a:r>
          </a:p>
          <a:p>
            <a:pPr>
              <a:buNone/>
            </a:pPr>
            <a:r>
              <a:rPr lang="pl-PL" dirty="0" smtClean="0"/>
              <a:t>  Rolę autorytetu przypisujemy komuś, kto jest w danej dziedzinie fachowcem (wiedza – władza).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d. </a:t>
            </a:r>
            <a:r>
              <a:rPr lang="pl-PL" b="1" dirty="0" smtClean="0"/>
              <a:t>Czwarte wyjaśnienie</a:t>
            </a:r>
            <a:r>
              <a:rPr lang="pl-PL" dirty="0" smtClean="0"/>
              <a:t>: </a:t>
            </a:r>
            <a:r>
              <a:rPr lang="pl-PL" dirty="0" err="1" smtClean="0"/>
              <a:t>sytuacjonizm</a:t>
            </a:r>
            <a:r>
              <a:rPr lang="pl-PL" dirty="0" smtClean="0"/>
              <a:t>, sytuacja - okoliczności działania determinują sposób działania.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1. Posłuszeństwo a neutralizacja moralnej odpowiedzialności</a:t>
            </a:r>
            <a:endParaRPr lang="pl-PL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e. </a:t>
            </a:r>
            <a:r>
              <a:rPr lang="pl-PL" b="1" dirty="0" smtClean="0"/>
              <a:t>Piąte wyjaśnienie</a:t>
            </a:r>
            <a:r>
              <a:rPr lang="pl-PL" dirty="0" smtClean="0"/>
              <a:t>: poszukiwanie bezpieczeństwa moralnego. W ten sposób odpowiedzialność moralna zostaje sprowadzona do posłuszeństwa.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„To, co mnie przeraziło, to to, że mogłem podporządkować tę zdolność do posłuszeństwa i uległości idei nadrzędnej, tj. wartości eksperymentu dotyczącego pamięci, nawet po tym, jak stało się jasne, że dalsze działanie zgodnie z tą wartością odbywa się kosztem naruszenia innej wartości, tj. zasady niekrzywdzenia innej osoby, która jest bezbronna i nie krzywdzi ciebie. Jak powiedziała moja żona: „Możesz mówić na siebie Eichmann”. Stanley </a:t>
            </a:r>
            <a:r>
              <a:rPr lang="pl-PL" dirty="0" err="1" smtClean="0"/>
              <a:t>Milgram</a:t>
            </a:r>
            <a:r>
              <a:rPr lang="pl-PL" dirty="0" smtClean="0"/>
              <a:t>     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1. Posłuszeństwo a neutralizacja moralnej odpowiedzialności</a:t>
            </a:r>
            <a:endParaRPr lang="pl-PL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2.1. Co to jest integralność moralna? 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integralność moralną można rozumieć jako postulat zachowania spójności głoszonych sądów etycznych.</a:t>
            </a:r>
          </a:p>
          <a:p>
            <a:pPr>
              <a:buNone/>
            </a:pPr>
            <a:r>
              <a:rPr lang="pl-PL" b="1" dirty="0" smtClean="0"/>
              <a:t>2.2. Formy roszczenia do integralności:</a:t>
            </a:r>
          </a:p>
          <a:p>
            <a:pPr>
              <a:buFontTx/>
              <a:buChar char="-"/>
            </a:pPr>
            <a:r>
              <a:rPr lang="pl-PL" dirty="0" smtClean="0"/>
              <a:t>Moralność instytucjonalna, </a:t>
            </a:r>
          </a:p>
          <a:p>
            <a:pPr>
              <a:buFontTx/>
              <a:buChar char="-"/>
            </a:pPr>
            <a:r>
              <a:rPr lang="pl-PL" dirty="0" smtClean="0"/>
              <a:t>Moralność indywidualna.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700" dirty="0" smtClean="0"/>
              <a:t>2. Posłuszeństwo a integralność moralna   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2.3. G. </a:t>
            </a:r>
            <a:r>
              <a:rPr lang="pl-PL" b="1" dirty="0" err="1" smtClean="0"/>
              <a:t>Postema</a:t>
            </a:r>
            <a:r>
              <a:rPr lang="pl-PL" b="1" dirty="0" smtClean="0"/>
              <a:t>: integralność moralna jako problem wyboru roli prawnika</a:t>
            </a:r>
          </a:p>
          <a:p>
            <a:pPr>
              <a:buNone/>
            </a:pPr>
            <a:endParaRPr lang="pl-PL" b="1" dirty="0" smtClean="0"/>
          </a:p>
          <a:p>
            <a:pPr>
              <a:buFontTx/>
              <a:buChar char="-"/>
            </a:pPr>
            <a:r>
              <a:rPr lang="pl-PL" b="1" dirty="0" smtClean="0"/>
              <a:t>Rola ustalona: </a:t>
            </a:r>
            <a:r>
              <a:rPr lang="pl-PL" dirty="0" smtClean="0"/>
              <a:t>przyjmuje koncepcję integralności budowaną na podstawie wymogów moralności instytucjonalnej. W ujęciu tym wykonywanie roli polega na dostosowaniu się do struktury instytucjonalnej. </a:t>
            </a:r>
          </a:p>
          <a:p>
            <a:pPr>
              <a:buFontTx/>
              <a:buChar char="-"/>
            </a:pPr>
            <a:r>
              <a:rPr lang="pl-PL" b="1" dirty="0" smtClean="0"/>
              <a:t>Rola opcjonalna: </a:t>
            </a:r>
            <a:r>
              <a:rPr lang="pl-PL" dirty="0" smtClean="0"/>
              <a:t>obowiązki prawnika, jak i zakres jego odpowiedzialności nie są sprecyzowane w taki sposób, który pozwala wyłączyć podmiotowość wykonawcy roli i konieczność dokonania przez niego wyboru.</a:t>
            </a: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2</a:t>
            </a:r>
            <a:r>
              <a:rPr lang="pl-PL" sz="2800" dirty="0" smtClean="0"/>
              <a:t>. Posłuszeństwo a integralność moralna </a:t>
            </a:r>
            <a:endParaRPr lang="pl-PL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Rola ustalona jako dominujące stanowisko  </a:t>
            </a:r>
          </a:p>
          <a:p>
            <a:pPr>
              <a:buNone/>
            </a:pPr>
            <a:r>
              <a:rPr lang="pl-PL" dirty="0" smtClean="0"/>
              <a:t>Bradley Wendel przedstawia integralność moralną jako pytanie o tożsamość prawnika. Wyrazem tego podejścia jest dążenie do integralności moralnej kształtowanej na strategii „włączającej”. Polega ona na włączaniu moralności indywidualnej w moralność instytucjonalną. </a:t>
            </a:r>
          </a:p>
          <a:p>
            <a:pPr>
              <a:buNone/>
            </a:pPr>
            <a:r>
              <a:rPr lang="pl-PL" b="1" dirty="0" smtClean="0"/>
              <a:t>Integralność moralną:    </a:t>
            </a:r>
          </a:p>
          <a:p>
            <a:pPr>
              <a:buNone/>
            </a:pPr>
            <a:r>
              <a:rPr lang="pl-PL" dirty="0" smtClean="0"/>
              <a:t>- przedstawia się jako wzorzec wykonywania roli;</a:t>
            </a:r>
          </a:p>
          <a:p>
            <a:pPr>
              <a:buNone/>
            </a:pPr>
            <a:r>
              <a:rPr lang="pl-PL" dirty="0" smtClean="0"/>
              <a:t>- integralność jako strukturę, która zakłada spójność, trwałość i zintegrowany sposób działania oraz wartościowania; niepodzielność danej osoby, sugeruje wewnętrzną spójność; </a:t>
            </a:r>
          </a:p>
          <a:p>
            <a:pPr>
              <a:buNone/>
            </a:pPr>
            <a:r>
              <a:rPr lang="pl-PL" dirty="0" smtClean="0"/>
              <a:t>- konieczność postępowania według kryteriów etyki zawodowej nie tylko w działalności zawodowej, ale wszystkich obszarach naszej aktywności. 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Posłuszeństwo a integralność moralna </a:t>
            </a:r>
            <a:endParaRPr lang="pl-P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pl-PL" dirty="0" smtClean="0"/>
              <a:t>1. </a:t>
            </a:r>
            <a:r>
              <a:rPr lang="pl-PL" b="1" dirty="0" smtClean="0"/>
              <a:t>Zarzuty wobec etyki:</a:t>
            </a:r>
          </a:p>
          <a:p>
            <a:pPr>
              <a:buFontTx/>
              <a:buChar char="-"/>
            </a:pPr>
            <a:r>
              <a:rPr lang="pl-PL" dirty="0" smtClean="0"/>
              <a:t>zarzut moralizowania: znaczenie tego zarzutu zależy od przypisywanej etyce roli: </a:t>
            </a:r>
          </a:p>
          <a:p>
            <a:pPr>
              <a:buNone/>
            </a:pPr>
            <a:r>
              <a:rPr lang="pl-PL" dirty="0" smtClean="0"/>
              <a:t>1) jako twardego punktu oparcia, który ma z istoty charakter stały i uporządkowany, </a:t>
            </a:r>
          </a:p>
          <a:p>
            <a:pPr>
              <a:buNone/>
            </a:pPr>
            <a:r>
              <a:rPr lang="pl-PL" dirty="0" smtClean="0"/>
              <a:t>2) zachowanie uwagi: sceptycyzm, etyka nie pretenduje do formułowania twierdzeń, ogólnie wiążących,  </a:t>
            </a:r>
          </a:p>
          <a:p>
            <a:pPr>
              <a:buNone/>
            </a:pPr>
            <a:r>
              <a:rPr lang="pl-PL" dirty="0" smtClean="0"/>
              <a:t>3) eksponowania ważnych aksjologicznie momentów w praktyce społecznej – status pytania i odpowiedzi  (</a:t>
            </a:r>
            <a:r>
              <a:rPr lang="pl-PL" dirty="0" err="1" smtClean="0"/>
              <a:t>konkluzywność</a:t>
            </a:r>
            <a:r>
              <a:rPr lang="pl-PL" dirty="0" smtClean="0"/>
              <a:t> rozstrzygnięć),  </a:t>
            </a:r>
          </a:p>
          <a:p>
            <a:pPr>
              <a:buNone/>
            </a:pPr>
            <a:r>
              <a:rPr lang="pl-PL" dirty="0" smtClean="0"/>
              <a:t>4) etyka stosowana (aplikacja etyki normatywnej do rozwiązywania konkretnych dylematów moralnych), uzasadnienie twierdzeń etycznych, a ich wartość logiczna (odwołanie się do faktów empirycznych). </a:t>
            </a:r>
          </a:p>
          <a:p>
            <a:pPr lvl="0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I. Specyfika dyskursu etycznego  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2.4. Integralność moralna w dyskursie prawnym </a:t>
            </a:r>
          </a:p>
          <a:p>
            <a:r>
              <a:rPr lang="pl-PL" dirty="0" smtClean="0"/>
              <a:t>art. 6 ust. 2 Kodeksu Etyki Radcy Prawnego: „Radca prawny obowiązany jest dbać o godność zawodu przy wykonywaniu czynności zawodowych, a także w działalności publicznej i w życiu prywatnym”. </a:t>
            </a:r>
          </a:p>
          <a:p>
            <a:r>
              <a:rPr lang="pl-PL" dirty="0" smtClean="0"/>
              <a:t>§4 Zbioru Zasad Etyki Adwokackiej i Godności Zawodu: „Adwokat odpowiada dyscyplinarnie za uchybienie etyce adwokackiej lub naruszenie godności zawodu podczas działalności zawodowej, </a:t>
            </a:r>
          </a:p>
          <a:p>
            <a:pPr>
              <a:buNone/>
            </a:pPr>
            <a:r>
              <a:rPr lang="pl-PL" dirty="0" smtClean="0"/>
              <a:t>   „prawo do kontrolowania i oceny zachowań adwokata rozciąga się także na jego </a:t>
            </a:r>
            <a:r>
              <a:rPr lang="pl-PL" b="1" dirty="0" smtClean="0"/>
              <a:t>życie prywatne</a:t>
            </a:r>
            <a:r>
              <a:rPr lang="pl-PL" dirty="0" smtClean="0"/>
              <a:t>”. Jerzy </a:t>
            </a:r>
            <a:r>
              <a:rPr lang="pl-PL" dirty="0" err="1" smtClean="0"/>
              <a:t>Naumann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2. Posłuszeństwo a integralność moralna </a:t>
            </a:r>
            <a:endParaRPr lang="pl-PL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2.4. Integralność moralna w dyskursie prawnym </a:t>
            </a:r>
          </a:p>
          <a:p>
            <a:r>
              <a:rPr lang="pl-PL" dirty="0" smtClean="0"/>
              <a:t>Ocena kwalifikacji i pracy sędziego</a:t>
            </a:r>
            <a:r>
              <a:rPr lang="pl-PL" b="1" dirty="0" smtClean="0"/>
              <a:t> </a:t>
            </a:r>
            <a:r>
              <a:rPr lang="pl-PL" dirty="0" smtClean="0"/>
              <a:t>art. 57i.§1 ustawy - Prawo o ustroju sądów powszechnych: „Przy ocenie kwalifikacji kandydata na wolne stanowisko sędziowskie uwzględnia się predyspozycje osobowościowe kandydata do zawodu sędziego oraz przestrzeganie zasad etyki wykonywanego zawodu”. </a:t>
            </a:r>
          </a:p>
          <a:p>
            <a:r>
              <a:rPr lang="pl-PL" dirty="0" smtClean="0"/>
              <a:t>art. 106a. § 2 </a:t>
            </a:r>
            <a:r>
              <a:rPr lang="pl-PL" dirty="0" err="1" smtClean="0"/>
              <a:t>pkt</a:t>
            </a:r>
            <a:r>
              <a:rPr lang="pl-PL" dirty="0" smtClean="0"/>
              <a:t> 2 </a:t>
            </a:r>
            <a:r>
              <a:rPr lang="pl-PL" dirty="0" err="1" smtClean="0"/>
              <a:t>w.w</a:t>
            </a:r>
            <a:r>
              <a:rPr lang="pl-PL" dirty="0" smtClean="0"/>
              <a:t>. ustawy: „Oceny pracy sędziego dokonuje się z punktu widzenia: kultury urzędowania, obejmującej kulturę osobistą i kulturę organizacji pracy”.   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2. Posłuszeństwo a integralność moralna </a:t>
            </a:r>
            <a:endParaRPr lang="pl-PL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2.5.Integralność moralna w roli prawnika    (potencjalne i rzeczywiste zarzuty)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2.5.1. Błąd spójności i zintegrowania sfery prywatnej z publiczną:   </a:t>
            </a:r>
          </a:p>
          <a:p>
            <a:pPr>
              <a:buNone/>
            </a:pPr>
            <a:r>
              <a:rPr lang="pl-PL" smtClean="0"/>
              <a:t>  </a:t>
            </a:r>
            <a:r>
              <a:rPr lang="pl-PL" sz="2200" smtClean="0"/>
              <a:t>Przedmiotem </a:t>
            </a:r>
            <a:r>
              <a:rPr lang="pl-PL" sz="2200" dirty="0" smtClean="0"/>
              <a:t>krytyki jest takie ujęcie charakteru moralnego, w którym zakłada się spójność, trwałość i zintegrowany sposób działania i wartościowania. Wykonujemy różne role między którymi może być (przynajmniej potencjalnie) głęboki nierozerwalny konflikt;</a:t>
            </a:r>
            <a:r>
              <a:rPr lang="pl-PL" dirty="0" smtClean="0"/>
              <a:t>    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2. Posłuszeństwo a integralność moralna</a:t>
            </a:r>
            <a:endParaRPr lang="pl-PL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400" b="1" dirty="0" smtClean="0"/>
              <a:t>2.5.2. Neutralizacja moralnej odpowiedzialności:</a:t>
            </a:r>
          </a:p>
          <a:p>
            <a:pPr>
              <a:buNone/>
            </a:pPr>
            <a:endParaRPr lang="pl-PL" sz="2400" b="1" dirty="0" smtClean="0"/>
          </a:p>
          <a:p>
            <a:pPr>
              <a:buFontTx/>
              <a:buChar char="-"/>
            </a:pPr>
            <a:r>
              <a:rPr lang="pl-PL" dirty="0" smtClean="0"/>
              <a:t>odpowiedzialność indywidualna </a:t>
            </a:r>
          </a:p>
          <a:p>
            <a:pPr>
              <a:buNone/>
            </a:pPr>
            <a:r>
              <a:rPr lang="pl-PL" dirty="0" smtClean="0"/>
              <a:t>a odpowiedzialność instytucjonalna,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odpowiedzialność prospektywna </a:t>
            </a:r>
          </a:p>
          <a:p>
            <a:pPr>
              <a:buNone/>
            </a:pPr>
            <a:r>
              <a:rPr lang="pl-PL" dirty="0" smtClean="0"/>
              <a:t>a odpowiedzialność </a:t>
            </a:r>
            <a:r>
              <a:rPr lang="pl-PL" dirty="0" smtClean="0"/>
              <a:t>retrospektywna,  </a:t>
            </a: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- Zorganizowana </a:t>
            </a:r>
            <a:r>
              <a:rPr lang="pl-PL" dirty="0" smtClean="0"/>
              <a:t>nieodpowiedzialność.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Posłuszeństwo a integralność moralna 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2.5.3. Błąd oceny sytuacji </a:t>
            </a:r>
            <a:r>
              <a:rPr lang="pl-PL" dirty="0" smtClean="0"/>
              <a:t>- wyjaśnienie ludzkiego działania wymaga uwzględnienia zmiennych </a:t>
            </a:r>
            <a:r>
              <a:rPr lang="pl-PL" dirty="0" smtClean="0"/>
              <a:t>sytuacyjnych.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2. Posłuszeństwo a integralność moralna </a:t>
            </a:r>
            <a:endParaRPr lang="pl-PL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2.5.4 Błąd uniwersalizmu </a:t>
            </a:r>
          </a:p>
          <a:p>
            <a:pPr>
              <a:buNone/>
            </a:pPr>
            <a:r>
              <a:rPr lang="pl-PL" dirty="0" smtClean="0"/>
              <a:t>- obejmowanie wszystkie obszarów życia przez wykonywaną rolę; </a:t>
            </a:r>
          </a:p>
          <a:p>
            <a:pPr>
              <a:buNone/>
            </a:pPr>
            <a:r>
              <a:rPr lang="pl-PL" dirty="0" smtClean="0"/>
              <a:t>- danie pierwszeństwa temu co niezmienne, obiektywne, przed tym, co przemijające, subiektywne. Ceną roszczenia do obiektywności jest eliminowanie wymiaru subiektywnego, w postaci towarzyszących jednostce emocji, intencji czy też pragnień;  </a:t>
            </a:r>
          </a:p>
          <a:p>
            <a:pPr>
              <a:buNone/>
            </a:pPr>
            <a:r>
              <a:rPr lang="pl-PL" dirty="0" smtClean="0"/>
              <a:t>- wyklucza analizę elementów, które odnoszą się do systemu jako czegoś pozostającego na zewnątrz.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2. Posłuszeństwo a integralność moralna </a:t>
            </a:r>
            <a:endParaRPr lang="pl-PL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Plan wykładu:</a:t>
            </a:r>
          </a:p>
          <a:p>
            <a:pPr>
              <a:buNone/>
            </a:pPr>
            <a:r>
              <a:rPr lang="pl-PL" dirty="0" smtClean="0"/>
              <a:t>1.Pojęcie moralnej odpowiedzialności roli. </a:t>
            </a:r>
          </a:p>
          <a:p>
            <a:pPr>
              <a:buNone/>
            </a:pPr>
            <a:r>
              <a:rPr lang="pl-PL" dirty="0" smtClean="0"/>
              <a:t>2. Moralna odpowiedzialność roli a problem instrumentalizacji. </a:t>
            </a:r>
          </a:p>
          <a:p>
            <a:pPr>
              <a:buNone/>
            </a:pPr>
            <a:r>
              <a:rPr lang="pl-PL" dirty="0" smtClean="0"/>
              <a:t>3. Moralna odpowiedzialność w dyskursie etycznym: etyka komunikacyjna a etyka odpowiedzialności.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Wykład 5 i 6</a:t>
            </a:r>
            <a:br>
              <a:rPr lang="pl-PL" sz="3200" dirty="0" smtClean="0"/>
            </a:br>
            <a:r>
              <a:rPr lang="pl-PL" sz="3200" dirty="0" smtClean="0"/>
              <a:t>Moralna odpowiedzialność roli</a:t>
            </a:r>
            <a:endParaRPr lang="pl-PL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Odpowiedzialność roli (w ujęciu instytucjonalnym, indywidualnym) wymaga:</a:t>
            </a:r>
          </a:p>
          <a:p>
            <a:pPr marL="624078" indent="-514350">
              <a:buNone/>
            </a:pPr>
            <a:r>
              <a:rPr lang="pl-PL" dirty="0" smtClean="0"/>
              <a:t>a) rozumienia potencjalnych zagrożeń związanych, np. z naruszeniem norm. </a:t>
            </a:r>
          </a:p>
          <a:p>
            <a:pPr marL="624078" indent="-514350">
              <a:buNone/>
            </a:pPr>
            <a:r>
              <a:rPr lang="pl-PL" dirty="0" smtClean="0"/>
              <a:t>    W tym ujęciu odpowiedzialne działanie może polegać na rozmyślnym naruszeniu jednych norm, aby zapobiec złamaniu innych,</a:t>
            </a:r>
          </a:p>
          <a:p>
            <a:pPr marL="624078" indent="-514350">
              <a:buNone/>
            </a:pPr>
            <a:r>
              <a:rPr lang="pl-PL" dirty="0" smtClean="0"/>
              <a:t>b) zachowania autonomii jednostki wobec struktury społecznej,</a:t>
            </a:r>
          </a:p>
          <a:p>
            <a:pPr marL="624078" indent="-514350">
              <a:buAutoNum type="alphaLcParenR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1. Moralna odpowiedzialność roli (M. </a:t>
            </a:r>
            <a:r>
              <a:rPr lang="pl-PL" sz="2400" dirty="0" err="1" smtClean="0"/>
              <a:t>Bovens</a:t>
            </a:r>
            <a:r>
              <a:rPr lang="pl-PL" sz="2400" dirty="0" smtClean="0"/>
              <a:t>)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c) postępowania na podstawie sprawdzalnego kodeksu,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d) traktowania zobowiązań roli poważnie. Zobowiązania roli, to oczekiwania, jakie formułują adresaci prawa. Postać tego adresata nie jest jednorodna, co trafnie oddaje pojęcie</a:t>
            </a:r>
            <a:r>
              <a:rPr lang="pl-PL" i="1" dirty="0" smtClean="0"/>
              <a:t> role-set.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3. Moralna odpowiedzialność roli</a:t>
            </a:r>
            <a:endParaRPr lang="pl-PL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pl-PL" dirty="0" smtClean="0"/>
              <a:t>Sztuka teatralna </a:t>
            </a:r>
            <a:r>
              <a:rPr lang="pl-PL" i="1" dirty="0" smtClean="0"/>
              <a:t>Ubu i Komisja Prawdy,</a:t>
            </a:r>
            <a:r>
              <a:rPr lang="pl-PL" dirty="0" smtClean="0"/>
              <a:t> stworzona przez Jane Taylora i Wiliama </a:t>
            </a:r>
            <a:r>
              <a:rPr lang="pl-PL" dirty="0" err="1" smtClean="0"/>
              <a:t>Kentridge’a</a:t>
            </a:r>
            <a:r>
              <a:rPr lang="pl-PL" dirty="0" smtClean="0"/>
              <a:t>.</a:t>
            </a:r>
          </a:p>
          <a:p>
            <a:pPr marL="624078" indent="-514350">
              <a:buAutoNum type="arabicPeriod"/>
            </a:pPr>
            <a:r>
              <a:rPr lang="pl-PL" dirty="0" smtClean="0"/>
              <a:t>Postać Ubu – chciwego króla z dramatu Alfreda Jarry </a:t>
            </a:r>
            <a:r>
              <a:rPr lang="pl-PL" i="1" dirty="0" smtClean="0"/>
              <a:t>(Ubu Roi </a:t>
            </a:r>
            <a:r>
              <a:rPr lang="pl-PL" i="1" dirty="0" err="1" smtClean="0"/>
              <a:t>ou</a:t>
            </a:r>
            <a:r>
              <a:rPr lang="pl-PL" i="1" dirty="0" smtClean="0"/>
              <a:t> les </a:t>
            </a:r>
            <a:r>
              <a:rPr lang="pl-PL" i="1" dirty="0" err="1" smtClean="0"/>
              <a:t>Polonais</a:t>
            </a:r>
            <a:r>
              <a:rPr lang="pl-PL" dirty="0" smtClean="0"/>
              <a:t>) – przeniesiona do rzeczywistości RPA okresu transformacji.</a:t>
            </a:r>
          </a:p>
          <a:p>
            <a:pPr marL="624078" indent="-514350">
              <a:buAutoNum type="arabicPeriod"/>
            </a:pPr>
            <a:r>
              <a:rPr lang="pl-PL" dirty="0" smtClean="0"/>
              <a:t>Ubu, jako funkcjonariusz policji, staje przed Komisją Prawdy i Pojednania.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2. Moralna odpowiedzialność roli a problem instrumentalizacji </a:t>
            </a:r>
            <a:endParaRPr lang="pl-P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- Zarzut relatywizmu: </a:t>
            </a:r>
          </a:p>
          <a:p>
            <a:pPr>
              <a:buNone/>
            </a:pPr>
            <a:r>
              <a:rPr lang="pl-PL" dirty="0" smtClean="0"/>
              <a:t>a) w ujęciu umiarkowanym sądy moralne mają charakter relatywny w tym znaczeniu, że nie można odnosić do nich kategorii prawdziwości i fałszywości ani też </a:t>
            </a:r>
            <a:r>
              <a:rPr lang="pl-PL" dirty="0" err="1" smtClean="0"/>
              <a:t>konkluzywnie</a:t>
            </a:r>
            <a:r>
              <a:rPr lang="pl-PL" dirty="0" smtClean="0"/>
              <a:t> udowodnić, </a:t>
            </a:r>
          </a:p>
          <a:p>
            <a:pPr>
              <a:buNone/>
            </a:pPr>
            <a:r>
              <a:rPr lang="pl-PL" dirty="0" smtClean="0"/>
              <a:t>b) w ujęciu radykalnym sądy moralne w ogóle nie mogą podlegać racjonalnej dyskusji, albowiem nie istnieje metoda racjonalnego ich formułowania i uzasadnienia.   </a:t>
            </a:r>
          </a:p>
          <a:p>
            <a:pPr>
              <a:buNone/>
            </a:pPr>
            <a:r>
              <a:rPr lang="pl-PL" dirty="0" smtClean="0"/>
              <a:t>Skoro  kłócimy się o oceny, to najwidoczniej można w tej dziedzinie coś ustalić – kwestia warunków wypowiadania ocen.   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Zarzuty wobec etyki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600" dirty="0" smtClean="0"/>
              <a:t>„Sędzia: Sprawa państwo przeciw Brutusowi, </a:t>
            </a:r>
            <a:r>
              <a:rPr lang="pl-PL" sz="1600" dirty="0" err="1" smtClean="0"/>
              <a:t>Brutusowi</a:t>
            </a:r>
            <a:r>
              <a:rPr lang="pl-PL" sz="1600" dirty="0" smtClean="0"/>
              <a:t> i Brutusowi.</a:t>
            </a:r>
          </a:p>
          <a:p>
            <a:pPr>
              <a:buNone/>
            </a:pPr>
            <a:r>
              <a:rPr lang="pl-PL" sz="1600" dirty="0" smtClean="0"/>
              <a:t>Ustalono, że mamy do czynienia z nierówną odpowiedzialnością, dlatego </a:t>
            </a:r>
          </a:p>
          <a:p>
            <a:pPr>
              <a:buNone/>
            </a:pPr>
            <a:r>
              <a:rPr lang="pl-PL" sz="1600" dirty="0" smtClean="0"/>
              <a:t>wydajemy, odpowiednio trzy osobne wyroki.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W sprawie pierwszej: głowa do spraw politycznych nie zawsze może przewidzieć jak jej wizja zostanie wprowadzona w życie. Uniewinniamy cię i przyznajemy dożywotnią emeryturę. 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W sprawie głowy stojącej na czele wojska: nie było dowodów łączących cię</a:t>
            </a:r>
          </a:p>
          <a:p>
            <a:pPr>
              <a:buNone/>
            </a:pPr>
            <a:r>
              <a:rPr lang="pl-PL" sz="1600" dirty="0" smtClean="0"/>
              <a:t>bezpośrednio z tymi barbarzyńskimi czynami. Mimo to musimy zrobić z ciebie</a:t>
            </a:r>
          </a:p>
          <a:p>
            <a:pPr>
              <a:buNone/>
            </a:pPr>
            <a:r>
              <a:rPr lang="pl-PL" sz="1600" dirty="0" smtClean="0"/>
              <a:t>przykład, inaczej nie wiadomo gdzie skończymy. Zostajesz więc skazany na</a:t>
            </a:r>
          </a:p>
          <a:p>
            <a:pPr>
              <a:buNone/>
            </a:pPr>
            <a:r>
              <a:rPr lang="pl-PL" sz="1600" dirty="0" smtClean="0"/>
              <a:t>trzydzieści lat jako szef nowej armii państwowej.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Wreszcie pies, który pozwolił sobie być sprawcą tych potwornych czynów:</a:t>
            </a:r>
          </a:p>
          <a:p>
            <a:pPr>
              <a:buNone/>
            </a:pPr>
            <a:r>
              <a:rPr lang="pl-PL" sz="1600" dirty="0" smtClean="0"/>
              <a:t>zostałeś zidentyfikowany przez rodziny ofiar; wszędzie zostawiłeś ślady</a:t>
            </a:r>
          </a:p>
          <a:p>
            <a:pPr>
              <a:buNone/>
            </a:pPr>
            <a:r>
              <a:rPr lang="pl-PL" sz="1600" dirty="0" smtClean="0"/>
              <a:t>swojej działalności. Skazujemy cię więc na sto dwanaście lat więzienia.</a:t>
            </a:r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Moralna odpowiedzialność roli a problem instrumentalizacji </a:t>
            </a:r>
            <a:endParaRPr lang="pl-PL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a) </a:t>
            </a:r>
            <a:r>
              <a:rPr lang="pl-PL" u="sng" dirty="0" smtClean="0"/>
              <a:t>ugruntowanie etyki komunikacyjnej: </a:t>
            </a:r>
          </a:p>
          <a:p>
            <a:pPr>
              <a:buNone/>
            </a:pPr>
            <a:r>
              <a:rPr lang="pl-PL" dirty="0" smtClean="0"/>
              <a:t>- kolonizacja świata życia przez świat systemu (zdominowanie jednostki przez świat systemu);</a:t>
            </a:r>
          </a:p>
          <a:p>
            <a:pPr>
              <a:buNone/>
            </a:pPr>
            <a:r>
              <a:rPr lang="pl-PL" dirty="0" smtClean="0"/>
              <a:t>- wywłaszczenie społeczeństwa oraz jednostki z dialogicznej postaci dyskursu; </a:t>
            </a:r>
          </a:p>
          <a:p>
            <a:pPr>
              <a:buNone/>
            </a:pPr>
            <a:r>
              <a:rPr lang="pl-PL" dirty="0" smtClean="0"/>
              <a:t>- konsekwencje: budowanie przekonania, że jednostka powinna zrezygnować z prób problematyzowania obowiązujących wzorców, ponieważ jest tylko ich odbiorcą;</a:t>
            </a:r>
          </a:p>
          <a:p>
            <a:pPr>
              <a:buNone/>
            </a:pPr>
            <a:r>
              <a:rPr lang="pl-PL" dirty="0" smtClean="0"/>
              <a:t>- konsekwencje: zdanie się jednostki (społeczeństwa) na systemy ekspercie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Etyka komunikacyjna </a:t>
            </a:r>
            <a:endParaRPr lang="pl-PL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b) </a:t>
            </a:r>
            <a:r>
              <a:rPr lang="pl-PL" u="sng" dirty="0" smtClean="0"/>
              <a:t>moralna odpowiedzialność a kryzys legitymizacji praktyk instytucjonalnych </a:t>
            </a:r>
            <a:r>
              <a:rPr lang="pl-PL" dirty="0" smtClean="0"/>
              <a:t>  </a:t>
            </a:r>
          </a:p>
          <a:p>
            <a:pPr>
              <a:buNone/>
            </a:pPr>
            <a:r>
              <a:rPr lang="pl-PL" dirty="0" smtClean="0"/>
              <a:t>- pojęcie (idealnej) wspólnoty komunikacyjnej,</a:t>
            </a:r>
          </a:p>
          <a:p>
            <a:pPr>
              <a:buNone/>
            </a:pPr>
            <a:r>
              <a:rPr lang="pl-PL" dirty="0" smtClean="0"/>
              <a:t>- działanie w strukturze społecznej oparte na regułach dyskursu,</a:t>
            </a:r>
          </a:p>
          <a:p>
            <a:pPr>
              <a:buFontTx/>
              <a:buChar char="-"/>
            </a:pPr>
            <a:r>
              <a:rPr lang="pl-PL" dirty="0" smtClean="0"/>
              <a:t>odpowiedzialność moralna ma wymiar intersubiektywny;    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c) </a:t>
            </a:r>
            <a:r>
              <a:rPr lang="pl-PL" u="sng" dirty="0" smtClean="0"/>
              <a:t>moralna odpowiedzialność a kryzys motywacji jednostki</a:t>
            </a:r>
          </a:p>
          <a:p>
            <a:pPr>
              <a:buNone/>
            </a:pPr>
            <a:r>
              <a:rPr lang="pl-PL" dirty="0" smtClean="0"/>
              <a:t>- ekspozycja kondycji jednostki w świetle jurydyzacji życia społecznego,</a:t>
            </a:r>
          </a:p>
          <a:p>
            <a:pPr>
              <a:buNone/>
            </a:pPr>
            <a:r>
              <a:rPr lang="pl-PL" dirty="0" smtClean="0"/>
              <a:t>- odpowiedzialność indywidualna.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dirty="0" smtClean="0"/>
              <a:t> Etyka komunikacyjna 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a)</a:t>
            </a:r>
            <a:r>
              <a:rPr lang="pl-PL" u="sng" dirty="0" smtClean="0"/>
              <a:t> ugruntowanie etyki odpowiedzialności</a:t>
            </a:r>
          </a:p>
          <a:p>
            <a:pPr>
              <a:buFontTx/>
              <a:buChar char="-"/>
            </a:pPr>
            <a:r>
              <a:rPr lang="pl-PL" dirty="0" smtClean="0"/>
              <a:t>neutralizacja moralnej odpowiedzialności w ujęciu indywidualnym,</a:t>
            </a:r>
          </a:p>
          <a:p>
            <a:pPr>
              <a:buFontTx/>
              <a:buChar char="-"/>
            </a:pPr>
            <a:r>
              <a:rPr lang="pl-PL" dirty="0" smtClean="0"/>
              <a:t>z</a:t>
            </a:r>
            <a:r>
              <a:rPr lang="pl-PL" smtClean="0"/>
              <a:t>organizowana </a:t>
            </a:r>
            <a:r>
              <a:rPr lang="pl-PL" dirty="0" smtClean="0"/>
              <a:t>nieodpowiedzialność;  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b) </a:t>
            </a:r>
            <a:r>
              <a:rPr lang="pl-PL" u="sng" dirty="0" smtClean="0"/>
              <a:t>moralna odpowiedzialność jako odpowiedź na ucieczkę od odpowiedzialności 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dirty="0" err="1" smtClean="0"/>
              <a:t>ontologizacja</a:t>
            </a:r>
            <a:r>
              <a:rPr lang="pl-PL" dirty="0" smtClean="0"/>
              <a:t> odpowiedzialności,</a:t>
            </a:r>
          </a:p>
          <a:p>
            <a:pPr>
              <a:buNone/>
            </a:pPr>
            <a:r>
              <a:rPr lang="pl-PL" dirty="0" smtClean="0"/>
              <a:t>- odpowiedzialność w ujęciu retrospektywnym oraz prospektywnym.       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Etyka odpowiedzialności 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Etyka kodeksowa </a:t>
            </a:r>
          </a:p>
          <a:p>
            <a:pPr>
              <a:buNone/>
            </a:pPr>
            <a:r>
              <a:rPr lang="pl-PL" dirty="0" smtClean="0"/>
              <a:t>  Monizm moralny zakłada: „że jest tylko jedna wartość </a:t>
            </a:r>
            <a:r>
              <a:rPr lang="pl-PL" dirty="0" err="1" smtClean="0"/>
              <a:t>samocelowa</a:t>
            </a:r>
            <a:r>
              <a:rPr lang="pl-PL" dirty="0" smtClean="0"/>
              <a:t> (albo wartość sama w sobie), której wszystkie inne podporządkowane są jako narzędzia, a każda szczegółowa kwestia moralna może być jednoznacznie rozwiązana przez odwołanie się do owej wartości wszechobejmującej (…)” Leszek Kołakowski.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2. Etyka kodeksowa a etyka sytuacyjna według Leszka Kołakowskiego.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Różne postacie postawy kodeksowej: </a:t>
            </a:r>
          </a:p>
          <a:p>
            <a:pPr>
              <a:buNone/>
            </a:pPr>
            <a:r>
              <a:rPr lang="pl-PL" dirty="0" smtClean="0"/>
              <a:t>a) nihilizm (pozorna niezgoda na świat), </a:t>
            </a:r>
          </a:p>
          <a:p>
            <a:pPr>
              <a:buNone/>
            </a:pPr>
            <a:r>
              <a:rPr lang="pl-PL" dirty="0" smtClean="0"/>
              <a:t>b) konformizm (identyfikacja siebie z zastanym światem; samoobrona przed podejmowaniem decyzji), </a:t>
            </a:r>
          </a:p>
          <a:p>
            <a:pPr>
              <a:buNone/>
            </a:pPr>
            <a:r>
              <a:rPr lang="pl-PL" dirty="0" smtClean="0"/>
              <a:t>c) </a:t>
            </a:r>
            <a:r>
              <a:rPr lang="pl-PL" dirty="0" err="1" smtClean="0"/>
              <a:t>destrukcjonizm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  „Kodeksową” postawę charakteryzuje dążenie do osiągnięcia bezpieczeństwa pozwalającego „schronić się” przed niepokojem związanym z byciem odpowiedzialnym za wybór i treść decyzji w sytuacji dylematu moralnego, konfliktu między wartościami. Kształtowana na tej postawie postać etyki nie tworzy miejsca dla sytuacji wyboru i związanej z nią moralną odpowiedzialnością.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Etyka kodeksowa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000" b="1" dirty="0" smtClean="0"/>
              <a:t>Etyka sytuacyjna</a:t>
            </a:r>
          </a:p>
          <a:p>
            <a:pPr>
              <a:buNone/>
            </a:pPr>
            <a:r>
              <a:rPr lang="pl-PL" dirty="0" smtClean="0"/>
              <a:t>- etyka kodeksowa jako zbiór wskazówek, </a:t>
            </a:r>
          </a:p>
          <a:p>
            <a:pPr>
              <a:buNone/>
            </a:pPr>
            <a:r>
              <a:rPr lang="pl-PL" dirty="0" smtClean="0"/>
              <a:t>- tworzy miejsce dla interpretatora reguł kodeksowych,</a:t>
            </a:r>
          </a:p>
          <a:p>
            <a:pPr>
              <a:buNone/>
            </a:pPr>
            <a:r>
              <a:rPr lang="pl-PL" dirty="0" smtClean="0"/>
              <a:t>- sytuacja konfliktu między tym co intersubiektywne a jednostkowe,</a:t>
            </a:r>
          </a:p>
          <a:p>
            <a:pPr>
              <a:buNone/>
            </a:pPr>
            <a:r>
              <a:rPr lang="pl-PL" dirty="0" smtClean="0"/>
              <a:t>- moralna odpowiedzialność, oznacza to  roszczenie etyczne do samodzielnego definiowania powinności moralnych.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Etyka sytuacyjna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pl-PL" sz="2800" dirty="0" smtClean="0"/>
              <a:t>Plan wykładu </a:t>
            </a:r>
          </a:p>
          <a:p>
            <a:pPr marL="624078" indent="-514350">
              <a:buAutoNum type="arabicPeriod"/>
            </a:pPr>
            <a:r>
              <a:rPr lang="pl-PL" sz="2800" dirty="0" smtClean="0"/>
              <a:t>Skąd zainteresowanie etyką zawodową/prawniczą?</a:t>
            </a:r>
          </a:p>
          <a:p>
            <a:pPr marL="624078" indent="-514350">
              <a:buAutoNum type="arabicPeriod"/>
            </a:pPr>
            <a:r>
              <a:rPr lang="pl-PL" sz="2800" dirty="0" smtClean="0"/>
              <a:t>Spór o etykę zawodową/prawniczą. </a:t>
            </a:r>
          </a:p>
          <a:p>
            <a:pPr marL="624078" indent="-514350">
              <a:buAutoNum type="arabicPeriod"/>
            </a:pPr>
            <a:r>
              <a:rPr lang="pl-PL" sz="2800" dirty="0" smtClean="0"/>
              <a:t>Zarzuty wobec roli zawodowej prawnika.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Wykład 2 i 3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„Etykę natomiast wyobrażamy sobie na kształt i podobieństwo prawa. Etyka stara się orzec, podobnie jak czyni to prawo, jakie postępowanie w rozważanych sytuacjach jest „właściwe”, a jakie „niewłaściwe”. Stawia sobie jako ideał (…) ścisłość i precyzję przepisów prawnych. Chciałaby dostarczyć dokładnych przepisów co do tego, jak odróżnić właściwe od niewłaściwego, nie pozostawiając skrawka terenu bezpańskiego, na którym mogłaby zagnieździć się wielorakość opinii i ambiwalencja sądów. Wychodzi, inaczej mówiąc, z założenia, że w każdej sytuacji życiowej istnieje jedna opcja, która może być uznana za dobrą, w przeciwieństwie do wielu innych – złych” Zygmunt Bauman.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/>
              <a:t>Skąd się bierze zainteresowanie  etyką zawodową ?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952</TotalTime>
  <Words>2781</Words>
  <Application>Microsoft Office PowerPoint</Application>
  <PresentationFormat>Pokaz na ekranie (4:3)</PresentationFormat>
  <Paragraphs>258</Paragraphs>
  <Slides>43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4" baseType="lpstr">
      <vt:lpstr>Hol</vt:lpstr>
      <vt:lpstr>Etyka zawodów prawniczych, wykład dla Studentów stacjonarnych studiów prawa w roku akademickim 2017/2018 </vt:lpstr>
      <vt:lpstr>Wykład 1  Miejsce etyki w dyskursie prawniczym </vt:lpstr>
      <vt:lpstr>I. Specyfika dyskursu etycznego   </vt:lpstr>
      <vt:lpstr>Zarzuty wobec etyki</vt:lpstr>
      <vt:lpstr>2. Etyka kodeksowa a etyka sytuacyjna według Leszka Kołakowskiego.  </vt:lpstr>
      <vt:lpstr>Etyka kodeksowa</vt:lpstr>
      <vt:lpstr>Etyka sytuacyjna </vt:lpstr>
      <vt:lpstr>Wykład 2 i 3</vt:lpstr>
      <vt:lpstr>Skąd się bierze zainteresowanie  etyką zawodową ?</vt:lpstr>
      <vt:lpstr>1. Przyczyny społeczne  </vt:lpstr>
      <vt:lpstr>2. Przyczyny instytucjonalne  </vt:lpstr>
      <vt:lpstr>Spór o pozycję etyki zawodowej</vt:lpstr>
      <vt:lpstr>III. Zarzuty wobec roli zawodowej prawników:  </vt:lpstr>
      <vt:lpstr>Zarzuty wobec roli prawnika </vt:lpstr>
      <vt:lpstr>Koncepcja roli prawnika  </vt:lpstr>
      <vt:lpstr>Standardowa koncepcja roli prawnika </vt:lpstr>
      <vt:lpstr>Interakcyjna koncepcja roli prawnika   </vt:lpstr>
      <vt:lpstr>Interakcyjna koncepcja roli </vt:lpstr>
      <vt:lpstr>Założenia interakcyjnej koncepcji roli prawnika </vt:lpstr>
      <vt:lpstr>wykład 4</vt:lpstr>
      <vt:lpstr>1. Posłuszeństwo a neutralizacja moralnej odpowiedzialności: ekspozycja problemu   </vt:lpstr>
      <vt:lpstr>1. Posłuszeństwo a neutralizacja moralnej odpowiedzialności</vt:lpstr>
      <vt:lpstr>1. Posłuszeństwo a neutralizacja moralnej odpowiedzialności</vt:lpstr>
      <vt:lpstr>1. Posłuszeństwo a neutralizacja moralnej odpowiedzialności</vt:lpstr>
      <vt:lpstr>1. Posłuszeństwo a neutralizacja moralnej odpowiedzialności</vt:lpstr>
      <vt:lpstr>1. Posłuszeństwo a neutralizacja moralnej odpowiedzialności</vt:lpstr>
      <vt:lpstr>2. Posłuszeństwo a integralność moralna     </vt:lpstr>
      <vt:lpstr>2. Posłuszeństwo a integralność moralna </vt:lpstr>
      <vt:lpstr>Posłuszeństwo a integralność moralna </vt:lpstr>
      <vt:lpstr>2. Posłuszeństwo a integralność moralna </vt:lpstr>
      <vt:lpstr>2. Posłuszeństwo a integralność moralna </vt:lpstr>
      <vt:lpstr>2. Posłuszeństwo a integralność moralna</vt:lpstr>
      <vt:lpstr>Posłuszeństwo a integralność moralna </vt:lpstr>
      <vt:lpstr>2. Posłuszeństwo a integralność moralna </vt:lpstr>
      <vt:lpstr>2. Posłuszeństwo a integralność moralna </vt:lpstr>
      <vt:lpstr>Wykład 5 i 6 Moralna odpowiedzialność roli</vt:lpstr>
      <vt:lpstr>1. Moralna odpowiedzialność roli (M. Bovens) </vt:lpstr>
      <vt:lpstr>3. Moralna odpowiedzialność roli</vt:lpstr>
      <vt:lpstr>2. Moralna odpowiedzialność roli a problem instrumentalizacji </vt:lpstr>
      <vt:lpstr>Moralna odpowiedzialność roli a problem instrumentalizacji </vt:lpstr>
      <vt:lpstr>Etyka komunikacyjna </vt:lpstr>
      <vt:lpstr> Etyka komunikacyjna </vt:lpstr>
      <vt:lpstr>Etyka odpowiedzialności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zawodów prawniczych, wykład w roku akademickim 2015/2016</dc:title>
  <dc:creator>DOMO</dc:creator>
  <cp:lastModifiedBy>Przemek</cp:lastModifiedBy>
  <cp:revision>119</cp:revision>
  <dcterms:created xsi:type="dcterms:W3CDTF">2015-10-07T12:34:08Z</dcterms:created>
  <dcterms:modified xsi:type="dcterms:W3CDTF">2017-12-03T15:48:38Z</dcterms:modified>
</cp:coreProperties>
</file>