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09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  <p:sldId id="259" r:id="rId10"/>
    <p:sldId id="260" r:id="rId11"/>
    <p:sldId id="279" r:id="rId12"/>
    <p:sldId id="265" r:id="rId13"/>
    <p:sldId id="271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80" r:id="rId26"/>
    <p:sldId id="281" r:id="rId27"/>
    <p:sldId id="282" r:id="rId28"/>
    <p:sldId id="278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26597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5881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310297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982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69747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64753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20216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80001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276471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28181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79210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64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EC651E-A6F5-4FE2-9693-0E3D127D9B81}" type="datetimeFigureOut">
              <a:rPr lang="pl-PL" smtClean="0"/>
              <a:pPr/>
              <a:t>2016-05-10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71EEC1-F5D4-46A6-9597-890AF088652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07R0861:PL:NOT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>
                <a:effectLst/>
              </a:rPr>
              <a:t>Europejskie postępowania w sprawach transgranicznych</a:t>
            </a:r>
            <a:br>
              <a:rPr lang="pl-PL" sz="4000" dirty="0" smtClean="0">
                <a:effectLst/>
              </a:rPr>
            </a:br>
            <a:r>
              <a:rPr lang="pl-PL" sz="4000" dirty="0" smtClean="0">
                <a:effectLst/>
              </a:rPr>
              <a:t/>
            </a:r>
            <a:br>
              <a:rPr lang="pl-PL" sz="4000" dirty="0" smtClean="0">
                <a:effectLst/>
              </a:rPr>
            </a:br>
            <a:endParaRPr lang="pl-PL" sz="4000" dirty="0">
              <a:effectLst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9716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Powództwo musi być złożone w języku lub w językach sądu lub trybunału, do którego jest skierowane, Odpowiedź na pozew, powództwo wzajemne oraz wszelkie opisy istotnych dokumentów uzupełniających itp. są również składane w języku lub jednym z języków sądu lub trybunału. </a:t>
            </a:r>
          </a:p>
          <a:p>
            <a:r>
              <a:rPr lang="pl-PL" dirty="0" smtClean="0"/>
              <a:t>Jeśli jakikolwiek inny dokument otrzymany przez sąd jest sporządzony w innym języku, sąd może wymagać tłumaczenia takiego dokumentu w przypadku, gdy tłumaczenie takie jest niezbędne do wydania orzeczenia.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 i tłumaczenia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przypadku gdy wytoczone powództwo nie dotyczy spraw objętych zakresem zastosowania niniejszego rozporządzenia, sąd lub trybunał informuje o tym powoda.</a:t>
            </a:r>
          </a:p>
          <a:p>
            <a:r>
              <a:rPr lang="pl-PL" dirty="0" smtClean="0"/>
              <a:t> Jeżeli powód nie cofnie pozwu, sąd lub trybunał prowadzi postępowanie zgodnie z odpowiednimi przepisami proceduralnymi państwa członkowskiego, w którym prowadzone jest postępowanie.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Jeśli w sprawie z powództwa wzajemnego wartość przedmiotu sporu przekracza wartość 2000 euro, roszczenia dochodzone z powództwa głównego, a także roszczenia dochodzonego z powództwa wzajemnego nie można dochodzić w ramach europejskiego postępowania w sprawie drobnych roszczeń, lecz zgodnie z odpowiednimi przepisami proceduralnymi mającymi zastosowanie w państwie członkowskim, w którym prowadzone jest postępowanie.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przypadku gdy informacje przedstawione przez powoda są niewystarczające, sąd lub trybunał przesyła powodowi formularz B (załącznik II) z wnioskiem o uzupełnienie lub skorygowanie danych zawartych w formularzu pozwu. We wniosku jest podany termin.</a:t>
            </a:r>
          </a:p>
          <a:p>
            <a:r>
              <a:rPr lang="pl-PL" dirty="0" smtClean="0"/>
              <a:t> Jeżeli w tym terminie powód nie poprawi i/lub nie uzupełni pozwu, sąd </a:t>
            </a:r>
            <a:r>
              <a:rPr lang="pl-PL" b="1" dirty="0" smtClean="0"/>
              <a:t>odrzuca pozew</a:t>
            </a:r>
            <a:r>
              <a:rPr lang="pl-PL" dirty="0" smtClean="0"/>
              <a:t>. </a:t>
            </a:r>
          </a:p>
          <a:p>
            <a:r>
              <a:rPr lang="pl-PL" dirty="0" smtClean="0"/>
              <a:t>To samo następuje, gdy powództwo jest </a:t>
            </a:r>
            <a:r>
              <a:rPr lang="pl-PL" b="1" dirty="0" smtClean="0"/>
              <a:t>w oczywisty sposób bezzasadne lub niedopuszczalne.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Uzupełnienie pozwu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 otrzymaniu właściwie wypełnionego formularza pozwu sąd wypełnia formularz odpowiedzi (formularz C, załącznik III) zaadresowany do pozwanego.</a:t>
            </a:r>
          </a:p>
          <a:p>
            <a:r>
              <a:rPr lang="pl-PL" dirty="0" smtClean="0"/>
              <a:t> Odpis pozwu wraz z ewentualnymi załącznikami oraz z wypełnionym formularzem odpowiedzi zostaje doręczony pozwanemu w terminie 14 dni.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Zawiadomienie  pozwanego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Pozwany ma trzydzieści dni na udzielenie odpowiedzi. Okres ten jest liczony od daty doręczenia formularza.</a:t>
            </a:r>
          </a:p>
          <a:p>
            <a:r>
              <a:rPr lang="pl-PL" dirty="0" smtClean="0"/>
              <a:t>W terminie 14 dni od otrzymania odpowiedzi pozwanego, sąd przesyła powodowi kopię odpowiedzi wraz ze stosownymi dokumentami.</a:t>
            </a:r>
          </a:p>
          <a:p>
            <a:r>
              <a:rPr lang="pl-PL" dirty="0" smtClean="0"/>
              <a:t>Wszelkie</a:t>
            </a:r>
            <a:r>
              <a:rPr lang="pl-PL" b="1" dirty="0" smtClean="0"/>
              <a:t> powództwa wzajemne</a:t>
            </a:r>
            <a:r>
              <a:rPr lang="pl-PL" dirty="0" smtClean="0"/>
              <a:t> złożone przez pozwanego na standardowym formularzu A jest doręczane powodowi w taki sam sposób jak pozwanemu (patrz wyżej). Powód ma 30 dni od daty doręczenia, aby odpowiedzieć na powództwo wzajemne.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Odpowiedź pozwanego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Sąd musi wydać orzeczenie </a:t>
            </a:r>
            <a:r>
              <a:rPr lang="pl-PL" b="1" dirty="0" smtClean="0"/>
              <a:t>w terminie trzydziestu dni od daty otrzymania odpowiedzi pozwanego lub powoda (w przypadku powództwa wzajemnego).</a:t>
            </a:r>
          </a:p>
          <a:p>
            <a:endParaRPr lang="pl-PL" dirty="0" smtClean="0"/>
          </a:p>
          <a:p>
            <a:r>
              <a:rPr lang="pl-PL" dirty="0" smtClean="0"/>
              <a:t> Jednakże, sąd może wezwać strony do przedstawienia dodatkowych informacji w terminie do trzydziestu dni. 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Ponadto sąd może zadecydować o przeprowadzeniu postępowania dowodowego lub wezwaniu stron na rozprawę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Orzeczenie sądu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żadnych okolicznościach orzeczenie nie może zostać ponownie zbadane pod względem merytorycznym w państwie członkowskim wykonania.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Wykonanie orzeczenia przebiega zgodnie z prawem proceduralnym państwa członkowskiego wykonania. Strona dochodząca wykonania przedstawia odpis orzeczenia i zaświadczenia oraz jego tłumaczenie sporządzone przez uprawnioną osobę na język urzędowy lub jeden z języków urzędowych państwa wykonania.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Wykonanie orzeczenia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Organy nie mogą żądać składania żadnego zabezpieczenia, gwarancji lub kaucji z tytułu, że strona jest cudzoziemcem lub nie ma miejsca zamieszkania ani miejsca pobytu w państwie członkowskim wykonania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Rozporządzenie (WE) nr </a:t>
            </a:r>
            <a:r>
              <a:rPr lang="pl-PL" sz="4000" dirty="0" smtClean="0">
                <a:hlinkClick r:id="rId2" tooltip="pełny tekst aktu"/>
              </a:rPr>
              <a:t>861/2007</a:t>
            </a:r>
            <a:r>
              <a:rPr lang="pl-PL" sz="4000" dirty="0" smtClean="0"/>
              <a:t> Parlamentu Europejskiego i Rady z dnia 11 lipca 2007 r. ustanawiające europejskie postępowanie w sprawie drobnych roszczeń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Na wniosek pozwanego, sąd państwa członkowskiego wykonania może </a:t>
            </a:r>
            <a:r>
              <a:rPr lang="pl-PL" b="1" dirty="0" smtClean="0"/>
              <a:t>odmówić wykonania orzeczenia</a:t>
            </a:r>
            <a:r>
              <a:rPr lang="pl-PL" dirty="0" smtClean="0"/>
              <a:t>, jeżeli:</a:t>
            </a:r>
          </a:p>
          <a:p>
            <a:pPr lvl="0"/>
            <a:r>
              <a:rPr lang="pl-PL" dirty="0" smtClean="0"/>
              <a:t>- orzeczenia nie można pogodzić z wcześniejszym orzeczeniem wydanym w odniesieniu do tego samego roszczenia i dotyczyło tych samych stron,</a:t>
            </a:r>
          </a:p>
          <a:p>
            <a:pPr lvl="0"/>
            <a:r>
              <a:rPr lang="pl-PL" dirty="0" smtClean="0"/>
              <a:t>- wcześniejsze orzeczenie zostało wydane w państwie członkowskim wykonania lub spełnia warunki niezbędne do uznania go w państwie członkowskim wykonania, oraz</a:t>
            </a:r>
          </a:p>
          <a:p>
            <a:pPr lvl="0"/>
            <a:r>
              <a:rPr lang="pl-PL" dirty="0" smtClean="0"/>
              <a:t>- niemożność pogodzenia nie była i nie mogła być podniesiona w formie zarzutu w europejskim postępowaniu w sprawie drobnych roszczeń.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Odmowa wykonania orzeczenia i możliwość odwołania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Odwołanie</a:t>
            </a:r>
            <a:r>
              <a:rPr lang="pl-PL" dirty="0" smtClean="0"/>
              <a:t> od orzeczenia wydanego w ramach europejskiego postępowania w sprawie drobnych roszczeń odbywa się zgodnie z prawem postępowania państw członkowskich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 smtClean="0"/>
              <a:t>Rozporządzenie (WE) nr 1896/2006 Parlamentu Europejskiego i Rady z dnia 12 grudnia 2006 r. ustanawiające postępowanie w sprawie europejskiego nakazu zapłaty.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Postępowanie w sprawie europejskiego nakazu zapłaty ma zastosowanie do </a:t>
            </a:r>
            <a:r>
              <a:rPr lang="pl-PL" b="1" dirty="0" err="1" smtClean="0"/>
              <a:t>transgranicznych</a:t>
            </a:r>
            <a:r>
              <a:rPr lang="pl-PL" b="1" dirty="0" smtClean="0"/>
              <a:t> spraw cywilnych i handlowych, bez względu na rodzaj sądu lub trybunału</a:t>
            </a:r>
            <a:r>
              <a:rPr lang="pl-PL" dirty="0" smtClean="0"/>
              <a:t>. </a:t>
            </a:r>
          </a:p>
          <a:p>
            <a:r>
              <a:rPr lang="pl-PL" dirty="0" smtClean="0"/>
              <a:t>Przez sprawę </a:t>
            </a:r>
            <a:r>
              <a:rPr lang="pl-PL" dirty="0" err="1" smtClean="0"/>
              <a:t>transgraniczną</a:t>
            </a:r>
            <a:r>
              <a:rPr lang="pl-PL" dirty="0" smtClean="0"/>
              <a:t> należy rozumieć sprawę, w której przynajmniej jedna ze stron ma miejsce zamieszkania lub miejsce stałego pobytu w państwie członkowskim innym niż państwo członkowskie sądu rozpoznającego sprawę.</a:t>
            </a:r>
          </a:p>
          <a:p>
            <a:r>
              <a:rPr lang="pl-PL" dirty="0" smtClean="0"/>
              <a:t> Rozporządzenie to ma zastosowanie do wszystkich państw członkowskich z wyjątkiem Danii.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zastosowania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Nie ma ono zastosowania do spraw skarbowych, celnych lub administracyjnych, ani dotyczących odpowiedzialności państwa za działania i zaniechania przy wykonywaniu władzy publicznej („</a:t>
            </a:r>
            <a:r>
              <a:rPr lang="pl-PL" i="1" dirty="0" smtClean="0"/>
              <a:t>acta </a:t>
            </a:r>
            <a:r>
              <a:rPr lang="pl-PL" i="1" dirty="0" err="1" smtClean="0"/>
              <a:t>iure</a:t>
            </a:r>
            <a:r>
              <a:rPr lang="pl-PL" i="1" dirty="0" smtClean="0"/>
              <a:t> </a:t>
            </a:r>
            <a:r>
              <a:rPr lang="pl-PL" i="1" dirty="0" err="1" smtClean="0"/>
              <a:t>imperii</a:t>
            </a:r>
            <a:r>
              <a:rPr lang="pl-PL" dirty="0" smtClean="0"/>
              <a:t>”).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- praw majątkowych wynikających ze stosunków małżeńskich,</a:t>
            </a:r>
          </a:p>
          <a:p>
            <a:r>
              <a:rPr lang="pl-PL" dirty="0" smtClean="0"/>
              <a:t>- upadłości, postępowania związanego z likwidacją niewypłacalnych spółek lub innych osób prawnych, postępowań pojednawczych, układów oraz innych analogicznych postępowań,</a:t>
            </a:r>
          </a:p>
          <a:p>
            <a:r>
              <a:rPr lang="pl-PL" dirty="0" smtClean="0"/>
              <a:t>- zabezpieczenia społecznego,</a:t>
            </a:r>
          </a:p>
          <a:p>
            <a:r>
              <a:rPr lang="pl-PL" dirty="0" smtClean="0"/>
              <a:t>- roszczeń wynikających z zobowiązań pozaumownych, chyba że są one przedmiotem umowy między stronami lub nastąpiło uznanie długu lub dotyczą długów oznaczonych wynikających ze współwłasności mienia.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Rozporządzenie nie ma również zastosowania do spraw dotyczących: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Rozporządzenie zawiera formularz A, określony w załączniku I, przy użyciu którego składa się pozew o wydanie europejskiego nakazu zapłaty. </a:t>
            </a:r>
          </a:p>
          <a:p>
            <a:endParaRPr lang="pl-PL" dirty="0" smtClean="0"/>
          </a:p>
          <a:p>
            <a:r>
              <a:rPr lang="pl-PL" dirty="0" smtClean="0"/>
              <a:t>Postępowanie ustanawia się w celu dochodzenia roszczeń pieniężnych o oznaczonej wysokości, które są wymagalne w chwili wniesienia pozwu o wydanie europejskiego nakazu zapłaty.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Składanie pozwu o wydanie europejskiego nakazu zapłaty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Sąd, do którego kierowany jest pozew o wydanie europejskiego nakazu zapłaty, możliwie jak najszybciej określa, czy spełnione zostały warunki stosowalności (</a:t>
            </a:r>
            <a:r>
              <a:rPr lang="pl-PL" dirty="0" err="1" smtClean="0"/>
              <a:t>transgraniczny</a:t>
            </a:r>
            <a:r>
              <a:rPr lang="pl-PL" dirty="0" smtClean="0"/>
              <a:t> charakter przypadku w sprawach cywilnych i handlowych, właściwość danego sądu itp.) i bada, czy pozew wydaje się być uzasadniony.</a:t>
            </a:r>
          </a:p>
          <a:p>
            <a:r>
              <a:rPr lang="pl-PL" dirty="0" smtClean="0"/>
              <a:t>Jeśli formularz pozwu nie jest uzupełniony, sąd umożliwia powodowi uzupełnienie lub poprawienie pozwu, chyba że roszczenie jest oczywiście nieuzasadnione lub pozew jest niedopuszczalny. W tym celu sąd korzysta z formularza określonego w załączniku II (formularz B).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Jeżeli wymogi są spełnione jedynie w odniesieniu do części roszczenia, sąd może zażądać wprowadzenia poprawek do pozwu. </a:t>
            </a:r>
          </a:p>
          <a:p>
            <a:r>
              <a:rPr lang="pl-PL" dirty="0" smtClean="0"/>
              <a:t>W tym celu sąd korzysta z formularza określonego w załączniku III (formularz C). </a:t>
            </a:r>
          </a:p>
          <a:p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Jeżeli spełnione są warunki złożenia pozwu o wydanie europejskiego nakazu zapłaty sąd, tak szybko jak to możliwe, zwykle w terminie 30 dni od wniesienia pozwu, wydaje europejski nakaz zapłaty. Termin 30 dni nie obejmuje czasu, który zajęły powodowi uzupełnienie, poprawienie lub zmiana pozwu.</a:t>
            </a:r>
          </a:p>
          <a:p>
            <a:endParaRPr lang="pl-PL" dirty="0" smtClean="0"/>
          </a:p>
          <a:p>
            <a:r>
              <a:rPr lang="pl-PL" dirty="0" smtClean="0"/>
              <a:t>Europejski nakaz zapłaty jest wydawany wyłącznie na podstawie informacji przekazanych przez powoda i niezweryfikowanych przez sąd. Nakaz staje się wykonalny, chyba że pozwany wniesie sprzeciw do sądu wydania.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Wydanie europejskiego nakazu zapłaty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l-PL" sz="2800" dirty="0" smtClean="0"/>
              <a:t>Europejskie postępowanie w sprawie drobnych roszczeń mające na celu uproszczenie i przyspieszenie postępowania spornego dotyczącego drobnych roszczeń w sprawach </a:t>
            </a:r>
            <a:r>
              <a:rPr lang="pl-PL" sz="2800" dirty="0" err="1" smtClean="0"/>
              <a:t>transgranicznych</a:t>
            </a:r>
            <a:r>
              <a:rPr lang="pl-PL" sz="2800" dirty="0" smtClean="0"/>
              <a:t>, a także służące obniżeniu kosztów. </a:t>
            </a:r>
          </a:p>
          <a:p>
            <a:pPr lvl="1"/>
            <a:endParaRPr lang="pl-PL" sz="2800" dirty="0" smtClean="0"/>
          </a:p>
          <a:p>
            <a:pPr lvl="1"/>
            <a:r>
              <a:rPr lang="pl-PL" sz="2800" dirty="0" smtClean="0"/>
              <a:t>Europejskie postępowanie w sprawie drobnych roszczeń jest dostępne stronom jako alternatywa dla istniejących postępowań przewidzianych w prawie państw członkowskich.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Europejski nakaz zapłaty jest uznawany i wykonywany w innych państwach członkowskich bez potrzeby stwierdzania wykonalności i bez możliwości sprzeciwienia się jego uznaniu. </a:t>
            </a:r>
          </a:p>
          <a:p>
            <a:r>
              <a:rPr lang="pl-PL" dirty="0" smtClean="0"/>
              <a:t>Postępowanie wykonawcze podlega prawu państwa członkowskiego wykonania, w którym wnioskowano o wykonanie europejskiego nakazu zapłaty.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Europejski nakaz zapłaty może zostać doręczony pozwanemu zgodnie z prawem krajowym państwa, w którym ma nastąpić doręczenie. </a:t>
            </a:r>
          </a:p>
          <a:p>
            <a:endParaRPr lang="pl-PL" dirty="0" smtClean="0"/>
          </a:p>
          <a:p>
            <a:r>
              <a:rPr lang="pl-PL" dirty="0" smtClean="0"/>
              <a:t>Rozporządzenie określa minimalne standardy proceduralne dotyczące doręczenia nakazu za potwierdzeniem lub bez potwierdzenia odbioru przez pozwanego.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Doręczenia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Doręczenie za potwierdzeniem odbioru:</a:t>
            </a:r>
          </a:p>
          <a:p>
            <a:r>
              <a:rPr lang="pl-PL" dirty="0" smtClean="0"/>
              <a:t>doręczenie osobiste: potwierdzone podpisanym przez pozwanego poświadczeniem odbioru, zawierającym datę odbioru,</a:t>
            </a:r>
          </a:p>
          <a:p>
            <a:r>
              <a:rPr lang="pl-PL" dirty="0" smtClean="0"/>
              <a:t>doręczenie osobiste: potwierdzone dokumentem podpisanym przez właściwą osobę, która dokonała doręczenia, stwierdzającym, że pozwany otrzymał dokument lub bezpodstawnie odmówił jego przyjęcia, zawierającym datę doręczenia,</a:t>
            </a:r>
          </a:p>
          <a:p>
            <a:r>
              <a:rPr lang="pl-PL" dirty="0" smtClean="0"/>
              <a:t>doręczenie drogą pocztową lub elektroniczną, taką jak faks lub poczta elektroniczna, za podpisanym i zwróconym przez pozwanego poświadczeniem odbioru zawierającym datę odbioru.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Doręczenie bez potwierdzenia odbioru:</a:t>
            </a:r>
          </a:p>
          <a:p>
            <a:r>
              <a:rPr lang="pl-PL" dirty="0" smtClean="0"/>
              <a:t>doręczenie osobiste: na prywatny adres pozwanego osobie zamieszkałej z pozwanym w tym samym gospodarstwie domowym lub tam zatrudnionej,</a:t>
            </a:r>
          </a:p>
          <a:p>
            <a:r>
              <a:rPr lang="pl-PL" dirty="0" smtClean="0"/>
              <a:t>doręczenie osobiste: w przypadku pozwanego prowadzącego działalność gospodarczą lub osoby prawnej, w lokalu przedsiębiorstwa pozwanego osobie zatrudnionej przez pozwanego,</a:t>
            </a:r>
          </a:p>
          <a:p>
            <a:r>
              <a:rPr lang="pl-PL" dirty="0" smtClean="0"/>
              <a:t>złożenie nakazu w skrzynce pocztowej pozwanego,</a:t>
            </a:r>
          </a:p>
          <a:p>
            <a:r>
              <a:rPr lang="pl-PL" dirty="0" smtClean="0"/>
              <a:t>złożenie nakazu w urzędzie pocztowym lub w siedzibie właściwego organu władzy publicznej, za pisemnym powiadomieniem o takim złożeniu pozostawionym w skrzynce pocztowej pozwanego, z wyraźnym określeniem charakteru dokumentu,</a:t>
            </a:r>
          </a:p>
          <a:p>
            <a:r>
              <a:rPr lang="pl-PL" dirty="0" smtClean="0"/>
              <a:t>drogą elektroniczną, za automatycznym potwierdzeniem dostarczenia pod warunkiem, że pozwany uprzednio wyraźnie zgodził się na taki sposób doręczania.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Pozwany może wnieść do sądu wydania sprzeciw od europejskiego nakazu zapłaty. </a:t>
            </a:r>
          </a:p>
          <a:p>
            <a:r>
              <a:rPr lang="pl-PL" dirty="0" smtClean="0"/>
              <a:t>Sprzeciw musi zostać wysłany </a:t>
            </a:r>
            <a:r>
              <a:rPr lang="pl-PL" b="1" dirty="0" smtClean="0"/>
              <a:t>w terminie 30 dni od doręczenia nakazu pozwanemu. </a:t>
            </a:r>
          </a:p>
          <a:p>
            <a:r>
              <a:rPr lang="pl-PL" dirty="0" smtClean="0"/>
              <a:t>Sprzeciw można wnieść przy użyciu formularza, określonego w załączniku VI (formularz F), który jest doręczany pozwanemu wraz z europejskim nakazem zapłaty. </a:t>
            </a:r>
          </a:p>
          <a:p>
            <a:r>
              <a:rPr lang="pl-PL" dirty="0" smtClean="0"/>
              <a:t>W sprzeciwie pozwany wskazuje, że kwestionuje roszczenie, bez konieczności precyzowania powodów.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Sprzeciw od europejskiego nakazu zapłaty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 przypadku wniesienia sprzeciwu dalsze postępowanie odbywa się przed właściwymi sądami w państwie członkowskim wydania zgodnie z przepisami regulującymi zwykłe postępowanie cywilne, chyba że powód wyraźnie zażądał w takim przypadku zakończenia postępowania.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Rozporządzenie uprawnia pozwanego do złożenia przed właściwym sądem </a:t>
            </a:r>
            <a:r>
              <a:rPr lang="pl-PL" b="1" dirty="0" smtClean="0"/>
              <a:t>wniosku o ponowne zbadanie europejskiego nakazu zapłaty </a:t>
            </a:r>
            <a:r>
              <a:rPr lang="pl-PL" dirty="0" smtClean="0"/>
              <a:t>po upływie 30-dniowego terminu do wniesienia sprzeciwu pod warunkiem, że:</a:t>
            </a:r>
          </a:p>
          <a:p>
            <a:r>
              <a:rPr lang="pl-PL" dirty="0" smtClean="0"/>
              <a:t>- nakaz zapłaty doręczono bez poświadczenia odbioru przez pozwanego oraz doręczenie nie nastąpiło w odpowiednim czasie umożliwiającym mu przygotowanie się do obrony,</a:t>
            </a:r>
          </a:p>
          <a:p>
            <a:r>
              <a:rPr lang="pl-PL" dirty="0" smtClean="0"/>
              <a:t>- pozwany nie miał możliwości sprzeciwienia się roszczeniu z powodu siły wyższej lub z powodu nadzwyczajnych okoliczności,</a:t>
            </a:r>
          </a:p>
          <a:p>
            <a:r>
              <a:rPr lang="pl-PL" dirty="0" smtClean="0"/>
              <a:t>- wydanie nakazu zapłaty było błędne.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Jeżeli sąd odrzuci wniosek pozwanego, europejski nakaz zapłaty pozostaje w mocy. </a:t>
            </a:r>
          </a:p>
          <a:p>
            <a:r>
              <a:rPr lang="pl-PL" dirty="0" smtClean="0"/>
              <a:t>Jeżeli sąd uzna, że ponowne zbadanie nakazu jest uzasadnione, europejski nakaz zapłaty traci moc.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 wniosek pozwanego sąd właściwy w państwie członkowskim wykonania odmawia wykonania, jeżeli europejskiego nakazu zapłaty nie można pogodzić z wcześniejszym orzeczeniem lub nakazem wydanym w jednym z państw członkowskich albo w państwie trzecim, pod warunkiem że: orzeczenie to zostało wydane w odniesieniu do tego samego przedmiotu sporu i dotyczy tych samych stron oraz spełnia warunki niezbędne do uznania go w państwie członkowskim wykonania.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transgraniczne</a:t>
            </a:r>
            <a:r>
              <a:rPr lang="pl-PL" dirty="0" smtClean="0"/>
              <a:t> sprawy cywilne i gospodarcze bez względu na rodzaj sądu lub trybunału, w przypadku gdy wartość przedmiotu sporu, </a:t>
            </a:r>
            <a:r>
              <a:rPr lang="pl-PL" u="sng" dirty="0" smtClean="0"/>
              <a:t>z wyłączeniem wszystkich odsetek, wydatków i nakładów</a:t>
            </a:r>
            <a:r>
              <a:rPr lang="pl-PL" dirty="0" smtClean="0"/>
              <a:t>, </a:t>
            </a:r>
            <a:r>
              <a:rPr lang="pl-PL" b="1" dirty="0" smtClean="0"/>
              <a:t>nie przekracza 2 000 EUR </a:t>
            </a:r>
            <a:r>
              <a:rPr lang="pl-PL" dirty="0" smtClean="0"/>
              <a:t>w momencie wpłynięcia formularza pozwu do właściwego sądu lub trybunału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zastosowania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Rozporządzenie nie ma zastosowania w szczególności do spraw podatkowych, celnych lub administracyjnych ani dotyczących odpowiedzialności państwa za działania i zaniechania w wykonywaniu władzy publicznej („acta </a:t>
            </a:r>
            <a:r>
              <a:rPr lang="pl-PL" dirty="0" err="1" smtClean="0"/>
              <a:t>iure</a:t>
            </a:r>
            <a:r>
              <a:rPr lang="pl-PL" dirty="0" smtClean="0"/>
              <a:t> </a:t>
            </a:r>
            <a:r>
              <a:rPr lang="pl-PL" dirty="0" err="1" smtClean="0"/>
              <a:t>imperii</a:t>
            </a:r>
            <a:r>
              <a:rPr lang="pl-PL" dirty="0" smtClean="0"/>
              <a:t>”).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Wyłączenie stosowania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a)stanu cywilnego, zdolności prawnej i zdolności do czynności prawnych oraz przedstawicielstwa ustawowego osób fizycznych;</a:t>
            </a:r>
          </a:p>
          <a:p>
            <a:r>
              <a:rPr lang="pl-PL" dirty="0" smtClean="0"/>
              <a:t>b)praw majątkowych wynikających ze stosunków małżeńskich, testamentów i dziedziczenia oraz obowiązków alimentacyjnych;</a:t>
            </a:r>
          </a:p>
          <a:p>
            <a:r>
              <a:rPr lang="pl-PL" dirty="0" smtClean="0"/>
              <a:t>c)postępowań upadłościowych, postępowań związanych z likwidacją niewypłacalnych spółek lub innych osób prawnych, postępowań układowych oraz innych analogicznych postępowań;</a:t>
            </a:r>
          </a:p>
          <a:p>
            <a:r>
              <a:rPr lang="pl-PL" dirty="0" smtClean="0"/>
              <a:t>d)ubezpieczeń społecznych;</a:t>
            </a:r>
          </a:p>
          <a:p>
            <a:r>
              <a:rPr lang="pl-PL" dirty="0" smtClean="0"/>
              <a:t>e)sądownictwa polubownego;</a:t>
            </a:r>
          </a:p>
          <a:p>
            <a:r>
              <a:rPr lang="pl-PL" dirty="0" smtClean="0"/>
              <a:t>f)prawa pracy;</a:t>
            </a:r>
          </a:p>
          <a:p>
            <a:r>
              <a:rPr lang="pl-PL" dirty="0" smtClean="0"/>
              <a:t>g)najmu lub dzierżawy nieruchomości, z wyłączeniem powództw dotyczących roszczeń pieniężnych; lub</a:t>
            </a:r>
          </a:p>
          <a:p>
            <a:r>
              <a:rPr lang="pl-PL" dirty="0" smtClean="0"/>
              <a:t>h)naruszenia prywatności i dóbr osobistych, w tym zniesławienia.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Rozporządzenie nie ma zastosowania do spraw dotyczących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Procedura jest opcjonalna i uzupełnia możliwości oferowane przez prawo państw członkowskich. </a:t>
            </a:r>
          </a:p>
          <a:p>
            <a:r>
              <a:rPr lang="pl-PL" sz="3200" dirty="0" smtClean="0"/>
              <a:t>Procedura ma zastosowanie od 1 stycznia 2009 r. we wszystkich państwach członkowskich Unii Europejskiej z wyjątkiem Danii.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terytorialny 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przez sprawę </a:t>
            </a:r>
            <a:r>
              <a:rPr lang="pl-PL" dirty="0" err="1" smtClean="0"/>
              <a:t>transgraniczną</a:t>
            </a:r>
            <a:r>
              <a:rPr lang="pl-PL" dirty="0" smtClean="0"/>
              <a:t> rozumie się sprawę, w której </a:t>
            </a:r>
            <a:r>
              <a:rPr lang="pl-PL" b="1" dirty="0" smtClean="0"/>
              <a:t>przynajmniej jedna ze stron ma miejsce zamieszkania lub miejsce zwykłego pobytu w państwie członkowskim innym niż państwo członkowskie sądu lub trybunału rozpatrującego sprawę</a:t>
            </a:r>
            <a:r>
              <a:rPr lang="pl-PL" dirty="0" smtClean="0"/>
              <a:t>.</a:t>
            </a:r>
          </a:p>
          <a:p>
            <a:r>
              <a:rPr lang="pl-PL" dirty="0" smtClean="0"/>
              <a:t> Miejsce zamieszkania ustala się zgodnie z art. 59 i 60 rozporządzenia Rady (WE) nr 44/2001.</a:t>
            </a:r>
          </a:p>
          <a:p>
            <a:r>
              <a:rPr lang="pl-PL" dirty="0" smtClean="0"/>
              <a:t>Odpowiednim momentem dla rozstrzygnięcia, czy sprawa ma charakter </a:t>
            </a:r>
            <a:r>
              <a:rPr lang="pl-PL" dirty="0" err="1" smtClean="0"/>
              <a:t>transgraniczny</a:t>
            </a:r>
            <a:r>
              <a:rPr lang="pl-PL" dirty="0" smtClean="0"/>
              <a:t>, jest </a:t>
            </a:r>
            <a:r>
              <a:rPr lang="pl-PL" b="1" dirty="0" smtClean="0"/>
              <a:t>data wpłynięcia formularza pozwu do właściwego sądu lub trybunału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Sprawa </a:t>
            </a:r>
            <a:r>
              <a:rPr lang="pl-PL" dirty="0" err="1" smtClean="0"/>
              <a:t>transgraniczna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Powód wszczyna europejskie postępowanie w sprawie drobnych roszczeń, wypełniając </a:t>
            </a:r>
            <a:r>
              <a:rPr lang="pl-PL" b="1" dirty="0" smtClean="0"/>
              <a:t>formularz pozwu A </a:t>
            </a:r>
            <a:r>
              <a:rPr lang="pl-PL" dirty="0" smtClean="0"/>
              <a:t>zawarty w załączniku A i składając go we właściwym sądzie lub trybunale bezpośrednio, za pośrednictwem poczty lub innych środków komunikacji, takich jak faks lub poczta elektroniczna, akceptowanych przez państwo członkowskie, w którym wszczyna się postępowanie.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Wszczęcie postępowania</a:t>
            </a:r>
            <a:endParaRPr lang="pl-PL" dirty="0"/>
          </a:p>
        </p:txBody>
      </p:sp>
    </p:spTree>
  </p:cSld>
  <p:clrMapOvr>
    <a:masterClrMapping/>
  </p:clrMapOvr>
  <p:transition spd="slow">
    <p:wip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zarny krawat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1452</Words>
  <Application>Microsoft Office PowerPoint</Application>
  <PresentationFormat>Pokaz na ekranie (4:3)</PresentationFormat>
  <Paragraphs>115</Paragraphs>
  <Slides>38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38</vt:i4>
      </vt:variant>
    </vt:vector>
  </HeadingPairs>
  <TitlesOfParts>
    <vt:vector size="40" baseType="lpstr">
      <vt:lpstr>Projekt niestandardowy</vt:lpstr>
      <vt:lpstr>Hol</vt:lpstr>
      <vt:lpstr>Europejskie postępowania w sprawach transgranicznych  </vt:lpstr>
      <vt:lpstr>Prezentacja programu PowerPoint</vt:lpstr>
      <vt:lpstr>Prezentacja programu PowerPoint</vt:lpstr>
      <vt:lpstr>Zakres zastosowania</vt:lpstr>
      <vt:lpstr>Wyłączenie stosowania</vt:lpstr>
      <vt:lpstr>Rozporządzenie nie ma zastosowania do spraw dotyczących</vt:lpstr>
      <vt:lpstr>Zakres terytorialny </vt:lpstr>
      <vt:lpstr>Sprawa transgraniczna</vt:lpstr>
      <vt:lpstr>Wszczęcie postępowania</vt:lpstr>
      <vt:lpstr>Język i tłumaczenia</vt:lpstr>
      <vt:lpstr>Prezentacja programu PowerPoint</vt:lpstr>
      <vt:lpstr>Prezentacja programu PowerPoint</vt:lpstr>
      <vt:lpstr>Uzupełnienie pozwu</vt:lpstr>
      <vt:lpstr>Zawiadomienie  pozwanego</vt:lpstr>
      <vt:lpstr>Odpowiedź pozwanego</vt:lpstr>
      <vt:lpstr>Orzeczenie sądu</vt:lpstr>
      <vt:lpstr>Prezentacja programu PowerPoint</vt:lpstr>
      <vt:lpstr>Wykonanie orzeczenia</vt:lpstr>
      <vt:lpstr>Prezentacja programu PowerPoint</vt:lpstr>
      <vt:lpstr> Odmowa wykonania orzeczenia i możliwość odwołania  </vt:lpstr>
      <vt:lpstr>Prezentacja programu PowerPoint</vt:lpstr>
      <vt:lpstr> </vt:lpstr>
      <vt:lpstr>Zakres zastosowania</vt:lpstr>
      <vt:lpstr>Prezentacja programu PowerPoint</vt:lpstr>
      <vt:lpstr>Rozporządzenie nie ma również zastosowania do spraw dotyczących: </vt:lpstr>
      <vt:lpstr>Składanie pozwu o wydanie europejskiego nakazu zapłaty</vt:lpstr>
      <vt:lpstr>Prezentacja programu PowerPoint</vt:lpstr>
      <vt:lpstr>Prezentacja programu PowerPoint</vt:lpstr>
      <vt:lpstr>Wydanie europejskiego nakazu zapłaty</vt:lpstr>
      <vt:lpstr>Prezentacja programu PowerPoint</vt:lpstr>
      <vt:lpstr>Doręczenia</vt:lpstr>
      <vt:lpstr>Prezentacja programu PowerPoint</vt:lpstr>
      <vt:lpstr>Prezentacja programu PowerPoint</vt:lpstr>
      <vt:lpstr>Sprzeciw od europejskiego nakazu zapłaty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Droga Sądowa</dc:title>
  <dc:creator>Paweł</dc:creator>
  <cp:lastModifiedBy>Pawel</cp:lastModifiedBy>
  <cp:revision>64</cp:revision>
  <dcterms:created xsi:type="dcterms:W3CDTF">2013-10-04T12:36:53Z</dcterms:created>
  <dcterms:modified xsi:type="dcterms:W3CDTF">2016-05-10T21:58:07Z</dcterms:modified>
</cp:coreProperties>
</file>