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0" r:id="rId2"/>
  </p:sld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76" r:id="rId20"/>
    <p:sldId id="316" r:id="rId21"/>
    <p:sldId id="317" r:id="rId22"/>
    <p:sldId id="318" r:id="rId23"/>
    <p:sldId id="319" r:id="rId24"/>
    <p:sldId id="320" r:id="rId25"/>
    <p:sldId id="282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5" r:id="rId40"/>
    <p:sldId id="271" r:id="rId41"/>
    <p:sldId id="272" r:id="rId42"/>
    <p:sldId id="273" r:id="rId43"/>
    <p:sldId id="274" r:id="rId44"/>
    <p:sldId id="277" r:id="rId45"/>
    <p:sldId id="278" r:id="rId46"/>
    <p:sldId id="279" r:id="rId47"/>
    <p:sldId id="280" r:id="rId48"/>
    <p:sldId id="283" r:id="rId49"/>
    <p:sldId id="284" r:id="rId50"/>
    <p:sldId id="296" r:id="rId51"/>
    <p:sldId id="297" r:id="rId52"/>
    <p:sldId id="298" r:id="rId53"/>
    <p:sldId id="299" r:id="rId54"/>
    <p:sldId id="281" r:id="rId5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BBF43-D051-4F71-9E05-CD27003964E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BFF83F-9A5D-41D3-9079-83C673F94E9B}">
      <dgm:prSet phldrT="[Tekst]"/>
      <dgm:spPr/>
      <dgm:t>
        <a:bodyPr/>
        <a:lstStyle/>
        <a:p>
          <a:pPr algn="just"/>
          <a:r>
            <a:rPr lang="pl-PL" b="1" dirty="0"/>
            <a:t>REWOLUCJA PRZEMYSŁOWA</a:t>
          </a:r>
        </a:p>
        <a:p>
          <a:pPr algn="just"/>
          <a:r>
            <a:rPr lang="pl-PL" dirty="0"/>
            <a:t>XVIII/XIX W. -&gt; WYNALAZKI TECHNICZNE (MASZYNA PAROWA), ODKRYCIA W DZIEDZINIE CHEMII, FIZYKI, NOWE SUROWCE, TECHNOLOGIE PRODUKCJI</a:t>
          </a:r>
        </a:p>
        <a:p>
          <a:pPr algn="just"/>
          <a:r>
            <a:rPr lang="pl-PL" dirty="0"/>
            <a:t>MECHANICZNA PRODUKCJA FABRYCZNA</a:t>
          </a:r>
        </a:p>
      </dgm:t>
    </dgm:pt>
    <dgm:pt modelId="{6652E19E-608C-46EA-8FA5-254A315B4C72}" type="parTrans" cxnId="{533B92BB-95E1-4C68-A887-2F8847373954}">
      <dgm:prSet/>
      <dgm:spPr/>
      <dgm:t>
        <a:bodyPr/>
        <a:lstStyle/>
        <a:p>
          <a:endParaRPr lang="pl-PL"/>
        </a:p>
      </dgm:t>
    </dgm:pt>
    <dgm:pt modelId="{64707BD4-6436-4009-9D22-8CE061FA1B94}" type="sibTrans" cxnId="{533B92BB-95E1-4C68-A887-2F8847373954}">
      <dgm:prSet/>
      <dgm:spPr/>
      <dgm:t>
        <a:bodyPr/>
        <a:lstStyle/>
        <a:p>
          <a:endParaRPr lang="pl-PL"/>
        </a:p>
      </dgm:t>
    </dgm:pt>
    <dgm:pt modelId="{7244D57A-2101-471E-ADE4-1B6DA903678C}">
      <dgm:prSet phldrT="[Tekst]"/>
      <dgm:spPr/>
      <dgm:t>
        <a:bodyPr/>
        <a:lstStyle/>
        <a:p>
          <a:r>
            <a:rPr lang="pl-PL" b="1" dirty="0"/>
            <a:t>PRZEMIANY TECHNICZNE, EKONOMICZNE I SPOŁECZNE</a:t>
          </a:r>
        </a:p>
        <a:p>
          <a:r>
            <a:rPr lang="pl-PL" dirty="0"/>
            <a:t>SPOŁECZEŃSTWO FEUDALNE-&gt;SPOŁECZEŃSTWO KAPITALISTYCZNE</a:t>
          </a:r>
        </a:p>
        <a:p>
          <a:r>
            <a:rPr lang="pl-PL" dirty="0"/>
            <a:t>INDUSTRIALIZACJA, ZNIESIENIE PAŃSZCZYZNY, MIGRACJA ZE WSI DO MIAST, CZYLI NAPŁYW SIŁY ROBOCZEJ DO FABRYK</a:t>
          </a:r>
        </a:p>
      </dgm:t>
    </dgm:pt>
    <dgm:pt modelId="{A8E3BA6B-9FE9-4B11-BE8F-A5E37CF6302E}" type="parTrans" cxnId="{6E415A1F-3648-46D4-980A-940A7FA09E73}">
      <dgm:prSet/>
      <dgm:spPr/>
      <dgm:t>
        <a:bodyPr/>
        <a:lstStyle/>
        <a:p>
          <a:endParaRPr lang="pl-PL"/>
        </a:p>
      </dgm:t>
    </dgm:pt>
    <dgm:pt modelId="{7CF3566F-BF58-4E0C-9D0F-283A80971F23}" type="sibTrans" cxnId="{6E415A1F-3648-46D4-980A-940A7FA09E73}">
      <dgm:prSet/>
      <dgm:spPr/>
      <dgm:t>
        <a:bodyPr/>
        <a:lstStyle/>
        <a:p>
          <a:endParaRPr lang="pl-PL"/>
        </a:p>
      </dgm:t>
    </dgm:pt>
    <dgm:pt modelId="{B00700EA-DE41-4B4C-B1A2-ABED7C700EBC}">
      <dgm:prSet phldrT="[Tekst]"/>
      <dgm:spPr/>
      <dgm:t>
        <a:bodyPr/>
        <a:lstStyle/>
        <a:p>
          <a:r>
            <a:rPr lang="pl-PL" b="1" dirty="0"/>
            <a:t>ROZWÓJ GOSPODARKI</a:t>
          </a:r>
        </a:p>
        <a:p>
          <a:r>
            <a:rPr lang="pl-PL" dirty="0"/>
            <a:t>KONCENTRACJA PRODUKCJI, POWSTAWANIE DUŻYCH PRZEDSIĘBIORSTW-&gt; FABRYKI MIAŁY DUŻE ZAPOTRZEBOWANIE NA PRACOWNIKÓW</a:t>
          </a:r>
        </a:p>
      </dgm:t>
    </dgm:pt>
    <dgm:pt modelId="{3EA24539-DF2D-4529-A8CB-C3E359FFB99E}" type="parTrans" cxnId="{0F97E092-0DB7-4345-ACF4-E99191AE1DAE}">
      <dgm:prSet/>
      <dgm:spPr/>
      <dgm:t>
        <a:bodyPr/>
        <a:lstStyle/>
        <a:p>
          <a:endParaRPr lang="pl-PL"/>
        </a:p>
      </dgm:t>
    </dgm:pt>
    <dgm:pt modelId="{D7738F4B-FA25-409B-9768-0195E3345801}" type="sibTrans" cxnId="{0F97E092-0DB7-4345-ACF4-E99191AE1DAE}">
      <dgm:prSet/>
      <dgm:spPr/>
      <dgm:t>
        <a:bodyPr/>
        <a:lstStyle/>
        <a:p>
          <a:endParaRPr lang="pl-PL"/>
        </a:p>
      </dgm:t>
    </dgm:pt>
    <dgm:pt modelId="{A7629779-6250-429A-AA68-E2ABBD7941A7}">
      <dgm:prSet/>
      <dgm:spPr/>
      <dgm:t>
        <a:bodyPr/>
        <a:lstStyle/>
        <a:p>
          <a:r>
            <a:rPr lang="pl-PL" b="1" dirty="0"/>
            <a:t>NOWE PROBLEMY ORGANIZACYJNE</a:t>
          </a:r>
        </a:p>
        <a:p>
          <a:r>
            <a:rPr lang="pl-PL" dirty="0"/>
            <a:t>ZAINTERESOWANIE SIĘ KWESTIAMI PRACY, ORGANIZACJI, KIEROWANIA I OPARCIE ICH NA NAUKOWYCH PODSTAWACH</a:t>
          </a:r>
        </a:p>
        <a:p>
          <a:r>
            <a:rPr lang="pl-PL" dirty="0"/>
            <a:t>WYKORZYSTANIE ROZWOJU NAUKI DO WPROWADZENIA NOWYCH METOD BADAWCZYCH NAD PROCESAMI PRACY (NP. POMIAR CZASU PRACY)</a:t>
          </a:r>
        </a:p>
      </dgm:t>
    </dgm:pt>
    <dgm:pt modelId="{C48628F0-B683-4494-92A2-3F78DEABB823}" type="parTrans" cxnId="{C67CE192-8496-4618-8680-36087C8BF4DF}">
      <dgm:prSet/>
      <dgm:spPr/>
      <dgm:t>
        <a:bodyPr/>
        <a:lstStyle/>
        <a:p>
          <a:endParaRPr lang="pl-PL"/>
        </a:p>
      </dgm:t>
    </dgm:pt>
    <dgm:pt modelId="{DA9A082F-1683-483C-B719-3026F6C0C368}" type="sibTrans" cxnId="{C67CE192-8496-4618-8680-36087C8BF4DF}">
      <dgm:prSet/>
      <dgm:spPr/>
      <dgm:t>
        <a:bodyPr/>
        <a:lstStyle/>
        <a:p>
          <a:endParaRPr lang="pl-PL"/>
        </a:p>
      </dgm:t>
    </dgm:pt>
    <dgm:pt modelId="{1BD90F34-5E83-41D5-9E68-1DCEE4AF1767}">
      <dgm:prSet/>
      <dgm:spPr/>
      <dgm:t>
        <a:bodyPr/>
        <a:lstStyle/>
        <a:p>
          <a:pPr algn="just"/>
          <a:r>
            <a:rPr lang="pl-PL" dirty="0"/>
            <a:t>GOSPODARKA OPARTA NA ROLNICTWIE, WARSZTATACH RZEMIEŚLNICZYCH </a:t>
          </a:r>
        </a:p>
        <a:p>
          <a:pPr algn="just"/>
          <a:r>
            <a:rPr lang="pl-PL" dirty="0"/>
            <a:t>TRADYCYJNE FORMY ORGANIZACYJNE</a:t>
          </a:r>
        </a:p>
        <a:p>
          <a:pPr algn="just"/>
          <a:r>
            <a:rPr lang="pl-PL" dirty="0"/>
            <a:t>METODY PRACY PRZEKAZYWANE Z POKOLENIA NA POKOLENIE, POWOLNA EWOLUCJA</a:t>
          </a:r>
        </a:p>
      </dgm:t>
    </dgm:pt>
    <dgm:pt modelId="{5213E0F7-9C19-411D-9D32-89CFFB75D070}" type="parTrans" cxnId="{624EE617-3E4A-4C3C-8E07-3186EC41193E}">
      <dgm:prSet/>
      <dgm:spPr/>
      <dgm:t>
        <a:bodyPr/>
        <a:lstStyle/>
        <a:p>
          <a:endParaRPr lang="pl-PL"/>
        </a:p>
      </dgm:t>
    </dgm:pt>
    <dgm:pt modelId="{715A335F-6073-4E14-B52B-EE4307CBA582}" type="sibTrans" cxnId="{624EE617-3E4A-4C3C-8E07-3186EC41193E}">
      <dgm:prSet/>
      <dgm:spPr/>
      <dgm:t>
        <a:bodyPr/>
        <a:lstStyle/>
        <a:p>
          <a:endParaRPr lang="pl-PL"/>
        </a:p>
      </dgm:t>
    </dgm:pt>
    <dgm:pt modelId="{5EA36714-8E98-409D-9620-769425937BB5}" type="pres">
      <dgm:prSet presAssocID="{33CBBF43-D051-4F71-9E05-CD27003964EC}" presName="outerComposite" presStyleCnt="0">
        <dgm:presLayoutVars>
          <dgm:chMax val="5"/>
          <dgm:dir/>
          <dgm:resizeHandles val="exact"/>
        </dgm:presLayoutVars>
      </dgm:prSet>
      <dgm:spPr/>
    </dgm:pt>
    <dgm:pt modelId="{2318A77C-3258-4491-B811-360FE0699752}" type="pres">
      <dgm:prSet presAssocID="{33CBBF43-D051-4F71-9E05-CD27003964EC}" presName="dummyMaxCanvas" presStyleCnt="0">
        <dgm:presLayoutVars/>
      </dgm:prSet>
      <dgm:spPr/>
    </dgm:pt>
    <dgm:pt modelId="{A24AB5A7-C668-4BC7-92FA-DE70456A6EE2}" type="pres">
      <dgm:prSet presAssocID="{33CBBF43-D051-4F71-9E05-CD27003964EC}" presName="FiveNodes_1" presStyleLbl="node1" presStyleIdx="0" presStyleCnt="5" custScaleX="129870" custLinFactNeighborX="14603" custLinFactNeighborY="2646">
        <dgm:presLayoutVars>
          <dgm:bulletEnabled val="1"/>
        </dgm:presLayoutVars>
      </dgm:prSet>
      <dgm:spPr/>
    </dgm:pt>
    <dgm:pt modelId="{BFC5CAFC-CCB3-4BF9-84C8-2770B3232C92}" type="pres">
      <dgm:prSet presAssocID="{33CBBF43-D051-4F71-9E05-CD27003964EC}" presName="FiveNodes_2" presStyleLbl="node1" presStyleIdx="1" presStyleCnt="5" custScaleX="129870" custLinFactNeighborX="7135" custLinFactNeighborY="-5291">
        <dgm:presLayoutVars>
          <dgm:bulletEnabled val="1"/>
        </dgm:presLayoutVars>
      </dgm:prSet>
      <dgm:spPr/>
    </dgm:pt>
    <dgm:pt modelId="{C0BFE6C1-4ECF-4F53-84A2-0A4EF20FE445}" type="pres">
      <dgm:prSet presAssocID="{33CBBF43-D051-4F71-9E05-CD27003964EC}" presName="FiveNodes_3" presStyleLbl="node1" presStyleIdx="2" presStyleCnt="5" custScaleX="129870" custLinFactNeighborX="-14935" custLinFactNeighborY="-15873">
        <dgm:presLayoutVars>
          <dgm:bulletEnabled val="1"/>
        </dgm:presLayoutVars>
      </dgm:prSet>
      <dgm:spPr/>
    </dgm:pt>
    <dgm:pt modelId="{DAD2D143-E9FF-4EFE-B469-D74BD28092FA}" type="pres">
      <dgm:prSet presAssocID="{33CBBF43-D051-4F71-9E05-CD27003964EC}" presName="FiveNodes_4" presStyleLbl="node1" presStyleIdx="3" presStyleCnt="5" custScaleX="129870" custLinFactNeighborX="-22403" custLinFactNeighborY="-26455">
        <dgm:presLayoutVars>
          <dgm:bulletEnabled val="1"/>
        </dgm:presLayoutVars>
      </dgm:prSet>
      <dgm:spPr/>
    </dgm:pt>
    <dgm:pt modelId="{428A989E-1BA9-4B1B-9A5E-BC534D7B9651}" type="pres">
      <dgm:prSet presAssocID="{33CBBF43-D051-4F71-9E05-CD27003964EC}" presName="FiveNodes_5" presStyleLbl="node1" presStyleIdx="4" presStyleCnt="5" custScaleX="129870" custScaleY="110583" custLinFactNeighborX="-29870" custLinFactNeighborY="-33069">
        <dgm:presLayoutVars>
          <dgm:bulletEnabled val="1"/>
        </dgm:presLayoutVars>
      </dgm:prSet>
      <dgm:spPr/>
    </dgm:pt>
    <dgm:pt modelId="{25157BF6-A5E1-4C00-BBB4-03A1BE75D4C5}" type="pres">
      <dgm:prSet presAssocID="{33CBBF43-D051-4F71-9E05-CD27003964EC}" presName="FiveConn_1-2" presStyleLbl="fgAccFollowNode1" presStyleIdx="0" presStyleCnt="4" custLinFactX="179609" custLinFactNeighborX="200000" custLinFactNeighborY="4070">
        <dgm:presLayoutVars>
          <dgm:bulletEnabled val="1"/>
        </dgm:presLayoutVars>
      </dgm:prSet>
      <dgm:spPr/>
    </dgm:pt>
    <dgm:pt modelId="{58F7561F-4071-4862-AF77-014212959C34}" type="pres">
      <dgm:prSet presAssocID="{33CBBF43-D051-4F71-9E05-CD27003964EC}" presName="FiveConn_2-3" presStyleLbl="fgAccFollowNode1" presStyleIdx="1" presStyleCnt="4" custLinFactX="100000" custLinFactNeighborX="176638" custLinFactNeighborY="-14245">
        <dgm:presLayoutVars>
          <dgm:bulletEnabled val="1"/>
        </dgm:presLayoutVars>
      </dgm:prSet>
      <dgm:spPr/>
    </dgm:pt>
    <dgm:pt modelId="{62D25F7F-E5A4-413E-A53D-C067DBBE35A0}" type="pres">
      <dgm:prSet presAssocID="{33CBBF43-D051-4F71-9E05-CD27003964EC}" presName="FiveConn_3-4" presStyleLbl="fgAccFollowNode1" presStyleIdx="2" presStyleCnt="4" custLinFactX="73667" custLinFactNeighborX="100000" custLinFactNeighborY="-30525">
        <dgm:presLayoutVars>
          <dgm:bulletEnabled val="1"/>
        </dgm:presLayoutVars>
      </dgm:prSet>
      <dgm:spPr/>
    </dgm:pt>
    <dgm:pt modelId="{4818E8FC-70E6-4C91-BB08-A2696FFF7A11}" type="pres">
      <dgm:prSet presAssocID="{33CBBF43-D051-4F71-9E05-CD27003964EC}" presName="FiveConn_4-5" presStyleLbl="fgAccFollowNode1" presStyleIdx="3" presStyleCnt="4" custLinFactNeighborX="70696" custLinFactNeighborY="-46805">
        <dgm:presLayoutVars>
          <dgm:bulletEnabled val="1"/>
        </dgm:presLayoutVars>
      </dgm:prSet>
      <dgm:spPr/>
    </dgm:pt>
    <dgm:pt modelId="{E2ACE27C-9EC3-40F5-BD44-3ABA75C9388A}" type="pres">
      <dgm:prSet presAssocID="{33CBBF43-D051-4F71-9E05-CD27003964EC}" presName="FiveNodes_1_text" presStyleLbl="node1" presStyleIdx="4" presStyleCnt="5">
        <dgm:presLayoutVars>
          <dgm:bulletEnabled val="1"/>
        </dgm:presLayoutVars>
      </dgm:prSet>
      <dgm:spPr/>
    </dgm:pt>
    <dgm:pt modelId="{7E563B42-943D-4737-BD90-9EEF2592B697}" type="pres">
      <dgm:prSet presAssocID="{33CBBF43-D051-4F71-9E05-CD27003964EC}" presName="FiveNodes_2_text" presStyleLbl="node1" presStyleIdx="4" presStyleCnt="5">
        <dgm:presLayoutVars>
          <dgm:bulletEnabled val="1"/>
        </dgm:presLayoutVars>
      </dgm:prSet>
      <dgm:spPr/>
    </dgm:pt>
    <dgm:pt modelId="{A68D0278-59D5-4022-85A0-53ECFA7B6AC4}" type="pres">
      <dgm:prSet presAssocID="{33CBBF43-D051-4F71-9E05-CD27003964EC}" presName="FiveNodes_3_text" presStyleLbl="node1" presStyleIdx="4" presStyleCnt="5">
        <dgm:presLayoutVars>
          <dgm:bulletEnabled val="1"/>
        </dgm:presLayoutVars>
      </dgm:prSet>
      <dgm:spPr/>
    </dgm:pt>
    <dgm:pt modelId="{47B246E2-5668-4924-B0D0-E922F5B830FC}" type="pres">
      <dgm:prSet presAssocID="{33CBBF43-D051-4F71-9E05-CD27003964EC}" presName="FiveNodes_4_text" presStyleLbl="node1" presStyleIdx="4" presStyleCnt="5">
        <dgm:presLayoutVars>
          <dgm:bulletEnabled val="1"/>
        </dgm:presLayoutVars>
      </dgm:prSet>
      <dgm:spPr/>
    </dgm:pt>
    <dgm:pt modelId="{EA1F3D42-C3BA-406C-8457-A078AB07D86D}" type="pres">
      <dgm:prSet presAssocID="{33CBBF43-D051-4F71-9E05-CD27003964E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E95406-499E-4E4B-BCE4-145D2A297BFA}" type="presOf" srcId="{33CBBF43-D051-4F71-9E05-CD27003964EC}" destId="{5EA36714-8E98-409D-9620-769425937BB5}" srcOrd="0" destOrd="0" presId="urn:microsoft.com/office/officeart/2005/8/layout/vProcess5"/>
    <dgm:cxn modelId="{624EE617-3E4A-4C3C-8E07-3186EC41193E}" srcId="{33CBBF43-D051-4F71-9E05-CD27003964EC}" destId="{1BD90F34-5E83-41D5-9E68-1DCEE4AF1767}" srcOrd="0" destOrd="0" parTransId="{5213E0F7-9C19-411D-9D32-89CFFB75D070}" sibTransId="{715A335F-6073-4E14-B52B-EE4307CBA582}"/>
    <dgm:cxn modelId="{6E415A1F-3648-46D4-980A-940A7FA09E73}" srcId="{33CBBF43-D051-4F71-9E05-CD27003964EC}" destId="{7244D57A-2101-471E-ADE4-1B6DA903678C}" srcOrd="2" destOrd="0" parTransId="{A8E3BA6B-9FE9-4B11-BE8F-A5E37CF6302E}" sibTransId="{7CF3566F-BF58-4E0C-9D0F-283A80971F23}"/>
    <dgm:cxn modelId="{10DCE021-F05F-4861-9F20-80E5D21F5353}" type="presOf" srcId="{7244D57A-2101-471E-ADE4-1B6DA903678C}" destId="{C0BFE6C1-4ECF-4F53-84A2-0A4EF20FE445}" srcOrd="0" destOrd="0" presId="urn:microsoft.com/office/officeart/2005/8/layout/vProcess5"/>
    <dgm:cxn modelId="{132A5429-1961-4768-92A6-24159B3CE230}" type="presOf" srcId="{7244D57A-2101-471E-ADE4-1B6DA903678C}" destId="{A68D0278-59D5-4022-85A0-53ECFA7B6AC4}" srcOrd="1" destOrd="0" presId="urn:microsoft.com/office/officeart/2005/8/layout/vProcess5"/>
    <dgm:cxn modelId="{F9E4732F-B717-409E-B32D-FC418B215E5C}" type="presOf" srcId="{A7629779-6250-429A-AA68-E2ABBD7941A7}" destId="{EA1F3D42-C3BA-406C-8457-A078AB07D86D}" srcOrd="1" destOrd="0" presId="urn:microsoft.com/office/officeart/2005/8/layout/vProcess5"/>
    <dgm:cxn modelId="{D41E844C-EEB1-4659-AD8B-E1514FB4939E}" type="presOf" srcId="{715A335F-6073-4E14-B52B-EE4307CBA582}" destId="{25157BF6-A5E1-4C00-BBB4-03A1BE75D4C5}" srcOrd="0" destOrd="0" presId="urn:microsoft.com/office/officeart/2005/8/layout/vProcess5"/>
    <dgm:cxn modelId="{F9778671-3B59-45BD-A10D-C799A74D186C}" type="presOf" srcId="{1BD90F34-5E83-41D5-9E68-1DCEE4AF1767}" destId="{A24AB5A7-C668-4BC7-92FA-DE70456A6EE2}" srcOrd="0" destOrd="0" presId="urn:microsoft.com/office/officeart/2005/8/layout/vProcess5"/>
    <dgm:cxn modelId="{82817B53-22F8-4783-80F6-7B6B3D9EE5D0}" type="presOf" srcId="{64707BD4-6436-4009-9D22-8CE061FA1B94}" destId="{58F7561F-4071-4862-AF77-014212959C34}" srcOrd="0" destOrd="0" presId="urn:microsoft.com/office/officeart/2005/8/layout/vProcess5"/>
    <dgm:cxn modelId="{CBD8E17A-6183-4714-9AC3-87310CE20072}" type="presOf" srcId="{B00700EA-DE41-4B4C-B1A2-ABED7C700EBC}" destId="{47B246E2-5668-4924-B0D0-E922F5B830FC}" srcOrd="1" destOrd="0" presId="urn:microsoft.com/office/officeart/2005/8/layout/vProcess5"/>
    <dgm:cxn modelId="{0BF6DE7F-72A7-4FA1-B827-69B59A2F7041}" type="presOf" srcId="{7CF3566F-BF58-4E0C-9D0F-283A80971F23}" destId="{62D25F7F-E5A4-413E-A53D-C067DBBE35A0}" srcOrd="0" destOrd="0" presId="urn:microsoft.com/office/officeart/2005/8/layout/vProcess5"/>
    <dgm:cxn modelId="{9D22848F-34C2-4DA5-83F5-1A2A7BD2910D}" type="presOf" srcId="{A7629779-6250-429A-AA68-E2ABBD7941A7}" destId="{428A989E-1BA9-4B1B-9A5E-BC534D7B9651}" srcOrd="0" destOrd="0" presId="urn:microsoft.com/office/officeart/2005/8/layout/vProcess5"/>
    <dgm:cxn modelId="{0F97E092-0DB7-4345-ACF4-E99191AE1DAE}" srcId="{33CBBF43-D051-4F71-9E05-CD27003964EC}" destId="{B00700EA-DE41-4B4C-B1A2-ABED7C700EBC}" srcOrd="3" destOrd="0" parTransId="{3EA24539-DF2D-4529-A8CB-C3E359FFB99E}" sibTransId="{D7738F4B-FA25-409B-9768-0195E3345801}"/>
    <dgm:cxn modelId="{C67CE192-8496-4618-8680-36087C8BF4DF}" srcId="{33CBBF43-D051-4F71-9E05-CD27003964EC}" destId="{A7629779-6250-429A-AA68-E2ABBD7941A7}" srcOrd="4" destOrd="0" parTransId="{C48628F0-B683-4494-92A2-3F78DEABB823}" sibTransId="{DA9A082F-1683-483C-B719-3026F6C0C368}"/>
    <dgm:cxn modelId="{9C6E629D-A331-4206-811D-C19B35F5D504}" type="presOf" srcId="{D7738F4B-FA25-409B-9768-0195E3345801}" destId="{4818E8FC-70E6-4C91-BB08-A2696FFF7A11}" srcOrd="0" destOrd="0" presId="urn:microsoft.com/office/officeart/2005/8/layout/vProcess5"/>
    <dgm:cxn modelId="{533B92BB-95E1-4C68-A887-2F8847373954}" srcId="{33CBBF43-D051-4F71-9E05-CD27003964EC}" destId="{E0BFF83F-9A5D-41D3-9079-83C673F94E9B}" srcOrd="1" destOrd="0" parTransId="{6652E19E-608C-46EA-8FA5-254A315B4C72}" sibTransId="{64707BD4-6436-4009-9D22-8CE061FA1B94}"/>
    <dgm:cxn modelId="{84DF87D2-0E0A-4154-A059-1A13442B2EB9}" type="presOf" srcId="{E0BFF83F-9A5D-41D3-9079-83C673F94E9B}" destId="{BFC5CAFC-CCB3-4BF9-84C8-2770B3232C92}" srcOrd="0" destOrd="0" presId="urn:microsoft.com/office/officeart/2005/8/layout/vProcess5"/>
    <dgm:cxn modelId="{1B29F6DF-B78C-4462-947D-96AC2687E1F9}" type="presOf" srcId="{B00700EA-DE41-4B4C-B1A2-ABED7C700EBC}" destId="{DAD2D143-E9FF-4EFE-B469-D74BD28092FA}" srcOrd="0" destOrd="0" presId="urn:microsoft.com/office/officeart/2005/8/layout/vProcess5"/>
    <dgm:cxn modelId="{294DA8E1-2B32-4876-96C0-0FB1C907DE13}" type="presOf" srcId="{E0BFF83F-9A5D-41D3-9079-83C673F94E9B}" destId="{7E563B42-943D-4737-BD90-9EEF2592B697}" srcOrd="1" destOrd="0" presId="urn:microsoft.com/office/officeart/2005/8/layout/vProcess5"/>
    <dgm:cxn modelId="{066E68F1-1951-4D46-BE21-AEE1173134BE}" type="presOf" srcId="{1BD90F34-5E83-41D5-9E68-1DCEE4AF1767}" destId="{E2ACE27C-9EC3-40F5-BD44-3ABA75C9388A}" srcOrd="1" destOrd="0" presId="urn:microsoft.com/office/officeart/2005/8/layout/vProcess5"/>
    <dgm:cxn modelId="{54369A34-0A4A-4CAE-81B8-DCC3FADC77A1}" type="presParOf" srcId="{5EA36714-8E98-409D-9620-769425937BB5}" destId="{2318A77C-3258-4491-B811-360FE0699752}" srcOrd="0" destOrd="0" presId="urn:microsoft.com/office/officeart/2005/8/layout/vProcess5"/>
    <dgm:cxn modelId="{A112E394-35EE-4A44-9F30-43E4370CDD78}" type="presParOf" srcId="{5EA36714-8E98-409D-9620-769425937BB5}" destId="{A24AB5A7-C668-4BC7-92FA-DE70456A6EE2}" srcOrd="1" destOrd="0" presId="urn:microsoft.com/office/officeart/2005/8/layout/vProcess5"/>
    <dgm:cxn modelId="{3D878EE9-B28D-406C-83AD-DA2A01E03DBC}" type="presParOf" srcId="{5EA36714-8E98-409D-9620-769425937BB5}" destId="{BFC5CAFC-CCB3-4BF9-84C8-2770B3232C92}" srcOrd="2" destOrd="0" presId="urn:microsoft.com/office/officeart/2005/8/layout/vProcess5"/>
    <dgm:cxn modelId="{27A03E52-6E12-4E0A-8C1B-E2716921D479}" type="presParOf" srcId="{5EA36714-8E98-409D-9620-769425937BB5}" destId="{C0BFE6C1-4ECF-4F53-84A2-0A4EF20FE445}" srcOrd="3" destOrd="0" presId="urn:microsoft.com/office/officeart/2005/8/layout/vProcess5"/>
    <dgm:cxn modelId="{D04F0B18-BDA1-43BA-9C5A-21F59A8058EE}" type="presParOf" srcId="{5EA36714-8E98-409D-9620-769425937BB5}" destId="{DAD2D143-E9FF-4EFE-B469-D74BD28092FA}" srcOrd="4" destOrd="0" presId="urn:microsoft.com/office/officeart/2005/8/layout/vProcess5"/>
    <dgm:cxn modelId="{219AFF97-0B6B-4112-98EF-14F21B5CC2FE}" type="presParOf" srcId="{5EA36714-8E98-409D-9620-769425937BB5}" destId="{428A989E-1BA9-4B1B-9A5E-BC534D7B9651}" srcOrd="5" destOrd="0" presId="urn:microsoft.com/office/officeart/2005/8/layout/vProcess5"/>
    <dgm:cxn modelId="{F575DDA0-BFD3-4491-B9CD-16A9671C3E03}" type="presParOf" srcId="{5EA36714-8E98-409D-9620-769425937BB5}" destId="{25157BF6-A5E1-4C00-BBB4-03A1BE75D4C5}" srcOrd="6" destOrd="0" presId="urn:microsoft.com/office/officeart/2005/8/layout/vProcess5"/>
    <dgm:cxn modelId="{997C9531-4E1D-42D8-96E8-C778C229ADE2}" type="presParOf" srcId="{5EA36714-8E98-409D-9620-769425937BB5}" destId="{58F7561F-4071-4862-AF77-014212959C34}" srcOrd="7" destOrd="0" presId="urn:microsoft.com/office/officeart/2005/8/layout/vProcess5"/>
    <dgm:cxn modelId="{56BA6DD1-C443-4675-B6F5-186E2187AF62}" type="presParOf" srcId="{5EA36714-8E98-409D-9620-769425937BB5}" destId="{62D25F7F-E5A4-413E-A53D-C067DBBE35A0}" srcOrd="8" destOrd="0" presId="urn:microsoft.com/office/officeart/2005/8/layout/vProcess5"/>
    <dgm:cxn modelId="{A036B141-700D-4692-ADD0-5440692B7BE9}" type="presParOf" srcId="{5EA36714-8E98-409D-9620-769425937BB5}" destId="{4818E8FC-70E6-4C91-BB08-A2696FFF7A11}" srcOrd="9" destOrd="0" presId="urn:microsoft.com/office/officeart/2005/8/layout/vProcess5"/>
    <dgm:cxn modelId="{E2FA7438-E5E7-43AF-8139-8872FB80CEED}" type="presParOf" srcId="{5EA36714-8E98-409D-9620-769425937BB5}" destId="{E2ACE27C-9EC3-40F5-BD44-3ABA75C9388A}" srcOrd="10" destOrd="0" presId="urn:microsoft.com/office/officeart/2005/8/layout/vProcess5"/>
    <dgm:cxn modelId="{A4B04583-934F-4E7C-8E89-34E316615AAC}" type="presParOf" srcId="{5EA36714-8E98-409D-9620-769425937BB5}" destId="{7E563B42-943D-4737-BD90-9EEF2592B697}" srcOrd="11" destOrd="0" presId="urn:microsoft.com/office/officeart/2005/8/layout/vProcess5"/>
    <dgm:cxn modelId="{9BD6B557-9E0B-4528-BC08-0F2F0D6AF153}" type="presParOf" srcId="{5EA36714-8E98-409D-9620-769425937BB5}" destId="{A68D0278-59D5-4022-85A0-53ECFA7B6AC4}" srcOrd="12" destOrd="0" presId="urn:microsoft.com/office/officeart/2005/8/layout/vProcess5"/>
    <dgm:cxn modelId="{A6CA8602-CACA-43D2-810A-0EEECF83043C}" type="presParOf" srcId="{5EA36714-8E98-409D-9620-769425937BB5}" destId="{47B246E2-5668-4924-B0D0-E922F5B830FC}" srcOrd="13" destOrd="0" presId="urn:microsoft.com/office/officeart/2005/8/layout/vProcess5"/>
    <dgm:cxn modelId="{04DDE32C-7B72-44EE-93E6-9F68F4B7841E}" type="presParOf" srcId="{5EA36714-8E98-409D-9620-769425937BB5}" destId="{EA1F3D42-C3BA-406C-8457-A078AB07D8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BC08C-31B7-4AE0-A643-BD1A64C936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539D1F1-0202-4DBC-86C8-F8EBC2EAE5B7}">
      <dgm:prSet/>
      <dgm:spPr/>
      <dgm:t>
        <a:bodyPr/>
        <a:lstStyle/>
        <a:p>
          <a:r>
            <a:rPr lang="pl-PL" u="sng" dirty="0">
              <a:solidFill>
                <a:schemeClr val="tx1"/>
              </a:solidFill>
            </a:rPr>
            <a:t>FUNKCJE ORGANIZACJI:</a:t>
          </a:r>
          <a:endParaRPr lang="pl-PL" dirty="0">
            <a:solidFill>
              <a:schemeClr val="tx1"/>
            </a:solidFill>
          </a:endParaRPr>
        </a:p>
      </dgm:t>
    </dgm:pt>
    <dgm:pt modelId="{70CBDB57-4015-47CC-BEE3-46C701BEA2DF}" type="parTrans" cxnId="{5B8E5D5D-CA5D-4B80-87B3-F760BC960C59}">
      <dgm:prSet/>
      <dgm:spPr/>
      <dgm:t>
        <a:bodyPr/>
        <a:lstStyle/>
        <a:p>
          <a:endParaRPr lang="en-GB"/>
        </a:p>
      </dgm:t>
    </dgm:pt>
    <dgm:pt modelId="{0BF32BC5-45F9-4154-9F6E-529A173C1A8C}" type="sibTrans" cxnId="{5B8E5D5D-CA5D-4B80-87B3-F760BC960C59}">
      <dgm:prSet/>
      <dgm:spPr/>
      <dgm:t>
        <a:bodyPr/>
        <a:lstStyle/>
        <a:p>
          <a:endParaRPr lang="en-GB"/>
        </a:p>
      </dgm:t>
    </dgm:pt>
    <dgm:pt modelId="{E4B9BF2D-3C6B-4569-A21D-71891618FEF5}">
      <dgm:prSet/>
      <dgm:spPr/>
      <dgm:t>
        <a:bodyPr/>
        <a:lstStyle/>
        <a:p>
          <a:r>
            <a:rPr lang="pl-PL"/>
            <a:t>TECHNICZNA;</a:t>
          </a:r>
        </a:p>
      </dgm:t>
    </dgm:pt>
    <dgm:pt modelId="{FA3684E5-67C4-40D4-87C9-549AFB1F394D}" type="parTrans" cxnId="{E61F2D6E-F9D6-44FA-8F29-7FBB198CD822}">
      <dgm:prSet/>
      <dgm:spPr/>
      <dgm:t>
        <a:bodyPr/>
        <a:lstStyle/>
        <a:p>
          <a:endParaRPr lang="en-GB"/>
        </a:p>
      </dgm:t>
    </dgm:pt>
    <dgm:pt modelId="{4CC53878-335A-425F-BCFE-D456E9717ECA}" type="sibTrans" cxnId="{E61F2D6E-F9D6-44FA-8F29-7FBB198CD822}">
      <dgm:prSet/>
      <dgm:spPr/>
      <dgm:t>
        <a:bodyPr/>
        <a:lstStyle/>
        <a:p>
          <a:endParaRPr lang="en-GB"/>
        </a:p>
      </dgm:t>
    </dgm:pt>
    <dgm:pt modelId="{517D0E82-05AE-494D-AD0B-5D168C211114}">
      <dgm:prSet/>
      <dgm:spPr/>
      <dgm:t>
        <a:bodyPr/>
        <a:lstStyle/>
        <a:p>
          <a:r>
            <a:rPr lang="pl-PL"/>
            <a:t>HANDLOWA;</a:t>
          </a:r>
        </a:p>
      </dgm:t>
    </dgm:pt>
    <dgm:pt modelId="{671DDC25-28B7-4B13-B370-74F68555B2F5}" type="parTrans" cxnId="{0A9F8698-DB2F-4301-A3F8-6564D1BE776B}">
      <dgm:prSet/>
      <dgm:spPr/>
      <dgm:t>
        <a:bodyPr/>
        <a:lstStyle/>
        <a:p>
          <a:endParaRPr lang="en-GB"/>
        </a:p>
      </dgm:t>
    </dgm:pt>
    <dgm:pt modelId="{02727FBF-726D-4533-82B5-61F7DD188A32}" type="sibTrans" cxnId="{0A9F8698-DB2F-4301-A3F8-6564D1BE776B}">
      <dgm:prSet/>
      <dgm:spPr/>
      <dgm:t>
        <a:bodyPr/>
        <a:lstStyle/>
        <a:p>
          <a:endParaRPr lang="en-GB"/>
        </a:p>
      </dgm:t>
    </dgm:pt>
    <dgm:pt modelId="{F91E0409-8B2B-48BC-A8C3-693A2648B2DF}">
      <dgm:prSet/>
      <dgm:spPr/>
      <dgm:t>
        <a:bodyPr/>
        <a:lstStyle/>
        <a:p>
          <a:r>
            <a:rPr lang="pl-PL"/>
            <a:t>FINANSOWA;</a:t>
          </a:r>
        </a:p>
      </dgm:t>
    </dgm:pt>
    <dgm:pt modelId="{E460601E-7F84-4E6A-8A7A-FDBE82158D5F}" type="parTrans" cxnId="{EA5604CC-126E-4206-943D-E57918F5F7F7}">
      <dgm:prSet/>
      <dgm:spPr/>
      <dgm:t>
        <a:bodyPr/>
        <a:lstStyle/>
        <a:p>
          <a:endParaRPr lang="en-GB"/>
        </a:p>
      </dgm:t>
    </dgm:pt>
    <dgm:pt modelId="{DCE0EC8C-252C-4797-9E06-E3338BD037FD}" type="sibTrans" cxnId="{EA5604CC-126E-4206-943D-E57918F5F7F7}">
      <dgm:prSet/>
      <dgm:spPr/>
      <dgm:t>
        <a:bodyPr/>
        <a:lstStyle/>
        <a:p>
          <a:endParaRPr lang="en-GB"/>
        </a:p>
      </dgm:t>
    </dgm:pt>
    <dgm:pt modelId="{813AF140-1141-4A77-BE60-91298AEE27AF}">
      <dgm:prSet/>
      <dgm:spPr/>
      <dgm:t>
        <a:bodyPr/>
        <a:lstStyle/>
        <a:p>
          <a:r>
            <a:rPr lang="pl-PL"/>
            <a:t>UBEZPIECZENIOWA;</a:t>
          </a:r>
        </a:p>
      </dgm:t>
    </dgm:pt>
    <dgm:pt modelId="{B4D79664-580C-41D1-97A0-B140E228D78F}" type="parTrans" cxnId="{7B95E6E4-651C-48C2-8C42-E9DCD44D9EB7}">
      <dgm:prSet/>
      <dgm:spPr/>
      <dgm:t>
        <a:bodyPr/>
        <a:lstStyle/>
        <a:p>
          <a:endParaRPr lang="en-GB"/>
        </a:p>
      </dgm:t>
    </dgm:pt>
    <dgm:pt modelId="{E0256E76-426C-450F-8D45-033EE617D58F}" type="sibTrans" cxnId="{7B95E6E4-651C-48C2-8C42-E9DCD44D9EB7}">
      <dgm:prSet/>
      <dgm:spPr/>
      <dgm:t>
        <a:bodyPr/>
        <a:lstStyle/>
        <a:p>
          <a:endParaRPr lang="en-GB"/>
        </a:p>
      </dgm:t>
    </dgm:pt>
    <dgm:pt modelId="{57C4924C-72FE-440A-AE15-D4464322FB4D}">
      <dgm:prSet/>
      <dgm:spPr/>
      <dgm:t>
        <a:bodyPr/>
        <a:lstStyle/>
        <a:p>
          <a:r>
            <a:rPr lang="pl-PL"/>
            <a:t>RACHUNKOWOŚCIOWA;</a:t>
          </a:r>
        </a:p>
      </dgm:t>
    </dgm:pt>
    <dgm:pt modelId="{99CEB8DD-7526-400A-9C89-10777BAEAF52}" type="parTrans" cxnId="{1A71E7B3-8A0E-4A58-BA62-D0EE8B47FCED}">
      <dgm:prSet/>
      <dgm:spPr/>
      <dgm:t>
        <a:bodyPr/>
        <a:lstStyle/>
        <a:p>
          <a:endParaRPr lang="en-GB"/>
        </a:p>
      </dgm:t>
    </dgm:pt>
    <dgm:pt modelId="{056DE164-3158-4530-B437-106E436F13C1}" type="sibTrans" cxnId="{1A71E7B3-8A0E-4A58-BA62-D0EE8B47FCED}">
      <dgm:prSet/>
      <dgm:spPr/>
      <dgm:t>
        <a:bodyPr/>
        <a:lstStyle/>
        <a:p>
          <a:endParaRPr lang="en-GB"/>
        </a:p>
      </dgm:t>
    </dgm:pt>
    <dgm:pt modelId="{150EBF3E-FB66-4D20-B933-4B5C5788AB6D}">
      <dgm:prSet/>
      <dgm:spPr/>
      <dgm:t>
        <a:bodyPr/>
        <a:lstStyle/>
        <a:p>
          <a:r>
            <a:rPr lang="pl-PL" b="1" u="sng"/>
            <a:t>ADMINISTRACYJNA</a:t>
          </a:r>
          <a:r>
            <a:rPr lang="pl-PL"/>
            <a:t>. </a:t>
          </a:r>
        </a:p>
      </dgm:t>
    </dgm:pt>
    <dgm:pt modelId="{BC09B33C-D7FA-41AC-A5D8-A0F9C97231F8}" type="parTrans" cxnId="{E8772C71-A114-47E4-8712-D6E5F653D9BB}">
      <dgm:prSet/>
      <dgm:spPr/>
      <dgm:t>
        <a:bodyPr/>
        <a:lstStyle/>
        <a:p>
          <a:endParaRPr lang="en-GB"/>
        </a:p>
      </dgm:t>
    </dgm:pt>
    <dgm:pt modelId="{096EBE14-3BB1-4903-8C8D-EE5AB2A96274}" type="sibTrans" cxnId="{E8772C71-A114-47E4-8712-D6E5F653D9BB}">
      <dgm:prSet/>
      <dgm:spPr/>
      <dgm:t>
        <a:bodyPr/>
        <a:lstStyle/>
        <a:p>
          <a:endParaRPr lang="en-GB"/>
        </a:p>
      </dgm:t>
    </dgm:pt>
    <dgm:pt modelId="{25E0748C-1516-4C47-AD5F-5BA0AC56CED4}" type="pres">
      <dgm:prSet presAssocID="{D50BC08C-31B7-4AE0-A643-BD1A64C93648}" presName="linear" presStyleCnt="0">
        <dgm:presLayoutVars>
          <dgm:animLvl val="lvl"/>
          <dgm:resizeHandles val="exact"/>
        </dgm:presLayoutVars>
      </dgm:prSet>
      <dgm:spPr/>
    </dgm:pt>
    <dgm:pt modelId="{8A9A9DE0-277B-4561-8025-C9F4FFC51A60}" type="pres">
      <dgm:prSet presAssocID="{E539D1F1-0202-4DBC-86C8-F8EBC2EAE5B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6421F67-8CAA-44AF-BDE4-33DE30E93169}" type="pres">
      <dgm:prSet presAssocID="{E539D1F1-0202-4DBC-86C8-F8EBC2EAE5B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8E5D5D-CA5D-4B80-87B3-F760BC960C59}" srcId="{D50BC08C-31B7-4AE0-A643-BD1A64C93648}" destId="{E539D1F1-0202-4DBC-86C8-F8EBC2EAE5B7}" srcOrd="0" destOrd="0" parTransId="{70CBDB57-4015-47CC-BEE3-46C701BEA2DF}" sibTransId="{0BF32BC5-45F9-4154-9F6E-529A173C1A8C}"/>
    <dgm:cxn modelId="{E61F2D6E-F9D6-44FA-8F29-7FBB198CD822}" srcId="{E539D1F1-0202-4DBC-86C8-F8EBC2EAE5B7}" destId="{E4B9BF2D-3C6B-4569-A21D-71891618FEF5}" srcOrd="0" destOrd="0" parTransId="{FA3684E5-67C4-40D4-87C9-549AFB1F394D}" sibTransId="{4CC53878-335A-425F-BCFE-D456E9717ECA}"/>
    <dgm:cxn modelId="{F513F270-789E-4D0F-9597-4F83B30462C3}" type="presOf" srcId="{517D0E82-05AE-494D-AD0B-5D168C211114}" destId="{86421F67-8CAA-44AF-BDE4-33DE30E93169}" srcOrd="0" destOrd="1" presId="urn:microsoft.com/office/officeart/2005/8/layout/vList2"/>
    <dgm:cxn modelId="{E8772C71-A114-47E4-8712-D6E5F653D9BB}" srcId="{E539D1F1-0202-4DBC-86C8-F8EBC2EAE5B7}" destId="{150EBF3E-FB66-4D20-B933-4B5C5788AB6D}" srcOrd="5" destOrd="0" parTransId="{BC09B33C-D7FA-41AC-A5D8-A0F9C97231F8}" sibTransId="{096EBE14-3BB1-4903-8C8D-EE5AB2A96274}"/>
    <dgm:cxn modelId="{54CBF756-EC97-44C1-A15A-0E2B44761679}" type="presOf" srcId="{D50BC08C-31B7-4AE0-A643-BD1A64C93648}" destId="{25E0748C-1516-4C47-AD5F-5BA0AC56CED4}" srcOrd="0" destOrd="0" presId="urn:microsoft.com/office/officeart/2005/8/layout/vList2"/>
    <dgm:cxn modelId="{F2FAD887-BB86-4F64-8A08-619C966722B1}" type="presOf" srcId="{E4B9BF2D-3C6B-4569-A21D-71891618FEF5}" destId="{86421F67-8CAA-44AF-BDE4-33DE30E93169}" srcOrd="0" destOrd="0" presId="urn:microsoft.com/office/officeart/2005/8/layout/vList2"/>
    <dgm:cxn modelId="{B158738A-29E6-4B99-8D24-93D9503A6FA6}" type="presOf" srcId="{57C4924C-72FE-440A-AE15-D4464322FB4D}" destId="{86421F67-8CAA-44AF-BDE4-33DE30E93169}" srcOrd="0" destOrd="4" presId="urn:microsoft.com/office/officeart/2005/8/layout/vList2"/>
    <dgm:cxn modelId="{0A9F8698-DB2F-4301-A3F8-6564D1BE776B}" srcId="{E539D1F1-0202-4DBC-86C8-F8EBC2EAE5B7}" destId="{517D0E82-05AE-494D-AD0B-5D168C211114}" srcOrd="1" destOrd="0" parTransId="{671DDC25-28B7-4B13-B370-74F68555B2F5}" sibTransId="{02727FBF-726D-4533-82B5-61F7DD188A32}"/>
    <dgm:cxn modelId="{1A71E7B3-8A0E-4A58-BA62-D0EE8B47FCED}" srcId="{E539D1F1-0202-4DBC-86C8-F8EBC2EAE5B7}" destId="{57C4924C-72FE-440A-AE15-D4464322FB4D}" srcOrd="4" destOrd="0" parTransId="{99CEB8DD-7526-400A-9C89-10777BAEAF52}" sibTransId="{056DE164-3158-4530-B437-106E436F13C1}"/>
    <dgm:cxn modelId="{5D946BBC-E7B6-41CF-9CBC-F1DAFE35D3DE}" type="presOf" srcId="{813AF140-1141-4A77-BE60-91298AEE27AF}" destId="{86421F67-8CAA-44AF-BDE4-33DE30E93169}" srcOrd="0" destOrd="3" presId="urn:microsoft.com/office/officeart/2005/8/layout/vList2"/>
    <dgm:cxn modelId="{DA0F7AC9-6767-4E20-B543-2981462DCF1B}" type="presOf" srcId="{150EBF3E-FB66-4D20-B933-4B5C5788AB6D}" destId="{86421F67-8CAA-44AF-BDE4-33DE30E93169}" srcOrd="0" destOrd="5" presId="urn:microsoft.com/office/officeart/2005/8/layout/vList2"/>
    <dgm:cxn modelId="{EA5604CC-126E-4206-943D-E57918F5F7F7}" srcId="{E539D1F1-0202-4DBC-86C8-F8EBC2EAE5B7}" destId="{F91E0409-8B2B-48BC-A8C3-693A2648B2DF}" srcOrd="2" destOrd="0" parTransId="{E460601E-7F84-4E6A-8A7A-FDBE82158D5F}" sibTransId="{DCE0EC8C-252C-4797-9E06-E3338BD037FD}"/>
    <dgm:cxn modelId="{7745BBD4-BF90-49FB-B5FA-6D5904E4A730}" type="presOf" srcId="{F91E0409-8B2B-48BC-A8C3-693A2648B2DF}" destId="{86421F67-8CAA-44AF-BDE4-33DE30E93169}" srcOrd="0" destOrd="2" presId="urn:microsoft.com/office/officeart/2005/8/layout/vList2"/>
    <dgm:cxn modelId="{7B95E6E4-651C-48C2-8C42-E9DCD44D9EB7}" srcId="{E539D1F1-0202-4DBC-86C8-F8EBC2EAE5B7}" destId="{813AF140-1141-4A77-BE60-91298AEE27AF}" srcOrd="3" destOrd="0" parTransId="{B4D79664-580C-41D1-97A0-B140E228D78F}" sibTransId="{E0256E76-426C-450F-8D45-033EE617D58F}"/>
    <dgm:cxn modelId="{41FB9FFA-6CA1-4D3B-B5B1-35F2C5C2C1A5}" type="presOf" srcId="{E539D1F1-0202-4DBC-86C8-F8EBC2EAE5B7}" destId="{8A9A9DE0-277B-4561-8025-C9F4FFC51A60}" srcOrd="0" destOrd="0" presId="urn:microsoft.com/office/officeart/2005/8/layout/vList2"/>
    <dgm:cxn modelId="{197405B0-217A-4D4D-9800-5EE8A292B665}" type="presParOf" srcId="{25E0748C-1516-4C47-AD5F-5BA0AC56CED4}" destId="{8A9A9DE0-277B-4561-8025-C9F4FFC51A60}" srcOrd="0" destOrd="0" presId="urn:microsoft.com/office/officeart/2005/8/layout/vList2"/>
    <dgm:cxn modelId="{F2F8F54B-5759-4422-80A9-D3B3FC1A50A6}" type="presParOf" srcId="{25E0748C-1516-4C47-AD5F-5BA0AC56CED4}" destId="{86421F67-8CAA-44AF-BDE4-33DE30E931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86412-2B6F-4611-8C31-CE1D0736A5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D50BCA-3FEF-4A47-8932-9109F03982F1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INNI PRZEDSTAWICIELE KIERUNKU ADMINISTRACYJNEGO</a:t>
          </a:r>
        </a:p>
      </dgm:t>
    </dgm:pt>
    <dgm:pt modelId="{C65A5BE1-EFB7-449A-AC24-A18597F93F16}" type="parTrans" cxnId="{B84B3CD3-7ADE-41B4-9EA1-719A1DE4070A}">
      <dgm:prSet/>
      <dgm:spPr/>
      <dgm:t>
        <a:bodyPr/>
        <a:lstStyle/>
        <a:p>
          <a:endParaRPr lang="en-GB"/>
        </a:p>
      </dgm:t>
    </dgm:pt>
    <dgm:pt modelId="{062FB551-0DFE-44EC-98E8-E4340BC4ABAB}" type="sibTrans" cxnId="{B84B3CD3-7ADE-41B4-9EA1-719A1DE4070A}">
      <dgm:prSet/>
      <dgm:spPr/>
      <dgm:t>
        <a:bodyPr/>
        <a:lstStyle/>
        <a:p>
          <a:endParaRPr lang="en-GB"/>
        </a:p>
      </dgm:t>
    </dgm:pt>
    <dgm:pt modelId="{FC17522C-70B2-4727-80F0-32505B4C04B8}">
      <dgm:prSet/>
      <dgm:spPr/>
      <dgm:t>
        <a:bodyPr/>
        <a:lstStyle/>
        <a:p>
          <a:r>
            <a:rPr lang="pl-PL"/>
            <a:t>L. Urwick</a:t>
          </a:r>
        </a:p>
      </dgm:t>
    </dgm:pt>
    <dgm:pt modelId="{FDCF8D95-457E-4DFC-AE17-38801E27DA7E}" type="parTrans" cxnId="{682692CC-E782-4C12-86F1-BC4B52FE1B72}">
      <dgm:prSet/>
      <dgm:spPr/>
      <dgm:t>
        <a:bodyPr/>
        <a:lstStyle/>
        <a:p>
          <a:endParaRPr lang="en-GB"/>
        </a:p>
      </dgm:t>
    </dgm:pt>
    <dgm:pt modelId="{68C345F9-8001-4F20-85CB-38704D2D53FE}" type="sibTrans" cxnId="{682692CC-E782-4C12-86F1-BC4B52FE1B72}">
      <dgm:prSet/>
      <dgm:spPr/>
      <dgm:t>
        <a:bodyPr/>
        <a:lstStyle/>
        <a:p>
          <a:endParaRPr lang="en-GB"/>
        </a:p>
      </dgm:t>
    </dgm:pt>
    <dgm:pt modelId="{82813102-08C6-4F64-9C37-4ABC948A32B3}">
      <dgm:prSet/>
      <dgm:spPr/>
      <dgm:t>
        <a:bodyPr/>
        <a:lstStyle/>
        <a:p>
          <a:r>
            <a:rPr lang="pl-PL"/>
            <a:t>L. Gulick</a:t>
          </a:r>
        </a:p>
      </dgm:t>
    </dgm:pt>
    <dgm:pt modelId="{F69D1CA7-3057-4144-AB01-92250A56BA8A}" type="parTrans" cxnId="{832038CA-9EE2-495F-BB11-0F41404CA601}">
      <dgm:prSet/>
      <dgm:spPr/>
      <dgm:t>
        <a:bodyPr/>
        <a:lstStyle/>
        <a:p>
          <a:endParaRPr lang="en-GB"/>
        </a:p>
      </dgm:t>
    </dgm:pt>
    <dgm:pt modelId="{91B2AAB5-5E27-4A52-9C46-CA094C4B1EDA}" type="sibTrans" cxnId="{832038CA-9EE2-495F-BB11-0F41404CA601}">
      <dgm:prSet/>
      <dgm:spPr/>
      <dgm:t>
        <a:bodyPr/>
        <a:lstStyle/>
        <a:p>
          <a:endParaRPr lang="en-GB"/>
        </a:p>
      </dgm:t>
    </dgm:pt>
    <dgm:pt modelId="{AA2A62FD-F1AE-4459-93BA-201CEC4FB432}">
      <dgm:prSet/>
      <dgm:spPr/>
      <dgm:t>
        <a:bodyPr/>
        <a:lstStyle/>
        <a:p>
          <a:r>
            <a:rPr lang="pl-PL"/>
            <a:t>E. Brech</a:t>
          </a:r>
        </a:p>
      </dgm:t>
    </dgm:pt>
    <dgm:pt modelId="{AF55C810-2ABC-4498-B9C9-FEC1A734520E}" type="parTrans" cxnId="{FD767174-990E-425E-BC90-7D3A654F68AD}">
      <dgm:prSet/>
      <dgm:spPr/>
      <dgm:t>
        <a:bodyPr/>
        <a:lstStyle/>
        <a:p>
          <a:endParaRPr lang="en-GB"/>
        </a:p>
      </dgm:t>
    </dgm:pt>
    <dgm:pt modelId="{A2B14918-6859-4BE6-9581-88D79202B52F}" type="sibTrans" cxnId="{FD767174-990E-425E-BC90-7D3A654F68AD}">
      <dgm:prSet/>
      <dgm:spPr/>
      <dgm:t>
        <a:bodyPr/>
        <a:lstStyle/>
        <a:p>
          <a:endParaRPr lang="en-GB"/>
        </a:p>
      </dgm:t>
    </dgm:pt>
    <dgm:pt modelId="{C2EEC0BE-6BDB-488E-A739-64560FECA555}">
      <dgm:prSet/>
      <dgm:spPr/>
      <dgm:t>
        <a:bodyPr/>
        <a:lstStyle/>
        <a:p>
          <a:r>
            <a:rPr lang="pl-PL"/>
            <a:t>H. Koontz i C. O’Donell</a:t>
          </a:r>
        </a:p>
      </dgm:t>
    </dgm:pt>
    <dgm:pt modelId="{F7EB960A-7531-46FF-B53D-03629949EE14}" type="parTrans" cxnId="{9F4F6C92-6D7A-4D68-A3E8-868C04D80C0C}">
      <dgm:prSet/>
      <dgm:spPr/>
      <dgm:t>
        <a:bodyPr/>
        <a:lstStyle/>
        <a:p>
          <a:endParaRPr lang="en-GB"/>
        </a:p>
      </dgm:t>
    </dgm:pt>
    <dgm:pt modelId="{1BA190E2-8E1A-4BFF-AB4C-5AC9E7E97B2A}" type="sibTrans" cxnId="{9F4F6C92-6D7A-4D68-A3E8-868C04D80C0C}">
      <dgm:prSet/>
      <dgm:spPr/>
      <dgm:t>
        <a:bodyPr/>
        <a:lstStyle/>
        <a:p>
          <a:endParaRPr lang="en-GB"/>
        </a:p>
      </dgm:t>
    </dgm:pt>
    <dgm:pt modelId="{A5156165-673A-4843-9BAF-1821FC31E0F2}">
      <dgm:prSet/>
      <dgm:spPr/>
      <dgm:t>
        <a:bodyPr/>
        <a:lstStyle/>
        <a:p>
          <a:r>
            <a:rPr lang="pl-PL"/>
            <a:t>M. Weber</a:t>
          </a:r>
        </a:p>
      </dgm:t>
    </dgm:pt>
    <dgm:pt modelId="{6F867D36-76A3-4B11-984A-197D97652BDA}" type="parTrans" cxnId="{FE1C6B98-8E9D-4E9B-9997-C218039A0672}">
      <dgm:prSet/>
      <dgm:spPr/>
      <dgm:t>
        <a:bodyPr/>
        <a:lstStyle/>
        <a:p>
          <a:endParaRPr lang="en-GB"/>
        </a:p>
      </dgm:t>
    </dgm:pt>
    <dgm:pt modelId="{98823B3E-FD64-4EA6-AF5C-B077BAA8BBE6}" type="sibTrans" cxnId="{FE1C6B98-8E9D-4E9B-9997-C218039A0672}">
      <dgm:prSet/>
      <dgm:spPr/>
      <dgm:t>
        <a:bodyPr/>
        <a:lstStyle/>
        <a:p>
          <a:endParaRPr lang="en-GB"/>
        </a:p>
      </dgm:t>
    </dgm:pt>
    <dgm:pt modelId="{BF2C40DC-FB81-4A54-B8ED-8008AE4ECCC9}" type="pres">
      <dgm:prSet presAssocID="{3EA86412-2B6F-4611-8C31-CE1D0736A5C7}" presName="Name0" presStyleCnt="0">
        <dgm:presLayoutVars>
          <dgm:dir/>
          <dgm:animLvl val="lvl"/>
          <dgm:resizeHandles val="exact"/>
        </dgm:presLayoutVars>
      </dgm:prSet>
      <dgm:spPr/>
    </dgm:pt>
    <dgm:pt modelId="{FC729DCC-6F28-48B0-A578-A68B5F3558E8}" type="pres">
      <dgm:prSet presAssocID="{08D50BCA-3FEF-4A47-8932-9109F03982F1}" presName="composite" presStyleCnt="0"/>
      <dgm:spPr/>
    </dgm:pt>
    <dgm:pt modelId="{98B16203-A8FA-400D-AC9F-9B3C3857DC32}" type="pres">
      <dgm:prSet presAssocID="{08D50BCA-3FEF-4A47-8932-9109F03982F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D8EB9FE-7BE7-4CFA-9934-F2B9E8BC1299}" type="pres">
      <dgm:prSet presAssocID="{08D50BCA-3FEF-4A47-8932-9109F03982F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4831924-8681-4DE7-AD84-6294919EAD66}" type="presOf" srcId="{3EA86412-2B6F-4611-8C31-CE1D0736A5C7}" destId="{BF2C40DC-FB81-4A54-B8ED-8008AE4ECCC9}" srcOrd="0" destOrd="0" presId="urn:microsoft.com/office/officeart/2005/8/layout/hList1"/>
    <dgm:cxn modelId="{05703A49-F168-406E-A4E1-11C20E113B61}" type="presOf" srcId="{FC17522C-70B2-4727-80F0-32505B4C04B8}" destId="{9D8EB9FE-7BE7-4CFA-9934-F2B9E8BC1299}" srcOrd="0" destOrd="0" presId="urn:microsoft.com/office/officeart/2005/8/layout/hList1"/>
    <dgm:cxn modelId="{FD767174-990E-425E-BC90-7D3A654F68AD}" srcId="{08D50BCA-3FEF-4A47-8932-9109F03982F1}" destId="{AA2A62FD-F1AE-4459-93BA-201CEC4FB432}" srcOrd="2" destOrd="0" parTransId="{AF55C810-2ABC-4498-B9C9-FEC1A734520E}" sibTransId="{A2B14918-6859-4BE6-9581-88D79202B52F}"/>
    <dgm:cxn modelId="{6B85987E-4BCA-491A-BB3D-40C5D970BBFF}" type="presOf" srcId="{A5156165-673A-4843-9BAF-1821FC31E0F2}" destId="{9D8EB9FE-7BE7-4CFA-9934-F2B9E8BC1299}" srcOrd="0" destOrd="4" presId="urn:microsoft.com/office/officeart/2005/8/layout/hList1"/>
    <dgm:cxn modelId="{69F92685-717B-491E-A7F1-6C7B14609BAA}" type="presOf" srcId="{82813102-08C6-4F64-9C37-4ABC948A32B3}" destId="{9D8EB9FE-7BE7-4CFA-9934-F2B9E8BC1299}" srcOrd="0" destOrd="1" presId="urn:microsoft.com/office/officeart/2005/8/layout/hList1"/>
    <dgm:cxn modelId="{9F4F6C92-6D7A-4D68-A3E8-868C04D80C0C}" srcId="{08D50BCA-3FEF-4A47-8932-9109F03982F1}" destId="{C2EEC0BE-6BDB-488E-A739-64560FECA555}" srcOrd="3" destOrd="0" parTransId="{F7EB960A-7531-46FF-B53D-03629949EE14}" sibTransId="{1BA190E2-8E1A-4BFF-AB4C-5AC9E7E97B2A}"/>
    <dgm:cxn modelId="{A406E193-A981-4EDE-B1A9-63E7F3F97552}" type="presOf" srcId="{AA2A62FD-F1AE-4459-93BA-201CEC4FB432}" destId="{9D8EB9FE-7BE7-4CFA-9934-F2B9E8BC1299}" srcOrd="0" destOrd="2" presId="urn:microsoft.com/office/officeart/2005/8/layout/hList1"/>
    <dgm:cxn modelId="{FE1C6B98-8E9D-4E9B-9997-C218039A0672}" srcId="{08D50BCA-3FEF-4A47-8932-9109F03982F1}" destId="{A5156165-673A-4843-9BAF-1821FC31E0F2}" srcOrd="4" destOrd="0" parTransId="{6F867D36-76A3-4B11-984A-197D97652BDA}" sibTransId="{98823B3E-FD64-4EA6-AF5C-B077BAA8BBE6}"/>
    <dgm:cxn modelId="{832038CA-9EE2-495F-BB11-0F41404CA601}" srcId="{08D50BCA-3FEF-4A47-8932-9109F03982F1}" destId="{82813102-08C6-4F64-9C37-4ABC948A32B3}" srcOrd="1" destOrd="0" parTransId="{F69D1CA7-3057-4144-AB01-92250A56BA8A}" sibTransId="{91B2AAB5-5E27-4A52-9C46-CA094C4B1EDA}"/>
    <dgm:cxn modelId="{682692CC-E782-4C12-86F1-BC4B52FE1B72}" srcId="{08D50BCA-3FEF-4A47-8932-9109F03982F1}" destId="{FC17522C-70B2-4727-80F0-32505B4C04B8}" srcOrd="0" destOrd="0" parTransId="{FDCF8D95-457E-4DFC-AE17-38801E27DA7E}" sibTransId="{68C345F9-8001-4F20-85CB-38704D2D53FE}"/>
    <dgm:cxn modelId="{B84B3CD3-7ADE-41B4-9EA1-719A1DE4070A}" srcId="{3EA86412-2B6F-4611-8C31-CE1D0736A5C7}" destId="{08D50BCA-3FEF-4A47-8932-9109F03982F1}" srcOrd="0" destOrd="0" parTransId="{C65A5BE1-EFB7-449A-AC24-A18597F93F16}" sibTransId="{062FB551-0DFE-44EC-98E8-E4340BC4ABAB}"/>
    <dgm:cxn modelId="{4092C0D8-43C3-4416-A7BC-4C7CF5F63DDE}" type="presOf" srcId="{C2EEC0BE-6BDB-488E-A739-64560FECA555}" destId="{9D8EB9FE-7BE7-4CFA-9934-F2B9E8BC1299}" srcOrd="0" destOrd="3" presId="urn:microsoft.com/office/officeart/2005/8/layout/hList1"/>
    <dgm:cxn modelId="{F3CCA3F1-EA91-4F12-8409-CD06811E3DC7}" type="presOf" srcId="{08D50BCA-3FEF-4A47-8932-9109F03982F1}" destId="{98B16203-A8FA-400D-AC9F-9B3C3857DC32}" srcOrd="0" destOrd="0" presId="urn:microsoft.com/office/officeart/2005/8/layout/hList1"/>
    <dgm:cxn modelId="{BB03E34A-CF44-4D80-9119-E17648A8544E}" type="presParOf" srcId="{BF2C40DC-FB81-4A54-B8ED-8008AE4ECCC9}" destId="{FC729DCC-6F28-48B0-A578-A68B5F3558E8}" srcOrd="0" destOrd="0" presId="urn:microsoft.com/office/officeart/2005/8/layout/hList1"/>
    <dgm:cxn modelId="{027B2690-D2A4-41AE-B665-24D5F5FDA536}" type="presParOf" srcId="{FC729DCC-6F28-48B0-A578-A68B5F3558E8}" destId="{98B16203-A8FA-400D-AC9F-9B3C3857DC32}" srcOrd="0" destOrd="0" presId="urn:microsoft.com/office/officeart/2005/8/layout/hList1"/>
    <dgm:cxn modelId="{F09CEA8B-9D5D-4276-8D6A-74F135E6AA56}" type="presParOf" srcId="{FC729DCC-6F28-48B0-A578-A68B5F3558E8}" destId="{9D8EB9FE-7BE7-4CFA-9934-F2B9E8BC12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AEA45-6ADD-4253-A0CC-03FFD3C354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DB33F4-EB83-4678-8891-E8ABD02BF60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NAJWAŻNIEJSI PRZEDSTAWICIELE</a:t>
          </a:r>
        </a:p>
      </dgm:t>
    </dgm:pt>
    <dgm:pt modelId="{E77F870E-ADB8-4B44-BADB-444F0E941B48}" type="parTrans" cxnId="{D5EE2303-967B-42AB-BBDF-E9CD359B4D43}">
      <dgm:prSet/>
      <dgm:spPr/>
      <dgm:t>
        <a:bodyPr/>
        <a:lstStyle/>
        <a:p>
          <a:endParaRPr lang="en-GB"/>
        </a:p>
      </dgm:t>
    </dgm:pt>
    <dgm:pt modelId="{91FBACAC-D74F-48F4-99EC-B517DE12BD69}" type="sibTrans" cxnId="{D5EE2303-967B-42AB-BBDF-E9CD359B4D43}">
      <dgm:prSet/>
      <dgm:spPr/>
      <dgm:t>
        <a:bodyPr/>
        <a:lstStyle/>
        <a:p>
          <a:endParaRPr lang="en-GB"/>
        </a:p>
      </dgm:t>
    </dgm:pt>
    <dgm:pt modelId="{F18FD55F-AA85-4876-8512-74B557343A3B}">
      <dgm:prSet/>
      <dgm:spPr/>
      <dgm:t>
        <a:bodyPr/>
        <a:lstStyle/>
        <a:p>
          <a:r>
            <a:rPr lang="pl-PL" dirty="0" err="1"/>
            <a:t>Abracham</a:t>
          </a:r>
          <a:r>
            <a:rPr lang="pl-PL" dirty="0"/>
            <a:t> Maslow</a:t>
          </a:r>
        </a:p>
      </dgm:t>
    </dgm:pt>
    <dgm:pt modelId="{7EA71226-8CEC-427D-994C-F30FC263BE0B}" type="parTrans" cxnId="{E3D3298D-FE90-43AC-8389-055257712B27}">
      <dgm:prSet/>
      <dgm:spPr/>
      <dgm:t>
        <a:bodyPr/>
        <a:lstStyle/>
        <a:p>
          <a:endParaRPr lang="en-GB"/>
        </a:p>
      </dgm:t>
    </dgm:pt>
    <dgm:pt modelId="{16DEA5CF-C941-451B-86F1-E21890E7690F}" type="sibTrans" cxnId="{E3D3298D-FE90-43AC-8389-055257712B27}">
      <dgm:prSet/>
      <dgm:spPr/>
      <dgm:t>
        <a:bodyPr/>
        <a:lstStyle/>
        <a:p>
          <a:endParaRPr lang="en-GB"/>
        </a:p>
      </dgm:t>
    </dgm:pt>
    <dgm:pt modelId="{316912FC-FADF-44EE-B579-A7F3C140389D}">
      <dgm:prSet/>
      <dgm:spPr/>
      <dgm:t>
        <a:bodyPr/>
        <a:lstStyle/>
        <a:p>
          <a:r>
            <a:rPr lang="pl-PL" dirty="0"/>
            <a:t>Douglas </a:t>
          </a:r>
          <a:r>
            <a:rPr lang="pl-PL" dirty="0" err="1"/>
            <a:t>McGregor</a:t>
          </a:r>
          <a:endParaRPr lang="pl-PL" dirty="0"/>
        </a:p>
      </dgm:t>
    </dgm:pt>
    <dgm:pt modelId="{4D0FDB2F-B01C-482D-8319-BCCA2AC8D373}" type="parTrans" cxnId="{17318194-CC78-431D-ABAD-CEC2E0D5FADA}">
      <dgm:prSet/>
      <dgm:spPr/>
      <dgm:t>
        <a:bodyPr/>
        <a:lstStyle/>
        <a:p>
          <a:endParaRPr lang="en-GB"/>
        </a:p>
      </dgm:t>
    </dgm:pt>
    <dgm:pt modelId="{75AA694F-FC25-4F89-99B1-6A1A56649F3F}" type="sibTrans" cxnId="{17318194-CC78-431D-ABAD-CEC2E0D5FADA}">
      <dgm:prSet/>
      <dgm:spPr/>
      <dgm:t>
        <a:bodyPr/>
        <a:lstStyle/>
        <a:p>
          <a:endParaRPr lang="en-GB"/>
        </a:p>
      </dgm:t>
    </dgm:pt>
    <dgm:pt modelId="{3EA35A88-2B65-400C-9DFC-87E77BBA3534}">
      <dgm:prSet/>
      <dgm:spPr/>
      <dgm:t>
        <a:bodyPr/>
        <a:lstStyle/>
        <a:p>
          <a:r>
            <a:rPr lang="pl-PL" dirty="0"/>
            <a:t>Chris </a:t>
          </a:r>
          <a:r>
            <a:rPr lang="pl-PL" dirty="0" err="1"/>
            <a:t>Argyris</a:t>
          </a:r>
          <a:endParaRPr lang="pl-PL" dirty="0"/>
        </a:p>
      </dgm:t>
    </dgm:pt>
    <dgm:pt modelId="{48376600-1EBA-4BDC-AE13-FDD1518CDB98}" type="parTrans" cxnId="{3ED81939-0B08-4CD6-8EFA-BC6413048418}">
      <dgm:prSet/>
      <dgm:spPr/>
      <dgm:t>
        <a:bodyPr/>
        <a:lstStyle/>
        <a:p>
          <a:endParaRPr lang="en-GB"/>
        </a:p>
      </dgm:t>
    </dgm:pt>
    <dgm:pt modelId="{68F7FADD-9590-4154-8494-CBB5686784D9}" type="sibTrans" cxnId="{3ED81939-0B08-4CD6-8EFA-BC6413048418}">
      <dgm:prSet/>
      <dgm:spPr/>
      <dgm:t>
        <a:bodyPr/>
        <a:lstStyle/>
        <a:p>
          <a:endParaRPr lang="en-GB"/>
        </a:p>
      </dgm:t>
    </dgm:pt>
    <dgm:pt modelId="{7AAE8264-6E0B-4194-BD1F-5E402A210A76}">
      <dgm:prSet/>
      <dgm:spPr/>
      <dgm:t>
        <a:bodyPr/>
        <a:lstStyle/>
        <a:p>
          <a:r>
            <a:rPr lang="pl-PL" dirty="0"/>
            <a:t>Warren </a:t>
          </a:r>
          <a:r>
            <a:rPr lang="pl-PL" dirty="0" err="1"/>
            <a:t>Bennis</a:t>
          </a:r>
          <a:endParaRPr lang="pl-PL" dirty="0"/>
        </a:p>
      </dgm:t>
    </dgm:pt>
    <dgm:pt modelId="{4F3F56A2-4CE1-4F9D-B24B-031E5ADE8BB5}" type="parTrans" cxnId="{8D951A57-BD62-4B4F-ADB5-0FF4C3E9D581}">
      <dgm:prSet/>
      <dgm:spPr/>
      <dgm:t>
        <a:bodyPr/>
        <a:lstStyle/>
        <a:p>
          <a:endParaRPr lang="en-GB"/>
        </a:p>
      </dgm:t>
    </dgm:pt>
    <dgm:pt modelId="{79AE659F-3CAD-4681-9FF5-26B2F049367D}" type="sibTrans" cxnId="{8D951A57-BD62-4B4F-ADB5-0FF4C3E9D581}">
      <dgm:prSet/>
      <dgm:spPr/>
      <dgm:t>
        <a:bodyPr/>
        <a:lstStyle/>
        <a:p>
          <a:endParaRPr lang="en-GB"/>
        </a:p>
      </dgm:t>
    </dgm:pt>
    <dgm:pt modelId="{6AADEEB1-8390-4094-904C-7DBFADC7A38A}">
      <dgm:prSet/>
      <dgm:spPr/>
      <dgm:t>
        <a:bodyPr/>
        <a:lstStyle/>
        <a:p>
          <a:r>
            <a:rPr lang="pl-PL" dirty="0" err="1"/>
            <a:t>Rensis</a:t>
          </a:r>
          <a:r>
            <a:rPr lang="pl-PL" dirty="0"/>
            <a:t> </a:t>
          </a:r>
          <a:r>
            <a:rPr lang="pl-PL" dirty="0" err="1"/>
            <a:t>Likert</a:t>
          </a:r>
          <a:endParaRPr lang="pl-PL" dirty="0"/>
        </a:p>
      </dgm:t>
    </dgm:pt>
    <dgm:pt modelId="{DFB2EF6F-32AA-4F35-8771-75C36D25DAE6}" type="parTrans" cxnId="{FF18AF97-DCA2-4145-959B-4AF382A5E7EB}">
      <dgm:prSet/>
      <dgm:spPr/>
      <dgm:t>
        <a:bodyPr/>
        <a:lstStyle/>
        <a:p>
          <a:endParaRPr lang="en-GB"/>
        </a:p>
      </dgm:t>
    </dgm:pt>
    <dgm:pt modelId="{912F4F0C-082B-411C-AAB8-88AB8C3A19C0}" type="sibTrans" cxnId="{FF18AF97-DCA2-4145-959B-4AF382A5E7EB}">
      <dgm:prSet/>
      <dgm:spPr/>
      <dgm:t>
        <a:bodyPr/>
        <a:lstStyle/>
        <a:p>
          <a:endParaRPr lang="en-GB"/>
        </a:p>
      </dgm:t>
    </dgm:pt>
    <dgm:pt modelId="{E43AB84F-7794-4C87-A1A7-9027B0961D48}" type="pres">
      <dgm:prSet presAssocID="{FD3AEA45-6ADD-4253-A0CC-03FFD3C3543F}" presName="linear" presStyleCnt="0">
        <dgm:presLayoutVars>
          <dgm:animLvl val="lvl"/>
          <dgm:resizeHandles val="exact"/>
        </dgm:presLayoutVars>
      </dgm:prSet>
      <dgm:spPr/>
    </dgm:pt>
    <dgm:pt modelId="{24E492CF-B749-406F-83BE-C997C4DDEFF8}" type="pres">
      <dgm:prSet presAssocID="{F3DB33F4-EB83-4678-8891-E8ABD02BF6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0CE802A-9FB4-4B0A-8C48-C344CD67738A}" type="pres">
      <dgm:prSet presAssocID="{F3DB33F4-EB83-4678-8891-E8ABD02BF60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5EE2303-967B-42AB-BBDF-E9CD359B4D43}" srcId="{FD3AEA45-6ADD-4253-A0CC-03FFD3C3543F}" destId="{F3DB33F4-EB83-4678-8891-E8ABD02BF600}" srcOrd="0" destOrd="0" parTransId="{E77F870E-ADB8-4B44-BADB-444F0E941B48}" sibTransId="{91FBACAC-D74F-48F4-99EC-B517DE12BD69}"/>
    <dgm:cxn modelId="{3ED81939-0B08-4CD6-8EFA-BC6413048418}" srcId="{F3DB33F4-EB83-4678-8891-E8ABD02BF600}" destId="{3EA35A88-2B65-400C-9DFC-87E77BBA3534}" srcOrd="2" destOrd="0" parTransId="{48376600-1EBA-4BDC-AE13-FDD1518CDB98}" sibTransId="{68F7FADD-9590-4154-8494-CBB5686784D9}"/>
    <dgm:cxn modelId="{1A28B639-36B5-4D9D-A728-EDF2DB8FC811}" type="presOf" srcId="{316912FC-FADF-44EE-B579-A7F3C140389D}" destId="{40CE802A-9FB4-4B0A-8C48-C344CD67738A}" srcOrd="0" destOrd="1" presId="urn:microsoft.com/office/officeart/2005/8/layout/vList2"/>
    <dgm:cxn modelId="{0F47E041-A591-4EA8-BEC3-5141C73DD364}" type="presOf" srcId="{6AADEEB1-8390-4094-904C-7DBFADC7A38A}" destId="{40CE802A-9FB4-4B0A-8C48-C344CD67738A}" srcOrd="0" destOrd="4" presId="urn:microsoft.com/office/officeart/2005/8/layout/vList2"/>
    <dgm:cxn modelId="{6C575A52-E101-459C-9246-63A1BA26A85E}" type="presOf" srcId="{F18FD55F-AA85-4876-8512-74B557343A3B}" destId="{40CE802A-9FB4-4B0A-8C48-C344CD67738A}" srcOrd="0" destOrd="0" presId="urn:microsoft.com/office/officeart/2005/8/layout/vList2"/>
    <dgm:cxn modelId="{8D951A57-BD62-4B4F-ADB5-0FF4C3E9D581}" srcId="{F3DB33F4-EB83-4678-8891-E8ABD02BF600}" destId="{7AAE8264-6E0B-4194-BD1F-5E402A210A76}" srcOrd="3" destOrd="0" parTransId="{4F3F56A2-4CE1-4F9D-B24B-031E5ADE8BB5}" sibTransId="{79AE659F-3CAD-4681-9FF5-26B2F049367D}"/>
    <dgm:cxn modelId="{2DBA9C88-4209-4E97-B789-9411D95417DA}" type="presOf" srcId="{3EA35A88-2B65-400C-9DFC-87E77BBA3534}" destId="{40CE802A-9FB4-4B0A-8C48-C344CD67738A}" srcOrd="0" destOrd="2" presId="urn:microsoft.com/office/officeart/2005/8/layout/vList2"/>
    <dgm:cxn modelId="{E3D3298D-FE90-43AC-8389-055257712B27}" srcId="{F3DB33F4-EB83-4678-8891-E8ABD02BF600}" destId="{F18FD55F-AA85-4876-8512-74B557343A3B}" srcOrd="0" destOrd="0" parTransId="{7EA71226-8CEC-427D-994C-F30FC263BE0B}" sibTransId="{16DEA5CF-C941-451B-86F1-E21890E7690F}"/>
    <dgm:cxn modelId="{FDED1394-B2BA-4100-89E1-0BA3102DC897}" type="presOf" srcId="{F3DB33F4-EB83-4678-8891-E8ABD02BF600}" destId="{24E492CF-B749-406F-83BE-C997C4DDEFF8}" srcOrd="0" destOrd="0" presId="urn:microsoft.com/office/officeart/2005/8/layout/vList2"/>
    <dgm:cxn modelId="{17318194-CC78-431D-ABAD-CEC2E0D5FADA}" srcId="{F3DB33F4-EB83-4678-8891-E8ABD02BF600}" destId="{316912FC-FADF-44EE-B579-A7F3C140389D}" srcOrd="1" destOrd="0" parTransId="{4D0FDB2F-B01C-482D-8319-BCCA2AC8D373}" sibTransId="{75AA694F-FC25-4F89-99B1-6A1A56649F3F}"/>
    <dgm:cxn modelId="{FF18AF97-DCA2-4145-959B-4AF382A5E7EB}" srcId="{F3DB33F4-EB83-4678-8891-E8ABD02BF600}" destId="{6AADEEB1-8390-4094-904C-7DBFADC7A38A}" srcOrd="4" destOrd="0" parTransId="{DFB2EF6F-32AA-4F35-8771-75C36D25DAE6}" sibTransId="{912F4F0C-082B-411C-AAB8-88AB8C3A19C0}"/>
    <dgm:cxn modelId="{19D00DB7-C5CE-4959-AEFD-7E35E42BEF14}" type="presOf" srcId="{FD3AEA45-6ADD-4253-A0CC-03FFD3C3543F}" destId="{E43AB84F-7794-4C87-A1A7-9027B0961D48}" srcOrd="0" destOrd="0" presId="urn:microsoft.com/office/officeart/2005/8/layout/vList2"/>
    <dgm:cxn modelId="{E0B53AF4-0586-4A3A-9C01-CF72861BCC54}" type="presOf" srcId="{7AAE8264-6E0B-4194-BD1F-5E402A210A76}" destId="{40CE802A-9FB4-4B0A-8C48-C344CD67738A}" srcOrd="0" destOrd="3" presId="urn:microsoft.com/office/officeart/2005/8/layout/vList2"/>
    <dgm:cxn modelId="{4573A8B7-8AE0-46AF-8419-11B05CFF7E20}" type="presParOf" srcId="{E43AB84F-7794-4C87-A1A7-9027B0961D48}" destId="{24E492CF-B749-406F-83BE-C997C4DDEFF8}" srcOrd="0" destOrd="0" presId="urn:microsoft.com/office/officeart/2005/8/layout/vList2"/>
    <dgm:cxn modelId="{A68A2128-64DF-44D6-9089-73F131C0F881}" type="presParOf" srcId="{E43AB84F-7794-4C87-A1A7-9027B0961D48}" destId="{40CE802A-9FB4-4B0A-8C48-C344CD6773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0536C-06A0-44FF-ACA9-A5980A9537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7A0E0A-6CA0-4714-AB7F-DED39C430DA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INNI PRZEDSTAWICIELE</a:t>
          </a:r>
        </a:p>
      </dgm:t>
    </dgm:pt>
    <dgm:pt modelId="{83477035-8F15-47E2-A5E2-012DAFAAAE1F}" type="parTrans" cxnId="{7EF9BB61-903B-4D39-BA1F-F3CB47F22D01}">
      <dgm:prSet/>
      <dgm:spPr/>
      <dgm:t>
        <a:bodyPr/>
        <a:lstStyle/>
        <a:p>
          <a:endParaRPr lang="en-GB"/>
        </a:p>
      </dgm:t>
    </dgm:pt>
    <dgm:pt modelId="{121D9CD0-D224-4E9F-87D6-83E85F5B0F16}" type="sibTrans" cxnId="{7EF9BB61-903B-4D39-BA1F-F3CB47F22D01}">
      <dgm:prSet/>
      <dgm:spPr/>
      <dgm:t>
        <a:bodyPr/>
        <a:lstStyle/>
        <a:p>
          <a:endParaRPr lang="en-GB"/>
        </a:p>
      </dgm:t>
    </dgm:pt>
    <dgm:pt modelId="{BDAD88F9-8E88-4486-8419-DA90A0A6FC21}">
      <dgm:prSet/>
      <dgm:spPr/>
      <dgm:t>
        <a:bodyPr/>
        <a:lstStyle/>
        <a:p>
          <a:r>
            <a:rPr lang="pl-PL" dirty="0"/>
            <a:t>H. Simon</a:t>
          </a:r>
        </a:p>
      </dgm:t>
    </dgm:pt>
    <dgm:pt modelId="{3E75A99F-2EC8-4D47-B2C3-90770E6426DD}" type="parTrans" cxnId="{D741728A-F8AF-45D7-AA1F-4DF52FE94185}">
      <dgm:prSet/>
      <dgm:spPr/>
      <dgm:t>
        <a:bodyPr/>
        <a:lstStyle/>
        <a:p>
          <a:endParaRPr lang="en-GB"/>
        </a:p>
      </dgm:t>
    </dgm:pt>
    <dgm:pt modelId="{EEA00293-274B-431B-A5C9-782CD47BCC65}" type="sibTrans" cxnId="{D741728A-F8AF-45D7-AA1F-4DF52FE94185}">
      <dgm:prSet/>
      <dgm:spPr/>
      <dgm:t>
        <a:bodyPr/>
        <a:lstStyle/>
        <a:p>
          <a:endParaRPr lang="en-GB"/>
        </a:p>
      </dgm:t>
    </dgm:pt>
    <dgm:pt modelId="{2DE46221-E059-4BEE-B8FC-EA3DB17F84A1}">
      <dgm:prSet/>
      <dgm:spPr/>
      <dgm:t>
        <a:bodyPr/>
        <a:lstStyle/>
        <a:p>
          <a:r>
            <a:rPr lang="pl-PL" dirty="0"/>
            <a:t>J. March</a:t>
          </a:r>
        </a:p>
      </dgm:t>
    </dgm:pt>
    <dgm:pt modelId="{7615AFC2-9A91-4131-B466-DEEEA4FD86D4}" type="parTrans" cxnId="{5B740C53-AE14-40DC-92E8-53E71C170DC7}">
      <dgm:prSet/>
      <dgm:spPr/>
      <dgm:t>
        <a:bodyPr/>
        <a:lstStyle/>
        <a:p>
          <a:endParaRPr lang="en-GB"/>
        </a:p>
      </dgm:t>
    </dgm:pt>
    <dgm:pt modelId="{01D7E2B4-DA55-4FC0-A0F0-00A50780E7AA}" type="sibTrans" cxnId="{5B740C53-AE14-40DC-92E8-53E71C170DC7}">
      <dgm:prSet/>
      <dgm:spPr/>
      <dgm:t>
        <a:bodyPr/>
        <a:lstStyle/>
        <a:p>
          <a:endParaRPr lang="en-GB"/>
        </a:p>
      </dgm:t>
    </dgm:pt>
    <dgm:pt modelId="{33077F40-685F-45A8-8FA6-A0D1413656A0}">
      <dgm:prSet/>
      <dgm:spPr/>
      <dgm:t>
        <a:bodyPr/>
        <a:lstStyle/>
        <a:p>
          <a:r>
            <a:rPr lang="pl-PL" dirty="0"/>
            <a:t>D. Katz</a:t>
          </a:r>
        </a:p>
      </dgm:t>
    </dgm:pt>
    <dgm:pt modelId="{E655943D-F45E-4806-80FF-820B6B747A3B}" type="parTrans" cxnId="{24D1F198-F3F1-4D2D-AB75-B4054A95C5B0}">
      <dgm:prSet/>
      <dgm:spPr/>
      <dgm:t>
        <a:bodyPr/>
        <a:lstStyle/>
        <a:p>
          <a:endParaRPr lang="en-GB"/>
        </a:p>
      </dgm:t>
    </dgm:pt>
    <dgm:pt modelId="{024B9EA4-3B69-4DBD-A94D-CF6BF4891386}" type="sibTrans" cxnId="{24D1F198-F3F1-4D2D-AB75-B4054A95C5B0}">
      <dgm:prSet/>
      <dgm:spPr/>
      <dgm:t>
        <a:bodyPr/>
        <a:lstStyle/>
        <a:p>
          <a:endParaRPr lang="en-GB"/>
        </a:p>
      </dgm:t>
    </dgm:pt>
    <dgm:pt modelId="{73B4B6B7-0D78-4745-A01A-0E72B2B13763}">
      <dgm:prSet/>
      <dgm:spPr/>
      <dgm:t>
        <a:bodyPr/>
        <a:lstStyle/>
        <a:p>
          <a:r>
            <a:rPr lang="pl-PL" dirty="0"/>
            <a:t>R. Kahn</a:t>
          </a:r>
        </a:p>
      </dgm:t>
    </dgm:pt>
    <dgm:pt modelId="{4180B916-B37C-4106-90F9-379F87CFDF64}" type="parTrans" cxnId="{CBAF9850-A92B-4288-A594-B5872CD32FF7}">
      <dgm:prSet/>
      <dgm:spPr/>
      <dgm:t>
        <a:bodyPr/>
        <a:lstStyle/>
        <a:p>
          <a:endParaRPr lang="en-GB"/>
        </a:p>
      </dgm:t>
    </dgm:pt>
    <dgm:pt modelId="{871D0FEE-086B-4BEB-9F26-E6E7D1EE79E4}" type="sibTrans" cxnId="{CBAF9850-A92B-4288-A594-B5872CD32FF7}">
      <dgm:prSet/>
      <dgm:spPr/>
      <dgm:t>
        <a:bodyPr/>
        <a:lstStyle/>
        <a:p>
          <a:endParaRPr lang="en-GB"/>
        </a:p>
      </dgm:t>
    </dgm:pt>
    <dgm:pt modelId="{8D2D2701-94C5-4395-B864-6759535C3498}">
      <dgm:prSet/>
      <dgm:spPr/>
      <dgm:t>
        <a:bodyPr/>
        <a:lstStyle/>
        <a:p>
          <a:r>
            <a:rPr lang="pl-PL" dirty="0"/>
            <a:t>M. </a:t>
          </a:r>
          <a:r>
            <a:rPr lang="pl-PL" dirty="0" err="1"/>
            <a:t>Crozier</a:t>
          </a:r>
          <a:endParaRPr lang="pl-PL" dirty="0"/>
        </a:p>
      </dgm:t>
    </dgm:pt>
    <dgm:pt modelId="{13B57921-FC41-41E5-B659-E797DF47A04E}" type="parTrans" cxnId="{C27F9BD3-FDE3-4CF0-B664-1B0E6F0646C9}">
      <dgm:prSet/>
      <dgm:spPr/>
      <dgm:t>
        <a:bodyPr/>
        <a:lstStyle/>
        <a:p>
          <a:endParaRPr lang="en-GB"/>
        </a:p>
      </dgm:t>
    </dgm:pt>
    <dgm:pt modelId="{92FE1C1E-8842-490D-82E7-09BFF0FD61A1}" type="sibTrans" cxnId="{C27F9BD3-FDE3-4CF0-B664-1B0E6F0646C9}">
      <dgm:prSet/>
      <dgm:spPr/>
      <dgm:t>
        <a:bodyPr/>
        <a:lstStyle/>
        <a:p>
          <a:endParaRPr lang="en-GB"/>
        </a:p>
      </dgm:t>
    </dgm:pt>
    <dgm:pt modelId="{751C0E50-599D-45AF-82A0-488BC4B20D2A}">
      <dgm:prSet/>
      <dgm:spPr/>
      <dgm:t>
        <a:bodyPr/>
        <a:lstStyle/>
        <a:p>
          <a:r>
            <a:rPr lang="pl-PL" dirty="0"/>
            <a:t>E. Friedberg</a:t>
          </a:r>
        </a:p>
      </dgm:t>
    </dgm:pt>
    <dgm:pt modelId="{A3EEFF03-9158-479F-B6BD-8F2C93B056B7}" type="parTrans" cxnId="{EA7B5F8F-25C5-4562-9101-429F3EC0E492}">
      <dgm:prSet/>
      <dgm:spPr/>
      <dgm:t>
        <a:bodyPr/>
        <a:lstStyle/>
        <a:p>
          <a:endParaRPr lang="en-GB"/>
        </a:p>
      </dgm:t>
    </dgm:pt>
    <dgm:pt modelId="{16E9D448-1206-4410-ABA8-B79CAADA7374}" type="sibTrans" cxnId="{EA7B5F8F-25C5-4562-9101-429F3EC0E492}">
      <dgm:prSet/>
      <dgm:spPr/>
      <dgm:t>
        <a:bodyPr/>
        <a:lstStyle/>
        <a:p>
          <a:endParaRPr lang="en-GB"/>
        </a:p>
      </dgm:t>
    </dgm:pt>
    <dgm:pt modelId="{BAECF43D-1BD8-47C2-A98E-C43349187D59}" type="pres">
      <dgm:prSet presAssocID="{9ED0536C-06A0-44FF-ACA9-A5980A9537A1}" presName="Name0" presStyleCnt="0">
        <dgm:presLayoutVars>
          <dgm:dir/>
          <dgm:animLvl val="lvl"/>
          <dgm:resizeHandles val="exact"/>
        </dgm:presLayoutVars>
      </dgm:prSet>
      <dgm:spPr/>
    </dgm:pt>
    <dgm:pt modelId="{09DC261E-9ED5-4B98-A203-CA2CAA3B52FC}" type="pres">
      <dgm:prSet presAssocID="{F57A0E0A-6CA0-4714-AB7F-DED39C430DAF}" presName="linNode" presStyleCnt="0"/>
      <dgm:spPr/>
    </dgm:pt>
    <dgm:pt modelId="{03D6C26F-8055-4CD5-AD2D-6B8132F2C1DC}" type="pres">
      <dgm:prSet presAssocID="{F57A0E0A-6CA0-4714-AB7F-DED39C430DA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9F6D2D2-837B-413B-A0B8-91CA6579C1B7}" type="pres">
      <dgm:prSet presAssocID="{F57A0E0A-6CA0-4714-AB7F-DED39C430DA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ADC1414-E51D-47B7-947F-FBFDD2A9B490}" type="presOf" srcId="{33077F40-685F-45A8-8FA6-A0D1413656A0}" destId="{F9F6D2D2-837B-413B-A0B8-91CA6579C1B7}" srcOrd="0" destOrd="2" presId="urn:microsoft.com/office/officeart/2005/8/layout/vList5"/>
    <dgm:cxn modelId="{8178DD1F-A08B-4ACE-80D0-6CB0814E139D}" type="presOf" srcId="{BDAD88F9-8E88-4486-8419-DA90A0A6FC21}" destId="{F9F6D2D2-837B-413B-A0B8-91CA6579C1B7}" srcOrd="0" destOrd="0" presId="urn:microsoft.com/office/officeart/2005/8/layout/vList5"/>
    <dgm:cxn modelId="{CD6A6139-86A6-44D0-86B6-6F918326BEE0}" type="presOf" srcId="{9ED0536C-06A0-44FF-ACA9-A5980A9537A1}" destId="{BAECF43D-1BD8-47C2-A98E-C43349187D59}" srcOrd="0" destOrd="0" presId="urn:microsoft.com/office/officeart/2005/8/layout/vList5"/>
    <dgm:cxn modelId="{7EF9BB61-903B-4D39-BA1F-F3CB47F22D01}" srcId="{9ED0536C-06A0-44FF-ACA9-A5980A9537A1}" destId="{F57A0E0A-6CA0-4714-AB7F-DED39C430DAF}" srcOrd="0" destOrd="0" parTransId="{83477035-8F15-47E2-A5E2-012DAFAAAE1F}" sibTransId="{121D9CD0-D224-4E9F-87D6-83E85F5B0F16}"/>
    <dgm:cxn modelId="{CBAF9850-A92B-4288-A594-B5872CD32FF7}" srcId="{F57A0E0A-6CA0-4714-AB7F-DED39C430DAF}" destId="{73B4B6B7-0D78-4745-A01A-0E72B2B13763}" srcOrd="3" destOrd="0" parTransId="{4180B916-B37C-4106-90F9-379F87CFDF64}" sibTransId="{871D0FEE-086B-4BEB-9F26-E6E7D1EE79E4}"/>
    <dgm:cxn modelId="{5B740C53-AE14-40DC-92E8-53E71C170DC7}" srcId="{F57A0E0A-6CA0-4714-AB7F-DED39C430DAF}" destId="{2DE46221-E059-4BEE-B8FC-EA3DB17F84A1}" srcOrd="1" destOrd="0" parTransId="{7615AFC2-9A91-4131-B466-DEEEA4FD86D4}" sibTransId="{01D7E2B4-DA55-4FC0-A0F0-00A50780E7AA}"/>
    <dgm:cxn modelId="{D741728A-F8AF-45D7-AA1F-4DF52FE94185}" srcId="{F57A0E0A-6CA0-4714-AB7F-DED39C430DAF}" destId="{BDAD88F9-8E88-4486-8419-DA90A0A6FC21}" srcOrd="0" destOrd="0" parTransId="{3E75A99F-2EC8-4D47-B2C3-90770E6426DD}" sibTransId="{EEA00293-274B-431B-A5C9-782CD47BCC65}"/>
    <dgm:cxn modelId="{EA7B5F8F-25C5-4562-9101-429F3EC0E492}" srcId="{F57A0E0A-6CA0-4714-AB7F-DED39C430DAF}" destId="{751C0E50-599D-45AF-82A0-488BC4B20D2A}" srcOrd="5" destOrd="0" parTransId="{A3EEFF03-9158-479F-B6BD-8F2C93B056B7}" sibTransId="{16E9D448-1206-4410-ABA8-B79CAADA7374}"/>
    <dgm:cxn modelId="{18060792-BB0F-4CF0-994D-ED06AA6E46DB}" type="presOf" srcId="{2DE46221-E059-4BEE-B8FC-EA3DB17F84A1}" destId="{F9F6D2D2-837B-413B-A0B8-91CA6579C1B7}" srcOrd="0" destOrd="1" presId="urn:microsoft.com/office/officeart/2005/8/layout/vList5"/>
    <dgm:cxn modelId="{24D1F198-F3F1-4D2D-AB75-B4054A95C5B0}" srcId="{F57A0E0A-6CA0-4714-AB7F-DED39C430DAF}" destId="{33077F40-685F-45A8-8FA6-A0D1413656A0}" srcOrd="2" destOrd="0" parTransId="{E655943D-F45E-4806-80FF-820B6B747A3B}" sibTransId="{024B9EA4-3B69-4DBD-A94D-CF6BF4891386}"/>
    <dgm:cxn modelId="{A7E2B5B8-2EC4-4689-A2F8-95D6DA8F7A97}" type="presOf" srcId="{751C0E50-599D-45AF-82A0-488BC4B20D2A}" destId="{F9F6D2D2-837B-413B-A0B8-91CA6579C1B7}" srcOrd="0" destOrd="5" presId="urn:microsoft.com/office/officeart/2005/8/layout/vList5"/>
    <dgm:cxn modelId="{EA0DD6D0-392B-41E0-B473-5826705AC4DE}" type="presOf" srcId="{8D2D2701-94C5-4395-B864-6759535C3498}" destId="{F9F6D2D2-837B-413B-A0B8-91CA6579C1B7}" srcOrd="0" destOrd="4" presId="urn:microsoft.com/office/officeart/2005/8/layout/vList5"/>
    <dgm:cxn modelId="{C27F9BD3-FDE3-4CF0-B664-1B0E6F0646C9}" srcId="{F57A0E0A-6CA0-4714-AB7F-DED39C430DAF}" destId="{8D2D2701-94C5-4395-B864-6759535C3498}" srcOrd="4" destOrd="0" parTransId="{13B57921-FC41-41E5-B659-E797DF47A04E}" sibTransId="{92FE1C1E-8842-490D-82E7-09BFF0FD61A1}"/>
    <dgm:cxn modelId="{D0D126D7-490C-48BE-AE9E-A4440B1AE8AD}" type="presOf" srcId="{73B4B6B7-0D78-4745-A01A-0E72B2B13763}" destId="{F9F6D2D2-837B-413B-A0B8-91CA6579C1B7}" srcOrd="0" destOrd="3" presId="urn:microsoft.com/office/officeart/2005/8/layout/vList5"/>
    <dgm:cxn modelId="{3FAC44DC-BF69-4FC8-B6E9-D4B8A77BB600}" type="presOf" srcId="{F57A0E0A-6CA0-4714-AB7F-DED39C430DAF}" destId="{03D6C26F-8055-4CD5-AD2D-6B8132F2C1DC}" srcOrd="0" destOrd="0" presId="urn:microsoft.com/office/officeart/2005/8/layout/vList5"/>
    <dgm:cxn modelId="{8B9A8016-CB7D-4945-9922-71C8FAF9CEF3}" type="presParOf" srcId="{BAECF43D-1BD8-47C2-A98E-C43349187D59}" destId="{09DC261E-9ED5-4B98-A203-CA2CAA3B52FC}" srcOrd="0" destOrd="0" presId="urn:microsoft.com/office/officeart/2005/8/layout/vList5"/>
    <dgm:cxn modelId="{5BFE8CBA-6454-476F-AEE2-889C0FED249E}" type="presParOf" srcId="{09DC261E-9ED5-4B98-A203-CA2CAA3B52FC}" destId="{03D6C26F-8055-4CD5-AD2D-6B8132F2C1DC}" srcOrd="0" destOrd="0" presId="urn:microsoft.com/office/officeart/2005/8/layout/vList5"/>
    <dgm:cxn modelId="{845DDB9C-7C37-4391-A4AD-8D1A9507F65E}" type="presParOf" srcId="{09DC261E-9ED5-4B98-A203-CA2CAA3B52FC}" destId="{F9F6D2D2-837B-413B-A0B8-91CA6579C1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98CC70-1A67-4C50-B1AD-C13CE9DCE067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C8677AF-4C53-49FF-B44D-1849102A5003}">
      <dgm:prSet phldrT="[Tekst]"/>
      <dgm:spPr/>
      <dgm:t>
        <a:bodyPr/>
        <a:lstStyle/>
        <a:p>
          <a:r>
            <a:rPr lang="pl-PL" dirty="0"/>
            <a:t>PODEJŚCIE SYSTEMOWE- POJĘCIA</a:t>
          </a:r>
        </a:p>
      </dgm:t>
    </dgm:pt>
    <dgm:pt modelId="{6822C5AC-1499-4352-9DEB-EF06054E61BD}" type="parTrans" cxnId="{A4AB1E60-4C9D-492B-AB4F-BF75D28A0147}">
      <dgm:prSet/>
      <dgm:spPr/>
      <dgm:t>
        <a:bodyPr/>
        <a:lstStyle/>
        <a:p>
          <a:endParaRPr lang="pl-PL"/>
        </a:p>
      </dgm:t>
    </dgm:pt>
    <dgm:pt modelId="{80C8FB44-DA73-4121-BAD4-C151AD6DB008}" type="sibTrans" cxnId="{A4AB1E60-4C9D-492B-AB4F-BF75D28A0147}">
      <dgm:prSet/>
      <dgm:spPr/>
      <dgm:t>
        <a:bodyPr/>
        <a:lstStyle/>
        <a:p>
          <a:endParaRPr lang="pl-PL"/>
        </a:p>
      </dgm:t>
    </dgm:pt>
    <dgm:pt modelId="{EE5BA571-04B9-4287-94A5-C57A7C80605B}">
      <dgm:prSet phldrT="[Tekst]"/>
      <dgm:spPr/>
      <dgm:t>
        <a:bodyPr/>
        <a:lstStyle/>
        <a:p>
          <a:r>
            <a:rPr lang="pl-PL" dirty="0"/>
            <a:t>SYSTEM</a:t>
          </a:r>
        </a:p>
      </dgm:t>
    </dgm:pt>
    <dgm:pt modelId="{859CFAEF-BFEA-462F-80B7-73435A0235FA}" type="parTrans" cxnId="{D622BB60-EE42-4DEF-BAD5-545D3CF15B02}">
      <dgm:prSet/>
      <dgm:spPr/>
      <dgm:t>
        <a:bodyPr/>
        <a:lstStyle/>
        <a:p>
          <a:endParaRPr lang="pl-PL"/>
        </a:p>
      </dgm:t>
    </dgm:pt>
    <dgm:pt modelId="{200BB0EF-D572-44A8-8BDB-B27BCC5F5373}" type="sibTrans" cxnId="{D622BB60-EE42-4DEF-BAD5-545D3CF15B02}">
      <dgm:prSet/>
      <dgm:spPr/>
      <dgm:t>
        <a:bodyPr/>
        <a:lstStyle/>
        <a:p>
          <a:endParaRPr lang="pl-PL"/>
        </a:p>
      </dgm:t>
    </dgm:pt>
    <dgm:pt modelId="{871B879C-E134-40EE-885B-7F7C063B182F}">
      <dgm:prSet phldrT="[Tekst]"/>
      <dgm:spPr/>
      <dgm:t>
        <a:bodyPr/>
        <a:lstStyle/>
        <a:p>
          <a:r>
            <a:rPr lang="pl-PL" dirty="0"/>
            <a:t>PODSYSTEM</a:t>
          </a:r>
        </a:p>
      </dgm:t>
    </dgm:pt>
    <dgm:pt modelId="{086B806F-B6D9-4535-A105-16E6BBC1B9A1}" type="parTrans" cxnId="{C159F390-F8D5-4893-839E-49658C45AF85}">
      <dgm:prSet/>
      <dgm:spPr/>
      <dgm:t>
        <a:bodyPr/>
        <a:lstStyle/>
        <a:p>
          <a:endParaRPr lang="pl-PL"/>
        </a:p>
      </dgm:t>
    </dgm:pt>
    <dgm:pt modelId="{E08AB88E-6D15-4F59-93A0-0A087514C4AC}" type="sibTrans" cxnId="{C159F390-F8D5-4893-839E-49658C45AF85}">
      <dgm:prSet/>
      <dgm:spPr/>
      <dgm:t>
        <a:bodyPr/>
        <a:lstStyle/>
        <a:p>
          <a:endParaRPr lang="pl-PL"/>
        </a:p>
      </dgm:t>
    </dgm:pt>
    <dgm:pt modelId="{F7617787-FCF8-470F-A336-F2C883F2DBE2}">
      <dgm:prSet phldrT="[Tekst]"/>
      <dgm:spPr/>
      <dgm:t>
        <a:bodyPr/>
        <a:lstStyle/>
        <a:p>
          <a:r>
            <a:rPr lang="pl-PL" dirty="0"/>
            <a:t>SYNERGIA</a:t>
          </a:r>
        </a:p>
      </dgm:t>
    </dgm:pt>
    <dgm:pt modelId="{2B4BBE59-F249-412A-AD98-A1E20DDA9DF6}" type="parTrans" cxnId="{955FCC28-8F8D-4BEF-BE65-57D3757EF0EC}">
      <dgm:prSet/>
      <dgm:spPr/>
      <dgm:t>
        <a:bodyPr/>
        <a:lstStyle/>
        <a:p>
          <a:endParaRPr lang="pl-PL"/>
        </a:p>
      </dgm:t>
    </dgm:pt>
    <dgm:pt modelId="{DDB147BC-44EE-44AA-9B4F-1366918274EE}" type="sibTrans" cxnId="{955FCC28-8F8D-4BEF-BE65-57D3757EF0EC}">
      <dgm:prSet/>
      <dgm:spPr/>
      <dgm:t>
        <a:bodyPr/>
        <a:lstStyle/>
        <a:p>
          <a:endParaRPr lang="pl-PL"/>
        </a:p>
      </dgm:t>
    </dgm:pt>
    <dgm:pt modelId="{18B105D6-3635-4413-8EB9-FD37AF483DA4}">
      <dgm:prSet phldrT="[Tekst]"/>
      <dgm:spPr/>
      <dgm:t>
        <a:bodyPr/>
        <a:lstStyle/>
        <a:p>
          <a:r>
            <a:rPr lang="pl-PL" dirty="0"/>
            <a:t>GRANICE SYSTEMU</a:t>
          </a:r>
        </a:p>
      </dgm:t>
    </dgm:pt>
    <dgm:pt modelId="{2FFC7605-3838-4F9F-96AF-9B1DB82AEE29}" type="parTrans" cxnId="{A1264289-89A6-44FF-81D4-59901E030F22}">
      <dgm:prSet/>
      <dgm:spPr/>
      <dgm:t>
        <a:bodyPr/>
        <a:lstStyle/>
        <a:p>
          <a:endParaRPr lang="pl-PL"/>
        </a:p>
      </dgm:t>
    </dgm:pt>
    <dgm:pt modelId="{86A21EFF-8FD6-4681-B2A7-0233E9E86E75}" type="sibTrans" cxnId="{A1264289-89A6-44FF-81D4-59901E030F22}">
      <dgm:prSet/>
      <dgm:spPr/>
      <dgm:t>
        <a:bodyPr/>
        <a:lstStyle/>
        <a:p>
          <a:endParaRPr lang="pl-PL"/>
        </a:p>
      </dgm:t>
    </dgm:pt>
    <dgm:pt modelId="{48E32758-81BD-4CB2-B16C-B6DD327D72CF}">
      <dgm:prSet/>
      <dgm:spPr/>
      <dgm:t>
        <a:bodyPr/>
        <a:lstStyle/>
        <a:p>
          <a:r>
            <a:rPr lang="pl-PL" dirty="0"/>
            <a:t>PRZEPŁYW</a:t>
          </a:r>
        </a:p>
      </dgm:t>
    </dgm:pt>
    <dgm:pt modelId="{79A62ED6-2A95-47BA-AA53-C6F8E749BD88}" type="parTrans" cxnId="{BA6A64B1-0ACA-4B3A-937D-A1BBD26F851D}">
      <dgm:prSet/>
      <dgm:spPr/>
      <dgm:t>
        <a:bodyPr/>
        <a:lstStyle/>
        <a:p>
          <a:endParaRPr lang="pl-PL"/>
        </a:p>
      </dgm:t>
    </dgm:pt>
    <dgm:pt modelId="{630DFE65-1D33-48B0-A9FB-AE93A2A1C6B6}" type="sibTrans" cxnId="{BA6A64B1-0ACA-4B3A-937D-A1BBD26F851D}">
      <dgm:prSet/>
      <dgm:spPr/>
      <dgm:t>
        <a:bodyPr/>
        <a:lstStyle/>
        <a:p>
          <a:endParaRPr lang="pl-PL"/>
        </a:p>
      </dgm:t>
    </dgm:pt>
    <dgm:pt modelId="{4F558113-31FB-4FB8-871A-CAD4E5D00BE6}">
      <dgm:prSet/>
      <dgm:spPr/>
      <dgm:t>
        <a:bodyPr/>
        <a:lstStyle/>
        <a:p>
          <a:r>
            <a:rPr lang="pl-PL" dirty="0"/>
            <a:t>SPRZĘŻENIE ZWROTNE</a:t>
          </a:r>
        </a:p>
      </dgm:t>
    </dgm:pt>
    <dgm:pt modelId="{D353B746-3D8D-4C17-8BA8-44462E967CD4}" type="parTrans" cxnId="{B8EEECC3-8A26-459D-8B73-C4E9A4A9E850}">
      <dgm:prSet/>
      <dgm:spPr/>
      <dgm:t>
        <a:bodyPr/>
        <a:lstStyle/>
        <a:p>
          <a:endParaRPr lang="pl-PL"/>
        </a:p>
      </dgm:t>
    </dgm:pt>
    <dgm:pt modelId="{3F019F7A-C68F-4CA4-B7D5-F2A20F4029B4}" type="sibTrans" cxnId="{B8EEECC3-8A26-459D-8B73-C4E9A4A9E850}">
      <dgm:prSet/>
      <dgm:spPr/>
      <dgm:t>
        <a:bodyPr/>
        <a:lstStyle/>
        <a:p>
          <a:endParaRPr lang="pl-PL"/>
        </a:p>
      </dgm:t>
    </dgm:pt>
    <dgm:pt modelId="{195E6B50-1B29-4608-A728-6A32D20F9C96}">
      <dgm:prSet/>
      <dgm:spPr/>
      <dgm:t>
        <a:bodyPr/>
        <a:lstStyle/>
        <a:p>
          <a:r>
            <a:rPr lang="pl-PL" dirty="0"/>
            <a:t>ENTROPIA</a:t>
          </a:r>
        </a:p>
      </dgm:t>
    </dgm:pt>
    <dgm:pt modelId="{15476073-1087-4042-B247-F104BCE801FB}" type="parTrans" cxnId="{761FAE69-7D2C-4FF9-86FA-B8F4C3D0549C}">
      <dgm:prSet/>
      <dgm:spPr/>
      <dgm:t>
        <a:bodyPr/>
        <a:lstStyle/>
        <a:p>
          <a:endParaRPr lang="pl-PL"/>
        </a:p>
      </dgm:t>
    </dgm:pt>
    <dgm:pt modelId="{D71A4EF6-2590-47DD-9996-8BDC3C1EE33E}" type="sibTrans" cxnId="{761FAE69-7D2C-4FF9-86FA-B8F4C3D0549C}">
      <dgm:prSet/>
      <dgm:spPr/>
      <dgm:t>
        <a:bodyPr/>
        <a:lstStyle/>
        <a:p>
          <a:endParaRPr lang="pl-PL"/>
        </a:p>
      </dgm:t>
    </dgm:pt>
    <dgm:pt modelId="{26DCA687-1E1D-4CAD-83B6-042C7F80A95A}" type="pres">
      <dgm:prSet presAssocID="{EF98CC70-1A67-4C50-B1AD-C13CE9DCE0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D352C3-CBFF-49C4-8F4A-794BB7938B2A}" type="pres">
      <dgm:prSet presAssocID="{5C8677AF-4C53-49FF-B44D-1849102A5003}" presName="centerShape" presStyleLbl="node0" presStyleIdx="0" presStyleCnt="1"/>
      <dgm:spPr/>
    </dgm:pt>
    <dgm:pt modelId="{0C3175A7-1419-4930-820D-8C7FF4DA9F33}" type="pres">
      <dgm:prSet presAssocID="{859CFAEF-BFEA-462F-80B7-73435A0235FA}" presName="parTrans" presStyleLbl="sibTrans2D1" presStyleIdx="0" presStyleCnt="7"/>
      <dgm:spPr/>
    </dgm:pt>
    <dgm:pt modelId="{D3AFA59C-B2AD-424B-AF3D-0CF7EF3A6B16}" type="pres">
      <dgm:prSet presAssocID="{859CFAEF-BFEA-462F-80B7-73435A0235FA}" presName="connectorText" presStyleLbl="sibTrans2D1" presStyleIdx="0" presStyleCnt="7"/>
      <dgm:spPr/>
    </dgm:pt>
    <dgm:pt modelId="{E07FA0E5-73F3-4CB5-B58A-7D0A4A5D224A}" type="pres">
      <dgm:prSet presAssocID="{EE5BA571-04B9-4287-94A5-C57A7C80605B}" presName="node" presStyleLbl="node1" presStyleIdx="0" presStyleCnt="7">
        <dgm:presLayoutVars>
          <dgm:bulletEnabled val="1"/>
        </dgm:presLayoutVars>
      </dgm:prSet>
      <dgm:spPr/>
    </dgm:pt>
    <dgm:pt modelId="{670D3A37-18A9-4CAE-BFFE-5209A6DF214C}" type="pres">
      <dgm:prSet presAssocID="{086B806F-B6D9-4535-A105-16E6BBC1B9A1}" presName="parTrans" presStyleLbl="sibTrans2D1" presStyleIdx="1" presStyleCnt="7"/>
      <dgm:spPr/>
    </dgm:pt>
    <dgm:pt modelId="{37FF2438-350E-4B95-B204-2DD90DFD5A01}" type="pres">
      <dgm:prSet presAssocID="{086B806F-B6D9-4535-A105-16E6BBC1B9A1}" presName="connectorText" presStyleLbl="sibTrans2D1" presStyleIdx="1" presStyleCnt="7"/>
      <dgm:spPr/>
    </dgm:pt>
    <dgm:pt modelId="{ED264706-30D6-45E7-BFD5-A9C3B6FC2DDC}" type="pres">
      <dgm:prSet presAssocID="{871B879C-E134-40EE-885B-7F7C063B182F}" presName="node" presStyleLbl="node1" presStyleIdx="1" presStyleCnt="7">
        <dgm:presLayoutVars>
          <dgm:bulletEnabled val="1"/>
        </dgm:presLayoutVars>
      </dgm:prSet>
      <dgm:spPr/>
    </dgm:pt>
    <dgm:pt modelId="{7565F099-249C-48D7-A00A-6AC33F865809}" type="pres">
      <dgm:prSet presAssocID="{2B4BBE59-F249-412A-AD98-A1E20DDA9DF6}" presName="parTrans" presStyleLbl="sibTrans2D1" presStyleIdx="2" presStyleCnt="7"/>
      <dgm:spPr/>
    </dgm:pt>
    <dgm:pt modelId="{FABFE462-D167-49B4-9DD2-0403A263D136}" type="pres">
      <dgm:prSet presAssocID="{2B4BBE59-F249-412A-AD98-A1E20DDA9DF6}" presName="connectorText" presStyleLbl="sibTrans2D1" presStyleIdx="2" presStyleCnt="7"/>
      <dgm:spPr/>
    </dgm:pt>
    <dgm:pt modelId="{F1551132-DAC2-4002-8F7C-539E95DA3ADD}" type="pres">
      <dgm:prSet presAssocID="{F7617787-FCF8-470F-A336-F2C883F2DBE2}" presName="node" presStyleLbl="node1" presStyleIdx="2" presStyleCnt="7">
        <dgm:presLayoutVars>
          <dgm:bulletEnabled val="1"/>
        </dgm:presLayoutVars>
      </dgm:prSet>
      <dgm:spPr/>
    </dgm:pt>
    <dgm:pt modelId="{D6621F9D-7224-45D8-B846-E2E829ABE6D1}" type="pres">
      <dgm:prSet presAssocID="{2FFC7605-3838-4F9F-96AF-9B1DB82AEE29}" presName="parTrans" presStyleLbl="sibTrans2D1" presStyleIdx="3" presStyleCnt="7"/>
      <dgm:spPr/>
    </dgm:pt>
    <dgm:pt modelId="{7E98D7B7-DF65-4A17-92D6-CB6549EA73E2}" type="pres">
      <dgm:prSet presAssocID="{2FFC7605-3838-4F9F-96AF-9B1DB82AEE29}" presName="connectorText" presStyleLbl="sibTrans2D1" presStyleIdx="3" presStyleCnt="7"/>
      <dgm:spPr/>
    </dgm:pt>
    <dgm:pt modelId="{D4E68997-815E-4FF6-B764-C77478898253}" type="pres">
      <dgm:prSet presAssocID="{18B105D6-3635-4413-8EB9-FD37AF483DA4}" presName="node" presStyleLbl="node1" presStyleIdx="3" presStyleCnt="7">
        <dgm:presLayoutVars>
          <dgm:bulletEnabled val="1"/>
        </dgm:presLayoutVars>
      </dgm:prSet>
      <dgm:spPr/>
    </dgm:pt>
    <dgm:pt modelId="{3C8E12E0-51E4-4B85-B913-FB176ABE1F0E}" type="pres">
      <dgm:prSet presAssocID="{79A62ED6-2A95-47BA-AA53-C6F8E749BD88}" presName="parTrans" presStyleLbl="sibTrans2D1" presStyleIdx="4" presStyleCnt="7"/>
      <dgm:spPr/>
    </dgm:pt>
    <dgm:pt modelId="{1B3496EB-4CBB-4C24-A6A5-100CAB9337D0}" type="pres">
      <dgm:prSet presAssocID="{79A62ED6-2A95-47BA-AA53-C6F8E749BD88}" presName="connectorText" presStyleLbl="sibTrans2D1" presStyleIdx="4" presStyleCnt="7"/>
      <dgm:spPr/>
    </dgm:pt>
    <dgm:pt modelId="{219370B1-0F34-4AF8-9103-0F37ED161643}" type="pres">
      <dgm:prSet presAssocID="{48E32758-81BD-4CB2-B16C-B6DD327D72CF}" presName="node" presStyleLbl="node1" presStyleIdx="4" presStyleCnt="7">
        <dgm:presLayoutVars>
          <dgm:bulletEnabled val="1"/>
        </dgm:presLayoutVars>
      </dgm:prSet>
      <dgm:spPr/>
    </dgm:pt>
    <dgm:pt modelId="{A070B053-85F4-4542-ABB6-426727F201A7}" type="pres">
      <dgm:prSet presAssocID="{D353B746-3D8D-4C17-8BA8-44462E967CD4}" presName="parTrans" presStyleLbl="sibTrans2D1" presStyleIdx="5" presStyleCnt="7"/>
      <dgm:spPr/>
    </dgm:pt>
    <dgm:pt modelId="{6ECED983-A40F-4EB5-BDF3-5692D000E590}" type="pres">
      <dgm:prSet presAssocID="{D353B746-3D8D-4C17-8BA8-44462E967CD4}" presName="connectorText" presStyleLbl="sibTrans2D1" presStyleIdx="5" presStyleCnt="7"/>
      <dgm:spPr/>
    </dgm:pt>
    <dgm:pt modelId="{F8EC21B9-F654-4E3D-B1E5-095489C36EEA}" type="pres">
      <dgm:prSet presAssocID="{4F558113-31FB-4FB8-871A-CAD4E5D00BE6}" presName="node" presStyleLbl="node1" presStyleIdx="5" presStyleCnt="7">
        <dgm:presLayoutVars>
          <dgm:bulletEnabled val="1"/>
        </dgm:presLayoutVars>
      </dgm:prSet>
      <dgm:spPr/>
    </dgm:pt>
    <dgm:pt modelId="{E46DE94F-E6D2-474E-B100-FD32DBC085B3}" type="pres">
      <dgm:prSet presAssocID="{15476073-1087-4042-B247-F104BCE801FB}" presName="parTrans" presStyleLbl="sibTrans2D1" presStyleIdx="6" presStyleCnt="7"/>
      <dgm:spPr/>
    </dgm:pt>
    <dgm:pt modelId="{8F829F8A-150C-492F-AC3B-857BFE3BEDD9}" type="pres">
      <dgm:prSet presAssocID="{15476073-1087-4042-B247-F104BCE801FB}" presName="connectorText" presStyleLbl="sibTrans2D1" presStyleIdx="6" presStyleCnt="7"/>
      <dgm:spPr/>
    </dgm:pt>
    <dgm:pt modelId="{0ED736BC-8E60-418B-8B0C-76AEE39AFA08}" type="pres">
      <dgm:prSet presAssocID="{195E6B50-1B29-4608-A728-6A32D20F9C96}" presName="node" presStyleLbl="node1" presStyleIdx="6" presStyleCnt="7">
        <dgm:presLayoutVars>
          <dgm:bulletEnabled val="1"/>
        </dgm:presLayoutVars>
      </dgm:prSet>
      <dgm:spPr/>
    </dgm:pt>
  </dgm:ptLst>
  <dgm:cxnLst>
    <dgm:cxn modelId="{81020C05-2200-40C6-9A1A-CAAFAE787012}" type="presOf" srcId="{F7617787-FCF8-470F-A336-F2C883F2DBE2}" destId="{F1551132-DAC2-4002-8F7C-539E95DA3ADD}" srcOrd="0" destOrd="0" presId="urn:microsoft.com/office/officeart/2005/8/layout/radial5"/>
    <dgm:cxn modelId="{6FC5CB14-5FB8-4CA4-A250-F933420E915C}" type="presOf" srcId="{5C8677AF-4C53-49FF-B44D-1849102A5003}" destId="{A7D352C3-CBFF-49C4-8F4A-794BB7938B2A}" srcOrd="0" destOrd="0" presId="urn:microsoft.com/office/officeart/2005/8/layout/radial5"/>
    <dgm:cxn modelId="{AE7A481B-B1B1-4D24-8A02-A68D92B02174}" type="presOf" srcId="{79A62ED6-2A95-47BA-AA53-C6F8E749BD88}" destId="{1B3496EB-4CBB-4C24-A6A5-100CAB9337D0}" srcOrd="1" destOrd="0" presId="urn:microsoft.com/office/officeart/2005/8/layout/radial5"/>
    <dgm:cxn modelId="{955FCC28-8F8D-4BEF-BE65-57D3757EF0EC}" srcId="{5C8677AF-4C53-49FF-B44D-1849102A5003}" destId="{F7617787-FCF8-470F-A336-F2C883F2DBE2}" srcOrd="2" destOrd="0" parTransId="{2B4BBE59-F249-412A-AD98-A1E20DDA9DF6}" sibTransId="{DDB147BC-44EE-44AA-9B4F-1366918274EE}"/>
    <dgm:cxn modelId="{7E4CE633-C5BF-4A9B-8F4C-F7E7B2F8C65C}" type="presOf" srcId="{4F558113-31FB-4FB8-871A-CAD4E5D00BE6}" destId="{F8EC21B9-F654-4E3D-B1E5-095489C36EEA}" srcOrd="0" destOrd="0" presId="urn:microsoft.com/office/officeart/2005/8/layout/radial5"/>
    <dgm:cxn modelId="{5F5C693E-6240-4F66-ACD8-FFD77427CFBF}" type="presOf" srcId="{79A62ED6-2A95-47BA-AA53-C6F8E749BD88}" destId="{3C8E12E0-51E4-4B85-B913-FB176ABE1F0E}" srcOrd="0" destOrd="0" presId="urn:microsoft.com/office/officeart/2005/8/layout/radial5"/>
    <dgm:cxn modelId="{C613DE3E-AA4E-456F-BE89-0A65EF89C4C0}" type="presOf" srcId="{2B4BBE59-F249-412A-AD98-A1E20DDA9DF6}" destId="{FABFE462-D167-49B4-9DD2-0403A263D136}" srcOrd="1" destOrd="0" presId="urn:microsoft.com/office/officeart/2005/8/layout/radial5"/>
    <dgm:cxn modelId="{A4AB1E60-4C9D-492B-AB4F-BF75D28A0147}" srcId="{EF98CC70-1A67-4C50-B1AD-C13CE9DCE067}" destId="{5C8677AF-4C53-49FF-B44D-1849102A5003}" srcOrd="0" destOrd="0" parTransId="{6822C5AC-1499-4352-9DEB-EF06054E61BD}" sibTransId="{80C8FB44-DA73-4121-BAD4-C151AD6DB008}"/>
    <dgm:cxn modelId="{A5098A60-5E6C-41E3-919E-58B6F1CEFF77}" type="presOf" srcId="{871B879C-E134-40EE-885B-7F7C063B182F}" destId="{ED264706-30D6-45E7-BFD5-A9C3B6FC2DDC}" srcOrd="0" destOrd="0" presId="urn:microsoft.com/office/officeart/2005/8/layout/radial5"/>
    <dgm:cxn modelId="{D622BB60-EE42-4DEF-BAD5-545D3CF15B02}" srcId="{5C8677AF-4C53-49FF-B44D-1849102A5003}" destId="{EE5BA571-04B9-4287-94A5-C57A7C80605B}" srcOrd="0" destOrd="0" parTransId="{859CFAEF-BFEA-462F-80B7-73435A0235FA}" sibTransId="{200BB0EF-D572-44A8-8BDB-B27BCC5F5373}"/>
    <dgm:cxn modelId="{5AB84C69-C9E6-4501-89B2-C85689EE8F27}" type="presOf" srcId="{2FFC7605-3838-4F9F-96AF-9B1DB82AEE29}" destId="{7E98D7B7-DF65-4A17-92D6-CB6549EA73E2}" srcOrd="1" destOrd="0" presId="urn:microsoft.com/office/officeart/2005/8/layout/radial5"/>
    <dgm:cxn modelId="{761FAE69-7D2C-4FF9-86FA-B8F4C3D0549C}" srcId="{5C8677AF-4C53-49FF-B44D-1849102A5003}" destId="{195E6B50-1B29-4608-A728-6A32D20F9C96}" srcOrd="6" destOrd="0" parTransId="{15476073-1087-4042-B247-F104BCE801FB}" sibTransId="{D71A4EF6-2590-47DD-9996-8BDC3C1EE33E}"/>
    <dgm:cxn modelId="{EFE00E59-5D05-4436-8E20-99D7A91E5A17}" type="presOf" srcId="{195E6B50-1B29-4608-A728-6A32D20F9C96}" destId="{0ED736BC-8E60-418B-8B0C-76AEE39AFA08}" srcOrd="0" destOrd="0" presId="urn:microsoft.com/office/officeart/2005/8/layout/radial5"/>
    <dgm:cxn modelId="{0914B588-98E1-434D-BFBE-EAA4A33D4017}" type="presOf" srcId="{18B105D6-3635-4413-8EB9-FD37AF483DA4}" destId="{D4E68997-815E-4FF6-B764-C77478898253}" srcOrd="0" destOrd="0" presId="urn:microsoft.com/office/officeart/2005/8/layout/radial5"/>
    <dgm:cxn modelId="{A1264289-89A6-44FF-81D4-59901E030F22}" srcId="{5C8677AF-4C53-49FF-B44D-1849102A5003}" destId="{18B105D6-3635-4413-8EB9-FD37AF483DA4}" srcOrd="3" destOrd="0" parTransId="{2FFC7605-3838-4F9F-96AF-9B1DB82AEE29}" sibTransId="{86A21EFF-8FD6-4681-B2A7-0233E9E86E75}"/>
    <dgm:cxn modelId="{C159F390-F8D5-4893-839E-49658C45AF85}" srcId="{5C8677AF-4C53-49FF-B44D-1849102A5003}" destId="{871B879C-E134-40EE-885B-7F7C063B182F}" srcOrd="1" destOrd="0" parTransId="{086B806F-B6D9-4535-A105-16E6BBC1B9A1}" sibTransId="{E08AB88E-6D15-4F59-93A0-0A087514C4AC}"/>
    <dgm:cxn modelId="{79FC7C9C-6A7E-41EC-B4CA-3FB684C344A6}" type="presOf" srcId="{15476073-1087-4042-B247-F104BCE801FB}" destId="{E46DE94F-E6D2-474E-B100-FD32DBC085B3}" srcOrd="0" destOrd="0" presId="urn:microsoft.com/office/officeart/2005/8/layout/radial5"/>
    <dgm:cxn modelId="{681349A4-37F8-4504-9E23-95C4B7D3E284}" type="presOf" srcId="{2FFC7605-3838-4F9F-96AF-9B1DB82AEE29}" destId="{D6621F9D-7224-45D8-B846-E2E829ABE6D1}" srcOrd="0" destOrd="0" presId="urn:microsoft.com/office/officeart/2005/8/layout/radial5"/>
    <dgm:cxn modelId="{D4B72FA5-29F5-402E-9FC4-B8D463541472}" type="presOf" srcId="{48E32758-81BD-4CB2-B16C-B6DD327D72CF}" destId="{219370B1-0F34-4AF8-9103-0F37ED161643}" srcOrd="0" destOrd="0" presId="urn:microsoft.com/office/officeart/2005/8/layout/radial5"/>
    <dgm:cxn modelId="{C27DE9A8-EF80-46F8-B34E-6DA08997D014}" type="presOf" srcId="{859CFAEF-BFEA-462F-80B7-73435A0235FA}" destId="{0C3175A7-1419-4930-820D-8C7FF4DA9F33}" srcOrd="0" destOrd="0" presId="urn:microsoft.com/office/officeart/2005/8/layout/radial5"/>
    <dgm:cxn modelId="{BA6A64B1-0ACA-4B3A-937D-A1BBD26F851D}" srcId="{5C8677AF-4C53-49FF-B44D-1849102A5003}" destId="{48E32758-81BD-4CB2-B16C-B6DD327D72CF}" srcOrd="4" destOrd="0" parTransId="{79A62ED6-2A95-47BA-AA53-C6F8E749BD88}" sibTransId="{630DFE65-1D33-48B0-A9FB-AE93A2A1C6B6}"/>
    <dgm:cxn modelId="{9B8ABEB8-F27D-4458-9329-E7263EDD2434}" type="presOf" srcId="{EF98CC70-1A67-4C50-B1AD-C13CE9DCE067}" destId="{26DCA687-1E1D-4CAD-83B6-042C7F80A95A}" srcOrd="0" destOrd="0" presId="urn:microsoft.com/office/officeart/2005/8/layout/radial5"/>
    <dgm:cxn modelId="{DCAA9ABA-AE0A-44E8-85F6-20261026356F}" type="presOf" srcId="{086B806F-B6D9-4535-A105-16E6BBC1B9A1}" destId="{37FF2438-350E-4B95-B204-2DD90DFD5A01}" srcOrd="1" destOrd="0" presId="urn:microsoft.com/office/officeart/2005/8/layout/radial5"/>
    <dgm:cxn modelId="{ADC597C0-2F9C-4234-A396-536449F2957A}" type="presOf" srcId="{2B4BBE59-F249-412A-AD98-A1E20DDA9DF6}" destId="{7565F099-249C-48D7-A00A-6AC33F865809}" srcOrd="0" destOrd="0" presId="urn:microsoft.com/office/officeart/2005/8/layout/radial5"/>
    <dgm:cxn modelId="{B8EEECC3-8A26-459D-8B73-C4E9A4A9E850}" srcId="{5C8677AF-4C53-49FF-B44D-1849102A5003}" destId="{4F558113-31FB-4FB8-871A-CAD4E5D00BE6}" srcOrd="5" destOrd="0" parTransId="{D353B746-3D8D-4C17-8BA8-44462E967CD4}" sibTransId="{3F019F7A-C68F-4CA4-B7D5-F2A20F4029B4}"/>
    <dgm:cxn modelId="{E3F62ED3-D549-4CC3-9C35-9AF4F5CDBFAF}" type="presOf" srcId="{EE5BA571-04B9-4287-94A5-C57A7C80605B}" destId="{E07FA0E5-73F3-4CB5-B58A-7D0A4A5D224A}" srcOrd="0" destOrd="0" presId="urn:microsoft.com/office/officeart/2005/8/layout/radial5"/>
    <dgm:cxn modelId="{27A135DD-9B53-48A6-9B11-7D6D814FB207}" type="presOf" srcId="{15476073-1087-4042-B247-F104BCE801FB}" destId="{8F829F8A-150C-492F-AC3B-857BFE3BEDD9}" srcOrd="1" destOrd="0" presId="urn:microsoft.com/office/officeart/2005/8/layout/radial5"/>
    <dgm:cxn modelId="{37DDEAEA-1756-4575-825F-5D14AF906487}" type="presOf" srcId="{086B806F-B6D9-4535-A105-16E6BBC1B9A1}" destId="{670D3A37-18A9-4CAE-BFFE-5209A6DF214C}" srcOrd="0" destOrd="0" presId="urn:microsoft.com/office/officeart/2005/8/layout/radial5"/>
    <dgm:cxn modelId="{3F3FA7EB-FE8E-4680-BA54-2155F27B14F2}" type="presOf" srcId="{D353B746-3D8D-4C17-8BA8-44462E967CD4}" destId="{A070B053-85F4-4542-ABB6-426727F201A7}" srcOrd="0" destOrd="0" presId="urn:microsoft.com/office/officeart/2005/8/layout/radial5"/>
    <dgm:cxn modelId="{BBCCC1EC-1793-4BA1-8181-800D154A0972}" type="presOf" srcId="{859CFAEF-BFEA-462F-80B7-73435A0235FA}" destId="{D3AFA59C-B2AD-424B-AF3D-0CF7EF3A6B16}" srcOrd="1" destOrd="0" presId="urn:microsoft.com/office/officeart/2005/8/layout/radial5"/>
    <dgm:cxn modelId="{D19731F6-7FD3-4508-8BAD-119CA404ACDE}" type="presOf" srcId="{D353B746-3D8D-4C17-8BA8-44462E967CD4}" destId="{6ECED983-A40F-4EB5-BDF3-5692D000E590}" srcOrd="1" destOrd="0" presId="urn:microsoft.com/office/officeart/2005/8/layout/radial5"/>
    <dgm:cxn modelId="{92605C62-F2D8-4360-8103-DC30CC76E3CC}" type="presParOf" srcId="{26DCA687-1E1D-4CAD-83B6-042C7F80A95A}" destId="{A7D352C3-CBFF-49C4-8F4A-794BB7938B2A}" srcOrd="0" destOrd="0" presId="urn:microsoft.com/office/officeart/2005/8/layout/radial5"/>
    <dgm:cxn modelId="{A1E1DC33-E98F-4A4F-BD1B-77AEE0E12968}" type="presParOf" srcId="{26DCA687-1E1D-4CAD-83B6-042C7F80A95A}" destId="{0C3175A7-1419-4930-820D-8C7FF4DA9F33}" srcOrd="1" destOrd="0" presId="urn:microsoft.com/office/officeart/2005/8/layout/radial5"/>
    <dgm:cxn modelId="{660339CD-0869-4D35-8656-0D556D4F349D}" type="presParOf" srcId="{0C3175A7-1419-4930-820D-8C7FF4DA9F33}" destId="{D3AFA59C-B2AD-424B-AF3D-0CF7EF3A6B16}" srcOrd="0" destOrd="0" presId="urn:microsoft.com/office/officeart/2005/8/layout/radial5"/>
    <dgm:cxn modelId="{A6705CD9-4EA8-469B-B4FC-1F94ADF196C3}" type="presParOf" srcId="{26DCA687-1E1D-4CAD-83B6-042C7F80A95A}" destId="{E07FA0E5-73F3-4CB5-B58A-7D0A4A5D224A}" srcOrd="2" destOrd="0" presId="urn:microsoft.com/office/officeart/2005/8/layout/radial5"/>
    <dgm:cxn modelId="{6B7C31AE-F793-40AC-9D45-43AD365E5910}" type="presParOf" srcId="{26DCA687-1E1D-4CAD-83B6-042C7F80A95A}" destId="{670D3A37-18A9-4CAE-BFFE-5209A6DF214C}" srcOrd="3" destOrd="0" presId="urn:microsoft.com/office/officeart/2005/8/layout/radial5"/>
    <dgm:cxn modelId="{447AC41F-92BF-4650-A5FB-5C187013CF56}" type="presParOf" srcId="{670D3A37-18A9-4CAE-BFFE-5209A6DF214C}" destId="{37FF2438-350E-4B95-B204-2DD90DFD5A01}" srcOrd="0" destOrd="0" presId="urn:microsoft.com/office/officeart/2005/8/layout/radial5"/>
    <dgm:cxn modelId="{D9F84D9F-7BD1-41D8-9BAB-C795884494F3}" type="presParOf" srcId="{26DCA687-1E1D-4CAD-83B6-042C7F80A95A}" destId="{ED264706-30D6-45E7-BFD5-A9C3B6FC2DDC}" srcOrd="4" destOrd="0" presId="urn:microsoft.com/office/officeart/2005/8/layout/radial5"/>
    <dgm:cxn modelId="{1C42437F-E0E4-487E-AE07-EA86BFDC69C0}" type="presParOf" srcId="{26DCA687-1E1D-4CAD-83B6-042C7F80A95A}" destId="{7565F099-249C-48D7-A00A-6AC33F865809}" srcOrd="5" destOrd="0" presId="urn:microsoft.com/office/officeart/2005/8/layout/radial5"/>
    <dgm:cxn modelId="{05820979-5D0A-4880-872E-F7220D569A61}" type="presParOf" srcId="{7565F099-249C-48D7-A00A-6AC33F865809}" destId="{FABFE462-D167-49B4-9DD2-0403A263D136}" srcOrd="0" destOrd="0" presId="urn:microsoft.com/office/officeart/2005/8/layout/radial5"/>
    <dgm:cxn modelId="{8EE4C347-367A-4D95-87A8-AD0CC637AC49}" type="presParOf" srcId="{26DCA687-1E1D-4CAD-83B6-042C7F80A95A}" destId="{F1551132-DAC2-4002-8F7C-539E95DA3ADD}" srcOrd="6" destOrd="0" presId="urn:microsoft.com/office/officeart/2005/8/layout/radial5"/>
    <dgm:cxn modelId="{5749A246-2F0D-4C1F-AB69-DE8609854277}" type="presParOf" srcId="{26DCA687-1E1D-4CAD-83B6-042C7F80A95A}" destId="{D6621F9D-7224-45D8-B846-E2E829ABE6D1}" srcOrd="7" destOrd="0" presId="urn:microsoft.com/office/officeart/2005/8/layout/radial5"/>
    <dgm:cxn modelId="{95C744C2-D8A0-4201-94AC-8A9EEEA62FF8}" type="presParOf" srcId="{D6621F9D-7224-45D8-B846-E2E829ABE6D1}" destId="{7E98D7B7-DF65-4A17-92D6-CB6549EA73E2}" srcOrd="0" destOrd="0" presId="urn:microsoft.com/office/officeart/2005/8/layout/radial5"/>
    <dgm:cxn modelId="{C8CCBB3A-A85F-4658-BC92-633F4EDEBE2C}" type="presParOf" srcId="{26DCA687-1E1D-4CAD-83B6-042C7F80A95A}" destId="{D4E68997-815E-4FF6-B764-C77478898253}" srcOrd="8" destOrd="0" presId="urn:microsoft.com/office/officeart/2005/8/layout/radial5"/>
    <dgm:cxn modelId="{0E7D4801-34F8-430B-9888-88825A0D5683}" type="presParOf" srcId="{26DCA687-1E1D-4CAD-83B6-042C7F80A95A}" destId="{3C8E12E0-51E4-4B85-B913-FB176ABE1F0E}" srcOrd="9" destOrd="0" presId="urn:microsoft.com/office/officeart/2005/8/layout/radial5"/>
    <dgm:cxn modelId="{097D74C7-83AD-43D9-AC55-D659218FD6AC}" type="presParOf" srcId="{3C8E12E0-51E4-4B85-B913-FB176ABE1F0E}" destId="{1B3496EB-4CBB-4C24-A6A5-100CAB9337D0}" srcOrd="0" destOrd="0" presId="urn:microsoft.com/office/officeart/2005/8/layout/radial5"/>
    <dgm:cxn modelId="{9B735B57-A019-4D34-A017-E67E0A411CDE}" type="presParOf" srcId="{26DCA687-1E1D-4CAD-83B6-042C7F80A95A}" destId="{219370B1-0F34-4AF8-9103-0F37ED161643}" srcOrd="10" destOrd="0" presId="urn:microsoft.com/office/officeart/2005/8/layout/radial5"/>
    <dgm:cxn modelId="{6656DFC2-5E10-4723-BACD-6E88353C300B}" type="presParOf" srcId="{26DCA687-1E1D-4CAD-83B6-042C7F80A95A}" destId="{A070B053-85F4-4542-ABB6-426727F201A7}" srcOrd="11" destOrd="0" presId="urn:microsoft.com/office/officeart/2005/8/layout/radial5"/>
    <dgm:cxn modelId="{72348BAE-1940-4158-B041-20613B2CD750}" type="presParOf" srcId="{A070B053-85F4-4542-ABB6-426727F201A7}" destId="{6ECED983-A40F-4EB5-BDF3-5692D000E590}" srcOrd="0" destOrd="0" presId="urn:microsoft.com/office/officeart/2005/8/layout/radial5"/>
    <dgm:cxn modelId="{B3C4CE58-64AC-4D29-9A7E-9C245C14CC79}" type="presParOf" srcId="{26DCA687-1E1D-4CAD-83B6-042C7F80A95A}" destId="{F8EC21B9-F654-4E3D-B1E5-095489C36EEA}" srcOrd="12" destOrd="0" presId="urn:microsoft.com/office/officeart/2005/8/layout/radial5"/>
    <dgm:cxn modelId="{AE43FEE3-A63F-45D5-957B-C1FA417F9109}" type="presParOf" srcId="{26DCA687-1E1D-4CAD-83B6-042C7F80A95A}" destId="{E46DE94F-E6D2-474E-B100-FD32DBC085B3}" srcOrd="13" destOrd="0" presId="urn:microsoft.com/office/officeart/2005/8/layout/radial5"/>
    <dgm:cxn modelId="{715FBAC8-B200-4CB6-BD68-A48145F0C7F9}" type="presParOf" srcId="{E46DE94F-E6D2-474E-B100-FD32DBC085B3}" destId="{8F829F8A-150C-492F-AC3B-857BFE3BEDD9}" srcOrd="0" destOrd="0" presId="urn:microsoft.com/office/officeart/2005/8/layout/radial5"/>
    <dgm:cxn modelId="{3CC6877E-0986-4320-A1A4-32EE02B2F8A5}" type="presParOf" srcId="{26DCA687-1E1D-4CAD-83B6-042C7F80A95A}" destId="{0ED736BC-8E60-418B-8B0C-76AEE39AFA0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AB5A7-C668-4BC7-92FA-DE70456A6EE2}">
      <dsp:nvSpPr>
        <dsp:cNvPr id="0" name=""/>
        <dsp:cNvSpPr/>
      </dsp:nvSpPr>
      <dsp:spPr>
        <a:xfrm>
          <a:off x="-31167" y="2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GOSPODARKA OPARTA NA ROLNICTWIE, WARSZTATACH RZEMIEŚLNICZYCH 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TRADYCYJNE FORMY ORGANIZACYJNE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METODY PRACY PRZEKAZYWANE Z POKOLENIA NA POKOLENIE, POWOLNA EWOLUCJA</a:t>
          </a:r>
        </a:p>
      </dsp:txBody>
      <dsp:txXfrm>
        <a:off x="-490" y="30679"/>
        <a:ext cx="10583334" cy="986049"/>
      </dsp:txXfrm>
    </dsp:sp>
    <dsp:sp modelId="{BFC5CAFC-CCB3-4BF9-84C8-2770B3232C92}">
      <dsp:nvSpPr>
        <dsp:cNvPr id="0" name=""/>
        <dsp:cNvSpPr/>
      </dsp:nvSpPr>
      <dsp:spPr>
        <a:xfrm>
          <a:off x="-31211" y="110974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REWOLUCJA PRZEMYSŁOWA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XVIII/XIX W. -&gt; WYNALAZKI TECHNICZNE (MASZYNA PAROWA), ODKRYCIA W DZIEDZINIE CHEMII, FIZYKI, NOWE SUROWCE, TECHNOLOGIE PRODUKCJI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MECHANICZNA PRODUKCJA FABRYCZNA</a:t>
          </a:r>
        </a:p>
      </dsp:txBody>
      <dsp:txXfrm>
        <a:off x="-534" y="1140423"/>
        <a:ext cx="10336022" cy="986049"/>
      </dsp:txXfrm>
    </dsp:sp>
    <dsp:sp modelId="{C0BFE6C1-4ECF-4F53-84A2-0A4EF20FE445}">
      <dsp:nvSpPr>
        <dsp:cNvPr id="0" name=""/>
        <dsp:cNvSpPr/>
      </dsp:nvSpPr>
      <dsp:spPr>
        <a:xfrm>
          <a:off x="0" y="219178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PRZEMIANY TECHNICZNE, EKONOMICZNE I SPOŁECZNE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SPOŁECZEŃSTWO FEUDALNE-&gt;SPOŁECZEŃSTWO KAPITALISTYCZNE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INDUSTRIALIZACJA, ZNIESIENIE PAŃSZCZYZNY, MIGRACJA ZE WSI DO MIAST, CZYLI NAPŁYW SIŁY ROBOCZEJ DO FABRYK</a:t>
          </a:r>
        </a:p>
      </dsp:txBody>
      <dsp:txXfrm>
        <a:off x="30677" y="2222463"/>
        <a:ext cx="10336022" cy="986049"/>
      </dsp:txXfrm>
    </dsp:sp>
    <dsp:sp modelId="{DAD2D143-E9FF-4EFE-B469-D74BD28092FA}">
      <dsp:nvSpPr>
        <dsp:cNvPr id="0" name=""/>
        <dsp:cNvSpPr/>
      </dsp:nvSpPr>
      <dsp:spPr>
        <a:xfrm>
          <a:off x="0" y="3273826"/>
          <a:ext cx="12191987" cy="1047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ROZWÓJ GOSPODARKI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KONCENTRACJA PRODUKCJI, POWSTAWANIE DUŻYCH PRZEDSIĘBIORSTW-&gt; FABRYKI MIAŁY DUŻE ZAPOTRZEBOWANIE NA PRACOWNIKÓW</a:t>
          </a:r>
        </a:p>
      </dsp:txBody>
      <dsp:txXfrm>
        <a:off x="30677" y="3304503"/>
        <a:ext cx="10336022" cy="986049"/>
      </dsp:txXfrm>
    </dsp:sp>
    <dsp:sp modelId="{428A989E-1BA9-4B1B-9A5E-BC534D7B9651}">
      <dsp:nvSpPr>
        <dsp:cNvPr id="0" name=""/>
        <dsp:cNvSpPr/>
      </dsp:nvSpPr>
      <dsp:spPr>
        <a:xfrm>
          <a:off x="0" y="4342003"/>
          <a:ext cx="12191987" cy="115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NOWE PROBLEMY ORGANIZACYJNE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ZAINTERESOWANIE SIĘ KWESTIAMI PRACY, ORGANIZACJI, KIEROWANIA I OPARCIE ICH NA NAUKOWYCH PODSTAWACH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WYKORZYSTANIE ROZWOJU NAUKI DO WPROWADZENIA NOWYCH METOD BADAWCZYCH NAD PROCESAMI PRACY (NP. POMIAR CZASU PRACY)</a:t>
          </a:r>
        </a:p>
      </dsp:txBody>
      <dsp:txXfrm>
        <a:off x="33924" y="4375927"/>
        <a:ext cx="10329528" cy="1090402"/>
      </dsp:txXfrm>
    </dsp:sp>
    <dsp:sp modelId="{25157BF6-A5E1-4C00-BBB4-03A1BE75D4C5}">
      <dsp:nvSpPr>
        <dsp:cNvPr id="0" name=""/>
        <dsp:cNvSpPr/>
      </dsp:nvSpPr>
      <dsp:spPr>
        <a:xfrm>
          <a:off x="11291452" y="765183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5" y="765183"/>
        <a:ext cx="374446" cy="512311"/>
      </dsp:txXfrm>
    </dsp:sp>
    <dsp:sp modelId="{58F7561F-4071-4862-AF77-014212959C34}">
      <dsp:nvSpPr>
        <dsp:cNvPr id="0" name=""/>
        <dsp:cNvSpPr/>
      </dsp:nvSpPr>
      <dsp:spPr>
        <a:xfrm>
          <a:off x="11291453" y="1833369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6" y="1833369"/>
        <a:ext cx="374446" cy="512311"/>
      </dsp:txXfrm>
    </dsp:sp>
    <dsp:sp modelId="{62D25F7F-E5A4-413E-A53D-C067DBBE35A0}">
      <dsp:nvSpPr>
        <dsp:cNvPr id="0" name=""/>
        <dsp:cNvSpPr/>
      </dsp:nvSpPr>
      <dsp:spPr>
        <a:xfrm>
          <a:off x="11291453" y="2897952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6" y="2897952"/>
        <a:ext cx="374446" cy="512311"/>
      </dsp:txXfrm>
    </dsp:sp>
    <dsp:sp modelId="{4818E8FC-70E6-4C91-BB08-A2696FFF7A11}">
      <dsp:nvSpPr>
        <dsp:cNvPr id="0" name=""/>
        <dsp:cNvSpPr/>
      </dsp:nvSpPr>
      <dsp:spPr>
        <a:xfrm>
          <a:off x="11291454" y="3991630"/>
          <a:ext cx="680812" cy="6808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11444637" y="3991630"/>
        <a:ext cx="374446" cy="512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A9DE0-277B-4561-8025-C9F4FFC51A60}">
      <dsp:nvSpPr>
        <dsp:cNvPr id="0" name=""/>
        <dsp:cNvSpPr/>
      </dsp:nvSpPr>
      <dsp:spPr>
        <a:xfrm>
          <a:off x="0" y="29011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u="sng" kern="1200" dirty="0">
              <a:solidFill>
                <a:schemeClr val="tx1"/>
              </a:solidFill>
            </a:rPr>
            <a:t>FUNKCJE ORGANIZACJI:</a:t>
          </a:r>
          <a:endParaRPr lang="pl-PL" sz="4100" kern="1200" dirty="0">
            <a:solidFill>
              <a:schemeClr val="tx1"/>
            </a:solidFill>
          </a:endParaRPr>
        </a:p>
      </dsp:txBody>
      <dsp:txXfrm>
        <a:off x="48005" y="77016"/>
        <a:ext cx="10419590" cy="887374"/>
      </dsp:txXfrm>
    </dsp:sp>
    <dsp:sp modelId="{86421F67-8CAA-44AF-BDE4-33DE30E93169}">
      <dsp:nvSpPr>
        <dsp:cNvPr id="0" name=""/>
        <dsp:cNvSpPr/>
      </dsp:nvSpPr>
      <dsp:spPr>
        <a:xfrm>
          <a:off x="0" y="1012396"/>
          <a:ext cx="10515600" cy="330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/>
            <a:t>TECHNICZNA;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/>
            <a:t>HANDLOWA;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/>
            <a:t>FINANSOWA;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/>
            <a:t>UBEZPIECZENIOWA;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/>
            <a:t>RACHUNKOWOŚCIOWA;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1" u="sng" kern="1200"/>
            <a:t>ADMINISTRACYJNA</a:t>
          </a:r>
          <a:r>
            <a:rPr lang="pl-PL" sz="3200" kern="1200"/>
            <a:t>. </a:t>
          </a:r>
        </a:p>
      </dsp:txBody>
      <dsp:txXfrm>
        <a:off x="0" y="1012396"/>
        <a:ext cx="10515600" cy="3309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16203-A8FA-400D-AC9F-9B3C3857DC32}">
      <dsp:nvSpPr>
        <dsp:cNvPr id="0" name=""/>
        <dsp:cNvSpPr/>
      </dsp:nvSpPr>
      <dsp:spPr>
        <a:xfrm>
          <a:off x="0" y="99459"/>
          <a:ext cx="10515600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INNI PRZEDSTAWICIELE KIERUNKU ADMINISTRACYJNEGO</a:t>
          </a:r>
        </a:p>
      </dsp:txBody>
      <dsp:txXfrm>
        <a:off x="0" y="99459"/>
        <a:ext cx="10515600" cy="979200"/>
      </dsp:txXfrm>
    </dsp:sp>
    <dsp:sp modelId="{9D8EB9FE-7BE7-4CFA-9934-F2B9E8BC1299}">
      <dsp:nvSpPr>
        <dsp:cNvPr id="0" name=""/>
        <dsp:cNvSpPr/>
      </dsp:nvSpPr>
      <dsp:spPr>
        <a:xfrm>
          <a:off x="0" y="1078659"/>
          <a:ext cx="10515600" cy="317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400" kern="1200"/>
            <a:t>L. Urwick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400" kern="1200"/>
            <a:t>L. Gulick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400" kern="1200"/>
            <a:t>E. Brech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400" kern="1200"/>
            <a:t>H. Koontz i C. O’Donell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400" kern="1200"/>
            <a:t>M. Weber</a:t>
          </a:r>
        </a:p>
      </dsp:txBody>
      <dsp:txXfrm>
        <a:off x="0" y="1078659"/>
        <a:ext cx="10515600" cy="3173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492CF-B749-406F-83BE-C997C4DDEFF8}">
      <dsp:nvSpPr>
        <dsp:cNvPr id="0" name=""/>
        <dsp:cNvSpPr/>
      </dsp:nvSpPr>
      <dsp:spPr>
        <a:xfrm>
          <a:off x="0" y="10269"/>
          <a:ext cx="105156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>
              <a:solidFill>
                <a:schemeClr val="tx1"/>
              </a:solidFill>
            </a:rPr>
            <a:t>NAJWAŻNIEJSI PRZEDSTAWICIELE</a:t>
          </a:r>
        </a:p>
      </dsp:txBody>
      <dsp:txXfrm>
        <a:off x="56201" y="66470"/>
        <a:ext cx="10403198" cy="1038877"/>
      </dsp:txXfrm>
    </dsp:sp>
    <dsp:sp modelId="{40CE802A-9FB4-4B0A-8C48-C344CD67738A}">
      <dsp:nvSpPr>
        <dsp:cNvPr id="0" name=""/>
        <dsp:cNvSpPr/>
      </dsp:nvSpPr>
      <dsp:spPr>
        <a:xfrm>
          <a:off x="0" y="1161548"/>
          <a:ext cx="10515600" cy="317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700" kern="1200" dirty="0" err="1"/>
            <a:t>Abracham</a:t>
          </a:r>
          <a:r>
            <a:rPr lang="pl-PL" sz="3700" kern="1200" dirty="0"/>
            <a:t> Maslow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700" kern="1200" dirty="0"/>
            <a:t>Douglas </a:t>
          </a:r>
          <a:r>
            <a:rPr lang="pl-PL" sz="3700" kern="1200" dirty="0" err="1"/>
            <a:t>McGregor</a:t>
          </a:r>
          <a:endParaRPr lang="pl-PL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700" kern="1200" dirty="0"/>
            <a:t>Chris </a:t>
          </a:r>
          <a:r>
            <a:rPr lang="pl-PL" sz="3700" kern="1200" dirty="0" err="1"/>
            <a:t>Argyris</a:t>
          </a:r>
          <a:endParaRPr lang="pl-PL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700" kern="1200" dirty="0"/>
            <a:t>Warren </a:t>
          </a:r>
          <a:r>
            <a:rPr lang="pl-PL" sz="3700" kern="1200" dirty="0" err="1"/>
            <a:t>Bennis</a:t>
          </a:r>
          <a:endParaRPr lang="pl-PL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700" kern="1200" dirty="0" err="1"/>
            <a:t>Rensis</a:t>
          </a:r>
          <a:r>
            <a:rPr lang="pl-PL" sz="3700" kern="1200" dirty="0"/>
            <a:t> </a:t>
          </a:r>
          <a:r>
            <a:rPr lang="pl-PL" sz="3700" kern="1200" dirty="0" err="1"/>
            <a:t>Likert</a:t>
          </a:r>
          <a:endParaRPr lang="pl-PL" sz="3700" kern="1200" dirty="0"/>
        </a:p>
      </dsp:txBody>
      <dsp:txXfrm>
        <a:off x="0" y="1161548"/>
        <a:ext cx="10515600" cy="3179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6D2D2-837B-413B-A0B8-91CA6579C1B7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100" kern="1200" dirty="0"/>
            <a:t>H. Simon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100" kern="1200" dirty="0"/>
            <a:t>J. March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100" kern="1200" dirty="0"/>
            <a:t>D. Katz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100" kern="1200" dirty="0"/>
            <a:t>R. Kahn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100" kern="1200" dirty="0"/>
            <a:t>M. </a:t>
          </a:r>
          <a:r>
            <a:rPr lang="pl-PL" sz="3100" kern="1200" dirty="0" err="1"/>
            <a:t>Crozier</a:t>
          </a:r>
          <a:endParaRPr lang="pl-P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100" kern="1200" dirty="0"/>
            <a:t>E. Friedberg</a:t>
          </a:r>
        </a:p>
      </dsp:txBody>
      <dsp:txXfrm rot="-5400000">
        <a:off x="3785615" y="605066"/>
        <a:ext cx="6560052" cy="3141206"/>
      </dsp:txXfrm>
    </dsp:sp>
    <dsp:sp modelId="{03D6C26F-8055-4CD5-AD2D-6B8132F2C1DC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INNI PRZEDSTAWICIELE</a:t>
          </a:r>
        </a:p>
      </dsp:txBody>
      <dsp:txXfrm>
        <a:off x="184799" y="184799"/>
        <a:ext cx="3416018" cy="3981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352C3-CBFF-49C4-8F4A-794BB7938B2A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PODEJŚCIE SYSTEMOWE- POJĘCIA</a:t>
          </a:r>
        </a:p>
      </dsp:txBody>
      <dsp:txXfrm>
        <a:off x="5397223" y="2862369"/>
        <a:ext cx="1397553" cy="1397553"/>
      </dsp:txXfrm>
    </dsp:sp>
    <dsp:sp modelId="{0C3175A7-1419-4930-820D-8C7FF4DA9F33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5949240" y="2050516"/>
        <a:ext cx="293519" cy="403192"/>
      </dsp:txXfrm>
    </dsp:sp>
    <dsp:sp modelId="{E07FA0E5-73F3-4CB5-B58A-7D0A4A5D224A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SYSTEM</a:t>
          </a:r>
        </a:p>
      </dsp:txBody>
      <dsp:txXfrm>
        <a:off x="5467101" y="263474"/>
        <a:ext cx="1257797" cy="1257797"/>
      </dsp:txXfrm>
    </dsp:sp>
    <dsp:sp modelId="{670D3A37-18A9-4CAE-BFFE-5209A6DF214C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6972683" y="2543381"/>
        <a:ext cx="293519" cy="403192"/>
      </dsp:txXfrm>
    </dsp:sp>
    <dsp:sp modelId="{ED264706-30D6-45E7-BFD5-A9C3B6FC2DDC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PODSYSTEM</a:t>
          </a:r>
        </a:p>
      </dsp:txBody>
      <dsp:txXfrm>
        <a:off x="7553631" y="1268294"/>
        <a:ext cx="1257797" cy="1257797"/>
      </dsp:txXfrm>
    </dsp:sp>
    <dsp:sp modelId="{7565F099-249C-48D7-A00A-6AC33F865809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7225453" y="3650836"/>
        <a:ext cx="293519" cy="403192"/>
      </dsp:txXfrm>
    </dsp:sp>
    <dsp:sp modelId="{F1551132-DAC2-4002-8F7C-539E95DA3ADD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SYNERGIA</a:t>
          </a:r>
        </a:p>
      </dsp:txBody>
      <dsp:txXfrm>
        <a:off x="8068962" y="3526104"/>
        <a:ext cx="1257797" cy="1257797"/>
      </dsp:txXfrm>
    </dsp:sp>
    <dsp:sp modelId="{D6621F9D-7224-45D8-B846-E2E829ABE6D1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6517208" y="4538947"/>
        <a:ext cx="293519" cy="403192"/>
      </dsp:txXfrm>
    </dsp:sp>
    <dsp:sp modelId="{D4E68997-815E-4FF6-B764-C77478898253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GRANICE SYSTEMU</a:t>
          </a:r>
        </a:p>
      </dsp:txBody>
      <dsp:txXfrm>
        <a:off x="6625038" y="5336728"/>
        <a:ext cx="1257797" cy="1257797"/>
      </dsp:txXfrm>
    </dsp:sp>
    <dsp:sp modelId="{3C8E12E0-51E4-4B85-B913-FB176ABE1F0E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5381272" y="4538947"/>
        <a:ext cx="293519" cy="403192"/>
      </dsp:txXfrm>
    </dsp:sp>
    <dsp:sp modelId="{219370B1-0F34-4AF8-9103-0F37ED161643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PRZEPŁYW</a:t>
          </a:r>
        </a:p>
      </dsp:txBody>
      <dsp:txXfrm>
        <a:off x="4309164" y="5336728"/>
        <a:ext cx="1257797" cy="1257797"/>
      </dsp:txXfrm>
    </dsp:sp>
    <dsp:sp modelId="{A070B053-85F4-4542-ABB6-426727F201A7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4673027" y="3650836"/>
        <a:ext cx="293519" cy="403192"/>
      </dsp:txXfrm>
    </dsp:sp>
    <dsp:sp modelId="{F8EC21B9-F654-4E3D-B1E5-095489C36EEA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SPRZĘŻENIE ZWROTNE</a:t>
          </a:r>
        </a:p>
      </dsp:txBody>
      <dsp:txXfrm>
        <a:off x="2865240" y="3526104"/>
        <a:ext cx="1257797" cy="1257797"/>
      </dsp:txXfrm>
    </dsp:sp>
    <dsp:sp modelId="{E46DE94F-E6D2-474E-B100-FD32DBC085B3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4925797" y="2543381"/>
        <a:ext cx="293519" cy="403192"/>
      </dsp:txXfrm>
    </dsp:sp>
    <dsp:sp modelId="{0ED736BC-8E60-418B-8B0C-76AEE39AFA08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ENTROPIA</a:t>
          </a:r>
        </a:p>
      </dsp:txBody>
      <dsp:txXfrm>
        <a:off x="3380570" y="1268294"/>
        <a:ext cx="1257797" cy="125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51CBC-C6EA-45B4-8EF0-8E8E8E9A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D5AD8D-01DB-4E3D-B67C-39402FA05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54E97D-DC48-4660-8D80-0F3C0E5B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D1F843-E29E-4236-BA6D-3FE9E187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6B8F45-697D-440F-91C5-A36932E0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84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B8E3D-9A15-4F37-A5BF-35B8323E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B8F6-E9D2-4F9C-A530-88A3D8D9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B28361-20AB-4C6D-A89D-1F828C85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68D290-4447-450E-99BD-EEF602FF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3F6AD7-5612-491A-9C24-714B7C85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11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79A528-20D5-42CB-BECF-A05DD7EA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0FE52-31EB-4727-A861-DA2A17858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22FEEB-6DDC-499E-BEFB-90525E96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B07846-0996-4385-A4A9-F2414F22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1D626F-B34B-47DB-A541-6C24F900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14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C3203-4AA7-4BE0-9795-510B4379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F82478-1B25-4D78-AF03-D390A6D21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210CFD-ADB0-4757-8BF2-F97BB2F8B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3E6F69-7F8A-40B3-8567-41EFAFF4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0566EF-41D0-47ED-8171-67F46EF3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A1BB2C-F8EF-4F00-BCBD-C5540992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26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F6870-CF37-4282-B60A-74DE8090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D893BE-DDC5-4B8A-B816-B6FCF8BC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61FE14-A8C7-4260-AB8D-EA7A0930A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FA5388-7E3A-44B3-91FC-E9FF290BC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C1635A-1CB9-42FB-985D-A802B80AF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0C78BDB-C674-4CC0-BA88-93633FB0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EEDDC3-246D-4413-8AE6-3B092476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C7620C9-A69F-4B0C-9349-87A2B4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42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FD57-ACFB-489C-BE27-3BE6E52F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23D501-01DB-4B89-BB37-08D70CD9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294B5C-B873-4C7B-8A71-1AF630AD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4A65E2-92E7-4C9F-A641-C1B0D41E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04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E60A082-5F9A-421D-B300-1761BFA1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D588D0-CEC0-4FD1-B1DB-DA6066C6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6D2DE3-F868-4F38-9E7B-8E86D658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28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D8ABA-F3A5-4924-B30D-A65E6EF7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D8E04F-98F2-4D7F-9E81-B08399D2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2E3ECE-B81C-40A5-A9D5-32AA8355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EF463A-1A6C-4CFB-AE0A-D0E32B53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368AF6-A213-4506-9E32-7DEB171B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86CC16-D18E-4EEE-B140-CE194D2F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3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0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20A16-9E90-4DE4-8B5C-E66D69B5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BAC43E-AF23-45B7-9547-1A48A0C31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519996-18A5-4A9C-9227-D0622198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D389F5-D298-4338-A41E-94D52A17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0AC537-D9BF-4A06-8D4E-AC607AD2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BD3778-7426-4D18-A147-4D2CD79B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957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95F78-D6E2-495A-A4BD-73DA3E71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035D16-007F-43B8-BAD3-62CFD02B1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E8B52E-19D9-4308-BF20-A409D1AC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6F0CE0-B04C-4ADC-AF16-FFE4BEF0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92E1C3-B2F6-42E3-928D-8A2AA6ED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82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0854E2E-4614-43E0-8542-ECB8B480D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C41281-C3FC-4F7F-AABC-D32133798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DE07F7-9AC2-4652-A330-0CACB3E3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97626E-24FD-44DC-8043-0BEFFF3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4BF1C2-BBDB-4C64-9E3D-345AD496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30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4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D07B1C1-3740-4063-A7BA-C3ED391D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BA3024-1E75-4DCA-AFF3-93B2AF6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089F35-3ADE-4112-AACD-DB81D3ED9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43D9-8345-4197-9E87-DAC5F6D9EEC1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808EC3-092E-4BE5-BA88-9558C1318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2208CC-A02A-4792-99EC-2738DEB48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BD18-C503-4489-BA12-41E83280F7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8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1A2367-2815-43E4-96B9-CAEDCD358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457" y="1900882"/>
            <a:ext cx="4572000" cy="3056235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dirty="0"/>
              <a:t>EWOLUCJA NAUKI O ORGANIZACJI I ZARZĄDZANIU</a:t>
            </a:r>
            <a:br>
              <a:rPr lang="pl-PL" sz="4400" dirty="0"/>
            </a:br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81B78A-AA43-44D8-BDA6-C9F2CEC0B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5560" y="6087765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       dr Karina Pilarz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6EB54-6A64-4CFB-97E6-16F5BDC9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r="22474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0F6DCF-476F-4430-B09D-F57927E4FAA8}"/>
              </a:ext>
            </a:extLst>
          </p:cNvPr>
          <p:cNvSpPr txBox="1"/>
          <p:nvPr/>
        </p:nvSpPr>
        <p:spPr>
          <a:xfrm>
            <a:off x="6872748" y="423770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55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DA4E3-4753-4661-9746-E3D6802A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D933E-7DBD-4BDA-88AB-B610E1D1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SZKOŁA BEHAWIORALNA (OD 1924 DO CHWILI OBECNEJ)</a:t>
            </a:r>
          </a:p>
          <a:p>
            <a:pPr algn="just"/>
            <a:r>
              <a:rPr lang="pl-PL" b="1" dirty="0"/>
              <a:t>RUCH STOSUNKÓW MIĘDZYLUDZKICH (HUMAN RELATIONS) 1924-1939</a:t>
            </a:r>
          </a:p>
          <a:p>
            <a:pPr marL="0" indent="0" algn="just">
              <a:buNone/>
            </a:pPr>
            <a:r>
              <a:rPr lang="pl-PL" dirty="0"/>
              <a:t>OD POCZĄTKU EKSPERYMENTU W HAWTHORNE DO PUBLIKACJI PODSUMOWUJĄCEJ DZIAŁALNOŚĆ E. MAYO</a:t>
            </a:r>
          </a:p>
          <a:p>
            <a:pPr algn="just"/>
            <a:r>
              <a:rPr lang="pl-PL" b="1" dirty="0"/>
              <a:t>KIERUNEK BEHAWIORALNY (ZAPOCZĄTKOWANY W LATACH 40)</a:t>
            </a:r>
          </a:p>
          <a:p>
            <a:pPr marL="0" indent="0" algn="just">
              <a:buNone/>
            </a:pPr>
            <a:r>
              <a:rPr lang="pl-PL" dirty="0"/>
              <a:t>PRACE LIKERTA, MCGREGORA, MASLOWA</a:t>
            </a:r>
          </a:p>
        </p:txBody>
      </p:sp>
    </p:spTree>
    <p:extLst>
      <p:ext uri="{BB962C8B-B14F-4D97-AF65-F5344CB8AC3E}">
        <p14:creationId xmlns:p14="http://schemas.microsoft.com/office/powerpoint/2010/main" val="374639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4E882-6A30-4317-8D8C-48235B6F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7AE60-A605-4F18-8DE0-35DF66E9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SZKOŁA ILOŚCIOWA (1941/42 DO CHWILI OBECNEJ)</a:t>
            </a:r>
          </a:p>
          <a:p>
            <a:pPr algn="just"/>
            <a:r>
              <a:rPr lang="pl-PL" b="1" dirty="0"/>
              <a:t>KIERUNEK BADAŃ OPERACYJNYCH </a:t>
            </a:r>
          </a:p>
          <a:p>
            <a:pPr marL="0" indent="0" algn="just">
              <a:buNone/>
            </a:pPr>
            <a:r>
              <a:rPr lang="pl-PL" dirty="0"/>
              <a:t>„CYRK BLACKETTA” (ANGLIA) GRUPA SKŁADAJĄCA SIĘ Z 3 FIZJOLOGÓW, 3 FIZYKÓW, 2 MATEMATYKÓW, ASTRONOMA I OFICERA POWSTAŁA PRZY DOWÓDZTWIE OBRONY PRZECIWLOTNICZEJ ANGLII. </a:t>
            </a:r>
          </a:p>
          <a:p>
            <a:pPr algn="just"/>
            <a:r>
              <a:rPr lang="pl-PL" b="1" dirty="0"/>
              <a:t>KIERUNEK TEORII DECYZJI </a:t>
            </a:r>
          </a:p>
        </p:txBody>
      </p:sp>
    </p:spTree>
    <p:extLst>
      <p:ext uri="{BB962C8B-B14F-4D97-AF65-F5344CB8AC3E}">
        <p14:creationId xmlns:p14="http://schemas.microsoft.com/office/powerpoint/2010/main" val="216007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CA2BB-EB04-4779-9E2A-B445267C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4137E-8AEF-41CC-AF6B-A889366E1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SZKOŁA SYSTEMÓW SPOŁECZNYCH</a:t>
            </a:r>
          </a:p>
          <a:p>
            <a:pPr marL="0" indent="0">
              <a:buNone/>
            </a:pPr>
            <a:r>
              <a:rPr lang="pl-PL" dirty="0"/>
              <a:t>(UTRUDNIONE DATOWANIE, SPORY)</a:t>
            </a:r>
          </a:p>
          <a:p>
            <a:pPr marL="0" indent="0">
              <a:buNone/>
            </a:pPr>
            <a:r>
              <a:rPr lang="pl-PL" b="1" dirty="0"/>
              <a:t>PODEJŚCIE INTEGRUJĄCE</a:t>
            </a:r>
          </a:p>
          <a:p>
            <a:pPr marL="0" indent="0">
              <a:buNone/>
            </a:pPr>
            <a:r>
              <a:rPr lang="pl-PL" dirty="0"/>
              <a:t>(PODEJŚCIE SYSTEMOWE I PODEJŚCIE SYTUACYJNE)</a:t>
            </a:r>
          </a:p>
        </p:txBody>
      </p:sp>
    </p:spTree>
    <p:extLst>
      <p:ext uri="{BB962C8B-B14F-4D97-AF65-F5344CB8AC3E}">
        <p14:creationId xmlns:p14="http://schemas.microsoft.com/office/powerpoint/2010/main" val="337908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15248-68E3-409C-BF47-3694EF19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</a:t>
            </a:r>
            <a:br>
              <a:rPr lang="pl-PL" dirty="0"/>
            </a:br>
            <a:r>
              <a:rPr lang="pl-PL" dirty="0"/>
              <a:t>Kierunek naukowego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AEE61-8881-4A43-B29B-C3F076DA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5" y="18165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Frederick </a:t>
            </a:r>
            <a:r>
              <a:rPr lang="pl-PL" b="1" dirty="0" err="1"/>
              <a:t>Winslow</a:t>
            </a:r>
            <a:r>
              <a:rPr lang="pl-PL" b="1" dirty="0"/>
              <a:t> Taylor (1856-1915)</a:t>
            </a:r>
          </a:p>
          <a:p>
            <a:pPr marL="0" indent="0" algn="just">
              <a:buNone/>
            </a:pPr>
            <a:endParaRPr lang="pl-PL" b="1" dirty="0"/>
          </a:p>
          <a:p>
            <a:pPr algn="just"/>
            <a:r>
              <a:rPr lang="pl-PL" dirty="0"/>
              <a:t>Ojciec naukowego zarządzania;</a:t>
            </a:r>
          </a:p>
          <a:p>
            <a:pPr algn="just"/>
            <a:r>
              <a:rPr lang="pl-PL" dirty="0"/>
              <a:t>amerykański inżynier;</a:t>
            </a:r>
          </a:p>
          <a:p>
            <a:pPr algn="just"/>
            <a:r>
              <a:rPr lang="pl-PL" dirty="0"/>
              <a:t>maksimum dobrobytu dla pracodawcy i pracowników;</a:t>
            </a:r>
          </a:p>
          <a:p>
            <a:pPr algn="just"/>
            <a:r>
              <a:rPr lang="pl-PL" dirty="0"/>
              <a:t>zarządzanie to dokładne poznanie tego, co ludzie mają</a:t>
            </a:r>
            <a:br>
              <a:rPr lang="pl-PL" dirty="0"/>
            </a:br>
            <a:r>
              <a:rPr lang="pl-PL" dirty="0"/>
              <a:t>zrobić, a następnie dopilnowanie, by zrobili to </a:t>
            </a:r>
            <a:br>
              <a:rPr lang="pl-PL" dirty="0"/>
            </a:br>
            <a:r>
              <a:rPr lang="pl-PL" dirty="0"/>
              <a:t>w najlepszy i najtańszy sposób.</a:t>
            </a:r>
          </a:p>
        </p:txBody>
      </p:sp>
      <p:pic>
        <p:nvPicPr>
          <p:cNvPr id="3074" name="Picture 2" descr="Ilustracja">
            <a:extLst>
              <a:ext uri="{FF2B5EF4-FFF2-40B4-BE49-F238E27FC236}">
                <a16:creationId xmlns:a16="http://schemas.microsoft.com/office/drawing/2014/main" id="{81E77999-D7CE-4FEE-94D6-85BFE97F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56" y="690108"/>
            <a:ext cx="3009130" cy="40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7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AF304-6F71-4A31-8DBC-B480DEFD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8F9453-D8AC-4FFB-ADF3-2288671BD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ZASADY NAUKOWEGO ZARZĄDZANIA:</a:t>
            </a:r>
          </a:p>
          <a:p>
            <a:pPr marL="514350" indent="-514350" algn="just">
              <a:buAutoNum type="arabicPeriod"/>
            </a:pPr>
            <a:r>
              <a:rPr lang="pl-PL" dirty="0"/>
              <a:t>Rozwój </a:t>
            </a:r>
            <a:r>
              <a:rPr lang="pl-PL" dirty="0">
                <a:solidFill>
                  <a:srgbClr val="FF6600"/>
                </a:solidFill>
              </a:rPr>
              <a:t>wiedzy naukowej </a:t>
            </a:r>
            <a:r>
              <a:rPr lang="pl-PL" dirty="0"/>
              <a:t>w celu zastąpienia nią wiedzy praktycznej pracowników;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>
                <a:solidFill>
                  <a:srgbClr val="FF6600"/>
                </a:solidFill>
              </a:rPr>
              <a:t>naukowy</a:t>
            </a:r>
            <a:r>
              <a:rPr lang="pl-PL" dirty="0"/>
              <a:t> </a:t>
            </a:r>
            <a:r>
              <a:rPr lang="pl-PL" dirty="0">
                <a:solidFill>
                  <a:srgbClr val="FF6600"/>
                </a:solidFill>
              </a:rPr>
              <a:t>dobór</a:t>
            </a:r>
            <a:r>
              <a:rPr lang="pl-PL" dirty="0"/>
              <a:t> i stałe szkolenie pracowników;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zapewnienie, że naukowo dobrani pracownicy stosują </a:t>
            </a:r>
            <a:r>
              <a:rPr lang="pl-PL" dirty="0">
                <a:solidFill>
                  <a:srgbClr val="FF6600"/>
                </a:solidFill>
              </a:rPr>
              <a:t>reguły wiedzy naukowej</a:t>
            </a:r>
            <a:r>
              <a:rPr lang="pl-PL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prawie </a:t>
            </a:r>
            <a:r>
              <a:rPr lang="pl-PL" dirty="0">
                <a:solidFill>
                  <a:srgbClr val="FF6600"/>
                </a:solidFill>
              </a:rPr>
              <a:t>równy podział zadań </a:t>
            </a:r>
            <a:r>
              <a:rPr lang="pl-PL" dirty="0"/>
              <a:t>przedsiębiorstwa pomiędzy pracowników i kierowników.</a:t>
            </a:r>
          </a:p>
        </p:txBody>
      </p:sp>
    </p:spTree>
    <p:extLst>
      <p:ext uri="{BB962C8B-B14F-4D97-AF65-F5344CB8AC3E}">
        <p14:creationId xmlns:p14="http://schemas.microsoft.com/office/powerpoint/2010/main" val="68551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47F94-2BEB-4931-BD9F-064296B4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E0C70-203F-451A-98B5-238628E5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u="sng" dirty="0"/>
              <a:t>EKSPERYMENT Z ŁOPATAMI</a:t>
            </a:r>
          </a:p>
          <a:p>
            <a:pPr algn="just"/>
            <a:r>
              <a:rPr lang="pl-PL" dirty="0"/>
              <a:t>Cel: dobranie właściwej łopaty do załadunku i wyładunku różnych materiałów (np. węgiel, piasek itp.);</a:t>
            </a:r>
          </a:p>
          <a:p>
            <a:pPr algn="just"/>
            <a:r>
              <a:rPr lang="pl-PL" dirty="0"/>
              <a:t>dla optymalizacji czasu wyładunku i załadunku Taylor wprowadził 15 rodzajów łopat - pracę którą poprzednio wykonywało ok. 500 robotników mogło dzięki dobraniu odpowiedniego narzędzia wykonać 140 osób;</a:t>
            </a:r>
          </a:p>
          <a:p>
            <a:pPr algn="just"/>
            <a:r>
              <a:rPr lang="pl-PL" dirty="0"/>
              <a:t>Taylor w trakcie prowadzonych badań brał pod uwagę takie cechy łopaty jak między innymi: kształt szufli, ciężar, długość trzonka, kąt rozstawienia nóg przy pracy, kąt wychylenia przy nabierania surówki itp.</a:t>
            </a:r>
          </a:p>
          <a:p>
            <a:pPr marL="0" indent="0">
              <a:buNone/>
            </a:pPr>
            <a:endParaRPr lang="pl-PL" u="sng" dirty="0"/>
          </a:p>
        </p:txBody>
      </p:sp>
      <p:pic>
        <p:nvPicPr>
          <p:cNvPr id="1026" name="Picture 2" descr="Znalezione obrazy dla zapytania Åopata">
            <a:extLst>
              <a:ext uri="{FF2B5EF4-FFF2-40B4-BE49-F238E27FC236}">
                <a16:creationId xmlns:a16="http://schemas.microsoft.com/office/drawing/2014/main" id="{11A4A945-70DD-4508-B70D-100BC4EE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48" y="246693"/>
            <a:ext cx="2653530" cy="17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97637-3292-4756-AFFA-97025C4B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BF531-056B-49C5-B20D-5A74BFB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Pozostali przedstawiciele kierunku naukowego zarządzania: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b="1" dirty="0">
                <a:solidFill>
                  <a:srgbClr val="FFC000"/>
                </a:solidFill>
              </a:rPr>
              <a:t>H. Emerson</a:t>
            </a:r>
          </a:p>
          <a:p>
            <a:pPr marL="0" indent="0" algn="just">
              <a:buNone/>
            </a:pPr>
            <a:r>
              <a:rPr lang="pl-PL" dirty="0"/>
              <a:t>(wywołał zainteresowanie systemem naukowego zarządzania zeznając jako ekspert ds. kolejnictwa i wydajności w sprawie podwyżki taryf przewozowych; „Dwanaście zasad wydajności” 1912 r.);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rgbClr val="FFC000"/>
                </a:solidFill>
              </a:rPr>
              <a:t>H. Gantt</a:t>
            </a:r>
          </a:p>
          <a:p>
            <a:pPr marL="0" indent="0" algn="just">
              <a:buNone/>
            </a:pPr>
            <a:r>
              <a:rPr lang="pl-PL" dirty="0"/>
              <a:t>(diagramy/wykresy Gantta);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b="1" dirty="0">
                <a:solidFill>
                  <a:srgbClr val="FFC000"/>
                </a:solidFill>
              </a:rPr>
              <a:t>Małżeństwo </a:t>
            </a:r>
            <a:r>
              <a:rPr lang="pl-PL" b="1" dirty="0" err="1">
                <a:solidFill>
                  <a:srgbClr val="FFC000"/>
                </a:solidFill>
              </a:rPr>
              <a:t>Gilbrethów</a:t>
            </a:r>
            <a:endParaRPr lang="pl-PL" b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pl-PL" dirty="0"/>
              <a:t>(badanie ruchów w celu wyeliminowania tych zbędnych i zwiększenia wydajności).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78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2F33F-3172-47A1-AA22-E44E20A0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diagram Gantta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9BAD76-2B59-4A29-AC19-D1C1D15C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jaknapisac.com/wp-content/uploads/2018/01/wg-krok7.png">
            <a:extLst>
              <a:ext uri="{FF2B5EF4-FFF2-40B4-BE49-F238E27FC236}">
                <a16:creationId xmlns:a16="http://schemas.microsoft.com/office/drawing/2014/main" id="{BC42C4F5-BCC2-422D-A67F-0EADE6DA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825625"/>
            <a:ext cx="9270523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3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A76C6-F6BB-4796-B56A-3F5034B6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Motion </a:t>
            </a:r>
            <a:r>
              <a:rPr lang="pl-PL" dirty="0" err="1"/>
              <a:t>study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45FFA-07AD-4FA6-9BD5-44CBB1D0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i.redd.it/dvcbhfkkn9901.jpg">
            <a:extLst>
              <a:ext uri="{FF2B5EF4-FFF2-40B4-BE49-F238E27FC236}">
                <a16:creationId xmlns:a16="http://schemas.microsoft.com/office/drawing/2014/main" id="{73F70B16-74EF-438E-A408-19F57380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gilbreth motion study">
            <a:extLst>
              <a:ext uri="{FF2B5EF4-FFF2-40B4-BE49-F238E27FC236}">
                <a16:creationId xmlns:a16="http://schemas.microsoft.com/office/drawing/2014/main" id="{803428C6-052C-4074-B78A-736E6B31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25625"/>
            <a:ext cx="5715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8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76D84-7CAC-4D04-A912-0BD9C173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klasyczna</a:t>
            </a:r>
            <a:br>
              <a:rPr lang="pl-PL" dirty="0"/>
            </a:br>
            <a:r>
              <a:rPr lang="pl-PL" dirty="0"/>
              <a:t>Kierunek administracyjny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30EB2F-89E8-4B34-A9F4-F065A2DC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Henri </a:t>
            </a:r>
            <a:r>
              <a:rPr lang="pl-PL" b="1" dirty="0" err="1"/>
              <a:t>Fayol</a:t>
            </a:r>
            <a:r>
              <a:rPr lang="pl-PL" b="1" dirty="0"/>
              <a:t> (1841-1925)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„Administracja przemysłowa i ogólna” – </a:t>
            </a:r>
            <a:br>
              <a:rPr lang="pl-PL" dirty="0"/>
            </a:br>
            <a:r>
              <a:rPr lang="pl-PL" dirty="0"/>
              <a:t>opisał swoje doświadczenia jako dyrektora </a:t>
            </a:r>
            <a:br>
              <a:rPr lang="pl-PL" dirty="0"/>
            </a:br>
            <a:r>
              <a:rPr lang="pl-PL" dirty="0"/>
              <a:t>generalnego koncernu górniczo-hutniczego;</a:t>
            </a:r>
          </a:p>
          <a:p>
            <a:r>
              <a:rPr lang="pl-PL" dirty="0"/>
              <a:t>w przeciwieństwie do Taylora badał organizację</a:t>
            </a:r>
            <a:br>
              <a:rPr lang="pl-PL" dirty="0"/>
            </a:br>
            <a:r>
              <a:rPr lang="pl-PL" dirty="0"/>
              <a:t>„od góry” – z perspektywy kierowników.</a:t>
            </a:r>
          </a:p>
        </p:txBody>
      </p:sp>
      <p:pic>
        <p:nvPicPr>
          <p:cNvPr id="3074" name="Picture 2" descr="https://www.toolshero.com/wp-content/uploads/2014/06/henri-fayol-toolshero.jpg">
            <a:extLst>
              <a:ext uri="{FF2B5EF4-FFF2-40B4-BE49-F238E27FC236}">
                <a16:creationId xmlns:a16="http://schemas.microsoft.com/office/drawing/2014/main" id="{0FAC4864-DDB0-4032-B10D-C227DA1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85" y="1825625"/>
            <a:ext cx="2857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84727-218D-4F1E-82DD-B138F651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53255" cy="1039091"/>
          </a:xfrm>
        </p:spPr>
        <p:txBody>
          <a:bodyPr>
            <a:noAutofit/>
          </a:bodyPr>
          <a:lstStyle/>
          <a:p>
            <a:pPr algn="just"/>
            <a:r>
              <a:rPr lang="pl-PL" sz="3600" dirty="0"/>
              <a:t>Co przyczyniło się do zainteresowania problemami związanymi z organizacją i zarządzaniem?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E7B3627-4668-4982-BF35-1BBC0FF73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978736"/>
              </p:ext>
            </p:extLst>
          </p:nvPr>
        </p:nvGraphicFramePr>
        <p:xfrm>
          <a:off x="0" y="1039092"/>
          <a:ext cx="12192000" cy="581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87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438A5D-6BB0-4406-B9FE-B99A73CE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4031FE5-8EBE-022B-28B1-BC8F180AF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3087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09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A4591-6493-4802-A8DF-E5BE8993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1EFD1-CDA6-4134-B5A5-E4CF82569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u="sng" dirty="0">
                <a:solidFill>
                  <a:srgbClr val="00B0F0"/>
                </a:solidFill>
              </a:rPr>
              <a:t>ZASADA ZWIĘKSZANIA UZDOLNIEŃ ADMINISTRACYJNYCH</a:t>
            </a:r>
          </a:p>
          <a:p>
            <a:pPr marL="0" indent="0" algn="just">
              <a:buNone/>
            </a:pPr>
            <a:r>
              <a:rPr lang="pl-PL" dirty="0"/>
              <a:t>Zróżnicowanie zdolności kierowniczych w zależności od:</a:t>
            </a:r>
          </a:p>
          <a:p>
            <a:pPr marL="514350" indent="-514350" algn="just">
              <a:buAutoNum type="arabicPeriod"/>
            </a:pPr>
            <a:r>
              <a:rPr lang="pl-PL" dirty="0"/>
              <a:t>zajmowanego miejsca w hierarchii organizacyjnej,</a:t>
            </a:r>
          </a:p>
          <a:p>
            <a:pPr marL="514350" indent="-514350" algn="just">
              <a:buAutoNum type="arabicPeriod"/>
            </a:pPr>
            <a:r>
              <a:rPr lang="pl-PL" dirty="0"/>
              <a:t>od wielkości przedsiębiorstwa.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Ad. 1 </a:t>
            </a:r>
          </a:p>
          <a:p>
            <a:pPr marL="0" indent="0" algn="just">
              <a:buNone/>
            </a:pPr>
            <a:r>
              <a:rPr lang="pl-PL" dirty="0"/>
              <a:t>Wraz z posuwaniem się w górę w hierarchii powinien zwiększać się procentowy udział uzdolnień administracyjnych, a zmniejszać technicznych.</a:t>
            </a:r>
          </a:p>
          <a:p>
            <a:pPr marL="0" indent="0" algn="just">
              <a:buNone/>
            </a:pPr>
            <a:r>
              <a:rPr lang="pl-PL" dirty="0"/>
              <a:t>Ad. 2</a:t>
            </a:r>
          </a:p>
          <a:p>
            <a:pPr marL="0" indent="0" algn="just">
              <a:buNone/>
            </a:pPr>
            <a:r>
              <a:rPr lang="pl-PL" dirty="0"/>
              <a:t>Im większe przedsiębiorstwo tym większy powinien być procentowy udział uzdolnień administracyjnych kierowników naczelnych.</a:t>
            </a:r>
          </a:p>
        </p:txBody>
      </p:sp>
    </p:spTree>
    <p:extLst>
      <p:ext uri="{BB962C8B-B14F-4D97-AF65-F5344CB8AC3E}">
        <p14:creationId xmlns:p14="http://schemas.microsoft.com/office/powerpoint/2010/main" val="16037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94B1A-C3EB-40D7-AAD9-F16B241F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56"/>
            <a:ext cx="11353800" cy="6381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C00000"/>
                </a:solidFill>
              </a:rPr>
              <a:t>14 ZASAD ZARZĄDZANIA WG FAYOLA:</a:t>
            </a:r>
          </a:p>
          <a:p>
            <a:pPr marL="514350" indent="-514350">
              <a:buAutoNum type="arabicPeriod"/>
            </a:pPr>
            <a:r>
              <a:rPr lang="pl-PL" dirty="0"/>
              <a:t>PODZIAŁ PRACY</a:t>
            </a:r>
          </a:p>
          <a:p>
            <a:pPr marL="514350" indent="-514350">
              <a:buAutoNum type="arabicPeriod"/>
            </a:pPr>
            <a:r>
              <a:rPr lang="pl-PL" dirty="0"/>
              <a:t>AUTORYTET</a:t>
            </a:r>
          </a:p>
          <a:p>
            <a:pPr marL="514350" indent="-514350">
              <a:buAutoNum type="arabicPeriod"/>
            </a:pPr>
            <a:r>
              <a:rPr lang="pl-PL" dirty="0"/>
              <a:t>DYSCYPLINA</a:t>
            </a:r>
          </a:p>
          <a:p>
            <a:pPr marL="514350" indent="-514350">
              <a:buAutoNum type="arabicPeriod"/>
            </a:pPr>
            <a:r>
              <a:rPr lang="pl-PL" dirty="0"/>
              <a:t>JEDNOŚĆ ROZKAZODAWSTWA</a:t>
            </a:r>
          </a:p>
          <a:p>
            <a:pPr marL="514350" indent="-514350">
              <a:buAutoNum type="arabicPeriod"/>
            </a:pPr>
            <a:r>
              <a:rPr lang="pl-PL" dirty="0"/>
              <a:t>JEDNOLITOŚĆ KIEROWNICTWA</a:t>
            </a:r>
          </a:p>
          <a:p>
            <a:pPr marL="514350" indent="-514350">
              <a:buAutoNum type="arabicPeriod"/>
            </a:pPr>
            <a:r>
              <a:rPr lang="pl-PL" dirty="0"/>
              <a:t>PODPORZĄDKOWANIE INTERESÓW OSOBISTYCH INTERESOWI OGÓŁU</a:t>
            </a:r>
          </a:p>
          <a:p>
            <a:pPr marL="514350" indent="-514350">
              <a:buAutoNum type="arabicPeriod"/>
            </a:pPr>
            <a:r>
              <a:rPr lang="pl-PL" dirty="0"/>
              <a:t>WYNAGRODZENIE</a:t>
            </a:r>
          </a:p>
          <a:p>
            <a:pPr marL="514350" indent="-514350">
              <a:buAutoNum type="arabicPeriod"/>
            </a:pPr>
            <a:r>
              <a:rPr lang="pl-PL" dirty="0"/>
              <a:t>CENTRALIZACJA</a:t>
            </a:r>
          </a:p>
          <a:p>
            <a:pPr marL="514350" indent="-514350">
              <a:buAutoNum type="arabicPeriod"/>
            </a:pPr>
            <a:r>
              <a:rPr lang="pl-PL" dirty="0"/>
              <a:t>HIERARCHIA</a:t>
            </a:r>
          </a:p>
          <a:p>
            <a:pPr marL="514350" indent="-514350">
              <a:buAutoNum type="arabicPeriod"/>
            </a:pPr>
            <a:r>
              <a:rPr lang="pl-PL" dirty="0"/>
              <a:t>ŁAD</a:t>
            </a:r>
          </a:p>
          <a:p>
            <a:pPr marL="514350" indent="-514350">
              <a:buAutoNum type="arabicPeriod"/>
            </a:pPr>
            <a:r>
              <a:rPr lang="pl-PL" dirty="0"/>
              <a:t>STAŁOŚĆ PERSONELU</a:t>
            </a:r>
          </a:p>
          <a:p>
            <a:pPr marL="514350" indent="-514350">
              <a:buAutoNum type="arabicPeriod"/>
            </a:pPr>
            <a:r>
              <a:rPr lang="pl-PL" dirty="0"/>
              <a:t>LUDZKOŚĆ W OBCHODZENIU SIĘ</a:t>
            </a:r>
          </a:p>
          <a:p>
            <a:pPr marL="514350" indent="-514350">
              <a:buAutoNum type="arabicPeriod"/>
            </a:pPr>
            <a:r>
              <a:rPr lang="pl-PL" dirty="0"/>
              <a:t>INICJATYWA</a:t>
            </a:r>
          </a:p>
          <a:p>
            <a:pPr marL="514350" indent="-514350">
              <a:buAutoNum type="arabicPeriod"/>
            </a:pPr>
            <a:r>
              <a:rPr lang="pl-PL" dirty="0"/>
              <a:t>ZGRANIE PERSONELU </a:t>
            </a:r>
          </a:p>
        </p:txBody>
      </p:sp>
    </p:spTree>
    <p:extLst>
      <p:ext uri="{BB962C8B-B14F-4D97-AF65-F5344CB8AC3E}">
        <p14:creationId xmlns:p14="http://schemas.microsoft.com/office/powerpoint/2010/main" val="2675616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4FDDB-B774-4B18-A58F-D2FC4DEC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C345D-93EF-4283-B1E0-21C4A082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92D050"/>
                </a:solidFill>
              </a:rPr>
              <a:t>Kładka </a:t>
            </a:r>
            <a:r>
              <a:rPr lang="pl-PL" b="1" u="sng" dirty="0" err="1">
                <a:solidFill>
                  <a:srgbClr val="92D050"/>
                </a:solidFill>
              </a:rPr>
              <a:t>Fayola</a:t>
            </a:r>
            <a:r>
              <a:rPr lang="pl-PL" b="1" u="sng" dirty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sposób kontaktu w hierarchicznej strukturze organizacyjnej; </a:t>
            </a:r>
          </a:p>
          <a:p>
            <a:pPr algn="just"/>
            <a:r>
              <a:rPr lang="pl-PL" dirty="0"/>
              <a:t>upoważnienie pracowników różnych części organizacji do komunikowania się między sobą w sprawach mniejszej wagi;</a:t>
            </a:r>
          </a:p>
          <a:p>
            <a:pPr algn="just"/>
            <a:r>
              <a:rPr lang="pl-PL" dirty="0"/>
              <a:t>pozwolenie na bieżące porozumiewanie się i działanie bez pytania </a:t>
            </a:r>
            <a:br>
              <a:rPr lang="pl-PL" dirty="0"/>
            </a:br>
            <a:r>
              <a:rPr lang="pl-PL" dirty="0"/>
              <a:t>o zgodę;</a:t>
            </a:r>
          </a:p>
          <a:p>
            <a:pPr algn="just"/>
            <a:r>
              <a:rPr lang="pl-PL" dirty="0"/>
              <a:t>w celu skrócenia czasu komunikowania się w obrębie organizacji, jako wyjątek od zasady hierarchii.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909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FD54A-9538-4AF4-992F-5AF771AD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258218-9343-D139-D0CE-217044DBE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275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15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25393-959C-4EEF-A355-E9AA0F32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100" dirty="0"/>
              <a:t>Szkoła behawioralna</a:t>
            </a:r>
            <a:br>
              <a:rPr lang="pl-PL" sz="4100" dirty="0"/>
            </a:br>
            <a:r>
              <a:rPr lang="pl-PL" sz="4100" dirty="0"/>
              <a:t>Kierunek </a:t>
            </a:r>
            <a:r>
              <a:rPr lang="pl-PL" sz="4100" dirty="0" err="1"/>
              <a:t>human</a:t>
            </a:r>
            <a:r>
              <a:rPr lang="pl-PL" sz="4100" dirty="0"/>
              <a:t> relations</a:t>
            </a:r>
          </a:p>
        </p:txBody>
      </p:sp>
      <p:pic>
        <p:nvPicPr>
          <p:cNvPr id="1031" name="Picture 4" descr="Znalezione obrazy dla zapytania elton mayo">
            <a:extLst>
              <a:ext uri="{FF2B5EF4-FFF2-40B4-BE49-F238E27FC236}">
                <a16:creationId xmlns:a16="http://schemas.microsoft.com/office/drawing/2014/main" id="{EFF1CC19-8CD8-43E1-BC01-B0E855741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Content Placeholder 1032">
            <a:extLst>
              <a:ext uri="{FF2B5EF4-FFF2-40B4-BE49-F238E27FC236}">
                <a16:creationId xmlns:a16="http://schemas.microsoft.com/office/drawing/2014/main" id="{93BCDEF2-5AA8-4991-857E-43AC5282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/>
          </a:p>
          <a:p>
            <a:pPr marL="0" indent="0" algn="just">
              <a:buNone/>
            </a:pPr>
            <a:r>
              <a:rPr lang="pl-PL" sz="2400" b="1" dirty="0"/>
              <a:t>Elton Mayo (1880-1949)</a:t>
            </a:r>
          </a:p>
          <a:p>
            <a:pPr algn="just"/>
            <a:r>
              <a:rPr lang="pl-PL" sz="2000" dirty="0"/>
              <a:t>Australijski psycholog i socjolog; </a:t>
            </a:r>
          </a:p>
          <a:p>
            <a:pPr algn="just"/>
            <a:r>
              <a:rPr lang="pl-PL" sz="2000" dirty="0"/>
              <a:t>od 1922 r. przebywał w USA, gdzie prowadził badania nad psychosocjologicznymi i fizjologicznymi aspektami organizacji pracy i kierownictwa;</a:t>
            </a:r>
          </a:p>
          <a:p>
            <a:pPr algn="just"/>
            <a:r>
              <a:rPr lang="pl-PL" sz="2000" dirty="0"/>
              <a:t>profesor na Harvard Business </a:t>
            </a:r>
            <a:r>
              <a:rPr lang="pl-PL" sz="2000" dirty="0" err="1"/>
              <a:t>Scholl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/>
              <a:t>wyniki prowadzonych pod jego kierownictwem do 1932 roku badań w zakładach </a:t>
            </a:r>
            <a:r>
              <a:rPr lang="pl-PL" sz="2000" dirty="0" err="1"/>
              <a:t>Hawthorne</a:t>
            </a:r>
            <a:r>
              <a:rPr lang="pl-PL" sz="2000" dirty="0"/>
              <a:t> Works stały się podstawą teoretyczną kierunku </a:t>
            </a:r>
            <a:r>
              <a:rPr lang="pl-PL" sz="2000" dirty="0" err="1"/>
              <a:t>human</a:t>
            </a:r>
            <a:r>
              <a:rPr lang="pl-PL" sz="2000" dirty="0"/>
              <a:t> relations.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99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DBBC5-2919-4217-9619-D9F27E59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Eksperymenty w </a:t>
            </a:r>
            <a:r>
              <a:rPr lang="pl-PL" dirty="0" err="1"/>
              <a:t>Hawthorne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CB7E2-8106-4613-AC52-67457393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9469"/>
            <a:ext cx="12192000" cy="490791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Rozpoczęte w 1924 roku;</a:t>
            </a:r>
          </a:p>
          <a:p>
            <a:pPr algn="just"/>
            <a:r>
              <a:rPr lang="pl-PL" dirty="0"/>
              <a:t>początkowo badano wpływ różnych poziomów natężenia oświetlenia na wydajność pracy robotników;</a:t>
            </a:r>
          </a:p>
          <a:p>
            <a:pPr algn="just"/>
            <a:r>
              <a:rPr lang="pl-PL" dirty="0"/>
              <a:t>utworzono dwie grupy pracowników – doświadczalną, pracującą przy różnych poziomach natężenia światła oraz kontrolną, która pracowała w niezmienionych warunkach;</a:t>
            </a:r>
          </a:p>
          <a:p>
            <a:pPr algn="just"/>
            <a:r>
              <a:rPr lang="pl-PL" dirty="0"/>
              <a:t>nie potrafiono jednak zinterpretować wyników eksperymentu – wydajność pracy robotników rosła w obydwu grupach, czego się nie spodziewano;</a:t>
            </a:r>
          </a:p>
          <a:p>
            <a:pPr algn="just"/>
            <a:r>
              <a:rPr lang="pl-PL" dirty="0"/>
              <a:t>w 1927 r. poproszono w związku z tym o pomoc Eltona Mayo i jego współpracowników, którzy wzięli udział w eksperymencie w charakterze konsultantów;</a:t>
            </a:r>
          </a:p>
          <a:p>
            <a:pPr algn="just"/>
            <a:r>
              <a:rPr lang="pl-PL" dirty="0"/>
              <a:t>nadzorowali eksperymenty do 1932 r.</a:t>
            </a:r>
          </a:p>
        </p:txBody>
      </p:sp>
    </p:spTree>
    <p:extLst>
      <p:ext uri="{BB962C8B-B14F-4D97-AF65-F5344CB8AC3E}">
        <p14:creationId xmlns:p14="http://schemas.microsoft.com/office/powerpoint/2010/main" val="3385403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F87834-F0B6-4532-B76D-74240BFD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A799B-59EE-42E2-8F33-867DBBA1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Eksperymenty w udziałem Mayo obejmowały 2 fazy: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</a:t>
            </a:r>
          </a:p>
          <a:p>
            <a:pPr algn="just"/>
            <a:r>
              <a:rPr lang="pl-PL" dirty="0"/>
              <a:t>wybrano małą grupę pracownic (2, które następnie dobrały dodatkowe 4), zajmujących się montowaniem podzespołów telefonicznych; umieszczone zostały w oddzielnym pomieszczeniu, przebywał z nimi cały czas jeden ze współpracowników E. Mayo;</a:t>
            </a:r>
          </a:p>
          <a:p>
            <a:pPr algn="just"/>
            <a:r>
              <a:rPr lang="pl-PL" dirty="0"/>
              <a:t>współpracownik informował pracownice o celach pracy, spisywał obserwacje, wprowadzono szereg udogodnień – skrócony dzień i tydzień pracy, przerwy w czasie pracy, swobodę poruszania się, posiłki w czasie przerw -&gt; wydajność pracownic systematycznie rosła;</a:t>
            </a:r>
          </a:p>
        </p:txBody>
      </p:sp>
    </p:spTree>
    <p:extLst>
      <p:ext uri="{BB962C8B-B14F-4D97-AF65-F5344CB8AC3E}">
        <p14:creationId xmlns:p14="http://schemas.microsoft.com/office/powerpoint/2010/main" val="224975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848F2-D729-46AA-845A-052CF77D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0DC08A-3615-4AEA-B3FF-A8C68B1B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poczucie wolności i swobody wśród pracownic skutkowało również poczuciem odpowiedzialności i samodzielnego ustalania dyscypliny pracy przez pracownice, które zaczęły sobie wzajemnie pomagać </a:t>
            </a:r>
            <a:br>
              <a:rPr lang="pl-PL" dirty="0"/>
            </a:br>
            <a:r>
              <a:rPr lang="pl-PL" dirty="0"/>
              <a:t>i utrzymywać kontakty również poza pracą; </a:t>
            </a:r>
          </a:p>
          <a:p>
            <a:pPr algn="just"/>
            <a:r>
              <a:rPr lang="pl-PL" dirty="0"/>
              <a:t>po pewnym czasie powrócono do dawnych warunków pracy, ale wydajność pracownic nadal systematycznie wzrastała.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Dlaczego??</a:t>
            </a:r>
          </a:p>
        </p:txBody>
      </p:sp>
    </p:spTree>
    <p:extLst>
      <p:ext uri="{BB962C8B-B14F-4D97-AF65-F5344CB8AC3E}">
        <p14:creationId xmlns:p14="http://schemas.microsoft.com/office/powerpoint/2010/main" val="2921897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DD380-1616-40DF-9E62-7E4397DE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1B3937-BE68-4BCE-BCF3-46B298B8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Wynikiem I fazy eksperymentów było wprowadzenie przez E. Mayo kategorii </a:t>
            </a:r>
            <a:r>
              <a:rPr lang="pl-PL" u="sng" dirty="0">
                <a:solidFill>
                  <a:schemeClr val="accent1">
                    <a:lumMod val="75000"/>
                  </a:schemeClr>
                </a:solidFill>
              </a:rPr>
              <a:t>zadowolenia z pracy</a:t>
            </a:r>
            <a:r>
              <a:rPr lang="pl-PL" dirty="0"/>
              <a:t>: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wysokie wyniki wydajności związane były ze stosunkami międzyludzkimi, w tym przede wszystkim pomiędzy kierownictwem </a:t>
            </a:r>
            <a:br>
              <a:rPr lang="pl-PL" dirty="0"/>
            </a:br>
            <a:r>
              <a:rPr lang="pl-PL" dirty="0"/>
              <a:t>a pracownicami;</a:t>
            </a:r>
          </a:p>
          <a:p>
            <a:pPr algn="just"/>
            <a:r>
              <a:rPr lang="pl-PL" dirty="0"/>
              <a:t>podczas eksperymentu wytworzyła się atmosfera współpracy – wspólne uzgadnianie wprowadzanych zmian;</a:t>
            </a:r>
          </a:p>
          <a:p>
            <a:pPr algn="just"/>
            <a:r>
              <a:rPr lang="pl-PL" dirty="0"/>
              <a:t>poczucie znaczenia własnej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387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CA035-8C1E-4875-AA6D-BA31632F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PREKURSORZY NAUKOWEGO BADANIA ORGANIZACJI I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057BA-EB17-4325-A387-9D1B5A4F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Prekursor (łac. </a:t>
            </a:r>
            <a:r>
              <a:rPr lang="pl-PL" b="1" dirty="0" err="1"/>
              <a:t>praecursor</a:t>
            </a:r>
            <a:r>
              <a:rPr lang="pl-PL" b="1" dirty="0"/>
              <a:t>):</a:t>
            </a:r>
          </a:p>
          <a:p>
            <a:pPr marL="0" indent="0" algn="just">
              <a:buNone/>
            </a:pPr>
            <a:r>
              <a:rPr lang="pl-PL" dirty="0"/>
              <a:t>człowiek, który w danej dziedzinie wyprzedza innych, zapowiada jakiś nowy kierunek, okres, itp.; poprzednik, zwiastun.</a:t>
            </a:r>
          </a:p>
          <a:p>
            <a:pPr marL="0" indent="4849813">
              <a:buNone/>
            </a:pPr>
            <a:r>
              <a:rPr lang="pl-PL" sz="2000" dirty="0"/>
              <a:t>          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146661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DFA97-08BA-41C0-BA25-84A9E5CF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045F34-C2D6-431E-A749-A669E0E1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Jakie czynniki mogą powodować zafałszowanie wyników przeprowadzanych eksperymentów?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Efekt </a:t>
            </a:r>
            <a:r>
              <a:rPr lang="pl-PL" dirty="0" err="1"/>
              <a:t>Hawthorne</a:t>
            </a:r>
            <a:r>
              <a:rPr lang="pl-PL" dirty="0"/>
              <a:t> – </a:t>
            </a:r>
            <a:r>
              <a:rPr lang="pl-PL"/>
              <a:t>pułapka metodologiczna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720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144B5-5ED4-404D-B71D-86ADA307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747C22-0603-4ED6-82BE-8890FCB84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II</a:t>
            </a:r>
          </a:p>
          <a:p>
            <a:pPr algn="just"/>
            <a:r>
              <a:rPr lang="pl-PL" dirty="0"/>
              <a:t>Badano wpływ zachęt płacowych na wydajność pracy;</a:t>
            </a:r>
          </a:p>
          <a:p>
            <a:pPr algn="just"/>
            <a:r>
              <a:rPr lang="pl-PL" dirty="0"/>
              <a:t>założenie: maksymalizacja przez pracowników wydajności, jeśli będzie miało to wpływ na ich wynagrodzenie;</a:t>
            </a:r>
          </a:p>
          <a:p>
            <a:pPr algn="just"/>
            <a:r>
              <a:rPr lang="pl-PL" dirty="0"/>
              <a:t>wynik: zachęty akordowe nie wpłynęły na wydajność pracowników;</a:t>
            </a:r>
          </a:p>
          <a:p>
            <a:pPr algn="just"/>
            <a:r>
              <a:rPr lang="pl-PL" dirty="0"/>
              <a:t>grupa zaniżała wydajność, pracowała poniżej możliwości.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Dlaczego?</a:t>
            </a:r>
          </a:p>
        </p:txBody>
      </p:sp>
    </p:spTree>
    <p:extLst>
      <p:ext uri="{BB962C8B-B14F-4D97-AF65-F5344CB8AC3E}">
        <p14:creationId xmlns:p14="http://schemas.microsoft.com/office/powerpoint/2010/main" val="2157253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CC09F-CA78-4CCE-A799-E9A22474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3E3394-7A28-43FB-B279-51D65ACF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Wynikiem II fazy eksperymentów było wprowadzenie kategorii </a:t>
            </a:r>
            <a:r>
              <a:rPr lang="pl-PL" u="sng" dirty="0">
                <a:solidFill>
                  <a:srgbClr val="0070C0"/>
                </a:solidFill>
              </a:rPr>
              <a:t>grupy nieformalnej</a:t>
            </a:r>
            <a:r>
              <a:rPr lang="pl-PL" dirty="0"/>
              <a:t>:</a:t>
            </a:r>
          </a:p>
          <a:p>
            <a:pPr marL="0" indent="0" algn="just">
              <a:buNone/>
            </a:pPr>
            <a:endParaRPr lang="pl-PL" u="sng" dirty="0">
              <a:solidFill>
                <a:srgbClr val="0070C0"/>
              </a:solidFill>
            </a:endParaRPr>
          </a:p>
          <a:p>
            <a:pPr algn="just"/>
            <a:r>
              <a:rPr lang="pl-PL" dirty="0"/>
              <a:t>grupy te tworzą własne normy, które wyrażają jakie postępowanie jest w danej grupie pożądane;</a:t>
            </a:r>
          </a:p>
          <a:p>
            <a:pPr algn="just"/>
            <a:r>
              <a:rPr lang="pl-PL" dirty="0"/>
              <a:t>normy te nie muszą pokrywać się z treścią norm formalnych.</a:t>
            </a:r>
          </a:p>
        </p:txBody>
      </p:sp>
    </p:spTree>
    <p:extLst>
      <p:ext uri="{BB962C8B-B14F-4D97-AF65-F5344CB8AC3E}">
        <p14:creationId xmlns:p14="http://schemas.microsoft.com/office/powerpoint/2010/main" val="375242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A8991-5D8F-41A1-A072-219BFAD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behawioralna</a:t>
            </a:r>
            <a:br>
              <a:rPr lang="pl-PL" dirty="0"/>
            </a:br>
            <a:r>
              <a:rPr lang="pl-PL" dirty="0"/>
              <a:t>Kierunek behawioralny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AF719DA-2100-8800-D407-196C05841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283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279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DFF6C-773F-4304-BFF4-63562725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30FE5C-15CF-4D1D-BD82-A90C531A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u="sng" dirty="0"/>
              <a:t>Twierdzenia przedstawicieli kierunku:</a:t>
            </a:r>
          </a:p>
          <a:p>
            <a:pPr marL="0" indent="0" algn="just">
              <a:buNone/>
            </a:pPr>
            <a:endParaRPr lang="pl-PL" dirty="0"/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Pracownik to nie tylko człowiek ekonomiczny, ale też społeczny;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na pracowników nie oddziałują wyłącznie bodźce ekonomiczne;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nie zawsze najlepszą formą podziału pracy jest wąska specjalizacja;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w obrębie organizacji formalnej funkcjonują organizacje nieformalne;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należy badać motywy i zachowania pracownika i na ich podstawie opracowywać kryteria ułatwiające projektowanie organizacji;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wyodrębnienie takich zmiennych jak: potrzeby jednostki, zachowania małych grup, zachowania międzygrupowe.</a:t>
            </a:r>
          </a:p>
        </p:txBody>
      </p:sp>
    </p:spTree>
    <p:extLst>
      <p:ext uri="{BB962C8B-B14F-4D97-AF65-F5344CB8AC3E}">
        <p14:creationId xmlns:p14="http://schemas.microsoft.com/office/powerpoint/2010/main" val="55817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67F73-B140-4705-B27F-24D848F0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ilościowa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2231D7-D69D-49EA-BB84-EC535A522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Powstała po II wojnie światowej;</a:t>
            </a:r>
          </a:p>
          <a:p>
            <a:pPr algn="just"/>
            <a:r>
              <a:rPr lang="pl-PL" dirty="0"/>
              <a:t>modele matematyczne i symulacja wykorzystywane do rozwiązywania problemów wojennych zaczęto stosować do rozwiązywania problemów decyzyjnych w przedsiębiorstwach;</a:t>
            </a:r>
          </a:p>
          <a:p>
            <a:pPr algn="just"/>
            <a:r>
              <a:rPr lang="pl-PL" dirty="0"/>
              <a:t>do jej rozwoju przyczynił się komputer oraz możliwość łączenia komputerów w sieci;</a:t>
            </a:r>
          </a:p>
          <a:p>
            <a:pPr algn="just"/>
            <a:r>
              <a:rPr lang="pl-PL" dirty="0"/>
              <a:t>przedstawiciele: Robert </a:t>
            </a:r>
            <a:r>
              <a:rPr lang="pl-PL" dirty="0" err="1"/>
              <a:t>McNamara</a:t>
            </a:r>
            <a:r>
              <a:rPr lang="pl-PL" dirty="0"/>
              <a:t> i jego tzw. cudowni chłopcy (</a:t>
            </a:r>
            <a:r>
              <a:rPr lang="pl-PL" dirty="0" err="1"/>
              <a:t>Whiz</a:t>
            </a:r>
            <a:r>
              <a:rPr lang="pl-PL" dirty="0"/>
              <a:t> Kids; l. 60., grupa ekspertów z RAND Corporation, kształtowanie strategii obronnej w departamencie obrony, analizy ekonomiczne, badania operacyjne itp.; wcześniej zastosowane w zakładach Forda).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476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D68C8-0300-4113-9BC0-FD286136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2C6A12-D6DF-4080-98C1-578005E6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Przedstawiciele szkoły ilościowej nie zajmują się sposobami motywowania pracowników i zwiększeniem ich zaangażowania;</a:t>
            </a:r>
          </a:p>
          <a:p>
            <a:pPr algn="just"/>
            <a:r>
              <a:rPr lang="pl-PL" dirty="0"/>
              <a:t>celem jest projektowanie, a także realizacja zadań decyzyjnych, </a:t>
            </a:r>
            <a:r>
              <a:rPr lang="pl-PL" dirty="0">
                <a:solidFill>
                  <a:srgbClr val="FF0000"/>
                </a:solidFill>
              </a:rPr>
              <a:t>maksymalizacja jakości decyzji</a:t>
            </a:r>
            <a:r>
              <a:rPr lang="pl-PL" dirty="0"/>
              <a:t> odpowiednio do celów organizacji i przy wykorzystaniu relewantnych informacji;</a:t>
            </a:r>
          </a:p>
          <a:p>
            <a:pPr algn="just"/>
            <a:r>
              <a:rPr lang="pl-PL" i="1" u="sng" dirty="0">
                <a:solidFill>
                  <a:schemeClr val="accent6">
                    <a:lumMod val="75000"/>
                  </a:schemeClr>
                </a:solidFill>
              </a:rPr>
              <a:t>podobnie jak w kierunku naukowego zarządzania</a:t>
            </a:r>
            <a:r>
              <a:rPr lang="pl-PL" dirty="0"/>
              <a:t>, przedmiotem zainteresowania szkoły ilościowej jest optymalizacja wykonywania zadań, standaryzacja czynności, wykorzystuje </a:t>
            </a:r>
            <a:r>
              <a:rPr lang="pl-PL" dirty="0">
                <a:solidFill>
                  <a:srgbClr val="FF0000"/>
                </a:solidFill>
              </a:rPr>
              <a:t>analityczne sposoby w celu dekompozycji złożonych problemów na mniejsze części </a:t>
            </a:r>
            <a:r>
              <a:rPr lang="pl-PL" dirty="0"/>
              <a:t>oraz zorientowana jest na podejmowanie analitycznie poprawnych decyzji;</a:t>
            </a:r>
          </a:p>
          <a:p>
            <a:pPr algn="just"/>
            <a:r>
              <a:rPr lang="pl-PL" dirty="0"/>
              <a:t>na najwyższych szczeblach zarządzania stanowi system wspierania decyzji, poprzez dostarczanie kierownikom informacji, które bez użycia komputera byłyby niedostępne, natomiast na średnich szczeblach może prowadzić do eliminacji stanowisk pracy, a na najniższych do uproszczenia pracy.</a:t>
            </a:r>
          </a:p>
        </p:txBody>
      </p:sp>
    </p:spTree>
    <p:extLst>
      <p:ext uri="{BB962C8B-B14F-4D97-AF65-F5344CB8AC3E}">
        <p14:creationId xmlns:p14="http://schemas.microsoft.com/office/powerpoint/2010/main" val="3343747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BDA70-8905-4C4C-8B91-9C2E6FE9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systemów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5A0EC-0AD0-4CFE-B3A1-757890B5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358282"/>
            <a:ext cx="11961181" cy="54997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Jej początki związane są z nurtem strukturalnym w amerykańskiej teorii socjologii oraz dorobkiem psychologii postaci;</a:t>
            </a:r>
          </a:p>
          <a:p>
            <a:pPr algn="just"/>
            <a:r>
              <a:rPr lang="pl-PL" dirty="0"/>
              <a:t>powstała z powodu ograniczeń szkoły klasycznej i kierunku </a:t>
            </a:r>
            <a:r>
              <a:rPr lang="pl-PL" dirty="0" err="1"/>
              <a:t>human</a:t>
            </a:r>
            <a:r>
              <a:rPr lang="pl-PL" dirty="0"/>
              <a:t> relations;</a:t>
            </a:r>
          </a:p>
          <a:p>
            <a:pPr algn="just"/>
            <a:r>
              <a:rPr lang="pl-PL" dirty="0"/>
              <a:t>za jej twórcę uznaje się </a:t>
            </a:r>
            <a:r>
              <a:rPr lang="pl-PL" u="sng" dirty="0" err="1">
                <a:solidFill>
                  <a:srgbClr val="FFC000"/>
                </a:solidFill>
              </a:rPr>
              <a:t>Chestera</a:t>
            </a:r>
            <a:r>
              <a:rPr lang="pl-PL" u="sng" dirty="0">
                <a:solidFill>
                  <a:srgbClr val="FFC000"/>
                </a:solidFill>
              </a:rPr>
              <a:t> Irvinga Barnarda, </a:t>
            </a:r>
            <a:r>
              <a:rPr lang="pl-PL" dirty="0"/>
              <a:t>mimo że za pioniera socjologicznego podejścia do organizacji uznaje się </a:t>
            </a:r>
            <a:r>
              <a:rPr lang="pl-PL" u="sng" dirty="0">
                <a:solidFill>
                  <a:srgbClr val="C00000"/>
                </a:solidFill>
              </a:rPr>
              <a:t>Mary Parker </a:t>
            </a:r>
            <a:r>
              <a:rPr lang="pl-PL" u="sng" dirty="0" err="1">
                <a:solidFill>
                  <a:srgbClr val="C00000"/>
                </a:solidFill>
              </a:rPr>
              <a:t>Follet</a:t>
            </a:r>
            <a:r>
              <a:rPr lang="pl-PL" u="sng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amerykańska politolog i ekonomistka;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prezentowała poglądy m.in. w zakresie władzy, autorytetu oraz konfliktów;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władza nie jest czymś, co można dać lub zabrać, jest to cecha osobista człowieka;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autorytet to natomiast prawnie należna władza, która związana jest z zajmowanym stanowiskiem, może być nadany, przenoszony, delegowany;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teza o nieuniknioności konfliktów w organizacji.</a:t>
            </a:r>
          </a:p>
        </p:txBody>
      </p:sp>
    </p:spTree>
    <p:extLst>
      <p:ext uri="{BB962C8B-B14F-4D97-AF65-F5344CB8AC3E}">
        <p14:creationId xmlns:p14="http://schemas.microsoft.com/office/powerpoint/2010/main" val="825744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A58B22-F374-45A1-95C9-00439F6E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DCB3293-3D99-3857-4BD1-F14510CD8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637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706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2BA54-C098-47B7-8D31-221CE8F9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integrujące</a:t>
            </a:r>
            <a:br>
              <a:rPr lang="pl-PL" dirty="0"/>
            </a:br>
            <a:r>
              <a:rPr lang="pl-PL" dirty="0"/>
              <a:t>Podejście systemowe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84E5BC-0D0A-4955-98D7-CA7877D1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L. 50. i 60. XX w.;</a:t>
            </a:r>
          </a:p>
          <a:p>
            <a:pPr algn="just"/>
            <a:r>
              <a:rPr lang="pl-PL" dirty="0"/>
              <a:t>wyjaśnia i przewiduje badanie organizacji przez badanie wszystkich jej komponentów (pracownicy, struktura, technologia, otoczenie);</a:t>
            </a:r>
          </a:p>
          <a:p>
            <a:pPr algn="just"/>
            <a:r>
              <a:rPr lang="pl-PL" dirty="0"/>
              <a:t>spojrzenie całościowe, postrzeganie organizacji jako spójnego systemu złożonego z podsystemów, które wzajemnie na siebie oddziałują;</a:t>
            </a:r>
          </a:p>
          <a:p>
            <a:pPr algn="just"/>
            <a:r>
              <a:rPr lang="pl-PL" dirty="0"/>
              <a:t>jednocześnie organizacja jest częścią większego środowiska zewnętrznego (otoczenia).</a:t>
            </a:r>
          </a:p>
        </p:txBody>
      </p:sp>
    </p:spTree>
    <p:extLst>
      <p:ext uri="{BB962C8B-B14F-4D97-AF65-F5344CB8AC3E}">
        <p14:creationId xmlns:p14="http://schemas.microsoft.com/office/powerpoint/2010/main" val="299303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F8259-66B1-4AE4-9CC0-753A3A62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54ECB8-46F9-47FF-AC28-5D2DB3BE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5400" dirty="0">
                <a:solidFill>
                  <a:srgbClr val="FF0000"/>
                </a:solidFill>
              </a:rPr>
              <a:t>PREKURSOR NIE JEST SYNONIMEM TWÓRCY/PRZEDSTAWICIELA!</a:t>
            </a:r>
          </a:p>
        </p:txBody>
      </p:sp>
    </p:spTree>
    <p:extLst>
      <p:ext uri="{BB962C8B-B14F-4D97-AF65-F5344CB8AC3E}">
        <p14:creationId xmlns:p14="http://schemas.microsoft.com/office/powerpoint/2010/main" val="2524874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BA01D-B610-4BEF-9DDF-389C0986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D4FC408-B6BD-4476-A4B8-3A6D52974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9457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029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92584-820E-4895-BC49-9871B083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Podejście integrujące</a:t>
            </a:r>
            <a:br>
              <a:rPr lang="pl-PL" dirty="0"/>
            </a:br>
            <a:r>
              <a:rPr lang="pl-PL" dirty="0"/>
              <a:t>Podejście sytuacyjne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48795-02C7-49E2-937E-23FC5038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Założenie, że teorie uniwersalne nie sprawdzają się w praktyce, każda organizacja jest bowiem inna, a działania kierowników w danej sytuacji są uwarunkowane wieloma okolicznościami;</a:t>
            </a:r>
          </a:p>
          <a:p>
            <a:pPr algn="just"/>
            <a:r>
              <a:rPr lang="pl-PL" dirty="0"/>
              <a:t>sposób zarządzania powinien zmieniać się wraz z tymi okolicznościami, zmianami w środowisku zewnętrznym;</a:t>
            </a:r>
          </a:p>
          <a:p>
            <a:pPr algn="just"/>
            <a:r>
              <a:rPr lang="pl-PL" dirty="0"/>
              <a:t>nie istnieje jeden najlepszy sposób zarządzania organizacją;</a:t>
            </a:r>
          </a:p>
          <a:p>
            <a:pPr algn="just"/>
            <a:r>
              <a:rPr lang="pl-PL" dirty="0"/>
              <a:t>menedżerowie powinni korzystać z tego sposobu, który jest najlepszy w danej sytuacji;</a:t>
            </a:r>
          </a:p>
          <a:p>
            <a:pPr algn="just"/>
            <a:r>
              <a:rPr lang="pl-PL" dirty="0"/>
              <a:t>przedstawiciele: Paul </a:t>
            </a:r>
            <a:r>
              <a:rPr lang="pl-PL" dirty="0" err="1"/>
              <a:t>Hersey</a:t>
            </a:r>
            <a:r>
              <a:rPr lang="pl-PL" dirty="0"/>
              <a:t>, Kenneth H. Blanchard.</a:t>
            </a:r>
          </a:p>
        </p:txBody>
      </p:sp>
    </p:spTree>
    <p:extLst>
      <p:ext uri="{BB962C8B-B14F-4D97-AF65-F5344CB8AC3E}">
        <p14:creationId xmlns:p14="http://schemas.microsoft.com/office/powerpoint/2010/main" val="3647974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Znalezione obrazy dla zapytania karol adamiecki">
            <a:extLst>
              <a:ext uri="{FF2B5EF4-FFF2-40B4-BE49-F238E27FC236}">
                <a16:creationId xmlns:a16="http://schemas.microsoft.com/office/drawing/2014/main" id="{5E0D2109-FDF0-4DF7-B768-FB6676C7F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1" b="2115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3358B0-0067-4146-BE17-57426122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Polska myśl organizacyjna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8ADE01-D4BC-4BEA-A924-BA028289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4" y="2308385"/>
            <a:ext cx="559276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Karol Adamiecki (1866-1933)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b="1" dirty="0"/>
              <a:t>HARMONOGRAMY ADAMIECKIEGO </a:t>
            </a:r>
            <a:br>
              <a:rPr lang="pl-PL" dirty="0"/>
            </a:br>
            <a:r>
              <a:rPr lang="pl-PL" dirty="0"/>
              <a:t>(graficzna metoda planowania);</a:t>
            </a:r>
          </a:p>
          <a:p>
            <a:r>
              <a:rPr lang="pl-PL" b="1" u="sng" dirty="0">
                <a:solidFill>
                  <a:srgbClr val="00B050"/>
                </a:solidFill>
              </a:rPr>
              <a:t>PRAWO HARMONII </a:t>
            </a:r>
            <a:r>
              <a:rPr lang="pl-PL" dirty="0"/>
              <a:t>– najlepsze zharmonizowanie działania ma miejsce wtedy, gdy poszczególne elementy są ze sobą najlepiej dobrane (</a:t>
            </a:r>
            <a:r>
              <a:rPr lang="pl-PL" b="1" dirty="0">
                <a:solidFill>
                  <a:srgbClr val="7030A0"/>
                </a:solidFill>
              </a:rPr>
              <a:t>harmonia w doborze</a:t>
            </a:r>
            <a:r>
              <a:rPr lang="pl-PL" dirty="0"/>
              <a:t>) i gdy następuje skoordynowanie czasu poszczególnych czynności (</a:t>
            </a:r>
            <a:r>
              <a:rPr lang="pl-PL" b="1" dirty="0">
                <a:solidFill>
                  <a:srgbClr val="7030A0"/>
                </a:solidFill>
              </a:rPr>
              <a:t>harmonia w działaniu</a:t>
            </a:r>
            <a:r>
              <a:rPr lang="pl-PL" dirty="0"/>
              <a:t>) – te elementy dotyczą wszystkich czynników pracy zbiorowej, natomiast trzeci element – </a:t>
            </a:r>
            <a:r>
              <a:rPr lang="pl-PL" b="1" dirty="0">
                <a:solidFill>
                  <a:srgbClr val="7030A0"/>
                </a:solidFill>
              </a:rPr>
              <a:t>harmonia duchowa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/>
              <a:t>– dotyczy wyłącznie czynnika ludzkiego.</a:t>
            </a:r>
          </a:p>
        </p:txBody>
      </p:sp>
    </p:spTree>
    <p:extLst>
      <p:ext uri="{BB962C8B-B14F-4D97-AF65-F5344CB8AC3E}">
        <p14:creationId xmlns:p14="http://schemas.microsoft.com/office/powerpoint/2010/main" val="440603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7CBEC-24A2-4448-B6E5-21521EB9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Współczesny tayloryzm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1DE17-4461-4540-B3BF-59E6C13D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Neotayloryzm</a:t>
            </a:r>
            <a:r>
              <a:rPr lang="pl-PL" b="1" dirty="0"/>
              <a:t>/</a:t>
            </a:r>
            <a:r>
              <a:rPr lang="pl-PL" b="1" dirty="0" err="1"/>
              <a:t>posttayloryzm</a:t>
            </a:r>
            <a:r>
              <a:rPr lang="pl-PL" b="1" dirty="0"/>
              <a:t>/</a:t>
            </a:r>
            <a:r>
              <a:rPr lang="pl-PL" b="1" dirty="0" err="1"/>
              <a:t>neofordyzm</a:t>
            </a:r>
            <a:r>
              <a:rPr lang="pl-PL" b="1" dirty="0"/>
              <a:t>/</a:t>
            </a:r>
            <a:r>
              <a:rPr lang="pl-PL" b="1" dirty="0" err="1"/>
              <a:t>postfordyzm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algn="just"/>
            <a:r>
              <a:rPr lang="pl-PL" dirty="0"/>
              <a:t>Obie nazwy pojawiają się zamiennie lub traktuje się je jako synonimy, podobnie jak człony </a:t>
            </a:r>
            <a:r>
              <a:rPr lang="pl-PL" dirty="0" err="1"/>
              <a:t>neo</a:t>
            </a:r>
            <a:r>
              <a:rPr lang="pl-PL" dirty="0"/>
              <a:t>- i post-;</a:t>
            </a:r>
          </a:p>
          <a:p>
            <a:pPr algn="just"/>
            <a:r>
              <a:rPr lang="pl-PL" dirty="0"/>
              <a:t>dodanie tych członów ma wskazywać na późniejszą formę danej koncepcji (post-) lub na jej kontynuację (</a:t>
            </a:r>
            <a:r>
              <a:rPr lang="pl-PL" dirty="0" err="1"/>
              <a:t>neo</a:t>
            </a:r>
            <a:r>
              <a:rPr lang="pl-PL" dirty="0"/>
              <a:t>-);</a:t>
            </a:r>
          </a:p>
          <a:p>
            <a:pPr algn="just"/>
            <a:r>
              <a:rPr lang="pl-PL" dirty="0"/>
              <a:t>można zatem przyjąć, iż w pierwszym przypadku podkreśla się odrębność nowej wersji względem poprzedniczki, podczas gdy </a:t>
            </a:r>
            <a:br>
              <a:rPr lang="pl-PL" dirty="0"/>
            </a:br>
            <a:r>
              <a:rPr lang="pl-PL" dirty="0"/>
              <a:t>w drugim akcentuje się jej ciągłość.</a:t>
            </a:r>
          </a:p>
        </p:txBody>
      </p:sp>
    </p:spTree>
    <p:extLst>
      <p:ext uri="{BB962C8B-B14F-4D97-AF65-F5344CB8AC3E}">
        <p14:creationId xmlns:p14="http://schemas.microsoft.com/office/powerpoint/2010/main" val="155851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9F2BAF-89C3-45EA-A417-A3E4E539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9A1DDF-6656-4A83-A42C-39EDC0A8B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Interesującą z punktu widzenia niniejszych rozważań definicję fordyzmu podał R. </a:t>
            </a:r>
            <a:r>
              <a:rPr lang="pl-PL" dirty="0" err="1"/>
              <a:t>Linhart</a:t>
            </a:r>
            <a:r>
              <a:rPr lang="pl-PL" dirty="0"/>
              <a:t>, stwierdzając, że jest to </a:t>
            </a:r>
            <a:r>
              <a:rPr lang="pl-PL" u="sng" dirty="0">
                <a:solidFill>
                  <a:srgbClr val="00B0F0"/>
                </a:solidFill>
              </a:rPr>
              <a:t>zastosowanie systemu Taylora do masowej produkcji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D.A. </a:t>
            </a:r>
            <a:r>
              <a:rPr lang="pl-PL" dirty="0" err="1"/>
              <a:t>Wren</a:t>
            </a:r>
            <a:r>
              <a:rPr lang="pl-PL" dirty="0"/>
              <a:t> i R.G. </a:t>
            </a:r>
            <a:r>
              <a:rPr lang="pl-PL" dirty="0" err="1"/>
              <a:t>Greenwood</a:t>
            </a:r>
            <a:r>
              <a:rPr lang="pl-PL" dirty="0"/>
              <a:t> jednoznacznie stwierdzają, iż tayloryzm </a:t>
            </a:r>
            <a:br>
              <a:rPr lang="pl-PL" dirty="0"/>
            </a:br>
            <a:r>
              <a:rPr lang="pl-PL" dirty="0"/>
              <a:t>i fordyzm różnią się od siebie. Jako dowód podają odpowiedź H. Forda na temat jego związków z naukowym zarządzaniem, w której przyznał, że </a:t>
            </a:r>
            <a:r>
              <a:rPr lang="pl-PL" dirty="0">
                <a:solidFill>
                  <a:srgbClr val="C00000"/>
                </a:solidFill>
              </a:rPr>
              <a:t>nie opiera się na żadnej systematycznej teorii organizacji lub administracji</a:t>
            </a:r>
            <a:r>
              <a:rPr lang="pl-PL" dirty="0"/>
              <a:t>. Autorzy nadmieniają, że Taylor nigdy nie widział fordowskiej linii montażowej.</a:t>
            </a:r>
          </a:p>
        </p:txBody>
      </p:sp>
    </p:spTree>
    <p:extLst>
      <p:ext uri="{BB962C8B-B14F-4D97-AF65-F5344CB8AC3E}">
        <p14:creationId xmlns:p14="http://schemas.microsoft.com/office/powerpoint/2010/main" val="3416973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8E6D5-97D2-4389-BF17-3056F975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2FB0DA-6617-458E-B76F-A4DE09CC7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F71710-ED42-49F7-A317-8149249B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4" y="1540733"/>
            <a:ext cx="10645695" cy="46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77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6DA71-1C2D-43D4-8D12-6D9F81A7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Przejawy </a:t>
            </a:r>
            <a:r>
              <a:rPr lang="pl-PL" dirty="0" err="1"/>
              <a:t>neotayloryzmu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A38FE2-4FE2-40FF-BBAE-15F3D11C2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Pierwszą przesłanką  łączenia tayloryzmu ze współczesnymi sposobami zarządzania jest </a:t>
            </a:r>
            <a:r>
              <a:rPr lang="pl-PL" u="sng" dirty="0">
                <a:solidFill>
                  <a:srgbClr val="00B0F0"/>
                </a:solidFill>
              </a:rPr>
              <a:t>zatrudnianie najlepszych pracowników</a:t>
            </a:r>
            <a:r>
              <a:rPr lang="pl-PL" dirty="0"/>
              <a:t>;</a:t>
            </a:r>
          </a:p>
          <a:p>
            <a:pPr algn="just"/>
            <a:r>
              <a:rPr lang="pl-PL" u="sng" dirty="0">
                <a:solidFill>
                  <a:srgbClr val="00B0F0"/>
                </a:solidFill>
              </a:rPr>
              <a:t>innowacyjność</a:t>
            </a:r>
            <a:r>
              <a:rPr lang="pl-PL" dirty="0"/>
              <a:t> – praca specjalistów była potrzebna na początku kształtowania się naukowego zarządzania, późniejsze udoskonalenia powinny wychodzić bezpośrednio od pracowników. Stąd już krok do współczesnej realizacji idei ciągłego doskonalenia </a:t>
            </a:r>
            <a:br>
              <a:rPr lang="pl-PL" dirty="0"/>
            </a:br>
            <a:r>
              <a:rPr lang="pl-PL" dirty="0"/>
              <a:t>w ramach kół jakości i przekazaniu większych uprawnień wykonawcom czynności;</a:t>
            </a:r>
          </a:p>
          <a:p>
            <a:pPr algn="just"/>
            <a:r>
              <a:rPr lang="pl-PL" dirty="0"/>
              <a:t>innym elementem tayloryzmu nie opisywanym bezpośrednio w odniesieniu do współczesnego zarządzania jest </a:t>
            </a:r>
            <a:r>
              <a:rPr lang="pl-PL" u="sng" dirty="0">
                <a:solidFill>
                  <a:srgbClr val="00B0F0"/>
                </a:solidFill>
              </a:rPr>
              <a:t>informacja zwrotna o wykonanej pracy;</a:t>
            </a:r>
            <a:r>
              <a:rPr lang="pl-PL" dirty="0">
                <a:solidFill>
                  <a:srgbClr val="00B0F0"/>
                </a:solidFill>
              </a:rPr>
              <a:t>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/>
              <a:t>współczesny przejaw – </a:t>
            </a:r>
            <a:r>
              <a:rPr lang="pl-PL" b="1" dirty="0" err="1">
                <a:solidFill>
                  <a:srgbClr val="00B050"/>
                </a:solidFill>
              </a:rPr>
              <a:t>kanban</a:t>
            </a:r>
            <a:r>
              <a:rPr lang="pl-PL" dirty="0"/>
              <a:t>;</a:t>
            </a:r>
            <a:endParaRPr lang="pl-PL" u="sng" dirty="0"/>
          </a:p>
          <a:p>
            <a:pPr algn="just"/>
            <a:r>
              <a:rPr lang="pl-PL" u="sng" dirty="0">
                <a:solidFill>
                  <a:srgbClr val="00B0F0"/>
                </a:solidFill>
              </a:rPr>
              <a:t>standaryzacja i normy czasu, </a:t>
            </a:r>
            <a:r>
              <a:rPr lang="pl-PL" dirty="0"/>
              <a:t>współcześnie np. </a:t>
            </a:r>
            <a:r>
              <a:rPr lang="pl-PL" b="1" dirty="0" err="1">
                <a:solidFill>
                  <a:srgbClr val="00B050"/>
                </a:solidFill>
              </a:rPr>
              <a:t>jidoka</a:t>
            </a:r>
            <a:r>
              <a:rPr lang="pl-PL" dirty="0"/>
              <a:t>;</a:t>
            </a:r>
            <a:endParaRPr lang="pl-PL" u="sng" dirty="0">
              <a:solidFill>
                <a:srgbClr val="00B0F0"/>
              </a:solidFill>
            </a:endParaRPr>
          </a:p>
          <a:p>
            <a:pPr algn="just"/>
            <a:r>
              <a:rPr lang="pl-PL" dirty="0"/>
              <a:t>głównym spoiwem pozwalającym połączyć współczesną organizację pracy z tayloryzmem jest zbiór rekomendacji tworzących tzw. </a:t>
            </a:r>
            <a:r>
              <a:rPr lang="pl-PL" u="sng" dirty="0">
                <a:solidFill>
                  <a:srgbClr val="00B0F0"/>
                </a:solidFill>
              </a:rPr>
              <a:t>elastyczne innowacje</a:t>
            </a:r>
            <a:r>
              <a:rPr lang="pl-PL" dirty="0"/>
              <a:t> (ang. </a:t>
            </a:r>
            <a:r>
              <a:rPr lang="pl-PL" i="1" dirty="0" err="1"/>
              <a:t>flexible</a:t>
            </a:r>
            <a:r>
              <a:rPr lang="pl-PL" i="1" dirty="0"/>
              <a:t> </a:t>
            </a:r>
            <a:r>
              <a:rPr lang="pl-PL" i="1" dirty="0" err="1"/>
              <a:t>innovations</a:t>
            </a:r>
            <a:r>
              <a:rPr lang="pl-PL" i="1" dirty="0"/>
              <a:t>). </a:t>
            </a:r>
            <a:r>
              <a:rPr lang="pl-PL" dirty="0"/>
              <a:t>Pod tym pojęciem kryją się zasady, metody i techniki umożliwiające praktyczne wdrożenie elastycznej produkcji reagującej na zmieniające się wymagania otoczenia.</a:t>
            </a:r>
            <a:endParaRPr lang="pl-PL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0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endParaRPr lang="pl-PL" dirty="0"/>
          </a:p>
        </p:txBody>
      </p:sp>
      <p:pic>
        <p:nvPicPr>
          <p:cNvPr id="3074" name="Picture 2" descr="Znalezione obrazy dla zapytania toyota logo">
            <a:extLst>
              <a:ext uri="{FF2B5EF4-FFF2-40B4-BE49-F238E27FC236}">
                <a16:creationId xmlns:a16="http://schemas.microsoft.com/office/drawing/2014/main" id="{7E662E53-08F1-476A-909A-7409F5E2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3" y="2811104"/>
            <a:ext cx="3366480" cy="26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6215" y="2211917"/>
            <a:ext cx="7435725" cy="406670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b="1" u="sng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sz="1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innowacja produkcyjna;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opracowana i wdrożona w l. 60 pod kierownictwem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Eiji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Toyody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Taiichi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Ohno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znana pod nazwą 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-in-</a:t>
            </a: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 -&gt; JIT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celem jest dążenie do maksymalnego skrócenia czasu realizowania zamówień klientów oraz eliminacja zapasów z procesu produkcyjnego</a:t>
            </a:r>
            <a:r>
              <a:rPr lang="pl-PL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983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zamiast zapasów system ścisłej łączności i koordynacji między etapami procesu produkcyjnego –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każdy wcześniejszy etap jest informowany we właściwym czasie (JIT) o tym, kiedy ma dostarczyć wyroby do następnego etapu;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informowanie poprzez karty -&gt;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kanban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wyeliminowanie zapasów –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zwiększenie niezawodności każdego etapu procesu technologicznego,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niezwłoczne wyłapywanie wad i usterek, w miejsce pozostawiania ich jako zapasów produkcji w toku,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ścisłe kontakty między dostawcami, 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umożliwienie konserwowania i naprawiania maszyn i urządzeń przez obsługujących pracowników;</a:t>
            </a:r>
          </a:p>
          <a:p>
            <a:pPr>
              <a:buFont typeface="Wingdings" pitchFamily="2" charset="2"/>
              <a:buChar char="§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Toyota uzyskała dzięki temu znaczący udział w rynku światowym małych samochodów w l. 70.</a:t>
            </a:r>
          </a:p>
        </p:txBody>
      </p:sp>
    </p:spTree>
    <p:extLst>
      <p:ext uri="{BB962C8B-B14F-4D97-AF65-F5344CB8AC3E}">
        <p14:creationId xmlns:p14="http://schemas.microsoft.com/office/powerpoint/2010/main" val="3938568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EC9BE-D462-4A25-AA2B-26A959BA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D34BF7-3E89-470A-901C-FAA0614C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www.system-kanban.pl/wp-content/uploads/2013/01/karty-kanban.png">
            <a:extLst>
              <a:ext uri="{FF2B5EF4-FFF2-40B4-BE49-F238E27FC236}">
                <a16:creationId xmlns:a16="http://schemas.microsoft.com/office/drawing/2014/main" id="{FA09CDEE-55B1-4158-9923-228C1A4F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7" y="1793798"/>
            <a:ext cx="4977493" cy="43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9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01037-CC6D-469B-BA0D-1C906FC8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dirty="0"/>
              <a:t>Robert Owen (1771-1858)</a:t>
            </a:r>
          </a:p>
        </p:txBody>
      </p:sp>
      <p:pic>
        <p:nvPicPr>
          <p:cNvPr id="1028" name="Picture 4" descr="Znaleziony obraz">
            <a:extLst>
              <a:ext uri="{FF2B5EF4-FFF2-40B4-BE49-F238E27FC236}">
                <a16:creationId xmlns:a16="http://schemas.microsoft.com/office/drawing/2014/main" id="{18DCF476-8C73-417F-AF41-D24D57A86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58" y="1690688"/>
            <a:ext cx="36540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C90C5FF-9A9B-4608-8798-C1A2AB2E0112}"/>
              </a:ext>
            </a:extLst>
          </p:cNvPr>
          <p:cNvSpPr txBox="1"/>
          <p:nvPr/>
        </p:nvSpPr>
        <p:spPr>
          <a:xfrm>
            <a:off x="193964" y="1690688"/>
            <a:ext cx="7370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Kierownik przędzalni w New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Lanark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Szkocji, następnie przemysłowiec, właściciel fabryk;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rzeprowadzał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eksperymenty socjalne i organizacyjne;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krócił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dzień pracy z 13 do 10,5h, zakazał zatrudniania dzieci poniżej 10 roku życia, tworzył zakładowe sklepy (zakupy w niższych cenach, na kredyt), budował też zakładowe mieszkania;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ył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przekonany, że zadowolony pracownik wykona więcej jakościowo lepszej pracy, niż zmęczony i niezadowolony -&gt; względy praktyczne;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prowadził mechanizmy współzawodnictwa pracowników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pracownicy byli codziennie w sposób jawny oceniani przez majstrów, co było też podstawą do wyliczenia wynagrodzenia.</a:t>
            </a:r>
          </a:p>
        </p:txBody>
      </p:sp>
    </p:spTree>
    <p:extLst>
      <p:ext uri="{BB962C8B-B14F-4D97-AF65-F5344CB8AC3E}">
        <p14:creationId xmlns:p14="http://schemas.microsoft.com/office/powerpoint/2010/main" val="2650274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9740B8-690B-43A9-8EAB-5933D35B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C79C4-0EE0-4E25-97AA-0819896A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://www.system-kanban.pl/wp-content/uploads/2013/01/karta-kanban-4.png">
            <a:extLst>
              <a:ext uri="{FF2B5EF4-FFF2-40B4-BE49-F238E27FC236}">
                <a16:creationId xmlns:a16="http://schemas.microsoft.com/office/drawing/2014/main" id="{23A0A1CF-652B-43BE-80EE-BB8B63FD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857250"/>
            <a:ext cx="7248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06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u="sng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korzystanie w produkcji z maszyn, które zatrzymują się automatycznie w przypadku wytworzenia części wadliwej;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ponowne uruchomienie maszyn po wyeliminowaniu usterki;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przeciwdziała marnotrawieniu materiałów, gwarantuje wysoką jakość produktu końcowego;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pracownicy nie muszą ciągle doglądać maszyny, mogą obsługiwać ich kilka jednocześnie, co zwiększa ich produktywność;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dotyczy nie tylko maszyn, ale też organizacji pracy ludzkiej – każdy pracownik może zatrzymać maszynę, gdy zauważy nieprawidłowości – wymiar mechaniczny oraz ludzki (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jidoka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ojcem systemu jest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Sakichi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Toyoda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– wynalazł pierwsze krosno, które zatrzymywało się po zerwaniu nici.</a:t>
            </a:r>
          </a:p>
        </p:txBody>
      </p:sp>
    </p:spTree>
    <p:extLst>
      <p:ext uri="{BB962C8B-B14F-4D97-AF65-F5344CB8AC3E}">
        <p14:creationId xmlns:p14="http://schemas.microsoft.com/office/powerpoint/2010/main" val="1576145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jidoka">
            <a:extLst>
              <a:ext uri="{FF2B5EF4-FFF2-40B4-BE49-F238E27FC236}">
                <a16:creationId xmlns:a16="http://schemas.microsoft.com/office/drawing/2014/main" id="{2846FF22-6B5B-4DC6-9448-A47D7CDD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261434"/>
            <a:ext cx="6222261" cy="34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jidoka">
            <a:extLst>
              <a:ext uri="{FF2B5EF4-FFF2-40B4-BE49-F238E27FC236}">
                <a16:creationId xmlns:a16="http://schemas.microsoft.com/office/drawing/2014/main" id="{DE863A36-CADF-457B-8625-BFC1635B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52" y="3696238"/>
            <a:ext cx="6738136" cy="29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52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16433-C872-4691-95A0-7BA93429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1F487-4397-425B-9622-90C732D2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E.A. </a:t>
            </a:r>
            <a:r>
              <a:rPr lang="pl-PL" dirty="0" err="1"/>
              <a:t>Locke</a:t>
            </a:r>
            <a:r>
              <a:rPr lang="pl-PL" dirty="0"/>
              <a:t> oceniając myśl organizatorską Taylora z punktu widzenia końca XX w. stwierdza, że prawie wszystkie elementy tayloryzmu są wciąż aktualne, a w szczególności: </a:t>
            </a:r>
            <a:r>
              <a:rPr lang="pl-PL" u="sng" dirty="0"/>
              <a:t>naukowe podejmowanie decyzji, współpraca na linii zarządzający - pracownicy, chronometraż, standaryzacja, wyznaczanie zadań, stosowanie premii, szkolenie przez przełożonych, naukowa selekcja pracowników, krótsze godziny pracy </a:t>
            </a:r>
            <a:br>
              <a:rPr lang="pl-PL" u="sng" dirty="0"/>
            </a:br>
            <a:r>
              <a:rPr lang="pl-PL" u="sng" dirty="0"/>
              <a:t>i przerwy na odpoczynek.</a:t>
            </a:r>
          </a:p>
        </p:txBody>
      </p:sp>
    </p:spTree>
    <p:extLst>
      <p:ext uri="{BB962C8B-B14F-4D97-AF65-F5344CB8AC3E}">
        <p14:creationId xmlns:p14="http://schemas.microsoft.com/office/powerpoint/2010/main" val="132435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FA8C1D-75C4-4D52-9F21-7E9997A8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Wypaczenie koncepcji Owena: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1026" name="Picture 2" descr="Znalezione obrazy dla zapytania stachanow">
            <a:extLst>
              <a:ext uri="{FF2B5EF4-FFF2-40B4-BE49-F238E27FC236}">
                <a16:creationId xmlns:a16="http://schemas.microsoft.com/office/drawing/2014/main" id="{82F35549-03EB-4FA6-8AE2-A3C17FA8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70" y="478232"/>
            <a:ext cx="2066161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Znalezione obrazy dla zapytania Wincenty Pstrowski">
            <a:extLst>
              <a:ext uri="{FF2B5EF4-FFF2-40B4-BE49-F238E27FC236}">
                <a16:creationId xmlns:a16="http://schemas.microsoft.com/office/drawing/2014/main" id="{307F1021-7A1B-498C-BC5D-FEA78BF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6" y="3589867"/>
            <a:ext cx="209169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EC782A-5D81-47BE-BFBA-DB849A61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pPr algn="just"/>
            <a:r>
              <a:rPr lang="pl-PL" sz="2000" dirty="0">
                <a:solidFill>
                  <a:srgbClr val="FFFFFF"/>
                </a:solidFill>
              </a:rPr>
              <a:t>ruch Stachanowa 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</a:rPr>
              <a:t>	Aleksiej (Andriej) Stachanow w 1935 r. </a:t>
            </a:r>
            <a:br>
              <a:rPr lang="pl-PL" sz="2000" dirty="0">
                <a:solidFill>
                  <a:srgbClr val="FFFFFF"/>
                </a:solidFill>
              </a:rPr>
            </a:br>
            <a:r>
              <a:rPr lang="pl-PL" sz="2000" dirty="0">
                <a:solidFill>
                  <a:srgbClr val="FFFFFF"/>
                </a:solidFill>
              </a:rPr>
              <a:t>w kopalni w Donbasie wykonał 1475% normy-wydobył 102 tony węgla.</a:t>
            </a:r>
          </a:p>
          <a:p>
            <a:pPr algn="just"/>
            <a:r>
              <a:rPr lang="pl-PL" sz="2000" dirty="0">
                <a:solidFill>
                  <a:srgbClr val="FFFFFF"/>
                </a:solidFill>
              </a:rPr>
              <a:t>ruch Pstrowskiego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</a:rPr>
              <a:t>	Wincenty Pstrowski-polski przodownik pracy, kopalnia „Jadwiga” w Zabrzu.</a:t>
            </a:r>
          </a:p>
        </p:txBody>
      </p:sp>
    </p:spTree>
    <p:extLst>
      <p:ext uri="{BB962C8B-B14F-4D97-AF65-F5344CB8AC3E}">
        <p14:creationId xmlns:p14="http://schemas.microsoft.com/office/powerpoint/2010/main" val="12389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36D56-3E04-45E9-858C-006B8E80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Charles </a:t>
            </a:r>
            <a:r>
              <a:rPr lang="pl-PL" b="1" dirty="0" err="1"/>
              <a:t>Babbage</a:t>
            </a:r>
            <a:r>
              <a:rPr lang="pl-PL" b="1" dirty="0"/>
              <a:t> (1792-1871)</a:t>
            </a:r>
          </a:p>
        </p:txBody>
      </p:sp>
      <p:pic>
        <p:nvPicPr>
          <p:cNvPr id="2050" name="Picture 2" descr="Znaleziony obraz">
            <a:extLst>
              <a:ext uri="{FF2B5EF4-FFF2-40B4-BE49-F238E27FC236}">
                <a16:creationId xmlns:a16="http://schemas.microsoft.com/office/drawing/2014/main" id="{26EEE63B-8987-4F11-814E-B7D85CB1B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1690688"/>
            <a:ext cx="3631293" cy="43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0BB547F-90F0-45B2-8EE1-3510D2D26425}"/>
              </a:ext>
            </a:extLst>
          </p:cNvPr>
          <p:cNvSpPr txBox="1"/>
          <p:nvPr/>
        </p:nvSpPr>
        <p:spPr>
          <a:xfrm>
            <a:off x="443345" y="1801091"/>
            <a:ext cx="6026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Prekursor statystyki, zjawiska społeczne starał się opisywać i analizować przy pomocy liczb, twórca maszyny liczącej;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owodził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ściśle naukowy sposób, że praca ludzka może być badana w sposób naukowy, przy użyciu metod matematycznych;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podstawę organizacji produkcji uznawał zasadę podziału pracy;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ostulował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zastosowanie metod mierzenia czasu do usprawnienia organizacji fabryki z dokładną analizą matematyczną uzyskanych danych;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ążył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podziału pracy na jak najmniejsze operacje;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wracał uwagę na harmonijne stosunki pomiędzy kierownictwem a pracownikami oraz właściwy dobór ludzi do pracy.</a:t>
            </a:r>
          </a:p>
        </p:txBody>
      </p:sp>
    </p:spTree>
    <p:extLst>
      <p:ext uri="{BB962C8B-B14F-4D97-AF65-F5344CB8AC3E}">
        <p14:creationId xmlns:p14="http://schemas.microsoft.com/office/powerpoint/2010/main" val="181283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0DC46-426C-48D8-936F-F39DACA4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Szkoły w nauce organizacji i zarządzania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DF0F2F-6FD3-4C85-AC45-68699059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Zazwyczaj mają postać dominującą;</a:t>
            </a:r>
          </a:p>
          <a:p>
            <a:pPr algn="just"/>
            <a:r>
              <a:rPr lang="pl-PL" dirty="0"/>
              <a:t>ich powstanie wiąże się najczęściej z nowymi wynalazkami lub odkryciami naukowymi;</a:t>
            </a:r>
          </a:p>
          <a:p>
            <a:pPr algn="just"/>
            <a:r>
              <a:rPr lang="pl-PL" dirty="0"/>
              <a:t>poprzedzone są pracami prekursorskimi, nietypowymi dla szkoły występującej w danym okresie;</a:t>
            </a:r>
          </a:p>
          <a:p>
            <a:pPr algn="just"/>
            <a:r>
              <a:rPr lang="pl-PL" dirty="0"/>
              <a:t>pojawienie się nowej szkoły nie oznacza całkowitego zarzucenia badań, które nadal prowadzone są w ramach szkoły poprzedniej, nowe podejście staje się jednak dominujące;</a:t>
            </a:r>
          </a:p>
          <a:p>
            <a:pPr algn="just"/>
            <a:r>
              <a:rPr lang="pl-PL" dirty="0"/>
              <a:t>ewolucja nie przebiega jednolicie (najczęściej miała swój początek </a:t>
            </a:r>
            <a:br>
              <a:rPr lang="pl-PL" dirty="0"/>
            </a:br>
            <a:r>
              <a:rPr lang="pl-PL" dirty="0"/>
              <a:t>w USA, a następnie przenosiła się do Europy).</a:t>
            </a:r>
          </a:p>
        </p:txBody>
      </p:sp>
    </p:spTree>
    <p:extLst>
      <p:ext uri="{BB962C8B-B14F-4D97-AF65-F5344CB8AC3E}">
        <p14:creationId xmlns:p14="http://schemas.microsoft.com/office/powerpoint/2010/main" val="389158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448D0-318F-4490-9B3A-2F5045D1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462E02-C918-4062-9CC2-ADA5BCCC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SZKOŁA KLASYCZNA (1880-1924)</a:t>
            </a:r>
          </a:p>
          <a:p>
            <a:pPr marL="0" indent="0" algn="just">
              <a:buNone/>
            </a:pPr>
            <a:r>
              <a:rPr lang="pl-PL" dirty="0"/>
              <a:t>OD POCZĄTKU ZAWODOWEJ PRACY TAYLORA DO POCZĄTKÓW EKSPERYMENTÓW W HAWTHORNE</a:t>
            </a:r>
          </a:p>
          <a:p>
            <a:pPr algn="just"/>
            <a:r>
              <a:rPr lang="pl-PL" b="1" dirty="0"/>
              <a:t>KIERUNEK NAUKOWEGO ZARZĄDZANIA (1880-1915)</a:t>
            </a:r>
          </a:p>
          <a:p>
            <a:pPr marL="0" indent="0" algn="just">
              <a:buNone/>
            </a:pPr>
            <a:r>
              <a:rPr lang="pl-PL" dirty="0"/>
              <a:t>KOŃCZY SIĘ W CHWILI ŚMIERCI TAYLORA</a:t>
            </a:r>
          </a:p>
          <a:p>
            <a:pPr algn="just"/>
            <a:r>
              <a:rPr lang="pl-PL" b="1" dirty="0"/>
              <a:t>KIERUNEK ADMINISTRACYJNY (1916-1924)</a:t>
            </a:r>
          </a:p>
          <a:p>
            <a:pPr marL="0" indent="0" algn="just">
              <a:buNone/>
            </a:pPr>
            <a:r>
              <a:rPr lang="pl-PL" dirty="0"/>
              <a:t>OD MOMENTU OPUBLIKOWANIA PRACY FAYOLA DO POCZĄTKU SZKOŁY BEHAWIORALNEJ</a:t>
            </a:r>
          </a:p>
        </p:txBody>
      </p:sp>
    </p:spTree>
    <p:extLst>
      <p:ext uri="{BB962C8B-B14F-4D97-AF65-F5344CB8AC3E}">
        <p14:creationId xmlns:p14="http://schemas.microsoft.com/office/powerpoint/2010/main" val="327574964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B3025"/>
      </a:dk2>
      <a:lt2>
        <a:srgbClr val="F0F3F1"/>
      </a:lt2>
      <a:accent1>
        <a:srgbClr val="C34D96"/>
      </a:accent1>
      <a:accent2>
        <a:srgbClr val="AD3BB1"/>
      </a:accent2>
      <a:accent3>
        <a:srgbClr val="8D4DC3"/>
      </a:accent3>
      <a:accent4>
        <a:srgbClr val="5749B7"/>
      </a:accent4>
      <a:accent5>
        <a:srgbClr val="4D6FC3"/>
      </a:accent5>
      <a:accent6>
        <a:srgbClr val="3B8EB1"/>
      </a:accent6>
      <a:hlink>
        <a:srgbClr val="3F4F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2854</Words>
  <Application>Microsoft Office PowerPoint</Application>
  <PresentationFormat>Panoramiczny</PresentationFormat>
  <Paragraphs>291</Paragraphs>
  <Slides>53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53</vt:i4>
      </vt:variant>
    </vt:vector>
  </HeadingPairs>
  <TitlesOfParts>
    <vt:vector size="63" baseType="lpstr">
      <vt:lpstr>Arial</vt:lpstr>
      <vt:lpstr>Avenir Next LT Pro</vt:lpstr>
      <vt:lpstr>Avenir Next LT Pro Light</vt:lpstr>
      <vt:lpstr>Calibri</vt:lpstr>
      <vt:lpstr>Calibri Light</vt:lpstr>
      <vt:lpstr>Sitka Subheading</vt:lpstr>
      <vt:lpstr>Times New Roman</vt:lpstr>
      <vt:lpstr>Wingdings</vt:lpstr>
      <vt:lpstr>PebbleVTI</vt:lpstr>
      <vt:lpstr>Motyw pakietu Office</vt:lpstr>
      <vt:lpstr>EWOLUCJA NAUKI O ORGANIZACJI I ZARZĄDZANIU </vt:lpstr>
      <vt:lpstr>Co przyczyniło się do zainteresowania problemami związanymi z organizacją i zarządzaniem? </vt:lpstr>
      <vt:lpstr>PREKURSORZY NAUKOWEGO BADANIA ORGANIZACJI I ZARZĄDZANIA</vt:lpstr>
      <vt:lpstr>Prezentacja programu PowerPoint</vt:lpstr>
      <vt:lpstr>Robert Owen (1771-1858)</vt:lpstr>
      <vt:lpstr>Wypaczenie koncepcji Owena: </vt:lpstr>
      <vt:lpstr>Charles Babbage (1792-1871)</vt:lpstr>
      <vt:lpstr>Szkoły w nauce organizacji i zarządzania</vt:lpstr>
      <vt:lpstr>Prezentacja programu PowerPoint</vt:lpstr>
      <vt:lpstr>Prezentacja programu PowerPoint</vt:lpstr>
      <vt:lpstr>Prezentacja programu PowerPoint</vt:lpstr>
      <vt:lpstr>Prezentacja programu PowerPoint</vt:lpstr>
      <vt:lpstr>Szkoła klasyczna Kierunek naukowego zarządzania</vt:lpstr>
      <vt:lpstr>Prezentacja programu PowerPoint</vt:lpstr>
      <vt:lpstr>Prezentacja programu PowerPoint</vt:lpstr>
      <vt:lpstr>Prezentacja programu PowerPoint</vt:lpstr>
      <vt:lpstr>Przykładowy diagram Gantta </vt:lpstr>
      <vt:lpstr>Motion study</vt:lpstr>
      <vt:lpstr>Szkoła klasyczna Kierunek administracyjny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Szkoła behawioralna Kierunek human relations</vt:lpstr>
      <vt:lpstr>Eksperymenty w Hawthorne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Szkoła behawioralna Kierunek behawioralny</vt:lpstr>
      <vt:lpstr>Prezentacja programu PowerPoint</vt:lpstr>
      <vt:lpstr>Szkoła ilościowa</vt:lpstr>
      <vt:lpstr>Prezentacja programu PowerPoint</vt:lpstr>
      <vt:lpstr>Szkoła systemów społecznych</vt:lpstr>
      <vt:lpstr>Prezentacja programu PowerPoint</vt:lpstr>
      <vt:lpstr>Podejście integrujące Podejście systemowe</vt:lpstr>
      <vt:lpstr>Prezentacja programu PowerPoint</vt:lpstr>
      <vt:lpstr>Podejście integrujące Podejście sytuacyjne</vt:lpstr>
      <vt:lpstr>Polska myśl organizacyjna</vt:lpstr>
      <vt:lpstr>Współczesny tayloryzm</vt:lpstr>
      <vt:lpstr>Prezentacja programu PowerPoint</vt:lpstr>
      <vt:lpstr>Prezentacja programu PowerPoint</vt:lpstr>
      <vt:lpstr>Przejawy neotayloryzmu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EWOLUCJA NAUKI O ORGANIZACJI I ZARZĄDZANIU </dc:title>
  <dc:creator>Karina Pilarz</dc:creator>
  <cp:lastModifiedBy>Karina Pilarz</cp:lastModifiedBy>
  <cp:revision>8</cp:revision>
  <dcterms:created xsi:type="dcterms:W3CDTF">2021-11-10T09:57:14Z</dcterms:created>
  <dcterms:modified xsi:type="dcterms:W3CDTF">2024-10-14T10:12:27Z</dcterms:modified>
</cp:coreProperties>
</file>