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9" r:id="rId2"/>
    <p:sldId id="272" r:id="rId3"/>
    <p:sldId id="273" r:id="rId4"/>
    <p:sldId id="281" r:id="rId5"/>
    <p:sldId id="280" r:id="rId6"/>
    <p:sldId id="271" r:id="rId7"/>
    <p:sldId id="274" r:id="rId8"/>
    <p:sldId id="275" r:id="rId9"/>
    <p:sldId id="258" r:id="rId10"/>
    <p:sldId id="260" r:id="rId11"/>
    <p:sldId id="278" r:id="rId12"/>
    <p:sldId id="279" r:id="rId13"/>
    <p:sldId id="259" r:id="rId14"/>
    <p:sldId id="263" r:id="rId15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.wmf"/><Relationship Id="rId2" Type="http://schemas.openxmlformats.org/officeDocument/2006/relationships/image" Target="../media/image3.wmf"/><Relationship Id="rId1" Type="http://schemas.openxmlformats.org/officeDocument/2006/relationships/image" Target="../media/image2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9.wmf"/><Relationship Id="rId2" Type="http://schemas.openxmlformats.org/officeDocument/2006/relationships/image" Target="../media/image48.wmf"/><Relationship Id="rId1" Type="http://schemas.openxmlformats.org/officeDocument/2006/relationships/image" Target="../media/image47.wmf"/><Relationship Id="rId5" Type="http://schemas.openxmlformats.org/officeDocument/2006/relationships/image" Target="../media/image51.wmf"/><Relationship Id="rId4" Type="http://schemas.openxmlformats.org/officeDocument/2006/relationships/image" Target="../media/image50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7.wmf"/><Relationship Id="rId2" Type="http://schemas.openxmlformats.org/officeDocument/2006/relationships/image" Target="../media/image6.wmf"/><Relationship Id="rId1" Type="http://schemas.openxmlformats.org/officeDocument/2006/relationships/image" Target="../media/image5.wmf"/><Relationship Id="rId5" Type="http://schemas.openxmlformats.org/officeDocument/2006/relationships/image" Target="../media/image9.wmf"/><Relationship Id="rId4" Type="http://schemas.openxmlformats.org/officeDocument/2006/relationships/image" Target="../media/image8.w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12.wmf"/><Relationship Id="rId2" Type="http://schemas.openxmlformats.org/officeDocument/2006/relationships/image" Target="../media/image11.wmf"/><Relationship Id="rId1" Type="http://schemas.openxmlformats.org/officeDocument/2006/relationships/image" Target="../media/image10.wmf"/><Relationship Id="rId5" Type="http://schemas.openxmlformats.org/officeDocument/2006/relationships/image" Target="../media/image14.wmf"/><Relationship Id="rId4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17.wmf"/><Relationship Id="rId2" Type="http://schemas.openxmlformats.org/officeDocument/2006/relationships/image" Target="../media/image16.wmf"/><Relationship Id="rId1" Type="http://schemas.openxmlformats.org/officeDocument/2006/relationships/image" Target="../media/image15.wmf"/><Relationship Id="rId5" Type="http://schemas.openxmlformats.org/officeDocument/2006/relationships/image" Target="../media/image19.wmf"/><Relationship Id="rId4" Type="http://schemas.openxmlformats.org/officeDocument/2006/relationships/image" Target="../media/image18.wmf"/></Relationships>
</file>

<file path=ppt/drawings/_rels/vmlDrawing5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image" Target="../media/image20.wmf"/><Relationship Id="rId4" Type="http://schemas.openxmlformats.org/officeDocument/2006/relationships/image" Target="../media/image23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26.wmf"/><Relationship Id="rId2" Type="http://schemas.openxmlformats.org/officeDocument/2006/relationships/image" Target="../media/image25.wmf"/><Relationship Id="rId1" Type="http://schemas.openxmlformats.org/officeDocument/2006/relationships/image" Target="../media/image24.wmf"/><Relationship Id="rId6" Type="http://schemas.openxmlformats.org/officeDocument/2006/relationships/image" Target="../media/image29.wmf"/><Relationship Id="rId5" Type="http://schemas.openxmlformats.org/officeDocument/2006/relationships/image" Target="../media/image28.wmf"/><Relationship Id="rId4" Type="http://schemas.openxmlformats.org/officeDocument/2006/relationships/image" Target="../media/image27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32.wmf"/><Relationship Id="rId2" Type="http://schemas.openxmlformats.org/officeDocument/2006/relationships/image" Target="../media/image31.wmf"/><Relationship Id="rId1" Type="http://schemas.openxmlformats.org/officeDocument/2006/relationships/image" Target="../media/image30.wmf"/><Relationship Id="rId5" Type="http://schemas.openxmlformats.org/officeDocument/2006/relationships/image" Target="../media/image34.wmf"/><Relationship Id="rId4" Type="http://schemas.openxmlformats.org/officeDocument/2006/relationships/image" Target="../media/image33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37.wmf"/><Relationship Id="rId2" Type="http://schemas.openxmlformats.org/officeDocument/2006/relationships/image" Target="../media/image36.wmf"/><Relationship Id="rId1" Type="http://schemas.openxmlformats.org/officeDocument/2006/relationships/image" Target="../media/image35.wmf"/><Relationship Id="rId6" Type="http://schemas.openxmlformats.org/officeDocument/2006/relationships/image" Target="../media/image40.wmf"/><Relationship Id="rId5" Type="http://schemas.openxmlformats.org/officeDocument/2006/relationships/image" Target="../media/image39.wmf"/><Relationship Id="rId4" Type="http://schemas.openxmlformats.org/officeDocument/2006/relationships/image" Target="../media/image38.w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43.wmf"/><Relationship Id="rId2" Type="http://schemas.openxmlformats.org/officeDocument/2006/relationships/image" Target="../media/image42.wmf"/><Relationship Id="rId1" Type="http://schemas.openxmlformats.org/officeDocument/2006/relationships/image" Target="../media/image41.wmf"/><Relationship Id="rId6" Type="http://schemas.openxmlformats.org/officeDocument/2006/relationships/image" Target="../media/image46.wmf"/><Relationship Id="rId5" Type="http://schemas.openxmlformats.org/officeDocument/2006/relationships/image" Target="../media/image45.wmf"/><Relationship Id="rId4" Type="http://schemas.openxmlformats.org/officeDocument/2006/relationships/image" Target="../media/image4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F05DF9-5731-49C2-A3C6-36C403F96DF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8E4E17C-0A40-4130-98EB-62D10C3774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94017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69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2203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9420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907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0609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410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19170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1637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4553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7771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507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4A0AA-A0AD-4DB8-8F12-E0FD55A73352}" type="datetimeFigureOut">
              <a:rPr lang="en-US" smtClean="0"/>
              <a:t>5/14/2020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318D68-55AB-4C8A-A2A5-E8757EBF36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634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wmf"/><Relationship Id="rId13" Type="http://schemas.openxmlformats.org/officeDocument/2006/relationships/oleObject" Target="../embeddings/oleObject27.bin"/><Relationship Id="rId3" Type="http://schemas.openxmlformats.org/officeDocument/2006/relationships/audio" Target="../media/media13.m4a"/><Relationship Id="rId7" Type="http://schemas.openxmlformats.org/officeDocument/2006/relationships/oleObject" Target="../embeddings/oleObject24.bin"/><Relationship Id="rId12" Type="http://schemas.openxmlformats.org/officeDocument/2006/relationships/image" Target="../media/image27.wmf"/><Relationship Id="rId17" Type="http://schemas.openxmlformats.org/officeDocument/2006/relationships/image" Target="../media/image1.png"/><Relationship Id="rId2" Type="http://schemas.microsoft.com/office/2007/relationships/media" Target="../media/media13.m4a"/><Relationship Id="rId16" Type="http://schemas.openxmlformats.org/officeDocument/2006/relationships/image" Target="../media/image29.wmf"/><Relationship Id="rId1" Type="http://schemas.openxmlformats.org/officeDocument/2006/relationships/vmlDrawing" Target="../drawings/vmlDrawing6.vml"/><Relationship Id="rId6" Type="http://schemas.openxmlformats.org/officeDocument/2006/relationships/image" Target="../media/image24.wmf"/><Relationship Id="rId11" Type="http://schemas.openxmlformats.org/officeDocument/2006/relationships/oleObject" Target="../embeddings/oleObject26.bin"/><Relationship Id="rId5" Type="http://schemas.openxmlformats.org/officeDocument/2006/relationships/oleObject" Target="../embeddings/oleObject23.bin"/><Relationship Id="rId15" Type="http://schemas.openxmlformats.org/officeDocument/2006/relationships/oleObject" Target="../embeddings/oleObject28.bin"/><Relationship Id="rId10" Type="http://schemas.openxmlformats.org/officeDocument/2006/relationships/image" Target="../media/image26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25.bin"/><Relationship Id="rId14" Type="http://schemas.openxmlformats.org/officeDocument/2006/relationships/image" Target="../media/image28.wm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33.bin"/><Relationship Id="rId3" Type="http://schemas.openxmlformats.org/officeDocument/2006/relationships/audio" Target="../media/media14.m4a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33.wmf"/><Relationship Id="rId2" Type="http://schemas.microsoft.com/office/2007/relationships/media" Target="../media/media14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5" Type="http://schemas.openxmlformats.org/officeDocument/2006/relationships/image" Target="../media/image1.png"/><Relationship Id="rId10" Type="http://schemas.openxmlformats.org/officeDocument/2006/relationships/image" Target="../media/image3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1.bin"/><Relationship Id="rId14" Type="http://schemas.openxmlformats.org/officeDocument/2006/relationships/image" Target="../media/image34.w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13" Type="http://schemas.openxmlformats.org/officeDocument/2006/relationships/oleObject" Target="../embeddings/oleObject38.bin"/><Relationship Id="rId3" Type="http://schemas.openxmlformats.org/officeDocument/2006/relationships/audio" Target="../media/media15.m4a"/><Relationship Id="rId7" Type="http://schemas.openxmlformats.org/officeDocument/2006/relationships/oleObject" Target="../embeddings/oleObject35.bin"/><Relationship Id="rId12" Type="http://schemas.openxmlformats.org/officeDocument/2006/relationships/image" Target="../media/image38.wmf"/><Relationship Id="rId17" Type="http://schemas.openxmlformats.org/officeDocument/2006/relationships/image" Target="../media/image1.png"/><Relationship Id="rId2" Type="http://schemas.microsoft.com/office/2007/relationships/media" Target="../media/media15.m4a"/><Relationship Id="rId16" Type="http://schemas.openxmlformats.org/officeDocument/2006/relationships/image" Target="../media/image40.wmf"/><Relationship Id="rId1" Type="http://schemas.openxmlformats.org/officeDocument/2006/relationships/vmlDrawing" Target="../drawings/vmlDrawing8.vml"/><Relationship Id="rId6" Type="http://schemas.openxmlformats.org/officeDocument/2006/relationships/image" Target="../media/image35.wmf"/><Relationship Id="rId11" Type="http://schemas.openxmlformats.org/officeDocument/2006/relationships/oleObject" Target="../embeddings/oleObject37.bin"/><Relationship Id="rId5" Type="http://schemas.openxmlformats.org/officeDocument/2006/relationships/oleObject" Target="../embeddings/oleObject34.bin"/><Relationship Id="rId15" Type="http://schemas.openxmlformats.org/officeDocument/2006/relationships/oleObject" Target="../embeddings/oleObject39.bin"/><Relationship Id="rId10" Type="http://schemas.openxmlformats.org/officeDocument/2006/relationships/image" Target="../media/image3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36.bin"/><Relationship Id="rId14" Type="http://schemas.openxmlformats.org/officeDocument/2006/relationships/image" Target="../media/image39.w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wmf"/><Relationship Id="rId13" Type="http://schemas.openxmlformats.org/officeDocument/2006/relationships/oleObject" Target="../embeddings/oleObject44.bin"/><Relationship Id="rId3" Type="http://schemas.openxmlformats.org/officeDocument/2006/relationships/audio" Target="../media/media16.m4a"/><Relationship Id="rId7" Type="http://schemas.openxmlformats.org/officeDocument/2006/relationships/oleObject" Target="../embeddings/oleObject41.bin"/><Relationship Id="rId12" Type="http://schemas.openxmlformats.org/officeDocument/2006/relationships/image" Target="../media/image44.wmf"/><Relationship Id="rId17" Type="http://schemas.openxmlformats.org/officeDocument/2006/relationships/image" Target="../media/image1.png"/><Relationship Id="rId2" Type="http://schemas.microsoft.com/office/2007/relationships/media" Target="../media/media16.m4a"/><Relationship Id="rId16" Type="http://schemas.openxmlformats.org/officeDocument/2006/relationships/image" Target="../media/image46.wmf"/><Relationship Id="rId1" Type="http://schemas.openxmlformats.org/officeDocument/2006/relationships/vmlDrawing" Target="../drawings/vmlDrawing9.vml"/><Relationship Id="rId6" Type="http://schemas.openxmlformats.org/officeDocument/2006/relationships/image" Target="../media/image41.wmf"/><Relationship Id="rId11" Type="http://schemas.openxmlformats.org/officeDocument/2006/relationships/oleObject" Target="../embeddings/oleObject43.bin"/><Relationship Id="rId5" Type="http://schemas.openxmlformats.org/officeDocument/2006/relationships/oleObject" Target="../embeddings/oleObject40.bin"/><Relationship Id="rId15" Type="http://schemas.openxmlformats.org/officeDocument/2006/relationships/oleObject" Target="../embeddings/oleObject45.bin"/><Relationship Id="rId10" Type="http://schemas.openxmlformats.org/officeDocument/2006/relationships/image" Target="../media/image43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2.bin"/><Relationship Id="rId14" Type="http://schemas.openxmlformats.org/officeDocument/2006/relationships/image" Target="../media/image45.w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wmf"/><Relationship Id="rId13" Type="http://schemas.openxmlformats.org/officeDocument/2006/relationships/oleObject" Target="../embeddings/oleObject50.bin"/><Relationship Id="rId3" Type="http://schemas.openxmlformats.org/officeDocument/2006/relationships/audio" Target="../media/media17.m4a"/><Relationship Id="rId7" Type="http://schemas.openxmlformats.org/officeDocument/2006/relationships/oleObject" Target="../embeddings/oleObject47.bin"/><Relationship Id="rId12" Type="http://schemas.openxmlformats.org/officeDocument/2006/relationships/image" Target="../media/image50.wmf"/><Relationship Id="rId2" Type="http://schemas.microsoft.com/office/2007/relationships/media" Target="../media/media17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47.wmf"/><Relationship Id="rId11" Type="http://schemas.openxmlformats.org/officeDocument/2006/relationships/oleObject" Target="../embeddings/oleObject49.bin"/><Relationship Id="rId5" Type="http://schemas.openxmlformats.org/officeDocument/2006/relationships/oleObject" Target="../embeddings/oleObject46.bin"/><Relationship Id="rId15" Type="http://schemas.openxmlformats.org/officeDocument/2006/relationships/image" Target="../media/image1.png"/><Relationship Id="rId10" Type="http://schemas.openxmlformats.org/officeDocument/2006/relationships/image" Target="../media/image49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48.bin"/><Relationship Id="rId14" Type="http://schemas.openxmlformats.org/officeDocument/2006/relationships/image" Target="../media/image51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wmf"/><Relationship Id="rId13" Type="http://schemas.openxmlformats.org/officeDocument/2006/relationships/image" Target="../media/image1.png"/><Relationship Id="rId3" Type="http://schemas.openxmlformats.org/officeDocument/2006/relationships/audio" Target="../media/media4.m4a"/><Relationship Id="rId7" Type="http://schemas.openxmlformats.org/officeDocument/2006/relationships/oleObject" Target="../embeddings/oleObject1.bin"/><Relationship Id="rId12" Type="http://schemas.openxmlformats.org/officeDocument/2006/relationships/image" Target="../media/image4.wmf"/><Relationship Id="rId2" Type="http://schemas.microsoft.com/office/2007/relationships/media" Target="../media/media4.m4a"/><Relationship Id="rId1" Type="http://schemas.openxmlformats.org/officeDocument/2006/relationships/vmlDrawing" Target="../drawings/vmlDrawing1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3.bin"/><Relationship Id="rId5" Type="http://schemas.openxmlformats.org/officeDocument/2006/relationships/audio" Target="../media/media5.m4a"/><Relationship Id="rId10" Type="http://schemas.openxmlformats.org/officeDocument/2006/relationships/image" Target="../media/image3.wmf"/><Relationship Id="rId4" Type="http://schemas.microsoft.com/office/2007/relationships/media" Target="../media/media5.m4a"/><Relationship Id="rId9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oleObject" Target="../embeddings/oleObject6.bin"/><Relationship Id="rId18" Type="http://schemas.openxmlformats.org/officeDocument/2006/relationships/image" Target="../media/image9.wmf"/><Relationship Id="rId3" Type="http://schemas.openxmlformats.org/officeDocument/2006/relationships/audio" Target="../media/media6.m4a"/><Relationship Id="rId7" Type="http://schemas.openxmlformats.org/officeDocument/2006/relationships/audio" Target="../media/media8.m4a"/><Relationship Id="rId12" Type="http://schemas.openxmlformats.org/officeDocument/2006/relationships/image" Target="../media/image6.wmf"/><Relationship Id="rId17" Type="http://schemas.openxmlformats.org/officeDocument/2006/relationships/oleObject" Target="../embeddings/oleObject8.bin"/><Relationship Id="rId2" Type="http://schemas.microsoft.com/office/2007/relationships/media" Target="../media/media6.m4a"/><Relationship Id="rId16" Type="http://schemas.openxmlformats.org/officeDocument/2006/relationships/image" Target="../media/image8.wmf"/><Relationship Id="rId1" Type="http://schemas.openxmlformats.org/officeDocument/2006/relationships/vmlDrawing" Target="../drawings/vmlDrawing2.vml"/><Relationship Id="rId6" Type="http://schemas.microsoft.com/office/2007/relationships/media" Target="../media/media8.m4a"/><Relationship Id="rId11" Type="http://schemas.openxmlformats.org/officeDocument/2006/relationships/oleObject" Target="../embeddings/oleObject5.bin"/><Relationship Id="rId5" Type="http://schemas.openxmlformats.org/officeDocument/2006/relationships/audio" Target="../media/media7.m4a"/><Relationship Id="rId15" Type="http://schemas.openxmlformats.org/officeDocument/2006/relationships/oleObject" Target="../embeddings/oleObject7.bin"/><Relationship Id="rId10" Type="http://schemas.openxmlformats.org/officeDocument/2006/relationships/image" Target="../media/image5.wmf"/><Relationship Id="rId19" Type="http://schemas.openxmlformats.org/officeDocument/2006/relationships/image" Target="../media/image1.png"/><Relationship Id="rId4" Type="http://schemas.microsoft.com/office/2007/relationships/media" Target="../media/media7.m4a"/><Relationship Id="rId9" Type="http://schemas.openxmlformats.org/officeDocument/2006/relationships/oleObject" Target="../embeddings/oleObject4.bin"/><Relationship Id="rId14" Type="http://schemas.openxmlformats.org/officeDocument/2006/relationships/image" Target="../media/image7.wm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wmf"/><Relationship Id="rId13" Type="http://schemas.openxmlformats.org/officeDocument/2006/relationships/oleObject" Target="../embeddings/oleObject13.bin"/><Relationship Id="rId3" Type="http://schemas.openxmlformats.org/officeDocument/2006/relationships/audio" Target="../media/media9.m4a"/><Relationship Id="rId7" Type="http://schemas.openxmlformats.org/officeDocument/2006/relationships/oleObject" Target="../embeddings/oleObject10.bin"/><Relationship Id="rId12" Type="http://schemas.openxmlformats.org/officeDocument/2006/relationships/image" Target="../media/image13.wmf"/><Relationship Id="rId2" Type="http://schemas.microsoft.com/office/2007/relationships/media" Target="../media/media9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10.wmf"/><Relationship Id="rId11" Type="http://schemas.openxmlformats.org/officeDocument/2006/relationships/oleObject" Target="../embeddings/oleObject12.bin"/><Relationship Id="rId5" Type="http://schemas.openxmlformats.org/officeDocument/2006/relationships/oleObject" Target="../embeddings/oleObject9.bin"/><Relationship Id="rId15" Type="http://schemas.openxmlformats.org/officeDocument/2006/relationships/image" Target="../media/image1.png"/><Relationship Id="rId10" Type="http://schemas.openxmlformats.org/officeDocument/2006/relationships/image" Target="../media/image12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1.bin"/><Relationship Id="rId14" Type="http://schemas.openxmlformats.org/officeDocument/2006/relationships/image" Target="../media/image14.w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wmf"/><Relationship Id="rId13" Type="http://schemas.openxmlformats.org/officeDocument/2006/relationships/oleObject" Target="../embeddings/oleObject18.bin"/><Relationship Id="rId3" Type="http://schemas.openxmlformats.org/officeDocument/2006/relationships/audio" Target="../media/media10.m4a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18.wmf"/><Relationship Id="rId2" Type="http://schemas.microsoft.com/office/2007/relationships/media" Target="../media/media10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15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5" Type="http://schemas.openxmlformats.org/officeDocument/2006/relationships/image" Target="../media/image1.png"/><Relationship Id="rId10" Type="http://schemas.openxmlformats.org/officeDocument/2006/relationships/image" Target="../media/image17.wmf"/><Relationship Id="rId4" Type="http://schemas.openxmlformats.org/officeDocument/2006/relationships/slideLayout" Target="../slideLayouts/slideLayout2.xml"/><Relationship Id="rId9" Type="http://schemas.openxmlformats.org/officeDocument/2006/relationships/oleObject" Target="../embeddings/oleObject16.bin"/><Relationship Id="rId14" Type="http://schemas.openxmlformats.org/officeDocument/2006/relationships/image" Target="../media/image19.wm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13" Type="http://schemas.openxmlformats.org/officeDocument/2006/relationships/oleObject" Target="../embeddings/oleObject22.bin"/><Relationship Id="rId3" Type="http://schemas.openxmlformats.org/officeDocument/2006/relationships/audio" Target="../media/media11.m4a"/><Relationship Id="rId7" Type="http://schemas.openxmlformats.org/officeDocument/2006/relationships/oleObject" Target="../embeddings/oleObject19.bin"/><Relationship Id="rId12" Type="http://schemas.openxmlformats.org/officeDocument/2006/relationships/image" Target="../media/image22.wmf"/><Relationship Id="rId2" Type="http://schemas.microsoft.com/office/2007/relationships/media" Target="../media/media11.m4a"/><Relationship Id="rId1" Type="http://schemas.openxmlformats.org/officeDocument/2006/relationships/vmlDrawing" Target="../drawings/vmlDrawing5.vml"/><Relationship Id="rId6" Type="http://schemas.openxmlformats.org/officeDocument/2006/relationships/slideLayout" Target="../slideLayouts/slideLayout2.xml"/><Relationship Id="rId11" Type="http://schemas.openxmlformats.org/officeDocument/2006/relationships/oleObject" Target="../embeddings/oleObject21.bin"/><Relationship Id="rId5" Type="http://schemas.openxmlformats.org/officeDocument/2006/relationships/audio" Target="../media/media12.m4a"/><Relationship Id="rId15" Type="http://schemas.openxmlformats.org/officeDocument/2006/relationships/image" Target="../media/image1.png"/><Relationship Id="rId10" Type="http://schemas.openxmlformats.org/officeDocument/2006/relationships/image" Target="../media/image21.wmf"/><Relationship Id="rId4" Type="http://schemas.microsoft.com/office/2007/relationships/media" Target="../media/media12.m4a"/><Relationship Id="rId9" Type="http://schemas.openxmlformats.org/officeDocument/2006/relationships/oleObject" Target="../embeddings/oleObject20.bin"/><Relationship Id="rId14" Type="http://schemas.openxmlformats.org/officeDocument/2006/relationships/image" Target="../media/image23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Fundamentals of Financial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Ar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thmetic</a:t>
            </a:r>
            <a:r>
              <a:rPr lang="pl-PL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b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Lecture</a:t>
            </a:r>
            <a:r>
              <a:rPr lang="pl-PL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61048"/>
            <a:ext cx="6400800" cy="1752600"/>
          </a:xfrm>
        </p:spPr>
        <p:txBody>
          <a:bodyPr/>
          <a:lstStyle/>
          <a:p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Dr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Wioletta</a:t>
            </a:r>
            <a:r>
              <a:rPr lang="en-US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Nowak</a:t>
            </a:r>
            <a:endParaRPr lang="en-US" dirty="0"/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80F9201-83D1-46D7-B4EE-EC932572CDC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211960" y="51262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73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45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payments</a:t>
            </a:r>
            <a:endParaRPr lang="en-US" sz="2800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sp>
        <p:nvSpPr>
          <p:cNvPr id="9" name="Prostokąt 8"/>
          <p:cNvSpPr/>
          <p:nvPr/>
        </p:nvSpPr>
        <p:spPr>
          <a:xfrm>
            <a:off x="971600" y="1484784"/>
            <a:ext cx="6840760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1491092"/>
              </p:ext>
            </p:extLst>
          </p:nvPr>
        </p:nvGraphicFramePr>
        <p:xfrm>
          <a:off x="1089025" y="1628775"/>
          <a:ext cx="16033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79" name="Równanie" r:id="rId5" imgW="723600" imgH="228600" progId="Equation.3">
                  <p:embed/>
                </p:oleObj>
              </mc:Choice>
              <mc:Fallback>
                <p:oleObj name="Równanie" r:id="rId5" imgW="723600" imgH="228600" progId="Equation.3">
                  <p:embed/>
                  <p:pic>
                    <p:nvPicPr>
                      <p:cNvPr id="0" name="Obiek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89025" y="1628775"/>
                        <a:ext cx="160337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114595"/>
              </p:ext>
            </p:extLst>
          </p:nvPr>
        </p:nvGraphicFramePr>
        <p:xfrm>
          <a:off x="3146673" y="1636539"/>
          <a:ext cx="18573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0" name="Równanie" r:id="rId7" imgW="838080" imgH="228600" progId="Equation.3">
                  <p:embed/>
                </p:oleObj>
              </mc:Choice>
              <mc:Fallback>
                <p:oleObj name="Równanie" r:id="rId7" imgW="838080" imgH="228600" progId="Equation.3">
                  <p:embed/>
                  <p:pic>
                    <p:nvPicPr>
                      <p:cNvPr id="0" name="Obiekt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6673" y="1636539"/>
                        <a:ext cx="185737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0967545"/>
              </p:ext>
            </p:extLst>
          </p:nvPr>
        </p:nvGraphicFramePr>
        <p:xfrm>
          <a:off x="5796136" y="1628800"/>
          <a:ext cx="17145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1" name="Równanie" r:id="rId9" imgW="774360" imgH="228600" progId="Equation.3">
                  <p:embed/>
                </p:oleObj>
              </mc:Choice>
              <mc:Fallback>
                <p:oleObj name="Równanie" r:id="rId9" imgW="774360" imgH="228600" progId="Equation.3">
                  <p:embed/>
                  <p:pic>
                    <p:nvPicPr>
                      <p:cNvPr id="0" name="Obiekt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96136" y="1628800"/>
                        <a:ext cx="17145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373937"/>
              </p:ext>
            </p:extLst>
          </p:nvPr>
        </p:nvGraphicFramePr>
        <p:xfrm>
          <a:off x="242068" y="3068638"/>
          <a:ext cx="8434388" cy="630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2" name="Równanie" r:id="rId11" imgW="3809880" imgH="253800" progId="Equation.3">
                  <p:embed/>
                </p:oleObj>
              </mc:Choice>
              <mc:Fallback>
                <p:oleObj name="Równanie" r:id="rId11" imgW="3809880" imgH="253800" progId="Equation.3">
                  <p:embed/>
                  <p:pic>
                    <p:nvPicPr>
                      <p:cNvPr id="0" name="Obiek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2068" y="3068638"/>
                        <a:ext cx="8434388" cy="6302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07832"/>
              </p:ext>
            </p:extLst>
          </p:nvPr>
        </p:nvGraphicFramePr>
        <p:xfrm>
          <a:off x="149225" y="4094906"/>
          <a:ext cx="880110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3" name="Równanie" r:id="rId13" imgW="3974760" imgH="253800" progId="Equation.3">
                  <p:embed/>
                </p:oleObj>
              </mc:Choice>
              <mc:Fallback>
                <p:oleObj name="Równanie" r:id="rId13" imgW="3974760" imgH="253800" progId="Equation.3">
                  <p:embed/>
                  <p:pic>
                    <p:nvPicPr>
                      <p:cNvPr id="0" name="Obiekt 9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9225" y="4094906"/>
                        <a:ext cx="8801100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" name="Obiekt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0038806"/>
              </p:ext>
            </p:extLst>
          </p:nvPr>
        </p:nvGraphicFramePr>
        <p:xfrm>
          <a:off x="3491880" y="5157192"/>
          <a:ext cx="2700337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84" name="Równanie" r:id="rId15" imgW="1218960" imgH="228600" progId="Equation.3">
                  <p:embed/>
                </p:oleObj>
              </mc:Choice>
              <mc:Fallback>
                <p:oleObj name="Równanie" r:id="rId15" imgW="1218960" imgH="228600" progId="Equation.3">
                  <p:embed/>
                  <p:pic>
                    <p:nvPicPr>
                      <p:cNvPr id="0" name="Obiekt 10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1880" y="5157192"/>
                        <a:ext cx="2700337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9FF5767-30A8-4F01-B99D-FFEFFF91D8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089025" y="50688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638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063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 amortization schedule –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payments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(interest payment as a percent of the previous principal balance)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278055"/>
              </p:ext>
            </p:extLst>
          </p:nvPr>
        </p:nvGraphicFramePr>
        <p:xfrm>
          <a:off x="1524000" y="1772816"/>
          <a:ext cx="6096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24.36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3.84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52.44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52.44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26.86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12.8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112.8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751880"/>
              </p:ext>
            </p:extLst>
          </p:nvPr>
        </p:nvGraphicFramePr>
        <p:xfrm>
          <a:off x="2755900" y="1782763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24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782763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956993"/>
              </p:ext>
            </p:extLst>
          </p:nvPr>
        </p:nvGraphicFramePr>
        <p:xfrm>
          <a:off x="3917950" y="178276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25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78276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283286"/>
              </p:ext>
            </p:extLst>
          </p:nvPr>
        </p:nvGraphicFramePr>
        <p:xfrm>
          <a:off x="4867275" y="1773238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26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773238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3455586"/>
              </p:ext>
            </p:extLst>
          </p:nvPr>
        </p:nvGraphicFramePr>
        <p:xfrm>
          <a:off x="5876925" y="1773238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27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1773238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906246"/>
              </p:ext>
            </p:extLst>
          </p:nvPr>
        </p:nvGraphicFramePr>
        <p:xfrm>
          <a:off x="6826250" y="1773238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828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1773238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555776" y="5085184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9224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644008" y="508518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652120" y="508692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3260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FB8BE12B-2827-4F16-9941-E6EFC8A0CBC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03252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97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7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 amortization schedule –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fixed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payments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(interest payment as a percent of the previous principal balance)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231562"/>
              </p:ext>
            </p:extLst>
          </p:nvPr>
        </p:nvGraphicFramePr>
        <p:xfrm>
          <a:off x="1524000" y="1772816"/>
          <a:ext cx="6096000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37.04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2.96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22.21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22.21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22.21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1.11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23.32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13.32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113.32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3410904"/>
              </p:ext>
            </p:extLst>
          </p:nvPr>
        </p:nvGraphicFramePr>
        <p:xfrm>
          <a:off x="2755900" y="1782763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8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782763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9977226"/>
              </p:ext>
            </p:extLst>
          </p:nvPr>
        </p:nvGraphicFramePr>
        <p:xfrm>
          <a:off x="3917950" y="178276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09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78276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3296680"/>
              </p:ext>
            </p:extLst>
          </p:nvPr>
        </p:nvGraphicFramePr>
        <p:xfrm>
          <a:off x="4867275" y="1773238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0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773238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7835088"/>
              </p:ext>
            </p:extLst>
          </p:nvPr>
        </p:nvGraphicFramePr>
        <p:xfrm>
          <a:off x="5876925" y="1773238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1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1773238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14272121"/>
              </p:ext>
            </p:extLst>
          </p:nvPr>
        </p:nvGraphicFramePr>
        <p:xfrm>
          <a:off x="6826250" y="1773238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2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1773238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Prostokąt 3"/>
          <p:cNvSpPr/>
          <p:nvPr/>
        </p:nvSpPr>
        <p:spPr>
          <a:xfrm>
            <a:off x="7236296" y="6021288"/>
            <a:ext cx="432048" cy="43204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3" name="Obiek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3837138"/>
              </p:ext>
            </p:extLst>
          </p:nvPr>
        </p:nvGraphicFramePr>
        <p:xfrm>
          <a:off x="1266825" y="5895106"/>
          <a:ext cx="6381750" cy="630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913" name="Równanie" r:id="rId15" imgW="2882880" imgH="253800" progId="Equation.3">
                  <p:embed/>
                </p:oleObj>
              </mc:Choice>
              <mc:Fallback>
                <p:oleObj name="Równanie" r:id="rId15" imgW="2882880" imgH="2538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66825" y="5895106"/>
                        <a:ext cx="6381750" cy="630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555776" y="4941168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92245" y="501317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644008" y="5013176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652120" y="5013176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32605" y="501317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17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E091098-3F3F-4E93-A0B3-5CF6EDBC2A1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51681" y="141763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11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38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payments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(continuously compounded interest)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5345541"/>
              </p:ext>
            </p:extLst>
          </p:nvPr>
        </p:nvGraphicFramePr>
        <p:xfrm>
          <a:off x="1595438" y="1988840"/>
          <a:ext cx="4951412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6" name="Równanie" r:id="rId5" imgW="2234880" imgH="241200" progId="Equation.3">
                  <p:embed/>
                </p:oleObj>
              </mc:Choice>
              <mc:Fallback>
                <p:oleObj name="Równanie" r:id="rId5" imgW="2234880" imgH="2412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95438" y="1988840"/>
                        <a:ext cx="4951412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0886454"/>
              </p:ext>
            </p:extLst>
          </p:nvPr>
        </p:nvGraphicFramePr>
        <p:xfrm>
          <a:off x="899592" y="3613323"/>
          <a:ext cx="2308225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7" name="Równanie" r:id="rId7" imgW="1041120" imgH="419040" progId="Equation.3">
                  <p:embed/>
                </p:oleObj>
              </mc:Choice>
              <mc:Fallback>
                <p:oleObj name="Równanie" r:id="rId7" imgW="1041120" imgH="419040" progId="Equation.3">
                  <p:embed/>
                  <p:pic>
                    <p:nvPicPr>
                      <p:cNvPr id="0" name="Obiek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3613323"/>
                        <a:ext cx="2308225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 6"/>
          <p:cNvSpPr/>
          <p:nvPr/>
        </p:nvSpPr>
        <p:spPr>
          <a:xfrm>
            <a:off x="4211960" y="3501008"/>
            <a:ext cx="3240360" cy="1368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25413181"/>
              </p:ext>
            </p:extLst>
          </p:nvPr>
        </p:nvGraphicFramePr>
        <p:xfrm>
          <a:off x="4471988" y="3644900"/>
          <a:ext cx="2646362" cy="103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8" name="Równanie" r:id="rId9" imgW="1193760" imgH="419040" progId="Equation.3">
                  <p:embed/>
                </p:oleObj>
              </mc:Choice>
              <mc:Fallback>
                <p:oleObj name="Równanie" r:id="rId9" imgW="1193760" imgH="419040" progId="Equation.3">
                  <p:embed/>
                  <p:pic>
                    <p:nvPicPr>
                      <p:cNvPr id="0" name="Obiekt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71988" y="3644900"/>
                        <a:ext cx="2646362" cy="103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Prostokąt 10"/>
          <p:cNvSpPr/>
          <p:nvPr/>
        </p:nvSpPr>
        <p:spPr>
          <a:xfrm>
            <a:off x="539552" y="5229200"/>
            <a:ext cx="7632848" cy="936104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9023233"/>
              </p:ext>
            </p:extLst>
          </p:nvPr>
        </p:nvGraphicFramePr>
        <p:xfrm>
          <a:off x="723900" y="5365750"/>
          <a:ext cx="2333625" cy="6000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9" name="Równanie" r:id="rId11" imgW="1054080" imgH="241200" progId="Equation.3">
                  <p:embed/>
                </p:oleObj>
              </mc:Choice>
              <mc:Fallback>
                <p:oleObj name="Równanie" r:id="rId11" imgW="1054080" imgH="241200" progId="Equation.3">
                  <p:embed/>
                  <p:pic>
                    <p:nvPicPr>
                      <p:cNvPr id="0" name="Obiekt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3900" y="5365750"/>
                        <a:ext cx="2333625" cy="6000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6316566"/>
              </p:ext>
            </p:extLst>
          </p:nvPr>
        </p:nvGraphicFramePr>
        <p:xfrm>
          <a:off x="3650729" y="5373216"/>
          <a:ext cx="1857375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0" name="Równanie" r:id="rId13" imgW="838080" imgH="228600" progId="Equation.3">
                  <p:embed/>
                </p:oleObj>
              </mc:Choice>
              <mc:Fallback>
                <p:oleObj name="Równanie" r:id="rId13" imgW="838080" imgH="228600" progId="Equation.3">
                  <p:embed/>
                  <p:pic>
                    <p:nvPicPr>
                      <p:cNvPr id="0" name="Obiekt 6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0729" y="5373216"/>
                        <a:ext cx="1857375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9751525"/>
              </p:ext>
            </p:extLst>
          </p:nvPr>
        </p:nvGraphicFramePr>
        <p:xfrm>
          <a:off x="6097860" y="5373216"/>
          <a:ext cx="1714500" cy="568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1" name="Równanie" r:id="rId15" imgW="774360" imgH="228600" progId="Equation.3">
                  <p:embed/>
                </p:oleObj>
              </mc:Choice>
              <mc:Fallback>
                <p:oleObj name="Równanie" r:id="rId15" imgW="774360" imgH="228600" progId="Equation.3">
                  <p:embed/>
                  <p:pic>
                    <p:nvPicPr>
                      <p:cNvPr id="0" name="Obiekt 7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7860" y="5373216"/>
                        <a:ext cx="1714500" cy="568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9ECE847-D252-43AF-B4A3-D07CF92AB03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723900" y="8248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810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2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 amortization schedule – </a:t>
            </a:r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payments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(continuously compounded interest)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>
          <a:xfrm>
            <a:off x="457200" y="155679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4739085"/>
              </p:ext>
            </p:extLst>
          </p:nvPr>
        </p:nvGraphicFramePr>
        <p:xfrm>
          <a:off x="1524000" y="1772816"/>
          <a:ext cx="6096000" cy="3048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23.16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5.13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76.84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76.84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24.34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3.94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25.59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2.69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26.91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1.38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28.28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13.14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4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113.14</a:t>
                      </a:r>
                      <a:endParaRPr lang="en-US" sz="2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636307"/>
              </p:ext>
            </p:extLst>
          </p:nvPr>
        </p:nvGraphicFramePr>
        <p:xfrm>
          <a:off x="2755900" y="1782763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6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782763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9305802"/>
              </p:ext>
            </p:extLst>
          </p:nvPr>
        </p:nvGraphicFramePr>
        <p:xfrm>
          <a:off x="3917950" y="178276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7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78276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30176487"/>
              </p:ext>
            </p:extLst>
          </p:nvPr>
        </p:nvGraphicFramePr>
        <p:xfrm>
          <a:off x="4867275" y="1773238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8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773238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831593"/>
              </p:ext>
            </p:extLst>
          </p:nvPr>
        </p:nvGraphicFramePr>
        <p:xfrm>
          <a:off x="5876925" y="1773238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69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1773238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5471279"/>
              </p:ext>
            </p:extLst>
          </p:nvPr>
        </p:nvGraphicFramePr>
        <p:xfrm>
          <a:off x="6826250" y="1773238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670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1773238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555776" y="4941168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92245" y="501317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644008" y="5013176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652120" y="5013176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32605" y="5013176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21FF048A-BE2E-486D-ACBC-E37D580438D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5576" y="107911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690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8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Long-term loans – repayment methods</a:t>
            </a: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principal payments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total payments</a:t>
            </a:r>
          </a:p>
          <a:p>
            <a:pPr marL="0" indent="0">
              <a:buNone/>
            </a:pPr>
            <a:r>
              <a:rPr lang="en-US" dirty="0"/>
              <a:t> </a:t>
            </a:r>
          </a:p>
          <a:p>
            <a:endParaRPr lang="en-US" dirty="0"/>
          </a:p>
        </p:txBody>
      </p:sp>
      <p:pic>
        <p:nvPicPr>
          <p:cNvPr id="5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A92D059-F4ED-4FE7-8504-5EBAE4AD966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27984" y="422108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301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0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amount – the size or value of the loan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Number of payments – the total number of payments to pay off the given loan amount 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 frequency – loan payments are due monthly (quarterly, annually).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 rate – the annual stated rate of the loan</a:t>
            </a: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Compounding coincides with payments (Compounding doesn’t coincide with payments)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F11C55E-2D8F-43B8-81E5-23364FCDEA7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923928" y="77787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395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24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  </a:t>
            </a:r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payment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 payment</a:t>
            </a:r>
            <a:r>
              <a:rPr lang="pl-PL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principal payment + interest payment</a:t>
            </a:r>
          </a:p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amortization schedule shows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for each payment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how much of the payment goes toward the loan principal, and how much is paid on interest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2678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Example</a:t>
            </a:r>
            <a:r>
              <a:rPr lang="pl-PL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 investor borrowed 100 PLN. The loan was for four quarters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at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20% annual interest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rate 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compounding quarterly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pl-PL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GB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Create a loan amortization schedule.  </a:t>
            </a: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50980104"/>
              </p:ext>
            </p:extLst>
          </p:nvPr>
        </p:nvGraphicFramePr>
        <p:xfrm>
          <a:off x="1331640" y="3789040"/>
          <a:ext cx="1125537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8" name="Równanie" r:id="rId7" imgW="507960" imgH="177480" progId="Equation.3">
                  <p:embed/>
                </p:oleObj>
              </mc:Choice>
              <mc:Fallback>
                <p:oleObj name="Równanie" r:id="rId7" imgW="50796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1640" y="3789040"/>
                        <a:ext cx="1125537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31943391"/>
              </p:ext>
            </p:extLst>
          </p:nvPr>
        </p:nvGraphicFramePr>
        <p:xfrm>
          <a:off x="5821363" y="3522663"/>
          <a:ext cx="1995487" cy="976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99" name="Równanie" r:id="rId9" imgW="901440" imgH="393480" progId="Equation.3">
                  <p:embed/>
                </p:oleObj>
              </mc:Choice>
              <mc:Fallback>
                <p:oleObj name="Równanie" r:id="rId9" imgW="901440" imgH="393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21363" y="3522663"/>
                        <a:ext cx="1995487" cy="976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49927868"/>
              </p:ext>
            </p:extLst>
          </p:nvPr>
        </p:nvGraphicFramePr>
        <p:xfrm>
          <a:off x="3779912" y="3789040"/>
          <a:ext cx="898525" cy="441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00" name="Równanie" r:id="rId11" imgW="406080" imgH="177480" progId="Equation.3">
                  <p:embed/>
                </p:oleObj>
              </mc:Choice>
              <mc:Fallback>
                <p:oleObj name="Równanie" r:id="rId11" imgW="406080" imgH="17748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912" y="3789040"/>
                        <a:ext cx="898525" cy="4413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85E5C6C-B3A1-4120-AEB3-49CB829D4A8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3985492" y="5014118"/>
            <a:ext cx="487363" cy="487363"/>
          </a:xfrm>
          <a:prstGeom prst="rect">
            <a:avLst/>
          </a:prstGeom>
        </p:spPr>
      </p:pic>
      <p:pic>
        <p:nvPicPr>
          <p:cNvPr id="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76AE28A5-5D68-45EA-BE14-83882588A97F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87624" y="75595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42009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79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89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 amortization schedule –</a:t>
            </a:r>
            <a:r>
              <a:rPr lang="en-GB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even </a:t>
            </a:r>
            <a:r>
              <a:rPr lang="en-US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payments</a:t>
            </a:r>
            <a: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7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(interest payment as a percent of the previous principal balance) 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76813678"/>
              </p:ext>
            </p:extLst>
          </p:nvPr>
        </p:nvGraphicFramePr>
        <p:xfrm>
          <a:off x="1524000" y="1832208"/>
          <a:ext cx="6096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800" noProof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112.5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95094912"/>
              </p:ext>
            </p:extLst>
          </p:nvPr>
        </p:nvGraphicFramePr>
        <p:xfrm>
          <a:off x="2755900" y="1782763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49" name="Równanie" r:id="rId9" imgW="266400" imgH="228600" progId="Equation.3">
                  <p:embed/>
                </p:oleObj>
              </mc:Choice>
              <mc:Fallback>
                <p:oleObj name="Równanie" r:id="rId9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782763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9014415"/>
              </p:ext>
            </p:extLst>
          </p:nvPr>
        </p:nvGraphicFramePr>
        <p:xfrm>
          <a:off x="3917950" y="178276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0" name="Równanie" r:id="rId11" imgW="164880" imgH="228600" progId="Equation.3">
                  <p:embed/>
                </p:oleObj>
              </mc:Choice>
              <mc:Fallback>
                <p:oleObj name="Równanie" r:id="rId11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78276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7883153"/>
              </p:ext>
            </p:extLst>
          </p:nvPr>
        </p:nvGraphicFramePr>
        <p:xfrm>
          <a:off x="4867275" y="1773238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1" name="Równanie" r:id="rId13" imgW="190440" imgH="228600" progId="Equation.3">
                  <p:embed/>
                </p:oleObj>
              </mc:Choice>
              <mc:Fallback>
                <p:oleObj name="Równanie" r:id="rId13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773238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0548880"/>
              </p:ext>
            </p:extLst>
          </p:nvPr>
        </p:nvGraphicFramePr>
        <p:xfrm>
          <a:off x="5876925" y="1773238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2" name="Równanie" r:id="rId15" imgW="190440" imgH="228600" progId="Equation.3">
                  <p:embed/>
                </p:oleObj>
              </mc:Choice>
              <mc:Fallback>
                <p:oleObj name="Równanie" r:id="rId15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1773238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9254208"/>
              </p:ext>
            </p:extLst>
          </p:nvPr>
        </p:nvGraphicFramePr>
        <p:xfrm>
          <a:off x="6826250" y="1773238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753" name="Równanie" r:id="rId17" imgW="177480" imgH="228600" progId="Equation.3">
                  <p:embed/>
                </p:oleObj>
              </mc:Choice>
              <mc:Fallback>
                <p:oleObj name="Równanie" r:id="rId17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1773238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4644008" y="508518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2" name="pole tekstowe 11"/>
          <p:cNvSpPr txBox="1"/>
          <p:nvPr/>
        </p:nvSpPr>
        <p:spPr>
          <a:xfrm>
            <a:off x="5652120" y="508692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9224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683260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2555776" y="5085184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FA17051-CE10-43CD-9B15-FACC46A3DA7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899592" y="1264763"/>
            <a:ext cx="487363" cy="487363"/>
          </a:xfrm>
          <a:prstGeom prst="rect">
            <a:avLst/>
          </a:prstGeom>
        </p:spPr>
      </p:pic>
      <p:pic>
        <p:nvPicPr>
          <p:cNvPr id="18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4DDC0E52-BCD7-4336-B90E-6C288A747AD7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775444" y="4909737"/>
            <a:ext cx="487363" cy="487363"/>
          </a:xfrm>
          <a:prstGeom prst="rect">
            <a:avLst/>
          </a:prstGeom>
        </p:spPr>
      </p:pic>
      <p:pic>
        <p:nvPicPr>
          <p:cNvPr id="19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164074DD-37DB-4EE6-9946-B5D99741278F}"/>
              </a:ext>
            </a:extLst>
          </p:cNvPr>
          <p:cNvPicPr>
            <a:picLocks noChangeAspect="1"/>
          </p:cNvPicPr>
          <p:nvPr>
            <a:audi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4623593" y="588499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1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247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13169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 amortization schedule – </a:t>
            </a:r>
            <a:r>
              <a:rPr lang="en-GB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 payments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(interest payment as a percent of the repaid loan)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350909"/>
              </p:ext>
            </p:extLst>
          </p:nvPr>
        </p:nvGraphicFramePr>
        <p:xfrm>
          <a:off x="1524000" y="1772816"/>
          <a:ext cx="6096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26.25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28.75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12.5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112.5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4445037"/>
              </p:ext>
            </p:extLst>
          </p:nvPr>
        </p:nvGraphicFramePr>
        <p:xfrm>
          <a:off x="2755900" y="1782763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3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782763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09546838"/>
              </p:ext>
            </p:extLst>
          </p:nvPr>
        </p:nvGraphicFramePr>
        <p:xfrm>
          <a:off x="3917950" y="178276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4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78276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3613248"/>
              </p:ext>
            </p:extLst>
          </p:nvPr>
        </p:nvGraphicFramePr>
        <p:xfrm>
          <a:off x="4867275" y="1773238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5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773238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75782001"/>
              </p:ext>
            </p:extLst>
          </p:nvPr>
        </p:nvGraphicFramePr>
        <p:xfrm>
          <a:off x="5876925" y="1773238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6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1773238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1927653"/>
              </p:ext>
            </p:extLst>
          </p:nvPr>
        </p:nvGraphicFramePr>
        <p:xfrm>
          <a:off x="6826250" y="1773238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757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1773238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555776" y="5085184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9224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644008" y="508518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652120" y="508692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3260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4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0152938-9465-41F0-BB50-867733F97F6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61349" y="54878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03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5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Loan  amortization schedule –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fixed principal payments</a:t>
            </a:r>
            <a: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br>
              <a:rPr lang="pl-PL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(interest payment as a percent of the previous principal balance)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pl-PL" dirty="0"/>
              <a:t>  </a:t>
            </a:r>
            <a:endParaRPr lang="en-US" dirty="0"/>
          </a:p>
        </p:txBody>
      </p:sp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6278033"/>
              </p:ext>
            </p:extLst>
          </p:nvPr>
        </p:nvGraphicFramePr>
        <p:xfrm>
          <a:off x="1524000" y="1772816"/>
          <a:ext cx="6096000" cy="31089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016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160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i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</a:t>
                      </a:r>
                      <a:endParaRPr lang="en-US" sz="2800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52.5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pl-PL" sz="2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Total</a:t>
                      </a:r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15.5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l-PL" sz="28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115.5</a:t>
                      </a:r>
                      <a:endParaRPr lang="en-US" sz="28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graphicFrame>
        <p:nvGraphicFramePr>
          <p:cNvPr id="7" name="Obiekt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5615064"/>
              </p:ext>
            </p:extLst>
          </p:nvPr>
        </p:nvGraphicFramePr>
        <p:xfrm>
          <a:off x="2755900" y="1782763"/>
          <a:ext cx="59213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7" name="Równanie" r:id="rId5" imgW="266400" imgH="228600" progId="Equation.3">
                  <p:embed/>
                </p:oleObj>
              </mc:Choice>
              <mc:Fallback>
                <p:oleObj name="Równanie" r:id="rId5" imgW="26640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55900" y="1782763"/>
                        <a:ext cx="59213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95603560"/>
              </p:ext>
            </p:extLst>
          </p:nvPr>
        </p:nvGraphicFramePr>
        <p:xfrm>
          <a:off x="3917950" y="1782763"/>
          <a:ext cx="36830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8" name="Równanie" r:id="rId7" imgW="164880" imgH="228600" progId="Equation.3">
                  <p:embed/>
                </p:oleObj>
              </mc:Choice>
              <mc:Fallback>
                <p:oleObj name="Równanie" r:id="rId7" imgW="1648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17950" y="1782763"/>
                        <a:ext cx="36830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iekt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415469"/>
              </p:ext>
            </p:extLst>
          </p:nvPr>
        </p:nvGraphicFramePr>
        <p:xfrm>
          <a:off x="4867275" y="1773238"/>
          <a:ext cx="425450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69" name="Równanie" r:id="rId9" imgW="190440" imgH="228600" progId="Equation.3">
                  <p:embed/>
                </p:oleObj>
              </mc:Choice>
              <mc:Fallback>
                <p:oleObj name="Równanie" r:id="rId9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867275" y="1773238"/>
                        <a:ext cx="425450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" name="Obiekt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8833774"/>
              </p:ext>
            </p:extLst>
          </p:nvPr>
        </p:nvGraphicFramePr>
        <p:xfrm>
          <a:off x="5876925" y="1773238"/>
          <a:ext cx="423863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0" name="Równanie" r:id="rId11" imgW="190440" imgH="228600" progId="Equation.3">
                  <p:embed/>
                </p:oleObj>
              </mc:Choice>
              <mc:Fallback>
                <p:oleObj name="Równanie" r:id="rId11" imgW="19044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76925" y="1773238"/>
                        <a:ext cx="423863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" name="Obiekt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0885221"/>
              </p:ext>
            </p:extLst>
          </p:nvPr>
        </p:nvGraphicFramePr>
        <p:xfrm>
          <a:off x="6826250" y="1773238"/>
          <a:ext cx="395288" cy="566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771" name="Równanie" r:id="rId13" imgW="177480" imgH="228600" progId="Equation.3">
                  <p:embed/>
                </p:oleObj>
              </mc:Choice>
              <mc:Fallback>
                <p:oleObj name="Równanie" r:id="rId13" imgW="177480" imgH="228600" progId="Equation.3">
                  <p:embed/>
                  <p:pic>
                    <p:nvPicPr>
                      <p:cNvPr id="0" name="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26250" y="1773238"/>
                        <a:ext cx="395288" cy="5667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pole tekstowe 11"/>
          <p:cNvSpPr txBox="1"/>
          <p:nvPr/>
        </p:nvSpPr>
        <p:spPr>
          <a:xfrm>
            <a:off x="2555776" y="5085184"/>
            <a:ext cx="100540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Previous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sp>
        <p:nvSpPr>
          <p:cNvPr id="13" name="pole tekstowe 12"/>
          <p:cNvSpPr txBox="1"/>
          <p:nvPr/>
        </p:nvSpPr>
        <p:spPr>
          <a:xfrm>
            <a:off x="359224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4" name="pole tekstowe 13"/>
          <p:cNvSpPr txBox="1"/>
          <p:nvPr/>
        </p:nvSpPr>
        <p:spPr>
          <a:xfrm>
            <a:off x="4644008" y="5085184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Interest</a:t>
            </a: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5" name="pole tekstowe 14"/>
          <p:cNvSpPr txBox="1"/>
          <p:nvPr/>
        </p:nvSpPr>
        <p:spPr>
          <a:xfrm>
            <a:off x="5652120" y="5086925"/>
            <a:ext cx="9797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payment</a:t>
            </a:r>
          </a:p>
        </p:txBody>
      </p:sp>
      <p:sp>
        <p:nvSpPr>
          <p:cNvPr id="16" name="pole tekstowe 15"/>
          <p:cNvSpPr txBox="1"/>
          <p:nvPr/>
        </p:nvSpPr>
        <p:spPr>
          <a:xfrm>
            <a:off x="6832605" y="5085184"/>
            <a:ext cx="101822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Principal</a:t>
            </a: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balance</a:t>
            </a:r>
          </a:p>
        </p:txBody>
      </p:sp>
      <p:pic>
        <p:nvPicPr>
          <p:cNvPr id="3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31D540B1-2C14-4B29-9A5E-028B771B3E3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62790" y="525780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21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Even total payments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596271"/>
            <a:ext cx="8229600" cy="4525963"/>
          </a:xfrm>
        </p:spPr>
        <p:txBody>
          <a:bodyPr/>
          <a:lstStyle/>
          <a:p>
            <a:pPr algn="just"/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endParaRPr lang="pl-PL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Obiekt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0645071"/>
              </p:ext>
            </p:extLst>
          </p:nvPr>
        </p:nvGraphicFramePr>
        <p:xfrm>
          <a:off x="908521" y="1844824"/>
          <a:ext cx="6327775" cy="5984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7" name="Równanie" r:id="rId7" imgW="2857320" imgH="241200" progId="Equation.3">
                  <p:embed/>
                </p:oleObj>
              </mc:Choice>
              <mc:Fallback>
                <p:oleObj name="Równanie" r:id="rId7" imgW="2857320" imgH="241200" progId="Equation.3">
                  <p:embed/>
                  <p:pic>
                    <p:nvPicPr>
                      <p:cNvPr id="0" name="Obiekt 5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8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08521" y="1844824"/>
                        <a:ext cx="6327775" cy="5984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iekt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5542289"/>
              </p:ext>
            </p:extLst>
          </p:nvPr>
        </p:nvGraphicFramePr>
        <p:xfrm>
          <a:off x="827584" y="4765452"/>
          <a:ext cx="3373437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8" name="Równanie" r:id="rId9" imgW="1523880" imgH="419040" progId="Equation.3">
                  <p:embed/>
                </p:oleObj>
              </mc:Choice>
              <mc:Fallback>
                <p:oleObj name="Równanie" r:id="rId9" imgW="1523880" imgH="419040" progId="Equation.3">
                  <p:embed/>
                  <p:pic>
                    <p:nvPicPr>
                      <p:cNvPr id="0" name="Obiek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0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27584" y="4765452"/>
                        <a:ext cx="3373437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Prostokąt 6"/>
          <p:cNvSpPr/>
          <p:nvPr/>
        </p:nvSpPr>
        <p:spPr>
          <a:xfrm>
            <a:off x="5076056" y="4509120"/>
            <a:ext cx="2880320" cy="136815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Obiekt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1266930"/>
              </p:ext>
            </p:extLst>
          </p:nvPr>
        </p:nvGraphicFramePr>
        <p:xfrm>
          <a:off x="5265738" y="4581128"/>
          <a:ext cx="2417762" cy="1101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99" name="Równanie" r:id="rId11" imgW="1091880" imgH="444240" progId="Equation.3">
                  <p:embed/>
                </p:oleObj>
              </mc:Choice>
              <mc:Fallback>
                <p:oleObj name="Równanie" r:id="rId11" imgW="1091880" imgH="444240" progId="Equation.3">
                  <p:embed/>
                  <p:pic>
                    <p:nvPicPr>
                      <p:cNvPr id="0" name="Obiekt 4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2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65738" y="4581128"/>
                        <a:ext cx="2417762" cy="1101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iekt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464493"/>
              </p:ext>
            </p:extLst>
          </p:nvPr>
        </p:nvGraphicFramePr>
        <p:xfrm>
          <a:off x="899592" y="2708920"/>
          <a:ext cx="4527550" cy="1039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00" name="Równanie" r:id="rId13" imgW="2044440" imgH="419040" progId="Equation.3">
                  <p:embed/>
                </p:oleObj>
              </mc:Choice>
              <mc:Fallback>
                <p:oleObj name="Równanie" r:id="rId13" imgW="2044440" imgH="419040" progId="Equation.3">
                  <p:embed/>
                  <p:pic>
                    <p:nvPicPr>
                      <p:cNvPr id="0" name="Obiekt 3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1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9592" y="2708920"/>
                        <a:ext cx="4527550" cy="1039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pole tekstowe 8"/>
          <p:cNvSpPr txBox="1"/>
          <p:nvPr/>
        </p:nvSpPr>
        <p:spPr>
          <a:xfrm>
            <a:off x="5580112" y="3933056"/>
            <a:ext cx="1823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Periodic payment</a:t>
            </a:r>
          </a:p>
        </p:txBody>
      </p:sp>
      <p:pic>
        <p:nvPicPr>
          <p:cNvPr id="10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544FEE18-2950-4147-8756-DC21281EC22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115616" y="691773"/>
            <a:ext cx="487363" cy="487363"/>
          </a:xfrm>
          <a:prstGeom prst="rect">
            <a:avLst/>
          </a:prstGeom>
        </p:spPr>
      </p:pic>
      <p:pic>
        <p:nvPicPr>
          <p:cNvPr id="11" name="Nagrany dźwięk">
            <a:hlinkClick r:id="" action="ppaction://media"/>
            <a:extLst>
              <a:ext uri="{FF2B5EF4-FFF2-40B4-BE49-F238E27FC236}">
                <a16:creationId xmlns:a16="http://schemas.microsoft.com/office/drawing/2014/main" id="{C2AC622A-D4FA-4968-B3E1-81CF995F4241}"/>
              </a:ext>
            </a:extLst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087182" y="381032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1238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31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8762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792</TotalTime>
  <Words>535</Words>
  <Application>Microsoft Office PowerPoint</Application>
  <PresentationFormat>Pokaz na ekranie (4:3)</PresentationFormat>
  <Paragraphs>279</Paragraphs>
  <Slides>14</Slides>
  <Notes>0</Notes>
  <HiddenSlides>0</HiddenSlides>
  <MMClips>17</MMClips>
  <ScaleCrop>false</ScaleCrop>
  <HeadingPairs>
    <vt:vector size="8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1</vt:i4>
      </vt:variant>
      <vt:variant>
        <vt:lpstr>Tytuły slajdów</vt:lpstr>
      </vt:variant>
      <vt:variant>
        <vt:i4>14</vt:i4>
      </vt:variant>
    </vt:vector>
  </HeadingPairs>
  <TitlesOfParts>
    <vt:vector size="19" baseType="lpstr">
      <vt:lpstr>Arial</vt:lpstr>
      <vt:lpstr>Calibri</vt:lpstr>
      <vt:lpstr>Times New Roman</vt:lpstr>
      <vt:lpstr>Motyw pakietu Office</vt:lpstr>
      <vt:lpstr>Równanie</vt:lpstr>
      <vt:lpstr>Fundamentals of Financial Arythmetics Lecture 4</vt:lpstr>
      <vt:lpstr>    </vt:lpstr>
      <vt:lpstr>   </vt:lpstr>
      <vt:lpstr>  </vt:lpstr>
      <vt:lpstr>Example 1</vt:lpstr>
      <vt:lpstr>Loan  amortization schedule – even principal payments  (interest payment as a percent of the previous principal balance) </vt:lpstr>
      <vt:lpstr>Loan  amortization schedule – even principal payments  (interest payment as a percent of the repaid loan)</vt:lpstr>
      <vt:lpstr>Loan  amortization schedule – fixed principal payments  (interest payment as a percent of the previous principal balance)</vt:lpstr>
      <vt:lpstr>Even total payments</vt:lpstr>
      <vt:lpstr>Even total payments</vt:lpstr>
      <vt:lpstr>Loan  amortization schedule – even total payments  (interest payment as a percent of the previous principal balance)</vt:lpstr>
      <vt:lpstr>Loan  amortization schedule – fixed total payments  (interest payment as a percent of the previous principal balance)</vt:lpstr>
      <vt:lpstr>Even total payments  (continuously compounded interest)</vt:lpstr>
      <vt:lpstr>Loan  amortization schedule – even  total payments (continuously compounded interest)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Arytmetyka finansowa</dc:title>
  <dc:creator>user</dc:creator>
  <cp:lastModifiedBy>Asus</cp:lastModifiedBy>
  <cp:revision>98</cp:revision>
  <dcterms:created xsi:type="dcterms:W3CDTF">2015-04-08T21:07:00Z</dcterms:created>
  <dcterms:modified xsi:type="dcterms:W3CDTF">2020-05-15T02:32:32Z</dcterms:modified>
</cp:coreProperties>
</file>