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6"/>
  </p:notesMasterIdLst>
  <p:sldIdLst>
    <p:sldId id="257" r:id="rId2"/>
    <p:sldId id="276" r:id="rId3"/>
    <p:sldId id="258" r:id="rId4"/>
    <p:sldId id="259" r:id="rId5"/>
    <p:sldId id="261" r:id="rId6"/>
    <p:sldId id="262" r:id="rId7"/>
    <p:sldId id="286" r:id="rId8"/>
    <p:sldId id="289" r:id="rId9"/>
    <p:sldId id="290" r:id="rId10"/>
    <p:sldId id="291" r:id="rId11"/>
    <p:sldId id="292" r:id="rId12"/>
    <p:sldId id="287" r:id="rId13"/>
    <p:sldId id="288" r:id="rId14"/>
    <p:sldId id="293" r:id="rId15"/>
    <p:sldId id="263" r:id="rId16"/>
    <p:sldId id="264" r:id="rId17"/>
    <p:sldId id="265" r:id="rId18"/>
    <p:sldId id="266" r:id="rId19"/>
    <p:sldId id="268" r:id="rId20"/>
    <p:sldId id="280" r:id="rId21"/>
    <p:sldId id="281" r:id="rId22"/>
    <p:sldId id="277" r:id="rId23"/>
    <p:sldId id="278" r:id="rId24"/>
    <p:sldId id="285"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77022-EFBE-4408-9211-DECA31216468}" type="datetimeFigureOut">
              <a:rPr lang="pl-PL" smtClean="0"/>
              <a:pPr/>
              <a:t>2018-05-12</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3D1DE8-47B4-4EAC-B60D-BD278E0B15DA}" type="slidenum">
              <a:rPr lang="pl-PL" smtClean="0"/>
              <a:pPr/>
              <a:t>‹#›</a:t>
            </a:fld>
            <a:endParaRPr lang="pl-PL"/>
          </a:p>
        </p:txBody>
      </p:sp>
    </p:spTree>
    <p:extLst>
      <p:ext uri="{BB962C8B-B14F-4D97-AF65-F5344CB8AC3E}">
        <p14:creationId xmlns:p14="http://schemas.microsoft.com/office/powerpoint/2010/main" val="994831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p:nvPr>
        </p:nvSpPr>
        <p:spPr>
          <a:xfrm>
            <a:off x="1432560" y="359898"/>
            <a:ext cx="7406640" cy="1472184"/>
          </a:xfrm>
        </p:spPr>
        <p:txBody>
          <a:bodyPr anchor="b"/>
          <a:lstStyle>
            <a:lvl1pPr algn="l">
              <a:defRPr/>
            </a:lvl1pPr>
            <a:extLst/>
          </a:lstStyle>
          <a:p>
            <a:r>
              <a:rPr kumimoji="0" lang="pl-PL" smtClean="0"/>
              <a:t>Kliknij, aby edytować styl</a:t>
            </a:r>
            <a:endParaRPr kumimoji="0"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7" name="Symbol zastępczy daty 6"/>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20" name="Symbol zastępczy stopki 19"/>
          <p:cNvSpPr>
            <a:spLocks noGrp="1"/>
          </p:cNvSpPr>
          <p:nvPr>
            <p:ph type="ftr" sz="quarter" idx="11"/>
          </p:nvPr>
        </p:nvSpPr>
        <p:spPr/>
        <p:txBody>
          <a:bodyPr/>
          <a:lstStyle>
            <a:extLst/>
          </a:lstStyle>
          <a:p>
            <a:endParaRPr lang="pl-PL"/>
          </a:p>
        </p:txBody>
      </p:sp>
      <p:sp>
        <p:nvSpPr>
          <p:cNvPr id="10" name="Symbol zastępczy numeru slajdu 9"/>
          <p:cNvSpPr>
            <a:spLocks noGrp="1"/>
          </p:cNvSpPr>
          <p:nvPr>
            <p:ph type="sldNum" sz="quarter" idx="12"/>
          </p:nvPr>
        </p:nvSpPr>
        <p:spPr/>
        <p:txBody>
          <a:bodyPr/>
          <a:lstStyle>
            <a:extLst/>
          </a:lstStyle>
          <a:p>
            <a:fld id="{6A49D465-8811-4B6F-A57D-E335AC0D4748}" type="slidenum">
              <a:rPr lang="pl-PL" smtClean="0"/>
              <a:pPr/>
              <a:t>‹#›</a:t>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A49D465-8811-4B6F-A57D-E335AC0D4748}" type="slidenum">
              <a:rPr lang="pl-PL" smtClean="0"/>
              <a:pPr/>
              <a:t>‹#›</a:t>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nchor="ct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6A49D465-8811-4B6F-A57D-E335AC0D4748}" type="slidenum">
              <a:rPr lang="pl-PL" smtClean="0"/>
              <a:pPr/>
              <a:t>‹#›</a:t>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A49D465-8811-4B6F-A57D-E335AC0D4748}" type="slidenum">
              <a:rPr lang="pl-PL" smtClean="0"/>
              <a:pPr/>
              <a:t>‹#›</a:t>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l-PL" smtClean="0"/>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extLst/>
          </a:lstStyle>
          <a:p>
            <a:r>
              <a:rPr kumimoji="0" lang="pl-PL" smtClean="0"/>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643BC6-E217-4739-80F7-4547597F4C20}" type="datetimeFigureOut">
              <a:rPr lang="pl-PL" smtClean="0"/>
              <a:pPr/>
              <a:t>2018-05-12</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49D465-8811-4B6F-A57D-E335AC0D4748}" type="slidenum">
              <a:rPr lang="pl-PL" smtClean="0"/>
              <a:pPr/>
              <a:t>‹#›</a:t>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27584" y="2132856"/>
            <a:ext cx="8136904" cy="2736304"/>
          </a:xfrm>
        </p:spPr>
        <p:txBody>
          <a:bodyPr>
            <a:normAutofit/>
          </a:bodyPr>
          <a:lstStyle/>
          <a:p>
            <a:pPr marL="82296" indent="0" algn="ctr">
              <a:buNone/>
            </a:pPr>
            <a:r>
              <a:rPr lang="pl-PL" sz="5400" b="1" dirty="0"/>
              <a:t>FORMA CZYNNOŚCI PRAWNYCH</a:t>
            </a:r>
            <a:endParaRPr lang="pl-PL"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04664"/>
            <a:ext cx="7498080" cy="5843736"/>
          </a:xfrm>
        </p:spPr>
        <p:txBody>
          <a:bodyPr>
            <a:normAutofit fontScale="77500" lnSpcReduction="20000"/>
          </a:bodyPr>
          <a:lstStyle/>
          <a:p>
            <a:pPr marL="82296" indent="0">
              <a:buNone/>
            </a:pPr>
            <a:r>
              <a:rPr lang="pl-PL" b="1" dirty="0"/>
              <a:t>FORMA PISEMNA Z URZĘDOWYM POŚWIADCZENIEM PODPISU</a:t>
            </a:r>
          </a:p>
          <a:p>
            <a:pPr marL="82296" indent="0">
              <a:buNone/>
            </a:pPr>
            <a:endParaRPr lang="pl-PL" dirty="0"/>
          </a:p>
          <a:p>
            <a:r>
              <a:rPr lang="pl-PL" dirty="0"/>
              <a:t>notariusz zamieszcza na dokumencie obejmującym treść oświadczenia woli strony i przez nią podpisanym klauzulę stwierdzającą </a:t>
            </a:r>
            <a:r>
              <a:rPr lang="pl-PL" dirty="0" err="1"/>
              <a:t>wlasnoręczność</a:t>
            </a:r>
            <a:r>
              <a:rPr lang="pl-PL" dirty="0"/>
              <a:t> podpisu złożonego przez wskazaną w tej klauzuli osobę</a:t>
            </a:r>
          </a:p>
          <a:p>
            <a:pPr>
              <a:buNone/>
            </a:pPr>
            <a:r>
              <a:rPr lang="pl-PL" dirty="0"/>
              <a:t>   (art. 96 pkt 1 </a:t>
            </a:r>
            <a:r>
              <a:rPr lang="pl-PL" dirty="0" err="1"/>
              <a:t>PrNot</a:t>
            </a:r>
            <a:r>
              <a:rPr lang="pl-PL" dirty="0"/>
              <a:t>)</a:t>
            </a:r>
          </a:p>
          <a:p>
            <a:r>
              <a:rPr lang="pl-PL" dirty="0"/>
              <a:t>Minister Sprawiedliwości może, w drodze rozporządzenia, upoważnić organy samorządu terytorialnego i banki mające siedzibę w miejscowościach, w </a:t>
            </a:r>
            <a:r>
              <a:rPr lang="pl-PL" dirty="0" err="1"/>
              <a:t>ktorych</a:t>
            </a:r>
            <a:r>
              <a:rPr lang="pl-PL" dirty="0"/>
              <a:t> nie ma kancelarii notarialnej do sporządzania niektórych poświadczeń dokonywanych przez notariusza (art. 101 </a:t>
            </a:r>
            <a:r>
              <a:rPr lang="pl-PL" dirty="0" err="1"/>
              <a:t>PrNot</a:t>
            </a:r>
            <a:r>
              <a:rPr lang="pl-PL" dirty="0"/>
              <a:t>)</a:t>
            </a:r>
          </a:p>
          <a:p>
            <a:r>
              <a:rPr lang="pl-PL" dirty="0"/>
              <a:t>może być zastrzeżona ad solemnitatem albo ad </a:t>
            </a:r>
            <a:r>
              <a:rPr lang="pl-PL" dirty="0" err="1"/>
              <a:t>eventum</a:t>
            </a:r>
            <a:endParaRPr lang="pl-PL" dirty="0"/>
          </a:p>
          <a:p>
            <a:endParaRPr lang="en-US" dirty="0"/>
          </a:p>
        </p:txBody>
      </p:sp>
    </p:spTree>
    <p:extLst>
      <p:ext uri="{BB962C8B-B14F-4D97-AF65-F5344CB8AC3E}">
        <p14:creationId xmlns:p14="http://schemas.microsoft.com/office/powerpoint/2010/main" val="3995048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88640"/>
            <a:ext cx="7776864" cy="6480720"/>
          </a:xfrm>
        </p:spPr>
        <p:txBody>
          <a:bodyPr/>
          <a:lstStyle/>
          <a:p>
            <a:pPr marL="82296" indent="0">
              <a:buNone/>
            </a:pPr>
            <a:r>
              <a:rPr lang="pl-PL" b="1" dirty="0"/>
              <a:t>FORMA AKTU </a:t>
            </a:r>
            <a:r>
              <a:rPr lang="pl-PL" b="1" dirty="0" smtClean="0"/>
              <a:t>NOTARIALNEGO</a:t>
            </a:r>
          </a:p>
          <a:p>
            <a:pPr marL="82296" indent="0">
              <a:buNone/>
            </a:pPr>
            <a:endParaRPr lang="pl-PL" dirty="0"/>
          </a:p>
          <a:p>
            <a:r>
              <a:rPr lang="pl-PL" dirty="0"/>
              <a:t>uregulowana w ustawie z dnia 14 lutego 1991r. Prawo o notariacie</a:t>
            </a:r>
          </a:p>
          <a:p>
            <a:pPr>
              <a:buNone/>
            </a:pPr>
            <a:r>
              <a:rPr lang="pl-PL" dirty="0"/>
              <a:t>   (</a:t>
            </a:r>
            <a:r>
              <a:rPr lang="pl-PL" dirty="0" err="1"/>
              <a:t>t.j</a:t>
            </a:r>
            <a:r>
              <a:rPr lang="pl-PL" dirty="0"/>
              <a:t>. Dz. U. z 2017 r., poz. 2291 z </a:t>
            </a:r>
            <a:r>
              <a:rPr lang="pl-PL" dirty="0" err="1"/>
              <a:t>późn</a:t>
            </a:r>
            <a:r>
              <a:rPr lang="pl-PL" dirty="0"/>
              <a:t>. zm.)</a:t>
            </a:r>
          </a:p>
          <a:p>
            <a:r>
              <a:rPr lang="pl-PL" dirty="0"/>
              <a:t>akt notarialny jest dokumentem urzędowym (art. 2 § 2 </a:t>
            </a:r>
            <a:r>
              <a:rPr lang="pl-PL" dirty="0" err="1"/>
              <a:t>PrNot</a:t>
            </a:r>
            <a:r>
              <a:rPr lang="pl-PL" dirty="0"/>
              <a:t>)</a:t>
            </a:r>
          </a:p>
          <a:p>
            <a:r>
              <a:rPr lang="pl-PL" dirty="0"/>
              <a:t>domniemanie prawdziwości </a:t>
            </a:r>
          </a:p>
          <a:p>
            <a:pPr marL="82296" indent="0">
              <a:buNone/>
            </a:pPr>
            <a:r>
              <a:rPr lang="pl-PL" dirty="0"/>
              <a:t>np. art. 158 k.c., 236 § 3 k.c., art. 237 k.c., art. 245 </a:t>
            </a:r>
            <a:r>
              <a:rPr lang="pl-PL" dirty="0" err="1"/>
              <a:t>k.c</a:t>
            </a:r>
            <a:r>
              <a:rPr lang="pl-PL" dirty="0"/>
              <a:t>, art. 890 § 1 k.c., art. 1037 § 2 k.c., art. 1048 k.c., art. 1050 k.c. </a:t>
            </a:r>
          </a:p>
          <a:p>
            <a:pPr marL="82296" indent="0">
              <a:buNone/>
            </a:pPr>
            <a:r>
              <a:rPr lang="pl-PL" dirty="0"/>
              <a:t> </a:t>
            </a:r>
          </a:p>
          <a:p>
            <a:endParaRPr lang="en-US" dirty="0"/>
          </a:p>
        </p:txBody>
      </p:sp>
    </p:spTree>
    <p:extLst>
      <p:ext uri="{BB962C8B-B14F-4D97-AF65-F5344CB8AC3E}">
        <p14:creationId xmlns:p14="http://schemas.microsoft.com/office/powerpoint/2010/main" val="2903876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476672"/>
            <a:ext cx="7890080" cy="5771728"/>
          </a:xfrm>
        </p:spPr>
        <p:txBody>
          <a:bodyPr>
            <a:normAutofit/>
          </a:bodyPr>
          <a:lstStyle/>
          <a:p>
            <a:pPr marL="82296" indent="0" algn="ctr">
              <a:buNone/>
            </a:pPr>
            <a:r>
              <a:rPr lang="pl-PL" b="1" dirty="0" smtClean="0"/>
              <a:t>FORMA DOKUMENTOWA</a:t>
            </a:r>
          </a:p>
          <a:p>
            <a:endParaRPr lang="pl-PL" dirty="0"/>
          </a:p>
          <a:p>
            <a:r>
              <a:rPr lang="pl-PL" dirty="0" smtClean="0"/>
              <a:t>art</a:t>
            </a:r>
            <a:r>
              <a:rPr lang="pl-PL" dirty="0"/>
              <a:t>. 77² k.c.: „Do zachowania dokumentowej formy czynności prawnej wystarcza złożenie oświadczenia woli w postaci dokumentu, w sposób umożliwiający ustalenie osoby składającej oświadczenie”. </a:t>
            </a:r>
          </a:p>
          <a:p>
            <a:r>
              <a:rPr lang="pl-PL" dirty="0"/>
              <a:t>art. 77³ k.c.: „Dokumentem jest nośnik informacji umożliwiający zapoznanie się z jej treścią”. </a:t>
            </a:r>
          </a:p>
          <a:p>
            <a:pPr marL="82296" indent="0">
              <a:buNone/>
            </a:pPr>
            <a:endParaRPr lang="pl-PL" dirty="0"/>
          </a:p>
        </p:txBody>
      </p:sp>
    </p:spTree>
    <p:extLst>
      <p:ext uri="{BB962C8B-B14F-4D97-AF65-F5344CB8AC3E}">
        <p14:creationId xmlns:p14="http://schemas.microsoft.com/office/powerpoint/2010/main" val="3681491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76672"/>
            <a:ext cx="7818072" cy="5771728"/>
          </a:xfrm>
        </p:spPr>
        <p:txBody>
          <a:bodyPr>
            <a:normAutofit/>
          </a:bodyPr>
          <a:lstStyle/>
          <a:p>
            <a:pPr marL="82296" indent="0" algn="ctr">
              <a:buNone/>
            </a:pPr>
            <a:r>
              <a:rPr lang="pl-PL" b="1" dirty="0" smtClean="0"/>
              <a:t>FORMA ELEKTRONICZNA</a:t>
            </a:r>
          </a:p>
          <a:p>
            <a:pPr marL="82296" indent="0" algn="ctr">
              <a:buNone/>
            </a:pPr>
            <a:endParaRPr lang="pl-PL" b="1" dirty="0"/>
          </a:p>
          <a:p>
            <a:r>
              <a:rPr lang="pl-PL" dirty="0" smtClean="0"/>
              <a:t>art</a:t>
            </a:r>
            <a:r>
              <a:rPr lang="pl-PL" dirty="0"/>
              <a:t>. 78¹ § 1 k.c.: „Do zachowania elektronicznej formy czynności prawnej wystarcza złożenie oświadczenia woli w postaci elektronicznej i opatrzenie go </a:t>
            </a:r>
            <a:r>
              <a:rPr lang="pl-PL" dirty="0" smtClean="0"/>
              <a:t>kwalifikowanym podpisem elektronicznym. </a:t>
            </a:r>
            <a:endParaRPr lang="pl-PL" dirty="0"/>
          </a:p>
          <a:p>
            <a:r>
              <a:rPr lang="pl-PL" dirty="0"/>
              <a:t>§ 2. Oświadczenie woli złożone w formie elektronicznej jest równoważne z oświadczeniem woli złożonym w formie </a:t>
            </a:r>
            <a:r>
              <a:rPr lang="pl-PL" dirty="0" smtClean="0"/>
              <a:t>pisemnej”. </a:t>
            </a:r>
            <a:endParaRPr lang="pl-PL" dirty="0"/>
          </a:p>
          <a:p>
            <a:pPr marL="82296" indent="0" algn="ctr">
              <a:buNone/>
            </a:pPr>
            <a:endParaRPr lang="en-US" b="1" dirty="0"/>
          </a:p>
        </p:txBody>
      </p:sp>
    </p:spTree>
    <p:extLst>
      <p:ext uri="{BB962C8B-B14F-4D97-AF65-F5344CB8AC3E}">
        <p14:creationId xmlns:p14="http://schemas.microsoft.com/office/powerpoint/2010/main" val="1606887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548680"/>
            <a:ext cx="7498080" cy="5904656"/>
          </a:xfrm>
        </p:spPr>
        <p:txBody>
          <a:bodyPr/>
          <a:lstStyle/>
          <a:p>
            <a:pPr marL="82296" indent="0">
              <a:buNone/>
            </a:pPr>
            <a:r>
              <a:rPr lang="pl-PL" b="1" dirty="0"/>
              <a:t>SKUTKI NIEZACHOWANIA FORMY</a:t>
            </a:r>
          </a:p>
          <a:p>
            <a:pPr marL="82296" indent="0">
              <a:buNone/>
            </a:pPr>
            <a:endParaRPr lang="pl-PL" b="1" dirty="0"/>
          </a:p>
          <a:p>
            <a:r>
              <a:rPr lang="pl-PL" dirty="0"/>
              <a:t>forma ad solemnitatem</a:t>
            </a:r>
          </a:p>
          <a:p>
            <a:r>
              <a:rPr lang="pl-PL" dirty="0"/>
              <a:t>forma ad </a:t>
            </a:r>
            <a:r>
              <a:rPr lang="pl-PL" dirty="0" err="1"/>
              <a:t>eventum</a:t>
            </a:r>
            <a:endParaRPr lang="pl-PL" dirty="0"/>
          </a:p>
          <a:p>
            <a:r>
              <a:rPr lang="pl-PL" dirty="0"/>
              <a:t>forma ad probationem</a:t>
            </a:r>
          </a:p>
          <a:p>
            <a:endParaRPr lang="en-US" dirty="0"/>
          </a:p>
        </p:txBody>
      </p:sp>
    </p:spTree>
    <p:extLst>
      <p:ext uri="{BB962C8B-B14F-4D97-AF65-F5344CB8AC3E}">
        <p14:creationId xmlns:p14="http://schemas.microsoft.com/office/powerpoint/2010/main" val="990483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260648"/>
            <a:ext cx="7787208" cy="6264696"/>
          </a:xfrm>
        </p:spPr>
        <p:txBody>
          <a:bodyPr>
            <a:normAutofit/>
          </a:bodyPr>
          <a:lstStyle/>
          <a:p>
            <a:pPr marL="82296" indent="0">
              <a:buNone/>
            </a:pPr>
            <a:r>
              <a:rPr lang="pl-PL" sz="2400" b="1" dirty="0" smtClean="0"/>
              <a:t>FORMA DLA </a:t>
            </a:r>
            <a:r>
              <a:rPr lang="pl-PL" sz="2400" b="1" dirty="0"/>
              <a:t>CELÓW </a:t>
            </a:r>
            <a:r>
              <a:rPr lang="pl-PL" sz="2400" b="1" dirty="0" smtClean="0"/>
              <a:t>DOWODOWYCH</a:t>
            </a:r>
          </a:p>
          <a:p>
            <a:pPr marL="82296" indent="0">
              <a:buNone/>
            </a:pPr>
            <a:endParaRPr lang="pl-PL" sz="2400" dirty="0"/>
          </a:p>
          <a:p>
            <a:r>
              <a:rPr lang="pl-PL" sz="2400" dirty="0" smtClean="0"/>
              <a:t>ma </a:t>
            </a:r>
            <a:r>
              <a:rPr lang="pl-PL" sz="2400" dirty="0"/>
              <a:t>ona stwierdzić złożenie oświadczenia woli określonej treści</a:t>
            </a:r>
          </a:p>
          <a:p>
            <a:r>
              <a:rPr lang="pl-PL" sz="2400" dirty="0" smtClean="0"/>
              <a:t>prawo </a:t>
            </a:r>
            <a:r>
              <a:rPr lang="pl-PL" sz="2400" dirty="0"/>
              <a:t>polskie łączy formę ad probationem </a:t>
            </a:r>
            <a:r>
              <a:rPr lang="pl-PL" sz="2400" dirty="0" smtClean="0"/>
              <a:t>ze </a:t>
            </a:r>
            <a:r>
              <a:rPr lang="pl-PL" sz="2400" dirty="0"/>
              <a:t>zwykłą formą </a:t>
            </a:r>
            <a:r>
              <a:rPr lang="pl-PL" sz="2400" dirty="0" smtClean="0"/>
              <a:t>pisemną, formą dokumentową i elektroniczną</a:t>
            </a:r>
          </a:p>
          <a:p>
            <a:r>
              <a:rPr lang="pl-PL" sz="2400" dirty="0" smtClean="0"/>
              <a:t>jej </a:t>
            </a:r>
            <a:r>
              <a:rPr lang="pl-PL" sz="2400" dirty="0"/>
              <a:t>niedochowanie wywołuje konsekwencje procesowe, tzn. ograniczenie prowadzenia dowodów ze świadków lub z przesłuchania </a:t>
            </a:r>
            <a:r>
              <a:rPr lang="pl-PL" sz="2400" dirty="0" smtClean="0"/>
              <a:t>stron</a:t>
            </a:r>
          </a:p>
          <a:p>
            <a:endParaRPr lang="pl-PL" sz="2400" dirty="0" smtClean="0"/>
          </a:p>
          <a:p>
            <a:pPr marL="82296" indent="0">
              <a:buNone/>
            </a:pPr>
            <a:endParaRPr lang="pl-PL"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188640"/>
            <a:ext cx="8003232" cy="6552728"/>
          </a:xfrm>
        </p:spPr>
        <p:txBody>
          <a:bodyPr>
            <a:normAutofit/>
          </a:bodyPr>
          <a:lstStyle/>
          <a:p>
            <a:r>
              <a:rPr lang="pl-PL" sz="2400" dirty="0" smtClean="0"/>
              <a:t>wyjątki</a:t>
            </a:r>
            <a:r>
              <a:rPr lang="pl-PL" sz="2400" dirty="0"/>
              <a:t>, gdy</a:t>
            </a:r>
            <a:r>
              <a:rPr lang="pl-PL" sz="2400" dirty="0" smtClean="0"/>
              <a:t>:</a:t>
            </a:r>
          </a:p>
          <a:p>
            <a:pPr marL="82296" indent="0">
              <a:buNone/>
            </a:pPr>
            <a:r>
              <a:rPr lang="pl-PL" sz="2400" dirty="0" smtClean="0"/>
              <a:t>1) zgoda </a:t>
            </a:r>
            <a:r>
              <a:rPr lang="pl-PL" sz="2400" dirty="0"/>
              <a:t>stron na przeprowadzenie takiego </a:t>
            </a:r>
            <a:r>
              <a:rPr lang="pl-PL" sz="2400" dirty="0" smtClean="0"/>
              <a:t>dowodu</a:t>
            </a:r>
            <a:endParaRPr lang="pl-PL" sz="2400" dirty="0"/>
          </a:p>
          <a:p>
            <a:pPr marL="82296" indent="0">
              <a:buNone/>
            </a:pPr>
            <a:r>
              <a:rPr lang="pl-PL" sz="2400" dirty="0"/>
              <a:t>2) przeprowadzenia w/w dowodów żąda konsument w sporze z </a:t>
            </a:r>
            <a:r>
              <a:rPr lang="pl-PL" sz="2400" dirty="0" smtClean="0"/>
              <a:t>przedsiębiorcą</a:t>
            </a:r>
            <a:endParaRPr lang="pl-PL" sz="2400" dirty="0"/>
          </a:p>
          <a:p>
            <a:pPr marL="82296" indent="0">
              <a:buNone/>
            </a:pPr>
            <a:r>
              <a:rPr lang="pl-PL" sz="2400" dirty="0" smtClean="0"/>
              <a:t>3) uprawdopodobnienie </a:t>
            </a:r>
            <a:r>
              <a:rPr lang="pl-PL" sz="2400" dirty="0"/>
              <a:t>za pomocą </a:t>
            </a:r>
            <a:r>
              <a:rPr lang="pl-PL" sz="2400" dirty="0" smtClean="0"/>
              <a:t>dokumentu </a:t>
            </a:r>
            <a:r>
              <a:rPr lang="pl-PL" sz="2400" dirty="0"/>
              <a:t>faktu dokonania czynności </a:t>
            </a:r>
            <a:r>
              <a:rPr lang="pl-PL" sz="2400" dirty="0" smtClean="0"/>
              <a:t>prawnej</a:t>
            </a:r>
          </a:p>
          <a:p>
            <a:pPr marL="82296" indent="0">
              <a:buNone/>
            </a:pPr>
            <a:endParaRPr lang="pl-PL" sz="2400" dirty="0" smtClean="0"/>
          </a:p>
          <a:p>
            <a:pPr marL="82296" indent="0">
              <a:buNone/>
            </a:pPr>
            <a:r>
              <a:rPr lang="pl-PL" sz="2400" dirty="0" smtClean="0"/>
              <a:t>Art.  74 § 3 k.c. „Jeżeli </a:t>
            </a:r>
            <a:r>
              <a:rPr lang="pl-PL" sz="2400" dirty="0"/>
              <a:t>forma pisemna, dokumentowa albo elektroniczna jest zastrzeżona dla oświadczenia jednej ze stron, w razie jej niezachowania dowód z zeznań świadków lub z przesłuchania stron na fakt dokonania tej czynności jest dopuszczalny także na żądanie drugiej </a:t>
            </a:r>
            <a:r>
              <a:rPr lang="pl-PL" sz="2400" dirty="0" smtClean="0"/>
              <a:t>strony”. </a:t>
            </a:r>
            <a:endParaRPr lang="pl-PL" sz="2400" dirty="0"/>
          </a:p>
          <a:p>
            <a:pPr marL="82296" indent="0">
              <a:buNone/>
            </a:pPr>
            <a:endParaRPr lang="pl-PL"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8435280" cy="6480720"/>
          </a:xfrm>
        </p:spPr>
        <p:txBody>
          <a:bodyPr>
            <a:normAutofit fontScale="77500" lnSpcReduction="20000"/>
          </a:bodyPr>
          <a:lstStyle/>
          <a:p>
            <a:r>
              <a:rPr lang="pl-PL" dirty="0" smtClean="0"/>
              <a:t>zwykła </a:t>
            </a:r>
            <a:r>
              <a:rPr lang="pl-PL" dirty="0"/>
              <a:t>forma </a:t>
            </a:r>
            <a:r>
              <a:rPr lang="pl-PL" dirty="0" smtClean="0"/>
              <a:t>pisemna, forma dokumentowa i elektroniczna może </a:t>
            </a:r>
            <a:r>
              <a:rPr lang="pl-PL" dirty="0"/>
              <a:t>być zastrzeżona:</a:t>
            </a:r>
          </a:p>
          <a:p>
            <a:pPr marL="82296" indent="0">
              <a:buNone/>
            </a:pPr>
            <a:r>
              <a:rPr lang="en-US" dirty="0"/>
              <a:t>1) ad </a:t>
            </a:r>
            <a:r>
              <a:rPr lang="en-US" dirty="0" err="1"/>
              <a:t>probationem</a:t>
            </a:r>
            <a:endParaRPr lang="pl-PL" dirty="0"/>
          </a:p>
          <a:p>
            <a:pPr marL="82296" indent="0">
              <a:buNone/>
            </a:pPr>
            <a:r>
              <a:rPr lang="en-US" dirty="0"/>
              <a:t>2) ad </a:t>
            </a:r>
            <a:r>
              <a:rPr lang="en-US" dirty="0" err="1"/>
              <a:t>solemnitatem</a:t>
            </a:r>
            <a:endParaRPr lang="pl-PL" dirty="0"/>
          </a:p>
          <a:p>
            <a:pPr marL="82296" indent="0">
              <a:buNone/>
            </a:pPr>
            <a:r>
              <a:rPr lang="en-US" dirty="0"/>
              <a:t>3) ad </a:t>
            </a:r>
            <a:r>
              <a:rPr lang="en-US" dirty="0" err="1" smtClean="0"/>
              <a:t>eventum</a:t>
            </a:r>
            <a:endParaRPr lang="pl-PL" dirty="0" smtClean="0"/>
          </a:p>
          <a:p>
            <a:pPr marL="82296" indent="0">
              <a:buNone/>
            </a:pPr>
            <a:endParaRPr lang="pl-PL" dirty="0"/>
          </a:p>
          <a:p>
            <a:r>
              <a:rPr lang="pl-PL" dirty="0" smtClean="0"/>
              <a:t>reguła </a:t>
            </a:r>
            <a:r>
              <a:rPr lang="pl-PL" dirty="0"/>
              <a:t>interpretacyjna – art. 73 § 1 </a:t>
            </a:r>
            <a:r>
              <a:rPr lang="pl-PL" dirty="0" smtClean="0"/>
              <a:t>i art. </a:t>
            </a:r>
            <a:r>
              <a:rPr lang="pl-PL" dirty="0"/>
              <a:t>74 § 1 k.c.:</a:t>
            </a:r>
          </a:p>
          <a:p>
            <a:pPr marL="82296" indent="0">
              <a:buNone/>
            </a:pPr>
            <a:r>
              <a:rPr lang="pl-PL" dirty="0"/>
              <a:t>Jeżeli w przepisie prawnym ustawa zastrzega zwykłą formę pisemną, </a:t>
            </a:r>
            <a:r>
              <a:rPr lang="pl-PL" dirty="0" smtClean="0"/>
              <a:t>dokumentową albo elektroniczną, a </a:t>
            </a:r>
            <a:r>
              <a:rPr lang="pl-PL" dirty="0"/>
              <a:t>nie przewidziano w nim rygoru nieważności albo szczególnego skutku prawnego, należy przyjąć, że forma ta ustalona została jedynie dla celów </a:t>
            </a:r>
            <a:r>
              <a:rPr lang="pl-PL" dirty="0" smtClean="0"/>
              <a:t>dowodowych</a:t>
            </a:r>
          </a:p>
          <a:p>
            <a:pPr marL="82296" indent="0">
              <a:buNone/>
            </a:pPr>
            <a:endParaRPr lang="pl-PL" dirty="0" smtClean="0"/>
          </a:p>
          <a:p>
            <a:r>
              <a:rPr lang="pl-PL" dirty="0" smtClean="0"/>
              <a:t>art</a:t>
            </a:r>
            <a:r>
              <a:rPr lang="pl-PL" dirty="0"/>
              <a:t>. 74 § </a:t>
            </a:r>
            <a:r>
              <a:rPr lang="pl-PL" dirty="0" smtClean="0"/>
              <a:t>4 k.c. „Przepisów </a:t>
            </a:r>
            <a:r>
              <a:rPr lang="pl-PL" dirty="0"/>
              <a:t>o skutkach niezachowania formy pisemnej, dokumentowej albo elektronicznej przewidzianej dla celów dowodowych nie stosuje się do czynności prawnych w stosunkach między przedsiębiorcami”. </a:t>
            </a:r>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55576" y="332656"/>
            <a:ext cx="7931224" cy="6336704"/>
          </a:xfrm>
        </p:spPr>
        <p:txBody>
          <a:bodyPr>
            <a:normAutofit fontScale="92500" lnSpcReduction="10000"/>
          </a:bodyPr>
          <a:lstStyle/>
          <a:p>
            <a:pPr marL="82296" indent="0" algn="ctr">
              <a:buNone/>
            </a:pPr>
            <a:r>
              <a:rPr lang="pl-PL" sz="2000" b="1" dirty="0" smtClean="0"/>
              <a:t>FORMA POD </a:t>
            </a:r>
            <a:r>
              <a:rPr lang="pl-PL" sz="2000" b="1" dirty="0"/>
              <a:t>RYGOREM </a:t>
            </a:r>
            <a:r>
              <a:rPr lang="pl-PL" sz="2000" b="1" dirty="0" smtClean="0"/>
              <a:t>NIEWAŻNOŚCI</a:t>
            </a:r>
          </a:p>
          <a:p>
            <a:pPr marL="82296" indent="0">
              <a:buNone/>
            </a:pPr>
            <a:endParaRPr lang="pl-PL" sz="2000" dirty="0"/>
          </a:p>
          <a:p>
            <a:r>
              <a:rPr lang="pl-PL" sz="2000" dirty="0" smtClean="0"/>
              <a:t>zachowanie </a:t>
            </a:r>
            <a:r>
              <a:rPr lang="pl-PL" sz="2000" dirty="0"/>
              <a:t>formy ad solemnitatem stanowi konieczną przesłankę ważnego złożenia oświadczenia woli. Jej niedochowanie powoduje bezwzględną nieważność czynności prawnej (art. 73 </a:t>
            </a:r>
            <a:r>
              <a:rPr lang="pl-PL" sz="2000" dirty="0" smtClean="0"/>
              <a:t>k.c.)</a:t>
            </a:r>
          </a:p>
          <a:p>
            <a:endParaRPr lang="pl-PL" sz="2000" dirty="0"/>
          </a:p>
          <a:p>
            <a:r>
              <a:rPr lang="pl-PL" sz="2000" dirty="0" smtClean="0"/>
              <a:t>jeżeli </a:t>
            </a:r>
            <a:r>
              <a:rPr lang="pl-PL" sz="2000" dirty="0"/>
              <a:t>wymóg zachowania formy wynika z ustawy, to formą pod rygorem nieważności </a:t>
            </a:r>
            <a:r>
              <a:rPr lang="pl-PL" sz="2000" dirty="0" smtClean="0"/>
              <a:t>jest:</a:t>
            </a:r>
          </a:p>
          <a:p>
            <a:pPr marL="82296" indent="0">
              <a:buNone/>
            </a:pPr>
            <a:r>
              <a:rPr lang="pl-PL" sz="2000" dirty="0" smtClean="0"/>
              <a:t>1) zwykła forma pisemna, forma dokumentowa albo elektroniczna tylko wtedy, gdy ustawa przewiduje wprost rygor nieważności w razie jej niezachowania (art. 73 § 1 k.c.)</a:t>
            </a:r>
          </a:p>
          <a:p>
            <a:pPr marL="82296" indent="0">
              <a:buNone/>
            </a:pPr>
            <a:r>
              <a:rPr lang="pl-PL" sz="2000" dirty="0" smtClean="0"/>
              <a:t>2</a:t>
            </a:r>
            <a:r>
              <a:rPr lang="pl-PL" sz="2000" dirty="0"/>
              <a:t>) inna forma szczególna, chyba że została zastrzeżona dla wywołania określonych skutków prawnych (art</a:t>
            </a:r>
            <a:r>
              <a:rPr lang="pl-PL" sz="2000" dirty="0" smtClean="0"/>
              <a:t>. 73 </a:t>
            </a:r>
            <a:r>
              <a:rPr lang="pl-PL" sz="2000" dirty="0"/>
              <a:t>§ 2 k.c</a:t>
            </a:r>
            <a:r>
              <a:rPr lang="pl-PL" sz="2000" dirty="0" smtClean="0"/>
              <a:t>.)</a:t>
            </a:r>
          </a:p>
          <a:p>
            <a:pPr marL="82296" indent="0">
              <a:buNone/>
            </a:pPr>
            <a:endParaRPr lang="pl-PL" sz="2000" dirty="0" smtClean="0"/>
          </a:p>
          <a:p>
            <a:pPr marL="82296" indent="0">
              <a:buNone/>
            </a:pPr>
            <a:r>
              <a:rPr lang="pl-PL" sz="2000" dirty="0"/>
              <a:t>art. 76 k.c.: „Jeżeli strony zastrzegły w umowie, że określona czynność prawna między nimi ma być dokonana w szczególnej formie, czynność ta dochodzi do skutku tylko przy zachowaniu zastrzeżonej formy. Jednakże gdy strony zastrzegły dokonanie czynności w formie pisemnej, dokumentowej albo elektronicznej, nie określając skutków niezachowania tej formy, w razie wątpliwości poczytuje się, że była ona zastrzeżona wyłącznie dla celów dowodowych”. </a:t>
            </a:r>
          </a:p>
          <a:p>
            <a:pPr marL="82296" indent="0">
              <a:buNone/>
            </a:pPr>
            <a:endParaRPr lang="pl-PL"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15616" y="476672"/>
            <a:ext cx="7571184" cy="5649491"/>
          </a:xfrm>
        </p:spPr>
        <p:txBody>
          <a:bodyPr>
            <a:normAutofit/>
          </a:bodyPr>
          <a:lstStyle/>
          <a:p>
            <a:pPr marL="82296" indent="0">
              <a:buNone/>
            </a:pPr>
            <a:r>
              <a:rPr lang="pl-PL" b="1" dirty="0" smtClean="0"/>
              <a:t>FORMA DLA </a:t>
            </a:r>
            <a:r>
              <a:rPr lang="pl-PL" b="1" dirty="0"/>
              <a:t>WYWOŁANIA OKREŚLONYCH SKUTKÓW </a:t>
            </a:r>
            <a:r>
              <a:rPr lang="pl-PL" b="1" dirty="0" smtClean="0"/>
              <a:t>PRAWNYCH</a:t>
            </a:r>
          </a:p>
          <a:p>
            <a:pPr marL="82296" indent="0">
              <a:buNone/>
            </a:pPr>
            <a:endParaRPr lang="pl-PL" dirty="0"/>
          </a:p>
          <a:p>
            <a:r>
              <a:rPr lang="pl-PL" dirty="0" smtClean="0"/>
              <a:t>rygor </a:t>
            </a:r>
            <a:r>
              <a:rPr lang="pl-PL" dirty="0"/>
              <a:t>ad eventum jest pojęciem zbiorczym, obejmuje różne sankcje wyznaczone poszczególnymi </a:t>
            </a:r>
            <a:r>
              <a:rPr lang="pl-PL" dirty="0" smtClean="0"/>
              <a:t>przepisami</a:t>
            </a:r>
          </a:p>
          <a:p>
            <a:endParaRPr lang="pl-PL" dirty="0"/>
          </a:p>
          <a:p>
            <a:pPr marL="82296" indent="0">
              <a:buNone/>
            </a:pPr>
            <a:r>
              <a:rPr lang="pl-PL" dirty="0"/>
              <a:t>np. </a:t>
            </a:r>
            <a:r>
              <a:rPr lang="pl-PL" dirty="0" smtClean="0"/>
              <a:t> art</a:t>
            </a:r>
            <a:r>
              <a:rPr lang="pl-PL" dirty="0"/>
              <a:t>. 586 § 1 k.c., art. 660 k.c.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052736"/>
            <a:ext cx="7498080" cy="4800600"/>
          </a:xfrm>
        </p:spPr>
        <p:txBody>
          <a:bodyPr/>
          <a:lstStyle/>
          <a:p>
            <a:r>
              <a:rPr lang="pl-PL" dirty="0" smtClean="0"/>
              <a:t>sposób </a:t>
            </a:r>
            <a:r>
              <a:rPr lang="pl-PL" dirty="0"/>
              <a:t>wyrażenia oświadczenia woli </a:t>
            </a:r>
          </a:p>
          <a:p>
            <a:r>
              <a:rPr lang="pl-PL" dirty="0" smtClean="0"/>
              <a:t>art</a:t>
            </a:r>
            <a:r>
              <a:rPr lang="pl-PL" dirty="0"/>
              <a:t>. 60 k.c. – oświadczenie woli musi zostać ujawnione na zewnątrz; sposób tego ujawnienia jest co do zasady dowolny </a:t>
            </a:r>
          </a:p>
          <a:p>
            <a:r>
              <a:rPr lang="pl-PL" dirty="0" smtClean="0"/>
              <a:t>oświadczenie </a:t>
            </a:r>
            <a:r>
              <a:rPr lang="pl-PL" dirty="0"/>
              <a:t>woli można złożyć wyraźnie i w sposób dorozumiany (per facta concludentia)</a:t>
            </a:r>
          </a:p>
          <a:p>
            <a:r>
              <a:rPr lang="pl-PL" dirty="0"/>
              <a:t> </a:t>
            </a:r>
            <a:r>
              <a:rPr lang="pl-PL" dirty="0" smtClean="0"/>
              <a:t>zasada </a:t>
            </a:r>
            <a:r>
              <a:rPr lang="pl-PL" dirty="0"/>
              <a:t>swobody formy</a:t>
            </a:r>
          </a:p>
        </p:txBody>
      </p:sp>
    </p:spTree>
    <p:extLst>
      <p:ext uri="{BB962C8B-B14F-4D97-AF65-F5344CB8AC3E}">
        <p14:creationId xmlns:p14="http://schemas.microsoft.com/office/powerpoint/2010/main" val="451999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332656"/>
            <a:ext cx="8106104" cy="5915744"/>
          </a:xfrm>
        </p:spPr>
        <p:txBody>
          <a:bodyPr>
            <a:normAutofit/>
          </a:bodyPr>
          <a:lstStyle/>
          <a:p>
            <a:pPr marL="82296" indent="0" algn="ctr">
              <a:buNone/>
            </a:pPr>
            <a:r>
              <a:rPr lang="pl-PL" sz="2400" b="1" dirty="0" smtClean="0"/>
              <a:t>ZAKRES ZASTOSOWANIA FORM SZCZEGÓLNYCH</a:t>
            </a:r>
          </a:p>
          <a:p>
            <a:pPr marL="82296" indent="0">
              <a:buNone/>
            </a:pPr>
            <a:endParaRPr lang="pl-PL" sz="2400" b="1" dirty="0" smtClean="0"/>
          </a:p>
          <a:p>
            <a:pPr marL="82296" indent="0">
              <a:buNone/>
            </a:pPr>
            <a:r>
              <a:rPr lang="pl-PL" sz="2400" b="1" dirty="0" smtClean="0"/>
              <a:t>1) Forma z mocy ustawy</a:t>
            </a:r>
          </a:p>
          <a:p>
            <a:r>
              <a:rPr lang="pl-PL" sz="2400" dirty="0" smtClean="0"/>
              <a:t> wszystkie formy szczególne oprócz zwykłej formy pisemnej, dokumentowej i elektronicznej mogą być zastrzeżone ad solemnitatem albo ad eventum</a:t>
            </a:r>
          </a:p>
          <a:p>
            <a:r>
              <a:rPr lang="pl-PL" sz="2400" dirty="0"/>
              <a:t>a</a:t>
            </a:r>
            <a:r>
              <a:rPr lang="pl-PL" sz="2400" dirty="0" smtClean="0"/>
              <a:t>rt. 73 § 2 k.c.</a:t>
            </a:r>
          </a:p>
          <a:p>
            <a:r>
              <a:rPr lang="pl-PL" sz="2400" dirty="0"/>
              <a:t>z</a:t>
            </a:r>
            <a:r>
              <a:rPr lang="pl-PL" sz="2400" dirty="0" smtClean="0"/>
              <a:t>wykła forma </a:t>
            </a:r>
            <a:r>
              <a:rPr lang="pl-PL" sz="2400" dirty="0"/>
              <a:t>pisemna, </a:t>
            </a:r>
            <a:r>
              <a:rPr lang="pl-PL" sz="2400" dirty="0" smtClean="0"/>
              <a:t>dokumentowa i </a:t>
            </a:r>
            <a:r>
              <a:rPr lang="pl-PL" sz="2400" dirty="0"/>
              <a:t>elektroniczna </a:t>
            </a:r>
            <a:r>
              <a:rPr lang="pl-PL" sz="2400" dirty="0" smtClean="0"/>
              <a:t>może być zastrzeżona również ad probationem art. 73 § 1 i art. 74 </a:t>
            </a:r>
            <a:r>
              <a:rPr lang="pl-PL" sz="2400" dirty="0"/>
              <a:t>k.c</a:t>
            </a:r>
            <a:r>
              <a:rPr lang="pl-PL" sz="2400" dirty="0" smtClean="0"/>
              <a:t>.</a:t>
            </a:r>
          </a:p>
          <a:p>
            <a:r>
              <a:rPr lang="pl-PL" sz="2400" dirty="0"/>
              <a:t>f</a:t>
            </a:r>
            <a:r>
              <a:rPr lang="pl-PL" sz="2400" dirty="0" smtClean="0"/>
              <a:t>orma przewidziana wprost i forma pochdna</a:t>
            </a:r>
          </a:p>
          <a:p>
            <a:pPr marL="82296" indent="0">
              <a:buNone/>
            </a:pPr>
            <a:r>
              <a:rPr lang="pl-PL" sz="2400" dirty="0"/>
              <a:t> </a:t>
            </a:r>
            <a:r>
              <a:rPr lang="pl-PL" sz="2400" dirty="0" smtClean="0"/>
              <a:t>  np. art. 99 k.c.</a:t>
            </a:r>
            <a:endParaRPr lang="pl-PL" sz="2400" dirty="0"/>
          </a:p>
          <a:p>
            <a:endParaRPr lang="pl-PL" sz="2400" dirty="0" smtClean="0"/>
          </a:p>
          <a:p>
            <a:pPr marL="82296" indent="0">
              <a:buNone/>
            </a:pPr>
            <a:endParaRPr lang="pl-PL" sz="2400" dirty="0"/>
          </a:p>
        </p:txBody>
      </p:sp>
    </p:spTree>
    <p:extLst>
      <p:ext uri="{BB962C8B-B14F-4D97-AF65-F5344CB8AC3E}">
        <p14:creationId xmlns:p14="http://schemas.microsoft.com/office/powerpoint/2010/main" val="2307972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60648"/>
            <a:ext cx="7890080" cy="5987752"/>
          </a:xfrm>
        </p:spPr>
        <p:txBody>
          <a:bodyPr>
            <a:normAutofit/>
          </a:bodyPr>
          <a:lstStyle/>
          <a:p>
            <a:pPr marL="82296" indent="0">
              <a:buNone/>
            </a:pPr>
            <a:r>
              <a:rPr lang="pl-PL" sz="2400" b="1" dirty="0" smtClean="0"/>
              <a:t>2) Forma z mocy umowy</a:t>
            </a:r>
          </a:p>
          <a:p>
            <a:pPr marL="82296" indent="0">
              <a:buNone/>
            </a:pPr>
            <a:endParaRPr lang="pl-PL" sz="2400" b="1" dirty="0" smtClean="0"/>
          </a:p>
          <a:p>
            <a:r>
              <a:rPr lang="pl-PL" sz="2400" dirty="0"/>
              <a:t>a</a:t>
            </a:r>
            <a:r>
              <a:rPr lang="pl-PL" sz="2400" dirty="0" smtClean="0"/>
              <a:t>rt. 76 k.c.</a:t>
            </a:r>
          </a:p>
          <a:p>
            <a:r>
              <a:rPr lang="pl-PL" sz="2400" dirty="0" smtClean="0"/>
              <a:t>osobna umowa albo element innej umowy</a:t>
            </a:r>
          </a:p>
          <a:p>
            <a:r>
              <a:rPr lang="pl-PL" sz="2400" dirty="0" err="1" smtClean="0"/>
              <a:t>pactum</a:t>
            </a:r>
            <a:r>
              <a:rPr lang="pl-PL" sz="2400" dirty="0" smtClean="0"/>
              <a:t> de forma</a:t>
            </a:r>
          </a:p>
          <a:p>
            <a:r>
              <a:rPr lang="pl-PL" sz="2400" dirty="0"/>
              <a:t>a</a:t>
            </a:r>
            <a:r>
              <a:rPr lang="pl-PL" sz="2400" dirty="0" smtClean="0"/>
              <a:t>rt. 76 k.c.</a:t>
            </a:r>
          </a:p>
          <a:p>
            <a:r>
              <a:rPr lang="pl-PL" sz="2400" dirty="0" smtClean="0"/>
              <a:t>art. </a:t>
            </a:r>
            <a:r>
              <a:rPr lang="pl-PL" sz="2400" dirty="0"/>
              <a:t>74 § 4</a:t>
            </a:r>
            <a:r>
              <a:rPr lang="pl-PL" sz="2400" dirty="0" smtClean="0"/>
              <a:t> </a:t>
            </a:r>
            <a:r>
              <a:rPr lang="pl-PL" sz="2400" dirty="0"/>
              <a:t>k.c</a:t>
            </a:r>
            <a:r>
              <a:rPr lang="pl-PL" sz="2400" dirty="0" smtClean="0"/>
              <a:t>.</a:t>
            </a:r>
            <a:endParaRPr lang="pl-PL" sz="2400" dirty="0"/>
          </a:p>
        </p:txBody>
      </p:sp>
    </p:spTree>
    <p:extLst>
      <p:ext uri="{BB962C8B-B14F-4D97-AF65-F5344CB8AC3E}">
        <p14:creationId xmlns:p14="http://schemas.microsoft.com/office/powerpoint/2010/main" val="2367040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332656"/>
            <a:ext cx="8136904" cy="6408712"/>
          </a:xfrm>
        </p:spPr>
        <p:txBody>
          <a:bodyPr>
            <a:normAutofit fontScale="85000" lnSpcReduction="20000"/>
          </a:bodyPr>
          <a:lstStyle/>
          <a:p>
            <a:pPr marL="82296" indent="0" algn="ctr">
              <a:buNone/>
            </a:pPr>
            <a:r>
              <a:rPr lang="pl-PL" b="1" dirty="0"/>
              <a:t>FORMA NASTĘPCZYCH CZYNNOŚCI </a:t>
            </a:r>
            <a:r>
              <a:rPr lang="pl-PL" b="1" dirty="0" smtClean="0"/>
              <a:t>PRAWNYCH</a:t>
            </a:r>
          </a:p>
          <a:p>
            <a:pPr marL="82296" indent="0">
              <a:buNone/>
            </a:pPr>
            <a:endParaRPr lang="pl-PL" dirty="0"/>
          </a:p>
          <a:p>
            <a:r>
              <a:rPr lang="pl-PL" dirty="0" smtClean="0"/>
              <a:t>art</a:t>
            </a:r>
            <a:r>
              <a:rPr lang="pl-PL" dirty="0"/>
              <a:t>. 77 § 1 k.c.: „Uzupełnienie lub zmiana umowy wymaga zachowania takiej formy, jaką ustawa lub strony przewidziały w celu jej zawarcia”</a:t>
            </a:r>
          </a:p>
          <a:p>
            <a:r>
              <a:rPr lang="pl-PL" dirty="0" smtClean="0"/>
              <a:t>zasada </a:t>
            </a:r>
            <a:r>
              <a:rPr lang="pl-PL" dirty="0"/>
              <a:t>tożsamości formy czynności pierwotnej i następczej</a:t>
            </a:r>
          </a:p>
          <a:p>
            <a:r>
              <a:rPr lang="pl-PL" dirty="0" smtClean="0"/>
              <a:t>zasada </a:t>
            </a:r>
            <a:r>
              <a:rPr lang="pl-PL" dirty="0"/>
              <a:t>tożsamości formy odnosi się także do </a:t>
            </a:r>
            <a:r>
              <a:rPr lang="pl-PL" dirty="0" smtClean="0"/>
              <a:t>rygoru; </a:t>
            </a:r>
            <a:r>
              <a:rPr lang="pl-PL" dirty="0"/>
              <a:t>nie dotyczy to jednak sytuacji, gdy pierwotna umowa była zawarta w formie wymaganej ad eventum</a:t>
            </a:r>
          </a:p>
          <a:p>
            <a:r>
              <a:rPr lang="pl-PL" dirty="0" smtClean="0"/>
              <a:t>modyfikacją </a:t>
            </a:r>
            <a:r>
              <a:rPr lang="pl-PL" dirty="0"/>
              <a:t>umowy jest zmiana jej postanowień lub dodanie </a:t>
            </a:r>
            <a:r>
              <a:rPr lang="pl-PL" dirty="0" smtClean="0"/>
              <a:t>nowych</a:t>
            </a:r>
            <a:endParaRPr lang="pl-PL" dirty="0"/>
          </a:p>
          <a:p>
            <a:r>
              <a:rPr lang="pl-PL" dirty="0" smtClean="0"/>
              <a:t>strony </a:t>
            </a:r>
            <a:r>
              <a:rPr lang="pl-PL" dirty="0"/>
              <a:t>w umowie pierwotnej mogą zastrzec dla umowy modyfikującej formę surowszą, niż przewidziana w ustawie dla umowy pierwotnej </a:t>
            </a:r>
            <a:r>
              <a:rPr lang="pl-PL" dirty="0" smtClean="0"/>
              <a:t>lub pod </a:t>
            </a:r>
            <a:r>
              <a:rPr lang="pl-PL" dirty="0"/>
              <a:t>surowszymi sankcjami</a:t>
            </a:r>
          </a:p>
        </p:txBody>
      </p:sp>
    </p:spTree>
    <p:extLst>
      <p:ext uri="{BB962C8B-B14F-4D97-AF65-F5344CB8AC3E}">
        <p14:creationId xmlns:p14="http://schemas.microsoft.com/office/powerpoint/2010/main" val="86723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88640"/>
            <a:ext cx="8136904" cy="6408712"/>
          </a:xfrm>
        </p:spPr>
        <p:txBody>
          <a:bodyPr>
            <a:noAutofit/>
          </a:bodyPr>
          <a:lstStyle/>
          <a:p>
            <a:pPr marL="82296" indent="0" algn="ctr">
              <a:buNone/>
            </a:pPr>
            <a:r>
              <a:rPr lang="pl-PL" sz="2800" b="1" dirty="0"/>
              <a:t>Czynności prowadzące do zakończenia stosunku prawnego</a:t>
            </a:r>
            <a:endParaRPr lang="pl-PL" sz="2800" dirty="0"/>
          </a:p>
          <a:p>
            <a:pPr marL="82296" indent="0">
              <a:buNone/>
            </a:pPr>
            <a:r>
              <a:rPr lang="pl-PL" sz="2800" dirty="0"/>
              <a:t> </a:t>
            </a:r>
          </a:p>
          <a:p>
            <a:r>
              <a:rPr lang="pl-PL" sz="2800" dirty="0" smtClean="0"/>
              <a:t>art</a:t>
            </a:r>
            <a:r>
              <a:rPr lang="pl-PL" sz="2800" dirty="0"/>
              <a:t>. 77 § 2 k.c.: „Jeżeli umowa została zawarta w formie pisemnej, dokumentowej albo elektronicznej, jej rozwiązanie za zgodą obu stron, jak również odstąpienie od niej albo jej wypowiedzenie wymaga zachowania formy dokumentowej, chyba że ustawa lub umowa zastrzega inną formę”.</a:t>
            </a:r>
          </a:p>
          <a:p>
            <a:r>
              <a:rPr lang="pl-PL" sz="2800" dirty="0" smtClean="0"/>
              <a:t>forma </a:t>
            </a:r>
            <a:r>
              <a:rPr lang="pl-PL" sz="2800" dirty="0"/>
              <a:t>ad probationem</a:t>
            </a:r>
          </a:p>
          <a:p>
            <a:r>
              <a:rPr lang="pl-PL" sz="2800" dirty="0" smtClean="0"/>
              <a:t>wyjątki</a:t>
            </a:r>
            <a:r>
              <a:rPr lang="pl-PL" sz="2800" dirty="0"/>
              <a:t>: np. wypowiedzenie umowy najmu lokalu </a:t>
            </a:r>
            <a:r>
              <a:rPr lang="pl-PL" sz="2800" dirty="0" smtClean="0"/>
              <a:t>mieszkalnego</a:t>
            </a:r>
          </a:p>
          <a:p>
            <a:pPr marL="82296" indent="0">
              <a:buNone/>
            </a:pPr>
            <a:r>
              <a:rPr lang="pl-PL" sz="2800" dirty="0"/>
              <a:t> </a:t>
            </a:r>
            <a:r>
              <a:rPr lang="pl-PL" sz="2800" dirty="0" smtClean="0"/>
              <a:t>  (art</a:t>
            </a:r>
            <a:r>
              <a:rPr lang="pl-PL" sz="2800" dirty="0"/>
              <a:t>. 11 </a:t>
            </a:r>
            <a:r>
              <a:rPr lang="pl-PL" sz="2800" dirty="0" err="1"/>
              <a:t>OchrLokU</a:t>
            </a:r>
            <a:r>
              <a:rPr lang="pl-PL" sz="2800" dirty="0" smtClean="0"/>
              <a:t>)</a:t>
            </a:r>
          </a:p>
          <a:p>
            <a:pPr marL="82296" indent="0">
              <a:buNone/>
            </a:pPr>
            <a:endParaRPr lang="pl-PL" sz="2200" dirty="0" smtClean="0"/>
          </a:p>
          <a:p>
            <a:pPr marL="82296" indent="0">
              <a:buNone/>
            </a:pPr>
            <a:r>
              <a:rPr lang="pl-PL" sz="2200" dirty="0"/>
              <a:t> </a:t>
            </a:r>
          </a:p>
        </p:txBody>
      </p:sp>
    </p:spTree>
    <p:extLst>
      <p:ext uri="{BB962C8B-B14F-4D97-AF65-F5344CB8AC3E}">
        <p14:creationId xmlns:p14="http://schemas.microsoft.com/office/powerpoint/2010/main" val="3102585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476672"/>
            <a:ext cx="7890080" cy="5771728"/>
          </a:xfrm>
        </p:spPr>
        <p:txBody>
          <a:bodyPr/>
          <a:lstStyle/>
          <a:p>
            <a:r>
              <a:rPr lang="pl-PL" dirty="0"/>
              <a:t>art. 77 § 3 k.c. : „Jeżeli umowa została zawarta w innej formie szczególnej, jej rozwiązanie za zgodą obu stron wymaga zachowania takiej formy, jaką ustawa lub strony przewidziały w celu jej zawarcia; natomiast odstąpienie od umowy albo jej wypowiedzenie powinno być stwierdzone </a:t>
            </a:r>
            <a:r>
              <a:rPr lang="pl-PL" dirty="0" smtClean="0"/>
              <a:t>pismem”.</a:t>
            </a:r>
            <a:endParaRPr lang="pl-PL" dirty="0"/>
          </a:p>
          <a:p>
            <a:pPr marL="82296" indent="0">
              <a:buNone/>
            </a:pPr>
            <a:r>
              <a:rPr lang="pl-PL" dirty="0"/>
              <a:t> </a:t>
            </a:r>
          </a:p>
          <a:p>
            <a:r>
              <a:rPr lang="pl-PL" dirty="0" smtClean="0"/>
              <a:t>przepisy </a:t>
            </a:r>
            <a:r>
              <a:rPr lang="pl-PL" dirty="0"/>
              <a:t>szczególne</a:t>
            </a:r>
          </a:p>
          <a:p>
            <a:endParaRPr lang="pl-PL" dirty="0"/>
          </a:p>
        </p:txBody>
      </p:sp>
    </p:spTree>
    <p:extLst>
      <p:ext uri="{BB962C8B-B14F-4D97-AF65-F5344CB8AC3E}">
        <p14:creationId xmlns:p14="http://schemas.microsoft.com/office/powerpoint/2010/main" val="904078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721499"/>
          </a:xfrm>
        </p:spPr>
        <p:txBody>
          <a:bodyPr>
            <a:normAutofit/>
          </a:bodyPr>
          <a:lstStyle/>
          <a:p>
            <a:r>
              <a:rPr lang="pl-PL" sz="2400" dirty="0" smtClean="0"/>
              <a:t>podziały </a:t>
            </a:r>
            <a:r>
              <a:rPr lang="pl-PL" sz="2400" dirty="0"/>
              <a:t>form czynności </a:t>
            </a:r>
            <a:r>
              <a:rPr lang="pl-PL" sz="2400" dirty="0" smtClean="0"/>
              <a:t>prawnych</a:t>
            </a:r>
          </a:p>
          <a:p>
            <a:endParaRPr lang="pl-PL" sz="2400" dirty="0"/>
          </a:p>
          <a:p>
            <a:pPr marL="82296" indent="0">
              <a:buNone/>
            </a:pPr>
            <a:r>
              <a:rPr lang="pl-PL" sz="2400" b="1" dirty="0"/>
              <a:t>I) </a:t>
            </a:r>
            <a:r>
              <a:rPr lang="pl-PL" sz="2400" dirty="0"/>
              <a:t>według sposobu złożenia oświadczenia woli</a:t>
            </a:r>
          </a:p>
          <a:p>
            <a:pPr marL="82296" indent="0">
              <a:buNone/>
            </a:pPr>
            <a:r>
              <a:rPr lang="pl-PL" sz="2400" dirty="0"/>
              <a:t>Formy szczególne: 	</a:t>
            </a:r>
            <a:endParaRPr lang="pl-PL" sz="2400" dirty="0" smtClean="0"/>
          </a:p>
          <a:p>
            <a:pPr marL="82296" indent="0">
              <a:buNone/>
            </a:pPr>
            <a:r>
              <a:rPr lang="pl-PL" sz="2400" dirty="0"/>
              <a:t>	</a:t>
            </a:r>
            <a:r>
              <a:rPr lang="pl-PL" sz="2400" b="1" dirty="0" smtClean="0"/>
              <a:t>1</a:t>
            </a:r>
            <a:r>
              <a:rPr lang="pl-PL" sz="2400" b="1" dirty="0"/>
              <a:t>) </a:t>
            </a:r>
            <a:r>
              <a:rPr lang="pl-PL" sz="2400" dirty="0"/>
              <a:t>zwykła forma pisemna</a:t>
            </a:r>
          </a:p>
          <a:p>
            <a:pPr marL="82296" indent="0">
              <a:buNone/>
            </a:pPr>
            <a:r>
              <a:rPr lang="pl-PL" sz="2400" dirty="0"/>
              <a:t>	</a:t>
            </a:r>
            <a:r>
              <a:rPr lang="pl-PL" sz="2400" b="1" dirty="0" smtClean="0"/>
              <a:t>2</a:t>
            </a:r>
            <a:r>
              <a:rPr lang="pl-PL" sz="2400" b="1" dirty="0"/>
              <a:t>) </a:t>
            </a:r>
            <a:r>
              <a:rPr lang="pl-PL" sz="2400" dirty="0"/>
              <a:t>kwalifikowana forma pisemna:</a:t>
            </a:r>
          </a:p>
          <a:p>
            <a:pPr marL="82296" indent="0">
              <a:buNone/>
            </a:pPr>
            <a:r>
              <a:rPr lang="pl-PL" sz="2400" dirty="0"/>
              <a:t>	</a:t>
            </a:r>
            <a:r>
              <a:rPr lang="pl-PL" sz="2400" dirty="0" smtClean="0"/>
              <a:t>  </a:t>
            </a:r>
            <a:r>
              <a:rPr lang="pl-PL" sz="2400" b="1" dirty="0" smtClean="0"/>
              <a:t>a</a:t>
            </a:r>
            <a:r>
              <a:rPr lang="pl-PL" sz="2400" b="1" dirty="0"/>
              <a:t>) </a:t>
            </a:r>
            <a:r>
              <a:rPr lang="pl-PL" sz="2400" dirty="0"/>
              <a:t>z datą </a:t>
            </a:r>
            <a:r>
              <a:rPr lang="pl-PL" sz="2400" dirty="0" smtClean="0"/>
              <a:t>pewną</a:t>
            </a:r>
          </a:p>
          <a:p>
            <a:pPr marL="82296" indent="0">
              <a:buNone/>
            </a:pPr>
            <a:r>
              <a:rPr lang="pl-PL" sz="2400" b="1" dirty="0"/>
              <a:t>	</a:t>
            </a:r>
            <a:r>
              <a:rPr lang="pl-PL" sz="2400" b="1" dirty="0" smtClean="0"/>
              <a:t>  b) </a:t>
            </a:r>
            <a:r>
              <a:rPr lang="pl-PL" sz="2400" dirty="0" smtClean="0"/>
              <a:t>z urzędowym poświadczeniem podpisu</a:t>
            </a:r>
          </a:p>
          <a:p>
            <a:pPr marL="82296" indent="0">
              <a:buNone/>
            </a:pPr>
            <a:r>
              <a:rPr lang="pl-PL" sz="2400" dirty="0"/>
              <a:t>	</a:t>
            </a:r>
            <a:r>
              <a:rPr lang="pl-PL" sz="2400" dirty="0" smtClean="0"/>
              <a:t>  </a:t>
            </a:r>
            <a:r>
              <a:rPr lang="pl-PL" sz="2400" b="1" dirty="0" smtClean="0"/>
              <a:t>c</a:t>
            </a:r>
            <a:r>
              <a:rPr lang="pl-PL" sz="2400" b="1" dirty="0"/>
              <a:t>) </a:t>
            </a:r>
            <a:r>
              <a:rPr lang="pl-PL" sz="2400" dirty="0"/>
              <a:t>forma aktu notarialnego</a:t>
            </a:r>
          </a:p>
          <a:p>
            <a:pPr marL="82296" indent="0">
              <a:buNone/>
            </a:pPr>
            <a:r>
              <a:rPr lang="pl-PL" sz="2400" dirty="0"/>
              <a:t>	</a:t>
            </a:r>
            <a:r>
              <a:rPr lang="pl-PL" sz="2400" b="1" dirty="0" smtClean="0"/>
              <a:t>3) </a:t>
            </a:r>
            <a:r>
              <a:rPr lang="pl-PL" sz="2400" dirty="0" smtClean="0"/>
              <a:t>forma dokumentowa</a:t>
            </a:r>
          </a:p>
          <a:p>
            <a:pPr marL="82296" indent="0">
              <a:buNone/>
            </a:pPr>
            <a:r>
              <a:rPr lang="pl-PL" sz="2400" b="1" dirty="0"/>
              <a:t>	</a:t>
            </a:r>
            <a:r>
              <a:rPr lang="pl-PL" sz="2400" b="1" dirty="0" smtClean="0"/>
              <a:t>4) </a:t>
            </a:r>
            <a:r>
              <a:rPr lang="pl-PL" sz="2400" dirty="0"/>
              <a:t>forma </a:t>
            </a:r>
            <a:r>
              <a:rPr lang="pl-PL" sz="2400" dirty="0" smtClean="0"/>
              <a:t>elektroniczna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048672"/>
          </a:xfrm>
        </p:spPr>
        <p:txBody>
          <a:bodyPr>
            <a:normAutofit fontScale="92500" lnSpcReduction="20000"/>
          </a:bodyPr>
          <a:lstStyle/>
          <a:p>
            <a:pPr marL="82296" indent="0">
              <a:buNone/>
            </a:pPr>
            <a:r>
              <a:rPr lang="pl-PL" b="1" dirty="0"/>
              <a:t>II) </a:t>
            </a:r>
            <a:r>
              <a:rPr lang="pl-PL" dirty="0"/>
              <a:t>według skutków niedochowania przewidzianej formy</a:t>
            </a:r>
          </a:p>
          <a:p>
            <a:pPr marL="82296" lvl="0" indent="0">
              <a:buNone/>
            </a:pPr>
            <a:r>
              <a:rPr lang="pl-PL" dirty="0" smtClean="0"/>
              <a:t>	</a:t>
            </a:r>
            <a:r>
              <a:rPr lang="pl-PL" b="1" dirty="0" smtClean="0"/>
              <a:t>1) </a:t>
            </a:r>
            <a:r>
              <a:rPr lang="pl-PL" dirty="0" smtClean="0"/>
              <a:t>dla </a:t>
            </a:r>
            <a:r>
              <a:rPr lang="pl-PL" dirty="0"/>
              <a:t>celów dowodowych (ad probationem)</a:t>
            </a:r>
          </a:p>
          <a:p>
            <a:pPr marL="82296" lvl="0" indent="0">
              <a:buNone/>
            </a:pPr>
            <a:r>
              <a:rPr lang="pl-PL" dirty="0" smtClean="0"/>
              <a:t>	</a:t>
            </a:r>
            <a:r>
              <a:rPr lang="pl-PL" b="1" dirty="0" smtClean="0"/>
              <a:t>2) </a:t>
            </a:r>
            <a:r>
              <a:rPr lang="pl-PL" dirty="0" smtClean="0"/>
              <a:t>pod </a:t>
            </a:r>
            <a:r>
              <a:rPr lang="pl-PL" dirty="0"/>
              <a:t>rygorem nieważności </a:t>
            </a:r>
            <a:endParaRPr lang="pl-PL" dirty="0" smtClean="0"/>
          </a:p>
          <a:p>
            <a:pPr marL="82296" lvl="0" indent="0">
              <a:buNone/>
            </a:pPr>
            <a:r>
              <a:rPr lang="pl-PL" dirty="0"/>
              <a:t>	</a:t>
            </a:r>
            <a:r>
              <a:rPr lang="pl-PL" dirty="0" smtClean="0"/>
              <a:t>    (</a:t>
            </a:r>
            <a:r>
              <a:rPr lang="pl-PL" dirty="0"/>
              <a:t>ad </a:t>
            </a:r>
            <a:r>
              <a:rPr lang="pl-PL" dirty="0" smtClean="0"/>
              <a:t>solemnitatem</a:t>
            </a:r>
            <a:r>
              <a:rPr lang="pl-PL" dirty="0"/>
              <a:t>)</a:t>
            </a:r>
          </a:p>
          <a:p>
            <a:pPr marL="82296" lvl="0" indent="0">
              <a:buNone/>
            </a:pPr>
            <a:r>
              <a:rPr lang="pl-PL" dirty="0" smtClean="0"/>
              <a:t>	</a:t>
            </a:r>
            <a:r>
              <a:rPr lang="pl-PL" b="1" dirty="0" smtClean="0"/>
              <a:t>3) </a:t>
            </a:r>
            <a:r>
              <a:rPr lang="pl-PL" dirty="0" smtClean="0"/>
              <a:t>dla </a:t>
            </a:r>
            <a:r>
              <a:rPr lang="pl-PL" dirty="0"/>
              <a:t>wywolania szczególnych skutków </a:t>
            </a:r>
            <a:r>
              <a:rPr lang="pl-PL" dirty="0" smtClean="0"/>
              <a:t>	   	    prawnych </a:t>
            </a:r>
            <a:r>
              <a:rPr lang="pl-PL" dirty="0"/>
              <a:t>(ad eventum</a:t>
            </a:r>
            <a:r>
              <a:rPr lang="pl-PL" dirty="0" smtClean="0"/>
              <a:t>)</a:t>
            </a:r>
          </a:p>
          <a:p>
            <a:pPr marL="82296" lvl="0" indent="0">
              <a:buNone/>
            </a:pPr>
            <a:endParaRPr lang="pl-PL" dirty="0"/>
          </a:p>
          <a:p>
            <a:pPr marL="82296" indent="0">
              <a:buNone/>
            </a:pPr>
            <a:r>
              <a:rPr lang="pl-PL" b="1" dirty="0"/>
              <a:t>III) </a:t>
            </a:r>
            <a:r>
              <a:rPr lang="pl-PL" dirty="0"/>
              <a:t>według źródła powstania obowiazku zachowania formy szczególnej</a:t>
            </a:r>
          </a:p>
          <a:p>
            <a:pPr marL="82296" lvl="0" indent="0">
              <a:buNone/>
            </a:pPr>
            <a:r>
              <a:rPr lang="pl-PL" dirty="0" smtClean="0"/>
              <a:t>	</a:t>
            </a:r>
            <a:r>
              <a:rPr lang="pl-PL" b="1" dirty="0" smtClean="0"/>
              <a:t>1) </a:t>
            </a:r>
            <a:r>
              <a:rPr lang="pl-PL" dirty="0" smtClean="0"/>
              <a:t>ustawowa </a:t>
            </a:r>
            <a:r>
              <a:rPr lang="pl-PL" dirty="0"/>
              <a:t>– przewidziana w przepisach k.c. </a:t>
            </a:r>
            <a:r>
              <a:rPr lang="pl-PL" dirty="0" smtClean="0"/>
              <a:t>	    i </a:t>
            </a:r>
            <a:r>
              <a:rPr lang="pl-PL" dirty="0"/>
              <a:t>ustaw szczególnych</a:t>
            </a:r>
          </a:p>
          <a:p>
            <a:pPr marL="82296" lvl="0" indent="0">
              <a:buNone/>
            </a:pPr>
            <a:r>
              <a:rPr lang="pl-PL" dirty="0" smtClean="0"/>
              <a:t>	</a:t>
            </a:r>
            <a:r>
              <a:rPr lang="pl-PL" b="1" dirty="0" smtClean="0"/>
              <a:t>2) </a:t>
            </a:r>
            <a:r>
              <a:rPr lang="pl-PL" dirty="0" smtClean="0"/>
              <a:t>umowna </a:t>
            </a:r>
            <a:r>
              <a:rPr lang="pl-PL" dirty="0"/>
              <a:t>(pactum de forma)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55576" y="404664"/>
            <a:ext cx="8136904" cy="6192688"/>
          </a:xfrm>
        </p:spPr>
        <p:txBody>
          <a:bodyPr>
            <a:normAutofit fontScale="92500" lnSpcReduction="20000"/>
          </a:bodyPr>
          <a:lstStyle/>
          <a:p>
            <a:pPr marL="82296" indent="0">
              <a:buNone/>
            </a:pPr>
            <a:r>
              <a:rPr lang="pl-PL" b="1" dirty="0"/>
              <a:t>ZWYKŁA FORMA </a:t>
            </a:r>
            <a:r>
              <a:rPr lang="pl-PL" b="1" dirty="0" smtClean="0"/>
              <a:t>PISEMNA</a:t>
            </a:r>
          </a:p>
          <a:p>
            <a:pPr marL="82296" indent="0">
              <a:buNone/>
            </a:pPr>
            <a:r>
              <a:rPr lang="pl-PL" dirty="0" smtClean="0"/>
              <a:t>Art</a:t>
            </a:r>
            <a:r>
              <a:rPr lang="pl-PL" dirty="0"/>
              <a:t>. 78 § 1 k.c. – „</a:t>
            </a:r>
            <a:r>
              <a:rPr lang="pl-PL" dirty="0" smtClean="0"/>
              <a:t>Do </a:t>
            </a:r>
            <a:r>
              <a:rPr lang="pl-PL" dirty="0"/>
              <a:t>zachowania pisemnej formy czynności prawnej wystarczy złożenie własnoręcznego podpisu na dokumencie obejmującym treść </a:t>
            </a:r>
            <a:r>
              <a:rPr lang="pl-PL" dirty="0" smtClean="0"/>
              <a:t>oświadczenia </a:t>
            </a:r>
            <a:r>
              <a:rPr lang="pl-PL" dirty="0"/>
              <a:t>woli. Do zawarcia umowy wystarcza wymiana dokumentów obejmujących treść oświadczeń woli, z których każdy jest podpisany przez jedną ze stron lub dokumentów, z których każdy obejmuje treść oświadczenia woli jednej ze stron i jest przez nią podpisany</a:t>
            </a:r>
            <a:r>
              <a:rPr lang="pl-PL" dirty="0" smtClean="0"/>
              <a:t>”.</a:t>
            </a:r>
          </a:p>
          <a:p>
            <a:pPr marL="82296" indent="0">
              <a:buNone/>
            </a:pPr>
            <a:endParaRPr lang="pl-PL" dirty="0" smtClean="0"/>
          </a:p>
          <a:p>
            <a:r>
              <a:rPr lang="pl-PL" dirty="0"/>
              <a:t>2 elementy zwykłej formy pisemnej – własnoręczny podpis i dokument, obejmujący treść oświadczenia woli</a:t>
            </a:r>
          </a:p>
          <a:p>
            <a:endParaRPr lang="pl-PL" dirty="0" smtClean="0"/>
          </a:p>
          <a:p>
            <a:pPr marL="82296" indent="0">
              <a:buNone/>
            </a:pPr>
            <a:endParaRPr lang="pl-PL" dirty="0"/>
          </a:p>
          <a:p>
            <a:pPr marL="82296" indent="0">
              <a:buNone/>
            </a:pP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6336704"/>
          </a:xfrm>
        </p:spPr>
        <p:txBody>
          <a:bodyPr>
            <a:normAutofit/>
          </a:bodyPr>
          <a:lstStyle/>
          <a:p>
            <a:pPr marL="82296" indent="0">
              <a:buNone/>
            </a:pPr>
            <a:r>
              <a:rPr lang="pl-PL" sz="2400" b="1" dirty="0" smtClean="0"/>
              <a:t>             Zastępcze </a:t>
            </a:r>
            <a:r>
              <a:rPr lang="pl-PL" sz="2400" b="1" dirty="0"/>
              <a:t>postacie podpisu – art. 79 k.c.</a:t>
            </a:r>
          </a:p>
          <a:p>
            <a:pPr marL="82296" indent="0">
              <a:buNone/>
            </a:pPr>
            <a:endParaRPr lang="pl-PL" sz="2400" dirty="0" smtClean="0"/>
          </a:p>
          <a:p>
            <a:pPr marL="82296" indent="0">
              <a:buNone/>
            </a:pPr>
            <a:r>
              <a:rPr lang="pl-PL" sz="2400" dirty="0" smtClean="0"/>
              <a:t>Osoba niemogąca </a:t>
            </a:r>
            <a:r>
              <a:rPr lang="pl-PL" sz="2400" dirty="0"/>
              <a:t>pisać </a:t>
            </a:r>
            <a:r>
              <a:rPr lang="pl-PL" sz="2400" dirty="0" smtClean="0"/>
              <a:t>może </a:t>
            </a:r>
            <a:r>
              <a:rPr lang="pl-PL" sz="2400" dirty="0"/>
              <a:t>zamiast podpisu</a:t>
            </a:r>
            <a:r>
              <a:rPr lang="pl-PL" sz="2400" dirty="0" smtClean="0"/>
              <a:t>:</a:t>
            </a:r>
            <a:endParaRPr lang="pl-PL" sz="2400" dirty="0"/>
          </a:p>
          <a:p>
            <a:pPr marL="82296" indent="0">
              <a:buNone/>
            </a:pPr>
            <a:r>
              <a:rPr lang="pl-PL" sz="2400" dirty="0" smtClean="0"/>
              <a:t>1) uczynić </a:t>
            </a:r>
            <a:r>
              <a:rPr lang="pl-PL" sz="2400" dirty="0"/>
              <a:t>na dokumencie tuszowy odcisk palca, a obok tego odcisku </a:t>
            </a:r>
            <a:r>
              <a:rPr lang="pl-PL" sz="2400" dirty="0" smtClean="0"/>
              <a:t>osoba przez nią upoważniona wypisze </a:t>
            </a:r>
            <a:r>
              <a:rPr lang="pl-PL" sz="2400" dirty="0"/>
              <a:t>jej imię i nazwisko, umieszczając swój </a:t>
            </a:r>
            <a:r>
              <a:rPr lang="pl-PL" sz="2400" dirty="0" smtClean="0"/>
              <a:t>podpis</a:t>
            </a:r>
            <a:endParaRPr lang="pl-PL" sz="2400" dirty="0"/>
          </a:p>
          <a:p>
            <a:pPr marL="82296" indent="0">
              <a:buNone/>
            </a:pPr>
            <a:r>
              <a:rPr lang="pl-PL" sz="2400" dirty="0"/>
              <a:t>2) zamiast składającego oświadczenie woli podpisze się </a:t>
            </a:r>
            <a:r>
              <a:rPr lang="pl-PL" sz="2400" dirty="0" smtClean="0"/>
              <a:t>osoba przez nią upoważniona, </a:t>
            </a:r>
            <a:r>
              <a:rPr lang="pl-PL" sz="2400" dirty="0"/>
              <a:t>a jej podpis będzie poświadczony przez notariusza lub wójta (burmistrza, prezydenta miasta), starostę lub marszałka województwa z zaznaczeniem, że zostal złożony na życzenie </a:t>
            </a:r>
            <a:r>
              <a:rPr lang="pl-PL" sz="2400" dirty="0" smtClean="0"/>
              <a:t>osoby niemogącej pisać</a:t>
            </a:r>
            <a:r>
              <a:rPr lang="pl-PL" sz="2400" dirty="0"/>
              <a:t>.</a:t>
            </a:r>
            <a:endParaRPr lang="pl-PL" sz="2400" dirty="0" smtClean="0"/>
          </a:p>
          <a:p>
            <a:pPr marL="82296" indent="0">
              <a:buNone/>
            </a:pPr>
            <a:endParaRPr lang="pl-PL"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476672"/>
            <a:ext cx="7498080" cy="5832648"/>
          </a:xfrm>
        </p:spPr>
        <p:txBody>
          <a:bodyPr>
            <a:normAutofit lnSpcReduction="10000"/>
          </a:bodyPr>
          <a:lstStyle/>
          <a:p>
            <a:pPr marL="82296" indent="0">
              <a:buNone/>
            </a:pPr>
            <a:r>
              <a:rPr lang="pl-PL" sz="2800" b="1" dirty="0" smtClean="0"/>
              <a:t>KWALIFIKOWANE </a:t>
            </a:r>
            <a:r>
              <a:rPr lang="pl-PL" sz="2800" b="1" dirty="0"/>
              <a:t>FORMY PISEMNE</a:t>
            </a:r>
            <a:endParaRPr lang="pl-PL" sz="2800" dirty="0"/>
          </a:p>
          <a:p>
            <a:r>
              <a:rPr lang="pl-PL" sz="2800" dirty="0"/>
              <a:t>Kwalifikowana forma pisemna różni się od zwykłej tym, że do jej zachowania nie wystarcza złożenie własnoręcznego podpisu na dokumencie obejmującym treść oświadczenia woli (art. 78 k.c.), konieczne jest ponadto spełnienie dodatkowych wymogów</a:t>
            </a:r>
          </a:p>
          <a:p>
            <a:endParaRPr lang="pl-PL" sz="2800" dirty="0"/>
          </a:p>
          <a:p>
            <a:pPr marL="82296" indent="0">
              <a:buNone/>
            </a:pPr>
            <a:r>
              <a:rPr lang="pl-PL" sz="2800" dirty="0"/>
              <a:t>1) forma pisemna z urzędowym poświadczeniem daty = z datą pewną</a:t>
            </a:r>
          </a:p>
          <a:p>
            <a:pPr marL="82296" indent="0">
              <a:buNone/>
            </a:pPr>
            <a:r>
              <a:rPr lang="pl-PL" sz="2800" dirty="0"/>
              <a:t>2) forma pisemna z urzędowym poświadczeniem podpisu</a:t>
            </a:r>
          </a:p>
          <a:p>
            <a:pPr marL="82296" lvl="0" indent="0">
              <a:buNone/>
            </a:pPr>
            <a:r>
              <a:rPr lang="pl-PL" sz="2800" dirty="0"/>
              <a:t>3) forma aktu notarialnego</a:t>
            </a:r>
          </a:p>
          <a:p>
            <a:pPr marL="82296" indent="0">
              <a:buNone/>
            </a:pPr>
            <a:endParaRPr lang="en-US" sz="3000" b="1" dirty="0"/>
          </a:p>
        </p:txBody>
      </p:sp>
    </p:spTree>
    <p:extLst>
      <p:ext uri="{BB962C8B-B14F-4D97-AF65-F5344CB8AC3E}">
        <p14:creationId xmlns:p14="http://schemas.microsoft.com/office/powerpoint/2010/main" val="3836154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76672"/>
            <a:ext cx="7818072" cy="5771728"/>
          </a:xfrm>
        </p:spPr>
        <p:txBody>
          <a:bodyPr/>
          <a:lstStyle/>
          <a:p>
            <a:r>
              <a:rPr lang="pl-PL" dirty="0"/>
              <a:t>zasada zastępowalności form </a:t>
            </a:r>
          </a:p>
          <a:p>
            <a:endParaRPr lang="pl-PL" dirty="0"/>
          </a:p>
          <a:p>
            <a:r>
              <a:rPr lang="pl-PL" dirty="0"/>
              <a:t>orzeczenia sądowe zastępują wszelkie formy przewidziane dla oświadczeń woli</a:t>
            </a:r>
          </a:p>
          <a:p>
            <a:endParaRPr lang="pl-PL" dirty="0"/>
          </a:p>
          <a:p>
            <a:r>
              <a:rPr lang="pl-PL" dirty="0"/>
              <a:t>formy kwalifikowane mogą być zastrzeżone tylko ad solemnitatem albo ad </a:t>
            </a:r>
            <a:r>
              <a:rPr lang="pl-PL" dirty="0" err="1"/>
              <a:t>eventum</a:t>
            </a:r>
            <a:endParaRPr lang="pl-PL" dirty="0"/>
          </a:p>
          <a:p>
            <a:endParaRPr lang="en-US" dirty="0"/>
          </a:p>
        </p:txBody>
      </p:sp>
    </p:spTree>
    <p:extLst>
      <p:ext uri="{BB962C8B-B14F-4D97-AF65-F5344CB8AC3E}">
        <p14:creationId xmlns:p14="http://schemas.microsoft.com/office/powerpoint/2010/main" val="371866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476672"/>
            <a:ext cx="7848872" cy="5832648"/>
          </a:xfrm>
        </p:spPr>
        <p:txBody>
          <a:bodyPr>
            <a:normAutofit fontScale="55000" lnSpcReduction="20000"/>
          </a:bodyPr>
          <a:lstStyle/>
          <a:p>
            <a:pPr marL="82296" indent="0">
              <a:buNone/>
            </a:pPr>
            <a:r>
              <a:rPr lang="pl-PL" b="1" dirty="0"/>
              <a:t>FORMA PISEMNA Z URZĘDOWYM POŚWIADCZENIEM DATY (DATA PEWNA)</a:t>
            </a:r>
          </a:p>
          <a:p>
            <a:pPr marL="82296" indent="0">
              <a:buNone/>
            </a:pPr>
            <a:endParaRPr lang="pl-PL" dirty="0"/>
          </a:p>
          <a:p>
            <a:r>
              <a:rPr lang="pl-PL" dirty="0"/>
              <a:t>art. 81 k.c. – 2 rodzaje:</a:t>
            </a:r>
          </a:p>
          <a:p>
            <a:pPr marL="82296" indent="0">
              <a:buNone/>
            </a:pPr>
            <a:r>
              <a:rPr lang="pl-PL" dirty="0"/>
              <a:t>1) § 1 – pisemna forma czynności prawnej zostaje uzupełniona urzędowym poświadczeniem daty jej dokonania, np. przez notariusza</a:t>
            </a:r>
          </a:p>
          <a:p>
            <a:pPr marL="82296" indent="0">
              <a:buNone/>
            </a:pPr>
            <a:r>
              <a:rPr lang="pl-PL" dirty="0"/>
              <a:t>2) § 2 i 3 – wskazują one nie na datę dokonania czynności prawnej, ale na datę, w której już istniał dokument obejmujący czynność prawną, która została dokonana wcześniej:</a:t>
            </a:r>
          </a:p>
          <a:p>
            <a:pPr marL="82296" indent="0">
              <a:buNone/>
            </a:pPr>
            <a:r>
              <a:rPr lang="pl-PL" dirty="0"/>
              <a:t>a) stwierdzenie dokonania czynności prawnej w jakimkolwiek dokumencie urzędowym – data pewna od daty tego dokumentu</a:t>
            </a:r>
          </a:p>
          <a:p>
            <a:pPr marL="82296" indent="0">
              <a:buNone/>
            </a:pPr>
            <a:r>
              <a:rPr lang="pl-PL" dirty="0"/>
              <a:t>b) umieszczenie na dokumencie obejmującym czynność prawną jakiejkolwiek wzmianki przez organ państwowy, organ jednostki samorządu terytorialnego albo notariusza – data pewna od daty tej wzmianki</a:t>
            </a:r>
          </a:p>
          <a:p>
            <a:pPr marL="82296" indent="0">
              <a:buNone/>
            </a:pPr>
            <a:r>
              <a:rPr lang="pl-PL" dirty="0"/>
              <a:t>c) opatrzenie kwalifikowanym elektronicznym znacznikiem czasu dokumentu w postaci elektronicznej – od daty opatrzenia kwalifikowanym elektronicznym znacznikiem czasu</a:t>
            </a:r>
          </a:p>
          <a:p>
            <a:pPr marL="82296" indent="0">
              <a:buNone/>
            </a:pPr>
            <a:r>
              <a:rPr lang="pl-PL" dirty="0"/>
              <a:t>d) śmierć jednej z osób podpisanych na dokumencie obejmującym treść czynności prawnej – data pewna od daty śmierci osoby, która dokument podpisała</a:t>
            </a:r>
          </a:p>
          <a:p>
            <a:pPr marL="82296" indent="0">
              <a:buNone/>
            </a:pPr>
            <a:endParaRPr lang="pl-PL" dirty="0"/>
          </a:p>
          <a:p>
            <a:r>
              <a:rPr lang="pl-PL" dirty="0"/>
              <a:t>data pewna może być zastrzeżona ad solemnitatem (art. 329 k.c.)  lub ad </a:t>
            </a:r>
            <a:r>
              <a:rPr lang="pl-PL" dirty="0" err="1"/>
              <a:t>eventum</a:t>
            </a:r>
            <a:r>
              <a:rPr lang="pl-PL" dirty="0"/>
              <a:t> (art. 590 § 1 k.c.)</a:t>
            </a:r>
          </a:p>
          <a:p>
            <a:endParaRPr lang="en-US" dirty="0"/>
          </a:p>
        </p:txBody>
      </p:sp>
    </p:spTree>
    <p:extLst>
      <p:ext uri="{BB962C8B-B14F-4D97-AF65-F5344CB8AC3E}">
        <p14:creationId xmlns:p14="http://schemas.microsoft.com/office/powerpoint/2010/main" val="809116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642</TotalTime>
  <Words>1497</Words>
  <Application>Microsoft Office PowerPoint</Application>
  <PresentationFormat>On-screen Show (4:3)</PresentationFormat>
  <Paragraphs>151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Gill Sans MT</vt:lpstr>
      <vt:lpstr>Verdana</vt:lpstr>
      <vt:lpstr>Wingdings 2</vt:lpstr>
      <vt:lpstr>Przesilenie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obrotu gospodarczego i jego rodzaje (obrót profesjonalny i konsumencki) Pojęcie konsumenta i przedsiębiorcy</dc:title>
  <dc:creator>Monika</dc:creator>
  <cp:lastModifiedBy>Krzysztof Kulig</cp:lastModifiedBy>
  <cp:revision>124</cp:revision>
  <dcterms:created xsi:type="dcterms:W3CDTF">2013-10-05T07:34:23Z</dcterms:created>
  <dcterms:modified xsi:type="dcterms:W3CDTF">2018-05-12T08:34:33Z</dcterms:modified>
</cp:coreProperties>
</file>