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0"/>
  </p:notesMasterIdLst>
  <p:sldIdLst>
    <p:sldId id="257" r:id="rId2"/>
    <p:sldId id="276" r:id="rId3"/>
    <p:sldId id="258" r:id="rId4"/>
    <p:sldId id="259" r:id="rId5"/>
    <p:sldId id="283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4" r:id="rId22"/>
    <p:sldId id="275" r:id="rId23"/>
    <p:sldId id="279" r:id="rId24"/>
    <p:sldId id="280" r:id="rId25"/>
    <p:sldId id="281" r:id="rId26"/>
    <p:sldId id="277" r:id="rId27"/>
    <p:sldId id="278" r:id="rId28"/>
    <p:sldId id="285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77022-EFBE-4408-9211-DECA31216468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1DE8-47B4-4EAC-B60D-BD278E0B15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483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D1DE8-47B4-4EAC-B60D-BD278E0B15DA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565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2016-03-16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5400" b="1" dirty="0"/>
              <a:t>FORMA CZYNNOŚCI PRAWNYCH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435280" cy="648072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zwykła </a:t>
            </a:r>
            <a:r>
              <a:rPr lang="pl-PL" dirty="0"/>
              <a:t>forma pisemna może być zastrzeżona:</a:t>
            </a:r>
          </a:p>
          <a:p>
            <a:pPr marL="82296" indent="0">
              <a:buNone/>
            </a:pPr>
            <a:r>
              <a:rPr lang="en-US" dirty="0"/>
              <a:t>1) ad </a:t>
            </a:r>
            <a:r>
              <a:rPr lang="en-US" dirty="0" err="1"/>
              <a:t>probationem</a:t>
            </a:r>
            <a:endParaRPr lang="pl-PL" dirty="0"/>
          </a:p>
          <a:p>
            <a:pPr marL="82296" indent="0">
              <a:buNone/>
            </a:pPr>
            <a:r>
              <a:rPr lang="en-US" dirty="0"/>
              <a:t>2) ad </a:t>
            </a:r>
            <a:r>
              <a:rPr lang="en-US" dirty="0" err="1"/>
              <a:t>solemnitatem</a:t>
            </a:r>
            <a:endParaRPr lang="pl-PL" dirty="0"/>
          </a:p>
          <a:p>
            <a:pPr marL="82296" indent="0">
              <a:buNone/>
            </a:pPr>
            <a:r>
              <a:rPr lang="en-US" dirty="0"/>
              <a:t>3) ad </a:t>
            </a:r>
            <a:r>
              <a:rPr lang="en-US" dirty="0" err="1"/>
              <a:t>eventum</a:t>
            </a:r>
            <a:endParaRPr lang="pl-PL" dirty="0"/>
          </a:p>
          <a:p>
            <a:r>
              <a:rPr lang="pl-PL" dirty="0" smtClean="0"/>
              <a:t>reguła </a:t>
            </a:r>
            <a:r>
              <a:rPr lang="pl-PL" dirty="0"/>
              <a:t>interpretacyjna – art. 73 § 1 k.c.:</a:t>
            </a:r>
          </a:p>
          <a:p>
            <a:pPr marL="82296" indent="0">
              <a:buNone/>
            </a:pPr>
            <a:r>
              <a:rPr lang="pl-PL" dirty="0"/>
              <a:t>Jeżeli w przepisie prawnym ustawa zastrzega zwykłą formę pisemną, a nie przewidziano w nim rygoru nieważności albo szczególnego skutku prawnego, należy przyjąć, że forma ta ustalona została jedynie dla celów </a:t>
            </a:r>
            <a:r>
              <a:rPr lang="pl-PL" dirty="0" smtClean="0"/>
              <a:t>dowodowych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 74 § 3 k.c. – przepisów o formie pisemnej dla celów dowodowych nie stosuje się dla czynności prawnych między </a:t>
            </a:r>
            <a:r>
              <a:rPr lang="pl-PL" dirty="0" smtClean="0"/>
              <a:t>przedsiębiorcami</a:t>
            </a:r>
          </a:p>
          <a:p>
            <a:endParaRPr lang="pl-PL" dirty="0" smtClean="0"/>
          </a:p>
          <a:p>
            <a:r>
              <a:rPr lang="pl-PL" dirty="0" smtClean="0"/>
              <a:t>np</a:t>
            </a:r>
            <a:r>
              <a:rPr lang="pl-PL" dirty="0"/>
              <a:t>. art. 88 § 1 k.c., 511 k.c., 590 § 1 zd. 1 k.c., 648 § 1 k.c., 720 § 2 k.c., 860 § 2 , 900 k.c.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4087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pl-PL" sz="2000" b="1" dirty="0" smtClean="0"/>
              <a:t>ustawa </a:t>
            </a:r>
            <a:r>
              <a:rPr lang="pl-PL" sz="2000" b="1" dirty="0"/>
              <a:t>z dnia 10 lipca 2015 r</a:t>
            </a:r>
            <a:r>
              <a:rPr lang="pl-PL" sz="2000" b="1" dirty="0" smtClean="0"/>
              <a:t>.:</a:t>
            </a:r>
          </a:p>
          <a:p>
            <a:pPr marL="82296" indent="0">
              <a:buNone/>
            </a:pPr>
            <a:endParaRPr lang="pl-PL" sz="2000" b="1" dirty="0"/>
          </a:p>
          <a:p>
            <a:r>
              <a:rPr lang="pl-PL" sz="2000" dirty="0" smtClean="0"/>
              <a:t>art. 73 § 1 k.c.: „ </a:t>
            </a:r>
            <a:r>
              <a:rPr lang="pl-PL" sz="2000" dirty="0"/>
              <a:t>Jeżeli ustawa zastrzega dla czynności prawnej formę pisemną, dokumentową albo elektroniczną, czynność dokonana bez zachowania zastrzeżonej formy jest nieważna tylko wtedy, gdy ustawa przewiduje rygor </a:t>
            </a:r>
            <a:r>
              <a:rPr lang="pl-PL" sz="2000" dirty="0" smtClean="0"/>
              <a:t>nieważności”. </a:t>
            </a:r>
          </a:p>
          <a:p>
            <a:r>
              <a:rPr lang="pl-PL" sz="2000" dirty="0" smtClean="0"/>
              <a:t>art. 74 § 1 k.c.: „Zastrzeżenie </a:t>
            </a:r>
            <a:r>
              <a:rPr lang="pl-PL" sz="2000" dirty="0"/>
              <a:t>formy pisemnej, dokumentowej albo elektronicznej bez rygoru nieważności ma ten skutek, że w razie niezachowania zastrzeżonej formy nie jest w sporze dopuszczalny dowód z zeznań świadków lub z przesłuchania stron na fakt dokonania czynności. Przepisu tego nie stosuje się, gdy zachowanie formy pisemnej, dokumentowej albo elektronicznej jest zastrzeżone jedynie dla wywołania określonych skutków czynności prawnej. </a:t>
            </a:r>
            <a:endParaRPr lang="pl-PL" sz="2000" dirty="0" smtClean="0"/>
          </a:p>
          <a:p>
            <a:r>
              <a:rPr lang="pl-PL" sz="2000" dirty="0" smtClean="0"/>
              <a:t>§ 4. </a:t>
            </a:r>
            <a:r>
              <a:rPr lang="pl-PL" sz="2000" dirty="0"/>
              <a:t>Przepisów o skutkach niezachowania formy pisemnej, dokumentowej albo elektronicznej przewidzianej dla celów dowodowych nie stosuje się do czynności prawnych w stosunkach między </a:t>
            </a:r>
            <a:r>
              <a:rPr lang="pl-PL" sz="2000" dirty="0" smtClean="0"/>
              <a:t>przedsiębiorcami”.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xmlns="" val="19926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332656"/>
            <a:ext cx="7931224" cy="633670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000" b="1" dirty="0"/>
              <a:t>ZWYKŁA FORMA PISEMNA POD RYGOREM NIEWAŻNOŚCI</a:t>
            </a:r>
            <a:endParaRPr lang="pl-PL" sz="2000" dirty="0"/>
          </a:p>
          <a:p>
            <a:r>
              <a:rPr lang="pl-PL" sz="2000" dirty="0" smtClean="0"/>
              <a:t>zachowanie </a:t>
            </a:r>
            <a:r>
              <a:rPr lang="pl-PL" sz="2000" dirty="0"/>
              <a:t>formy ad solemnitatem stanowi konieczną przesłankę ważnego złożenia oświadczenia woli. Jej niedochowanie powoduje bezwzględną nieważność czynności prawnej (art. 73 § 1 k.c</a:t>
            </a:r>
            <a:r>
              <a:rPr lang="pl-PL" sz="2000" dirty="0" smtClean="0"/>
              <a:t>.)</a:t>
            </a:r>
          </a:p>
          <a:p>
            <a:endParaRPr lang="pl-PL" sz="2000" dirty="0"/>
          </a:p>
          <a:p>
            <a:r>
              <a:rPr lang="pl-PL" sz="2000" dirty="0" smtClean="0"/>
              <a:t>jeżeli </a:t>
            </a:r>
            <a:r>
              <a:rPr lang="pl-PL" sz="2000" dirty="0"/>
              <a:t>wymóg zachowania formy wynika z ustawy, to formą pod rygorem nieważności </a:t>
            </a:r>
            <a:r>
              <a:rPr lang="pl-PL" sz="2000" dirty="0" smtClean="0"/>
              <a:t>jest:</a:t>
            </a:r>
          </a:p>
          <a:p>
            <a:pPr marL="82296" indent="0">
              <a:buNone/>
            </a:pPr>
            <a:r>
              <a:rPr lang="pl-PL" sz="2000" dirty="0" smtClean="0"/>
              <a:t>1) zwykła forma pisemna tylko wtedy, gdy ustawa przewiduje wprost rygor nieważności w razie jej niezachowania (art.73 § 1 k.c.)</a:t>
            </a:r>
          </a:p>
          <a:p>
            <a:pPr marL="82296" indent="0">
              <a:buNone/>
            </a:pPr>
            <a:r>
              <a:rPr lang="pl-PL" sz="2000" dirty="0" smtClean="0"/>
              <a:t>2</a:t>
            </a:r>
            <a:r>
              <a:rPr lang="pl-PL" sz="2000" dirty="0"/>
              <a:t>) inna forma szczególna, chyba że została zastrzeżona dla wywołania określonych skutków prawnych (art.73 § 2 k.c</a:t>
            </a:r>
            <a:r>
              <a:rPr lang="pl-PL" sz="2000" dirty="0" smtClean="0"/>
              <a:t>.)</a:t>
            </a:r>
          </a:p>
          <a:p>
            <a:pPr marL="82296" indent="0">
              <a:buNone/>
            </a:pPr>
            <a:endParaRPr lang="pl-PL" sz="2000" dirty="0"/>
          </a:p>
          <a:p>
            <a:pPr marL="82296" indent="0">
              <a:buNone/>
            </a:pPr>
            <a:r>
              <a:rPr lang="pl-PL" sz="2000" b="1" dirty="0"/>
              <a:t>ustawa z dnia 10 lipca 2015 r.:</a:t>
            </a:r>
          </a:p>
          <a:p>
            <a:pPr marL="82296" indent="0">
              <a:buNone/>
            </a:pPr>
            <a:r>
              <a:rPr lang="pl-PL" sz="2000" dirty="0" smtClean="0"/>
              <a:t>art. 73 </a:t>
            </a:r>
            <a:r>
              <a:rPr lang="pl-PL" sz="2000" dirty="0"/>
              <a:t>§ </a:t>
            </a:r>
            <a:r>
              <a:rPr lang="pl-PL" sz="2000" dirty="0" smtClean="0"/>
              <a:t>1 k.c.: „ </a:t>
            </a:r>
            <a:r>
              <a:rPr lang="pl-PL" sz="2000" dirty="0"/>
              <a:t>Jeżeli ustawa zastrzega dla czynności prawnej formę pisemną, dokumentową albo elektroniczną, czynność dokonana bez zachowania zastrzeżonej formy jest nieważna tylko wtedy, gdy ustawa przewiduje rygor </a:t>
            </a:r>
            <a:r>
              <a:rPr lang="pl-PL" sz="2000" dirty="0" smtClean="0"/>
              <a:t>nieważności”.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podobnie</a:t>
            </a:r>
            <a:r>
              <a:rPr lang="pl-PL" sz="2000" dirty="0"/>
              <a:t>, gdy forma wynika z umowy - art. 76 k.c.:</a:t>
            </a:r>
          </a:p>
          <a:p>
            <a:pPr marL="82296" indent="0">
              <a:buNone/>
            </a:pPr>
            <a:r>
              <a:rPr lang="pl-PL" sz="2000" dirty="0"/>
              <a:t>„Jeżeli strony zastrzegły w umowie, że określona czynność prawna między nimi powinna być dokonana w szczególnej formie, czynność ta dochodzi do skutku tylko przy zachowaniu zastrzeżonej formy. Jednakże gdy strony zastrzegły dokonanie czynności w formie pisemnej, nie określając skutków niezachowania tej formy, poczytuje się w razie wątpliwości, że była ona zastrzeżona wyłącznie dla celów dowodowych</a:t>
            </a:r>
            <a:r>
              <a:rPr lang="pl-PL" sz="2000" dirty="0" smtClean="0"/>
              <a:t>”.</a:t>
            </a:r>
          </a:p>
          <a:p>
            <a:pPr marL="82296" indent="0">
              <a:buNone/>
            </a:pPr>
            <a:endParaRPr lang="pl-PL" sz="2000" dirty="0" smtClean="0"/>
          </a:p>
          <a:p>
            <a:endParaRPr lang="pl-PL" sz="2000" dirty="0" smtClean="0"/>
          </a:p>
          <a:p>
            <a:r>
              <a:rPr lang="pl-PL" sz="2000" b="1" dirty="0"/>
              <a:t>ustawa z dnia 10 lipca 2015 r</a:t>
            </a:r>
            <a:r>
              <a:rPr lang="pl-PL" sz="2000" b="1" dirty="0" smtClean="0"/>
              <a:t>.:</a:t>
            </a:r>
            <a:endParaRPr lang="pl-PL" sz="2000" dirty="0"/>
          </a:p>
          <a:p>
            <a:pPr marL="82296" indent="0">
              <a:buNone/>
            </a:pPr>
            <a:r>
              <a:rPr lang="pl-PL" sz="2000" dirty="0"/>
              <a:t>a</a:t>
            </a:r>
            <a:r>
              <a:rPr lang="pl-PL" sz="2000" dirty="0" smtClean="0"/>
              <a:t>rt</a:t>
            </a:r>
            <a:r>
              <a:rPr lang="pl-PL" sz="2000" dirty="0"/>
              <a:t>. </a:t>
            </a:r>
            <a:r>
              <a:rPr lang="pl-PL" sz="2000" dirty="0" smtClean="0"/>
              <a:t>76 k.c.: „Jeżeli </a:t>
            </a:r>
            <a:r>
              <a:rPr lang="pl-PL" sz="2000" dirty="0"/>
              <a:t>strony zastrzegły w umowie, że określona czynność prawna między nimi ma być dokonana w szczególnej formie, czynność ta dochodzi do skutku tylko przy zachowaniu zastrzeżonej formy. Jednakże gdy strony zastrzegły dokonanie czynności w formie pisemnej, dokumentowej albo elektronicznej, nie określając skutków niezachowania tej formy, w razie wątpliwości poczytuje się, że była ona zastrzeżona wyłącznie dla celów </a:t>
            </a:r>
            <a:r>
              <a:rPr lang="pl-PL" sz="2000" dirty="0" smtClean="0"/>
              <a:t>dowodowych”. 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76672"/>
            <a:ext cx="7571184" cy="564949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ZWYKŁA FORMA PISEMNA DLA WYWOŁANIA OKREŚLONYCH SKUTKÓW </a:t>
            </a:r>
            <a:r>
              <a:rPr lang="pl-PL" b="1" dirty="0" smtClean="0"/>
              <a:t>PRAWNYCH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rygor </a:t>
            </a:r>
            <a:r>
              <a:rPr lang="pl-PL" dirty="0"/>
              <a:t>ad eventum jest pojęciem zbiorczym, obejmuje różne sankcje wyznaczone poszczególnymi </a:t>
            </a:r>
            <a:r>
              <a:rPr lang="pl-PL" dirty="0" smtClean="0"/>
              <a:t>przepisami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/>
              <a:t>np. </a:t>
            </a:r>
            <a:r>
              <a:rPr lang="pl-PL" dirty="0" smtClean="0"/>
              <a:t> art</a:t>
            </a:r>
            <a:r>
              <a:rPr lang="pl-PL" dirty="0"/>
              <a:t>. 586 § 1 k.c., art. 660 k.c.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33670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pl-PL" b="1" dirty="0"/>
              <a:t>KWALIFIKOWANE FORMY PISEMNE</a:t>
            </a:r>
            <a:endParaRPr lang="pl-PL" dirty="0"/>
          </a:p>
          <a:p>
            <a:r>
              <a:rPr lang="pl-PL" dirty="0" smtClean="0"/>
              <a:t>do </a:t>
            </a:r>
            <a:r>
              <a:rPr lang="pl-PL" dirty="0"/>
              <a:t>jej zachowania nie wystarcza złożenie własnoręcznego podpisu na dokumencie obejmującym treść oświadczenia woli (art. 78 k.c.), konieczne jest ponadto spełnienie dodatkowych </a:t>
            </a:r>
            <a:r>
              <a:rPr lang="pl-PL" dirty="0" smtClean="0"/>
              <a:t>wymogów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1</a:t>
            </a:r>
            <a:r>
              <a:rPr lang="pl-PL" dirty="0"/>
              <a:t>) forma pisemna z urzędowym poświadczeniem daty = z datą pewną</a:t>
            </a:r>
          </a:p>
          <a:p>
            <a:pPr marL="82296" indent="0">
              <a:buNone/>
            </a:pPr>
            <a:r>
              <a:rPr lang="pl-PL" dirty="0" smtClean="0"/>
              <a:t>2</a:t>
            </a:r>
            <a:r>
              <a:rPr lang="pl-PL" dirty="0"/>
              <a:t>) forma pisemna z urzędowym poświadczeniem podpisu</a:t>
            </a:r>
          </a:p>
          <a:p>
            <a:pPr marL="82296" lvl="0" indent="0">
              <a:buNone/>
            </a:pPr>
            <a:r>
              <a:rPr lang="pl-PL" dirty="0" smtClean="0"/>
              <a:t>3) forma </a:t>
            </a:r>
            <a:r>
              <a:rPr lang="pl-PL" dirty="0"/>
              <a:t>aktu notarialnego</a:t>
            </a:r>
          </a:p>
        </p:txBody>
      </p:sp>
    </p:spTree>
    <p:extLst>
      <p:ext uri="{BB962C8B-B14F-4D97-AF65-F5344CB8AC3E}">
        <p14:creationId xmlns:p14="http://schemas.microsoft.com/office/powerpoint/2010/main" xmlns="" val="19379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1340768"/>
            <a:ext cx="7715200" cy="4320480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zasada </a:t>
            </a:r>
            <a:r>
              <a:rPr lang="pl-PL" dirty="0"/>
              <a:t>zastępowalności form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orzeczenia </a:t>
            </a:r>
            <a:r>
              <a:rPr lang="pl-PL" dirty="0"/>
              <a:t>sądowe zastępują wszelkie formy przewidziane dla oświadczeń </a:t>
            </a:r>
            <a:r>
              <a:rPr lang="pl-PL" dirty="0" smtClean="0"/>
              <a:t>woli</a:t>
            </a:r>
          </a:p>
          <a:p>
            <a:endParaRPr lang="pl-PL" dirty="0"/>
          </a:p>
          <a:p>
            <a:r>
              <a:rPr lang="pl-PL" dirty="0" smtClean="0"/>
              <a:t>formy </a:t>
            </a:r>
            <a:r>
              <a:rPr lang="pl-PL" dirty="0"/>
              <a:t>kwalifikowane mogą być zastrzeżone tylko ad solemnitatem albo ad eventum</a:t>
            </a:r>
          </a:p>
        </p:txBody>
      </p:sp>
    </p:spTree>
    <p:extLst>
      <p:ext uri="{BB962C8B-B14F-4D97-AF65-F5344CB8AC3E}">
        <p14:creationId xmlns:p14="http://schemas.microsoft.com/office/powerpoint/2010/main" xmlns="" val="22259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480720"/>
          </a:xfrm>
        </p:spPr>
        <p:txBody>
          <a:bodyPr>
            <a:normAutofit fontScale="47500" lnSpcReduction="20000"/>
          </a:bodyPr>
          <a:lstStyle/>
          <a:p>
            <a:pPr marL="82296" indent="0">
              <a:buNone/>
            </a:pPr>
            <a:r>
              <a:rPr lang="pl-PL" b="1" dirty="0"/>
              <a:t>FORMA PISEMNA Z URZĘDOWYM POŚWIADCZENIEM DATY (</a:t>
            </a:r>
            <a:r>
              <a:rPr lang="pl-PL" b="1" dirty="0" smtClean="0"/>
              <a:t>DATA PEWNA)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81 k.c. – 2 rodzaje:</a:t>
            </a:r>
          </a:p>
          <a:p>
            <a:pPr marL="82296" indent="0">
              <a:buNone/>
            </a:pPr>
            <a:r>
              <a:rPr lang="pl-PL" dirty="0"/>
              <a:t>1) § 1 – pisemna forma </a:t>
            </a:r>
            <a:r>
              <a:rPr lang="pl-PL" dirty="0" smtClean="0"/>
              <a:t>czynności </a:t>
            </a:r>
            <a:r>
              <a:rPr lang="pl-PL" dirty="0"/>
              <a:t>prawnej zostaje uzupełniona urzędowym poświadczeniem daty jej dokonania, np. przez notariusza</a:t>
            </a:r>
          </a:p>
          <a:p>
            <a:pPr marL="82296" indent="0">
              <a:buNone/>
            </a:pPr>
            <a:r>
              <a:rPr lang="pl-PL" dirty="0"/>
              <a:t>2) § 2 i 3 – wskazują one nie na datę dokonania czynności prawnej, ale na datę, w której już istniał dokument obejmujący czynność prawną, która została dokonana wcześniej:</a:t>
            </a:r>
          </a:p>
          <a:p>
            <a:pPr marL="82296" indent="0">
              <a:buNone/>
            </a:pPr>
            <a:r>
              <a:rPr lang="pl-PL" dirty="0"/>
              <a:t>a) stwierdzenie dokonania czynności prawnej w jakimkolwiek dokumencie urzędowym – data pewna od daty tego dokumentu</a:t>
            </a:r>
          </a:p>
          <a:p>
            <a:pPr marL="82296" indent="0">
              <a:buNone/>
            </a:pPr>
            <a:r>
              <a:rPr lang="pl-PL" dirty="0"/>
              <a:t>b) umieszczenie na dokumencie obejmującym czynność prawną jakiejkolwiek wzmianki przez organ państwowy, organ jednostki samorządu terytorialnego </a:t>
            </a:r>
            <a:r>
              <a:rPr lang="pl-PL" dirty="0" smtClean="0"/>
              <a:t>albo notariusza </a:t>
            </a:r>
            <a:r>
              <a:rPr lang="pl-PL" dirty="0"/>
              <a:t>– data pewna od daty tej wzmianki</a:t>
            </a:r>
          </a:p>
          <a:p>
            <a:pPr marL="82296" indent="0">
              <a:buNone/>
            </a:pPr>
            <a:r>
              <a:rPr lang="pl-PL" dirty="0" smtClean="0"/>
              <a:t>c) śmierć </a:t>
            </a:r>
            <a:r>
              <a:rPr lang="pl-PL" dirty="0"/>
              <a:t>jednej z osób podpisanych na dokumencie obejmującym treść czynności prawnej – data pewna od daty śmierci osoby, która dokument </a:t>
            </a:r>
            <a:r>
              <a:rPr lang="pl-PL" dirty="0" smtClean="0"/>
              <a:t>podpisała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ustawa z dnia 10 lipca 2015 r.:</a:t>
            </a:r>
          </a:p>
          <a:p>
            <a:r>
              <a:rPr lang="pl-PL" dirty="0"/>
              <a:t>art. 81 § 2 pkt 3 k.c.: Czynność prawna ma datę pewną w razie znakowania czasem dokumentu w postaci elektronicznej – od daty znakowania czasem” 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data </a:t>
            </a:r>
            <a:r>
              <a:rPr lang="pl-PL" dirty="0"/>
              <a:t>pewna może być zastrzeżona ad solemnitatem (art. 329 k.c.)  lub ad eventum (art. 590 § 1 k.c.)</a:t>
            </a:r>
          </a:p>
        </p:txBody>
      </p:sp>
    </p:spTree>
    <p:extLst>
      <p:ext uri="{BB962C8B-B14F-4D97-AF65-F5344CB8AC3E}">
        <p14:creationId xmlns:p14="http://schemas.microsoft.com/office/powerpoint/2010/main" xmlns="" val="25482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pl-PL" b="1" dirty="0"/>
              <a:t>FORMA PISEMNA Z URZĘDOWYM POŚWIADCZENIEM </a:t>
            </a:r>
            <a:r>
              <a:rPr lang="pl-PL" b="1" dirty="0" smtClean="0"/>
              <a:t>PODPISU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notariusz </a:t>
            </a:r>
            <a:r>
              <a:rPr lang="pl-PL" dirty="0"/>
              <a:t>zamieszcza na dokumencie obejmującym treść oświadczenia woli strony i przez nią podpisanym klauzulę stwierdzającą wlasnoręczność podpisu złożonego przez wskazaną w tej klauzuli </a:t>
            </a:r>
            <a:r>
              <a:rPr lang="pl-PL" dirty="0" smtClean="0"/>
              <a:t>osobę</a:t>
            </a:r>
          </a:p>
          <a:p>
            <a:pPr>
              <a:buNone/>
            </a:pPr>
            <a:r>
              <a:rPr lang="pl-PL" dirty="0" smtClean="0"/>
              <a:t>   (art</a:t>
            </a:r>
            <a:r>
              <a:rPr lang="pl-PL" dirty="0"/>
              <a:t>. 96 pkt 1 PrNot)</a:t>
            </a:r>
          </a:p>
          <a:p>
            <a:r>
              <a:rPr lang="pl-PL" dirty="0" smtClean="0"/>
              <a:t>Minister </a:t>
            </a:r>
            <a:r>
              <a:rPr lang="pl-PL" dirty="0"/>
              <a:t>Sprawiedliwości </a:t>
            </a:r>
            <a:r>
              <a:rPr lang="pl-PL" dirty="0" smtClean="0"/>
              <a:t>może, w drodze rozporządzenia, </a:t>
            </a:r>
            <a:r>
              <a:rPr lang="pl-PL" dirty="0"/>
              <a:t>upoważnić organy samorządu terytorialnego i banki mające siedzibę w miejscowościach, w ktorych nie ma kancelarii notarialnej do sporządzania niektórych poświadczeń dokonywanych przez notariusza (art. 101 PrNot)</a:t>
            </a:r>
          </a:p>
          <a:p>
            <a:r>
              <a:rPr lang="pl-PL" dirty="0" smtClean="0"/>
              <a:t>może </a:t>
            </a:r>
            <a:r>
              <a:rPr lang="pl-PL" dirty="0"/>
              <a:t>być zastrzeżona ad solemnitatem (np. art. 75¹ § 1 k.c., art. 1018 § 3 k.c., art. 180 </a:t>
            </a:r>
            <a:r>
              <a:rPr lang="pl-PL" dirty="0" err="1"/>
              <a:t>k.s.h</a:t>
            </a:r>
            <a:r>
              <a:rPr lang="pl-PL" dirty="0" smtClean="0"/>
              <a:t>.) albo </a:t>
            </a:r>
            <a:r>
              <a:rPr lang="pl-PL" dirty="0"/>
              <a:t>ad eventum</a:t>
            </a:r>
          </a:p>
        </p:txBody>
      </p:sp>
    </p:spTree>
    <p:extLst>
      <p:ext uri="{BB962C8B-B14F-4D97-AF65-F5344CB8AC3E}">
        <p14:creationId xmlns:p14="http://schemas.microsoft.com/office/powerpoint/2010/main" xmlns="" val="31182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88640"/>
            <a:ext cx="8136904" cy="6480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 smtClean="0"/>
              <a:t>FORMA AKTU </a:t>
            </a:r>
            <a:r>
              <a:rPr lang="pl-PL" b="1" dirty="0"/>
              <a:t>NOTARIALNEGO</a:t>
            </a:r>
            <a:endParaRPr lang="pl-PL" dirty="0"/>
          </a:p>
          <a:p>
            <a:r>
              <a:rPr lang="pl-PL" dirty="0" smtClean="0"/>
              <a:t>uregulowana </a:t>
            </a:r>
            <a:r>
              <a:rPr lang="pl-PL" dirty="0"/>
              <a:t>w ustawie z dnia 14 lutego </a:t>
            </a:r>
            <a:r>
              <a:rPr lang="pl-PL" dirty="0" smtClean="0"/>
              <a:t>1991r. Prawo </a:t>
            </a:r>
            <a:r>
              <a:rPr lang="pl-PL" dirty="0"/>
              <a:t>o </a:t>
            </a:r>
            <a:r>
              <a:rPr lang="pl-PL" dirty="0" smtClean="0"/>
              <a:t>notariacie</a:t>
            </a:r>
          </a:p>
          <a:p>
            <a:pPr>
              <a:buNone/>
            </a:pPr>
            <a:r>
              <a:rPr lang="pl-PL" dirty="0" smtClean="0"/>
              <a:t>   (</a:t>
            </a:r>
            <a:r>
              <a:rPr lang="pl-PL" dirty="0" err="1" smtClean="0"/>
              <a:t>t.j</a:t>
            </a:r>
            <a:r>
              <a:rPr lang="pl-PL" dirty="0"/>
              <a:t>. Dz. U. z 2014 r., poz. </a:t>
            </a:r>
            <a:r>
              <a:rPr lang="pl-PL" dirty="0" smtClean="0"/>
              <a:t>164 z </a:t>
            </a:r>
            <a:r>
              <a:rPr lang="pl-PL" dirty="0" err="1" smtClean="0"/>
              <a:t>późn</a:t>
            </a:r>
            <a:r>
              <a:rPr lang="pl-PL" dirty="0" smtClean="0"/>
              <a:t>. zm.)</a:t>
            </a:r>
            <a:endParaRPr lang="pl-PL" dirty="0"/>
          </a:p>
          <a:p>
            <a:r>
              <a:rPr lang="pl-PL" dirty="0" smtClean="0"/>
              <a:t>akt </a:t>
            </a:r>
            <a:r>
              <a:rPr lang="pl-PL" dirty="0"/>
              <a:t>notarialny jest dokumentem urzędowym (art. 2 § 2 PrNot)</a:t>
            </a:r>
          </a:p>
          <a:p>
            <a:r>
              <a:rPr lang="pl-PL" dirty="0" smtClean="0"/>
              <a:t>domniemanie </a:t>
            </a:r>
            <a:r>
              <a:rPr lang="pl-PL" dirty="0"/>
              <a:t>prawdziwości </a:t>
            </a:r>
          </a:p>
          <a:p>
            <a:pPr marL="82296" indent="0">
              <a:buNone/>
            </a:pPr>
            <a:r>
              <a:rPr lang="pl-PL" dirty="0"/>
              <a:t>np. art. 158 k.c., 236 § 3 k.c., art. 237 k.c., art. 245 k.c, art. 890 § 1 k.c., art. 1037 § 2 k.c., art. 1048 k.c., art. 1050 k.c. </a:t>
            </a:r>
          </a:p>
          <a:p>
            <a:pPr marL="82296" indent="0">
              <a:buNone/>
            </a:pP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0196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2736"/>
            <a:ext cx="7498080" cy="4800600"/>
          </a:xfrm>
        </p:spPr>
        <p:txBody>
          <a:bodyPr/>
          <a:lstStyle/>
          <a:p>
            <a:r>
              <a:rPr lang="pl-PL" dirty="0" smtClean="0"/>
              <a:t>sposób </a:t>
            </a:r>
            <a:r>
              <a:rPr lang="pl-PL" dirty="0"/>
              <a:t>wyrażenia oświadczenia woli </a:t>
            </a:r>
          </a:p>
          <a:p>
            <a:r>
              <a:rPr lang="pl-PL" dirty="0" smtClean="0"/>
              <a:t>art</a:t>
            </a:r>
            <a:r>
              <a:rPr lang="pl-PL" dirty="0"/>
              <a:t>. 60 k.c. – oświadczenie woli musi zostać ujawnione na zewnątrz; sposób tego ujawnienia jest co do zasady dowolny </a:t>
            </a:r>
          </a:p>
          <a:p>
            <a:r>
              <a:rPr lang="pl-PL" dirty="0" smtClean="0"/>
              <a:t>oświadczenie </a:t>
            </a:r>
            <a:r>
              <a:rPr lang="pl-PL" dirty="0"/>
              <a:t>woli można złożyć wyraźnie i w sposób dorozumiany (per facta concludentia)</a:t>
            </a:r>
          </a:p>
          <a:p>
            <a:r>
              <a:rPr lang="pl-PL" dirty="0"/>
              <a:t> </a:t>
            </a:r>
            <a:r>
              <a:rPr lang="pl-PL" dirty="0" smtClean="0"/>
              <a:t>zasada </a:t>
            </a:r>
            <a:r>
              <a:rPr lang="pl-PL" dirty="0"/>
              <a:t>swobody formy</a:t>
            </a:r>
          </a:p>
        </p:txBody>
      </p:sp>
    </p:spTree>
    <p:extLst>
      <p:ext uri="{BB962C8B-B14F-4D97-AF65-F5344CB8AC3E}">
        <p14:creationId xmlns:p14="http://schemas.microsoft.com/office/powerpoint/2010/main" xmlns="" val="451999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8640"/>
            <a:ext cx="8424936" cy="6552728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pl-PL" b="1" dirty="0"/>
              <a:t>FORMA </a:t>
            </a:r>
            <a:r>
              <a:rPr lang="pl-PL" b="1" dirty="0" smtClean="0"/>
              <a:t>ELEKTRONICZNA</a:t>
            </a:r>
          </a:p>
          <a:p>
            <a:endParaRPr lang="pl-PL" dirty="0"/>
          </a:p>
          <a:p>
            <a:r>
              <a:rPr lang="pl-PL" dirty="0" smtClean="0"/>
              <a:t>oświadczenie </a:t>
            </a:r>
            <a:r>
              <a:rPr lang="pl-PL" dirty="0"/>
              <a:t>woli w postaci elektronicznej – między komputerami, przy użyciu właściwych programów</a:t>
            </a:r>
          </a:p>
          <a:p>
            <a:r>
              <a:rPr lang="pl-PL" dirty="0" smtClean="0"/>
              <a:t>nie </a:t>
            </a:r>
            <a:r>
              <a:rPr lang="pl-PL" dirty="0"/>
              <a:t>odpowiada żadnej z w/w form, nawet zwykłej formie pisemnej </a:t>
            </a:r>
          </a:p>
          <a:p>
            <a:r>
              <a:rPr lang="pl-PL" dirty="0" smtClean="0"/>
              <a:t>ustawodawca </a:t>
            </a:r>
            <a:r>
              <a:rPr lang="pl-PL" dirty="0"/>
              <a:t>dopuszcza złożenie </a:t>
            </a:r>
            <a:r>
              <a:rPr lang="pl-PL" dirty="0" smtClean="0"/>
              <a:t>oświadczenie </a:t>
            </a:r>
            <a:r>
              <a:rPr lang="pl-PL" dirty="0"/>
              <a:t>woli w postaci elektronicznej, ale nie zdefiniował tej formy; wiele różnych </a:t>
            </a:r>
            <a:r>
              <a:rPr lang="pl-PL" dirty="0" smtClean="0"/>
              <a:t>sposobów: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 sms</a:t>
            </a:r>
            <a:r>
              <a:rPr lang="pl-PL" dirty="0"/>
              <a:t>, e-mail, </a:t>
            </a:r>
            <a:r>
              <a:rPr lang="pl-PL" dirty="0" smtClean="0"/>
              <a:t>bezpieczny </a:t>
            </a:r>
            <a:r>
              <a:rPr lang="pl-PL" smtClean="0"/>
              <a:t>podpis elektroniczny</a:t>
            </a:r>
            <a:endParaRPr lang="pl-PL" dirty="0" smtClean="0"/>
          </a:p>
          <a:p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KWALIFIKOWANA FORMA ELEKTRONICZNA:</a:t>
            </a:r>
            <a:endParaRPr lang="pl-PL" b="1" dirty="0"/>
          </a:p>
          <a:p>
            <a:r>
              <a:rPr lang="pl-PL" dirty="0" smtClean="0"/>
              <a:t>art</a:t>
            </a:r>
            <a:r>
              <a:rPr lang="pl-PL" dirty="0"/>
              <a:t>. 78 § 2 k.c.: „Oświadczenie woli złożone w postaci elektronicznej opatrzone bezpiecznym podpisem elektronicznym weryfikowanym przy pomocy ważnego kwalifikowanego certyfikatu jest równoważne z oświadczeniem woli złożonym w formie pisemnej</a:t>
            </a:r>
            <a:r>
              <a:rPr lang="pl-PL" dirty="0" smtClean="0"/>
              <a:t>”.</a:t>
            </a:r>
          </a:p>
          <a:p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 ust. 2 PodpElektrU: „Znakowanie czasem przez kwalifikowany podmiot świadczący usługi certyfikacyjne wywołuje w szczególności skutki prawne daty pewnej w rozumieniu przepisów Kodeksu cywilnego</a:t>
            </a:r>
            <a:r>
              <a:rPr lang="pl-PL" dirty="0" smtClean="0"/>
              <a:t>”.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b="1" dirty="0"/>
              <a:t>ustawa z dnia 10 lipca 2015 r</a:t>
            </a:r>
            <a:r>
              <a:rPr lang="pl-PL" b="1" dirty="0" smtClean="0"/>
              <a:t>.:</a:t>
            </a:r>
          </a:p>
          <a:p>
            <a:pPr marL="82296" indent="0"/>
            <a:r>
              <a:rPr lang="pl-PL" b="1" dirty="0" smtClean="0"/>
              <a:t> </a:t>
            </a:r>
            <a:r>
              <a:rPr lang="pl-PL" dirty="0" smtClean="0"/>
              <a:t>uchylenie art. 78 § 2 k.c.: </a:t>
            </a:r>
            <a:endParaRPr lang="pl-PL" b="1" dirty="0" smtClean="0"/>
          </a:p>
          <a:p>
            <a:r>
              <a:rPr lang="pl-PL" dirty="0"/>
              <a:t>a</a:t>
            </a:r>
            <a:r>
              <a:rPr lang="pl-PL" dirty="0" smtClean="0"/>
              <a:t>rt</a:t>
            </a:r>
            <a:r>
              <a:rPr lang="pl-PL" dirty="0"/>
              <a:t>. </a:t>
            </a:r>
            <a:r>
              <a:rPr lang="pl-PL" dirty="0" smtClean="0"/>
              <a:t>81 § 2 pkt 3 k.c.: Czynność </a:t>
            </a:r>
            <a:r>
              <a:rPr lang="pl-PL" dirty="0"/>
              <a:t>prawna ma datę </a:t>
            </a:r>
            <a:r>
              <a:rPr lang="pl-PL" dirty="0" smtClean="0"/>
              <a:t>pewną w </a:t>
            </a:r>
            <a:r>
              <a:rPr lang="pl-PL" dirty="0"/>
              <a:t>razie znakowania czasem dokumentu w postaci elektronicznej – od daty znakowania </a:t>
            </a:r>
            <a:r>
              <a:rPr lang="pl-PL" dirty="0" smtClean="0"/>
              <a:t>czasem”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367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04664"/>
            <a:ext cx="7498080" cy="577172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400" b="1" dirty="0"/>
              <a:t>ustawa z dnia 10 lipca 2015 r</a:t>
            </a:r>
            <a:r>
              <a:rPr lang="pl-PL" sz="2400" b="1" dirty="0" smtClean="0"/>
              <a:t>.:</a:t>
            </a:r>
          </a:p>
          <a:p>
            <a:pPr marL="82296" indent="0">
              <a:buNone/>
            </a:pPr>
            <a:endParaRPr lang="pl-PL" sz="2400" b="1" dirty="0"/>
          </a:p>
          <a:p>
            <a:r>
              <a:rPr lang="pl-PL" sz="2400" dirty="0" smtClean="0"/>
              <a:t>Art</a:t>
            </a:r>
            <a:r>
              <a:rPr lang="pl-PL" sz="2400" dirty="0"/>
              <a:t>. </a:t>
            </a:r>
            <a:r>
              <a:rPr lang="pl-PL" sz="2400" dirty="0" smtClean="0"/>
              <a:t>78¹ § 1 k.c.: „Do </a:t>
            </a:r>
            <a:r>
              <a:rPr lang="pl-PL" sz="2400" dirty="0"/>
              <a:t>zachowania elektronicznej formy czynności prawnej wystarcza złożenie oświadczenia woli w postaci elektronicznej i opatrzenie go bezpiecznym podpisem elektronicznym weryfikowanym przy pomocy ważnego kwalifikowanego certyfikatu. </a:t>
            </a:r>
          </a:p>
          <a:p>
            <a:r>
              <a:rPr lang="pl-PL" sz="2400" dirty="0"/>
              <a:t>§ 2. Oświadczenie woli złożone w formie elektronicznej jest równoważne z oświadczeniem woli złożonym w formie pisemnej, chyba że ustawa lub czynność prawna zastrzega </a:t>
            </a:r>
            <a:r>
              <a:rPr lang="pl-PL" sz="2400" dirty="0" smtClean="0"/>
              <a:t>inaczej”.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579573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59735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przepisy </a:t>
            </a:r>
            <a:r>
              <a:rPr lang="pl-PL" dirty="0"/>
              <a:t>szczególne </a:t>
            </a:r>
            <a:r>
              <a:rPr lang="pl-PL"/>
              <a:t>mogą </a:t>
            </a:r>
            <a:r>
              <a:rPr lang="pl-PL" smtClean="0"/>
              <a:t>przyznawać </a:t>
            </a:r>
            <a:r>
              <a:rPr lang="pl-PL" dirty="0"/>
              <a:t>walor równoważny zwykłej formie pisemnej elektronicznym </a:t>
            </a:r>
            <a:r>
              <a:rPr lang="pl-PL" dirty="0" smtClean="0"/>
              <a:t>postaciom oświadczenia woli spełniającym </a:t>
            </a:r>
            <a:r>
              <a:rPr lang="pl-PL" dirty="0"/>
              <a:t>inne </a:t>
            </a:r>
            <a:r>
              <a:rPr lang="pl-PL" dirty="0" smtClean="0"/>
              <a:t>wymagania, </a:t>
            </a:r>
            <a:r>
              <a:rPr lang="pl-PL" dirty="0"/>
              <a:t>niż te z art. 78 § 2 k.c</a:t>
            </a:r>
            <a:r>
              <a:rPr lang="pl-PL" dirty="0" smtClean="0"/>
              <a:t>.: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np. art. 7 PrBank: </a:t>
            </a:r>
          </a:p>
          <a:p>
            <a:pPr marL="82296" indent="0">
              <a:buNone/>
            </a:pPr>
            <a:r>
              <a:rPr lang="pl-PL" dirty="0" smtClean="0"/>
              <a:t>„ust. 1. Oświadczenia woli związane z dokonywaniem czynności bankowych mogą być składane w postaci elektronicznej.</a:t>
            </a:r>
          </a:p>
          <a:p>
            <a:pPr marL="82296" indent="0">
              <a:buNone/>
            </a:pPr>
            <a:r>
              <a:rPr lang="pl-PL" dirty="0" smtClean="0"/>
              <a:t>ust</a:t>
            </a:r>
            <a:r>
              <a:rPr lang="pl-PL" dirty="0"/>
              <a:t>. 2. Dokumenty związane z czynnościami bankowymi mogą być sporządzane na </a:t>
            </a:r>
            <a:r>
              <a:rPr lang="pl-PL" dirty="0" smtClean="0"/>
              <a:t>informatycznych </a:t>
            </a:r>
            <a:r>
              <a:rPr lang="pl-PL" dirty="0"/>
              <a:t>nośnikach danych, jeżeli dokumenty te będą w sposób należyty utworzone, utrwalone, przekazane, przechowywane i </a:t>
            </a:r>
            <a:r>
              <a:rPr lang="pl-PL" dirty="0" smtClean="0"/>
              <a:t>zabezpieczone. (…)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ust. 3. Jeżeli ustawa zastrzega dla czynności prawnej formę pisemną, uznaje się, że czynność dokonana w </a:t>
            </a:r>
            <a:r>
              <a:rPr lang="pl-PL" dirty="0" smtClean="0"/>
              <a:t>formie, o której mowa w ust. 1, </a:t>
            </a:r>
            <a:r>
              <a:rPr lang="pl-PL" dirty="0"/>
              <a:t>spełnia wymagania formy pisemnej także wtedy, gdy forma została zastrzeżona pod rygorem nieważności”.</a:t>
            </a:r>
          </a:p>
        </p:txBody>
      </p:sp>
    </p:spTree>
    <p:extLst>
      <p:ext uri="{BB962C8B-B14F-4D97-AF65-F5344CB8AC3E}">
        <p14:creationId xmlns:p14="http://schemas.microsoft.com/office/powerpoint/2010/main" xmlns="" val="313988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498080" cy="6192688"/>
          </a:xfrm>
        </p:spPr>
        <p:txBody>
          <a:bodyPr/>
          <a:lstStyle/>
          <a:p>
            <a:pPr marL="82296" indent="0">
              <a:buNone/>
            </a:pPr>
            <a:r>
              <a:rPr lang="pl-PL" b="1" dirty="0" smtClean="0"/>
              <a:t>SKUTKI NIEZACHOWANIA FORMY</a:t>
            </a:r>
          </a:p>
          <a:p>
            <a:pPr marL="82296" indent="0">
              <a:buNone/>
            </a:pPr>
            <a:endParaRPr lang="pl-PL" b="1" dirty="0"/>
          </a:p>
          <a:p>
            <a:r>
              <a:rPr lang="pl-PL" dirty="0"/>
              <a:t>f</a:t>
            </a:r>
            <a:r>
              <a:rPr lang="pl-PL" dirty="0" smtClean="0"/>
              <a:t>orma ad </a:t>
            </a:r>
            <a:r>
              <a:rPr lang="pl-PL" smtClean="0"/>
              <a:t>solemnitatem</a:t>
            </a:r>
            <a:endParaRPr lang="pl-PL" dirty="0" smtClean="0"/>
          </a:p>
          <a:p>
            <a:r>
              <a:rPr lang="pl-PL" dirty="0"/>
              <a:t>f</a:t>
            </a:r>
            <a:r>
              <a:rPr lang="pl-PL" dirty="0" smtClean="0"/>
              <a:t>orma ad eventum</a:t>
            </a:r>
          </a:p>
          <a:p>
            <a:r>
              <a:rPr lang="pl-PL" dirty="0"/>
              <a:t>f</a:t>
            </a:r>
            <a:r>
              <a:rPr lang="pl-PL" dirty="0" smtClean="0"/>
              <a:t>orma ad probationem</a:t>
            </a:r>
          </a:p>
          <a:p>
            <a:endParaRPr lang="pl-PL" b="1" dirty="0" smtClean="0"/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4264352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8106104" cy="59157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2400" b="1" dirty="0" smtClean="0"/>
              <a:t>ZAKRES ZASTOSOWANIA FORM SZCZEGÓLNYCH</a:t>
            </a:r>
          </a:p>
          <a:p>
            <a:pPr marL="82296" indent="0">
              <a:buNone/>
            </a:pPr>
            <a:endParaRPr lang="pl-PL" sz="2400" b="1" dirty="0" smtClean="0"/>
          </a:p>
          <a:p>
            <a:pPr marL="82296" indent="0">
              <a:buNone/>
            </a:pPr>
            <a:r>
              <a:rPr lang="pl-PL" sz="2400" b="1" dirty="0" smtClean="0"/>
              <a:t>1) Forma z mocy ustawy</a:t>
            </a:r>
          </a:p>
          <a:p>
            <a:r>
              <a:rPr lang="pl-PL" sz="2400" dirty="0" smtClean="0"/>
              <a:t> wszystkie formy szczególne oprócz zwykłej formy pisemnej (a po nowelizacji: zwykłej formy pisemnej, dokumentowej, elektronicznej) mogą być zastrzeżone ad solemnitatem albo ad eventum</a:t>
            </a:r>
          </a:p>
          <a:p>
            <a:r>
              <a:rPr lang="pl-PL" sz="2400" dirty="0"/>
              <a:t>a</a:t>
            </a:r>
            <a:r>
              <a:rPr lang="pl-PL" sz="2400" dirty="0" smtClean="0"/>
              <a:t>rt. 73 § 2 k.c.</a:t>
            </a:r>
          </a:p>
          <a:p>
            <a:r>
              <a:rPr lang="pl-PL" sz="2400" dirty="0"/>
              <a:t>z</a:t>
            </a:r>
            <a:r>
              <a:rPr lang="pl-PL" sz="2400" dirty="0" smtClean="0"/>
              <a:t>wykła forma pisemna może być zastrzeżona również ad probationem (po nowelizacji: zwykła forma pisemna, dokumentowa, elektroniczna)</a:t>
            </a:r>
          </a:p>
          <a:p>
            <a:r>
              <a:rPr lang="pl-PL" sz="2400" dirty="0"/>
              <a:t>a</a:t>
            </a:r>
            <a:r>
              <a:rPr lang="pl-PL" sz="2400" dirty="0" smtClean="0"/>
              <a:t>rt. 73 § 1 i art. 74 </a:t>
            </a:r>
            <a:r>
              <a:rPr lang="pl-PL" sz="2400" dirty="0"/>
              <a:t>k.c</a:t>
            </a:r>
            <a:r>
              <a:rPr lang="pl-PL" sz="2400" dirty="0" smtClean="0"/>
              <a:t>.</a:t>
            </a:r>
          </a:p>
          <a:p>
            <a:r>
              <a:rPr lang="pl-PL" sz="2400" dirty="0"/>
              <a:t>f</a:t>
            </a:r>
            <a:r>
              <a:rPr lang="pl-PL" sz="2400" dirty="0" smtClean="0"/>
              <a:t>orma przewidziana wprost i forma pochdna</a:t>
            </a:r>
          </a:p>
          <a:p>
            <a:pPr marL="82296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np. art. 99 k.c.</a:t>
            </a:r>
            <a:endParaRPr lang="pl-PL" sz="2400" dirty="0"/>
          </a:p>
          <a:p>
            <a:endParaRPr lang="pl-PL" sz="2400" dirty="0" smtClean="0"/>
          </a:p>
          <a:p>
            <a:pPr marL="82296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307972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60648"/>
            <a:ext cx="7890080" cy="59877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400" b="1" dirty="0" smtClean="0"/>
              <a:t>2) Forma z mocy umowy</a:t>
            </a:r>
          </a:p>
          <a:p>
            <a:pPr marL="82296" indent="0">
              <a:buNone/>
            </a:pPr>
            <a:endParaRPr lang="pl-PL" sz="2400" b="1" dirty="0" smtClean="0"/>
          </a:p>
          <a:p>
            <a:r>
              <a:rPr lang="pl-PL" sz="2400" dirty="0"/>
              <a:t>a</a:t>
            </a:r>
            <a:r>
              <a:rPr lang="pl-PL" sz="2400" dirty="0" smtClean="0"/>
              <a:t>rt. 76 k.c.</a:t>
            </a:r>
          </a:p>
          <a:p>
            <a:r>
              <a:rPr lang="pl-PL" sz="2400" dirty="0" smtClean="0"/>
              <a:t>osobna umowa albo element </a:t>
            </a:r>
            <a:r>
              <a:rPr lang="pl-PL" sz="2400" smtClean="0"/>
              <a:t>innej umowy</a:t>
            </a:r>
          </a:p>
          <a:p>
            <a:r>
              <a:rPr lang="pl-PL" sz="2400" smtClean="0"/>
              <a:t>pactum</a:t>
            </a:r>
            <a:r>
              <a:rPr lang="pl-PL" sz="2400" dirty="0" smtClean="0"/>
              <a:t> de forma</a:t>
            </a:r>
          </a:p>
          <a:p>
            <a:r>
              <a:rPr lang="pl-PL" sz="2400" dirty="0"/>
              <a:t>a</a:t>
            </a:r>
            <a:r>
              <a:rPr lang="pl-PL" sz="2400" dirty="0" smtClean="0"/>
              <a:t>rt. 76 k.c.</a:t>
            </a:r>
          </a:p>
          <a:p>
            <a:r>
              <a:rPr lang="pl-PL" sz="2400" dirty="0"/>
              <a:t>a</a:t>
            </a:r>
            <a:r>
              <a:rPr lang="pl-PL" sz="2400" dirty="0" smtClean="0"/>
              <a:t>rt. 74 § 3 k.c.</a:t>
            </a:r>
          </a:p>
          <a:p>
            <a:pPr marL="82296" indent="0">
              <a:buNone/>
            </a:pPr>
            <a:r>
              <a:rPr lang="pl-PL" sz="2400" dirty="0" smtClean="0"/>
              <a:t>   (</a:t>
            </a:r>
            <a:r>
              <a:rPr lang="pl-PL" sz="2400" b="1" dirty="0"/>
              <a:t>ustawa z dnia 10 lipca 2015 </a:t>
            </a:r>
            <a:r>
              <a:rPr lang="pl-PL" sz="2400" b="1" dirty="0" smtClean="0"/>
              <a:t>r.: </a:t>
            </a:r>
            <a:r>
              <a:rPr lang="pl-PL" sz="2400" dirty="0" smtClean="0"/>
              <a:t>art. </a:t>
            </a:r>
            <a:r>
              <a:rPr lang="pl-PL" sz="2400" dirty="0"/>
              <a:t>74 § 4</a:t>
            </a:r>
            <a:r>
              <a:rPr lang="pl-PL" sz="2400" dirty="0" smtClean="0"/>
              <a:t> </a:t>
            </a:r>
            <a:r>
              <a:rPr lang="pl-PL" sz="2400" dirty="0"/>
              <a:t>k.c</a:t>
            </a:r>
            <a:r>
              <a:rPr lang="pl-PL" sz="2400" dirty="0" smtClean="0"/>
              <a:t>.)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3670402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332656"/>
            <a:ext cx="8136904" cy="6408712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pl-PL" b="1" dirty="0"/>
              <a:t>FORMA NASTĘPCZYCH CZYNNOŚCI </a:t>
            </a:r>
            <a:r>
              <a:rPr lang="pl-PL" b="1" dirty="0" smtClean="0"/>
              <a:t>PRAWNYCH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art</a:t>
            </a:r>
            <a:r>
              <a:rPr lang="pl-PL" dirty="0"/>
              <a:t>. 77 § 1 k.c.: „Uzupełnienie lub zmiana umowy wymaga zachowania takiej formy, jaką ustawa lub strony przewidziały w celu jej zawarcia”</a:t>
            </a:r>
          </a:p>
          <a:p>
            <a:r>
              <a:rPr lang="pl-PL" dirty="0" smtClean="0"/>
              <a:t>zasada </a:t>
            </a:r>
            <a:r>
              <a:rPr lang="pl-PL" dirty="0"/>
              <a:t>tożsamości formy czynności pierwotnej i następczej</a:t>
            </a:r>
          </a:p>
          <a:p>
            <a:r>
              <a:rPr lang="pl-PL" dirty="0" smtClean="0"/>
              <a:t>zasada </a:t>
            </a:r>
            <a:r>
              <a:rPr lang="pl-PL" dirty="0"/>
              <a:t>tożsamości formy odnosi się także do </a:t>
            </a:r>
            <a:r>
              <a:rPr lang="pl-PL" dirty="0" smtClean="0"/>
              <a:t>rygoru; </a:t>
            </a:r>
            <a:r>
              <a:rPr lang="pl-PL" dirty="0"/>
              <a:t>nie dotyczy to jednak sytuacji, gdy pierwotna umowa była zawarta w formie wymaganej ad eventum</a:t>
            </a:r>
          </a:p>
          <a:p>
            <a:r>
              <a:rPr lang="pl-PL" dirty="0" smtClean="0"/>
              <a:t>modyfikacją </a:t>
            </a:r>
            <a:r>
              <a:rPr lang="pl-PL" dirty="0"/>
              <a:t>umowy jest zmiana jej postanowień lub dodanie </a:t>
            </a:r>
            <a:r>
              <a:rPr lang="pl-PL" dirty="0" smtClean="0"/>
              <a:t>nowych</a:t>
            </a:r>
            <a:endParaRPr lang="pl-PL" dirty="0"/>
          </a:p>
          <a:p>
            <a:r>
              <a:rPr lang="pl-PL" dirty="0" smtClean="0"/>
              <a:t>strony </a:t>
            </a:r>
            <a:r>
              <a:rPr lang="pl-PL" dirty="0"/>
              <a:t>w umowie pierwotnej mogą zastrzec dla umowy modyfikującej formę surowszą, niż przewidziana w ustawie dla umowy pierwotnej </a:t>
            </a:r>
            <a:r>
              <a:rPr lang="pl-PL" dirty="0" smtClean="0"/>
              <a:t>lub pod </a:t>
            </a:r>
            <a:r>
              <a:rPr lang="pl-PL" dirty="0"/>
              <a:t>surowszymi sankcjami</a:t>
            </a:r>
          </a:p>
        </p:txBody>
      </p:sp>
    </p:spTree>
    <p:extLst>
      <p:ext uri="{BB962C8B-B14F-4D97-AF65-F5344CB8AC3E}">
        <p14:creationId xmlns:p14="http://schemas.microsoft.com/office/powerpoint/2010/main" xmlns="" val="86723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8640"/>
            <a:ext cx="8136904" cy="640871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pl-PL" sz="2200" b="1" dirty="0"/>
              <a:t>Czynności prowadzące do zakończenia stosunku prawnego</a:t>
            </a:r>
            <a:endParaRPr lang="pl-PL" sz="2200" dirty="0"/>
          </a:p>
          <a:p>
            <a:pPr marL="82296" indent="0">
              <a:buNone/>
            </a:pPr>
            <a:r>
              <a:rPr lang="pl-PL" sz="2200" dirty="0"/>
              <a:t> </a:t>
            </a:r>
          </a:p>
          <a:p>
            <a:r>
              <a:rPr lang="pl-PL" sz="2200" dirty="0" smtClean="0"/>
              <a:t>art</a:t>
            </a:r>
            <a:r>
              <a:rPr lang="pl-PL" sz="2200" dirty="0"/>
              <a:t>. 77 § 2 k.c.: „Jeżeli umowa została zawarta w formie pisemnej, jej rozwiązanie za zgodą obu stron, jak również odstąpienie od niej albo jej wypowiedzenie powinno być stwierdzone pismem”. </a:t>
            </a:r>
          </a:p>
          <a:p>
            <a:r>
              <a:rPr lang="pl-PL" sz="2200" dirty="0" smtClean="0"/>
              <a:t>forma </a:t>
            </a:r>
            <a:r>
              <a:rPr lang="pl-PL" sz="2200" dirty="0"/>
              <a:t>ad probationem</a:t>
            </a:r>
          </a:p>
          <a:p>
            <a:r>
              <a:rPr lang="pl-PL" sz="2200" dirty="0" smtClean="0"/>
              <a:t>wyjątki</a:t>
            </a:r>
            <a:r>
              <a:rPr lang="pl-PL" sz="2200" dirty="0"/>
              <a:t>: np. wypowiedzenie umowy najmu lokalu </a:t>
            </a:r>
            <a:r>
              <a:rPr lang="pl-PL" sz="2200" dirty="0" smtClean="0"/>
              <a:t>mieszkalnego</a:t>
            </a:r>
          </a:p>
          <a:p>
            <a:pPr marL="82296" indent="0">
              <a:buNone/>
            </a:pPr>
            <a:r>
              <a:rPr lang="pl-PL" sz="2200" dirty="0"/>
              <a:t> </a:t>
            </a:r>
            <a:r>
              <a:rPr lang="pl-PL" sz="2200" dirty="0" smtClean="0"/>
              <a:t>  (art</a:t>
            </a:r>
            <a:r>
              <a:rPr lang="pl-PL" sz="2200" dirty="0"/>
              <a:t>. 11 </a:t>
            </a:r>
            <a:r>
              <a:rPr lang="pl-PL" sz="2200" dirty="0" err="1"/>
              <a:t>OchrLokU</a:t>
            </a:r>
            <a:r>
              <a:rPr lang="pl-PL" sz="2200" dirty="0" smtClean="0"/>
              <a:t>)</a:t>
            </a:r>
          </a:p>
          <a:p>
            <a:pPr marL="82296" indent="0">
              <a:buNone/>
            </a:pPr>
            <a:endParaRPr lang="pl-PL" sz="2200" dirty="0" smtClean="0"/>
          </a:p>
          <a:p>
            <a:r>
              <a:rPr lang="pl-PL" sz="2200" b="1" dirty="0"/>
              <a:t>ustawa z dnia 10 lipca 2015 r</a:t>
            </a:r>
            <a:r>
              <a:rPr lang="pl-PL" sz="2200" b="1" dirty="0" smtClean="0"/>
              <a:t>.: </a:t>
            </a:r>
          </a:p>
          <a:p>
            <a:pPr marL="82296" indent="0">
              <a:buNone/>
            </a:pPr>
            <a:r>
              <a:rPr lang="pl-PL" sz="2200" dirty="0"/>
              <a:t>a</a:t>
            </a:r>
            <a:r>
              <a:rPr lang="pl-PL" sz="2200" dirty="0" smtClean="0"/>
              <a:t>rt. 77 § 2 k.c.: „Jeżeli </a:t>
            </a:r>
            <a:r>
              <a:rPr lang="pl-PL" sz="2200" dirty="0"/>
              <a:t>umowa została zawarta w formie pisemnej, dokumentowej albo elektronicznej, jej rozwiązanie za zgodą obu stron, jak również odstąpienie od niej albo jej wypowiedzenie wymaga zachowania formy dokumentowej, chyba że ustawa lub umowa zastrzega inną </a:t>
            </a:r>
            <a:r>
              <a:rPr lang="pl-PL" sz="2200" dirty="0" smtClean="0"/>
              <a:t>formę”.</a:t>
            </a:r>
            <a:endParaRPr lang="pl-PL" sz="2200" dirty="0"/>
          </a:p>
          <a:p>
            <a:pPr marL="82296" indent="0">
              <a:buNone/>
            </a:pPr>
            <a:r>
              <a:rPr lang="pl-PL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102585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/>
          <a:lstStyle/>
          <a:p>
            <a:r>
              <a:rPr lang="pl-PL" dirty="0"/>
              <a:t>art. 77 § 3 k.c. : „Jeżeli umowa została zawarta w innej formie szczególnej, jej rozwiązanie za zgodą obu stron wymaga zachowania takiej formy, jaką ustawa lub strony przewidziały w celu jej zawarcia; natomiast odstąpienie od umowy albo jej wypowiedzenie powinno być stwierdzone </a:t>
            </a:r>
            <a:r>
              <a:rPr lang="pl-PL" dirty="0" smtClean="0"/>
              <a:t>pismem”.</a:t>
            </a:r>
            <a:endParaRPr lang="pl-PL" dirty="0"/>
          </a:p>
          <a:p>
            <a:pPr marL="82296" indent="0">
              <a:buNone/>
            </a:pPr>
            <a:r>
              <a:rPr lang="pl-PL" dirty="0"/>
              <a:t> </a:t>
            </a:r>
          </a:p>
          <a:p>
            <a:r>
              <a:rPr lang="pl-PL" dirty="0" smtClean="0"/>
              <a:t>przepisy </a:t>
            </a:r>
            <a:r>
              <a:rPr lang="pl-PL" dirty="0"/>
              <a:t>szczególne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0407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21499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podziały </a:t>
            </a:r>
            <a:r>
              <a:rPr lang="pl-PL" sz="2400" dirty="0"/>
              <a:t>form czynności </a:t>
            </a:r>
            <a:r>
              <a:rPr lang="pl-PL" sz="2400" dirty="0" smtClean="0"/>
              <a:t>prawnych</a:t>
            </a:r>
          </a:p>
          <a:p>
            <a:endParaRPr lang="pl-PL" sz="2400" dirty="0"/>
          </a:p>
          <a:p>
            <a:pPr marL="82296" indent="0">
              <a:buNone/>
            </a:pPr>
            <a:r>
              <a:rPr lang="pl-PL" sz="2400" b="1" dirty="0"/>
              <a:t>I) </a:t>
            </a:r>
            <a:r>
              <a:rPr lang="pl-PL" sz="2400" dirty="0"/>
              <a:t>według sposobu złożenia oświadczenia woli</a:t>
            </a:r>
          </a:p>
          <a:p>
            <a:pPr marL="82296" indent="0">
              <a:buNone/>
            </a:pPr>
            <a:r>
              <a:rPr lang="pl-PL" sz="2400" dirty="0"/>
              <a:t>Formy szczególne: 	</a:t>
            </a:r>
            <a:endParaRPr lang="pl-PL" sz="2400" dirty="0" smtClean="0"/>
          </a:p>
          <a:p>
            <a:pPr marL="82296" indent="0">
              <a:buNone/>
            </a:pPr>
            <a:r>
              <a:rPr lang="pl-PL" sz="2400" dirty="0"/>
              <a:t>	</a:t>
            </a:r>
            <a:r>
              <a:rPr lang="pl-PL" sz="2400" b="1" dirty="0" smtClean="0"/>
              <a:t>1</a:t>
            </a:r>
            <a:r>
              <a:rPr lang="pl-PL" sz="2400" b="1" dirty="0"/>
              <a:t>) </a:t>
            </a:r>
            <a:r>
              <a:rPr lang="pl-PL" sz="2400" dirty="0"/>
              <a:t>zwykła forma pisemna</a:t>
            </a:r>
          </a:p>
          <a:p>
            <a:pPr marL="82296" indent="0">
              <a:buNone/>
            </a:pPr>
            <a:r>
              <a:rPr lang="pl-PL" sz="2400" dirty="0"/>
              <a:t>	</a:t>
            </a:r>
            <a:r>
              <a:rPr lang="pl-PL" sz="2400" b="1" dirty="0" smtClean="0"/>
              <a:t>2</a:t>
            </a:r>
            <a:r>
              <a:rPr lang="pl-PL" sz="2400" b="1" dirty="0"/>
              <a:t>) </a:t>
            </a:r>
            <a:r>
              <a:rPr lang="pl-PL" sz="2400" dirty="0"/>
              <a:t>kwalifikowana forma pisemna:</a:t>
            </a:r>
          </a:p>
          <a:p>
            <a:pPr marL="82296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  </a:t>
            </a:r>
            <a:r>
              <a:rPr lang="pl-PL" sz="2400" b="1" dirty="0" smtClean="0"/>
              <a:t>a</a:t>
            </a:r>
            <a:r>
              <a:rPr lang="pl-PL" sz="2400" b="1" dirty="0"/>
              <a:t>) </a:t>
            </a:r>
            <a:r>
              <a:rPr lang="pl-PL" sz="2400" dirty="0"/>
              <a:t>z datą </a:t>
            </a:r>
            <a:r>
              <a:rPr lang="pl-PL" sz="2400" dirty="0" smtClean="0"/>
              <a:t>pewną</a:t>
            </a:r>
          </a:p>
          <a:p>
            <a:pPr marL="82296" indent="0">
              <a:buNone/>
            </a:pPr>
            <a:r>
              <a:rPr lang="pl-PL" sz="2400" b="1" dirty="0"/>
              <a:t>	</a:t>
            </a:r>
            <a:r>
              <a:rPr lang="pl-PL" sz="2400" b="1" dirty="0" smtClean="0"/>
              <a:t>  b) </a:t>
            </a:r>
            <a:r>
              <a:rPr lang="pl-PL" sz="2400" dirty="0" smtClean="0"/>
              <a:t>z urzędowym poświadczeniem podpisu</a:t>
            </a:r>
          </a:p>
          <a:p>
            <a:pPr marL="82296" indent="0">
              <a:buNone/>
            </a:pPr>
            <a:r>
              <a:rPr lang="pl-PL" sz="2400" dirty="0"/>
              <a:t>	</a:t>
            </a:r>
            <a:r>
              <a:rPr lang="pl-PL" sz="2400" dirty="0" smtClean="0"/>
              <a:t>  </a:t>
            </a:r>
            <a:r>
              <a:rPr lang="pl-PL" sz="2400" b="1" dirty="0" smtClean="0"/>
              <a:t>c</a:t>
            </a:r>
            <a:r>
              <a:rPr lang="pl-PL" sz="2400" b="1" dirty="0"/>
              <a:t>) </a:t>
            </a:r>
            <a:r>
              <a:rPr lang="pl-PL" sz="2400" dirty="0"/>
              <a:t>forma aktu notarialnego</a:t>
            </a:r>
          </a:p>
          <a:p>
            <a:pPr marL="82296" indent="0">
              <a:buNone/>
            </a:pPr>
            <a:r>
              <a:rPr lang="pl-PL" sz="2400" dirty="0"/>
              <a:t>	</a:t>
            </a:r>
            <a:r>
              <a:rPr lang="pl-PL" sz="2400" b="1" dirty="0" smtClean="0"/>
              <a:t>3</a:t>
            </a:r>
            <a:r>
              <a:rPr lang="pl-PL" sz="2400" b="1" dirty="0"/>
              <a:t>) </a:t>
            </a:r>
            <a:r>
              <a:rPr lang="pl-PL" sz="2400" dirty="0"/>
              <a:t>forma </a:t>
            </a:r>
            <a:r>
              <a:rPr lang="pl-PL" sz="2400" dirty="0" smtClean="0"/>
              <a:t>elektroniczna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II) </a:t>
            </a:r>
            <a:r>
              <a:rPr lang="pl-PL" dirty="0"/>
              <a:t>według skutków niedochowania przewidzianej formy</a:t>
            </a:r>
          </a:p>
          <a:p>
            <a:pPr marL="82296" lvl="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1) </a:t>
            </a:r>
            <a:r>
              <a:rPr lang="pl-PL" dirty="0" smtClean="0"/>
              <a:t>dla </a:t>
            </a:r>
            <a:r>
              <a:rPr lang="pl-PL" dirty="0"/>
              <a:t>celów dowodowych (ad probationem)</a:t>
            </a:r>
          </a:p>
          <a:p>
            <a:pPr marL="82296" lvl="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2) </a:t>
            </a:r>
            <a:r>
              <a:rPr lang="pl-PL" dirty="0" smtClean="0"/>
              <a:t>pod </a:t>
            </a:r>
            <a:r>
              <a:rPr lang="pl-PL" dirty="0"/>
              <a:t>rygorem nieważności </a:t>
            </a:r>
            <a:endParaRPr lang="pl-PL" dirty="0" smtClean="0"/>
          </a:p>
          <a:p>
            <a:pPr marL="82296" lvl="0" indent="0">
              <a:buNone/>
            </a:pPr>
            <a:r>
              <a:rPr lang="pl-PL" dirty="0"/>
              <a:t>	</a:t>
            </a:r>
            <a:r>
              <a:rPr lang="pl-PL" dirty="0" smtClean="0"/>
              <a:t>    (</a:t>
            </a:r>
            <a:r>
              <a:rPr lang="pl-PL" dirty="0"/>
              <a:t>ad </a:t>
            </a:r>
            <a:r>
              <a:rPr lang="pl-PL" dirty="0" smtClean="0"/>
              <a:t>solemnitatem</a:t>
            </a:r>
            <a:r>
              <a:rPr lang="pl-PL" dirty="0"/>
              <a:t>)</a:t>
            </a:r>
          </a:p>
          <a:p>
            <a:pPr marL="82296" lvl="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3) </a:t>
            </a:r>
            <a:r>
              <a:rPr lang="pl-PL" dirty="0" smtClean="0"/>
              <a:t>dla </a:t>
            </a:r>
            <a:r>
              <a:rPr lang="pl-PL" dirty="0"/>
              <a:t>wywolania szczególnych skutków </a:t>
            </a:r>
            <a:r>
              <a:rPr lang="pl-PL" dirty="0" smtClean="0"/>
              <a:t>	   	    prawnych </a:t>
            </a:r>
            <a:r>
              <a:rPr lang="pl-PL" dirty="0"/>
              <a:t>(ad eventum</a:t>
            </a:r>
            <a:r>
              <a:rPr lang="pl-PL" dirty="0" smtClean="0"/>
              <a:t>)</a:t>
            </a:r>
          </a:p>
          <a:p>
            <a:pPr marL="82296" lvl="0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III) </a:t>
            </a:r>
            <a:r>
              <a:rPr lang="pl-PL" dirty="0"/>
              <a:t>według źródła powstania obowiazku zachowania formy szczególnej</a:t>
            </a:r>
          </a:p>
          <a:p>
            <a:pPr marL="82296" lvl="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1) </a:t>
            </a:r>
            <a:r>
              <a:rPr lang="pl-PL" dirty="0" smtClean="0"/>
              <a:t>ustawowa </a:t>
            </a:r>
            <a:r>
              <a:rPr lang="pl-PL" dirty="0"/>
              <a:t>– przewidziana w przepisach k.c. </a:t>
            </a:r>
            <a:r>
              <a:rPr lang="pl-PL" dirty="0" smtClean="0"/>
              <a:t>	    i </a:t>
            </a:r>
            <a:r>
              <a:rPr lang="pl-PL" dirty="0"/>
              <a:t>ustaw szczególnych</a:t>
            </a:r>
          </a:p>
          <a:p>
            <a:pPr marL="82296" lvl="0" indent="0">
              <a:buNone/>
            </a:pPr>
            <a:r>
              <a:rPr lang="pl-PL" dirty="0" smtClean="0"/>
              <a:t>	</a:t>
            </a:r>
            <a:r>
              <a:rPr lang="pl-PL" b="1" dirty="0" smtClean="0"/>
              <a:t>2) </a:t>
            </a:r>
            <a:r>
              <a:rPr lang="pl-PL" dirty="0" smtClean="0"/>
              <a:t>umowna </a:t>
            </a:r>
            <a:r>
              <a:rPr lang="pl-PL" dirty="0"/>
              <a:t>(pactum de forma)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0" y="548680"/>
            <a:ext cx="7962088" cy="5699720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pl-PL" b="1" dirty="0"/>
              <a:t>ustawa z dnia 10 lipca 2015 r. o zmianie ustawy – Kodeks cywilny, ustawy – Kodeks postępowania cywilnego oraz niektórych innych ustaw (Dz. U. z 2015 r., poz. 1311), która wejdzie w życie 8 września 2016 r</a:t>
            </a:r>
            <a:r>
              <a:rPr lang="pl-PL" b="1" dirty="0" smtClean="0"/>
              <a:t>.:</a:t>
            </a:r>
          </a:p>
          <a:p>
            <a:pPr marL="82296" indent="0">
              <a:buNone/>
            </a:pPr>
            <a:endParaRPr lang="pl-PL" b="1" dirty="0"/>
          </a:p>
          <a:p>
            <a:r>
              <a:rPr lang="pl-PL" dirty="0"/>
              <a:t>art. </a:t>
            </a:r>
            <a:r>
              <a:rPr lang="pl-PL" dirty="0" smtClean="0"/>
              <a:t>77² k.c.: </a:t>
            </a:r>
            <a:r>
              <a:rPr lang="pl-PL" dirty="0"/>
              <a:t>„Do zachowania dokumentowej formy czynności prawnej wystarcza złożenie oświadczenia woli w postaci dokumentu, w sposób umożliwiający ustalenie osoby składającej oświadczenie”. </a:t>
            </a:r>
          </a:p>
          <a:p>
            <a:r>
              <a:rPr lang="pl-PL" dirty="0"/>
              <a:t>art. </a:t>
            </a:r>
            <a:r>
              <a:rPr lang="pl-PL" dirty="0" smtClean="0"/>
              <a:t>77³ k.c.: „Dokumentem </a:t>
            </a:r>
            <a:r>
              <a:rPr lang="pl-PL" dirty="0"/>
              <a:t>jest nośnik informacji umożliwiający zapoznanie się z jej treścią”. </a:t>
            </a: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r>
              <a:rPr lang="pl-PL" sz="2800" dirty="0"/>
              <a:t>art. </a:t>
            </a:r>
            <a:r>
              <a:rPr lang="pl-PL" sz="2800" dirty="0" smtClean="0"/>
              <a:t>78¹</a:t>
            </a:r>
            <a:r>
              <a:rPr lang="pl-PL" sz="2800" dirty="0"/>
              <a:t> </a:t>
            </a:r>
            <a:r>
              <a:rPr lang="pl-PL" sz="2800" dirty="0" smtClean="0"/>
              <a:t>§ 1 k.c.: </a:t>
            </a:r>
            <a:r>
              <a:rPr lang="pl-PL" sz="2800" dirty="0"/>
              <a:t>„Do zachowania elektronicznej formy czynności prawnej wystarcza złożenie oświadczenia woli w postaci elektronicznej i opatrzenie go bezpiecznym podpisem elektronicznym weryfikowanym przy pomocy ważnego kwalifikowanego certyfikatu. </a:t>
            </a:r>
          </a:p>
          <a:p>
            <a:r>
              <a:rPr lang="pl-PL" sz="2800" dirty="0"/>
              <a:t>§ 2. Oświadczenie woli złożone w formie elektronicznej jest równoważne z oświadczeniem woli złożonym w formie pisemnej, chyba że ustawa lub czynność prawna zastrzega inaczej”.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1419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04664"/>
            <a:ext cx="8136904" cy="6192688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pl-PL" b="1" dirty="0"/>
              <a:t>ZWYKŁA FORMA </a:t>
            </a:r>
            <a:r>
              <a:rPr lang="pl-PL" b="1" dirty="0" smtClean="0"/>
              <a:t>PISEMNA</a:t>
            </a:r>
          </a:p>
          <a:p>
            <a:pPr marL="82296" indent="0">
              <a:buNone/>
            </a:pPr>
            <a:r>
              <a:rPr lang="pl-PL" dirty="0" smtClean="0"/>
              <a:t>Art</a:t>
            </a:r>
            <a:r>
              <a:rPr lang="pl-PL" dirty="0"/>
              <a:t>. 78 § 1 k.c. – „Dla zachowania pisemnej formy czynności prawnej wystarczy złożenie własnoręcznego podpisu na dokumencie obejmującym treść </a:t>
            </a:r>
            <a:r>
              <a:rPr lang="pl-PL" dirty="0" smtClean="0"/>
              <a:t>oświadczenia </a:t>
            </a:r>
            <a:r>
              <a:rPr lang="pl-PL" dirty="0"/>
              <a:t>woli. Do zawarcia umowy wystarcza wymiana dokumentów obejmujących treść oświadczeń woli, z których każdy jest podpisany przez jedną ze stron lub dokumentów, z których każdy obejmuje treść oświadczenia woli jednej ze stron i jest przez nią podpisany</a:t>
            </a:r>
            <a:r>
              <a:rPr lang="pl-PL" dirty="0" smtClean="0"/>
              <a:t>”.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2 elementy zwykłej formy pisemnej – własnoręczny podpis i dokument, obejmujący treść oświadczenia woli</a:t>
            </a:r>
          </a:p>
          <a:p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sz="2400" b="1" dirty="0" smtClean="0"/>
              <a:t>             Zastępcze </a:t>
            </a:r>
            <a:r>
              <a:rPr lang="pl-PL" sz="2400" b="1" dirty="0"/>
              <a:t>postacie podpisu – art. 79 k.c.</a:t>
            </a:r>
          </a:p>
          <a:p>
            <a:pPr marL="82296" indent="0">
              <a:buNone/>
            </a:pPr>
            <a:endParaRPr lang="pl-PL" sz="2400" dirty="0" smtClean="0"/>
          </a:p>
          <a:p>
            <a:pPr marL="82296" indent="0">
              <a:buNone/>
            </a:pPr>
            <a:r>
              <a:rPr lang="pl-PL" sz="2400" dirty="0" smtClean="0"/>
              <a:t>Osoba </a:t>
            </a:r>
            <a:r>
              <a:rPr lang="pl-PL" sz="2400" dirty="0"/>
              <a:t>nie mogąca pisać lecz mogąca czytać może zamiast podpisu</a:t>
            </a:r>
            <a:r>
              <a:rPr lang="pl-PL" sz="2400" dirty="0" smtClean="0"/>
              <a:t>:</a:t>
            </a:r>
            <a:endParaRPr lang="pl-PL" sz="2400" dirty="0"/>
          </a:p>
          <a:p>
            <a:pPr marL="82296" indent="0">
              <a:buNone/>
            </a:pPr>
            <a:r>
              <a:rPr lang="pl-PL" sz="2400" dirty="0" smtClean="0"/>
              <a:t>1) uczynić </a:t>
            </a:r>
            <a:r>
              <a:rPr lang="pl-PL" sz="2400" dirty="0"/>
              <a:t>na dokumencie tuszowy odcisk palca, a obok tego odcisku inna osoba wpisze jej imię i nazwisko, umieszczając swój </a:t>
            </a:r>
            <a:r>
              <a:rPr lang="pl-PL" sz="2400" dirty="0" smtClean="0"/>
              <a:t>podpis</a:t>
            </a:r>
            <a:endParaRPr lang="pl-PL" sz="2400" dirty="0"/>
          </a:p>
          <a:p>
            <a:pPr marL="82296" indent="0">
              <a:buNone/>
            </a:pPr>
            <a:r>
              <a:rPr lang="pl-PL" sz="2400" dirty="0"/>
              <a:t>2) zamiast składającego oświadczenie woli podpisze się inna osoba a jej podpis będzie poświadczony przez notariusza lub wójta (burmistrza, prezydenta miasta), starostę lub marszałka województwa z zaznaczeniem, że zostal złożony na życzenie nie mogącego pisać, lecz mogącego </a:t>
            </a:r>
            <a:r>
              <a:rPr lang="pl-PL" sz="2400" dirty="0" smtClean="0"/>
              <a:t>pisać</a:t>
            </a:r>
          </a:p>
          <a:p>
            <a:pPr marL="82296" indent="0">
              <a:buNone/>
            </a:pPr>
            <a:endParaRPr lang="pl-PL" sz="2400" dirty="0" smtClean="0"/>
          </a:p>
          <a:p>
            <a:pPr marL="82296" indent="0">
              <a:buNone/>
            </a:pPr>
            <a:r>
              <a:rPr lang="pl-PL" sz="2400" b="1" dirty="0"/>
              <a:t>ustawa z dnia 10 lipca 2015 r</a:t>
            </a:r>
            <a:r>
              <a:rPr lang="pl-PL" sz="2400" b="1" dirty="0" smtClean="0"/>
              <a:t>.:</a:t>
            </a:r>
          </a:p>
          <a:p>
            <a:pPr marL="82296" indent="0">
              <a:buNone/>
            </a:pPr>
            <a:r>
              <a:rPr lang="pl-PL" sz="2400" dirty="0" smtClean="0"/>
              <a:t>„Osoba </a:t>
            </a:r>
            <a:r>
              <a:rPr lang="pl-PL" sz="2400" dirty="0"/>
              <a:t>niemogąca pisać może złożyć oświadczenie woli w formie pisemnej w ten sposób, że uczyni na dokumencie tuszowy odcisk palca, a obok tego odcisku osoba przez nią upoważniona wypisze jej imię i nazwisko oraz złoży swój podpis, albo w ten sposób, że zamiast składającego oświadczenie podpisze się osoba przez niego upoważniona, a jej podpis będzie poświadczony przez notariusza, wójta (burmistrza, prezydenta miasta), starostę lub marszałka województwa z zaznaczeniem, że został złożony na życzenie osoby niemogącej </a:t>
            </a:r>
            <a:r>
              <a:rPr lang="pl-PL" sz="2400" dirty="0" smtClean="0"/>
              <a:t>pisać”.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60648"/>
            <a:ext cx="7787208" cy="6264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sz="2400" b="1" dirty="0"/>
              <a:t>ZWYKŁA FORMA PISEMNA DLA CELÓW </a:t>
            </a:r>
            <a:r>
              <a:rPr lang="pl-PL" sz="2400" b="1" dirty="0" smtClean="0"/>
              <a:t>DOWODOWYCH</a:t>
            </a:r>
          </a:p>
          <a:p>
            <a:pPr marL="82296" indent="0">
              <a:buNone/>
            </a:pPr>
            <a:endParaRPr lang="pl-PL" sz="2400" dirty="0"/>
          </a:p>
          <a:p>
            <a:r>
              <a:rPr lang="pl-PL" sz="2400" dirty="0" smtClean="0"/>
              <a:t>ma </a:t>
            </a:r>
            <a:r>
              <a:rPr lang="pl-PL" sz="2400" dirty="0"/>
              <a:t>ona stwierdzić złożenie oświadczenia woli określonej treści</a:t>
            </a:r>
          </a:p>
          <a:p>
            <a:r>
              <a:rPr lang="pl-PL" sz="2400" dirty="0" smtClean="0"/>
              <a:t>prawo </a:t>
            </a:r>
            <a:r>
              <a:rPr lang="pl-PL" sz="2400" dirty="0"/>
              <a:t>polskie łączy formę ad probationem tylko ze zwykłą formą </a:t>
            </a:r>
            <a:r>
              <a:rPr lang="pl-PL" sz="2400" dirty="0" smtClean="0"/>
              <a:t>pisemną</a:t>
            </a:r>
          </a:p>
          <a:p>
            <a:r>
              <a:rPr lang="pl-PL" sz="2400" dirty="0" smtClean="0"/>
              <a:t>jej </a:t>
            </a:r>
            <a:r>
              <a:rPr lang="pl-PL" sz="2400" dirty="0"/>
              <a:t>niedochowanie wywołuje konsekwencje procesowe, tzn. ograniczenie prowadzenia dowodów ze świadków lub z przesłuchania </a:t>
            </a:r>
            <a:r>
              <a:rPr lang="pl-PL" sz="2400" dirty="0" smtClean="0"/>
              <a:t>stron</a:t>
            </a:r>
          </a:p>
          <a:p>
            <a:endParaRPr lang="pl-PL" sz="2400" dirty="0" smtClean="0"/>
          </a:p>
          <a:p>
            <a:pPr marL="82296" indent="0">
              <a:buNone/>
            </a:pPr>
            <a:r>
              <a:rPr lang="pl-PL" sz="2400" b="1" dirty="0"/>
              <a:t>ustawa z dnia 10 lipca 2015 r</a:t>
            </a:r>
            <a:r>
              <a:rPr lang="pl-PL" sz="2400" b="1" dirty="0" smtClean="0"/>
              <a:t>.:</a:t>
            </a:r>
          </a:p>
          <a:p>
            <a:r>
              <a:rPr lang="pl-PL" sz="2400" dirty="0"/>
              <a:t>z</a:t>
            </a:r>
            <a:r>
              <a:rPr lang="pl-PL" sz="2400" dirty="0" smtClean="0"/>
              <a:t>wykła forma pisemna, forma dokumentowa i elektroniczna</a:t>
            </a:r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88640"/>
            <a:ext cx="8003232" cy="6552728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 smtClean="0"/>
              <a:t>wyjątki</a:t>
            </a:r>
            <a:r>
              <a:rPr lang="pl-PL" sz="2400" dirty="0"/>
              <a:t>, gdy</a:t>
            </a:r>
            <a:r>
              <a:rPr lang="pl-PL" sz="2400" dirty="0" smtClean="0"/>
              <a:t>:</a:t>
            </a:r>
          </a:p>
          <a:p>
            <a:pPr marL="82296" indent="0">
              <a:buNone/>
            </a:pPr>
            <a:r>
              <a:rPr lang="pl-PL" sz="2400" dirty="0" smtClean="0"/>
              <a:t>1) zgoda </a:t>
            </a:r>
            <a:r>
              <a:rPr lang="pl-PL" sz="2400" dirty="0"/>
              <a:t>stron na przeprowadzenie takiego </a:t>
            </a:r>
            <a:r>
              <a:rPr lang="pl-PL" sz="2400" dirty="0" smtClean="0"/>
              <a:t>dowodu</a:t>
            </a:r>
            <a:endParaRPr lang="pl-PL" sz="2400" dirty="0"/>
          </a:p>
          <a:p>
            <a:pPr marL="82296" indent="0">
              <a:buNone/>
            </a:pPr>
            <a:r>
              <a:rPr lang="pl-PL" sz="2400" dirty="0"/>
              <a:t>2) przeprowadzenia w/w dowodów żąda konsument w sporze z </a:t>
            </a:r>
            <a:r>
              <a:rPr lang="pl-PL" sz="2400" dirty="0" smtClean="0"/>
              <a:t>przedsiębiorcą</a:t>
            </a:r>
            <a:endParaRPr lang="pl-PL" sz="2400" dirty="0"/>
          </a:p>
          <a:p>
            <a:pPr marL="82296" indent="0">
              <a:buNone/>
            </a:pPr>
            <a:r>
              <a:rPr lang="pl-PL" sz="2400" dirty="0" smtClean="0"/>
              <a:t>3) uprawdopodobnienie </a:t>
            </a:r>
            <a:r>
              <a:rPr lang="pl-PL" sz="2400" dirty="0"/>
              <a:t>za pomocą pisma faktu dokonania czynności </a:t>
            </a:r>
            <a:r>
              <a:rPr lang="pl-PL" sz="2400" dirty="0" smtClean="0"/>
              <a:t>prawnej</a:t>
            </a:r>
          </a:p>
          <a:p>
            <a:pPr marL="82296" indent="0">
              <a:buNone/>
            </a:pPr>
            <a:endParaRPr lang="pl-PL" sz="2400" dirty="0" smtClean="0"/>
          </a:p>
          <a:p>
            <a:pPr marL="82296" indent="0">
              <a:buNone/>
            </a:pPr>
            <a:r>
              <a:rPr lang="pl-PL" sz="2400" b="1" dirty="0"/>
              <a:t>ustawa z dnia 10 lipca 2015 r.:</a:t>
            </a:r>
          </a:p>
          <a:p>
            <a:pPr marL="82296" indent="0">
              <a:buNone/>
            </a:pPr>
            <a:r>
              <a:rPr lang="pl-PL" sz="2400" dirty="0" smtClean="0"/>
              <a:t>Art.  74 § 2 k.c.: „ </a:t>
            </a:r>
            <a:r>
              <a:rPr lang="pl-PL" sz="2400" dirty="0"/>
              <a:t>Jednakże mimo niezachowania formy pisemnej, dokumentowej albo elektronicznej przewidzianej dla celów dowodowych dowód z zeznań świadków lub z przesłuchania stron jest dopuszczalny, jeżeli obie strony wyrażą na to zgodę, żąda tego konsument w sporze z przedsiębiorcą albo fakt dokonania czynności prawnej jest uprawdopodobniony za pomocą dokumentu. </a:t>
            </a:r>
          </a:p>
          <a:p>
            <a:pPr marL="82296" indent="0">
              <a:buNone/>
            </a:pPr>
            <a:r>
              <a:rPr lang="pl-PL" sz="2400" dirty="0"/>
              <a:t>§ 3. Jeżeli forma pisemna, dokumentowa albo elektroniczna jest zastrzeżona dla oświadczenia jednej ze stron, w razie jej niezachowania dowód z zeznań świadków lub z przesłuchania stron na fakt dokonania tej czynności jest dopuszczalny także na żądanie drugiej </a:t>
            </a:r>
            <a:r>
              <a:rPr lang="pl-PL" sz="2400" dirty="0" smtClean="0"/>
              <a:t>strony”. </a:t>
            </a:r>
            <a:endParaRPr lang="pl-PL" sz="2400" dirty="0"/>
          </a:p>
          <a:p>
            <a:pPr marL="82296" indent="0">
              <a:buNone/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2443</Words>
  <Application>Microsoft Office PowerPoint</Application>
  <PresentationFormat>Pokaz na ekranie (4:3)</PresentationFormat>
  <Paragraphs>201</Paragraphs>
  <Slides>28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Przesilenie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m.tenenbaum</cp:lastModifiedBy>
  <cp:revision>103</cp:revision>
  <dcterms:created xsi:type="dcterms:W3CDTF">2013-10-05T07:34:23Z</dcterms:created>
  <dcterms:modified xsi:type="dcterms:W3CDTF">2016-03-16T17:25:14Z</dcterms:modified>
</cp:coreProperties>
</file>