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01DF9B-1B97-4580-9F4F-F53E9236F5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A5E20A3-736D-4C16-A6B1-FBA78C4DCC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6A73D0E-F64B-41BE-AF8D-AA31A4447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9659-B97B-4B1C-B85D-BF6809BD4F7B}" type="datetimeFigureOut">
              <a:rPr lang="pl-PL" smtClean="0"/>
              <a:t>2019-01-10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6BC662A-C0B5-416D-B727-0750F3A64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5EE47AF-291A-45C1-BE90-DE5BFDCC5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0D86B-FF42-49DB-91BF-3DB69095A0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90126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F1BC10-797E-4954-8C7D-FBF8401D5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23A9CE6-4BA3-4E97-8D51-68EECF00DF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D562720-3000-4D72-9A48-225638EEE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9659-B97B-4B1C-B85D-BF6809BD4F7B}" type="datetimeFigureOut">
              <a:rPr lang="pl-PL" smtClean="0"/>
              <a:t>2019-01-10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BC2D641-4A3F-4FCC-8BA9-223233CCE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D5F8849-EC98-455C-AD1C-B89F1BA88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0D86B-FF42-49DB-91BF-3DB69095A0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3331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001CB482-AE78-4771-AC03-14EDCFE97A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4897F10-8E50-4148-AF29-8640B2A4B0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ED0C990-771C-4CB2-9830-120468DF2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9659-B97B-4B1C-B85D-BF6809BD4F7B}" type="datetimeFigureOut">
              <a:rPr lang="pl-PL" smtClean="0"/>
              <a:t>2019-01-10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9ACD48B-3620-4689-95F3-48BEF1D10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F0E1073-9C86-4137-9D22-7F6CA8D40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0D86B-FF42-49DB-91BF-3DB69095A0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9908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06DC8BF-71B0-437E-9F7C-B1B640F6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CC2E468-D093-46E9-A863-C0EE78844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2DE75EF-CBA5-4D00-A943-32137EE18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9659-B97B-4B1C-B85D-BF6809BD4F7B}" type="datetimeFigureOut">
              <a:rPr lang="pl-PL" smtClean="0"/>
              <a:t>2019-01-10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2A82F72-1EBE-4E74-95A3-B1E09A362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8525FA4-6A49-486C-9F2A-0DDFEE8C0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0D86B-FF42-49DB-91BF-3DB69095A0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04685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545CF0-EBA9-4BAE-9ECB-512DEB8B0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EAB1B77-519A-4CB4-ACA5-66908D3829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1AE9908-1F55-4C24-B394-3C22E8F93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9659-B97B-4B1C-B85D-BF6809BD4F7B}" type="datetimeFigureOut">
              <a:rPr lang="pl-PL" smtClean="0"/>
              <a:t>2019-01-10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F9E358F-FADE-4572-8ABE-EC6AD8B42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0849878-D7D0-4F53-9AD8-A79693E46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0D86B-FF42-49DB-91BF-3DB69095A0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0600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9D5A9E-2BE1-47A9-B51E-0A384ABAD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7D2451F-5CE7-49BC-9CCA-9F85F99815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DC28E13-029F-4E62-8B6F-58B6B9E8F1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10B080E-5D5D-4806-BCEA-A2EFB8D73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9659-B97B-4B1C-B85D-BF6809BD4F7B}" type="datetimeFigureOut">
              <a:rPr lang="pl-PL" smtClean="0"/>
              <a:t>2019-01-10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BB5E4B4-3AE8-4AA1-8CCD-C64D9D205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6390410-F4EB-4E48-94D7-531B68EB0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0D86B-FF42-49DB-91BF-3DB69095A0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8906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6A02D4-7623-4136-8ECE-D93D6AE00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AC10F87-B856-4A2D-A6AE-D697C4AB5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1A8D993-EB05-4D90-8820-07BA35017E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B7B9F9F-D920-4E62-9747-4C53C371A7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4B691C16-BEC8-4E9A-A0D5-7DE9476631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C82DAA0D-140C-4C09-B3CC-14F06A3E2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9659-B97B-4B1C-B85D-BF6809BD4F7B}" type="datetimeFigureOut">
              <a:rPr lang="pl-PL" smtClean="0"/>
              <a:t>2019-01-10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C2B79871-76CB-467C-B226-EFF384A95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189A20D0-CF07-4C3D-B1CB-ECBE2AADE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0D86B-FF42-49DB-91BF-3DB69095A0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0598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172690-00BB-48FA-9025-AD37FD42A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3AE04FC-EED3-4719-BEB5-E8FF52776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9659-B97B-4B1C-B85D-BF6809BD4F7B}" type="datetimeFigureOut">
              <a:rPr lang="pl-PL" smtClean="0"/>
              <a:t>2019-01-10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C23562A8-6BDA-456E-BB7F-A3E237D5D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786526D0-61D2-4800-B062-EAC48AC6B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0D86B-FF42-49DB-91BF-3DB69095A0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914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DF6ECDF5-BC89-486C-AA89-A62E9AAD8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9659-B97B-4B1C-B85D-BF6809BD4F7B}" type="datetimeFigureOut">
              <a:rPr lang="pl-PL" smtClean="0"/>
              <a:t>2019-01-10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5A48DE36-4481-41B8-9237-3E4615700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098C0B1-F910-468C-A699-571750BA5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0D86B-FF42-49DB-91BF-3DB69095A0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020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8B5650-1261-41D9-BB83-CE88B566B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A1DA6B6-8A27-4599-BD00-9195B9F2F6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8894819-A1CC-48CC-9873-EC1A8FED5A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694A9B3-4AD6-4493-B5D1-1ECFA5E96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9659-B97B-4B1C-B85D-BF6809BD4F7B}" type="datetimeFigureOut">
              <a:rPr lang="pl-PL" smtClean="0"/>
              <a:t>2019-01-10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20F49F8-0EFA-40E5-9722-16295E546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8447C84-DAB4-4223-8CBB-28DF80B97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0D86B-FF42-49DB-91BF-3DB69095A0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1130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7690921-F837-46F6-AD26-98FCE72CD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11B46D46-B5FD-4E6B-AC5E-A9D0341CA8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582AA90-655B-4735-BAC2-F31E8C7D7F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E1519B7-2CE0-43A1-9A6A-16D7220B7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9659-B97B-4B1C-B85D-BF6809BD4F7B}" type="datetimeFigureOut">
              <a:rPr lang="pl-PL" smtClean="0"/>
              <a:t>2019-01-10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0F37FD0-D58D-4465-8C84-8279D5EE5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88D3559-A3C3-43C9-8A60-591F6FAF1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0D86B-FF42-49DB-91BF-3DB69095A0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8848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97CE8D65-5EAE-498C-BF77-BBA81336E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36333BB-7D5C-447D-A928-B90599EF49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EE0DD60-55E1-4176-A87F-953160827F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59659-B97B-4B1C-B85D-BF6809BD4F7B}" type="datetimeFigureOut">
              <a:rPr lang="pl-PL" smtClean="0"/>
              <a:t>2019-01-10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98CA586-07C4-4F34-8B34-4664FD8B11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E04E1C8-975D-4E93-819F-463276F039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0D86B-FF42-49DB-91BF-3DB69095A0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9417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AUTO/?uri=CELEX:61969CJ0029&amp;qid=1547119742250&amp;rid=1" TargetMode="External"/><Relationship Id="rId2" Type="http://schemas.openxmlformats.org/officeDocument/2006/relationships/hyperlink" Target="https://eur-lex.europa.eu/legal-content/AUTO/?uri=CELEX:62010CJ0617&amp;qid=1547119652833&amp;rid=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ur-lex.europa.eu/legal-content/AUTO/?uri=CELEX:62012CJ0131&amp;qid=1547119770356&amp;rid=3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EN/TXT/PDF/?uri=CELEX:61994CV0002&amp;from=EN" TargetMode="External"/><Relationship Id="rId2" Type="http://schemas.openxmlformats.org/officeDocument/2006/relationships/hyperlink" Target="https://eur-lex.europa.eu/legal-content/EN/TXT/?qid=1547120547751&amp;uri=CELEX:62013CV000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EN/TXT/?qid=1547120814129&amp;uri=CELEX:62013CJ0396" TargetMode="External"/><Relationship Id="rId2" Type="http://schemas.openxmlformats.org/officeDocument/2006/relationships/hyperlink" Target="https://eur-lex.europa.eu/legal-content/EN/TXT/?qid=1547120766894&amp;uri=CELEX:62010CJ041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EN/TXT/?qid=1547121360869&amp;uri=CELEX:61988CJ0005" TargetMode="External"/><Relationship Id="rId2" Type="http://schemas.openxmlformats.org/officeDocument/2006/relationships/hyperlink" Target="https://eur-lex.europa.eu/legal-content/EN/TXT/?qid=1547121298215&amp;uri=CELEX:61970CJ001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ur-lex.europa.eu/legal-content/EN/TXT/?qid=1547121409592&amp;uri=CELEX:62005CJ0438" TargetMode="External"/><Relationship Id="rId4" Type="http://schemas.openxmlformats.org/officeDocument/2006/relationships/hyperlink" Target="https://eur-lex.europa.eu/legal-content/EN/TXT/?qid=1547121386437&amp;uri=CELEX:61989CJ026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42AE44-BC17-4BB3-AF50-75634E0D3F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i="1" dirty="0" err="1"/>
              <a:t>Fundamental</a:t>
            </a:r>
            <a:r>
              <a:rPr lang="pl-PL" i="1" dirty="0"/>
              <a:t> </a:t>
            </a:r>
            <a:r>
              <a:rPr lang="pl-PL" i="1" dirty="0" err="1"/>
              <a:t>Rights</a:t>
            </a:r>
            <a:r>
              <a:rPr lang="pl-PL" i="1" dirty="0"/>
              <a:t> in the EU:</a:t>
            </a:r>
            <a:br>
              <a:rPr lang="pl-PL" i="1" dirty="0"/>
            </a:br>
            <a:r>
              <a:rPr lang="pl-PL" i="1" dirty="0" err="1"/>
              <a:t>Resources</a:t>
            </a:r>
            <a:br>
              <a:rPr lang="pl-PL" i="1" dirty="0"/>
            </a:br>
            <a:endParaRPr lang="pl-PL" i="1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1293005-2C92-4C68-854B-E77269D8F7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40378" y="5735636"/>
            <a:ext cx="9144000" cy="710883"/>
          </a:xfrm>
        </p:spPr>
        <p:txBody>
          <a:bodyPr/>
          <a:lstStyle/>
          <a:p>
            <a:r>
              <a:rPr lang="pl-PL" dirty="0"/>
              <a:t>© Łukasz Stępkowski</a:t>
            </a:r>
          </a:p>
        </p:txBody>
      </p:sp>
    </p:spTree>
    <p:extLst>
      <p:ext uri="{BB962C8B-B14F-4D97-AF65-F5344CB8AC3E}">
        <p14:creationId xmlns:p14="http://schemas.microsoft.com/office/powerpoint/2010/main" val="774411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256EC2-4FDB-4937-AB75-84A24F285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556" y="179704"/>
            <a:ext cx="11888585" cy="6536979"/>
          </a:xfrm>
        </p:spPr>
        <p:txBody>
          <a:bodyPr/>
          <a:lstStyle/>
          <a:p>
            <a:r>
              <a:rPr lang="pl-PL" dirty="0"/>
              <a:t>Basic </a:t>
            </a:r>
            <a:r>
              <a:rPr lang="pl-PL" dirty="0" err="1"/>
              <a:t>Resources</a:t>
            </a:r>
            <a:r>
              <a:rPr lang="pl-PL" dirty="0"/>
              <a:t> :</a:t>
            </a:r>
          </a:p>
          <a:p>
            <a:r>
              <a:rPr lang="pl-PL" dirty="0">
                <a:hlinkClick r:id="rId2"/>
              </a:rPr>
              <a:t>https://eur-lex.europa.eu/legal-content/AUTO/?uri=CELEX:62010CJ0617&amp;qid=1547119652833&amp;rid=1</a:t>
            </a:r>
            <a:endParaRPr lang="pl-PL" dirty="0"/>
          </a:p>
          <a:p>
            <a:r>
              <a:rPr lang="pl-PL" i="1" dirty="0" err="1"/>
              <a:t>Aklagaren</a:t>
            </a:r>
            <a:r>
              <a:rPr lang="pl-PL" i="1" dirty="0"/>
              <a:t> v </a:t>
            </a:r>
            <a:r>
              <a:rPr lang="pl-PL" i="1" dirty="0" err="1"/>
              <a:t>Fransson</a:t>
            </a:r>
            <a:endParaRPr lang="pl-PL" i="1" dirty="0"/>
          </a:p>
          <a:p>
            <a:r>
              <a:rPr lang="pl-PL" i="1" dirty="0">
                <a:hlinkClick r:id="rId3"/>
              </a:rPr>
              <a:t>https://eur-lex.europa.eu/legal-content/AUTO/?uri=CELEX:61969CJ0029&amp;qid=1547119742250&amp;rid=1</a:t>
            </a:r>
            <a:endParaRPr lang="pl-PL" i="1" dirty="0"/>
          </a:p>
          <a:p>
            <a:r>
              <a:rPr lang="pl-PL" i="1" dirty="0" err="1"/>
              <a:t>Stauder</a:t>
            </a:r>
            <a:r>
              <a:rPr lang="pl-PL" i="1" dirty="0"/>
              <a:t> v City of Ulm</a:t>
            </a:r>
          </a:p>
          <a:p>
            <a:r>
              <a:rPr lang="pl-PL" i="1" dirty="0">
                <a:hlinkClick r:id="rId4"/>
              </a:rPr>
              <a:t>https://eur-lex.europa.eu/legal-content/AUTO/?uri=CELEX:62012CJ0131&amp;qid=1547119770356&amp;rid=3</a:t>
            </a:r>
            <a:endParaRPr lang="pl-PL" i="1" dirty="0"/>
          </a:p>
          <a:p>
            <a:r>
              <a:rPr lang="pl-PL" i="1" dirty="0"/>
              <a:t>Google </a:t>
            </a:r>
            <a:r>
              <a:rPr lang="pl-PL" i="1" dirty="0" err="1"/>
              <a:t>Spain</a:t>
            </a:r>
            <a:r>
              <a:rPr lang="pl-PL" i="1" dirty="0"/>
              <a:t> v AEPD and Gonzalez</a:t>
            </a:r>
          </a:p>
          <a:p>
            <a:r>
              <a:rPr lang="pl-PL" i="1" dirty="0">
                <a:hlinkClick r:id="rId4"/>
              </a:rPr>
              <a:t>https://eur-lex.europa.eu/legal-content/AUTO/?uri=CELEX:62012CJ0131&amp;qid=1547119770356&amp;rid=3</a:t>
            </a:r>
            <a:endParaRPr lang="pl-PL" i="1" dirty="0"/>
          </a:p>
          <a:p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2901157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000BBC-5C50-436C-ABE7-69D8DBE49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622" y="237894"/>
            <a:ext cx="11738956" cy="6345786"/>
          </a:xfrm>
        </p:spPr>
        <p:txBody>
          <a:bodyPr/>
          <a:lstStyle/>
          <a:p>
            <a:r>
              <a:rPr lang="pl-PL" dirty="0" err="1"/>
              <a:t>Opinions</a:t>
            </a:r>
            <a:r>
              <a:rPr lang="pl-PL" dirty="0"/>
              <a:t> of the CJ on ECHR</a:t>
            </a:r>
          </a:p>
          <a:p>
            <a:r>
              <a:rPr lang="pl-PL" dirty="0">
                <a:hlinkClick r:id="rId2"/>
              </a:rPr>
              <a:t>https://eur-lex.europa.eu/legal-content/EN/TXT/?qid=1547120547751&amp;uri=CELEX:62013CV0002</a:t>
            </a:r>
            <a:endParaRPr lang="pl-PL" dirty="0"/>
          </a:p>
          <a:p>
            <a:r>
              <a:rPr lang="pl-PL" dirty="0" err="1"/>
              <a:t>Opinion</a:t>
            </a:r>
            <a:r>
              <a:rPr lang="pl-PL" dirty="0"/>
              <a:t> 2/13</a:t>
            </a:r>
          </a:p>
          <a:p>
            <a:r>
              <a:rPr lang="pl-PL" dirty="0">
                <a:hlinkClick r:id="rId3"/>
              </a:rPr>
              <a:t>https://eur-lex.europa.eu/legal-content/EN/TXT/PDF/?uri=CELEX:61994CV0002&amp;from=EN</a:t>
            </a:r>
            <a:endParaRPr lang="pl-PL" dirty="0"/>
          </a:p>
          <a:p>
            <a:r>
              <a:rPr lang="pl-PL" dirty="0" err="1"/>
              <a:t>Opinion</a:t>
            </a:r>
            <a:r>
              <a:rPr lang="pl-PL" dirty="0"/>
              <a:t> 4/96 </a:t>
            </a:r>
          </a:p>
        </p:txBody>
      </p:sp>
    </p:spTree>
    <p:extLst>
      <p:ext uri="{BB962C8B-B14F-4D97-AF65-F5344CB8AC3E}">
        <p14:creationId xmlns:p14="http://schemas.microsoft.com/office/powerpoint/2010/main" val="3755045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F5C9DD-EC4D-416D-ABE2-EAD4A65FDF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935" y="296082"/>
            <a:ext cx="11689080" cy="6354099"/>
          </a:xfrm>
        </p:spPr>
        <p:txBody>
          <a:bodyPr/>
          <a:lstStyle/>
          <a:p>
            <a:r>
              <a:rPr lang="pl-PL" dirty="0" err="1"/>
              <a:t>Protocol</a:t>
            </a:r>
            <a:r>
              <a:rPr lang="pl-PL" dirty="0"/>
              <a:t> no 30</a:t>
            </a:r>
          </a:p>
          <a:p>
            <a:r>
              <a:rPr lang="pl-PL" dirty="0">
                <a:hlinkClick r:id="rId2"/>
              </a:rPr>
              <a:t>https://eur-lex.europa.eu/legal-content/EN/TXT/?qid=1547120766894&amp;uri=CELEX:62010CJ0411</a:t>
            </a:r>
            <a:endParaRPr lang="pl-PL" dirty="0"/>
          </a:p>
          <a:p>
            <a:r>
              <a:rPr lang="pl-PL" i="1" dirty="0"/>
              <a:t>N.S. v </a:t>
            </a:r>
            <a:r>
              <a:rPr lang="pl-PL" i="1" dirty="0" err="1"/>
              <a:t>Secretary</a:t>
            </a:r>
            <a:r>
              <a:rPr lang="pl-PL" i="1" dirty="0"/>
              <a:t> of </a:t>
            </a:r>
            <a:r>
              <a:rPr lang="pl-PL" i="1" dirty="0" err="1"/>
              <a:t>State</a:t>
            </a:r>
            <a:r>
              <a:rPr lang="pl-PL" i="1" dirty="0"/>
              <a:t> et al.</a:t>
            </a:r>
          </a:p>
          <a:p>
            <a:r>
              <a:rPr lang="pl-PL" i="1" dirty="0">
                <a:hlinkClick r:id="rId3"/>
              </a:rPr>
              <a:t>https://eur-lex.europa.eu/legal-content/EN/TXT/?qid=1547120814129&amp;uri=CELEX:62013CJ0396</a:t>
            </a:r>
            <a:endParaRPr lang="pl-PL" i="1" dirty="0"/>
          </a:p>
          <a:p>
            <a:r>
              <a:rPr lang="pl-PL" i="1" dirty="0"/>
              <a:t>Elektrobudowa SA</a:t>
            </a:r>
          </a:p>
        </p:txBody>
      </p:sp>
    </p:spTree>
    <p:extLst>
      <p:ext uri="{BB962C8B-B14F-4D97-AF65-F5344CB8AC3E}">
        <p14:creationId xmlns:p14="http://schemas.microsoft.com/office/powerpoint/2010/main" val="505678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DBD8FD1-FDB3-454A-BA16-5369D3CFB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807" y="121515"/>
            <a:ext cx="10515600" cy="6270971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The </a:t>
            </a:r>
            <a:r>
              <a:rPr lang="pl-PL" dirty="0" err="1"/>
              <a:t>Classics</a:t>
            </a:r>
            <a:endParaRPr lang="pl-PL" dirty="0"/>
          </a:p>
          <a:p>
            <a:r>
              <a:rPr lang="pl-PL" dirty="0">
                <a:hlinkClick r:id="rId2"/>
              </a:rPr>
              <a:t>https://eur-lex.europa.eu/legal-content/EN/TXT/?qid=1547121298215&amp;uri=CELEX:61970CJ0011</a:t>
            </a:r>
            <a:endParaRPr lang="pl-PL" dirty="0"/>
          </a:p>
          <a:p>
            <a:r>
              <a:rPr lang="pl-PL" dirty="0" err="1"/>
              <a:t>Internationale</a:t>
            </a:r>
            <a:r>
              <a:rPr lang="pl-PL" dirty="0"/>
              <a:t> </a:t>
            </a:r>
            <a:r>
              <a:rPr lang="pl-PL" dirty="0" err="1"/>
              <a:t>Handelsgesellschaft</a:t>
            </a:r>
            <a:endParaRPr lang="pl-PL" dirty="0"/>
          </a:p>
          <a:p>
            <a:r>
              <a:rPr lang="pl-PL" dirty="0">
                <a:hlinkClick r:id="rId3"/>
              </a:rPr>
              <a:t>https://eur-lex.europa.eu/legal-content/EN/TXT/?qid=1547121360869&amp;uri=CELEX:61988CJ0005</a:t>
            </a:r>
            <a:endParaRPr lang="pl-PL" dirty="0"/>
          </a:p>
          <a:p>
            <a:r>
              <a:rPr lang="pl-PL" dirty="0" err="1"/>
              <a:t>Wachauf</a:t>
            </a:r>
            <a:endParaRPr lang="pl-PL" dirty="0"/>
          </a:p>
          <a:p>
            <a:r>
              <a:rPr lang="pl-PL" dirty="0">
                <a:hlinkClick r:id="rId4"/>
              </a:rPr>
              <a:t>https://eur-lex.europa.eu/legal-content/EN/TXT/?qid=1547121386437&amp;uri=CELEX:61989CJ0260</a:t>
            </a:r>
            <a:endParaRPr lang="pl-PL" dirty="0"/>
          </a:p>
          <a:p>
            <a:r>
              <a:rPr lang="pl-PL" dirty="0">
                <a:hlinkClick r:id="rId4"/>
              </a:rPr>
              <a:t>https://eur-lex.europa.eu/legal-content/EN/TXT/?qid=1547121386437&amp;uri=CELEX:61989CJ0260</a:t>
            </a:r>
            <a:endParaRPr lang="pl-PL" dirty="0"/>
          </a:p>
          <a:p>
            <a:r>
              <a:rPr lang="pl-PL"/>
              <a:t>ERT</a:t>
            </a:r>
            <a:endParaRPr lang="pl-PL" dirty="0"/>
          </a:p>
          <a:p>
            <a:r>
              <a:rPr lang="pl-PL" dirty="0"/>
              <a:t>Viking Line</a:t>
            </a:r>
          </a:p>
          <a:p>
            <a:r>
              <a:rPr lang="pl-PL" dirty="0">
                <a:hlinkClick r:id="rId5"/>
              </a:rPr>
              <a:t>https://eur-lex.europa.eu/legal-content/EN/TXT/?qid=1547121409592&amp;uri=CELEX:62005CJ0438</a:t>
            </a:r>
            <a:r>
              <a:rPr lang="pl-PL" dirty="0"/>
              <a:t>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1652547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369</Words>
  <Application>Microsoft Office PowerPoint</Application>
  <PresentationFormat>Panoramiczny</PresentationFormat>
  <Paragraphs>30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Motyw pakietu Office</vt:lpstr>
      <vt:lpstr>Fundamental Rights in the EU: Resources 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 Rights in the EU</dc:title>
  <dc:creator>Łukasz Stępkowski</dc:creator>
  <cp:lastModifiedBy>Łukasz Stępkowski</cp:lastModifiedBy>
  <cp:revision>4</cp:revision>
  <dcterms:created xsi:type="dcterms:W3CDTF">2019-01-10T11:16:33Z</dcterms:created>
  <dcterms:modified xsi:type="dcterms:W3CDTF">2019-01-10T12:00:05Z</dcterms:modified>
</cp:coreProperties>
</file>